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301" r:id="rId5"/>
    <p:sldId id="448" r:id="rId6"/>
    <p:sldId id="386" r:id="rId7"/>
    <p:sldId id="452" r:id="rId8"/>
    <p:sldId id="450" r:id="rId9"/>
    <p:sldId id="449" r:id="rId10"/>
    <p:sldId id="455" r:id="rId11"/>
    <p:sldId id="387" r:id="rId12"/>
    <p:sldId id="390" r:id="rId13"/>
    <p:sldId id="415" r:id="rId14"/>
    <p:sldId id="454" r:id="rId15"/>
    <p:sldId id="405" r:id="rId16"/>
    <p:sldId id="410" r:id="rId17"/>
    <p:sldId id="361" r:id="rId18"/>
    <p:sldId id="404" r:id="rId19"/>
    <p:sldId id="354" r:id="rId20"/>
    <p:sldId id="261" r:id="rId21"/>
    <p:sldId id="411" r:id="rId22"/>
    <p:sldId id="447" r:id="rId23"/>
    <p:sldId id="380" r:id="rId24"/>
    <p:sldId id="311" r:id="rId25"/>
    <p:sldId id="439" r:id="rId26"/>
    <p:sldId id="384" r:id="rId27"/>
    <p:sldId id="442" r:id="rId28"/>
    <p:sldId id="392" r:id="rId29"/>
    <p:sldId id="385" r:id="rId30"/>
    <p:sldId id="394" r:id="rId31"/>
    <p:sldId id="441" r:id="rId32"/>
    <p:sldId id="401" r:id="rId33"/>
    <p:sldId id="402" r:id="rId34"/>
    <p:sldId id="409" r:id="rId35"/>
    <p:sldId id="408" r:id="rId36"/>
    <p:sldId id="443" r:id="rId37"/>
    <p:sldId id="456" r:id="rId38"/>
    <p:sldId id="412" r:id="rId39"/>
    <p:sldId id="322" r:id="rId40"/>
    <p:sldId id="406" r:id="rId41"/>
    <p:sldId id="407" r:id="rId42"/>
    <p:sldId id="333" r:id="rId43"/>
    <p:sldId id="325" r:id="rId44"/>
    <p:sldId id="3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15477"/>
    <a:srgbClr val="CB8682"/>
    <a:srgbClr val="70AD47"/>
    <a:srgbClr val="FBE5D6"/>
    <a:srgbClr val="17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6247" autoAdjust="0"/>
  </p:normalViewPr>
  <p:slideViewPr>
    <p:cSldViewPr snapToGrid="0">
      <p:cViewPr varScale="1">
        <p:scale>
          <a:sx n="66" d="100"/>
          <a:sy n="66" d="100"/>
        </p:scale>
        <p:origin x="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06T11:59:56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1 288 0 0,'8'4'5578'0'0,"5"-4"-3931"0"0,-12-1-1558 0 0,1 1-1 0 0,0 0 1 0 0,0 0 0 0 0,0 0-1 0 0,0 0 1 0 0,-1 1 0 0 0,1-1-1 0 0,0 0 1 0 0,0 1 0 0 0,-1-1 0 0 0,1 1-1 0 0,2 0 1 0 0,-2 1 58 0 0,1-1 0 0 0,-1 1 0 0 0,1-1 1 0 0,-1 0-1 0 0,1 0 0 0 0,0 0 0 0 0,0 0 0 0 0,-1-1 1 0 0,1 1-1 0 0,3-1 0 0 0,-3 0-36 0 0,1 1 0 0 0,-1-1 0 0 0,0 1 0 0 0,0 0 0 0 0,0 0 0 0 0,0 0 0 0 0,0 0 0 0 0,0 0-1 0 0,5 4 1 0 0,57 45 832 0 0,-58-45-843 0 0,0-1-1 0 0,-1 2 1 0 0,0-1 0 0 0,0 1-1 0 0,6 7 1 0 0,-5-4-23 0 0,0 1-1 0 0,0 0 1 0 0,8 16 0 0 0,0 2 7 0 0,-7-11-5 0 0,0 1 1 0 0,-1 0 0 0 0,-1 0 0 0 0,-1 1 0 0 0,0 0 0 0 0,-2-1 0 0 0,3 36 0 0 0,4 15 151 0 0,-1-21-171 0 0,-2-14 12 0 0,4 53 0 0 0,-7-52-47 0 0,1 0 0 0 0,13 45-1 0 0,-11-53-7 0 0,25 93 0 0 0,23 77-50 0 0,-41-152 38 0 0,20 55-58 0 0,20 28 25 0 0,-44-108 0 0 0,18 28-1 0 0,7 11 63 0 0,-25-41-50 0 0,1-1 0 0 0,1 0-1 0 0,19 21 1 0 0,-5-5-39 0 0,72 83 2 0 0,-82-99 27 0 0,1 0 0 0 0,37 27 1 0 0,13 13-27 0 0,-49-41 2 0 0,1-1 1 0 0,0-1-1 0 0,1 0 0 0 0,1-2 1 0 0,38 18-1 0 0,64 26 198 0 0,-108-50-136 0 0,1-1 0 0 0,-1-1 0 0 0,1 0-1 0 0,20 2 1 0 0,11 2 92 0 0,39 10 408 0 0,-84-17-631 0 0,0 0 0 0 0,0 0 0 0 0,0 0-1 0 0,0 0 1 0 0,0 0 0 0 0,0 1 0 0 0,0-1 0 0 0,0 0 0 0 0,-1 1-1 0 0,3 3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06T12:00:02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43 1816 0 0,'-4'-5'6137'0'0,"2"2"-5688"0"0,-5 4-152 0 0,6 0-247 0 0,1-1-1 0 0,-1 0 1 0 0,0 0 0 0 0,0 0 0 0 0,1 0-1 0 0,-1 0 1 0 0,0 0 0 0 0,1 0 0 0 0,-1 0-1 0 0,0 0 1 0 0,0 0 0 0 0,1 0 0 0 0,-1 0-1 0 0,0 0 1 0 0,0 0 0 0 0,1-1 0 0 0,-1 1-1 0 0,0 0 1 0 0,1-1 0 0 0,-1 1 0 0 0,0 0-1 0 0,1-1 1 0 0,-2 0 0 0 0,-8 0 393 0 0,9 1-443 0 0,1 0 1 0 0,0 1-1 0 0,0-1 1 0 0,0 0-1 0 0,-1 0 1 0 0,1 0-1 0 0,0 0 0 0 0,0 0 1 0 0,-1 0-1 0 0,1 0 1 0 0,0 0-1 0 0,-1 1 0 0 0,1-1 1 0 0,0 0-1 0 0,0 0 1 0 0,-1 0-1 0 0,1 0 1 0 0,0 0-1 0 0,0-1 0 0 0,-1 1 1 0 0,1 0-1 0 0,0 0 1 0 0,0 0-1 0 0,-1 0 0 0 0,1 0 1 0 0,0 0-1 0 0,0 0 1 0 0,-1 0-1 0 0,1-1 1 0 0,0 1-1 0 0,0 0 0 0 0,-1 0 1 0 0,1 0-1 0 0,0 0 1 0 0,0-1-1 0 0,0 1 0 0 0,0 0 1 0 0,-1 0-1 0 0,1-1 1 0 0,0 1-1 0 0,0 0 1 0 0,0 0-1 0 0,0-1 0 0 0,0 1 1 0 0,0 0-1 0 0,0 0 1 0 0,0-1-1 0 0,-1 1 0 0 0,1 0 1 0 0,-28-5 266 0 0,13-7-242 0 0,14 11 59 0 0,-3 1-65 0 0,1-1 7 0 0,-1 1 0 0 0,0-1 0 0 0,1 0 0 0 0,-7-2 0 0 0,5-1 180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DF6E4-2637-1347-A716-865F9ACA5DC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529A6-0C59-4C46-987F-387BF9F9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653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4B7DB-2048-C510-47A8-054057648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5020635-CC6B-D36F-E809-916891145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7AAEFD3-9D3C-FBAC-DA1F-5425DB2CB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977642-0196-B52D-53CA-F30767587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26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0127F-F5BA-23C1-BD24-FEB0B8C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439E8BD-1E3D-4D35-DC14-E22CABC83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B2A263A-0102-3EB5-C0AF-97D996926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216C61-4187-2DB2-9BA8-198A4A871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28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93424-4639-7FB7-36E4-853ED042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D565A15-ABF1-E382-5F8C-4481FB5F7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D281D7B-D32F-AA85-DE02-29A0209A4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E0A0A9-2D71-0A32-7CEC-440FE84CD3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7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F5A7C-87AB-0349-1CA1-92F32F79E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47A817A-2CB0-02CC-811C-E701BEAC6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25DD5EE-192E-60BD-1153-2B810532E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39A8FA-6EF2-866A-EACA-B68F2231F1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00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EEB0-C1E2-DBAF-C93F-A189B023E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B02F942-A032-ACF8-08D7-6EF331CF0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8DC9F68-318F-9442-9EBA-7504FB6B3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0EC862-692A-8170-4EF0-303F82BDB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915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0306C-65AE-7A02-02D1-02D34D2A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54F8870-2AE9-9F5D-46DC-0FBC2B32D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E55BC1B-6745-003A-D6E7-4147ACBFF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017772-1D16-213D-D671-AEBFE3AD0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674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A8AF-83EB-A4C9-D4C6-B6A368B07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C09BB4B-3DA4-BD45-0851-54755015E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E64CCDF-E155-5E3A-2BF9-AE38D103B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53794A-A5FA-BE22-EBE7-50C2B94E8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071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515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89DE7-0044-4562-3A87-F37058C8B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A10D285-28E4-564F-F0A2-A28B18A3C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E47857D-20B4-02F9-38A1-3E150456A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08AE0B-38F2-1BBA-BE93-87F03D2A8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1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EA97C-B9CD-637B-D5D6-CD9FFDD72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2CEEE2A-A659-0F55-F06C-799CBFF9B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6DEC4BD-A162-CBDE-B903-C1C867517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0D0D0D-87D8-AFB5-A946-855294EC9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38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7C4A-8CB3-2C9D-DDA0-420ACACC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04B4EAF-8247-A617-CA24-CE4796677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C1F17C-BE8B-9A6E-C69B-6DB17F7E6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CD64F8-2D8E-4B20-89E1-1605943FFF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45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BF0C7-D01F-3FA1-050C-5BEF68BFF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4B951BB-A8AF-7060-624B-1C8B77BB9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7FB666A-11AF-6FB2-5E9E-16CE9BE35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9B4E0F-4639-A033-1D17-57ECAE44F2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653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448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BEB60-B82C-07C3-6DEC-88880D764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312565B-43B7-BFA3-FA82-FE5843C23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2BFD2C4-5DB0-5258-AB12-6D2E8FE48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0834E8-9B85-378C-24B8-5CBF5A1F9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909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6201D-EB22-5755-5450-0FE9A1BD5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3166345-9273-50B1-57DF-6918E6468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994B245-667E-0EEC-DFA4-8E9C43F82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8C147A-0491-707B-31CC-6FC12358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576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C56A-5B83-7355-6B5B-4715D93F3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59FBDB0-EF6C-D663-2F93-DF0AE9926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9B12AC8-66AD-A60E-6FA5-6CB48033C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EB7F19-7403-F7AC-EE2F-5081CBCF1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044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FB79-559F-2722-6738-CFF77CFA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E23B5E4-BD26-E8CD-C766-87A91B8AC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4D346C7-FEFA-A42C-4F39-4897C5496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A37A76-B2DE-389D-7DD9-63305BC3F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819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43FC1-581F-78CF-A820-C3775905B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EB9019E-66F6-D824-59CF-482E8FC23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A2F69EF-101F-4F72-1570-DC2B0D42A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3B1C0E-D341-5985-3A2C-1B0F6B9B2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094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7618-138A-74CF-B444-1203CB45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5373390-AC05-D061-C34D-D2A2B0806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3692000-16AC-3B92-F021-F67AC39F4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1CF23E-2209-11BC-612B-48710AD19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062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53BB-EFAC-BB40-5AD8-1CE6E0127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5B64CD-C7C2-874B-5007-C2D85E28D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B1EC392-322E-40C6-3F8D-583AC9C61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508860-044B-6BC5-98DB-E9B5D0F7E0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14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FC73D-71AD-C3F9-7CE4-1150FA5C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70F3E20-99DE-545E-C3B7-7D9D5679F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76C9B6A-6AEC-6B06-2795-23F20D3A3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B2A79-C37A-B120-03F4-1D1A99C80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26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79F3B-378C-ECB7-E25B-ACD530DAE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D92A826-7B99-5C1F-0BC0-76BE244E2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84B46CC-8B0D-B638-FE0B-53B11BCC7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972F8F-A28B-6A40-C262-1F4EA792B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057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995A0-1A10-76F6-A69C-BA923CE45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A15CEB4-EEAA-FFC9-13B0-26E3FB952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4DBDD26-8D06-3A6D-49FF-D1CB63111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65D279-6F22-28B1-0DE7-41C1C6703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080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B2D93-7704-9831-1656-24DDFB76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6CFB647-9A9C-4F4B-7025-80BCE6D98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8800353-D0F7-4D6B-72CE-5637EE9BB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F77AC-539F-0442-BD5E-B708C6664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720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ED6B9-612D-0A60-EBBF-233D4329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7ECD05E-805F-0366-6D16-9FCEF5569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9EE966E-E9DB-91E2-FB9A-9E313E091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90AEBD-5E52-85C3-74A7-A192A80E0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575DB-822C-2827-F2AB-5DFFB0C6C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7AE9647-70A9-DDE5-08CD-EFFEF50DF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7CF795A-3429-F35E-067D-9B77682B0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925611-C657-3403-37CB-391A3E91D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299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04933-EA43-66EA-94D9-26727725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6B156D2-40BF-0353-693D-9BE934DA9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20D717-DD6E-D8C7-179C-B1BDDE145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CE0DFD-08F0-35FD-EE1A-C5DC56EA0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7604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9620B-E7F8-839E-B405-10C9E0EA7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C346A1C-FFC0-5D84-0443-6720EA107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25D2151-3B5C-4457-16B0-71718D276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001E1C-3963-4B0C-BFED-A6E40456A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059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C175-A820-1780-3B85-0BA42EA2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F1497A3-DD12-E5AD-4A26-24D73E1D7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FEFDB2-FBBB-20D5-2580-837281A98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B743C2-F553-E580-445D-CB8ADCCD0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376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F2980-4795-00DE-5BB8-7156937C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8CF08C3-CB22-A81A-0B67-2E9DFC5F8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6B95176-41DA-070A-9F19-11D8E995D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65EF2-775A-80E8-261C-6F41117E0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472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7D6DF-E5DD-5F22-4434-6C094614A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F08C3DD-03D9-BB7F-4295-F45ECF59E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86ABFF4-3A6A-887C-D670-3DC8A47E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2E8A78-8C5A-59BD-46DE-34906EE62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0761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A43C-8800-8442-9D00-9102F46EB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A05FB2D-BC67-5415-69DE-4757EABB0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D92A091-E599-7A35-4DF7-DAE5422E1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6FDA2-8745-421A-B84B-1C9A18378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19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00BE1-00F2-008F-C0A7-A7797B3E7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3CC8BF6-52B4-495A-78AA-C0C0C6DAA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A219A96-AC97-D859-3DD0-10969FA0B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1E1ABC-DC8C-4024-30FF-06867E5D3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551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362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5F35-7424-91C4-B7FD-4D9CBC877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8FF426B-D423-EC1E-6A46-C02BEF904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350E20A-CCD2-8472-6115-AC2CA8F3F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ABB815-9B15-7DF2-6A60-570317B5C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41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3F738-EBEA-D04C-EF97-DEAC3F99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C3A39F2-EDFF-37C8-9E81-449B9FCF8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BDFBFA6-9762-A914-E018-123577ED0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D409DF-ED6D-95B4-CA75-DD84360B7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644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801B-6A54-E124-01C1-B8E41EC5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0EC0BD3-CD57-A3EB-A752-1AFC5B8E3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F949986-AD63-A2DA-B82D-C8323AA9F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683F2C-9C86-C9B4-EAC9-99EB8C438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24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969E-DF95-3CF0-87ED-D331D4A3A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7E3500F-292D-8339-90D1-3FFF45F6D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DAEFC4C-15E6-8EEF-6582-6502C47E5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58F84-80A7-8617-8B5A-19404B80A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7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F87F2-4E7C-DD89-630D-F369D86CF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0F32A37-2B4C-9BFD-3D2A-09D306245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0DFF522-24A5-48A5-E6D9-F4F5CF3B6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932A38-FC74-5E7F-7F85-9F5873174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08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0D244-9874-AD7C-2051-AE1A1AE40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896E570-6C24-FBD6-56A1-269F81A8A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BE6DD60-5885-51BB-0C95-82353D6FB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4829B1-2631-3B45-83AD-F63318C55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EA0A-1ED0-ED42-92CE-3E48A75AC2E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89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A7BB-DA21-16FF-86A0-131ED4363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E09FE-78B1-FF4A-8983-F2CC24CB6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08E81-28AA-092E-BE04-DE4B384E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7BC2-74EB-6542-A47B-AC41FCA475C2}" type="datetime1">
              <a:rPr lang="en-CA" smtClean="0"/>
              <a:t>2026-06-15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A5968-B897-20BD-6641-260976B2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31D6C-6244-8F24-ECA3-0F58EFB8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D391-973A-720E-53ED-9B804845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137D7-0842-C22F-3FB6-20C3B0261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52C4-566F-5FDA-2FE1-901994A5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93AB-FEFB-FA43-928C-72201CCB9915}" type="datetime1">
              <a:rPr lang="en-CA" smtClean="0"/>
              <a:t>2026-06-15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5B7C-88FF-5952-1BE7-EED3F760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FB86-45CF-0963-9770-0E0F0259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4367C-505C-DC53-A3B8-FDE47CFD5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E465C-268C-DE1F-2FFB-0B2E7B269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AB8E-9929-DE80-7A27-1EAEF416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74C3-047C-6349-A939-B72960D5763B}" type="datetime1">
              <a:rPr lang="en-CA" smtClean="0"/>
              <a:t>2026-06-15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C0697-09E5-F5E5-946B-2995E0CE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EBA7C-9872-9C60-439D-B3139E92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04B1-E614-D68D-A8AD-0EC5DF66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9E26-1749-CAB2-59CD-2C3678EEC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1BDDF-41D0-8B2E-CCD6-5ABCDD98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C25-EC9B-9B45-9172-6A91FDE95DAB}" type="datetime1">
              <a:rPr lang="en-CA" smtClean="0"/>
              <a:t>2026-06-15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95E43-4BE1-B87F-BDBE-C1F6E658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EEC7-0EAC-5DF5-47AB-D5AC7CB1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B2B6-DE47-99D0-BAC3-3AE73657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38D3C-2D35-D7D2-DDC9-C4CB1922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0B98-74CE-BF68-94A9-A47FBA9D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19A0-1C4A-924F-909C-E4D6ADF4C495}" type="datetime1">
              <a:rPr lang="en-CA" smtClean="0"/>
              <a:t>2026-06-15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E6FF6-2588-230D-F74A-399574E9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8CBC-D3F4-11E5-CCFA-534B2816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E429-5813-7225-845F-D1DBF9A3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09C01-A356-B57A-6AEF-B2DF564C6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B1D6D-08A8-C740-4520-BEA628A87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F06E5-7628-DB1B-B9B2-04E02D75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E8D9-3837-0541-82C5-F269FE4DDD8B}" type="datetime1">
              <a:rPr lang="en-CA" smtClean="0"/>
              <a:t>2026-06-15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9E152-39A6-AFEC-3FC5-B5274D2C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AFF00-9345-5ACF-029D-2861B287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8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9C91-1E0B-19A5-EAF2-DE6D82DC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FF27-AD71-5511-2F95-3F83EAF81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E9B05-3106-DAC6-508C-93E5199B9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06738-94F8-7192-E41A-36E90300E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498DA-FAFD-8B39-2595-8D392D8C6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0F20C-AF10-7063-6EE2-3FEBDD7B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16E2-E058-594D-9BBD-B4B9A664BDE8}" type="datetime1">
              <a:rPr lang="en-CA" smtClean="0"/>
              <a:t>2026-06-15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1293A-732C-740B-E01A-2FF31B40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5D815-25D3-0302-87C7-96E29C39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6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589C-FDB8-492F-1669-3D49C11D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531EC-6559-3291-5FB9-8AF6B0E8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0DF-D15B-1C46-8967-0E53D492FC76}" type="datetime1">
              <a:rPr lang="en-CA" smtClean="0"/>
              <a:t>2026-06-15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4A3F4-D2DC-A424-12EB-7073CAC7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9E2CF-AF02-163D-7D24-12EA82B6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156FF-FE34-EB5D-7DD5-BF9A767F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E5EA-0B08-BE44-91FA-0C485F40766D}" type="datetime1">
              <a:rPr lang="en-CA" smtClean="0"/>
              <a:t>2026-06-15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E826B-4FAB-56B7-4CC0-55D2706C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9F6D2-BA1F-A461-C593-70E80A3B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80D5-EEAA-EA03-CFC5-214E0816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5D52-0262-78E5-F5A5-73E88241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00EFC-6892-33F2-2295-AD2E3724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B726D-D293-9215-A6EE-4FAAB8EE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C90-17AC-9E4D-A8E5-C911C7669CB3}" type="datetime1">
              <a:rPr lang="en-CA" smtClean="0"/>
              <a:t>2026-06-15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C46D0-E548-EA1F-7D51-06F94BC2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1336C-8FC5-A02C-AB18-283BE2B9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BDA9-5134-EB69-1BA9-BB1D0D2C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A2CFB-3FD5-23C0-CC2E-3F5F0E5CF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E2945-88CA-0274-C3E9-CE1BB28D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0760B-B1EE-5BE1-1BE2-0DD8A80A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9283-557B-3145-871F-3360692C0A4C}" type="datetime1">
              <a:rPr lang="en-CA" smtClean="0"/>
              <a:t>2026-06-15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669A5-BAD8-CDD8-37DF-6BDA070A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072E6-661A-91E7-722A-50229CD0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18282-C9F3-90D1-622A-D7890731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70881-EB36-7BA4-4C3E-1139AF4F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A71DC-BE97-F776-0634-9D221922D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22B5-14C1-574E-8FE9-F28E633D4451}" type="datetime1">
              <a:rPr lang="en-CA" smtClean="0"/>
              <a:t>2026-06-15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82611-81D6-3A22-BE09-5F21926E6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4B5F0-6FAC-8967-CB37-895BF771A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A274-466C-1544-AA77-085FB66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5.xml"/><Relationship Id="rId4" Type="http://schemas.openxmlformats.org/officeDocument/2006/relationships/slide" Target="slide20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38.xml"/><Relationship Id="rId4" Type="http://schemas.openxmlformats.org/officeDocument/2006/relationships/slide" Target="slide25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9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slide" Target="slide38.xml"/><Relationship Id="rId15" Type="http://schemas.openxmlformats.org/officeDocument/2006/relationships/image" Target="../media/image100.png"/><Relationship Id="rId4" Type="http://schemas.openxmlformats.org/officeDocument/2006/relationships/slide" Target="slide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8.xml"/><Relationship Id="rId10" Type="http://schemas.openxmlformats.org/officeDocument/2006/relationships/image" Target="../media/image3.png"/><Relationship Id="rId4" Type="http://schemas.openxmlformats.org/officeDocument/2006/relationships/slide" Target="slide25.xml"/><Relationship Id="rId9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dtic.mil/sti/citations/ADA244533" TargetMode="Externa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157"/>
            <a:ext cx="12192000" cy="2776653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847" y="347194"/>
            <a:ext cx="11777193" cy="216328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Quantification of Internal Radioactivity to Measure the Arterial Input Function In Dynamic Positron Emission Tomography: A Simulation Study</a:t>
            </a:r>
            <a:endParaRPr lang="en-US" sz="4400" noProof="0" dirty="0">
              <a:solidFill>
                <a:srgbClr val="FFFFFF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828" y="4405733"/>
            <a:ext cx="99852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aseline="30000" noProof="0" dirty="0">
                <a:latin typeface="Times New Roman"/>
                <a:ea typeface="Helvetica" charset="0"/>
                <a:cs typeface="Times New Roman"/>
              </a:rPr>
              <a:t>1 </a:t>
            </a:r>
            <a:r>
              <a:rPr lang="en-US" sz="1600" i="1" noProof="0" dirty="0">
                <a:latin typeface="Times New Roman"/>
                <a:cs typeface="Times New Roman"/>
              </a:rPr>
              <a:t>Medical Physics Unit, Department of Oncology, Faculty of Medicine, McGill University, Montreal, Quebec, Canada </a:t>
            </a:r>
            <a:endParaRPr lang="en-US" sz="1600" noProof="0" dirty="0">
              <a:ea typeface="+mn-lt"/>
              <a:cs typeface="+mn-lt"/>
            </a:endParaRPr>
          </a:p>
          <a:p>
            <a:r>
              <a:rPr lang="en-US" sz="1600" i="1" baseline="30000" noProof="0" dirty="0">
                <a:latin typeface="Times New Roman"/>
                <a:cs typeface="Times New Roman"/>
              </a:rPr>
              <a:t>2</a:t>
            </a:r>
            <a:r>
              <a:rPr lang="en-US" sz="1600" i="1" noProof="0" dirty="0">
                <a:latin typeface="Times New Roman"/>
                <a:cs typeface="Times New Roman"/>
              </a:rPr>
              <a:t>Research Institute of the McGill University Health Centre, Montreal, Quebec, Canada</a:t>
            </a:r>
          </a:p>
          <a:p>
            <a:r>
              <a:rPr lang="en-US" sz="1600" i="1" baseline="30000" noProof="0" dirty="0">
                <a:latin typeface="Times New Roman"/>
                <a:ea typeface="Helvetica" pitchFamily="2" charset="0"/>
                <a:cs typeface="Times New Roman"/>
              </a:rPr>
              <a:t>3</a:t>
            </a:r>
            <a:r>
              <a:rPr lang="en-US" sz="1600" i="1" noProof="0" dirty="0">
                <a:latin typeface="Times New Roman"/>
                <a:ea typeface="Helvetica" pitchFamily="2" charset="0"/>
                <a:cs typeface="Times New Roman"/>
              </a:rPr>
              <a:t>Lady Davis Institute for Medical Research, Jewish General Hospital, Montreal, Quebec, Canada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3C856-0FE9-41EA-B3BF-CD2A60459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1" r="54593" b="2174"/>
          <a:stretch/>
        </p:blipFill>
        <p:spPr>
          <a:xfrm>
            <a:off x="4849754" y="5938936"/>
            <a:ext cx="2491381" cy="82385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DACEFA5-84E2-4146-A5DC-D3A18B4BD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5" y="5955852"/>
            <a:ext cx="2496000" cy="84116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690DEF7-182F-45B7-A451-C7CD590A8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82" t="861" r="-262" b="2174"/>
          <a:stretch/>
        </p:blipFill>
        <p:spPr>
          <a:xfrm>
            <a:off x="8729768" y="5972221"/>
            <a:ext cx="3038621" cy="824794"/>
          </a:xfrm>
          <a:prstGeom prst="rect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0C89E4D9-4EE2-41CF-91B2-11CEA7CBAC41}"/>
              </a:ext>
            </a:extLst>
          </p:cNvPr>
          <p:cNvSpPr txBox="1"/>
          <p:nvPr/>
        </p:nvSpPr>
        <p:spPr>
          <a:xfrm>
            <a:off x="4060" y="2765608"/>
            <a:ext cx="1218277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noProof="0" dirty="0">
                <a:latin typeface="Times New Roman"/>
                <a:cs typeface="Times New Roman"/>
              </a:rPr>
              <a:t>Marc-Antoine Leclerc</a:t>
            </a:r>
            <a:r>
              <a:rPr lang="en-US" sz="2200" baseline="30000" noProof="0" dirty="0">
                <a:latin typeface="Times New Roman"/>
                <a:cs typeface="Times New Roman"/>
              </a:rPr>
              <a:t>1,3</a:t>
            </a:r>
            <a:endParaRPr lang="en-US" sz="2200" noProof="0" dirty="0">
              <a:latin typeface="Times New Roman"/>
              <a:cs typeface="Times New Roman"/>
            </a:endParaRPr>
          </a:p>
          <a:p>
            <a:pPr algn="ctr"/>
            <a:r>
              <a:rPr lang="en-US" sz="2200" noProof="0" dirty="0">
                <a:latin typeface="Times New Roman"/>
                <a:cs typeface="Times New Roman"/>
              </a:rPr>
              <a:t>Supervisor: Shirin Abbasinejad Enger</a:t>
            </a:r>
            <a:r>
              <a:rPr lang="en-US" sz="2200" baseline="30000" noProof="0" dirty="0">
                <a:latin typeface="Times New Roman"/>
                <a:cs typeface="Times New Roman"/>
              </a:rPr>
              <a:t>1,2,3</a:t>
            </a:r>
          </a:p>
          <a:p>
            <a:pPr algn="ctr"/>
            <a:r>
              <a:rPr lang="en-US" sz="2200" noProof="0" dirty="0">
                <a:latin typeface="Times New Roman"/>
                <a:ea typeface="Helvetica" charset="0"/>
                <a:cs typeface="Times New Roman"/>
              </a:rPr>
              <a:t>IC3DDose 2026</a:t>
            </a:r>
          </a:p>
          <a:p>
            <a:pPr algn="ctr"/>
            <a:r>
              <a:rPr lang="en-US" i="1" dirty="0">
                <a:latin typeface="Times New Roman"/>
                <a:ea typeface="Helvetica" charset="0"/>
                <a:cs typeface="Times New Roman"/>
              </a:rPr>
              <a:t>June 17</a:t>
            </a:r>
            <a:r>
              <a:rPr lang="en-US" i="1" baseline="30000" dirty="0">
                <a:latin typeface="Times New Roman"/>
                <a:ea typeface="Helvetica" charset="0"/>
                <a:cs typeface="Times New Roman"/>
              </a:rPr>
              <a:t>th</a:t>
            </a:r>
            <a:r>
              <a:rPr lang="en-US" i="1" noProof="0" dirty="0">
                <a:latin typeface="Times New Roman"/>
                <a:ea typeface="Helvetica" charset="0"/>
                <a:cs typeface="Times New Roman"/>
              </a:rPr>
              <a:t>,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F8D38-C443-4386-90F5-B75CB563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120130"/>
            <a:ext cx="2743200" cy="365125"/>
          </a:xfrm>
        </p:spPr>
        <p:txBody>
          <a:bodyPr/>
          <a:lstStyle/>
          <a:p>
            <a:fld id="{58AEEE03-AD5D-1245-A255-7FF2C8C1206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0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0A852-250E-0C62-76F5-1B2C394E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0C8E74-527B-52D7-4D15-9BF15FCC0841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75E88FD-D38F-B36F-E927-5E7BF9EC772E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Source, Scoring and Reconstruction</a:t>
            </a:r>
            <a:endParaRPr lang="en-US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933BB-E2AB-1AC1-01D9-F6D4B624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C5B4FB-04D2-32B4-DB91-32FD51CF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10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0B691E-0BF5-4FC2-2574-CD087D4AF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83894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28328E-9E61-7337-487F-F46DC5B84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36" y="1711899"/>
            <a:ext cx="6779795" cy="786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3B6F2-37F6-9706-22CE-5529D9C9EA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165"/>
          <a:stretch>
            <a:fillRect/>
          </a:stretch>
        </p:blipFill>
        <p:spPr>
          <a:xfrm>
            <a:off x="7000331" y="1740086"/>
            <a:ext cx="5218933" cy="758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6624C-8CE6-BF63-E075-4ED75416F898}"/>
              </a:ext>
            </a:extLst>
          </p:cNvPr>
          <p:cNvSpPr txBox="1"/>
          <p:nvPr/>
        </p:nvSpPr>
        <p:spPr>
          <a:xfrm>
            <a:off x="188282" y="983060"/>
            <a:ext cx="1061994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noProof="0" dirty="0">
                <a:latin typeface="Times New Roman"/>
                <a:ea typeface="+mn-lt"/>
                <a:cs typeface="+mn-lt"/>
              </a:rPr>
              <a:t>Simulated 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accurate radionuclide ([</a:t>
            </a:r>
            <a:r>
              <a:rPr lang="en-US" sz="2800" baseline="30000" noProof="0" dirty="0">
                <a:latin typeface="Times New Roman"/>
                <a:ea typeface="+mn-lt"/>
                <a:cs typeface="+mn-lt"/>
              </a:rPr>
              <a:t>18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F]FDG) uptake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noProof="0" dirty="0">
                <a:latin typeface="Times New Roman"/>
                <a:ea typeface="+mn-lt"/>
                <a:cs typeface="+mn-lt"/>
              </a:rPr>
              <a:t>Scored 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2D radiation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detection position (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x,y</a:t>
            </a:r>
            <a:r>
              <a:rPr lang="en-US" sz="2800" dirty="0">
                <a:latin typeface="Times New Roman"/>
                <a:ea typeface="+mn-lt"/>
                <a:cs typeface="+mn-lt"/>
              </a:rPr>
              <a:t>), energy and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r>
              <a:rPr lang="en-US" sz="2800" dirty="0">
                <a:latin typeface="Times New Roman"/>
                <a:ea typeface="+mn-lt"/>
                <a:cs typeface="+mn-lt"/>
              </a:rPr>
              <a:t>	(E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1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t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1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x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1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y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1</a:t>
            </a:r>
            <a:r>
              <a:rPr lang="en-US" sz="2800" dirty="0">
                <a:latin typeface="Times New Roman"/>
                <a:ea typeface="+mn-lt"/>
                <a:cs typeface="+mn-lt"/>
              </a:rPr>
              <a:t>), (E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2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t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2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x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2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y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2</a:t>
            </a:r>
            <a:r>
              <a:rPr lang="en-US" sz="2800" dirty="0">
                <a:latin typeface="Times New Roman"/>
                <a:ea typeface="+mn-lt"/>
                <a:cs typeface="+mn-lt"/>
              </a:rPr>
              <a:t>), (E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3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t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3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x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3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y</a:t>
            </a:r>
            <a:r>
              <a:rPr lang="en-US" sz="2800" baseline="-25000" dirty="0">
                <a:latin typeface="Times New Roman"/>
                <a:ea typeface="+mn-lt"/>
                <a:cs typeface="+mn-lt"/>
              </a:rPr>
              <a:t>3</a:t>
            </a:r>
            <a:r>
              <a:rPr lang="en-US" sz="2800" dirty="0">
                <a:latin typeface="Times New Roman"/>
                <a:ea typeface="+mn-lt"/>
                <a:cs typeface="+mn-lt"/>
              </a:rPr>
              <a:t>),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Applied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gaussian energy blurring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8DF2C6-8270-9C6C-ED69-FE255EC9C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3776" y="5270870"/>
            <a:ext cx="2116094" cy="464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06E0A4-87AA-0FAB-B34E-728A8E257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5673" y="4948486"/>
            <a:ext cx="4868450" cy="1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7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505F6-E4A7-CF86-255C-7DFE8F59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8E3E24-9DAA-55FF-46E9-7577A7E6E61E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10C733-DD95-C960-67F4-DF516ED0133A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ROI-Based Reconstruction</a:t>
            </a:r>
            <a:endParaRPr lang="en-US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974CA-083D-6C63-300D-1EEF77458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E3527B-EB1A-CB4C-B35A-9AC00852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11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44C6DD-93C1-3F67-D99A-2A0AC618D5A3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A3EB322-A130-C57D-E65D-B6FD0A48F0E4}"/>
              </a:ext>
            </a:extLst>
          </p:cNvPr>
          <p:cNvSpPr txBox="1"/>
          <p:nvPr/>
        </p:nvSpPr>
        <p:spPr>
          <a:xfrm>
            <a:off x="198854" y="744159"/>
            <a:ext cx="119931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Reconstructed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the AIF using a ROI-based reconstruction for each time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Compared the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area under the curve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with the simulated ground-truth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29ECC-4357-65A8-53B7-4005BD682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823" y="2535893"/>
            <a:ext cx="1968432" cy="943449"/>
          </a:xfrm>
          <a:prstGeom prst="rect">
            <a:avLst/>
          </a:prstGeom>
        </p:spPr>
      </p:pic>
      <p:sp>
        <p:nvSpPr>
          <p:cNvPr id="10" name="ZoneTexte 17">
            <a:extLst>
              <a:ext uri="{FF2B5EF4-FFF2-40B4-BE49-F238E27FC236}">
                <a16:creationId xmlns:a16="http://schemas.microsoft.com/office/drawing/2014/main" id="{5FB8B821-A2D5-9707-9511-09CFEDE382D0}"/>
              </a:ext>
            </a:extLst>
          </p:cNvPr>
          <p:cNvSpPr txBox="1"/>
          <p:nvPr/>
        </p:nvSpPr>
        <p:spPr>
          <a:xfrm>
            <a:off x="198854" y="2561427"/>
            <a:ext cx="4410080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noProof="0" dirty="0">
                <a:latin typeface="Times New Roman"/>
                <a:ea typeface="+mn-lt"/>
                <a:cs typeface="+mn-lt"/>
              </a:rPr>
              <a:t>Vector of </a:t>
            </a:r>
            <a:r>
              <a:rPr lang="en-US" sz="2800" b="1" noProof="0" dirty="0">
                <a:latin typeface="Times New Roman"/>
                <a:ea typeface="+mn-lt"/>
                <a:cs typeface="+mn-lt"/>
              </a:rPr>
              <a:t>scored counts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 in each projection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(energy window/pixel combination)</a:t>
            </a: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11" name="ZoneTexte 17">
            <a:extLst>
              <a:ext uri="{FF2B5EF4-FFF2-40B4-BE49-F238E27FC236}">
                <a16:creationId xmlns:a16="http://schemas.microsoft.com/office/drawing/2014/main" id="{30E9A959-90EF-58E2-00D9-8BC49BF23D23}"/>
              </a:ext>
            </a:extLst>
          </p:cNvPr>
          <p:cNvSpPr txBox="1"/>
          <p:nvPr/>
        </p:nvSpPr>
        <p:spPr>
          <a:xfrm>
            <a:off x="7788954" y="2715980"/>
            <a:ext cx="441008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noProof="0" dirty="0">
                <a:latin typeface="Times New Roman"/>
                <a:ea typeface="+mn-lt"/>
                <a:cs typeface="+mn-lt"/>
              </a:rPr>
              <a:t>Vector of </a:t>
            </a:r>
            <a:r>
              <a:rPr lang="en-US" sz="2800" b="1" noProof="0" dirty="0">
                <a:latin typeface="Times New Roman"/>
                <a:ea typeface="+mn-lt"/>
                <a:cs typeface="+mn-lt"/>
              </a:rPr>
              <a:t>true count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 in each ROI (“image”)</a:t>
            </a:r>
          </a:p>
        </p:txBody>
      </p:sp>
      <p:sp>
        <p:nvSpPr>
          <p:cNvPr id="12" name="ZoneTexte 17">
            <a:extLst>
              <a:ext uri="{FF2B5EF4-FFF2-40B4-BE49-F238E27FC236}">
                <a16:creationId xmlns:a16="http://schemas.microsoft.com/office/drawing/2014/main" id="{29E39F22-A677-4535-E1A8-90A8BACA2B90}"/>
              </a:ext>
            </a:extLst>
          </p:cNvPr>
          <p:cNvSpPr txBox="1"/>
          <p:nvPr/>
        </p:nvSpPr>
        <p:spPr>
          <a:xfrm>
            <a:off x="3991964" y="4456927"/>
            <a:ext cx="5149185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noProof="0" dirty="0">
                <a:latin typeface="Times New Roman"/>
                <a:ea typeface="+mn-lt"/>
                <a:cs typeface="+mn-lt"/>
              </a:rPr>
              <a:t>Probability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 that an emission from a specific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ROI be detected in a specific projection (system matrix)</a:t>
            </a: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3D62B4-432C-3065-551C-EDA3268994B9}"/>
              </a:ext>
            </a:extLst>
          </p:cNvPr>
          <p:cNvCxnSpPr>
            <a:cxnSpLocks/>
          </p:cNvCxnSpPr>
          <p:nvPr/>
        </p:nvCxnSpPr>
        <p:spPr>
          <a:xfrm>
            <a:off x="4205827" y="3071932"/>
            <a:ext cx="945099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86F090-DD36-C134-B91C-94143F16FDD4}"/>
              </a:ext>
            </a:extLst>
          </p:cNvPr>
          <p:cNvCxnSpPr>
            <a:cxnSpLocks/>
          </p:cNvCxnSpPr>
          <p:nvPr/>
        </p:nvCxnSpPr>
        <p:spPr>
          <a:xfrm flipV="1">
            <a:off x="6343559" y="3277353"/>
            <a:ext cx="0" cy="118898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B39EB3-EE7E-5ABD-BE4D-C61F413E5CF8}"/>
              </a:ext>
            </a:extLst>
          </p:cNvPr>
          <p:cNvCxnSpPr>
            <a:cxnSpLocks/>
          </p:cNvCxnSpPr>
          <p:nvPr/>
        </p:nvCxnSpPr>
        <p:spPr>
          <a:xfrm flipH="1">
            <a:off x="6883742" y="3071932"/>
            <a:ext cx="905212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AE9C-0FD0-6AED-DADF-4C29394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B4E448-0B7A-5345-BDE3-CB2C0A947BF5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4A244E4-6D56-A320-217F-1BACC219A9CF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Parameter Space Exploration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41DAC-8349-165A-8631-72F20306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61030C-5D57-BFB0-2F40-6673E59B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12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B0EAE2-9852-65A7-FC08-EC06C448D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61633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2D3067F-98E2-42E4-21E5-2B26DFEE6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286" y="800080"/>
            <a:ext cx="6597989" cy="5531134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528B2546-786F-1CF8-D656-829B8CE75792}"/>
              </a:ext>
            </a:extLst>
          </p:cNvPr>
          <p:cNvSpPr/>
          <p:nvPr/>
        </p:nvSpPr>
        <p:spPr>
          <a:xfrm>
            <a:off x="10089359" y="1163113"/>
            <a:ext cx="252168" cy="461914"/>
          </a:xfrm>
          <a:prstGeom prst="rightBrace">
            <a:avLst>
              <a:gd name="adj1" fmla="val 45794"/>
              <a:gd name="adj2" fmla="val 50000"/>
            </a:avLst>
          </a:prstGeom>
          <a:ln w="19050">
            <a:solidFill>
              <a:srgbClr val="315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BB7F93B-F993-EBF4-89D9-D77CC1A58D44}"/>
              </a:ext>
            </a:extLst>
          </p:cNvPr>
          <p:cNvSpPr/>
          <p:nvPr/>
        </p:nvSpPr>
        <p:spPr>
          <a:xfrm>
            <a:off x="10089359" y="1702794"/>
            <a:ext cx="252168" cy="3089639"/>
          </a:xfrm>
          <a:prstGeom prst="rightBrace">
            <a:avLst>
              <a:gd name="adj1" fmla="val 321529"/>
              <a:gd name="adj2" fmla="val 50000"/>
            </a:avLst>
          </a:prstGeom>
          <a:ln w="19050">
            <a:solidFill>
              <a:srgbClr val="315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1507F65-12FA-4169-6A9E-943698CB8F7E}"/>
              </a:ext>
            </a:extLst>
          </p:cNvPr>
          <p:cNvSpPr/>
          <p:nvPr/>
        </p:nvSpPr>
        <p:spPr>
          <a:xfrm>
            <a:off x="10089359" y="4860507"/>
            <a:ext cx="252168" cy="570141"/>
          </a:xfrm>
          <a:prstGeom prst="rightBrace">
            <a:avLst>
              <a:gd name="adj1" fmla="val 45794"/>
              <a:gd name="adj2" fmla="val 50000"/>
            </a:avLst>
          </a:prstGeom>
          <a:ln w="19050">
            <a:solidFill>
              <a:srgbClr val="315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6F5C8-D46A-6D5D-E49D-EE8CD366E390}"/>
              </a:ext>
            </a:extLst>
          </p:cNvPr>
          <p:cNvSpPr txBox="1"/>
          <p:nvPr/>
        </p:nvSpPr>
        <p:spPr>
          <a:xfrm>
            <a:off x="10341527" y="1045607"/>
            <a:ext cx="1676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0" dirty="0">
                <a:latin typeface="Times New Roman"/>
                <a:ea typeface="+mn-lt"/>
                <a:cs typeface="+mn-lt"/>
              </a:rPr>
              <a:t>Crystal parameters</a:t>
            </a:r>
            <a:endParaRPr lang="en-US" sz="20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EE4E9-707F-E179-4FEE-E818FB8A69F2}"/>
              </a:ext>
            </a:extLst>
          </p:cNvPr>
          <p:cNvSpPr txBox="1"/>
          <p:nvPr/>
        </p:nvSpPr>
        <p:spPr>
          <a:xfrm>
            <a:off x="10352185" y="2904157"/>
            <a:ext cx="2003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0" dirty="0">
                <a:latin typeface="Times New Roman"/>
                <a:ea typeface="+mn-lt"/>
                <a:cs typeface="+mn-lt"/>
              </a:rPr>
              <a:t>Phantom dimensions</a:t>
            </a:r>
            <a:endParaRPr lang="en-US" sz="20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8E16D-78FB-2CF4-0437-3FA278D4EE2A}"/>
              </a:ext>
            </a:extLst>
          </p:cNvPr>
          <p:cNvSpPr txBox="1"/>
          <p:nvPr/>
        </p:nvSpPr>
        <p:spPr>
          <a:xfrm>
            <a:off x="10352185" y="4773950"/>
            <a:ext cx="2003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0" dirty="0">
                <a:latin typeface="Times New Roman"/>
                <a:ea typeface="+mn-lt"/>
                <a:cs typeface="+mn-lt"/>
              </a:rPr>
              <a:t>Practical uncertainties</a:t>
            </a:r>
            <a:endParaRPr lang="en-US" sz="20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B410698-EE55-D4DA-E6B3-B5B25D7F2CE3}"/>
              </a:ext>
            </a:extLst>
          </p:cNvPr>
          <p:cNvSpPr/>
          <p:nvPr/>
        </p:nvSpPr>
        <p:spPr>
          <a:xfrm>
            <a:off x="10089359" y="5610254"/>
            <a:ext cx="252168" cy="570141"/>
          </a:xfrm>
          <a:prstGeom prst="rightBrace">
            <a:avLst>
              <a:gd name="adj1" fmla="val 45794"/>
              <a:gd name="adj2" fmla="val 50000"/>
            </a:avLst>
          </a:prstGeom>
          <a:ln w="19050">
            <a:solidFill>
              <a:srgbClr val="315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763E46-E14F-A5DC-E5F7-E41B1150C79F}"/>
              </a:ext>
            </a:extLst>
          </p:cNvPr>
          <p:cNvSpPr txBox="1"/>
          <p:nvPr/>
        </p:nvSpPr>
        <p:spPr>
          <a:xfrm>
            <a:off x="10369540" y="5545320"/>
            <a:ext cx="2650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0" dirty="0">
                <a:latin typeface="Times New Roman"/>
                <a:ea typeface="+mn-lt"/>
                <a:cs typeface="+mn-lt"/>
              </a:rPr>
              <a:t>Reconstruction parameters</a:t>
            </a:r>
            <a:endParaRPr lang="en-US" sz="20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B4F-0563-8465-39F8-12C3D1E988C8}"/>
              </a:ext>
            </a:extLst>
          </p:cNvPr>
          <p:cNvSpPr txBox="1"/>
          <p:nvPr/>
        </p:nvSpPr>
        <p:spPr>
          <a:xfrm>
            <a:off x="82088" y="1093666"/>
            <a:ext cx="30167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ea typeface="+mn-lt"/>
                <a:cs typeface="+mn-lt"/>
              </a:rPr>
              <a:t>999 simulations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ea typeface="+mn-lt"/>
                <a:cs typeface="+mn-lt"/>
              </a:rPr>
              <a:t>Reconstructed 8 times with different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ea typeface="+mn-lt"/>
                <a:cs typeface="+mn-lt"/>
              </a:rPr>
              <a:t>Total: 7,992 simulation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505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6356C-915D-15B7-8A8C-D3FED77C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9BC46B-D227-6C66-6250-72E00640D3B7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87A4264-39AE-3AA3-4EBD-0287D0909D0A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Results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8B7B3-AA38-A715-A1F0-0162EF760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E002BD-96B5-9E2A-F7B1-F0F252F8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13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3F7767-6B42-BE4D-6E52-0D2E3AF37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65601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" name="ZoneTexte 17">
            <a:extLst>
              <a:ext uri="{FF2B5EF4-FFF2-40B4-BE49-F238E27FC236}">
                <a16:creationId xmlns:a16="http://schemas.microsoft.com/office/drawing/2014/main" id="{6A504DE6-080D-D03E-D998-3E1E9D446A61}"/>
              </a:ext>
            </a:extLst>
          </p:cNvPr>
          <p:cNvSpPr txBox="1"/>
          <p:nvPr/>
        </p:nvSpPr>
        <p:spPr>
          <a:xfrm>
            <a:off x="217238" y="1680681"/>
            <a:ext cx="11757524" cy="39703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Optimal detector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25 mm thick LYSO, 1 image pixel, 4 energy windows.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Why 1 pixel?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Larger pixel sizes compared to the misregistration magnitude mitigate the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differences in ROI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sensitivities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solve ROI radioactivity</a:t>
            </a:r>
          </a:p>
          <a:p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Mean error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in AUC difference of 8.2 ± 0.4% across the parameter exploration, 95</a:t>
            </a:r>
            <a:r>
              <a:rPr lang="en-US" sz="2800" baseline="30000" dirty="0">
                <a:latin typeface="Times New Roman"/>
                <a:ea typeface="+mn-lt"/>
                <a:cs typeface="+mn-lt"/>
              </a:rPr>
              <a:t>th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percentile of 15 ± 1%</a:t>
            </a:r>
          </a:p>
        </p:txBody>
      </p:sp>
    </p:spTree>
    <p:extLst>
      <p:ext uri="{BB962C8B-B14F-4D97-AF65-F5344CB8AC3E}">
        <p14:creationId xmlns:p14="http://schemas.microsoft.com/office/powerpoint/2010/main" val="19066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2ADFA-5B2A-CC34-7E06-7D5CD261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33DF9-0348-2F59-19D4-A79996F0F4A7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5998DF8-4844-AC93-31A9-8D8228CCE24E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Simulation Results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37B07-557A-1CDA-AAE7-52BE02057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C1FBEB9-D4F2-DF84-F867-12D5B448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14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4E41BD-13D6-FF10-3C51-CDF537224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23787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2098AA-83EB-8C0B-B197-06C795AF62B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1159" b="51047"/>
          <a:stretch>
            <a:fillRect/>
          </a:stretch>
        </p:blipFill>
        <p:spPr>
          <a:xfrm>
            <a:off x="-2153" y="1022840"/>
            <a:ext cx="6098154" cy="4692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D0CC4-DEF8-8FE4-22B9-0A13E65D11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746" b="51389"/>
          <a:stretch>
            <a:fillRect/>
          </a:stretch>
        </p:blipFill>
        <p:spPr>
          <a:xfrm>
            <a:off x="6096000" y="1022840"/>
            <a:ext cx="6042354" cy="4577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16BA-3B1D-8052-11DF-F04893FA8D44}"/>
              </a:ext>
            </a:extLst>
          </p:cNvPr>
          <p:cNvSpPr txBox="1"/>
          <p:nvPr/>
        </p:nvSpPr>
        <p:spPr>
          <a:xfrm>
            <a:off x="2858703" y="5681271"/>
            <a:ext cx="136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(min)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B06E3-D8F0-C454-32B2-475C1D47A846}"/>
              </a:ext>
            </a:extLst>
          </p:cNvPr>
          <p:cNvSpPr txBox="1"/>
          <p:nvPr/>
        </p:nvSpPr>
        <p:spPr>
          <a:xfrm>
            <a:off x="8882514" y="5600700"/>
            <a:ext cx="136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(min)</a:t>
            </a:r>
          </a:p>
        </p:txBody>
      </p:sp>
    </p:spTree>
    <p:extLst>
      <p:ext uri="{BB962C8B-B14F-4D97-AF65-F5344CB8AC3E}">
        <p14:creationId xmlns:p14="http://schemas.microsoft.com/office/powerpoint/2010/main" val="164179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163F8-254E-C8F4-1D87-5D70626E7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D484AA-884B-D9ED-6A28-C759EE834037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E50F8B9-B15C-A851-5933-0C7AA60D1BE9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Discussion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0CCB8-73E8-BD62-BCC2-E13726C6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65E47B-FECA-060B-9B25-DB3BB872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15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820F8C-93FC-8050-F0D9-31CE54972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57909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Discussion</a:t>
                      </a:r>
                      <a:endParaRPr lang="en-US" b="1" i="0" u="sng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7D6099-ABF0-C521-121C-C75ED513241F}"/>
              </a:ext>
            </a:extLst>
          </p:cNvPr>
          <p:cNvSpPr txBox="1"/>
          <p:nvPr/>
        </p:nvSpPr>
        <p:spPr>
          <a:xfrm>
            <a:off x="558265" y="1172793"/>
            <a:ext cx="114155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ROI-based reconstruction can mitigate partial volume effects and are less sensitive to noise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2006)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scattered photons in the reconstruction instead of discarding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simulations to calculate the system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phantom composition (missing bones and other vasculature)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is most sensitive to misregistration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Rely on prior radionuclide uptake knowledge for ROI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37299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BC6AA-EA7C-671C-ABB6-FEFAC3339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4493D0-CEBB-94F8-104A-8723912A3395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460BC30-CC6E-BDBE-595B-C1FFB476A9F4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Conclusion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2ACE8-C41B-7B16-DC74-A5FD5143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8F0699-D6C6-7996-1879-192E4CC5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16</a:t>
            </a:fld>
            <a:endParaRPr lang="en-US" noProof="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A2FEAC-9249-A348-420A-39315E86E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31807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effectLst/>
                        </a:rPr>
                        <a:t>​</a:t>
                      </a:r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Results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Conclusions</a:t>
                      </a:r>
                      <a:endParaRPr lang="en-US" b="1" i="0" u="sng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" name="ZoneTexte 17">
            <a:extLst>
              <a:ext uri="{FF2B5EF4-FFF2-40B4-BE49-F238E27FC236}">
                <a16:creationId xmlns:a16="http://schemas.microsoft.com/office/drawing/2014/main" id="{89F55EA9-9A4F-923E-4E79-BEE7076B9B53}"/>
              </a:ext>
            </a:extLst>
          </p:cNvPr>
          <p:cNvSpPr txBox="1"/>
          <p:nvPr/>
        </p:nvSpPr>
        <p:spPr>
          <a:xfrm>
            <a:off x="609466" y="1220544"/>
            <a:ext cx="10792485" cy="65556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noProof="0" dirty="0">
                <a:latin typeface="Times New Roman"/>
                <a:ea typeface="+mn-lt"/>
                <a:cs typeface="+mn-lt"/>
              </a:rPr>
              <a:t>Quantifying radioactivity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 in vivo is essential for radionuclide dosimetry and quantitative imaging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Anatomy-guided</a:t>
            </a:r>
            <a:r>
              <a:rPr lang="en-US" sz="2800" b="1" noProof="0" dirty="0">
                <a:latin typeface="Times New Roman"/>
                <a:ea typeface="+mn-lt"/>
                <a:cs typeface="+mn-lt"/>
              </a:rPr>
              <a:t>, ROI-based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 image reconstruction can be performed with </a:t>
            </a:r>
            <a:r>
              <a:rPr lang="en-US" sz="2800" b="1" noProof="0" dirty="0">
                <a:latin typeface="Times New Roman"/>
                <a:ea typeface="+mn-lt"/>
                <a:cs typeface="+mn-lt"/>
              </a:rPr>
              <a:t>gamma camera 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(2D) imaging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We are applying a similar technique to measure the </a:t>
            </a:r>
            <a:r>
              <a:rPr lang="en-US" sz="2800" b="1" noProof="0" dirty="0">
                <a:latin typeface="Times New Roman"/>
                <a:ea typeface="+mn-lt"/>
                <a:cs typeface="+mn-lt"/>
              </a:rPr>
              <a:t>AIF 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for</a:t>
            </a:r>
            <a:r>
              <a:rPr lang="en-US" sz="2800" b="1" noProof="0" dirty="0">
                <a:latin typeface="Times New Roman"/>
                <a:ea typeface="+mn-lt"/>
                <a:cs typeface="+mn-lt"/>
              </a:rPr>
              <a:t> dynamic PET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Future work will focus on improving the phantom composition and </a:t>
            </a:r>
            <a:r>
              <a:rPr lang="en-US" sz="2800" b="1" noProof="0" dirty="0">
                <a:latin typeface="Times New Roman"/>
                <a:ea typeface="+mn-lt"/>
                <a:cs typeface="+mn-lt"/>
              </a:rPr>
              <a:t>experimental validation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55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16380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>
            <a:off x="297791" y="96751"/>
            <a:ext cx="11424043" cy="3939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1"/>
              </a:buClr>
            </a:pPr>
            <a:endParaRPr lang="en-US" sz="24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1"/>
              </a:buClr>
            </a:pPr>
            <a:r>
              <a:rPr lang="en-US" sz="4000" noProof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Acknowledgements</a:t>
            </a:r>
            <a:endParaRPr lang="en-US" sz="4400" noProof="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  <a:p>
            <a:pPr>
              <a:buClr>
                <a:schemeClr val="accent1"/>
              </a:buClr>
            </a:pPr>
            <a:endParaRPr lang="en-US" sz="24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noProof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Supervisor: Shirin A. Enger</a:t>
            </a:r>
          </a:p>
          <a:p>
            <a:r>
              <a:rPr lang="en-US" sz="2400" noProof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Co-supervisor: Roger Lecomte</a:t>
            </a:r>
          </a:p>
          <a:p>
            <a:r>
              <a:rPr lang="en-US" sz="2400" noProof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Jacob G. Johansen</a:t>
            </a:r>
          </a:p>
          <a:p>
            <a:r>
              <a:rPr lang="en-US" sz="2400" noProof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Lia Carroll</a:t>
            </a:r>
          </a:p>
          <a:p>
            <a:r>
              <a:rPr lang="en-US" sz="2400" noProof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All </a:t>
            </a:r>
            <a:r>
              <a:rPr lang="en-US" sz="2400" noProof="0" dirty="0" err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EngerLab</a:t>
            </a:r>
            <a:r>
              <a:rPr lang="en-US" sz="2400" noProof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 members</a:t>
            </a:r>
          </a:p>
          <a:p>
            <a:endParaRPr lang="en-US" noProof="0" dirty="0">
              <a:solidFill>
                <a:schemeClr val="bg1"/>
              </a:solidFill>
            </a:endParaRPr>
          </a:p>
          <a:p>
            <a:endParaRPr lang="en-US" sz="2400" noProof="0" dirty="0">
              <a:solidFill>
                <a:schemeClr val="bg1"/>
              </a:solidFill>
              <a:latin typeface="Calibri"/>
              <a:ea typeface="Arial" charset="0"/>
              <a:cs typeface="Calibri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88D3DB1-1230-43AB-B839-BD13BEDE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2" y="5706960"/>
            <a:ext cx="3435926" cy="999754"/>
          </a:xfrm>
          <a:prstGeom prst="rect">
            <a:avLst/>
          </a:prstGeom>
        </p:spPr>
      </p:pic>
      <p:pic>
        <p:nvPicPr>
          <p:cNvPr id="12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C780C9B7-80D0-4DE0-8E92-61DCBC84C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618" y="5553417"/>
            <a:ext cx="1884219" cy="12469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47230-6521-BB65-916A-89E00E5D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A274-466C-1544-AA77-085FB667D1FC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BEF51BA-2312-FC50-3DA6-0B24E77AF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837" y="5886959"/>
            <a:ext cx="2414261" cy="639756"/>
          </a:xfrm>
          <a:prstGeom prst="rect">
            <a:avLst/>
          </a:prstGeom>
        </p:spPr>
      </p:pic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6C59FF7-01FD-8A46-48F1-E72BD9253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866" y="552744"/>
            <a:ext cx="6607968" cy="44108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3B7A6B-46BF-2B71-BC3B-96A3A839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68" y="5803606"/>
            <a:ext cx="1655549" cy="7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0260BC-E298-C65E-0FCE-81AC5C0EC7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71" r="54593" b="2174"/>
          <a:stretch/>
        </p:blipFill>
        <p:spPr>
          <a:xfrm>
            <a:off x="9882583" y="5574053"/>
            <a:ext cx="2261009" cy="7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FF8AF-38B1-166C-A903-FADC12BA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5784AF-6B74-DA82-ABC0-2A11F2702C98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B7B6F0-A79C-99F9-57FE-3C596487CEEB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Random Forest Regressor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2346B-B533-074F-69DC-36F2799DD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FA915FE-3504-EAE3-0143-31C9BFFE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18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C0B9C8-7D32-76F5-C2D9-66BCB21E7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02970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2817203-D14D-704A-5EA0-9C936FAF0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2" y="1599055"/>
            <a:ext cx="10485116" cy="27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1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0F836-D068-9915-838C-FA859BCC9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68A49-76CB-A9C6-BA3A-3959C1DB72FB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1A8CDF1-E991-20FD-6AD3-8570ABD20FEA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Feature Importance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62855-E735-D03C-D3B2-F860780C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77A59AA-70B9-8D79-9972-D81062A4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19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0D556E-5DA9-9CFB-40E8-DFE3E67B6A35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B856E8-505E-FB19-0E41-9E5200E543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8467" t="50639"/>
          <a:stretch>
            <a:fillRect/>
          </a:stretch>
        </p:blipFill>
        <p:spPr>
          <a:xfrm>
            <a:off x="6096000" y="840443"/>
            <a:ext cx="5796004" cy="5641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8AB0AC-FD5C-582D-A6B4-0E015BF037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570" t="50725" r="51027"/>
          <a:stretch>
            <a:fillRect/>
          </a:stretch>
        </p:blipFill>
        <p:spPr>
          <a:xfrm>
            <a:off x="67376" y="953847"/>
            <a:ext cx="5428649" cy="51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42074-2AF3-D1CC-D611-0B18EFB3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BDFC2F-87D4-7808-BBED-D0A799B4BA3E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ACC78E6-87AB-2756-03A1-C72117B733E1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 charset="0"/>
              </a:rPr>
              <a:t>Dynamic PET and the AIF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F4074-4F37-93D6-7AAC-E2041E44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388F4D-6D8F-4847-8DD1-B61DB6D4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4DD8AA-BFB3-9E86-ACF7-2AF39D99B447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3" name="ZoneTexte 17">
            <a:extLst>
              <a:ext uri="{FF2B5EF4-FFF2-40B4-BE49-F238E27FC236}">
                <a16:creationId xmlns:a16="http://schemas.microsoft.com/office/drawing/2014/main" id="{F865BC31-0EAC-A065-CBAF-9F5D8CAEC407}"/>
              </a:ext>
            </a:extLst>
          </p:cNvPr>
          <p:cNvSpPr txBox="1"/>
          <p:nvPr/>
        </p:nvSpPr>
        <p:spPr>
          <a:xfrm>
            <a:off x="252224" y="942856"/>
            <a:ext cx="11769730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Dynamic PET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can recover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quantitative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information about radiotracer kinetics (metabolic rate of glucose instead of SUV for FDG)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Require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the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Arterial Input Function (AIF)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radiotracer concentration in arterial blood over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AE00D-7A72-5BA8-2259-43328FC7C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997" y="2951703"/>
            <a:ext cx="6423779" cy="3520984"/>
          </a:xfrm>
          <a:prstGeom prst="rect">
            <a:avLst/>
          </a:prstGeom>
        </p:spPr>
      </p:pic>
      <p:sp>
        <p:nvSpPr>
          <p:cNvPr id="5" name="ZoneTexte 17">
            <a:extLst>
              <a:ext uri="{FF2B5EF4-FFF2-40B4-BE49-F238E27FC236}">
                <a16:creationId xmlns:a16="http://schemas.microsoft.com/office/drawing/2014/main" id="{487237E2-D56B-AFC4-37FF-869E43AB5F48}"/>
              </a:ext>
            </a:extLst>
          </p:cNvPr>
          <p:cNvSpPr txBox="1"/>
          <p:nvPr/>
        </p:nvSpPr>
        <p:spPr>
          <a:xfrm>
            <a:off x="252224" y="3449664"/>
            <a:ext cx="5324925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Gold standard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blood sampling via radial artery catheterization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This is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invasive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requires anesthesiologist, radiation exposure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92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31E4-A5B4-1BC5-5360-B8AEBC0E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1D99C5-2DCC-1BE0-E20B-80EAE1AE2515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ED6FB62-2C56-9431-CA92-17269F03A4BC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Positron Emission Tomography (PET)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261E8-DD03-4529-D938-1B1D2FE5C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968646-2B87-2A63-8C0A-4A21D0BB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20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8F192-6A62-34EC-3297-65AC9861B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04702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808AD29-D6E1-689C-EE23-08A243BA9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127" y="3012141"/>
            <a:ext cx="3721773" cy="347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8D2D7-690B-DA16-F6FE-18CE7C8238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6162" b="5960"/>
          <a:stretch>
            <a:fillRect/>
          </a:stretch>
        </p:blipFill>
        <p:spPr>
          <a:xfrm>
            <a:off x="9855979" y="1853878"/>
            <a:ext cx="1904489" cy="45371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AD8C8A-E549-A78A-4421-31DEAACFC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3372" y="873718"/>
            <a:ext cx="3325318" cy="2212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675ACE-A224-6561-D872-242DBF327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942" y="861097"/>
            <a:ext cx="2457483" cy="1985563"/>
          </a:xfrm>
          <a:prstGeom prst="rect">
            <a:avLst/>
          </a:prstGeom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94AB511-5EDB-46CD-8D61-C3459F3E5A9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438400" y="1390650"/>
            <a:ext cx="1758614" cy="1621491"/>
          </a:xfrm>
          <a:prstGeom prst="curvedConnector2">
            <a:avLst/>
          </a:prstGeom>
          <a:ln w="76200">
            <a:solidFill>
              <a:srgbClr val="315477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E97BD886-BDB5-C846-EED0-F2661F65073A}"/>
              </a:ext>
            </a:extLst>
          </p:cNvPr>
          <p:cNvCxnSpPr>
            <a:cxnSpLocks/>
            <a:stCxn id="7" idx="3"/>
            <a:endCxn id="16" idx="2"/>
          </p:cNvCxnSpPr>
          <p:nvPr/>
        </p:nvCxnSpPr>
        <p:spPr>
          <a:xfrm flipV="1">
            <a:off x="6057900" y="3086100"/>
            <a:ext cx="1868131" cy="1665565"/>
          </a:xfrm>
          <a:prstGeom prst="curvedConnector2">
            <a:avLst/>
          </a:prstGeom>
          <a:ln w="76200">
            <a:solidFill>
              <a:srgbClr val="315477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F10DFEDB-64BA-7143-1F2B-8EE8D7BA97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13327" y="2646444"/>
            <a:ext cx="1036347" cy="1929948"/>
          </a:xfrm>
          <a:prstGeom prst="curvedConnector2">
            <a:avLst/>
          </a:prstGeom>
          <a:ln w="76200">
            <a:solidFill>
              <a:srgbClr val="315477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869AC83-DE55-79A2-9A08-C9E5F35B3D81}"/>
              </a:ext>
            </a:extLst>
          </p:cNvPr>
          <p:cNvSpPr/>
          <p:nvPr/>
        </p:nvSpPr>
        <p:spPr>
          <a:xfrm>
            <a:off x="6263372" y="2846660"/>
            <a:ext cx="191100" cy="1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46FAA-CE1D-35E9-F770-BD3E8D2E530E}"/>
              </a:ext>
            </a:extLst>
          </p:cNvPr>
          <p:cNvSpPr txBox="1"/>
          <p:nvPr/>
        </p:nvSpPr>
        <p:spPr>
          <a:xfrm>
            <a:off x="3714308" y="1231899"/>
            <a:ext cx="165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Intra-venous injection</a:t>
            </a:r>
            <a:endParaRPr lang="en-US" baseline="-25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02121-BE01-77E9-BDB8-799F9CC5C3E2}"/>
              </a:ext>
            </a:extLst>
          </p:cNvPr>
          <p:cNvSpPr txBox="1"/>
          <p:nvPr/>
        </p:nvSpPr>
        <p:spPr>
          <a:xfrm>
            <a:off x="8091986" y="3906600"/>
            <a:ext cx="165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reconstruction</a:t>
            </a:r>
            <a:endParaRPr lang="en-US" baseline="-25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0A0DD-4E43-0CF8-BEE3-FA20629C6EDD}"/>
              </a:ext>
            </a:extLst>
          </p:cNvPr>
          <p:cNvSpPr txBox="1"/>
          <p:nvPr/>
        </p:nvSpPr>
        <p:spPr>
          <a:xfrm>
            <a:off x="6221883" y="3580268"/>
            <a:ext cx="165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detection</a:t>
            </a:r>
            <a:endParaRPr lang="en-US" baseline="-25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3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Arterial Input Function (AIF)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90729-E4C9-48EF-A0D0-151D187D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CF0DDA-C209-B832-A9EC-D8811B3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2" name="ZoneTexte 17">
            <a:extLst>
              <a:ext uri="{FF2B5EF4-FFF2-40B4-BE49-F238E27FC236}">
                <a16:creationId xmlns:a16="http://schemas.microsoft.com/office/drawing/2014/main" id="{6E854DC4-1041-BA4E-05D2-5E1F1C7E247A}"/>
              </a:ext>
            </a:extLst>
          </p:cNvPr>
          <p:cNvSpPr txBox="1"/>
          <p:nvPr/>
        </p:nvSpPr>
        <p:spPr>
          <a:xfrm>
            <a:off x="98315" y="1062133"/>
            <a:ext cx="6537060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Radiotracer concentration in arterial blood or plasma (</a:t>
            </a:r>
            <a:r>
              <a:rPr lang="en-US" sz="2800" noProof="0" dirty="0" err="1">
                <a:latin typeface="Times New Roman"/>
                <a:ea typeface="+mn-lt"/>
                <a:cs typeface="+mn-lt"/>
              </a:rPr>
              <a:t>kBq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/mL).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Gold standard method: arterial blood sampling.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712BDAB-925E-A05D-D7B1-A673551DF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84687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32938499-BB76-03DF-793D-B6E3A4852472}"/>
              </a:ext>
            </a:extLst>
          </p:cNvPr>
          <p:cNvGrpSpPr/>
          <p:nvPr/>
        </p:nvGrpSpPr>
        <p:grpSpPr>
          <a:xfrm>
            <a:off x="1978702" y="3539833"/>
            <a:ext cx="3193939" cy="1850253"/>
            <a:chOff x="2122914" y="4462702"/>
            <a:chExt cx="3193939" cy="1850253"/>
          </a:xfrm>
        </p:grpSpPr>
        <p:pic>
          <p:nvPicPr>
            <p:cNvPr id="20" name="Graphic 19" descr="Raised hand outline">
              <a:extLst>
                <a:ext uri="{FF2B5EF4-FFF2-40B4-BE49-F238E27FC236}">
                  <a16:creationId xmlns:a16="http://schemas.microsoft.com/office/drawing/2014/main" id="{17811338-BF7F-9EED-8F3F-B336C45100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3747145" y="4462702"/>
              <a:ext cx="1569708" cy="1569708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BB5AE6-F1DE-2A65-8DAF-66318E18AF63}"/>
                </a:ext>
              </a:extLst>
            </p:cNvPr>
            <p:cNvCxnSpPr/>
            <p:nvPr/>
          </p:nvCxnSpPr>
          <p:spPr>
            <a:xfrm flipH="1">
              <a:off x="2122914" y="4920148"/>
              <a:ext cx="176459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542ED2-841C-B1DF-853A-A42BB07F0A5F}"/>
                </a:ext>
              </a:extLst>
            </p:cNvPr>
            <p:cNvCxnSpPr/>
            <p:nvPr/>
          </p:nvCxnSpPr>
          <p:spPr>
            <a:xfrm flipH="1">
              <a:off x="2129187" y="5375872"/>
              <a:ext cx="176459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Graphic 24" descr="Needle with solid fill">
              <a:extLst>
                <a:ext uri="{FF2B5EF4-FFF2-40B4-BE49-F238E27FC236}">
                  <a16:creationId xmlns:a16="http://schemas.microsoft.com/office/drawing/2014/main" id="{7F821E1B-A893-FCE3-76A6-579432E06C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4102632">
              <a:off x="3403084" y="5136111"/>
              <a:ext cx="599128" cy="59912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E1EC60-5F4D-E866-BF9F-B55905B1BECD}"/>
                </a:ext>
              </a:extLst>
            </p:cNvPr>
            <p:cNvCxnSpPr>
              <a:cxnSpLocks/>
            </p:cNvCxnSpPr>
            <p:nvPr/>
          </p:nvCxnSpPr>
          <p:spPr>
            <a:xfrm>
              <a:off x="2136884" y="5284327"/>
              <a:ext cx="18993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B0D3DC-7E92-606E-DE9B-97FB9C022175}"/>
                    </a:ext>
                  </a:extLst>
                </p14:cNvPr>
                <p14:cNvContentPartPr/>
                <p14:nvPr/>
              </p14:nvContentPartPr>
              <p14:xfrm>
                <a:off x="3965432" y="5551555"/>
                <a:ext cx="551160" cy="76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B0D3DC-7E92-606E-DE9B-97FB9C0221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7432" y="5533915"/>
                  <a:ext cx="58680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4FF76D-21AD-9F36-A019-88D15696A3D2}"/>
                    </a:ext>
                  </a:extLst>
                </p14:cNvPr>
                <p14:cNvContentPartPr/>
                <p14:nvPr/>
              </p14:nvContentPartPr>
              <p14:xfrm>
                <a:off x="3960392" y="5547955"/>
                <a:ext cx="4680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4FF76D-21AD-9F36-A019-88D15696A3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2392" y="5529955"/>
                  <a:ext cx="82440" cy="51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FD63F25-5AB9-3B2F-D2EF-4356B0BA22C3}"/>
              </a:ext>
            </a:extLst>
          </p:cNvPr>
          <p:cNvSpPr/>
          <p:nvPr/>
        </p:nvSpPr>
        <p:spPr>
          <a:xfrm>
            <a:off x="5172640" y="4901678"/>
            <a:ext cx="1462735" cy="4301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90132-E1A1-D148-4A8E-9D134BC39E40}"/>
              </a:ext>
            </a:extLst>
          </p:cNvPr>
          <p:cNvSpPr/>
          <p:nvPr/>
        </p:nvSpPr>
        <p:spPr>
          <a:xfrm>
            <a:off x="5172640" y="5447676"/>
            <a:ext cx="1462735" cy="41519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4C33DC-56DE-8FEB-93D4-9CAF61395771}"/>
              </a:ext>
            </a:extLst>
          </p:cNvPr>
          <p:cNvCxnSpPr>
            <a:cxnSpLocks/>
          </p:cNvCxnSpPr>
          <p:nvPr/>
        </p:nvCxnSpPr>
        <p:spPr>
          <a:xfrm flipV="1">
            <a:off x="4372380" y="5390086"/>
            <a:ext cx="2506885" cy="5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950DD09-F464-74A2-CC38-1FF47254ECD1}"/>
              </a:ext>
            </a:extLst>
          </p:cNvPr>
          <p:cNvSpPr txBox="1"/>
          <p:nvPr/>
        </p:nvSpPr>
        <p:spPr>
          <a:xfrm>
            <a:off x="5398742" y="4927828"/>
            <a:ext cx="11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Detector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1E6BC7-DE70-7FA1-CF96-85A5439C00A1}"/>
              </a:ext>
            </a:extLst>
          </p:cNvPr>
          <p:cNvSpPr txBox="1"/>
          <p:nvPr/>
        </p:nvSpPr>
        <p:spPr>
          <a:xfrm>
            <a:off x="5398742" y="5464447"/>
            <a:ext cx="11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Detector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CC48C0-1F9C-3AFE-7E4A-9680EA50D1E6}"/>
              </a:ext>
            </a:extLst>
          </p:cNvPr>
          <p:cNvSpPr/>
          <p:nvPr/>
        </p:nvSpPr>
        <p:spPr>
          <a:xfrm>
            <a:off x="6879265" y="5220425"/>
            <a:ext cx="2190307" cy="64244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6D203-E147-2510-0D9D-2DB5BB7E8BAC}"/>
              </a:ext>
            </a:extLst>
          </p:cNvPr>
          <p:cNvSpPr txBox="1"/>
          <p:nvPr/>
        </p:nvSpPr>
        <p:spPr>
          <a:xfrm>
            <a:off x="7105367" y="5356981"/>
            <a:ext cx="186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Waste container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4B4402-C08F-D097-282D-0C69137353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05367" y="1413502"/>
            <a:ext cx="5007684" cy="30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33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EAA1-FC3C-AB02-175C-94F8CAAA0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2A628-74B1-D34F-B5B0-1FC7E4F28C3C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8A88743-D8B2-6E43-7738-E715925FEED4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Image-Derived Input Function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0E8CF-7EEB-8305-C98B-EADCF5240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02AB8B5-9B32-9A19-BB9F-8B53BE9C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2" name="ZoneTexte 17">
            <a:extLst>
              <a:ext uri="{FF2B5EF4-FFF2-40B4-BE49-F238E27FC236}">
                <a16:creationId xmlns:a16="http://schemas.microsoft.com/office/drawing/2014/main" id="{FFD1D0F7-4783-321E-81F8-2399BECC7C27}"/>
              </a:ext>
            </a:extLst>
          </p:cNvPr>
          <p:cNvSpPr txBox="1"/>
          <p:nvPr/>
        </p:nvSpPr>
        <p:spPr>
          <a:xfrm>
            <a:off x="8634073" y="2404189"/>
            <a:ext cx="2992823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Correction factors can be applied to recover the AIF.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361DC1F-C034-3154-9DDF-A234F3BBB71A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2D0CF1C-1A54-2F3A-ED48-6983CB01B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05" y="2118764"/>
            <a:ext cx="7682895" cy="3649375"/>
          </a:xfrm>
          <a:prstGeom prst="rect">
            <a:avLst/>
          </a:prstGeom>
        </p:spPr>
      </p:pic>
      <p:sp>
        <p:nvSpPr>
          <p:cNvPr id="6" name="ZoneTexte 17">
            <a:extLst>
              <a:ext uri="{FF2B5EF4-FFF2-40B4-BE49-F238E27FC236}">
                <a16:creationId xmlns:a16="http://schemas.microsoft.com/office/drawing/2014/main" id="{99941D40-949E-A98F-C198-68E26899A855}"/>
              </a:ext>
            </a:extLst>
          </p:cNvPr>
          <p:cNvSpPr txBox="1"/>
          <p:nvPr/>
        </p:nvSpPr>
        <p:spPr>
          <a:xfrm>
            <a:off x="358408" y="1033135"/>
            <a:ext cx="628725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The pipeline is complex, user dependent and no commercial software are available: </a:t>
            </a:r>
          </a:p>
        </p:txBody>
      </p:sp>
      <p:sp>
        <p:nvSpPr>
          <p:cNvPr id="7" name="ZoneTexte 17">
            <a:extLst>
              <a:ext uri="{FF2B5EF4-FFF2-40B4-BE49-F238E27FC236}">
                <a16:creationId xmlns:a16="http://schemas.microsoft.com/office/drawing/2014/main" id="{DB5AE4BF-132B-37E1-00D1-5E26BFF1373F}"/>
              </a:ext>
            </a:extLst>
          </p:cNvPr>
          <p:cNvSpPr txBox="1"/>
          <p:nvPr/>
        </p:nvSpPr>
        <p:spPr>
          <a:xfrm>
            <a:off x="8634073" y="4073545"/>
            <a:ext cx="3234077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Estimating the AIF for brain studies is still an evolving field.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FCBF0F-780B-2DA6-2175-4B48799F8D0E}"/>
              </a:ext>
            </a:extLst>
          </p:cNvPr>
          <p:cNvCxnSpPr>
            <a:stCxn id="2" idx="1"/>
          </p:cNvCxnSpPr>
          <p:nvPr/>
        </p:nvCxnSpPr>
        <p:spPr>
          <a:xfrm flipH="1">
            <a:off x="7286625" y="3096687"/>
            <a:ext cx="1347448" cy="951438"/>
          </a:xfrm>
          <a:prstGeom prst="straightConnector1">
            <a:avLst/>
          </a:prstGeom>
          <a:ln w="19050" cap="flat" cmpd="sng" algn="ctr">
            <a:solidFill>
              <a:srgbClr val="31547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0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0B91F-3D9C-8898-1C39-FE36BC589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B52AD0-AF56-0FB2-2579-A4458AC8161D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1C67008-D063-A4BE-4540-27242D4B33FD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Static vs Dynamic Acquisition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7B0A9-E444-BBA1-8431-E51238A3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F7FD1DD-4529-8230-DF49-B7404B3A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23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6612BD-71A1-AC6C-829A-4EC3A7A45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97330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91FB44D-6C52-E103-CC67-0970EE357D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6162" b="5960"/>
          <a:stretch>
            <a:fillRect/>
          </a:stretch>
        </p:blipFill>
        <p:spPr>
          <a:xfrm>
            <a:off x="9611539" y="928479"/>
            <a:ext cx="1086339" cy="258802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0762C6-CE5C-04C6-D14F-D0374A936EAD}"/>
              </a:ext>
            </a:extLst>
          </p:cNvPr>
          <p:cNvGrpSpPr/>
          <p:nvPr/>
        </p:nvGrpSpPr>
        <p:grpSpPr>
          <a:xfrm>
            <a:off x="6243937" y="1813221"/>
            <a:ext cx="1461192" cy="972152"/>
            <a:chOff x="5701637" y="3268554"/>
            <a:chExt cx="3325318" cy="22123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23DA93-A34D-0707-3CAB-CC9C28AE6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1637" y="3268554"/>
              <a:ext cx="3325318" cy="221238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9687E4-7440-C74A-4688-413C72CE4A28}"/>
                </a:ext>
              </a:extLst>
            </p:cNvPr>
            <p:cNvSpPr/>
            <p:nvPr/>
          </p:nvSpPr>
          <p:spPr>
            <a:xfrm>
              <a:off x="5701637" y="5210203"/>
              <a:ext cx="232438" cy="27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7" name="ZoneTexte 17">
            <a:extLst>
              <a:ext uri="{FF2B5EF4-FFF2-40B4-BE49-F238E27FC236}">
                <a16:creationId xmlns:a16="http://schemas.microsoft.com/office/drawing/2014/main" id="{B7B52BA9-E210-B172-4078-B5F1041F0588}"/>
              </a:ext>
            </a:extLst>
          </p:cNvPr>
          <p:cNvSpPr txBox="1"/>
          <p:nvPr/>
        </p:nvSpPr>
        <p:spPr>
          <a:xfrm>
            <a:off x="1889554" y="1332227"/>
            <a:ext cx="15127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noProof="0" dirty="0">
                <a:latin typeface="Times New Roman"/>
                <a:ea typeface="+mn-lt"/>
                <a:cs typeface="+mn-lt"/>
              </a:rPr>
              <a:t>Inject tracer intravenously </a:t>
            </a:r>
          </a:p>
        </p:txBody>
      </p:sp>
      <p:sp>
        <p:nvSpPr>
          <p:cNvPr id="10" name="ZoneTexte 17">
            <a:extLst>
              <a:ext uri="{FF2B5EF4-FFF2-40B4-BE49-F238E27FC236}">
                <a16:creationId xmlns:a16="http://schemas.microsoft.com/office/drawing/2014/main" id="{B7919141-4058-8B36-68DC-42FFBB471571}"/>
              </a:ext>
            </a:extLst>
          </p:cNvPr>
          <p:cNvSpPr txBox="1"/>
          <p:nvPr/>
        </p:nvSpPr>
        <p:spPr>
          <a:xfrm>
            <a:off x="3846589" y="1329800"/>
            <a:ext cx="22726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noProof="0" dirty="0">
                <a:latin typeface="Times New Roman"/>
                <a:ea typeface="+mn-lt"/>
                <a:cs typeface="+mn-lt"/>
              </a:rPr>
              <a:t>Wait for tracer accumulation</a:t>
            </a:r>
          </a:p>
        </p:txBody>
      </p:sp>
      <p:sp>
        <p:nvSpPr>
          <p:cNvPr id="11" name="ZoneTexte 17">
            <a:extLst>
              <a:ext uri="{FF2B5EF4-FFF2-40B4-BE49-F238E27FC236}">
                <a16:creationId xmlns:a16="http://schemas.microsoft.com/office/drawing/2014/main" id="{9D4C4183-D770-CA47-B5A9-5CC0CE54C98C}"/>
              </a:ext>
            </a:extLst>
          </p:cNvPr>
          <p:cNvSpPr txBox="1"/>
          <p:nvPr/>
        </p:nvSpPr>
        <p:spPr>
          <a:xfrm>
            <a:off x="5803624" y="1327373"/>
            <a:ext cx="22726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noProof="0" dirty="0">
                <a:latin typeface="Times New Roman"/>
                <a:ea typeface="+mn-lt"/>
                <a:cs typeface="+mn-lt"/>
              </a:rPr>
              <a:t>Acquire one image</a:t>
            </a:r>
          </a:p>
        </p:txBody>
      </p:sp>
      <p:pic>
        <p:nvPicPr>
          <p:cNvPr id="12" name="Graphic 11" descr="Hourglass 90% with solid fill">
            <a:extLst>
              <a:ext uri="{FF2B5EF4-FFF2-40B4-BE49-F238E27FC236}">
                <a16:creationId xmlns:a16="http://schemas.microsoft.com/office/drawing/2014/main" id="{600D129E-D54C-13AF-7F4B-898D2E40B4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4309" y="1976131"/>
            <a:ext cx="646333" cy="646333"/>
          </a:xfrm>
          <a:prstGeom prst="rect">
            <a:avLst/>
          </a:prstGeom>
        </p:spPr>
      </p:pic>
      <p:pic>
        <p:nvPicPr>
          <p:cNvPr id="15" name="Graphic 14" descr="Needle with solid fill">
            <a:extLst>
              <a:ext uri="{FF2B5EF4-FFF2-40B4-BE49-F238E27FC236}">
                <a16:creationId xmlns:a16="http://schemas.microsoft.com/office/drawing/2014/main" id="{319DA783-A4C1-A630-2F38-B6F15B1EB3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5351" y="2030273"/>
            <a:ext cx="646332" cy="646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BD6E6C-E0FD-241D-5E85-A060CCFD00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2470" y="3584226"/>
            <a:ext cx="4843174" cy="26546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64B7DC7-2319-DF79-119D-BA83BC9B8679}"/>
              </a:ext>
            </a:extLst>
          </p:cNvPr>
          <p:cNvSpPr txBox="1"/>
          <p:nvPr/>
        </p:nvSpPr>
        <p:spPr>
          <a:xfrm>
            <a:off x="190274" y="1712775"/>
            <a:ext cx="13926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noProof="0" dirty="0">
                <a:latin typeface="Times New Roman"/>
                <a:ea typeface="+mn-lt"/>
                <a:cs typeface="+mn-lt"/>
              </a:rPr>
              <a:t>Static PET</a:t>
            </a:r>
          </a:p>
        </p:txBody>
      </p:sp>
      <p:sp>
        <p:nvSpPr>
          <p:cNvPr id="19" name="ZoneTexte 17">
            <a:extLst>
              <a:ext uri="{FF2B5EF4-FFF2-40B4-BE49-F238E27FC236}">
                <a16:creationId xmlns:a16="http://schemas.microsoft.com/office/drawing/2014/main" id="{EC75E491-4C7B-1AA4-224A-BAF1123B2219}"/>
              </a:ext>
            </a:extLst>
          </p:cNvPr>
          <p:cNvSpPr txBox="1"/>
          <p:nvPr/>
        </p:nvSpPr>
        <p:spPr>
          <a:xfrm>
            <a:off x="112827" y="4375243"/>
            <a:ext cx="190834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noProof="0" dirty="0">
                <a:latin typeface="Times New Roman"/>
                <a:ea typeface="+mn-lt"/>
                <a:cs typeface="+mn-lt"/>
              </a:rPr>
              <a:t>Dynamic PET</a:t>
            </a:r>
          </a:p>
        </p:txBody>
      </p:sp>
      <p:sp>
        <p:nvSpPr>
          <p:cNvPr id="20" name="ZoneTexte 17">
            <a:extLst>
              <a:ext uri="{FF2B5EF4-FFF2-40B4-BE49-F238E27FC236}">
                <a16:creationId xmlns:a16="http://schemas.microsoft.com/office/drawing/2014/main" id="{0830039D-43F0-D904-A570-9E93E5BB8C16}"/>
              </a:ext>
            </a:extLst>
          </p:cNvPr>
          <p:cNvSpPr txBox="1"/>
          <p:nvPr/>
        </p:nvSpPr>
        <p:spPr>
          <a:xfrm>
            <a:off x="1866685" y="3913579"/>
            <a:ext cx="15127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noProof="0" dirty="0">
                <a:latin typeface="Times New Roman"/>
                <a:ea typeface="+mn-lt"/>
                <a:cs typeface="+mn-lt"/>
              </a:rPr>
              <a:t>Inject tracer intravenously </a:t>
            </a:r>
          </a:p>
        </p:txBody>
      </p:sp>
      <p:pic>
        <p:nvPicPr>
          <p:cNvPr id="21" name="Graphic 20" descr="Needle with solid fill">
            <a:extLst>
              <a:ext uri="{FF2B5EF4-FFF2-40B4-BE49-F238E27FC236}">
                <a16:creationId xmlns:a16="http://schemas.microsoft.com/office/drawing/2014/main" id="{6496669A-1E46-D931-4D1C-6962E6FEF8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2482" y="4611625"/>
            <a:ext cx="646332" cy="646332"/>
          </a:xfrm>
          <a:prstGeom prst="rect">
            <a:avLst/>
          </a:prstGeom>
        </p:spPr>
      </p:pic>
      <p:sp>
        <p:nvSpPr>
          <p:cNvPr id="22" name="ZoneTexte 17">
            <a:extLst>
              <a:ext uri="{FF2B5EF4-FFF2-40B4-BE49-F238E27FC236}">
                <a16:creationId xmlns:a16="http://schemas.microsoft.com/office/drawing/2014/main" id="{E969AF4D-F41B-93B4-C80C-A859BCA64889}"/>
              </a:ext>
            </a:extLst>
          </p:cNvPr>
          <p:cNvSpPr txBox="1"/>
          <p:nvPr/>
        </p:nvSpPr>
        <p:spPr>
          <a:xfrm>
            <a:off x="3744294" y="3858230"/>
            <a:ext cx="22726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noProof="0" dirty="0">
                <a:latin typeface="Times New Roman"/>
                <a:ea typeface="+mn-lt"/>
                <a:cs typeface="+mn-lt"/>
              </a:rPr>
              <a:t>Acquire multiple images immediately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DFABE-55CF-C3D9-34F6-1F7C7D6D56A6}"/>
              </a:ext>
            </a:extLst>
          </p:cNvPr>
          <p:cNvGrpSpPr/>
          <p:nvPr/>
        </p:nvGrpSpPr>
        <p:grpSpPr>
          <a:xfrm>
            <a:off x="4150046" y="4709795"/>
            <a:ext cx="1461192" cy="972152"/>
            <a:chOff x="5701637" y="3268554"/>
            <a:chExt cx="3325318" cy="221238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3606132-A927-7993-D764-7B9342563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1637" y="3268554"/>
              <a:ext cx="3325318" cy="221238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467BC3-073C-7B0B-6131-952B55C568F1}"/>
                </a:ext>
              </a:extLst>
            </p:cNvPr>
            <p:cNvSpPr/>
            <p:nvPr/>
          </p:nvSpPr>
          <p:spPr>
            <a:xfrm>
              <a:off x="5701637" y="5210203"/>
              <a:ext cx="232438" cy="27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6DDDCFB-2FD1-5693-13A3-6D0001E9AF3D}"/>
              </a:ext>
            </a:extLst>
          </p:cNvPr>
          <p:cNvSpPr/>
          <p:nvPr/>
        </p:nvSpPr>
        <p:spPr>
          <a:xfrm>
            <a:off x="6069782" y="4334639"/>
            <a:ext cx="646332" cy="453552"/>
          </a:xfrm>
          <a:prstGeom prst="rightArrow">
            <a:avLst/>
          </a:prstGeom>
          <a:solidFill>
            <a:srgbClr val="3154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AEF2A38-4B54-91BF-3CBB-C93EBDC6CEFE}"/>
              </a:ext>
            </a:extLst>
          </p:cNvPr>
          <p:cNvSpPr/>
          <p:nvPr/>
        </p:nvSpPr>
        <p:spPr>
          <a:xfrm>
            <a:off x="8372896" y="1749355"/>
            <a:ext cx="646332" cy="453552"/>
          </a:xfrm>
          <a:prstGeom prst="rightArrow">
            <a:avLst/>
          </a:prstGeom>
          <a:solidFill>
            <a:srgbClr val="3154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418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D50E0-4058-FAD4-9679-CF88B36EA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4BC079-993E-8093-39AA-0B297E9C510C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EB86966-3DB1-25E8-C638-37F5B92EE252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Problems with Static PET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DA8AC-F9C0-FF65-B59B-DCACFD58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3034783-546B-6D9C-3BBD-B961BF30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24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B48D56-3597-1400-8C17-6C79A563000D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F4B3FFD-2BC8-DE1D-527E-4D64AB9A67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6162" b="5960"/>
          <a:stretch>
            <a:fillRect/>
          </a:stretch>
        </p:blipFill>
        <p:spPr>
          <a:xfrm>
            <a:off x="838200" y="793377"/>
            <a:ext cx="2118637" cy="504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7">
                <a:extLst>
                  <a:ext uri="{FF2B5EF4-FFF2-40B4-BE49-F238E27FC236}">
                    <a16:creationId xmlns:a16="http://schemas.microsoft.com/office/drawing/2014/main" id="{A631A013-4C31-948C-DD87-0729B33DDBE6}"/>
                  </a:ext>
                </a:extLst>
              </p:cNvPr>
              <p:cNvSpPr txBox="1"/>
              <p:nvPr/>
            </p:nvSpPr>
            <p:spPr>
              <a:xfrm>
                <a:off x="3750563" y="1733042"/>
                <a:ext cx="7603237" cy="3165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noProof="0" dirty="0">
                    <a:latin typeface="Times New Roman"/>
                    <a:ea typeface="+mn-lt"/>
                    <a:cs typeface="+mn-lt"/>
                  </a:rPr>
                  <a:t>Voxel intensity</a:t>
                </a:r>
                <a:r>
                  <a:rPr lang="en-US" noProof="0" dirty="0">
                    <a:latin typeface="Times New Roman"/>
                    <a:ea typeface="+mn-lt"/>
                    <a:cs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𝑆𝑈𝑉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f>
                      <m:fPr>
                        <m:ctrlPr>
                          <a:rPr lang="en-US" b="0" i="1" noProof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𝑅𝑎𝑑𝑖𝑜𝑎𝑐𝑡𝑖𝑣𝑖𝑡𝑦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𝑐𝑜𝑛𝑐𝑒𝑛𝑡𝑟𝑎𝑡𝑖𝑜𝑛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noProof="0" smtClean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</m:ctrlPr>
                              </m:fPr>
                              <m:num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𝑀𝐵𝑞</m:t>
                                </m:r>
                              </m:num>
                              <m:den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𝑘𝑔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𝐼𝑛𝑗𝑒𝑐𝑡𝑒𝑑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𝑎𝑐𝑡𝑖𝑣𝑖𝑡𝑦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</m:t>
                        </m:r>
                        <m:d>
                          <m:d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𝑀𝐵𝑞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𝑏𝑜𝑑𝑦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𝑤𝑒𝑖𝑔h𝑡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imes New Roman"/>
                  <a:ea typeface="+mn-lt"/>
                  <a:cs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/>
                  <a:ea typeface="+mn-lt"/>
                  <a:cs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Static PET and SUV are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semi-quantitative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They only measure accumulated tracer at a specific time. Does not account for tracer availability, uptake and clearance.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 PET is fully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quantitative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It can extract full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tracer kinetics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an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arterial input function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noProof="0" dirty="0">
                  <a:latin typeface="Times New Roman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11" name="ZoneTexte 17">
                <a:extLst>
                  <a:ext uri="{FF2B5EF4-FFF2-40B4-BE49-F238E27FC236}">
                    <a16:creationId xmlns:a16="http://schemas.microsoft.com/office/drawing/2014/main" id="{A631A013-4C31-948C-DD87-0729B33DD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563" y="1733042"/>
                <a:ext cx="7603237" cy="3165931"/>
              </a:xfrm>
              <a:prstGeom prst="rect">
                <a:avLst/>
              </a:prstGeom>
              <a:blipFill>
                <a:blip r:embed="rId7"/>
                <a:stretch>
                  <a:fillRect l="-481" r="-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6064D0-869B-CAB1-E246-7BD79015E14A}"/>
              </a:ext>
            </a:extLst>
          </p:cNvPr>
          <p:cNvCxnSpPr>
            <a:cxnSpLocks/>
          </p:cNvCxnSpPr>
          <p:nvPr/>
        </p:nvCxnSpPr>
        <p:spPr>
          <a:xfrm flipH="1">
            <a:off x="2270542" y="2132842"/>
            <a:ext cx="161330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4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51393-099C-76B2-83F5-8FB22312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E0B65C-1536-8586-E833-97BC4700ACCF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6B87581-2CFB-A454-49EA-520AA237262E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Example: [</a:t>
            </a:r>
            <a:r>
              <a:rPr lang="en-US" baseline="30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18</a:t>
            </a:r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F]-FDG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ED2DB-AB6B-4CF2-3782-72F5E667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EB7DF0B-8E6D-739B-4E7C-61A4E950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25</a:t>
            </a:fld>
            <a:endParaRPr lang="en-US" noProof="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7330A9-FCAC-A0B6-ED66-BA17BDA1A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83945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9B0A23-67CA-2329-89E6-92DFACB50374}"/>
              </a:ext>
            </a:extLst>
          </p:cNvPr>
          <p:cNvSpPr txBox="1"/>
          <p:nvPr/>
        </p:nvSpPr>
        <p:spPr>
          <a:xfrm>
            <a:off x="734505" y="1850772"/>
            <a:ext cx="49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B4B10-1866-45C4-B265-5C9352EBC473}"/>
              </a:ext>
            </a:extLst>
          </p:cNvPr>
          <p:cNvSpPr txBox="1"/>
          <p:nvPr/>
        </p:nvSpPr>
        <p:spPr>
          <a:xfrm>
            <a:off x="661770" y="4467724"/>
            <a:ext cx="106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PET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accumulated FDG activity while dynamic PET can measure the metabolic rate of glucose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C6808C-4BAC-B3FB-AF1F-BC6AF5EC77A8}"/>
                  </a:ext>
                </a:extLst>
              </p:cNvPr>
              <p:cNvSpPr txBox="1"/>
              <p:nvPr/>
            </p:nvSpPr>
            <p:spPr>
              <a:xfrm>
                <a:off x="3238108" y="2136335"/>
                <a:ext cx="4101829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Metab</a:t>
                </a:r>
                <a:r>
                  <a:rPr lang="en-US" dirty="0"/>
                  <a:t>olic rate of glucose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𝑔𝑙𝑢𝑐𝑜𝑠𝑒</m:t>
                            </m:r>
                          </m:sub>
                        </m:sSub>
                      </m:num>
                      <m:den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𝐿𝐶</m:t>
                        </m:r>
                      </m:den>
                    </m:f>
                    <m:d>
                      <m:d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C6808C-4BAC-B3FB-AF1F-BC6AF5EC7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08" y="2136335"/>
                <a:ext cx="4101829" cy="489814"/>
              </a:xfrm>
              <a:prstGeom prst="rect">
                <a:avLst/>
              </a:prstGeom>
              <a:blipFill>
                <a:blip r:embed="rId6"/>
                <a:stretch>
                  <a:fillRect l="-341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49B944-14A8-93D0-70E9-71EEF8ACBBB6}"/>
              </a:ext>
            </a:extLst>
          </p:cNvPr>
          <p:cNvCxnSpPr>
            <a:cxnSpLocks/>
          </p:cNvCxnSpPr>
          <p:nvPr/>
        </p:nvCxnSpPr>
        <p:spPr>
          <a:xfrm>
            <a:off x="1526178" y="2447510"/>
            <a:ext cx="12856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18B332-82F9-224A-7DF6-2C527C959AB1}"/>
              </a:ext>
            </a:extLst>
          </p:cNvPr>
          <p:cNvCxnSpPr>
            <a:cxnSpLocks/>
          </p:cNvCxnSpPr>
          <p:nvPr/>
        </p:nvCxnSpPr>
        <p:spPr>
          <a:xfrm flipH="1" flipV="1">
            <a:off x="6381946" y="2626149"/>
            <a:ext cx="1150071" cy="6755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EB80EB-58BA-EF89-4C6D-3129FE2E595F}"/>
              </a:ext>
            </a:extLst>
          </p:cNvPr>
          <p:cNvSpPr txBox="1"/>
          <p:nvPr/>
        </p:nvSpPr>
        <p:spPr>
          <a:xfrm>
            <a:off x="7532017" y="3066837"/>
            <a:ext cx="3851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to relate FDG metabolism to glucose metabolism ~ 0.42 - 0.52 in brain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23B22-3FBF-4CDF-0383-FC93C6803D16}"/>
              </a:ext>
            </a:extLst>
          </p:cNvPr>
          <p:cNvCxnSpPr>
            <a:cxnSpLocks/>
          </p:cNvCxnSpPr>
          <p:nvPr/>
        </p:nvCxnSpPr>
        <p:spPr>
          <a:xfrm flipH="1">
            <a:off x="6381946" y="1614368"/>
            <a:ext cx="1150071" cy="5219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56043C-1675-58D2-9769-D958D09D7C2C}"/>
              </a:ext>
            </a:extLst>
          </p:cNvPr>
          <p:cNvSpPr txBox="1"/>
          <p:nvPr/>
        </p:nvSpPr>
        <p:spPr>
          <a:xfrm>
            <a:off x="7532016" y="1379589"/>
            <a:ext cx="426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 state plasma glucose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918836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71B4C-13F8-BF62-099A-2EFC78B0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A68A69-361B-D3D7-CF98-D1F7BC886926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579F371-F933-331D-CF64-062BD96C4EFE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Example: [</a:t>
            </a:r>
            <a:r>
              <a:rPr lang="en-US" baseline="30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18</a:t>
            </a:r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F]-FDG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8DBA2-C9E8-CB65-6708-1276D7F17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9E2AFBA-8D45-9EF2-9D08-8738D641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26</a:t>
            </a:fld>
            <a:endParaRPr lang="en-US" noProof="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C225C68-1AB1-F342-EE28-9DCBE2032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79423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D3227CB3-2553-1E25-86D9-D7B1CCB18B4C}"/>
              </a:ext>
            </a:extLst>
          </p:cNvPr>
          <p:cNvSpPr/>
          <p:nvPr/>
        </p:nvSpPr>
        <p:spPr>
          <a:xfrm>
            <a:off x="329938" y="1372797"/>
            <a:ext cx="1753385" cy="18111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48A697-56B1-4656-0B9E-2D6CBDFCE674}"/>
              </a:ext>
            </a:extLst>
          </p:cNvPr>
          <p:cNvSpPr txBox="1"/>
          <p:nvPr/>
        </p:nvSpPr>
        <p:spPr>
          <a:xfrm>
            <a:off x="408975" y="203098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FDG in plasma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AIF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F93AD8-0781-AE3E-046D-A922B19C7D78}"/>
              </a:ext>
            </a:extLst>
          </p:cNvPr>
          <p:cNvSpPr/>
          <p:nvPr/>
        </p:nvSpPr>
        <p:spPr>
          <a:xfrm>
            <a:off x="3424074" y="1390410"/>
            <a:ext cx="1753385" cy="18111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A2BE23-E6C3-6CA0-08F8-B9009897DBAE}"/>
              </a:ext>
            </a:extLst>
          </p:cNvPr>
          <p:cNvSpPr txBox="1"/>
          <p:nvPr/>
        </p:nvSpPr>
        <p:spPr>
          <a:xfrm>
            <a:off x="3567232" y="203584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FDG in tissue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4C730B-13C8-BE50-C699-1624FE187B43}"/>
              </a:ext>
            </a:extLst>
          </p:cNvPr>
          <p:cNvSpPr/>
          <p:nvPr/>
        </p:nvSpPr>
        <p:spPr>
          <a:xfrm>
            <a:off x="6522379" y="1398701"/>
            <a:ext cx="1753385" cy="18111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37E735-A42F-A98F-13E1-92163BFC91B7}"/>
              </a:ext>
            </a:extLst>
          </p:cNvPr>
          <p:cNvSpPr txBox="1"/>
          <p:nvPr/>
        </p:nvSpPr>
        <p:spPr>
          <a:xfrm>
            <a:off x="6922267" y="1960301"/>
            <a:ext cx="1092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FDG-6-P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tissue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ED968E-D8D5-CF5B-0838-6BD55FA626E5}"/>
              </a:ext>
            </a:extLst>
          </p:cNvPr>
          <p:cNvSpPr/>
          <p:nvPr/>
        </p:nvSpPr>
        <p:spPr>
          <a:xfrm>
            <a:off x="1199201" y="1164468"/>
            <a:ext cx="7183686" cy="231883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81F6F6-2A10-1698-F666-299EA3E50491}"/>
              </a:ext>
            </a:extLst>
          </p:cNvPr>
          <p:cNvCxnSpPr>
            <a:cxnSpLocks/>
          </p:cNvCxnSpPr>
          <p:nvPr/>
        </p:nvCxnSpPr>
        <p:spPr>
          <a:xfrm>
            <a:off x="2083323" y="1819373"/>
            <a:ext cx="13407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95480B2-1A2F-DED8-03FC-213F027AD0EB}"/>
              </a:ext>
            </a:extLst>
          </p:cNvPr>
          <p:cNvCxnSpPr>
            <a:cxnSpLocks/>
          </p:cNvCxnSpPr>
          <p:nvPr/>
        </p:nvCxnSpPr>
        <p:spPr>
          <a:xfrm>
            <a:off x="5177459" y="1836986"/>
            <a:ext cx="13407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EF85D9E-20A6-2872-0F2B-806B03BC0001}"/>
              </a:ext>
            </a:extLst>
          </p:cNvPr>
          <p:cNvCxnSpPr>
            <a:cxnSpLocks/>
          </p:cNvCxnSpPr>
          <p:nvPr/>
        </p:nvCxnSpPr>
        <p:spPr>
          <a:xfrm flipH="1">
            <a:off x="5177459" y="2828372"/>
            <a:ext cx="13407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2E7F15F-FFB2-DA54-8AB9-C430CAE4ECE8}"/>
              </a:ext>
            </a:extLst>
          </p:cNvPr>
          <p:cNvCxnSpPr>
            <a:cxnSpLocks/>
          </p:cNvCxnSpPr>
          <p:nvPr/>
        </p:nvCxnSpPr>
        <p:spPr>
          <a:xfrm flipH="1">
            <a:off x="2083323" y="2795048"/>
            <a:ext cx="13407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9AC1187-06EC-92A2-481A-F653EA1066FD}"/>
              </a:ext>
            </a:extLst>
          </p:cNvPr>
          <p:cNvSpPr txBox="1"/>
          <p:nvPr/>
        </p:nvSpPr>
        <p:spPr>
          <a:xfrm>
            <a:off x="2565777" y="143647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11124C-4E09-8B66-2542-0BEBFC47C84D}"/>
              </a:ext>
            </a:extLst>
          </p:cNvPr>
          <p:cNvSpPr txBox="1"/>
          <p:nvPr/>
        </p:nvSpPr>
        <p:spPr>
          <a:xfrm>
            <a:off x="2582989" y="24121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37DCD4-4A71-A7CC-3296-62FEF3B08014}"/>
              </a:ext>
            </a:extLst>
          </p:cNvPr>
          <p:cNvSpPr txBox="1"/>
          <p:nvPr/>
        </p:nvSpPr>
        <p:spPr>
          <a:xfrm>
            <a:off x="5867233" y="14637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41F35A-A6BA-19A2-B089-1BE45B97C04E}"/>
              </a:ext>
            </a:extLst>
          </p:cNvPr>
          <p:cNvSpPr txBox="1"/>
          <p:nvPr/>
        </p:nvSpPr>
        <p:spPr>
          <a:xfrm>
            <a:off x="5836347" y="239480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78D65D-F3F2-056F-FF44-E1BA0F4EF397}"/>
              </a:ext>
            </a:extLst>
          </p:cNvPr>
          <p:cNvCxnSpPr>
            <a:cxnSpLocks/>
          </p:cNvCxnSpPr>
          <p:nvPr/>
        </p:nvCxnSpPr>
        <p:spPr>
          <a:xfrm>
            <a:off x="9042202" y="5360426"/>
            <a:ext cx="12856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5007405-E94D-AF88-5C33-6C4614E80607}"/>
              </a:ext>
            </a:extLst>
          </p:cNvPr>
          <p:cNvSpPr txBox="1"/>
          <p:nvPr/>
        </p:nvSpPr>
        <p:spPr>
          <a:xfrm>
            <a:off x="10891413" y="4760261"/>
            <a:ext cx="49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023FE1-BB41-32AE-2AAF-353555323C08}"/>
                  </a:ext>
                </a:extLst>
              </p:cNvPr>
              <p:cNvSpPr txBox="1"/>
              <p:nvPr/>
            </p:nvSpPr>
            <p:spPr>
              <a:xfrm>
                <a:off x="313228" y="5078490"/>
                <a:ext cx="8442311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𝑃𝐸𝑇</m:t>
                          </m:r>
                        </m:sub>
                      </m:sSub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𝐴𝐼𝐹</m:t>
                      </m:r>
                      <m:d>
                        <m:dPr>
                          <m:ctrlPr>
                            <a:rPr lang="en-US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𝐴𝐼𝐹</m:t>
                      </m:r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noProof="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023FE1-BB41-32AE-2AAF-35355532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8" y="5078490"/>
                <a:ext cx="8442311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9D2BDB9B-32EC-C25B-32A3-9F66E3808765}"/>
              </a:ext>
            </a:extLst>
          </p:cNvPr>
          <p:cNvSpPr txBox="1"/>
          <p:nvPr/>
        </p:nvSpPr>
        <p:spPr>
          <a:xfrm>
            <a:off x="9042203" y="1173620"/>
            <a:ext cx="254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</a:t>
            </a:r>
            <a:r>
              <a:rPr lang="en-US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Radioactivity the 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scanner measures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43046E2-417F-7216-8229-BB2FC624B879}"/>
              </a:ext>
            </a:extLst>
          </p:cNvPr>
          <p:cNvCxnSpPr>
            <a:cxnSpLocks/>
          </p:cNvCxnSpPr>
          <p:nvPr/>
        </p:nvCxnSpPr>
        <p:spPr>
          <a:xfrm>
            <a:off x="2576275" y="1164468"/>
            <a:ext cx="6714" cy="2672831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FC55F-F879-E0B3-3319-22275AB8E486}"/>
              </a:ext>
            </a:extLst>
          </p:cNvPr>
          <p:cNvSpPr txBox="1"/>
          <p:nvPr/>
        </p:nvSpPr>
        <p:spPr>
          <a:xfrm>
            <a:off x="1641562" y="3789872"/>
            <a:ext cx="224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membrane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C329A5-7D61-B78A-1A18-3B7231AE2B95}"/>
              </a:ext>
            </a:extLst>
          </p:cNvPr>
          <p:cNvCxnSpPr>
            <a:cxnSpLocks/>
          </p:cNvCxnSpPr>
          <p:nvPr/>
        </p:nvCxnSpPr>
        <p:spPr>
          <a:xfrm>
            <a:off x="5863063" y="1185955"/>
            <a:ext cx="4170" cy="258672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CB2E8C6-EB9B-F498-C00D-FD0EFA123124}"/>
              </a:ext>
            </a:extLst>
          </p:cNvPr>
          <p:cNvSpPr txBox="1"/>
          <p:nvPr/>
        </p:nvSpPr>
        <p:spPr>
          <a:xfrm>
            <a:off x="5034300" y="3772680"/>
            <a:ext cx="38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Phosphorylation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A7C82A-459E-898A-FFEF-CD6BC5929296}"/>
              </a:ext>
            </a:extLst>
          </p:cNvPr>
          <p:cNvSpPr txBox="1"/>
          <p:nvPr/>
        </p:nvSpPr>
        <p:spPr>
          <a:xfrm>
            <a:off x="242494" y="4522727"/>
            <a:ext cx="38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system: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CF50E77-8D69-12CB-FFE3-C553D80248FB}"/>
              </a:ext>
            </a:extLst>
          </p:cNvPr>
          <p:cNvSpPr txBox="1"/>
          <p:nvPr/>
        </p:nvSpPr>
        <p:spPr>
          <a:xfrm>
            <a:off x="8826456" y="4892059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fit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0D420F4-AB98-362E-631F-93DCCC7ACCBB}"/>
              </a:ext>
            </a:extLst>
          </p:cNvPr>
          <p:cNvCxnSpPr>
            <a:cxnSpLocks/>
          </p:cNvCxnSpPr>
          <p:nvPr/>
        </p:nvCxnSpPr>
        <p:spPr>
          <a:xfrm flipH="1">
            <a:off x="8411880" y="1357037"/>
            <a:ext cx="674656" cy="0"/>
          </a:xfrm>
          <a:prstGeom prst="straightConnector1">
            <a:avLst/>
          </a:prstGeom>
          <a:ln>
            <a:solidFill>
              <a:srgbClr val="3154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3FD3D4C0-E6A5-FA63-26C2-D0FE2BD5C457}"/>
              </a:ext>
            </a:extLst>
          </p:cNvPr>
          <p:cNvSpPr txBox="1"/>
          <p:nvPr/>
        </p:nvSpPr>
        <p:spPr>
          <a:xfrm>
            <a:off x="8826455" y="2119811"/>
            <a:ext cx="3258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capillary membrane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phosphorylation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dephosphorylation (small, which is why FDG accumulates in tissue) </a:t>
            </a:r>
          </a:p>
        </p:txBody>
      </p:sp>
    </p:spTree>
    <p:extLst>
      <p:ext uri="{BB962C8B-B14F-4D97-AF65-F5344CB8AC3E}">
        <p14:creationId xmlns:p14="http://schemas.microsoft.com/office/powerpoint/2010/main" val="2475155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8478C-3794-A91F-0A3D-D6C9A3BC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424755-28C6-4A7E-4870-7754754AB044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0E0F8C9-96FE-BA9C-A4A0-BF6D5FA793FF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[</a:t>
            </a:r>
            <a:r>
              <a:rPr lang="en-US" baseline="30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18</a:t>
            </a:r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F]-FDG Parametric Imaging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5C9EA-DCCC-4F9D-6C3A-30BCB0E8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FEA769F-19C8-2417-4AA6-031787B6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27</a:t>
            </a:fld>
            <a:endParaRPr lang="en-US" noProof="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0CFDD99-BE5F-D56A-6E60-CE357B478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30154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EC57A38-77D3-0B96-8128-C1F42D99D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826" y="942231"/>
            <a:ext cx="7258348" cy="43212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3F5F4E-018A-DD49-87AA-45E7556600BC}"/>
              </a:ext>
            </a:extLst>
          </p:cNvPr>
          <p:cNvSpPr txBox="1"/>
          <p:nvPr/>
        </p:nvSpPr>
        <p:spPr>
          <a:xfrm>
            <a:off x="8507691" y="6175520"/>
            <a:ext cx="3454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Dimitrakopoulou-Strauss et al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7458D9-DB6C-5BD1-9B56-D46EFA37A3FD}"/>
              </a:ext>
            </a:extLst>
          </p:cNvPr>
          <p:cNvSpPr txBox="1"/>
          <p:nvPr/>
        </p:nvSpPr>
        <p:spPr>
          <a:xfrm>
            <a:off x="2554955" y="5323353"/>
            <a:ext cx="111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Static PET</a:t>
            </a:r>
          </a:p>
          <a:p>
            <a:pPr algn="ctr"/>
            <a:r>
              <a:rPr lang="en-US" dirty="0"/>
              <a:t>(SUV)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0B7C8C-C519-7275-1609-D776539F336E}"/>
                  </a:ext>
                </a:extLst>
              </p:cNvPr>
              <p:cNvSpPr txBox="1"/>
              <p:nvPr/>
            </p:nvSpPr>
            <p:spPr>
              <a:xfrm>
                <a:off x="5455122" y="5317179"/>
                <a:ext cx="1483005" cy="1081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Dynamic PET </a:t>
                </a:r>
              </a:p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0B7C8C-C519-7275-1609-D776539F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2" y="5317179"/>
                <a:ext cx="1483005" cy="1081002"/>
              </a:xfrm>
              <a:prstGeom prst="rect">
                <a:avLst/>
              </a:prstGeom>
              <a:blipFill>
                <a:blip r:embed="rId7"/>
                <a:stretch>
                  <a:fillRect l="-823" t="-2809" r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043E12-B79B-838A-794C-0C7065DD5520}"/>
                  </a:ext>
                </a:extLst>
              </p:cNvPr>
              <p:cNvSpPr txBox="1"/>
              <p:nvPr/>
            </p:nvSpPr>
            <p:spPr>
              <a:xfrm>
                <a:off x="7353300" y="5269616"/>
                <a:ext cx="3454924" cy="802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Dynamic PET </a:t>
                </a:r>
              </a:p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≈ glucose metabolic rate)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043E12-B79B-838A-794C-0C7065DD5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00" y="5269616"/>
                <a:ext cx="3454924" cy="802399"/>
              </a:xfrm>
              <a:prstGeom prst="rect">
                <a:avLst/>
              </a:prstGeom>
              <a:blipFill>
                <a:blip r:embed="rId8"/>
                <a:stretch>
                  <a:fillRect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22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17F1-A6B1-4072-4B19-A0442EE49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96D5E6-DA28-6EC6-1E3C-3CCC0BF1CF2B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83007A6-5264-F34A-7850-83EEBE618BDB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Radiation Detector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E165F-0051-563D-14F4-4297F65C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53BEC12-D886-C116-0E96-EC95A06E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28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348EF2-2E83-1237-247E-F91B02B3207B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" name="ZoneTexte 17">
            <a:extLst>
              <a:ext uri="{FF2B5EF4-FFF2-40B4-BE49-F238E27FC236}">
                <a16:creationId xmlns:a16="http://schemas.microsoft.com/office/drawing/2014/main" id="{984B753F-9E39-80E6-3326-28111DA06927}"/>
              </a:ext>
            </a:extLst>
          </p:cNvPr>
          <p:cNvSpPr txBox="1"/>
          <p:nvPr/>
        </p:nvSpPr>
        <p:spPr>
          <a:xfrm>
            <a:off x="408657" y="1743540"/>
            <a:ext cx="4496375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Measure radiation energy, x-y position and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The measured radiation counts are binned into energy windows , x-y image pixels and time frame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35B113-787C-7A2F-11D0-78FFFF823463}"/>
              </a:ext>
            </a:extLst>
          </p:cNvPr>
          <p:cNvGrpSpPr/>
          <p:nvPr/>
        </p:nvGrpSpPr>
        <p:grpSpPr>
          <a:xfrm>
            <a:off x="8009896" y="2275786"/>
            <a:ext cx="2177591" cy="2051164"/>
            <a:chOff x="4939646" y="1463154"/>
            <a:chExt cx="1772239" cy="1602914"/>
          </a:xfrm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2CAAA017-B024-C6EC-CDED-48EE81FFE818}"/>
                </a:ext>
              </a:extLst>
            </p:cNvPr>
            <p:cNvSpPr/>
            <p:nvPr/>
          </p:nvSpPr>
          <p:spPr>
            <a:xfrm>
              <a:off x="4939646" y="1614340"/>
              <a:ext cx="1772239" cy="1451728"/>
            </a:xfrm>
            <a:prstGeom prst="cub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72900395-1DAC-AF87-E777-8F6339776E58}"/>
                </a:ext>
              </a:extLst>
            </p:cNvPr>
            <p:cNvSpPr/>
            <p:nvPr/>
          </p:nvSpPr>
          <p:spPr>
            <a:xfrm>
              <a:off x="4939646" y="1463154"/>
              <a:ext cx="1772239" cy="1451728"/>
            </a:xfrm>
            <a:prstGeom prst="cube">
              <a:avLst/>
            </a:prstGeom>
            <a:solidFill>
              <a:srgbClr val="CB8682"/>
            </a:solidFill>
            <a:ln>
              <a:solidFill>
                <a:srgbClr val="CB86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B6F45F-639F-4D4F-3FD6-5B560EACD8BC}"/>
              </a:ext>
            </a:extLst>
          </p:cNvPr>
          <p:cNvCxnSpPr>
            <a:cxnSpLocks/>
          </p:cNvCxnSpPr>
          <p:nvPr/>
        </p:nvCxnSpPr>
        <p:spPr>
          <a:xfrm>
            <a:off x="8949181" y="1578202"/>
            <a:ext cx="395926" cy="1585955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33D0AD-946C-24C8-3DFA-18B98626325B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8866479" y="3147112"/>
            <a:ext cx="478628" cy="98637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73778A-6278-645C-8744-00C0A35190DC}"/>
              </a:ext>
            </a:extLst>
          </p:cNvPr>
          <p:cNvCxnSpPr>
            <a:cxnSpLocks/>
          </p:cNvCxnSpPr>
          <p:nvPr/>
        </p:nvCxnSpPr>
        <p:spPr>
          <a:xfrm>
            <a:off x="9345107" y="3144963"/>
            <a:ext cx="175967" cy="87380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020635-707D-6526-28DB-C28856C9630F}"/>
              </a:ext>
            </a:extLst>
          </p:cNvPr>
          <p:cNvCxnSpPr>
            <a:cxnSpLocks/>
          </p:cNvCxnSpPr>
          <p:nvPr/>
        </p:nvCxnSpPr>
        <p:spPr>
          <a:xfrm>
            <a:off x="9345107" y="3164157"/>
            <a:ext cx="631596" cy="611961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ZoneTexte 17">
            <a:extLst>
              <a:ext uri="{FF2B5EF4-FFF2-40B4-BE49-F238E27FC236}">
                <a16:creationId xmlns:a16="http://schemas.microsoft.com/office/drawing/2014/main" id="{1BB11BC9-4C79-7F64-8743-9168E9F9D898}"/>
              </a:ext>
            </a:extLst>
          </p:cNvPr>
          <p:cNvSpPr txBox="1"/>
          <p:nvPr/>
        </p:nvSpPr>
        <p:spPr>
          <a:xfrm>
            <a:off x="9707304" y="1371247"/>
            <a:ext cx="276755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Annihilation Photons</a:t>
            </a:r>
          </a:p>
        </p:txBody>
      </p:sp>
      <p:sp>
        <p:nvSpPr>
          <p:cNvPr id="40" name="ZoneTexte 17">
            <a:extLst>
              <a:ext uri="{FF2B5EF4-FFF2-40B4-BE49-F238E27FC236}">
                <a16:creationId xmlns:a16="http://schemas.microsoft.com/office/drawing/2014/main" id="{591A1768-5894-6700-5A9D-7312B084774B}"/>
              </a:ext>
            </a:extLst>
          </p:cNvPr>
          <p:cNvSpPr txBox="1"/>
          <p:nvPr/>
        </p:nvSpPr>
        <p:spPr>
          <a:xfrm>
            <a:off x="5627106" y="3499858"/>
            <a:ext cx="234762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Scintillation light</a:t>
            </a:r>
          </a:p>
        </p:txBody>
      </p:sp>
      <p:sp>
        <p:nvSpPr>
          <p:cNvPr id="41" name="ZoneTexte 17">
            <a:extLst>
              <a:ext uri="{FF2B5EF4-FFF2-40B4-BE49-F238E27FC236}">
                <a16:creationId xmlns:a16="http://schemas.microsoft.com/office/drawing/2014/main" id="{9073ABC8-6BD3-B5BC-0E01-C7C60237C3E2}"/>
              </a:ext>
            </a:extLst>
          </p:cNvPr>
          <p:cNvSpPr txBox="1"/>
          <p:nvPr/>
        </p:nvSpPr>
        <p:spPr>
          <a:xfrm>
            <a:off x="7507508" y="4760246"/>
            <a:ext cx="367519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Photodetector array</a:t>
            </a:r>
          </a:p>
        </p:txBody>
      </p:sp>
      <p:sp>
        <p:nvSpPr>
          <p:cNvPr id="42" name="ZoneTexte 17">
            <a:extLst>
              <a:ext uri="{FF2B5EF4-FFF2-40B4-BE49-F238E27FC236}">
                <a16:creationId xmlns:a16="http://schemas.microsoft.com/office/drawing/2014/main" id="{E65DAB67-E98C-2E26-8C31-3C0CBDC7C01A}"/>
              </a:ext>
            </a:extLst>
          </p:cNvPr>
          <p:cNvSpPr txBox="1"/>
          <p:nvPr/>
        </p:nvSpPr>
        <p:spPr>
          <a:xfrm>
            <a:off x="5674539" y="2469251"/>
            <a:ext cx="2592109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Scintillation crystal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3589703-8F5B-0FA5-91EA-2C71F9BBCE05}"/>
              </a:ext>
            </a:extLst>
          </p:cNvPr>
          <p:cNvCxnSpPr/>
          <p:nvPr/>
        </p:nvCxnSpPr>
        <p:spPr>
          <a:xfrm flipV="1">
            <a:off x="10530133" y="3751343"/>
            <a:ext cx="454843" cy="53346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18A1E9-4EF5-0558-7B9F-19733FED4D9E}"/>
              </a:ext>
            </a:extLst>
          </p:cNvPr>
          <p:cNvCxnSpPr>
            <a:cxnSpLocks/>
          </p:cNvCxnSpPr>
          <p:nvPr/>
        </p:nvCxnSpPr>
        <p:spPr>
          <a:xfrm flipV="1">
            <a:off x="10530133" y="4299864"/>
            <a:ext cx="797243" cy="689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ZoneTexte 17">
            <a:extLst>
              <a:ext uri="{FF2B5EF4-FFF2-40B4-BE49-F238E27FC236}">
                <a16:creationId xmlns:a16="http://schemas.microsoft.com/office/drawing/2014/main" id="{B074AD01-33A6-9CD0-32A2-1F50298EF2EF}"/>
              </a:ext>
            </a:extLst>
          </p:cNvPr>
          <p:cNvSpPr txBox="1"/>
          <p:nvPr/>
        </p:nvSpPr>
        <p:spPr>
          <a:xfrm>
            <a:off x="10889478" y="3328593"/>
            <a:ext cx="45484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x</a:t>
            </a:r>
          </a:p>
        </p:txBody>
      </p:sp>
      <p:sp>
        <p:nvSpPr>
          <p:cNvPr id="48" name="ZoneTexte 17">
            <a:extLst>
              <a:ext uri="{FF2B5EF4-FFF2-40B4-BE49-F238E27FC236}">
                <a16:creationId xmlns:a16="http://schemas.microsoft.com/office/drawing/2014/main" id="{A0056B92-EDAD-398E-5359-CDEC5D9C7078}"/>
              </a:ext>
            </a:extLst>
          </p:cNvPr>
          <p:cNvSpPr txBox="1"/>
          <p:nvPr/>
        </p:nvSpPr>
        <p:spPr>
          <a:xfrm>
            <a:off x="11288491" y="3976912"/>
            <a:ext cx="45484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ea typeface="+mn-lt"/>
                <a:cs typeface="+mn-lt"/>
              </a:rPr>
              <a:t>y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7507218-1616-365E-6B56-01F02524EF8B}"/>
              </a:ext>
            </a:extLst>
          </p:cNvPr>
          <p:cNvCxnSpPr>
            <a:cxnSpLocks/>
          </p:cNvCxnSpPr>
          <p:nvPr/>
        </p:nvCxnSpPr>
        <p:spPr>
          <a:xfrm flipV="1">
            <a:off x="9036156" y="4402879"/>
            <a:ext cx="0" cy="4641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94B39EB-CFD5-31B5-C5DB-8B8A059D0A96}"/>
              </a:ext>
            </a:extLst>
          </p:cNvPr>
          <p:cNvCxnSpPr>
            <a:cxnSpLocks/>
          </p:cNvCxnSpPr>
          <p:nvPr/>
        </p:nvCxnSpPr>
        <p:spPr>
          <a:xfrm flipH="1">
            <a:off x="9147144" y="1821381"/>
            <a:ext cx="547445" cy="2342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96F018-E788-A1F4-75B8-4A42886B075A}"/>
              </a:ext>
            </a:extLst>
          </p:cNvPr>
          <p:cNvCxnSpPr>
            <a:cxnSpLocks/>
          </p:cNvCxnSpPr>
          <p:nvPr/>
        </p:nvCxnSpPr>
        <p:spPr>
          <a:xfrm>
            <a:off x="7507508" y="3775233"/>
            <a:ext cx="1370511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306F8F8-6691-039F-3E0B-0DE25180D2F2}"/>
              </a:ext>
            </a:extLst>
          </p:cNvPr>
          <p:cNvCxnSpPr>
            <a:cxnSpLocks/>
          </p:cNvCxnSpPr>
          <p:nvPr/>
        </p:nvCxnSpPr>
        <p:spPr>
          <a:xfrm>
            <a:off x="7581392" y="2777563"/>
            <a:ext cx="428504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79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46B9F-FA90-27F2-D50B-5F52B17DF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3F0960-27FE-11E5-E203-E51B99B4CFE6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0B3CADE-22E9-42FB-ECD2-9F07C8BEDB10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Simulation Results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8B02B-C6A1-BECE-6443-B0C38A010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27A4407-72C9-B747-5D54-546E5AA4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29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71A652-7B72-0901-5C75-5DD544F6E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97552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070003D-3D6E-A567-F607-347B3A68E9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8750"/>
          <a:stretch>
            <a:fillRect/>
          </a:stretch>
        </p:blipFill>
        <p:spPr>
          <a:xfrm>
            <a:off x="0" y="1127189"/>
            <a:ext cx="11992004" cy="47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5A33-783B-8A26-1E75-3ACCA3DF7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EF5712-70AB-91E5-0582-C4B92C07B957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7A5813A-4DB8-482B-797D-CAA6AE7F7E1C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Image-Derived Input Function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10877-FABC-6A4E-85EF-0A054D22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72F3446-0278-5C6B-B123-67BE0653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2" name="ZoneTexte 17">
            <a:extLst>
              <a:ext uri="{FF2B5EF4-FFF2-40B4-BE49-F238E27FC236}">
                <a16:creationId xmlns:a16="http://schemas.microsoft.com/office/drawing/2014/main" id="{5224A7D9-CE42-D928-F504-9318991ABDDD}"/>
              </a:ext>
            </a:extLst>
          </p:cNvPr>
          <p:cNvSpPr txBox="1"/>
          <p:nvPr/>
        </p:nvSpPr>
        <p:spPr>
          <a:xfrm>
            <a:off x="252224" y="1077610"/>
            <a:ext cx="7638011" cy="52629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Main non-invasive alternative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Extract the AIF from a large artery in the PET image.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Limitations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limited temporal resolution and partial volume effects for small arteries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Is there another way of quantifying in vivo radioactivity to measure the AIF?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What about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planar imaging</a:t>
            </a:r>
            <a:r>
              <a:rPr lang="en-US" sz="2800" dirty="0">
                <a:latin typeface="Times New Roman"/>
                <a:ea typeface="+mn-lt"/>
                <a:cs typeface="+mn-lt"/>
              </a:rPr>
              <a:t>?</a:t>
            </a: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ECEF465-9C06-EBC1-E773-1A3A896B3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86093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F3F8E93-9842-C7A1-AEE6-3E9EC00178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157" r="35736" b="6645"/>
          <a:stretch>
            <a:fillRect/>
          </a:stretch>
        </p:blipFill>
        <p:spPr>
          <a:xfrm>
            <a:off x="8227647" y="830339"/>
            <a:ext cx="1593619" cy="53979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30D7ECA-B01A-6538-AC64-FFBEE1A2D047}"/>
              </a:ext>
            </a:extLst>
          </p:cNvPr>
          <p:cNvSpPr/>
          <p:nvPr/>
        </p:nvSpPr>
        <p:spPr>
          <a:xfrm flipH="1">
            <a:off x="9105611" y="1699303"/>
            <a:ext cx="45719" cy="149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7FDC96-D895-AC3A-BA6F-97FFE56461FD}"/>
              </a:ext>
            </a:extLst>
          </p:cNvPr>
          <p:cNvSpPr/>
          <p:nvPr/>
        </p:nvSpPr>
        <p:spPr>
          <a:xfrm flipH="1">
            <a:off x="9151330" y="2101734"/>
            <a:ext cx="106843" cy="149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0EE5C-5CE4-14E7-C08E-A6E7003DA817}"/>
              </a:ext>
            </a:extLst>
          </p:cNvPr>
          <p:cNvSpPr txBox="1"/>
          <p:nvPr/>
        </p:nvSpPr>
        <p:spPr>
          <a:xfrm>
            <a:off x="9752397" y="1376137"/>
            <a:ext cx="218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Carotid arteries are too small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316A2-D95B-E5FE-E178-F1C5E6312417}"/>
              </a:ext>
            </a:extLst>
          </p:cNvPr>
          <p:cNvSpPr txBox="1"/>
          <p:nvPr/>
        </p:nvSpPr>
        <p:spPr>
          <a:xfrm>
            <a:off x="9752396" y="2203532"/>
            <a:ext cx="218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Aorta is large enough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D28E2E-D037-322D-F056-71CB22531201}"/>
              </a:ext>
            </a:extLst>
          </p:cNvPr>
          <p:cNvCxnSpPr/>
          <p:nvPr/>
        </p:nvCxnSpPr>
        <p:spPr>
          <a:xfrm flipV="1">
            <a:off x="9204751" y="1579923"/>
            <a:ext cx="547645" cy="19399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2BA7CF-40EC-52EC-4881-167A568BB06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9311595" y="2221547"/>
            <a:ext cx="440801" cy="16665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C200F-0CA2-722D-AB5C-ED5EC247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286732-B533-168D-14FB-A922B9238287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2ECDB9D-EA6A-C4D6-5CAE-631AD3A26505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Simulation Parameters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1BA13-520A-6F05-B18E-DBE39830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F696FA-67F1-6110-0FE6-15D4EBD0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30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952B3C-AF65-1A3E-0073-10DF17A8E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99495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7FF6EE7-1DE9-9024-E9EC-90B1B2803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931" y="898526"/>
            <a:ext cx="9570137" cy="50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1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2B34-BE29-556B-33CB-EDE702D1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89599A-2EB7-41EA-6EE1-0A8A782AC72D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4B6F972-E212-1550-1300-4A862E5326CA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Anthropometric Dataset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948BD-3BB2-477A-1BAC-DC8C33208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A4EB67-1A50-326B-278E-333A60EF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31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7E8EC6-BEE1-E6FF-5DE7-37959591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83336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" name="ZoneTexte 17">
            <a:extLst>
              <a:ext uri="{FF2B5EF4-FFF2-40B4-BE49-F238E27FC236}">
                <a16:creationId xmlns:a16="http://schemas.microsoft.com/office/drawing/2014/main" id="{43553EC8-6106-3577-BCEF-C0687D4D55F1}"/>
              </a:ext>
            </a:extLst>
          </p:cNvPr>
          <p:cNvSpPr txBox="1"/>
          <p:nvPr/>
        </p:nvSpPr>
        <p:spPr>
          <a:xfrm>
            <a:off x="561315" y="1001883"/>
            <a:ext cx="11455094" cy="41549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+mn-lt"/>
                <a:cs typeface="+mn-lt"/>
              </a:rPr>
              <a:t>Claire C. Gordon et al. 2012 Anthropometric Survey of U.S. Army Personnel: Methods and Summary Statistics. Tech. rep. NATICK/TR-15/007. Natick, MA: U.S. Army Natick Soldier Research, Development and Engineering Center, 2014.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+mn-lt"/>
                <a:cs typeface="+mn-lt"/>
              </a:rPr>
              <a:t>Publicly available database consisting of 4,082 males and 1,986 females anthropometric data for weight, height, age, hand length, and hand breadth, 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+mn-lt"/>
                <a:cs typeface="+mn-lt"/>
              </a:rPr>
              <a:t>Thomas M. Greiner. Hand Anthropometry of U.S Army Personnel. Tech. rep. NATICK/TR-92/011. Natick, MA: U.S. Army Natick Research, Development and Engineering Center, Dec. 1991. url: </a:t>
            </a:r>
            <a:r>
              <a:rPr lang="en-US" sz="2400" dirty="0">
                <a:latin typeface="Times New Roman"/>
                <a:ea typeface="+mn-lt"/>
                <a:cs typeface="+mn-lt"/>
                <a:hlinkClick r:id="rId6"/>
              </a:rPr>
              <a:t>https://apps.dtic.mil/sti/citations/ADA244533</a:t>
            </a:r>
            <a:r>
              <a:rPr lang="en-US" sz="2400" dirty="0">
                <a:latin typeface="Times New Roman"/>
                <a:ea typeface="+mn-lt"/>
                <a:cs typeface="+mn-lt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ea typeface="+mn-lt"/>
                <a:cs typeface="+mn-lt"/>
              </a:rPr>
              <a:t> Anthropometric measurements of the wrist and hand from working databases of 1,774 males and 2,208 females.</a:t>
            </a:r>
          </a:p>
        </p:txBody>
      </p:sp>
    </p:spTree>
    <p:extLst>
      <p:ext uri="{BB962C8B-B14F-4D97-AF65-F5344CB8AC3E}">
        <p14:creationId xmlns:p14="http://schemas.microsoft.com/office/powerpoint/2010/main" val="84704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62C10-637A-306B-8DF7-1643F3E2D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AD04AB-1E40-BA8E-55E8-C106BC7B12C7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24A14E-BB93-E44E-E751-E25B75D8BCB3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Statistical Uncertainties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BD682-D26D-0001-6150-74A95BAFB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F36A983-4E3E-9DAF-1C65-03FC83D3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32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5D73AF-0339-08E2-794E-330722E4F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38175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2" name="ZoneTexte 17">
            <a:extLst>
              <a:ext uri="{FF2B5EF4-FFF2-40B4-BE49-F238E27FC236}">
                <a16:creationId xmlns:a16="http://schemas.microsoft.com/office/drawing/2014/main" id="{63B38855-1338-3731-2625-515C881CCF05}"/>
              </a:ext>
            </a:extLst>
          </p:cNvPr>
          <p:cNvSpPr txBox="1"/>
          <p:nvPr/>
        </p:nvSpPr>
        <p:spPr>
          <a:xfrm>
            <a:off x="609466" y="1220544"/>
            <a:ext cx="10792485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noProof="0" dirty="0">
                <a:latin typeface="Times New Roman"/>
                <a:ea typeface="+mn-lt"/>
                <a:cs typeface="+mn-lt"/>
              </a:rPr>
              <a:t>Bootstrapping approach: 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Event re-sampling with replacement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Energy Blur:</a:t>
            </a:r>
            <a:endParaRPr lang="en-US" sz="2800" b="1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13B65-82E6-4CB6-761C-81758CE80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200" y="2024809"/>
            <a:ext cx="4273847" cy="75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81D17C-21FF-4A6B-CF33-A934E6D70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134" y="3863573"/>
            <a:ext cx="6363148" cy="14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72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E1FC5-90DC-E7A9-5555-E5408977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158FF2-F498-D715-65F8-6FA0AEAE19E1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9714D4D-3ABA-470D-D375-4825D3F09519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LMEM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BE894-32B3-D491-4091-1B435B4AD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BCC5A17-B2D1-F0DD-C288-3AD949BB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33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A656AA-9FCF-BE00-9CCC-CF0968FB2D2E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0583F6D-B8B5-D660-2327-BACF3D3A2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997" y="846450"/>
            <a:ext cx="6966005" cy="56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60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CCBBF-3793-B941-CD43-6A98EFB09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7CB9B8-7C8B-5B30-83E2-8B6591ED8098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A32B4AD-B98B-63D1-156C-29568E49FE88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Optimized Detector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04DAC-4ADF-3D7C-2032-966E26C56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BB58E4B-D9C1-6EA1-FA56-29187187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34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DC2B4C-E7D2-3545-9730-F670C27FE614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607326-9EE4-BC2B-3D71-1DAC599B6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39" y="1499977"/>
            <a:ext cx="10531121" cy="35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67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AF718-5F40-CDA8-DF1A-E9992F14D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D0432F-B0C1-B66B-6CE8-0B4738E49650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D773B77-8015-7445-1E74-03D71F555BDF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Permutation Feature Importance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8ABC4-4288-D390-B804-06104A9B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10C369D-BAAB-9ACA-2E75-04E2D1DE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35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271BCE-03F2-02DE-D4DE-1902A539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84413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ACEA41F-4F65-260D-C2C9-A2A7B06571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0725" r="49293"/>
          <a:stretch>
            <a:fillRect/>
          </a:stretch>
        </p:blipFill>
        <p:spPr>
          <a:xfrm>
            <a:off x="5257801" y="1114126"/>
            <a:ext cx="6365983" cy="5066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FD73B-EA1C-2288-0193-D12D64316ED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9293" b="50725"/>
          <a:stretch>
            <a:fillRect/>
          </a:stretch>
        </p:blipFill>
        <p:spPr>
          <a:xfrm>
            <a:off x="236911" y="1250187"/>
            <a:ext cx="5859089" cy="46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4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D1766-C12C-621D-C5FA-130E78BF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C20D26-C4A2-3CBE-0364-A554E83F509E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7B47D17-6D01-DAB8-5B82-011946B2A618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Radial Artery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D20A6-820A-0E71-610B-680128A19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A0B2591-EA5D-0585-A9C1-91A30264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36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B6D929-E319-13BE-2C5C-F89C19723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23022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AC0A0BA-9F9D-339A-0CA4-BB99EEDE8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37" y="3030693"/>
            <a:ext cx="10606252" cy="506633"/>
          </a:xfrm>
          <a:prstGeom prst="rect">
            <a:avLst/>
          </a:prstGeom>
        </p:spPr>
      </p:pic>
      <p:sp>
        <p:nvSpPr>
          <p:cNvPr id="10" name="ZoneTexte 17">
            <a:extLst>
              <a:ext uri="{FF2B5EF4-FFF2-40B4-BE49-F238E27FC236}">
                <a16:creationId xmlns:a16="http://schemas.microsoft.com/office/drawing/2014/main" id="{83893D41-EC64-D112-813F-91D69D4B2610}"/>
              </a:ext>
            </a:extLst>
          </p:cNvPr>
          <p:cNvSpPr txBox="1"/>
          <p:nvPr/>
        </p:nvSpPr>
        <p:spPr>
          <a:xfrm>
            <a:off x="252224" y="1077610"/>
            <a:ext cx="11757524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We imaged the radial artery using ultrasound imaging on 154 healthy participants.</a:t>
            </a: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We developed a statistical model to predict the depth and cross-sectional area of the radial artery at various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distances from the wrist.</a:t>
            </a:r>
          </a:p>
          <a:p>
            <a:endParaRPr lang="en-US" sz="2800" b="1" noProof="0" dirty="0">
              <a:latin typeface="Times New Roman"/>
              <a:ea typeface="+mn-lt"/>
              <a:cs typeface="+mn-lt"/>
            </a:endParaRPr>
          </a:p>
          <a:p>
            <a:endParaRPr lang="en-US" sz="2800" b="1" noProof="0" dirty="0">
              <a:latin typeface="Times New Roman"/>
              <a:ea typeface="+mn-lt"/>
              <a:cs typeface="+mn-lt"/>
            </a:endParaRPr>
          </a:p>
          <a:p>
            <a:endParaRPr lang="en-US" sz="2800" b="1" noProof="0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DA1B24-05B0-B597-820D-7C5EB34CC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918" y="3934374"/>
            <a:ext cx="6597589" cy="21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45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28A5-6AC4-B204-B7CE-270668E5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7705A-C282-F49A-F766-43479F39E16E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9CAFA5-2BDB-F81D-019A-4020698B94F5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Radial Artery Ultrasound Study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14C27-3FA3-3086-0329-0D9D34D0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40C3148-E409-DE94-B447-0C1569E0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37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99F059-7848-EA4F-1633-C84EA7E89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70169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95ADB8-746D-358B-201B-97A699F4D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" y="1279931"/>
            <a:ext cx="5246927" cy="3923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3AAF8-BAE8-9DB7-67D5-EB4339A83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8414" y="1295347"/>
            <a:ext cx="6359322" cy="39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98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195F7-7B68-857B-FAD0-6B64A6890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BB595-3AEF-D6E7-2E84-B9F0DD40336A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B4CCE80-B286-34F6-7B3E-5947256FAFDF}"/>
              </a:ext>
            </a:extLst>
          </p:cNvPr>
          <p:cNvSpPr txBox="1">
            <a:spLocks/>
          </p:cNvSpPr>
          <p:nvPr/>
        </p:nvSpPr>
        <p:spPr>
          <a:xfrm>
            <a:off x="0" y="57673"/>
            <a:ext cx="121920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Radial Artery Ultrasound Study</a:t>
            </a:r>
            <a:endParaRPr lang="en-US" sz="4000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2ABC5-0B89-EC65-E476-60CBC3597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5FA4C-F834-C825-CBF1-12F0F653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38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C31909-9ACD-CAD5-734F-88E13194A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57357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504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A5DF37D-6B3B-F266-80D1-0F42EBB66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45" y="1686458"/>
            <a:ext cx="5554815" cy="3068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E16F6C-8089-A353-5284-E9D206E8C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9091" y="1686458"/>
            <a:ext cx="6102664" cy="2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099A4-B72B-B509-C278-3B1C24BF7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A9FF713-68A3-81C7-8581-EB934C64A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18" y="1045607"/>
            <a:ext cx="5376338" cy="50486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221ABF-D52D-0DA1-1722-B1AFCE43E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842" y="954249"/>
            <a:ext cx="3462018" cy="4864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ADDBC3-A55D-1014-039E-9BB263DE6798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2810521-B39B-0E23-101B-C3B143C4D2DC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Wrist Vascular Anatomy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B761D-2533-1468-EA07-5A00AD9B1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C3EF3C-6A9A-742B-C20B-C039B2BC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39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EDBF00-BD7E-A1FE-02E8-D4ADAC2F6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59489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E2618F-E7D7-9737-D248-43B86F2D7F77}"/>
              </a:ext>
            </a:extLst>
          </p:cNvPr>
          <p:cNvSpPr txBox="1"/>
          <p:nvPr/>
        </p:nvSpPr>
        <p:spPr>
          <a:xfrm>
            <a:off x="9715500" y="6063145"/>
            <a:ext cx="1979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/>
              <a:t>Human </a:t>
            </a:r>
            <a:r>
              <a:rPr lang="en-US" noProof="0" dirty="0" err="1"/>
              <a:t>Biodigital</a:t>
            </a:r>
            <a:endParaRPr lang="en-US" noProof="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9EAD36-6ADC-F8AE-8517-73B1B5906D57}"/>
              </a:ext>
            </a:extLst>
          </p:cNvPr>
          <p:cNvCxnSpPr>
            <a:cxnSpLocks/>
          </p:cNvCxnSpPr>
          <p:nvPr/>
        </p:nvCxnSpPr>
        <p:spPr>
          <a:xfrm>
            <a:off x="1614344" y="2842260"/>
            <a:ext cx="13462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74CE19-D836-4827-6B15-0738A4955645}"/>
              </a:ext>
            </a:extLst>
          </p:cNvPr>
          <p:cNvCxnSpPr>
            <a:cxnSpLocks/>
          </p:cNvCxnSpPr>
          <p:nvPr/>
        </p:nvCxnSpPr>
        <p:spPr>
          <a:xfrm flipH="1">
            <a:off x="3713662" y="2819671"/>
            <a:ext cx="1130300" cy="1270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3F5B9E-DFD9-7FE6-BAE3-446A209CD3C0}"/>
              </a:ext>
            </a:extLst>
          </p:cNvPr>
          <p:cNvCxnSpPr>
            <a:cxnSpLocks/>
          </p:cNvCxnSpPr>
          <p:nvPr/>
        </p:nvCxnSpPr>
        <p:spPr>
          <a:xfrm>
            <a:off x="7645104" y="4468282"/>
            <a:ext cx="10668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E1ED99-5585-540B-2DA0-A4B27B26FDCD}"/>
              </a:ext>
            </a:extLst>
          </p:cNvPr>
          <p:cNvCxnSpPr>
            <a:cxnSpLocks/>
          </p:cNvCxnSpPr>
          <p:nvPr/>
        </p:nvCxnSpPr>
        <p:spPr>
          <a:xfrm flipH="1">
            <a:off x="9482769" y="2211572"/>
            <a:ext cx="1094887" cy="142500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BD3FCF-363E-F5E0-B586-17E693C21988}"/>
              </a:ext>
            </a:extLst>
          </p:cNvPr>
          <p:cNvSpPr txBox="1"/>
          <p:nvPr/>
        </p:nvSpPr>
        <p:spPr>
          <a:xfrm>
            <a:off x="863692" y="2451684"/>
            <a:ext cx="96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Radial artery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F05E9B-203B-ACB8-5C59-FDE5A4625ACF}"/>
              </a:ext>
            </a:extLst>
          </p:cNvPr>
          <p:cNvSpPr txBox="1"/>
          <p:nvPr/>
        </p:nvSpPr>
        <p:spPr>
          <a:xfrm>
            <a:off x="4805860" y="2464701"/>
            <a:ext cx="96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Ulnar artery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00D91-85E6-E108-D589-D6E49D584F56}"/>
              </a:ext>
            </a:extLst>
          </p:cNvPr>
          <p:cNvSpPr txBox="1"/>
          <p:nvPr/>
        </p:nvSpPr>
        <p:spPr>
          <a:xfrm>
            <a:off x="6866650" y="4154779"/>
            <a:ext cx="96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Radial artery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5356D5-33D1-F144-3A6B-56BD92D4F174}"/>
              </a:ext>
            </a:extLst>
          </p:cNvPr>
          <p:cNvCxnSpPr>
            <a:cxnSpLocks/>
          </p:cNvCxnSpPr>
          <p:nvPr/>
        </p:nvCxnSpPr>
        <p:spPr>
          <a:xfrm>
            <a:off x="1614344" y="3390900"/>
            <a:ext cx="13462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1A073DD-D9C7-CFBB-2541-29874ED58A0A}"/>
              </a:ext>
            </a:extLst>
          </p:cNvPr>
          <p:cNvSpPr txBox="1"/>
          <p:nvPr/>
        </p:nvSpPr>
        <p:spPr>
          <a:xfrm>
            <a:off x="838200" y="3187668"/>
            <a:ext cx="96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Radius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C22F95-327D-A0DD-4571-EF2A0847B452}"/>
              </a:ext>
            </a:extLst>
          </p:cNvPr>
          <p:cNvCxnSpPr>
            <a:cxnSpLocks/>
          </p:cNvCxnSpPr>
          <p:nvPr/>
        </p:nvCxnSpPr>
        <p:spPr>
          <a:xfrm flipH="1">
            <a:off x="3466186" y="3365984"/>
            <a:ext cx="1130300" cy="1270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A234CE-FC00-74AE-BF10-7B1A3C76D06A}"/>
              </a:ext>
            </a:extLst>
          </p:cNvPr>
          <p:cNvSpPr txBox="1"/>
          <p:nvPr/>
        </p:nvSpPr>
        <p:spPr>
          <a:xfrm>
            <a:off x="4605110" y="3194018"/>
            <a:ext cx="96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Ulna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AE96EF-CCA7-7598-E362-62232BA3D1A7}"/>
              </a:ext>
            </a:extLst>
          </p:cNvPr>
          <p:cNvSpPr txBox="1"/>
          <p:nvPr/>
        </p:nvSpPr>
        <p:spPr>
          <a:xfrm>
            <a:off x="10175823" y="1889602"/>
            <a:ext cx="96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362277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053F1-4EB7-AE78-35EE-722039B48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78BFE-14DD-101B-8DCB-F3BC1438EFDB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F48712D-15E0-1EFD-E483-226C558CBB0A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 charset="0"/>
              </a:rPr>
              <a:t>Planar </a:t>
            </a:r>
            <a:r>
              <a:rPr lang="en-US" dirty="0">
                <a:solidFill>
                  <a:schemeClr val="bg1"/>
                </a:solidFill>
                <a:latin typeface="Helvetica"/>
                <a:ea typeface="Helvetica" charset="0"/>
                <a:cs typeface="Helvetica" charset="0"/>
              </a:rPr>
              <a:t>Imaging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6482C-AA1E-17E1-3E4A-1A36718D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FC7FC0C-28B9-BF66-E894-4DC4D0F7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4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81D8A-ACAD-7BF5-5629-AFF1E1C1EF92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3" name="ZoneTexte 17">
            <a:extLst>
              <a:ext uri="{FF2B5EF4-FFF2-40B4-BE49-F238E27FC236}">
                <a16:creationId xmlns:a16="http://schemas.microsoft.com/office/drawing/2014/main" id="{00E22119-F56F-4490-8ABE-1D35C438B00F}"/>
              </a:ext>
            </a:extLst>
          </p:cNvPr>
          <p:cNvSpPr txBox="1"/>
          <p:nvPr/>
        </p:nvSpPr>
        <p:spPr>
          <a:xfrm>
            <a:off x="252223" y="1077610"/>
            <a:ext cx="7419111" cy="61247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r>
              <a:rPr lang="en-US" sz="2800" b="1" dirty="0">
                <a:latin typeface="Times New Roman"/>
                <a:ea typeface="+mn-lt"/>
                <a:cs typeface="+mn-lt"/>
              </a:rPr>
              <a:t>Advantage: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Geometric flexibility in the placement of the camera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Improve sensitivity and spatial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r>
              <a:rPr lang="en-US" sz="2800" b="1" dirty="0">
                <a:latin typeface="Times New Roman"/>
                <a:ea typeface="+mn-lt"/>
                <a:cs typeface="+mn-lt"/>
              </a:rPr>
              <a:t>Limitation: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2D projection: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Loss of depth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Organ overlap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DEBD91-9157-EED4-58DB-DF5CAAE1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129" y="885244"/>
            <a:ext cx="3465095" cy="55140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9D4AD5-A1B3-4BC9-10FC-97735576B626}"/>
              </a:ext>
            </a:extLst>
          </p:cNvPr>
          <p:cNvSpPr txBox="1"/>
          <p:nvPr/>
        </p:nvSpPr>
        <p:spPr>
          <a:xfrm>
            <a:off x="10091286" y="5985050"/>
            <a:ext cx="189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Cherry (2012)</a:t>
            </a:r>
          </a:p>
        </p:txBody>
      </p:sp>
    </p:spTree>
    <p:extLst>
      <p:ext uri="{BB962C8B-B14F-4D97-AF65-F5344CB8AC3E}">
        <p14:creationId xmlns:p14="http://schemas.microsoft.com/office/powerpoint/2010/main" val="2707919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Tracer kinetics: Compartment modelling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90729-E4C9-48EF-A0D0-151D187D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CF0DDA-C209-B832-A9EC-D8811B3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40</a:t>
            </a:fld>
            <a:endParaRPr lang="en-US" noProof="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712BDAB-925E-A05D-D7B1-A673551DF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05514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53DD39-94B4-3044-1B96-E846F1B4FF00}"/>
              </a:ext>
            </a:extLst>
          </p:cNvPr>
          <p:cNvSpPr txBox="1"/>
          <p:nvPr/>
        </p:nvSpPr>
        <p:spPr>
          <a:xfrm>
            <a:off x="523315" y="1536174"/>
            <a:ext cx="10994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a model for the tracer kinetics inside the body: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where does the tracer go?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How long does it stay there?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What chemical reactions occur?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Derive a mathematical relation between what the PET scanner measures and how much tracer is available as supply for the tissues over time (</a:t>
            </a:r>
            <a:r>
              <a:rPr lang="en-US" sz="2400" b="1" dirty="0"/>
              <a:t>arterial input function</a:t>
            </a:r>
            <a:r>
              <a:rPr lang="en-US" sz="2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Fit this equation with the PET scanner and </a:t>
            </a:r>
            <a:r>
              <a:rPr lang="en-US" sz="2400" b="1" dirty="0"/>
              <a:t>arterial input function </a:t>
            </a:r>
            <a:r>
              <a:rPr lang="en-US" sz="2400" dirty="0"/>
              <a:t>measurements to extract quantitative information about the tracer.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65141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8B119-9BC8-69EB-9F0B-D33299821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BC1CB0-574E-2C1C-1DCA-1BE964864C8C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6A5FF66-A8FC-9937-C800-3B0E441E139A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Partial Volume Effects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71163-E478-F93A-07AA-2C999A6A8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ADA8862-92A3-2EF9-3010-8B0BDF6C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41</a:t>
            </a:fld>
            <a:endParaRPr lang="en-US" noProof="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6F0356E-2B44-07B3-D578-984BCBFAD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97306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5CA00A9-873E-F1B0-A5AA-175FF643A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42" y="1568463"/>
            <a:ext cx="11717516" cy="40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6DFAA-FC0C-3AD1-F954-4752708C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08EC44-130A-4EE0-3C35-28FC081D90C7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A7533FD-9339-BDE7-0010-5977FB299890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 charset="0"/>
              </a:rPr>
              <a:t>ROI Image Reconstruction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331C1-0034-C511-48CF-89534E6C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95883EA-B013-2A62-D1DB-31097D81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5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C24EC9-3386-4C90-6492-2D66B00B0195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3" name="ZoneTexte 17">
            <a:extLst>
              <a:ext uri="{FF2B5EF4-FFF2-40B4-BE49-F238E27FC236}">
                <a16:creationId xmlns:a16="http://schemas.microsoft.com/office/drawing/2014/main" id="{80C7DD62-B491-347F-526F-2315E400BEF0}"/>
              </a:ext>
            </a:extLst>
          </p:cNvPr>
          <p:cNvSpPr txBox="1"/>
          <p:nvPr/>
        </p:nvSpPr>
        <p:spPr>
          <a:xfrm>
            <a:off x="252224" y="1077610"/>
            <a:ext cx="1093233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Planar imaging </a:t>
            </a:r>
            <a:r>
              <a:rPr lang="en-US" sz="2800" i="1" dirty="0">
                <a:latin typeface="Times New Roman"/>
                <a:ea typeface="+mn-lt"/>
                <a:cs typeface="+mn-lt"/>
              </a:rPr>
              <a:t>can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be used for 3D radioactivity quantification using a region-of-interest (ROI) “image” reconstruction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E9EB61-9328-CD4F-7E8F-CE90CA60E88A}"/>
              </a:ext>
            </a:extLst>
          </p:cNvPr>
          <p:cNvGrpSpPr/>
          <p:nvPr/>
        </p:nvGrpSpPr>
        <p:grpSpPr>
          <a:xfrm>
            <a:off x="1695577" y="3778709"/>
            <a:ext cx="825491" cy="682752"/>
            <a:chOff x="1929127" y="2473452"/>
            <a:chExt cx="825491" cy="68275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7DD927-D60B-70EB-8083-43041B1090B6}"/>
                </a:ext>
              </a:extLst>
            </p:cNvPr>
            <p:cNvSpPr/>
            <p:nvPr/>
          </p:nvSpPr>
          <p:spPr>
            <a:xfrm>
              <a:off x="1929127" y="2473452"/>
              <a:ext cx="825491" cy="682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0B51F-7006-62FB-CA81-A77A5A27766E}"/>
                </a:ext>
              </a:extLst>
            </p:cNvPr>
            <p:cNvSpPr txBox="1"/>
            <p:nvPr/>
          </p:nvSpPr>
          <p:spPr>
            <a:xfrm>
              <a:off x="1984879" y="2614160"/>
              <a:ext cx="718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ROI 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5DA1CD-E509-F6EC-A501-AE419590AE1E}"/>
              </a:ext>
            </a:extLst>
          </p:cNvPr>
          <p:cNvSpPr txBox="1"/>
          <p:nvPr/>
        </p:nvSpPr>
        <p:spPr>
          <a:xfrm>
            <a:off x="2750024" y="36429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36725B-2EED-776B-42C7-B92F742F52A5}"/>
              </a:ext>
            </a:extLst>
          </p:cNvPr>
          <p:cNvSpPr/>
          <p:nvPr/>
        </p:nvSpPr>
        <p:spPr>
          <a:xfrm>
            <a:off x="252224" y="2549603"/>
            <a:ext cx="4343401" cy="20474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6B06D-B72E-B6F0-6648-DB59A0F49BD0}"/>
              </a:ext>
            </a:extLst>
          </p:cNvPr>
          <p:cNvSpPr txBox="1"/>
          <p:nvPr/>
        </p:nvSpPr>
        <p:spPr>
          <a:xfrm>
            <a:off x="1108678" y="2843854"/>
            <a:ext cx="71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ROI 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5C6352-4884-4406-869C-3524E1A01207}"/>
              </a:ext>
            </a:extLst>
          </p:cNvPr>
          <p:cNvGrpSpPr/>
          <p:nvPr/>
        </p:nvGrpSpPr>
        <p:grpSpPr>
          <a:xfrm>
            <a:off x="3248721" y="3217306"/>
            <a:ext cx="825491" cy="682752"/>
            <a:chOff x="1929127" y="2473452"/>
            <a:chExt cx="825491" cy="68275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A81E02-FFC7-8978-A483-0FE26D8BAAE1}"/>
                </a:ext>
              </a:extLst>
            </p:cNvPr>
            <p:cNvSpPr/>
            <p:nvPr/>
          </p:nvSpPr>
          <p:spPr>
            <a:xfrm>
              <a:off x="1929127" y="2473452"/>
              <a:ext cx="825491" cy="682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C4CC81-9F06-51A3-2015-A90EED3E9909}"/>
                </a:ext>
              </a:extLst>
            </p:cNvPr>
            <p:cNvSpPr txBox="1"/>
            <p:nvPr/>
          </p:nvSpPr>
          <p:spPr>
            <a:xfrm>
              <a:off x="1984879" y="2614160"/>
              <a:ext cx="722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ROI n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7FFA079-7E93-B63A-8C78-512470C1CF5B}"/>
              </a:ext>
            </a:extLst>
          </p:cNvPr>
          <p:cNvSpPr/>
          <p:nvPr/>
        </p:nvSpPr>
        <p:spPr>
          <a:xfrm>
            <a:off x="1054523" y="4832874"/>
            <a:ext cx="3082297" cy="387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B35B2-F9BC-3B98-FA9B-4ED5CEA938AA}"/>
              </a:ext>
            </a:extLst>
          </p:cNvPr>
          <p:cNvSpPr txBox="1"/>
          <p:nvPr/>
        </p:nvSpPr>
        <p:spPr>
          <a:xfrm>
            <a:off x="1751329" y="4850638"/>
            <a:ext cx="18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Gamma Camera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6E2F0-2ACC-6D1B-2D34-A627FDE3F965}"/>
              </a:ext>
            </a:extLst>
          </p:cNvPr>
          <p:cNvSpPr/>
          <p:nvPr/>
        </p:nvSpPr>
        <p:spPr>
          <a:xfrm>
            <a:off x="1054523" y="2724544"/>
            <a:ext cx="825491" cy="682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0489CD-C9D1-968E-FFAD-154F693B9C9C}"/>
                  </a:ext>
                </a:extLst>
              </p:cNvPr>
              <p:cNvSpPr txBox="1"/>
              <p:nvPr/>
            </p:nvSpPr>
            <p:spPr>
              <a:xfrm>
                <a:off x="5463079" y="2278693"/>
                <a:ext cx="23309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0489CD-C9D1-968E-FFAD-154F693B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79" y="2278693"/>
                <a:ext cx="233095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B092D116-CDE0-4AC2-B8A3-873F02823D08}"/>
              </a:ext>
            </a:extLst>
          </p:cNvPr>
          <p:cNvSpPr/>
          <p:nvPr/>
        </p:nvSpPr>
        <p:spPr>
          <a:xfrm>
            <a:off x="4405027" y="4884384"/>
            <a:ext cx="779646" cy="297622"/>
          </a:xfrm>
          <a:prstGeom prst="rightArrow">
            <a:avLst/>
          </a:prstGeom>
          <a:solidFill>
            <a:srgbClr val="315477"/>
          </a:solidFill>
          <a:ln>
            <a:solidFill>
              <a:srgbClr val="3154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D418799-6029-6747-D301-0DE8635A4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62739"/>
              </p:ext>
            </p:extLst>
          </p:nvPr>
        </p:nvGraphicFramePr>
        <p:xfrm>
          <a:off x="5517565" y="3827596"/>
          <a:ext cx="222198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7">
                  <a:extLst>
                    <a:ext uri="{9D8B030D-6E8A-4147-A177-3AD203B41FA5}">
                      <a16:colId xmlns:a16="http://schemas.microsoft.com/office/drawing/2014/main" val="505864555"/>
                    </a:ext>
                  </a:extLst>
                </a:gridCol>
                <a:gridCol w="317427">
                  <a:extLst>
                    <a:ext uri="{9D8B030D-6E8A-4147-A177-3AD203B41FA5}">
                      <a16:colId xmlns:a16="http://schemas.microsoft.com/office/drawing/2014/main" val="1766789901"/>
                    </a:ext>
                  </a:extLst>
                </a:gridCol>
                <a:gridCol w="317427">
                  <a:extLst>
                    <a:ext uri="{9D8B030D-6E8A-4147-A177-3AD203B41FA5}">
                      <a16:colId xmlns:a16="http://schemas.microsoft.com/office/drawing/2014/main" val="149474961"/>
                    </a:ext>
                  </a:extLst>
                </a:gridCol>
                <a:gridCol w="317427">
                  <a:extLst>
                    <a:ext uri="{9D8B030D-6E8A-4147-A177-3AD203B41FA5}">
                      <a16:colId xmlns:a16="http://schemas.microsoft.com/office/drawing/2014/main" val="2408274816"/>
                    </a:ext>
                  </a:extLst>
                </a:gridCol>
                <a:gridCol w="317427">
                  <a:extLst>
                    <a:ext uri="{9D8B030D-6E8A-4147-A177-3AD203B41FA5}">
                      <a16:colId xmlns:a16="http://schemas.microsoft.com/office/drawing/2014/main" val="50122708"/>
                    </a:ext>
                  </a:extLst>
                </a:gridCol>
                <a:gridCol w="317427">
                  <a:extLst>
                    <a:ext uri="{9D8B030D-6E8A-4147-A177-3AD203B41FA5}">
                      <a16:colId xmlns:a16="http://schemas.microsoft.com/office/drawing/2014/main" val="934454150"/>
                    </a:ext>
                  </a:extLst>
                </a:gridCol>
                <a:gridCol w="317427">
                  <a:extLst>
                    <a:ext uri="{9D8B030D-6E8A-4147-A177-3AD203B41FA5}">
                      <a16:colId xmlns:a16="http://schemas.microsoft.com/office/drawing/2014/main" val="3195277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33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285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23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97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09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9070250"/>
                  </a:ext>
                </a:extLst>
              </a:tr>
            </a:tbl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B52C26-2F1B-A28F-7A9B-073D21CACE7A}"/>
              </a:ext>
            </a:extLst>
          </p:cNvPr>
          <p:cNvCxnSpPr>
            <a:cxnSpLocks/>
          </p:cNvCxnSpPr>
          <p:nvPr/>
        </p:nvCxnSpPr>
        <p:spPr>
          <a:xfrm flipV="1">
            <a:off x="7549789" y="3030306"/>
            <a:ext cx="0" cy="104129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90861B-4AD1-4763-6240-99E8800C0B80}"/>
              </a:ext>
            </a:extLst>
          </p:cNvPr>
          <p:cNvCxnSpPr>
            <a:cxnSpLocks/>
          </p:cNvCxnSpPr>
          <p:nvPr/>
        </p:nvCxnSpPr>
        <p:spPr>
          <a:xfrm flipV="1">
            <a:off x="3901815" y="2843854"/>
            <a:ext cx="1282858" cy="6238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ZoneTexte 17">
            <a:extLst>
              <a:ext uri="{FF2B5EF4-FFF2-40B4-BE49-F238E27FC236}">
                <a16:creationId xmlns:a16="http://schemas.microsoft.com/office/drawing/2014/main" id="{670C4705-9104-A9C9-C306-7A0B53E52B24}"/>
              </a:ext>
            </a:extLst>
          </p:cNvPr>
          <p:cNvSpPr txBox="1"/>
          <p:nvPr/>
        </p:nvSpPr>
        <p:spPr>
          <a:xfrm>
            <a:off x="8489482" y="2411792"/>
            <a:ext cx="3526984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Times New Roman"/>
                <a:ea typeface="+mn-lt"/>
                <a:cs typeface="+mn-lt"/>
              </a:rPr>
              <a:t>f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“image” (intensity of each ROI)</a:t>
            </a:r>
          </a:p>
          <a:p>
            <a:endParaRPr lang="en-US" sz="2800" dirty="0">
              <a:latin typeface="Times New Roman"/>
              <a:ea typeface="+mn-lt"/>
              <a:cs typeface="+mn-lt"/>
            </a:endParaRPr>
          </a:p>
          <a:p>
            <a:r>
              <a:rPr lang="en-US" sz="2800" b="1" dirty="0">
                <a:latin typeface="Times New Roman"/>
                <a:ea typeface="+mn-lt"/>
                <a:cs typeface="+mn-lt"/>
              </a:rPr>
              <a:t>M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system matrix</a:t>
            </a:r>
          </a:p>
          <a:p>
            <a:endParaRPr lang="en-US" sz="2800" dirty="0">
              <a:latin typeface="Times New Roman"/>
              <a:ea typeface="+mn-lt"/>
              <a:cs typeface="+mn-lt"/>
            </a:endParaRPr>
          </a:p>
          <a:p>
            <a:r>
              <a:rPr lang="en-US" sz="2800" b="1" dirty="0">
                <a:latin typeface="Times New Roman"/>
                <a:ea typeface="+mn-lt"/>
                <a:cs typeface="+mn-lt"/>
              </a:rPr>
              <a:t>p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measured projection (pixel intensity)</a:t>
            </a:r>
          </a:p>
        </p:txBody>
      </p:sp>
    </p:spTree>
    <p:extLst>
      <p:ext uri="{BB962C8B-B14F-4D97-AF65-F5344CB8AC3E}">
        <p14:creationId xmlns:p14="http://schemas.microsoft.com/office/powerpoint/2010/main" val="119806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68561-8480-C137-969D-197B7B615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CF6A99-B2D4-0537-A138-4CFAA402F9E4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51484D2-0C14-B184-8ADF-60E090555A94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 charset="0"/>
              </a:rPr>
              <a:t>Challenges with ROI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76665-592D-D66C-26B8-304B06885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02645A-C067-AB32-D823-20370315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6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F44D3A-8D24-FE16-BCF7-EE97936D2ADD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sp>
        <p:nvSpPr>
          <p:cNvPr id="3" name="ZoneTexte 17">
            <a:extLst>
              <a:ext uri="{FF2B5EF4-FFF2-40B4-BE49-F238E27FC236}">
                <a16:creationId xmlns:a16="http://schemas.microsoft.com/office/drawing/2014/main" id="{46DD25F5-86D0-30F4-9574-AB47A86770E8}"/>
              </a:ext>
            </a:extLst>
          </p:cNvPr>
          <p:cNvSpPr txBox="1"/>
          <p:nvPr/>
        </p:nvSpPr>
        <p:spPr>
          <a:xfrm>
            <a:off x="252224" y="1077610"/>
            <a:ext cx="10932332" cy="48320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Trade-off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between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number of ROIs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(accuracy) and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precision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Have been mainly applied to the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torso anatomy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for radionuclide dosimetry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Many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 high uptake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structures and organs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Breathing and cardiac motion leads to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motion artefacts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/>
                <a:ea typeface="+mn-lt"/>
                <a:cs typeface="+mn-lt"/>
              </a:rPr>
              <a:t>Large thickness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This method is potentially better suited for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geometrically simpler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superficial</a:t>
            </a:r>
            <a:r>
              <a:rPr lang="en-US" sz="2800" dirty="0">
                <a:latin typeface="Times New Roman"/>
                <a:ea typeface="+mn-lt"/>
                <a:cs typeface="+mn-lt"/>
              </a:rPr>
              <a:t>, and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motionless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radioactivity distributions.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24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C9441-3B60-FD9C-328F-5D0385EA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598954-1954-1987-CCA6-77639F9C04AB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91D7894-5B72-B538-7FF4-D9E91FE02993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 charset="0"/>
              </a:rPr>
              <a:t>Dynamic PET and the AIF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A671A-D028-5314-62BF-FE662FB4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1F04ADF-D92A-F72C-2467-397F3E3C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7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CB24BE-93AC-7B98-AC0D-3C3AEC44436B}"/>
              </a:ext>
            </a:extLst>
          </p:cNvPr>
          <p:cNvGraphicFramePr>
            <a:graphicFrameLocks noGrp="1"/>
          </p:cNvGraphicFramePr>
          <p:nvPr/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5B34D5-BCC7-5816-0741-EA08B5AC7C11}"/>
              </a:ext>
            </a:extLst>
          </p:cNvPr>
          <p:cNvCxnSpPr>
            <a:cxnSpLocks/>
          </p:cNvCxnSpPr>
          <p:nvPr/>
        </p:nvCxnSpPr>
        <p:spPr>
          <a:xfrm flipH="1" flipV="1">
            <a:off x="7970770" y="3795363"/>
            <a:ext cx="1221354" cy="1371638"/>
          </a:xfrm>
          <a:prstGeom prst="straightConnector1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7D5BC6-F7CF-825B-8502-0D2FA864EC63}"/>
              </a:ext>
            </a:extLst>
          </p:cNvPr>
          <p:cNvCxnSpPr>
            <a:cxnSpLocks/>
          </p:cNvCxnSpPr>
          <p:nvPr/>
        </p:nvCxnSpPr>
        <p:spPr>
          <a:xfrm flipV="1">
            <a:off x="9245979" y="3870213"/>
            <a:ext cx="1218674" cy="1221053"/>
          </a:xfrm>
          <a:prstGeom prst="straightConnector1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D7F720-6DB1-6D24-1991-F088AFFB3494}"/>
              </a:ext>
            </a:extLst>
          </p:cNvPr>
          <p:cNvSpPr txBox="1"/>
          <p:nvPr/>
        </p:nvSpPr>
        <p:spPr>
          <a:xfrm>
            <a:off x="6190477" y="1698021"/>
            <a:ext cx="3787368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noProof="0" dirty="0"/>
              <a:t>18</a:t>
            </a:r>
            <a:r>
              <a:rPr lang="en-US" noProof="0" dirty="0"/>
              <a:t>F-FDG dynamic PET images of the leg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A382B1-05E7-8766-1F02-A30523B0B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46" y="2106423"/>
            <a:ext cx="5949331" cy="3654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B09A52-3E09-76F1-E9A6-0C474A0053D6}"/>
              </a:ext>
            </a:extLst>
          </p:cNvPr>
          <p:cNvSpPr txBox="1"/>
          <p:nvPr/>
        </p:nvSpPr>
        <p:spPr>
          <a:xfrm>
            <a:off x="4238868" y="5397509"/>
            <a:ext cx="27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Erlandsson (2021)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C9E8B8-16E2-B3BC-D76F-2502E3B829C8}"/>
              </a:ext>
            </a:extLst>
          </p:cNvPr>
          <p:cNvSpPr txBox="1"/>
          <p:nvPr/>
        </p:nvSpPr>
        <p:spPr>
          <a:xfrm>
            <a:off x="10103972" y="5694150"/>
            <a:ext cx="219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 et al (2022)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300DBA-E6F3-4B61-BD2E-A16D79ECF2BF}"/>
              </a:ext>
            </a:extLst>
          </p:cNvPr>
          <p:cNvSpPr txBox="1"/>
          <p:nvPr/>
        </p:nvSpPr>
        <p:spPr>
          <a:xfrm>
            <a:off x="241146" y="1456375"/>
            <a:ext cx="443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Arterial input function (AIF):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AE43F2-6FE5-3263-AAAF-1E62198AF089}"/>
              </a:ext>
            </a:extLst>
          </p:cNvPr>
          <p:cNvSpPr/>
          <p:nvPr/>
        </p:nvSpPr>
        <p:spPr>
          <a:xfrm>
            <a:off x="10403840" y="3664646"/>
            <a:ext cx="229335" cy="2614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889738-9431-F7F2-12CB-16C4CFA1698F}"/>
              </a:ext>
            </a:extLst>
          </p:cNvPr>
          <p:cNvSpPr/>
          <p:nvPr/>
        </p:nvSpPr>
        <p:spPr>
          <a:xfrm>
            <a:off x="9721516" y="2636311"/>
            <a:ext cx="1799924" cy="20319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0271F-24DA-0740-9581-B6618683CAF3}"/>
              </a:ext>
            </a:extLst>
          </p:cNvPr>
          <p:cNvSpPr/>
          <p:nvPr/>
        </p:nvSpPr>
        <p:spPr>
          <a:xfrm rot="20563097">
            <a:off x="10580981" y="2888127"/>
            <a:ext cx="796992" cy="75767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0B603-34B7-1BF2-3605-63A1D147D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473" y="2021317"/>
            <a:ext cx="2964516" cy="31076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9FF31E-5B08-F59C-8C04-6543656C6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0450" y="2049845"/>
            <a:ext cx="3053712" cy="307915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9BF9770-224A-3523-30BA-48333347DBA3}"/>
              </a:ext>
            </a:extLst>
          </p:cNvPr>
          <p:cNvSpPr/>
          <p:nvPr/>
        </p:nvSpPr>
        <p:spPr>
          <a:xfrm>
            <a:off x="7642459" y="3429000"/>
            <a:ext cx="202130" cy="235646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728AB4-DDCA-F03B-3C52-99D95B823226}"/>
              </a:ext>
            </a:extLst>
          </p:cNvPr>
          <p:cNvSpPr/>
          <p:nvPr/>
        </p:nvSpPr>
        <p:spPr>
          <a:xfrm>
            <a:off x="10486429" y="3575160"/>
            <a:ext cx="202130" cy="235646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CFD795-79E6-84FE-81DD-590653C05049}"/>
              </a:ext>
            </a:extLst>
          </p:cNvPr>
          <p:cNvSpPr/>
          <p:nvPr/>
        </p:nvSpPr>
        <p:spPr>
          <a:xfrm rot="20080872">
            <a:off x="10664103" y="2563300"/>
            <a:ext cx="808003" cy="1046653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55C333-835C-D11F-DBC4-B6DA9F520C1E}"/>
              </a:ext>
            </a:extLst>
          </p:cNvPr>
          <p:cNvSpPr/>
          <p:nvPr/>
        </p:nvSpPr>
        <p:spPr>
          <a:xfrm rot="1770430">
            <a:off x="9689699" y="2367815"/>
            <a:ext cx="1957657" cy="2343218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AE467-A9D8-F61E-9754-46243834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C008FA-66B7-029B-081A-94B220717A3E}"/>
              </a:ext>
            </a:extLst>
          </p:cNvPr>
          <p:cNvSpPr/>
          <p:nvPr/>
        </p:nvSpPr>
        <p:spPr>
          <a:xfrm>
            <a:off x="0" y="-10047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88C6AA1-CD58-E707-42B0-B046B741B0D1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Objectives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55BCD-6455-12D0-1357-1277E0BF6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923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4005CBA-28CC-E029-3850-AE029429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203018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2" name="ZoneTexte 17">
            <a:extLst>
              <a:ext uri="{FF2B5EF4-FFF2-40B4-BE49-F238E27FC236}">
                <a16:creationId xmlns:a16="http://schemas.microsoft.com/office/drawing/2014/main" id="{2B4D0EBA-F127-7035-503C-3103C3AE9FDF}"/>
              </a:ext>
            </a:extLst>
          </p:cNvPr>
          <p:cNvSpPr txBox="1"/>
          <p:nvPr/>
        </p:nvSpPr>
        <p:spPr>
          <a:xfrm>
            <a:off x="755809" y="1297595"/>
            <a:ext cx="10680382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Times New Roman"/>
                <a:ea typeface="+mn-lt"/>
                <a:cs typeface="+mn-lt"/>
              </a:rPr>
              <a:t>Objective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Develop a planar detector and ROI-based radioactivity reconstruction framework to measure the AIF of the radial artery for dynamic PET</a:t>
            </a:r>
          </a:p>
          <a:p>
            <a:endParaRPr lang="en-US" sz="2800" dirty="0">
              <a:latin typeface="Times New Roman"/>
              <a:ea typeface="+mn-lt"/>
              <a:cs typeface="+mn-lt"/>
            </a:endParaRPr>
          </a:p>
          <a:p>
            <a:r>
              <a:rPr lang="en-US" sz="2800" b="1" dirty="0">
                <a:latin typeface="Times New Roman"/>
                <a:ea typeface="+mn-lt"/>
                <a:cs typeface="+mn-lt"/>
              </a:rPr>
              <a:t>Hypotheses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Radial artery is superficial –&gt; Improved sensitivity and spatial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Times New Roman"/>
                <a:ea typeface="+mn-lt"/>
                <a:cs typeface="+mn-lt"/>
              </a:rPr>
              <a:t>Imaged with ultrasound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–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&gt;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G</a:t>
            </a:r>
            <a:r>
              <a:rPr lang="en-US" sz="2800" noProof="0" dirty="0" err="1">
                <a:latin typeface="Times New Roman"/>
                <a:ea typeface="+mn-lt"/>
                <a:cs typeface="+mn-lt"/>
              </a:rPr>
              <a:t>uide</a:t>
            </a:r>
            <a:r>
              <a:rPr lang="en-US" sz="2800" noProof="0" dirty="0">
                <a:latin typeface="Times New Roman"/>
                <a:ea typeface="+mn-lt"/>
                <a:cs typeface="+mn-lt"/>
              </a:rPr>
              <a:t> the ROI delineation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ea typeface="+mn-lt"/>
                <a:cs typeface="+mn-lt"/>
              </a:rPr>
              <a:t>Readily immobilized -&gt; mitigate motion artefacts</a:t>
            </a:r>
            <a:endParaRPr lang="en-US" sz="2800" noProof="0" dirty="0">
              <a:latin typeface="Times New Roman"/>
              <a:ea typeface="+mn-lt"/>
              <a:cs typeface="+mn-lt"/>
            </a:endParaRPr>
          </a:p>
          <a:p>
            <a:endParaRPr lang="en-US" sz="2800" noProof="0" dirty="0">
              <a:latin typeface="Times New Roman"/>
              <a:ea typeface="+mn-lt"/>
              <a:cs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95A07F-0CC4-71DF-66DD-EFF0F89B1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4204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10186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u="sng" noProof="0" dirty="0">
                          <a:solidFill>
                            <a:schemeClr val="bg1"/>
                          </a:solidFill>
                          <a:effectLst/>
                        </a:rPr>
                        <a:t>Introduction</a:t>
                      </a:r>
                      <a:endParaRPr lang="en-US" b="1" i="0" u="sng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​</a:t>
                      </a:r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Objectives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12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1C7B6-41B3-CE12-55BD-B844F20BC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DF6428-53A5-9D63-FED9-C3ABE293060C}"/>
              </a:ext>
            </a:extLst>
          </p:cNvPr>
          <p:cNvSpPr/>
          <p:nvPr/>
        </p:nvSpPr>
        <p:spPr>
          <a:xfrm>
            <a:off x="0" y="0"/>
            <a:ext cx="12192000" cy="803424"/>
          </a:xfrm>
          <a:prstGeom prst="rect">
            <a:avLst/>
          </a:prstGeom>
          <a:solidFill>
            <a:srgbClr val="31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7D4DF91-E279-1B41-B6AB-1EDC0800AF4B}"/>
              </a:ext>
            </a:extLst>
          </p:cNvPr>
          <p:cNvSpPr txBox="1">
            <a:spLocks/>
          </p:cNvSpPr>
          <p:nvPr/>
        </p:nvSpPr>
        <p:spPr>
          <a:xfrm>
            <a:off x="838200" y="57673"/>
            <a:ext cx="10515600" cy="66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 dirty="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Simulation Geometry</a:t>
            </a:r>
            <a:endParaRPr lang="en-US" noProof="0" dirty="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C7BE9-F626-19FE-58A5-BBB2D509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" y="6120356"/>
            <a:ext cx="2272696" cy="35233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421678A-E480-B021-0466-0A8D6B78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48" y="6171239"/>
            <a:ext cx="2767552" cy="384340"/>
          </a:xfrm>
        </p:spPr>
        <p:txBody>
          <a:bodyPr/>
          <a:lstStyle/>
          <a:p>
            <a:fld id="{38E7A274-466C-1544-AA77-085FB667D1FC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14F6D6-16EE-6224-BCF6-3A88AD24C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71225"/>
              </p:ext>
            </p:extLst>
          </p:nvPr>
        </p:nvGraphicFramePr>
        <p:xfrm>
          <a:off x="0" y="6491189"/>
          <a:ext cx="1219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6948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18311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583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90025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10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24037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Objectives​</a:t>
                      </a:r>
                      <a:endParaRPr lang="en-US" b="1" i="0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Methods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Results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i="0" u="sng" noProof="0" dirty="0">
                          <a:solidFill>
                            <a:srgbClr val="FFFFFF"/>
                          </a:solidFill>
                          <a:effectLst/>
                        </a:rPr>
                        <a:t>Discussion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Conclusions</a:t>
                      </a:r>
                      <a:r>
                        <a:rPr lang="en-US" sz="1800" noProof="0" dirty="0">
                          <a:effectLst/>
                        </a:rPr>
                        <a:t>​</a:t>
                      </a:r>
                      <a:endParaRPr lang="en-US" b="1" i="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688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CAD80C5-25F8-41C4-470A-2AC363F27A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938"/>
          <a:stretch>
            <a:fillRect/>
          </a:stretch>
        </p:blipFill>
        <p:spPr>
          <a:xfrm>
            <a:off x="0" y="861097"/>
            <a:ext cx="12192000" cy="4306849"/>
          </a:xfrm>
          <a:prstGeom prst="rect">
            <a:avLst/>
          </a:prstGeom>
        </p:spPr>
      </p:pic>
      <p:sp>
        <p:nvSpPr>
          <p:cNvPr id="2" name="ZoneTexte 17">
            <a:extLst>
              <a:ext uri="{FF2B5EF4-FFF2-40B4-BE49-F238E27FC236}">
                <a16:creationId xmlns:a16="http://schemas.microsoft.com/office/drawing/2014/main" id="{0E0F7A8E-B274-52AD-156F-6C949E85AF52}"/>
              </a:ext>
            </a:extLst>
          </p:cNvPr>
          <p:cNvSpPr txBox="1"/>
          <p:nvPr/>
        </p:nvSpPr>
        <p:spPr>
          <a:xfrm>
            <a:off x="88381" y="540798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Times New Roman"/>
                <a:ea typeface="+mn-lt"/>
                <a:cs typeface="+mn-lt"/>
              </a:rPr>
              <a:t>ROIs</a:t>
            </a:r>
            <a:r>
              <a:rPr lang="en-US" sz="2800" dirty="0">
                <a:latin typeface="Times New Roman"/>
                <a:ea typeface="+mn-lt"/>
                <a:cs typeface="+mn-lt"/>
              </a:rPr>
              <a:t>: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Radial artery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(ultrasound imaging) and </a:t>
            </a:r>
            <a:r>
              <a:rPr lang="en-US" sz="2800" b="1" dirty="0">
                <a:latin typeface="Times New Roman"/>
                <a:ea typeface="+mn-lt"/>
                <a:cs typeface="+mn-lt"/>
              </a:rPr>
              <a:t>muscle </a:t>
            </a:r>
            <a:r>
              <a:rPr lang="en-US" sz="2800" dirty="0">
                <a:latin typeface="Times New Roman"/>
                <a:ea typeface="+mn-lt"/>
                <a:cs typeface="+mn-lt"/>
              </a:rPr>
              <a:t>(anthropometric datasets)</a:t>
            </a:r>
          </a:p>
        </p:txBody>
      </p:sp>
    </p:spTree>
    <p:extLst>
      <p:ext uri="{BB962C8B-B14F-4D97-AF65-F5344CB8AC3E}">
        <p14:creationId xmlns:p14="http://schemas.microsoft.com/office/powerpoint/2010/main" val="171091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A4A21C4CD9946BE26BBCB4824419C" ma:contentTypeVersion="14" ma:contentTypeDescription="Create a new document." ma:contentTypeScope="" ma:versionID="4e17ecce0bc4c59b3b046a731311ed87">
  <xsd:schema xmlns:xsd="http://www.w3.org/2001/XMLSchema" xmlns:xs="http://www.w3.org/2001/XMLSchema" xmlns:p="http://schemas.microsoft.com/office/2006/metadata/properties" xmlns:ns3="86b94423-6715-4158-ab57-8f5e3bc18a29" xmlns:ns4="72ce6664-53ae-410d-8566-98054e8928b1" targetNamespace="http://schemas.microsoft.com/office/2006/metadata/properties" ma:root="true" ma:fieldsID="c0309df3e791d356a26e0e65ef05ba3c" ns3:_="" ns4:_="">
    <xsd:import namespace="86b94423-6715-4158-ab57-8f5e3bc18a29"/>
    <xsd:import namespace="72ce6664-53ae-410d-8566-98054e8928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94423-6715-4158-ab57-8f5e3bc18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e6664-53ae-410d-8566-98054e892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b94423-6715-4158-ab57-8f5e3bc18a29" xsi:nil="true"/>
  </documentManagement>
</p:properties>
</file>

<file path=customXml/itemProps1.xml><?xml version="1.0" encoding="utf-8"?>
<ds:datastoreItem xmlns:ds="http://schemas.openxmlformats.org/officeDocument/2006/customXml" ds:itemID="{906C9ADD-FECD-4428-B8B5-01F6EB64B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b94423-6715-4158-ab57-8f5e3bc18a29"/>
    <ds:schemaRef ds:uri="72ce6664-53ae-410d-8566-98054e892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F91A2A-00A7-42CC-B55A-5C5A4E054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25882-685F-493E-AC76-77654A3C172C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86b94423-6715-4158-ab57-8f5e3bc18a29"/>
    <ds:schemaRef ds:uri="http://schemas.microsoft.com/office/infopath/2007/PartnerControls"/>
    <ds:schemaRef ds:uri="72ce6664-53ae-410d-8566-98054e8928b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135714</TotalTime>
  <Words>2011</Words>
  <Application>Microsoft Office PowerPoint</Application>
  <PresentationFormat>Widescreen</PresentationFormat>
  <Paragraphs>588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Helvetica</vt:lpstr>
      <vt:lpstr>Times New Roman</vt:lpstr>
      <vt:lpstr>Wingdings</vt:lpstr>
      <vt:lpstr>Office Theme</vt:lpstr>
      <vt:lpstr>Quantification of Internal Radioactivity to Measure the Arterial Input Function In Dynamic Positron Emission Tomography: A Simulation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Víctor Daniel Díaz Martínez</dc:creator>
  <cp:lastModifiedBy>Marc-Antoine Leclerc</cp:lastModifiedBy>
  <cp:revision>288</cp:revision>
  <dcterms:created xsi:type="dcterms:W3CDTF">2022-11-13T22:33:24Z</dcterms:created>
  <dcterms:modified xsi:type="dcterms:W3CDTF">2026-06-17T06:19:32Z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0x010100D82A4A21C4CD9946BE26BBCB4824419C</vt:lpwstr>
  </property>
</Properties>
</file>