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7" r:id="rId8"/>
    <p:sldId id="259" r:id="rId9"/>
    <p:sldId id="268" r:id="rId10"/>
    <p:sldId id="265" r:id="rId11"/>
    <p:sldId id="260" r:id="rId12"/>
    <p:sldId id="266" r:id="rId13"/>
    <p:sldId id="261" r:id="rId14"/>
    <p:sldId id="262" r:id="rId15"/>
    <p:sldId id="271" r:id="rId16"/>
    <p:sldId id="263" r:id="rId17"/>
    <p:sldId id="273" r:id="rId18"/>
    <p:sldId id="264" r:id="rId19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Inria Serif" panose="020B0604020202020204" charset="0"/>
      <p:regular r:id="rId22"/>
    </p:embeddedFont>
    <p:embeddedFont>
      <p:font typeface="Lustria" panose="020B0604020202020204" charset="0"/>
      <p:regular r:id="rId23"/>
    </p:embeddedFont>
    <p:embeddedFont>
      <p:font typeface="Moontim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63CC1D-F4EC-67DB-C99E-61CCBE45547C}" name="Arthur Lalonde" initials="AL" userId="S::arthur.lalonde@umontreal.ca::5469eaf1-6168-4aba-adc8-6ad4393ddca1" providerId="AD"/>
  <p188:author id="{BD2DDE7E-05DD-B826-3515-87A9CAC84702}" name="Thibault Mathieu Bernelin" initials="TB" userId="S::THBER57@ulaval.ca::5b56c631-2dfc-4e9c-9ad5-ecfeb75c7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6877" autoAdjust="0"/>
  </p:normalViewPr>
  <p:slideViewPr>
    <p:cSldViewPr>
      <p:cViewPr varScale="1">
        <p:scale>
          <a:sx n="57" d="100"/>
          <a:sy n="57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A00814-8481-404C-B34F-55A59A902D22}" authorId="{E163CC1D-F4EC-67DB-C99E-61CCBE45547C}" status="resolved" created="2026-06-11T19:00:48.22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5" creationId="{00000000-0000-0000-0000-000000000000}"/>
      <ac:txMk cp="101">
        <ac:context len="289" hash="2488424595"/>
      </ac:txMk>
    </ac:txMkLst>
    <p188:pos x="6025243" y="1022590"/>
    <p188:txBody>
      <a:bodyPr/>
      <a:lstStyle/>
      <a:p>
        <a:r>
          <a:rPr lang="en-US"/>
          <a:t>?</a:t>
        </a:r>
      </a:p>
    </p188:txBody>
  </p188:cm>
  <p188:cm id="{9F1CC040-8D19-464A-94EF-12B1FC595AB5}" authorId="{E163CC1D-F4EC-67DB-C99E-61CCBE45547C}" status="resolved" created="2026-06-11T19:00:56.09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34" creationId="{A0563C9C-1205-4813-A3EF-2CA9F07773B1}"/>
      <ac:txMk cp="112">
        <ac:context len="113" hash="3527517101"/>
      </ac:txMk>
    </ac:txMkLst>
    <p188:pos x="10709210" y="895402"/>
    <p188:txBody>
      <a:bodyPr/>
      <a:lstStyle/>
      <a:p>
        <a:r>
          <a:rPr lang="en-US"/>
          <a:t>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724DB-E88F-4CB5-BA0E-E3D36471D3A4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5D58-ADD5-4A7C-B650-E932AF4B0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0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Good </a:t>
            </a:r>
            <a:r>
              <a:rPr lang="fr-FR" dirty="0" err="1"/>
              <a:t>morning</a:t>
            </a:r>
            <a:r>
              <a:rPr lang="fr-FR" dirty="0"/>
              <a:t> </a:t>
            </a:r>
            <a:r>
              <a:rPr lang="fr-FR" dirty="0" err="1"/>
              <a:t>everyone</a:t>
            </a:r>
            <a:r>
              <a:rPr lang="fr-FR" dirty="0"/>
              <a:t>.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Thibault Bernelin and I </a:t>
            </a:r>
            <a:r>
              <a:rPr lang="fr-FR" dirty="0" err="1"/>
              <a:t>am</a:t>
            </a:r>
            <a:r>
              <a:rPr lang="fr-FR" dirty="0"/>
              <a:t> a PhD </a:t>
            </a:r>
            <a:r>
              <a:rPr lang="fr-FR" dirty="0" err="1"/>
              <a:t>student</a:t>
            </a:r>
            <a:r>
              <a:rPr lang="fr-FR" dirty="0"/>
              <a:t> at Université Laval and the CRCHUM.</a:t>
            </a:r>
          </a:p>
          <a:p>
            <a:r>
              <a:rPr lang="fr-FR" dirty="0" err="1"/>
              <a:t>Today</a:t>
            </a:r>
            <a:r>
              <a:rPr lang="fr-FR" dirty="0"/>
              <a:t>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on Monte Carlo simulations of </a:t>
            </a:r>
            <a:r>
              <a:rPr lang="fr-FR" dirty="0" err="1"/>
              <a:t>Cherenkov</a:t>
            </a:r>
            <a:r>
              <a:rPr lang="fr-FR" dirty="0"/>
              <a:t> fluence for FLASH </a:t>
            </a:r>
            <a:r>
              <a:rPr lang="fr-FR" dirty="0" err="1"/>
              <a:t>radiotherapy</a:t>
            </a:r>
            <a:r>
              <a:rPr lang="fr-FR" dirty="0"/>
              <a:t> </a:t>
            </a:r>
            <a:r>
              <a:rPr lang="fr-FR" dirty="0" err="1"/>
              <a:t>dosimetry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More </a:t>
            </a:r>
            <a:r>
              <a:rPr lang="fr-FR" dirty="0" err="1"/>
              <a:t>specifically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 the </a:t>
            </a:r>
            <a:r>
              <a:rPr lang="fr-FR" dirty="0" err="1"/>
              <a:t>relationship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absorbed</a:t>
            </a:r>
            <a:r>
              <a:rPr lang="fr-FR" dirty="0"/>
              <a:t> dose, </a:t>
            </a:r>
            <a:r>
              <a:rPr lang="fr-FR" dirty="0" err="1"/>
              <a:t>Cherenkov</a:t>
            </a:r>
            <a:r>
              <a:rPr lang="fr-FR" dirty="0"/>
              <a:t> photon production, and the </a:t>
            </a:r>
            <a:r>
              <a:rPr lang="fr-FR" dirty="0" err="1"/>
              <a:t>optical</a:t>
            </a:r>
            <a:r>
              <a:rPr lang="fr-FR" dirty="0"/>
              <a:t> signal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ultimately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by a camera.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2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 phase </a:t>
            </a:r>
            <a:r>
              <a:rPr lang="fr-FR" dirty="0" err="1"/>
              <a:t>spaces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an </a:t>
            </a:r>
            <a:r>
              <a:rPr lang="fr-FR" dirty="0" err="1"/>
              <a:t>optical</a:t>
            </a:r>
            <a:r>
              <a:rPr lang="fr-FR" dirty="0"/>
              <a:t> simulation in TOPAS.</a:t>
            </a:r>
          </a:p>
          <a:p>
            <a:r>
              <a:rPr lang="fr-FR" dirty="0"/>
              <a:t>The </a:t>
            </a:r>
            <a:r>
              <a:rPr lang="fr-FR" dirty="0" err="1"/>
              <a:t>geometry</a:t>
            </a:r>
            <a:r>
              <a:rPr lang="fr-FR" dirty="0"/>
              <a:t> </a:t>
            </a:r>
            <a:r>
              <a:rPr lang="fr-FR" dirty="0" err="1"/>
              <a:t>consisted</a:t>
            </a:r>
            <a:r>
              <a:rPr lang="fr-FR" dirty="0"/>
              <a:t> of a water </a:t>
            </a:r>
            <a:r>
              <a:rPr lang="fr-FR" dirty="0" err="1"/>
              <a:t>phantom</a:t>
            </a:r>
            <a:r>
              <a:rPr lang="fr-FR" dirty="0"/>
              <a:t> </a:t>
            </a:r>
            <a:r>
              <a:rPr lang="fr-FR" dirty="0" err="1"/>
              <a:t>surrounded</a:t>
            </a:r>
            <a:r>
              <a:rPr lang="fr-FR" dirty="0"/>
              <a:t> by PMMA </a:t>
            </a:r>
            <a:r>
              <a:rPr lang="fr-FR" dirty="0" err="1"/>
              <a:t>walls</a:t>
            </a:r>
            <a:r>
              <a:rPr lang="fr-FR" dirty="0"/>
              <a:t> and an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plane.</a:t>
            </a:r>
          </a:p>
          <a:p>
            <a:r>
              <a:rPr lang="fr-FR" dirty="0"/>
              <a:t>The simulation </a:t>
            </a:r>
            <a:r>
              <a:rPr lang="fr-FR" dirty="0" err="1"/>
              <a:t>included</a:t>
            </a:r>
            <a:r>
              <a:rPr lang="fr-FR" dirty="0"/>
              <a:t> </a:t>
            </a:r>
            <a:r>
              <a:rPr lang="fr-FR" dirty="0" err="1"/>
              <a:t>electron</a:t>
            </a:r>
            <a:r>
              <a:rPr lang="fr-FR" dirty="0"/>
              <a:t> transport, </a:t>
            </a:r>
            <a:r>
              <a:rPr lang="fr-FR" dirty="0" err="1"/>
              <a:t>Cherenkov</a:t>
            </a:r>
            <a:r>
              <a:rPr lang="fr-FR" dirty="0"/>
              <a:t> photon </a:t>
            </a:r>
            <a:r>
              <a:rPr lang="fr-FR" dirty="0" err="1"/>
              <a:t>generation</a:t>
            </a:r>
            <a:r>
              <a:rPr lang="fr-FR" dirty="0"/>
              <a:t>, and </a:t>
            </a:r>
            <a:r>
              <a:rPr lang="fr-FR" dirty="0" err="1"/>
              <a:t>optical</a:t>
            </a:r>
            <a:r>
              <a:rPr lang="fr-FR" dirty="0"/>
              <a:t> photon transport.</a:t>
            </a:r>
          </a:p>
          <a:p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</a:t>
            </a:r>
            <a:r>
              <a:rPr lang="fr-FR" dirty="0" err="1"/>
              <a:t>quantities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scored</a:t>
            </a:r>
            <a:r>
              <a:rPr lang="fr-FR" dirty="0"/>
              <a:t>: </a:t>
            </a:r>
            <a:r>
              <a:rPr lang="fr-FR" dirty="0" err="1"/>
              <a:t>absorbed</a:t>
            </a:r>
            <a:r>
              <a:rPr lang="fr-FR" dirty="0"/>
              <a:t> dose, </a:t>
            </a:r>
            <a:r>
              <a:rPr lang="fr-FR" dirty="0" err="1"/>
              <a:t>Cherenkov</a:t>
            </a:r>
            <a:r>
              <a:rPr lang="fr-FR" dirty="0"/>
              <a:t> photon production, and </a:t>
            </a:r>
            <a:r>
              <a:rPr lang="fr-FR" dirty="0" err="1"/>
              <a:t>optical</a:t>
            </a:r>
            <a:r>
              <a:rPr lang="fr-FR" dirty="0"/>
              <a:t> fluence </a:t>
            </a:r>
            <a:r>
              <a:rPr lang="fr-FR" dirty="0" err="1"/>
              <a:t>reaching</a:t>
            </a:r>
            <a:r>
              <a:rPr lang="fr-FR" dirty="0"/>
              <a:t> the detector.</a:t>
            </a:r>
          </a:p>
          <a:p>
            <a:r>
              <a:rPr lang="fr-FR" dirty="0"/>
              <a:t>This </a:t>
            </a:r>
            <a:r>
              <a:rPr lang="fr-FR" dirty="0" err="1"/>
              <a:t>allows</a:t>
            </a:r>
            <a:r>
              <a:rPr lang="fr-FR" dirty="0"/>
              <a:t> us to </a:t>
            </a:r>
            <a:r>
              <a:rPr lang="fr-FR" dirty="0" err="1"/>
              <a:t>separate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transport </a:t>
            </a:r>
            <a:r>
              <a:rPr lang="fr-FR" dirty="0" err="1"/>
              <a:t>effects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3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compare the </a:t>
            </a:r>
            <a:r>
              <a:rPr lang="fr-FR" dirty="0" err="1"/>
              <a:t>two-dimensional</a:t>
            </a:r>
            <a:r>
              <a:rPr lang="fr-FR" dirty="0"/>
              <a:t> distributions </a:t>
            </a:r>
            <a:r>
              <a:rPr lang="fr-FR" dirty="0" err="1"/>
              <a:t>obtained</a:t>
            </a:r>
            <a:r>
              <a:rPr lang="fr-FR" dirty="0"/>
              <a:t> for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configurations.</a:t>
            </a:r>
          </a:p>
          <a:p>
            <a:r>
              <a:rPr lang="fr-FR" dirty="0"/>
              <a:t>The </a:t>
            </a:r>
            <a:r>
              <a:rPr lang="fr-FR" dirty="0" err="1"/>
              <a:t>absorbed</a:t>
            </a:r>
            <a:r>
              <a:rPr lang="fr-FR" dirty="0"/>
              <a:t> dose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on the top </a:t>
            </a:r>
            <a:r>
              <a:rPr lang="fr-FR" dirty="0" err="1"/>
              <a:t>row</a:t>
            </a:r>
            <a:r>
              <a:rPr lang="fr-FR" dirty="0"/>
              <a:t>. </a:t>
            </a:r>
            <a:r>
              <a:rPr lang="fr-FR" dirty="0" err="1"/>
              <a:t>Cherenkov</a:t>
            </a:r>
            <a:r>
              <a:rPr lang="fr-FR" dirty="0"/>
              <a:t> photon production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in the middle </a:t>
            </a:r>
            <a:r>
              <a:rPr lang="fr-FR" dirty="0" err="1"/>
              <a:t>row</a:t>
            </a:r>
            <a:r>
              <a:rPr lang="fr-FR" dirty="0"/>
              <a:t>. Optical fluence </a:t>
            </a:r>
            <a:r>
              <a:rPr lang="fr-FR" dirty="0" err="1"/>
              <a:t>reaching</a:t>
            </a:r>
            <a:r>
              <a:rPr lang="fr-FR" dirty="0"/>
              <a:t> the detector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on the </a:t>
            </a:r>
            <a:r>
              <a:rPr lang="fr-FR" dirty="0" err="1"/>
              <a:t>bottom</a:t>
            </a:r>
            <a:r>
              <a:rPr lang="fr-FR" dirty="0"/>
              <a:t> </a:t>
            </a:r>
            <a:r>
              <a:rPr lang="fr-FR" dirty="0" err="1"/>
              <a:t>row</a:t>
            </a:r>
            <a:r>
              <a:rPr lang="fr-FR" dirty="0"/>
              <a:t>.</a:t>
            </a:r>
          </a:p>
          <a:p>
            <a:r>
              <a:rPr lang="fr-FR" dirty="0"/>
              <a:t>The first observation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production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follows</a:t>
            </a:r>
            <a:r>
              <a:rPr lang="fr-FR" dirty="0"/>
              <a:t> the dose distribution </a:t>
            </a:r>
            <a:r>
              <a:rPr lang="fr-FR" dirty="0" err="1"/>
              <a:t>inside</a:t>
            </a:r>
            <a:r>
              <a:rPr lang="fr-FR" dirty="0"/>
              <a:t> the water tank.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detected</a:t>
            </a:r>
            <a:r>
              <a:rPr lang="fr-FR" dirty="0"/>
              <a:t> fluence </a:t>
            </a:r>
            <a:r>
              <a:rPr lang="fr-FR" dirty="0" err="1"/>
              <a:t>exhibits</a:t>
            </a:r>
            <a:r>
              <a:rPr lang="fr-FR" dirty="0"/>
              <a:t> the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photon transport,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reflections</a:t>
            </a:r>
            <a:r>
              <a:rPr lang="fr-FR" dirty="0"/>
              <a:t> at interfaces and a </a:t>
            </a:r>
            <a:r>
              <a:rPr lang="fr-FR" dirty="0" err="1"/>
              <a:t>displacement</a:t>
            </a:r>
            <a:r>
              <a:rPr lang="fr-FR" dirty="0"/>
              <a:t> of the main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.</a:t>
            </a:r>
          </a:p>
          <a:p>
            <a:r>
              <a:rPr lang="fr-FR" dirty="0" err="1"/>
              <a:t>These</a:t>
            </a:r>
            <a:r>
              <a:rPr lang="fr-FR" dirty="0"/>
              <a:t> observations </a:t>
            </a:r>
            <a:r>
              <a:rPr lang="fr-FR" dirty="0" err="1"/>
              <a:t>suggest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TOPAS </a:t>
            </a:r>
            <a:r>
              <a:rPr lang="fr-FR" dirty="0" err="1"/>
              <a:t>properly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the production and transport of </a:t>
            </a:r>
            <a:r>
              <a:rPr lang="fr-FR" dirty="0" err="1"/>
              <a:t>optical</a:t>
            </a:r>
            <a:r>
              <a:rPr lang="fr-FR" dirty="0"/>
              <a:t> photons.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2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quantify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longitudinal profiles.</a:t>
            </a:r>
          </a:p>
          <a:p>
            <a:r>
              <a:rPr lang="fr-FR" dirty="0"/>
              <a:t>Once </a:t>
            </a:r>
            <a:r>
              <a:rPr lang="fr-FR" dirty="0" err="1"/>
              <a:t>again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observe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agreement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absorbed</a:t>
            </a:r>
            <a:r>
              <a:rPr lang="fr-FR" dirty="0"/>
              <a:t> dose and </a:t>
            </a:r>
            <a:r>
              <a:rPr lang="fr-FR" dirty="0" err="1"/>
              <a:t>Cherenkov</a:t>
            </a:r>
            <a:r>
              <a:rPr lang="fr-FR" dirty="0"/>
              <a:t> production.</a:t>
            </a:r>
          </a:p>
          <a:p>
            <a:r>
              <a:rPr lang="fr-FR" dirty="0"/>
              <a:t>In </a:t>
            </a:r>
            <a:r>
              <a:rPr lang="fr-FR" dirty="0" err="1"/>
              <a:t>contrast</a:t>
            </a:r>
            <a:r>
              <a:rPr lang="fr-FR" dirty="0"/>
              <a:t>, the </a:t>
            </a:r>
            <a:r>
              <a:rPr lang="fr-FR" dirty="0" err="1"/>
              <a:t>detected</a:t>
            </a:r>
            <a:r>
              <a:rPr lang="fr-FR" dirty="0"/>
              <a:t> fluence </a:t>
            </a:r>
            <a:r>
              <a:rPr lang="fr-FR" dirty="0" err="1"/>
              <a:t>exhibits</a:t>
            </a:r>
            <a:r>
              <a:rPr lang="fr-FR" dirty="0"/>
              <a:t> shifts, </a:t>
            </a:r>
            <a:r>
              <a:rPr lang="fr-FR" dirty="0" err="1"/>
              <a:t>distortions</a:t>
            </a:r>
            <a:r>
              <a:rPr lang="fr-FR" dirty="0"/>
              <a:t>, and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peaks</a:t>
            </a:r>
            <a:r>
              <a:rPr lang="fr-FR" dirty="0"/>
              <a:t>.</a:t>
            </a:r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appear</a:t>
            </a:r>
            <a:r>
              <a:rPr lang="fr-FR" dirty="0"/>
              <a:t> </a:t>
            </a:r>
            <a:r>
              <a:rPr lang="fr-FR" dirty="0" err="1"/>
              <a:t>consistently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all </a:t>
            </a:r>
            <a:r>
              <a:rPr lang="fr-FR" dirty="0" err="1"/>
              <a:t>investigated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configurations.</a:t>
            </a:r>
          </a:p>
          <a:p>
            <a:r>
              <a:rPr lang="fr-FR" dirty="0" err="1"/>
              <a:t>Therefore</a:t>
            </a:r>
            <a:r>
              <a:rPr lang="fr-FR" dirty="0"/>
              <a:t>,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production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dose </a:t>
            </a:r>
            <a:r>
              <a:rPr lang="fr-FR" dirty="0" err="1"/>
              <a:t>deposition</a:t>
            </a:r>
            <a:r>
              <a:rPr lang="fr-FR" dirty="0"/>
              <a:t>, the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signal </a:t>
            </a:r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transport-</a:t>
            </a:r>
            <a:r>
              <a:rPr lang="fr-FR" dirty="0" err="1"/>
              <a:t>related</a:t>
            </a:r>
            <a:r>
              <a:rPr lang="fr-FR" dirty="0"/>
              <a:t> information.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36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Why do </a:t>
            </a:r>
            <a:r>
              <a:rPr lang="fr-FR" dirty="0" err="1"/>
              <a:t>these</a:t>
            </a:r>
            <a:r>
              <a:rPr lang="fr-FR" dirty="0"/>
              <a:t> shifts </a:t>
            </a:r>
            <a:r>
              <a:rPr lang="fr-FR" dirty="0" err="1"/>
              <a:t>occur</a:t>
            </a:r>
            <a:r>
              <a:rPr lang="fr-FR" dirty="0"/>
              <a:t>?</a:t>
            </a:r>
          </a:p>
          <a:p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 </a:t>
            </a:r>
            <a:r>
              <a:rPr lang="fr-FR" dirty="0" err="1"/>
              <a:t>contribute</a:t>
            </a:r>
            <a:r>
              <a:rPr lang="fr-FR" dirty="0"/>
              <a:t>.</a:t>
            </a:r>
          </a:p>
          <a:p>
            <a:r>
              <a:rPr lang="fr-FR" dirty="0"/>
              <a:t>First, </a:t>
            </a:r>
            <a:r>
              <a:rPr lang="fr-FR" dirty="0" err="1"/>
              <a:t>Cherenkov</a:t>
            </a:r>
            <a:r>
              <a:rPr lang="fr-FR" dirty="0"/>
              <a:t> photons are </a:t>
            </a:r>
            <a:r>
              <a:rPr lang="fr-FR" dirty="0" err="1"/>
              <a:t>emitted</a:t>
            </a:r>
            <a:r>
              <a:rPr lang="fr-FR" dirty="0"/>
              <a:t> </a:t>
            </a:r>
            <a:r>
              <a:rPr lang="fr-FR" dirty="0" err="1"/>
              <a:t>anisotropically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a </a:t>
            </a:r>
            <a:r>
              <a:rPr lang="fr-FR" dirty="0" err="1"/>
              <a:t>characteristic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. They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undergo</a:t>
            </a:r>
            <a:r>
              <a:rPr lang="fr-FR" dirty="0"/>
              <a:t> </a:t>
            </a:r>
            <a:r>
              <a:rPr lang="fr-FR" dirty="0" err="1"/>
              <a:t>refraction</a:t>
            </a:r>
            <a:r>
              <a:rPr lang="fr-FR" dirty="0"/>
              <a:t> at </a:t>
            </a:r>
            <a:r>
              <a:rPr lang="fr-FR" dirty="0" err="1"/>
              <a:t>material</a:t>
            </a:r>
            <a:r>
              <a:rPr lang="fr-FR" dirty="0"/>
              <a:t> interfaces. Some photons are </a:t>
            </a:r>
            <a:r>
              <a:rPr lang="fr-FR" dirty="0" err="1"/>
              <a:t>reflected</a:t>
            </a:r>
            <a:r>
              <a:rPr lang="fr-FR" dirty="0"/>
              <a:t> by </a:t>
            </a:r>
            <a:r>
              <a:rPr lang="fr-FR" dirty="0" err="1"/>
              <a:t>phantom</a:t>
            </a:r>
            <a:r>
              <a:rPr lang="fr-FR" dirty="0"/>
              <a:t> </a:t>
            </a:r>
            <a:r>
              <a:rPr lang="fr-FR" dirty="0" err="1"/>
              <a:t>boundaries</a:t>
            </a:r>
            <a:r>
              <a:rPr lang="fr-FR" dirty="0"/>
              <a:t>. </a:t>
            </a:r>
            <a:r>
              <a:rPr lang="fr-FR" dirty="0" err="1"/>
              <a:t>Finally</a:t>
            </a:r>
            <a:r>
              <a:rPr lang="fr-FR" dirty="0"/>
              <a:t>, the 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geometry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 </a:t>
            </a:r>
            <a:r>
              <a:rPr lang="fr-FR" dirty="0" err="1"/>
              <a:t>introduces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.</a:t>
            </a:r>
          </a:p>
          <a:p>
            <a:r>
              <a:rPr lang="fr-FR" dirty="0" err="1"/>
              <a:t>Consequently</a:t>
            </a:r>
            <a:r>
              <a:rPr lang="fr-FR" dirty="0"/>
              <a:t>, the signal </a:t>
            </a:r>
            <a:r>
              <a:rPr lang="fr-FR" dirty="0" err="1"/>
              <a:t>observed</a:t>
            </a:r>
            <a:r>
              <a:rPr lang="fr-FR" dirty="0"/>
              <a:t> by a camera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interpreted</a:t>
            </a:r>
            <a:r>
              <a:rPr lang="fr-FR" dirty="0"/>
              <a:t> as a direct image of the </a:t>
            </a:r>
            <a:r>
              <a:rPr lang="fr-FR" dirty="0" err="1"/>
              <a:t>absorbed</a:t>
            </a:r>
            <a:r>
              <a:rPr lang="fr-FR" dirty="0"/>
              <a:t> dose.</a:t>
            </a:r>
          </a:p>
          <a:p>
            <a:r>
              <a:rPr lang="fr-FR" dirty="0" err="1"/>
              <a:t>Nevertheless</a:t>
            </a:r>
            <a:r>
              <a:rPr lang="fr-FR" dirty="0"/>
              <a:t>,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are </a:t>
            </a:r>
            <a:r>
              <a:rPr lang="fr-FR" dirty="0" err="1"/>
              <a:t>deterministic</a:t>
            </a:r>
            <a:r>
              <a:rPr lang="fr-FR" dirty="0"/>
              <a:t> and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modeled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Monte Carlo simulations.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3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conclude</a:t>
            </a:r>
            <a:r>
              <a:rPr lang="fr-FR" dirty="0"/>
              <a:t>: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 </a:t>
            </a:r>
            <a:r>
              <a:rPr lang="fr-FR" dirty="0" err="1"/>
              <a:t>Mobetron</a:t>
            </a:r>
            <a:r>
              <a:rPr lang="fr-FR" dirty="0"/>
              <a:t> phase </a:t>
            </a:r>
            <a:r>
              <a:rPr lang="fr-FR" dirty="0" err="1"/>
              <a:t>spaces</a:t>
            </a:r>
            <a:r>
              <a:rPr lang="fr-FR" dirty="0"/>
              <a:t> 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Monte Carlo simulations in TOPAS.</a:t>
            </a:r>
          </a:p>
          <a:p>
            <a:r>
              <a:rPr lang="fr-FR" dirty="0"/>
              <a:t>The simulations </a:t>
            </a:r>
            <a:r>
              <a:rPr lang="fr-FR" dirty="0" err="1"/>
              <a:t>demonstrated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absorbed</a:t>
            </a:r>
            <a:r>
              <a:rPr lang="fr-FR" dirty="0"/>
              <a:t> dose and </a:t>
            </a:r>
            <a:r>
              <a:rPr lang="fr-FR" dirty="0" err="1"/>
              <a:t>Cherenkov</a:t>
            </a:r>
            <a:r>
              <a:rPr lang="fr-FR" dirty="0"/>
              <a:t> photon production.</a:t>
            </a:r>
          </a:p>
          <a:p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optical</a:t>
            </a:r>
            <a:r>
              <a:rPr lang="fr-FR" dirty="0"/>
              <a:t> transport </a:t>
            </a:r>
            <a:r>
              <a:rPr lang="fr-FR" dirty="0" err="1"/>
              <a:t>significantly</a:t>
            </a:r>
            <a:r>
              <a:rPr lang="fr-FR" dirty="0"/>
              <a:t> modifies the </a:t>
            </a:r>
            <a:r>
              <a:rPr lang="fr-FR" dirty="0" err="1"/>
              <a:t>detected</a:t>
            </a:r>
            <a:r>
              <a:rPr lang="fr-FR" dirty="0"/>
              <a:t> signal.</a:t>
            </a:r>
          </a:p>
          <a:p>
            <a:r>
              <a:rPr lang="fr-FR" dirty="0" err="1"/>
              <a:t>These</a:t>
            </a:r>
            <a:r>
              <a:rPr lang="fr-FR" dirty="0"/>
              <a:t> transport </a:t>
            </a:r>
            <a:r>
              <a:rPr lang="fr-FR" dirty="0" err="1"/>
              <a:t>effects</a:t>
            </a:r>
            <a:r>
              <a:rPr lang="fr-FR" dirty="0"/>
              <a:t> must </a:t>
            </a:r>
            <a:r>
              <a:rPr lang="fr-FR" dirty="0" err="1"/>
              <a:t>therefore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accounted</a:t>
            </a:r>
            <a:r>
              <a:rPr lang="fr-FR" dirty="0"/>
              <a:t> for </a:t>
            </a:r>
            <a:r>
              <a:rPr lang="fr-FR" dirty="0" err="1"/>
              <a:t>before</a:t>
            </a:r>
            <a:r>
              <a:rPr lang="fr-FR" dirty="0"/>
              <a:t> quantitative dose estimation </a:t>
            </a:r>
            <a:r>
              <a:rPr lang="fr-FR" dirty="0" err="1"/>
              <a:t>becomes</a:t>
            </a:r>
            <a:r>
              <a:rPr lang="fr-FR" dirty="0"/>
              <a:t> possible.</a:t>
            </a:r>
          </a:p>
          <a:p>
            <a:r>
              <a:rPr lang="fr-FR" dirty="0"/>
              <a:t>Future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focus on </a:t>
            </a:r>
            <a:r>
              <a:rPr lang="fr-FR" dirty="0" err="1"/>
              <a:t>experimental</a:t>
            </a:r>
            <a:r>
              <a:rPr lang="fr-FR" dirty="0"/>
              <a:t> validation,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, and correction </a:t>
            </a:r>
            <a:r>
              <a:rPr lang="fr-FR" dirty="0" err="1"/>
              <a:t>algorithms</a:t>
            </a:r>
            <a:r>
              <a:rPr lang="fr-FR" dirty="0"/>
              <a:t> for real-time FLASH </a:t>
            </a:r>
            <a:r>
              <a:rPr lang="fr-FR" dirty="0" err="1"/>
              <a:t>dosimetry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FLASH </a:t>
            </a:r>
            <a:r>
              <a:rPr lang="fr-FR" dirty="0" err="1"/>
              <a:t>radiotherapy</a:t>
            </a:r>
            <a:r>
              <a:rPr lang="fr-FR" dirty="0"/>
              <a:t> have a </a:t>
            </a:r>
            <a:r>
              <a:rPr lang="fr-FR" dirty="0" err="1"/>
              <a:t>considerable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can </a:t>
            </a:r>
            <a:r>
              <a:rPr lang="fr-FR" dirty="0" err="1"/>
              <a:t>deliver</a:t>
            </a:r>
            <a:r>
              <a:rPr lang="fr-FR" dirty="0"/>
              <a:t> radiation at ultra-high dose rates,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normal tissue </a:t>
            </a:r>
            <a:r>
              <a:rPr lang="fr-FR" dirty="0" err="1"/>
              <a:t>toxicity</a:t>
            </a:r>
            <a:r>
              <a:rPr lang="fr-FR" dirty="0"/>
              <a:t>.</a:t>
            </a:r>
          </a:p>
          <a:p>
            <a:r>
              <a:rPr lang="fr-FR" dirty="0" err="1"/>
              <a:t>Although</a:t>
            </a:r>
            <a:r>
              <a:rPr lang="fr-FR" dirty="0"/>
              <a:t> the </a:t>
            </a: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are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investigation, the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impact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However</a:t>
            </a:r>
            <a:r>
              <a:rPr lang="fr-FR" dirty="0"/>
              <a:t>, one major challenge </a:t>
            </a:r>
            <a:r>
              <a:rPr lang="fr-FR" dirty="0" err="1"/>
              <a:t>remains</a:t>
            </a:r>
            <a:r>
              <a:rPr lang="fr-FR" dirty="0"/>
              <a:t> : </a:t>
            </a:r>
            <a:r>
              <a:rPr lang="fr-FR" dirty="0" err="1"/>
              <a:t>dosimetry</a:t>
            </a:r>
            <a:r>
              <a:rPr lang="fr-FR" dirty="0"/>
              <a:t>.</a:t>
            </a:r>
          </a:p>
          <a:p>
            <a:r>
              <a:rPr lang="fr-FR" dirty="0"/>
              <a:t>At </a:t>
            </a:r>
            <a:r>
              <a:rPr lang="fr-FR" dirty="0" err="1"/>
              <a:t>these</a:t>
            </a:r>
            <a:r>
              <a:rPr lang="fr-FR" dirty="0"/>
              <a:t> dose rates, </a:t>
            </a:r>
            <a:r>
              <a:rPr lang="fr-FR" dirty="0" err="1"/>
              <a:t>conventional</a:t>
            </a:r>
            <a:r>
              <a:rPr lang="fr-FR" dirty="0"/>
              <a:t> detectors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suffer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saturation, temporal limitations, or signal </a:t>
            </a:r>
            <a:r>
              <a:rPr lang="fr-FR" dirty="0" err="1"/>
              <a:t>instabilities</a:t>
            </a:r>
            <a:r>
              <a:rPr lang="fr-FR" dirty="0"/>
              <a:t>.</a:t>
            </a:r>
          </a:p>
          <a:p>
            <a:r>
              <a:rPr lang="fr-FR" dirty="0" err="1"/>
              <a:t>Therefore</a:t>
            </a:r>
            <a:r>
              <a:rPr lang="fr-FR" dirty="0"/>
              <a:t>, alternative </a:t>
            </a:r>
            <a:r>
              <a:rPr lang="fr-FR" dirty="0" err="1"/>
              <a:t>approaches</a:t>
            </a:r>
            <a:r>
              <a:rPr lang="fr-FR" dirty="0"/>
              <a:t> for real-time dose monitoring are </a:t>
            </a:r>
            <a:r>
              <a:rPr lang="fr-FR" dirty="0" err="1"/>
              <a:t>actively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1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One </a:t>
            </a:r>
            <a:r>
              <a:rPr lang="fr-FR" dirty="0" err="1"/>
              <a:t>promising</a:t>
            </a:r>
            <a:r>
              <a:rPr lang="fr-FR" dirty="0"/>
              <a:t> alternative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imaging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Cherenkov</a:t>
            </a:r>
            <a:r>
              <a:rPr lang="fr-FR" dirty="0"/>
              <a:t> light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naturally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irradiation </a:t>
            </a:r>
            <a:r>
              <a:rPr lang="fr-FR" dirty="0" err="1"/>
              <a:t>whenever</a:t>
            </a:r>
            <a:r>
              <a:rPr lang="fr-FR" dirty="0"/>
              <a:t> </a:t>
            </a:r>
            <a:r>
              <a:rPr lang="fr-FR" dirty="0" err="1"/>
              <a:t>charged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, </a:t>
            </a:r>
            <a:r>
              <a:rPr lang="fr-FR" dirty="0" err="1"/>
              <a:t>here</a:t>
            </a:r>
            <a:r>
              <a:rPr lang="fr-FR" dirty="0"/>
              <a:t> électrons, </a:t>
            </a:r>
            <a:r>
              <a:rPr lang="fr-FR" dirty="0" err="1"/>
              <a:t>travel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speed of light in the medium.</a:t>
            </a:r>
          </a:p>
          <a:p>
            <a:endParaRPr lang="fr-FR" dirty="0"/>
          </a:p>
          <a:p>
            <a:r>
              <a:rPr lang="fr-FR" dirty="0"/>
              <a:t>It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perturbing</a:t>
            </a:r>
            <a:r>
              <a:rPr lang="fr-FR" dirty="0"/>
              <a:t> the </a:t>
            </a:r>
            <a:r>
              <a:rPr lang="fr-FR" dirty="0" err="1"/>
              <a:t>beam</a:t>
            </a:r>
            <a:r>
              <a:rPr lang="fr-FR" dirty="0"/>
              <a:t>, </a:t>
            </a:r>
            <a:r>
              <a:rPr lang="fr-FR" dirty="0" err="1"/>
              <a:t>provides</a:t>
            </a:r>
            <a:r>
              <a:rPr lang="fr-FR" dirty="0"/>
              <a:t> high spatial </a:t>
            </a:r>
            <a:r>
              <a:rPr lang="fr-FR" dirty="0" err="1"/>
              <a:t>resolution</a:t>
            </a:r>
            <a:r>
              <a:rPr lang="fr-FR" dirty="0"/>
              <a:t>, and can </a:t>
            </a:r>
            <a:r>
              <a:rPr lang="fr-FR" dirty="0" err="1"/>
              <a:t>potentially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acquired</a:t>
            </a:r>
            <a:r>
              <a:rPr lang="fr-FR" dirty="0"/>
              <a:t> in real time.</a:t>
            </a:r>
          </a:p>
          <a:p>
            <a:endParaRPr lang="fr-FR" dirty="0"/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particularly</a:t>
            </a:r>
            <a:r>
              <a:rPr lang="fr-FR" dirty="0"/>
              <a:t> attractive for FLASH </a:t>
            </a:r>
            <a:r>
              <a:rPr lang="fr-FR" dirty="0" err="1"/>
              <a:t>dosimetry</a:t>
            </a:r>
            <a:r>
              <a:rPr lang="fr-FR" dirty="0"/>
              <a:t> applications.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4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objective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to </a:t>
            </a:r>
            <a:r>
              <a:rPr lang="fr-FR" dirty="0" err="1"/>
              <a:t>investigate</a:t>
            </a:r>
            <a:r>
              <a:rPr lang="fr-FR" dirty="0"/>
              <a:t> </a:t>
            </a:r>
            <a:r>
              <a:rPr lang="fr-FR" dirty="0" err="1"/>
              <a:t>whether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light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a </a:t>
            </a:r>
            <a:r>
              <a:rPr lang="fr-FR" dirty="0" err="1"/>
              <a:t>surrogate</a:t>
            </a:r>
            <a:r>
              <a:rPr lang="fr-FR" dirty="0"/>
              <a:t> for </a:t>
            </a:r>
            <a:r>
              <a:rPr lang="fr-FR" dirty="0" err="1"/>
              <a:t>absorbed</a:t>
            </a:r>
            <a:r>
              <a:rPr lang="fr-FR" dirty="0"/>
              <a:t> dose in FLASH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beams</a:t>
            </a:r>
            <a:r>
              <a:rPr lang="fr-FR" dirty="0"/>
              <a:t>.</a:t>
            </a:r>
          </a:p>
          <a:p>
            <a:r>
              <a:rPr lang="fr-FR" dirty="0"/>
              <a:t>To do </a:t>
            </a:r>
            <a:r>
              <a:rPr lang="fr-FR" dirty="0" err="1"/>
              <a:t>so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Monte Carlo simulations to model </a:t>
            </a:r>
            <a:r>
              <a:rPr lang="fr-FR" dirty="0" err="1"/>
              <a:t>Cherenkov</a:t>
            </a:r>
            <a:r>
              <a:rPr lang="fr-FR" dirty="0"/>
              <a:t> photon </a:t>
            </a:r>
            <a:r>
              <a:rPr lang="fr-FR" dirty="0" err="1"/>
              <a:t>generation</a:t>
            </a:r>
            <a:r>
              <a:rPr lang="fr-FR" dirty="0"/>
              <a:t> and </a:t>
            </a:r>
            <a:r>
              <a:rPr lang="fr-FR" dirty="0" err="1"/>
              <a:t>optical</a:t>
            </a:r>
            <a:r>
              <a:rPr lang="fr-FR" dirty="0"/>
              <a:t> transport </a:t>
            </a:r>
            <a:r>
              <a:rPr lang="fr-FR" dirty="0" err="1"/>
              <a:t>inside</a:t>
            </a:r>
            <a:r>
              <a:rPr lang="fr-FR" dirty="0"/>
              <a:t> a water </a:t>
            </a:r>
            <a:r>
              <a:rPr lang="fr-FR" dirty="0" err="1"/>
              <a:t>phantom</a:t>
            </a:r>
            <a:r>
              <a:rPr lang="fr-FR" dirty="0"/>
              <a:t>.</a:t>
            </a:r>
          </a:p>
          <a:p>
            <a:r>
              <a:rPr lang="fr-FR" dirty="0" err="1"/>
              <a:t>We</a:t>
            </a:r>
            <a:r>
              <a:rPr lang="fr-FR" dirty="0"/>
              <a:t>, </a:t>
            </a:r>
            <a:r>
              <a:rPr lang="fr-FR" dirty="0" err="1"/>
              <a:t>then</a:t>
            </a:r>
            <a:r>
              <a:rPr lang="fr-FR" dirty="0"/>
              <a:t>,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quantities</a:t>
            </a:r>
            <a:r>
              <a:rPr lang="fr-FR" dirty="0"/>
              <a:t>:</a:t>
            </a:r>
          </a:p>
          <a:p>
            <a:r>
              <a:rPr lang="fr-FR" dirty="0" err="1"/>
              <a:t>absorbed</a:t>
            </a:r>
            <a:r>
              <a:rPr lang="fr-FR" dirty="0"/>
              <a:t> dose, </a:t>
            </a:r>
            <a:r>
              <a:rPr lang="fr-FR" dirty="0" err="1"/>
              <a:t>Cherenkov</a:t>
            </a:r>
            <a:r>
              <a:rPr lang="fr-FR" dirty="0"/>
              <a:t> photon production, and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fluence.</a:t>
            </a:r>
          </a:p>
          <a:p>
            <a:r>
              <a:rPr lang="fr-FR" dirty="0"/>
              <a:t>The central question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:</a:t>
            </a:r>
          </a:p>
          <a:p>
            <a:r>
              <a:rPr lang="fr-FR" dirty="0"/>
              <a:t>How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the </a:t>
            </a:r>
            <a:r>
              <a:rPr lang="fr-FR" dirty="0" err="1"/>
              <a:t>simulated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signal </a:t>
            </a:r>
            <a:r>
              <a:rPr lang="fr-FR" dirty="0" err="1"/>
              <a:t>represent</a:t>
            </a:r>
            <a:r>
              <a:rPr lang="fr-FR" dirty="0"/>
              <a:t> the </a:t>
            </a:r>
            <a:r>
              <a:rPr lang="fr-FR" dirty="0" err="1"/>
              <a:t>underlying</a:t>
            </a:r>
            <a:r>
              <a:rPr lang="fr-FR" dirty="0"/>
              <a:t> dose distribution?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5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discussing</a:t>
            </a:r>
            <a:r>
              <a:rPr lang="fr-FR" dirty="0"/>
              <a:t> the simulations, I </a:t>
            </a:r>
            <a:r>
              <a:rPr lang="fr-FR" dirty="0" err="1"/>
              <a:t>would</a:t>
            </a:r>
            <a:r>
              <a:rPr lang="fr-FR" dirty="0"/>
              <a:t> like to </a:t>
            </a:r>
            <a:r>
              <a:rPr lang="fr-FR" dirty="0" err="1"/>
              <a:t>briefly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 the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radiation.</a:t>
            </a:r>
          </a:p>
          <a:p>
            <a:r>
              <a:rPr lang="fr-FR" dirty="0" err="1"/>
              <a:t>Cherenkov</a:t>
            </a:r>
            <a:r>
              <a:rPr lang="fr-FR" dirty="0"/>
              <a:t> light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emitted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 </a:t>
            </a:r>
            <a:r>
              <a:rPr lang="fr-FR" dirty="0" err="1"/>
              <a:t>charged</a:t>
            </a:r>
            <a:r>
              <a:rPr lang="fr-FR" dirty="0"/>
              <a:t>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phase </a:t>
            </a:r>
            <a:r>
              <a:rPr lang="fr-FR" dirty="0" err="1"/>
              <a:t>velocity</a:t>
            </a:r>
            <a:r>
              <a:rPr lang="fr-FR" dirty="0"/>
              <a:t> of light in a </a:t>
            </a:r>
            <a:r>
              <a:rPr lang="fr-FR" dirty="0" err="1"/>
              <a:t>dielectric</a:t>
            </a:r>
            <a:r>
              <a:rPr lang="fr-FR" dirty="0"/>
              <a:t> medium.</a:t>
            </a:r>
          </a:p>
          <a:p>
            <a:r>
              <a:rPr lang="fr-FR" dirty="0"/>
              <a:t>This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occurs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 a </a:t>
            </a:r>
            <a:r>
              <a:rPr lang="fr-FR" dirty="0" err="1"/>
              <a:t>threshold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shown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dépend on the </a:t>
            </a:r>
            <a:r>
              <a:rPr lang="fr-FR" dirty="0" err="1"/>
              <a:t>refractive</a:t>
            </a:r>
            <a:r>
              <a:rPr lang="fr-FR" dirty="0"/>
              <a:t> index of the medium.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emitted</a:t>
            </a:r>
            <a:r>
              <a:rPr lang="fr-FR" dirty="0"/>
              <a:t> photons </a:t>
            </a:r>
            <a:r>
              <a:rPr lang="fr-FR" dirty="0" err="1"/>
              <a:t>form</a:t>
            </a:r>
            <a:r>
              <a:rPr lang="fr-FR" dirty="0"/>
              <a:t> a </a:t>
            </a:r>
            <a:r>
              <a:rPr lang="fr-FR" dirty="0" err="1"/>
              <a:t>characteristic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whose</a:t>
            </a:r>
            <a:r>
              <a:rPr lang="fr-FR" dirty="0"/>
              <a:t> </a:t>
            </a:r>
            <a:r>
              <a:rPr lang="fr-FR" dirty="0" err="1"/>
              <a:t>opening</a:t>
            </a:r>
            <a:r>
              <a:rPr lang="fr-FR" dirty="0"/>
              <a:t> angle </a:t>
            </a:r>
            <a:r>
              <a:rPr lang="fr-FR" dirty="0" err="1"/>
              <a:t>theta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by the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velocity</a:t>
            </a:r>
            <a:r>
              <a:rPr lang="fr-FR" dirty="0"/>
              <a:t> and the </a:t>
            </a:r>
            <a:r>
              <a:rPr lang="fr-FR" dirty="0" err="1"/>
              <a:t>refractive</a:t>
            </a:r>
            <a:r>
              <a:rPr lang="fr-FR" dirty="0"/>
              <a:t> index of the medium.</a:t>
            </a:r>
          </a:p>
          <a:p>
            <a:r>
              <a:rPr lang="fr-FR" dirty="0"/>
              <a:t>An important </a:t>
            </a:r>
            <a:r>
              <a:rPr lang="fr-FR" dirty="0" err="1"/>
              <a:t>consequence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directional</a:t>
            </a:r>
            <a:r>
              <a:rPr lang="fr-FR" dirty="0"/>
              <a:t>.</a:t>
            </a:r>
          </a:p>
          <a:p>
            <a:r>
              <a:rPr lang="fr-FR" dirty="0" err="1"/>
              <a:t>Therefore</a:t>
            </a:r>
            <a:r>
              <a:rPr lang="fr-FR" dirty="0"/>
              <a:t>, the </a:t>
            </a:r>
            <a:r>
              <a:rPr lang="fr-FR" dirty="0" err="1"/>
              <a:t>detected</a:t>
            </a:r>
            <a:r>
              <a:rPr lang="fr-FR" dirty="0"/>
              <a:t> signal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necessarily</a:t>
            </a:r>
            <a:r>
              <a:rPr lang="fr-FR" dirty="0"/>
              <a:t> correspond </a:t>
            </a:r>
            <a:r>
              <a:rPr lang="fr-FR" dirty="0" err="1"/>
              <a:t>directly</a:t>
            </a:r>
            <a:r>
              <a:rPr lang="fr-FR" dirty="0"/>
              <a:t> to the </a:t>
            </a:r>
            <a:r>
              <a:rPr lang="fr-FR" dirty="0" err="1"/>
              <a:t>deposited</a:t>
            </a:r>
            <a:r>
              <a:rPr lang="fr-FR" dirty="0"/>
              <a:t> dose.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8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studying</a:t>
            </a:r>
            <a:r>
              <a:rPr lang="fr-FR" dirty="0"/>
              <a:t> </a:t>
            </a:r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incident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modeled</a:t>
            </a:r>
            <a:r>
              <a:rPr lang="fr-FR" dirty="0"/>
              <a:t> </a:t>
            </a:r>
            <a:r>
              <a:rPr lang="fr-FR" dirty="0" err="1"/>
              <a:t>accurately</a:t>
            </a:r>
            <a:r>
              <a:rPr lang="fr-FR" dirty="0"/>
              <a:t>. Since </a:t>
            </a:r>
            <a:r>
              <a:rPr lang="fr-FR" dirty="0" err="1"/>
              <a:t>Cherenkov</a:t>
            </a:r>
            <a:r>
              <a:rPr lang="fr-FR" dirty="0"/>
              <a:t> production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relied</a:t>
            </a:r>
            <a:r>
              <a:rPr lang="fr-FR" dirty="0"/>
              <a:t> on </a:t>
            </a:r>
            <a:r>
              <a:rPr lang="fr-FR" dirty="0" err="1"/>
              <a:t>previously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 </a:t>
            </a:r>
            <a:r>
              <a:rPr lang="fr-FR" dirty="0" err="1"/>
              <a:t>Mobetron</a:t>
            </a:r>
            <a:r>
              <a:rPr lang="fr-FR" dirty="0"/>
              <a:t> phase-</a:t>
            </a:r>
            <a:r>
              <a:rPr lang="fr-FR" dirty="0" err="1"/>
              <a:t>space</a:t>
            </a:r>
            <a:r>
              <a:rPr lang="fr-FR" dirty="0"/>
              <a:t> files. </a:t>
            </a:r>
            <a:r>
              <a:rPr lang="fr-FR" dirty="0" err="1"/>
              <a:t>These</a:t>
            </a:r>
            <a:r>
              <a:rPr lang="fr-FR" dirty="0"/>
              <a:t> phase </a:t>
            </a:r>
            <a:r>
              <a:rPr lang="fr-FR" dirty="0" err="1"/>
              <a:t>spaces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, </a:t>
            </a:r>
            <a:r>
              <a:rPr lang="fr-FR" dirty="0" err="1"/>
              <a:t>reconstructed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PESO </a:t>
            </a:r>
            <a:r>
              <a:rPr lang="fr-FR" dirty="0" err="1"/>
              <a:t>beam</a:t>
            </a:r>
            <a:r>
              <a:rPr lang="fr-FR" dirty="0"/>
              <a:t>-modeling </a:t>
            </a:r>
            <a:r>
              <a:rPr lang="fr-FR" dirty="0" err="1"/>
              <a:t>approach</a:t>
            </a:r>
            <a:r>
              <a:rPr lang="fr-FR" dirty="0"/>
              <a:t>,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the input source for </a:t>
            </a:r>
            <a:r>
              <a:rPr lang="fr-FR" dirty="0" err="1"/>
              <a:t>our</a:t>
            </a:r>
            <a:r>
              <a:rPr lang="fr-FR" dirty="0"/>
              <a:t> TOPAS </a:t>
            </a:r>
            <a:r>
              <a:rPr lang="fr-FR" dirty="0" err="1"/>
              <a:t>optical</a:t>
            </a:r>
            <a:r>
              <a:rPr lang="fr-FR" dirty="0"/>
              <a:t> simulations.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2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Mobetron</a:t>
            </a:r>
            <a:r>
              <a:rPr lang="fr-FR" dirty="0"/>
              <a:t> </a:t>
            </a:r>
            <a:r>
              <a:rPr lang="fr-FR" dirty="0" err="1"/>
              <a:t>presents</a:t>
            </a:r>
            <a:r>
              <a:rPr lang="fr-FR" dirty="0"/>
              <a:t> an </a:t>
            </a:r>
            <a:r>
              <a:rPr lang="fr-FR" dirty="0" err="1"/>
              <a:t>additional</a:t>
            </a:r>
            <a:r>
              <a:rPr lang="fr-FR" dirty="0"/>
              <a:t> challenge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contain</a:t>
            </a:r>
            <a:r>
              <a:rPr lang="fr-FR" dirty="0"/>
              <a:t> a </a:t>
            </a:r>
            <a:r>
              <a:rPr lang="fr-FR" dirty="0" err="1"/>
              <a:t>bending</a:t>
            </a:r>
            <a:r>
              <a:rPr lang="fr-FR" dirty="0"/>
              <a:t> magnet.</a:t>
            </a:r>
          </a:p>
          <a:p>
            <a:r>
              <a:rPr lang="fr-FR" dirty="0"/>
              <a:t>As a </a:t>
            </a:r>
            <a:r>
              <a:rPr lang="fr-FR" dirty="0" err="1"/>
              <a:t>result</a:t>
            </a:r>
            <a:r>
              <a:rPr lang="fr-FR" dirty="0"/>
              <a:t>,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broader</a:t>
            </a:r>
            <a:r>
              <a:rPr lang="fr-FR" dirty="0"/>
              <a:t> and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low-energy</a:t>
            </a:r>
            <a:r>
              <a:rPr lang="fr-FR" dirty="0"/>
              <a:t> components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difficult</a:t>
            </a:r>
            <a:r>
              <a:rPr lang="fr-FR" dirty="0"/>
              <a:t> to model </a:t>
            </a:r>
            <a:r>
              <a:rPr lang="fr-FR" dirty="0" err="1"/>
              <a:t>accurately</a:t>
            </a:r>
            <a:r>
              <a:rPr lang="fr-FR" dirty="0"/>
              <a:t>.</a:t>
            </a:r>
          </a:p>
          <a:p>
            <a:r>
              <a:rPr lang="fr-FR" dirty="0"/>
              <a:t>To </a:t>
            </a:r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issue, Audet et al. </a:t>
            </a:r>
            <a:r>
              <a:rPr lang="fr-FR" dirty="0" err="1"/>
              <a:t>developed</a:t>
            </a:r>
            <a:r>
              <a:rPr lang="fr-FR" dirty="0"/>
              <a:t> the Physics-Based Energy Spectrum </a:t>
            </a:r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, or PESO.</a:t>
            </a:r>
          </a:p>
          <a:p>
            <a:r>
              <a:rPr lang="fr-FR" dirty="0"/>
              <a:t>This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reconstructs</a:t>
            </a:r>
            <a:r>
              <a:rPr lang="fr-FR" dirty="0"/>
              <a:t> </a:t>
            </a:r>
            <a:r>
              <a:rPr lang="fr-FR" dirty="0" err="1"/>
              <a:t>physically</a:t>
            </a:r>
            <a:r>
              <a:rPr lang="fr-FR" dirty="0"/>
              <a:t> </a:t>
            </a:r>
            <a:r>
              <a:rPr lang="fr-FR" dirty="0" err="1"/>
              <a:t>realistic</a:t>
            </a:r>
            <a:r>
              <a:rPr lang="fr-FR" dirty="0"/>
              <a:t>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can </a:t>
            </a:r>
            <a:r>
              <a:rPr lang="fr-FR" dirty="0" err="1"/>
              <a:t>subsequently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Monte Carlo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35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Once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been </a:t>
            </a:r>
            <a:r>
              <a:rPr lang="fr-FR" dirty="0" err="1"/>
              <a:t>reconstructed</a:t>
            </a:r>
            <a:r>
              <a:rPr lang="fr-FR" dirty="0"/>
              <a:t>, the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Mobetron</a:t>
            </a:r>
            <a:r>
              <a:rPr lang="fr-FR" dirty="0"/>
              <a:t> </a:t>
            </a:r>
            <a:r>
              <a:rPr lang="fr-FR" dirty="0" err="1"/>
              <a:t>geometry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modeled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EGSnrc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applicators</a:t>
            </a:r>
            <a:r>
              <a:rPr lang="fr-FR" dirty="0"/>
              <a:t> and collimation system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in the simulations.</a:t>
            </a:r>
          </a:p>
          <a:p>
            <a:r>
              <a:rPr lang="fr-FR" dirty="0"/>
              <a:t>Phase-</a:t>
            </a:r>
            <a:r>
              <a:rPr lang="fr-FR" dirty="0" err="1"/>
              <a:t>space</a:t>
            </a:r>
            <a:r>
              <a:rPr lang="fr-FR" dirty="0"/>
              <a:t> files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recorded</a:t>
            </a:r>
            <a:r>
              <a:rPr lang="fr-FR" dirty="0"/>
              <a:t> at the </a:t>
            </a:r>
            <a:r>
              <a:rPr lang="fr-FR" dirty="0" err="1"/>
              <a:t>applicator</a:t>
            </a:r>
            <a:r>
              <a:rPr lang="fr-FR" dirty="0"/>
              <a:t> exit and </a:t>
            </a:r>
            <a:r>
              <a:rPr lang="fr-FR" dirty="0" err="1"/>
              <a:t>these</a:t>
            </a:r>
            <a:r>
              <a:rPr lang="fr-FR" dirty="0"/>
              <a:t> phase </a:t>
            </a:r>
            <a:r>
              <a:rPr lang="fr-FR" dirty="0" err="1"/>
              <a:t>spaces</a:t>
            </a:r>
            <a:r>
              <a:rPr lang="fr-FR" dirty="0"/>
              <a:t> </a:t>
            </a:r>
            <a:r>
              <a:rPr lang="fr-FR" dirty="0" err="1"/>
              <a:t>served</a:t>
            </a:r>
            <a:r>
              <a:rPr lang="fr-FR" dirty="0"/>
              <a:t> as the source </a:t>
            </a:r>
            <a:r>
              <a:rPr lang="fr-FR" dirty="0" err="1"/>
              <a:t>term</a:t>
            </a:r>
            <a:r>
              <a:rPr lang="fr-FR" dirty="0"/>
              <a:t> for all </a:t>
            </a:r>
            <a:r>
              <a:rPr lang="fr-FR" dirty="0" err="1"/>
              <a:t>subsequent</a:t>
            </a:r>
            <a:r>
              <a:rPr lang="fr-FR" dirty="0"/>
              <a:t> TOPAS </a:t>
            </a:r>
            <a:r>
              <a:rPr lang="fr-FR" dirty="0" err="1"/>
              <a:t>optical</a:t>
            </a:r>
            <a:r>
              <a:rPr lang="fr-FR" dirty="0"/>
              <a:t> simulations.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phase </a:t>
            </a:r>
            <a:r>
              <a:rPr lang="fr-FR" dirty="0" err="1"/>
              <a:t>spaces</a:t>
            </a:r>
            <a:r>
              <a:rPr lang="fr-FR" dirty="0"/>
              <a:t> for </a:t>
            </a:r>
            <a:r>
              <a:rPr lang="fr-FR" dirty="0" err="1"/>
              <a:t>Cherenkov</a:t>
            </a:r>
            <a:r>
              <a:rPr lang="fr-FR" dirty="0"/>
              <a:t> simulations,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experimentally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.</a:t>
            </a:r>
          </a:p>
          <a:p>
            <a:r>
              <a:rPr lang="fr-FR" dirty="0" err="1"/>
              <a:t>Predicted</a:t>
            </a:r>
            <a:r>
              <a:rPr lang="fr-FR" dirty="0"/>
              <a:t> doses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EBT films and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transformer </a:t>
            </a:r>
            <a:r>
              <a:rPr lang="fr-FR" dirty="0" err="1"/>
              <a:t>readings</a:t>
            </a:r>
            <a:r>
              <a:rPr lang="fr-FR" dirty="0"/>
              <a:t>.</a:t>
            </a:r>
          </a:p>
          <a:p>
            <a:r>
              <a:rPr lang="fr-FR" dirty="0"/>
              <a:t>The agreement </a:t>
            </a:r>
            <a:r>
              <a:rPr lang="fr-FR" dirty="0" err="1"/>
              <a:t>was</a:t>
            </a:r>
            <a:r>
              <a:rPr lang="fr-FR" dirty="0"/>
              <a:t> excellent,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</a:t>
            </a:r>
            <a:r>
              <a:rPr lang="fr-FR" dirty="0" err="1"/>
              <a:t>approximately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percent in all </a:t>
            </a:r>
            <a:r>
              <a:rPr lang="fr-FR" dirty="0" err="1"/>
              <a:t>tested</a:t>
            </a:r>
            <a:r>
              <a:rPr lang="fr-FR" dirty="0"/>
              <a:t> configurations.</a:t>
            </a:r>
          </a:p>
          <a:p>
            <a:r>
              <a:rPr lang="fr-FR" dirty="0"/>
              <a:t>This validation </a:t>
            </a:r>
            <a:r>
              <a:rPr lang="fr-FR" dirty="0" err="1"/>
              <a:t>provides</a:t>
            </a:r>
            <a:r>
              <a:rPr lang="fr-FR" dirty="0"/>
              <a:t> confidence </a:t>
            </a:r>
            <a:r>
              <a:rPr lang="fr-FR" dirty="0" err="1"/>
              <a:t>that</a:t>
            </a:r>
            <a:r>
              <a:rPr lang="fr-FR" dirty="0"/>
              <a:t> the incident </a:t>
            </a:r>
            <a:r>
              <a:rPr lang="fr-FR" dirty="0" err="1"/>
              <a:t>beams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simulations are </a:t>
            </a:r>
            <a:r>
              <a:rPr lang="fr-FR" dirty="0" err="1"/>
              <a:t>realistic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5D58-ADD5-4A7C-B650-E932AF4B08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58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30B7A9-F022-0626-F57A-221A6FDDB9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1028700"/>
            <a:ext cx="16230600" cy="7696200"/>
            <a:chOff x="0" y="0"/>
            <a:chExt cx="21640800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1432397"/>
              <a:ext cx="21634245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13957" y="475315"/>
              <a:ext cx="13628551" cy="510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145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THIBAULT BERNELIN, PhD STUDENT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98292" y="2790839"/>
              <a:ext cx="19844216" cy="2386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1"/>
                </a:lnSpc>
              </a:pPr>
              <a:r>
                <a:rPr lang="en-US" sz="5100" spc="-107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Monte-Carlo simulations of Cherenkov fluence for FLASH radiotherapy dosimetry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98292" y="475315"/>
              <a:ext cx="5317373" cy="510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145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JUNE 17, 2026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D202BB84-28BD-EC80-5D65-74977DADC249}"/>
              </a:ext>
            </a:extLst>
          </p:cNvPr>
          <p:cNvSpPr txBox="1"/>
          <p:nvPr/>
        </p:nvSpPr>
        <p:spPr>
          <a:xfrm>
            <a:off x="1699961" y="7292234"/>
            <a:ext cx="14883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u="none" strike="noStrike" baseline="0" dirty="0">
                <a:latin typeface="Inria Serif" panose="020B0604020202020204" charset="0"/>
              </a:rPr>
              <a:t>Thibault Bernelin</a:t>
            </a:r>
            <a:r>
              <a:rPr lang="fr-FR" sz="2400" baseline="30000" dirty="0">
                <a:latin typeface="Inria Serif" panose="020B0604020202020204" charset="0"/>
              </a:rPr>
              <a:t>1,2</a:t>
            </a:r>
            <a:r>
              <a:rPr lang="fr-FR" sz="2400" b="0" i="0" u="none" strike="noStrike" baseline="0" dirty="0">
                <a:latin typeface="Inria Serif" panose="020B0604020202020204" charset="0"/>
              </a:rPr>
              <a:t>, Arthur Lalonde</a:t>
            </a:r>
            <a:r>
              <a:rPr lang="fr-FR" sz="2400" b="0" i="0" u="none" strike="noStrike" baseline="30000" dirty="0">
                <a:latin typeface="Inria Serif" panose="020B0604020202020204" charset="0"/>
              </a:rPr>
              <a:t>2,3</a:t>
            </a:r>
            <a:r>
              <a:rPr lang="fr-FR" sz="2400" b="0" i="0" u="none" strike="noStrike" baseline="0" dirty="0">
                <a:latin typeface="Inria Serif" panose="020B0604020202020204" charset="0"/>
              </a:rPr>
              <a:t>, Louis Archambault</a:t>
            </a:r>
            <a:r>
              <a:rPr lang="fr-FR" sz="2400" b="0" i="0" u="none" strike="noStrike" baseline="30000" dirty="0">
                <a:latin typeface="Inria Serif" panose="020B0604020202020204" charset="0"/>
              </a:rPr>
              <a:t>1</a:t>
            </a:r>
            <a:endParaRPr lang="fr-FR" sz="1400" b="0" i="0" u="none" strike="noStrike" baseline="30000" dirty="0">
              <a:latin typeface="Inria Serif" panose="020B0604020202020204" charset="0"/>
            </a:endParaRPr>
          </a:p>
          <a:p>
            <a:endParaRPr lang="fr-FR" sz="1200" b="0" i="0" u="none" strike="noStrike" baseline="0" dirty="0">
              <a:latin typeface="Inria Serif" panose="020B0604020202020204" charset="0"/>
            </a:endParaRPr>
          </a:p>
          <a:p>
            <a:r>
              <a:rPr lang="fr-FR" sz="1200" b="0" i="0" u="none" strike="noStrike" baseline="0" dirty="0">
                <a:latin typeface="Inria Serif" panose="020B0604020202020204" charset="0"/>
              </a:rPr>
              <a:t>1 - Universit</a:t>
            </a:r>
            <a:r>
              <a:rPr lang="fr-FR" sz="1200" dirty="0">
                <a:latin typeface="Inria Serif" panose="020B0604020202020204" charset="0"/>
              </a:rPr>
              <a:t>é</a:t>
            </a:r>
            <a:r>
              <a:rPr lang="fr-FR" sz="1200" b="0" i="0" u="none" strike="noStrike" baseline="0" dirty="0">
                <a:latin typeface="Inria Serif" panose="020B0604020202020204" charset="0"/>
              </a:rPr>
              <a:t> Laval, Qu</a:t>
            </a:r>
            <a:r>
              <a:rPr lang="fr-FR" sz="1200" dirty="0">
                <a:latin typeface="Inria Serif" panose="020B0604020202020204" charset="0"/>
              </a:rPr>
              <a:t>e</a:t>
            </a:r>
            <a:r>
              <a:rPr lang="fr-FR" sz="1200" b="0" i="0" u="none" strike="noStrike" baseline="0" dirty="0">
                <a:latin typeface="Inria Serif" panose="020B0604020202020204" charset="0"/>
              </a:rPr>
              <a:t>bec, QC, Canada</a:t>
            </a:r>
          </a:p>
          <a:p>
            <a:r>
              <a:rPr lang="fr-CA" sz="1200" b="0" i="0" u="none" strike="noStrike" baseline="0" dirty="0">
                <a:latin typeface="Inria Serif" panose="020B0604020202020204" charset="0"/>
              </a:rPr>
              <a:t>2 - Centre de Recherche du Centre Hospitalier de l’Universit</a:t>
            </a:r>
            <a:r>
              <a:rPr lang="fr-CA" sz="1200" dirty="0">
                <a:latin typeface="Inria Serif" panose="020B0604020202020204" charset="0"/>
              </a:rPr>
              <a:t>é</a:t>
            </a:r>
            <a:r>
              <a:rPr lang="fr-CA" sz="1200" b="0" i="0" u="none" strike="noStrike" baseline="0" dirty="0">
                <a:latin typeface="Inria Serif" panose="020B0604020202020204" charset="0"/>
              </a:rPr>
              <a:t> de Montreal (CRCHUM), </a:t>
            </a:r>
            <a:r>
              <a:rPr lang="fr-FR" sz="1200" b="0" i="0" u="none" strike="noStrike" baseline="0" dirty="0">
                <a:latin typeface="Inria Serif" panose="020B0604020202020204" charset="0"/>
              </a:rPr>
              <a:t>Montreal, QC, Canada </a:t>
            </a:r>
          </a:p>
          <a:p>
            <a:r>
              <a:rPr lang="pt-BR" sz="1200" b="0" i="0" u="none" strike="noStrike" baseline="0" dirty="0">
                <a:latin typeface="Inria Serif" panose="020B0604020202020204" charset="0"/>
              </a:rPr>
              <a:t>3 - Université de Montr</a:t>
            </a:r>
            <a:r>
              <a:rPr lang="pt-BR" sz="1200" dirty="0">
                <a:latin typeface="Inria Serif" panose="020B0604020202020204" charset="0"/>
              </a:rPr>
              <a:t>é</a:t>
            </a:r>
            <a:r>
              <a:rPr lang="pt-BR" sz="1200" b="0" i="0" u="none" strike="noStrike" baseline="0" dirty="0">
                <a:latin typeface="Inria Serif" panose="020B0604020202020204" charset="0"/>
              </a:rPr>
              <a:t>al, Montreal, QC, Canada</a:t>
            </a:r>
            <a:endParaRPr lang="fr-FR" sz="1200" dirty="0">
              <a:latin typeface="Inria Serif" panose="020B060402020202020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CE92572-A96C-46EA-93E8-D9FADFC57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26" y="8414125"/>
            <a:ext cx="3248024" cy="19021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C96277-28E7-B302-2157-4291E10C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68038" y="7541054"/>
            <a:ext cx="5472381" cy="36482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15C480-A53D-BFC0-C788-84CD48A15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5948" y="8414125"/>
            <a:ext cx="3248025" cy="1990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4CC12E-C704-C7FB-D11D-D4825117E79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164973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III – TOPAS SIMULATION SETUP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735C11-73DA-7B46-77C0-EB5B64E77CA9}"/>
              </a:ext>
            </a:extLst>
          </p:cNvPr>
          <p:cNvSpPr txBox="1"/>
          <p:nvPr/>
        </p:nvSpPr>
        <p:spPr>
          <a:xfrm>
            <a:off x="1028700" y="2227750"/>
            <a:ext cx="9144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>
                <a:latin typeface="Inria Serif" panose="020B0604020202020204" charset="0"/>
              </a:rPr>
              <a:t>Input</a:t>
            </a:r>
          </a:p>
          <a:p>
            <a:pPr>
              <a:buNone/>
            </a:pPr>
            <a:r>
              <a:rPr lang="fr-FR" sz="2000" dirty="0" err="1">
                <a:latin typeface="Inria Serif" panose="020B0604020202020204" charset="0"/>
              </a:rPr>
              <a:t>Validated</a:t>
            </a:r>
            <a:r>
              <a:rPr lang="fr-FR" sz="2000" dirty="0">
                <a:latin typeface="Inria Serif" panose="020B0604020202020204" charset="0"/>
              </a:rPr>
              <a:t> phase </a:t>
            </a:r>
            <a:r>
              <a:rPr lang="fr-FR" sz="2000" dirty="0" err="1">
                <a:latin typeface="Inria Serif" panose="020B0604020202020204" charset="0"/>
              </a:rPr>
              <a:t>spaces</a:t>
            </a:r>
            <a:endParaRPr lang="fr-FR" sz="2000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dirty="0">
              <a:latin typeface="Inria Serif" panose="020B0604020202020204" charset="0"/>
            </a:endParaRPr>
          </a:p>
          <a:p>
            <a:pPr>
              <a:buNone/>
            </a:pPr>
            <a:r>
              <a:rPr lang="fr-FR" sz="2000" b="1" dirty="0" err="1">
                <a:latin typeface="Inria Serif" panose="020B0604020202020204" charset="0"/>
              </a:rPr>
              <a:t>Geometry</a:t>
            </a:r>
            <a:endParaRPr lang="fr-FR" sz="2000" b="1" dirty="0">
              <a:latin typeface="Inria Serif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Water </a:t>
            </a:r>
            <a:r>
              <a:rPr lang="fr-FR" sz="2000" dirty="0" err="1"/>
              <a:t>phantom</a:t>
            </a:r>
            <a:r>
              <a:rPr lang="fr-FR" sz="2000" dirty="0"/>
              <a:t> : 11,5 x 11,5 x 17,5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PMMA </a:t>
            </a:r>
            <a:r>
              <a:rPr lang="fr-FR" sz="2000" dirty="0" err="1"/>
              <a:t>walls</a:t>
            </a:r>
            <a:r>
              <a:rPr lang="fr-FR" sz="2000" dirty="0"/>
              <a:t> : 1cm </a:t>
            </a:r>
            <a:r>
              <a:rPr lang="fr-FR" sz="2000" dirty="0" err="1"/>
              <a:t>thick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Detection</a:t>
            </a:r>
            <a:r>
              <a:rPr lang="fr-FR" sz="2000" dirty="0"/>
              <a:t> plans </a:t>
            </a: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dirty="0">
              <a:latin typeface="Inria Serif" panose="020B0604020202020204" charset="0"/>
            </a:endParaRPr>
          </a:p>
          <a:p>
            <a:pPr>
              <a:buNone/>
            </a:pPr>
            <a:r>
              <a:rPr lang="fr-FR" sz="2000" b="1" dirty="0">
                <a:latin typeface="Inria Serif" panose="020B0604020202020204" charset="0"/>
              </a:rPr>
              <a:t>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electron</a:t>
            </a:r>
            <a:r>
              <a:rPr lang="fr-FR" sz="2000" dirty="0">
                <a:latin typeface="Inria Serif" panose="020B0604020202020204" charset="0"/>
              </a:rPr>
              <a:t> transport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Cherenkov</a:t>
            </a:r>
            <a:r>
              <a:rPr lang="fr-FR" sz="2000" dirty="0">
                <a:latin typeface="Inria Serif" panose="020B0604020202020204" charset="0"/>
              </a:rPr>
              <a:t> production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optical</a:t>
            </a:r>
            <a:r>
              <a:rPr lang="fr-FR" sz="2000" dirty="0">
                <a:latin typeface="Inria Serif" panose="020B0604020202020204" charset="0"/>
              </a:rPr>
              <a:t> transport </a:t>
            </a: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r>
              <a:rPr lang="fr-FR" sz="2000" b="1" dirty="0">
                <a:latin typeface="Inria Serif" panose="020B0604020202020204" charset="0"/>
              </a:rPr>
              <a:t>Outputs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u="sng" dirty="0">
                <a:latin typeface="Inria Serif" panose="020B0604020202020204" charset="0"/>
              </a:rPr>
              <a:t>Dose :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energy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deposition</a:t>
            </a:r>
            <a:endParaRPr lang="fr-FR" sz="2000" dirty="0">
              <a:latin typeface="Inria Serif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u="sng" dirty="0" err="1">
                <a:latin typeface="Inria Serif" panose="020B0604020202020204" charset="0"/>
              </a:rPr>
              <a:t>Cherenkov</a:t>
            </a:r>
            <a:r>
              <a:rPr lang="fr-FR" sz="2000" u="sng" dirty="0">
                <a:latin typeface="Inria Serif" panose="020B0604020202020204" charset="0"/>
              </a:rPr>
              <a:t> production : </a:t>
            </a:r>
            <a:r>
              <a:rPr lang="fr-FR" sz="2000" dirty="0" err="1">
                <a:latin typeface="Inria Serif" panose="020B0604020202020204" charset="0"/>
              </a:rPr>
              <a:t>generated</a:t>
            </a:r>
            <a:r>
              <a:rPr lang="fr-FR" sz="2000" dirty="0">
                <a:latin typeface="Inria Serif" panose="020B0604020202020204" charset="0"/>
              </a:rPr>
              <a:t> photons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u="sng" dirty="0">
                <a:latin typeface="Inria Serif" panose="020B0604020202020204" charset="0"/>
              </a:rPr>
              <a:t>Optical fluence : </a:t>
            </a:r>
            <a:r>
              <a:rPr lang="fr-FR" sz="2000" dirty="0" err="1">
                <a:latin typeface="Inria Serif" panose="020B0604020202020204" charset="0"/>
              </a:rPr>
              <a:t>detected</a:t>
            </a:r>
            <a:r>
              <a:rPr lang="fr-FR" sz="2000" dirty="0">
                <a:latin typeface="Inria Serif" panose="020B0604020202020204" charset="0"/>
              </a:rPr>
              <a:t> photons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dirty="0">
                <a:latin typeface="Inria Serif" panose="020B0604020202020204" charset="0"/>
              </a:rPr>
              <a:t>This </a:t>
            </a:r>
            <a:r>
              <a:rPr lang="fr-FR" sz="2000" dirty="0" err="1">
                <a:latin typeface="Inria Serif" panose="020B0604020202020204" charset="0"/>
              </a:rPr>
              <a:t>separation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allows</a:t>
            </a:r>
            <a:r>
              <a:rPr lang="fr-FR" sz="2000" dirty="0">
                <a:latin typeface="Inria Serif" panose="020B0604020202020204" charset="0"/>
              </a:rPr>
              <a:t> us to </a:t>
            </a:r>
            <a:r>
              <a:rPr lang="fr-FR" sz="2000" dirty="0" err="1">
                <a:latin typeface="Inria Serif" panose="020B0604020202020204" charset="0"/>
              </a:rPr>
              <a:t>isolate</a:t>
            </a:r>
            <a:r>
              <a:rPr lang="fr-FR" sz="2000" dirty="0">
                <a:latin typeface="Inria Serif" panose="020B0604020202020204" charset="0"/>
              </a:rPr>
              <a:t> transport </a:t>
            </a:r>
            <a:r>
              <a:rPr lang="fr-FR" sz="2000" dirty="0" err="1">
                <a:latin typeface="Inria Serif" panose="020B0604020202020204" charset="0"/>
              </a:rPr>
              <a:t>effects</a:t>
            </a:r>
            <a:endParaRPr lang="fr-FR" sz="2000" dirty="0">
              <a:latin typeface="Inria Serif" panose="020B0604020202020204" charset="0"/>
            </a:endParaRPr>
          </a:p>
          <a:p>
            <a:endParaRPr lang="fr-FR" sz="2000" dirty="0">
              <a:latin typeface="Inria Serif" panose="020B060402020202020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7F40FE0-3775-4C01-8D1E-B3A16DA8AC7A}"/>
              </a:ext>
            </a:extLst>
          </p:cNvPr>
          <p:cNvGrpSpPr/>
          <p:nvPr/>
        </p:nvGrpSpPr>
        <p:grpSpPr>
          <a:xfrm>
            <a:off x="10884009" y="2202452"/>
            <a:ext cx="5833866" cy="3530498"/>
            <a:chOff x="10884009" y="2202452"/>
            <a:chExt cx="5833866" cy="353049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AD22E6A-CE59-EAC1-B144-BDC5C212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009" y="2202452"/>
              <a:ext cx="3746391" cy="3530498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CB96605-F05C-DFE0-E61B-555B93B0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0" y="2227750"/>
              <a:ext cx="2087475" cy="3505200"/>
            </a:xfrm>
            <a:prstGeom prst="rect">
              <a:avLst/>
            </a:prstGeom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F83A87F-2B2B-E4FB-D93D-79B20D956B73}"/>
              </a:ext>
            </a:extLst>
          </p:cNvPr>
          <p:cNvSpPr txBox="1"/>
          <p:nvPr/>
        </p:nvSpPr>
        <p:spPr>
          <a:xfrm>
            <a:off x="10884009" y="5815222"/>
            <a:ext cx="5833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latin typeface="Inria Serif" panose="020B0604020202020204" charset="0"/>
              </a:rPr>
              <a:t>Figure 9 : (a) Representation of the simulated geometry used in the TOPAS simulations, (b) Experimental Cherenkov imaging setup showing the water tank positioned under the </a:t>
            </a:r>
            <a:r>
              <a:rPr lang="en-US" sz="1400" dirty="0" err="1">
                <a:latin typeface="Inria Serif" panose="020B0604020202020204" charset="0"/>
              </a:rPr>
              <a:t>Mobetron</a:t>
            </a:r>
            <a:endParaRPr lang="fr-FR" sz="1400" dirty="0">
              <a:latin typeface="Inria Serif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0675BF-567C-5D0E-48C3-4664782CAAD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6350" y="308632"/>
            <a:ext cx="8115300" cy="1745124"/>
            <a:chOff x="0" y="0"/>
            <a:chExt cx="2137363" cy="4596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7363" cy="459621"/>
            </a:xfrm>
            <a:custGeom>
              <a:avLst/>
              <a:gdLst/>
              <a:ahLst/>
              <a:cxnLst/>
              <a:rect l="l" t="t" r="r" b="b"/>
              <a:pathLst>
                <a:path w="2137363" h="459621">
                  <a:moveTo>
                    <a:pt x="0" y="0"/>
                  </a:moveTo>
                  <a:lnTo>
                    <a:pt x="2137363" y="0"/>
                  </a:lnTo>
                  <a:lnTo>
                    <a:pt x="2137363" y="459621"/>
                  </a:lnTo>
                  <a:lnTo>
                    <a:pt x="0" y="459621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37363" cy="49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90256" y="500444"/>
            <a:ext cx="750748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IV – RESULTS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2D DISTRIBUTIONS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11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BE2254-15D9-BD5E-9099-85353E1C2944}"/>
              </a:ext>
            </a:extLst>
          </p:cNvPr>
          <p:cNvSpPr txBox="1"/>
          <p:nvPr/>
        </p:nvSpPr>
        <p:spPr>
          <a:xfrm>
            <a:off x="1028700" y="3010643"/>
            <a:ext cx="6362700" cy="2809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Inria Serif" panose="020B0604020202020204" charset="0"/>
              </a:rPr>
              <a:t>Strong agreement between dose and Cherenkov production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Inria Serif" panose="020B0604020202020204" charset="0"/>
              </a:rPr>
              <a:t>Optical transport introduces reflections and spatial distortions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Inria Serif" panose="020B0604020202020204" charset="0"/>
              </a:rPr>
              <a:t>Directional Cherenkov emission affects the detected signal.</a:t>
            </a:r>
            <a:endParaRPr lang="fr-FR" sz="2000" dirty="0">
              <a:latin typeface="Inria Serif" panose="020B060402020202020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69513DF-D84B-7C27-2F18-2D95260819B0}"/>
              </a:ext>
            </a:extLst>
          </p:cNvPr>
          <p:cNvSpPr txBox="1"/>
          <p:nvPr/>
        </p:nvSpPr>
        <p:spPr>
          <a:xfrm>
            <a:off x="1028700" y="2242944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Observations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BB4F9ED-3099-9CA4-2265-5B4CA7081C29}"/>
              </a:ext>
            </a:extLst>
          </p:cNvPr>
          <p:cNvSpPr txBox="1"/>
          <p:nvPr/>
        </p:nvSpPr>
        <p:spPr>
          <a:xfrm>
            <a:off x="1028700" y="6908636"/>
            <a:ext cx="485775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Take-home message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B59F44-9646-3406-5819-364A96A052CE}"/>
              </a:ext>
            </a:extLst>
          </p:cNvPr>
          <p:cNvSpPr txBox="1"/>
          <p:nvPr/>
        </p:nvSpPr>
        <p:spPr>
          <a:xfrm>
            <a:off x="1028700" y="7699794"/>
            <a:ext cx="6362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Inria Serif" panose="020B0604020202020204" charset="0"/>
              </a:rPr>
              <a:t>TOPAS reproduces the expected transport of optical photons</a:t>
            </a:r>
            <a:endParaRPr lang="fr-FR" sz="2000" dirty="0">
              <a:latin typeface="Inria Serif" panose="020B060402020202020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A7DA35-6E9E-4884-3773-59F1FA8C1559}"/>
              </a:ext>
            </a:extLst>
          </p:cNvPr>
          <p:cNvSpPr txBox="1"/>
          <p:nvPr/>
        </p:nvSpPr>
        <p:spPr>
          <a:xfrm>
            <a:off x="15631214" y="2163218"/>
            <a:ext cx="162808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Inria Serif" panose="020B0604020202020204" charset="0"/>
              </a:rPr>
              <a:t>Figure 10 : </a:t>
            </a:r>
            <a:r>
              <a:rPr lang="fr-FR" sz="1400" dirty="0" err="1">
                <a:latin typeface="Inria Serif" panose="020B0604020202020204" charset="0"/>
              </a:rPr>
              <a:t>Simulated</a:t>
            </a:r>
            <a:r>
              <a:rPr lang="fr-FR" sz="1400" dirty="0">
                <a:latin typeface="Inria Serif" panose="020B0604020202020204" charset="0"/>
              </a:rPr>
              <a:t> relative </a:t>
            </a:r>
            <a:r>
              <a:rPr lang="fr-FR" sz="1400" dirty="0" err="1">
                <a:latin typeface="Inria Serif" panose="020B0604020202020204" charset="0"/>
              </a:rPr>
              <a:t>absorbed</a:t>
            </a:r>
            <a:r>
              <a:rPr lang="fr-FR" sz="1400" dirty="0">
                <a:latin typeface="Inria Serif" panose="020B0604020202020204" charset="0"/>
              </a:rPr>
              <a:t> dose distribution (top), </a:t>
            </a:r>
            <a:r>
              <a:rPr lang="fr-FR" sz="1400" dirty="0" err="1">
                <a:latin typeface="Inria Serif" panose="020B0604020202020204" charset="0"/>
              </a:rPr>
              <a:t>Cherenkov</a:t>
            </a:r>
            <a:r>
              <a:rPr lang="fr-FR" sz="1400" dirty="0">
                <a:latin typeface="Inria Serif" panose="020B0604020202020204" charset="0"/>
              </a:rPr>
              <a:t> photon relative production (middle), and </a:t>
            </a:r>
            <a:r>
              <a:rPr lang="fr-FR" sz="1400" dirty="0" err="1">
                <a:latin typeface="Inria Serif" panose="020B0604020202020204" charset="0"/>
              </a:rPr>
              <a:t>Cherenkov</a:t>
            </a:r>
            <a:r>
              <a:rPr lang="fr-FR" sz="1400" dirty="0">
                <a:latin typeface="Inria Serif" panose="020B0604020202020204" charset="0"/>
              </a:rPr>
              <a:t> photon relative fluence </a:t>
            </a:r>
            <a:r>
              <a:rPr lang="fr-FR" sz="1400" dirty="0" err="1">
                <a:latin typeface="Inria Serif" panose="020B0604020202020204" charset="0"/>
              </a:rPr>
              <a:t>reaching</a:t>
            </a:r>
            <a:r>
              <a:rPr lang="fr-FR" sz="1400" dirty="0">
                <a:latin typeface="Inria Serif" panose="020B0604020202020204" charset="0"/>
              </a:rPr>
              <a:t> the </a:t>
            </a:r>
            <a:r>
              <a:rPr lang="fr-FR" sz="1400" dirty="0" err="1">
                <a:latin typeface="Inria Serif" panose="020B0604020202020204" charset="0"/>
              </a:rPr>
              <a:t>external</a:t>
            </a:r>
            <a:r>
              <a:rPr lang="fr-FR" sz="1400" dirty="0">
                <a:latin typeface="Inria Serif" panose="020B0604020202020204" charset="0"/>
              </a:rPr>
              <a:t> </a:t>
            </a:r>
            <a:r>
              <a:rPr lang="fr-FR" sz="1400" dirty="0" err="1">
                <a:latin typeface="Inria Serif" panose="020B0604020202020204" charset="0"/>
              </a:rPr>
              <a:t>detection</a:t>
            </a:r>
            <a:r>
              <a:rPr lang="fr-FR" sz="1400" dirty="0">
                <a:latin typeface="Inria Serif" panose="020B0604020202020204" charset="0"/>
              </a:rPr>
              <a:t> plane (</a:t>
            </a:r>
            <a:r>
              <a:rPr lang="fr-FR" sz="1400" dirty="0" err="1">
                <a:latin typeface="Inria Serif" panose="020B0604020202020204" charset="0"/>
              </a:rPr>
              <a:t>bottom</a:t>
            </a:r>
            <a:r>
              <a:rPr lang="fr-FR" sz="1400" dirty="0">
                <a:latin typeface="Inria Serif" panose="020B0604020202020204" charset="0"/>
              </a:rPr>
              <a:t>) for the</a:t>
            </a:r>
          </a:p>
          <a:p>
            <a:pPr marL="228600" indent="-228600">
              <a:buAutoNum type="alphaLcParenBoth"/>
            </a:pPr>
            <a:r>
              <a:rPr lang="fr-FR" sz="1400" dirty="0">
                <a:latin typeface="Inria Serif" panose="020B0604020202020204" charset="0"/>
              </a:rPr>
              <a:t>2.5 cm, 6 MeV,</a:t>
            </a:r>
          </a:p>
          <a:p>
            <a:r>
              <a:rPr lang="fr-FR" sz="1400" dirty="0">
                <a:latin typeface="Inria Serif" panose="020B0604020202020204" charset="0"/>
              </a:rPr>
              <a:t>(b) 5 cm, 6 MeV,</a:t>
            </a:r>
          </a:p>
          <a:p>
            <a:r>
              <a:rPr lang="fr-FR" sz="1400" dirty="0">
                <a:latin typeface="Inria Serif" panose="020B0604020202020204" charset="0"/>
              </a:rPr>
              <a:t>(c) 6 cm, 6 MeV, (d) 2.5 cm, 9 MeV </a:t>
            </a:r>
            <a:r>
              <a:rPr lang="fr-FR" sz="1400" dirty="0" err="1">
                <a:latin typeface="Inria Serif" panose="020B0604020202020204" charset="0"/>
              </a:rPr>
              <a:t>electron</a:t>
            </a:r>
            <a:r>
              <a:rPr lang="fr-FR" sz="1400" dirty="0">
                <a:latin typeface="Inria Serif" panose="020B0604020202020204" charset="0"/>
              </a:rPr>
              <a:t> </a:t>
            </a:r>
            <a:r>
              <a:rPr lang="fr-FR" sz="1400" dirty="0" err="1">
                <a:latin typeface="Inria Serif" panose="020B0604020202020204" charset="0"/>
              </a:rPr>
              <a:t>beams</a:t>
            </a:r>
            <a:endParaRPr lang="fr-FR" sz="1400" dirty="0">
              <a:latin typeface="Inria Serif" panose="020B060402020202020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FE107B7-BCC1-5AC8-C4A8-9321CBC6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74603"/>
            <a:ext cx="8129932" cy="58088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ACBB-5CF0-9C3B-3947-7F8097FEA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07A059-3EEB-EAE5-D13D-335C6E6D1C3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1A802F6-2942-75AA-4121-AC211087159B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BDCE0EA-E002-3509-3BD3-FD3542D46C95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D1B98AF-51CC-E90D-785F-8708651CA672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0083C15-D283-5E9C-125E-E2160D32E10E}"/>
              </a:ext>
            </a:extLst>
          </p:cNvPr>
          <p:cNvGrpSpPr/>
          <p:nvPr/>
        </p:nvGrpSpPr>
        <p:grpSpPr>
          <a:xfrm>
            <a:off x="1028700" y="241948"/>
            <a:ext cx="8115300" cy="1745124"/>
            <a:chOff x="0" y="0"/>
            <a:chExt cx="2137363" cy="45962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698A09D-FDF6-2F1F-D654-E02D7B0FAF03}"/>
                </a:ext>
              </a:extLst>
            </p:cNvPr>
            <p:cNvSpPr/>
            <p:nvPr/>
          </p:nvSpPr>
          <p:spPr>
            <a:xfrm>
              <a:off x="0" y="0"/>
              <a:ext cx="2137363" cy="459621"/>
            </a:xfrm>
            <a:custGeom>
              <a:avLst/>
              <a:gdLst/>
              <a:ahLst/>
              <a:cxnLst/>
              <a:rect l="l" t="t" r="r" b="b"/>
              <a:pathLst>
                <a:path w="2137363" h="459621">
                  <a:moveTo>
                    <a:pt x="0" y="0"/>
                  </a:moveTo>
                  <a:lnTo>
                    <a:pt x="2137363" y="0"/>
                  </a:lnTo>
                  <a:lnTo>
                    <a:pt x="2137363" y="459621"/>
                  </a:lnTo>
                  <a:lnTo>
                    <a:pt x="0" y="459621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C264D1D-601B-D52A-E592-1936D6DFF52B}"/>
                </a:ext>
              </a:extLst>
            </p:cNvPr>
            <p:cNvSpPr txBox="1"/>
            <p:nvPr/>
          </p:nvSpPr>
          <p:spPr>
            <a:xfrm>
              <a:off x="0" y="-38100"/>
              <a:ext cx="2137363" cy="49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CA86169-E6F7-D221-0141-C0358D0A17F9}"/>
              </a:ext>
            </a:extLst>
          </p:cNvPr>
          <p:cNvSpPr txBox="1"/>
          <p:nvPr/>
        </p:nvSpPr>
        <p:spPr>
          <a:xfrm>
            <a:off x="1332606" y="433760"/>
            <a:ext cx="750748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IV – RESULTS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DEPTH PROFILES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517F6D-A724-27F9-8A32-27DD9D97A2DD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82B168E-7EFB-27AC-984C-365CA9E8295F}"/>
              </a:ext>
            </a:extLst>
          </p:cNvPr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BF5856-B1AF-C71D-8D0B-85217BB12497}"/>
              </a:ext>
            </a:extLst>
          </p:cNvPr>
          <p:cNvSpPr txBox="1"/>
          <p:nvPr/>
        </p:nvSpPr>
        <p:spPr>
          <a:xfrm>
            <a:off x="1028700" y="3399364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Strong </a:t>
            </a:r>
            <a:r>
              <a:rPr lang="fr-FR" sz="2000" dirty="0" err="1">
                <a:latin typeface="Inria Serif" panose="020B0604020202020204" charset="0"/>
              </a:rPr>
              <a:t>correlation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between</a:t>
            </a:r>
            <a:r>
              <a:rPr lang="fr-FR" sz="2000" dirty="0">
                <a:latin typeface="Inria Serif" panose="020B0604020202020204" charset="0"/>
              </a:rPr>
              <a:t> dose and production.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Detected</a:t>
            </a:r>
            <a:r>
              <a:rPr lang="fr-FR" sz="2000" dirty="0">
                <a:latin typeface="Inria Serif" panose="020B0604020202020204" charset="0"/>
              </a:rPr>
              <a:t> fluence </a:t>
            </a:r>
            <a:r>
              <a:rPr lang="fr-FR" sz="2000" dirty="0" err="1">
                <a:latin typeface="Inria Serif" panose="020B0604020202020204" charset="0"/>
              </a:rPr>
              <a:t>exhibits</a:t>
            </a:r>
            <a:r>
              <a:rPr lang="fr-FR" sz="2000" dirty="0">
                <a:latin typeface="Inria Serif" panose="020B060402020202020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Shifts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Distortions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Secondary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peaks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C86C6DC-D521-08EB-C5B6-25CD76D0FE2E}"/>
              </a:ext>
            </a:extLst>
          </p:cNvPr>
          <p:cNvSpPr txBox="1"/>
          <p:nvPr/>
        </p:nvSpPr>
        <p:spPr>
          <a:xfrm>
            <a:off x="1028700" y="2242944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Observations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82E5D96-B293-F43B-9B28-CADD4EF0C8B4}"/>
              </a:ext>
            </a:extLst>
          </p:cNvPr>
          <p:cNvGrpSpPr/>
          <p:nvPr/>
        </p:nvGrpSpPr>
        <p:grpSpPr>
          <a:xfrm>
            <a:off x="9447906" y="241948"/>
            <a:ext cx="8535294" cy="6251340"/>
            <a:chOff x="7142485" y="637136"/>
            <a:chExt cx="10586070" cy="775335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DDC0A88-0B98-6360-64D1-F1F255881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85" y="673211"/>
              <a:ext cx="5248275" cy="387667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429E0EE-9BBF-3F5D-B408-26C2762B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0280" y="637136"/>
              <a:ext cx="5248275" cy="387667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80CC590-33AC-2C19-FBBE-92A64FE4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265" y="4513811"/>
              <a:ext cx="5248275" cy="387667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A2A872E-B8E5-805B-D40C-855B407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0600" y="4513811"/>
              <a:ext cx="5248275" cy="3876675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84F9E5A-8CA6-0A02-8A41-DE6F500DA1C4}"/>
              </a:ext>
            </a:extLst>
          </p:cNvPr>
          <p:cNvSpPr txBox="1"/>
          <p:nvPr/>
        </p:nvSpPr>
        <p:spPr>
          <a:xfrm>
            <a:off x="9442219" y="6682476"/>
            <a:ext cx="84928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Inria Serif" panose="020B0604020202020204" charset="0"/>
              </a:rPr>
              <a:t>Figure 11 : Comparison of longitudinal profiles of absorbed dose (orange), Cherenkov photon production (blue), and Cherenkov photon fluence at 5 cm (green) for the (a) 2.5cm - 6 MeV, (b) 5cm - 6 MeV, (c) 6 cm - 6 MeV, and (d) 2.5cm - 9 MeV electron beams</a:t>
            </a:r>
            <a:endParaRPr lang="fr-FR" sz="1400" dirty="0">
              <a:latin typeface="Inria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9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71979E-0DD0-5DFA-7F74-CD6DE50EF2C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13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E9D271-1179-DFAD-ED85-D6962CD95CD1}"/>
              </a:ext>
            </a:extLst>
          </p:cNvPr>
          <p:cNvGrpSpPr/>
          <p:nvPr/>
        </p:nvGrpSpPr>
        <p:grpSpPr>
          <a:xfrm>
            <a:off x="1028700" y="769038"/>
            <a:ext cx="16338152" cy="1097862"/>
            <a:chOff x="0" y="0"/>
            <a:chExt cx="2137363" cy="45962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4591862-8853-B01C-7637-CC2085CF93A7}"/>
                </a:ext>
              </a:extLst>
            </p:cNvPr>
            <p:cNvSpPr/>
            <p:nvPr/>
          </p:nvSpPr>
          <p:spPr>
            <a:xfrm>
              <a:off x="0" y="0"/>
              <a:ext cx="2137363" cy="459621"/>
            </a:xfrm>
            <a:custGeom>
              <a:avLst/>
              <a:gdLst/>
              <a:ahLst/>
              <a:cxnLst/>
              <a:rect l="l" t="t" r="r" b="b"/>
              <a:pathLst>
                <a:path w="2137363" h="459621">
                  <a:moveTo>
                    <a:pt x="0" y="0"/>
                  </a:moveTo>
                  <a:lnTo>
                    <a:pt x="2137363" y="0"/>
                  </a:lnTo>
                  <a:lnTo>
                    <a:pt x="2137363" y="459621"/>
                  </a:lnTo>
                  <a:lnTo>
                    <a:pt x="0" y="459621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65043FE-759F-6626-728A-D036110C29CC}"/>
                </a:ext>
              </a:extLst>
            </p:cNvPr>
            <p:cNvSpPr txBox="1"/>
            <p:nvPr/>
          </p:nvSpPr>
          <p:spPr>
            <a:xfrm>
              <a:off x="0" y="-38100"/>
              <a:ext cx="2137363" cy="49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id="{C4A0B566-EC08-E734-79C3-2E9B8DD6B80E}"/>
              </a:ext>
            </a:extLst>
          </p:cNvPr>
          <p:cNvSpPr txBox="1"/>
          <p:nvPr/>
        </p:nvSpPr>
        <p:spPr>
          <a:xfrm>
            <a:off x="1371600" y="960850"/>
            <a:ext cx="1569134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V – DISCUSSIONS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5FC8BAEF-5024-2DDA-4B0F-9E92876A1C0C}"/>
              </a:ext>
            </a:extLst>
          </p:cNvPr>
          <p:cNvSpPr txBox="1"/>
          <p:nvPr/>
        </p:nvSpPr>
        <p:spPr>
          <a:xfrm>
            <a:off x="1028700" y="2157306"/>
            <a:ext cx="15730341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2800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Why does the signal shift ?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6413187-0245-5C95-5437-7F09248C841B}"/>
              </a:ext>
            </a:extLst>
          </p:cNvPr>
          <p:cNvSpPr txBox="1"/>
          <p:nvPr/>
        </p:nvSpPr>
        <p:spPr>
          <a:xfrm>
            <a:off x="9276361" y="4797833"/>
            <a:ext cx="7507489" cy="6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2800" spc="47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Implication for FLASH dosimetry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093AC8-2A8E-21E5-0ECE-0CAAFEAD5D6B}"/>
              </a:ext>
            </a:extLst>
          </p:cNvPr>
          <p:cNvSpPr txBox="1"/>
          <p:nvPr/>
        </p:nvSpPr>
        <p:spPr>
          <a:xfrm>
            <a:off x="1028700" y="2830044"/>
            <a:ext cx="163381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Inria Serif" panose="020B0604020202020204" charset="0"/>
              </a:rPr>
              <a:t>Cherenkov photons are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ria Serif" panose="020B0604020202020204" charset="0"/>
              </a:rPr>
              <a:t>emitted at a specific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ria Serif" panose="020B0604020202020204" charset="0"/>
              </a:rPr>
              <a:t>anisotropic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ria Serif" panose="020B0604020202020204" charset="0"/>
              </a:rPr>
              <a:t>refracted at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ria Serif" panose="020B0604020202020204" charset="0"/>
              </a:rPr>
              <a:t>reflected by boundaries</a:t>
            </a:r>
          </a:p>
          <a:p>
            <a:endParaRPr lang="en-US" dirty="0">
              <a:latin typeface="Inria Serif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latin typeface="Inria Serif" panose="020B0604020202020204" charset="0"/>
              </a:rPr>
              <a:t>Therefore : Camera signal is influenced by optical transport phenomena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275B11-8F2C-0FE7-2814-CC3773AE78C4}"/>
              </a:ext>
            </a:extLst>
          </p:cNvPr>
          <p:cNvSpPr txBox="1"/>
          <p:nvPr/>
        </p:nvSpPr>
        <p:spPr>
          <a:xfrm>
            <a:off x="9251552" y="5460002"/>
            <a:ext cx="8115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Inria Serif" panose="020B0604020202020204" charset="0"/>
              </a:rPr>
              <a:t>Strong dose-production </a:t>
            </a:r>
            <a:r>
              <a:rPr lang="fr-FR" dirty="0" err="1">
                <a:latin typeface="Inria Serif" panose="020B0604020202020204" charset="0"/>
              </a:rPr>
              <a:t>correlation</a:t>
            </a:r>
            <a:r>
              <a:rPr lang="fr-FR" dirty="0">
                <a:latin typeface="Inria Serif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Inria Serif" panose="020B0604020202020204" charset="0"/>
              </a:rPr>
              <a:t>Predictable</a:t>
            </a:r>
            <a:r>
              <a:rPr lang="fr-FR" dirty="0">
                <a:latin typeface="Inria Serif" panose="020B0604020202020204" charset="0"/>
              </a:rPr>
              <a:t> transport </a:t>
            </a:r>
            <a:r>
              <a:rPr lang="fr-FR" dirty="0" err="1">
                <a:latin typeface="Inria Serif" panose="020B0604020202020204" charset="0"/>
              </a:rPr>
              <a:t>effects</a:t>
            </a:r>
            <a:r>
              <a:rPr lang="fr-FR" dirty="0">
                <a:latin typeface="Inria Serif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Inria Serif" panose="020B0604020202020204" charset="0"/>
              </a:rPr>
              <a:t>Monte Carlo can </a:t>
            </a:r>
            <a:r>
              <a:rPr lang="fr-FR" dirty="0" err="1">
                <a:latin typeface="Inria Serif" panose="020B0604020202020204" charset="0"/>
              </a:rPr>
              <a:t>characterize</a:t>
            </a:r>
            <a:r>
              <a:rPr lang="fr-FR" dirty="0">
                <a:latin typeface="Inria Serif" panose="020B0604020202020204" charset="0"/>
              </a:rPr>
              <a:t> corrections </a:t>
            </a:r>
          </a:p>
          <a:p>
            <a:pPr>
              <a:buNone/>
            </a:pPr>
            <a:endParaRPr lang="fr-FR" b="1" dirty="0">
              <a:latin typeface="Inria Serif" panose="020B0604020202020204" charset="0"/>
            </a:endParaRPr>
          </a:p>
          <a:p>
            <a:pPr>
              <a:buNone/>
            </a:pPr>
            <a:r>
              <a:rPr lang="fr-FR" dirty="0" err="1">
                <a:latin typeface="Inria Serif" panose="020B0604020202020204" charset="0"/>
              </a:rPr>
              <a:t>Potential</a:t>
            </a:r>
            <a:r>
              <a:rPr lang="fr-FR" dirty="0">
                <a:latin typeface="Inria Serif" panose="020B0604020202020204" charset="0"/>
              </a:rPr>
              <a:t> for quantitative </a:t>
            </a:r>
            <a:r>
              <a:rPr lang="fr-FR" dirty="0" err="1">
                <a:latin typeface="Inria Serif" panose="020B0604020202020204" charset="0"/>
              </a:rPr>
              <a:t>Cherenkov</a:t>
            </a:r>
            <a:r>
              <a:rPr lang="fr-FR" dirty="0">
                <a:latin typeface="Inria Serif" panose="020B0604020202020204" charset="0"/>
              </a:rPr>
              <a:t> </a:t>
            </a:r>
            <a:r>
              <a:rPr lang="fr-FR" dirty="0" err="1">
                <a:latin typeface="Inria Serif" panose="020B0604020202020204" charset="0"/>
              </a:rPr>
              <a:t>dosimetry</a:t>
            </a:r>
            <a:r>
              <a:rPr lang="fr-FR" dirty="0">
                <a:latin typeface="Inria Serif" panose="020B0604020202020204" charset="0"/>
              </a:rPr>
              <a:t> in FLASH </a:t>
            </a:r>
            <a:r>
              <a:rPr lang="fr-FR" dirty="0" err="1">
                <a:latin typeface="Inria Serif" panose="020B0604020202020204" charset="0"/>
              </a:rPr>
              <a:t>beams</a:t>
            </a:r>
            <a:r>
              <a:rPr lang="fr-FR" dirty="0">
                <a:latin typeface="Inria Serif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E969-A7FD-2EF8-7909-B8EADACB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7F083A-88DB-9D12-AD7F-341AD2FB4C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FFA84BF-A75C-0184-DF67-ABF4BED0A946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694793-4378-97CD-627F-C4C4DDF87DD0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E57E75F-A176-BB5D-E3C9-EA4BA436B79E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F9E3D0B-934F-C0F3-61D1-DB68692E143F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4190872-2D54-3251-8183-60536B5B00BB}"/>
              </a:ext>
            </a:extLst>
          </p:cNvPr>
          <p:cNvSpPr txBox="1"/>
          <p:nvPr/>
        </p:nvSpPr>
        <p:spPr>
          <a:xfrm>
            <a:off x="1028700" y="1621730"/>
            <a:ext cx="783687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CONCLUSIONS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A99471B-A7B7-1E28-D949-28BB305B1697}"/>
              </a:ext>
            </a:extLst>
          </p:cNvPr>
          <p:cNvSpPr txBox="1"/>
          <p:nvPr/>
        </p:nvSpPr>
        <p:spPr>
          <a:xfrm>
            <a:off x="1702419" y="8724335"/>
            <a:ext cx="3988030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14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8E83AA-3B47-B16A-01DC-48B50C2C7133}"/>
              </a:ext>
            </a:extLst>
          </p:cNvPr>
          <p:cNvSpPr txBox="1"/>
          <p:nvPr/>
        </p:nvSpPr>
        <p:spPr>
          <a:xfrm>
            <a:off x="914400" y="2531990"/>
            <a:ext cx="12687300" cy="557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Realistic</a:t>
            </a:r>
            <a:r>
              <a:rPr lang="fr-FR" sz="2000" dirty="0">
                <a:latin typeface="Inria Serif" panose="020B0604020202020204" charset="0"/>
              </a:rPr>
              <a:t> phase </a:t>
            </a:r>
            <a:r>
              <a:rPr lang="fr-FR" sz="2000" dirty="0" err="1">
                <a:latin typeface="Inria Serif" panose="020B0604020202020204" charset="0"/>
              </a:rPr>
              <a:t>spaces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were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generated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using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validated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Mobetron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beam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models</a:t>
            </a:r>
            <a:endParaRPr lang="fr-FR" sz="2000" dirty="0">
              <a:latin typeface="Inria Serif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PESO </a:t>
            </a:r>
            <a:r>
              <a:rPr lang="fr-FR" sz="2000" dirty="0" err="1">
                <a:latin typeface="Inria Serif" panose="020B0604020202020204" charset="0"/>
              </a:rPr>
              <a:t>enabled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physically</a:t>
            </a:r>
            <a:r>
              <a:rPr lang="fr-FR" sz="2000" dirty="0">
                <a:latin typeface="Inria Serif" panose="020B0604020202020204" charset="0"/>
              </a:rPr>
              <a:t> consistent </a:t>
            </a:r>
            <a:r>
              <a:rPr lang="fr-FR" sz="2000" dirty="0" err="1">
                <a:latin typeface="Inria Serif" panose="020B0604020202020204" charset="0"/>
              </a:rPr>
              <a:t>spectrum</a:t>
            </a:r>
            <a:r>
              <a:rPr lang="fr-FR" sz="2000" dirty="0">
                <a:latin typeface="Inria Serif" panose="020B0604020202020204" charset="0"/>
              </a:rPr>
              <a:t> reconstruction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TOPAS </a:t>
            </a:r>
            <a:r>
              <a:rPr lang="fr-FR" sz="2000" dirty="0" err="1">
                <a:latin typeface="Inria Serif" panose="020B0604020202020204" charset="0"/>
              </a:rPr>
              <a:t>successfully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modeled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Cherenkov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generation</a:t>
            </a:r>
            <a:r>
              <a:rPr lang="fr-FR" sz="2000" dirty="0">
                <a:latin typeface="Inria Serif" panose="020B0604020202020204" charset="0"/>
              </a:rPr>
              <a:t> and transport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Optical transport </a:t>
            </a:r>
            <a:r>
              <a:rPr lang="fr-FR" sz="2000" dirty="0" err="1">
                <a:latin typeface="Inria Serif" panose="020B0604020202020204" charset="0"/>
              </a:rPr>
              <a:t>significantly</a:t>
            </a:r>
            <a:r>
              <a:rPr lang="fr-FR" sz="2000" dirty="0">
                <a:latin typeface="Inria Serif" panose="020B0604020202020204" charset="0"/>
              </a:rPr>
              <a:t> modifies the </a:t>
            </a:r>
            <a:r>
              <a:rPr lang="fr-FR" sz="2000" dirty="0" err="1">
                <a:latin typeface="Inria Serif" panose="020B0604020202020204" charset="0"/>
              </a:rPr>
              <a:t>detected</a:t>
            </a:r>
            <a:r>
              <a:rPr lang="fr-FR" sz="2000" dirty="0">
                <a:latin typeface="Inria Serif" panose="020B0604020202020204" charset="0"/>
              </a:rPr>
              <a:t> signal, but in a </a:t>
            </a:r>
            <a:r>
              <a:rPr lang="fr-FR" sz="2000" dirty="0" err="1">
                <a:latin typeface="Inria Serif" panose="020B0604020202020204" charset="0"/>
              </a:rPr>
              <a:t>predictable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manner</a:t>
            </a:r>
            <a:endParaRPr lang="fr-FR" sz="2000" dirty="0">
              <a:latin typeface="Inria Serif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These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effects</a:t>
            </a:r>
            <a:r>
              <a:rPr lang="fr-FR" sz="2000" dirty="0">
                <a:latin typeface="Inria Serif" panose="020B0604020202020204" charset="0"/>
              </a:rPr>
              <a:t> must </a:t>
            </a:r>
            <a:r>
              <a:rPr lang="fr-FR" sz="2000" dirty="0" err="1">
                <a:latin typeface="Inria Serif" panose="020B0604020202020204" charset="0"/>
              </a:rPr>
              <a:t>be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considered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before</a:t>
            </a:r>
            <a:r>
              <a:rPr lang="fr-FR" sz="2000" dirty="0">
                <a:latin typeface="Inria Serif" panose="020B0604020202020204" charset="0"/>
              </a:rPr>
              <a:t> quantitative dose estimation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Inria Serif" panose="020B0604020202020204" charset="0"/>
            </a:endParaRPr>
          </a:p>
          <a:p>
            <a:pPr>
              <a:lnSpc>
                <a:spcPct val="150000"/>
              </a:lnSpc>
            </a:pPr>
            <a:endParaRPr lang="fr-FR" sz="2000" dirty="0">
              <a:latin typeface="Inria Serif" panose="020B06040202020202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b="1" dirty="0">
                <a:latin typeface="Inria Serif" panose="020B0604020202020204" charset="0"/>
              </a:rPr>
              <a:t>Future </a:t>
            </a:r>
            <a:r>
              <a:rPr lang="fr-FR" sz="2000" b="1" dirty="0" err="1">
                <a:latin typeface="Inria Serif" panose="020B0604020202020204" charset="0"/>
              </a:rPr>
              <a:t>work</a:t>
            </a:r>
            <a:endParaRPr lang="fr-FR" sz="2000" b="1" dirty="0">
              <a:latin typeface="Inria Serif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Experimental</a:t>
            </a:r>
            <a:r>
              <a:rPr lang="fr-FR" sz="2000" dirty="0">
                <a:latin typeface="Inria Serif" panose="020B0604020202020204" charset="0"/>
              </a:rPr>
              <a:t> validation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Polarization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studies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Correction </a:t>
            </a:r>
            <a:r>
              <a:rPr lang="fr-FR" sz="2000" dirty="0" err="1">
                <a:latin typeface="Inria Serif" panose="020B0604020202020204" charset="0"/>
              </a:rPr>
              <a:t>algorithms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Real-time FLASH </a:t>
            </a:r>
            <a:r>
              <a:rPr lang="fr-FR" sz="2000" dirty="0" err="1">
                <a:latin typeface="Inria Serif" panose="020B0604020202020204" charset="0"/>
              </a:rPr>
              <a:t>dosimetry</a:t>
            </a:r>
            <a:endParaRPr lang="fr-FR" sz="2000" dirty="0">
              <a:latin typeface="Inria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5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7C1F8E-3FC1-3BD9-49E3-C69CD4CDC7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533400" y="661167"/>
            <a:ext cx="6910386" cy="8964665"/>
            <a:chOff x="0" y="0"/>
            <a:chExt cx="620732" cy="8052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732" cy="805259"/>
            </a:xfrm>
            <a:custGeom>
              <a:avLst/>
              <a:gdLst/>
              <a:ahLst/>
              <a:cxnLst/>
              <a:rect l="l" t="t" r="r" b="b"/>
              <a:pathLst>
                <a:path w="620732" h="805259">
                  <a:moveTo>
                    <a:pt x="207022" y="19070"/>
                  </a:moveTo>
                  <a:cubicBezTo>
                    <a:pt x="238743" y="7556"/>
                    <a:pt x="275025" y="0"/>
                    <a:pt x="310533" y="0"/>
                  </a:cubicBezTo>
                  <a:cubicBezTo>
                    <a:pt x="346043" y="0"/>
                    <a:pt x="380211" y="6476"/>
                    <a:pt x="411699" y="17990"/>
                  </a:cubicBezTo>
                  <a:cubicBezTo>
                    <a:pt x="412370" y="18350"/>
                    <a:pt x="413040" y="18350"/>
                    <a:pt x="413709" y="18710"/>
                  </a:cubicBezTo>
                  <a:cubicBezTo>
                    <a:pt x="531960" y="64765"/>
                    <a:pt x="619057" y="186379"/>
                    <a:pt x="620732" y="328335"/>
                  </a:cubicBezTo>
                  <a:lnTo>
                    <a:pt x="620732" y="805259"/>
                  </a:lnTo>
                  <a:lnTo>
                    <a:pt x="0" y="805259"/>
                  </a:lnTo>
                  <a:lnTo>
                    <a:pt x="0" y="328688"/>
                  </a:lnTo>
                  <a:cubicBezTo>
                    <a:pt x="1675" y="185660"/>
                    <a:pt x="87432" y="64045"/>
                    <a:pt x="207022" y="1907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20732" cy="71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4941" y="4030114"/>
            <a:ext cx="757668" cy="757668"/>
          </a:xfrm>
          <a:custGeom>
            <a:avLst/>
            <a:gdLst/>
            <a:ahLst/>
            <a:cxnLst/>
            <a:rect l="l" t="t" r="r" b="b"/>
            <a:pathLst>
              <a:path w="757668" h="757668">
                <a:moveTo>
                  <a:pt x="0" y="0"/>
                </a:moveTo>
                <a:lnTo>
                  <a:pt x="757668" y="0"/>
                </a:lnTo>
                <a:lnTo>
                  <a:pt x="757668" y="757668"/>
                </a:lnTo>
                <a:lnTo>
                  <a:pt x="0" y="7576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7054576" y="8095632"/>
            <a:ext cx="757668" cy="757668"/>
          </a:xfrm>
          <a:custGeom>
            <a:avLst/>
            <a:gdLst/>
            <a:ahLst/>
            <a:cxnLst/>
            <a:rect l="l" t="t" r="r" b="b"/>
            <a:pathLst>
              <a:path w="757668" h="757668">
                <a:moveTo>
                  <a:pt x="0" y="0"/>
                </a:moveTo>
                <a:lnTo>
                  <a:pt x="757668" y="0"/>
                </a:lnTo>
                <a:lnTo>
                  <a:pt x="757668" y="757667"/>
                </a:lnTo>
                <a:lnTo>
                  <a:pt x="0" y="757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88713" y="6107783"/>
            <a:ext cx="5804676" cy="154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8"/>
              </a:lnSpc>
              <a:spcBef>
                <a:spcPct val="0"/>
              </a:spcBef>
            </a:pPr>
            <a:r>
              <a:rPr lang="en-US" sz="8941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Any questions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5068" y="4221004"/>
            <a:ext cx="6131967" cy="206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r>
              <a:rPr lang="en-US" sz="4781" spc="57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THANKS FOR YOUR ATTENTION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395821-8505-3AAE-D274-43ACB250A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75204"/>
            <a:ext cx="7338470" cy="42210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79F5B5-D241-B449-6FDA-D1962914A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81" y="4990372"/>
            <a:ext cx="3514725" cy="4686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B016CD-94E2-EB31-5FFD-7AA8D89A6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17" y="6193520"/>
            <a:ext cx="3248024" cy="19021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17A58F2-CFF1-BDBD-A34C-26970E1DF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8782738" y="6958279"/>
            <a:ext cx="5472381" cy="364825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BE641A7-8060-7833-24B2-37CDFFEDC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9671858" y="4777030"/>
            <a:ext cx="3248025" cy="1990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02985A-527D-80A3-6A7C-F236D6F6113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418187" y="707266"/>
            <a:ext cx="6015466" cy="7014226"/>
          </a:xfrm>
          <a:custGeom>
            <a:avLst/>
            <a:gdLst/>
            <a:ahLst/>
            <a:cxnLst/>
            <a:rect l="l" t="t" r="r" b="b"/>
            <a:pathLst>
              <a:path w="7506082" h="8752332">
                <a:moveTo>
                  <a:pt x="5843778" y="1274572"/>
                </a:moveTo>
                <a:cubicBezTo>
                  <a:pt x="5245608" y="715010"/>
                  <a:pt x="4464050" y="381000"/>
                  <a:pt x="3753104" y="381000"/>
                </a:cubicBezTo>
                <a:cubicBezTo>
                  <a:pt x="3042158" y="381000"/>
                  <a:pt x="2260600" y="715010"/>
                  <a:pt x="1662430" y="1274572"/>
                </a:cubicBezTo>
                <a:cubicBezTo>
                  <a:pt x="1000887" y="1893570"/>
                  <a:pt x="630047" y="2715133"/>
                  <a:pt x="618363" y="3588385"/>
                </a:cubicBezTo>
                <a:lnTo>
                  <a:pt x="618363" y="8371586"/>
                </a:lnTo>
                <a:lnTo>
                  <a:pt x="6887845" y="8371586"/>
                </a:lnTo>
                <a:lnTo>
                  <a:pt x="6887845" y="3588258"/>
                </a:lnTo>
                <a:cubicBezTo>
                  <a:pt x="6876161" y="2715133"/>
                  <a:pt x="6505321" y="1893570"/>
                  <a:pt x="5843778" y="1274572"/>
                </a:cubicBezTo>
                <a:close/>
                <a:moveTo>
                  <a:pt x="6868795" y="8352536"/>
                </a:moveTo>
                <a:lnTo>
                  <a:pt x="637413" y="8352536"/>
                </a:lnTo>
                <a:lnTo>
                  <a:pt x="637413" y="3588512"/>
                </a:lnTo>
                <a:cubicBezTo>
                  <a:pt x="648970" y="2720721"/>
                  <a:pt x="1017651" y="1903857"/>
                  <a:pt x="1675384" y="1288542"/>
                </a:cubicBezTo>
                <a:cubicBezTo>
                  <a:pt x="2270252" y="732155"/>
                  <a:pt x="3046857" y="400050"/>
                  <a:pt x="3753104" y="400050"/>
                </a:cubicBezTo>
                <a:cubicBezTo>
                  <a:pt x="4459351" y="400050"/>
                  <a:pt x="5235956" y="732155"/>
                  <a:pt x="5830697" y="1288542"/>
                </a:cubicBezTo>
                <a:cubicBezTo>
                  <a:pt x="6488430" y="1903857"/>
                  <a:pt x="6857111" y="2720594"/>
                  <a:pt x="6868668" y="3588385"/>
                </a:cubicBezTo>
                <a:lnTo>
                  <a:pt x="6868668" y="8352536"/>
                </a:lnTo>
                <a:close/>
                <a:moveTo>
                  <a:pt x="7440676" y="3732784"/>
                </a:moveTo>
                <a:cubicBezTo>
                  <a:pt x="7404100" y="3717544"/>
                  <a:pt x="7371208" y="3695446"/>
                  <a:pt x="7343013" y="3667506"/>
                </a:cubicBezTo>
                <a:cubicBezTo>
                  <a:pt x="7314693" y="3639439"/>
                  <a:pt x="7292468" y="3606800"/>
                  <a:pt x="7276973" y="3570351"/>
                </a:cubicBezTo>
                <a:cubicBezTo>
                  <a:pt x="7273544" y="3562223"/>
                  <a:pt x="7270496" y="3554095"/>
                  <a:pt x="7267830" y="3545840"/>
                </a:cubicBezTo>
                <a:cubicBezTo>
                  <a:pt x="7244843" y="2582164"/>
                  <a:pt x="6832727" y="1678178"/>
                  <a:pt x="6104128" y="996569"/>
                </a:cubicBezTo>
                <a:cubicBezTo>
                  <a:pt x="5437124" y="372491"/>
                  <a:pt x="4558157" y="0"/>
                  <a:pt x="3753104" y="0"/>
                </a:cubicBezTo>
                <a:cubicBezTo>
                  <a:pt x="2948051" y="0"/>
                  <a:pt x="2069084" y="372491"/>
                  <a:pt x="1402207" y="996442"/>
                </a:cubicBezTo>
                <a:cubicBezTo>
                  <a:pt x="663448" y="1687449"/>
                  <a:pt x="249809" y="2607056"/>
                  <a:pt x="237490" y="3586226"/>
                </a:cubicBezTo>
                <a:lnTo>
                  <a:pt x="237490" y="6819900"/>
                </a:lnTo>
                <a:cubicBezTo>
                  <a:pt x="234569" y="6829298"/>
                  <a:pt x="231394" y="6838569"/>
                  <a:pt x="227584" y="6847586"/>
                </a:cubicBezTo>
                <a:cubicBezTo>
                  <a:pt x="212344" y="6884162"/>
                  <a:pt x="190246" y="6917055"/>
                  <a:pt x="162306" y="6945249"/>
                </a:cubicBezTo>
                <a:cubicBezTo>
                  <a:pt x="134239" y="6973570"/>
                  <a:pt x="101600" y="6995795"/>
                  <a:pt x="65151" y="7011289"/>
                </a:cubicBezTo>
                <a:cubicBezTo>
                  <a:pt x="44069" y="7020306"/>
                  <a:pt x="22352" y="7026783"/>
                  <a:pt x="0" y="7030847"/>
                </a:cubicBezTo>
                <a:cubicBezTo>
                  <a:pt x="22352" y="7034784"/>
                  <a:pt x="44196" y="7041134"/>
                  <a:pt x="65278" y="7049897"/>
                </a:cubicBezTo>
                <a:cubicBezTo>
                  <a:pt x="101854" y="7065137"/>
                  <a:pt x="134747" y="7087235"/>
                  <a:pt x="162941" y="7115175"/>
                </a:cubicBezTo>
                <a:cubicBezTo>
                  <a:pt x="191262" y="7143242"/>
                  <a:pt x="213487" y="7175881"/>
                  <a:pt x="228981" y="7212330"/>
                </a:cubicBezTo>
                <a:cubicBezTo>
                  <a:pt x="232156" y="7219824"/>
                  <a:pt x="234950" y="7227443"/>
                  <a:pt x="237490" y="7235063"/>
                </a:cubicBezTo>
                <a:lnTo>
                  <a:pt x="237490" y="8709787"/>
                </a:lnTo>
                <a:cubicBezTo>
                  <a:pt x="237490" y="8733282"/>
                  <a:pt x="256540" y="8752332"/>
                  <a:pt x="280035" y="8752332"/>
                </a:cubicBezTo>
                <a:lnTo>
                  <a:pt x="7226427" y="8752332"/>
                </a:lnTo>
                <a:cubicBezTo>
                  <a:pt x="7249922" y="8752332"/>
                  <a:pt x="7268972" y="8733282"/>
                  <a:pt x="7268972" y="8709787"/>
                </a:cubicBezTo>
                <a:lnTo>
                  <a:pt x="7268972" y="3961765"/>
                </a:lnTo>
                <a:cubicBezTo>
                  <a:pt x="7271766" y="3952875"/>
                  <a:pt x="7274941" y="3943985"/>
                  <a:pt x="7278497" y="3935349"/>
                </a:cubicBezTo>
                <a:cubicBezTo>
                  <a:pt x="7293737" y="3898773"/>
                  <a:pt x="7315835" y="3865880"/>
                  <a:pt x="7343775" y="3837686"/>
                </a:cubicBezTo>
                <a:cubicBezTo>
                  <a:pt x="7371843" y="3809365"/>
                  <a:pt x="7404482" y="3787140"/>
                  <a:pt x="7440931" y="3771646"/>
                </a:cubicBezTo>
                <a:cubicBezTo>
                  <a:pt x="7462012" y="3762629"/>
                  <a:pt x="7483730" y="3756152"/>
                  <a:pt x="7506082" y="3752088"/>
                </a:cubicBezTo>
                <a:cubicBezTo>
                  <a:pt x="7483602" y="3748024"/>
                  <a:pt x="7461758" y="3741547"/>
                  <a:pt x="7440676" y="3732784"/>
                </a:cubicBezTo>
                <a:close/>
                <a:moveTo>
                  <a:pt x="7249795" y="8710041"/>
                </a:moveTo>
                <a:cubicBezTo>
                  <a:pt x="7249795" y="8722995"/>
                  <a:pt x="7239254" y="8733536"/>
                  <a:pt x="7226300" y="8733536"/>
                </a:cubicBezTo>
                <a:lnTo>
                  <a:pt x="279908" y="8733536"/>
                </a:lnTo>
                <a:cubicBezTo>
                  <a:pt x="266954" y="8733536"/>
                  <a:pt x="256413" y="8722995"/>
                  <a:pt x="256413" y="8710041"/>
                </a:cubicBezTo>
                <a:lnTo>
                  <a:pt x="256413" y="7243699"/>
                </a:lnTo>
                <a:cubicBezTo>
                  <a:pt x="259588" y="7233158"/>
                  <a:pt x="263271" y="7222744"/>
                  <a:pt x="267462" y="7212457"/>
                </a:cubicBezTo>
                <a:cubicBezTo>
                  <a:pt x="282702" y="7175881"/>
                  <a:pt x="304800" y="7142988"/>
                  <a:pt x="332740" y="7114794"/>
                </a:cubicBezTo>
                <a:cubicBezTo>
                  <a:pt x="360807" y="7086473"/>
                  <a:pt x="393446" y="7064248"/>
                  <a:pt x="429895" y="7048753"/>
                </a:cubicBezTo>
                <a:cubicBezTo>
                  <a:pt x="450977" y="7039736"/>
                  <a:pt x="472694" y="7033260"/>
                  <a:pt x="495046" y="7029196"/>
                </a:cubicBezTo>
                <a:cubicBezTo>
                  <a:pt x="472694" y="7025259"/>
                  <a:pt x="450850" y="7018909"/>
                  <a:pt x="429768" y="7010146"/>
                </a:cubicBezTo>
                <a:cubicBezTo>
                  <a:pt x="393192" y="6994906"/>
                  <a:pt x="360299" y="6972808"/>
                  <a:pt x="332105" y="6944868"/>
                </a:cubicBezTo>
                <a:cubicBezTo>
                  <a:pt x="303784" y="6916800"/>
                  <a:pt x="281559" y="6884161"/>
                  <a:pt x="266065" y="6847712"/>
                </a:cubicBezTo>
                <a:cubicBezTo>
                  <a:pt x="262382" y="6839076"/>
                  <a:pt x="259207" y="6830440"/>
                  <a:pt x="256413" y="6821550"/>
                </a:cubicBezTo>
                <a:lnTo>
                  <a:pt x="256413" y="3585972"/>
                </a:lnTo>
                <a:cubicBezTo>
                  <a:pt x="268732" y="2612517"/>
                  <a:pt x="680212" y="1697863"/>
                  <a:pt x="1415161" y="1010285"/>
                </a:cubicBezTo>
                <a:cubicBezTo>
                  <a:pt x="2078736" y="389636"/>
                  <a:pt x="2952750" y="19050"/>
                  <a:pt x="3753104" y="19050"/>
                </a:cubicBezTo>
                <a:cubicBezTo>
                  <a:pt x="4553458" y="19050"/>
                  <a:pt x="5427472" y="389636"/>
                  <a:pt x="6091047" y="1010285"/>
                </a:cubicBezTo>
                <a:cubicBezTo>
                  <a:pt x="6814693" y="1687195"/>
                  <a:pt x="7224395" y="2584450"/>
                  <a:pt x="7248652" y="3541395"/>
                </a:cubicBezTo>
                <a:cubicBezTo>
                  <a:pt x="7245732" y="3551174"/>
                  <a:pt x="7242302" y="3560826"/>
                  <a:pt x="7238238" y="3570351"/>
                </a:cubicBezTo>
                <a:cubicBezTo>
                  <a:pt x="7222998" y="3606927"/>
                  <a:pt x="7200900" y="3639820"/>
                  <a:pt x="7172960" y="3668014"/>
                </a:cubicBezTo>
                <a:cubicBezTo>
                  <a:pt x="7145020" y="3696208"/>
                  <a:pt x="7112254" y="3718560"/>
                  <a:pt x="7075805" y="3734054"/>
                </a:cubicBezTo>
                <a:cubicBezTo>
                  <a:pt x="7054723" y="3743071"/>
                  <a:pt x="7033006" y="3749548"/>
                  <a:pt x="7010654" y="3753612"/>
                </a:cubicBezTo>
                <a:cubicBezTo>
                  <a:pt x="7033006" y="3757549"/>
                  <a:pt x="7054850" y="3763899"/>
                  <a:pt x="7075932" y="3772662"/>
                </a:cubicBezTo>
                <a:cubicBezTo>
                  <a:pt x="7112508" y="3787903"/>
                  <a:pt x="7145401" y="3810000"/>
                  <a:pt x="7173595" y="3837941"/>
                </a:cubicBezTo>
                <a:cubicBezTo>
                  <a:pt x="7201916" y="3866007"/>
                  <a:pt x="7224141" y="3898647"/>
                  <a:pt x="7239635" y="3935095"/>
                </a:cubicBezTo>
                <a:cubicBezTo>
                  <a:pt x="7243445" y="3944112"/>
                  <a:pt x="7246747" y="3953256"/>
                  <a:pt x="7249668" y="3962400"/>
                </a:cubicBezTo>
                <a:lnTo>
                  <a:pt x="7249795" y="8710041"/>
                </a:lnTo>
                <a:lnTo>
                  <a:pt x="7249795" y="8710041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621730"/>
            <a:ext cx="7836877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INTRODUCTION – FLASH DOSIMETRY CHALLENGES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45488" y="5358610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045488" y="5902478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719207" y="5380154"/>
            <a:ext cx="273156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DOSE RATE &gt; 100 Gy/s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19207" y="5924022"/>
            <a:ext cx="515060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REDUCED NORMAL TISSUE TOXICITY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138863"/>
            <a:ext cx="8673583" cy="176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Flash radiotherapy is a promising technology advancement that delivers </a:t>
            </a:r>
            <a:r>
              <a:rPr lang="en-US" sz="2000" u="sng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ultra-high doses rates</a:t>
            </a: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, rather than the traditional approach of delivering the dose over several minutes.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Accurate dose reporting is a critical tool for radiobiological studies, pre-clinical evaluations, and clinical.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02419" y="8724335"/>
            <a:ext cx="3988030" cy="30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2</a:t>
            </a: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057979F2-3221-50EA-D05C-9495B79F723E}"/>
              </a:ext>
            </a:extLst>
          </p:cNvPr>
          <p:cNvSpPr/>
          <p:nvPr/>
        </p:nvSpPr>
        <p:spPr>
          <a:xfrm>
            <a:off x="1045488" y="6390930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DFB27E86-E651-6BA2-F355-4527D024AA6E}"/>
              </a:ext>
            </a:extLst>
          </p:cNvPr>
          <p:cNvSpPr txBox="1"/>
          <p:nvPr/>
        </p:nvSpPr>
        <p:spPr>
          <a:xfrm>
            <a:off x="1719207" y="6412474"/>
            <a:ext cx="6423219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CONVENTIONAL DETECTORS SUFFER FROM : </a:t>
            </a: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4C1F65C-3B84-7E06-83C5-F02CA01E2E38}"/>
              </a:ext>
            </a:extLst>
          </p:cNvPr>
          <p:cNvSpPr/>
          <p:nvPr/>
        </p:nvSpPr>
        <p:spPr>
          <a:xfrm>
            <a:off x="1708971" y="6926367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400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A190446C-3EE4-A18B-9B31-837EC1BCAC6B}"/>
              </a:ext>
            </a:extLst>
          </p:cNvPr>
          <p:cNvSpPr txBox="1"/>
          <p:nvPr/>
        </p:nvSpPr>
        <p:spPr>
          <a:xfrm>
            <a:off x="2382690" y="6947911"/>
            <a:ext cx="3003865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SATURATION</a:t>
            </a: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8DB853AB-44BC-B4D3-FF8D-2EE7789F9377}"/>
              </a:ext>
            </a:extLst>
          </p:cNvPr>
          <p:cNvSpPr/>
          <p:nvPr/>
        </p:nvSpPr>
        <p:spPr>
          <a:xfrm>
            <a:off x="1708971" y="7425030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400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04C9ADC6-D233-4730-6302-18E4DAC1E7AF}"/>
              </a:ext>
            </a:extLst>
          </p:cNvPr>
          <p:cNvSpPr txBox="1"/>
          <p:nvPr/>
        </p:nvSpPr>
        <p:spPr>
          <a:xfrm>
            <a:off x="2382690" y="7446574"/>
            <a:ext cx="3560910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TEMPORAL LIMITATIONS</a:t>
            </a: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63C31848-E229-713B-8C70-8160C995B3B9}"/>
              </a:ext>
            </a:extLst>
          </p:cNvPr>
          <p:cNvSpPr/>
          <p:nvPr/>
        </p:nvSpPr>
        <p:spPr>
          <a:xfrm>
            <a:off x="1708971" y="7878927"/>
            <a:ext cx="401823" cy="401823"/>
          </a:xfrm>
          <a:custGeom>
            <a:avLst/>
            <a:gdLst/>
            <a:ahLst/>
            <a:cxnLst/>
            <a:rect l="l" t="t" r="r" b="b"/>
            <a:pathLst>
              <a:path w="401823" h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400"/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C886DE87-C87D-17A7-5444-BDD5EFE911F1}"/>
              </a:ext>
            </a:extLst>
          </p:cNvPr>
          <p:cNvSpPr txBox="1"/>
          <p:nvPr/>
        </p:nvSpPr>
        <p:spPr>
          <a:xfrm>
            <a:off x="2382690" y="7900471"/>
            <a:ext cx="3560910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SIGNAL INSTABILITY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0563C9C-1205-4813-A3EF-2CA9F07773B1}"/>
              </a:ext>
            </a:extLst>
          </p:cNvPr>
          <p:cNvSpPr txBox="1"/>
          <p:nvPr/>
        </p:nvSpPr>
        <p:spPr>
          <a:xfrm>
            <a:off x="1028700" y="9293627"/>
            <a:ext cx="155400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1200" b="0" i="0" dirty="0">
                <a:effectLst/>
                <a:latin typeface="Inria Serif" panose="020B0604020202020204" charset="0"/>
              </a:rPr>
              <a:t>[1]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Combining</a:t>
            </a:r>
            <a:r>
              <a:rPr lang="fr-FR" sz="1200" b="0" i="0" dirty="0">
                <a:effectLst/>
                <a:latin typeface="Inria Serif" panose="020B0604020202020204" charset="0"/>
              </a:rPr>
              <a:t> FLASH and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spatially</a:t>
            </a:r>
            <a:r>
              <a:rPr lang="fr-FR" sz="1200" b="0" i="0" dirty="0"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fractionated</a:t>
            </a:r>
            <a:r>
              <a:rPr lang="fr-FR" sz="1200" b="0" i="0" dirty="0">
                <a:effectLst/>
                <a:latin typeface="Inria Serif" panose="020B0604020202020204" charset="0"/>
              </a:rPr>
              <a:t> radiation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therapy</a:t>
            </a:r>
            <a:r>
              <a:rPr lang="fr-FR" sz="1200" b="0" i="0" dirty="0">
                <a:effectLst/>
                <a:latin typeface="Inria Serif" panose="020B0604020202020204" charset="0"/>
              </a:rPr>
              <a:t>: The best of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both</a:t>
            </a:r>
            <a:r>
              <a:rPr lang="fr-FR" sz="1200" b="0" i="0" dirty="0"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effectLst/>
                <a:latin typeface="Inria Serif" panose="020B0604020202020204" charset="0"/>
              </a:rPr>
              <a:t>worlds</a:t>
            </a:r>
            <a:r>
              <a:rPr lang="fr-FR" sz="1200" b="0" i="0" dirty="0">
                <a:effectLst/>
                <a:latin typeface="Inria Serif" panose="020B0604020202020204" charset="0"/>
              </a:rPr>
              <a:t>, </a:t>
            </a:r>
            <a:r>
              <a:rPr lang="fr-FR" sz="1200" b="0" i="0" strike="noStrike" dirty="0">
                <a:effectLst/>
                <a:latin typeface="Inria Serif" panose="020B0604020202020204" charset="0"/>
              </a:rPr>
              <a:t>Schneider et al, 2024</a:t>
            </a:r>
            <a:endParaRPr lang="fr-FR" sz="1200" b="0" i="0" dirty="0">
              <a:effectLst/>
              <a:latin typeface="Inria Serif" panose="020B060402020202020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27697A0-3C1B-84EE-437D-2CC375DA1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4"/>
          <a:stretch>
            <a:fillRect/>
          </a:stretch>
        </p:blipFill>
        <p:spPr>
          <a:xfrm>
            <a:off x="12129831" y="3884483"/>
            <a:ext cx="4583627" cy="3083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DE0504-008A-3BB9-4D5B-42AEBA2EC3A4}"/>
              </a:ext>
            </a:extLst>
          </p:cNvPr>
          <p:cNvSpPr txBox="1"/>
          <p:nvPr/>
        </p:nvSpPr>
        <p:spPr>
          <a:xfrm>
            <a:off x="11504711" y="7741615"/>
            <a:ext cx="5833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latin typeface="Inria Serif" panose="020B0604020202020204" charset="0"/>
              </a:rPr>
              <a:t>Figure 1: Representation of the advantages of FLASH radiotherapy [1]</a:t>
            </a:r>
            <a:endParaRPr lang="fr-FR" sz="1400" dirty="0">
              <a:latin typeface="Inria Serif" panose="020B0604020202020204" charset="0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74CA1E-9EAA-4363-C4BF-165000623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70870" y="1028700"/>
            <a:ext cx="9588430" cy="1120210"/>
            <a:chOff x="0" y="0"/>
            <a:chExt cx="2137363" cy="2950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7363" cy="295035"/>
            </a:xfrm>
            <a:custGeom>
              <a:avLst/>
              <a:gdLst/>
              <a:ahLst/>
              <a:cxnLst/>
              <a:rect l="l" t="t" r="r" b="b"/>
              <a:pathLst>
                <a:path w="2137363" h="295035">
                  <a:moveTo>
                    <a:pt x="0" y="0"/>
                  </a:moveTo>
                  <a:lnTo>
                    <a:pt x="2137363" y="0"/>
                  </a:lnTo>
                  <a:lnTo>
                    <a:pt x="2137363" y="295035"/>
                  </a:lnTo>
                  <a:lnTo>
                    <a:pt x="0" y="295035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37363" cy="333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29472" y="1448081"/>
            <a:ext cx="6110387" cy="61103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2400" y="1197443"/>
            <a:ext cx="9368669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504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WHY CHERENKOV IMAGING 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729796" y="3065055"/>
            <a:ext cx="6225582" cy="3853572"/>
            <a:chOff x="0" y="-36216"/>
            <a:chExt cx="8300777" cy="51380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1282" cy="481282"/>
            </a:xfrm>
            <a:custGeom>
              <a:avLst/>
              <a:gdLst/>
              <a:ahLst/>
              <a:cxnLst/>
              <a:rect l="l" t="t" r="r" b="b"/>
              <a:pathLst>
                <a:path w="481282" h="481282">
                  <a:moveTo>
                    <a:pt x="0" y="0"/>
                  </a:moveTo>
                  <a:lnTo>
                    <a:pt x="481282" y="0"/>
                  </a:lnTo>
                  <a:lnTo>
                    <a:pt x="481282" y="481282"/>
                  </a:lnTo>
                  <a:lnTo>
                    <a:pt x="0" y="481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2735044"/>
              <a:ext cx="481282" cy="481282"/>
            </a:xfrm>
            <a:custGeom>
              <a:avLst/>
              <a:gdLst/>
              <a:ahLst/>
              <a:cxnLst/>
              <a:rect l="l" t="t" r="r" b="b"/>
              <a:pathLst>
                <a:path w="481282" h="481282">
                  <a:moveTo>
                    <a:pt x="0" y="0"/>
                  </a:moveTo>
                  <a:lnTo>
                    <a:pt x="481282" y="0"/>
                  </a:lnTo>
                  <a:lnTo>
                    <a:pt x="481282" y="481282"/>
                  </a:lnTo>
                  <a:lnTo>
                    <a:pt x="0" y="481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961791"/>
              <a:ext cx="481282" cy="481282"/>
            </a:xfrm>
            <a:custGeom>
              <a:avLst/>
              <a:gdLst/>
              <a:ahLst/>
              <a:cxnLst/>
              <a:rect l="l" t="t" r="r" b="b"/>
              <a:pathLst>
                <a:path w="481282" h="481282">
                  <a:moveTo>
                    <a:pt x="0" y="0"/>
                  </a:moveTo>
                  <a:lnTo>
                    <a:pt x="481282" y="0"/>
                  </a:lnTo>
                  <a:lnTo>
                    <a:pt x="481282" y="481282"/>
                  </a:lnTo>
                  <a:lnTo>
                    <a:pt x="0" y="481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222835"/>
              <a:ext cx="481282" cy="481282"/>
            </a:xfrm>
            <a:custGeom>
              <a:avLst/>
              <a:gdLst/>
              <a:ahLst/>
              <a:cxnLst/>
              <a:rect l="l" t="t" r="r" b="b"/>
              <a:pathLst>
                <a:path w="481282" h="481282">
                  <a:moveTo>
                    <a:pt x="0" y="0"/>
                  </a:moveTo>
                  <a:lnTo>
                    <a:pt x="481282" y="0"/>
                  </a:lnTo>
                  <a:lnTo>
                    <a:pt x="481282" y="481282"/>
                  </a:lnTo>
                  <a:lnTo>
                    <a:pt x="0" y="481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06943" y="-36216"/>
              <a:ext cx="5784667" cy="577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1"/>
                </a:lnSpc>
                <a:spcBef>
                  <a:spcPct val="0"/>
                </a:spcBef>
              </a:pPr>
              <a:r>
                <a:rPr lang="en-US" sz="2515" spc="163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NON-INVASIVE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06943" y="2698828"/>
              <a:ext cx="5784667" cy="577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1"/>
                </a:lnSpc>
                <a:spcBef>
                  <a:spcPct val="0"/>
                </a:spcBef>
              </a:pPr>
              <a:r>
                <a:rPr lang="en-US" sz="2515" spc="163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NATURALLY PRODUCED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06943" y="3925574"/>
              <a:ext cx="7344282" cy="1176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1"/>
                </a:lnSpc>
                <a:spcBef>
                  <a:spcPct val="0"/>
                </a:spcBef>
              </a:pPr>
              <a:r>
                <a:rPr lang="en-US" sz="2515" spc="163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ALREADY INVESTIGATED FOR CONVENTIONAL RT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06943" y="1198027"/>
              <a:ext cx="7493834" cy="577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1"/>
                </a:lnSpc>
                <a:spcBef>
                  <a:spcPct val="0"/>
                </a:spcBef>
              </a:pPr>
              <a:r>
                <a:rPr lang="en-US" sz="2515" spc="163" dirty="0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REAL-TIME IMAGING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02419" y="8724335"/>
            <a:ext cx="3988030" cy="30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3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0F38699-D931-A5F6-05D7-3774685D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24" y="2852710"/>
            <a:ext cx="7463281" cy="391960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83C6156-512D-D2E9-F80C-69B23AF2D59B}"/>
              </a:ext>
            </a:extLst>
          </p:cNvPr>
          <p:cNvSpPr txBox="1"/>
          <p:nvPr/>
        </p:nvSpPr>
        <p:spPr>
          <a:xfrm>
            <a:off x="1153023" y="7608517"/>
            <a:ext cx="746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Figure 2 :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Cherenkov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Radiation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captured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inside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the Advanced Test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Reactor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at Idaho National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Laboratory</a:t>
            </a:r>
            <a:endParaRPr lang="fr-FR" sz="1400" dirty="0">
              <a:solidFill>
                <a:srgbClr val="000000"/>
              </a:solidFill>
              <a:effectLst/>
              <a:latin typeface="Inria Serif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59FFD-2A2E-9054-E938-D10E7283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49F856-8DFF-7EB9-8001-FC461912387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6CE66FA-E80E-6838-20D1-CF4B6DE21A9F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0474C4-F696-6516-6B4B-FADE55E3C52B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272404-FEF2-D3EB-B1EF-FC3847A9EF88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F24C2-2069-48B7-4B24-43054E905AE7}"/>
              </a:ext>
            </a:extLst>
          </p:cNvPr>
          <p:cNvGrpSpPr/>
          <p:nvPr/>
        </p:nvGrpSpPr>
        <p:grpSpPr>
          <a:xfrm>
            <a:off x="1028700" y="769038"/>
            <a:ext cx="7785190" cy="7785159"/>
            <a:chOff x="0" y="0"/>
            <a:chExt cx="1812421" cy="18124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3EB9408-9427-E80E-E10A-4F01FBF51490}"/>
                </a:ext>
              </a:extLst>
            </p:cNvPr>
            <p:cNvSpPr/>
            <p:nvPr/>
          </p:nvSpPr>
          <p:spPr>
            <a:xfrm>
              <a:off x="0" y="0"/>
              <a:ext cx="1812421" cy="1812414"/>
            </a:xfrm>
            <a:custGeom>
              <a:avLst/>
              <a:gdLst/>
              <a:ahLst/>
              <a:cxnLst/>
              <a:rect l="l" t="t" r="r" b="b"/>
              <a:pathLst>
                <a:path w="1812421" h="1812414">
                  <a:moveTo>
                    <a:pt x="0" y="0"/>
                  </a:moveTo>
                  <a:lnTo>
                    <a:pt x="1812421" y="0"/>
                  </a:lnTo>
                  <a:lnTo>
                    <a:pt x="1812421" y="1812414"/>
                  </a:lnTo>
                  <a:lnTo>
                    <a:pt x="0" y="1812414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846194F-E08B-2DE1-E267-FB67AB9942FE}"/>
                </a:ext>
              </a:extLst>
            </p:cNvPr>
            <p:cNvSpPr txBox="1"/>
            <p:nvPr/>
          </p:nvSpPr>
          <p:spPr>
            <a:xfrm>
              <a:off x="0" y="-38100"/>
              <a:ext cx="1812421" cy="185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8CA66714-6C2C-3BD9-442B-28A901AAB34F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7588A90-0182-3B7C-C7F6-98A3660BD62D}"/>
              </a:ext>
            </a:extLst>
          </p:cNvPr>
          <p:cNvSpPr txBox="1"/>
          <p:nvPr/>
        </p:nvSpPr>
        <p:spPr>
          <a:xfrm>
            <a:off x="10083196" y="752547"/>
            <a:ext cx="7176104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fr-FR" sz="4400" dirty="0">
                <a:latin typeface="Lustria" panose="020B0604020202020204" charset="0"/>
              </a:rPr>
              <a:t>Objective of </a:t>
            </a:r>
            <a:r>
              <a:rPr lang="fr-FR" sz="4400" dirty="0" err="1">
                <a:latin typeface="Lustria" panose="020B0604020202020204" charset="0"/>
              </a:rPr>
              <a:t>this</a:t>
            </a:r>
            <a:r>
              <a:rPr lang="fr-FR" sz="4400" dirty="0">
                <a:latin typeface="Lustria" panose="020B0604020202020204" charset="0"/>
              </a:rPr>
              <a:t> </a:t>
            </a:r>
            <a:r>
              <a:rPr lang="fr-FR" sz="4400" dirty="0" err="1">
                <a:latin typeface="Lustria" panose="020B0604020202020204" charset="0"/>
              </a:rPr>
              <a:t>work</a:t>
            </a:r>
            <a:endParaRPr lang="en-US" sz="4000" spc="479" dirty="0">
              <a:solidFill>
                <a:srgbClr val="000000"/>
              </a:solidFill>
              <a:latin typeface="Lustria" panose="020B0604020202020204" charset="0"/>
              <a:ea typeface="Lustria"/>
              <a:cs typeface="Lustria"/>
              <a:sym typeface="Lustria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C88A3D5-2681-5C84-5EE1-859BADB61F5B}"/>
              </a:ext>
            </a:extLst>
          </p:cNvPr>
          <p:cNvSpPr txBox="1"/>
          <p:nvPr/>
        </p:nvSpPr>
        <p:spPr>
          <a:xfrm>
            <a:off x="9251552" y="1824820"/>
            <a:ext cx="8007748" cy="559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 err="1">
                <a:latin typeface="Inria Serif" panose="020B0604020202020204" charset="0"/>
              </a:rPr>
              <a:t>Investigating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Cherenkov</a:t>
            </a:r>
            <a:r>
              <a:rPr lang="fr-FR" sz="2000" b="1" dirty="0">
                <a:latin typeface="Inria Serif" panose="020B0604020202020204" charset="0"/>
              </a:rPr>
              <a:t> light as a </a:t>
            </a:r>
            <a:r>
              <a:rPr lang="fr-FR" sz="2000" b="1" dirty="0" err="1">
                <a:latin typeface="Inria Serif" panose="020B0604020202020204" charset="0"/>
              </a:rPr>
              <a:t>potential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dosimetric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surrogate</a:t>
            </a:r>
            <a:r>
              <a:rPr lang="fr-FR" sz="2000" b="1" dirty="0">
                <a:latin typeface="Inria Serif" panose="020B0604020202020204" charset="0"/>
              </a:rPr>
              <a:t> for FLASH </a:t>
            </a:r>
            <a:r>
              <a:rPr lang="fr-FR" sz="2000" b="1" dirty="0" err="1">
                <a:latin typeface="Inria Serif" panose="020B0604020202020204" charset="0"/>
              </a:rPr>
              <a:t>radiotherapy</a:t>
            </a:r>
            <a:r>
              <a:rPr lang="fr-FR" sz="2000" b="1" dirty="0">
                <a:latin typeface="Inria Serif" panose="020B0604020202020204" charset="0"/>
              </a:rPr>
              <a:t>, </a:t>
            </a:r>
            <a:r>
              <a:rPr lang="fr-FR" sz="2000" b="1" dirty="0" err="1">
                <a:latin typeface="Inria Serif" panose="020B0604020202020204" charset="0"/>
              </a:rPr>
              <a:t>instead</a:t>
            </a:r>
            <a:r>
              <a:rPr lang="fr-FR" sz="2000" b="1" dirty="0">
                <a:latin typeface="Inria Serif" panose="020B0604020202020204" charset="0"/>
              </a:rPr>
              <a:t> of </a:t>
            </a:r>
            <a:r>
              <a:rPr lang="fr-FR" sz="2000" b="1" dirty="0" err="1">
                <a:latin typeface="Inria Serif" panose="020B0604020202020204" charset="0"/>
              </a:rPr>
              <a:t>regular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dosimetry</a:t>
            </a:r>
            <a:r>
              <a:rPr lang="fr-FR" sz="2000" b="1" dirty="0">
                <a:latin typeface="Inria Serif" panose="020B0604020202020204" charset="0"/>
              </a:rPr>
              <a:t> system</a:t>
            </a:r>
          </a:p>
          <a:p>
            <a:endParaRPr lang="fr-FR" sz="2000" b="1" dirty="0">
              <a:latin typeface="Inria Serif" panose="020B0604020202020204" charset="0"/>
            </a:endParaRPr>
          </a:p>
          <a:p>
            <a:r>
              <a:rPr lang="fr-FR" sz="2000" dirty="0">
                <a:latin typeface="Inria Serif" panose="020B0604020202020204" charset="0"/>
              </a:rPr>
              <a:t>This </a:t>
            </a:r>
            <a:r>
              <a:rPr lang="fr-FR" sz="2000" dirty="0" err="1">
                <a:latin typeface="Inria Serif" panose="020B0604020202020204" charset="0"/>
              </a:rPr>
              <a:t>work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aims</a:t>
            </a:r>
            <a:r>
              <a:rPr lang="fr-FR" sz="2000" dirty="0">
                <a:latin typeface="Inria Serif" panose="020B0604020202020204" charset="0"/>
              </a:rPr>
              <a:t> to use Monte Carlo simulations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Model the production of </a:t>
            </a:r>
            <a:r>
              <a:rPr lang="fr-FR" sz="2000" dirty="0" err="1">
                <a:latin typeface="Inria Serif" panose="020B0604020202020204" charset="0"/>
              </a:rPr>
              <a:t>Cherenkov</a:t>
            </a:r>
            <a:r>
              <a:rPr lang="fr-FR" sz="2000" dirty="0">
                <a:latin typeface="Inria Serif" panose="020B0604020202020204" charset="0"/>
              </a:rPr>
              <a:t> photons by ultra-high dose rate </a:t>
            </a:r>
            <a:r>
              <a:rPr lang="fr-FR" sz="2000" dirty="0" err="1">
                <a:latin typeface="Inria Serif" panose="020B0604020202020204" charset="0"/>
              </a:rPr>
              <a:t>electron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beams</a:t>
            </a:r>
            <a:r>
              <a:rPr lang="fr-FR" sz="2000" dirty="0">
                <a:latin typeface="Inria Serif" panose="020B060402020202020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Simulate</a:t>
            </a:r>
            <a:r>
              <a:rPr lang="fr-FR" sz="2000" dirty="0">
                <a:latin typeface="Inria Serif" panose="020B0604020202020204" charset="0"/>
              </a:rPr>
              <a:t> the transport of </a:t>
            </a:r>
            <a:r>
              <a:rPr lang="fr-FR" sz="2000" dirty="0" err="1">
                <a:latin typeface="Inria Serif" panose="020B0604020202020204" charset="0"/>
              </a:rPr>
              <a:t>optical</a:t>
            </a:r>
            <a:r>
              <a:rPr lang="fr-FR" sz="2000" dirty="0">
                <a:latin typeface="Inria Serif" panose="020B0604020202020204" charset="0"/>
              </a:rPr>
              <a:t> photons </a:t>
            </a:r>
            <a:r>
              <a:rPr lang="fr-FR" sz="2000" dirty="0" err="1">
                <a:latin typeface="Inria Serif" panose="020B0604020202020204" charset="0"/>
              </a:rPr>
              <a:t>inside</a:t>
            </a:r>
            <a:r>
              <a:rPr lang="fr-FR" sz="2000" dirty="0">
                <a:latin typeface="Inria Serif" panose="020B0604020202020204" charset="0"/>
              </a:rPr>
              <a:t> a water </a:t>
            </a:r>
            <a:r>
              <a:rPr lang="fr-FR" sz="2000" dirty="0" err="1">
                <a:latin typeface="Inria Serif" panose="020B0604020202020204" charset="0"/>
              </a:rPr>
              <a:t>phantom</a:t>
            </a:r>
            <a:r>
              <a:rPr lang="fr-FR" sz="2000" dirty="0">
                <a:latin typeface="Inria Serif" panose="020B060402020202020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Compare the spatial distributions of: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absorbed</a:t>
            </a:r>
            <a:r>
              <a:rPr lang="fr-FR" sz="2000" dirty="0">
                <a:latin typeface="Inria Serif" panose="020B0604020202020204" charset="0"/>
              </a:rPr>
              <a:t> dose,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Cherenkov</a:t>
            </a:r>
            <a:r>
              <a:rPr lang="fr-FR" sz="2000" dirty="0">
                <a:latin typeface="Inria Serif" panose="020B0604020202020204" charset="0"/>
              </a:rPr>
              <a:t> photon production,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detected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optical</a:t>
            </a:r>
            <a:r>
              <a:rPr lang="fr-FR" sz="2000" dirty="0">
                <a:latin typeface="Inria Serif" panose="020B0604020202020204" charset="0"/>
              </a:rPr>
              <a:t> fluence</a:t>
            </a:r>
          </a:p>
          <a:p>
            <a:pPr lvl="1"/>
            <a:endParaRPr lang="fr-FR" sz="2000" dirty="0">
              <a:latin typeface="Inria Serif" panose="020B0604020202020204" charset="0"/>
            </a:endParaRPr>
          </a:p>
          <a:p>
            <a:pPr lvl="1"/>
            <a:endParaRPr lang="fr-FR" sz="2000" dirty="0">
              <a:latin typeface="Inria Serif" panose="020B0604020202020204" charset="0"/>
            </a:endParaRPr>
          </a:p>
          <a:p>
            <a:endParaRPr lang="fr-FR" sz="2000" b="1" dirty="0">
              <a:latin typeface="Inria Serif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>
                <a:latin typeface="Inria Serif" panose="020B0604020202020204" charset="0"/>
              </a:rPr>
              <a:t>How </a:t>
            </a:r>
            <a:r>
              <a:rPr lang="fr-FR" sz="2000" b="1" dirty="0" err="1">
                <a:latin typeface="Inria Serif" panose="020B0604020202020204" charset="0"/>
              </a:rPr>
              <a:t>closely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does</a:t>
            </a:r>
            <a:r>
              <a:rPr lang="fr-FR" sz="2000" b="1" dirty="0">
                <a:latin typeface="Inria Serif" panose="020B0604020202020204" charset="0"/>
              </a:rPr>
              <a:t> the </a:t>
            </a:r>
            <a:r>
              <a:rPr lang="fr-FR" sz="2000" b="1" dirty="0" err="1">
                <a:latin typeface="Inria Serif" panose="020B0604020202020204" charset="0"/>
              </a:rPr>
              <a:t>simulated</a:t>
            </a:r>
            <a:r>
              <a:rPr lang="fr-FR" sz="2000" b="1" dirty="0">
                <a:latin typeface="Inria Serif" panose="020B0604020202020204" charset="0"/>
              </a:rPr>
              <a:t> </a:t>
            </a:r>
            <a:r>
              <a:rPr lang="fr-FR" sz="2000" b="1" dirty="0" err="1">
                <a:latin typeface="Inria Serif" panose="020B0604020202020204" charset="0"/>
              </a:rPr>
              <a:t>Cherenkov</a:t>
            </a:r>
            <a:r>
              <a:rPr lang="fr-FR" sz="2000" b="1" dirty="0">
                <a:latin typeface="Inria Serif" panose="020B0604020202020204" charset="0"/>
              </a:rPr>
              <a:t> signal </a:t>
            </a:r>
            <a:r>
              <a:rPr lang="fr-FR" sz="2000" b="1" dirty="0" err="1">
                <a:latin typeface="Inria Serif" panose="020B0604020202020204" charset="0"/>
              </a:rPr>
              <a:t>represent</a:t>
            </a:r>
            <a:r>
              <a:rPr lang="fr-FR" sz="2000" b="1" dirty="0">
                <a:latin typeface="Inria Serif" panose="020B0604020202020204" charset="0"/>
              </a:rPr>
              <a:t> the </a:t>
            </a:r>
            <a:r>
              <a:rPr lang="fr-FR" sz="2000" b="1" dirty="0" err="1">
                <a:latin typeface="Inria Serif" panose="020B0604020202020204" charset="0"/>
              </a:rPr>
              <a:t>underlying</a:t>
            </a:r>
            <a:r>
              <a:rPr lang="fr-FR" sz="2000" b="1" dirty="0">
                <a:latin typeface="Inria Serif" panose="020B0604020202020204" charset="0"/>
              </a:rPr>
              <a:t> dose distribution ?</a:t>
            </a:r>
            <a:endParaRPr lang="fr-FR" sz="2000" dirty="0">
              <a:latin typeface="Inria Serif" panose="020B0604020202020204" charset="0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Inria Serif" panose="020B0604020202020204" charset="0"/>
              <a:ea typeface="Inria Serif"/>
              <a:cs typeface="Inria Serif"/>
              <a:sym typeface="Inria Serif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F47DE56-4A0B-E30E-0B1E-F804FFB7EFA6}"/>
              </a:ext>
            </a:extLst>
          </p:cNvPr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4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B119CAA-CB1A-7741-DE46-8DE02908BEF4}"/>
              </a:ext>
            </a:extLst>
          </p:cNvPr>
          <p:cNvSpPr/>
          <p:nvPr/>
        </p:nvSpPr>
        <p:spPr>
          <a:xfrm>
            <a:off x="811976" y="6237431"/>
            <a:ext cx="452498" cy="452498"/>
          </a:xfrm>
          <a:custGeom>
            <a:avLst/>
            <a:gdLst/>
            <a:ahLst/>
            <a:cxnLst/>
            <a:rect l="l" t="t" r="r" b="b"/>
            <a:pathLst>
              <a:path w="452498" h="452498">
                <a:moveTo>
                  <a:pt x="0" y="0"/>
                </a:moveTo>
                <a:lnTo>
                  <a:pt x="452498" y="0"/>
                </a:lnTo>
                <a:lnTo>
                  <a:pt x="452498" y="452498"/>
                </a:lnTo>
                <a:lnTo>
                  <a:pt x="0" y="4524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4D89D4E-5E71-D8E8-4C88-76147EAB9FAE}"/>
              </a:ext>
            </a:extLst>
          </p:cNvPr>
          <p:cNvSpPr/>
          <p:nvPr/>
        </p:nvSpPr>
        <p:spPr>
          <a:xfrm>
            <a:off x="8591331" y="1578033"/>
            <a:ext cx="445119" cy="445119"/>
          </a:xfrm>
          <a:custGeom>
            <a:avLst/>
            <a:gdLst/>
            <a:ahLst/>
            <a:cxnLst/>
            <a:rect l="l" t="t" r="r" b="b"/>
            <a:pathLst>
              <a:path w="445119" h="445119">
                <a:moveTo>
                  <a:pt x="0" y="0"/>
                </a:moveTo>
                <a:lnTo>
                  <a:pt x="445119" y="0"/>
                </a:lnTo>
                <a:lnTo>
                  <a:pt x="445119" y="445119"/>
                </a:lnTo>
                <a:lnTo>
                  <a:pt x="0" y="4451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44552A3-2365-A464-BC77-CB2A91DAC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3" y="1047750"/>
            <a:ext cx="7208693" cy="32575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7E605E-4A37-4B5B-089C-FE424F3F6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9" y="4122097"/>
            <a:ext cx="5271588" cy="42683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E55651-3618-538F-F176-8DE6242D8834}"/>
              </a:ext>
            </a:extLst>
          </p:cNvPr>
          <p:cNvSpPr txBox="1"/>
          <p:nvPr/>
        </p:nvSpPr>
        <p:spPr>
          <a:xfrm>
            <a:off x="6745918" y="4305300"/>
            <a:ext cx="20266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rgbClr val="000000"/>
                </a:solidFill>
                <a:latin typeface="Inria Serif" panose="020B0604020202020204" charset="0"/>
              </a:rPr>
              <a:t>F</a:t>
            </a:r>
            <a:r>
              <a:rPr lang="fr-FR" sz="1400" dirty="0" err="1">
                <a:solidFill>
                  <a:srgbClr val="000000"/>
                </a:solidFill>
                <a:latin typeface="Inria Serif" panose="020B0604020202020204" charset="0"/>
              </a:rPr>
              <a:t>igure</a:t>
            </a:r>
            <a:r>
              <a:rPr lang="fr-FR" sz="1400" dirty="0">
                <a:solidFill>
                  <a:srgbClr val="000000"/>
                </a:solidFill>
                <a:latin typeface="Inria Serif" panose="020B0604020202020204" charset="0"/>
              </a:rPr>
              <a:t> 3 (top) : </a:t>
            </a:r>
            <a:r>
              <a:rPr lang="en-US" sz="1400" dirty="0">
                <a:solidFill>
                  <a:srgbClr val="000000"/>
                </a:solidFill>
                <a:latin typeface="Inria Serif" panose="020B0604020202020204" charset="0"/>
              </a:rPr>
              <a:t>Representation of the measurement setup together with the irradiation conditions for PPDD and  profile measurements [2]</a:t>
            </a:r>
            <a:endParaRPr lang="fr-FR" sz="1400" dirty="0">
              <a:solidFill>
                <a:srgbClr val="000000"/>
              </a:solidFill>
              <a:effectLst/>
              <a:latin typeface="Inria Serif" panose="020B060402020202020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3AC060-A20F-455A-3B21-7B1496C56B1A}"/>
              </a:ext>
            </a:extLst>
          </p:cNvPr>
          <p:cNvSpPr txBox="1"/>
          <p:nvPr/>
        </p:nvSpPr>
        <p:spPr>
          <a:xfrm>
            <a:off x="1028700" y="9428438"/>
            <a:ext cx="1623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Inria Serif" panose="020B0604020202020204" charset="0"/>
              </a:rPr>
              <a:t>[2] E. Cloutier, L. Beaulieu, and L. Archambault, “Direct in-water radiation dose </a:t>
            </a:r>
            <a:r>
              <a:rPr lang="fr-FR" sz="1200" dirty="0" err="1">
                <a:latin typeface="Inria Serif" panose="020B0604020202020204" charset="0"/>
              </a:rPr>
              <a:t>measure-ments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using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Cherenkov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emission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corrected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signals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from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polarization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imaging</a:t>
            </a:r>
            <a:r>
              <a:rPr lang="fr-FR" sz="1200" dirty="0">
                <a:latin typeface="Inria Serif" panose="020B0604020202020204" charset="0"/>
              </a:rPr>
              <a:t> for a </a:t>
            </a:r>
            <a:r>
              <a:rPr lang="fr-FR" sz="1200" dirty="0" err="1">
                <a:latin typeface="Inria Serif" panose="020B0604020202020204" charset="0"/>
              </a:rPr>
              <a:t>clinicalradiotherapy</a:t>
            </a:r>
            <a:r>
              <a:rPr lang="fr-FR" sz="1200" dirty="0">
                <a:latin typeface="Inria Serif" panose="020B0604020202020204" charset="0"/>
              </a:rPr>
              <a:t> application,” </a:t>
            </a:r>
            <a:r>
              <a:rPr lang="fr-FR" sz="1200" dirty="0" err="1">
                <a:latin typeface="Inria Serif" panose="020B0604020202020204" charset="0"/>
              </a:rPr>
              <a:t>Sci</a:t>
            </a:r>
            <a:r>
              <a:rPr lang="fr-FR" sz="1200" dirty="0">
                <a:latin typeface="Inria Serif" panose="020B0604020202020204" charset="0"/>
              </a:rPr>
              <a:t> Rep, vol. 12, p. 9608, June 2022.</a:t>
            </a:r>
          </a:p>
          <a:p>
            <a:r>
              <a:rPr lang="fr-FR" sz="1200" dirty="0">
                <a:latin typeface="Inria Serif" panose="020B0604020202020204" charset="0"/>
              </a:rPr>
              <a:t>[3] E. Cloutier, A. Lalonde, K. Zerouali, L. Beaulieu, and L. Archambault, “Applications of Po-</a:t>
            </a:r>
            <a:r>
              <a:rPr lang="fr-FR" sz="1200" dirty="0" err="1">
                <a:latin typeface="Inria Serif" panose="020B0604020202020204" charset="0"/>
              </a:rPr>
              <a:t>larization</a:t>
            </a:r>
            <a:r>
              <a:rPr lang="fr-FR" sz="1200" dirty="0">
                <a:latin typeface="Inria Serif" panose="020B0604020202020204" charset="0"/>
              </a:rPr>
              <a:t> Imaging for </a:t>
            </a:r>
            <a:r>
              <a:rPr lang="fr-FR" sz="1200" dirty="0" err="1">
                <a:latin typeface="Inria Serif" panose="020B0604020202020204" charset="0"/>
              </a:rPr>
              <a:t>Conventional</a:t>
            </a:r>
            <a:r>
              <a:rPr lang="fr-FR" sz="1200" dirty="0">
                <a:latin typeface="Inria Serif" panose="020B0604020202020204" charset="0"/>
              </a:rPr>
              <a:t> and FLASH </a:t>
            </a:r>
            <a:r>
              <a:rPr lang="fr-FR" sz="1200" dirty="0" err="1">
                <a:latin typeface="Inria Serif" panose="020B0604020202020204" charset="0"/>
              </a:rPr>
              <a:t>Radiotherapy</a:t>
            </a:r>
            <a:r>
              <a:rPr lang="fr-FR" sz="1200" dirty="0">
                <a:latin typeface="Inria Serif" panose="020B0604020202020204" charset="0"/>
              </a:rPr>
              <a:t> </a:t>
            </a:r>
            <a:r>
              <a:rPr lang="fr-FR" sz="1200" dirty="0" err="1">
                <a:latin typeface="Inria Serif" panose="020B0604020202020204" charset="0"/>
              </a:rPr>
              <a:t>Dosimetry</a:t>
            </a:r>
            <a:r>
              <a:rPr lang="fr-FR" sz="1200" dirty="0">
                <a:latin typeface="Inria Serif" panose="020B0604020202020204" charset="0"/>
              </a:rPr>
              <a:t>,” J. Phys.: </a:t>
            </a:r>
            <a:r>
              <a:rPr lang="fr-FR" sz="1200" dirty="0" err="1">
                <a:latin typeface="Inria Serif" panose="020B0604020202020204" charset="0"/>
              </a:rPr>
              <a:t>Conf.Ser</a:t>
            </a:r>
            <a:r>
              <a:rPr lang="fr-FR" sz="1200" dirty="0">
                <a:latin typeface="Inria Serif" panose="020B0604020202020204" charset="0"/>
              </a:rPr>
              <a:t>., vol. 2799, p. 012015, July 2024.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2E1526-A5C6-02A6-9B30-09C28D3DF040}"/>
              </a:ext>
            </a:extLst>
          </p:cNvPr>
          <p:cNvSpPr txBox="1"/>
          <p:nvPr/>
        </p:nvSpPr>
        <p:spPr>
          <a:xfrm>
            <a:off x="6721855" y="6849640"/>
            <a:ext cx="20266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rgbClr val="000000"/>
                </a:solidFill>
                <a:latin typeface="Inria Serif" panose="020B0604020202020204" charset="0"/>
              </a:rPr>
              <a:t>F</a:t>
            </a:r>
            <a:r>
              <a:rPr lang="fr-FR" sz="1400" dirty="0" err="1">
                <a:solidFill>
                  <a:srgbClr val="000000"/>
                </a:solidFill>
                <a:latin typeface="Inria Serif" panose="020B0604020202020204" charset="0"/>
              </a:rPr>
              <a:t>igure</a:t>
            </a:r>
            <a:r>
              <a:rPr lang="fr-FR" sz="1400" dirty="0">
                <a:solidFill>
                  <a:srgbClr val="000000"/>
                </a:solidFill>
                <a:latin typeface="Inria Serif" panose="020B0604020202020204" charset="0"/>
              </a:rPr>
              <a:t> 4 (</a:t>
            </a:r>
            <a:r>
              <a:rPr lang="fr-FR" sz="1400" dirty="0" err="1">
                <a:solidFill>
                  <a:srgbClr val="000000"/>
                </a:solidFill>
                <a:latin typeface="Inria Serif" panose="020B0604020202020204" charset="0"/>
              </a:rPr>
              <a:t>left</a:t>
            </a:r>
            <a:r>
              <a:rPr lang="fr-FR" sz="1400" dirty="0">
                <a:solidFill>
                  <a:srgbClr val="000000"/>
                </a:solidFill>
                <a:latin typeface="Inria Serif" panose="020B0604020202020204" charset="0"/>
              </a:rPr>
              <a:t>) : </a:t>
            </a:r>
            <a:r>
              <a:rPr lang="en-US" sz="1400" dirty="0">
                <a:solidFill>
                  <a:srgbClr val="000000"/>
                </a:solidFill>
                <a:latin typeface="Inria Serif" panose="020B0604020202020204" charset="0"/>
              </a:rPr>
              <a:t>Measurement setup comprising a CCD camera coupled to a rotating analyzer imaging a water tank [3]</a:t>
            </a:r>
            <a:endParaRPr lang="fr-FR" sz="1400" dirty="0">
              <a:solidFill>
                <a:srgbClr val="000000"/>
              </a:solidFill>
              <a:effectLst/>
              <a:latin typeface="Inria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0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8F3456-224A-F2C7-C30B-40CF2330468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9250"/>
            <a:ext cx="78867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 – CHERENKOV PHYSICS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6625" y="1562100"/>
            <a:ext cx="9407647" cy="571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Cherenkov radiation :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emitted when a charged particle travels through a dielectric medium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Occurs only above a threshold energy 	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which depends on the refractive index of the material.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The emitted photons form a characteristic cone whose opening angle is given by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where n is the refractive index and β=v/c.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Inria Serif"/>
                <a:ea typeface="Inria Serif"/>
                <a:cs typeface="Inria Serif"/>
                <a:sym typeface="Inria Serif"/>
              </a:rPr>
              <a:t>As a result, Cherenkov emission is inherently directional and depends on both particle energy and medium properties.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50A5B00-05B1-DEDA-A030-3D45804BCA38}"/>
                  </a:ext>
                </a:extLst>
              </p:cNvPr>
              <p:cNvSpPr txBox="1"/>
              <p:nvPr/>
            </p:nvSpPr>
            <p:spPr>
              <a:xfrm>
                <a:off x="2455015" y="2683600"/>
                <a:ext cx="2517035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50A5B00-05B1-DEDA-A030-3D45804BC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5" y="2683600"/>
                <a:ext cx="2517035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4AB88ED-B762-932E-2E04-D18EA4F3D4AD}"/>
                  </a:ext>
                </a:extLst>
              </p:cNvPr>
              <p:cNvSpPr txBox="1"/>
              <p:nvPr/>
            </p:nvSpPr>
            <p:spPr>
              <a:xfrm>
                <a:off x="2455015" y="4842491"/>
                <a:ext cx="2580643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4AB88ED-B762-932E-2E04-D18EA4F3D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5" y="4842491"/>
                <a:ext cx="2580643" cy="567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B9040007-F544-A4C6-D861-1C84EDA211A0}"/>
              </a:ext>
            </a:extLst>
          </p:cNvPr>
          <p:cNvSpPr txBox="1"/>
          <p:nvPr/>
        </p:nvSpPr>
        <p:spPr>
          <a:xfrm>
            <a:off x="986625" y="9402961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Inria Serif" panose="020B0604020202020204" charset="0"/>
              </a:rPr>
              <a:t>[4] http://large.stanford.edu/courses/2014/ph241/alaeian2/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A52DE76-5C72-64BA-54ED-13625DD63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032329"/>
            <a:ext cx="6021172" cy="36203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A150D1-A0D2-FC14-661B-23EF4B3898B6}"/>
              </a:ext>
            </a:extLst>
          </p:cNvPr>
          <p:cNvSpPr txBox="1"/>
          <p:nvPr/>
        </p:nvSpPr>
        <p:spPr>
          <a:xfrm>
            <a:off x="10715625" y="6688504"/>
            <a:ext cx="6049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Figure </a:t>
            </a:r>
            <a:r>
              <a:rPr lang="fr-FR" sz="1400" dirty="0">
                <a:solidFill>
                  <a:srgbClr val="000000"/>
                </a:solidFill>
                <a:latin typeface="Inria Serif" panose="020B0604020202020204" charset="0"/>
              </a:rPr>
              <a:t>5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: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Representation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of the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Cherenkov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effectLst/>
                <a:latin typeface="Inria Serif" panose="020B0604020202020204" charset="0"/>
              </a:rPr>
              <a:t>cone</a:t>
            </a:r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 [4]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F640D-1939-5CE4-B3C7-5866F327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7DFD48-6491-C02A-5D70-784680AAC6D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130DEEE-9C0D-BB4C-05C9-AAD3FDCEB6BB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BAFAD8-7B40-2890-B0E7-7CAF0A89AD58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BED51F-C0BB-95BA-5727-02F5AC9FB967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1C49D09-0982-E5D4-D337-5006BC2EB0F0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1B70ECF-9B31-A90E-A36D-3391218B7C7E}"/>
              </a:ext>
            </a:extLst>
          </p:cNvPr>
          <p:cNvSpPr txBox="1"/>
          <p:nvPr/>
        </p:nvSpPr>
        <p:spPr>
          <a:xfrm>
            <a:off x="1028700" y="952500"/>
            <a:ext cx="1637362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II – FLASH PHASE SPACE GENERATION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6E36AD1-944C-270D-F30B-76127E756F0D}"/>
              </a:ext>
            </a:extLst>
          </p:cNvPr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64B06C-2414-D106-A575-74B50807F717}"/>
              </a:ext>
            </a:extLst>
          </p:cNvPr>
          <p:cNvSpPr txBox="1"/>
          <p:nvPr/>
        </p:nvSpPr>
        <p:spPr>
          <a:xfrm>
            <a:off x="1028700" y="2732694"/>
            <a:ext cx="12687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>
                <a:latin typeface="Inria Serif" panose="020B0604020202020204" charset="0"/>
              </a:rPr>
              <a:t>Cherenkov</a:t>
            </a:r>
            <a:r>
              <a:rPr lang="fr-FR" sz="2000" dirty="0">
                <a:latin typeface="Inria Serif" panose="020B0604020202020204" charset="0"/>
              </a:rPr>
              <a:t> light production </a:t>
            </a:r>
            <a:r>
              <a:rPr lang="fr-FR" sz="2000" dirty="0" err="1">
                <a:latin typeface="Inria Serif" panose="020B0604020202020204" charset="0"/>
              </a:rPr>
              <a:t>depends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directly</a:t>
            </a:r>
            <a:r>
              <a:rPr lang="fr-FR" sz="2000" dirty="0">
                <a:latin typeface="Inria Serif" panose="020B0604020202020204" charset="0"/>
              </a:rPr>
              <a:t> on the </a:t>
            </a:r>
            <a:r>
              <a:rPr lang="fr-FR" sz="2000" dirty="0" err="1">
                <a:latin typeface="Inria Serif" panose="020B0604020202020204" charset="0"/>
              </a:rPr>
              <a:t>characteristics</a:t>
            </a:r>
            <a:r>
              <a:rPr lang="fr-FR" sz="2000" dirty="0">
                <a:latin typeface="Inria Serif" panose="020B0604020202020204" charset="0"/>
              </a:rPr>
              <a:t> of the incident </a:t>
            </a:r>
            <a:r>
              <a:rPr lang="fr-FR" sz="2000" dirty="0" err="1">
                <a:latin typeface="Inria Serif" panose="020B0604020202020204" charset="0"/>
              </a:rPr>
              <a:t>electron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beam</a:t>
            </a:r>
            <a:r>
              <a:rPr lang="fr-FR" sz="2000" dirty="0">
                <a:latin typeface="Inria Serif" panose="020B0604020202020204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Electron </a:t>
            </a:r>
            <a:r>
              <a:rPr lang="fr-FR" sz="2000" dirty="0" err="1">
                <a:latin typeface="Inria Serif" panose="020B0604020202020204" charset="0"/>
              </a:rPr>
              <a:t>energy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spectrum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Angular</a:t>
            </a:r>
            <a:r>
              <a:rPr lang="fr-FR" sz="2000" dirty="0">
                <a:latin typeface="Inria Serif" panose="020B0604020202020204" charset="0"/>
              </a:rPr>
              <a:t> distribution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Spatial distribution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Field size and collimation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Inria Serif" panose="020B0604020202020204" charset="0"/>
            </a:endParaRPr>
          </a:p>
          <a:p>
            <a:r>
              <a:rPr lang="fr-FR" sz="2000" dirty="0" err="1">
                <a:latin typeface="Inria Serif" panose="020B0604020202020204" charset="0"/>
              </a:rPr>
              <a:t>Therefore</a:t>
            </a:r>
            <a:r>
              <a:rPr lang="fr-FR" sz="2000" dirty="0">
                <a:latin typeface="Inria Serif" panose="020B0604020202020204" charset="0"/>
              </a:rPr>
              <a:t>, </a:t>
            </a:r>
            <a:r>
              <a:rPr lang="fr-FR" sz="2000" dirty="0" err="1">
                <a:latin typeface="Inria Serif" panose="020B0604020202020204" charset="0"/>
              </a:rPr>
              <a:t>realistic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optical</a:t>
            </a:r>
            <a:r>
              <a:rPr lang="fr-FR" sz="2000" dirty="0">
                <a:latin typeface="Inria Serif" panose="020B0604020202020204" charset="0"/>
              </a:rPr>
              <a:t> simulations </a:t>
            </a:r>
            <a:r>
              <a:rPr lang="fr-FR" sz="2000" dirty="0" err="1">
                <a:latin typeface="Inria Serif" panose="020B0604020202020204" charset="0"/>
              </a:rPr>
              <a:t>require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realistic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beam</a:t>
            </a:r>
            <a:r>
              <a:rPr lang="fr-FR" sz="2000" dirty="0">
                <a:latin typeface="Inria Serif" panose="020B0604020202020204" charset="0"/>
              </a:rPr>
              <a:t> modeling.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C922A9F-FF28-E095-4140-1F83CA3196D1}"/>
              </a:ext>
            </a:extLst>
          </p:cNvPr>
          <p:cNvSpPr txBox="1"/>
          <p:nvPr/>
        </p:nvSpPr>
        <p:spPr>
          <a:xfrm>
            <a:off x="1028700" y="1865680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Why Monte-Carlo input matters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4437E3-A219-93DA-095D-2BF478B746A8}"/>
              </a:ext>
            </a:extLst>
          </p:cNvPr>
          <p:cNvSpPr txBox="1"/>
          <p:nvPr/>
        </p:nvSpPr>
        <p:spPr>
          <a:xfrm>
            <a:off x="1023937" y="9352954"/>
            <a:ext cx="1623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[5] Audet S, Beaulieu W, Zerouali K, Guillet D, Bouchard H, Lalonde A. Physics-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based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(PESO): a new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method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to model the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of a compact ultra-high dose rate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linac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for Monte Carlo dose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calculation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2025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4;70(8).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10.1088/1361-6560/adc4b9. PMID: 40127540.</a:t>
            </a:r>
            <a:endParaRPr lang="fr-FR" sz="1200" dirty="0">
              <a:latin typeface="Inria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0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45A9-9905-3DDA-A910-F6A38FFDB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0E7ABD-9B5B-BC33-733B-5DCFF896970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5EA557D-0DEF-AF6B-0D79-AB2333D864E3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886758-C472-8888-D0A4-2834FB906E4D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E224B6-714C-48DD-4EA2-E8D6242F59FD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CADF96B-4731-F860-36AB-A4DC4E36DDE3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369F279-D405-C2E9-F5DD-5ADBF44184A4}"/>
              </a:ext>
            </a:extLst>
          </p:cNvPr>
          <p:cNvSpPr txBox="1"/>
          <p:nvPr/>
        </p:nvSpPr>
        <p:spPr>
          <a:xfrm>
            <a:off x="1028700" y="952500"/>
            <a:ext cx="1637362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II – FLASH PHASE SPACE GENERATION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4702790-603E-56E3-4DFD-826E26614C66}"/>
              </a:ext>
            </a:extLst>
          </p:cNvPr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697BAC-B221-AD9C-3A83-78C01A12C2FE}"/>
              </a:ext>
            </a:extLst>
          </p:cNvPr>
          <p:cNvSpPr txBox="1"/>
          <p:nvPr/>
        </p:nvSpPr>
        <p:spPr>
          <a:xfrm>
            <a:off x="1028700" y="28575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latin typeface="Inria Serif" panose="020B0604020202020204" charset="0"/>
              </a:rPr>
              <a:t>The </a:t>
            </a:r>
            <a:r>
              <a:rPr lang="fr-FR" sz="2000" dirty="0" err="1">
                <a:latin typeface="Inria Serif" panose="020B0604020202020204" charset="0"/>
              </a:rPr>
              <a:t>Mobetron</a:t>
            </a:r>
            <a:r>
              <a:rPr lang="fr-FR" sz="2000" dirty="0">
                <a:latin typeface="Inria Serif" panose="020B0604020202020204" charset="0"/>
              </a:rPr>
              <a:t> has no </a:t>
            </a:r>
            <a:r>
              <a:rPr lang="fr-FR" sz="2000" dirty="0" err="1">
                <a:latin typeface="Inria Serif" panose="020B0604020202020204" charset="0"/>
              </a:rPr>
              <a:t>bending</a:t>
            </a:r>
            <a:r>
              <a:rPr lang="fr-FR" sz="2000" dirty="0">
                <a:latin typeface="Inria Serif" panose="020B0604020202020204" charset="0"/>
              </a:rPr>
              <a:t> magnet: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Inria Serif" panose="020B0604020202020204" charset="0"/>
              </a:rPr>
              <a:t>broad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energy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spectrum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Inria Serif" panose="020B0604020202020204" charset="0"/>
              </a:rPr>
              <a:t>low-energy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electron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tail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Inria Serif" panose="020B0604020202020204" charset="0"/>
              </a:rPr>
              <a:t>difficult</a:t>
            </a:r>
            <a:r>
              <a:rPr lang="fr-FR" sz="2000" dirty="0">
                <a:latin typeface="Inria Serif" panose="020B0604020202020204" charset="0"/>
              </a:rPr>
              <a:t> to model </a:t>
            </a:r>
            <a:r>
              <a:rPr lang="fr-FR" sz="2000" dirty="0" err="1">
                <a:latin typeface="Inria Serif" panose="020B0604020202020204" charset="0"/>
              </a:rPr>
              <a:t>accurately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297A55E-E03B-6980-14D4-F8CC6DE7DF29}"/>
              </a:ext>
            </a:extLst>
          </p:cNvPr>
          <p:cNvSpPr txBox="1"/>
          <p:nvPr/>
        </p:nvSpPr>
        <p:spPr>
          <a:xfrm>
            <a:off x="1028700" y="1865680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Challenges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660204E-4A13-CD18-10A0-D01CA6E4588B}"/>
              </a:ext>
            </a:extLst>
          </p:cNvPr>
          <p:cNvSpPr txBox="1"/>
          <p:nvPr/>
        </p:nvSpPr>
        <p:spPr>
          <a:xfrm>
            <a:off x="1028700" y="5073491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Solution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6F46BC-471E-3863-A723-A01891A3BA1D}"/>
              </a:ext>
            </a:extLst>
          </p:cNvPr>
          <p:cNvSpPr txBox="1"/>
          <p:nvPr/>
        </p:nvSpPr>
        <p:spPr>
          <a:xfrm>
            <a:off x="1028700" y="5864483"/>
            <a:ext cx="11306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800" dirty="0">
                <a:latin typeface="Inria Serif" panose="020B0604020202020204" charset="0"/>
              </a:rPr>
              <a:t>Physics-Based Energy Spectrum </a:t>
            </a:r>
            <a:r>
              <a:rPr lang="fr-FR" sz="1800" dirty="0" err="1">
                <a:latin typeface="Inria Serif" panose="020B0604020202020204" charset="0"/>
              </a:rPr>
              <a:t>Optimization</a:t>
            </a:r>
            <a:r>
              <a:rPr lang="fr-FR" sz="1800" dirty="0">
                <a:latin typeface="Inria Serif" panose="020B0604020202020204" charset="0"/>
              </a:rPr>
              <a:t> (PESO)</a:t>
            </a:r>
          </a:p>
          <a:p>
            <a:pPr>
              <a:buNone/>
            </a:pPr>
            <a:r>
              <a:rPr lang="fr-FR" sz="1800" dirty="0">
                <a:latin typeface="Inria Serif" panose="020B0604020202020204" charset="0"/>
              </a:rPr>
              <a:t>(Audet et al., 2025)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6411C3-A81A-39D7-0E0B-F2C62823FECE}"/>
              </a:ext>
            </a:extLst>
          </p:cNvPr>
          <p:cNvSpPr txBox="1"/>
          <p:nvPr/>
        </p:nvSpPr>
        <p:spPr>
          <a:xfrm>
            <a:off x="1023937" y="9811047"/>
            <a:ext cx="16230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212121"/>
                </a:solidFill>
                <a:latin typeface="Inria Serif" panose="020B0604020202020204" charset="0"/>
              </a:rPr>
              <a:t>[6] 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Chiasson J, Audet S, Zerouali K, Guillet D, Renaud J, Muir B, Lalonde A. Design,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, and validation of a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novel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applicator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integrating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real-time dose monitoring for ultra-high dose rate (FLASH)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radiotherapy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2026 Jun 10;71(11).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10.1088/1361-6560/ae6d6e. PMID: 42128006.</a:t>
            </a:r>
            <a:endParaRPr lang="fr-FR" sz="1200" dirty="0">
              <a:latin typeface="Inria Serif" panose="020B060402020202020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E3DAE7-23FB-BB7F-6141-B6B60B9467E5}"/>
              </a:ext>
            </a:extLst>
          </p:cNvPr>
          <p:cNvSpPr txBox="1"/>
          <p:nvPr/>
        </p:nvSpPr>
        <p:spPr>
          <a:xfrm>
            <a:off x="1023937" y="9352954"/>
            <a:ext cx="1623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[5] Audet S, Beaulieu W, Zerouali K, Guillet D, Bouchard H, Lalonde A. Physics-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based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(PESO): a new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method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to model the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of a compact ultra-high dose rate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linac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for Monte Carlo dose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calculation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2025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4;70(8).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10.1088/1361-6560/adc4b9. PMID: 40127540.</a:t>
            </a:r>
            <a:endParaRPr lang="fr-FR" sz="1200" dirty="0">
              <a:latin typeface="Inria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8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CB388-97A4-9842-BFCE-5739FA3B5B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1637362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II – FLASH PHASE SPACE GENERATION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5F5552-56EC-6A68-C16F-A1091C46C232}"/>
              </a:ext>
            </a:extLst>
          </p:cNvPr>
          <p:cNvSpPr txBox="1"/>
          <p:nvPr/>
        </p:nvSpPr>
        <p:spPr>
          <a:xfrm>
            <a:off x="1028700" y="2857500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err="1">
                <a:latin typeface="Inria Serif" panose="020B0604020202020204" charset="0"/>
              </a:rPr>
              <a:t>Using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EGSnrc</a:t>
            </a:r>
            <a:r>
              <a:rPr lang="fr-FR" sz="2000" dirty="0">
                <a:latin typeface="Inria Serif" panose="020B060402020202020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complete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Mobetron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head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geometry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applicators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Inria Serif" panose="020B0604020202020204" charset="0"/>
              </a:rPr>
              <a:t>collimators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>
              <a:latin typeface="Inria Serif" panose="020B0604020202020204" charset="0"/>
            </a:endParaRPr>
          </a:p>
          <a:p>
            <a:endParaRPr lang="fr-FR" sz="2000" dirty="0">
              <a:latin typeface="Inria Serif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dirty="0">
                <a:latin typeface="Inria Serif" panose="020B0604020202020204" charset="0"/>
              </a:rPr>
              <a:t>Output</a:t>
            </a:r>
          </a:p>
          <a:p>
            <a:r>
              <a:rPr lang="fr-FR" sz="2000" dirty="0">
                <a:latin typeface="Inria Serif" panose="020B0604020202020204" charset="0"/>
              </a:rPr>
              <a:t>The phase </a:t>
            </a:r>
            <a:r>
              <a:rPr lang="fr-FR" sz="2000" dirty="0" err="1">
                <a:latin typeface="Inria Serif" panose="020B0604020202020204" charset="0"/>
              </a:rPr>
              <a:t>space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was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scored</a:t>
            </a:r>
            <a:r>
              <a:rPr lang="fr-FR" sz="2000" dirty="0">
                <a:latin typeface="Inria Serif" panose="020B0604020202020204" charset="0"/>
              </a:rPr>
              <a:t> at the </a:t>
            </a:r>
            <a:r>
              <a:rPr lang="fr-FR" sz="2000" dirty="0" err="1">
                <a:latin typeface="Inria Serif" panose="020B0604020202020204" charset="0"/>
              </a:rPr>
              <a:t>applicator</a:t>
            </a:r>
            <a:r>
              <a:rPr lang="fr-FR" sz="2000" dirty="0">
                <a:latin typeface="Inria Serif" panose="020B0604020202020204" charset="0"/>
              </a:rPr>
              <a:t> exit and </a:t>
            </a:r>
            <a:r>
              <a:rPr lang="fr-FR" sz="2000" dirty="0" err="1">
                <a:latin typeface="Inria Serif" panose="020B0604020202020204" charset="0"/>
              </a:rPr>
              <a:t>then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used</a:t>
            </a:r>
            <a:r>
              <a:rPr lang="fr-FR" sz="2000" dirty="0">
                <a:latin typeface="Inria Serif" panose="020B0604020202020204" charset="0"/>
              </a:rPr>
              <a:t> as the source in TOPAS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EA637B9-C83E-2A58-6408-1BFD25AB395A}"/>
              </a:ext>
            </a:extLst>
          </p:cNvPr>
          <p:cNvSpPr txBox="1"/>
          <p:nvPr/>
        </p:nvSpPr>
        <p:spPr>
          <a:xfrm>
            <a:off x="1028700" y="1865680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Monte-Carlo beam model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E0227C-E57D-A318-0E03-28A850FE7EC7}"/>
              </a:ext>
            </a:extLst>
          </p:cNvPr>
          <p:cNvSpPr txBox="1"/>
          <p:nvPr/>
        </p:nvSpPr>
        <p:spPr>
          <a:xfrm>
            <a:off x="1023937" y="9811047"/>
            <a:ext cx="16230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[6] Chiasson J, Audet S, Zerouali K, Guillet D, Renaud J, Muir B, Lalonde A. Design,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, and validation of a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novel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applicator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integrating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real-time dose monitoring for ultra-high dose rate (FLASH)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radiotherapy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2026 Jun 10;71(11).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10.1088/1361-6560/ae6d6e. PMID: 42128006.</a:t>
            </a:r>
            <a:endParaRPr lang="fr-FR" sz="1200" dirty="0">
              <a:latin typeface="Inria Serif" panose="020B060402020202020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C59959-E515-6A14-97A2-74E574430E30}"/>
              </a:ext>
            </a:extLst>
          </p:cNvPr>
          <p:cNvSpPr txBox="1"/>
          <p:nvPr/>
        </p:nvSpPr>
        <p:spPr>
          <a:xfrm>
            <a:off x="1023937" y="9352954"/>
            <a:ext cx="1623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[5] Audet S, Beaulieu W, Zerouali K, Guillet D, Bouchard H, Lalonde A. Physics-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based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(PESO): a new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method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to model the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of a compact ultra-high dose rate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linac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for Monte Carlo dose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calculation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2025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4;70(8).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10.1088/1361-6560/adc4b9. PMID: 40127540.</a:t>
            </a:r>
            <a:endParaRPr lang="fr-FR" sz="1200" dirty="0">
              <a:latin typeface="Inria Serif" panose="020B060402020202020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81BEDB-1854-F7CC-D706-78C9E5B55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821592"/>
            <a:ext cx="2674508" cy="2520384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1E91F3B-D68B-D508-70DD-86E96C6FB03F}"/>
              </a:ext>
            </a:extLst>
          </p:cNvPr>
          <p:cNvCxnSpPr>
            <a:cxnSpLocks/>
          </p:cNvCxnSpPr>
          <p:nvPr/>
        </p:nvCxnSpPr>
        <p:spPr>
          <a:xfrm>
            <a:off x="3124200" y="5524500"/>
            <a:ext cx="838200" cy="653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38E36AB4-F912-22FA-8944-20B2C4447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6" y="1836829"/>
            <a:ext cx="7506928" cy="414712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7631AD7-964D-D6F2-B516-28F5FE61F0FA}"/>
              </a:ext>
            </a:extLst>
          </p:cNvPr>
          <p:cNvSpPr txBox="1"/>
          <p:nvPr/>
        </p:nvSpPr>
        <p:spPr>
          <a:xfrm>
            <a:off x="9895396" y="6059107"/>
            <a:ext cx="604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Inria Serif" panose="020B0604020202020204" charset="0"/>
              </a:rPr>
              <a:t>Figure 6 : </a:t>
            </a:r>
            <a:r>
              <a:rPr lang="en-US" sz="1400" dirty="0">
                <a:solidFill>
                  <a:srgbClr val="000000"/>
                </a:solidFill>
                <a:latin typeface="Inria Serif" panose="020B0604020202020204" charset="0"/>
              </a:rPr>
              <a:t>Reconstructed spectra for the 6 MeV (UHDR) (a) and 9 MeV (UHDR) beams using the three reconstruction methods [5]</a:t>
            </a:r>
            <a:endParaRPr lang="fr-FR" sz="1400" dirty="0">
              <a:solidFill>
                <a:srgbClr val="000000"/>
              </a:solidFill>
              <a:effectLst/>
              <a:latin typeface="Inria Serif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8931-7079-D4D1-687C-5A1AED932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FD5E27-DE5F-365E-AAAF-AC02C2B6D7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D9C4A70-C8D3-997C-F3D8-46737F5455D9}"/>
              </a:ext>
            </a:extLst>
          </p:cNvPr>
          <p:cNvGrpSpPr/>
          <p:nvPr/>
        </p:nvGrpSpPr>
        <p:grpSpPr>
          <a:xfrm>
            <a:off x="1028700" y="8535147"/>
            <a:ext cx="16230600" cy="723153"/>
            <a:chOff x="0" y="0"/>
            <a:chExt cx="4274726" cy="1904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8501639-63B4-A4C7-7B4E-674D78B21A20}"/>
                </a:ext>
              </a:extLst>
            </p:cNvPr>
            <p:cNvSpPr/>
            <p:nvPr/>
          </p:nvSpPr>
          <p:spPr>
            <a:xfrm>
              <a:off x="0" y="0"/>
              <a:ext cx="4274726" cy="190460"/>
            </a:xfrm>
            <a:custGeom>
              <a:avLst/>
              <a:gdLst/>
              <a:ahLst/>
              <a:cxnLst/>
              <a:rect l="l" t="t" r="r" b="b"/>
              <a:pathLst>
                <a:path w="4274726" h="190460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E06ACD-BDAA-CF6F-9B41-A56F197EB34A}"/>
                </a:ext>
              </a:extLst>
            </p:cNvPr>
            <p:cNvSpPr txBox="1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A308ED1-EF6E-8011-C2A6-A09F7B490511}"/>
              </a:ext>
            </a:extLst>
          </p:cNvPr>
          <p:cNvSpPr txBox="1"/>
          <p:nvPr/>
        </p:nvSpPr>
        <p:spPr>
          <a:xfrm>
            <a:off x="12597552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THIBAULT BERNELIN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C15A2E-BD0B-31A7-0688-530A93CE7DA7}"/>
              </a:ext>
            </a:extLst>
          </p:cNvPr>
          <p:cNvSpPr txBox="1"/>
          <p:nvPr/>
        </p:nvSpPr>
        <p:spPr>
          <a:xfrm>
            <a:off x="1028700" y="952500"/>
            <a:ext cx="1637362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II – FLASH PHASE SPACE GENERATION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DBCFBB8-BE5C-1E91-1117-3D261E4CF2DF}"/>
              </a:ext>
            </a:extLst>
          </p:cNvPr>
          <p:cNvSpPr txBox="1"/>
          <p:nvPr/>
        </p:nvSpPr>
        <p:spPr>
          <a:xfrm>
            <a:off x="1702419" y="8724335"/>
            <a:ext cx="39880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118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PAGE 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402937-A5F5-3A26-02B3-53528249BF96}"/>
              </a:ext>
            </a:extLst>
          </p:cNvPr>
          <p:cNvSpPr txBox="1"/>
          <p:nvPr/>
        </p:nvSpPr>
        <p:spPr>
          <a:xfrm>
            <a:off x="1295400" y="2951262"/>
            <a:ext cx="159639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err="1">
                <a:latin typeface="Inria Serif" panose="020B0604020202020204" charset="0"/>
              </a:rPr>
              <a:t>Comparison</a:t>
            </a:r>
            <a:r>
              <a:rPr lang="fr-FR" sz="2000" dirty="0">
                <a:latin typeface="Inria Serif" panose="020B0604020202020204" charset="0"/>
              </a:rPr>
              <a:t> </a:t>
            </a:r>
            <a:r>
              <a:rPr lang="fr-FR" sz="2000" dirty="0" err="1">
                <a:latin typeface="Inria Serif" panose="020B0604020202020204" charset="0"/>
              </a:rPr>
              <a:t>with</a:t>
            </a:r>
            <a:r>
              <a:rPr lang="fr-FR" sz="2000" dirty="0">
                <a:latin typeface="Inria Serif" panose="020B060402020202020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EBT films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Inria Serif" panose="020B0604020202020204" charset="0"/>
              </a:rPr>
              <a:t>BCT </a:t>
            </a:r>
            <a:r>
              <a:rPr lang="fr-FR" sz="2000" dirty="0" err="1">
                <a:latin typeface="Inria Serif" panose="020B0604020202020204" charset="0"/>
              </a:rPr>
              <a:t>measurements</a:t>
            </a:r>
            <a:r>
              <a:rPr lang="fr-FR" sz="2000" dirty="0">
                <a:latin typeface="Inria Serif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Inria Serif" panose="020B0604020202020204" charset="0"/>
            </a:endParaRPr>
          </a:p>
          <a:p>
            <a:endParaRPr lang="fr-FR" sz="2000" dirty="0">
              <a:latin typeface="Inria Serif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u="sng" dirty="0">
                <a:latin typeface="Inria Serif" panose="020B0604020202020204" charset="0"/>
              </a:rPr>
              <a:t>Agreement </a:t>
            </a:r>
            <a:r>
              <a:rPr lang="fr-FR" sz="2000" b="1" u="sng" dirty="0" err="1">
                <a:latin typeface="Inria Serif" panose="020B0604020202020204" charset="0"/>
              </a:rPr>
              <a:t>within</a:t>
            </a:r>
            <a:r>
              <a:rPr lang="fr-FR" sz="2000" b="1" u="sng" dirty="0">
                <a:latin typeface="Inria Serif" panose="020B0604020202020204" charset="0"/>
              </a:rPr>
              <a:t> </a:t>
            </a:r>
            <a:r>
              <a:rPr lang="fr-FR" sz="2000" b="1" u="sng" dirty="0" err="1">
                <a:latin typeface="Inria Serif" panose="020B0604020202020204" charset="0"/>
              </a:rPr>
              <a:t>approximately</a:t>
            </a:r>
            <a:r>
              <a:rPr lang="fr-FR" sz="2000" b="1" u="sng" dirty="0">
                <a:latin typeface="Inria Serif" panose="020B0604020202020204" charset="0"/>
              </a:rPr>
              <a:t> 2%</a:t>
            </a: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>
              <a:buNone/>
            </a:pPr>
            <a:endParaRPr lang="fr-FR" sz="2000" b="1" dirty="0">
              <a:latin typeface="Inria Serif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400" b="1" dirty="0">
                <a:latin typeface="Inria Serif" panose="020B0604020202020204" charset="0"/>
              </a:rPr>
              <a:t>The </a:t>
            </a:r>
            <a:r>
              <a:rPr lang="fr-FR" sz="2400" b="1" dirty="0" err="1">
                <a:latin typeface="Inria Serif" panose="020B0604020202020204" charset="0"/>
              </a:rPr>
              <a:t>generated</a:t>
            </a:r>
            <a:r>
              <a:rPr lang="fr-FR" sz="2400" b="1" dirty="0">
                <a:latin typeface="Inria Serif" panose="020B0604020202020204" charset="0"/>
              </a:rPr>
              <a:t> phase </a:t>
            </a:r>
            <a:r>
              <a:rPr lang="fr-FR" sz="2400" b="1" dirty="0" err="1">
                <a:latin typeface="Inria Serif" panose="020B0604020202020204" charset="0"/>
              </a:rPr>
              <a:t>spaces</a:t>
            </a:r>
            <a:r>
              <a:rPr lang="fr-FR" sz="2400" b="1" dirty="0">
                <a:latin typeface="Inria Serif" panose="020B0604020202020204" charset="0"/>
              </a:rPr>
              <a:t> </a:t>
            </a:r>
            <a:r>
              <a:rPr lang="fr-FR" sz="2400" b="1" dirty="0" err="1">
                <a:latin typeface="Inria Serif" panose="020B0604020202020204" charset="0"/>
              </a:rPr>
              <a:t>accurately</a:t>
            </a:r>
            <a:r>
              <a:rPr lang="fr-FR" sz="2400" b="1" dirty="0">
                <a:latin typeface="Inria Serif" panose="020B0604020202020204" charset="0"/>
              </a:rPr>
              <a:t> </a:t>
            </a:r>
            <a:r>
              <a:rPr lang="fr-FR" sz="2400" b="1" dirty="0" err="1">
                <a:latin typeface="Inria Serif" panose="020B0604020202020204" charset="0"/>
              </a:rPr>
              <a:t>reproduce</a:t>
            </a:r>
            <a:r>
              <a:rPr lang="fr-FR" sz="2400" b="1" dirty="0">
                <a:latin typeface="Inria Serif" panose="020B0604020202020204" charset="0"/>
              </a:rPr>
              <a:t> </a:t>
            </a:r>
            <a:r>
              <a:rPr lang="fr-FR" sz="2400" b="1" dirty="0" err="1">
                <a:latin typeface="Inria Serif" panose="020B0604020202020204" charset="0"/>
              </a:rPr>
              <a:t>measured</a:t>
            </a:r>
            <a:r>
              <a:rPr lang="fr-FR" sz="2400" b="1" dirty="0">
                <a:latin typeface="Inria Serif" panose="020B0604020202020204" charset="0"/>
              </a:rPr>
              <a:t> dose distributions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79DD103-3A53-8A28-A391-61F58FBEADAF}"/>
              </a:ext>
            </a:extLst>
          </p:cNvPr>
          <p:cNvSpPr txBox="1"/>
          <p:nvPr/>
        </p:nvSpPr>
        <p:spPr>
          <a:xfrm>
            <a:off x="1028700" y="1865680"/>
            <a:ext cx="1637362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2800" spc="480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Validation of the phase spaces – Experimental validation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A2A1EC-F793-C5C0-4F1A-F35F713B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998" y="2565145"/>
            <a:ext cx="6457950" cy="2058710"/>
          </a:xfrm>
          <a:prstGeom prst="rect">
            <a:avLst/>
          </a:prstGeom>
        </p:spPr>
      </p:pic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DBA3F12-9D74-3086-AD5F-3F3E88F1D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51326"/>
              </p:ext>
            </p:extLst>
          </p:nvPr>
        </p:nvGraphicFramePr>
        <p:xfrm>
          <a:off x="10550998" y="5308072"/>
          <a:ext cx="7004145" cy="204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0829">
                  <a:extLst>
                    <a:ext uri="{9D8B030D-6E8A-4147-A177-3AD203B41FA5}">
                      <a16:colId xmlns:a16="http://schemas.microsoft.com/office/drawing/2014/main" val="1916319033"/>
                    </a:ext>
                  </a:extLst>
                </a:gridCol>
                <a:gridCol w="1400829">
                  <a:extLst>
                    <a:ext uri="{9D8B030D-6E8A-4147-A177-3AD203B41FA5}">
                      <a16:colId xmlns:a16="http://schemas.microsoft.com/office/drawing/2014/main" val="2417816031"/>
                    </a:ext>
                  </a:extLst>
                </a:gridCol>
                <a:gridCol w="1400829">
                  <a:extLst>
                    <a:ext uri="{9D8B030D-6E8A-4147-A177-3AD203B41FA5}">
                      <a16:colId xmlns:a16="http://schemas.microsoft.com/office/drawing/2014/main" val="3416615307"/>
                    </a:ext>
                  </a:extLst>
                </a:gridCol>
                <a:gridCol w="1400829">
                  <a:extLst>
                    <a:ext uri="{9D8B030D-6E8A-4147-A177-3AD203B41FA5}">
                      <a16:colId xmlns:a16="http://schemas.microsoft.com/office/drawing/2014/main" val="591187707"/>
                    </a:ext>
                  </a:extLst>
                </a:gridCol>
                <a:gridCol w="1400829">
                  <a:extLst>
                    <a:ext uri="{9D8B030D-6E8A-4147-A177-3AD203B41FA5}">
                      <a16:colId xmlns:a16="http://schemas.microsoft.com/office/drawing/2014/main" val="4292784988"/>
                    </a:ext>
                  </a:extLst>
                </a:gridCol>
              </a:tblGrid>
              <a:tr h="51860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Inria Serif" panose="020B0604020202020204" charset="0"/>
                          <a:ea typeface="+mn-ea"/>
                          <a:cs typeface="+mn-cs"/>
                        </a:rPr>
                        <a:t>Beam energy 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Inria Serif" panose="020B0604020202020204" charset="0"/>
                        </a:rPr>
                        <a:t>Collimation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Inria Serif" panose="020B0604020202020204" charset="0"/>
                        </a:rPr>
                        <a:t>Measured</a:t>
                      </a:r>
                      <a:r>
                        <a:rPr lang="fr-FR" sz="1600" b="1" dirty="0">
                          <a:latin typeface="Inria Serif" panose="020B0604020202020204" charset="0"/>
                        </a:rPr>
                        <a:t> dose (</a:t>
                      </a:r>
                      <a:r>
                        <a:rPr lang="fr-FR" sz="1600" b="1" dirty="0" err="1">
                          <a:latin typeface="Inria Serif" panose="020B0604020202020204" charset="0"/>
                        </a:rPr>
                        <a:t>cGy</a:t>
                      </a:r>
                      <a:r>
                        <a:rPr lang="fr-FR" sz="1600" b="1" dirty="0">
                          <a:latin typeface="Inria Serif" panose="020B06040202020202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Inria Serif" panose="020B0604020202020204" charset="0"/>
                        </a:rPr>
                        <a:t>Predicted</a:t>
                      </a:r>
                      <a:r>
                        <a:rPr lang="fr-FR" sz="1600" b="1" dirty="0">
                          <a:latin typeface="Inria Serif" panose="020B0604020202020204" charset="0"/>
                        </a:rPr>
                        <a:t> dose (</a:t>
                      </a:r>
                      <a:r>
                        <a:rPr lang="fr-FR" sz="1600" b="1" dirty="0" err="1">
                          <a:latin typeface="Inria Serif" panose="020B0604020202020204" charset="0"/>
                        </a:rPr>
                        <a:t>cGy</a:t>
                      </a:r>
                      <a:r>
                        <a:rPr lang="fr-FR" sz="1600" b="1" dirty="0">
                          <a:latin typeface="Inria Serif" panose="020B06040202020202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Inria Serif" panose="020B0604020202020204" charset="0"/>
                        </a:rPr>
                        <a:t>Difference</a:t>
                      </a:r>
                      <a:r>
                        <a:rPr lang="fr-FR" sz="1600" b="1" dirty="0">
                          <a:latin typeface="Inria Serif" panose="020B0604020202020204" charset="0"/>
                        </a:rPr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3278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+ 1,68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135025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- 0,54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04339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- 0,16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1429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- 1,67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8740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D84408CD-A066-CEC4-671E-A89BAA41D386}"/>
              </a:ext>
            </a:extLst>
          </p:cNvPr>
          <p:cNvSpPr txBox="1"/>
          <p:nvPr/>
        </p:nvSpPr>
        <p:spPr>
          <a:xfrm>
            <a:off x="1023937" y="9811047"/>
            <a:ext cx="16230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[6] Chiasson J, Audet S, Zerouali K, Guillet D, Renaud J, Muir B, Lalonde A. Design,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, and validation of a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novel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applicator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integrating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real-time dose monitoring for ultra-high dose rate (FLASH)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radiotherapy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2026 Jun 10;71(11).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10.1088/1361-6560/ae6d6e. PMID: 42128006.</a:t>
            </a:r>
            <a:endParaRPr lang="fr-FR" sz="1200" dirty="0">
              <a:latin typeface="Inria Serif" panose="020B060402020202020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57995A-1964-E6AC-99B6-C93A68DBDE95}"/>
              </a:ext>
            </a:extLst>
          </p:cNvPr>
          <p:cNvSpPr txBox="1"/>
          <p:nvPr/>
        </p:nvSpPr>
        <p:spPr>
          <a:xfrm>
            <a:off x="1023937" y="9352954"/>
            <a:ext cx="1623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[5] Audet S, Beaulieu W, Zerouali K, Guillet D, Bouchard H, Lalonde A. Physics-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based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optimization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(PESO): a new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method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to model the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energy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spectrum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of a compact ultra-high dose rate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electron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linac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for Monte Carlo dose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calculation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. Phys Med Biol. 2025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Apr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 4;70(8). </a:t>
            </a:r>
            <a:r>
              <a:rPr lang="fr-FR" sz="1200" b="0" i="0" dirty="0" err="1">
                <a:solidFill>
                  <a:srgbClr val="212121"/>
                </a:solidFill>
                <a:effectLst/>
                <a:latin typeface="Inria Serif" panose="020B0604020202020204" charset="0"/>
              </a:rPr>
              <a:t>doi</a:t>
            </a:r>
            <a:r>
              <a:rPr lang="fr-FR" sz="1200" b="0" i="0" dirty="0">
                <a:solidFill>
                  <a:srgbClr val="212121"/>
                </a:solidFill>
                <a:effectLst/>
                <a:latin typeface="Inria Serif" panose="020B0604020202020204" charset="0"/>
              </a:rPr>
              <a:t>: 10.1088/1361-6560/adc4b9. PMID: 40127540.</a:t>
            </a:r>
            <a:endParaRPr lang="fr-FR" sz="1200" dirty="0">
              <a:latin typeface="Inria Serif" panose="020B060402020202020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F1F3EB-2E8B-692A-F45A-4D37965EC2C6}"/>
              </a:ext>
            </a:extLst>
          </p:cNvPr>
          <p:cNvSpPr txBox="1"/>
          <p:nvPr/>
        </p:nvSpPr>
        <p:spPr>
          <a:xfrm>
            <a:off x="10534955" y="4574574"/>
            <a:ext cx="7020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latin typeface="Inria Serif" panose="020B0604020202020204" charset="0"/>
              </a:rPr>
              <a:t>Figure 7 : Illustration of setup for measurements in solid water [5]</a:t>
            </a:r>
            <a:endParaRPr lang="fr-FR" sz="1400" dirty="0">
              <a:latin typeface="Inria Serif" panose="020B060402020202020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47EFF37-D0B0-2ECF-D103-DF2AEA080EF2}"/>
              </a:ext>
            </a:extLst>
          </p:cNvPr>
          <p:cNvSpPr txBox="1"/>
          <p:nvPr/>
        </p:nvSpPr>
        <p:spPr>
          <a:xfrm>
            <a:off x="10550998" y="7385531"/>
            <a:ext cx="7020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latin typeface="Inria Serif" panose="020B0604020202020204" charset="0"/>
              </a:rPr>
              <a:t>Figure 8 : Comparison between Monte-Carlo simulated and experimentally measured beam doses [6]</a:t>
            </a:r>
            <a:endParaRPr lang="fr-FR" sz="1400" dirty="0">
              <a:latin typeface="Inria Serif" panose="020B060402020202020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79C5B7-E8B9-66AC-1D88-B4F28D0B4D2A}"/>
              </a:ext>
            </a:extLst>
          </p:cNvPr>
          <p:cNvSpPr txBox="1"/>
          <p:nvPr/>
        </p:nvSpPr>
        <p:spPr>
          <a:xfrm>
            <a:off x="4572000" y="496485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MinionLT-Regular"/>
              </a:rPr>
              <a:t>Illustration of setup for measurements in solid water.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961C8E-6B70-FDD9-B4DC-31825CBE5518}"/>
              </a:ext>
            </a:extLst>
          </p:cNvPr>
          <p:cNvSpPr txBox="1"/>
          <p:nvPr/>
        </p:nvSpPr>
        <p:spPr>
          <a:xfrm>
            <a:off x="2362200" y="6182497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inionLT-Regular"/>
              </a:rPr>
              <a:t>Comparison between Monte Carlo simulated and experimentally</a:t>
            </a:r>
          </a:p>
          <a:p>
            <a:pPr algn="l"/>
            <a:r>
              <a:rPr lang="fr-FR" sz="1800" b="0" i="0" u="none" strike="noStrike" baseline="0" dirty="0" err="1">
                <a:latin typeface="MinionLT-Regular"/>
              </a:rPr>
              <a:t>measured</a:t>
            </a:r>
            <a:r>
              <a:rPr lang="fr-FR" sz="1800" b="0" i="0" u="none" strike="noStrike" baseline="0" dirty="0">
                <a:latin typeface="MinionLT-Regular"/>
              </a:rPr>
              <a:t> </a:t>
            </a:r>
            <a:r>
              <a:rPr lang="fr-FR" sz="1800" b="0" i="0" u="none" strike="noStrike" baseline="0" dirty="0" err="1">
                <a:latin typeface="MinionLT-Regular"/>
              </a:rPr>
              <a:t>mean</a:t>
            </a:r>
            <a:r>
              <a:rPr lang="fr-FR" sz="1800" b="0" i="0" u="none" strike="noStrike" baseline="0" dirty="0">
                <a:latin typeface="MinionLT-Regular"/>
              </a:rPr>
              <a:t> doses.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19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2e4342-da9b-43cd-9814-9d780e4e28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9F9AB860EDE44894FB0C0231EA7D5" ma:contentTypeVersion="11" ma:contentTypeDescription="Create a new document." ma:contentTypeScope="" ma:versionID="215a420aa22ba44efc55708b20367ae4">
  <xsd:schema xmlns:xsd="http://www.w3.org/2001/XMLSchema" xmlns:xs="http://www.w3.org/2001/XMLSchema" xmlns:p="http://schemas.microsoft.com/office/2006/metadata/properties" xmlns:ns3="102e4342-da9b-43cd-9814-9d780e4e2858" targetNamespace="http://schemas.microsoft.com/office/2006/metadata/properties" ma:root="true" ma:fieldsID="844e50d724dac33971c5dce39c4ea1d5" ns3:_="">
    <xsd:import namespace="102e4342-da9b-43cd-9814-9d780e4e2858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e4342-da9b-43cd-9814-9d780e4e285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788D7-50B7-4744-A83C-ED2B8BCD479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02e4342-da9b-43cd-9814-9d780e4e2858"/>
  </ds:schemaRefs>
</ds:datastoreItem>
</file>

<file path=customXml/itemProps2.xml><?xml version="1.0" encoding="utf-8"?>
<ds:datastoreItem xmlns:ds="http://schemas.openxmlformats.org/officeDocument/2006/customXml" ds:itemID="{8F60EBEA-92B5-4F20-A4D3-2681A127B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EFA72-691F-4500-9136-64ADF030C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e4342-da9b-43cd-9814-9d780e4e2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2855</Words>
  <Application>Microsoft Office PowerPoint</Application>
  <PresentationFormat>Personnalisé</PresentationFormat>
  <Paragraphs>328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Inria Serif</vt:lpstr>
      <vt:lpstr>Moontime</vt:lpstr>
      <vt:lpstr>Cambria Math</vt:lpstr>
      <vt:lpstr>Calibri</vt:lpstr>
      <vt:lpstr>Lustria</vt:lpstr>
      <vt:lpstr>Wingdings</vt:lpstr>
      <vt:lpstr>MinionLT-Regular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AAPM</dc:title>
  <dc:creator>Thibault BERNELIN</dc:creator>
  <cp:lastModifiedBy>Thibault Mathieu Bernelin</cp:lastModifiedBy>
  <cp:revision>37</cp:revision>
  <dcterms:created xsi:type="dcterms:W3CDTF">2006-08-16T00:00:00Z</dcterms:created>
  <dcterms:modified xsi:type="dcterms:W3CDTF">2026-06-16T21:51:57Z</dcterms:modified>
  <dc:identifier>DAGIagd3f5Q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0x010100AAF9F9AB860EDE44894FB0C0231EA7D5</vt:lpwstr>
  </property>
</Properties>
</file>