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793" r:id="rId2"/>
    <p:sldId id="2794" r:id="rId3"/>
    <p:sldId id="854" r:id="rId4"/>
    <p:sldId id="2795" r:id="rId5"/>
    <p:sldId id="270" r:id="rId6"/>
    <p:sldId id="850" r:id="rId7"/>
    <p:sldId id="332" r:id="rId8"/>
    <p:sldId id="2568" r:id="rId9"/>
    <p:sldId id="876" r:id="rId10"/>
    <p:sldId id="816" r:id="rId11"/>
    <p:sldId id="267" r:id="rId12"/>
    <p:sldId id="2769" r:id="rId13"/>
    <p:sldId id="732" r:id="rId14"/>
    <p:sldId id="808" r:id="rId15"/>
    <p:sldId id="2770" r:id="rId16"/>
    <p:sldId id="2771" r:id="rId17"/>
    <p:sldId id="2789" r:id="rId18"/>
    <p:sldId id="2788" r:id="rId19"/>
    <p:sldId id="2790" r:id="rId20"/>
    <p:sldId id="335" r:id="rId21"/>
    <p:sldId id="2804" r:id="rId22"/>
    <p:sldId id="288" r:id="rId23"/>
    <p:sldId id="2792" r:id="rId24"/>
    <p:sldId id="2797" r:id="rId25"/>
    <p:sldId id="2798" r:id="rId26"/>
    <p:sldId id="2800" r:id="rId27"/>
    <p:sldId id="2801" r:id="rId28"/>
    <p:sldId id="296" r:id="rId29"/>
    <p:sldId id="2802" r:id="rId30"/>
    <p:sldId id="259" r:id="rId31"/>
    <p:sldId id="258" r:id="rId32"/>
    <p:sldId id="2803" r:id="rId33"/>
    <p:sldId id="263" r:id="rId34"/>
    <p:sldId id="2739" r:id="rId35"/>
    <p:sldId id="330" r:id="rId3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988" autoAdjust="0"/>
  </p:normalViewPr>
  <p:slideViewPr>
    <p:cSldViewPr snapToGrid="0">
      <p:cViewPr>
        <p:scale>
          <a:sx n="52" d="100"/>
          <a:sy n="52" d="100"/>
        </p:scale>
        <p:origin x="14" y="391"/>
      </p:cViewPr>
      <p:guideLst/>
    </p:cSldViewPr>
  </p:slideViewPr>
  <p:notesTextViewPr>
    <p:cViewPr>
      <p:scale>
        <a:sx n="1" d="1"/>
        <a:sy n="1" d="1"/>
      </p:scale>
      <p:origin x="0" y="-353"/>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326EF-49AD-414D-B774-72300DA254A3}" type="datetimeFigureOut">
              <a:rPr lang="en-US" smtClean="0"/>
              <a:t>6/11/2026</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A4E2C-0017-47D2-A8CB-0E25CFA02DEF}" type="slidenum">
              <a:rPr lang="en-US" smtClean="0"/>
              <a:t>‹#›</a:t>
            </a:fld>
            <a:endParaRPr lang="en-US"/>
          </a:p>
        </p:txBody>
      </p:sp>
    </p:spTree>
    <p:extLst>
      <p:ext uri="{BB962C8B-B14F-4D97-AF65-F5344CB8AC3E}">
        <p14:creationId xmlns:p14="http://schemas.microsoft.com/office/powerpoint/2010/main" val="1144648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74DE7-696F-1036-5067-2CFF83BFA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9B41E-4CFA-D434-6ED2-5603E6D34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91613-F920-67AD-7996-24C7323C1D27}"/>
              </a:ext>
            </a:extLst>
          </p:cNvPr>
          <p:cNvSpPr>
            <a:spLocks noGrp="1"/>
          </p:cNvSpPr>
          <p:nvPr>
            <p:ph type="body" idx="1"/>
          </p:nvPr>
        </p:nvSpPr>
        <p:spPr/>
        <p:txBody>
          <a:bodyPr/>
          <a:lstStyle/>
          <a:p>
            <a:r>
              <a:rPr lang="en-GB" dirty="0"/>
              <a:t>FLASH-publications from Lund 2019 - 2025</a:t>
            </a:r>
            <a:endParaRPr lang="en-SE" dirty="0"/>
          </a:p>
        </p:txBody>
      </p:sp>
      <p:sp>
        <p:nvSpPr>
          <p:cNvPr id="4" name="Slide Number Placeholder 3">
            <a:extLst>
              <a:ext uri="{FF2B5EF4-FFF2-40B4-BE49-F238E27FC236}">
                <a16:creationId xmlns:a16="http://schemas.microsoft.com/office/drawing/2014/main" id="{6FAB275C-5856-FCB0-FE16-289D917BEAA4}"/>
              </a:ext>
            </a:extLst>
          </p:cNvPr>
          <p:cNvSpPr>
            <a:spLocks noGrp="1"/>
          </p:cNvSpPr>
          <p:nvPr>
            <p:ph type="sldNum" sz="quarter" idx="5"/>
          </p:nvPr>
        </p:nvSpPr>
        <p:spPr/>
        <p:txBody>
          <a:bodyPr/>
          <a:lstStyle/>
          <a:p>
            <a:fld id="{49FB1A58-60AB-441A-B945-F5CE53A2EE8C}" type="slidenum">
              <a:rPr lang="en-US" smtClean="0"/>
              <a:t>3</a:t>
            </a:fld>
            <a:endParaRPr lang="en-US"/>
          </a:p>
        </p:txBody>
      </p:sp>
    </p:spTree>
    <p:extLst>
      <p:ext uri="{BB962C8B-B14F-4D97-AF65-F5344CB8AC3E}">
        <p14:creationId xmlns:p14="http://schemas.microsoft.com/office/powerpoint/2010/main" val="3423559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But today I liked to focus on our ongoing clinical trials with veterinary patients, which are in collaboration with our veterinary colleagues from Copenhagen university</a:t>
            </a:r>
            <a:endParaRPr lang="sv-SE" dirty="0"/>
          </a:p>
        </p:txBody>
      </p:sp>
      <p:sp>
        <p:nvSpPr>
          <p:cNvPr id="4" name="Platshållare för bildnummer 3"/>
          <p:cNvSpPr>
            <a:spLocks noGrp="1"/>
          </p:cNvSpPr>
          <p:nvPr>
            <p:ph type="sldNum" sz="quarter" idx="5"/>
          </p:nvPr>
        </p:nvSpPr>
        <p:spPr/>
        <p:txBody>
          <a:bodyPr/>
          <a:lstStyle/>
          <a:p>
            <a:fld id="{49FB1A58-60AB-441A-B945-F5CE53A2EE8C}" type="slidenum">
              <a:rPr lang="en-US" smtClean="0"/>
              <a:t>12</a:t>
            </a:fld>
            <a:endParaRPr lang="en-US"/>
          </a:p>
        </p:txBody>
      </p:sp>
    </p:spTree>
    <p:extLst>
      <p:ext uri="{BB962C8B-B14F-4D97-AF65-F5344CB8AC3E}">
        <p14:creationId xmlns:p14="http://schemas.microsoft.com/office/powerpoint/2010/main" val="865951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these are real patients diagnosed with various cancers, but they can help us bridge the translation gap between the preclinical results and a real clinical implementation.</a:t>
            </a:r>
            <a:endParaRPr lang="sv-SE"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AD6AB2-B5E7-4C47-8086-81A5BF615CDA}" type="slidenum">
              <a:rPr lang="en-US" smtClean="0"/>
              <a:t>13</a:t>
            </a:fld>
            <a:endParaRPr lang="en-US"/>
          </a:p>
        </p:txBody>
      </p:sp>
    </p:spTree>
    <p:extLst>
      <p:ext uri="{BB962C8B-B14F-4D97-AF65-F5344CB8AC3E}">
        <p14:creationId xmlns:p14="http://schemas.microsoft.com/office/powerpoint/2010/main" val="3805677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Initially we did a dose-escalation study starting from 15 Gy going up to 35 Gy, and only very mild acute side effects were seen. That initial experience translated into this single-arm study on oral malignant tumors, which included a long-term follow-up.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our intuition was still that fractionation will play an important part. </a:t>
            </a:r>
            <a:endParaRPr lang="en-GB" dirty="0"/>
          </a:p>
        </p:txBody>
      </p:sp>
      <p:sp>
        <p:nvSpPr>
          <p:cNvPr id="4" name="Slide Number Placeholder 3"/>
          <p:cNvSpPr>
            <a:spLocks noGrp="1"/>
          </p:cNvSpPr>
          <p:nvPr>
            <p:ph type="sldNum" sz="quarter" idx="5"/>
          </p:nvPr>
        </p:nvSpPr>
        <p:spPr/>
        <p:txBody>
          <a:bodyPr/>
          <a:lstStyle/>
          <a:p>
            <a:fld id="{66AD6AB2-B5E7-4C47-8086-81A5BF615CDA}" type="slidenum">
              <a:rPr lang="en-US" smtClean="0"/>
              <a:t>14</a:t>
            </a:fld>
            <a:endParaRPr lang="en-US"/>
          </a:p>
        </p:txBody>
      </p:sp>
    </p:spTree>
    <p:extLst>
      <p:ext uri="{BB962C8B-B14F-4D97-AF65-F5344CB8AC3E}">
        <p14:creationId xmlns:p14="http://schemas.microsoft.com/office/powerpoint/2010/main" val="4099271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So, in essence using 30 Gy single fraction, resulted in side effects that were much less frequent than what one would expect with conventional dose-rates. And here the key word is expect, as we had no way of truly comparing it with conventional RT. So that was the next step.</a:t>
            </a:r>
            <a:endParaRPr lang="sv-SE" dirty="0"/>
          </a:p>
        </p:txBody>
      </p:sp>
      <p:sp>
        <p:nvSpPr>
          <p:cNvPr id="4" name="Platshållare för bildnummer 3"/>
          <p:cNvSpPr>
            <a:spLocks noGrp="1"/>
          </p:cNvSpPr>
          <p:nvPr>
            <p:ph type="sldNum" sz="quarter" idx="5"/>
          </p:nvPr>
        </p:nvSpPr>
        <p:spPr/>
        <p:txBody>
          <a:bodyPr/>
          <a:lstStyle/>
          <a:p>
            <a:fld id="{49FB1A58-60AB-441A-B945-F5CE53A2EE8C}" type="slidenum">
              <a:rPr lang="en-US" smtClean="0"/>
              <a:t>15</a:t>
            </a:fld>
            <a:endParaRPr lang="en-US"/>
          </a:p>
        </p:txBody>
      </p:sp>
    </p:spTree>
    <p:extLst>
      <p:ext uri="{BB962C8B-B14F-4D97-AF65-F5344CB8AC3E}">
        <p14:creationId xmlns:p14="http://schemas.microsoft.com/office/powerpoint/2010/main" val="129977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And although there are only preliminary results so far, there seems to be a slight tendency towards less acute skin toxicity with UHDR. But this is an ongoing study, and we will continue to add more cases. </a:t>
            </a:r>
            <a:endParaRPr lang="sv-SE" sz="1200" kern="1200" dirty="0">
              <a:solidFill>
                <a:schemeClr val="tx1"/>
              </a:solidFill>
              <a:effectLst/>
              <a:latin typeface="+mn-lt"/>
              <a:ea typeface="+mn-ea"/>
              <a:cs typeface="+mn-cs"/>
            </a:endParaRPr>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49FB1A58-60AB-441A-B945-F5CE53A2EE8C}" type="slidenum">
              <a:rPr lang="en-US" smtClean="0"/>
              <a:t>16</a:t>
            </a:fld>
            <a:endParaRPr lang="en-US"/>
          </a:p>
        </p:txBody>
      </p:sp>
    </p:spTree>
    <p:extLst>
      <p:ext uri="{BB962C8B-B14F-4D97-AF65-F5344CB8AC3E}">
        <p14:creationId xmlns:p14="http://schemas.microsoft.com/office/powerpoint/2010/main" val="4071558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59E72-D2CA-A79E-6636-94249357E8F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1F93856-C1FC-9A5B-6CC7-9E5E07382EC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6BA1D9D-E1FB-FE2A-14C7-C2B2F579C2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parallel to that study, we also treated solid tumors with 4x8Gy, but that did not produce an effective treatment response, so we changed to 3x10 Gy. And this also provided a good opportunity to compare fractionated with single fraction UHDR-RT. </a:t>
            </a:r>
            <a:endParaRPr kumimoji="0" lang="en-GB" sz="1200" b="0" i="0" u="none" strike="noStrike" cap="none" normalizeH="0" baseline="0" dirty="0">
              <a:ln>
                <a:noFill/>
              </a:ln>
              <a:solidFill>
                <a:srgbClr val="555555"/>
              </a:solidFill>
              <a:effectLst/>
              <a:latin typeface="Helvetica Neue"/>
            </a:endParaRPr>
          </a:p>
        </p:txBody>
      </p:sp>
      <p:sp>
        <p:nvSpPr>
          <p:cNvPr id="4" name="Platshållare för bildnummer 3">
            <a:extLst>
              <a:ext uri="{FF2B5EF4-FFF2-40B4-BE49-F238E27FC236}">
                <a16:creationId xmlns:a16="http://schemas.microsoft.com/office/drawing/2014/main" id="{D95CA7E0-F271-75CB-0A57-44CA1E6281AF}"/>
              </a:ext>
            </a:extLst>
          </p:cNvPr>
          <p:cNvSpPr>
            <a:spLocks noGrp="1"/>
          </p:cNvSpPr>
          <p:nvPr>
            <p:ph type="sldNum" sz="quarter" idx="5"/>
          </p:nvPr>
        </p:nvSpPr>
        <p:spPr/>
        <p:txBody>
          <a:bodyPr/>
          <a:lstStyle/>
          <a:p>
            <a:fld id="{97287649-BD51-4A41-A93E-5104F0B1D96C}" type="slidenum">
              <a:rPr lang="en-US" smtClean="0"/>
              <a:t>17</a:t>
            </a:fld>
            <a:endParaRPr lang="en-US"/>
          </a:p>
        </p:txBody>
      </p:sp>
    </p:spTree>
    <p:extLst>
      <p:ext uri="{BB962C8B-B14F-4D97-AF65-F5344CB8AC3E}">
        <p14:creationId xmlns:p14="http://schemas.microsoft.com/office/powerpoint/2010/main" val="84086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182E5-96C1-129F-C284-A68D31A8F91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106D52D-718B-28BF-096B-6EDEDD035C7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B0C91DB-1D0F-A7C3-7E7F-73A1A58F679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And surprisingly what we are seeing is that there seems to be more normal tissue toxicity as 3x10 Gy than at 1x30 Gy. And this is in contrast to all conventional experience of fractionation where we do expect less side effects when we split up the total dose.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this disparity in results and interpretation also highlights the challenges we have with these experiments, which is dosimetry. Maybe, we are lacking the tools to properly distinguish the beam parameters that actually describe these results. So, you know, coming back to the rationality of the scintillator project that I will now present. </a:t>
            </a:r>
            <a:endParaRPr lang="sv-SE" dirty="0"/>
          </a:p>
        </p:txBody>
      </p:sp>
      <p:sp>
        <p:nvSpPr>
          <p:cNvPr id="4" name="Platshållare för bildnummer 3">
            <a:extLst>
              <a:ext uri="{FF2B5EF4-FFF2-40B4-BE49-F238E27FC236}">
                <a16:creationId xmlns:a16="http://schemas.microsoft.com/office/drawing/2014/main" id="{0B8F8C77-A2FA-FFDE-1FFD-08E79934D1AB}"/>
              </a:ext>
            </a:extLst>
          </p:cNvPr>
          <p:cNvSpPr>
            <a:spLocks noGrp="1"/>
          </p:cNvSpPr>
          <p:nvPr>
            <p:ph type="sldNum" sz="quarter" idx="5"/>
          </p:nvPr>
        </p:nvSpPr>
        <p:spPr/>
        <p:txBody>
          <a:bodyPr/>
          <a:lstStyle/>
          <a:p>
            <a:fld id="{49FB1A58-60AB-441A-B945-F5CE53A2EE8C}" type="slidenum">
              <a:rPr lang="en-US" smtClean="0"/>
              <a:t>18</a:t>
            </a:fld>
            <a:endParaRPr lang="en-US"/>
          </a:p>
        </p:txBody>
      </p:sp>
    </p:spTree>
    <p:extLst>
      <p:ext uri="{BB962C8B-B14F-4D97-AF65-F5344CB8AC3E}">
        <p14:creationId xmlns:p14="http://schemas.microsoft.com/office/powerpoint/2010/main" val="2435279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So hopefully I have established the stage of why there is a need for a scintillator-based approach to spatial and temporal dosimetry in UHDR electron irradiation. But is important to say that naturally we are not the first ones who have thought of this</a:t>
            </a:r>
          </a:p>
          <a:p>
            <a:endParaRPr lang="en-US" dirty="0"/>
          </a:p>
          <a:p>
            <a:r>
              <a:rPr lang="en-US" dirty="0"/>
              <a:t>First paper: Sep 2025, 6 &amp; 18 MeV, 0.8-2.3 Gy per pulse.</a:t>
            </a:r>
          </a:p>
          <a:p>
            <a:r>
              <a:rPr lang="en-US" dirty="0"/>
              <a:t>2</a:t>
            </a:r>
            <a:r>
              <a:rPr lang="en-US" baseline="30000" dirty="0"/>
              <a:t>nd</a:t>
            </a:r>
            <a:r>
              <a:rPr lang="en-US" dirty="0"/>
              <a:t> paper: June 2024, 16 MeV, 180 Gy/s at isocenter.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Third: May 2024, </a:t>
            </a:r>
            <a:r>
              <a:rPr lang="sv-SE" sz="1200" b="0" i="0" kern="1200" dirty="0">
                <a:solidFill>
                  <a:schemeClr val="tx1"/>
                </a:solidFill>
                <a:effectLst/>
                <a:latin typeface="+mn-lt"/>
                <a:ea typeface="+mn-ea"/>
                <a:cs typeface="+mn-cs"/>
              </a:rPr>
              <a:t>Dosimeter </a:t>
            </a:r>
            <a:r>
              <a:rPr lang="sv-SE" sz="1200" b="0" i="0" kern="1200" dirty="0" err="1">
                <a:solidFill>
                  <a:schemeClr val="tx1"/>
                </a:solidFill>
                <a:effectLst/>
                <a:latin typeface="+mn-lt"/>
                <a:ea typeface="+mn-ea"/>
                <a:cs typeface="+mn-cs"/>
              </a:rPr>
              <a:t>array</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proof-of-concept</a:t>
            </a:r>
            <a:r>
              <a:rPr lang="sv-SE" sz="1200" b="0" i="0" kern="1200" dirty="0">
                <a:solidFill>
                  <a:schemeClr val="tx1"/>
                </a:solidFill>
                <a:effectLst/>
                <a:latin typeface="+mn-lt"/>
                <a:ea typeface="+mn-ea"/>
                <a:cs typeface="+mn-cs"/>
              </a:rPr>
              <a:t>. </a:t>
            </a:r>
          </a:p>
        </p:txBody>
      </p:sp>
      <p:sp>
        <p:nvSpPr>
          <p:cNvPr id="4" name="Platshållare för bildnummer 3"/>
          <p:cNvSpPr>
            <a:spLocks noGrp="1"/>
          </p:cNvSpPr>
          <p:nvPr>
            <p:ph type="sldNum" sz="quarter" idx="5"/>
          </p:nvPr>
        </p:nvSpPr>
        <p:spPr/>
        <p:txBody>
          <a:bodyPr/>
          <a:lstStyle/>
          <a:p>
            <a:fld id="{83DA4E2C-0017-47D2-A8CB-0E25CFA02DEF}" type="slidenum">
              <a:rPr lang="en-US" smtClean="0"/>
              <a:t>20</a:t>
            </a:fld>
            <a:endParaRPr lang="en-US"/>
          </a:p>
        </p:txBody>
      </p:sp>
    </p:spTree>
    <p:extLst>
      <p:ext uri="{BB962C8B-B14F-4D97-AF65-F5344CB8AC3E}">
        <p14:creationId xmlns:p14="http://schemas.microsoft.com/office/powerpoint/2010/main" val="485172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26191-B9E0-4340-D0B8-A20652EBEFF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9E81646-6BC1-C411-3E2B-EF4F86E721B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9903220-071C-3A50-2E30-BAAB02C133F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 the light of these, and to our knowledge, the community is still lacking a reliable and easy to use system to resolve some of the spatial properties that must be quantified for safe clinical implementation.</a:t>
            </a:r>
            <a:endParaRPr lang="en-US" dirty="0"/>
          </a:p>
        </p:txBody>
      </p:sp>
      <p:sp>
        <p:nvSpPr>
          <p:cNvPr id="4" name="Platshållare för bildnummer 3">
            <a:extLst>
              <a:ext uri="{FF2B5EF4-FFF2-40B4-BE49-F238E27FC236}">
                <a16:creationId xmlns:a16="http://schemas.microsoft.com/office/drawing/2014/main" id="{7BCC66A9-00A8-980F-E088-237E5C4E879A}"/>
              </a:ext>
            </a:extLst>
          </p:cNvPr>
          <p:cNvSpPr>
            <a:spLocks noGrp="1"/>
          </p:cNvSpPr>
          <p:nvPr>
            <p:ph type="sldNum" sz="quarter" idx="5"/>
          </p:nvPr>
        </p:nvSpPr>
        <p:spPr/>
        <p:txBody>
          <a:bodyPr/>
          <a:lstStyle/>
          <a:p>
            <a:fld id="{83DA4E2C-0017-47D2-A8CB-0E25CFA02DEF}" type="slidenum">
              <a:rPr lang="en-US" smtClean="0"/>
              <a:t>21</a:t>
            </a:fld>
            <a:endParaRPr lang="en-US"/>
          </a:p>
        </p:txBody>
      </p:sp>
    </p:spTree>
    <p:extLst>
      <p:ext uri="{BB962C8B-B14F-4D97-AF65-F5344CB8AC3E}">
        <p14:creationId xmlns:p14="http://schemas.microsoft.com/office/powerpoint/2010/main" val="925188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Methodology-wise we had our trusty Elekta Precise linac, and just a quick reiteration of beam parameters. Important for us is the pulse-repetition frequency resulting in 5ms between each pulse, and a 3.5 us pulse width. </a:t>
            </a:r>
            <a:endParaRPr lang="en-US" dirty="0"/>
          </a:p>
        </p:txBody>
      </p:sp>
      <p:sp>
        <p:nvSpPr>
          <p:cNvPr id="4" name="Platshållare för bildnummer 3"/>
          <p:cNvSpPr>
            <a:spLocks noGrp="1"/>
          </p:cNvSpPr>
          <p:nvPr>
            <p:ph type="sldNum" sz="quarter" idx="5"/>
          </p:nvPr>
        </p:nvSpPr>
        <p:spPr/>
        <p:txBody>
          <a:bodyPr/>
          <a:lstStyle/>
          <a:p>
            <a:fld id="{83DA4E2C-0017-47D2-A8CB-0E25CFA02DEF}" type="slidenum">
              <a:rPr lang="en-US" smtClean="0"/>
              <a:t>22</a:t>
            </a:fld>
            <a:endParaRPr lang="en-US"/>
          </a:p>
        </p:txBody>
      </p:sp>
    </p:spTree>
    <p:extLst>
      <p:ext uri="{BB962C8B-B14F-4D97-AF65-F5344CB8AC3E}">
        <p14:creationId xmlns:p14="http://schemas.microsoft.com/office/powerpoint/2010/main" val="310707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I will then introduce the FLASH program in Lund, which will set stage for why we are exploring a scintillator-based dosimetry system. </a:t>
            </a:r>
          </a:p>
        </p:txBody>
      </p:sp>
      <p:sp>
        <p:nvSpPr>
          <p:cNvPr id="4" name="Platshållare för bildnummer 3"/>
          <p:cNvSpPr>
            <a:spLocks noGrp="1"/>
          </p:cNvSpPr>
          <p:nvPr>
            <p:ph type="sldNum" sz="quarter" idx="5"/>
          </p:nvPr>
        </p:nvSpPr>
        <p:spPr/>
        <p:txBody>
          <a:bodyPr/>
          <a:lstStyle/>
          <a:p>
            <a:fld id="{83DA4E2C-0017-47D2-A8CB-0E25CFA02DEF}" type="slidenum">
              <a:rPr lang="en-US" smtClean="0"/>
              <a:t>4</a:t>
            </a:fld>
            <a:endParaRPr lang="en-US"/>
          </a:p>
        </p:txBody>
      </p:sp>
    </p:spTree>
    <p:extLst>
      <p:ext uri="{BB962C8B-B14F-4D97-AF65-F5344CB8AC3E}">
        <p14:creationId xmlns:p14="http://schemas.microsoft.com/office/powerpoint/2010/main" val="2354362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The scintillator was mounted at a 45 degree angle, at an SSD of 65 cm. We then had a high-speed camera directed towards the scintillator in order to capture an image of each pulse delivery. The distance from the camera to the scintillator was around 25 cm. The camera was connected to a computer via a CXP cable and image acquisition was triggered by the linac’s PFV-V signal which sends an electrical signal before each radiation pulse. This allowed individual pulses to be captured in real time with the scintillator. </a:t>
            </a:r>
            <a:endParaRPr lang="en-US" dirty="0"/>
          </a:p>
        </p:txBody>
      </p:sp>
      <p:sp>
        <p:nvSpPr>
          <p:cNvPr id="4" name="Platshållare för bildnummer 3"/>
          <p:cNvSpPr>
            <a:spLocks noGrp="1"/>
          </p:cNvSpPr>
          <p:nvPr>
            <p:ph type="sldNum" sz="quarter" idx="5"/>
          </p:nvPr>
        </p:nvSpPr>
        <p:spPr/>
        <p:txBody>
          <a:bodyPr/>
          <a:lstStyle/>
          <a:p>
            <a:fld id="{83DA4E2C-0017-47D2-A8CB-0E25CFA02DEF}" type="slidenum">
              <a:rPr lang="en-US" smtClean="0"/>
              <a:t>23</a:t>
            </a:fld>
            <a:endParaRPr lang="en-US"/>
          </a:p>
        </p:txBody>
      </p:sp>
    </p:spTree>
    <p:extLst>
      <p:ext uri="{BB962C8B-B14F-4D97-AF65-F5344CB8AC3E}">
        <p14:creationId xmlns:p14="http://schemas.microsoft.com/office/powerpoint/2010/main" val="480959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Our first task was to determine the scintillators afterglow, and given the fixed PRF of 200 Hz, the scintillator’s afterglow must be sufficiently short to avoid signal contamination from subsequent pulses. To verify this, repeated measurements were performed in which the same number of pulses and the same delivered dose were acquired at varying camera exposure times, ranging from 10 to 4000 µs. </a:t>
            </a:r>
            <a:endParaRPr lang="en-US" dirty="0"/>
          </a:p>
        </p:txBody>
      </p:sp>
      <p:sp>
        <p:nvSpPr>
          <p:cNvPr id="4" name="Platshållare för bildnummer 3"/>
          <p:cNvSpPr>
            <a:spLocks noGrp="1"/>
          </p:cNvSpPr>
          <p:nvPr>
            <p:ph type="sldNum" sz="quarter" idx="5"/>
          </p:nvPr>
        </p:nvSpPr>
        <p:spPr/>
        <p:txBody>
          <a:bodyPr/>
          <a:lstStyle/>
          <a:p>
            <a:fld id="{83DA4E2C-0017-47D2-A8CB-0E25CFA02DEF}" type="slidenum">
              <a:rPr lang="en-US" smtClean="0"/>
              <a:t>25</a:t>
            </a:fld>
            <a:endParaRPr lang="en-US"/>
          </a:p>
        </p:txBody>
      </p:sp>
    </p:spTree>
    <p:extLst>
      <p:ext uri="{BB962C8B-B14F-4D97-AF65-F5344CB8AC3E}">
        <p14:creationId xmlns:p14="http://schemas.microsoft.com/office/powerpoint/2010/main" val="2057981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And indeed the system was fast enough to resolve each pulse without any signal contamination, seen here for a train of 10 pulses. The lower intensity observed for the first pulse in is a known characteristic of our linac, where the dose in the first pulse is consistently lower than subsequent pulses. </a:t>
            </a:r>
            <a:endParaRPr lang="en-US" dirty="0"/>
          </a:p>
        </p:txBody>
      </p:sp>
      <p:sp>
        <p:nvSpPr>
          <p:cNvPr id="4" name="Platshållare för bildnummer 3"/>
          <p:cNvSpPr>
            <a:spLocks noGrp="1"/>
          </p:cNvSpPr>
          <p:nvPr>
            <p:ph type="sldNum" sz="quarter" idx="5"/>
          </p:nvPr>
        </p:nvSpPr>
        <p:spPr/>
        <p:txBody>
          <a:bodyPr/>
          <a:lstStyle/>
          <a:p>
            <a:fld id="{83DA4E2C-0017-47D2-A8CB-0E25CFA02DEF}" type="slidenum">
              <a:rPr lang="en-US" smtClean="0"/>
              <a:t>26</a:t>
            </a:fld>
            <a:endParaRPr lang="en-US"/>
          </a:p>
        </p:txBody>
      </p:sp>
    </p:spTree>
    <p:extLst>
      <p:ext uri="{BB962C8B-B14F-4D97-AF65-F5344CB8AC3E}">
        <p14:creationId xmlns:p14="http://schemas.microsoft.com/office/powerpoint/2010/main" val="3019654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Moving on, we wanted to quantify the dose response of the system as a function of dose-per-pulse under UHDR irradiation. The dose linearity of the system readout (pixel intensity) was evaluated by delivering pulse sequences with varying DPP, achieved by adjusting the linac gun settings. </a:t>
            </a:r>
            <a:endParaRPr lang="en-US" dirty="0"/>
          </a:p>
        </p:txBody>
      </p:sp>
      <p:sp>
        <p:nvSpPr>
          <p:cNvPr id="4" name="Platshållare för bildnummer 3"/>
          <p:cNvSpPr>
            <a:spLocks noGrp="1"/>
          </p:cNvSpPr>
          <p:nvPr>
            <p:ph type="sldNum" sz="quarter" idx="5"/>
          </p:nvPr>
        </p:nvSpPr>
        <p:spPr/>
        <p:txBody>
          <a:bodyPr/>
          <a:lstStyle/>
          <a:p>
            <a:fld id="{83DA4E2C-0017-47D2-A8CB-0E25CFA02DEF}" type="slidenum">
              <a:rPr lang="en-US" smtClean="0"/>
              <a:t>27</a:t>
            </a:fld>
            <a:endParaRPr lang="en-US"/>
          </a:p>
        </p:txBody>
      </p:sp>
    </p:spTree>
    <p:extLst>
      <p:ext uri="{BB962C8B-B14F-4D97-AF65-F5344CB8AC3E}">
        <p14:creationId xmlns:p14="http://schemas.microsoft.com/office/powerpoint/2010/main" val="1464110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So, what happens is that during our “normal” UHDR irradiation we have the gun setting set to produce maximum output and, in that case, if you push the machine, you lose power. But in these cases, with lower gun settings, we believe that the machine heats up during delivery thus producing a higher output.</a:t>
            </a:r>
            <a:endParaRPr lang="en-US" dirty="0"/>
          </a:p>
        </p:txBody>
      </p:sp>
      <p:sp>
        <p:nvSpPr>
          <p:cNvPr id="4" name="Platshållare för bildnummer 3"/>
          <p:cNvSpPr>
            <a:spLocks noGrp="1"/>
          </p:cNvSpPr>
          <p:nvPr>
            <p:ph type="sldNum" sz="quarter" idx="5"/>
          </p:nvPr>
        </p:nvSpPr>
        <p:spPr/>
        <p:txBody>
          <a:bodyPr/>
          <a:lstStyle/>
          <a:p>
            <a:fld id="{83DA4E2C-0017-47D2-A8CB-0E25CFA02DEF}" type="slidenum">
              <a:rPr lang="en-US" smtClean="0"/>
              <a:t>28</a:t>
            </a:fld>
            <a:endParaRPr lang="en-US"/>
          </a:p>
        </p:txBody>
      </p:sp>
    </p:spTree>
    <p:extLst>
      <p:ext uri="{BB962C8B-B14F-4D97-AF65-F5344CB8AC3E}">
        <p14:creationId xmlns:p14="http://schemas.microsoft.com/office/powerpoint/2010/main" val="3957175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But moving on to the next questions, can we get pulsed resolved spatial information? So, this heat map illustrates the spatial distribution of the signal…</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yes, it is possible to reliable get pulsed resolved spatial information, and although not quantified here we believe this demonstrates that it is practically possible to measure symmetry and </a:t>
            </a:r>
            <a:r>
              <a:rPr lang="en-US" sz="1200" kern="1200" dirty="0" err="1">
                <a:solidFill>
                  <a:schemeClr val="tx1"/>
                </a:solidFill>
                <a:effectLst/>
                <a:latin typeface="+mn-lt"/>
                <a:ea typeface="+mn-ea"/>
                <a:cs typeface="+mn-cs"/>
              </a:rPr>
              <a:t>flastness</a:t>
            </a:r>
            <a:r>
              <a:rPr lang="en-US" sz="1200" kern="1200" dirty="0">
                <a:solidFill>
                  <a:schemeClr val="tx1"/>
                </a:solidFill>
                <a:effectLst/>
                <a:latin typeface="+mn-lt"/>
                <a:ea typeface="+mn-ea"/>
                <a:cs typeface="+mn-cs"/>
              </a:rPr>
              <a:t> of the field which is a must for a beam delivery in the clinic.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83DA4E2C-0017-47D2-A8CB-0E25CFA02DEF}" type="slidenum">
              <a:rPr lang="en-US" smtClean="0"/>
              <a:t>29</a:t>
            </a:fld>
            <a:endParaRPr lang="en-US"/>
          </a:p>
        </p:txBody>
      </p:sp>
    </p:spTree>
    <p:extLst>
      <p:ext uri="{BB962C8B-B14F-4D97-AF65-F5344CB8AC3E}">
        <p14:creationId xmlns:p14="http://schemas.microsoft.com/office/powerpoint/2010/main" val="36135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fld id="{83DA4E2C-0017-47D2-A8CB-0E25CFA02DEF}" type="slidenum">
              <a:rPr lang="en-US" smtClean="0"/>
              <a:t>30</a:t>
            </a:fld>
            <a:endParaRPr lang="en-US"/>
          </a:p>
        </p:txBody>
      </p:sp>
    </p:spTree>
    <p:extLst>
      <p:ext uri="{BB962C8B-B14F-4D97-AF65-F5344CB8AC3E}">
        <p14:creationId xmlns:p14="http://schemas.microsoft.com/office/powerpoint/2010/main" val="2759436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I mentioned before that the first pulse was always weaker than the rest and that the strength of that first pulse was something we could control. We can do this by varying the pulse forming network time, “the ramp up time”. In this figure…</a:t>
            </a:r>
            <a:endParaRPr lang="en-US" dirty="0"/>
          </a:p>
        </p:txBody>
      </p:sp>
      <p:sp>
        <p:nvSpPr>
          <p:cNvPr id="4" name="Platshållare för bildnummer 3"/>
          <p:cNvSpPr>
            <a:spLocks noGrp="1"/>
          </p:cNvSpPr>
          <p:nvPr>
            <p:ph type="sldNum" sz="quarter" idx="5"/>
          </p:nvPr>
        </p:nvSpPr>
        <p:spPr/>
        <p:txBody>
          <a:bodyPr/>
          <a:lstStyle/>
          <a:p>
            <a:fld id="{83DA4E2C-0017-47D2-A8CB-0E25CFA02DEF}" type="slidenum">
              <a:rPr lang="en-US" smtClean="0"/>
              <a:t>32</a:t>
            </a:fld>
            <a:endParaRPr lang="en-US"/>
          </a:p>
        </p:txBody>
      </p:sp>
    </p:spTree>
    <p:extLst>
      <p:ext uri="{BB962C8B-B14F-4D97-AF65-F5344CB8AC3E}">
        <p14:creationId xmlns:p14="http://schemas.microsoft.com/office/powerpoint/2010/main" val="1450339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providing online information on the DPP, the present method offers sufficient temporal resolution to enable “pulse‑train”-level control of dose delivery, thereby shifting the paradigm from simply counting delivered pulses to actively, in real time, measuring the delivered dose. As efforts toward clinical implementation of UHDR radiotherapy accelerate, reliable tools capable of characterizing both dose and beam structure are essential, and the presented approach represents one possible solution. </a:t>
            </a:r>
            <a:endParaRPr lang="sv-SE" sz="1200" kern="1200">
              <a:solidFill>
                <a:schemeClr val="tx1"/>
              </a:solidFill>
              <a:effectLst/>
              <a:latin typeface="+mn-lt"/>
              <a:ea typeface="+mn-ea"/>
              <a:cs typeface="+mn-cs"/>
            </a:endParaRPr>
          </a:p>
          <a:p>
            <a:endParaRPr lang="en-US"/>
          </a:p>
        </p:txBody>
      </p:sp>
      <p:sp>
        <p:nvSpPr>
          <p:cNvPr id="4" name="Platshållare för bildnummer 3"/>
          <p:cNvSpPr>
            <a:spLocks noGrp="1"/>
          </p:cNvSpPr>
          <p:nvPr>
            <p:ph type="sldNum" sz="quarter" idx="5"/>
          </p:nvPr>
        </p:nvSpPr>
        <p:spPr/>
        <p:txBody>
          <a:bodyPr/>
          <a:lstStyle/>
          <a:p>
            <a:fld id="{83DA4E2C-0017-47D2-A8CB-0E25CFA02DEF}" type="slidenum">
              <a:rPr lang="en-US" smtClean="0"/>
              <a:t>33</a:t>
            </a:fld>
            <a:endParaRPr lang="en-US"/>
          </a:p>
        </p:txBody>
      </p:sp>
    </p:spTree>
    <p:extLst>
      <p:ext uri="{BB962C8B-B14F-4D97-AF65-F5344CB8AC3E}">
        <p14:creationId xmlns:p14="http://schemas.microsoft.com/office/powerpoint/2010/main" val="2765005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157C3-5D86-3002-81A5-9A0588CE9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EC05E-5B76-7A6C-7DA5-ABE2D1E8D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76D70-C8B4-1E6F-8313-991486243310}"/>
              </a:ext>
            </a:extLst>
          </p:cNvPr>
          <p:cNvSpPr>
            <a:spLocks noGrp="1"/>
          </p:cNvSpPr>
          <p:nvPr>
            <p:ph type="body" idx="1"/>
          </p:nvPr>
        </p:nvSpPr>
        <p:spPr/>
        <p:txBody>
          <a:bodyPr/>
          <a:lstStyle/>
          <a:p>
            <a:endParaRPr lang="en-SE" dirty="0"/>
          </a:p>
        </p:txBody>
      </p:sp>
      <p:sp>
        <p:nvSpPr>
          <p:cNvPr id="4" name="Slide Number Placeholder 3">
            <a:extLst>
              <a:ext uri="{FF2B5EF4-FFF2-40B4-BE49-F238E27FC236}">
                <a16:creationId xmlns:a16="http://schemas.microsoft.com/office/drawing/2014/main" id="{0DA1A771-00A7-7E95-8BE1-F8DED391C5E6}"/>
              </a:ext>
            </a:extLst>
          </p:cNvPr>
          <p:cNvSpPr>
            <a:spLocks noGrp="1"/>
          </p:cNvSpPr>
          <p:nvPr>
            <p:ph type="sldNum" sz="quarter" idx="5"/>
          </p:nvPr>
        </p:nvSpPr>
        <p:spPr/>
        <p:txBody>
          <a:bodyPr/>
          <a:lstStyle/>
          <a:p>
            <a:fld id="{49FB1A58-60AB-441A-B945-F5CE53A2EE8C}" type="slidenum">
              <a:rPr lang="en-US" smtClean="0"/>
              <a:t>34</a:t>
            </a:fld>
            <a:endParaRPr lang="en-US"/>
          </a:p>
        </p:txBody>
      </p:sp>
    </p:spTree>
    <p:extLst>
      <p:ext uri="{BB962C8B-B14F-4D97-AF65-F5344CB8AC3E}">
        <p14:creationId xmlns:p14="http://schemas.microsoft.com/office/powerpoint/2010/main" val="3021831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The goal, and challenge, of RT is to deliver a high enough radiation dose to the tumor, killing it, while minimizing the exposure to healthy tissue. </a:t>
            </a:r>
          </a:p>
          <a:p>
            <a:r>
              <a:rPr lang="en-US" sz="1200" kern="1200" dirty="0">
                <a:solidFill>
                  <a:schemeClr val="tx1"/>
                </a:solidFill>
                <a:effectLst/>
                <a:latin typeface="+mn-lt"/>
                <a:ea typeface="+mn-ea"/>
                <a:cs typeface="+mn-cs"/>
              </a:rPr>
              <a:t>Modern RT primarily reduces damage to normal tissue (NT) through two key methods: dose fractionation and geometric sparing.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Helped us balanced tumor control and normal tissue complications.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Despite these improvements, adverse effects still remains a problem and ongoing research seeks novel.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such novel approach…which has been shown to induce the so-called “FLASH effect”. The FLASH effect, characterized by a differential normal tissue (NT) response with irradiation at UHDR compared to conventional dose-rates, has been demonstrated in multiple preclinical studies. </a:t>
            </a:r>
          </a:p>
        </p:txBody>
      </p:sp>
      <p:sp>
        <p:nvSpPr>
          <p:cNvPr id="4" name="Platshållare för bildnummer 3"/>
          <p:cNvSpPr>
            <a:spLocks noGrp="1"/>
          </p:cNvSpPr>
          <p:nvPr>
            <p:ph type="sldNum" sz="quarter" idx="5"/>
          </p:nvPr>
        </p:nvSpPr>
        <p:spPr/>
        <p:txBody>
          <a:bodyPr/>
          <a:lstStyle/>
          <a:p>
            <a:fld id="{F585BAF8-EE31-4A38-AFEE-48E39E9B9E93}" type="slidenum">
              <a:rPr lang="en-US" smtClean="0"/>
              <a:t>5</a:t>
            </a:fld>
            <a:endParaRPr lang="en-US"/>
          </a:p>
        </p:txBody>
      </p:sp>
    </p:spTree>
    <p:extLst>
      <p:ext uri="{BB962C8B-B14F-4D97-AF65-F5344CB8AC3E}">
        <p14:creationId xmlns:p14="http://schemas.microsoft.com/office/powerpoint/2010/main" val="2058236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AD542-EFBD-0EDD-F3C7-F379647E1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B242A-9840-D300-427B-B7A41EB1C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C2EC0-D1F7-7EF6-6046-E4A7614196DA}"/>
              </a:ext>
            </a:extLst>
          </p:cNvPr>
          <p:cNvSpPr>
            <a:spLocks noGrp="1"/>
          </p:cNvSpPr>
          <p:nvPr>
            <p:ph type="body" idx="1"/>
          </p:nvPr>
        </p:nvSpPr>
        <p:spPr/>
        <p:txBody>
          <a:bodyPr/>
          <a:lstStyle/>
          <a:p>
            <a:endParaRPr lang="en-SE" dirty="0"/>
          </a:p>
        </p:txBody>
      </p:sp>
      <p:sp>
        <p:nvSpPr>
          <p:cNvPr id="4" name="Slide Number Placeholder 3">
            <a:extLst>
              <a:ext uri="{FF2B5EF4-FFF2-40B4-BE49-F238E27FC236}">
                <a16:creationId xmlns:a16="http://schemas.microsoft.com/office/drawing/2014/main" id="{6A9ED1A1-850C-06E4-2EB2-F80D180B6BED}"/>
              </a:ext>
            </a:extLst>
          </p:cNvPr>
          <p:cNvSpPr>
            <a:spLocks noGrp="1"/>
          </p:cNvSpPr>
          <p:nvPr>
            <p:ph type="sldNum" sz="quarter" idx="5"/>
          </p:nvPr>
        </p:nvSpPr>
        <p:spPr/>
        <p:txBody>
          <a:bodyPr/>
          <a:lstStyle/>
          <a:p>
            <a:fld id="{49FB1A58-60AB-441A-B945-F5CE53A2EE8C}" type="slidenum">
              <a:rPr lang="en-US" smtClean="0"/>
              <a:t>6</a:t>
            </a:fld>
            <a:endParaRPr lang="en-US"/>
          </a:p>
        </p:txBody>
      </p:sp>
    </p:spTree>
    <p:extLst>
      <p:ext uri="{BB962C8B-B14F-4D97-AF65-F5344CB8AC3E}">
        <p14:creationId xmlns:p14="http://schemas.microsoft.com/office/powerpoint/2010/main" val="1830958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However, the FLASH effect is only one aspect, that being the biological part, of UHDR, the very short and fast dose-delivery constitutes another important part.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essence, the uncertainty from intra-fraction motion would in practice disappear. However, at the same time</a:t>
            </a:r>
            <a:endParaRPr lang="en-US" dirty="0"/>
          </a:p>
        </p:txBody>
      </p:sp>
      <p:sp>
        <p:nvSpPr>
          <p:cNvPr id="4" name="Platshållare för bildnummer 3"/>
          <p:cNvSpPr>
            <a:spLocks noGrp="1"/>
          </p:cNvSpPr>
          <p:nvPr>
            <p:ph type="sldNum" sz="quarter" idx="5"/>
          </p:nvPr>
        </p:nvSpPr>
        <p:spPr/>
        <p:txBody>
          <a:bodyPr/>
          <a:lstStyle/>
          <a:p>
            <a:fld id="{F585BAF8-EE31-4A38-AFEE-48E39E9B9E93}" type="slidenum">
              <a:rPr lang="en-US" smtClean="0"/>
              <a:t>7</a:t>
            </a:fld>
            <a:endParaRPr lang="en-US"/>
          </a:p>
        </p:txBody>
      </p:sp>
    </p:spTree>
    <p:extLst>
      <p:ext uri="{BB962C8B-B14F-4D97-AF65-F5344CB8AC3E}">
        <p14:creationId xmlns:p14="http://schemas.microsoft.com/office/powerpoint/2010/main" val="444477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UHDR and FLASH introduced I would like to talk about the FLASH program in Lund which I mentioned earlier, and this is a collaboration between Lund University and Skåne university hospital. </a:t>
            </a:r>
            <a:endParaRPr lang="sv-SE" sz="1200" kern="1200" dirty="0">
              <a:solidFill>
                <a:schemeClr val="tx1"/>
              </a:solidFill>
              <a:effectLst/>
              <a:latin typeface="+mn-lt"/>
              <a:ea typeface="+mn-ea"/>
              <a:cs typeface="+mn-cs"/>
            </a:endParaRPr>
          </a:p>
          <a:p>
            <a:endParaRPr lang="en-US" dirty="0"/>
          </a:p>
        </p:txBody>
      </p:sp>
      <p:sp>
        <p:nvSpPr>
          <p:cNvPr id="4" name="Platshållare för bildnummer 3"/>
          <p:cNvSpPr>
            <a:spLocks noGrp="1"/>
          </p:cNvSpPr>
          <p:nvPr>
            <p:ph type="sldNum" sz="quarter" idx="5"/>
          </p:nvPr>
        </p:nvSpPr>
        <p:spPr/>
        <p:txBody>
          <a:bodyPr/>
          <a:lstStyle/>
          <a:p>
            <a:fld id="{83DA4E2C-0017-47D2-A8CB-0E25CFA02DEF}" type="slidenum">
              <a:rPr lang="en-US" smtClean="0"/>
              <a:t>8</a:t>
            </a:fld>
            <a:endParaRPr lang="en-US"/>
          </a:p>
        </p:txBody>
      </p:sp>
    </p:spTree>
    <p:extLst>
      <p:ext uri="{BB962C8B-B14F-4D97-AF65-F5344CB8AC3E}">
        <p14:creationId xmlns:p14="http://schemas.microsoft.com/office/powerpoint/2010/main" val="3780133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45E90-BD97-6FB6-8057-AFA9F47FC1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9D27D-48CD-F6E9-5BBB-ADDE5E0AF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9291B2-BDC1-40C2-0860-56B454564CF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whole program started in 2019 when a group of very curious people converted a clinical linac, an Elekta Precise, to enable UHDR-delivery. And to my understanding the conversion was, and is, very simple, coming down to increasing the electron current at the Linacs gun, as well as removing the scattering foils. </a:t>
            </a:r>
            <a:endParaRPr lang="en-SE" dirty="0"/>
          </a:p>
        </p:txBody>
      </p:sp>
      <p:sp>
        <p:nvSpPr>
          <p:cNvPr id="4" name="Slide Number Placeholder 3">
            <a:extLst>
              <a:ext uri="{FF2B5EF4-FFF2-40B4-BE49-F238E27FC236}">
                <a16:creationId xmlns:a16="http://schemas.microsoft.com/office/drawing/2014/main" id="{F31748BD-45A9-3089-9AAF-CA44C1F1B797}"/>
              </a:ext>
            </a:extLst>
          </p:cNvPr>
          <p:cNvSpPr>
            <a:spLocks noGrp="1"/>
          </p:cNvSpPr>
          <p:nvPr>
            <p:ph type="sldNum" sz="quarter" idx="5"/>
          </p:nvPr>
        </p:nvSpPr>
        <p:spPr/>
        <p:txBody>
          <a:bodyPr/>
          <a:lstStyle/>
          <a:p>
            <a:fld id="{49FB1A58-60AB-441A-B945-F5CE53A2EE8C}" type="slidenum">
              <a:rPr lang="en-US" smtClean="0"/>
              <a:t>9</a:t>
            </a:fld>
            <a:endParaRPr lang="en-US"/>
          </a:p>
        </p:txBody>
      </p:sp>
    </p:spTree>
    <p:extLst>
      <p:ext uri="{BB962C8B-B14F-4D97-AF65-F5344CB8AC3E}">
        <p14:creationId xmlns:p14="http://schemas.microsoft.com/office/powerpoint/2010/main" val="2584767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998F4-F15E-A761-CBA9-D3B456E74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023A5-FA26-36C3-C062-AB5D484A0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70EB7-BDDC-4CC3-6E24-CB3200E3879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Some quick beam parameters: Our reference energy is 10 MeV but we have the option </a:t>
            </a:r>
            <a:endParaRPr lang="en-US" dirty="0"/>
          </a:p>
        </p:txBody>
      </p:sp>
      <p:sp>
        <p:nvSpPr>
          <p:cNvPr id="4" name="Slide Number Placeholder 3">
            <a:extLst>
              <a:ext uri="{FF2B5EF4-FFF2-40B4-BE49-F238E27FC236}">
                <a16:creationId xmlns:a16="http://schemas.microsoft.com/office/drawing/2014/main" id="{E2F10582-B9AF-6256-3FD2-8FF6A1C09E5F}"/>
              </a:ext>
            </a:extLst>
          </p:cNvPr>
          <p:cNvSpPr>
            <a:spLocks noGrp="1"/>
          </p:cNvSpPr>
          <p:nvPr>
            <p:ph type="sldNum" sz="quarter" idx="5"/>
          </p:nvPr>
        </p:nvSpPr>
        <p:spPr/>
        <p:txBody>
          <a:bodyPr/>
          <a:lstStyle/>
          <a:p>
            <a:fld id="{AF2F1D36-9BB2-4324-941D-F25EF804BD1E}" type="slidenum">
              <a:rPr lang="en-US" smtClean="0"/>
              <a:t>10</a:t>
            </a:fld>
            <a:endParaRPr lang="en-US"/>
          </a:p>
        </p:txBody>
      </p:sp>
    </p:spTree>
    <p:extLst>
      <p:ext uri="{BB962C8B-B14F-4D97-AF65-F5344CB8AC3E}">
        <p14:creationId xmlns:p14="http://schemas.microsoft.com/office/powerpoint/2010/main" val="997773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Now using this machine we have performed a lot of work on dosimetry in UHDR, but also a lot of preclinical research both in-vitro and in-vivo.  </a:t>
            </a:r>
            <a:endParaRPr lang="sv-SE" sz="1200" kern="1200" dirty="0">
              <a:solidFill>
                <a:schemeClr val="tx1"/>
              </a:solidFill>
              <a:effectLst/>
              <a:latin typeface="+mn-lt"/>
              <a:ea typeface="+mn-ea"/>
              <a:cs typeface="+mn-cs"/>
            </a:endParaRPr>
          </a:p>
          <a:p>
            <a:endParaRPr lang="en-US" dirty="0"/>
          </a:p>
        </p:txBody>
      </p:sp>
      <p:sp>
        <p:nvSpPr>
          <p:cNvPr id="4" name="Platshållare för bildnummer 3"/>
          <p:cNvSpPr>
            <a:spLocks noGrp="1"/>
          </p:cNvSpPr>
          <p:nvPr>
            <p:ph type="sldNum" sz="quarter" idx="5"/>
          </p:nvPr>
        </p:nvSpPr>
        <p:spPr/>
        <p:txBody>
          <a:bodyPr/>
          <a:lstStyle/>
          <a:p>
            <a:fld id="{83DA4E2C-0017-47D2-A8CB-0E25CFA02DEF}" type="slidenum">
              <a:rPr lang="en-US" smtClean="0"/>
              <a:t>11</a:t>
            </a:fld>
            <a:endParaRPr lang="en-US"/>
          </a:p>
        </p:txBody>
      </p:sp>
    </p:spTree>
    <p:extLst>
      <p:ext uri="{BB962C8B-B14F-4D97-AF65-F5344CB8AC3E}">
        <p14:creationId xmlns:p14="http://schemas.microsoft.com/office/powerpoint/2010/main" val="1325987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3C9FBD-BFF4-444F-4823-673BC8EBDA5B}"/>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3D486BC4-6C9C-4F8A-F250-CC4144D0A0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CB178C93-C56D-C9E0-763D-CC3010E9B875}"/>
              </a:ext>
            </a:extLst>
          </p:cNvPr>
          <p:cNvSpPr>
            <a:spLocks noGrp="1"/>
          </p:cNvSpPr>
          <p:nvPr>
            <p:ph type="dt" sz="half" idx="10"/>
          </p:nvPr>
        </p:nvSpPr>
        <p:spPr/>
        <p:txBody>
          <a:bodyPr/>
          <a:lstStyle/>
          <a:p>
            <a:fld id="{C736B922-3D73-49DC-898E-724B7132D704}" type="datetimeFigureOut">
              <a:rPr lang="en-US" smtClean="0"/>
              <a:t>6/11/2026</a:t>
            </a:fld>
            <a:endParaRPr lang="en-US"/>
          </a:p>
        </p:txBody>
      </p:sp>
      <p:sp>
        <p:nvSpPr>
          <p:cNvPr id="5" name="Platshållare för sidfot 4">
            <a:extLst>
              <a:ext uri="{FF2B5EF4-FFF2-40B4-BE49-F238E27FC236}">
                <a16:creationId xmlns:a16="http://schemas.microsoft.com/office/drawing/2014/main" id="{E9585F86-4FBF-D02F-8DD6-8A7A977B0994}"/>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id="{523F01F4-08E2-6012-6CB0-54F98A57947E}"/>
              </a:ext>
            </a:extLst>
          </p:cNvPr>
          <p:cNvSpPr>
            <a:spLocks noGrp="1"/>
          </p:cNvSpPr>
          <p:nvPr>
            <p:ph type="sldNum" sz="quarter" idx="12"/>
          </p:nvPr>
        </p:nvSpPr>
        <p:spPr/>
        <p:txBody>
          <a:bodyPr/>
          <a:lstStyle/>
          <a:p>
            <a:fld id="{CCF860A7-E79A-4004-A4E6-CDEAD723FFCB}" type="slidenum">
              <a:rPr lang="en-US" smtClean="0"/>
              <a:t>‹#›</a:t>
            </a:fld>
            <a:endParaRPr lang="en-US"/>
          </a:p>
        </p:txBody>
      </p:sp>
    </p:spTree>
    <p:extLst>
      <p:ext uri="{BB962C8B-B14F-4D97-AF65-F5344CB8AC3E}">
        <p14:creationId xmlns:p14="http://schemas.microsoft.com/office/powerpoint/2010/main" val="2502224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A8C93A-38EE-BC17-0413-C7BD534E1ACE}"/>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40B9D90E-20A8-4970-D09E-279AE37D2E6A}"/>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36B97211-1E2A-89E4-8072-AEDEEDFC3B7D}"/>
              </a:ext>
            </a:extLst>
          </p:cNvPr>
          <p:cNvSpPr>
            <a:spLocks noGrp="1"/>
          </p:cNvSpPr>
          <p:nvPr>
            <p:ph type="dt" sz="half" idx="10"/>
          </p:nvPr>
        </p:nvSpPr>
        <p:spPr/>
        <p:txBody>
          <a:bodyPr/>
          <a:lstStyle/>
          <a:p>
            <a:fld id="{C736B922-3D73-49DC-898E-724B7132D704}" type="datetimeFigureOut">
              <a:rPr lang="en-US" smtClean="0"/>
              <a:t>6/11/2026</a:t>
            </a:fld>
            <a:endParaRPr lang="en-US"/>
          </a:p>
        </p:txBody>
      </p:sp>
      <p:sp>
        <p:nvSpPr>
          <p:cNvPr id="5" name="Platshållare för sidfot 4">
            <a:extLst>
              <a:ext uri="{FF2B5EF4-FFF2-40B4-BE49-F238E27FC236}">
                <a16:creationId xmlns:a16="http://schemas.microsoft.com/office/drawing/2014/main" id="{3BDDEF23-FEB7-0FB0-4879-675207330F15}"/>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id="{DB44C2C3-094C-E066-CCC8-7638074E094D}"/>
              </a:ext>
            </a:extLst>
          </p:cNvPr>
          <p:cNvSpPr>
            <a:spLocks noGrp="1"/>
          </p:cNvSpPr>
          <p:nvPr>
            <p:ph type="sldNum" sz="quarter" idx="12"/>
          </p:nvPr>
        </p:nvSpPr>
        <p:spPr/>
        <p:txBody>
          <a:bodyPr/>
          <a:lstStyle/>
          <a:p>
            <a:fld id="{CCF860A7-E79A-4004-A4E6-CDEAD723FFCB}" type="slidenum">
              <a:rPr lang="en-US" smtClean="0"/>
              <a:t>‹#›</a:t>
            </a:fld>
            <a:endParaRPr lang="en-US"/>
          </a:p>
        </p:txBody>
      </p:sp>
    </p:spTree>
    <p:extLst>
      <p:ext uri="{BB962C8B-B14F-4D97-AF65-F5344CB8AC3E}">
        <p14:creationId xmlns:p14="http://schemas.microsoft.com/office/powerpoint/2010/main" val="4149150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ED2FC487-22B4-52BC-AF33-046D1C724E5B}"/>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CA96C6E0-6FCF-0891-A613-AD9444D070DF}"/>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20CE4554-526D-BF2C-3190-D8ADD5FF0D53}"/>
              </a:ext>
            </a:extLst>
          </p:cNvPr>
          <p:cNvSpPr>
            <a:spLocks noGrp="1"/>
          </p:cNvSpPr>
          <p:nvPr>
            <p:ph type="dt" sz="half" idx="10"/>
          </p:nvPr>
        </p:nvSpPr>
        <p:spPr/>
        <p:txBody>
          <a:bodyPr/>
          <a:lstStyle/>
          <a:p>
            <a:fld id="{C736B922-3D73-49DC-898E-724B7132D704}" type="datetimeFigureOut">
              <a:rPr lang="en-US" smtClean="0"/>
              <a:t>6/11/2026</a:t>
            </a:fld>
            <a:endParaRPr lang="en-US"/>
          </a:p>
        </p:txBody>
      </p:sp>
      <p:sp>
        <p:nvSpPr>
          <p:cNvPr id="5" name="Platshållare för sidfot 4">
            <a:extLst>
              <a:ext uri="{FF2B5EF4-FFF2-40B4-BE49-F238E27FC236}">
                <a16:creationId xmlns:a16="http://schemas.microsoft.com/office/drawing/2014/main" id="{488BA29F-AD85-C5B7-9D26-0E4D078F2EAA}"/>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id="{2CE6C2CB-7A98-9D56-651D-BFE0E4022D92}"/>
              </a:ext>
            </a:extLst>
          </p:cNvPr>
          <p:cNvSpPr>
            <a:spLocks noGrp="1"/>
          </p:cNvSpPr>
          <p:nvPr>
            <p:ph type="sldNum" sz="quarter" idx="12"/>
          </p:nvPr>
        </p:nvSpPr>
        <p:spPr/>
        <p:txBody>
          <a:bodyPr/>
          <a:lstStyle/>
          <a:p>
            <a:fld id="{CCF860A7-E79A-4004-A4E6-CDEAD723FFCB}" type="slidenum">
              <a:rPr lang="en-US" smtClean="0"/>
              <a:t>‹#›</a:t>
            </a:fld>
            <a:endParaRPr lang="en-US"/>
          </a:p>
        </p:txBody>
      </p:sp>
    </p:spTree>
    <p:extLst>
      <p:ext uri="{BB962C8B-B14F-4D97-AF65-F5344CB8AC3E}">
        <p14:creationId xmlns:p14="http://schemas.microsoft.com/office/powerpoint/2010/main" val="947536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0F85A9-0137-8FBA-DE8A-7D94CBD08AC0}"/>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DEFE374C-52F8-A4A8-FA9A-F4C830795326}"/>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213529E6-4882-2D78-E04E-6B27117C8BBA}"/>
              </a:ext>
            </a:extLst>
          </p:cNvPr>
          <p:cNvSpPr>
            <a:spLocks noGrp="1"/>
          </p:cNvSpPr>
          <p:nvPr>
            <p:ph type="dt" sz="half" idx="10"/>
          </p:nvPr>
        </p:nvSpPr>
        <p:spPr/>
        <p:txBody>
          <a:bodyPr/>
          <a:lstStyle/>
          <a:p>
            <a:fld id="{C736B922-3D73-49DC-898E-724B7132D704}" type="datetimeFigureOut">
              <a:rPr lang="en-US" smtClean="0"/>
              <a:t>6/11/2026</a:t>
            </a:fld>
            <a:endParaRPr lang="en-US"/>
          </a:p>
        </p:txBody>
      </p:sp>
      <p:sp>
        <p:nvSpPr>
          <p:cNvPr id="5" name="Platshållare för sidfot 4">
            <a:extLst>
              <a:ext uri="{FF2B5EF4-FFF2-40B4-BE49-F238E27FC236}">
                <a16:creationId xmlns:a16="http://schemas.microsoft.com/office/drawing/2014/main" id="{AEB8A6AB-95ED-8AD7-CA4D-2B5EA006FC84}"/>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id="{03BE8D9E-A258-C978-5EF4-C1C90CD00594}"/>
              </a:ext>
            </a:extLst>
          </p:cNvPr>
          <p:cNvSpPr>
            <a:spLocks noGrp="1"/>
          </p:cNvSpPr>
          <p:nvPr>
            <p:ph type="sldNum" sz="quarter" idx="12"/>
          </p:nvPr>
        </p:nvSpPr>
        <p:spPr/>
        <p:txBody>
          <a:bodyPr/>
          <a:lstStyle/>
          <a:p>
            <a:fld id="{CCF860A7-E79A-4004-A4E6-CDEAD723FFCB}" type="slidenum">
              <a:rPr lang="en-US" smtClean="0"/>
              <a:t>‹#›</a:t>
            </a:fld>
            <a:endParaRPr lang="en-US"/>
          </a:p>
        </p:txBody>
      </p:sp>
    </p:spTree>
    <p:extLst>
      <p:ext uri="{BB962C8B-B14F-4D97-AF65-F5344CB8AC3E}">
        <p14:creationId xmlns:p14="http://schemas.microsoft.com/office/powerpoint/2010/main" val="50229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3A2754-3145-5E43-9143-CDDBB2E5F49C}"/>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16D5BBFC-8FB0-EC78-0F0E-848E1C2E1C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743CFB02-8EC8-51CA-B8E6-8C1A58756F36}"/>
              </a:ext>
            </a:extLst>
          </p:cNvPr>
          <p:cNvSpPr>
            <a:spLocks noGrp="1"/>
          </p:cNvSpPr>
          <p:nvPr>
            <p:ph type="dt" sz="half" idx="10"/>
          </p:nvPr>
        </p:nvSpPr>
        <p:spPr/>
        <p:txBody>
          <a:bodyPr/>
          <a:lstStyle/>
          <a:p>
            <a:fld id="{C736B922-3D73-49DC-898E-724B7132D704}" type="datetimeFigureOut">
              <a:rPr lang="en-US" smtClean="0"/>
              <a:t>6/11/2026</a:t>
            </a:fld>
            <a:endParaRPr lang="en-US"/>
          </a:p>
        </p:txBody>
      </p:sp>
      <p:sp>
        <p:nvSpPr>
          <p:cNvPr id="5" name="Platshållare för sidfot 4">
            <a:extLst>
              <a:ext uri="{FF2B5EF4-FFF2-40B4-BE49-F238E27FC236}">
                <a16:creationId xmlns:a16="http://schemas.microsoft.com/office/drawing/2014/main" id="{DE38961F-3DF9-D56B-12CF-170BB2B5979E}"/>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id="{B93E27B9-C15F-5117-03F6-FC9EF9A6971E}"/>
              </a:ext>
            </a:extLst>
          </p:cNvPr>
          <p:cNvSpPr>
            <a:spLocks noGrp="1"/>
          </p:cNvSpPr>
          <p:nvPr>
            <p:ph type="sldNum" sz="quarter" idx="12"/>
          </p:nvPr>
        </p:nvSpPr>
        <p:spPr/>
        <p:txBody>
          <a:bodyPr/>
          <a:lstStyle/>
          <a:p>
            <a:fld id="{CCF860A7-E79A-4004-A4E6-CDEAD723FFCB}" type="slidenum">
              <a:rPr lang="en-US" smtClean="0"/>
              <a:t>‹#›</a:t>
            </a:fld>
            <a:endParaRPr lang="en-US"/>
          </a:p>
        </p:txBody>
      </p:sp>
    </p:spTree>
    <p:extLst>
      <p:ext uri="{BB962C8B-B14F-4D97-AF65-F5344CB8AC3E}">
        <p14:creationId xmlns:p14="http://schemas.microsoft.com/office/powerpoint/2010/main" val="2919328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C24506-D4B4-6737-1C79-B196CC4CB462}"/>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08103AC-0486-C650-1B37-53D9CA057A16}"/>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6DFC4057-CF3B-0B2A-D84E-CBA0B98C8485}"/>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ECA439B8-631E-5603-AC71-3E06268CBF60}"/>
              </a:ext>
            </a:extLst>
          </p:cNvPr>
          <p:cNvSpPr>
            <a:spLocks noGrp="1"/>
          </p:cNvSpPr>
          <p:nvPr>
            <p:ph type="dt" sz="half" idx="10"/>
          </p:nvPr>
        </p:nvSpPr>
        <p:spPr/>
        <p:txBody>
          <a:bodyPr/>
          <a:lstStyle/>
          <a:p>
            <a:fld id="{C736B922-3D73-49DC-898E-724B7132D704}" type="datetimeFigureOut">
              <a:rPr lang="en-US" smtClean="0"/>
              <a:t>6/11/2026</a:t>
            </a:fld>
            <a:endParaRPr lang="en-US"/>
          </a:p>
        </p:txBody>
      </p:sp>
      <p:sp>
        <p:nvSpPr>
          <p:cNvPr id="6" name="Platshållare för sidfot 5">
            <a:extLst>
              <a:ext uri="{FF2B5EF4-FFF2-40B4-BE49-F238E27FC236}">
                <a16:creationId xmlns:a16="http://schemas.microsoft.com/office/drawing/2014/main" id="{8CA07C9D-E4F5-3BAA-B0D7-6ED43456D9A6}"/>
              </a:ext>
            </a:extLst>
          </p:cNvPr>
          <p:cNvSpPr>
            <a:spLocks noGrp="1"/>
          </p:cNvSpPr>
          <p:nvPr>
            <p:ph type="ftr" sz="quarter" idx="11"/>
          </p:nvPr>
        </p:nvSpPr>
        <p:spPr/>
        <p:txBody>
          <a:bodyPr/>
          <a:lstStyle/>
          <a:p>
            <a:endParaRPr lang="en-US"/>
          </a:p>
        </p:txBody>
      </p:sp>
      <p:sp>
        <p:nvSpPr>
          <p:cNvPr id="7" name="Platshållare för bildnummer 6">
            <a:extLst>
              <a:ext uri="{FF2B5EF4-FFF2-40B4-BE49-F238E27FC236}">
                <a16:creationId xmlns:a16="http://schemas.microsoft.com/office/drawing/2014/main" id="{938A6646-D2BC-E1F3-9B52-A109C6F59B8F}"/>
              </a:ext>
            </a:extLst>
          </p:cNvPr>
          <p:cNvSpPr>
            <a:spLocks noGrp="1"/>
          </p:cNvSpPr>
          <p:nvPr>
            <p:ph type="sldNum" sz="quarter" idx="12"/>
          </p:nvPr>
        </p:nvSpPr>
        <p:spPr/>
        <p:txBody>
          <a:bodyPr/>
          <a:lstStyle/>
          <a:p>
            <a:fld id="{CCF860A7-E79A-4004-A4E6-CDEAD723FFCB}" type="slidenum">
              <a:rPr lang="en-US" smtClean="0"/>
              <a:t>‹#›</a:t>
            </a:fld>
            <a:endParaRPr lang="en-US"/>
          </a:p>
        </p:txBody>
      </p:sp>
    </p:spTree>
    <p:extLst>
      <p:ext uri="{BB962C8B-B14F-4D97-AF65-F5344CB8AC3E}">
        <p14:creationId xmlns:p14="http://schemas.microsoft.com/office/powerpoint/2010/main" val="1939259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ADDA66-00C2-748A-209F-0684A94025DC}"/>
              </a:ext>
            </a:extLst>
          </p:cNvPr>
          <p:cNvSpPr>
            <a:spLocks noGrp="1"/>
          </p:cNvSpPr>
          <p:nvPr>
            <p:ph type="title"/>
          </p:nvPr>
        </p:nvSpPr>
        <p:spPr>
          <a:xfrm>
            <a:off x="839788" y="365125"/>
            <a:ext cx="10515600" cy="1325563"/>
          </a:xfrm>
        </p:spPr>
        <p:txBody>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762F6E21-C543-D9A1-B0B7-AB86E8D295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8B9E383-D699-4BA2-19A9-B3273FB1ED93}"/>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text 4">
            <a:extLst>
              <a:ext uri="{FF2B5EF4-FFF2-40B4-BE49-F238E27FC236}">
                <a16:creationId xmlns:a16="http://schemas.microsoft.com/office/drawing/2014/main" id="{5A0595A3-4603-409F-C3D9-5A75267259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1FE1674-18D5-3B0D-2D75-02206E1BFCB9}"/>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a:extLst>
              <a:ext uri="{FF2B5EF4-FFF2-40B4-BE49-F238E27FC236}">
                <a16:creationId xmlns:a16="http://schemas.microsoft.com/office/drawing/2014/main" id="{5E40004D-E1D6-FAC3-018C-448DA093CBA0}"/>
              </a:ext>
            </a:extLst>
          </p:cNvPr>
          <p:cNvSpPr>
            <a:spLocks noGrp="1"/>
          </p:cNvSpPr>
          <p:nvPr>
            <p:ph type="dt" sz="half" idx="10"/>
          </p:nvPr>
        </p:nvSpPr>
        <p:spPr/>
        <p:txBody>
          <a:bodyPr/>
          <a:lstStyle/>
          <a:p>
            <a:fld id="{C736B922-3D73-49DC-898E-724B7132D704}" type="datetimeFigureOut">
              <a:rPr lang="en-US" smtClean="0"/>
              <a:t>6/11/2026</a:t>
            </a:fld>
            <a:endParaRPr lang="en-US"/>
          </a:p>
        </p:txBody>
      </p:sp>
      <p:sp>
        <p:nvSpPr>
          <p:cNvPr id="8" name="Platshållare för sidfot 7">
            <a:extLst>
              <a:ext uri="{FF2B5EF4-FFF2-40B4-BE49-F238E27FC236}">
                <a16:creationId xmlns:a16="http://schemas.microsoft.com/office/drawing/2014/main" id="{25D8A50F-553B-01BA-7D20-B82A0C9DC95C}"/>
              </a:ext>
            </a:extLst>
          </p:cNvPr>
          <p:cNvSpPr>
            <a:spLocks noGrp="1"/>
          </p:cNvSpPr>
          <p:nvPr>
            <p:ph type="ftr" sz="quarter" idx="11"/>
          </p:nvPr>
        </p:nvSpPr>
        <p:spPr/>
        <p:txBody>
          <a:bodyPr/>
          <a:lstStyle/>
          <a:p>
            <a:endParaRPr lang="en-US"/>
          </a:p>
        </p:txBody>
      </p:sp>
      <p:sp>
        <p:nvSpPr>
          <p:cNvPr id="9" name="Platshållare för bildnummer 8">
            <a:extLst>
              <a:ext uri="{FF2B5EF4-FFF2-40B4-BE49-F238E27FC236}">
                <a16:creationId xmlns:a16="http://schemas.microsoft.com/office/drawing/2014/main" id="{A6B618D0-1EC0-5A0A-8D24-92CD738728D1}"/>
              </a:ext>
            </a:extLst>
          </p:cNvPr>
          <p:cNvSpPr>
            <a:spLocks noGrp="1"/>
          </p:cNvSpPr>
          <p:nvPr>
            <p:ph type="sldNum" sz="quarter" idx="12"/>
          </p:nvPr>
        </p:nvSpPr>
        <p:spPr/>
        <p:txBody>
          <a:bodyPr/>
          <a:lstStyle/>
          <a:p>
            <a:fld id="{CCF860A7-E79A-4004-A4E6-CDEAD723FFCB}" type="slidenum">
              <a:rPr lang="en-US" smtClean="0"/>
              <a:t>‹#›</a:t>
            </a:fld>
            <a:endParaRPr lang="en-US"/>
          </a:p>
        </p:txBody>
      </p:sp>
    </p:spTree>
    <p:extLst>
      <p:ext uri="{BB962C8B-B14F-4D97-AF65-F5344CB8AC3E}">
        <p14:creationId xmlns:p14="http://schemas.microsoft.com/office/powerpoint/2010/main" val="1398426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F6D207-AC11-93FE-3ADF-FAC5A9AEBCE9}"/>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06D8A90C-57A9-70E4-5AB3-DBD1F9384464}"/>
              </a:ext>
            </a:extLst>
          </p:cNvPr>
          <p:cNvSpPr>
            <a:spLocks noGrp="1"/>
          </p:cNvSpPr>
          <p:nvPr>
            <p:ph type="dt" sz="half" idx="10"/>
          </p:nvPr>
        </p:nvSpPr>
        <p:spPr/>
        <p:txBody>
          <a:bodyPr/>
          <a:lstStyle/>
          <a:p>
            <a:fld id="{C736B922-3D73-49DC-898E-724B7132D704}" type="datetimeFigureOut">
              <a:rPr lang="en-US" smtClean="0"/>
              <a:t>6/11/2026</a:t>
            </a:fld>
            <a:endParaRPr lang="en-US"/>
          </a:p>
        </p:txBody>
      </p:sp>
      <p:sp>
        <p:nvSpPr>
          <p:cNvPr id="4" name="Platshållare för sidfot 3">
            <a:extLst>
              <a:ext uri="{FF2B5EF4-FFF2-40B4-BE49-F238E27FC236}">
                <a16:creationId xmlns:a16="http://schemas.microsoft.com/office/drawing/2014/main" id="{B3BD541B-C3C2-331C-02F2-7900012B2206}"/>
              </a:ext>
            </a:extLst>
          </p:cNvPr>
          <p:cNvSpPr>
            <a:spLocks noGrp="1"/>
          </p:cNvSpPr>
          <p:nvPr>
            <p:ph type="ftr" sz="quarter" idx="11"/>
          </p:nvPr>
        </p:nvSpPr>
        <p:spPr/>
        <p:txBody>
          <a:bodyPr/>
          <a:lstStyle/>
          <a:p>
            <a:endParaRPr lang="en-US"/>
          </a:p>
        </p:txBody>
      </p:sp>
      <p:sp>
        <p:nvSpPr>
          <p:cNvPr id="5" name="Platshållare för bildnummer 4">
            <a:extLst>
              <a:ext uri="{FF2B5EF4-FFF2-40B4-BE49-F238E27FC236}">
                <a16:creationId xmlns:a16="http://schemas.microsoft.com/office/drawing/2014/main" id="{DE7661BD-FB1C-A0CD-B0A3-848CB2F7D020}"/>
              </a:ext>
            </a:extLst>
          </p:cNvPr>
          <p:cNvSpPr>
            <a:spLocks noGrp="1"/>
          </p:cNvSpPr>
          <p:nvPr>
            <p:ph type="sldNum" sz="quarter" idx="12"/>
          </p:nvPr>
        </p:nvSpPr>
        <p:spPr/>
        <p:txBody>
          <a:bodyPr/>
          <a:lstStyle/>
          <a:p>
            <a:fld id="{CCF860A7-E79A-4004-A4E6-CDEAD723FFCB}" type="slidenum">
              <a:rPr lang="en-US" smtClean="0"/>
              <a:t>‹#›</a:t>
            </a:fld>
            <a:endParaRPr lang="en-US"/>
          </a:p>
        </p:txBody>
      </p:sp>
    </p:spTree>
    <p:extLst>
      <p:ext uri="{BB962C8B-B14F-4D97-AF65-F5344CB8AC3E}">
        <p14:creationId xmlns:p14="http://schemas.microsoft.com/office/powerpoint/2010/main" val="4111670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2EB9C3B-BC7E-F214-0F50-11D021DCB60B}"/>
              </a:ext>
            </a:extLst>
          </p:cNvPr>
          <p:cNvSpPr>
            <a:spLocks noGrp="1"/>
          </p:cNvSpPr>
          <p:nvPr>
            <p:ph type="dt" sz="half" idx="10"/>
          </p:nvPr>
        </p:nvSpPr>
        <p:spPr/>
        <p:txBody>
          <a:bodyPr/>
          <a:lstStyle/>
          <a:p>
            <a:fld id="{C736B922-3D73-49DC-898E-724B7132D704}" type="datetimeFigureOut">
              <a:rPr lang="en-US" smtClean="0"/>
              <a:t>6/11/2026</a:t>
            </a:fld>
            <a:endParaRPr lang="en-US"/>
          </a:p>
        </p:txBody>
      </p:sp>
      <p:sp>
        <p:nvSpPr>
          <p:cNvPr id="3" name="Platshållare för sidfot 2">
            <a:extLst>
              <a:ext uri="{FF2B5EF4-FFF2-40B4-BE49-F238E27FC236}">
                <a16:creationId xmlns:a16="http://schemas.microsoft.com/office/drawing/2014/main" id="{5A39ADBA-7FD7-AF79-AF0B-2769F966C38A}"/>
              </a:ext>
            </a:extLst>
          </p:cNvPr>
          <p:cNvSpPr>
            <a:spLocks noGrp="1"/>
          </p:cNvSpPr>
          <p:nvPr>
            <p:ph type="ftr" sz="quarter" idx="11"/>
          </p:nvPr>
        </p:nvSpPr>
        <p:spPr/>
        <p:txBody>
          <a:bodyPr/>
          <a:lstStyle/>
          <a:p>
            <a:endParaRPr lang="en-US"/>
          </a:p>
        </p:txBody>
      </p:sp>
      <p:sp>
        <p:nvSpPr>
          <p:cNvPr id="4" name="Platshållare för bildnummer 3">
            <a:extLst>
              <a:ext uri="{FF2B5EF4-FFF2-40B4-BE49-F238E27FC236}">
                <a16:creationId xmlns:a16="http://schemas.microsoft.com/office/drawing/2014/main" id="{A6EC076B-E5D1-C547-D7C4-2E24525D60DD}"/>
              </a:ext>
            </a:extLst>
          </p:cNvPr>
          <p:cNvSpPr>
            <a:spLocks noGrp="1"/>
          </p:cNvSpPr>
          <p:nvPr>
            <p:ph type="sldNum" sz="quarter" idx="12"/>
          </p:nvPr>
        </p:nvSpPr>
        <p:spPr/>
        <p:txBody>
          <a:bodyPr/>
          <a:lstStyle/>
          <a:p>
            <a:fld id="{CCF860A7-E79A-4004-A4E6-CDEAD723FFCB}" type="slidenum">
              <a:rPr lang="en-US" smtClean="0"/>
              <a:t>‹#›</a:t>
            </a:fld>
            <a:endParaRPr lang="en-US"/>
          </a:p>
        </p:txBody>
      </p:sp>
    </p:spTree>
    <p:extLst>
      <p:ext uri="{BB962C8B-B14F-4D97-AF65-F5344CB8AC3E}">
        <p14:creationId xmlns:p14="http://schemas.microsoft.com/office/powerpoint/2010/main" val="3429502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131BE8-B186-C605-1893-3C350DA3B2BA}"/>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C9A68675-51D2-CF44-DFB6-68779538CE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text 3">
            <a:extLst>
              <a:ext uri="{FF2B5EF4-FFF2-40B4-BE49-F238E27FC236}">
                <a16:creationId xmlns:a16="http://schemas.microsoft.com/office/drawing/2014/main" id="{2010D6D8-3FA2-1E9D-A8E7-B0AEA7B1E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B47C2614-C99E-3636-8DDD-7329668438B1}"/>
              </a:ext>
            </a:extLst>
          </p:cNvPr>
          <p:cNvSpPr>
            <a:spLocks noGrp="1"/>
          </p:cNvSpPr>
          <p:nvPr>
            <p:ph type="dt" sz="half" idx="10"/>
          </p:nvPr>
        </p:nvSpPr>
        <p:spPr/>
        <p:txBody>
          <a:bodyPr/>
          <a:lstStyle/>
          <a:p>
            <a:fld id="{C736B922-3D73-49DC-898E-724B7132D704}" type="datetimeFigureOut">
              <a:rPr lang="en-US" smtClean="0"/>
              <a:t>6/11/2026</a:t>
            </a:fld>
            <a:endParaRPr lang="en-US"/>
          </a:p>
        </p:txBody>
      </p:sp>
      <p:sp>
        <p:nvSpPr>
          <p:cNvPr id="6" name="Platshållare för sidfot 5">
            <a:extLst>
              <a:ext uri="{FF2B5EF4-FFF2-40B4-BE49-F238E27FC236}">
                <a16:creationId xmlns:a16="http://schemas.microsoft.com/office/drawing/2014/main" id="{7B6D0348-090F-3A47-C29B-545E51727BFA}"/>
              </a:ext>
            </a:extLst>
          </p:cNvPr>
          <p:cNvSpPr>
            <a:spLocks noGrp="1"/>
          </p:cNvSpPr>
          <p:nvPr>
            <p:ph type="ftr" sz="quarter" idx="11"/>
          </p:nvPr>
        </p:nvSpPr>
        <p:spPr/>
        <p:txBody>
          <a:bodyPr/>
          <a:lstStyle/>
          <a:p>
            <a:endParaRPr lang="en-US"/>
          </a:p>
        </p:txBody>
      </p:sp>
      <p:sp>
        <p:nvSpPr>
          <p:cNvPr id="7" name="Platshållare för bildnummer 6">
            <a:extLst>
              <a:ext uri="{FF2B5EF4-FFF2-40B4-BE49-F238E27FC236}">
                <a16:creationId xmlns:a16="http://schemas.microsoft.com/office/drawing/2014/main" id="{22BE26AB-45CE-4DE0-2251-8AAF01762054}"/>
              </a:ext>
            </a:extLst>
          </p:cNvPr>
          <p:cNvSpPr>
            <a:spLocks noGrp="1"/>
          </p:cNvSpPr>
          <p:nvPr>
            <p:ph type="sldNum" sz="quarter" idx="12"/>
          </p:nvPr>
        </p:nvSpPr>
        <p:spPr/>
        <p:txBody>
          <a:bodyPr/>
          <a:lstStyle/>
          <a:p>
            <a:fld id="{CCF860A7-E79A-4004-A4E6-CDEAD723FFCB}" type="slidenum">
              <a:rPr lang="en-US" smtClean="0"/>
              <a:t>‹#›</a:t>
            </a:fld>
            <a:endParaRPr lang="en-US"/>
          </a:p>
        </p:txBody>
      </p:sp>
    </p:spTree>
    <p:extLst>
      <p:ext uri="{BB962C8B-B14F-4D97-AF65-F5344CB8AC3E}">
        <p14:creationId xmlns:p14="http://schemas.microsoft.com/office/powerpoint/2010/main" val="107373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10446C-B2F7-A410-6F3B-5CBE9789AB8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latshållare för bild 2">
            <a:extLst>
              <a:ext uri="{FF2B5EF4-FFF2-40B4-BE49-F238E27FC236}">
                <a16:creationId xmlns:a16="http://schemas.microsoft.com/office/drawing/2014/main" id="{EAE61B58-604A-E010-C3C4-C89291E749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tshållare för text 3">
            <a:extLst>
              <a:ext uri="{FF2B5EF4-FFF2-40B4-BE49-F238E27FC236}">
                <a16:creationId xmlns:a16="http://schemas.microsoft.com/office/drawing/2014/main" id="{0068A00F-7DC7-0913-82B4-A00FA4F37C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4312EBB-EB64-263D-104D-E0FC784E1D89}"/>
              </a:ext>
            </a:extLst>
          </p:cNvPr>
          <p:cNvSpPr>
            <a:spLocks noGrp="1"/>
          </p:cNvSpPr>
          <p:nvPr>
            <p:ph type="dt" sz="half" idx="10"/>
          </p:nvPr>
        </p:nvSpPr>
        <p:spPr/>
        <p:txBody>
          <a:bodyPr/>
          <a:lstStyle/>
          <a:p>
            <a:fld id="{C736B922-3D73-49DC-898E-724B7132D704}" type="datetimeFigureOut">
              <a:rPr lang="en-US" smtClean="0"/>
              <a:t>6/11/2026</a:t>
            </a:fld>
            <a:endParaRPr lang="en-US"/>
          </a:p>
        </p:txBody>
      </p:sp>
      <p:sp>
        <p:nvSpPr>
          <p:cNvPr id="6" name="Platshållare för sidfot 5">
            <a:extLst>
              <a:ext uri="{FF2B5EF4-FFF2-40B4-BE49-F238E27FC236}">
                <a16:creationId xmlns:a16="http://schemas.microsoft.com/office/drawing/2014/main" id="{76EE1ED2-5D0D-691F-8092-1EB971AD4368}"/>
              </a:ext>
            </a:extLst>
          </p:cNvPr>
          <p:cNvSpPr>
            <a:spLocks noGrp="1"/>
          </p:cNvSpPr>
          <p:nvPr>
            <p:ph type="ftr" sz="quarter" idx="11"/>
          </p:nvPr>
        </p:nvSpPr>
        <p:spPr/>
        <p:txBody>
          <a:bodyPr/>
          <a:lstStyle/>
          <a:p>
            <a:endParaRPr lang="en-US"/>
          </a:p>
        </p:txBody>
      </p:sp>
      <p:sp>
        <p:nvSpPr>
          <p:cNvPr id="7" name="Platshållare för bildnummer 6">
            <a:extLst>
              <a:ext uri="{FF2B5EF4-FFF2-40B4-BE49-F238E27FC236}">
                <a16:creationId xmlns:a16="http://schemas.microsoft.com/office/drawing/2014/main" id="{8B691A3C-E189-6E3A-1212-DD542FCA33B6}"/>
              </a:ext>
            </a:extLst>
          </p:cNvPr>
          <p:cNvSpPr>
            <a:spLocks noGrp="1"/>
          </p:cNvSpPr>
          <p:nvPr>
            <p:ph type="sldNum" sz="quarter" idx="12"/>
          </p:nvPr>
        </p:nvSpPr>
        <p:spPr/>
        <p:txBody>
          <a:bodyPr/>
          <a:lstStyle/>
          <a:p>
            <a:fld id="{CCF860A7-E79A-4004-A4E6-CDEAD723FFCB}" type="slidenum">
              <a:rPr lang="en-US" smtClean="0"/>
              <a:t>‹#›</a:t>
            </a:fld>
            <a:endParaRPr lang="en-US"/>
          </a:p>
        </p:txBody>
      </p:sp>
    </p:spTree>
    <p:extLst>
      <p:ext uri="{BB962C8B-B14F-4D97-AF65-F5344CB8AC3E}">
        <p14:creationId xmlns:p14="http://schemas.microsoft.com/office/powerpoint/2010/main" val="2475258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A727825-7D32-E0C7-9135-9F087EC18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FE75E19B-84BB-DE68-B625-B8D1F35F1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558B6FFA-BF15-C096-7967-8D347E8557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36B922-3D73-49DC-898E-724B7132D704}" type="datetimeFigureOut">
              <a:rPr lang="en-US" smtClean="0"/>
              <a:t>6/11/2026</a:t>
            </a:fld>
            <a:endParaRPr lang="en-US"/>
          </a:p>
        </p:txBody>
      </p:sp>
      <p:sp>
        <p:nvSpPr>
          <p:cNvPr id="5" name="Platshållare för sidfot 4">
            <a:extLst>
              <a:ext uri="{FF2B5EF4-FFF2-40B4-BE49-F238E27FC236}">
                <a16:creationId xmlns:a16="http://schemas.microsoft.com/office/drawing/2014/main" id="{A089B993-A091-CC89-9364-CAF53DF0F8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tshållare för bildnummer 5">
            <a:extLst>
              <a:ext uri="{FF2B5EF4-FFF2-40B4-BE49-F238E27FC236}">
                <a16:creationId xmlns:a16="http://schemas.microsoft.com/office/drawing/2014/main" id="{E0969ADF-B59A-93E7-924E-C7255F9B1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F860A7-E79A-4004-A4E6-CDEAD723FFCB}" type="slidenum">
              <a:rPr lang="en-US" smtClean="0"/>
              <a:t>‹#›</a:t>
            </a:fld>
            <a:endParaRPr lang="en-US"/>
          </a:p>
        </p:txBody>
      </p:sp>
    </p:spTree>
    <p:extLst>
      <p:ext uri="{BB962C8B-B14F-4D97-AF65-F5344CB8AC3E}">
        <p14:creationId xmlns:p14="http://schemas.microsoft.com/office/powerpoint/2010/main" val="3551481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jpeg"/><Relationship Id="rId3" Type="http://schemas.openxmlformats.org/officeDocument/2006/relationships/image" Target="../media/image89.jpeg"/><Relationship Id="rId7" Type="http://schemas.openxmlformats.org/officeDocument/2006/relationships/image" Target="../media/image92.png"/><Relationship Id="rId12" Type="http://schemas.openxmlformats.org/officeDocument/2006/relationships/image" Target="../media/image97.jpeg"/><Relationship Id="rId17" Type="http://schemas.openxmlformats.org/officeDocument/2006/relationships/image" Target="../media/image102.png"/><Relationship Id="rId2" Type="http://schemas.openxmlformats.org/officeDocument/2006/relationships/notesSlide" Target="../notesSlides/notesSlide29.xml"/><Relationship Id="rId16"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96.jpeg"/><Relationship Id="rId5" Type="http://schemas.openxmlformats.org/officeDocument/2006/relationships/image" Target="../media/image91.jpeg"/><Relationship Id="rId15" Type="http://schemas.openxmlformats.org/officeDocument/2006/relationships/image" Target="../media/image100.jpeg"/><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94.jpeg"/><Relationship Id="rId1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jp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AD1BF3-A413-AB6C-5ECB-D6F63DCF4339}"/>
              </a:ext>
            </a:extLst>
          </p:cNvPr>
          <p:cNvSpPr>
            <a:spLocks noGrp="1"/>
          </p:cNvSpPr>
          <p:nvPr>
            <p:ph type="ctrTitle"/>
          </p:nvPr>
        </p:nvSpPr>
        <p:spPr>
          <a:xfrm>
            <a:off x="599259" y="2018197"/>
            <a:ext cx="11479203" cy="1868004"/>
          </a:xfrm>
        </p:spPr>
        <p:txBody>
          <a:bodyPr anchor="b">
            <a:normAutofit fontScale="90000"/>
          </a:bodyPr>
          <a:lstStyle/>
          <a:p>
            <a:pPr algn="ctr"/>
            <a:br>
              <a:rPr lang="en-US" sz="6000" dirty="0"/>
            </a:br>
            <a:r>
              <a:rPr lang="en-US" sz="6000" dirty="0"/>
              <a:t>Clinical Implementation of FLASH Radiotherapy</a:t>
            </a:r>
          </a:p>
        </p:txBody>
      </p:sp>
      <p:sp>
        <p:nvSpPr>
          <p:cNvPr id="3" name="Underrubrik 2">
            <a:extLst>
              <a:ext uri="{FF2B5EF4-FFF2-40B4-BE49-F238E27FC236}">
                <a16:creationId xmlns:a16="http://schemas.microsoft.com/office/drawing/2014/main" id="{C8717218-7847-BD8D-074A-84768D610495}"/>
              </a:ext>
            </a:extLst>
          </p:cNvPr>
          <p:cNvSpPr>
            <a:spLocks noGrp="1"/>
          </p:cNvSpPr>
          <p:nvPr>
            <p:ph type="subTitle" idx="1"/>
          </p:nvPr>
        </p:nvSpPr>
        <p:spPr>
          <a:xfrm>
            <a:off x="1825783" y="4322800"/>
            <a:ext cx="9026153" cy="2079472"/>
          </a:xfrm>
          <a:noFill/>
        </p:spPr>
        <p:txBody>
          <a:bodyPr anchor="t">
            <a:normAutofit/>
          </a:bodyPr>
          <a:lstStyle/>
          <a:p>
            <a:pPr algn="ctr"/>
            <a:r>
              <a:rPr lang="en-US" sz="3200" dirty="0">
                <a:solidFill>
                  <a:schemeClr val="tx2"/>
                </a:solidFill>
              </a:rPr>
              <a:t>Filip Hörberger</a:t>
            </a:r>
          </a:p>
        </p:txBody>
      </p:sp>
      <p:cxnSp>
        <p:nvCxnSpPr>
          <p:cNvPr id="5" name="Rak koppling 4">
            <a:extLst>
              <a:ext uri="{FF2B5EF4-FFF2-40B4-BE49-F238E27FC236}">
                <a16:creationId xmlns:a16="http://schemas.microsoft.com/office/drawing/2014/main" id="{84B7A3DA-3C8A-0F0A-7EF3-E32161067D52}"/>
              </a:ext>
            </a:extLst>
          </p:cNvPr>
          <p:cNvCxnSpPr>
            <a:cxnSpLocks/>
          </p:cNvCxnSpPr>
          <p:nvPr/>
        </p:nvCxnSpPr>
        <p:spPr>
          <a:xfrm>
            <a:off x="1426408" y="4077068"/>
            <a:ext cx="982490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textruta 10">
            <a:extLst>
              <a:ext uri="{FF2B5EF4-FFF2-40B4-BE49-F238E27FC236}">
                <a16:creationId xmlns:a16="http://schemas.microsoft.com/office/drawing/2014/main" id="{7C0BEC40-D89F-CFCD-2151-6527C5E00E33}"/>
              </a:ext>
            </a:extLst>
          </p:cNvPr>
          <p:cNvSpPr txBox="1"/>
          <p:nvPr/>
        </p:nvSpPr>
        <p:spPr>
          <a:xfrm>
            <a:off x="480387" y="164359"/>
            <a:ext cx="6368469" cy="523220"/>
          </a:xfrm>
          <a:prstGeom prst="rect">
            <a:avLst/>
          </a:prstGeom>
          <a:noFill/>
        </p:spPr>
        <p:txBody>
          <a:bodyPr wrap="square">
            <a:spAutoFit/>
          </a:bodyPr>
          <a:lstStyle/>
          <a:p>
            <a:r>
              <a:rPr lang="en-US" sz="2800" dirty="0"/>
              <a:t>Half time presentation:</a:t>
            </a:r>
          </a:p>
        </p:txBody>
      </p:sp>
      <p:pic>
        <p:nvPicPr>
          <p:cNvPr id="12" name="Bildobjekt 11">
            <a:extLst>
              <a:ext uri="{FF2B5EF4-FFF2-40B4-BE49-F238E27FC236}">
                <a16:creationId xmlns:a16="http://schemas.microsoft.com/office/drawing/2014/main" id="{D112749A-2FEA-796E-4E3B-F21D9429FC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4936" y="4295123"/>
            <a:ext cx="2007489" cy="2417715"/>
          </a:xfrm>
          <a:prstGeom prst="rect">
            <a:avLst/>
          </a:prstGeom>
        </p:spPr>
      </p:pic>
      <p:pic>
        <p:nvPicPr>
          <p:cNvPr id="6" name="Bildobjekt 5">
            <a:extLst>
              <a:ext uri="{FF2B5EF4-FFF2-40B4-BE49-F238E27FC236}">
                <a16:creationId xmlns:a16="http://schemas.microsoft.com/office/drawing/2014/main" id="{31F6224A-1CDC-3814-C975-08CA21556357}"/>
              </a:ext>
            </a:extLst>
          </p:cNvPr>
          <p:cNvPicPr>
            <a:picLocks noChangeAspect="1"/>
          </p:cNvPicPr>
          <p:nvPr/>
        </p:nvPicPr>
        <p:blipFill>
          <a:blip r:embed="rId3"/>
          <a:stretch>
            <a:fillRect/>
          </a:stretch>
        </p:blipFill>
        <p:spPr>
          <a:xfrm>
            <a:off x="0" y="0"/>
            <a:ext cx="12192000" cy="6855582"/>
          </a:xfrm>
          <a:prstGeom prst="rect">
            <a:avLst/>
          </a:prstGeom>
        </p:spPr>
      </p:pic>
      <p:sp>
        <p:nvSpPr>
          <p:cNvPr id="4" name="Rektangel 3">
            <a:extLst>
              <a:ext uri="{FF2B5EF4-FFF2-40B4-BE49-F238E27FC236}">
                <a16:creationId xmlns:a16="http://schemas.microsoft.com/office/drawing/2014/main" id="{526AB781-EF89-3DB4-F54E-7A084315F839}"/>
              </a:ext>
            </a:extLst>
          </p:cNvPr>
          <p:cNvSpPr/>
          <p:nvPr/>
        </p:nvSpPr>
        <p:spPr>
          <a:xfrm>
            <a:off x="5551055" y="1671782"/>
            <a:ext cx="6527407" cy="2340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ruta 6">
            <a:extLst>
              <a:ext uri="{FF2B5EF4-FFF2-40B4-BE49-F238E27FC236}">
                <a16:creationId xmlns:a16="http://schemas.microsoft.com/office/drawing/2014/main" id="{3ABBBB84-864F-1A4E-913D-7B0ADB1388D2}"/>
              </a:ext>
            </a:extLst>
          </p:cNvPr>
          <p:cNvSpPr txBox="1"/>
          <p:nvPr/>
        </p:nvSpPr>
        <p:spPr>
          <a:xfrm>
            <a:off x="5436953" y="1809425"/>
            <a:ext cx="6640946" cy="830997"/>
          </a:xfrm>
          <a:prstGeom prst="rect">
            <a:avLst/>
          </a:prstGeom>
          <a:noFill/>
        </p:spPr>
        <p:txBody>
          <a:bodyPr wrap="square" rtlCol="0">
            <a:spAutoFit/>
          </a:bodyPr>
          <a:lstStyle/>
          <a:p>
            <a:pPr algn="ctr"/>
            <a:r>
              <a:rPr lang="sv-SE" sz="2400" dirty="0">
                <a:solidFill>
                  <a:schemeClr val="accent1"/>
                </a:solidFill>
              </a:rPr>
              <a:t>A </a:t>
            </a:r>
            <a:r>
              <a:rPr lang="sv-SE" sz="2400" dirty="0" err="1">
                <a:solidFill>
                  <a:schemeClr val="accent1"/>
                </a:solidFill>
              </a:rPr>
              <a:t>scintillator-based</a:t>
            </a:r>
            <a:r>
              <a:rPr lang="sv-SE" sz="2400" dirty="0">
                <a:solidFill>
                  <a:schemeClr val="accent1"/>
                </a:solidFill>
              </a:rPr>
              <a:t> approach to spatial and temporal </a:t>
            </a:r>
            <a:r>
              <a:rPr lang="sv-SE" sz="2400" dirty="0" err="1">
                <a:solidFill>
                  <a:schemeClr val="accent1"/>
                </a:solidFill>
              </a:rPr>
              <a:t>dosimetry</a:t>
            </a:r>
            <a:r>
              <a:rPr lang="sv-SE" sz="2400" dirty="0">
                <a:solidFill>
                  <a:schemeClr val="accent1"/>
                </a:solidFill>
              </a:rPr>
              <a:t> in UHDR </a:t>
            </a:r>
            <a:r>
              <a:rPr lang="sv-SE" sz="2400" dirty="0" err="1">
                <a:solidFill>
                  <a:schemeClr val="accent1"/>
                </a:solidFill>
              </a:rPr>
              <a:t>electron</a:t>
            </a:r>
            <a:r>
              <a:rPr lang="sv-SE" sz="2400" dirty="0">
                <a:solidFill>
                  <a:schemeClr val="accent1"/>
                </a:solidFill>
              </a:rPr>
              <a:t> </a:t>
            </a:r>
            <a:r>
              <a:rPr lang="sv-SE" sz="2400" dirty="0" err="1">
                <a:solidFill>
                  <a:schemeClr val="accent1"/>
                </a:solidFill>
              </a:rPr>
              <a:t>irradiation</a:t>
            </a:r>
            <a:r>
              <a:rPr lang="sv-SE" sz="2400" dirty="0">
                <a:solidFill>
                  <a:schemeClr val="accent1"/>
                </a:solidFill>
              </a:rPr>
              <a:t>:</a:t>
            </a:r>
            <a:endParaRPr lang="en-US" sz="2400" dirty="0">
              <a:solidFill>
                <a:schemeClr val="accent1"/>
              </a:solidFill>
            </a:endParaRPr>
          </a:p>
        </p:txBody>
      </p:sp>
      <p:cxnSp>
        <p:nvCxnSpPr>
          <p:cNvPr id="9" name="Rak koppling 8">
            <a:extLst>
              <a:ext uri="{FF2B5EF4-FFF2-40B4-BE49-F238E27FC236}">
                <a16:creationId xmlns:a16="http://schemas.microsoft.com/office/drawing/2014/main" id="{F6F451E6-D8CF-D52E-54A9-AAD857A07FE6}"/>
              </a:ext>
            </a:extLst>
          </p:cNvPr>
          <p:cNvCxnSpPr/>
          <p:nvPr/>
        </p:nvCxnSpPr>
        <p:spPr>
          <a:xfrm>
            <a:off x="5664877" y="3117353"/>
            <a:ext cx="62992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ruta 9">
            <a:extLst>
              <a:ext uri="{FF2B5EF4-FFF2-40B4-BE49-F238E27FC236}">
                <a16:creationId xmlns:a16="http://schemas.microsoft.com/office/drawing/2014/main" id="{6DDC5D0D-EB03-3F40-9AD9-38CA2DA91CB5}"/>
              </a:ext>
            </a:extLst>
          </p:cNvPr>
          <p:cNvSpPr txBox="1"/>
          <p:nvPr/>
        </p:nvSpPr>
        <p:spPr>
          <a:xfrm>
            <a:off x="6675582" y="2676662"/>
            <a:ext cx="4277789" cy="338554"/>
          </a:xfrm>
          <a:prstGeom prst="rect">
            <a:avLst/>
          </a:prstGeom>
          <a:noFill/>
        </p:spPr>
        <p:txBody>
          <a:bodyPr wrap="square" rtlCol="0">
            <a:spAutoFit/>
          </a:bodyPr>
          <a:lstStyle/>
          <a:p>
            <a:r>
              <a:rPr lang="en-US" sz="1600" dirty="0">
                <a:solidFill>
                  <a:schemeClr val="accent1"/>
                </a:solidFill>
              </a:rPr>
              <a:t>A complementary tool for preclinical research</a:t>
            </a:r>
          </a:p>
        </p:txBody>
      </p:sp>
      <p:sp>
        <p:nvSpPr>
          <p:cNvPr id="13" name="textruta 12">
            <a:extLst>
              <a:ext uri="{FF2B5EF4-FFF2-40B4-BE49-F238E27FC236}">
                <a16:creationId xmlns:a16="http://schemas.microsoft.com/office/drawing/2014/main" id="{6C6B79F1-0B15-56C4-ADD5-5187385997F5}"/>
              </a:ext>
            </a:extLst>
          </p:cNvPr>
          <p:cNvSpPr txBox="1"/>
          <p:nvPr/>
        </p:nvSpPr>
        <p:spPr>
          <a:xfrm>
            <a:off x="10336840" y="183183"/>
            <a:ext cx="1798389" cy="646331"/>
          </a:xfrm>
          <a:prstGeom prst="rect">
            <a:avLst/>
          </a:prstGeom>
          <a:noFill/>
        </p:spPr>
        <p:txBody>
          <a:bodyPr wrap="square" rtlCol="0">
            <a:spAutoFit/>
          </a:bodyPr>
          <a:lstStyle/>
          <a:p>
            <a:r>
              <a:rPr lang="en-US" dirty="0"/>
              <a:t>IC3Ddose 2026 Caen, France</a:t>
            </a:r>
          </a:p>
        </p:txBody>
      </p:sp>
      <p:sp>
        <p:nvSpPr>
          <p:cNvPr id="14" name="textruta 13">
            <a:extLst>
              <a:ext uri="{FF2B5EF4-FFF2-40B4-BE49-F238E27FC236}">
                <a16:creationId xmlns:a16="http://schemas.microsoft.com/office/drawing/2014/main" id="{8EDF9CAD-4F43-9BE2-205C-C23A145910F1}"/>
              </a:ext>
            </a:extLst>
          </p:cNvPr>
          <p:cNvSpPr txBox="1"/>
          <p:nvPr/>
        </p:nvSpPr>
        <p:spPr>
          <a:xfrm>
            <a:off x="5551055" y="3307871"/>
            <a:ext cx="6526844" cy="646331"/>
          </a:xfrm>
          <a:prstGeom prst="rect">
            <a:avLst/>
          </a:prstGeom>
          <a:noFill/>
        </p:spPr>
        <p:txBody>
          <a:bodyPr wrap="square" rtlCol="0">
            <a:spAutoFit/>
          </a:bodyPr>
          <a:lstStyle/>
          <a:p>
            <a:r>
              <a:rPr lang="en-US" dirty="0">
                <a:solidFill>
                  <a:schemeClr val="accent1"/>
                </a:solidFill>
              </a:rPr>
              <a:t>Filip Hörberger, PhD Student, Lund University, Medical Radiation Physics, Lund, Sweden</a:t>
            </a:r>
          </a:p>
        </p:txBody>
      </p:sp>
    </p:spTree>
    <p:extLst>
      <p:ext uri="{BB962C8B-B14F-4D97-AF65-F5344CB8AC3E}">
        <p14:creationId xmlns:p14="http://schemas.microsoft.com/office/powerpoint/2010/main" val="1258973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DEB12-B0CE-8A6C-FF10-03FB4BBE9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F70E62-8D31-BD1B-5775-FA0A2B90F71C}"/>
              </a:ext>
            </a:extLst>
          </p:cNvPr>
          <p:cNvSpPr>
            <a:spLocks noGrp="1"/>
          </p:cNvSpPr>
          <p:nvPr>
            <p:ph type="title"/>
          </p:nvPr>
        </p:nvSpPr>
        <p:spPr/>
        <p:txBody>
          <a:bodyPr>
            <a:normAutofit/>
          </a:bodyPr>
          <a:lstStyle/>
          <a:p>
            <a:r>
              <a:rPr lang="en-US" dirty="0"/>
              <a:t>LINAC beam parameters</a:t>
            </a:r>
          </a:p>
        </p:txBody>
      </p:sp>
      <p:sp>
        <p:nvSpPr>
          <p:cNvPr id="32" name="Rectangle 12">
            <a:extLst>
              <a:ext uri="{FF2B5EF4-FFF2-40B4-BE49-F238E27FC236}">
                <a16:creationId xmlns:a16="http://schemas.microsoft.com/office/drawing/2014/main" id="{9DF8FEF0-5F2A-8D12-BBAC-8833F9B4A87D}"/>
              </a:ext>
            </a:extLst>
          </p:cNvPr>
          <p:cNvSpPr/>
          <p:nvPr/>
        </p:nvSpPr>
        <p:spPr>
          <a:xfrm>
            <a:off x="1446649" y="3502980"/>
            <a:ext cx="161288" cy="1461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CH"/>
          </a:p>
        </p:txBody>
      </p:sp>
      <p:sp>
        <p:nvSpPr>
          <p:cNvPr id="33" name="Rectangle 32">
            <a:extLst>
              <a:ext uri="{FF2B5EF4-FFF2-40B4-BE49-F238E27FC236}">
                <a16:creationId xmlns:a16="http://schemas.microsoft.com/office/drawing/2014/main" id="{18EA48A1-B370-1573-FDD2-959D19867525}"/>
              </a:ext>
            </a:extLst>
          </p:cNvPr>
          <p:cNvSpPr/>
          <p:nvPr/>
        </p:nvSpPr>
        <p:spPr>
          <a:xfrm>
            <a:off x="2244867" y="3502980"/>
            <a:ext cx="161288" cy="1461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CH"/>
          </a:p>
        </p:txBody>
      </p:sp>
      <p:sp>
        <p:nvSpPr>
          <p:cNvPr id="34" name="Rectangle 33">
            <a:extLst>
              <a:ext uri="{FF2B5EF4-FFF2-40B4-BE49-F238E27FC236}">
                <a16:creationId xmlns:a16="http://schemas.microsoft.com/office/drawing/2014/main" id="{7F67033E-6FFC-9DFA-CC4C-30898BD42AF7}"/>
              </a:ext>
            </a:extLst>
          </p:cNvPr>
          <p:cNvSpPr/>
          <p:nvPr/>
        </p:nvSpPr>
        <p:spPr>
          <a:xfrm>
            <a:off x="3040067" y="3502980"/>
            <a:ext cx="161288" cy="1461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CH"/>
          </a:p>
        </p:txBody>
      </p:sp>
      <p:sp>
        <p:nvSpPr>
          <p:cNvPr id="35" name="Rectangle 34">
            <a:extLst>
              <a:ext uri="{FF2B5EF4-FFF2-40B4-BE49-F238E27FC236}">
                <a16:creationId xmlns:a16="http://schemas.microsoft.com/office/drawing/2014/main" id="{B7F6D802-0F0A-8E49-0E56-9E308D1159C6}"/>
              </a:ext>
            </a:extLst>
          </p:cNvPr>
          <p:cNvSpPr/>
          <p:nvPr/>
        </p:nvSpPr>
        <p:spPr>
          <a:xfrm>
            <a:off x="3835267" y="3502980"/>
            <a:ext cx="161288" cy="1461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CH"/>
          </a:p>
        </p:txBody>
      </p:sp>
      <p:sp>
        <p:nvSpPr>
          <p:cNvPr id="36" name="Rectangle 35">
            <a:extLst>
              <a:ext uri="{FF2B5EF4-FFF2-40B4-BE49-F238E27FC236}">
                <a16:creationId xmlns:a16="http://schemas.microsoft.com/office/drawing/2014/main" id="{3704959C-25C1-9F6C-24DE-496309337A12}"/>
              </a:ext>
            </a:extLst>
          </p:cNvPr>
          <p:cNvSpPr/>
          <p:nvPr/>
        </p:nvSpPr>
        <p:spPr>
          <a:xfrm>
            <a:off x="4627577" y="3502980"/>
            <a:ext cx="161288" cy="1461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CH"/>
          </a:p>
        </p:txBody>
      </p:sp>
      <p:cxnSp>
        <p:nvCxnSpPr>
          <p:cNvPr id="37" name="Connecteur droit avec flèche 17">
            <a:extLst>
              <a:ext uri="{FF2B5EF4-FFF2-40B4-BE49-F238E27FC236}">
                <a16:creationId xmlns:a16="http://schemas.microsoft.com/office/drawing/2014/main" id="{B6A2614C-A529-4239-18FD-8CAA0A0337CD}"/>
              </a:ext>
            </a:extLst>
          </p:cNvPr>
          <p:cNvCxnSpPr/>
          <p:nvPr/>
        </p:nvCxnSpPr>
        <p:spPr>
          <a:xfrm flipV="1">
            <a:off x="1043430" y="2779761"/>
            <a:ext cx="0" cy="2192902"/>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sp>
        <p:nvSpPr>
          <p:cNvPr id="38" name="ZoneTexte 19">
            <a:extLst>
              <a:ext uri="{FF2B5EF4-FFF2-40B4-BE49-F238E27FC236}">
                <a16:creationId xmlns:a16="http://schemas.microsoft.com/office/drawing/2014/main" id="{48113F21-4A06-5421-1F45-B728227A0E49}"/>
              </a:ext>
            </a:extLst>
          </p:cNvPr>
          <p:cNvSpPr txBox="1"/>
          <p:nvPr/>
        </p:nvSpPr>
        <p:spPr>
          <a:xfrm>
            <a:off x="2645588" y="5219878"/>
            <a:ext cx="967726" cy="400110"/>
          </a:xfrm>
          <a:prstGeom prst="rect">
            <a:avLst/>
          </a:prstGeom>
          <a:noFill/>
        </p:spPr>
        <p:txBody>
          <a:bodyPr wrap="square" rtlCol="0">
            <a:spAutoFit/>
          </a:bodyPr>
          <a:lstStyle/>
          <a:p>
            <a:pPr algn="ctr"/>
            <a:r>
              <a:rPr lang="fr-CH" sz="2000" dirty="0"/>
              <a:t>Time</a:t>
            </a:r>
          </a:p>
        </p:txBody>
      </p:sp>
      <p:sp>
        <p:nvSpPr>
          <p:cNvPr id="55" name="ZoneTexte 11">
            <a:extLst>
              <a:ext uri="{FF2B5EF4-FFF2-40B4-BE49-F238E27FC236}">
                <a16:creationId xmlns:a16="http://schemas.microsoft.com/office/drawing/2014/main" id="{AFD9FAB2-CE8A-76A9-A356-B1CE9DE25022}"/>
              </a:ext>
            </a:extLst>
          </p:cNvPr>
          <p:cNvSpPr txBox="1"/>
          <p:nvPr/>
        </p:nvSpPr>
        <p:spPr>
          <a:xfrm rot="16200000">
            <a:off x="-127887" y="3706838"/>
            <a:ext cx="1293332" cy="400110"/>
          </a:xfrm>
          <a:prstGeom prst="rect">
            <a:avLst/>
          </a:prstGeom>
          <a:noFill/>
        </p:spPr>
        <p:txBody>
          <a:bodyPr wrap="square" rtlCol="0">
            <a:spAutoFit/>
          </a:bodyPr>
          <a:lstStyle/>
          <a:p>
            <a:pPr algn="ctr"/>
            <a:r>
              <a:rPr lang="fr-CH" sz="2000" dirty="0">
                <a:ea typeface="Verdana" pitchFamily="34" charset="0"/>
                <a:cs typeface="Verdana" pitchFamily="34" charset="0"/>
              </a:rPr>
              <a:t>Dose rate</a:t>
            </a:r>
            <a:endParaRPr lang="fr-CH" dirty="0">
              <a:ea typeface="Verdana" pitchFamily="34" charset="0"/>
              <a:cs typeface="Verdana" pitchFamily="34" charset="0"/>
            </a:endParaRPr>
          </a:p>
        </p:txBody>
      </p:sp>
      <p:cxnSp>
        <p:nvCxnSpPr>
          <p:cNvPr id="56" name="Connecteur droit 26">
            <a:extLst>
              <a:ext uri="{FF2B5EF4-FFF2-40B4-BE49-F238E27FC236}">
                <a16:creationId xmlns:a16="http://schemas.microsoft.com/office/drawing/2014/main" id="{0686FE8C-74C1-89EA-9CFE-A0AA047B229C}"/>
              </a:ext>
            </a:extLst>
          </p:cNvPr>
          <p:cNvCxnSpPr>
            <a:cxnSpLocks/>
          </p:cNvCxnSpPr>
          <p:nvPr/>
        </p:nvCxnSpPr>
        <p:spPr>
          <a:xfrm flipV="1">
            <a:off x="1043430" y="4972662"/>
            <a:ext cx="2258027" cy="1"/>
          </a:xfrm>
          <a:prstGeom prst="line">
            <a:avLst/>
          </a:prstGeom>
          <a:ln w="28575"/>
        </p:spPr>
        <p:style>
          <a:lnRef idx="2">
            <a:schemeClr val="dk1"/>
          </a:lnRef>
          <a:fillRef idx="0">
            <a:schemeClr val="dk1"/>
          </a:fillRef>
          <a:effectRef idx="1">
            <a:schemeClr val="dk1"/>
          </a:effectRef>
          <a:fontRef idx="minor">
            <a:schemeClr val="tx1"/>
          </a:fontRef>
        </p:style>
      </p:cxnSp>
      <p:cxnSp>
        <p:nvCxnSpPr>
          <p:cNvPr id="57" name="Connecteur droit 27">
            <a:extLst>
              <a:ext uri="{FF2B5EF4-FFF2-40B4-BE49-F238E27FC236}">
                <a16:creationId xmlns:a16="http://schemas.microsoft.com/office/drawing/2014/main" id="{304EF2D8-7CF3-8B7F-323B-B28743DC487D}"/>
              </a:ext>
            </a:extLst>
          </p:cNvPr>
          <p:cNvCxnSpPr/>
          <p:nvPr/>
        </p:nvCxnSpPr>
        <p:spPr>
          <a:xfrm>
            <a:off x="3265245" y="4899567"/>
            <a:ext cx="80644" cy="146193"/>
          </a:xfrm>
          <a:prstGeom prst="line">
            <a:avLst/>
          </a:prstGeom>
        </p:spPr>
        <p:style>
          <a:lnRef idx="2">
            <a:schemeClr val="dk1"/>
          </a:lnRef>
          <a:fillRef idx="0">
            <a:schemeClr val="dk1"/>
          </a:fillRef>
          <a:effectRef idx="1">
            <a:schemeClr val="dk1"/>
          </a:effectRef>
          <a:fontRef idx="minor">
            <a:schemeClr val="tx1"/>
          </a:fontRef>
        </p:style>
      </p:cxnSp>
      <p:cxnSp>
        <p:nvCxnSpPr>
          <p:cNvPr id="58" name="Connecteur droit 28">
            <a:extLst>
              <a:ext uri="{FF2B5EF4-FFF2-40B4-BE49-F238E27FC236}">
                <a16:creationId xmlns:a16="http://schemas.microsoft.com/office/drawing/2014/main" id="{9B7C429A-DBB7-3061-682F-D38DA67A48F1}"/>
              </a:ext>
            </a:extLst>
          </p:cNvPr>
          <p:cNvCxnSpPr/>
          <p:nvPr/>
        </p:nvCxnSpPr>
        <p:spPr>
          <a:xfrm>
            <a:off x="3336837" y="4899567"/>
            <a:ext cx="80644" cy="146193"/>
          </a:xfrm>
          <a:prstGeom prst="line">
            <a:avLst/>
          </a:prstGeom>
        </p:spPr>
        <p:style>
          <a:lnRef idx="2">
            <a:schemeClr val="dk1"/>
          </a:lnRef>
          <a:fillRef idx="0">
            <a:schemeClr val="dk1"/>
          </a:fillRef>
          <a:effectRef idx="1">
            <a:schemeClr val="dk1"/>
          </a:effectRef>
          <a:fontRef idx="minor">
            <a:schemeClr val="tx1"/>
          </a:fontRef>
        </p:style>
      </p:cxnSp>
      <p:cxnSp>
        <p:nvCxnSpPr>
          <p:cNvPr id="60" name="Connecteur droit avec flèche 18">
            <a:extLst>
              <a:ext uri="{FF2B5EF4-FFF2-40B4-BE49-F238E27FC236}">
                <a16:creationId xmlns:a16="http://schemas.microsoft.com/office/drawing/2014/main" id="{B0717029-5738-B58C-95E7-40941345864C}"/>
              </a:ext>
            </a:extLst>
          </p:cNvPr>
          <p:cNvCxnSpPr>
            <a:cxnSpLocks/>
          </p:cNvCxnSpPr>
          <p:nvPr/>
        </p:nvCxnSpPr>
        <p:spPr>
          <a:xfrm>
            <a:off x="3382102" y="4972663"/>
            <a:ext cx="1774163" cy="0"/>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3E0DD8AE-FE37-6C2D-D7D4-099F6B4A82F4}"/>
              </a:ext>
            </a:extLst>
          </p:cNvPr>
          <p:cNvCxnSpPr/>
          <p:nvPr/>
        </p:nvCxnSpPr>
        <p:spPr>
          <a:xfrm flipV="1">
            <a:off x="3829219" y="2859744"/>
            <a:ext cx="0" cy="122994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CAE8636-6C31-FAA3-C238-61C1B7A63BAE}"/>
              </a:ext>
            </a:extLst>
          </p:cNvPr>
          <p:cNvCxnSpPr/>
          <p:nvPr/>
        </p:nvCxnSpPr>
        <p:spPr>
          <a:xfrm flipV="1">
            <a:off x="3999725" y="2858238"/>
            <a:ext cx="0" cy="122994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1F521F59-0F9D-341E-5B05-697EDA3BB7F4}"/>
              </a:ext>
            </a:extLst>
          </p:cNvPr>
          <p:cNvCxnSpPr>
            <a:cxnSpLocks/>
          </p:cNvCxnSpPr>
          <p:nvPr/>
        </p:nvCxnSpPr>
        <p:spPr>
          <a:xfrm>
            <a:off x="3999725" y="3030436"/>
            <a:ext cx="249658" cy="0"/>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23B8DE8-D377-D43A-5660-181A598BF0F1}"/>
              </a:ext>
            </a:extLst>
          </p:cNvPr>
          <p:cNvCxnSpPr>
            <a:cxnSpLocks/>
          </p:cNvCxnSpPr>
          <p:nvPr/>
        </p:nvCxnSpPr>
        <p:spPr>
          <a:xfrm flipH="1">
            <a:off x="3579561" y="3028927"/>
            <a:ext cx="249658" cy="0"/>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5FDB315E-7EDC-B2F8-CD6B-02A0134C318B}"/>
              </a:ext>
            </a:extLst>
          </p:cNvPr>
          <p:cNvSpPr txBox="1"/>
          <p:nvPr/>
        </p:nvSpPr>
        <p:spPr>
          <a:xfrm>
            <a:off x="3613314" y="2485032"/>
            <a:ext cx="788999" cy="369332"/>
          </a:xfrm>
          <a:prstGeom prst="rect">
            <a:avLst/>
          </a:prstGeom>
          <a:noFill/>
        </p:spPr>
        <p:txBody>
          <a:bodyPr wrap="none" rtlCol="0">
            <a:spAutoFit/>
          </a:bodyPr>
          <a:lstStyle/>
          <a:p>
            <a:r>
              <a:rPr lang="en-US" dirty="0"/>
              <a:t>3.5 </a:t>
            </a:r>
            <a:r>
              <a:rPr lang="en-US" dirty="0" err="1">
                <a:latin typeface="Symbol" panose="05050102010706020507" pitchFamily="18" charset="2"/>
              </a:rPr>
              <a:t>m</a:t>
            </a:r>
            <a:r>
              <a:rPr lang="en-US" dirty="0" err="1"/>
              <a:t>s</a:t>
            </a:r>
            <a:endParaRPr lang="en-US" dirty="0"/>
          </a:p>
        </p:txBody>
      </p:sp>
      <p:cxnSp>
        <p:nvCxnSpPr>
          <p:cNvPr id="69" name="Straight Connector 68">
            <a:extLst>
              <a:ext uri="{FF2B5EF4-FFF2-40B4-BE49-F238E27FC236}">
                <a16:creationId xmlns:a16="http://schemas.microsoft.com/office/drawing/2014/main" id="{589A3E81-F1C1-8200-CD24-FA6472286683}"/>
              </a:ext>
            </a:extLst>
          </p:cNvPr>
          <p:cNvCxnSpPr/>
          <p:nvPr/>
        </p:nvCxnSpPr>
        <p:spPr>
          <a:xfrm flipV="1">
            <a:off x="1446654" y="2855972"/>
            <a:ext cx="0" cy="122994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16A8B23-4A35-5699-1C42-C875C7533C37}"/>
              </a:ext>
            </a:extLst>
          </p:cNvPr>
          <p:cNvCxnSpPr>
            <a:cxnSpLocks/>
          </p:cNvCxnSpPr>
          <p:nvPr/>
        </p:nvCxnSpPr>
        <p:spPr>
          <a:xfrm flipV="1">
            <a:off x="2244867" y="2854466"/>
            <a:ext cx="6033" cy="64851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765D76B5-EC81-DAA6-1EDB-697C29DCDBE4}"/>
              </a:ext>
            </a:extLst>
          </p:cNvPr>
          <p:cNvCxnSpPr/>
          <p:nvPr/>
        </p:nvCxnSpPr>
        <p:spPr>
          <a:xfrm>
            <a:off x="1440630" y="3030436"/>
            <a:ext cx="81027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EE015C0-758C-169A-38FA-DF26CF903730}"/>
              </a:ext>
            </a:extLst>
          </p:cNvPr>
          <p:cNvSpPr txBox="1"/>
          <p:nvPr/>
        </p:nvSpPr>
        <p:spPr>
          <a:xfrm>
            <a:off x="1500608" y="2480313"/>
            <a:ext cx="663964" cy="369332"/>
          </a:xfrm>
          <a:prstGeom prst="rect">
            <a:avLst/>
          </a:prstGeom>
          <a:noFill/>
        </p:spPr>
        <p:txBody>
          <a:bodyPr wrap="none" rtlCol="0">
            <a:spAutoFit/>
          </a:bodyPr>
          <a:lstStyle/>
          <a:p>
            <a:r>
              <a:rPr lang="en-US" dirty="0"/>
              <a:t>5 </a:t>
            </a:r>
            <a:r>
              <a:rPr lang="en-US" dirty="0" err="1"/>
              <a:t>ms</a:t>
            </a:r>
            <a:endParaRPr lang="en-US" dirty="0"/>
          </a:p>
        </p:txBody>
      </p:sp>
      <p:graphicFrame>
        <p:nvGraphicFramePr>
          <p:cNvPr id="3" name="Tabell 2">
            <a:extLst>
              <a:ext uri="{FF2B5EF4-FFF2-40B4-BE49-F238E27FC236}">
                <a16:creationId xmlns:a16="http://schemas.microsoft.com/office/drawing/2014/main" id="{EA01EC22-3998-8242-BBBB-69FF09CCD193}"/>
              </a:ext>
            </a:extLst>
          </p:cNvPr>
          <p:cNvGraphicFramePr>
            <a:graphicFrameLocks noGrp="1"/>
          </p:cNvGraphicFramePr>
          <p:nvPr>
            <p:extLst>
              <p:ext uri="{D42A27DB-BD31-4B8C-83A1-F6EECF244321}">
                <p14:modId xmlns:p14="http://schemas.microsoft.com/office/powerpoint/2010/main" val="1315883946"/>
              </p:ext>
            </p:extLst>
          </p:nvPr>
        </p:nvGraphicFramePr>
        <p:xfrm>
          <a:off x="6066960" y="2340465"/>
          <a:ext cx="5770105" cy="3132855"/>
        </p:xfrm>
        <a:graphic>
          <a:graphicData uri="http://schemas.openxmlformats.org/drawingml/2006/table">
            <a:tbl>
              <a:tblPr firstRow="1" bandRow="1">
                <a:tableStyleId>{5C22544A-7EE6-4342-B048-85BDC9FD1C3A}</a:tableStyleId>
              </a:tblPr>
              <a:tblGrid>
                <a:gridCol w="2762406">
                  <a:extLst>
                    <a:ext uri="{9D8B030D-6E8A-4147-A177-3AD203B41FA5}">
                      <a16:colId xmlns:a16="http://schemas.microsoft.com/office/drawing/2014/main" val="3567734696"/>
                    </a:ext>
                  </a:extLst>
                </a:gridCol>
                <a:gridCol w="3007699">
                  <a:extLst>
                    <a:ext uri="{9D8B030D-6E8A-4147-A177-3AD203B41FA5}">
                      <a16:colId xmlns:a16="http://schemas.microsoft.com/office/drawing/2014/main" val="2963006746"/>
                    </a:ext>
                  </a:extLst>
                </a:gridCol>
              </a:tblGrid>
              <a:tr h="370539">
                <a:tc>
                  <a:txBody>
                    <a:bodyPr/>
                    <a:lstStyle/>
                    <a:p>
                      <a:r>
                        <a:rPr lang="en-US" dirty="0"/>
                        <a:t>Beam parameters</a:t>
                      </a:r>
                    </a:p>
                  </a:txBody>
                  <a:tcPr/>
                </a:tc>
                <a:tc>
                  <a:txBody>
                    <a:bodyPr/>
                    <a:lstStyle/>
                    <a:p>
                      <a:endParaRPr lang="en-US" dirty="0"/>
                    </a:p>
                  </a:txBody>
                  <a:tcPr/>
                </a:tc>
                <a:extLst>
                  <a:ext uri="{0D108BD9-81ED-4DB2-BD59-A6C34878D82A}">
                    <a16:rowId xmlns:a16="http://schemas.microsoft.com/office/drawing/2014/main" val="250606568"/>
                  </a:ext>
                </a:extLst>
              </a:tr>
              <a:tr h="370539">
                <a:tc>
                  <a:txBody>
                    <a:bodyPr/>
                    <a:lstStyle/>
                    <a:p>
                      <a:r>
                        <a:rPr lang="en-US" dirty="0"/>
                        <a:t>Energy</a:t>
                      </a:r>
                    </a:p>
                  </a:txBody>
                  <a:tcPr/>
                </a:tc>
                <a:tc>
                  <a:txBody>
                    <a:bodyPr/>
                    <a:lstStyle/>
                    <a:p>
                      <a:r>
                        <a:rPr lang="en-US" dirty="0"/>
                        <a:t>10 MeV (6, 12, 15 MeV)</a:t>
                      </a:r>
                    </a:p>
                  </a:txBody>
                  <a:tcPr/>
                </a:tc>
                <a:extLst>
                  <a:ext uri="{0D108BD9-81ED-4DB2-BD59-A6C34878D82A}">
                    <a16:rowId xmlns:a16="http://schemas.microsoft.com/office/drawing/2014/main" val="882734489"/>
                  </a:ext>
                </a:extLst>
              </a:tr>
              <a:tr h="370539">
                <a:tc>
                  <a:txBody>
                    <a:bodyPr/>
                    <a:lstStyle/>
                    <a:p>
                      <a:r>
                        <a:rPr lang="en-US" dirty="0"/>
                        <a:t>Dose per pulse</a:t>
                      </a:r>
                    </a:p>
                  </a:txBody>
                  <a:tcPr/>
                </a:tc>
                <a:tc>
                  <a:txBody>
                    <a:bodyPr/>
                    <a:lstStyle/>
                    <a:p>
                      <a:r>
                        <a:rPr lang="en-US" dirty="0"/>
                        <a:t>1.08 Gy</a:t>
                      </a:r>
                    </a:p>
                    <a:p>
                      <a:r>
                        <a:rPr lang="en-US" dirty="0"/>
                        <a:t>(at isocenter, in water)</a:t>
                      </a:r>
                    </a:p>
                  </a:txBody>
                  <a:tcPr/>
                </a:tc>
                <a:extLst>
                  <a:ext uri="{0D108BD9-81ED-4DB2-BD59-A6C34878D82A}">
                    <a16:rowId xmlns:a16="http://schemas.microsoft.com/office/drawing/2014/main" val="2054562137"/>
                  </a:ext>
                </a:extLst>
              </a:tr>
              <a:tr h="370539">
                <a:tc>
                  <a:txBody>
                    <a:bodyPr/>
                    <a:lstStyle/>
                    <a:p>
                      <a:r>
                        <a:rPr lang="en-US" dirty="0"/>
                        <a:t>Average dose rate</a:t>
                      </a:r>
                    </a:p>
                  </a:txBody>
                  <a:tcPr/>
                </a:tc>
                <a:tc>
                  <a:txBody>
                    <a:bodyPr/>
                    <a:lstStyle/>
                    <a:p>
                      <a:r>
                        <a:rPr lang="en-US" dirty="0"/>
                        <a:t>216 Gy/s </a:t>
                      </a:r>
                    </a:p>
                    <a:p>
                      <a:r>
                        <a:rPr lang="en-US" dirty="0"/>
                        <a:t>(at isocenter, in water)</a:t>
                      </a:r>
                    </a:p>
                  </a:txBody>
                  <a:tcPr/>
                </a:tc>
                <a:extLst>
                  <a:ext uri="{0D108BD9-81ED-4DB2-BD59-A6C34878D82A}">
                    <a16:rowId xmlns:a16="http://schemas.microsoft.com/office/drawing/2014/main" val="905192762"/>
                  </a:ext>
                </a:extLst>
              </a:tr>
              <a:tr h="370539">
                <a:tc>
                  <a:txBody>
                    <a:bodyPr/>
                    <a:lstStyle/>
                    <a:p>
                      <a:r>
                        <a:rPr lang="en-US" dirty="0"/>
                        <a:t>Pulse repetition frequency</a:t>
                      </a:r>
                    </a:p>
                  </a:txBody>
                  <a:tcPr/>
                </a:tc>
                <a:tc>
                  <a:txBody>
                    <a:bodyPr/>
                    <a:lstStyle/>
                    <a:p>
                      <a:r>
                        <a:rPr lang="en-US" dirty="0"/>
                        <a:t>200 Hz</a:t>
                      </a:r>
                    </a:p>
                  </a:txBody>
                  <a:tcPr/>
                </a:tc>
                <a:extLst>
                  <a:ext uri="{0D108BD9-81ED-4DB2-BD59-A6C34878D82A}">
                    <a16:rowId xmlns:a16="http://schemas.microsoft.com/office/drawing/2014/main" val="3741275596"/>
                  </a:ext>
                </a:extLst>
              </a:tr>
              <a:tr h="370539">
                <a:tc>
                  <a:txBody>
                    <a:bodyPr/>
                    <a:lstStyle/>
                    <a:p>
                      <a:r>
                        <a:rPr lang="en-US" dirty="0"/>
                        <a:t>Time between each pulse</a:t>
                      </a:r>
                    </a:p>
                  </a:txBody>
                  <a:tcPr/>
                </a:tc>
                <a:tc>
                  <a:txBody>
                    <a:bodyPr/>
                    <a:lstStyle/>
                    <a:p>
                      <a:r>
                        <a:rPr lang="en-US" dirty="0"/>
                        <a:t>5 </a:t>
                      </a:r>
                      <a:r>
                        <a:rPr lang="en-US" dirty="0" err="1"/>
                        <a:t>ms</a:t>
                      </a:r>
                      <a:endParaRPr lang="en-US" dirty="0"/>
                    </a:p>
                  </a:txBody>
                  <a:tcPr/>
                </a:tc>
                <a:extLst>
                  <a:ext uri="{0D108BD9-81ED-4DB2-BD59-A6C34878D82A}">
                    <a16:rowId xmlns:a16="http://schemas.microsoft.com/office/drawing/2014/main" val="1586797636"/>
                  </a:ext>
                </a:extLst>
              </a:tr>
              <a:tr h="370539">
                <a:tc>
                  <a:txBody>
                    <a:bodyPr/>
                    <a:lstStyle/>
                    <a:p>
                      <a:r>
                        <a:rPr lang="en-US" dirty="0"/>
                        <a:t>Pulse width</a:t>
                      </a:r>
                    </a:p>
                  </a:txBody>
                  <a:tcPr/>
                </a:tc>
                <a:tc>
                  <a:txBody>
                    <a:bodyPr/>
                    <a:lstStyle/>
                    <a:p>
                      <a:r>
                        <a:rPr lang="en-US" dirty="0"/>
                        <a:t>3.5 </a:t>
                      </a:r>
                      <a:r>
                        <a:rPr lang="el-GR" dirty="0"/>
                        <a:t>μ</a:t>
                      </a:r>
                      <a:r>
                        <a:rPr lang="sv-SE" dirty="0"/>
                        <a:t>s</a:t>
                      </a:r>
                      <a:endParaRPr lang="en-US" dirty="0"/>
                    </a:p>
                  </a:txBody>
                  <a:tcPr/>
                </a:tc>
                <a:extLst>
                  <a:ext uri="{0D108BD9-81ED-4DB2-BD59-A6C34878D82A}">
                    <a16:rowId xmlns:a16="http://schemas.microsoft.com/office/drawing/2014/main" val="328790289"/>
                  </a:ext>
                </a:extLst>
              </a:tr>
            </a:tbl>
          </a:graphicData>
        </a:graphic>
      </p:graphicFrame>
    </p:spTree>
    <p:extLst>
      <p:ext uri="{BB962C8B-B14F-4D97-AF65-F5344CB8AC3E}">
        <p14:creationId xmlns:p14="http://schemas.microsoft.com/office/powerpoint/2010/main" val="3920915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D0B4D1-BAF8-B9DB-58E7-9C4592D38EED}"/>
              </a:ext>
            </a:extLst>
          </p:cNvPr>
          <p:cNvSpPr>
            <a:spLocks noGrp="1"/>
          </p:cNvSpPr>
          <p:nvPr>
            <p:ph type="title"/>
          </p:nvPr>
        </p:nvSpPr>
        <p:spPr/>
        <p:txBody>
          <a:bodyPr/>
          <a:lstStyle/>
          <a:p>
            <a:r>
              <a:rPr lang="en-US" dirty="0"/>
              <a:t>Preclinical research</a:t>
            </a:r>
          </a:p>
        </p:txBody>
      </p:sp>
      <p:pic>
        <p:nvPicPr>
          <p:cNvPr id="13" name="Bildobjekt 12">
            <a:extLst>
              <a:ext uri="{FF2B5EF4-FFF2-40B4-BE49-F238E27FC236}">
                <a16:creationId xmlns:a16="http://schemas.microsoft.com/office/drawing/2014/main" id="{F45610F8-8DF7-DC65-920D-26B9DF61F625}"/>
              </a:ext>
            </a:extLst>
          </p:cNvPr>
          <p:cNvPicPr>
            <a:picLocks noChangeAspect="1"/>
          </p:cNvPicPr>
          <p:nvPr/>
        </p:nvPicPr>
        <p:blipFill>
          <a:blip r:embed="rId3"/>
          <a:stretch>
            <a:fillRect/>
          </a:stretch>
        </p:blipFill>
        <p:spPr>
          <a:xfrm>
            <a:off x="6313309" y="4083089"/>
            <a:ext cx="4791744" cy="2143424"/>
          </a:xfrm>
          <a:prstGeom prst="rect">
            <a:avLst/>
          </a:prstGeom>
        </p:spPr>
      </p:pic>
      <p:pic>
        <p:nvPicPr>
          <p:cNvPr id="15" name="Bildobjekt 14">
            <a:extLst>
              <a:ext uri="{FF2B5EF4-FFF2-40B4-BE49-F238E27FC236}">
                <a16:creationId xmlns:a16="http://schemas.microsoft.com/office/drawing/2014/main" id="{35B61C4D-A561-3A6F-98CD-7704E65AC8D7}"/>
              </a:ext>
            </a:extLst>
          </p:cNvPr>
          <p:cNvPicPr>
            <a:picLocks noChangeAspect="1"/>
          </p:cNvPicPr>
          <p:nvPr/>
        </p:nvPicPr>
        <p:blipFill>
          <a:blip r:embed="rId4"/>
          <a:stretch>
            <a:fillRect/>
          </a:stretch>
        </p:blipFill>
        <p:spPr>
          <a:xfrm>
            <a:off x="304410" y="2785898"/>
            <a:ext cx="5226361" cy="2594381"/>
          </a:xfrm>
          <a:prstGeom prst="rect">
            <a:avLst/>
          </a:prstGeom>
        </p:spPr>
      </p:pic>
      <p:pic>
        <p:nvPicPr>
          <p:cNvPr id="17" name="Bildobjekt 16">
            <a:extLst>
              <a:ext uri="{FF2B5EF4-FFF2-40B4-BE49-F238E27FC236}">
                <a16:creationId xmlns:a16="http://schemas.microsoft.com/office/drawing/2014/main" id="{D3217386-3E75-253D-3A7D-6DF61A1978E7}"/>
              </a:ext>
            </a:extLst>
          </p:cNvPr>
          <p:cNvPicPr>
            <a:picLocks noChangeAspect="1"/>
          </p:cNvPicPr>
          <p:nvPr/>
        </p:nvPicPr>
        <p:blipFill>
          <a:blip r:embed="rId5"/>
          <a:stretch>
            <a:fillRect/>
          </a:stretch>
        </p:blipFill>
        <p:spPr>
          <a:xfrm>
            <a:off x="6096000" y="1703199"/>
            <a:ext cx="5226362" cy="1725801"/>
          </a:xfrm>
          <a:prstGeom prst="rect">
            <a:avLst/>
          </a:prstGeom>
        </p:spPr>
      </p:pic>
    </p:spTree>
    <p:extLst>
      <p:ext uri="{BB962C8B-B14F-4D97-AF65-F5344CB8AC3E}">
        <p14:creationId xmlns:p14="http://schemas.microsoft.com/office/powerpoint/2010/main" val="3577078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0031F-1D6D-EAC0-1211-3556E426A2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D1ED52-17D1-F308-BC4D-87787A245712}"/>
              </a:ext>
            </a:extLst>
          </p:cNvPr>
          <p:cNvSpPr>
            <a:spLocks noGrp="1"/>
          </p:cNvSpPr>
          <p:nvPr>
            <p:ph type="title"/>
          </p:nvPr>
        </p:nvSpPr>
        <p:spPr/>
        <p:txBody>
          <a:bodyPr/>
          <a:lstStyle/>
          <a:p>
            <a:r>
              <a:rPr lang="en-GB" dirty="0"/>
              <a:t>Veterinary clinical trials in Lund</a:t>
            </a:r>
            <a:endParaRPr lang="en-SE" dirty="0"/>
          </a:p>
        </p:txBody>
      </p:sp>
      <p:sp>
        <p:nvSpPr>
          <p:cNvPr id="3" name="Content Placeholder 2">
            <a:extLst>
              <a:ext uri="{FF2B5EF4-FFF2-40B4-BE49-F238E27FC236}">
                <a16:creationId xmlns:a16="http://schemas.microsoft.com/office/drawing/2014/main" id="{0630EBC9-834D-2EF4-B9F5-75252ADBDB58}"/>
              </a:ext>
            </a:extLst>
          </p:cNvPr>
          <p:cNvSpPr>
            <a:spLocks noGrp="1"/>
          </p:cNvSpPr>
          <p:nvPr>
            <p:ph idx="1"/>
          </p:nvPr>
        </p:nvSpPr>
        <p:spPr>
          <a:xfrm>
            <a:off x="172122" y="1491449"/>
            <a:ext cx="11887200" cy="4685514"/>
          </a:xfrm>
        </p:spPr>
        <p:txBody>
          <a:bodyPr>
            <a:noAutofit/>
          </a:bodyPr>
          <a:lstStyle/>
          <a:p>
            <a:pPr marL="0" indent="0" algn="ctr">
              <a:buNone/>
            </a:pPr>
            <a:r>
              <a:rPr lang="en-GB" dirty="0"/>
              <a:t>Collaboration with Copenhagen University Hospital for Companion Animals</a:t>
            </a:r>
          </a:p>
          <a:p>
            <a:pPr algn="ctr"/>
            <a:endParaRPr lang="en-GB" dirty="0"/>
          </a:p>
        </p:txBody>
      </p:sp>
      <p:sp>
        <p:nvSpPr>
          <p:cNvPr id="4" name="Content Placeholder 2">
            <a:extLst>
              <a:ext uri="{FF2B5EF4-FFF2-40B4-BE49-F238E27FC236}">
                <a16:creationId xmlns:a16="http://schemas.microsoft.com/office/drawing/2014/main" id="{E18F0562-C86A-52D4-E54B-E9CF2938EEF0}"/>
              </a:ext>
            </a:extLst>
          </p:cNvPr>
          <p:cNvSpPr txBox="1">
            <a:spLocks/>
          </p:cNvSpPr>
          <p:nvPr/>
        </p:nvSpPr>
        <p:spPr>
          <a:xfrm>
            <a:off x="838200" y="3243759"/>
            <a:ext cx="4886661" cy="1445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i="1" dirty="0"/>
          </a:p>
        </p:txBody>
      </p:sp>
      <p:sp>
        <p:nvSpPr>
          <p:cNvPr id="6" name="Content Placeholder 2">
            <a:extLst>
              <a:ext uri="{FF2B5EF4-FFF2-40B4-BE49-F238E27FC236}">
                <a16:creationId xmlns:a16="http://schemas.microsoft.com/office/drawing/2014/main" id="{0109BC6F-48EA-7B24-87FA-C51404A41969}"/>
              </a:ext>
            </a:extLst>
          </p:cNvPr>
          <p:cNvSpPr txBox="1">
            <a:spLocks/>
          </p:cNvSpPr>
          <p:nvPr/>
        </p:nvSpPr>
        <p:spPr>
          <a:xfrm>
            <a:off x="1266713" y="4976259"/>
            <a:ext cx="4216101" cy="1445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i="1" dirty="0"/>
          </a:p>
        </p:txBody>
      </p:sp>
      <p:pic>
        <p:nvPicPr>
          <p:cNvPr id="5" name="Platshållare för innehåll 4" descr="En bild som visar klädsel, person, inomhus, Medicinsk utrustning&#10;&#10;Automatiskt genererad beskrivning">
            <a:extLst>
              <a:ext uri="{FF2B5EF4-FFF2-40B4-BE49-F238E27FC236}">
                <a16:creationId xmlns:a16="http://schemas.microsoft.com/office/drawing/2014/main" id="{C2EFFA22-4364-D568-47FA-1E94A3856EFB}"/>
              </a:ext>
            </a:extLst>
          </p:cNvPr>
          <p:cNvPicPr>
            <a:picLocks noChangeAspect="1"/>
          </p:cNvPicPr>
          <p:nvPr/>
        </p:nvPicPr>
        <p:blipFill rotWithShape="1">
          <a:blip r:embed="rId3"/>
          <a:srcRect t="10927" b="16061"/>
          <a:stretch>
            <a:fillRect/>
          </a:stretch>
        </p:blipFill>
        <p:spPr>
          <a:xfrm>
            <a:off x="2219003" y="2161872"/>
            <a:ext cx="7753994" cy="4245994"/>
          </a:xfrm>
          <a:prstGeom prst="rect">
            <a:avLst/>
          </a:prstGeom>
          <a:noFill/>
        </p:spPr>
      </p:pic>
    </p:spTree>
    <p:extLst>
      <p:ext uri="{BB962C8B-B14F-4D97-AF65-F5344CB8AC3E}">
        <p14:creationId xmlns:p14="http://schemas.microsoft.com/office/powerpoint/2010/main" val="2542976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dog and cat on a bridge&#10;&#10;Description automatically generated">
            <a:extLst>
              <a:ext uri="{FF2B5EF4-FFF2-40B4-BE49-F238E27FC236}">
                <a16:creationId xmlns:a16="http://schemas.microsoft.com/office/drawing/2014/main" id="{8E2BC89A-9032-9BB2-7FFB-0FA166D0F251}"/>
              </a:ext>
            </a:extLst>
          </p:cNvPr>
          <p:cNvPicPr>
            <a:picLocks noChangeAspect="1"/>
          </p:cNvPicPr>
          <p:nvPr/>
        </p:nvPicPr>
        <p:blipFill>
          <a:blip r:embed="rId3"/>
          <a:srcRect l="3444" t="10840" b="2520"/>
          <a:stretch>
            <a:fillRect/>
          </a:stretch>
        </p:blipFill>
        <p:spPr>
          <a:xfrm>
            <a:off x="2871807" y="3147734"/>
            <a:ext cx="6990251" cy="3710266"/>
          </a:xfrm>
          <a:prstGeom prst="rect">
            <a:avLst/>
          </a:prstGeom>
        </p:spPr>
      </p:pic>
      <p:sp>
        <p:nvSpPr>
          <p:cNvPr id="9" name="Content Placeholder 8">
            <a:extLst>
              <a:ext uri="{FF2B5EF4-FFF2-40B4-BE49-F238E27FC236}">
                <a16:creationId xmlns:a16="http://schemas.microsoft.com/office/drawing/2014/main" id="{0787C981-A4D0-58D8-AEE3-FC8CF004DFD1}"/>
              </a:ext>
            </a:extLst>
          </p:cNvPr>
          <p:cNvSpPr>
            <a:spLocks noGrp="1"/>
          </p:cNvSpPr>
          <p:nvPr>
            <p:ph idx="1"/>
          </p:nvPr>
        </p:nvSpPr>
        <p:spPr>
          <a:xfrm>
            <a:off x="270933" y="1397529"/>
            <a:ext cx="10515600" cy="4351338"/>
          </a:xfrm>
        </p:spPr>
        <p:txBody>
          <a:bodyPr>
            <a:normAutofit/>
          </a:bodyPr>
          <a:lstStyle/>
          <a:p>
            <a:r>
              <a:rPr lang="sv-SE" sz="2000" dirty="0"/>
              <a:t>The </a:t>
            </a:r>
            <a:r>
              <a:rPr lang="sv-SE" sz="2000" dirty="0" err="1"/>
              <a:t>translational</a:t>
            </a:r>
            <a:r>
              <a:rPr lang="sv-SE" sz="2000" dirty="0"/>
              <a:t> gap</a:t>
            </a:r>
          </a:p>
          <a:p>
            <a:pPr lvl="1"/>
            <a:r>
              <a:rPr lang="sv-SE" sz="1800" dirty="0" err="1"/>
              <a:t>Few</a:t>
            </a:r>
            <a:r>
              <a:rPr lang="sv-SE" sz="1800" dirty="0"/>
              <a:t> </a:t>
            </a:r>
            <a:r>
              <a:rPr lang="sv-SE" sz="1800" dirty="0" err="1"/>
              <a:t>preclinical</a:t>
            </a:r>
            <a:r>
              <a:rPr lang="sv-SE" sz="1800" dirty="0"/>
              <a:t> </a:t>
            </a:r>
            <a:r>
              <a:rPr lang="sv-SE" sz="1800" dirty="0" err="1"/>
              <a:t>results</a:t>
            </a:r>
            <a:r>
              <a:rPr lang="sv-SE" sz="1800" dirty="0"/>
              <a:t> </a:t>
            </a:r>
            <a:r>
              <a:rPr lang="sv-SE" sz="1800" dirty="0" err="1"/>
              <a:t>are</a:t>
            </a:r>
            <a:r>
              <a:rPr lang="sv-SE" sz="1800" dirty="0"/>
              <a:t> </a:t>
            </a:r>
            <a:r>
              <a:rPr lang="sv-SE" sz="1800" dirty="0" err="1"/>
              <a:t>translated</a:t>
            </a:r>
            <a:r>
              <a:rPr lang="sv-SE" sz="1800" dirty="0"/>
              <a:t> to human </a:t>
            </a:r>
            <a:r>
              <a:rPr lang="sv-SE" sz="1800" dirty="0" err="1"/>
              <a:t>clinical</a:t>
            </a:r>
            <a:r>
              <a:rPr lang="sv-SE" sz="1800" dirty="0"/>
              <a:t> </a:t>
            </a:r>
            <a:r>
              <a:rPr lang="sv-SE" sz="1800" dirty="0" err="1"/>
              <a:t>trials</a:t>
            </a:r>
            <a:endParaRPr lang="sv-SE" sz="1800" dirty="0"/>
          </a:p>
          <a:p>
            <a:r>
              <a:rPr lang="sv-SE" sz="2000" dirty="0" err="1"/>
              <a:t>Veterinary</a:t>
            </a:r>
            <a:r>
              <a:rPr lang="sv-SE" sz="2000" dirty="0"/>
              <a:t> </a:t>
            </a:r>
            <a:r>
              <a:rPr lang="sv-SE" sz="2000" dirty="0" err="1"/>
              <a:t>trials</a:t>
            </a:r>
            <a:r>
              <a:rPr lang="sv-SE" sz="2000" dirty="0"/>
              <a:t> </a:t>
            </a:r>
            <a:r>
              <a:rPr lang="sv-SE" sz="2000" dirty="0" err="1"/>
              <a:t>can</a:t>
            </a:r>
            <a:r>
              <a:rPr lang="sv-SE" sz="2000" dirty="0"/>
              <a:t> </a:t>
            </a:r>
            <a:r>
              <a:rPr lang="sv-SE" sz="2000" dirty="0" err="1"/>
              <a:t>help</a:t>
            </a:r>
            <a:r>
              <a:rPr lang="sv-SE" sz="2000" dirty="0"/>
              <a:t> </a:t>
            </a:r>
            <a:r>
              <a:rPr lang="sv-SE" sz="2000" dirty="0" err="1"/>
              <a:t>brigding</a:t>
            </a:r>
            <a:r>
              <a:rPr lang="sv-SE" sz="2000" dirty="0"/>
              <a:t> the </a:t>
            </a:r>
            <a:r>
              <a:rPr lang="sv-SE" sz="2000" dirty="0" err="1"/>
              <a:t>translational</a:t>
            </a:r>
            <a:r>
              <a:rPr lang="sv-SE" sz="2000" dirty="0"/>
              <a:t> gap</a:t>
            </a:r>
          </a:p>
          <a:p>
            <a:pPr lvl="1"/>
            <a:r>
              <a:rPr lang="en-US" sz="1800" dirty="0"/>
              <a:t>Demonstrate efficacy</a:t>
            </a:r>
          </a:p>
          <a:p>
            <a:pPr lvl="1"/>
            <a:r>
              <a:rPr lang="en-US" sz="1800" dirty="0"/>
              <a:t>Decide on dose prescription</a:t>
            </a:r>
          </a:p>
          <a:p>
            <a:pPr lvl="1"/>
            <a:r>
              <a:rPr lang="en-US" sz="1800" dirty="0"/>
              <a:t>Optimize treatment schedule</a:t>
            </a:r>
            <a:endParaRPr lang="sv-SE" sz="1800" dirty="0"/>
          </a:p>
        </p:txBody>
      </p:sp>
      <p:sp>
        <p:nvSpPr>
          <p:cNvPr id="12" name="Rubrik 1">
            <a:extLst>
              <a:ext uri="{FF2B5EF4-FFF2-40B4-BE49-F238E27FC236}">
                <a16:creationId xmlns:a16="http://schemas.microsoft.com/office/drawing/2014/main" id="{D8AF7F24-E36D-F15B-E5F8-BCF07C7792AB}"/>
              </a:ext>
            </a:extLst>
          </p:cNvPr>
          <p:cNvSpPr>
            <a:spLocks noGrp="1"/>
          </p:cNvSpPr>
          <p:nvPr>
            <p:ph type="title"/>
          </p:nvPr>
        </p:nvSpPr>
        <p:spPr>
          <a:xfrm>
            <a:off x="270933" y="229900"/>
            <a:ext cx="12192000" cy="1325563"/>
          </a:xfrm>
        </p:spPr>
        <p:txBody>
          <a:bodyPr>
            <a:normAutofit/>
          </a:bodyPr>
          <a:lstStyle/>
          <a:p>
            <a:r>
              <a:rPr lang="en-US" dirty="0">
                <a:cs typeface="Arial" panose="020B0604020202020204" pitchFamily="34" charset="0"/>
              </a:rPr>
              <a:t>The translational gap</a:t>
            </a:r>
          </a:p>
        </p:txBody>
      </p:sp>
      <p:pic>
        <p:nvPicPr>
          <p:cNvPr id="3" name="Bildobjekt 2">
            <a:extLst>
              <a:ext uri="{FF2B5EF4-FFF2-40B4-BE49-F238E27FC236}">
                <a16:creationId xmlns:a16="http://schemas.microsoft.com/office/drawing/2014/main" id="{49D63A2D-A781-3E28-8A54-AB2BE7927643}"/>
              </a:ext>
            </a:extLst>
          </p:cNvPr>
          <p:cNvPicPr>
            <a:picLocks noChangeAspect="1"/>
          </p:cNvPicPr>
          <p:nvPr/>
        </p:nvPicPr>
        <p:blipFill>
          <a:blip r:embed="rId4"/>
          <a:stretch>
            <a:fillRect/>
          </a:stretch>
        </p:blipFill>
        <p:spPr>
          <a:xfrm>
            <a:off x="8688250" y="129829"/>
            <a:ext cx="3385622" cy="4509904"/>
          </a:xfrm>
          <a:prstGeom prst="flowChartConnector">
            <a:avLst/>
          </a:prstGeom>
        </p:spPr>
      </p:pic>
    </p:spTree>
    <p:extLst>
      <p:ext uri="{BB962C8B-B14F-4D97-AF65-F5344CB8AC3E}">
        <p14:creationId xmlns:p14="http://schemas.microsoft.com/office/powerpoint/2010/main" val="3174309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5">
            <a:extLst>
              <a:ext uri="{FF2B5EF4-FFF2-40B4-BE49-F238E27FC236}">
                <a16:creationId xmlns:a16="http://schemas.microsoft.com/office/drawing/2014/main" id="{849911BA-2DB0-3270-CB59-1B9CD2F51348}"/>
              </a:ext>
            </a:extLst>
          </p:cNvPr>
          <p:cNvSpPr>
            <a:spLocks noGrp="1"/>
          </p:cNvSpPr>
          <p:nvPr>
            <p:ph type="title"/>
          </p:nvPr>
        </p:nvSpPr>
        <p:spPr/>
        <p:txBody>
          <a:bodyPr>
            <a:normAutofit/>
          </a:bodyPr>
          <a:lstStyle/>
          <a:p>
            <a:r>
              <a:rPr lang="en-US" dirty="0"/>
              <a:t>Single-arm study on oral malignant tumors</a:t>
            </a:r>
            <a:endParaRPr lang="en-SE" dirty="0"/>
          </a:p>
        </p:txBody>
      </p:sp>
      <p:sp>
        <p:nvSpPr>
          <p:cNvPr id="17" name="Content Placeholder 16">
            <a:extLst>
              <a:ext uri="{FF2B5EF4-FFF2-40B4-BE49-F238E27FC236}">
                <a16:creationId xmlns:a16="http://schemas.microsoft.com/office/drawing/2014/main" id="{57BBE30D-1BE2-67B0-1644-7C56C659E015}"/>
              </a:ext>
            </a:extLst>
          </p:cNvPr>
          <p:cNvSpPr>
            <a:spLocks noGrp="1"/>
          </p:cNvSpPr>
          <p:nvPr>
            <p:ph idx="1"/>
          </p:nvPr>
        </p:nvSpPr>
        <p:spPr>
          <a:xfrm>
            <a:off x="152558" y="1425209"/>
            <a:ext cx="4461039" cy="2458868"/>
          </a:xfrm>
        </p:spPr>
        <p:txBody>
          <a:bodyPr>
            <a:normAutofit/>
          </a:bodyPr>
          <a:lstStyle/>
          <a:p>
            <a:r>
              <a:rPr lang="en-US" sz="2000" dirty="0"/>
              <a:t>Single fraction UHDR 30 Gy – 42 Gy</a:t>
            </a:r>
          </a:p>
          <a:p>
            <a:r>
              <a:rPr lang="en-US" sz="2000" dirty="0"/>
              <a:t>Primary endpoint: safety</a:t>
            </a:r>
          </a:p>
          <a:p>
            <a:r>
              <a:rPr lang="en-US" sz="2000" dirty="0"/>
              <a:t>Secondary endpoint: efficacy</a:t>
            </a:r>
          </a:p>
          <a:p>
            <a:r>
              <a:rPr lang="en-US" sz="2000" dirty="0"/>
              <a:t>Completed and published</a:t>
            </a:r>
          </a:p>
          <a:p>
            <a:pPr lvl="1"/>
            <a:r>
              <a:rPr lang="en-US" sz="1800" dirty="0"/>
              <a:t>11 dogs included</a:t>
            </a:r>
          </a:p>
          <a:p>
            <a:pPr lvl="1"/>
            <a:r>
              <a:rPr lang="en-US" sz="1800" dirty="0"/>
              <a:t>12 months follow-up</a:t>
            </a:r>
          </a:p>
          <a:p>
            <a:endParaRPr lang="en-SE" sz="2400" dirty="0"/>
          </a:p>
        </p:txBody>
      </p:sp>
      <p:sp>
        <p:nvSpPr>
          <p:cNvPr id="3" name="TextBox 2">
            <a:extLst>
              <a:ext uri="{FF2B5EF4-FFF2-40B4-BE49-F238E27FC236}">
                <a16:creationId xmlns:a16="http://schemas.microsoft.com/office/drawing/2014/main" id="{E01C1078-9031-20C0-C160-4388B2CF35DA}"/>
              </a:ext>
            </a:extLst>
          </p:cNvPr>
          <p:cNvSpPr txBox="1"/>
          <p:nvPr/>
        </p:nvSpPr>
        <p:spPr>
          <a:xfrm>
            <a:off x="8698219" y="6488668"/>
            <a:ext cx="3310137" cy="369332"/>
          </a:xfrm>
          <a:prstGeom prst="rect">
            <a:avLst/>
          </a:prstGeom>
          <a:noFill/>
        </p:spPr>
        <p:txBody>
          <a:bodyPr wrap="none" rtlCol="0">
            <a:spAutoFit/>
          </a:bodyPr>
          <a:lstStyle/>
          <a:p>
            <a:r>
              <a:rPr lang="en-GB" i="1" dirty="0"/>
              <a:t>Børresen et al., Front Oncol, 2023</a:t>
            </a:r>
          </a:p>
        </p:txBody>
      </p:sp>
      <p:grpSp>
        <p:nvGrpSpPr>
          <p:cNvPr id="5" name="Group 4">
            <a:extLst>
              <a:ext uri="{FF2B5EF4-FFF2-40B4-BE49-F238E27FC236}">
                <a16:creationId xmlns:a16="http://schemas.microsoft.com/office/drawing/2014/main" id="{785DCC8C-3F65-E17F-15DF-FB475D0B5810}"/>
              </a:ext>
            </a:extLst>
          </p:cNvPr>
          <p:cNvGrpSpPr/>
          <p:nvPr/>
        </p:nvGrpSpPr>
        <p:grpSpPr>
          <a:xfrm>
            <a:off x="616835" y="3884077"/>
            <a:ext cx="3912433" cy="2546082"/>
            <a:chOff x="7604838" y="1955842"/>
            <a:chExt cx="3912433" cy="2546082"/>
          </a:xfrm>
        </p:grpSpPr>
        <p:sp>
          <p:nvSpPr>
            <p:cNvPr id="6" name="Rectangle 5">
              <a:extLst>
                <a:ext uri="{FF2B5EF4-FFF2-40B4-BE49-F238E27FC236}">
                  <a16:creationId xmlns:a16="http://schemas.microsoft.com/office/drawing/2014/main" id="{E48EC701-4FE4-CB5F-66AF-3302C8474AAC}"/>
                </a:ext>
              </a:extLst>
            </p:cNvPr>
            <p:cNvSpPr/>
            <p:nvPr/>
          </p:nvSpPr>
          <p:spPr>
            <a:xfrm>
              <a:off x="7604838" y="1955842"/>
              <a:ext cx="3912433" cy="254608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F48EB1DA-7540-1D49-52ED-FDC225D4212F}"/>
                </a:ext>
              </a:extLst>
            </p:cNvPr>
            <p:cNvPicPr>
              <a:picLocks noChangeAspect="1"/>
            </p:cNvPicPr>
            <p:nvPr/>
          </p:nvPicPr>
          <p:blipFill>
            <a:blip r:embed="rId3"/>
            <a:stretch>
              <a:fillRect/>
            </a:stretch>
          </p:blipFill>
          <p:spPr>
            <a:xfrm>
              <a:off x="7831202" y="2447239"/>
              <a:ext cx="3630930" cy="1967471"/>
            </a:xfrm>
            <a:prstGeom prst="rect">
              <a:avLst/>
            </a:prstGeom>
          </p:spPr>
        </p:pic>
        <p:pic>
          <p:nvPicPr>
            <p:cNvPr id="19" name="Picture 18">
              <a:extLst>
                <a:ext uri="{FF2B5EF4-FFF2-40B4-BE49-F238E27FC236}">
                  <a16:creationId xmlns:a16="http://schemas.microsoft.com/office/drawing/2014/main" id="{559466D4-D4F3-1CED-840F-D03772C092C6}"/>
                </a:ext>
              </a:extLst>
            </p:cNvPr>
            <p:cNvPicPr>
              <a:picLocks noChangeAspect="1"/>
            </p:cNvPicPr>
            <p:nvPr/>
          </p:nvPicPr>
          <p:blipFill>
            <a:blip r:embed="rId4"/>
            <a:stretch>
              <a:fillRect/>
            </a:stretch>
          </p:blipFill>
          <p:spPr>
            <a:xfrm>
              <a:off x="7746221" y="1997406"/>
              <a:ext cx="3145536" cy="536261"/>
            </a:xfrm>
            <a:prstGeom prst="rect">
              <a:avLst/>
            </a:prstGeom>
          </p:spPr>
        </p:pic>
      </p:grpSp>
      <p:pic>
        <p:nvPicPr>
          <p:cNvPr id="11" name="Bildobjekt 10">
            <a:extLst>
              <a:ext uri="{FF2B5EF4-FFF2-40B4-BE49-F238E27FC236}">
                <a16:creationId xmlns:a16="http://schemas.microsoft.com/office/drawing/2014/main" id="{F4A436B8-9146-FF44-510C-FA080CF90616}"/>
              </a:ext>
            </a:extLst>
          </p:cNvPr>
          <p:cNvPicPr>
            <a:picLocks noChangeAspect="1"/>
          </p:cNvPicPr>
          <p:nvPr/>
        </p:nvPicPr>
        <p:blipFill>
          <a:blip r:embed="rId5"/>
          <a:stretch>
            <a:fillRect/>
          </a:stretch>
        </p:blipFill>
        <p:spPr>
          <a:xfrm>
            <a:off x="4670651" y="2178058"/>
            <a:ext cx="7425845" cy="3412037"/>
          </a:xfrm>
          <a:prstGeom prst="rect">
            <a:avLst/>
          </a:prstGeom>
        </p:spPr>
      </p:pic>
      <p:pic>
        <p:nvPicPr>
          <p:cNvPr id="2" name="Picture 6">
            <a:extLst>
              <a:ext uri="{FF2B5EF4-FFF2-40B4-BE49-F238E27FC236}">
                <a16:creationId xmlns:a16="http://schemas.microsoft.com/office/drawing/2014/main" id="{6F310405-BBE9-845E-FEA2-AF0EEDA1F66E}"/>
              </a:ext>
            </a:extLst>
          </p:cNvPr>
          <p:cNvPicPr>
            <a:picLocks noChangeAspect="1"/>
          </p:cNvPicPr>
          <p:nvPr/>
        </p:nvPicPr>
        <p:blipFill>
          <a:blip r:embed="rId6"/>
          <a:stretch>
            <a:fillRect/>
          </a:stretch>
        </p:blipFill>
        <p:spPr>
          <a:xfrm>
            <a:off x="5465686" y="2178058"/>
            <a:ext cx="5419829" cy="3517414"/>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997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29CB3F-E24D-D3E9-94FC-ACCF7570A810}"/>
              </a:ext>
            </a:extLst>
          </p:cNvPr>
          <p:cNvSpPr>
            <a:spLocks noGrp="1"/>
          </p:cNvSpPr>
          <p:nvPr>
            <p:ph type="title"/>
          </p:nvPr>
        </p:nvSpPr>
        <p:spPr/>
        <p:txBody>
          <a:bodyPr/>
          <a:lstStyle/>
          <a:p>
            <a:r>
              <a:rPr lang="sv-SE" dirty="0" err="1"/>
              <a:t>Two-armed</a:t>
            </a:r>
            <a:r>
              <a:rPr lang="sv-SE" dirty="0"/>
              <a:t> </a:t>
            </a:r>
            <a:r>
              <a:rPr lang="sv-SE" u="sng" dirty="0" err="1"/>
              <a:t>randomized</a:t>
            </a:r>
            <a:r>
              <a:rPr lang="sv-SE" dirty="0"/>
              <a:t> </a:t>
            </a:r>
            <a:r>
              <a:rPr lang="sv-SE" dirty="0" err="1"/>
              <a:t>study</a:t>
            </a:r>
            <a:endParaRPr lang="sv-SE" dirty="0"/>
          </a:p>
        </p:txBody>
      </p:sp>
      <p:sp>
        <p:nvSpPr>
          <p:cNvPr id="3" name="Platshållare för innehåll 2">
            <a:extLst>
              <a:ext uri="{FF2B5EF4-FFF2-40B4-BE49-F238E27FC236}">
                <a16:creationId xmlns:a16="http://schemas.microsoft.com/office/drawing/2014/main" id="{9ED7DFC8-FA0C-D66E-8C94-4081EFEE4F8D}"/>
              </a:ext>
            </a:extLst>
          </p:cNvPr>
          <p:cNvSpPr>
            <a:spLocks noGrp="1"/>
          </p:cNvSpPr>
          <p:nvPr>
            <p:ph idx="1"/>
          </p:nvPr>
        </p:nvSpPr>
        <p:spPr>
          <a:xfrm>
            <a:off x="639074" y="2028825"/>
            <a:ext cx="10515600" cy="4351338"/>
          </a:xfrm>
        </p:spPr>
        <p:txBody>
          <a:bodyPr>
            <a:normAutofit/>
          </a:bodyPr>
          <a:lstStyle/>
          <a:p>
            <a:r>
              <a:rPr lang="en-US" sz="2400" dirty="0" err="1"/>
              <a:t>Hypofractionated</a:t>
            </a:r>
            <a:r>
              <a:rPr lang="en-US" sz="2400" dirty="0"/>
              <a:t> treatment 4x8 Gy</a:t>
            </a:r>
          </a:p>
          <a:p>
            <a:pPr lvl="1"/>
            <a:r>
              <a:rPr lang="en-US" sz="2000" dirty="0"/>
              <a:t>UHDR vs. conventional RT</a:t>
            </a:r>
          </a:p>
          <a:p>
            <a:pPr lvl="1"/>
            <a:r>
              <a:rPr lang="en-US" sz="2000" dirty="0"/>
              <a:t>2 fractions per week</a:t>
            </a:r>
          </a:p>
          <a:p>
            <a:r>
              <a:rPr lang="en-US" sz="2400" dirty="0"/>
              <a:t>Inclusion</a:t>
            </a:r>
          </a:p>
          <a:p>
            <a:pPr lvl="1"/>
            <a:r>
              <a:rPr lang="en-US" sz="2000" dirty="0"/>
              <a:t>Post-operative microscopic disease</a:t>
            </a:r>
          </a:p>
          <a:p>
            <a:pPr lvl="1"/>
            <a:r>
              <a:rPr lang="en-US" sz="2000" dirty="0"/>
              <a:t>20 animals</a:t>
            </a:r>
          </a:p>
          <a:p>
            <a:pPr marL="457200" lvl="1" indent="0">
              <a:buNone/>
            </a:pPr>
            <a:r>
              <a:rPr lang="en-US" sz="2000" dirty="0"/>
              <a:t>Primary endpoint: acute and late skin toxicity</a:t>
            </a:r>
          </a:p>
          <a:p>
            <a:r>
              <a:rPr lang="sv-SE" sz="2400" dirty="0" err="1"/>
              <a:t>Follow-up</a:t>
            </a:r>
            <a:r>
              <a:rPr lang="sv-SE" sz="2400" dirty="0"/>
              <a:t> 10d, 40d, 3m, 6m, 12m and 24mo</a:t>
            </a:r>
          </a:p>
        </p:txBody>
      </p:sp>
      <p:pic>
        <p:nvPicPr>
          <p:cNvPr id="4" name="Bildobjekt 3">
            <a:extLst>
              <a:ext uri="{FF2B5EF4-FFF2-40B4-BE49-F238E27FC236}">
                <a16:creationId xmlns:a16="http://schemas.microsoft.com/office/drawing/2014/main" id="{F300BF59-2C45-67C9-B9A0-571DB0B57841}"/>
              </a:ext>
            </a:extLst>
          </p:cNvPr>
          <p:cNvPicPr>
            <a:picLocks noChangeAspect="1"/>
          </p:cNvPicPr>
          <p:nvPr/>
        </p:nvPicPr>
        <p:blipFill>
          <a:blip r:embed="rId3"/>
          <a:stretch>
            <a:fillRect/>
          </a:stretch>
        </p:blipFill>
        <p:spPr>
          <a:xfrm>
            <a:off x="7813046" y="2466297"/>
            <a:ext cx="3739880" cy="3016239"/>
          </a:xfrm>
          <a:prstGeom prst="rect">
            <a:avLst/>
          </a:prstGeom>
        </p:spPr>
      </p:pic>
      <p:sp>
        <p:nvSpPr>
          <p:cNvPr id="5" name="Rektangel 4">
            <a:extLst>
              <a:ext uri="{FF2B5EF4-FFF2-40B4-BE49-F238E27FC236}">
                <a16:creationId xmlns:a16="http://schemas.microsoft.com/office/drawing/2014/main" id="{338A3788-BBB6-BA58-6457-D647EA3B00CF}"/>
              </a:ext>
            </a:extLst>
          </p:cNvPr>
          <p:cNvSpPr/>
          <p:nvPr/>
        </p:nvSpPr>
        <p:spPr>
          <a:xfrm>
            <a:off x="7824335" y="3629580"/>
            <a:ext cx="522676" cy="344837"/>
          </a:xfrm>
          <a:prstGeom prst="rect">
            <a:avLst/>
          </a:prstGeom>
          <a:solidFill>
            <a:srgbClr val="EBEEEA"/>
          </a:solidFill>
          <a:ln>
            <a:solidFill>
              <a:srgbClr val="EBEE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01293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0B591-15DA-8469-B92E-4D82BE4F4FB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CA8D859-570F-86C5-D4DA-39C11830852E}"/>
              </a:ext>
            </a:extLst>
          </p:cNvPr>
          <p:cNvSpPr>
            <a:spLocks noGrp="1"/>
          </p:cNvSpPr>
          <p:nvPr>
            <p:ph type="title"/>
          </p:nvPr>
        </p:nvSpPr>
        <p:spPr/>
        <p:txBody>
          <a:bodyPr/>
          <a:lstStyle/>
          <a:p>
            <a:r>
              <a:rPr lang="sv-SE" dirty="0" err="1"/>
              <a:t>Two-armed</a:t>
            </a:r>
            <a:r>
              <a:rPr lang="sv-SE" dirty="0"/>
              <a:t> </a:t>
            </a:r>
            <a:r>
              <a:rPr lang="sv-SE" u="sng" dirty="0" err="1"/>
              <a:t>randomized</a:t>
            </a:r>
            <a:r>
              <a:rPr lang="sv-SE" dirty="0"/>
              <a:t> </a:t>
            </a:r>
            <a:r>
              <a:rPr lang="sv-SE" dirty="0" err="1"/>
              <a:t>study</a:t>
            </a:r>
            <a:endParaRPr lang="sv-SE" dirty="0"/>
          </a:p>
        </p:txBody>
      </p:sp>
      <p:sp>
        <p:nvSpPr>
          <p:cNvPr id="3" name="Platshållare för innehåll 2">
            <a:extLst>
              <a:ext uri="{FF2B5EF4-FFF2-40B4-BE49-F238E27FC236}">
                <a16:creationId xmlns:a16="http://schemas.microsoft.com/office/drawing/2014/main" id="{9F3DD308-1ED6-58BA-930D-A39A645A2104}"/>
              </a:ext>
            </a:extLst>
          </p:cNvPr>
          <p:cNvSpPr>
            <a:spLocks noGrp="1"/>
          </p:cNvSpPr>
          <p:nvPr>
            <p:ph idx="1"/>
          </p:nvPr>
        </p:nvSpPr>
        <p:spPr>
          <a:xfrm>
            <a:off x="838200" y="1361080"/>
            <a:ext cx="10515600" cy="4351338"/>
          </a:xfrm>
        </p:spPr>
        <p:txBody>
          <a:bodyPr>
            <a:normAutofit/>
          </a:bodyPr>
          <a:lstStyle/>
          <a:p>
            <a:r>
              <a:rPr lang="sv-SE" sz="2400" dirty="0" err="1"/>
              <a:t>Only</a:t>
            </a:r>
            <a:r>
              <a:rPr lang="sv-SE" sz="2400" dirty="0"/>
              <a:t> </a:t>
            </a:r>
            <a:r>
              <a:rPr lang="sv-SE" sz="2400" dirty="0" err="1"/>
              <a:t>preliminary</a:t>
            </a:r>
            <a:r>
              <a:rPr lang="sv-SE" sz="2400" dirty="0"/>
              <a:t> </a:t>
            </a:r>
            <a:r>
              <a:rPr lang="sv-SE" sz="2400" dirty="0" err="1"/>
              <a:t>results</a:t>
            </a:r>
            <a:r>
              <a:rPr lang="sv-SE" sz="2400" dirty="0"/>
              <a:t> so far</a:t>
            </a:r>
          </a:p>
          <a:p>
            <a:r>
              <a:rPr lang="sv-SE" sz="2400" dirty="0"/>
              <a:t>At 3 </a:t>
            </a:r>
            <a:r>
              <a:rPr lang="sv-SE" sz="2400" dirty="0" err="1"/>
              <a:t>months</a:t>
            </a:r>
            <a:r>
              <a:rPr lang="sv-SE" sz="2400" dirty="0"/>
              <a:t> </a:t>
            </a:r>
            <a:r>
              <a:rPr lang="sv-SE" sz="2400" dirty="0" err="1"/>
              <a:t>there</a:t>
            </a:r>
            <a:r>
              <a:rPr lang="sv-SE" sz="2400" dirty="0"/>
              <a:t> is overall </a:t>
            </a:r>
            <a:r>
              <a:rPr lang="sv-SE" sz="2400" dirty="0" err="1"/>
              <a:t>low</a:t>
            </a:r>
            <a:r>
              <a:rPr lang="sv-SE" sz="2400" dirty="0"/>
              <a:t> skin </a:t>
            </a:r>
            <a:r>
              <a:rPr lang="sv-SE" sz="2400" dirty="0" err="1"/>
              <a:t>toxicity</a:t>
            </a:r>
            <a:endParaRPr lang="sv-SE" sz="2400" dirty="0"/>
          </a:p>
          <a:p>
            <a:r>
              <a:rPr lang="sv-SE" sz="2400" dirty="0" err="1"/>
              <a:t>Slight</a:t>
            </a:r>
            <a:r>
              <a:rPr lang="sv-SE" sz="2400" dirty="0"/>
              <a:t> </a:t>
            </a:r>
            <a:r>
              <a:rPr lang="sv-SE" sz="2400" dirty="0" err="1"/>
              <a:t>tendency</a:t>
            </a:r>
            <a:r>
              <a:rPr lang="sv-SE" sz="2400" dirty="0"/>
              <a:t> </a:t>
            </a:r>
            <a:r>
              <a:rPr lang="sv-SE" sz="2400" dirty="0" err="1"/>
              <a:t>towards</a:t>
            </a:r>
            <a:r>
              <a:rPr lang="sv-SE" sz="2400" dirty="0"/>
              <a:t> UHDR </a:t>
            </a:r>
            <a:r>
              <a:rPr lang="sv-SE" sz="2400" dirty="0" err="1"/>
              <a:t>having</a:t>
            </a:r>
            <a:r>
              <a:rPr lang="sv-SE" sz="2400" dirty="0"/>
              <a:t> less </a:t>
            </a:r>
            <a:r>
              <a:rPr lang="sv-SE" sz="2400" dirty="0" err="1"/>
              <a:t>acute</a:t>
            </a:r>
            <a:r>
              <a:rPr lang="sv-SE" sz="2400" dirty="0"/>
              <a:t> skin </a:t>
            </a:r>
            <a:r>
              <a:rPr lang="sv-SE" sz="2400" dirty="0" err="1"/>
              <a:t>toxicity</a:t>
            </a:r>
            <a:endParaRPr lang="sv-SE" sz="2400" dirty="0"/>
          </a:p>
          <a:p>
            <a:r>
              <a:rPr lang="sv-SE" sz="2400" dirty="0"/>
              <a:t>Still </a:t>
            </a:r>
            <a:r>
              <a:rPr lang="sv-SE" sz="2400" dirty="0" err="1"/>
              <a:t>awaiting</a:t>
            </a:r>
            <a:r>
              <a:rPr lang="sv-SE" sz="2400" dirty="0"/>
              <a:t> </a:t>
            </a:r>
            <a:r>
              <a:rPr lang="sv-SE" sz="2400" dirty="0" err="1"/>
              <a:t>results</a:t>
            </a:r>
            <a:r>
              <a:rPr lang="sv-SE" sz="2400" dirty="0"/>
              <a:t> for long-term </a:t>
            </a:r>
            <a:r>
              <a:rPr lang="sv-SE" sz="2400" dirty="0" err="1"/>
              <a:t>toxicity</a:t>
            </a:r>
            <a:endParaRPr lang="sv-SE" sz="2400" dirty="0"/>
          </a:p>
        </p:txBody>
      </p:sp>
      <p:pic>
        <p:nvPicPr>
          <p:cNvPr id="5" name="Bildobjekt 4">
            <a:extLst>
              <a:ext uri="{FF2B5EF4-FFF2-40B4-BE49-F238E27FC236}">
                <a16:creationId xmlns:a16="http://schemas.microsoft.com/office/drawing/2014/main" id="{4966A333-D870-B704-EE59-970EB7059C63}"/>
              </a:ext>
            </a:extLst>
          </p:cNvPr>
          <p:cNvPicPr>
            <a:picLocks noChangeAspect="1"/>
          </p:cNvPicPr>
          <p:nvPr/>
        </p:nvPicPr>
        <p:blipFill>
          <a:blip r:embed="rId3"/>
          <a:stretch>
            <a:fillRect/>
          </a:stretch>
        </p:blipFill>
        <p:spPr>
          <a:xfrm>
            <a:off x="3323177" y="3414940"/>
            <a:ext cx="5366734" cy="3347847"/>
          </a:xfrm>
          <a:prstGeom prst="rect">
            <a:avLst/>
          </a:prstGeom>
        </p:spPr>
      </p:pic>
      <p:sp>
        <p:nvSpPr>
          <p:cNvPr id="4" name="textruta 3">
            <a:extLst>
              <a:ext uri="{FF2B5EF4-FFF2-40B4-BE49-F238E27FC236}">
                <a16:creationId xmlns:a16="http://schemas.microsoft.com/office/drawing/2014/main" id="{12F035D4-9E20-6797-7AC7-173F65DB8196}"/>
              </a:ext>
            </a:extLst>
          </p:cNvPr>
          <p:cNvSpPr txBox="1"/>
          <p:nvPr/>
        </p:nvSpPr>
        <p:spPr>
          <a:xfrm rot="20800590">
            <a:off x="8625105" y="3730883"/>
            <a:ext cx="1727974" cy="369332"/>
          </a:xfrm>
          <a:prstGeom prst="rect">
            <a:avLst/>
          </a:prstGeom>
          <a:noFill/>
        </p:spPr>
        <p:txBody>
          <a:bodyPr wrap="none" rtlCol="0">
            <a:spAutoFit/>
          </a:bodyPr>
          <a:lstStyle/>
          <a:p>
            <a:r>
              <a:rPr lang="sv-SE" dirty="0" err="1">
                <a:solidFill>
                  <a:srgbClr val="FF0000"/>
                </a:solidFill>
              </a:rPr>
              <a:t>preliminary</a:t>
            </a:r>
            <a:r>
              <a:rPr lang="sv-SE" dirty="0">
                <a:solidFill>
                  <a:srgbClr val="FF0000"/>
                </a:solidFill>
              </a:rPr>
              <a:t> data</a:t>
            </a:r>
          </a:p>
        </p:txBody>
      </p:sp>
    </p:spTree>
    <p:extLst>
      <p:ext uri="{BB962C8B-B14F-4D97-AF65-F5344CB8AC3E}">
        <p14:creationId xmlns:p14="http://schemas.microsoft.com/office/powerpoint/2010/main" val="3806333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74D4B-98DC-7CC8-E0A5-7DA27DD33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B25C7-F556-23B9-706F-D3C85ECA8AC3}"/>
              </a:ext>
            </a:extLst>
          </p:cNvPr>
          <p:cNvSpPr>
            <a:spLocks noGrp="1"/>
          </p:cNvSpPr>
          <p:nvPr>
            <p:ph type="title"/>
          </p:nvPr>
        </p:nvSpPr>
        <p:spPr>
          <a:xfrm>
            <a:off x="745518" y="54490"/>
            <a:ext cx="10515600" cy="1325563"/>
          </a:xfrm>
        </p:spPr>
        <p:txBody>
          <a:bodyPr/>
          <a:lstStyle/>
          <a:p>
            <a:r>
              <a:rPr lang="sv-SE" dirty="0" err="1"/>
              <a:t>Two-armed</a:t>
            </a:r>
            <a:r>
              <a:rPr lang="sv-SE" dirty="0"/>
              <a:t> </a:t>
            </a:r>
            <a:r>
              <a:rPr lang="sv-SE" u="sng" dirty="0" err="1"/>
              <a:t>fractionation</a:t>
            </a:r>
            <a:r>
              <a:rPr lang="sv-SE" dirty="0"/>
              <a:t> </a:t>
            </a:r>
            <a:r>
              <a:rPr lang="sv-SE" dirty="0" err="1"/>
              <a:t>study</a:t>
            </a:r>
            <a:endParaRPr lang="en-SE" dirty="0"/>
          </a:p>
        </p:txBody>
      </p:sp>
      <p:grpSp>
        <p:nvGrpSpPr>
          <p:cNvPr id="5" name="Grupp 4">
            <a:extLst>
              <a:ext uri="{FF2B5EF4-FFF2-40B4-BE49-F238E27FC236}">
                <a16:creationId xmlns:a16="http://schemas.microsoft.com/office/drawing/2014/main" id="{12B2D9E1-3748-CB89-2BE0-AD8B314EA449}"/>
              </a:ext>
            </a:extLst>
          </p:cNvPr>
          <p:cNvGrpSpPr/>
          <p:nvPr/>
        </p:nvGrpSpPr>
        <p:grpSpPr>
          <a:xfrm>
            <a:off x="3674082" y="1186978"/>
            <a:ext cx="7772400" cy="2747963"/>
            <a:chOff x="970280" y="3256280"/>
            <a:chExt cx="6474404" cy="2747963"/>
          </a:xfrm>
        </p:grpSpPr>
        <p:pic>
          <p:nvPicPr>
            <p:cNvPr id="6" name="Bildobjekt 5">
              <a:extLst>
                <a:ext uri="{FF2B5EF4-FFF2-40B4-BE49-F238E27FC236}">
                  <a16:creationId xmlns:a16="http://schemas.microsoft.com/office/drawing/2014/main" id="{F3272031-975B-B53B-7F30-CC1A58D505E2}"/>
                </a:ext>
              </a:extLst>
            </p:cNvPr>
            <p:cNvPicPr>
              <a:picLocks noChangeAspect="1"/>
            </p:cNvPicPr>
            <p:nvPr/>
          </p:nvPicPr>
          <p:blipFill>
            <a:blip r:embed="rId3"/>
            <a:stretch>
              <a:fillRect/>
            </a:stretch>
          </p:blipFill>
          <p:spPr>
            <a:xfrm>
              <a:off x="970280" y="3256280"/>
              <a:ext cx="6474404" cy="2747963"/>
            </a:xfrm>
            <a:prstGeom prst="rect">
              <a:avLst/>
            </a:prstGeom>
          </p:spPr>
        </p:pic>
        <p:pic>
          <p:nvPicPr>
            <p:cNvPr id="7" name="Bildobjekt 6">
              <a:extLst>
                <a:ext uri="{FF2B5EF4-FFF2-40B4-BE49-F238E27FC236}">
                  <a16:creationId xmlns:a16="http://schemas.microsoft.com/office/drawing/2014/main" id="{5228E605-3604-6CA4-5948-134E27ED0BB4}"/>
                </a:ext>
              </a:extLst>
            </p:cNvPr>
            <p:cNvPicPr>
              <a:picLocks noChangeAspect="1"/>
            </p:cNvPicPr>
            <p:nvPr/>
          </p:nvPicPr>
          <p:blipFill>
            <a:blip r:embed="rId4"/>
            <a:stretch>
              <a:fillRect/>
            </a:stretch>
          </p:blipFill>
          <p:spPr>
            <a:xfrm>
              <a:off x="2197829" y="3449355"/>
              <a:ext cx="641208" cy="260711"/>
            </a:xfrm>
            <a:prstGeom prst="rect">
              <a:avLst/>
            </a:prstGeom>
          </p:spPr>
        </p:pic>
      </p:grpSp>
      <p:grpSp>
        <p:nvGrpSpPr>
          <p:cNvPr id="8" name="Grupp 7">
            <a:extLst>
              <a:ext uri="{FF2B5EF4-FFF2-40B4-BE49-F238E27FC236}">
                <a16:creationId xmlns:a16="http://schemas.microsoft.com/office/drawing/2014/main" id="{CC4233F1-5EA5-5BA7-2A22-8E9F6349A0CC}"/>
              </a:ext>
            </a:extLst>
          </p:cNvPr>
          <p:cNvGrpSpPr/>
          <p:nvPr/>
        </p:nvGrpSpPr>
        <p:grpSpPr>
          <a:xfrm>
            <a:off x="3674082" y="4109847"/>
            <a:ext cx="7772400" cy="2550318"/>
            <a:chOff x="3912842" y="4017884"/>
            <a:chExt cx="7772400" cy="2550318"/>
          </a:xfrm>
        </p:grpSpPr>
        <p:pic>
          <p:nvPicPr>
            <p:cNvPr id="9" name="Bildobjekt 8">
              <a:extLst>
                <a:ext uri="{FF2B5EF4-FFF2-40B4-BE49-F238E27FC236}">
                  <a16:creationId xmlns:a16="http://schemas.microsoft.com/office/drawing/2014/main" id="{6D7D610B-1D2F-5373-F6C3-DB1F013E9B58}"/>
                </a:ext>
              </a:extLst>
            </p:cNvPr>
            <p:cNvPicPr>
              <a:picLocks noChangeAspect="1"/>
            </p:cNvPicPr>
            <p:nvPr/>
          </p:nvPicPr>
          <p:blipFill>
            <a:blip r:embed="rId5"/>
            <a:stretch>
              <a:fillRect/>
            </a:stretch>
          </p:blipFill>
          <p:spPr>
            <a:xfrm>
              <a:off x="3912842" y="4017884"/>
              <a:ext cx="7772400" cy="2550318"/>
            </a:xfrm>
            <a:prstGeom prst="rect">
              <a:avLst/>
            </a:prstGeom>
          </p:spPr>
        </p:pic>
        <p:pic>
          <p:nvPicPr>
            <p:cNvPr id="10" name="Bildobjekt 9">
              <a:extLst>
                <a:ext uri="{FF2B5EF4-FFF2-40B4-BE49-F238E27FC236}">
                  <a16:creationId xmlns:a16="http://schemas.microsoft.com/office/drawing/2014/main" id="{328D7228-7B88-8CE5-8227-05E3587BF95F}"/>
                </a:ext>
              </a:extLst>
            </p:cNvPr>
            <p:cNvPicPr>
              <a:picLocks noChangeAspect="1"/>
            </p:cNvPicPr>
            <p:nvPr/>
          </p:nvPicPr>
          <p:blipFill>
            <a:blip r:embed="rId6"/>
            <a:srcRect b="23377"/>
            <a:stretch>
              <a:fillRect/>
            </a:stretch>
          </p:blipFill>
          <p:spPr>
            <a:xfrm>
              <a:off x="8622363" y="4913755"/>
              <a:ext cx="589093" cy="302822"/>
            </a:xfrm>
            <a:prstGeom prst="rect">
              <a:avLst/>
            </a:prstGeom>
          </p:spPr>
        </p:pic>
      </p:grpSp>
      <p:sp>
        <p:nvSpPr>
          <p:cNvPr id="13" name="textruta 12">
            <a:extLst>
              <a:ext uri="{FF2B5EF4-FFF2-40B4-BE49-F238E27FC236}">
                <a16:creationId xmlns:a16="http://schemas.microsoft.com/office/drawing/2014/main" id="{A285AAE9-A03D-A1AB-21DC-398246FB581B}"/>
              </a:ext>
            </a:extLst>
          </p:cNvPr>
          <p:cNvSpPr txBox="1"/>
          <p:nvPr/>
        </p:nvSpPr>
        <p:spPr>
          <a:xfrm>
            <a:off x="1407781" y="2237793"/>
            <a:ext cx="1696720" cy="584775"/>
          </a:xfrm>
          <a:prstGeom prst="rect">
            <a:avLst/>
          </a:prstGeom>
          <a:noFill/>
        </p:spPr>
        <p:txBody>
          <a:bodyPr wrap="square">
            <a:spAutoFit/>
          </a:bodyPr>
          <a:lstStyle/>
          <a:p>
            <a:r>
              <a:rPr lang="sv-SE" sz="3200" dirty="0"/>
              <a:t>3x10 Gy </a:t>
            </a:r>
          </a:p>
        </p:txBody>
      </p:sp>
      <p:sp>
        <p:nvSpPr>
          <p:cNvPr id="14" name="textruta 13">
            <a:extLst>
              <a:ext uri="{FF2B5EF4-FFF2-40B4-BE49-F238E27FC236}">
                <a16:creationId xmlns:a16="http://schemas.microsoft.com/office/drawing/2014/main" id="{600349FE-96EC-70C6-3064-3B59661F17BD}"/>
              </a:ext>
            </a:extLst>
          </p:cNvPr>
          <p:cNvSpPr txBox="1"/>
          <p:nvPr/>
        </p:nvSpPr>
        <p:spPr>
          <a:xfrm>
            <a:off x="1407781" y="4833963"/>
            <a:ext cx="1696720" cy="584775"/>
          </a:xfrm>
          <a:prstGeom prst="rect">
            <a:avLst/>
          </a:prstGeom>
          <a:noFill/>
        </p:spPr>
        <p:txBody>
          <a:bodyPr wrap="square">
            <a:spAutoFit/>
          </a:bodyPr>
          <a:lstStyle/>
          <a:p>
            <a:r>
              <a:rPr lang="sv-SE" sz="3200" dirty="0"/>
              <a:t>1x30 Gy </a:t>
            </a:r>
          </a:p>
        </p:txBody>
      </p:sp>
    </p:spTree>
    <p:extLst>
      <p:ext uri="{BB962C8B-B14F-4D97-AF65-F5344CB8AC3E}">
        <p14:creationId xmlns:p14="http://schemas.microsoft.com/office/powerpoint/2010/main" val="914399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68622-9BA8-893B-EDED-AB359BA69FD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B30EB10-B0F2-271C-7A72-2091963731D0}"/>
              </a:ext>
            </a:extLst>
          </p:cNvPr>
          <p:cNvSpPr>
            <a:spLocks noGrp="1"/>
          </p:cNvSpPr>
          <p:nvPr>
            <p:ph type="title"/>
          </p:nvPr>
        </p:nvSpPr>
        <p:spPr>
          <a:xfrm>
            <a:off x="646289" y="0"/>
            <a:ext cx="10515600" cy="1325563"/>
          </a:xfrm>
        </p:spPr>
        <p:txBody>
          <a:bodyPr/>
          <a:lstStyle/>
          <a:p>
            <a:r>
              <a:rPr lang="sv-SE" dirty="0" err="1"/>
              <a:t>Two-armed</a:t>
            </a:r>
            <a:r>
              <a:rPr lang="sv-SE" dirty="0"/>
              <a:t> </a:t>
            </a:r>
            <a:r>
              <a:rPr lang="sv-SE" u="sng" dirty="0" err="1"/>
              <a:t>fractionation</a:t>
            </a:r>
            <a:r>
              <a:rPr lang="sv-SE" dirty="0"/>
              <a:t> </a:t>
            </a:r>
            <a:r>
              <a:rPr lang="sv-SE" dirty="0" err="1"/>
              <a:t>study</a:t>
            </a:r>
            <a:endParaRPr lang="sv-SE" dirty="0"/>
          </a:p>
        </p:txBody>
      </p:sp>
      <p:sp>
        <p:nvSpPr>
          <p:cNvPr id="3" name="Platshållare för innehåll 2">
            <a:extLst>
              <a:ext uri="{FF2B5EF4-FFF2-40B4-BE49-F238E27FC236}">
                <a16:creationId xmlns:a16="http://schemas.microsoft.com/office/drawing/2014/main" id="{854B5C89-DF5C-58CF-FBCA-20F793DDFD82}"/>
              </a:ext>
            </a:extLst>
          </p:cNvPr>
          <p:cNvSpPr>
            <a:spLocks noGrp="1"/>
          </p:cNvSpPr>
          <p:nvPr>
            <p:ph idx="1"/>
          </p:nvPr>
        </p:nvSpPr>
        <p:spPr>
          <a:xfrm>
            <a:off x="646289" y="1057981"/>
            <a:ext cx="10515600" cy="4351338"/>
          </a:xfrm>
        </p:spPr>
        <p:txBody>
          <a:bodyPr>
            <a:normAutofit/>
          </a:bodyPr>
          <a:lstStyle/>
          <a:p>
            <a:r>
              <a:rPr lang="sv-SE" sz="2000" dirty="0" err="1"/>
              <a:t>There</a:t>
            </a:r>
            <a:r>
              <a:rPr lang="sv-SE" sz="2000" dirty="0"/>
              <a:t> </a:t>
            </a:r>
            <a:r>
              <a:rPr lang="sv-SE" sz="2000" dirty="0" err="1"/>
              <a:t>was</a:t>
            </a:r>
            <a:r>
              <a:rPr lang="sv-SE" sz="2000" dirty="0"/>
              <a:t> </a:t>
            </a:r>
            <a:r>
              <a:rPr lang="sv-SE" sz="2000" dirty="0" err="1"/>
              <a:t>more</a:t>
            </a:r>
            <a:r>
              <a:rPr lang="sv-SE" sz="2000" dirty="0"/>
              <a:t> NT </a:t>
            </a:r>
            <a:r>
              <a:rPr lang="sv-SE" sz="2000" dirty="0" err="1"/>
              <a:t>toxicity</a:t>
            </a:r>
            <a:r>
              <a:rPr lang="sv-SE" sz="2000" dirty="0"/>
              <a:t> at 3x10 Gy </a:t>
            </a:r>
            <a:r>
              <a:rPr lang="sv-SE" sz="2000" dirty="0" err="1"/>
              <a:t>than</a:t>
            </a:r>
            <a:r>
              <a:rPr lang="sv-SE" sz="2000" dirty="0"/>
              <a:t> at 1x30 Gy</a:t>
            </a:r>
          </a:p>
          <a:p>
            <a:r>
              <a:rPr lang="sv-SE" sz="2000" dirty="0" err="1"/>
              <a:t>This</a:t>
            </a:r>
            <a:r>
              <a:rPr lang="sv-SE" sz="2000" dirty="0"/>
              <a:t> is in </a:t>
            </a:r>
            <a:r>
              <a:rPr lang="sv-SE" sz="2000" dirty="0" err="1"/>
              <a:t>contrast</a:t>
            </a:r>
            <a:r>
              <a:rPr lang="sv-SE" sz="2000" dirty="0"/>
              <a:t> to all </a:t>
            </a:r>
            <a:r>
              <a:rPr lang="sv-SE" sz="2000" dirty="0" err="1"/>
              <a:t>conventional</a:t>
            </a:r>
            <a:r>
              <a:rPr lang="sv-SE" sz="2000" dirty="0"/>
              <a:t> </a:t>
            </a:r>
            <a:r>
              <a:rPr lang="sv-SE" sz="2000" dirty="0" err="1"/>
              <a:t>experience</a:t>
            </a:r>
            <a:r>
              <a:rPr lang="sv-SE" sz="2000" dirty="0"/>
              <a:t> </a:t>
            </a:r>
            <a:r>
              <a:rPr lang="sv-SE" sz="2000" dirty="0" err="1"/>
              <a:t>of</a:t>
            </a:r>
            <a:r>
              <a:rPr lang="sv-SE" sz="2000" dirty="0"/>
              <a:t> </a:t>
            </a:r>
            <a:r>
              <a:rPr lang="sv-SE" sz="2000" dirty="0" err="1"/>
              <a:t>fractionation</a:t>
            </a:r>
            <a:r>
              <a:rPr lang="sv-SE" sz="2000" dirty="0"/>
              <a:t> (the BED-</a:t>
            </a:r>
            <a:r>
              <a:rPr lang="sv-SE" sz="2000" dirty="0" err="1"/>
              <a:t>model</a:t>
            </a:r>
            <a:r>
              <a:rPr lang="sv-SE" sz="2000" dirty="0"/>
              <a:t>)</a:t>
            </a:r>
          </a:p>
          <a:p>
            <a:r>
              <a:rPr lang="sv-SE" sz="2000" dirty="0"/>
              <a:t>Interpretation:</a:t>
            </a:r>
          </a:p>
          <a:p>
            <a:pPr marL="457200" lvl="1" indent="0">
              <a:buNone/>
            </a:pPr>
            <a:r>
              <a:rPr lang="sv-SE" sz="2000" dirty="0"/>
              <a:t>- The FLASH-</a:t>
            </a:r>
            <a:r>
              <a:rPr lang="sv-SE" sz="2000" dirty="0" err="1"/>
              <a:t>effect</a:t>
            </a:r>
            <a:r>
              <a:rPr lang="sv-SE" sz="2000" dirty="0"/>
              <a:t> is </a:t>
            </a:r>
            <a:r>
              <a:rPr lang="sv-SE" sz="2000" dirty="0" err="1"/>
              <a:t>determined</a:t>
            </a:r>
            <a:r>
              <a:rPr lang="sv-SE" sz="2000" dirty="0"/>
              <a:t> by the </a:t>
            </a:r>
            <a:r>
              <a:rPr lang="sv-SE" sz="2000" dirty="0" err="1"/>
              <a:t>fraction</a:t>
            </a:r>
            <a:r>
              <a:rPr lang="sv-SE" sz="2000" dirty="0"/>
              <a:t> </a:t>
            </a:r>
            <a:r>
              <a:rPr lang="sv-SE" sz="2000" dirty="0" err="1"/>
              <a:t>dose</a:t>
            </a:r>
            <a:r>
              <a:rPr lang="sv-SE" sz="2000" dirty="0"/>
              <a:t>, not the total </a:t>
            </a:r>
            <a:r>
              <a:rPr lang="sv-SE" sz="2000" dirty="0" err="1"/>
              <a:t>dose</a:t>
            </a:r>
            <a:endParaRPr lang="sv-SE" sz="2000" dirty="0"/>
          </a:p>
          <a:p>
            <a:pPr marL="457200" lvl="1" indent="0">
              <a:buNone/>
            </a:pPr>
            <a:r>
              <a:rPr lang="sv-SE" sz="2000" dirty="0"/>
              <a:t>- </a:t>
            </a:r>
            <a:r>
              <a:rPr lang="sv-SE" sz="2000" dirty="0" err="1"/>
              <a:t>There</a:t>
            </a:r>
            <a:r>
              <a:rPr lang="sv-SE" sz="2000" dirty="0"/>
              <a:t> is a </a:t>
            </a:r>
            <a:r>
              <a:rPr lang="sv-SE" sz="2000" dirty="0" err="1"/>
              <a:t>substantially</a:t>
            </a:r>
            <a:r>
              <a:rPr lang="sv-SE" sz="2000" dirty="0"/>
              <a:t> </a:t>
            </a:r>
            <a:r>
              <a:rPr lang="sv-SE" sz="2000" dirty="0" err="1"/>
              <a:t>larger</a:t>
            </a:r>
            <a:r>
              <a:rPr lang="sv-SE" sz="2000" dirty="0"/>
              <a:t> FLASH-</a:t>
            </a:r>
            <a:r>
              <a:rPr lang="sv-SE" sz="2000" dirty="0" err="1"/>
              <a:t>effect</a:t>
            </a:r>
            <a:r>
              <a:rPr lang="sv-SE" sz="2000" dirty="0"/>
              <a:t> at 30 Gy </a:t>
            </a:r>
            <a:r>
              <a:rPr lang="sv-SE" sz="2000" dirty="0" err="1"/>
              <a:t>than</a:t>
            </a:r>
            <a:r>
              <a:rPr lang="sv-SE" sz="2000" dirty="0"/>
              <a:t> at 10 Gy (</a:t>
            </a:r>
            <a:r>
              <a:rPr lang="sv-SE" sz="2000" dirty="0" err="1"/>
              <a:t>larger</a:t>
            </a:r>
            <a:r>
              <a:rPr lang="sv-SE" sz="2000" dirty="0"/>
              <a:t> </a:t>
            </a:r>
            <a:r>
              <a:rPr lang="sv-SE" sz="2000" dirty="0" err="1"/>
              <a:t>than</a:t>
            </a:r>
            <a:r>
              <a:rPr lang="sv-SE" sz="2000" dirty="0"/>
              <a:t> the BED-</a:t>
            </a:r>
            <a:r>
              <a:rPr lang="sv-SE" sz="2000" dirty="0" err="1"/>
              <a:t>effect</a:t>
            </a:r>
            <a:r>
              <a:rPr lang="sv-SE" sz="2000" dirty="0"/>
              <a:t>)</a:t>
            </a:r>
          </a:p>
        </p:txBody>
      </p:sp>
      <p:grpSp>
        <p:nvGrpSpPr>
          <p:cNvPr id="14" name="Grupp 13">
            <a:extLst>
              <a:ext uri="{FF2B5EF4-FFF2-40B4-BE49-F238E27FC236}">
                <a16:creationId xmlns:a16="http://schemas.microsoft.com/office/drawing/2014/main" id="{7C0CB6C4-3CB6-7EAE-5135-24807373A39D}"/>
              </a:ext>
            </a:extLst>
          </p:cNvPr>
          <p:cNvGrpSpPr/>
          <p:nvPr/>
        </p:nvGrpSpPr>
        <p:grpSpPr>
          <a:xfrm>
            <a:off x="2035998" y="3349978"/>
            <a:ext cx="8120004" cy="3360919"/>
            <a:chOff x="2399420" y="3389963"/>
            <a:chExt cx="7772400" cy="3115088"/>
          </a:xfrm>
        </p:grpSpPr>
        <p:pic>
          <p:nvPicPr>
            <p:cNvPr id="10" name="Bildobjekt 9">
              <a:extLst>
                <a:ext uri="{FF2B5EF4-FFF2-40B4-BE49-F238E27FC236}">
                  <a16:creationId xmlns:a16="http://schemas.microsoft.com/office/drawing/2014/main" id="{E7752A0F-19DC-5B70-84E9-2A81BCA6F64C}"/>
                </a:ext>
              </a:extLst>
            </p:cNvPr>
            <p:cNvPicPr>
              <a:picLocks noChangeAspect="1"/>
            </p:cNvPicPr>
            <p:nvPr/>
          </p:nvPicPr>
          <p:blipFill>
            <a:blip r:embed="rId3"/>
            <a:stretch>
              <a:fillRect/>
            </a:stretch>
          </p:blipFill>
          <p:spPr>
            <a:xfrm>
              <a:off x="2399420" y="3389963"/>
              <a:ext cx="7772400" cy="3115088"/>
            </a:xfrm>
            <a:prstGeom prst="rect">
              <a:avLst/>
            </a:prstGeom>
          </p:spPr>
        </p:pic>
        <p:pic>
          <p:nvPicPr>
            <p:cNvPr id="13" name="Bildobjekt 12">
              <a:extLst>
                <a:ext uri="{FF2B5EF4-FFF2-40B4-BE49-F238E27FC236}">
                  <a16:creationId xmlns:a16="http://schemas.microsoft.com/office/drawing/2014/main" id="{A3C498A6-003D-3B12-EF42-C52253C17485}"/>
                </a:ext>
              </a:extLst>
            </p:cNvPr>
            <p:cNvPicPr>
              <a:picLocks noChangeAspect="1"/>
            </p:cNvPicPr>
            <p:nvPr/>
          </p:nvPicPr>
          <p:blipFill>
            <a:blip r:embed="rId4"/>
            <a:stretch>
              <a:fillRect/>
            </a:stretch>
          </p:blipFill>
          <p:spPr>
            <a:xfrm>
              <a:off x="7931484" y="4796051"/>
              <a:ext cx="751839" cy="314059"/>
            </a:xfrm>
            <a:prstGeom prst="rect">
              <a:avLst/>
            </a:prstGeom>
          </p:spPr>
        </p:pic>
      </p:grpSp>
      <p:sp>
        <p:nvSpPr>
          <p:cNvPr id="4" name="textruta 3">
            <a:extLst>
              <a:ext uri="{FF2B5EF4-FFF2-40B4-BE49-F238E27FC236}">
                <a16:creationId xmlns:a16="http://schemas.microsoft.com/office/drawing/2014/main" id="{1165E7B2-AC8F-AB18-3626-976FD5454385}"/>
              </a:ext>
            </a:extLst>
          </p:cNvPr>
          <p:cNvSpPr txBox="1"/>
          <p:nvPr/>
        </p:nvSpPr>
        <p:spPr>
          <a:xfrm rot="20800590">
            <a:off x="8903370" y="4194661"/>
            <a:ext cx="1727974" cy="369332"/>
          </a:xfrm>
          <a:prstGeom prst="rect">
            <a:avLst/>
          </a:prstGeom>
          <a:noFill/>
        </p:spPr>
        <p:txBody>
          <a:bodyPr wrap="none" rtlCol="0">
            <a:spAutoFit/>
          </a:bodyPr>
          <a:lstStyle/>
          <a:p>
            <a:r>
              <a:rPr lang="sv-SE" dirty="0" err="1">
                <a:solidFill>
                  <a:srgbClr val="FF0000"/>
                </a:solidFill>
              </a:rPr>
              <a:t>preliminary</a:t>
            </a:r>
            <a:r>
              <a:rPr lang="sv-SE" dirty="0">
                <a:solidFill>
                  <a:srgbClr val="FF0000"/>
                </a:solidFill>
              </a:rPr>
              <a:t> data</a:t>
            </a:r>
          </a:p>
        </p:txBody>
      </p:sp>
    </p:spTree>
    <p:extLst>
      <p:ext uri="{BB962C8B-B14F-4D97-AF65-F5344CB8AC3E}">
        <p14:creationId xmlns:p14="http://schemas.microsoft.com/office/powerpoint/2010/main" val="270876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835F606-01A9-4014-8FD1-89D2D9C825D7}"/>
              </a:ext>
            </a:extLst>
          </p:cNvPr>
          <p:cNvPicPr>
            <a:picLocks noChangeAspect="1"/>
          </p:cNvPicPr>
          <p:nvPr/>
        </p:nvPicPr>
        <p:blipFill>
          <a:blip r:embed="rId2"/>
          <a:stretch>
            <a:fillRect/>
          </a:stretch>
        </p:blipFill>
        <p:spPr>
          <a:xfrm>
            <a:off x="304271" y="75732"/>
            <a:ext cx="5058481" cy="6706536"/>
          </a:xfrm>
          <a:prstGeom prst="flowChartTerminator">
            <a:avLst/>
          </a:prstGeom>
        </p:spPr>
      </p:pic>
      <p:pic>
        <p:nvPicPr>
          <p:cNvPr id="6" name="Bildobjekt 5">
            <a:extLst>
              <a:ext uri="{FF2B5EF4-FFF2-40B4-BE49-F238E27FC236}">
                <a16:creationId xmlns:a16="http://schemas.microsoft.com/office/drawing/2014/main" id="{24E2EDD7-9F91-91CA-C3B3-9E0BFF08F275}"/>
              </a:ext>
            </a:extLst>
          </p:cNvPr>
          <p:cNvPicPr>
            <a:picLocks noChangeAspect="1"/>
          </p:cNvPicPr>
          <p:nvPr/>
        </p:nvPicPr>
        <p:blipFill>
          <a:blip r:embed="rId3">
            <a:extLst>
              <a:ext uri="{28A0092B-C50C-407E-A947-70E740481C1C}">
                <a14:useLocalDpi xmlns:a14="http://schemas.microsoft.com/office/drawing/2010/main" val="0"/>
              </a:ext>
            </a:extLst>
          </a:blip>
          <a:srcRect l="10225" r="17429"/>
          <a:stretch>
            <a:fillRect/>
          </a:stretch>
        </p:blipFill>
        <p:spPr>
          <a:xfrm>
            <a:off x="5463822" y="0"/>
            <a:ext cx="6615289" cy="6858000"/>
          </a:xfrm>
          <a:prstGeom prst="roundRect">
            <a:avLst>
              <a:gd name="adj" fmla="val 50000"/>
            </a:avLst>
          </a:prstGeom>
        </p:spPr>
      </p:pic>
    </p:spTree>
    <p:extLst>
      <p:ext uri="{BB962C8B-B14F-4D97-AF65-F5344CB8AC3E}">
        <p14:creationId xmlns:p14="http://schemas.microsoft.com/office/powerpoint/2010/main" val="3113860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F377221-79D4-271F-DF86-F955C53CE024}"/>
              </a:ext>
            </a:extLst>
          </p:cNvPr>
          <p:cNvSpPr>
            <a:spLocks noGrp="1"/>
          </p:cNvSpPr>
          <p:nvPr>
            <p:ph type="title"/>
          </p:nvPr>
        </p:nvSpPr>
        <p:spPr>
          <a:xfrm>
            <a:off x="575733" y="701950"/>
            <a:ext cx="5120561" cy="1325563"/>
          </a:xfrm>
        </p:spPr>
        <p:txBody>
          <a:bodyPr>
            <a:normAutofit/>
          </a:bodyPr>
          <a:lstStyle/>
          <a:p>
            <a:r>
              <a:rPr lang="en-US" dirty="0"/>
              <a:t>The rationality</a:t>
            </a:r>
          </a:p>
        </p:txBody>
      </p:sp>
      <p:sp>
        <p:nvSpPr>
          <p:cNvPr id="3" name="Platshållare för innehåll 2">
            <a:extLst>
              <a:ext uri="{FF2B5EF4-FFF2-40B4-BE49-F238E27FC236}">
                <a16:creationId xmlns:a16="http://schemas.microsoft.com/office/drawing/2014/main" id="{D37517C9-6F7F-6C6D-C0C4-898CBADFDE20}"/>
              </a:ext>
            </a:extLst>
          </p:cNvPr>
          <p:cNvSpPr>
            <a:spLocks noGrp="1"/>
          </p:cNvSpPr>
          <p:nvPr>
            <p:ph idx="1"/>
          </p:nvPr>
        </p:nvSpPr>
        <p:spPr>
          <a:xfrm>
            <a:off x="193605" y="2212178"/>
            <a:ext cx="6750415" cy="4351338"/>
          </a:xfrm>
        </p:spPr>
        <p:txBody>
          <a:bodyPr>
            <a:normAutofit/>
          </a:bodyPr>
          <a:lstStyle/>
          <a:p>
            <a:r>
              <a:rPr lang="en-US" sz="2000" dirty="0"/>
              <a:t>FLASH program in Lund since 2019</a:t>
            </a:r>
          </a:p>
          <a:p>
            <a:pPr marL="0" indent="0">
              <a:buNone/>
            </a:pPr>
            <a:r>
              <a:rPr lang="en-US" sz="1800" dirty="0"/>
              <a:t>     - Preclinical research </a:t>
            </a:r>
          </a:p>
          <a:p>
            <a:pPr marL="0" indent="0">
              <a:buNone/>
            </a:pPr>
            <a:r>
              <a:rPr lang="en-US" sz="1800" dirty="0"/>
              <a:t>     - Veterinary trials</a:t>
            </a:r>
          </a:p>
          <a:p>
            <a:pPr marL="0" indent="0">
              <a:buNone/>
            </a:pPr>
            <a:endParaRPr lang="en-US" sz="1800" dirty="0"/>
          </a:p>
          <a:p>
            <a:r>
              <a:rPr lang="en-US" sz="2000" dirty="0"/>
              <a:t>Desirable dosimetry under UHDR conditions still lacking (especially one with both spatial and temporal properties)</a:t>
            </a:r>
          </a:p>
          <a:p>
            <a:endParaRPr lang="en-US" sz="2400" dirty="0"/>
          </a:p>
          <a:p>
            <a:r>
              <a:rPr lang="en-US" sz="2000" b="1" dirty="0"/>
              <a:t>Our main goal:</a:t>
            </a:r>
            <a:r>
              <a:rPr lang="en-US" sz="2000" dirty="0"/>
              <a:t> The “(pre)clinical” application of a scintillator-based dosimetry system </a:t>
            </a:r>
            <a:r>
              <a:rPr lang="en-US" sz="2000" dirty="0">
                <a:sym typeface="Wingdings" panose="05000000000000000000" pitchFamily="2" charset="2"/>
              </a:rPr>
              <a:t> “Bridging the gap”</a:t>
            </a:r>
          </a:p>
          <a:p>
            <a:endParaRPr lang="en-US" sz="2000" dirty="0">
              <a:sym typeface="Wingdings" panose="05000000000000000000" pitchFamily="2" charset="2"/>
            </a:endParaRPr>
          </a:p>
        </p:txBody>
      </p:sp>
      <p:sp>
        <p:nvSpPr>
          <p:cNvPr id="21" name="Oval 20">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Bildobjekt 6">
            <a:extLst>
              <a:ext uri="{FF2B5EF4-FFF2-40B4-BE49-F238E27FC236}">
                <a16:creationId xmlns:a16="http://schemas.microsoft.com/office/drawing/2014/main" id="{1AA3AE72-C7EA-327A-B9F0-56138CBFAC7A}"/>
              </a:ext>
            </a:extLst>
          </p:cNvPr>
          <p:cNvPicPr>
            <a:picLocks noChangeAspect="1"/>
          </p:cNvPicPr>
          <p:nvPr/>
        </p:nvPicPr>
        <p:blipFill>
          <a:blip r:embed="rId2"/>
          <a:srcRect r="1" b="3741"/>
          <a:stretch>
            <a:fill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3" name="Arc 2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 name="Picture 4" descr="Bridging the Gap Between Digital and Telephony">
            <a:extLst>
              <a:ext uri="{FF2B5EF4-FFF2-40B4-BE49-F238E27FC236}">
                <a16:creationId xmlns:a16="http://schemas.microsoft.com/office/drawing/2014/main" id="{32425AFD-7F38-7359-D6D4-D2B31C8D0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441" r="18697" b="-1"/>
          <a:stretch>
            <a:fillRect/>
          </a:stretch>
        </p:blipFill>
        <p:spPr bwMode="auto">
          <a:xfrm>
            <a:off x="5895261" y="1"/>
            <a:ext cx="4011995" cy="342899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13" name="Bildobjekt 12">
            <a:extLst>
              <a:ext uri="{FF2B5EF4-FFF2-40B4-BE49-F238E27FC236}">
                <a16:creationId xmlns:a16="http://schemas.microsoft.com/office/drawing/2014/main" id="{590DC188-22EF-D689-3B02-FF3ED9166AEE}"/>
              </a:ext>
            </a:extLst>
          </p:cNvPr>
          <p:cNvPicPr>
            <a:picLocks noChangeAspect="1"/>
          </p:cNvPicPr>
          <p:nvPr/>
        </p:nvPicPr>
        <p:blipFill>
          <a:blip r:embed="rId4"/>
          <a:stretch>
            <a:fillRect/>
          </a:stretch>
        </p:blipFill>
        <p:spPr>
          <a:xfrm rot="13489836">
            <a:off x="229985" y="-623358"/>
            <a:ext cx="4876800" cy="4876800"/>
          </a:xfrm>
          <a:prstGeom prst="rect">
            <a:avLst/>
          </a:prstGeom>
        </p:spPr>
      </p:pic>
      <p:pic>
        <p:nvPicPr>
          <p:cNvPr id="16" name="Bildobjekt 15">
            <a:extLst>
              <a:ext uri="{FF2B5EF4-FFF2-40B4-BE49-F238E27FC236}">
                <a16:creationId xmlns:a16="http://schemas.microsoft.com/office/drawing/2014/main" id="{4CEEB5A2-BF47-E37C-E979-47787B07409B}"/>
              </a:ext>
            </a:extLst>
          </p:cNvPr>
          <p:cNvPicPr>
            <a:picLocks noChangeAspect="1"/>
          </p:cNvPicPr>
          <p:nvPr/>
        </p:nvPicPr>
        <p:blipFill>
          <a:blip r:embed="rId5"/>
          <a:stretch>
            <a:fillRect/>
          </a:stretch>
        </p:blipFill>
        <p:spPr>
          <a:xfrm>
            <a:off x="6796457" y="4792864"/>
            <a:ext cx="682336" cy="682336"/>
          </a:xfrm>
          <a:prstGeom prst="rect">
            <a:avLst/>
          </a:prstGeom>
        </p:spPr>
      </p:pic>
    </p:spTree>
    <p:extLst>
      <p:ext uri="{BB962C8B-B14F-4D97-AF65-F5344CB8AC3E}">
        <p14:creationId xmlns:p14="http://schemas.microsoft.com/office/powerpoint/2010/main" val="280190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E2C917-79EC-733F-4590-658F40C42404}"/>
              </a:ext>
            </a:extLst>
          </p:cNvPr>
          <p:cNvSpPr>
            <a:spLocks noGrp="1"/>
          </p:cNvSpPr>
          <p:nvPr>
            <p:ph type="title"/>
          </p:nvPr>
        </p:nvSpPr>
        <p:spPr>
          <a:xfrm>
            <a:off x="499631" y="405028"/>
            <a:ext cx="10515600" cy="1325563"/>
          </a:xfrm>
        </p:spPr>
        <p:txBody>
          <a:bodyPr>
            <a:noAutofit/>
          </a:bodyPr>
          <a:lstStyle/>
          <a:p>
            <a:r>
              <a:rPr lang="en-US" sz="3200" dirty="0"/>
              <a:t>Why the need for a scintillator-based approach to spatial and temporal dosimetry in UHDR electron irradiation</a:t>
            </a:r>
          </a:p>
        </p:txBody>
      </p:sp>
      <p:pic>
        <p:nvPicPr>
          <p:cNvPr id="5" name="Bildobjekt 4">
            <a:extLst>
              <a:ext uri="{FF2B5EF4-FFF2-40B4-BE49-F238E27FC236}">
                <a16:creationId xmlns:a16="http://schemas.microsoft.com/office/drawing/2014/main" id="{016DA8DF-282A-195B-B52A-2D4DA0B9F899}"/>
              </a:ext>
            </a:extLst>
          </p:cNvPr>
          <p:cNvPicPr>
            <a:picLocks noChangeAspect="1"/>
          </p:cNvPicPr>
          <p:nvPr/>
        </p:nvPicPr>
        <p:blipFill>
          <a:blip r:embed="rId3"/>
          <a:stretch>
            <a:fillRect/>
          </a:stretch>
        </p:blipFill>
        <p:spPr>
          <a:xfrm>
            <a:off x="11015231" y="123825"/>
            <a:ext cx="1081520" cy="1081520"/>
          </a:xfrm>
          <a:prstGeom prst="rect">
            <a:avLst/>
          </a:prstGeom>
        </p:spPr>
      </p:pic>
      <p:pic>
        <p:nvPicPr>
          <p:cNvPr id="11" name="Bildobjekt 10">
            <a:extLst>
              <a:ext uri="{FF2B5EF4-FFF2-40B4-BE49-F238E27FC236}">
                <a16:creationId xmlns:a16="http://schemas.microsoft.com/office/drawing/2014/main" id="{B9787FC6-11DC-5F83-2DF8-CE459B4D4D79}"/>
              </a:ext>
            </a:extLst>
          </p:cNvPr>
          <p:cNvPicPr>
            <a:picLocks noChangeAspect="1"/>
          </p:cNvPicPr>
          <p:nvPr/>
        </p:nvPicPr>
        <p:blipFill>
          <a:blip r:embed="rId4"/>
          <a:stretch>
            <a:fillRect/>
          </a:stretch>
        </p:blipFill>
        <p:spPr>
          <a:xfrm>
            <a:off x="9058276" y="3581400"/>
            <a:ext cx="3076575" cy="3076575"/>
          </a:xfrm>
          <a:prstGeom prst="rect">
            <a:avLst/>
          </a:prstGeom>
        </p:spPr>
      </p:pic>
      <p:sp>
        <p:nvSpPr>
          <p:cNvPr id="4" name="textruta 3">
            <a:extLst>
              <a:ext uri="{FF2B5EF4-FFF2-40B4-BE49-F238E27FC236}">
                <a16:creationId xmlns:a16="http://schemas.microsoft.com/office/drawing/2014/main" id="{098BA6FE-8605-2D80-0D5D-F5DA25CE32E7}"/>
              </a:ext>
            </a:extLst>
          </p:cNvPr>
          <p:cNvSpPr txBox="1"/>
          <p:nvPr/>
        </p:nvSpPr>
        <p:spPr>
          <a:xfrm>
            <a:off x="142892" y="1839016"/>
            <a:ext cx="5362689" cy="646331"/>
          </a:xfrm>
          <a:prstGeom prst="rect">
            <a:avLst/>
          </a:prstGeom>
          <a:noFill/>
        </p:spPr>
        <p:txBody>
          <a:bodyPr wrap="square" rtlCol="0">
            <a:spAutoFit/>
          </a:bodyPr>
          <a:lstStyle/>
          <a:p>
            <a:r>
              <a:rPr lang="en-US" dirty="0"/>
              <a:t>Clinical reference dosimetry tools for conventional RT exhibit strong dose rate dependence</a:t>
            </a:r>
          </a:p>
        </p:txBody>
      </p:sp>
      <p:pic>
        <p:nvPicPr>
          <p:cNvPr id="7" name="Bildobjekt 6">
            <a:extLst>
              <a:ext uri="{FF2B5EF4-FFF2-40B4-BE49-F238E27FC236}">
                <a16:creationId xmlns:a16="http://schemas.microsoft.com/office/drawing/2014/main" id="{89757E9D-2ED3-0A75-7705-64637F3D9389}"/>
              </a:ext>
            </a:extLst>
          </p:cNvPr>
          <p:cNvPicPr>
            <a:picLocks noChangeAspect="1"/>
          </p:cNvPicPr>
          <p:nvPr/>
        </p:nvPicPr>
        <p:blipFill>
          <a:blip r:embed="rId5"/>
          <a:stretch>
            <a:fillRect/>
          </a:stretch>
        </p:blipFill>
        <p:spPr>
          <a:xfrm>
            <a:off x="93075" y="1531768"/>
            <a:ext cx="5767715" cy="2063522"/>
          </a:xfrm>
          <a:prstGeom prst="rect">
            <a:avLst/>
          </a:prstGeom>
        </p:spPr>
      </p:pic>
      <p:pic>
        <p:nvPicPr>
          <p:cNvPr id="9" name="Bildobjekt 8">
            <a:extLst>
              <a:ext uri="{FF2B5EF4-FFF2-40B4-BE49-F238E27FC236}">
                <a16:creationId xmlns:a16="http://schemas.microsoft.com/office/drawing/2014/main" id="{EDB8E14A-5610-F187-FE7E-467068167FB1}"/>
              </a:ext>
            </a:extLst>
          </p:cNvPr>
          <p:cNvPicPr>
            <a:picLocks noChangeAspect="1"/>
          </p:cNvPicPr>
          <p:nvPr/>
        </p:nvPicPr>
        <p:blipFill>
          <a:blip r:embed="rId6"/>
          <a:stretch>
            <a:fillRect/>
          </a:stretch>
        </p:blipFill>
        <p:spPr>
          <a:xfrm>
            <a:off x="57149" y="3802222"/>
            <a:ext cx="3537240" cy="2855753"/>
          </a:xfrm>
          <a:prstGeom prst="rect">
            <a:avLst/>
          </a:prstGeom>
        </p:spPr>
      </p:pic>
      <p:pic>
        <p:nvPicPr>
          <p:cNvPr id="12" name="Bildobjekt 11">
            <a:extLst>
              <a:ext uri="{FF2B5EF4-FFF2-40B4-BE49-F238E27FC236}">
                <a16:creationId xmlns:a16="http://schemas.microsoft.com/office/drawing/2014/main" id="{87B6E675-7CE3-0705-84A1-A0086B3C9FEB}"/>
              </a:ext>
            </a:extLst>
          </p:cNvPr>
          <p:cNvPicPr>
            <a:picLocks noChangeAspect="1"/>
          </p:cNvPicPr>
          <p:nvPr/>
        </p:nvPicPr>
        <p:blipFill>
          <a:blip r:embed="rId7"/>
          <a:stretch>
            <a:fillRect/>
          </a:stretch>
        </p:blipFill>
        <p:spPr>
          <a:xfrm>
            <a:off x="3706126" y="3886434"/>
            <a:ext cx="3598911" cy="2874806"/>
          </a:xfrm>
          <a:prstGeom prst="rect">
            <a:avLst/>
          </a:prstGeom>
        </p:spPr>
      </p:pic>
      <p:pic>
        <p:nvPicPr>
          <p:cNvPr id="14" name="Bildobjekt 13">
            <a:extLst>
              <a:ext uri="{FF2B5EF4-FFF2-40B4-BE49-F238E27FC236}">
                <a16:creationId xmlns:a16="http://schemas.microsoft.com/office/drawing/2014/main" id="{0C188723-2E4B-1E4C-66CF-BB843C977B6A}"/>
              </a:ext>
            </a:extLst>
          </p:cNvPr>
          <p:cNvPicPr>
            <a:picLocks noChangeAspect="1"/>
          </p:cNvPicPr>
          <p:nvPr/>
        </p:nvPicPr>
        <p:blipFill>
          <a:blip r:embed="rId8"/>
          <a:stretch>
            <a:fillRect/>
          </a:stretch>
        </p:blipFill>
        <p:spPr>
          <a:xfrm>
            <a:off x="-9880" y="1496611"/>
            <a:ext cx="5973623" cy="1784122"/>
          </a:xfrm>
          <a:prstGeom prst="rect">
            <a:avLst/>
          </a:prstGeom>
        </p:spPr>
      </p:pic>
      <p:pic>
        <p:nvPicPr>
          <p:cNvPr id="17" name="Bildobjekt 16">
            <a:extLst>
              <a:ext uri="{FF2B5EF4-FFF2-40B4-BE49-F238E27FC236}">
                <a16:creationId xmlns:a16="http://schemas.microsoft.com/office/drawing/2014/main" id="{560952BA-704D-37C0-FC71-CF3388664C49}"/>
              </a:ext>
            </a:extLst>
          </p:cNvPr>
          <p:cNvPicPr>
            <a:picLocks noChangeAspect="1"/>
          </p:cNvPicPr>
          <p:nvPr/>
        </p:nvPicPr>
        <p:blipFill>
          <a:blip r:embed="rId9"/>
          <a:srcRect t="7700"/>
          <a:stretch>
            <a:fillRect/>
          </a:stretch>
        </p:blipFill>
        <p:spPr>
          <a:xfrm>
            <a:off x="3527332" y="3302927"/>
            <a:ext cx="4460197" cy="3458313"/>
          </a:xfrm>
          <a:prstGeom prst="rect">
            <a:avLst/>
          </a:prstGeom>
        </p:spPr>
      </p:pic>
      <p:sp>
        <p:nvSpPr>
          <p:cNvPr id="18" name="Rektangel 17">
            <a:extLst>
              <a:ext uri="{FF2B5EF4-FFF2-40B4-BE49-F238E27FC236}">
                <a16:creationId xmlns:a16="http://schemas.microsoft.com/office/drawing/2014/main" id="{AAA9753F-080A-B588-C617-D3F06B6C5AB5}"/>
              </a:ext>
            </a:extLst>
          </p:cNvPr>
          <p:cNvSpPr/>
          <p:nvPr/>
        </p:nvSpPr>
        <p:spPr>
          <a:xfrm>
            <a:off x="3264189" y="3249458"/>
            <a:ext cx="660400" cy="279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Bildobjekt 19">
            <a:extLst>
              <a:ext uri="{FF2B5EF4-FFF2-40B4-BE49-F238E27FC236}">
                <a16:creationId xmlns:a16="http://schemas.microsoft.com/office/drawing/2014/main" id="{11C3EA67-11B8-4D1B-EC28-74D174234F9E}"/>
              </a:ext>
            </a:extLst>
          </p:cNvPr>
          <p:cNvPicPr>
            <a:picLocks noChangeAspect="1"/>
          </p:cNvPicPr>
          <p:nvPr/>
        </p:nvPicPr>
        <p:blipFill>
          <a:blip r:embed="rId10"/>
          <a:stretch>
            <a:fillRect/>
          </a:stretch>
        </p:blipFill>
        <p:spPr>
          <a:xfrm>
            <a:off x="528744" y="1496243"/>
            <a:ext cx="5154441" cy="1846853"/>
          </a:xfrm>
          <a:prstGeom prst="rect">
            <a:avLst/>
          </a:prstGeom>
        </p:spPr>
      </p:pic>
      <p:pic>
        <p:nvPicPr>
          <p:cNvPr id="22" name="Bildobjekt 21">
            <a:extLst>
              <a:ext uri="{FF2B5EF4-FFF2-40B4-BE49-F238E27FC236}">
                <a16:creationId xmlns:a16="http://schemas.microsoft.com/office/drawing/2014/main" id="{8C6B45BB-72B4-9AA2-223D-6A2D644ABB97}"/>
              </a:ext>
            </a:extLst>
          </p:cNvPr>
          <p:cNvPicPr>
            <a:picLocks noChangeAspect="1"/>
          </p:cNvPicPr>
          <p:nvPr/>
        </p:nvPicPr>
        <p:blipFill>
          <a:blip r:embed="rId11"/>
          <a:srcRect t="861" b="861"/>
          <a:stretch>
            <a:fillRect/>
          </a:stretch>
        </p:blipFill>
        <p:spPr>
          <a:xfrm>
            <a:off x="3009202" y="3249458"/>
            <a:ext cx="5236618" cy="3444042"/>
          </a:xfrm>
          <a:prstGeom prst="rect">
            <a:avLst/>
          </a:prstGeom>
        </p:spPr>
      </p:pic>
      <p:sp>
        <p:nvSpPr>
          <p:cNvPr id="25" name="textruta 24">
            <a:extLst>
              <a:ext uri="{FF2B5EF4-FFF2-40B4-BE49-F238E27FC236}">
                <a16:creationId xmlns:a16="http://schemas.microsoft.com/office/drawing/2014/main" id="{42511C17-BF21-460E-5FC1-4FE7F6B23F0C}"/>
              </a:ext>
            </a:extLst>
          </p:cNvPr>
          <p:cNvSpPr txBox="1"/>
          <p:nvPr/>
        </p:nvSpPr>
        <p:spPr>
          <a:xfrm>
            <a:off x="6726689" y="1833446"/>
            <a:ext cx="4829302" cy="646331"/>
          </a:xfrm>
          <a:prstGeom prst="rect">
            <a:avLst/>
          </a:prstGeom>
          <a:noFill/>
        </p:spPr>
        <p:txBody>
          <a:bodyPr wrap="square" rtlCol="0">
            <a:spAutoFit/>
          </a:bodyPr>
          <a:lstStyle/>
          <a:p>
            <a:r>
              <a:rPr lang="en-US" dirty="0"/>
              <a:t>Maybe the explanation is hidden behind beam parameters we currently cannot resolve?</a:t>
            </a:r>
          </a:p>
        </p:txBody>
      </p:sp>
    </p:spTree>
    <p:extLst>
      <p:ext uri="{BB962C8B-B14F-4D97-AF65-F5344CB8AC3E}">
        <p14:creationId xmlns:p14="http://schemas.microsoft.com/office/powerpoint/2010/main" val="125142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8" grpId="0" animBg="1"/>
      <p:bldP spid="2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AA8FD-0CC4-2874-6BCD-6CCC0DE7EC8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731A8E2-6845-B8E0-F6EF-592FD15B4EA0}"/>
              </a:ext>
            </a:extLst>
          </p:cNvPr>
          <p:cNvSpPr>
            <a:spLocks noGrp="1"/>
          </p:cNvSpPr>
          <p:nvPr>
            <p:ph type="title"/>
          </p:nvPr>
        </p:nvSpPr>
        <p:spPr>
          <a:xfrm>
            <a:off x="499631" y="405028"/>
            <a:ext cx="10515600" cy="1325563"/>
          </a:xfrm>
        </p:spPr>
        <p:txBody>
          <a:bodyPr>
            <a:noAutofit/>
          </a:bodyPr>
          <a:lstStyle/>
          <a:p>
            <a:r>
              <a:rPr lang="en-US" sz="3200" dirty="0"/>
              <a:t>Why the need for a scintillator-based approach to spatial and temporal dosimetry in UHDR electron irradiation</a:t>
            </a:r>
          </a:p>
        </p:txBody>
      </p:sp>
      <p:pic>
        <p:nvPicPr>
          <p:cNvPr id="5" name="Bildobjekt 4">
            <a:extLst>
              <a:ext uri="{FF2B5EF4-FFF2-40B4-BE49-F238E27FC236}">
                <a16:creationId xmlns:a16="http://schemas.microsoft.com/office/drawing/2014/main" id="{EDD2B0BB-EB57-4F34-7510-D0922411E88F}"/>
              </a:ext>
            </a:extLst>
          </p:cNvPr>
          <p:cNvPicPr>
            <a:picLocks noChangeAspect="1"/>
          </p:cNvPicPr>
          <p:nvPr/>
        </p:nvPicPr>
        <p:blipFill>
          <a:blip r:embed="rId3"/>
          <a:stretch>
            <a:fillRect/>
          </a:stretch>
        </p:blipFill>
        <p:spPr>
          <a:xfrm>
            <a:off x="11015231" y="123825"/>
            <a:ext cx="1081520" cy="1081520"/>
          </a:xfrm>
          <a:prstGeom prst="rect">
            <a:avLst/>
          </a:prstGeom>
        </p:spPr>
      </p:pic>
      <p:pic>
        <p:nvPicPr>
          <p:cNvPr id="11" name="Bildobjekt 10">
            <a:extLst>
              <a:ext uri="{FF2B5EF4-FFF2-40B4-BE49-F238E27FC236}">
                <a16:creationId xmlns:a16="http://schemas.microsoft.com/office/drawing/2014/main" id="{93547877-616C-6A76-1617-CEEC6BC99605}"/>
              </a:ext>
            </a:extLst>
          </p:cNvPr>
          <p:cNvPicPr>
            <a:picLocks noChangeAspect="1"/>
          </p:cNvPicPr>
          <p:nvPr/>
        </p:nvPicPr>
        <p:blipFill>
          <a:blip r:embed="rId4"/>
          <a:stretch>
            <a:fillRect/>
          </a:stretch>
        </p:blipFill>
        <p:spPr>
          <a:xfrm>
            <a:off x="9058276" y="3581400"/>
            <a:ext cx="3076575" cy="3076575"/>
          </a:xfrm>
          <a:prstGeom prst="rect">
            <a:avLst/>
          </a:prstGeom>
        </p:spPr>
      </p:pic>
      <p:sp>
        <p:nvSpPr>
          <p:cNvPr id="4" name="textruta 3">
            <a:extLst>
              <a:ext uri="{FF2B5EF4-FFF2-40B4-BE49-F238E27FC236}">
                <a16:creationId xmlns:a16="http://schemas.microsoft.com/office/drawing/2014/main" id="{DF9559A7-58DA-62C7-1E2F-6284895FD211}"/>
              </a:ext>
            </a:extLst>
          </p:cNvPr>
          <p:cNvSpPr txBox="1"/>
          <p:nvPr/>
        </p:nvSpPr>
        <p:spPr>
          <a:xfrm>
            <a:off x="394742" y="2104072"/>
            <a:ext cx="5362689" cy="1477328"/>
          </a:xfrm>
          <a:prstGeom prst="rect">
            <a:avLst/>
          </a:prstGeom>
          <a:noFill/>
        </p:spPr>
        <p:txBody>
          <a:bodyPr wrap="square" rtlCol="0">
            <a:spAutoFit/>
          </a:bodyPr>
          <a:lstStyle/>
          <a:p>
            <a:r>
              <a:rPr lang="en-US" dirty="0"/>
              <a:t>Clinical reference dosimetry tools for conventional RT exhibit strong dose rate dependence</a:t>
            </a:r>
          </a:p>
          <a:p>
            <a:endParaRPr lang="en-US" dirty="0"/>
          </a:p>
          <a:p>
            <a:r>
              <a:rPr lang="en-US" dirty="0"/>
              <a:t>Resolving spatial properties will be important for a successful safe clinical translation </a:t>
            </a:r>
          </a:p>
        </p:txBody>
      </p:sp>
      <p:sp>
        <p:nvSpPr>
          <p:cNvPr id="3" name="textruta 2">
            <a:extLst>
              <a:ext uri="{FF2B5EF4-FFF2-40B4-BE49-F238E27FC236}">
                <a16:creationId xmlns:a16="http://schemas.microsoft.com/office/drawing/2014/main" id="{00D81AFC-EFA3-7BAE-E516-0F6998AF5146}"/>
              </a:ext>
            </a:extLst>
          </p:cNvPr>
          <p:cNvSpPr txBox="1"/>
          <p:nvPr/>
        </p:nvSpPr>
        <p:spPr>
          <a:xfrm>
            <a:off x="499630" y="4290475"/>
            <a:ext cx="7587729" cy="1446550"/>
          </a:xfrm>
          <a:prstGeom prst="rect">
            <a:avLst/>
          </a:prstGeom>
          <a:noFill/>
        </p:spPr>
        <p:txBody>
          <a:bodyPr wrap="square" rtlCol="0">
            <a:spAutoFit/>
          </a:bodyPr>
          <a:lstStyle/>
          <a:p>
            <a:r>
              <a:rPr lang="en-US" sz="2800" b="1" dirty="0"/>
              <a:t>The aim:</a:t>
            </a:r>
          </a:p>
          <a:p>
            <a:pPr marL="342900" indent="-342900">
              <a:buAutoNum type="arabicPeriod"/>
            </a:pPr>
            <a:r>
              <a:rPr lang="en-US" sz="2000" b="1" dirty="0"/>
              <a:t>Establish a scintillation-based dosimetry system capable of achieving both fast temporal and spatial information</a:t>
            </a:r>
          </a:p>
          <a:p>
            <a:pPr marL="342900" indent="-342900">
              <a:buAutoNum type="arabicPeriod"/>
            </a:pPr>
            <a:r>
              <a:rPr lang="en-US" sz="2000" b="1" dirty="0"/>
              <a:t>Explore the system in a preclinical environment (application)</a:t>
            </a:r>
          </a:p>
        </p:txBody>
      </p:sp>
      <p:sp>
        <p:nvSpPr>
          <p:cNvPr id="6" name="Rektangel: rundade hörn 5">
            <a:extLst>
              <a:ext uri="{FF2B5EF4-FFF2-40B4-BE49-F238E27FC236}">
                <a16:creationId xmlns:a16="http://schemas.microsoft.com/office/drawing/2014/main" id="{760BEA4E-7B0B-0CD8-8E61-6C82CE00273E}"/>
              </a:ext>
            </a:extLst>
          </p:cNvPr>
          <p:cNvSpPr/>
          <p:nvPr/>
        </p:nvSpPr>
        <p:spPr>
          <a:xfrm>
            <a:off x="394742" y="4180630"/>
            <a:ext cx="7804378" cy="1727200"/>
          </a:xfrm>
          <a:prstGeom prst="roundRect">
            <a:avLst/>
          </a:prstGeom>
          <a:solidFill>
            <a:schemeClr val="accent1">
              <a:alpha val="3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ruta 6">
            <a:extLst>
              <a:ext uri="{FF2B5EF4-FFF2-40B4-BE49-F238E27FC236}">
                <a16:creationId xmlns:a16="http://schemas.microsoft.com/office/drawing/2014/main" id="{06B0F5BE-8C89-EA37-F68E-3A67F2F5D0A1}"/>
              </a:ext>
            </a:extLst>
          </p:cNvPr>
          <p:cNvSpPr txBox="1"/>
          <p:nvPr/>
        </p:nvSpPr>
        <p:spPr>
          <a:xfrm>
            <a:off x="6434571" y="2104072"/>
            <a:ext cx="4829302" cy="646331"/>
          </a:xfrm>
          <a:prstGeom prst="rect">
            <a:avLst/>
          </a:prstGeom>
          <a:noFill/>
        </p:spPr>
        <p:txBody>
          <a:bodyPr wrap="square" rtlCol="0">
            <a:spAutoFit/>
          </a:bodyPr>
          <a:lstStyle/>
          <a:p>
            <a:r>
              <a:rPr lang="en-US" dirty="0"/>
              <a:t>Maybe the explanation is hidden behind beam parameters we currently cannot resolve?</a:t>
            </a:r>
          </a:p>
        </p:txBody>
      </p:sp>
      <p:cxnSp>
        <p:nvCxnSpPr>
          <p:cNvPr id="9" name="Rak pilkoppling 8">
            <a:extLst>
              <a:ext uri="{FF2B5EF4-FFF2-40B4-BE49-F238E27FC236}">
                <a16:creationId xmlns:a16="http://schemas.microsoft.com/office/drawing/2014/main" id="{DEB808D9-BD55-66DD-1337-08A3075B088D}"/>
              </a:ext>
            </a:extLst>
          </p:cNvPr>
          <p:cNvCxnSpPr/>
          <p:nvPr/>
        </p:nvCxnSpPr>
        <p:spPr>
          <a:xfrm flipH="1">
            <a:off x="5757431" y="2905885"/>
            <a:ext cx="1804601" cy="1907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625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4687E8-BB6D-8BB1-797E-3AC4E4992575}"/>
              </a:ext>
            </a:extLst>
          </p:cNvPr>
          <p:cNvSpPr>
            <a:spLocks noGrp="1"/>
          </p:cNvSpPr>
          <p:nvPr>
            <p:ph type="title"/>
          </p:nvPr>
        </p:nvSpPr>
        <p:spPr>
          <a:xfrm>
            <a:off x="368492" y="288395"/>
            <a:ext cx="9692640" cy="853440"/>
          </a:xfrm>
        </p:spPr>
        <p:txBody>
          <a:bodyPr/>
          <a:lstStyle/>
          <a:p>
            <a:r>
              <a:rPr lang="en-US" dirty="0"/>
              <a:t>Method &amp; Material</a:t>
            </a:r>
          </a:p>
        </p:txBody>
      </p:sp>
      <p:sp>
        <p:nvSpPr>
          <p:cNvPr id="3" name="Platshållare för innehåll 2">
            <a:extLst>
              <a:ext uri="{FF2B5EF4-FFF2-40B4-BE49-F238E27FC236}">
                <a16:creationId xmlns:a16="http://schemas.microsoft.com/office/drawing/2014/main" id="{B917F091-B58E-6F63-63E6-23783E04ACD3}"/>
              </a:ext>
            </a:extLst>
          </p:cNvPr>
          <p:cNvSpPr>
            <a:spLocks noGrp="1"/>
          </p:cNvSpPr>
          <p:nvPr>
            <p:ph idx="1"/>
          </p:nvPr>
        </p:nvSpPr>
        <p:spPr>
          <a:xfrm>
            <a:off x="266892" y="1253331"/>
            <a:ext cx="8595360" cy="4351337"/>
          </a:xfrm>
        </p:spPr>
        <p:txBody>
          <a:bodyPr/>
          <a:lstStyle/>
          <a:p>
            <a:r>
              <a:rPr lang="en-US"/>
              <a:t>Elekta Precise Linac</a:t>
            </a:r>
            <a:endParaRPr lang="en-US" dirty="0"/>
          </a:p>
        </p:txBody>
      </p:sp>
      <p:pic>
        <p:nvPicPr>
          <p:cNvPr id="5" name="Bildobjekt 4">
            <a:extLst>
              <a:ext uri="{FF2B5EF4-FFF2-40B4-BE49-F238E27FC236}">
                <a16:creationId xmlns:a16="http://schemas.microsoft.com/office/drawing/2014/main" id="{59944538-7E93-DD80-5E85-B39437A05D3D}"/>
              </a:ext>
            </a:extLst>
          </p:cNvPr>
          <p:cNvPicPr>
            <a:picLocks noChangeAspect="1"/>
          </p:cNvPicPr>
          <p:nvPr/>
        </p:nvPicPr>
        <p:blipFill>
          <a:blip r:embed="rId3"/>
          <a:srcRect l="19897" t="28308" r="53567" b="23541"/>
          <a:stretch>
            <a:fillRect/>
          </a:stretch>
        </p:blipFill>
        <p:spPr>
          <a:xfrm rot="16200000">
            <a:off x="7072017" y="1718619"/>
            <a:ext cx="2492775" cy="7507665"/>
          </a:xfrm>
          <a:prstGeom prst="rect">
            <a:avLst/>
          </a:prstGeom>
        </p:spPr>
      </p:pic>
      <p:pic>
        <p:nvPicPr>
          <p:cNvPr id="6" name="Bildobjekt 5" descr="Linac Vectors - Download Free High-Quality Vectors from Freepik | Freepik">
            <a:extLst>
              <a:ext uri="{FF2B5EF4-FFF2-40B4-BE49-F238E27FC236}">
                <a16:creationId xmlns:a16="http://schemas.microsoft.com/office/drawing/2014/main" id="{AB6D5795-8E34-4EA6-1640-BED3103458DD}"/>
              </a:ext>
            </a:extLst>
          </p:cNvPr>
          <p:cNvPicPr>
            <a:picLocks noChangeAspect="1"/>
          </p:cNvPicPr>
          <p:nvPr/>
        </p:nvPicPr>
        <p:blipFill>
          <a:blip r:embed="rId4"/>
          <a:stretch>
            <a:fillRect/>
          </a:stretch>
        </p:blipFill>
        <p:spPr>
          <a:xfrm>
            <a:off x="637881" y="1711379"/>
            <a:ext cx="3262214" cy="2459886"/>
          </a:xfrm>
          <a:prstGeom prst="rect">
            <a:avLst/>
          </a:prstGeom>
        </p:spPr>
      </p:pic>
      <p:graphicFrame>
        <p:nvGraphicFramePr>
          <p:cNvPr id="7" name="Tabell 6">
            <a:extLst>
              <a:ext uri="{FF2B5EF4-FFF2-40B4-BE49-F238E27FC236}">
                <a16:creationId xmlns:a16="http://schemas.microsoft.com/office/drawing/2014/main" id="{BA65DE16-528D-F6AA-1710-3FBAAC84EABD}"/>
              </a:ext>
            </a:extLst>
          </p:cNvPr>
          <p:cNvGraphicFramePr>
            <a:graphicFrameLocks noGrp="1"/>
          </p:cNvGraphicFramePr>
          <p:nvPr>
            <p:extLst>
              <p:ext uri="{D42A27DB-BD31-4B8C-83A1-F6EECF244321}">
                <p14:modId xmlns:p14="http://schemas.microsoft.com/office/powerpoint/2010/main" val="1451833847"/>
              </p:ext>
            </p:extLst>
          </p:nvPr>
        </p:nvGraphicFramePr>
        <p:xfrm>
          <a:off x="5433351" y="1493310"/>
          <a:ext cx="5770105" cy="2492775"/>
        </p:xfrm>
        <a:graphic>
          <a:graphicData uri="http://schemas.openxmlformats.org/drawingml/2006/table">
            <a:tbl>
              <a:tblPr firstRow="1" bandRow="1">
                <a:tableStyleId>{5C22544A-7EE6-4342-B048-85BDC9FD1C3A}</a:tableStyleId>
              </a:tblPr>
              <a:tblGrid>
                <a:gridCol w="2762406">
                  <a:extLst>
                    <a:ext uri="{9D8B030D-6E8A-4147-A177-3AD203B41FA5}">
                      <a16:colId xmlns:a16="http://schemas.microsoft.com/office/drawing/2014/main" val="3567734696"/>
                    </a:ext>
                  </a:extLst>
                </a:gridCol>
                <a:gridCol w="3007699">
                  <a:extLst>
                    <a:ext uri="{9D8B030D-6E8A-4147-A177-3AD203B41FA5}">
                      <a16:colId xmlns:a16="http://schemas.microsoft.com/office/drawing/2014/main" val="2963006746"/>
                    </a:ext>
                  </a:extLst>
                </a:gridCol>
              </a:tblGrid>
              <a:tr h="370539">
                <a:tc>
                  <a:txBody>
                    <a:bodyPr/>
                    <a:lstStyle/>
                    <a:p>
                      <a:r>
                        <a:rPr lang="en-US" dirty="0"/>
                        <a:t>Beam parameters</a:t>
                      </a:r>
                    </a:p>
                  </a:txBody>
                  <a:tcPr/>
                </a:tc>
                <a:tc>
                  <a:txBody>
                    <a:bodyPr/>
                    <a:lstStyle/>
                    <a:p>
                      <a:endParaRPr lang="en-US" dirty="0"/>
                    </a:p>
                  </a:txBody>
                  <a:tcPr/>
                </a:tc>
                <a:extLst>
                  <a:ext uri="{0D108BD9-81ED-4DB2-BD59-A6C34878D82A}">
                    <a16:rowId xmlns:a16="http://schemas.microsoft.com/office/drawing/2014/main" val="250606568"/>
                  </a:ext>
                </a:extLst>
              </a:tr>
              <a:tr h="370539">
                <a:tc>
                  <a:txBody>
                    <a:bodyPr/>
                    <a:lstStyle/>
                    <a:p>
                      <a:r>
                        <a:rPr lang="en-US" dirty="0"/>
                        <a:t>Energy</a:t>
                      </a:r>
                    </a:p>
                  </a:txBody>
                  <a:tcPr/>
                </a:tc>
                <a:tc>
                  <a:txBody>
                    <a:bodyPr/>
                    <a:lstStyle/>
                    <a:p>
                      <a:r>
                        <a:rPr lang="en-US" dirty="0"/>
                        <a:t>10 MeV (6, 12, 15 MeV)</a:t>
                      </a:r>
                    </a:p>
                  </a:txBody>
                  <a:tcPr/>
                </a:tc>
                <a:extLst>
                  <a:ext uri="{0D108BD9-81ED-4DB2-BD59-A6C34878D82A}">
                    <a16:rowId xmlns:a16="http://schemas.microsoft.com/office/drawing/2014/main" val="882734489"/>
                  </a:ext>
                </a:extLst>
              </a:tr>
              <a:tr h="370539">
                <a:tc>
                  <a:txBody>
                    <a:bodyPr/>
                    <a:lstStyle/>
                    <a:p>
                      <a:r>
                        <a:rPr lang="en-US" dirty="0"/>
                        <a:t>Average dose rate</a:t>
                      </a:r>
                    </a:p>
                  </a:txBody>
                  <a:tcPr/>
                </a:tc>
                <a:tc>
                  <a:txBody>
                    <a:bodyPr/>
                    <a:lstStyle/>
                    <a:p>
                      <a:r>
                        <a:rPr lang="en-US" dirty="0"/>
                        <a:t>216 Gy/s </a:t>
                      </a:r>
                    </a:p>
                    <a:p>
                      <a:r>
                        <a:rPr lang="en-US" dirty="0"/>
                        <a:t>(at isocenter, in water)</a:t>
                      </a:r>
                    </a:p>
                  </a:txBody>
                  <a:tcPr/>
                </a:tc>
                <a:extLst>
                  <a:ext uri="{0D108BD9-81ED-4DB2-BD59-A6C34878D82A}">
                    <a16:rowId xmlns:a16="http://schemas.microsoft.com/office/drawing/2014/main" val="905192762"/>
                  </a:ext>
                </a:extLst>
              </a:tr>
              <a:tr h="370539">
                <a:tc>
                  <a:txBody>
                    <a:bodyPr/>
                    <a:lstStyle/>
                    <a:p>
                      <a:r>
                        <a:rPr lang="en-US" dirty="0"/>
                        <a:t>Pulse repetition frequency</a:t>
                      </a:r>
                    </a:p>
                  </a:txBody>
                  <a:tcPr/>
                </a:tc>
                <a:tc>
                  <a:txBody>
                    <a:bodyPr/>
                    <a:lstStyle/>
                    <a:p>
                      <a:r>
                        <a:rPr lang="en-US" dirty="0"/>
                        <a:t>200 Hz</a:t>
                      </a:r>
                    </a:p>
                  </a:txBody>
                  <a:tcPr/>
                </a:tc>
                <a:extLst>
                  <a:ext uri="{0D108BD9-81ED-4DB2-BD59-A6C34878D82A}">
                    <a16:rowId xmlns:a16="http://schemas.microsoft.com/office/drawing/2014/main" val="3741275596"/>
                  </a:ext>
                </a:extLst>
              </a:tr>
              <a:tr h="370539">
                <a:tc>
                  <a:txBody>
                    <a:bodyPr/>
                    <a:lstStyle/>
                    <a:p>
                      <a:r>
                        <a:rPr lang="en-US" dirty="0"/>
                        <a:t>Time between each pulse</a:t>
                      </a:r>
                    </a:p>
                  </a:txBody>
                  <a:tcPr/>
                </a:tc>
                <a:tc>
                  <a:txBody>
                    <a:bodyPr/>
                    <a:lstStyle/>
                    <a:p>
                      <a:r>
                        <a:rPr lang="en-US" dirty="0"/>
                        <a:t>5 </a:t>
                      </a:r>
                      <a:r>
                        <a:rPr lang="en-US" dirty="0" err="1"/>
                        <a:t>ms</a:t>
                      </a:r>
                      <a:endParaRPr lang="en-US" dirty="0"/>
                    </a:p>
                  </a:txBody>
                  <a:tcPr/>
                </a:tc>
                <a:extLst>
                  <a:ext uri="{0D108BD9-81ED-4DB2-BD59-A6C34878D82A}">
                    <a16:rowId xmlns:a16="http://schemas.microsoft.com/office/drawing/2014/main" val="1586797636"/>
                  </a:ext>
                </a:extLst>
              </a:tr>
              <a:tr h="370539">
                <a:tc>
                  <a:txBody>
                    <a:bodyPr/>
                    <a:lstStyle/>
                    <a:p>
                      <a:r>
                        <a:rPr lang="en-US" dirty="0"/>
                        <a:t>Pulse width</a:t>
                      </a:r>
                    </a:p>
                  </a:txBody>
                  <a:tcPr/>
                </a:tc>
                <a:tc>
                  <a:txBody>
                    <a:bodyPr/>
                    <a:lstStyle/>
                    <a:p>
                      <a:r>
                        <a:rPr lang="en-US" dirty="0"/>
                        <a:t>3.5 </a:t>
                      </a:r>
                      <a:r>
                        <a:rPr lang="el-GR" dirty="0"/>
                        <a:t>μ</a:t>
                      </a:r>
                      <a:r>
                        <a:rPr lang="sv-SE" dirty="0"/>
                        <a:t>s</a:t>
                      </a:r>
                      <a:endParaRPr lang="en-US" dirty="0"/>
                    </a:p>
                  </a:txBody>
                  <a:tcPr/>
                </a:tc>
                <a:extLst>
                  <a:ext uri="{0D108BD9-81ED-4DB2-BD59-A6C34878D82A}">
                    <a16:rowId xmlns:a16="http://schemas.microsoft.com/office/drawing/2014/main" val="328790289"/>
                  </a:ext>
                </a:extLst>
              </a:tr>
            </a:tbl>
          </a:graphicData>
        </a:graphic>
      </p:graphicFrame>
      <p:sp>
        <p:nvSpPr>
          <p:cNvPr id="9" name="textruta 8">
            <a:extLst>
              <a:ext uri="{FF2B5EF4-FFF2-40B4-BE49-F238E27FC236}">
                <a16:creationId xmlns:a16="http://schemas.microsoft.com/office/drawing/2014/main" id="{CD68EDA1-BA62-3DE4-47D5-2E0C78D4D4B6}"/>
              </a:ext>
            </a:extLst>
          </p:cNvPr>
          <p:cNvSpPr txBox="1"/>
          <p:nvPr/>
        </p:nvSpPr>
        <p:spPr>
          <a:xfrm>
            <a:off x="266892" y="4426301"/>
            <a:ext cx="4297680" cy="923330"/>
          </a:xfrm>
          <a:prstGeom prst="rect">
            <a:avLst/>
          </a:prstGeom>
          <a:noFill/>
        </p:spPr>
        <p:txBody>
          <a:bodyPr wrap="square">
            <a:spAutoFit/>
          </a:bodyPr>
          <a:lstStyle/>
          <a:p>
            <a:r>
              <a:rPr lang="en-US" b="1" dirty="0">
                <a:latin typeface="Aptos" panose="020B0004020202020204" pitchFamily="34" charset="0"/>
                <a:ea typeface="Aptos" panose="020B0004020202020204" pitchFamily="34" charset="0"/>
                <a:cs typeface="Times New Roman" panose="02020603050405020304" pitchFamily="18" charset="0"/>
              </a:rPr>
              <a:t>Conflict of interest:</a:t>
            </a:r>
          </a:p>
          <a:p>
            <a:r>
              <a:rPr lang="en-US" dirty="0">
                <a:latin typeface="Aptos" panose="020B0004020202020204" pitchFamily="34" charset="0"/>
                <a:ea typeface="Aptos" panose="020B0004020202020204" pitchFamily="34" charset="0"/>
                <a:cs typeface="Times New Roman" panose="02020603050405020304" pitchFamily="18" charset="0"/>
              </a:rPr>
              <a:t>R</a:t>
            </a:r>
            <a:r>
              <a:rPr lang="en-US" sz="1800" dirty="0">
                <a:effectLst/>
                <a:latin typeface="Aptos" panose="020B0004020202020204" pitchFamily="34" charset="0"/>
                <a:ea typeface="Aptos" panose="020B0004020202020204" pitchFamily="34" charset="0"/>
                <a:cs typeface="Times New Roman" panose="02020603050405020304" pitchFamily="18" charset="0"/>
              </a:rPr>
              <a:t>esearch agreement with BrightComSol, the provider of the scintillator film. </a:t>
            </a:r>
            <a:endParaRPr lang="en-US" dirty="0"/>
          </a:p>
        </p:txBody>
      </p:sp>
      <p:sp>
        <p:nvSpPr>
          <p:cNvPr id="10" name="textruta 9">
            <a:extLst>
              <a:ext uri="{FF2B5EF4-FFF2-40B4-BE49-F238E27FC236}">
                <a16:creationId xmlns:a16="http://schemas.microsoft.com/office/drawing/2014/main" id="{30CEFEA1-5C18-4464-5A90-E4E694465429}"/>
              </a:ext>
            </a:extLst>
          </p:cNvPr>
          <p:cNvSpPr txBox="1"/>
          <p:nvPr/>
        </p:nvSpPr>
        <p:spPr>
          <a:xfrm>
            <a:off x="266892" y="5472451"/>
            <a:ext cx="3878388" cy="369332"/>
          </a:xfrm>
          <a:prstGeom prst="rect">
            <a:avLst/>
          </a:prstGeom>
          <a:noFill/>
        </p:spPr>
        <p:txBody>
          <a:bodyPr wrap="square" rtlCol="0">
            <a:spAutoFit/>
          </a:bodyPr>
          <a:lstStyle/>
          <a:p>
            <a:r>
              <a:rPr lang="en-US" dirty="0"/>
              <a:t>In general: 5×5 cm² and 565 µm thick</a:t>
            </a:r>
          </a:p>
        </p:txBody>
      </p:sp>
    </p:spTree>
    <p:extLst>
      <p:ext uri="{BB962C8B-B14F-4D97-AF65-F5344CB8AC3E}">
        <p14:creationId xmlns:p14="http://schemas.microsoft.com/office/powerpoint/2010/main" val="352456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F84D0E9-2B30-63AB-37ED-487171E4A3CD}"/>
              </a:ext>
            </a:extLst>
          </p:cNvPr>
          <p:cNvPicPr>
            <a:picLocks noChangeAspect="1"/>
          </p:cNvPicPr>
          <p:nvPr/>
        </p:nvPicPr>
        <p:blipFill>
          <a:blip r:embed="rId3"/>
          <a:srcRect l="6356" r="1197"/>
          <a:stretch>
            <a:fillRect/>
          </a:stretch>
        </p:blipFill>
        <p:spPr>
          <a:xfrm>
            <a:off x="4582160" y="156718"/>
            <a:ext cx="7609840" cy="5463190"/>
          </a:xfrm>
          <a:prstGeom prst="rect">
            <a:avLst/>
          </a:prstGeom>
        </p:spPr>
      </p:pic>
      <p:sp>
        <p:nvSpPr>
          <p:cNvPr id="5" name="Rektangel 4">
            <a:extLst>
              <a:ext uri="{FF2B5EF4-FFF2-40B4-BE49-F238E27FC236}">
                <a16:creationId xmlns:a16="http://schemas.microsoft.com/office/drawing/2014/main" id="{B9330BED-55D6-54C3-EDB1-2DADDB32F1EA}"/>
              </a:ext>
            </a:extLst>
          </p:cNvPr>
          <p:cNvSpPr/>
          <p:nvPr/>
        </p:nvSpPr>
        <p:spPr>
          <a:xfrm>
            <a:off x="8234912" y="1642687"/>
            <a:ext cx="594128" cy="9989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3ECE2880-66B1-5BDE-E8E3-9C19645ED196}"/>
              </a:ext>
            </a:extLst>
          </p:cNvPr>
          <p:cNvPicPr>
            <a:picLocks noChangeAspect="1"/>
          </p:cNvPicPr>
          <p:nvPr/>
        </p:nvPicPr>
        <p:blipFill>
          <a:blip r:embed="rId4">
            <a:alphaModFix amt="37000"/>
          </a:blip>
          <a:stretch>
            <a:fillRect/>
          </a:stretch>
        </p:blipFill>
        <p:spPr>
          <a:xfrm flipH="1">
            <a:off x="8186418" y="1642688"/>
            <a:ext cx="724454" cy="779540"/>
          </a:xfrm>
          <a:prstGeom prst="rect">
            <a:avLst/>
          </a:prstGeom>
        </p:spPr>
      </p:pic>
      <p:pic>
        <p:nvPicPr>
          <p:cNvPr id="10" name="Bildobjekt 9">
            <a:extLst>
              <a:ext uri="{FF2B5EF4-FFF2-40B4-BE49-F238E27FC236}">
                <a16:creationId xmlns:a16="http://schemas.microsoft.com/office/drawing/2014/main" id="{D7E9E902-60D6-B2EA-DE9D-D9CC39B96A17}"/>
              </a:ext>
            </a:extLst>
          </p:cNvPr>
          <p:cNvPicPr>
            <a:picLocks noChangeAspect="1"/>
          </p:cNvPicPr>
          <p:nvPr/>
        </p:nvPicPr>
        <p:blipFill>
          <a:blip r:embed="rId5">
            <a:alphaModFix amt="45000"/>
          </a:blip>
          <a:stretch>
            <a:fillRect/>
          </a:stretch>
        </p:blipFill>
        <p:spPr>
          <a:xfrm flipH="1">
            <a:off x="8286692" y="1742962"/>
            <a:ext cx="624180" cy="595236"/>
          </a:xfrm>
          <a:prstGeom prst="rect">
            <a:avLst/>
          </a:prstGeom>
        </p:spPr>
      </p:pic>
      <p:sp>
        <p:nvSpPr>
          <p:cNvPr id="13" name="textruta 12">
            <a:extLst>
              <a:ext uri="{FF2B5EF4-FFF2-40B4-BE49-F238E27FC236}">
                <a16:creationId xmlns:a16="http://schemas.microsoft.com/office/drawing/2014/main" id="{56667382-0960-5F8F-DC07-9830E717AFF1}"/>
              </a:ext>
            </a:extLst>
          </p:cNvPr>
          <p:cNvSpPr txBox="1"/>
          <p:nvPr/>
        </p:nvSpPr>
        <p:spPr>
          <a:xfrm>
            <a:off x="301336" y="502546"/>
            <a:ext cx="3124200" cy="461665"/>
          </a:xfrm>
          <a:prstGeom prst="rect">
            <a:avLst/>
          </a:prstGeom>
          <a:noFill/>
        </p:spPr>
        <p:txBody>
          <a:bodyPr wrap="square" rtlCol="0">
            <a:spAutoFit/>
          </a:bodyPr>
          <a:lstStyle/>
          <a:p>
            <a:r>
              <a:rPr lang="en-US" sz="2400" b="1" dirty="0"/>
              <a:t>Experimental set-up</a:t>
            </a:r>
          </a:p>
        </p:txBody>
      </p:sp>
      <p:sp>
        <p:nvSpPr>
          <p:cNvPr id="7" name="textruta 6">
            <a:extLst>
              <a:ext uri="{FF2B5EF4-FFF2-40B4-BE49-F238E27FC236}">
                <a16:creationId xmlns:a16="http://schemas.microsoft.com/office/drawing/2014/main" id="{A7B8E20F-CE46-3AE3-A501-26BCC1CFB7C0}"/>
              </a:ext>
            </a:extLst>
          </p:cNvPr>
          <p:cNvSpPr txBox="1"/>
          <p:nvPr/>
        </p:nvSpPr>
        <p:spPr>
          <a:xfrm>
            <a:off x="377536" y="1246649"/>
            <a:ext cx="3341024" cy="7294305"/>
          </a:xfrm>
          <a:prstGeom prst="rect">
            <a:avLst/>
          </a:prstGeom>
          <a:noFill/>
        </p:spPr>
        <p:txBody>
          <a:bodyPr wrap="square">
            <a:spAutoFit/>
          </a:bodyPr>
          <a:lstStyle/>
          <a:p>
            <a:r>
              <a:rPr lang="en-US" dirty="0">
                <a:latin typeface="Aptos" panose="020B0004020202020204" pitchFamily="34" charset="0"/>
                <a:cs typeface="Times New Roman" panose="02020603050405020304" pitchFamily="18" charset="0"/>
              </a:rPr>
              <a:t>Thin-film scintillator </a:t>
            </a:r>
          </a:p>
          <a:p>
            <a:endParaRPr lang="en-US" dirty="0">
              <a:latin typeface="Aptos" panose="020B0004020202020204" pitchFamily="34" charset="0"/>
              <a:cs typeface="Times New Roman" panose="02020603050405020304" pitchFamily="18" charset="0"/>
            </a:endParaRPr>
          </a:p>
          <a:p>
            <a:r>
              <a:rPr lang="en-US" dirty="0">
                <a:latin typeface="Aptos" panose="020B0004020202020204" pitchFamily="34" charset="0"/>
                <a:cs typeface="Times New Roman" panose="02020603050405020304" pitchFamily="18" charset="0"/>
              </a:rPr>
              <a:t>Scintillator mounted at a </a:t>
            </a:r>
            <a:r>
              <a:rPr lang="en-US" dirty="0"/>
              <a:t>45°, roughly at a </a:t>
            </a:r>
            <a:r>
              <a:rPr lang="en-US" dirty="0">
                <a:latin typeface="Aptos" panose="020B0004020202020204" pitchFamily="34" charset="0"/>
                <a:cs typeface="Times New Roman" panose="02020603050405020304" pitchFamily="18" charset="0"/>
              </a:rPr>
              <a:t>SSD ≈ 65 cm</a:t>
            </a:r>
          </a:p>
          <a:p>
            <a:endParaRPr lang="en-US" dirty="0">
              <a:latin typeface="Aptos" panose="020B0004020202020204" pitchFamily="34" charset="0"/>
              <a:cs typeface="Times New Roman" panose="02020603050405020304" pitchFamily="18" charset="0"/>
            </a:endParaRPr>
          </a:p>
          <a:p>
            <a:r>
              <a:rPr lang="en-US" dirty="0">
                <a:latin typeface="Aptos" panose="020B0004020202020204" pitchFamily="34" charset="0"/>
                <a:ea typeface="Aptos" panose="020B0004020202020204" pitchFamily="34" charset="0"/>
                <a:cs typeface="Times New Roman" panose="02020603050405020304" pitchFamily="18" charset="0"/>
              </a:rPr>
              <a:t>Basler boost (boA1936-400cca) high-speed camera</a:t>
            </a:r>
          </a:p>
          <a:p>
            <a:endParaRPr lang="en-US" dirty="0">
              <a:latin typeface="Aptos" panose="020B0004020202020204" pitchFamily="34" charset="0"/>
              <a:cs typeface="Times New Roman" panose="02020603050405020304" pitchFamily="18" charset="0"/>
            </a:endParaRPr>
          </a:p>
          <a:p>
            <a:r>
              <a:rPr lang="en-US" dirty="0">
                <a:latin typeface="Aptos" panose="020B0004020202020204" pitchFamily="34" charset="0"/>
                <a:cs typeface="Times New Roman" panose="02020603050405020304" pitchFamily="18" charset="0"/>
              </a:rPr>
              <a:t>Camera-to-</a:t>
            </a:r>
            <a:r>
              <a:rPr lang="en-US" dirty="0" err="1">
                <a:latin typeface="Aptos" panose="020B0004020202020204" pitchFamily="34" charset="0"/>
                <a:cs typeface="Times New Roman" panose="02020603050405020304" pitchFamily="18" charset="0"/>
              </a:rPr>
              <a:t>scint</a:t>
            </a:r>
            <a:r>
              <a:rPr lang="en-US" dirty="0">
                <a:latin typeface="Aptos" panose="020B0004020202020204" pitchFamily="34" charset="0"/>
                <a:cs typeface="Times New Roman" panose="02020603050405020304" pitchFamily="18" charset="0"/>
              </a:rPr>
              <a:t> ≈ 25 cm, 90</a:t>
            </a:r>
            <a:r>
              <a:rPr lang="en-US" dirty="0"/>
              <a:t>° relative beam axis</a:t>
            </a:r>
            <a:r>
              <a:rPr lang="en-US" dirty="0">
                <a:latin typeface="Aptos" panose="020B0004020202020204" pitchFamily="34" charset="0"/>
                <a:cs typeface="Times New Roman" panose="02020603050405020304" pitchFamily="18" charset="0"/>
              </a:rPr>
              <a:t> </a:t>
            </a:r>
          </a:p>
          <a:p>
            <a:endParaRPr lang="en-US" dirty="0">
              <a:latin typeface="Aptos" panose="020B0004020202020204" pitchFamily="34" charset="0"/>
              <a:cs typeface="Times New Roman" panose="02020603050405020304" pitchFamily="18" charset="0"/>
            </a:endParaRPr>
          </a:p>
          <a:p>
            <a:r>
              <a:rPr lang="en-US" dirty="0">
                <a:latin typeface="Aptos" panose="020B0004020202020204" pitchFamily="34" charset="0"/>
                <a:cs typeface="Times New Roman" panose="02020603050405020304" pitchFamily="18" charset="0"/>
              </a:rPr>
              <a:t>Image acquisition triggered by the linac’s PFV-V signal</a:t>
            </a:r>
          </a:p>
          <a:p>
            <a:endParaRPr lang="en-US" dirty="0">
              <a:latin typeface="Aptos" panose="020B0004020202020204" pitchFamily="34" charset="0"/>
              <a:cs typeface="Times New Roman" panose="02020603050405020304" pitchFamily="18" charset="0"/>
            </a:endParaRPr>
          </a:p>
          <a:p>
            <a:r>
              <a:rPr lang="en-US" dirty="0">
                <a:latin typeface="Aptos" panose="020B0004020202020204" pitchFamily="34" charset="0"/>
                <a:cs typeface="Times New Roman" panose="02020603050405020304" pitchFamily="18" charset="0"/>
              </a:rPr>
              <a:t>Camera settings: </a:t>
            </a:r>
          </a:p>
          <a:p>
            <a:r>
              <a:rPr lang="en-US" dirty="0">
                <a:latin typeface="Aptos" panose="020B0004020202020204" pitchFamily="34" charset="0"/>
                <a:cs typeface="Times New Roman" panose="02020603050405020304" pitchFamily="18" charset="0"/>
              </a:rPr>
              <a:t>   - Gain 20 dB</a:t>
            </a:r>
          </a:p>
          <a:p>
            <a:r>
              <a:rPr lang="en-US" dirty="0">
                <a:latin typeface="Aptos" panose="020B0004020202020204" pitchFamily="34" charset="0"/>
                <a:cs typeface="Times New Roman" panose="02020603050405020304" pitchFamily="18" charset="0"/>
              </a:rPr>
              <a:t>   - 1024</a:t>
            </a:r>
            <a:r>
              <a:rPr lang="en-US" dirty="0"/>
              <a:t>×1024 pixels</a:t>
            </a:r>
          </a:p>
          <a:p>
            <a:r>
              <a:rPr lang="en-US" dirty="0">
                <a:latin typeface="Aptos" panose="020B0004020202020204" pitchFamily="34" charset="0"/>
                <a:cs typeface="Times New Roman" panose="02020603050405020304" pitchFamily="18" charset="0"/>
              </a:rPr>
              <a:t>   - 8-bit monochrome depth                 (maximum pixel value 254)</a:t>
            </a:r>
          </a:p>
          <a:p>
            <a:endParaRPr lang="en-US" dirty="0">
              <a:latin typeface="Aptos" panose="020B0004020202020204" pitchFamily="34" charset="0"/>
              <a:cs typeface="Times New Roman" panose="02020603050405020304" pitchFamily="18" charset="0"/>
            </a:endParaRPr>
          </a:p>
          <a:p>
            <a:endParaRPr lang="en-US" dirty="0">
              <a:latin typeface="Aptos" panose="020B0004020202020204" pitchFamily="34" charset="0"/>
              <a:cs typeface="Times New Roman" panose="02020603050405020304" pitchFamily="18" charset="0"/>
            </a:endParaRPr>
          </a:p>
          <a:p>
            <a:endParaRPr lang="en-US" dirty="0">
              <a:latin typeface="Aptos" panose="020B0004020202020204" pitchFamily="34" charset="0"/>
              <a:cs typeface="Times New Roman" panose="02020603050405020304" pitchFamily="18" charset="0"/>
            </a:endParaRPr>
          </a:p>
          <a:p>
            <a:endParaRPr lang="en-US" dirty="0">
              <a:latin typeface="Aptos" panose="020B0004020202020204" pitchFamily="34" charset="0"/>
              <a:cs typeface="Times New Roman" panose="02020603050405020304" pitchFamily="18" charset="0"/>
            </a:endParaRPr>
          </a:p>
          <a:p>
            <a:endParaRPr lang="en-US" dirty="0">
              <a:latin typeface="Aptos" panose="020B0004020202020204" pitchFamily="34" charset="0"/>
              <a:cs typeface="Times New Roman" panose="02020603050405020304" pitchFamily="18" charset="0"/>
            </a:endParaRPr>
          </a:p>
          <a:p>
            <a:endParaRPr lang="en-US" dirty="0">
              <a:latin typeface="Aptos" panose="020B0004020202020204" pitchFamily="34" charset="0"/>
              <a:cs typeface="Times New Roman" panose="02020603050405020304" pitchFamily="18" charset="0"/>
            </a:endParaRPr>
          </a:p>
          <a:p>
            <a:endParaRPr lang="en-US" dirty="0"/>
          </a:p>
        </p:txBody>
      </p:sp>
      <p:sp>
        <p:nvSpPr>
          <p:cNvPr id="8" name="textruta 7">
            <a:extLst>
              <a:ext uri="{FF2B5EF4-FFF2-40B4-BE49-F238E27FC236}">
                <a16:creationId xmlns:a16="http://schemas.microsoft.com/office/drawing/2014/main" id="{FFD4E05C-38FD-22DF-3E74-AF7413E76BAE}"/>
              </a:ext>
            </a:extLst>
          </p:cNvPr>
          <p:cNvSpPr txBox="1"/>
          <p:nvPr/>
        </p:nvSpPr>
        <p:spPr>
          <a:xfrm>
            <a:off x="8387080" y="2032458"/>
            <a:ext cx="594128" cy="261610"/>
          </a:xfrm>
          <a:prstGeom prst="rect">
            <a:avLst/>
          </a:prstGeom>
          <a:noFill/>
        </p:spPr>
        <p:txBody>
          <a:bodyPr wrap="square" rtlCol="0">
            <a:spAutoFit/>
          </a:bodyPr>
          <a:lstStyle/>
          <a:p>
            <a:r>
              <a:rPr lang="en-US" sz="1100" dirty="0"/>
              <a:t>45°</a:t>
            </a:r>
          </a:p>
        </p:txBody>
      </p:sp>
      <p:sp>
        <p:nvSpPr>
          <p:cNvPr id="9" name="textruta 8">
            <a:extLst>
              <a:ext uri="{FF2B5EF4-FFF2-40B4-BE49-F238E27FC236}">
                <a16:creationId xmlns:a16="http://schemas.microsoft.com/office/drawing/2014/main" id="{AD1FEA66-16CF-3D66-CF07-37BDF50826E7}"/>
              </a:ext>
            </a:extLst>
          </p:cNvPr>
          <p:cNvSpPr txBox="1"/>
          <p:nvPr/>
        </p:nvSpPr>
        <p:spPr>
          <a:xfrm rot="2512189">
            <a:off x="5435601" y="4602479"/>
            <a:ext cx="1320800" cy="338554"/>
          </a:xfrm>
          <a:prstGeom prst="rect">
            <a:avLst/>
          </a:prstGeom>
          <a:noFill/>
        </p:spPr>
        <p:txBody>
          <a:bodyPr wrap="square" rtlCol="0">
            <a:spAutoFit/>
          </a:bodyPr>
          <a:lstStyle/>
          <a:p>
            <a:r>
              <a:rPr lang="en-US" sz="1600" dirty="0"/>
              <a:t>CXP cable</a:t>
            </a:r>
          </a:p>
        </p:txBody>
      </p:sp>
      <p:sp>
        <p:nvSpPr>
          <p:cNvPr id="12" name="textruta 11">
            <a:extLst>
              <a:ext uri="{FF2B5EF4-FFF2-40B4-BE49-F238E27FC236}">
                <a16:creationId xmlns:a16="http://schemas.microsoft.com/office/drawing/2014/main" id="{6EBF7C2D-4AFC-3F4F-583E-4EFFE961631B}"/>
              </a:ext>
            </a:extLst>
          </p:cNvPr>
          <p:cNvSpPr txBox="1"/>
          <p:nvPr/>
        </p:nvSpPr>
        <p:spPr>
          <a:xfrm>
            <a:off x="10326024" y="502546"/>
            <a:ext cx="1564640" cy="646331"/>
          </a:xfrm>
          <a:prstGeom prst="rect">
            <a:avLst/>
          </a:prstGeom>
          <a:noFill/>
        </p:spPr>
        <p:txBody>
          <a:bodyPr wrap="square">
            <a:spAutoFit/>
          </a:bodyPr>
          <a:lstStyle/>
          <a:p>
            <a:pPr algn="ctr"/>
            <a:r>
              <a:rPr lang="en-US" sz="1800" dirty="0">
                <a:effectLst/>
                <a:latin typeface="Aptos" panose="020B0004020202020204" pitchFamily="34" charset="0"/>
                <a:ea typeface="Aptos" panose="020B0004020202020204" pitchFamily="34" charset="0"/>
                <a:cs typeface="Times New Roman" panose="02020603050405020304" pitchFamily="18" charset="0"/>
              </a:rPr>
              <a:t>Pylon Viewer software </a:t>
            </a:r>
            <a:endParaRPr lang="en-US" dirty="0"/>
          </a:p>
        </p:txBody>
      </p:sp>
      <p:sp>
        <p:nvSpPr>
          <p:cNvPr id="16" name="Rektangel 15">
            <a:extLst>
              <a:ext uri="{FF2B5EF4-FFF2-40B4-BE49-F238E27FC236}">
                <a16:creationId xmlns:a16="http://schemas.microsoft.com/office/drawing/2014/main" id="{1F67B45F-F897-2DF3-99B3-341A25FD1ED3}"/>
              </a:ext>
            </a:extLst>
          </p:cNvPr>
          <p:cNvSpPr/>
          <p:nvPr/>
        </p:nvSpPr>
        <p:spPr>
          <a:xfrm>
            <a:off x="4488872" y="156718"/>
            <a:ext cx="7703127" cy="59011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Bildobjekt 13">
            <a:extLst>
              <a:ext uri="{FF2B5EF4-FFF2-40B4-BE49-F238E27FC236}">
                <a16:creationId xmlns:a16="http://schemas.microsoft.com/office/drawing/2014/main" id="{6267F9E0-2017-98F1-DDD0-6857BD8DE9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1848" y="892265"/>
            <a:ext cx="8175696" cy="5463189"/>
          </a:xfrm>
          <a:prstGeom prst="rect">
            <a:avLst/>
          </a:prstGeom>
        </p:spPr>
      </p:pic>
    </p:spTree>
    <p:extLst>
      <p:ext uri="{BB962C8B-B14F-4D97-AF65-F5344CB8AC3E}">
        <p14:creationId xmlns:p14="http://schemas.microsoft.com/office/powerpoint/2010/main" val="26535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9775FA-2576-631F-E145-3BCDD434226A}"/>
              </a:ext>
            </a:extLst>
          </p:cNvPr>
          <p:cNvSpPr>
            <a:spLocks noGrp="1"/>
          </p:cNvSpPr>
          <p:nvPr>
            <p:ph type="title"/>
          </p:nvPr>
        </p:nvSpPr>
        <p:spPr>
          <a:xfrm>
            <a:off x="630382" y="562552"/>
            <a:ext cx="10515600" cy="1325563"/>
          </a:xfrm>
        </p:spPr>
        <p:txBody>
          <a:bodyPr/>
          <a:lstStyle/>
          <a:p>
            <a:r>
              <a:rPr lang="en-US" dirty="0"/>
              <a:t>Method</a:t>
            </a:r>
          </a:p>
        </p:txBody>
      </p:sp>
      <p:sp>
        <p:nvSpPr>
          <p:cNvPr id="3" name="Platshållare för innehåll 2">
            <a:extLst>
              <a:ext uri="{FF2B5EF4-FFF2-40B4-BE49-F238E27FC236}">
                <a16:creationId xmlns:a16="http://schemas.microsoft.com/office/drawing/2014/main" id="{08A625F2-559D-9F8C-51CA-9E79912CCAE1}"/>
              </a:ext>
            </a:extLst>
          </p:cNvPr>
          <p:cNvSpPr>
            <a:spLocks noGrp="1"/>
          </p:cNvSpPr>
          <p:nvPr>
            <p:ph idx="1"/>
          </p:nvPr>
        </p:nvSpPr>
        <p:spPr>
          <a:xfrm>
            <a:off x="500149" y="1690688"/>
            <a:ext cx="4747491" cy="4351338"/>
          </a:xfrm>
        </p:spPr>
        <p:txBody>
          <a:bodyPr/>
          <a:lstStyle/>
          <a:p>
            <a:endParaRPr lang="en-US" dirty="0"/>
          </a:p>
          <a:p>
            <a:r>
              <a:rPr lang="en-US" sz="2000" dirty="0"/>
              <a:t>Scintillation light-intensity was quantified as pixel value</a:t>
            </a:r>
          </a:p>
          <a:p>
            <a:endParaRPr lang="en-US" sz="2000" dirty="0"/>
          </a:p>
          <a:p>
            <a:r>
              <a:rPr lang="en-US" sz="2000" dirty="0"/>
              <a:t>All images were processed and analyzed in Spyder, Python</a:t>
            </a:r>
          </a:p>
          <a:p>
            <a:endParaRPr lang="en-US" sz="2000" dirty="0"/>
          </a:p>
          <a:p>
            <a:r>
              <a:rPr lang="en-US" sz="2000" dirty="0"/>
              <a:t>Radiochromic film (EBT-XD) used for reference dosimetry (when necessary)</a:t>
            </a:r>
          </a:p>
          <a:p>
            <a:pPr marL="0" indent="0">
              <a:buNone/>
            </a:pPr>
            <a:r>
              <a:rPr lang="en-US" sz="1800" dirty="0"/>
              <a:t>      - Following established protocol</a:t>
            </a:r>
          </a:p>
          <a:p>
            <a:pPr marL="0" indent="0">
              <a:buNone/>
            </a:pPr>
            <a:r>
              <a:rPr lang="en-US" sz="1800" dirty="0"/>
              <a:t>      - A dose uncertainty of 4% was applied</a:t>
            </a:r>
          </a:p>
        </p:txBody>
      </p:sp>
      <p:pic>
        <p:nvPicPr>
          <p:cNvPr id="5" name="Bildobjekt 4">
            <a:extLst>
              <a:ext uri="{FF2B5EF4-FFF2-40B4-BE49-F238E27FC236}">
                <a16:creationId xmlns:a16="http://schemas.microsoft.com/office/drawing/2014/main" id="{EC9EF913-2B65-4F99-A4F0-B902CEAC52C9}"/>
              </a:ext>
            </a:extLst>
          </p:cNvPr>
          <p:cNvPicPr>
            <a:picLocks noChangeAspect="1"/>
          </p:cNvPicPr>
          <p:nvPr/>
        </p:nvPicPr>
        <p:blipFill>
          <a:blip r:embed="rId2">
            <a:extLst>
              <a:ext uri="{28A0092B-C50C-407E-A947-70E740481C1C}">
                <a14:useLocalDpi xmlns:a14="http://schemas.microsoft.com/office/drawing/2010/main" val="0"/>
              </a:ext>
            </a:extLst>
          </a:blip>
          <a:srcRect l="8357" t="13083" r="8939" b="8130"/>
          <a:stretch>
            <a:fillRect/>
          </a:stretch>
        </p:blipFill>
        <p:spPr>
          <a:xfrm>
            <a:off x="6096000" y="1199478"/>
            <a:ext cx="5049982" cy="5024341"/>
          </a:xfrm>
          <a:prstGeom prst="rect">
            <a:avLst/>
          </a:prstGeom>
        </p:spPr>
      </p:pic>
    </p:spTree>
    <p:extLst>
      <p:ext uri="{BB962C8B-B14F-4D97-AF65-F5344CB8AC3E}">
        <p14:creationId xmlns:p14="http://schemas.microsoft.com/office/powerpoint/2010/main" val="283507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EAFE99-55AD-B0DC-5A12-0891CE20A6AA}"/>
              </a:ext>
            </a:extLst>
          </p:cNvPr>
          <p:cNvSpPr>
            <a:spLocks noGrp="1"/>
          </p:cNvSpPr>
          <p:nvPr>
            <p:ph type="title"/>
          </p:nvPr>
        </p:nvSpPr>
        <p:spPr>
          <a:xfrm>
            <a:off x="604520" y="365125"/>
            <a:ext cx="10515600" cy="1325563"/>
          </a:xfrm>
        </p:spPr>
        <p:txBody>
          <a:bodyPr/>
          <a:lstStyle/>
          <a:p>
            <a:r>
              <a:rPr lang="en-US" dirty="0"/>
              <a:t>Task 1</a:t>
            </a:r>
          </a:p>
        </p:txBody>
      </p:sp>
      <p:sp>
        <p:nvSpPr>
          <p:cNvPr id="3" name="Platshållare för innehåll 2">
            <a:extLst>
              <a:ext uri="{FF2B5EF4-FFF2-40B4-BE49-F238E27FC236}">
                <a16:creationId xmlns:a16="http://schemas.microsoft.com/office/drawing/2014/main" id="{E1655B00-1EAC-55C2-05A2-53E6E1A01C84}"/>
              </a:ext>
            </a:extLst>
          </p:cNvPr>
          <p:cNvSpPr>
            <a:spLocks noGrp="1"/>
          </p:cNvSpPr>
          <p:nvPr>
            <p:ph idx="1"/>
          </p:nvPr>
        </p:nvSpPr>
        <p:spPr>
          <a:xfrm>
            <a:off x="604520" y="1690688"/>
            <a:ext cx="4353560" cy="4351338"/>
          </a:xfrm>
        </p:spPr>
        <p:txBody>
          <a:bodyPr/>
          <a:lstStyle/>
          <a:p>
            <a:pPr marL="0" indent="0">
              <a:buNone/>
            </a:pPr>
            <a:r>
              <a:rPr lang="en-US" sz="2400" dirty="0"/>
              <a:t>Question 1: Afterglow</a:t>
            </a:r>
          </a:p>
          <a:p>
            <a:pPr marL="0" indent="0">
              <a:buNone/>
            </a:pPr>
            <a:r>
              <a:rPr lang="en-US" sz="2000" dirty="0"/>
              <a:t>The scintillator’s afterglow &lt; 5 </a:t>
            </a:r>
            <a:r>
              <a:rPr lang="en-US" sz="2000" dirty="0" err="1"/>
              <a:t>ms</a:t>
            </a:r>
            <a:r>
              <a:rPr lang="en-US" sz="2000" dirty="0"/>
              <a:t> (time between two pulses)?</a:t>
            </a:r>
          </a:p>
          <a:p>
            <a:pPr marL="0" indent="0">
              <a:buNone/>
            </a:pPr>
            <a:endParaRPr lang="en-US" sz="2400" dirty="0"/>
          </a:p>
          <a:p>
            <a:pPr marL="0" indent="0">
              <a:buNone/>
            </a:pPr>
            <a:r>
              <a:rPr lang="en-US" sz="2400" dirty="0"/>
              <a:t>Method: </a:t>
            </a:r>
          </a:p>
          <a:p>
            <a:pPr marL="0" indent="0">
              <a:buNone/>
            </a:pPr>
            <a:r>
              <a:rPr lang="en-US" sz="2000" dirty="0">
                <a:sym typeface="Wingdings" panose="05000000000000000000" pitchFamily="2" charset="2"/>
              </a:rPr>
              <a:t>Repeated measurements (10 pulses) with varying exposure time 10-4000 </a:t>
            </a:r>
            <a:r>
              <a:rPr lang="el-GR" sz="2000" dirty="0">
                <a:sym typeface="Wingdings" panose="05000000000000000000" pitchFamily="2" charset="2"/>
              </a:rPr>
              <a:t>μ</a:t>
            </a:r>
            <a:r>
              <a:rPr lang="sv-SE" sz="2000" dirty="0">
                <a:sym typeface="Wingdings" panose="05000000000000000000" pitchFamily="2" charset="2"/>
              </a:rPr>
              <a:t>s</a:t>
            </a:r>
            <a:endParaRPr lang="en-US" sz="2000" dirty="0"/>
          </a:p>
          <a:p>
            <a:endParaRPr lang="en-US" dirty="0"/>
          </a:p>
          <a:p>
            <a:pPr marL="0" indent="0">
              <a:buNone/>
            </a:pPr>
            <a:r>
              <a:rPr lang="en-US" sz="2400" dirty="0"/>
              <a:t>Results:</a:t>
            </a:r>
          </a:p>
          <a:p>
            <a:pPr marL="0" indent="0">
              <a:buNone/>
            </a:pPr>
            <a:r>
              <a:rPr lang="en-US" sz="2000" dirty="0"/>
              <a:t>Afterglow around 1 </a:t>
            </a:r>
            <a:r>
              <a:rPr lang="en-US" sz="2000" dirty="0" err="1"/>
              <a:t>ms</a:t>
            </a:r>
            <a:endParaRPr lang="en-US" sz="2000" dirty="0"/>
          </a:p>
        </p:txBody>
      </p:sp>
      <p:pic>
        <p:nvPicPr>
          <p:cNvPr id="4" name="Bildobjekt 3">
            <a:extLst>
              <a:ext uri="{FF2B5EF4-FFF2-40B4-BE49-F238E27FC236}">
                <a16:creationId xmlns:a16="http://schemas.microsoft.com/office/drawing/2014/main" id="{3DFEECB7-5995-8830-0132-12B81D775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481" y="1132342"/>
            <a:ext cx="6710680" cy="4593315"/>
          </a:xfrm>
          <a:prstGeom prst="rect">
            <a:avLst/>
          </a:prstGeom>
        </p:spPr>
      </p:pic>
      <p:pic>
        <p:nvPicPr>
          <p:cNvPr id="6" name="Bildobjekt 5">
            <a:extLst>
              <a:ext uri="{FF2B5EF4-FFF2-40B4-BE49-F238E27FC236}">
                <a16:creationId xmlns:a16="http://schemas.microsoft.com/office/drawing/2014/main" id="{9331EAA3-67B2-E5C3-B893-F6F6D3D11C49}"/>
              </a:ext>
            </a:extLst>
          </p:cNvPr>
          <p:cNvPicPr>
            <a:picLocks noChangeAspect="1"/>
          </p:cNvPicPr>
          <p:nvPr/>
        </p:nvPicPr>
        <p:blipFill>
          <a:blip r:embed="rId4"/>
          <a:stretch>
            <a:fillRect/>
          </a:stretch>
        </p:blipFill>
        <p:spPr>
          <a:xfrm>
            <a:off x="3403600" y="4909503"/>
            <a:ext cx="995680" cy="995680"/>
          </a:xfrm>
          <a:prstGeom prst="rect">
            <a:avLst/>
          </a:prstGeom>
        </p:spPr>
      </p:pic>
    </p:spTree>
    <p:extLst>
      <p:ext uri="{BB962C8B-B14F-4D97-AF65-F5344CB8AC3E}">
        <p14:creationId xmlns:p14="http://schemas.microsoft.com/office/powerpoint/2010/main" val="12441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A72541-A4DF-FAC2-6878-4CDDE1A6DFDB}"/>
              </a:ext>
            </a:extLst>
          </p:cNvPr>
          <p:cNvSpPr>
            <a:spLocks noGrp="1"/>
          </p:cNvSpPr>
          <p:nvPr>
            <p:ph type="title"/>
          </p:nvPr>
        </p:nvSpPr>
        <p:spPr/>
        <p:txBody>
          <a:bodyPr/>
          <a:lstStyle/>
          <a:p>
            <a:r>
              <a:rPr lang="en-US" dirty="0"/>
              <a:t>Task 1.5 </a:t>
            </a:r>
          </a:p>
        </p:txBody>
      </p:sp>
      <p:sp>
        <p:nvSpPr>
          <p:cNvPr id="3" name="Platshållare för innehåll 2">
            <a:extLst>
              <a:ext uri="{FF2B5EF4-FFF2-40B4-BE49-F238E27FC236}">
                <a16:creationId xmlns:a16="http://schemas.microsoft.com/office/drawing/2014/main" id="{629C32DB-ABDE-B2BA-31FD-D6AF3CD2E876}"/>
              </a:ext>
            </a:extLst>
          </p:cNvPr>
          <p:cNvSpPr>
            <a:spLocks noGrp="1"/>
          </p:cNvSpPr>
          <p:nvPr>
            <p:ph idx="1"/>
          </p:nvPr>
        </p:nvSpPr>
        <p:spPr>
          <a:xfrm>
            <a:off x="838200" y="1500505"/>
            <a:ext cx="10515600" cy="4351338"/>
          </a:xfrm>
        </p:spPr>
        <p:txBody>
          <a:bodyPr>
            <a:normAutofit/>
          </a:bodyPr>
          <a:lstStyle/>
          <a:p>
            <a:pPr marL="0" indent="0">
              <a:buNone/>
            </a:pPr>
            <a:r>
              <a:rPr lang="en-US" sz="2400" dirty="0"/>
              <a:t>Question 1.5: </a:t>
            </a:r>
          </a:p>
          <a:p>
            <a:pPr marL="0" indent="0">
              <a:buNone/>
            </a:pPr>
            <a:r>
              <a:rPr lang="en-US" sz="2000" dirty="0"/>
              <a:t>Using 1 </a:t>
            </a:r>
            <a:r>
              <a:rPr lang="en-US" sz="2000" dirty="0" err="1"/>
              <a:t>ms</a:t>
            </a:r>
            <a:r>
              <a:rPr lang="en-US" sz="2000" dirty="0"/>
              <a:t> exposure time, do we get sufficient temporal resolution for resolving pulses?</a:t>
            </a:r>
          </a:p>
        </p:txBody>
      </p:sp>
      <p:pic>
        <p:nvPicPr>
          <p:cNvPr id="5" name="Bildobjekt 4">
            <a:extLst>
              <a:ext uri="{FF2B5EF4-FFF2-40B4-BE49-F238E27FC236}">
                <a16:creationId xmlns:a16="http://schemas.microsoft.com/office/drawing/2014/main" id="{74ACC8DC-E0F9-1EAD-6F4F-AF3927A77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726" y="2763521"/>
            <a:ext cx="5901573" cy="3899626"/>
          </a:xfrm>
          <a:prstGeom prst="rect">
            <a:avLst/>
          </a:prstGeom>
        </p:spPr>
      </p:pic>
      <p:pic>
        <p:nvPicPr>
          <p:cNvPr id="6" name="Bildobjekt 5" descr="En bild som visar text, skärmbild, nummer, diagram&#10;&#10;AI-genererat innehåll kan vara felaktigt.">
            <a:extLst>
              <a:ext uri="{FF2B5EF4-FFF2-40B4-BE49-F238E27FC236}">
                <a16:creationId xmlns:a16="http://schemas.microsoft.com/office/drawing/2014/main" id="{FBF16CC6-4EE6-EA10-E315-823C6B01A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961" y="3134531"/>
            <a:ext cx="3871705" cy="2555325"/>
          </a:xfrm>
          <a:prstGeom prst="rect">
            <a:avLst/>
          </a:prstGeom>
        </p:spPr>
      </p:pic>
      <p:pic>
        <p:nvPicPr>
          <p:cNvPr id="7" name="Platshållare för innehåll 4" descr="En bild som visar text, skärmbild, nummer, linje&#10;&#10;AI-genererat innehåll kan vara felaktigt.">
            <a:extLst>
              <a:ext uri="{FF2B5EF4-FFF2-40B4-BE49-F238E27FC236}">
                <a16:creationId xmlns:a16="http://schemas.microsoft.com/office/drawing/2014/main" id="{81E32830-C65C-47D5-C122-C214AAF01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642" y="3134531"/>
            <a:ext cx="3871705" cy="2555325"/>
          </a:xfrm>
          <a:prstGeom prst="rect">
            <a:avLst/>
          </a:prstGeom>
        </p:spPr>
      </p:pic>
      <p:pic>
        <p:nvPicPr>
          <p:cNvPr id="8" name="Bildobjekt 7" descr="En bild som visar text, skärmbild, nummer, linje&#10;&#10;AI-genererat innehåll kan vara felaktigt.">
            <a:extLst>
              <a:ext uri="{FF2B5EF4-FFF2-40B4-BE49-F238E27FC236}">
                <a16:creationId xmlns:a16="http://schemas.microsoft.com/office/drawing/2014/main" id="{E9D893C0-E613-E0B0-4AA4-33F819FA7C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7894" y="3134531"/>
            <a:ext cx="3871705" cy="2555325"/>
          </a:xfrm>
          <a:prstGeom prst="rect">
            <a:avLst/>
          </a:prstGeom>
        </p:spPr>
      </p:pic>
      <p:sp>
        <p:nvSpPr>
          <p:cNvPr id="9" name="Rektangel 8">
            <a:extLst>
              <a:ext uri="{FF2B5EF4-FFF2-40B4-BE49-F238E27FC236}">
                <a16:creationId xmlns:a16="http://schemas.microsoft.com/office/drawing/2014/main" id="{6FE15DBF-D97A-D5C9-2A98-23FD9CC70BE4}"/>
              </a:ext>
            </a:extLst>
          </p:cNvPr>
          <p:cNvSpPr/>
          <p:nvPr/>
        </p:nvSpPr>
        <p:spPr>
          <a:xfrm>
            <a:off x="487680" y="3121760"/>
            <a:ext cx="10793372" cy="3072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ruta 9">
            <a:extLst>
              <a:ext uri="{FF2B5EF4-FFF2-40B4-BE49-F238E27FC236}">
                <a16:creationId xmlns:a16="http://schemas.microsoft.com/office/drawing/2014/main" id="{E5A2D931-79BF-52B7-8725-872A0DF3B74E}"/>
              </a:ext>
            </a:extLst>
          </p:cNvPr>
          <p:cNvSpPr txBox="1"/>
          <p:nvPr/>
        </p:nvSpPr>
        <p:spPr>
          <a:xfrm>
            <a:off x="1691238" y="2993252"/>
            <a:ext cx="1178560" cy="369332"/>
          </a:xfrm>
          <a:prstGeom prst="rect">
            <a:avLst/>
          </a:prstGeom>
          <a:noFill/>
        </p:spPr>
        <p:txBody>
          <a:bodyPr wrap="square" rtlCol="0">
            <a:spAutoFit/>
          </a:bodyPr>
          <a:lstStyle/>
          <a:p>
            <a:r>
              <a:rPr lang="en-US" dirty="0"/>
              <a:t>10 pulses</a:t>
            </a:r>
          </a:p>
        </p:txBody>
      </p:sp>
      <p:sp>
        <p:nvSpPr>
          <p:cNvPr id="11" name="textruta 10">
            <a:extLst>
              <a:ext uri="{FF2B5EF4-FFF2-40B4-BE49-F238E27FC236}">
                <a16:creationId xmlns:a16="http://schemas.microsoft.com/office/drawing/2014/main" id="{36C4791C-B06A-142F-BC75-BCADA2AA7CCA}"/>
              </a:ext>
            </a:extLst>
          </p:cNvPr>
          <p:cNvSpPr txBox="1"/>
          <p:nvPr/>
        </p:nvSpPr>
        <p:spPr>
          <a:xfrm>
            <a:off x="5713435" y="2993252"/>
            <a:ext cx="1178560" cy="369332"/>
          </a:xfrm>
          <a:prstGeom prst="rect">
            <a:avLst/>
          </a:prstGeom>
          <a:noFill/>
        </p:spPr>
        <p:txBody>
          <a:bodyPr wrap="square" rtlCol="0">
            <a:spAutoFit/>
          </a:bodyPr>
          <a:lstStyle/>
          <a:p>
            <a:r>
              <a:rPr lang="en-US" dirty="0"/>
              <a:t>12 pulses</a:t>
            </a:r>
          </a:p>
        </p:txBody>
      </p:sp>
      <p:sp>
        <p:nvSpPr>
          <p:cNvPr id="12" name="textruta 11">
            <a:extLst>
              <a:ext uri="{FF2B5EF4-FFF2-40B4-BE49-F238E27FC236}">
                <a16:creationId xmlns:a16="http://schemas.microsoft.com/office/drawing/2014/main" id="{14335355-B9A9-B4DA-CCBF-D45CE6745957}"/>
              </a:ext>
            </a:extLst>
          </p:cNvPr>
          <p:cNvSpPr txBox="1"/>
          <p:nvPr/>
        </p:nvSpPr>
        <p:spPr>
          <a:xfrm>
            <a:off x="9636754" y="3059668"/>
            <a:ext cx="1178560" cy="369332"/>
          </a:xfrm>
          <a:prstGeom prst="rect">
            <a:avLst/>
          </a:prstGeom>
          <a:noFill/>
        </p:spPr>
        <p:txBody>
          <a:bodyPr wrap="square" rtlCol="0">
            <a:spAutoFit/>
          </a:bodyPr>
          <a:lstStyle/>
          <a:p>
            <a:r>
              <a:rPr lang="en-US" dirty="0"/>
              <a:t>20 pulses</a:t>
            </a:r>
          </a:p>
        </p:txBody>
      </p:sp>
      <p:pic>
        <p:nvPicPr>
          <p:cNvPr id="13" name="Bildobjekt 12">
            <a:extLst>
              <a:ext uri="{FF2B5EF4-FFF2-40B4-BE49-F238E27FC236}">
                <a16:creationId xmlns:a16="http://schemas.microsoft.com/office/drawing/2014/main" id="{D3D26B1E-CB5C-7899-2CB5-DC2E12EB5540}"/>
              </a:ext>
            </a:extLst>
          </p:cNvPr>
          <p:cNvPicPr>
            <a:picLocks noChangeAspect="1"/>
          </p:cNvPicPr>
          <p:nvPr/>
        </p:nvPicPr>
        <p:blipFill>
          <a:blip r:embed="rId7"/>
          <a:stretch>
            <a:fillRect/>
          </a:stretch>
        </p:blipFill>
        <p:spPr>
          <a:xfrm>
            <a:off x="10815314" y="1496298"/>
            <a:ext cx="995680" cy="995680"/>
          </a:xfrm>
          <a:prstGeom prst="rect">
            <a:avLst/>
          </a:prstGeom>
        </p:spPr>
      </p:pic>
    </p:spTree>
    <p:extLst>
      <p:ext uri="{BB962C8B-B14F-4D97-AF65-F5344CB8AC3E}">
        <p14:creationId xmlns:p14="http://schemas.microsoft.com/office/powerpoint/2010/main" val="310080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053346-28FB-7E70-6591-8FA654C6C569}"/>
              </a:ext>
            </a:extLst>
          </p:cNvPr>
          <p:cNvSpPr>
            <a:spLocks noGrp="1"/>
          </p:cNvSpPr>
          <p:nvPr>
            <p:ph type="title"/>
          </p:nvPr>
        </p:nvSpPr>
        <p:spPr/>
        <p:txBody>
          <a:bodyPr/>
          <a:lstStyle/>
          <a:p>
            <a:r>
              <a:rPr lang="en-US" dirty="0"/>
              <a:t>Task 2</a:t>
            </a:r>
          </a:p>
        </p:txBody>
      </p:sp>
      <p:sp>
        <p:nvSpPr>
          <p:cNvPr id="3" name="Platshållare för innehåll 2">
            <a:extLst>
              <a:ext uri="{FF2B5EF4-FFF2-40B4-BE49-F238E27FC236}">
                <a16:creationId xmlns:a16="http://schemas.microsoft.com/office/drawing/2014/main" id="{81D6CEDE-DA70-2831-94D4-84641F5BA120}"/>
              </a:ext>
            </a:extLst>
          </p:cNvPr>
          <p:cNvSpPr>
            <a:spLocks noGrp="1"/>
          </p:cNvSpPr>
          <p:nvPr>
            <p:ph idx="1"/>
          </p:nvPr>
        </p:nvSpPr>
        <p:spPr>
          <a:xfrm>
            <a:off x="211941" y="1537855"/>
            <a:ext cx="5511800" cy="4955019"/>
          </a:xfrm>
        </p:spPr>
        <p:txBody>
          <a:bodyPr>
            <a:normAutofit fontScale="92500" lnSpcReduction="20000"/>
          </a:bodyPr>
          <a:lstStyle/>
          <a:p>
            <a:pPr marL="0" indent="0">
              <a:buNone/>
            </a:pPr>
            <a:r>
              <a:rPr lang="en-US" sz="2400" dirty="0"/>
              <a:t>Question 2: </a:t>
            </a:r>
          </a:p>
          <a:p>
            <a:pPr marL="0" indent="0">
              <a:buNone/>
            </a:pPr>
            <a:r>
              <a:rPr lang="en-US" sz="2000" dirty="0"/>
              <a:t>How is the dose response as a function of dose-per-pulse under UHDR irradiation?</a:t>
            </a:r>
          </a:p>
          <a:p>
            <a:pPr marL="0" indent="0">
              <a:buNone/>
            </a:pPr>
            <a:endParaRPr lang="en-US" sz="2000" dirty="0"/>
          </a:p>
          <a:p>
            <a:pPr marL="0" indent="0">
              <a:buNone/>
            </a:pPr>
            <a:r>
              <a:rPr lang="en-US" sz="2400" dirty="0"/>
              <a:t>Method:</a:t>
            </a:r>
          </a:p>
          <a:p>
            <a:pPr marL="0" indent="0">
              <a:buNone/>
            </a:pPr>
            <a:r>
              <a:rPr lang="en-US" sz="1800" dirty="0"/>
              <a:t>Pulse trains of 10–110 pulses, varying the linac’s gun setting </a:t>
            </a:r>
            <a:r>
              <a:rPr lang="en-US" sz="1800" dirty="0">
                <a:sym typeface="Wingdings" panose="05000000000000000000" pitchFamily="2" charset="2"/>
              </a:rPr>
              <a:t> different DPP</a:t>
            </a:r>
          </a:p>
          <a:p>
            <a:pPr marL="0" indent="0">
              <a:buNone/>
            </a:pPr>
            <a:r>
              <a:rPr lang="en-US" sz="1800" dirty="0">
                <a:sym typeface="Wingdings" panose="05000000000000000000" pitchFamily="2" charset="2"/>
              </a:rPr>
              <a:t>Delivered doses 6-21 Gy, DPP range 0.06-2.1 Gy</a:t>
            </a:r>
          </a:p>
          <a:p>
            <a:pPr marL="0" indent="0">
              <a:buNone/>
            </a:pPr>
            <a:r>
              <a:rPr lang="en-US" sz="1800" dirty="0">
                <a:sym typeface="Wingdings" panose="05000000000000000000" pitchFamily="2" charset="2"/>
              </a:rPr>
              <a:t>Radiochromic adjacent to the scintillator.</a:t>
            </a:r>
          </a:p>
          <a:p>
            <a:pPr marL="0" indent="0">
              <a:buNone/>
            </a:pPr>
            <a:r>
              <a:rPr lang="en-US" sz="1800" dirty="0">
                <a:sym typeface="Wingdings" panose="05000000000000000000" pitchFamily="2" charset="2"/>
              </a:rPr>
              <a:t>Average scintillator intensity for each pulse train</a:t>
            </a:r>
          </a:p>
          <a:p>
            <a:pPr marL="0" indent="0">
              <a:buNone/>
            </a:pPr>
            <a:endParaRPr lang="en-US" sz="1800" dirty="0">
              <a:sym typeface="Wingdings" panose="05000000000000000000" pitchFamily="2" charset="2"/>
            </a:endParaRPr>
          </a:p>
          <a:p>
            <a:pPr marL="0" indent="0">
              <a:buNone/>
            </a:pPr>
            <a:r>
              <a:rPr lang="en-US" sz="2400" dirty="0">
                <a:sym typeface="Wingdings" panose="05000000000000000000" pitchFamily="2" charset="2"/>
              </a:rPr>
              <a:t>Results:</a:t>
            </a:r>
          </a:p>
          <a:p>
            <a:pPr marL="0" indent="0">
              <a:buNone/>
            </a:pPr>
            <a:r>
              <a:rPr lang="en-US" sz="1800" dirty="0">
                <a:sym typeface="Wingdings" panose="05000000000000000000" pitchFamily="2" charset="2"/>
              </a:rPr>
              <a:t>Good linearity over the measured DPP interval</a:t>
            </a:r>
          </a:p>
          <a:p>
            <a:pPr marL="0" indent="0">
              <a:buNone/>
            </a:pPr>
            <a:r>
              <a:rPr lang="en-US" sz="1800" dirty="0">
                <a:sym typeface="Wingdings" panose="05000000000000000000" pitchFamily="2" charset="2"/>
              </a:rPr>
              <a:t>Saturation threshold </a:t>
            </a:r>
            <a:r>
              <a:rPr lang="en-US" sz="1800" dirty="0"/>
              <a:t>≈ 3.13 Gy/pulse (for the given settings)</a:t>
            </a:r>
          </a:p>
          <a:p>
            <a:pPr marL="0" indent="0">
              <a:buNone/>
            </a:pPr>
            <a:r>
              <a:rPr lang="en-US" sz="1800" dirty="0">
                <a:sym typeface="Wingdings" panose="05000000000000000000" pitchFamily="2" charset="2"/>
              </a:rPr>
              <a:t> </a:t>
            </a:r>
            <a:r>
              <a:rPr lang="en-US" sz="1800" dirty="0"/>
              <a:t> </a:t>
            </a:r>
            <a:endParaRPr lang="en-US" sz="1600" dirty="0"/>
          </a:p>
        </p:txBody>
      </p:sp>
      <p:pic>
        <p:nvPicPr>
          <p:cNvPr id="5" name="Bildobjekt 4">
            <a:extLst>
              <a:ext uri="{FF2B5EF4-FFF2-40B4-BE49-F238E27FC236}">
                <a16:creationId xmlns:a16="http://schemas.microsoft.com/office/drawing/2014/main" id="{C5958921-4495-029D-24B2-B3F22ACE1BB8}"/>
              </a:ext>
            </a:extLst>
          </p:cNvPr>
          <p:cNvPicPr>
            <a:picLocks noChangeAspect="1"/>
          </p:cNvPicPr>
          <p:nvPr/>
        </p:nvPicPr>
        <p:blipFill>
          <a:blip r:embed="rId3"/>
          <a:stretch>
            <a:fillRect/>
          </a:stretch>
        </p:blipFill>
        <p:spPr>
          <a:xfrm>
            <a:off x="4733141" y="5669828"/>
            <a:ext cx="995680" cy="995680"/>
          </a:xfrm>
          <a:prstGeom prst="rect">
            <a:avLst/>
          </a:prstGeom>
        </p:spPr>
      </p:pic>
      <p:pic>
        <p:nvPicPr>
          <p:cNvPr id="7" name="Bildobjekt 6">
            <a:extLst>
              <a:ext uri="{FF2B5EF4-FFF2-40B4-BE49-F238E27FC236}">
                <a16:creationId xmlns:a16="http://schemas.microsoft.com/office/drawing/2014/main" id="{50983EBB-A211-A5FE-3AC4-F72C85122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185" y="1537855"/>
            <a:ext cx="6305874" cy="4476980"/>
          </a:xfrm>
          <a:prstGeom prst="rect">
            <a:avLst/>
          </a:prstGeom>
        </p:spPr>
      </p:pic>
    </p:spTree>
    <p:extLst>
      <p:ext uri="{BB962C8B-B14F-4D97-AF65-F5344CB8AC3E}">
        <p14:creationId xmlns:p14="http://schemas.microsoft.com/office/powerpoint/2010/main" val="411714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9D6A5F06-8FDF-D3A1-ECE7-C22F26D8E533}"/>
              </a:ext>
            </a:extLst>
          </p:cNvPr>
          <p:cNvPicPr>
            <a:picLocks noChangeAspect="1"/>
          </p:cNvPicPr>
          <p:nvPr/>
        </p:nvPicPr>
        <p:blipFill>
          <a:blip r:embed="rId3"/>
          <a:stretch>
            <a:fillRect/>
          </a:stretch>
        </p:blipFill>
        <p:spPr>
          <a:xfrm>
            <a:off x="4118890" y="3633964"/>
            <a:ext cx="4203425" cy="2774258"/>
          </a:xfrm>
          <a:prstGeom prst="rect">
            <a:avLst/>
          </a:prstGeom>
        </p:spPr>
      </p:pic>
      <p:pic>
        <p:nvPicPr>
          <p:cNvPr id="13" name="Bildobjekt 12">
            <a:extLst>
              <a:ext uri="{FF2B5EF4-FFF2-40B4-BE49-F238E27FC236}">
                <a16:creationId xmlns:a16="http://schemas.microsoft.com/office/drawing/2014/main" id="{919A22F1-98DF-E1C9-9BA1-9D64D0706204}"/>
              </a:ext>
            </a:extLst>
          </p:cNvPr>
          <p:cNvPicPr>
            <a:picLocks noChangeAspect="1"/>
          </p:cNvPicPr>
          <p:nvPr/>
        </p:nvPicPr>
        <p:blipFill>
          <a:blip r:embed="rId4"/>
          <a:stretch>
            <a:fillRect/>
          </a:stretch>
        </p:blipFill>
        <p:spPr>
          <a:xfrm>
            <a:off x="122362" y="3665638"/>
            <a:ext cx="3996528" cy="2637706"/>
          </a:xfrm>
          <a:prstGeom prst="rect">
            <a:avLst/>
          </a:prstGeom>
        </p:spPr>
      </p:pic>
      <p:pic>
        <p:nvPicPr>
          <p:cNvPr id="21" name="Bildobjekt 20">
            <a:extLst>
              <a:ext uri="{FF2B5EF4-FFF2-40B4-BE49-F238E27FC236}">
                <a16:creationId xmlns:a16="http://schemas.microsoft.com/office/drawing/2014/main" id="{1B9F1B81-F268-5429-0C2F-D18F840244FA}"/>
              </a:ext>
            </a:extLst>
          </p:cNvPr>
          <p:cNvPicPr>
            <a:picLocks noChangeAspect="1"/>
          </p:cNvPicPr>
          <p:nvPr/>
        </p:nvPicPr>
        <p:blipFill>
          <a:blip r:embed="rId5"/>
          <a:stretch>
            <a:fillRect/>
          </a:stretch>
        </p:blipFill>
        <p:spPr>
          <a:xfrm>
            <a:off x="8192424" y="3702240"/>
            <a:ext cx="3996527" cy="2637706"/>
          </a:xfrm>
          <a:prstGeom prst="rect">
            <a:avLst/>
          </a:prstGeom>
        </p:spPr>
      </p:pic>
      <p:pic>
        <p:nvPicPr>
          <p:cNvPr id="35" name="Bildobjekt 34">
            <a:extLst>
              <a:ext uri="{FF2B5EF4-FFF2-40B4-BE49-F238E27FC236}">
                <a16:creationId xmlns:a16="http://schemas.microsoft.com/office/drawing/2014/main" id="{9839192B-AD82-E9A4-8EC7-A7E4DBD5FCDF}"/>
              </a:ext>
            </a:extLst>
          </p:cNvPr>
          <p:cNvPicPr>
            <a:picLocks noChangeAspect="1"/>
          </p:cNvPicPr>
          <p:nvPr/>
        </p:nvPicPr>
        <p:blipFill>
          <a:blip r:embed="rId6"/>
          <a:stretch>
            <a:fillRect/>
          </a:stretch>
        </p:blipFill>
        <p:spPr>
          <a:xfrm>
            <a:off x="27623" y="521492"/>
            <a:ext cx="3873172" cy="2559305"/>
          </a:xfrm>
          <a:prstGeom prst="rect">
            <a:avLst/>
          </a:prstGeom>
        </p:spPr>
      </p:pic>
      <p:pic>
        <p:nvPicPr>
          <p:cNvPr id="39" name="Bildobjekt 38">
            <a:extLst>
              <a:ext uri="{FF2B5EF4-FFF2-40B4-BE49-F238E27FC236}">
                <a16:creationId xmlns:a16="http://schemas.microsoft.com/office/drawing/2014/main" id="{238DDA51-AD6F-0AD4-689B-DDAFEB1BA701}"/>
              </a:ext>
            </a:extLst>
          </p:cNvPr>
          <p:cNvPicPr>
            <a:picLocks noChangeAspect="1"/>
          </p:cNvPicPr>
          <p:nvPr/>
        </p:nvPicPr>
        <p:blipFill>
          <a:blip r:embed="rId7"/>
          <a:stretch>
            <a:fillRect/>
          </a:stretch>
        </p:blipFill>
        <p:spPr>
          <a:xfrm>
            <a:off x="8018653" y="465615"/>
            <a:ext cx="4090234" cy="2702734"/>
          </a:xfrm>
          <a:prstGeom prst="rect">
            <a:avLst/>
          </a:prstGeom>
        </p:spPr>
      </p:pic>
      <p:pic>
        <p:nvPicPr>
          <p:cNvPr id="43" name="Bildobjekt 42">
            <a:extLst>
              <a:ext uri="{FF2B5EF4-FFF2-40B4-BE49-F238E27FC236}">
                <a16:creationId xmlns:a16="http://schemas.microsoft.com/office/drawing/2014/main" id="{2F5A9861-052A-ABBD-0F4B-4737F13A5715}"/>
              </a:ext>
            </a:extLst>
          </p:cNvPr>
          <p:cNvPicPr>
            <a:picLocks noChangeAspect="1"/>
          </p:cNvPicPr>
          <p:nvPr/>
        </p:nvPicPr>
        <p:blipFill>
          <a:blip r:embed="rId8"/>
          <a:stretch>
            <a:fillRect/>
          </a:stretch>
        </p:blipFill>
        <p:spPr>
          <a:xfrm>
            <a:off x="3928418" y="449778"/>
            <a:ext cx="4090235" cy="2702735"/>
          </a:xfrm>
          <a:prstGeom prst="rect">
            <a:avLst/>
          </a:prstGeom>
        </p:spPr>
      </p:pic>
      <p:sp>
        <p:nvSpPr>
          <p:cNvPr id="2" name="Rektangel 1">
            <a:extLst>
              <a:ext uri="{FF2B5EF4-FFF2-40B4-BE49-F238E27FC236}">
                <a16:creationId xmlns:a16="http://schemas.microsoft.com/office/drawing/2014/main" id="{C169E60A-D965-A8D3-E434-66C347E69EA6}"/>
              </a:ext>
            </a:extLst>
          </p:cNvPr>
          <p:cNvSpPr/>
          <p:nvPr/>
        </p:nvSpPr>
        <p:spPr>
          <a:xfrm>
            <a:off x="8018653" y="6096000"/>
            <a:ext cx="303662" cy="3122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349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A37D7F-E62A-A2F1-A708-85D6494B3D3E}"/>
              </a:ext>
            </a:extLst>
          </p:cNvPr>
          <p:cNvSpPr>
            <a:spLocks noGrp="1"/>
          </p:cNvSpPr>
          <p:nvPr>
            <p:ph type="title"/>
          </p:nvPr>
        </p:nvSpPr>
        <p:spPr>
          <a:xfrm>
            <a:off x="187960" y="-97314"/>
            <a:ext cx="10515600" cy="1325563"/>
          </a:xfrm>
        </p:spPr>
        <p:txBody>
          <a:bodyPr/>
          <a:lstStyle/>
          <a:p>
            <a:r>
              <a:rPr lang="en-US" dirty="0"/>
              <a:t>Task 3: 	</a:t>
            </a:r>
          </a:p>
        </p:txBody>
      </p:sp>
      <p:sp>
        <p:nvSpPr>
          <p:cNvPr id="3" name="Platshållare för innehåll 2">
            <a:extLst>
              <a:ext uri="{FF2B5EF4-FFF2-40B4-BE49-F238E27FC236}">
                <a16:creationId xmlns:a16="http://schemas.microsoft.com/office/drawing/2014/main" id="{A2B4318A-6D78-3178-E5DE-D0691EA5101C}"/>
              </a:ext>
            </a:extLst>
          </p:cNvPr>
          <p:cNvSpPr>
            <a:spLocks noGrp="1"/>
          </p:cNvSpPr>
          <p:nvPr>
            <p:ph idx="1"/>
          </p:nvPr>
        </p:nvSpPr>
        <p:spPr>
          <a:xfrm>
            <a:off x="385974" y="992505"/>
            <a:ext cx="10515600" cy="4351338"/>
          </a:xfrm>
        </p:spPr>
        <p:txBody>
          <a:bodyPr/>
          <a:lstStyle/>
          <a:p>
            <a:r>
              <a:rPr lang="en-US" dirty="0"/>
              <a:t>Question 3: Can we get pulsed resolved spatial information?</a:t>
            </a:r>
          </a:p>
        </p:txBody>
      </p:sp>
      <p:pic>
        <p:nvPicPr>
          <p:cNvPr id="4" name="Bildobjekt 3">
            <a:extLst>
              <a:ext uri="{FF2B5EF4-FFF2-40B4-BE49-F238E27FC236}">
                <a16:creationId xmlns:a16="http://schemas.microsoft.com/office/drawing/2014/main" id="{9D220D5B-D103-49CA-E20A-8566F42906D3}"/>
              </a:ext>
            </a:extLst>
          </p:cNvPr>
          <p:cNvPicPr>
            <a:picLocks noChangeAspect="1"/>
          </p:cNvPicPr>
          <p:nvPr/>
        </p:nvPicPr>
        <p:blipFill>
          <a:blip r:embed="rId3"/>
          <a:stretch>
            <a:fillRect/>
          </a:stretch>
        </p:blipFill>
        <p:spPr>
          <a:xfrm>
            <a:off x="1392395" y="1507728"/>
            <a:ext cx="9708992" cy="4581656"/>
          </a:xfrm>
          <a:prstGeom prst="rect">
            <a:avLst/>
          </a:prstGeom>
        </p:spPr>
      </p:pic>
      <p:sp>
        <p:nvSpPr>
          <p:cNvPr id="5" name="Rektangel 4">
            <a:extLst>
              <a:ext uri="{FF2B5EF4-FFF2-40B4-BE49-F238E27FC236}">
                <a16:creationId xmlns:a16="http://schemas.microsoft.com/office/drawing/2014/main" id="{EB9ECC6A-E861-61A1-BE4E-DF990DFA0A82}"/>
              </a:ext>
            </a:extLst>
          </p:cNvPr>
          <p:cNvSpPr/>
          <p:nvPr/>
        </p:nvSpPr>
        <p:spPr>
          <a:xfrm>
            <a:off x="8179074" y="1624964"/>
            <a:ext cx="1341120" cy="3241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ruta 5">
            <a:extLst>
              <a:ext uri="{FF2B5EF4-FFF2-40B4-BE49-F238E27FC236}">
                <a16:creationId xmlns:a16="http://schemas.microsoft.com/office/drawing/2014/main" id="{4B45309A-717A-C00E-86DD-06575E19BCC0}"/>
              </a:ext>
            </a:extLst>
          </p:cNvPr>
          <p:cNvSpPr txBox="1"/>
          <p:nvPr/>
        </p:nvSpPr>
        <p:spPr>
          <a:xfrm>
            <a:off x="8065348" y="1559865"/>
            <a:ext cx="1341120" cy="338554"/>
          </a:xfrm>
          <a:prstGeom prst="rect">
            <a:avLst/>
          </a:prstGeom>
          <a:noFill/>
        </p:spPr>
        <p:txBody>
          <a:bodyPr wrap="square" rtlCol="0">
            <a:spAutoFit/>
          </a:bodyPr>
          <a:lstStyle/>
          <a:p>
            <a:r>
              <a:rPr lang="en-US" sz="1600" dirty="0"/>
              <a:t>information</a:t>
            </a:r>
          </a:p>
        </p:txBody>
      </p:sp>
      <p:sp>
        <p:nvSpPr>
          <p:cNvPr id="7" name="Rektangel 6">
            <a:extLst>
              <a:ext uri="{FF2B5EF4-FFF2-40B4-BE49-F238E27FC236}">
                <a16:creationId xmlns:a16="http://schemas.microsoft.com/office/drawing/2014/main" id="{E275182F-D42F-AE76-C250-D625A484807E}"/>
              </a:ext>
            </a:extLst>
          </p:cNvPr>
          <p:cNvSpPr/>
          <p:nvPr/>
        </p:nvSpPr>
        <p:spPr>
          <a:xfrm>
            <a:off x="5643774" y="1385623"/>
            <a:ext cx="5511800" cy="45816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Koppling: vinklad 8">
            <a:extLst>
              <a:ext uri="{FF2B5EF4-FFF2-40B4-BE49-F238E27FC236}">
                <a16:creationId xmlns:a16="http://schemas.microsoft.com/office/drawing/2014/main" id="{A6D4F94B-FEF8-FCD9-6884-CFC3D3FDFD82}"/>
              </a:ext>
            </a:extLst>
          </p:cNvPr>
          <p:cNvCxnSpPr>
            <a:cxnSpLocks/>
          </p:cNvCxnSpPr>
          <p:nvPr/>
        </p:nvCxnSpPr>
        <p:spPr>
          <a:xfrm>
            <a:off x="6998110" y="5736961"/>
            <a:ext cx="1191538" cy="575652"/>
          </a:xfrm>
          <a:prstGeom prst="bentConnector3">
            <a:avLst>
              <a:gd name="adj1" fmla="val 490"/>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ruta 10">
            <a:extLst>
              <a:ext uri="{FF2B5EF4-FFF2-40B4-BE49-F238E27FC236}">
                <a16:creationId xmlns:a16="http://schemas.microsoft.com/office/drawing/2014/main" id="{08801562-5D17-E615-8369-F6E5BD580755}"/>
              </a:ext>
            </a:extLst>
          </p:cNvPr>
          <p:cNvSpPr txBox="1"/>
          <p:nvPr/>
        </p:nvSpPr>
        <p:spPr>
          <a:xfrm>
            <a:off x="8415602" y="6097321"/>
            <a:ext cx="3894032" cy="646331"/>
          </a:xfrm>
          <a:prstGeom prst="rect">
            <a:avLst/>
          </a:prstGeom>
          <a:noFill/>
        </p:spPr>
        <p:txBody>
          <a:bodyPr wrap="square" rtlCol="0">
            <a:spAutoFit/>
          </a:bodyPr>
          <a:lstStyle/>
          <a:p>
            <a:pPr marL="285750" indent="-285750">
              <a:buFont typeface="Arial" panose="020B0604020202020204" pitchFamily="34" charset="0"/>
              <a:buChar char="•"/>
            </a:pPr>
            <a:r>
              <a:rPr lang="en-US" dirty="0"/>
              <a:t>Symmetry &amp; Flatness </a:t>
            </a:r>
          </a:p>
          <a:p>
            <a:pPr algn="ctr"/>
            <a:r>
              <a:rPr lang="en-US" dirty="0"/>
              <a:t>(A must for clinical implementation) </a:t>
            </a:r>
          </a:p>
        </p:txBody>
      </p:sp>
      <p:pic>
        <p:nvPicPr>
          <p:cNvPr id="8" name="Bildobjekt 7">
            <a:extLst>
              <a:ext uri="{FF2B5EF4-FFF2-40B4-BE49-F238E27FC236}">
                <a16:creationId xmlns:a16="http://schemas.microsoft.com/office/drawing/2014/main" id="{B69495F2-CAFD-6ABD-DDAD-964F949D44B8}"/>
              </a:ext>
            </a:extLst>
          </p:cNvPr>
          <p:cNvPicPr>
            <a:picLocks noChangeAspect="1"/>
          </p:cNvPicPr>
          <p:nvPr/>
        </p:nvPicPr>
        <p:blipFill>
          <a:blip r:embed="rId4"/>
          <a:stretch>
            <a:fillRect/>
          </a:stretch>
        </p:blipFill>
        <p:spPr>
          <a:xfrm>
            <a:off x="10058347" y="578933"/>
            <a:ext cx="995680" cy="995680"/>
          </a:xfrm>
          <a:prstGeom prst="rect">
            <a:avLst/>
          </a:prstGeom>
        </p:spPr>
      </p:pic>
      <p:pic>
        <p:nvPicPr>
          <p:cNvPr id="10" name="Bildobjekt 9">
            <a:extLst>
              <a:ext uri="{FF2B5EF4-FFF2-40B4-BE49-F238E27FC236}">
                <a16:creationId xmlns:a16="http://schemas.microsoft.com/office/drawing/2014/main" id="{FD805FBE-230F-B412-16F4-639E03ADF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2" y="1976410"/>
            <a:ext cx="5291666" cy="4405311"/>
          </a:xfrm>
          <a:prstGeom prst="rect">
            <a:avLst/>
          </a:prstGeom>
        </p:spPr>
      </p:pic>
    </p:spTree>
    <p:extLst>
      <p:ext uri="{BB962C8B-B14F-4D97-AF65-F5344CB8AC3E}">
        <p14:creationId xmlns:p14="http://schemas.microsoft.com/office/powerpoint/2010/main" val="411360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8A989-E27D-04FA-D3C2-38ED2F48BABE}"/>
            </a:ext>
          </a:extLst>
        </p:cNvPr>
        <p:cNvGrpSpPr/>
        <p:nvPr/>
      </p:nvGrpSpPr>
      <p:grpSpPr>
        <a:xfrm>
          <a:off x="0" y="0"/>
          <a:ext cx="0" cy="0"/>
          <a:chOff x="0" y="0"/>
          <a:chExt cx="0" cy="0"/>
        </a:xfrm>
      </p:grpSpPr>
      <p:pic>
        <p:nvPicPr>
          <p:cNvPr id="9" name="0372BB11-3DC0-46A0-892B-961C383254ED" descr="IMG_6746.jpg">
            <a:extLst>
              <a:ext uri="{FF2B5EF4-FFF2-40B4-BE49-F238E27FC236}">
                <a16:creationId xmlns:a16="http://schemas.microsoft.com/office/drawing/2014/main" id="{2ED0E8B8-43BB-1DF0-0821-33CD8E63F9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51" t="5972" r="12431" b="9168"/>
          <a:stretch/>
        </p:blipFill>
        <p:spPr bwMode="auto">
          <a:xfrm rot="21044255">
            <a:off x="10219279" y="989487"/>
            <a:ext cx="1095720" cy="1534008"/>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A4285BD-A5A9-9FE4-CC4F-6687CD0B8167}"/>
              </a:ext>
            </a:extLst>
          </p:cNvPr>
          <p:cNvGrpSpPr>
            <a:grpSpLocks noChangeAspect="1"/>
          </p:cNvGrpSpPr>
          <p:nvPr/>
        </p:nvGrpSpPr>
        <p:grpSpPr>
          <a:xfrm rot="555626">
            <a:off x="10802352" y="1859432"/>
            <a:ext cx="1080999" cy="1534008"/>
            <a:chOff x="1437679" y="2834834"/>
            <a:chExt cx="1881848" cy="2670464"/>
          </a:xfrm>
          <a:effectLst>
            <a:outerShdw blurRad="50800" dist="38100" dir="8100000" algn="tr" rotWithShape="0">
              <a:prstClr val="black">
                <a:alpha val="40000"/>
              </a:prstClr>
            </a:outerShdw>
          </a:effectLst>
        </p:grpSpPr>
        <p:pic>
          <p:nvPicPr>
            <p:cNvPr id="11" name="Picture 10">
              <a:extLst>
                <a:ext uri="{FF2B5EF4-FFF2-40B4-BE49-F238E27FC236}">
                  <a16:creationId xmlns:a16="http://schemas.microsoft.com/office/drawing/2014/main" id="{37554E1F-56A5-B88A-55D3-8B932356602B}"/>
                </a:ext>
              </a:extLst>
            </p:cNvPr>
            <p:cNvPicPr>
              <a:picLocks noChangeAspect="1"/>
            </p:cNvPicPr>
            <p:nvPr/>
          </p:nvPicPr>
          <p:blipFill>
            <a:blip r:embed="rId4"/>
            <a:stretch>
              <a:fillRect/>
            </a:stretch>
          </p:blipFill>
          <p:spPr>
            <a:xfrm>
              <a:off x="1437679" y="2834834"/>
              <a:ext cx="1881848" cy="2670464"/>
            </a:xfrm>
            <a:prstGeom prst="rect">
              <a:avLst/>
            </a:prstGeom>
            <a:ln>
              <a:solidFill>
                <a:schemeClr val="bg1">
                  <a:lumMod val="85000"/>
                </a:schemeClr>
              </a:solidFill>
            </a:ln>
          </p:spPr>
        </p:pic>
        <p:pic>
          <p:nvPicPr>
            <p:cNvPr id="12" name="Bildobjekt 9">
              <a:extLst>
                <a:ext uri="{FF2B5EF4-FFF2-40B4-BE49-F238E27FC236}">
                  <a16:creationId xmlns:a16="http://schemas.microsoft.com/office/drawing/2014/main" id="{D0339DA1-A861-B433-6822-FFBED8B05A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22619" y="4854714"/>
              <a:ext cx="696907" cy="650584"/>
            </a:xfrm>
            <a:prstGeom prst="rect">
              <a:avLst/>
            </a:prstGeom>
            <a:ln>
              <a:noFill/>
            </a:ln>
          </p:spPr>
        </p:pic>
      </p:grpSp>
      <p:pic>
        <p:nvPicPr>
          <p:cNvPr id="13" name="199A3DDC-44AE-441B-BDD9-99F9EA368752" descr="IMG_6745.jpg">
            <a:extLst>
              <a:ext uri="{FF2B5EF4-FFF2-40B4-BE49-F238E27FC236}">
                <a16:creationId xmlns:a16="http://schemas.microsoft.com/office/drawing/2014/main" id="{DE430823-FA9D-0569-CEE6-B05D1D06A99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494" t="6622" r="9375" b="8168"/>
          <a:stretch/>
        </p:blipFill>
        <p:spPr bwMode="auto">
          <a:xfrm rot="21219175">
            <a:off x="10154335" y="2666354"/>
            <a:ext cx="1068434" cy="1534008"/>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94182815-1EB7-1A52-9ED1-7E6BD39FBAA3}"/>
              </a:ext>
            </a:extLst>
          </p:cNvPr>
          <p:cNvSpPr/>
          <p:nvPr/>
        </p:nvSpPr>
        <p:spPr>
          <a:xfrm>
            <a:off x="662150" y="3601264"/>
            <a:ext cx="9010301" cy="1807950"/>
          </a:xfrm>
          <a:prstGeom prst="rightArrow">
            <a:avLst>
              <a:gd name="adj1" fmla="val 100000"/>
              <a:gd name="adj2" fmla="val 126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 name="Arrow: Right 3">
            <a:extLst>
              <a:ext uri="{FF2B5EF4-FFF2-40B4-BE49-F238E27FC236}">
                <a16:creationId xmlns:a16="http://schemas.microsoft.com/office/drawing/2014/main" id="{5A42FE4E-750A-C8EE-D188-DC7ADEB3DC27}"/>
              </a:ext>
            </a:extLst>
          </p:cNvPr>
          <p:cNvSpPr/>
          <p:nvPr/>
        </p:nvSpPr>
        <p:spPr>
          <a:xfrm>
            <a:off x="662152" y="1309732"/>
            <a:ext cx="9011222" cy="2246932"/>
          </a:xfrm>
          <a:prstGeom prst="rightArrow">
            <a:avLst>
              <a:gd name="adj1" fmla="val 100000"/>
              <a:gd name="adj2" fmla="val 961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5" name="Arrow: Right 4">
            <a:extLst>
              <a:ext uri="{FF2B5EF4-FFF2-40B4-BE49-F238E27FC236}">
                <a16:creationId xmlns:a16="http://schemas.microsoft.com/office/drawing/2014/main" id="{A81A4969-1756-12DA-1631-EA646706C6F1}"/>
              </a:ext>
            </a:extLst>
          </p:cNvPr>
          <p:cNvSpPr/>
          <p:nvPr/>
        </p:nvSpPr>
        <p:spPr>
          <a:xfrm>
            <a:off x="662152" y="5451752"/>
            <a:ext cx="9010300" cy="830913"/>
          </a:xfrm>
          <a:prstGeom prst="rightArrow">
            <a:avLst>
              <a:gd name="adj1" fmla="val 100000"/>
              <a:gd name="adj2" fmla="val 2554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Content Placeholder 2">
            <a:extLst>
              <a:ext uri="{FF2B5EF4-FFF2-40B4-BE49-F238E27FC236}">
                <a16:creationId xmlns:a16="http://schemas.microsoft.com/office/drawing/2014/main" id="{3D4B2455-9A1E-4FCB-115E-357CDD232C59}"/>
              </a:ext>
            </a:extLst>
          </p:cNvPr>
          <p:cNvSpPr txBox="1">
            <a:spLocks/>
          </p:cNvSpPr>
          <p:nvPr/>
        </p:nvSpPr>
        <p:spPr>
          <a:xfrm>
            <a:off x="1336450" y="1309732"/>
            <a:ext cx="8157872" cy="3960000"/>
          </a:xfrm>
          <a:prstGeom prst="rect">
            <a:avLst/>
          </a:prstGeom>
        </p:spPr>
        <p:txBody>
          <a:bodyPr>
            <a:noAutofit/>
          </a:bodyPr>
          <a:lstStyle>
            <a:lvl1pPr marL="180000" indent="-180000" algn="l" defTabSz="914400" rtl="0" eaLnBrk="1" latinLnBrk="0" hangingPunct="1">
              <a:lnSpc>
                <a:spcPct val="110000"/>
              </a:lnSpc>
              <a:spcBef>
                <a:spcPts val="1200"/>
              </a:spcBef>
              <a:buClr>
                <a:schemeClr val="accent1"/>
              </a:buClr>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10000"/>
              </a:lnSpc>
              <a:spcBef>
                <a:spcPts val="0"/>
              </a:spcBef>
              <a:buClr>
                <a:schemeClr val="accent1"/>
              </a:buClr>
              <a:buFont typeface="Systemtypsnitt"/>
              <a:buChar char="-"/>
              <a:defRPr sz="2200" b="0" i="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10000"/>
              </a:lnSpc>
              <a:spcBef>
                <a:spcPts val="0"/>
              </a:spcBef>
              <a:buClr>
                <a:schemeClr val="accent1"/>
              </a:buClr>
              <a:buFont typeface="Systemtypsnitt"/>
              <a:buChar char="-"/>
              <a:defRPr sz="2200" b="0" i="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10000"/>
              </a:lnSpc>
              <a:spcBef>
                <a:spcPts val="0"/>
              </a:spcBef>
              <a:buClr>
                <a:schemeClr val="accent1"/>
              </a:buClr>
              <a:buFont typeface="Systemtypsnitt"/>
              <a:buChar char="-"/>
              <a:defRPr sz="2200" b="0" i="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10000"/>
              </a:lnSpc>
              <a:spcBef>
                <a:spcPts val="0"/>
              </a:spcBef>
              <a:buClr>
                <a:schemeClr val="accent1"/>
              </a:buClr>
              <a:buFont typeface="Systemtypsnitt"/>
              <a:buChar char="-"/>
              <a:defRPr sz="2200" b="0" i="0" kern="1200">
                <a:solidFill>
                  <a:schemeClr val="tx1"/>
                </a:solidFill>
                <a:latin typeface="Arial" panose="020B0604020202020204" pitchFamily="34" charset="0"/>
                <a:ea typeface="+mn-ea"/>
                <a:cs typeface="Arial" panose="020B0604020202020204" pitchFamily="34" charset="0"/>
              </a:defRPr>
            </a:lvl5pPr>
            <a:lvl6pPr marL="1080000" indent="-180000" algn="l" defTabSz="914400" rtl="0" eaLnBrk="1" latinLnBrk="0" hangingPunct="1">
              <a:lnSpc>
                <a:spcPct val="110000"/>
              </a:lnSpc>
              <a:spcBef>
                <a:spcPts val="0"/>
              </a:spcBef>
              <a:buClr>
                <a:schemeClr val="accent1"/>
              </a:buClr>
              <a:buFont typeface="Systemtypsnitt"/>
              <a:buChar char="-"/>
              <a:defRPr sz="2200" b="0" i="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sv-SE" sz="700" dirty="0" err="1"/>
              <a:t>Lempart</a:t>
            </a:r>
            <a:r>
              <a:rPr lang="sv-SE" sz="700" dirty="0"/>
              <a:t> M, Blad B, Adrian G, Bäck S, Knöös T, Ceberg C, Petersson K. </a:t>
            </a:r>
            <a:r>
              <a:rPr lang="sv-SE" sz="700" dirty="0" err="1"/>
              <a:t>Modifying</a:t>
            </a:r>
            <a:r>
              <a:rPr lang="sv-SE" sz="700" dirty="0"/>
              <a:t> a </a:t>
            </a:r>
            <a:r>
              <a:rPr lang="sv-SE" sz="700" dirty="0" err="1"/>
              <a:t>clinical</a:t>
            </a:r>
            <a:r>
              <a:rPr lang="sv-SE" sz="700" dirty="0"/>
              <a:t> </a:t>
            </a:r>
            <a:r>
              <a:rPr lang="sv-SE" sz="700" dirty="0" err="1"/>
              <a:t>linear</a:t>
            </a:r>
            <a:r>
              <a:rPr lang="sv-SE" sz="700" dirty="0"/>
              <a:t> accelerator for </a:t>
            </a:r>
            <a:r>
              <a:rPr lang="sv-SE" sz="700" dirty="0" err="1"/>
              <a:t>delivery</a:t>
            </a:r>
            <a:r>
              <a:rPr lang="sv-SE" sz="700" dirty="0"/>
              <a:t> </a:t>
            </a:r>
            <a:r>
              <a:rPr lang="sv-SE" sz="700" dirty="0" err="1"/>
              <a:t>of</a:t>
            </a:r>
            <a:r>
              <a:rPr lang="sv-SE" sz="700" dirty="0"/>
              <a:t> ultra-</a:t>
            </a:r>
            <a:r>
              <a:rPr lang="sv-SE" sz="700" dirty="0" err="1"/>
              <a:t>high</a:t>
            </a:r>
            <a:r>
              <a:rPr lang="sv-SE" sz="700" dirty="0"/>
              <a:t> </a:t>
            </a:r>
            <a:r>
              <a:rPr lang="sv-SE" sz="700" dirty="0" err="1"/>
              <a:t>dose</a:t>
            </a:r>
            <a:r>
              <a:rPr lang="sv-SE" sz="700" dirty="0"/>
              <a:t> rate </a:t>
            </a:r>
            <a:r>
              <a:rPr lang="sv-SE" sz="700" dirty="0" err="1"/>
              <a:t>irradiation</a:t>
            </a:r>
            <a:r>
              <a:rPr lang="sv-SE" sz="700" dirty="0"/>
              <a:t>. </a:t>
            </a:r>
            <a:r>
              <a:rPr lang="sv-SE" sz="700" dirty="0" err="1"/>
              <a:t>Radiother</a:t>
            </a:r>
            <a:r>
              <a:rPr lang="sv-SE" sz="700" dirty="0"/>
              <a:t> </a:t>
            </a:r>
            <a:r>
              <a:rPr lang="sv-SE" sz="700" dirty="0" err="1"/>
              <a:t>Oncol</a:t>
            </a:r>
            <a:r>
              <a:rPr lang="sv-SE" sz="700" dirty="0"/>
              <a:t> DOI:10.1016/j.radonc.2019.01.031, 2019. </a:t>
            </a:r>
          </a:p>
          <a:p>
            <a:pPr>
              <a:lnSpc>
                <a:spcPct val="120000"/>
              </a:lnSpc>
              <a:spcBef>
                <a:spcPts val="0"/>
              </a:spcBef>
            </a:pPr>
            <a:r>
              <a:rPr lang="sv-SE" sz="700" dirty="0"/>
              <a:t>Konradsson E, Ceberg C, </a:t>
            </a:r>
            <a:r>
              <a:rPr lang="sv-SE" sz="700" dirty="0" err="1"/>
              <a:t>Lempart</a:t>
            </a:r>
            <a:r>
              <a:rPr lang="sv-SE" sz="700" dirty="0"/>
              <a:t> M, Blad B, Bäck S, Knöös T, Petersson K. </a:t>
            </a:r>
            <a:r>
              <a:rPr lang="sv-SE" sz="700" dirty="0" err="1"/>
              <a:t>Correction</a:t>
            </a:r>
            <a:r>
              <a:rPr lang="sv-SE" sz="700" dirty="0"/>
              <a:t> for </a:t>
            </a:r>
            <a:r>
              <a:rPr lang="sv-SE" sz="700" dirty="0" err="1"/>
              <a:t>ion</a:t>
            </a:r>
            <a:r>
              <a:rPr lang="sv-SE" sz="700" dirty="0"/>
              <a:t> </a:t>
            </a:r>
            <a:r>
              <a:rPr lang="sv-SE" sz="700" dirty="0" err="1"/>
              <a:t>recombination</a:t>
            </a:r>
            <a:r>
              <a:rPr lang="sv-SE" sz="700" dirty="0"/>
              <a:t> in a </a:t>
            </a:r>
            <a:r>
              <a:rPr lang="sv-SE" sz="700" dirty="0" err="1"/>
              <a:t>built</a:t>
            </a:r>
            <a:r>
              <a:rPr lang="sv-SE" sz="700" dirty="0"/>
              <a:t>-in monitor </a:t>
            </a:r>
            <a:r>
              <a:rPr lang="sv-SE" sz="700" dirty="0" err="1"/>
              <a:t>chamber</a:t>
            </a:r>
            <a:r>
              <a:rPr lang="sv-SE" sz="700" dirty="0"/>
              <a:t> </a:t>
            </a:r>
            <a:r>
              <a:rPr lang="sv-SE" sz="700" dirty="0" err="1"/>
              <a:t>of</a:t>
            </a:r>
            <a:r>
              <a:rPr lang="sv-SE" sz="700" dirty="0"/>
              <a:t> a </a:t>
            </a:r>
            <a:r>
              <a:rPr lang="sv-SE" sz="700" dirty="0" err="1"/>
              <a:t>clinical</a:t>
            </a:r>
            <a:r>
              <a:rPr lang="sv-SE" sz="700" dirty="0"/>
              <a:t> </a:t>
            </a:r>
            <a:r>
              <a:rPr lang="sv-SE" sz="700" dirty="0" err="1"/>
              <a:t>linear</a:t>
            </a:r>
            <a:r>
              <a:rPr lang="sv-SE" sz="700" dirty="0"/>
              <a:t> accelerator at ultra-</a:t>
            </a:r>
            <a:r>
              <a:rPr lang="sv-SE" sz="700" dirty="0" err="1"/>
              <a:t>high</a:t>
            </a:r>
            <a:r>
              <a:rPr lang="sv-SE" sz="700" dirty="0"/>
              <a:t> </a:t>
            </a:r>
            <a:r>
              <a:rPr lang="sv-SE" sz="700" dirty="0" err="1"/>
              <a:t>dose</a:t>
            </a:r>
            <a:r>
              <a:rPr lang="sv-SE" sz="700" dirty="0"/>
              <a:t> rates. </a:t>
            </a:r>
            <a:r>
              <a:rPr lang="sv-SE" sz="700" dirty="0" err="1"/>
              <a:t>Radiat</a:t>
            </a:r>
            <a:r>
              <a:rPr lang="sv-SE" sz="700" dirty="0"/>
              <a:t> Res 194:580-586, 2020.</a:t>
            </a:r>
          </a:p>
          <a:p>
            <a:pPr>
              <a:lnSpc>
                <a:spcPct val="120000"/>
              </a:lnSpc>
              <a:spcBef>
                <a:spcPts val="0"/>
              </a:spcBef>
            </a:pPr>
            <a:r>
              <a:rPr lang="sv-SE" sz="700" dirty="0"/>
              <a:t>Konradsson E, Petersson K, Adrian G, </a:t>
            </a:r>
            <a:r>
              <a:rPr lang="sv-SE" sz="700" dirty="0" err="1"/>
              <a:t>Lempart</a:t>
            </a:r>
            <a:r>
              <a:rPr lang="sv-SE" sz="700" dirty="0"/>
              <a:t> M, Blad B, Ceberg S, Knöös T, Bäck SÅJ, Ceberg C. </a:t>
            </a:r>
            <a:r>
              <a:rPr lang="sv-SE" sz="700" dirty="0" err="1"/>
              <a:t>Development</a:t>
            </a:r>
            <a:r>
              <a:rPr lang="sv-SE" sz="700" dirty="0"/>
              <a:t> </a:t>
            </a:r>
            <a:r>
              <a:rPr lang="sv-SE" sz="700" dirty="0" err="1"/>
              <a:t>of</a:t>
            </a:r>
            <a:r>
              <a:rPr lang="sv-SE" sz="700" dirty="0"/>
              <a:t> </a:t>
            </a:r>
            <a:r>
              <a:rPr lang="sv-SE" sz="700" dirty="0" err="1"/>
              <a:t>dosimetric</a:t>
            </a:r>
            <a:r>
              <a:rPr lang="sv-SE" sz="700" dirty="0"/>
              <a:t> </a:t>
            </a:r>
            <a:r>
              <a:rPr lang="sv-SE" sz="700" dirty="0" err="1"/>
              <a:t>procedures</a:t>
            </a:r>
            <a:r>
              <a:rPr lang="sv-SE" sz="700" dirty="0"/>
              <a:t> for experimental ultra-</a:t>
            </a:r>
            <a:r>
              <a:rPr lang="sv-SE" sz="700" dirty="0" err="1"/>
              <a:t>high</a:t>
            </a:r>
            <a:r>
              <a:rPr lang="sv-SE" sz="700" dirty="0"/>
              <a:t> </a:t>
            </a:r>
            <a:r>
              <a:rPr lang="sv-SE" sz="700" dirty="0" err="1"/>
              <a:t>dose</a:t>
            </a:r>
            <a:r>
              <a:rPr lang="sv-SE" sz="700" dirty="0"/>
              <a:t> rate </a:t>
            </a:r>
            <a:r>
              <a:rPr lang="sv-SE" sz="700" dirty="0" err="1"/>
              <a:t>irradiation</a:t>
            </a:r>
            <a:r>
              <a:rPr lang="sv-SE" sz="700" dirty="0"/>
              <a:t> at a </a:t>
            </a:r>
            <a:r>
              <a:rPr lang="sv-SE" sz="700" dirty="0" err="1"/>
              <a:t>clinical</a:t>
            </a:r>
            <a:r>
              <a:rPr lang="sv-SE" sz="700" dirty="0"/>
              <a:t> accelerator. J </a:t>
            </a:r>
            <a:r>
              <a:rPr lang="sv-SE" sz="700" dirty="0" err="1"/>
              <a:t>Phys</a:t>
            </a:r>
            <a:r>
              <a:rPr lang="sv-SE" sz="700" dirty="0"/>
              <a:t> </a:t>
            </a:r>
            <a:r>
              <a:rPr lang="sv-SE" sz="700" dirty="0" err="1"/>
              <a:t>Conf</a:t>
            </a:r>
            <a:r>
              <a:rPr lang="sv-SE" sz="700" dirty="0"/>
              <a:t> Ser 2167:012003, 2022.</a:t>
            </a:r>
          </a:p>
          <a:p>
            <a:pPr>
              <a:lnSpc>
                <a:spcPct val="120000"/>
              </a:lnSpc>
              <a:spcBef>
                <a:spcPts val="0"/>
              </a:spcBef>
            </a:pPr>
            <a:r>
              <a:rPr lang="sv-SE" sz="700" dirty="0"/>
              <a:t>Ceberg S, Mannerberg A, Konradsson E, Blomstedt M, </a:t>
            </a:r>
            <a:r>
              <a:rPr lang="sv-SE" sz="700" dirty="0" err="1"/>
              <a:t>Kügele</a:t>
            </a:r>
            <a:r>
              <a:rPr lang="sv-SE" sz="700" dirty="0"/>
              <a:t> M, </a:t>
            </a:r>
            <a:r>
              <a:rPr lang="sv-SE" sz="700" dirty="0" err="1"/>
              <a:t>Kadhim</a:t>
            </a:r>
            <a:r>
              <a:rPr lang="sv-SE" sz="700" dirty="0"/>
              <a:t> M, Edvardsson A, Bäck SÅJ, Petersson K, </a:t>
            </a:r>
            <a:r>
              <a:rPr lang="sv-SE" sz="700" dirty="0" err="1"/>
              <a:t>Jamtheim</a:t>
            </a:r>
            <a:r>
              <a:rPr lang="sv-SE" sz="700" dirty="0"/>
              <a:t> Gustafsson C, Ceberg C. FLASH </a:t>
            </a:r>
            <a:r>
              <a:rPr lang="sv-SE" sz="700" dirty="0" err="1"/>
              <a:t>radiotherapy</a:t>
            </a:r>
            <a:r>
              <a:rPr lang="sv-SE" sz="700" dirty="0"/>
              <a:t> and the </a:t>
            </a:r>
            <a:r>
              <a:rPr lang="sv-SE" sz="700" dirty="0" err="1"/>
              <a:t>associated</a:t>
            </a:r>
            <a:r>
              <a:rPr lang="sv-SE" sz="700" dirty="0"/>
              <a:t> </a:t>
            </a:r>
            <a:r>
              <a:rPr lang="sv-SE" sz="700" dirty="0" err="1"/>
              <a:t>dosimetric</a:t>
            </a:r>
            <a:r>
              <a:rPr lang="sv-SE" sz="700" dirty="0"/>
              <a:t> </a:t>
            </a:r>
            <a:r>
              <a:rPr lang="sv-SE" sz="700" dirty="0" err="1"/>
              <a:t>challenges</a:t>
            </a:r>
            <a:r>
              <a:rPr lang="sv-SE" sz="700" dirty="0"/>
              <a:t>. J </a:t>
            </a:r>
            <a:r>
              <a:rPr lang="sv-SE" sz="700" dirty="0" err="1"/>
              <a:t>Phys</a:t>
            </a:r>
            <a:r>
              <a:rPr lang="sv-SE" sz="700" dirty="0"/>
              <a:t> </a:t>
            </a:r>
            <a:r>
              <a:rPr lang="sv-SE" sz="700" dirty="0" err="1"/>
              <a:t>Conf</a:t>
            </a:r>
            <a:r>
              <a:rPr lang="sv-SE" sz="700" dirty="0"/>
              <a:t> Ser 2630:012010, 2023.</a:t>
            </a:r>
          </a:p>
          <a:p>
            <a:pPr>
              <a:lnSpc>
                <a:spcPct val="120000"/>
              </a:lnSpc>
              <a:spcBef>
                <a:spcPts val="0"/>
              </a:spcBef>
            </a:pPr>
            <a:r>
              <a:rPr lang="sv-SE" sz="700" dirty="0"/>
              <a:t>Mannerberg A, Konradsson E, </a:t>
            </a:r>
            <a:r>
              <a:rPr lang="sv-SE" sz="700" dirty="0" err="1"/>
              <a:t>Kügele</a:t>
            </a:r>
            <a:r>
              <a:rPr lang="sv-SE" sz="700" dirty="0"/>
              <a:t> M, Edvardsson A, </a:t>
            </a:r>
            <a:r>
              <a:rPr lang="sv-SE" sz="700" dirty="0" err="1"/>
              <a:t>Kadhim</a:t>
            </a:r>
            <a:r>
              <a:rPr lang="sv-SE" sz="700" dirty="0"/>
              <a:t> M, Ceberg C, Petersson K, Thomasson HM, Arendt ML, </a:t>
            </a:r>
            <a:r>
              <a:rPr lang="sv-SE" sz="700" dirty="0" err="1"/>
              <a:t>Børresen</a:t>
            </a:r>
            <a:r>
              <a:rPr lang="sv-SE" sz="700" dirty="0"/>
              <a:t> B, </a:t>
            </a:r>
            <a:r>
              <a:rPr lang="sv-SE" sz="700" dirty="0" err="1"/>
              <a:t>Bastholm</a:t>
            </a:r>
            <a:r>
              <a:rPr lang="sv-SE" sz="700" dirty="0"/>
              <a:t> Jensen K, Ceberg S. Surface </a:t>
            </a:r>
            <a:r>
              <a:rPr lang="sv-SE" sz="700" dirty="0" err="1"/>
              <a:t>guided</a:t>
            </a:r>
            <a:r>
              <a:rPr lang="sv-SE" sz="700" dirty="0"/>
              <a:t> </a:t>
            </a:r>
            <a:r>
              <a:rPr lang="sv-SE" sz="700" dirty="0" err="1"/>
              <a:t>electron</a:t>
            </a:r>
            <a:r>
              <a:rPr lang="sv-SE" sz="700" dirty="0"/>
              <a:t> FLASH </a:t>
            </a:r>
            <a:r>
              <a:rPr lang="sv-SE" sz="700" dirty="0" err="1"/>
              <a:t>radiotherapy</a:t>
            </a:r>
            <a:r>
              <a:rPr lang="sv-SE" sz="700" dirty="0"/>
              <a:t> for </a:t>
            </a:r>
            <a:r>
              <a:rPr lang="sv-SE" sz="700" dirty="0" err="1"/>
              <a:t>canine</a:t>
            </a:r>
            <a:r>
              <a:rPr lang="sv-SE" sz="700" dirty="0"/>
              <a:t> cancer patients. Med </a:t>
            </a:r>
            <a:r>
              <a:rPr lang="sv-SE" sz="700" dirty="0" err="1"/>
              <a:t>Phys</a:t>
            </a:r>
            <a:r>
              <a:rPr lang="sv-SE" sz="700" dirty="0"/>
              <a:t> doi:10.1002/mp.16453, 2023.</a:t>
            </a:r>
          </a:p>
          <a:p>
            <a:pPr>
              <a:lnSpc>
                <a:spcPct val="120000"/>
              </a:lnSpc>
              <a:spcBef>
                <a:spcPts val="0"/>
              </a:spcBef>
            </a:pPr>
            <a:r>
              <a:rPr lang="sv-SE" sz="700" dirty="0"/>
              <a:t>Konradsson E, Ericsson </a:t>
            </a:r>
            <a:r>
              <a:rPr lang="sv-SE" sz="700" dirty="0" err="1"/>
              <a:t>Szecsenyi</a:t>
            </a:r>
            <a:r>
              <a:rPr lang="sv-SE" sz="700" dirty="0"/>
              <a:t> R, Adrian G, </a:t>
            </a:r>
            <a:r>
              <a:rPr lang="sv-SE" sz="700" dirty="0" err="1"/>
              <a:t>Coskun</a:t>
            </a:r>
            <a:r>
              <a:rPr lang="sv-SE" sz="700" dirty="0"/>
              <a:t> M, </a:t>
            </a:r>
            <a:r>
              <a:rPr lang="sv-SE" sz="700" dirty="0" err="1"/>
              <a:t>Børresen</a:t>
            </a:r>
            <a:r>
              <a:rPr lang="sv-SE" sz="700" dirty="0"/>
              <a:t> B, Arendt ML, Erhart K, Bäck SÅJ, Petersson K, Ceberg C. Konradsson E, </a:t>
            </a:r>
            <a:r>
              <a:rPr lang="sv-SE" sz="700" dirty="0" err="1"/>
              <a:t>Evaluation</a:t>
            </a:r>
            <a:r>
              <a:rPr lang="sv-SE" sz="700" dirty="0"/>
              <a:t> </a:t>
            </a:r>
            <a:r>
              <a:rPr lang="sv-SE" sz="700" dirty="0" err="1"/>
              <a:t>of</a:t>
            </a:r>
            <a:r>
              <a:rPr lang="sv-SE" sz="700" dirty="0"/>
              <a:t> </a:t>
            </a:r>
            <a:r>
              <a:rPr lang="sv-SE" sz="700" dirty="0" err="1"/>
              <a:t>intensity-modulated</a:t>
            </a:r>
            <a:r>
              <a:rPr lang="sv-SE" sz="700" dirty="0"/>
              <a:t> </a:t>
            </a:r>
            <a:r>
              <a:rPr lang="sv-SE" sz="700" dirty="0" err="1"/>
              <a:t>electron</a:t>
            </a:r>
            <a:r>
              <a:rPr lang="sv-SE" sz="700" dirty="0"/>
              <a:t> FLASH </a:t>
            </a:r>
            <a:r>
              <a:rPr lang="sv-SE" sz="700" dirty="0" err="1"/>
              <a:t>radiotherapy</a:t>
            </a:r>
            <a:r>
              <a:rPr lang="sv-SE" sz="700" dirty="0"/>
              <a:t> in a </a:t>
            </a:r>
            <a:r>
              <a:rPr lang="sv-SE" sz="700" dirty="0" err="1"/>
              <a:t>clinical</a:t>
            </a:r>
            <a:r>
              <a:rPr lang="sv-SE" sz="700" dirty="0"/>
              <a:t> </a:t>
            </a:r>
            <a:r>
              <a:rPr lang="sv-SE" sz="700" dirty="0" err="1"/>
              <a:t>setting</a:t>
            </a:r>
            <a:r>
              <a:rPr lang="sv-SE" sz="700" dirty="0"/>
              <a:t> </a:t>
            </a:r>
            <a:r>
              <a:rPr lang="sv-SE" sz="700" dirty="0" err="1"/>
              <a:t>using</a:t>
            </a:r>
            <a:r>
              <a:rPr lang="sv-SE" sz="700" dirty="0"/>
              <a:t> </a:t>
            </a:r>
            <a:r>
              <a:rPr lang="sv-SE" sz="700" dirty="0" err="1"/>
              <a:t>veterinary</a:t>
            </a:r>
            <a:r>
              <a:rPr lang="sv-SE" sz="700" dirty="0"/>
              <a:t> </a:t>
            </a:r>
            <a:r>
              <a:rPr lang="sv-SE" sz="700" dirty="0" err="1"/>
              <a:t>cases</a:t>
            </a:r>
            <a:r>
              <a:rPr lang="sv-SE" sz="700" dirty="0"/>
              <a:t>. Med </a:t>
            </a:r>
            <a:r>
              <a:rPr lang="sv-SE" sz="700" dirty="0" err="1"/>
              <a:t>Phys</a:t>
            </a:r>
            <a:r>
              <a:rPr lang="sv-SE" sz="700" dirty="0"/>
              <a:t> 50:6569–6579, 2023.</a:t>
            </a:r>
          </a:p>
          <a:p>
            <a:pPr>
              <a:lnSpc>
                <a:spcPct val="120000"/>
              </a:lnSpc>
              <a:spcBef>
                <a:spcPts val="0"/>
              </a:spcBef>
            </a:pPr>
            <a:r>
              <a:rPr lang="sv-SE" sz="700" dirty="0"/>
              <a:t>Konradsson E, Wahlqvist P, </a:t>
            </a:r>
            <a:r>
              <a:rPr lang="sv-SE" sz="700" dirty="0" err="1"/>
              <a:t>Thoft</a:t>
            </a:r>
            <a:r>
              <a:rPr lang="sv-SE" sz="700" dirty="0"/>
              <a:t> A, Blad B, Bäck S, Ceberg C, Petersson K. </a:t>
            </a:r>
            <a:r>
              <a:rPr lang="sv-SE" sz="700" dirty="0" err="1"/>
              <a:t>Beam</a:t>
            </a:r>
            <a:r>
              <a:rPr lang="sv-SE" sz="700" dirty="0"/>
              <a:t> </a:t>
            </a:r>
            <a:r>
              <a:rPr lang="sv-SE" sz="700" dirty="0" err="1"/>
              <a:t>control</a:t>
            </a:r>
            <a:r>
              <a:rPr lang="sv-SE" sz="700" dirty="0"/>
              <a:t> system and output ﬁne-</a:t>
            </a:r>
            <a:r>
              <a:rPr lang="sv-SE" sz="700" dirty="0" err="1"/>
              <a:t>tuning</a:t>
            </a:r>
            <a:r>
              <a:rPr lang="sv-SE" sz="700" dirty="0"/>
              <a:t> for </a:t>
            </a:r>
            <a:r>
              <a:rPr lang="sv-SE" sz="700" dirty="0" err="1"/>
              <a:t>safe</a:t>
            </a:r>
            <a:r>
              <a:rPr lang="sv-SE" sz="700" dirty="0"/>
              <a:t> and precise </a:t>
            </a:r>
            <a:r>
              <a:rPr lang="sv-SE" sz="700" dirty="0" err="1"/>
              <a:t>delivery</a:t>
            </a:r>
            <a:r>
              <a:rPr lang="sv-SE" sz="700" dirty="0"/>
              <a:t> </a:t>
            </a:r>
            <a:r>
              <a:rPr lang="sv-SE" sz="700" dirty="0" err="1"/>
              <a:t>of</a:t>
            </a:r>
            <a:r>
              <a:rPr lang="sv-SE" sz="700" dirty="0"/>
              <a:t> FLASH </a:t>
            </a:r>
            <a:r>
              <a:rPr lang="sv-SE" sz="700" dirty="0" err="1"/>
              <a:t>radiotherapy</a:t>
            </a:r>
            <a:r>
              <a:rPr lang="sv-SE" sz="700" dirty="0"/>
              <a:t> at a </a:t>
            </a:r>
            <a:r>
              <a:rPr lang="sv-SE" sz="700" dirty="0" err="1"/>
              <a:t>clinical</a:t>
            </a:r>
            <a:r>
              <a:rPr lang="sv-SE" sz="700" dirty="0"/>
              <a:t> </a:t>
            </a:r>
            <a:r>
              <a:rPr lang="sv-SE" sz="700" dirty="0" err="1"/>
              <a:t>linear</a:t>
            </a:r>
            <a:r>
              <a:rPr lang="sv-SE" sz="700" dirty="0"/>
              <a:t> accelerator. Font </a:t>
            </a:r>
            <a:r>
              <a:rPr lang="sv-SE" sz="700" dirty="0" err="1"/>
              <a:t>Oncol</a:t>
            </a:r>
            <a:r>
              <a:rPr lang="sv-SE" sz="700" dirty="0"/>
              <a:t> 14:1342488, 2024.</a:t>
            </a:r>
          </a:p>
          <a:p>
            <a:pPr>
              <a:lnSpc>
                <a:spcPct val="120000"/>
              </a:lnSpc>
              <a:spcBef>
                <a:spcPts val="0"/>
              </a:spcBef>
            </a:pPr>
            <a:r>
              <a:rPr lang="sv-SE" sz="700" dirty="0"/>
              <a:t>Konradsson E, Ericsson </a:t>
            </a:r>
            <a:r>
              <a:rPr lang="sv-SE" sz="700" dirty="0" err="1"/>
              <a:t>Szecsenyi</a:t>
            </a:r>
            <a:r>
              <a:rPr lang="sv-SE" sz="700" dirty="0"/>
              <a:t> R, Wahlqvist P, </a:t>
            </a:r>
            <a:r>
              <a:rPr lang="sv-SE" sz="700" dirty="0" err="1"/>
              <a:t>Thoft</a:t>
            </a:r>
            <a:r>
              <a:rPr lang="sv-SE" sz="700" dirty="0"/>
              <a:t> A, Blad B, Bäck S, Ceberg C, Petersson K. </a:t>
            </a:r>
            <a:r>
              <a:rPr lang="sv-SE" sz="700" dirty="0" err="1"/>
              <a:t>Reconfiguring</a:t>
            </a:r>
            <a:r>
              <a:rPr lang="sv-SE" sz="700" dirty="0"/>
              <a:t> a plane-</a:t>
            </a:r>
            <a:r>
              <a:rPr lang="sv-SE" sz="700" dirty="0" err="1"/>
              <a:t>parallel</a:t>
            </a:r>
            <a:r>
              <a:rPr lang="sv-SE" sz="700" dirty="0"/>
              <a:t> transmission </a:t>
            </a:r>
            <a:r>
              <a:rPr lang="sv-SE" sz="700" dirty="0" err="1"/>
              <a:t>ionization</a:t>
            </a:r>
            <a:r>
              <a:rPr lang="sv-SE" sz="700" dirty="0"/>
              <a:t> </a:t>
            </a:r>
            <a:r>
              <a:rPr lang="sv-SE" sz="700" dirty="0" err="1"/>
              <a:t>chamber</a:t>
            </a:r>
            <a:r>
              <a:rPr lang="sv-SE" sz="700" dirty="0"/>
              <a:t> to </a:t>
            </a:r>
            <a:r>
              <a:rPr lang="sv-SE" sz="700" dirty="0" err="1"/>
              <a:t>extend</a:t>
            </a:r>
            <a:r>
              <a:rPr lang="sv-SE" sz="700" dirty="0"/>
              <a:t> the operating </a:t>
            </a:r>
            <a:r>
              <a:rPr lang="sv-SE" sz="700" dirty="0" err="1"/>
              <a:t>range</a:t>
            </a:r>
            <a:r>
              <a:rPr lang="sv-SE" sz="700" dirty="0"/>
              <a:t> </a:t>
            </a:r>
            <a:r>
              <a:rPr lang="sv-SE" sz="700" dirty="0" err="1"/>
              <a:t>into</a:t>
            </a:r>
            <a:r>
              <a:rPr lang="sv-SE" sz="700" dirty="0"/>
              <a:t> the ultra-</a:t>
            </a:r>
            <a:r>
              <a:rPr lang="sv-SE" sz="700" dirty="0" err="1"/>
              <a:t>high</a:t>
            </a:r>
            <a:r>
              <a:rPr lang="sv-SE" sz="700" dirty="0"/>
              <a:t> </a:t>
            </a:r>
            <a:r>
              <a:rPr lang="sv-SE" sz="700" dirty="0" err="1"/>
              <a:t>dose</a:t>
            </a:r>
            <a:r>
              <a:rPr lang="sv-SE" sz="700" dirty="0"/>
              <a:t>-per-</a:t>
            </a:r>
            <a:r>
              <a:rPr lang="sv-SE" sz="700" dirty="0" err="1"/>
              <a:t>pulse</a:t>
            </a:r>
            <a:r>
              <a:rPr lang="sv-SE" sz="700" dirty="0"/>
              <a:t> </a:t>
            </a:r>
            <a:r>
              <a:rPr lang="sv-SE" sz="700" dirty="0" err="1"/>
              <a:t>regime</a:t>
            </a:r>
            <a:r>
              <a:rPr lang="sv-SE" sz="700" dirty="0"/>
              <a:t>. </a:t>
            </a:r>
            <a:r>
              <a:rPr lang="sv-SE" sz="700" dirty="0" err="1"/>
              <a:t>Radiat</a:t>
            </a:r>
            <a:r>
              <a:rPr lang="sv-SE" sz="700" dirty="0"/>
              <a:t> Res </a:t>
            </a:r>
            <a:r>
              <a:rPr lang="sv-SE" sz="700" dirty="0" err="1"/>
              <a:t>doi.org</a:t>
            </a:r>
            <a:r>
              <a:rPr lang="sv-SE" sz="700" dirty="0"/>
              <a:t>/10.1667/RADE-23-00177.1, 2024.</a:t>
            </a:r>
          </a:p>
          <a:p>
            <a:pPr>
              <a:lnSpc>
                <a:spcPct val="120000"/>
              </a:lnSpc>
              <a:spcBef>
                <a:spcPts val="0"/>
              </a:spcBef>
            </a:pPr>
            <a:r>
              <a:rPr lang="sv-SE" sz="700" dirty="0"/>
              <a:t>Hörberger F, Petersson K, Ceberg S, Bäck S, Adrian G, Ceberg C. </a:t>
            </a:r>
            <a:r>
              <a:rPr lang="sv-SE" sz="700" dirty="0" err="1"/>
              <a:t>Investigating</a:t>
            </a:r>
            <a:r>
              <a:rPr lang="sv-SE" sz="700" dirty="0"/>
              <a:t> the </a:t>
            </a:r>
            <a:r>
              <a:rPr lang="sv-SE" sz="700" dirty="0" err="1"/>
              <a:t>therapeutic</a:t>
            </a:r>
            <a:r>
              <a:rPr lang="sv-SE" sz="700" dirty="0"/>
              <a:t> potential </a:t>
            </a:r>
            <a:r>
              <a:rPr lang="sv-SE" sz="700" dirty="0" err="1"/>
              <a:t>of</a:t>
            </a:r>
            <a:r>
              <a:rPr lang="sv-SE" sz="700" dirty="0"/>
              <a:t> FLASH </a:t>
            </a:r>
            <a:r>
              <a:rPr lang="sv-SE" sz="700" dirty="0" err="1"/>
              <a:t>radiotherapy</a:t>
            </a:r>
            <a:r>
              <a:rPr lang="sv-SE" sz="700" dirty="0"/>
              <a:t> – a </a:t>
            </a:r>
            <a:r>
              <a:rPr lang="sv-SE" sz="700" dirty="0" err="1"/>
              <a:t>treatment</a:t>
            </a:r>
            <a:r>
              <a:rPr lang="sv-SE" sz="700" dirty="0"/>
              <a:t> planning </a:t>
            </a:r>
            <a:r>
              <a:rPr lang="sv-SE" sz="700" dirty="0" err="1"/>
              <a:t>study</a:t>
            </a:r>
            <a:r>
              <a:rPr lang="sv-SE" sz="700" dirty="0"/>
              <a:t>. </a:t>
            </a:r>
            <a:r>
              <a:rPr lang="sv-SE" sz="700" dirty="0" err="1"/>
              <a:t>Radiother</a:t>
            </a:r>
            <a:r>
              <a:rPr lang="sv-SE" sz="700" dirty="0"/>
              <a:t> </a:t>
            </a:r>
            <a:r>
              <a:rPr lang="sv-SE" sz="700" dirty="0" err="1"/>
              <a:t>Oncol</a:t>
            </a:r>
            <a:r>
              <a:rPr lang="sv-SE" sz="700" dirty="0"/>
              <a:t> 21:209:110947, 2025.</a:t>
            </a:r>
            <a:br>
              <a:rPr lang="sv-SE" sz="700" dirty="0"/>
            </a:br>
            <a:endParaRPr lang="sv-SE" sz="400" dirty="0"/>
          </a:p>
          <a:p>
            <a:pPr>
              <a:lnSpc>
                <a:spcPct val="120000"/>
              </a:lnSpc>
              <a:spcBef>
                <a:spcPts val="0"/>
              </a:spcBef>
            </a:pPr>
            <a:r>
              <a:rPr lang="sv-SE" sz="700" dirty="0"/>
              <a:t>Adrian G, Konradsson E, Lempart M, Bäck S, Ceberg C, Petersson K. The FLASH </a:t>
            </a:r>
            <a:r>
              <a:rPr lang="sv-SE" sz="700" dirty="0" err="1"/>
              <a:t>effect</a:t>
            </a:r>
            <a:r>
              <a:rPr lang="sv-SE" sz="700" dirty="0"/>
              <a:t> </a:t>
            </a:r>
            <a:r>
              <a:rPr lang="sv-SE" sz="700" dirty="0" err="1"/>
              <a:t>depends</a:t>
            </a:r>
            <a:r>
              <a:rPr lang="sv-SE" sz="700" dirty="0"/>
              <a:t> on oxygen </a:t>
            </a:r>
            <a:r>
              <a:rPr lang="sv-SE" sz="700" dirty="0" err="1"/>
              <a:t>concentration</a:t>
            </a:r>
            <a:r>
              <a:rPr lang="sv-SE" sz="700" dirty="0"/>
              <a:t>. </a:t>
            </a:r>
            <a:r>
              <a:rPr lang="sv-SE" sz="700" dirty="0" err="1"/>
              <a:t>Br</a:t>
            </a:r>
            <a:r>
              <a:rPr lang="sv-SE" sz="700" dirty="0"/>
              <a:t> J </a:t>
            </a:r>
            <a:r>
              <a:rPr lang="sv-SE" sz="700" dirty="0" err="1"/>
              <a:t>Radiol</a:t>
            </a:r>
            <a:r>
              <a:rPr lang="sv-SE" sz="700" dirty="0"/>
              <a:t> 93:20190702, 2020.</a:t>
            </a:r>
          </a:p>
          <a:p>
            <a:pPr>
              <a:lnSpc>
                <a:spcPct val="120000"/>
              </a:lnSpc>
              <a:spcBef>
                <a:spcPts val="0"/>
              </a:spcBef>
            </a:pPr>
            <a:r>
              <a:rPr lang="sv-SE" sz="700" dirty="0"/>
              <a:t>Petersson K, Adrian G, Butterworth K, McMahon SJ. A </a:t>
            </a:r>
            <a:r>
              <a:rPr lang="sv-SE" sz="700" dirty="0" err="1"/>
              <a:t>quantitative</a:t>
            </a:r>
            <a:r>
              <a:rPr lang="sv-SE" sz="700" dirty="0"/>
              <a:t> </a:t>
            </a:r>
            <a:r>
              <a:rPr lang="sv-SE" sz="700" dirty="0" err="1"/>
              <a:t>analysis</a:t>
            </a:r>
            <a:r>
              <a:rPr lang="sv-SE" sz="700" dirty="0"/>
              <a:t> of the </a:t>
            </a:r>
            <a:r>
              <a:rPr lang="sv-SE" sz="700" dirty="0" err="1"/>
              <a:t>role</a:t>
            </a:r>
            <a:r>
              <a:rPr lang="sv-SE" sz="700" dirty="0"/>
              <a:t> of oxygen tension in FLASH </a:t>
            </a:r>
            <a:r>
              <a:rPr lang="sv-SE" sz="700" dirty="0" err="1"/>
              <a:t>radiation</a:t>
            </a:r>
            <a:r>
              <a:rPr lang="sv-SE" sz="700" dirty="0"/>
              <a:t> </a:t>
            </a:r>
            <a:r>
              <a:rPr lang="sv-SE" sz="700" dirty="0" err="1"/>
              <a:t>therapy</a:t>
            </a:r>
            <a:r>
              <a:rPr lang="sv-SE" sz="700" dirty="0"/>
              <a:t>. Int J </a:t>
            </a:r>
            <a:r>
              <a:rPr lang="sv-SE" sz="700" dirty="0" err="1"/>
              <a:t>Radiat</a:t>
            </a:r>
            <a:r>
              <a:rPr lang="sv-SE" sz="700" dirty="0"/>
              <a:t> </a:t>
            </a:r>
            <a:r>
              <a:rPr lang="sv-SE" sz="700" dirty="0" err="1"/>
              <a:t>Oncol</a:t>
            </a:r>
            <a:r>
              <a:rPr lang="sv-SE" sz="700" dirty="0"/>
              <a:t> </a:t>
            </a:r>
            <a:r>
              <a:rPr lang="sv-SE" sz="700" dirty="0" err="1"/>
              <a:t>Biol</a:t>
            </a:r>
            <a:r>
              <a:rPr lang="sv-SE" sz="700" dirty="0"/>
              <a:t> </a:t>
            </a:r>
            <a:r>
              <a:rPr lang="sv-SE" sz="700" dirty="0" err="1"/>
              <a:t>Phys</a:t>
            </a:r>
            <a:r>
              <a:rPr lang="sv-SE" sz="700" dirty="0"/>
              <a:t>, 2020.</a:t>
            </a:r>
          </a:p>
          <a:p>
            <a:pPr>
              <a:lnSpc>
                <a:spcPct val="120000"/>
              </a:lnSpc>
              <a:spcBef>
                <a:spcPts val="0"/>
              </a:spcBef>
            </a:pPr>
            <a:r>
              <a:rPr lang="sv-SE" sz="700" dirty="0"/>
              <a:t>Adrian G, Konradsson E, Beyer S, Wittrup A, Butterworth KT, McMahon SJ, Ghita M, Petersson K, Ceberg C. Cancer cells </a:t>
            </a:r>
            <a:r>
              <a:rPr lang="sv-SE" sz="700" dirty="0" err="1"/>
              <a:t>can</a:t>
            </a:r>
            <a:r>
              <a:rPr lang="sv-SE" sz="700" dirty="0"/>
              <a:t> </a:t>
            </a:r>
            <a:r>
              <a:rPr lang="sv-SE" sz="700" dirty="0" err="1"/>
              <a:t>exhibit</a:t>
            </a:r>
            <a:r>
              <a:rPr lang="sv-SE" sz="700" dirty="0"/>
              <a:t> a </a:t>
            </a:r>
            <a:r>
              <a:rPr lang="sv-SE" sz="700" dirty="0" err="1"/>
              <a:t>sparing</a:t>
            </a:r>
            <a:r>
              <a:rPr lang="sv-SE" sz="700" dirty="0"/>
              <a:t> FLASH </a:t>
            </a:r>
            <a:r>
              <a:rPr lang="sv-SE" sz="700" dirty="0" err="1"/>
              <a:t>effect</a:t>
            </a:r>
            <a:r>
              <a:rPr lang="sv-SE" sz="700" dirty="0"/>
              <a:t> at </a:t>
            </a:r>
            <a:r>
              <a:rPr lang="sv-SE" sz="700" dirty="0" err="1"/>
              <a:t>low</a:t>
            </a:r>
            <a:r>
              <a:rPr lang="sv-SE" sz="700" dirty="0"/>
              <a:t> </a:t>
            </a:r>
            <a:r>
              <a:rPr lang="sv-SE" sz="700" dirty="0" err="1"/>
              <a:t>doses</a:t>
            </a:r>
            <a:r>
              <a:rPr lang="sv-SE" sz="700" dirty="0"/>
              <a:t> under </a:t>
            </a:r>
            <a:r>
              <a:rPr lang="sv-SE" sz="700" dirty="0" err="1"/>
              <a:t>normoxic</a:t>
            </a:r>
            <a:r>
              <a:rPr lang="sv-SE" sz="700" dirty="0"/>
              <a:t> in vitro-</a:t>
            </a:r>
            <a:r>
              <a:rPr lang="sv-SE" sz="700" dirty="0" err="1"/>
              <a:t>conditions</a:t>
            </a:r>
            <a:r>
              <a:rPr lang="sv-SE" sz="700" dirty="0"/>
              <a:t>. Front </a:t>
            </a:r>
            <a:r>
              <a:rPr lang="sv-SE" sz="700" dirty="0" err="1"/>
              <a:t>Oncol</a:t>
            </a:r>
            <a:r>
              <a:rPr lang="sv-SE" sz="700" dirty="0"/>
              <a:t> doi:10.3389/fonc.2021.686142, 2021.</a:t>
            </a:r>
          </a:p>
          <a:p>
            <a:pPr>
              <a:lnSpc>
                <a:spcPct val="120000"/>
              </a:lnSpc>
              <a:spcBef>
                <a:spcPts val="0"/>
              </a:spcBef>
            </a:pPr>
            <a:r>
              <a:rPr lang="sv-SE" sz="700" dirty="0"/>
              <a:t>Konradsson E, Liljedahl E, Gustafsson E, Adrian G, Beyer S, </a:t>
            </a:r>
            <a:r>
              <a:rPr lang="sv-SE" sz="700" dirty="0" err="1"/>
              <a:t>Ehsaan</a:t>
            </a:r>
            <a:r>
              <a:rPr lang="sv-SE" sz="700" dirty="0"/>
              <a:t> </a:t>
            </a:r>
            <a:r>
              <a:rPr lang="sv-SE" sz="700" dirty="0" err="1"/>
              <a:t>Ilaahi</a:t>
            </a:r>
            <a:r>
              <a:rPr lang="sv-SE" sz="700" dirty="0"/>
              <a:t> S, Petersson K, Ceberg C, Nittby Redebrandt H. </a:t>
            </a:r>
            <a:r>
              <a:rPr lang="sv-SE" sz="700" dirty="0" err="1"/>
              <a:t>Comparable</a:t>
            </a:r>
            <a:r>
              <a:rPr lang="sv-SE" sz="700" dirty="0"/>
              <a:t> long-term </a:t>
            </a:r>
            <a:r>
              <a:rPr lang="sv-SE" sz="700" dirty="0" err="1"/>
              <a:t>tumor</a:t>
            </a:r>
            <a:r>
              <a:rPr lang="sv-SE" sz="700" dirty="0"/>
              <a:t> </a:t>
            </a:r>
            <a:r>
              <a:rPr lang="sv-SE" sz="700" dirty="0" err="1"/>
              <a:t>control</a:t>
            </a:r>
            <a:r>
              <a:rPr lang="sv-SE" sz="700" dirty="0"/>
              <a:t> for </a:t>
            </a:r>
            <a:r>
              <a:rPr lang="sv-SE" sz="700" dirty="0" err="1"/>
              <a:t>hypofractionated</a:t>
            </a:r>
            <a:r>
              <a:rPr lang="sv-SE" sz="700" dirty="0"/>
              <a:t> FLASH vs. </a:t>
            </a:r>
            <a:r>
              <a:rPr lang="sv-SE" sz="700" dirty="0" err="1"/>
              <a:t>conventional</a:t>
            </a:r>
            <a:r>
              <a:rPr lang="sv-SE" sz="700" dirty="0"/>
              <a:t> </a:t>
            </a:r>
            <a:r>
              <a:rPr lang="sv-SE" sz="700" dirty="0" err="1"/>
              <a:t>radiation</a:t>
            </a:r>
            <a:r>
              <a:rPr lang="sv-SE" sz="700" dirty="0"/>
              <a:t> </a:t>
            </a:r>
            <a:r>
              <a:rPr lang="sv-SE" sz="700" dirty="0" err="1"/>
              <a:t>therapy</a:t>
            </a:r>
            <a:r>
              <a:rPr lang="sv-SE" sz="700" dirty="0"/>
              <a:t> in an </a:t>
            </a:r>
            <a:r>
              <a:rPr lang="sv-SE" sz="700" dirty="0" err="1"/>
              <a:t>immunocompetent</a:t>
            </a:r>
            <a:r>
              <a:rPr lang="sv-SE" sz="700" dirty="0"/>
              <a:t> rat </a:t>
            </a:r>
            <a:r>
              <a:rPr lang="sv-SE" sz="700" dirty="0" err="1"/>
              <a:t>glioma</a:t>
            </a:r>
            <a:r>
              <a:rPr lang="sv-SE" sz="700" dirty="0"/>
              <a:t> </a:t>
            </a:r>
            <a:r>
              <a:rPr lang="sv-SE" sz="700" dirty="0" err="1"/>
              <a:t>model</a:t>
            </a:r>
            <a:r>
              <a:rPr lang="sv-SE" sz="700" dirty="0"/>
              <a:t>. </a:t>
            </a:r>
            <a:r>
              <a:rPr lang="sv-SE" sz="700" dirty="0" err="1"/>
              <a:t>Adv</a:t>
            </a:r>
            <a:r>
              <a:rPr lang="sv-SE" sz="700" dirty="0"/>
              <a:t> </a:t>
            </a:r>
            <a:r>
              <a:rPr lang="sv-SE" sz="700" dirty="0" err="1"/>
              <a:t>Radiat</a:t>
            </a:r>
            <a:r>
              <a:rPr lang="sv-SE" sz="700" dirty="0"/>
              <a:t> </a:t>
            </a:r>
            <a:r>
              <a:rPr lang="sv-SE" sz="700" dirty="0" err="1"/>
              <a:t>Oncol</a:t>
            </a:r>
            <a:r>
              <a:rPr lang="sv-SE" sz="700" dirty="0"/>
              <a:t> doi.org/10.1016/j.adro.2022.101011, 2022.</a:t>
            </a:r>
          </a:p>
          <a:p>
            <a:pPr>
              <a:lnSpc>
                <a:spcPct val="120000"/>
              </a:lnSpc>
              <a:spcBef>
                <a:spcPts val="0"/>
              </a:spcBef>
            </a:pPr>
            <a:r>
              <a:rPr lang="sv-SE" sz="700" dirty="0"/>
              <a:t>Liljedahl E, Konradsson E, Gustafsson E, Förnvik Jonson K, Olofsson JK, Ceberg C, Nittby Redebrandt H. Long-term anti-</a:t>
            </a:r>
            <a:r>
              <a:rPr lang="sv-SE" sz="700" dirty="0" err="1"/>
              <a:t>tumor</a:t>
            </a:r>
            <a:r>
              <a:rPr lang="sv-SE" sz="700" dirty="0"/>
              <a:t> </a:t>
            </a:r>
            <a:r>
              <a:rPr lang="sv-SE" sz="700" dirty="0" err="1"/>
              <a:t>effects</a:t>
            </a:r>
            <a:r>
              <a:rPr lang="sv-SE" sz="700" dirty="0"/>
              <a:t> </a:t>
            </a:r>
            <a:r>
              <a:rPr lang="sv-SE" sz="700" dirty="0" err="1"/>
              <a:t>following</a:t>
            </a:r>
            <a:r>
              <a:rPr lang="sv-SE" sz="700" dirty="0"/>
              <a:t> </a:t>
            </a:r>
            <a:r>
              <a:rPr lang="sv-SE" sz="700" dirty="0" err="1"/>
              <a:t>both</a:t>
            </a:r>
            <a:r>
              <a:rPr lang="sv-SE" sz="700" dirty="0"/>
              <a:t> </a:t>
            </a:r>
            <a:r>
              <a:rPr lang="sv-SE" sz="700" dirty="0" err="1"/>
              <a:t>conventional</a:t>
            </a:r>
            <a:r>
              <a:rPr lang="sv-SE" sz="700" dirty="0"/>
              <a:t> </a:t>
            </a:r>
            <a:r>
              <a:rPr lang="sv-SE" sz="700" dirty="0" err="1"/>
              <a:t>radiotherapy</a:t>
            </a:r>
            <a:r>
              <a:rPr lang="sv-SE" sz="700" dirty="0"/>
              <a:t> and FLASH in </a:t>
            </a:r>
            <a:r>
              <a:rPr lang="sv-SE" sz="700" dirty="0" err="1"/>
              <a:t>fully</a:t>
            </a:r>
            <a:r>
              <a:rPr lang="sv-SE" sz="700" dirty="0"/>
              <a:t> </a:t>
            </a:r>
            <a:r>
              <a:rPr lang="sv-SE" sz="700" dirty="0" err="1"/>
              <a:t>immunocompetent</a:t>
            </a:r>
            <a:r>
              <a:rPr lang="sv-SE" sz="700" dirty="0"/>
              <a:t> animals </a:t>
            </a:r>
            <a:r>
              <a:rPr lang="sv-SE" sz="700" dirty="0" err="1"/>
              <a:t>with</a:t>
            </a:r>
            <a:r>
              <a:rPr lang="sv-SE" sz="700" dirty="0"/>
              <a:t> </a:t>
            </a:r>
            <a:r>
              <a:rPr lang="sv-SE" sz="700" dirty="0" err="1"/>
              <a:t>glioblastoma</a:t>
            </a:r>
            <a:r>
              <a:rPr lang="sv-SE" sz="700" dirty="0"/>
              <a:t>. </a:t>
            </a:r>
            <a:r>
              <a:rPr lang="sv-SE" sz="700" dirty="0" err="1"/>
              <a:t>Sci</a:t>
            </a:r>
            <a:r>
              <a:rPr lang="sv-SE" sz="700" dirty="0"/>
              <a:t> Rep 19:12285, 2022.</a:t>
            </a:r>
          </a:p>
          <a:p>
            <a:pPr>
              <a:lnSpc>
                <a:spcPct val="120000"/>
              </a:lnSpc>
              <a:spcBef>
                <a:spcPts val="0"/>
              </a:spcBef>
            </a:pPr>
            <a:r>
              <a:rPr lang="sv-SE" sz="700" dirty="0" err="1"/>
              <a:t>Böhlen</a:t>
            </a:r>
            <a:r>
              <a:rPr lang="sv-SE" sz="700" dirty="0"/>
              <a:t> T, </a:t>
            </a:r>
            <a:r>
              <a:rPr lang="sv-SE" sz="700" dirty="0" err="1"/>
              <a:t>Germond</a:t>
            </a:r>
            <a:r>
              <a:rPr lang="sv-SE" sz="700" dirty="0"/>
              <a:t> JF, Petersson K, </a:t>
            </a:r>
            <a:r>
              <a:rPr lang="sv-SE" sz="700" dirty="0" err="1"/>
              <a:t>Ozsahin</a:t>
            </a:r>
            <a:r>
              <a:rPr lang="sv-SE" sz="700" dirty="0"/>
              <a:t> EM, </a:t>
            </a:r>
            <a:r>
              <a:rPr lang="sv-SE" sz="700" dirty="0" err="1"/>
              <a:t>Herrera</a:t>
            </a:r>
            <a:r>
              <a:rPr lang="sv-SE" sz="700" dirty="0"/>
              <a:t> FG, </a:t>
            </a:r>
            <a:r>
              <a:rPr lang="sv-SE" sz="700" dirty="0" err="1"/>
              <a:t>Bailat</a:t>
            </a:r>
            <a:r>
              <a:rPr lang="sv-SE" sz="700" dirty="0"/>
              <a:t> C, Bochud F, Bourhis J, Moeckli R, Adrian G. </a:t>
            </a:r>
            <a:r>
              <a:rPr lang="sv-SE" sz="700" dirty="0" err="1"/>
              <a:t>Effect</a:t>
            </a:r>
            <a:r>
              <a:rPr lang="sv-SE" sz="700" dirty="0"/>
              <a:t> of </a:t>
            </a:r>
            <a:r>
              <a:rPr lang="sv-SE" sz="700" dirty="0" err="1"/>
              <a:t>conventional</a:t>
            </a:r>
            <a:r>
              <a:rPr lang="sv-SE" sz="700" dirty="0"/>
              <a:t> and </a:t>
            </a:r>
            <a:r>
              <a:rPr lang="sv-SE" sz="700" dirty="0" err="1"/>
              <a:t>ultrahigh</a:t>
            </a:r>
            <a:r>
              <a:rPr lang="sv-SE" sz="700" dirty="0"/>
              <a:t> </a:t>
            </a:r>
            <a:r>
              <a:rPr lang="sv-SE" sz="700" dirty="0" err="1"/>
              <a:t>dose</a:t>
            </a:r>
            <a:r>
              <a:rPr lang="sv-SE" sz="700" dirty="0"/>
              <a:t> rate FLASH </a:t>
            </a:r>
            <a:r>
              <a:rPr lang="sv-SE" sz="700" dirty="0" err="1"/>
              <a:t>irradiations</a:t>
            </a:r>
            <a:r>
              <a:rPr lang="sv-SE" sz="700" dirty="0"/>
              <a:t> on </a:t>
            </a:r>
            <a:r>
              <a:rPr lang="sv-SE" sz="700" dirty="0" err="1"/>
              <a:t>preclinical</a:t>
            </a:r>
            <a:r>
              <a:rPr lang="sv-SE" sz="700" dirty="0"/>
              <a:t> </a:t>
            </a:r>
            <a:r>
              <a:rPr lang="sv-SE" sz="700" dirty="0" err="1"/>
              <a:t>tumo</a:t>
            </a:r>
            <a:r>
              <a:rPr lang="sv-SE" sz="700" dirty="0"/>
              <a:t> </a:t>
            </a:r>
            <a:r>
              <a:rPr lang="sv-SE" sz="700" dirty="0" err="1"/>
              <a:t>models</a:t>
            </a:r>
            <a:r>
              <a:rPr lang="sv-SE" sz="700" dirty="0"/>
              <a:t>: a </a:t>
            </a:r>
            <a:r>
              <a:rPr lang="sv-SE" sz="700" dirty="0" err="1"/>
              <a:t>systematic</a:t>
            </a:r>
            <a:r>
              <a:rPr lang="sv-SE" sz="700" dirty="0"/>
              <a:t> </a:t>
            </a:r>
            <a:r>
              <a:rPr lang="sv-SE" sz="700" dirty="0" err="1"/>
              <a:t>analysis</a:t>
            </a:r>
            <a:r>
              <a:rPr lang="sv-SE" sz="700" dirty="0"/>
              <a:t>. Int J </a:t>
            </a:r>
            <a:r>
              <a:rPr lang="sv-SE" sz="700" dirty="0" err="1"/>
              <a:t>Radiat</a:t>
            </a:r>
            <a:r>
              <a:rPr lang="sv-SE" sz="700" dirty="0"/>
              <a:t> </a:t>
            </a:r>
            <a:r>
              <a:rPr lang="sv-SE" sz="700" dirty="0" err="1"/>
              <a:t>Oncol</a:t>
            </a:r>
            <a:r>
              <a:rPr lang="sv-SE" sz="700" dirty="0"/>
              <a:t> </a:t>
            </a:r>
            <a:r>
              <a:rPr lang="sv-SE" sz="700" dirty="0" err="1"/>
              <a:t>Biol</a:t>
            </a:r>
            <a:r>
              <a:rPr lang="sv-SE" sz="700" dirty="0"/>
              <a:t> </a:t>
            </a:r>
            <a:r>
              <a:rPr lang="sv-SE" sz="700" dirty="0" err="1"/>
              <a:t>Phys</a:t>
            </a:r>
            <a:r>
              <a:rPr lang="sv-SE" sz="700" dirty="0"/>
              <a:t> 117:1007-1017, 2023.</a:t>
            </a:r>
          </a:p>
          <a:p>
            <a:pPr>
              <a:lnSpc>
                <a:spcPct val="120000"/>
              </a:lnSpc>
              <a:spcBef>
                <a:spcPts val="0"/>
              </a:spcBef>
            </a:pPr>
            <a:r>
              <a:rPr lang="sv-SE" sz="700" dirty="0"/>
              <a:t>Liljedahl E, Konradsson E, Linderfalk K, Gustafsson E, Petersson K, Ceberg C, Nittby Redebrandt H. </a:t>
            </a:r>
            <a:r>
              <a:rPr lang="sv-SE" sz="700" dirty="0" err="1"/>
              <a:t>Comparable</a:t>
            </a:r>
            <a:r>
              <a:rPr lang="sv-SE" sz="700" dirty="0"/>
              <a:t> </a:t>
            </a:r>
            <a:r>
              <a:rPr lang="sv-SE" sz="700" dirty="0" err="1"/>
              <a:t>survival</a:t>
            </a:r>
            <a:r>
              <a:rPr lang="sv-SE" sz="700" dirty="0"/>
              <a:t> in rats </a:t>
            </a:r>
            <a:r>
              <a:rPr lang="sv-SE" sz="700" dirty="0" err="1"/>
              <a:t>with</a:t>
            </a:r>
            <a:r>
              <a:rPr lang="sv-SE" sz="700" dirty="0"/>
              <a:t> </a:t>
            </a:r>
            <a:r>
              <a:rPr lang="sv-SE" sz="700" dirty="0" err="1"/>
              <a:t>intracranial</a:t>
            </a:r>
            <a:r>
              <a:rPr lang="sv-SE" sz="700" dirty="0"/>
              <a:t> </a:t>
            </a:r>
            <a:r>
              <a:rPr lang="sv-SE" sz="700" dirty="0" err="1"/>
              <a:t>glioblastoma</a:t>
            </a:r>
            <a:r>
              <a:rPr lang="sv-SE" sz="700" dirty="0"/>
              <a:t> </a:t>
            </a:r>
            <a:r>
              <a:rPr lang="sv-SE" sz="700" dirty="0" err="1"/>
              <a:t>irradiated</a:t>
            </a:r>
            <a:r>
              <a:rPr lang="sv-SE" sz="700" dirty="0"/>
              <a:t> </a:t>
            </a:r>
            <a:r>
              <a:rPr lang="sv-SE" sz="700" dirty="0" err="1"/>
              <a:t>with</a:t>
            </a:r>
            <a:r>
              <a:rPr lang="sv-SE" sz="700" dirty="0"/>
              <a:t> </a:t>
            </a:r>
            <a:r>
              <a:rPr lang="sv-SE" sz="700" dirty="0" err="1"/>
              <a:t>single-fraction</a:t>
            </a:r>
            <a:r>
              <a:rPr lang="sv-SE" sz="700" dirty="0"/>
              <a:t> </a:t>
            </a:r>
            <a:r>
              <a:rPr lang="sv-SE" sz="700" dirty="0" err="1"/>
              <a:t>conventional</a:t>
            </a:r>
            <a:r>
              <a:rPr lang="sv-SE" sz="700" dirty="0"/>
              <a:t> </a:t>
            </a:r>
            <a:r>
              <a:rPr lang="sv-SE" sz="700" dirty="0" err="1"/>
              <a:t>radiotherapy</a:t>
            </a:r>
            <a:r>
              <a:rPr lang="sv-SE" sz="700" dirty="0"/>
              <a:t> or FLASH </a:t>
            </a:r>
            <a:r>
              <a:rPr lang="sv-SE" sz="700" dirty="0" err="1"/>
              <a:t>radiotherapy</a:t>
            </a:r>
            <a:r>
              <a:rPr lang="sv-SE" sz="700" dirty="0"/>
              <a:t>. Front </a:t>
            </a:r>
            <a:r>
              <a:rPr lang="sv-SE" sz="700" dirty="0" err="1"/>
              <a:t>Oncol</a:t>
            </a:r>
            <a:r>
              <a:rPr lang="sv-SE" sz="700" dirty="0"/>
              <a:t> 13:1309174, 2024.</a:t>
            </a:r>
          </a:p>
          <a:p>
            <a:pPr>
              <a:lnSpc>
                <a:spcPct val="120000"/>
              </a:lnSpc>
              <a:spcBef>
                <a:spcPts val="0"/>
              </a:spcBef>
            </a:pPr>
            <a:r>
              <a:rPr lang="sv-SE" sz="700" dirty="0"/>
              <a:t>Dela R, Lemos da Silva L, Beyer S, Singers Sörensen B, Poulsen P, Konradsson E, Hörberger F, Petersson K, Ceberg C, Adrian G. Not all </a:t>
            </a:r>
            <a:r>
              <a:rPr lang="sv-SE" sz="700" dirty="0" err="1"/>
              <a:t>tumors</a:t>
            </a:r>
            <a:r>
              <a:rPr lang="sv-SE" sz="700" dirty="0"/>
              <a:t> </a:t>
            </a:r>
            <a:r>
              <a:rPr lang="sv-SE" sz="700" dirty="0" err="1"/>
              <a:t>are</a:t>
            </a:r>
            <a:r>
              <a:rPr lang="sv-SE" sz="700" dirty="0"/>
              <a:t> </a:t>
            </a:r>
            <a:r>
              <a:rPr lang="sv-SE" sz="700" dirty="0" err="1"/>
              <a:t>alike</a:t>
            </a:r>
            <a:r>
              <a:rPr lang="sv-SE" sz="700" dirty="0"/>
              <a:t>: </a:t>
            </a:r>
            <a:r>
              <a:rPr lang="sv-SE" sz="700" dirty="0" err="1"/>
              <a:t>varying</a:t>
            </a:r>
            <a:r>
              <a:rPr lang="sv-SE" sz="700" dirty="0"/>
              <a:t> </a:t>
            </a:r>
            <a:r>
              <a:rPr lang="sv-SE" sz="700" dirty="0" err="1"/>
              <a:t>efficacy</a:t>
            </a:r>
            <a:r>
              <a:rPr lang="sv-SE" sz="700" dirty="0"/>
              <a:t> </a:t>
            </a:r>
            <a:r>
              <a:rPr lang="sv-SE" sz="700" dirty="0" err="1"/>
              <a:t>of</a:t>
            </a:r>
            <a:r>
              <a:rPr lang="sv-SE" sz="700" dirty="0"/>
              <a:t> FLASH </a:t>
            </a:r>
            <a:r>
              <a:rPr lang="sv-SE" sz="700" dirty="0" err="1"/>
              <a:t>across</a:t>
            </a:r>
            <a:r>
              <a:rPr lang="sv-SE" sz="700" dirty="0"/>
              <a:t> </a:t>
            </a:r>
            <a:r>
              <a:rPr lang="sv-SE" sz="700" dirty="0" err="1"/>
              <a:t>tumor</a:t>
            </a:r>
            <a:r>
              <a:rPr lang="sv-SE" sz="700" dirty="0"/>
              <a:t> </a:t>
            </a:r>
            <a:r>
              <a:rPr lang="sv-SE" sz="700" dirty="0" err="1"/>
              <a:t>types</a:t>
            </a:r>
            <a:r>
              <a:rPr lang="sv-SE" sz="700" dirty="0"/>
              <a:t> and </a:t>
            </a:r>
            <a:r>
              <a:rPr lang="sv-SE" sz="700" dirty="0" err="1"/>
              <a:t>oxygenation</a:t>
            </a:r>
            <a:r>
              <a:rPr lang="sv-SE" sz="700" dirty="0"/>
              <a:t> status in </a:t>
            </a:r>
            <a:r>
              <a:rPr lang="sv-SE" sz="700" dirty="0" err="1"/>
              <a:t>spheroid</a:t>
            </a:r>
            <a:r>
              <a:rPr lang="sv-SE" sz="700" dirty="0"/>
              <a:t> </a:t>
            </a:r>
            <a:r>
              <a:rPr lang="sv-SE" sz="700" dirty="0" err="1"/>
              <a:t>models</a:t>
            </a:r>
            <a:r>
              <a:rPr lang="sv-SE" sz="700" dirty="0"/>
              <a:t>. </a:t>
            </a:r>
            <a:r>
              <a:rPr lang="sv-SE" sz="700" dirty="0" err="1"/>
              <a:t>Br</a:t>
            </a:r>
            <a:r>
              <a:rPr lang="sv-SE" sz="700" dirty="0"/>
              <a:t> J </a:t>
            </a:r>
            <a:r>
              <a:rPr lang="sv-SE" sz="700" dirty="0" err="1"/>
              <a:t>Radiol</a:t>
            </a:r>
            <a:r>
              <a:rPr lang="sv-SE" sz="700" dirty="0"/>
              <a:t> </a:t>
            </a:r>
            <a:r>
              <a:rPr lang="sv-SE" sz="700" dirty="0" err="1"/>
              <a:t>doi.org</a:t>
            </a:r>
            <a:r>
              <a:rPr lang="sv-SE" sz="700" dirty="0"/>
              <a:t>/10.1093/</a:t>
            </a:r>
            <a:r>
              <a:rPr lang="sv-SE" sz="700" dirty="0" err="1"/>
              <a:t>bjr</a:t>
            </a:r>
            <a:r>
              <a:rPr lang="sv-SE" sz="700" dirty="0"/>
              <a:t>/tqaf219, 2025.</a:t>
            </a:r>
          </a:p>
          <a:p>
            <a:pPr>
              <a:lnSpc>
                <a:spcPct val="120000"/>
              </a:lnSpc>
              <a:spcBef>
                <a:spcPts val="0"/>
              </a:spcBef>
            </a:pPr>
            <a:endParaRPr lang="sv-SE" sz="400" dirty="0"/>
          </a:p>
          <a:p>
            <a:pPr>
              <a:lnSpc>
                <a:spcPct val="120000"/>
              </a:lnSpc>
              <a:spcBef>
                <a:spcPts val="0"/>
              </a:spcBef>
            </a:pPr>
            <a:r>
              <a:rPr lang="sv-SE" sz="700" dirty="0"/>
              <a:t>Konradsson E, Arendt ML, Bastholm Jensen K, Børresen B, Hansen AE, Bäck S, Kristensen AT, Munck af Rosenschöld P, Ceberg C, Petersson K. </a:t>
            </a:r>
            <a:r>
              <a:rPr lang="sv-SE" sz="700" dirty="0" err="1"/>
              <a:t>Establishment</a:t>
            </a:r>
            <a:r>
              <a:rPr lang="sv-SE" sz="700" dirty="0"/>
              <a:t> and initial </a:t>
            </a:r>
            <a:r>
              <a:rPr lang="sv-SE" sz="700" dirty="0" err="1"/>
              <a:t>experience</a:t>
            </a:r>
            <a:r>
              <a:rPr lang="sv-SE" sz="700" dirty="0"/>
              <a:t> of </a:t>
            </a:r>
            <a:r>
              <a:rPr lang="sv-SE" sz="700" dirty="0" err="1"/>
              <a:t>clinical</a:t>
            </a:r>
            <a:r>
              <a:rPr lang="sv-SE" sz="700" dirty="0"/>
              <a:t> FLASH </a:t>
            </a:r>
            <a:r>
              <a:rPr lang="sv-SE" sz="700" dirty="0" err="1"/>
              <a:t>radiotherapy</a:t>
            </a:r>
            <a:r>
              <a:rPr lang="sv-SE" sz="700" dirty="0"/>
              <a:t> in </a:t>
            </a:r>
            <a:r>
              <a:rPr lang="sv-SE" sz="700" dirty="0" err="1"/>
              <a:t>canine</a:t>
            </a:r>
            <a:r>
              <a:rPr lang="sv-SE" sz="700" dirty="0"/>
              <a:t> cancer patients. Front </a:t>
            </a:r>
            <a:r>
              <a:rPr lang="sv-SE" sz="700" dirty="0" err="1"/>
              <a:t>Oncol</a:t>
            </a:r>
            <a:r>
              <a:rPr lang="sv-SE" sz="700" dirty="0"/>
              <a:t> 11:658004, 2021.</a:t>
            </a:r>
          </a:p>
          <a:p>
            <a:pPr>
              <a:lnSpc>
                <a:spcPct val="120000"/>
              </a:lnSpc>
              <a:spcBef>
                <a:spcPts val="0"/>
              </a:spcBef>
            </a:pPr>
            <a:r>
              <a:rPr lang="sv-SE" sz="700" dirty="0"/>
              <a:t>Børresen B, Arendt M, Konradsson E, Bastholm Jensen K, Bäck SÅ, Munck af Rosenschöld P, Ceberg C, Petersson K. </a:t>
            </a:r>
            <a:r>
              <a:rPr lang="sv-SE" sz="700" dirty="0" err="1"/>
              <a:t>Evaluation</a:t>
            </a:r>
            <a:r>
              <a:rPr lang="sv-SE" sz="700" dirty="0"/>
              <a:t> of </a:t>
            </a:r>
            <a:r>
              <a:rPr lang="sv-SE" sz="700" dirty="0" err="1"/>
              <a:t>single-fraction</a:t>
            </a:r>
            <a:r>
              <a:rPr lang="sv-SE" sz="700" dirty="0"/>
              <a:t> </a:t>
            </a:r>
            <a:r>
              <a:rPr lang="sv-SE" sz="700" dirty="0" err="1"/>
              <a:t>high</a:t>
            </a:r>
            <a:r>
              <a:rPr lang="sv-SE" sz="700" dirty="0"/>
              <a:t> </a:t>
            </a:r>
            <a:r>
              <a:rPr lang="sv-SE" sz="700" dirty="0" err="1"/>
              <a:t>dose</a:t>
            </a:r>
            <a:r>
              <a:rPr lang="sv-SE" sz="700" dirty="0"/>
              <a:t> FLASH </a:t>
            </a:r>
            <a:r>
              <a:rPr lang="sv-SE" sz="700" dirty="0" err="1"/>
              <a:t>radiotherapy</a:t>
            </a:r>
            <a:r>
              <a:rPr lang="sv-SE" sz="700" dirty="0"/>
              <a:t> in a </a:t>
            </a:r>
            <a:r>
              <a:rPr lang="sv-SE" sz="700" dirty="0" err="1"/>
              <a:t>cohort</a:t>
            </a:r>
            <a:r>
              <a:rPr lang="sv-SE" sz="700" dirty="0"/>
              <a:t> of </a:t>
            </a:r>
            <a:r>
              <a:rPr lang="sv-SE" sz="700" dirty="0" err="1"/>
              <a:t>canine</a:t>
            </a:r>
            <a:r>
              <a:rPr lang="sv-SE" sz="700" dirty="0"/>
              <a:t> oral cancer patients. </a:t>
            </a:r>
            <a:r>
              <a:rPr lang="sv-SE" sz="700" dirty="0" err="1"/>
              <a:t>Radiat</a:t>
            </a:r>
            <a:r>
              <a:rPr lang="sv-SE" sz="700" dirty="0"/>
              <a:t> </a:t>
            </a:r>
            <a:r>
              <a:rPr lang="sv-SE" sz="700" dirty="0" err="1"/>
              <a:t>Oncol</a:t>
            </a:r>
            <a:r>
              <a:rPr lang="sv-SE" sz="700" dirty="0"/>
              <a:t> doi:10.3389/fonc.2023.1256760, 2023.</a:t>
            </a:r>
          </a:p>
          <a:p>
            <a:pPr>
              <a:lnSpc>
                <a:spcPct val="120000"/>
              </a:lnSpc>
              <a:spcBef>
                <a:spcPts val="0"/>
              </a:spcBef>
            </a:pPr>
            <a:r>
              <a:rPr lang="sv-SE" sz="700" dirty="0" err="1"/>
              <a:t>Gjaldbaek</a:t>
            </a:r>
            <a:r>
              <a:rPr lang="sv-SE" sz="700" dirty="0"/>
              <a:t> B, Arendt ML, Konradsson E, Bastholm Jensen K, Bäck SÅJ, Munck af Rosenschöld P, Ceberg C, Petersson K, Børresen B. Long-term </a:t>
            </a:r>
            <a:r>
              <a:rPr lang="sv-SE" sz="700" dirty="0" err="1"/>
              <a:t>toxicity</a:t>
            </a:r>
            <a:r>
              <a:rPr lang="sv-SE" sz="700" dirty="0"/>
              <a:t> and </a:t>
            </a:r>
            <a:r>
              <a:rPr lang="sv-SE" sz="700" dirty="0" err="1"/>
              <a:t>efficacy</a:t>
            </a:r>
            <a:r>
              <a:rPr lang="sv-SE" sz="700" dirty="0"/>
              <a:t> of FLASH </a:t>
            </a:r>
            <a:r>
              <a:rPr lang="sv-SE" sz="700" dirty="0" err="1"/>
              <a:t>radiotherapy</a:t>
            </a:r>
            <a:r>
              <a:rPr lang="sv-SE" sz="700" dirty="0"/>
              <a:t> in </a:t>
            </a:r>
            <a:r>
              <a:rPr lang="sv-SE" sz="700" dirty="0" err="1"/>
              <a:t>dogs</a:t>
            </a:r>
            <a:r>
              <a:rPr lang="sv-SE" sz="700" dirty="0"/>
              <a:t> </a:t>
            </a:r>
            <a:r>
              <a:rPr lang="sv-SE" sz="700" dirty="0" err="1"/>
              <a:t>with</a:t>
            </a:r>
            <a:r>
              <a:rPr lang="sv-SE" sz="700" dirty="0"/>
              <a:t> </a:t>
            </a:r>
            <a:r>
              <a:rPr lang="sv-SE" sz="700" dirty="0" err="1"/>
              <a:t>superficial</a:t>
            </a:r>
            <a:r>
              <a:rPr lang="sv-SE" sz="700" dirty="0"/>
              <a:t> </a:t>
            </a:r>
            <a:r>
              <a:rPr lang="sv-SE" sz="700" dirty="0" err="1"/>
              <a:t>malignant</a:t>
            </a:r>
            <a:r>
              <a:rPr lang="sv-SE" sz="700" dirty="0"/>
              <a:t> </a:t>
            </a:r>
            <a:r>
              <a:rPr lang="sv-SE" sz="700" dirty="0" err="1"/>
              <a:t>tumors</a:t>
            </a:r>
            <a:r>
              <a:rPr lang="sv-SE" sz="700" dirty="0"/>
              <a:t>. Front </a:t>
            </a:r>
            <a:r>
              <a:rPr lang="sv-SE" sz="700" dirty="0" err="1"/>
              <a:t>Oncol</a:t>
            </a:r>
            <a:r>
              <a:rPr lang="sv-SE" sz="700" dirty="0"/>
              <a:t> 14:1425240, 2024.</a:t>
            </a:r>
          </a:p>
        </p:txBody>
      </p:sp>
      <p:sp>
        <p:nvSpPr>
          <p:cNvPr id="7" name="TextBox 6">
            <a:extLst>
              <a:ext uri="{FF2B5EF4-FFF2-40B4-BE49-F238E27FC236}">
                <a16:creationId xmlns:a16="http://schemas.microsoft.com/office/drawing/2014/main" id="{4D0B8ECC-4AFE-401F-3B3A-17D235B54208}"/>
              </a:ext>
            </a:extLst>
          </p:cNvPr>
          <p:cNvSpPr txBox="1"/>
          <p:nvPr/>
        </p:nvSpPr>
        <p:spPr>
          <a:xfrm>
            <a:off x="727803" y="2110032"/>
            <a:ext cx="679801" cy="646331"/>
          </a:xfrm>
          <a:prstGeom prst="rect">
            <a:avLst/>
          </a:prstGeom>
          <a:noFill/>
        </p:spPr>
        <p:txBody>
          <a:bodyPr wrap="none" rtlCol="0">
            <a:spAutoFit/>
          </a:bodyPr>
          <a:lstStyle/>
          <a:p>
            <a:pPr algn="ctr"/>
            <a:r>
              <a:rPr lang="en-GB" b="1" dirty="0">
                <a:solidFill>
                  <a:schemeClr val="accent3">
                    <a:lumMod val="75000"/>
                  </a:schemeClr>
                </a:solidFill>
              </a:rPr>
              <a:t>MED</a:t>
            </a:r>
          </a:p>
          <a:p>
            <a:pPr algn="ctr"/>
            <a:r>
              <a:rPr lang="en-GB" b="1" dirty="0">
                <a:solidFill>
                  <a:schemeClr val="accent3">
                    <a:lumMod val="75000"/>
                  </a:schemeClr>
                </a:solidFill>
              </a:rPr>
              <a:t>PHYS</a:t>
            </a:r>
            <a:endParaRPr lang="en-SE" b="1" dirty="0">
              <a:solidFill>
                <a:schemeClr val="accent3">
                  <a:lumMod val="75000"/>
                </a:schemeClr>
              </a:solidFill>
            </a:endParaRPr>
          </a:p>
        </p:txBody>
      </p:sp>
      <p:sp>
        <p:nvSpPr>
          <p:cNvPr id="14" name="TextBox 13">
            <a:extLst>
              <a:ext uri="{FF2B5EF4-FFF2-40B4-BE49-F238E27FC236}">
                <a16:creationId xmlns:a16="http://schemas.microsoft.com/office/drawing/2014/main" id="{D59D6C36-E607-5B50-5352-8A5DE478166B}"/>
              </a:ext>
            </a:extLst>
          </p:cNvPr>
          <p:cNvSpPr txBox="1"/>
          <p:nvPr/>
        </p:nvSpPr>
        <p:spPr>
          <a:xfrm>
            <a:off x="758964" y="4182073"/>
            <a:ext cx="617478" cy="646331"/>
          </a:xfrm>
          <a:prstGeom prst="rect">
            <a:avLst/>
          </a:prstGeom>
          <a:noFill/>
        </p:spPr>
        <p:txBody>
          <a:bodyPr wrap="none" rtlCol="0">
            <a:spAutoFit/>
          </a:bodyPr>
          <a:lstStyle/>
          <a:p>
            <a:pPr algn="ctr"/>
            <a:r>
              <a:rPr lang="en-GB" b="1" dirty="0">
                <a:solidFill>
                  <a:schemeClr val="accent1">
                    <a:lumMod val="75000"/>
                  </a:schemeClr>
                </a:solidFill>
              </a:rPr>
              <a:t>PRE</a:t>
            </a:r>
          </a:p>
          <a:p>
            <a:pPr algn="ctr"/>
            <a:r>
              <a:rPr lang="en-GB" b="1" dirty="0">
                <a:solidFill>
                  <a:schemeClr val="accent1">
                    <a:lumMod val="75000"/>
                  </a:schemeClr>
                </a:solidFill>
              </a:rPr>
              <a:t>CLIN</a:t>
            </a:r>
            <a:endParaRPr lang="en-SE" b="1" dirty="0">
              <a:solidFill>
                <a:schemeClr val="accent1">
                  <a:lumMod val="75000"/>
                </a:schemeClr>
              </a:solidFill>
            </a:endParaRPr>
          </a:p>
        </p:txBody>
      </p:sp>
      <p:sp>
        <p:nvSpPr>
          <p:cNvPr id="15" name="TextBox 14">
            <a:extLst>
              <a:ext uri="{FF2B5EF4-FFF2-40B4-BE49-F238E27FC236}">
                <a16:creationId xmlns:a16="http://schemas.microsoft.com/office/drawing/2014/main" id="{6FCEF958-A370-FAB7-82C8-ED0A72B3DF32}"/>
              </a:ext>
            </a:extLst>
          </p:cNvPr>
          <p:cNvSpPr txBox="1"/>
          <p:nvPr/>
        </p:nvSpPr>
        <p:spPr>
          <a:xfrm>
            <a:off x="794233" y="5684954"/>
            <a:ext cx="546945" cy="369332"/>
          </a:xfrm>
          <a:prstGeom prst="rect">
            <a:avLst/>
          </a:prstGeom>
          <a:noFill/>
        </p:spPr>
        <p:txBody>
          <a:bodyPr wrap="none" rtlCol="0">
            <a:spAutoFit/>
          </a:bodyPr>
          <a:lstStyle/>
          <a:p>
            <a:pPr algn="ctr"/>
            <a:r>
              <a:rPr lang="en-GB" b="1" dirty="0">
                <a:solidFill>
                  <a:schemeClr val="accent4">
                    <a:lumMod val="75000"/>
                  </a:schemeClr>
                </a:solidFill>
              </a:rPr>
              <a:t>VET</a:t>
            </a:r>
          </a:p>
        </p:txBody>
      </p:sp>
      <p:sp>
        <p:nvSpPr>
          <p:cNvPr id="6" name="Title 5">
            <a:extLst>
              <a:ext uri="{FF2B5EF4-FFF2-40B4-BE49-F238E27FC236}">
                <a16:creationId xmlns:a16="http://schemas.microsoft.com/office/drawing/2014/main" id="{6DC0832E-46D1-E675-77A1-02CF9786A171}"/>
              </a:ext>
            </a:extLst>
          </p:cNvPr>
          <p:cNvSpPr>
            <a:spLocks noGrp="1"/>
          </p:cNvSpPr>
          <p:nvPr>
            <p:ph type="title"/>
          </p:nvPr>
        </p:nvSpPr>
        <p:spPr>
          <a:xfrm>
            <a:off x="2608004" y="123223"/>
            <a:ext cx="5614763" cy="1325563"/>
          </a:xfrm>
        </p:spPr>
        <p:txBody>
          <a:bodyPr>
            <a:normAutofit/>
          </a:bodyPr>
          <a:lstStyle/>
          <a:p>
            <a:pPr algn="ctr"/>
            <a:r>
              <a:rPr lang="en-GB" dirty="0"/>
              <a:t>Our FLASH Publications</a:t>
            </a:r>
            <a:br>
              <a:rPr lang="en-GB" dirty="0"/>
            </a:br>
            <a:r>
              <a:rPr lang="en-GB" sz="1400" dirty="0"/>
              <a:t>(2019-2025)</a:t>
            </a:r>
            <a:endParaRPr lang="en-SE" dirty="0"/>
          </a:p>
        </p:txBody>
      </p:sp>
      <p:sp>
        <p:nvSpPr>
          <p:cNvPr id="16" name="TextBox 15">
            <a:extLst>
              <a:ext uri="{FF2B5EF4-FFF2-40B4-BE49-F238E27FC236}">
                <a16:creationId xmlns:a16="http://schemas.microsoft.com/office/drawing/2014/main" id="{925A2483-9179-8E6C-89D5-3F6CEF4BF088}"/>
              </a:ext>
            </a:extLst>
          </p:cNvPr>
          <p:cNvSpPr txBox="1"/>
          <p:nvPr/>
        </p:nvSpPr>
        <p:spPr>
          <a:xfrm>
            <a:off x="10375363" y="5487931"/>
            <a:ext cx="1116011" cy="307777"/>
          </a:xfrm>
          <a:prstGeom prst="rect">
            <a:avLst/>
          </a:prstGeom>
          <a:noFill/>
        </p:spPr>
        <p:txBody>
          <a:bodyPr wrap="none" rtlCol="0">
            <a:spAutoFit/>
          </a:bodyPr>
          <a:lstStyle/>
          <a:p>
            <a:r>
              <a:rPr lang="en-GB" sz="1400" i="1" dirty="0">
                <a:solidFill>
                  <a:srgbClr val="894E11"/>
                </a:solidFill>
              </a:rPr>
              <a:t>+ PhD theses</a:t>
            </a:r>
            <a:endParaRPr lang="en-SE" sz="1400" i="1" dirty="0">
              <a:solidFill>
                <a:srgbClr val="894E11"/>
              </a:solidFill>
            </a:endParaRPr>
          </a:p>
        </p:txBody>
      </p:sp>
      <p:pic>
        <p:nvPicPr>
          <p:cNvPr id="19" name="Picture 18">
            <a:extLst>
              <a:ext uri="{FF2B5EF4-FFF2-40B4-BE49-F238E27FC236}">
                <a16:creationId xmlns:a16="http://schemas.microsoft.com/office/drawing/2014/main" id="{F2DCF78C-A747-DA1F-C15B-E2FE04ECF11E}"/>
              </a:ext>
            </a:extLst>
          </p:cNvPr>
          <p:cNvPicPr>
            <a:picLocks noChangeAspect="1"/>
          </p:cNvPicPr>
          <p:nvPr/>
        </p:nvPicPr>
        <p:blipFill rotWithShape="1">
          <a:blip r:embed="rId7"/>
          <a:srcRect l="52294" r="1"/>
          <a:stretch/>
        </p:blipFill>
        <p:spPr>
          <a:xfrm>
            <a:off x="10974843" y="5318793"/>
            <a:ext cx="122151" cy="207282"/>
          </a:xfrm>
          <a:prstGeom prst="rect">
            <a:avLst/>
          </a:prstGeom>
        </p:spPr>
      </p:pic>
      <p:pic>
        <p:nvPicPr>
          <p:cNvPr id="24" name="Picture 23">
            <a:extLst>
              <a:ext uri="{FF2B5EF4-FFF2-40B4-BE49-F238E27FC236}">
                <a16:creationId xmlns:a16="http://schemas.microsoft.com/office/drawing/2014/main" id="{D22663FE-168C-5EEA-7F2B-CC62F8DE5228}"/>
              </a:ext>
            </a:extLst>
          </p:cNvPr>
          <p:cNvPicPr>
            <a:picLocks noChangeAspect="1"/>
          </p:cNvPicPr>
          <p:nvPr/>
        </p:nvPicPr>
        <p:blipFill>
          <a:blip r:embed="rId8"/>
          <a:stretch>
            <a:fillRect/>
          </a:stretch>
        </p:blipFill>
        <p:spPr>
          <a:xfrm rot="663674">
            <a:off x="10520185" y="3569653"/>
            <a:ext cx="1137465" cy="1619808"/>
          </a:xfrm>
          <a:prstGeom prst="rect">
            <a:avLst/>
          </a:prstGeom>
          <a:effectLst>
            <a:outerShdw blurRad="50800" dist="38100" dir="8100000" algn="tr" rotWithShape="0">
              <a:prstClr val="black">
                <a:alpha val="40000"/>
              </a:prstClr>
            </a:outerShdw>
          </a:effectLst>
        </p:spPr>
      </p:pic>
      <p:sp>
        <p:nvSpPr>
          <p:cNvPr id="17" name="Rektangel 16">
            <a:extLst>
              <a:ext uri="{FF2B5EF4-FFF2-40B4-BE49-F238E27FC236}">
                <a16:creationId xmlns:a16="http://schemas.microsoft.com/office/drawing/2014/main" id="{722151B6-FD89-69F5-C40A-F79276620A5D}"/>
              </a:ext>
            </a:extLst>
          </p:cNvPr>
          <p:cNvSpPr/>
          <p:nvPr/>
        </p:nvSpPr>
        <p:spPr>
          <a:xfrm rot="21048380">
            <a:off x="10121324" y="4369239"/>
            <a:ext cx="1121254" cy="160578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ruta 17">
            <a:extLst>
              <a:ext uri="{FF2B5EF4-FFF2-40B4-BE49-F238E27FC236}">
                <a16:creationId xmlns:a16="http://schemas.microsoft.com/office/drawing/2014/main" id="{2430D13E-E824-A97A-8A12-8EEA5DB2615D}"/>
              </a:ext>
            </a:extLst>
          </p:cNvPr>
          <p:cNvSpPr txBox="1"/>
          <p:nvPr/>
        </p:nvSpPr>
        <p:spPr>
          <a:xfrm rot="21026170">
            <a:off x="9970727" y="4399368"/>
            <a:ext cx="1302910" cy="830997"/>
          </a:xfrm>
          <a:prstGeom prst="rect">
            <a:avLst/>
          </a:prstGeom>
          <a:noFill/>
        </p:spPr>
        <p:txBody>
          <a:bodyPr wrap="square" rtlCol="0">
            <a:spAutoFit/>
          </a:bodyPr>
          <a:lstStyle/>
          <a:p>
            <a:pPr algn="ctr"/>
            <a:r>
              <a:rPr lang="en-US" sz="1200" dirty="0"/>
              <a:t>Clinical implementation of FLASH radiotherapy</a:t>
            </a:r>
          </a:p>
        </p:txBody>
      </p:sp>
      <p:pic>
        <p:nvPicPr>
          <p:cNvPr id="20" name="Bildobjekt 19">
            <a:extLst>
              <a:ext uri="{FF2B5EF4-FFF2-40B4-BE49-F238E27FC236}">
                <a16:creationId xmlns:a16="http://schemas.microsoft.com/office/drawing/2014/main" id="{DA3D9B99-A7C2-CB11-9E85-1386B2A01B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47283">
            <a:off x="10202364" y="5338796"/>
            <a:ext cx="1103827" cy="559711"/>
          </a:xfrm>
          <a:prstGeom prst="rect">
            <a:avLst/>
          </a:prstGeom>
        </p:spPr>
      </p:pic>
      <p:cxnSp>
        <p:nvCxnSpPr>
          <p:cNvPr id="22" name="Rak pilkoppling 21">
            <a:extLst>
              <a:ext uri="{FF2B5EF4-FFF2-40B4-BE49-F238E27FC236}">
                <a16:creationId xmlns:a16="http://schemas.microsoft.com/office/drawing/2014/main" id="{7389F0BA-DD25-6D6A-F957-BA32B71A4E3D}"/>
              </a:ext>
            </a:extLst>
          </p:cNvPr>
          <p:cNvCxnSpPr>
            <a:cxnSpLocks/>
          </p:cNvCxnSpPr>
          <p:nvPr/>
        </p:nvCxnSpPr>
        <p:spPr>
          <a:xfrm flipV="1">
            <a:off x="9876584" y="5877735"/>
            <a:ext cx="268314" cy="1379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7" name="Bildobjekt 26">
            <a:extLst>
              <a:ext uri="{FF2B5EF4-FFF2-40B4-BE49-F238E27FC236}">
                <a16:creationId xmlns:a16="http://schemas.microsoft.com/office/drawing/2014/main" id="{A73DBFD2-15D5-1FED-7B6A-1D60629A36A3}"/>
              </a:ext>
            </a:extLst>
          </p:cNvPr>
          <p:cNvPicPr>
            <a:picLocks noChangeAspect="1"/>
          </p:cNvPicPr>
          <p:nvPr/>
        </p:nvPicPr>
        <p:blipFill>
          <a:blip r:embed="rId10"/>
          <a:srcRect t="17202" r="-2" b="4815"/>
          <a:stretch/>
        </p:blipFill>
        <p:spPr>
          <a:xfrm rot="746174">
            <a:off x="8998797" y="5830288"/>
            <a:ext cx="904750" cy="904753"/>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Tree>
    <p:extLst>
      <p:ext uri="{BB962C8B-B14F-4D97-AF65-F5344CB8AC3E}">
        <p14:creationId xmlns:p14="http://schemas.microsoft.com/office/powerpoint/2010/main" val="392677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49043036-78F2-6A41-78E7-B0EBBF8AE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226344"/>
            <a:ext cx="5291666" cy="4405311"/>
          </a:xfrm>
          <a:prstGeom prst="rect">
            <a:avLst/>
          </a:prstGeom>
        </p:spPr>
      </p:pic>
      <p:pic>
        <p:nvPicPr>
          <p:cNvPr id="5" name="Platshållare för innehåll 4">
            <a:extLst>
              <a:ext uri="{FF2B5EF4-FFF2-40B4-BE49-F238E27FC236}">
                <a16:creationId xmlns:a16="http://schemas.microsoft.com/office/drawing/2014/main" id="{03A5AEBF-EBA0-94FD-66F6-7AB49CA734E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56869" y="1232958"/>
            <a:ext cx="5291667" cy="4392082"/>
          </a:xfrm>
          <a:prstGeom prst="rect">
            <a:avLst/>
          </a:prstGeom>
        </p:spPr>
      </p:pic>
      <p:sp>
        <p:nvSpPr>
          <p:cNvPr id="8" name="textruta 7">
            <a:extLst>
              <a:ext uri="{FF2B5EF4-FFF2-40B4-BE49-F238E27FC236}">
                <a16:creationId xmlns:a16="http://schemas.microsoft.com/office/drawing/2014/main" id="{65A78796-94DC-53DD-45E1-42D6B00EE583}"/>
              </a:ext>
            </a:extLst>
          </p:cNvPr>
          <p:cNvSpPr txBox="1"/>
          <p:nvPr/>
        </p:nvSpPr>
        <p:spPr>
          <a:xfrm>
            <a:off x="2434336" y="857012"/>
            <a:ext cx="1223264" cy="369332"/>
          </a:xfrm>
          <a:prstGeom prst="rect">
            <a:avLst/>
          </a:prstGeom>
          <a:noFill/>
        </p:spPr>
        <p:txBody>
          <a:bodyPr wrap="square" rtlCol="0">
            <a:spAutoFit/>
          </a:bodyPr>
          <a:lstStyle/>
          <a:p>
            <a:r>
              <a:rPr lang="en-US" dirty="0"/>
              <a:t>Off center</a:t>
            </a:r>
          </a:p>
        </p:txBody>
      </p:sp>
      <p:sp>
        <p:nvSpPr>
          <p:cNvPr id="9" name="textruta 8">
            <a:extLst>
              <a:ext uri="{FF2B5EF4-FFF2-40B4-BE49-F238E27FC236}">
                <a16:creationId xmlns:a16="http://schemas.microsoft.com/office/drawing/2014/main" id="{9F75A958-5D97-7528-F049-66E2AD155B2A}"/>
              </a:ext>
            </a:extLst>
          </p:cNvPr>
          <p:cNvSpPr txBox="1"/>
          <p:nvPr/>
        </p:nvSpPr>
        <p:spPr>
          <a:xfrm>
            <a:off x="8225474" y="863626"/>
            <a:ext cx="1354455" cy="369332"/>
          </a:xfrm>
          <a:prstGeom prst="rect">
            <a:avLst/>
          </a:prstGeom>
          <a:noFill/>
        </p:spPr>
        <p:txBody>
          <a:bodyPr wrap="square" rtlCol="0">
            <a:spAutoFit/>
          </a:bodyPr>
          <a:lstStyle/>
          <a:p>
            <a:r>
              <a:rPr lang="en-US" dirty="0"/>
              <a:t>Central axis</a:t>
            </a:r>
          </a:p>
        </p:txBody>
      </p:sp>
      <p:cxnSp>
        <p:nvCxnSpPr>
          <p:cNvPr id="6" name="Rak pilkoppling 5">
            <a:extLst>
              <a:ext uri="{FF2B5EF4-FFF2-40B4-BE49-F238E27FC236}">
                <a16:creationId xmlns:a16="http://schemas.microsoft.com/office/drawing/2014/main" id="{EBA78490-A659-2EE7-F808-57AB46BD29F4}"/>
              </a:ext>
            </a:extLst>
          </p:cNvPr>
          <p:cNvCxnSpPr/>
          <p:nvPr/>
        </p:nvCxnSpPr>
        <p:spPr>
          <a:xfrm flipV="1">
            <a:off x="6518787" y="4343400"/>
            <a:ext cx="3061142" cy="16960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Rak pilkoppling 10">
            <a:extLst>
              <a:ext uri="{FF2B5EF4-FFF2-40B4-BE49-F238E27FC236}">
                <a16:creationId xmlns:a16="http://schemas.microsoft.com/office/drawing/2014/main" id="{A6DD7234-2DC3-F3AF-7C87-7A3DF66B69A0}"/>
              </a:ext>
            </a:extLst>
          </p:cNvPr>
          <p:cNvCxnSpPr/>
          <p:nvPr/>
        </p:nvCxnSpPr>
        <p:spPr>
          <a:xfrm flipV="1">
            <a:off x="6201697" y="2993923"/>
            <a:ext cx="3605980" cy="2637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784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620DBB0-8AF9-389F-805F-4FC909257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119" y="664432"/>
            <a:ext cx="3064117" cy="2543217"/>
          </a:xfrm>
          <a:prstGeom prst="rect">
            <a:avLst/>
          </a:prstGeom>
        </p:spPr>
      </p:pic>
      <p:pic>
        <p:nvPicPr>
          <p:cNvPr id="7" name="Bildobjekt 6">
            <a:extLst>
              <a:ext uri="{FF2B5EF4-FFF2-40B4-BE49-F238E27FC236}">
                <a16:creationId xmlns:a16="http://schemas.microsoft.com/office/drawing/2014/main" id="{495309F8-BEF3-84FD-E58B-468EBA3D3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494" y="669397"/>
            <a:ext cx="3064117" cy="2543217"/>
          </a:xfrm>
          <a:prstGeom prst="rect">
            <a:avLst/>
          </a:prstGeom>
        </p:spPr>
      </p:pic>
      <p:pic>
        <p:nvPicPr>
          <p:cNvPr id="11" name="Bildobjekt 10">
            <a:extLst>
              <a:ext uri="{FF2B5EF4-FFF2-40B4-BE49-F238E27FC236}">
                <a16:creationId xmlns:a16="http://schemas.microsoft.com/office/drawing/2014/main" id="{051627FD-1F1A-1576-EEB4-513849C72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1722" y="3699891"/>
            <a:ext cx="2437662" cy="2545862"/>
          </a:xfrm>
          <a:prstGeom prst="rect">
            <a:avLst/>
          </a:prstGeom>
        </p:spPr>
      </p:pic>
      <p:pic>
        <p:nvPicPr>
          <p:cNvPr id="9" name="Bildobjekt 8">
            <a:extLst>
              <a:ext uri="{FF2B5EF4-FFF2-40B4-BE49-F238E27FC236}">
                <a16:creationId xmlns:a16="http://schemas.microsoft.com/office/drawing/2014/main" id="{0077A973-E7C3-DA4F-299D-88ABDF7AB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705" y="3692284"/>
            <a:ext cx="2444946" cy="2553469"/>
          </a:xfrm>
          <a:prstGeom prst="rect">
            <a:avLst/>
          </a:prstGeom>
        </p:spPr>
      </p:pic>
      <p:sp>
        <p:nvSpPr>
          <p:cNvPr id="15" name="textruta 14">
            <a:extLst>
              <a:ext uri="{FF2B5EF4-FFF2-40B4-BE49-F238E27FC236}">
                <a16:creationId xmlns:a16="http://schemas.microsoft.com/office/drawing/2014/main" id="{9EB41885-2E13-4134-1620-602951AAAF9C}"/>
              </a:ext>
            </a:extLst>
          </p:cNvPr>
          <p:cNvSpPr txBox="1"/>
          <p:nvPr/>
        </p:nvSpPr>
        <p:spPr>
          <a:xfrm>
            <a:off x="7712517" y="295100"/>
            <a:ext cx="1868363" cy="369332"/>
          </a:xfrm>
          <a:prstGeom prst="rect">
            <a:avLst/>
          </a:prstGeom>
          <a:noFill/>
        </p:spPr>
        <p:txBody>
          <a:bodyPr wrap="square" rtlCol="0">
            <a:spAutoFit/>
          </a:bodyPr>
          <a:lstStyle/>
          <a:p>
            <a:r>
              <a:rPr lang="en-US" dirty="0"/>
              <a:t>Film flipped 180°</a:t>
            </a:r>
          </a:p>
        </p:txBody>
      </p:sp>
      <p:cxnSp>
        <p:nvCxnSpPr>
          <p:cNvPr id="3" name="Rak koppling 2">
            <a:extLst>
              <a:ext uri="{FF2B5EF4-FFF2-40B4-BE49-F238E27FC236}">
                <a16:creationId xmlns:a16="http://schemas.microsoft.com/office/drawing/2014/main" id="{DD90C057-0B54-5765-7200-47345218AC1C}"/>
              </a:ext>
            </a:extLst>
          </p:cNvPr>
          <p:cNvCxnSpPr/>
          <p:nvPr/>
        </p:nvCxnSpPr>
        <p:spPr>
          <a:xfrm>
            <a:off x="1371600" y="3429000"/>
            <a:ext cx="385064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 name="Rak koppling 3">
            <a:extLst>
              <a:ext uri="{FF2B5EF4-FFF2-40B4-BE49-F238E27FC236}">
                <a16:creationId xmlns:a16="http://schemas.microsoft.com/office/drawing/2014/main" id="{FA270288-3690-28A1-E9A1-D2511D17BAC2}"/>
              </a:ext>
            </a:extLst>
          </p:cNvPr>
          <p:cNvCxnSpPr/>
          <p:nvPr/>
        </p:nvCxnSpPr>
        <p:spPr>
          <a:xfrm>
            <a:off x="6747731" y="3429000"/>
            <a:ext cx="385064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Rak koppling 5">
            <a:extLst>
              <a:ext uri="{FF2B5EF4-FFF2-40B4-BE49-F238E27FC236}">
                <a16:creationId xmlns:a16="http://schemas.microsoft.com/office/drawing/2014/main" id="{0F52492A-7902-F837-662D-BB3DFBEEE20E}"/>
              </a:ext>
            </a:extLst>
          </p:cNvPr>
          <p:cNvCxnSpPr>
            <a:cxnSpLocks/>
          </p:cNvCxnSpPr>
          <p:nvPr/>
        </p:nvCxnSpPr>
        <p:spPr>
          <a:xfrm>
            <a:off x="5939134" y="906409"/>
            <a:ext cx="0" cy="5057511"/>
          </a:xfrm>
          <a:prstGeom prst="line">
            <a:avLst/>
          </a:prstGeom>
        </p:spPr>
        <p:style>
          <a:lnRef idx="2">
            <a:schemeClr val="accent1"/>
          </a:lnRef>
          <a:fillRef idx="0">
            <a:schemeClr val="accent1"/>
          </a:fillRef>
          <a:effectRef idx="1">
            <a:schemeClr val="accent1"/>
          </a:effectRef>
          <a:fontRef idx="minor">
            <a:schemeClr val="tx1"/>
          </a:fontRef>
        </p:style>
      </p:cxnSp>
      <p:sp>
        <p:nvSpPr>
          <p:cNvPr id="12" name="Rektangel 11">
            <a:extLst>
              <a:ext uri="{FF2B5EF4-FFF2-40B4-BE49-F238E27FC236}">
                <a16:creationId xmlns:a16="http://schemas.microsoft.com/office/drawing/2014/main" id="{230370D5-78ED-F15C-A13A-A635305E18A5}"/>
              </a:ext>
            </a:extLst>
          </p:cNvPr>
          <p:cNvSpPr/>
          <p:nvPr/>
        </p:nvSpPr>
        <p:spPr>
          <a:xfrm>
            <a:off x="340567" y="340360"/>
            <a:ext cx="894080" cy="90424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ikbent triangel 12">
            <a:extLst>
              <a:ext uri="{FF2B5EF4-FFF2-40B4-BE49-F238E27FC236}">
                <a16:creationId xmlns:a16="http://schemas.microsoft.com/office/drawing/2014/main" id="{B6E60E61-AF76-5D0D-3536-5637EE8FC2FF}"/>
              </a:ext>
            </a:extLst>
          </p:cNvPr>
          <p:cNvSpPr/>
          <p:nvPr/>
        </p:nvSpPr>
        <p:spPr>
          <a:xfrm>
            <a:off x="647125" y="454288"/>
            <a:ext cx="280963" cy="28231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ktangel 16">
            <a:extLst>
              <a:ext uri="{FF2B5EF4-FFF2-40B4-BE49-F238E27FC236}">
                <a16:creationId xmlns:a16="http://schemas.microsoft.com/office/drawing/2014/main" id="{BC7A1ECE-D988-F525-14A7-E687F4E760AA}"/>
              </a:ext>
            </a:extLst>
          </p:cNvPr>
          <p:cNvSpPr/>
          <p:nvPr/>
        </p:nvSpPr>
        <p:spPr>
          <a:xfrm rot="10800000">
            <a:off x="6096000" y="340360"/>
            <a:ext cx="894080" cy="90424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ikbent triangel 18">
            <a:extLst>
              <a:ext uri="{FF2B5EF4-FFF2-40B4-BE49-F238E27FC236}">
                <a16:creationId xmlns:a16="http://schemas.microsoft.com/office/drawing/2014/main" id="{8E989879-D097-CF79-CAE7-579A1D8A5F3F}"/>
              </a:ext>
            </a:extLst>
          </p:cNvPr>
          <p:cNvSpPr/>
          <p:nvPr/>
        </p:nvSpPr>
        <p:spPr>
          <a:xfrm rot="10800000">
            <a:off x="6393069" y="865769"/>
            <a:ext cx="280963" cy="28231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Rak pilkoppling 7">
            <a:extLst>
              <a:ext uri="{FF2B5EF4-FFF2-40B4-BE49-F238E27FC236}">
                <a16:creationId xmlns:a16="http://schemas.microsoft.com/office/drawing/2014/main" id="{59F53C21-7191-926A-C5C6-D9752CC2BE87}"/>
              </a:ext>
            </a:extLst>
          </p:cNvPr>
          <p:cNvCxnSpPr>
            <a:cxnSpLocks/>
          </p:cNvCxnSpPr>
          <p:nvPr/>
        </p:nvCxnSpPr>
        <p:spPr>
          <a:xfrm flipH="1" flipV="1">
            <a:off x="4002633" y="2621730"/>
            <a:ext cx="1136301" cy="4783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Rak pilkoppling 15">
            <a:extLst>
              <a:ext uri="{FF2B5EF4-FFF2-40B4-BE49-F238E27FC236}">
                <a16:creationId xmlns:a16="http://schemas.microsoft.com/office/drawing/2014/main" id="{976AD25C-8C5F-AEDD-38E7-821540757C01}"/>
              </a:ext>
            </a:extLst>
          </p:cNvPr>
          <p:cNvCxnSpPr>
            <a:cxnSpLocks/>
          </p:cNvCxnSpPr>
          <p:nvPr/>
        </p:nvCxnSpPr>
        <p:spPr>
          <a:xfrm flipV="1">
            <a:off x="7168494" y="1641411"/>
            <a:ext cx="960996" cy="5892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314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965F5C-A2FF-F98A-5D73-736E2762FBA8}"/>
              </a:ext>
            </a:extLst>
          </p:cNvPr>
          <p:cNvSpPr>
            <a:spLocks noGrp="1"/>
          </p:cNvSpPr>
          <p:nvPr>
            <p:ph type="title"/>
          </p:nvPr>
        </p:nvSpPr>
        <p:spPr>
          <a:xfrm>
            <a:off x="452119" y="385445"/>
            <a:ext cx="10515600" cy="1325563"/>
          </a:xfrm>
        </p:spPr>
        <p:txBody>
          <a:bodyPr/>
          <a:lstStyle/>
          <a:p>
            <a:r>
              <a:rPr lang="en-US" dirty="0"/>
              <a:t>Other potentially valuable feedback</a:t>
            </a:r>
          </a:p>
        </p:txBody>
      </p:sp>
      <p:pic>
        <p:nvPicPr>
          <p:cNvPr id="5" name="Platshållare för innehåll 4">
            <a:extLst>
              <a:ext uri="{FF2B5EF4-FFF2-40B4-BE49-F238E27FC236}">
                <a16:creationId xmlns:a16="http://schemas.microsoft.com/office/drawing/2014/main" id="{C581CFAE-F858-3364-9F18-E228CFCC07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97018" y="1933369"/>
            <a:ext cx="6256782" cy="4283923"/>
          </a:xfrm>
          <a:prstGeom prst="rect">
            <a:avLst/>
          </a:prstGeom>
        </p:spPr>
      </p:pic>
      <p:sp>
        <p:nvSpPr>
          <p:cNvPr id="6" name="textruta 5">
            <a:extLst>
              <a:ext uri="{FF2B5EF4-FFF2-40B4-BE49-F238E27FC236}">
                <a16:creationId xmlns:a16="http://schemas.microsoft.com/office/drawing/2014/main" id="{FA733481-53B3-3BB6-68FC-A610C4F7BCA5}"/>
              </a:ext>
            </a:extLst>
          </p:cNvPr>
          <p:cNvSpPr txBox="1"/>
          <p:nvPr/>
        </p:nvSpPr>
        <p:spPr>
          <a:xfrm>
            <a:off x="276097" y="2585720"/>
            <a:ext cx="4405249" cy="646331"/>
          </a:xfrm>
          <a:prstGeom prst="rect">
            <a:avLst/>
          </a:prstGeom>
          <a:noFill/>
        </p:spPr>
        <p:txBody>
          <a:bodyPr wrap="square" rtlCol="0">
            <a:spAutoFit/>
          </a:bodyPr>
          <a:lstStyle/>
          <a:p>
            <a:r>
              <a:rPr lang="en-US" dirty="0"/>
              <a:t>Varying the pulse forming network (PFN) affects the intensity of the first pulse</a:t>
            </a:r>
          </a:p>
        </p:txBody>
      </p:sp>
      <p:cxnSp>
        <p:nvCxnSpPr>
          <p:cNvPr id="8" name="Koppling: vinklad 7">
            <a:extLst>
              <a:ext uri="{FF2B5EF4-FFF2-40B4-BE49-F238E27FC236}">
                <a16:creationId xmlns:a16="http://schemas.microsoft.com/office/drawing/2014/main" id="{AB37983A-C34D-2B9D-6D3A-ECDD4A9A9B1E}"/>
              </a:ext>
            </a:extLst>
          </p:cNvPr>
          <p:cNvCxnSpPr>
            <a:cxnSpLocks/>
          </p:cNvCxnSpPr>
          <p:nvPr/>
        </p:nvCxnSpPr>
        <p:spPr>
          <a:xfrm rot="16200000" flipH="1">
            <a:off x="1424159" y="3328860"/>
            <a:ext cx="1024989" cy="108413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ruta 8">
            <a:extLst>
              <a:ext uri="{FF2B5EF4-FFF2-40B4-BE49-F238E27FC236}">
                <a16:creationId xmlns:a16="http://schemas.microsoft.com/office/drawing/2014/main" id="{EB6B0808-2200-8E31-C31B-B0ED04433840}"/>
              </a:ext>
            </a:extLst>
          </p:cNvPr>
          <p:cNvSpPr txBox="1"/>
          <p:nvPr/>
        </p:nvSpPr>
        <p:spPr>
          <a:xfrm>
            <a:off x="2628138" y="3921758"/>
            <a:ext cx="2468880" cy="923330"/>
          </a:xfrm>
          <a:prstGeom prst="rect">
            <a:avLst/>
          </a:prstGeom>
          <a:noFill/>
        </p:spPr>
        <p:txBody>
          <a:bodyPr wrap="square" rtlCol="0">
            <a:spAutoFit/>
          </a:bodyPr>
          <a:lstStyle/>
          <a:p>
            <a:r>
              <a:rPr lang="en-US" dirty="0"/>
              <a:t>More accurate dose delivery closer to the prescribed dose</a:t>
            </a:r>
          </a:p>
        </p:txBody>
      </p:sp>
    </p:spTree>
    <p:extLst>
      <p:ext uri="{BB962C8B-B14F-4D97-AF65-F5344CB8AC3E}">
        <p14:creationId xmlns:p14="http://schemas.microsoft.com/office/powerpoint/2010/main" val="1582226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5A904D-FE2D-BFEB-470F-6B03CAD3B0D6}"/>
              </a:ext>
            </a:extLst>
          </p:cNvPr>
          <p:cNvSpPr>
            <a:spLocks noGrp="1"/>
          </p:cNvSpPr>
          <p:nvPr>
            <p:ph type="title"/>
          </p:nvPr>
        </p:nvSpPr>
        <p:spPr>
          <a:xfrm>
            <a:off x="1079003" y="1414938"/>
            <a:ext cx="3967480" cy="1325563"/>
          </a:xfrm>
        </p:spPr>
        <p:txBody>
          <a:bodyPr/>
          <a:lstStyle/>
          <a:p>
            <a:r>
              <a:rPr lang="en-US" dirty="0"/>
              <a:t>Closing remarks</a:t>
            </a:r>
          </a:p>
        </p:txBody>
      </p:sp>
      <p:pic>
        <p:nvPicPr>
          <p:cNvPr id="4" name="Bildobjekt 3" descr="Businessman at a presentation | Premium Vector">
            <a:extLst>
              <a:ext uri="{FF2B5EF4-FFF2-40B4-BE49-F238E27FC236}">
                <a16:creationId xmlns:a16="http://schemas.microsoft.com/office/drawing/2014/main" id="{9F1A0C00-6993-1F35-7F73-AE630EAEEAC7}"/>
              </a:ext>
            </a:extLst>
          </p:cNvPr>
          <p:cNvPicPr>
            <a:picLocks noChangeAspect="1"/>
          </p:cNvPicPr>
          <p:nvPr/>
        </p:nvPicPr>
        <p:blipFill>
          <a:blip r:embed="rId3"/>
          <a:srcRect l="3200" r="5349"/>
          <a:stretch>
            <a:fillRect/>
          </a:stretch>
        </p:blipFill>
        <p:spPr>
          <a:xfrm>
            <a:off x="5920292" y="0"/>
            <a:ext cx="6271708" cy="6857990"/>
          </a:xfrm>
          <a:prstGeom prst="rect">
            <a:avLst/>
          </a:prstGeom>
        </p:spPr>
      </p:pic>
      <p:pic>
        <p:nvPicPr>
          <p:cNvPr id="5" name="Bildobjekt 4">
            <a:extLst>
              <a:ext uri="{FF2B5EF4-FFF2-40B4-BE49-F238E27FC236}">
                <a16:creationId xmlns:a16="http://schemas.microsoft.com/office/drawing/2014/main" id="{9A94003C-8D8B-56AC-6DEB-0E404D84A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232" y="2760782"/>
            <a:ext cx="5781808" cy="3863538"/>
          </a:xfrm>
          <a:prstGeom prst="rect">
            <a:avLst/>
          </a:prstGeom>
        </p:spPr>
      </p:pic>
    </p:spTree>
    <p:extLst>
      <p:ext uri="{BB962C8B-B14F-4D97-AF65-F5344CB8AC3E}">
        <p14:creationId xmlns:p14="http://schemas.microsoft.com/office/powerpoint/2010/main" val="534293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E7043-5AEA-4AAD-6087-124F730E3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8E6F36-FDBF-D8D3-4B49-35597D134C00}"/>
              </a:ext>
            </a:extLst>
          </p:cNvPr>
          <p:cNvSpPr>
            <a:spLocks noGrp="1"/>
          </p:cNvSpPr>
          <p:nvPr>
            <p:ph type="title"/>
          </p:nvPr>
        </p:nvSpPr>
        <p:spPr/>
        <p:txBody>
          <a:bodyPr/>
          <a:lstStyle/>
          <a:p>
            <a:r>
              <a:rPr lang="en-GB" dirty="0"/>
              <a:t>The FLASH Program in Lund</a:t>
            </a:r>
            <a:endParaRPr lang="en-US" dirty="0"/>
          </a:p>
        </p:txBody>
      </p:sp>
      <p:sp>
        <p:nvSpPr>
          <p:cNvPr id="5" name="Content Placeholder 4">
            <a:extLst>
              <a:ext uri="{FF2B5EF4-FFF2-40B4-BE49-F238E27FC236}">
                <a16:creationId xmlns:a16="http://schemas.microsoft.com/office/drawing/2014/main" id="{13C351A4-D507-A8A6-94C2-45628F1F4BC8}"/>
              </a:ext>
            </a:extLst>
          </p:cNvPr>
          <p:cNvSpPr>
            <a:spLocks noGrp="1"/>
          </p:cNvSpPr>
          <p:nvPr>
            <p:ph idx="1"/>
          </p:nvPr>
        </p:nvSpPr>
        <p:spPr>
          <a:xfrm>
            <a:off x="994287" y="1363913"/>
            <a:ext cx="10203426" cy="4701338"/>
          </a:xfrm>
        </p:spPr>
        <p:txBody>
          <a:bodyPr numCol="3">
            <a:noAutofit/>
          </a:bodyPr>
          <a:lstStyle/>
          <a:p>
            <a:pPr lvl="1"/>
            <a:r>
              <a:rPr lang="en-US" sz="1100" b="1" dirty="0"/>
              <a:t>Medical Radiation Physics, LU</a:t>
            </a:r>
          </a:p>
          <a:p>
            <a:pPr lvl="2"/>
            <a:r>
              <a:rPr lang="en-US" sz="1050" dirty="0"/>
              <a:t>Filip Hörberger</a:t>
            </a:r>
          </a:p>
          <a:p>
            <a:pPr lvl="2"/>
            <a:r>
              <a:rPr lang="en-US" sz="1050" dirty="0"/>
              <a:t>Liliana Lemos da Silva</a:t>
            </a:r>
          </a:p>
          <a:p>
            <a:pPr lvl="2"/>
            <a:r>
              <a:rPr lang="en-US" sz="1050" dirty="0"/>
              <a:t>Elise Konradsson</a:t>
            </a:r>
          </a:p>
          <a:p>
            <a:pPr lvl="2"/>
            <a:r>
              <a:rPr lang="en-US" sz="1050" dirty="0"/>
              <a:t>Rebecka Ericsson Szecsenyi</a:t>
            </a:r>
          </a:p>
          <a:p>
            <a:pPr lvl="2"/>
            <a:r>
              <a:rPr lang="en-US" sz="1050" dirty="0"/>
              <a:t>Annika Mannerberg</a:t>
            </a:r>
          </a:p>
          <a:p>
            <a:pPr lvl="2"/>
            <a:r>
              <a:rPr lang="en-US" sz="1050" dirty="0"/>
              <a:t>Sofie Ceberg</a:t>
            </a:r>
          </a:p>
          <a:p>
            <a:pPr lvl="2"/>
            <a:r>
              <a:rPr lang="en-US" sz="1050" dirty="0"/>
              <a:t>Mizgin Coskun</a:t>
            </a:r>
          </a:p>
          <a:p>
            <a:pPr lvl="2"/>
            <a:r>
              <a:rPr lang="en-US" sz="1050" dirty="0"/>
              <a:t>Crister Ceberg</a:t>
            </a:r>
          </a:p>
          <a:p>
            <a:pPr lvl="1"/>
            <a:r>
              <a:rPr lang="en-US" sz="1100" b="1" dirty="0"/>
              <a:t>Oncology, LU</a:t>
            </a:r>
          </a:p>
          <a:p>
            <a:pPr lvl="2"/>
            <a:r>
              <a:rPr lang="en-US" sz="1050" dirty="0"/>
              <a:t>Gabriel Adrian</a:t>
            </a:r>
          </a:p>
          <a:p>
            <a:pPr lvl="2"/>
            <a:r>
              <a:rPr lang="en-US" sz="1050" dirty="0"/>
              <a:t>Sarah Beyer</a:t>
            </a:r>
          </a:p>
          <a:p>
            <a:pPr lvl="2"/>
            <a:r>
              <a:rPr lang="en-US" sz="1050" dirty="0"/>
              <a:t>Anders Wittrup</a:t>
            </a:r>
          </a:p>
          <a:p>
            <a:pPr lvl="2"/>
            <a:r>
              <a:rPr lang="en-US" sz="1050" dirty="0"/>
              <a:t>Rebecka Dela</a:t>
            </a:r>
          </a:p>
          <a:p>
            <a:pPr lvl="1"/>
            <a:r>
              <a:rPr lang="en-US" sz="1100" b="1" dirty="0"/>
              <a:t>Neurosurgery, Rausing Laboratory, LU</a:t>
            </a:r>
          </a:p>
          <a:p>
            <a:pPr lvl="2"/>
            <a:r>
              <a:rPr lang="en-US" sz="1050" dirty="0"/>
              <a:t>Henrietta </a:t>
            </a:r>
            <a:r>
              <a:rPr lang="en-US" sz="1050" dirty="0" err="1"/>
              <a:t>Nittby</a:t>
            </a:r>
            <a:r>
              <a:rPr lang="en-US" sz="1050" dirty="0"/>
              <a:t> </a:t>
            </a:r>
            <a:r>
              <a:rPr lang="en-US" sz="1050" dirty="0" err="1"/>
              <a:t>Redebrandt</a:t>
            </a:r>
            <a:endParaRPr lang="en-US" sz="1050" dirty="0"/>
          </a:p>
          <a:p>
            <a:pPr lvl="2"/>
            <a:r>
              <a:rPr lang="en-US" sz="1050" dirty="0"/>
              <a:t>Emma Liljedahl</a:t>
            </a:r>
          </a:p>
          <a:p>
            <a:pPr lvl="2"/>
            <a:r>
              <a:rPr lang="en-US" sz="1050" dirty="0"/>
              <a:t>Emma Gustafsson</a:t>
            </a:r>
          </a:p>
          <a:p>
            <a:pPr lvl="2"/>
            <a:r>
              <a:rPr lang="en-US" sz="1050" dirty="0" err="1"/>
              <a:t>Suhayb</a:t>
            </a:r>
            <a:r>
              <a:rPr lang="en-US" sz="1050" dirty="0"/>
              <a:t> Ehsaan </a:t>
            </a:r>
            <a:r>
              <a:rPr lang="en-US" sz="1050" dirty="0" err="1"/>
              <a:t>Ilaahi</a:t>
            </a:r>
            <a:endParaRPr lang="en-US" sz="1050" dirty="0"/>
          </a:p>
          <a:p>
            <a:pPr lvl="1"/>
            <a:r>
              <a:rPr lang="en-US" sz="1100" b="1" dirty="0"/>
              <a:t>Integrative Neurophysiology, LU</a:t>
            </a:r>
          </a:p>
          <a:p>
            <a:pPr lvl="2"/>
            <a:r>
              <a:rPr lang="en-US" sz="1050" dirty="0"/>
              <a:t>Per Petersson</a:t>
            </a:r>
          </a:p>
          <a:p>
            <a:pPr lvl="2"/>
            <a:r>
              <a:rPr lang="en-US" sz="1050" dirty="0"/>
              <a:t>Sebastian Barrientos </a:t>
            </a:r>
          </a:p>
          <a:p>
            <a:pPr lvl="1"/>
            <a:r>
              <a:rPr lang="en-US" sz="1100" b="1" dirty="0" err="1"/>
              <a:t>Skåne</a:t>
            </a:r>
            <a:r>
              <a:rPr lang="en-US" sz="1100" b="1" dirty="0"/>
              <a:t> University Hospital, Lund </a:t>
            </a:r>
          </a:p>
          <a:p>
            <a:pPr lvl="2"/>
            <a:r>
              <a:rPr lang="en-US" sz="1050" dirty="0"/>
              <a:t>Pontus Wahlstedt</a:t>
            </a:r>
          </a:p>
          <a:p>
            <a:pPr lvl="2"/>
            <a:r>
              <a:rPr lang="en-US" sz="1050" dirty="0"/>
              <a:t>Andreas </a:t>
            </a:r>
            <a:r>
              <a:rPr lang="en-US" sz="1050" dirty="0" err="1"/>
              <a:t>Thoft</a:t>
            </a:r>
            <a:endParaRPr lang="en-US" sz="1050" dirty="0"/>
          </a:p>
          <a:p>
            <a:pPr lvl="2"/>
            <a:r>
              <a:rPr lang="en-US" sz="1050" dirty="0"/>
              <a:t>Michael Lempart</a:t>
            </a:r>
          </a:p>
          <a:p>
            <a:pPr lvl="2"/>
            <a:r>
              <a:rPr lang="en-US" sz="1050" dirty="0" err="1"/>
              <a:t>Börje</a:t>
            </a:r>
            <a:r>
              <a:rPr lang="en-US" sz="1050" dirty="0"/>
              <a:t> Blad</a:t>
            </a:r>
          </a:p>
          <a:p>
            <a:pPr lvl="2"/>
            <a:r>
              <a:rPr lang="en-US" sz="1050" dirty="0" err="1"/>
              <a:t>Hannamaria</a:t>
            </a:r>
            <a:r>
              <a:rPr lang="en-US" sz="1050" dirty="0"/>
              <a:t> Thomasson</a:t>
            </a:r>
          </a:p>
          <a:p>
            <a:pPr lvl="2"/>
            <a:r>
              <a:rPr lang="en-US" sz="1050" dirty="0"/>
              <a:t>Malin </a:t>
            </a:r>
            <a:r>
              <a:rPr lang="en-US" sz="1050" dirty="0" err="1"/>
              <a:t>Kügele</a:t>
            </a:r>
            <a:endParaRPr lang="en-US" sz="1050" dirty="0"/>
          </a:p>
          <a:p>
            <a:pPr lvl="2"/>
            <a:r>
              <a:rPr lang="en-US" sz="1050" dirty="0" err="1"/>
              <a:t>Annelie</a:t>
            </a:r>
            <a:r>
              <a:rPr lang="en-US" sz="1050" dirty="0"/>
              <a:t> </a:t>
            </a:r>
            <a:r>
              <a:rPr lang="en-US" sz="1050" dirty="0" err="1"/>
              <a:t>Edvardsson</a:t>
            </a:r>
            <a:endParaRPr lang="en-US" sz="1050" dirty="0"/>
          </a:p>
          <a:p>
            <a:pPr lvl="2"/>
            <a:r>
              <a:rPr lang="en-US" sz="1050" dirty="0"/>
              <a:t>Tommy Knöös</a:t>
            </a:r>
          </a:p>
          <a:p>
            <a:pPr lvl="2"/>
            <a:r>
              <a:rPr lang="en-US" sz="1050" dirty="0"/>
              <a:t>Sven Bäck</a:t>
            </a:r>
          </a:p>
          <a:p>
            <a:pPr lvl="2"/>
            <a:r>
              <a:rPr lang="en-US" sz="1050" dirty="0"/>
              <a:t>Per Munck </a:t>
            </a:r>
            <a:r>
              <a:rPr lang="en-US" sz="1050" dirty="0" err="1"/>
              <a:t>af</a:t>
            </a:r>
            <a:r>
              <a:rPr lang="en-US" sz="1050" dirty="0"/>
              <a:t> Rosenschöld</a:t>
            </a:r>
          </a:p>
          <a:p>
            <a:pPr lvl="2"/>
            <a:r>
              <a:rPr lang="en-US" sz="1050" dirty="0"/>
              <a:t>Silke Engelholm</a:t>
            </a:r>
          </a:p>
          <a:p>
            <a:pPr lvl="2"/>
            <a:endParaRPr lang="en-US" sz="1050" dirty="0"/>
          </a:p>
          <a:p>
            <a:pPr lvl="2"/>
            <a:endParaRPr lang="en-US" sz="1050" dirty="0"/>
          </a:p>
          <a:p>
            <a:pPr lvl="2"/>
            <a:endParaRPr lang="en-US" sz="1050" dirty="0"/>
          </a:p>
          <a:p>
            <a:pPr lvl="1"/>
            <a:endParaRPr lang="en-US" sz="1100" dirty="0"/>
          </a:p>
          <a:p>
            <a:pPr lvl="1"/>
            <a:endParaRPr lang="en-US" sz="1100" dirty="0"/>
          </a:p>
          <a:p>
            <a:pPr lvl="1"/>
            <a:endParaRPr lang="en-US" sz="1100" dirty="0"/>
          </a:p>
          <a:p>
            <a:pPr lvl="1"/>
            <a:endParaRPr lang="en-US" sz="1100" dirty="0"/>
          </a:p>
          <a:p>
            <a:pPr marL="180000" lvl="1" indent="0">
              <a:buNone/>
            </a:pPr>
            <a:endParaRPr lang="en-US" sz="1100" dirty="0"/>
          </a:p>
          <a:p>
            <a:pPr lvl="1"/>
            <a:endParaRPr lang="en-US" sz="1100" dirty="0"/>
          </a:p>
          <a:p>
            <a:pPr lvl="1"/>
            <a:endParaRPr lang="en-US" sz="1100" dirty="0"/>
          </a:p>
          <a:p>
            <a:pPr lvl="1"/>
            <a:r>
              <a:rPr lang="en-US" sz="1100" b="1" dirty="0"/>
              <a:t>Oxford University</a:t>
            </a:r>
          </a:p>
          <a:p>
            <a:pPr lvl="2"/>
            <a:r>
              <a:rPr lang="en-US" sz="1050" dirty="0"/>
              <a:t>Kristoffer Petersson</a:t>
            </a:r>
          </a:p>
          <a:p>
            <a:pPr lvl="1"/>
            <a:r>
              <a:rPr lang="en-US" sz="1100" b="1" dirty="0"/>
              <a:t>University of Copenhagen</a:t>
            </a:r>
          </a:p>
          <a:p>
            <a:pPr lvl="2"/>
            <a:r>
              <a:rPr lang="en-US" sz="1050" dirty="0"/>
              <a:t>Betina Børresen</a:t>
            </a:r>
          </a:p>
          <a:p>
            <a:pPr lvl="2"/>
            <a:r>
              <a:rPr lang="en-US" sz="1050" dirty="0"/>
              <a:t>Maja L Arendt</a:t>
            </a:r>
          </a:p>
          <a:p>
            <a:pPr lvl="2"/>
            <a:r>
              <a:rPr lang="en-US" sz="1050" dirty="0"/>
              <a:t>Bolette </a:t>
            </a:r>
            <a:r>
              <a:rPr lang="en-US" sz="1050" dirty="0" err="1"/>
              <a:t>Gjaldbaek</a:t>
            </a:r>
            <a:endParaRPr lang="en-US" sz="1050" dirty="0"/>
          </a:p>
          <a:p>
            <a:pPr lvl="2"/>
            <a:r>
              <a:rPr lang="en-US" sz="1050" dirty="0"/>
              <a:t>Emilie Strange Wisman</a:t>
            </a:r>
          </a:p>
          <a:p>
            <a:pPr lvl="2"/>
            <a:r>
              <a:rPr lang="en-US" sz="1050" dirty="0"/>
              <a:t>Annemarie T Kristensen</a:t>
            </a:r>
          </a:p>
          <a:p>
            <a:pPr lvl="1"/>
            <a:r>
              <a:rPr lang="en-US" sz="1100" b="1" dirty="0" err="1"/>
              <a:t>Veterinärhuset</a:t>
            </a:r>
            <a:r>
              <a:rPr lang="en-US" sz="1100" b="1" dirty="0"/>
              <a:t> </a:t>
            </a:r>
            <a:r>
              <a:rPr lang="en-US" sz="1100" b="1" dirty="0" err="1"/>
              <a:t>Öresund</a:t>
            </a:r>
            <a:endParaRPr lang="en-US" sz="1100" b="1" dirty="0"/>
          </a:p>
          <a:p>
            <a:pPr lvl="2"/>
            <a:r>
              <a:rPr lang="en-US" sz="1050" dirty="0"/>
              <a:t>Kristine Bastholm Jensen</a:t>
            </a:r>
          </a:p>
          <a:p>
            <a:pPr lvl="1"/>
            <a:r>
              <a:rPr lang="en-US" sz="1100" b="1" dirty="0"/>
              <a:t>Denmark Technical University</a:t>
            </a:r>
          </a:p>
          <a:p>
            <a:pPr lvl="2"/>
            <a:r>
              <a:rPr lang="en-US" sz="1050" dirty="0"/>
              <a:t>Anders E Hansen</a:t>
            </a:r>
          </a:p>
          <a:p>
            <a:pPr lvl="2"/>
            <a:r>
              <a:rPr lang="en-US" sz="1050" dirty="0"/>
              <a:t>Anja Brus</a:t>
            </a:r>
          </a:p>
          <a:p>
            <a:pPr lvl="1"/>
            <a:r>
              <a:rPr lang="en-US" sz="1100" b="1" dirty="0"/>
              <a:t>Queens University Belfast</a:t>
            </a:r>
          </a:p>
          <a:p>
            <a:pPr lvl="2"/>
            <a:r>
              <a:rPr lang="en-US" sz="1050" dirty="0"/>
              <a:t>Karl T Butterworth</a:t>
            </a:r>
          </a:p>
          <a:p>
            <a:pPr lvl="2"/>
            <a:r>
              <a:rPr lang="en-US" sz="1050" dirty="0"/>
              <a:t>Stephen J McMahon</a:t>
            </a:r>
          </a:p>
          <a:p>
            <a:pPr lvl="2"/>
            <a:r>
              <a:rPr lang="en-US" sz="1050" dirty="0"/>
              <a:t>Michaela Ghita</a:t>
            </a:r>
          </a:p>
          <a:p>
            <a:pPr lvl="2"/>
            <a:endParaRPr lang="en-US" sz="1050" dirty="0"/>
          </a:p>
          <a:p>
            <a:pPr lvl="1"/>
            <a:endParaRPr lang="en-US" sz="1100" dirty="0"/>
          </a:p>
          <a:p>
            <a:pPr lvl="1"/>
            <a:endParaRPr lang="en-US" sz="1100" dirty="0"/>
          </a:p>
        </p:txBody>
      </p:sp>
      <p:pic>
        <p:nvPicPr>
          <p:cNvPr id="1026" name="Picture 2" descr="Här är Cancerfondens nya logotyp - Resumé">
            <a:extLst>
              <a:ext uri="{FF2B5EF4-FFF2-40B4-BE49-F238E27FC236}">
                <a16:creationId xmlns:a16="http://schemas.microsoft.com/office/drawing/2014/main" id="{F1F29554-271A-61A4-F2F2-20F335A2E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2" y="6007725"/>
            <a:ext cx="1700549" cy="8502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9758F0B-92A6-F9AC-81BB-EF05BA79913C}"/>
              </a:ext>
            </a:extLst>
          </p:cNvPr>
          <p:cNvPicPr>
            <a:picLocks noChangeAspect="1"/>
          </p:cNvPicPr>
          <p:nvPr/>
        </p:nvPicPr>
        <p:blipFill>
          <a:blip r:embed="rId4"/>
          <a:stretch>
            <a:fillRect/>
          </a:stretch>
        </p:blipFill>
        <p:spPr>
          <a:xfrm>
            <a:off x="2341247" y="6434583"/>
            <a:ext cx="1815707" cy="204693"/>
          </a:xfrm>
          <a:prstGeom prst="rect">
            <a:avLst/>
          </a:prstGeom>
        </p:spPr>
      </p:pic>
      <p:pic>
        <p:nvPicPr>
          <p:cNvPr id="2" name="Picture 2">
            <a:extLst>
              <a:ext uri="{FF2B5EF4-FFF2-40B4-BE49-F238E27FC236}">
                <a16:creationId xmlns:a16="http://schemas.microsoft.com/office/drawing/2014/main" id="{49DB74F7-4D21-1F56-FC4C-09E9C4D62F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8011" y="6227055"/>
            <a:ext cx="438602" cy="531639"/>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descr="En bild som visar text, Teckensnitt, logotyp, emblem&#10;&#10;AI-genererat innehåll kan vara felaktigt.">
            <a:extLst>
              <a:ext uri="{FF2B5EF4-FFF2-40B4-BE49-F238E27FC236}">
                <a16:creationId xmlns:a16="http://schemas.microsoft.com/office/drawing/2014/main" id="{1A7EBB61-07C6-DFB2-DC1B-1E0E56B0D55D}"/>
              </a:ext>
            </a:extLst>
          </p:cNvPr>
          <p:cNvPicPr>
            <a:picLocks noChangeAspect="1"/>
          </p:cNvPicPr>
          <p:nvPr/>
        </p:nvPicPr>
        <p:blipFill>
          <a:blip r:embed="rId6"/>
          <a:stretch>
            <a:fillRect/>
          </a:stretch>
        </p:blipFill>
        <p:spPr>
          <a:xfrm>
            <a:off x="7969427" y="5346157"/>
            <a:ext cx="1221636" cy="1471438"/>
          </a:xfrm>
          <a:prstGeom prst="rect">
            <a:avLst/>
          </a:prstGeom>
        </p:spPr>
      </p:pic>
      <p:pic>
        <p:nvPicPr>
          <p:cNvPr id="6" name="Bildobjekt 5">
            <a:extLst>
              <a:ext uri="{FF2B5EF4-FFF2-40B4-BE49-F238E27FC236}">
                <a16:creationId xmlns:a16="http://schemas.microsoft.com/office/drawing/2014/main" id="{61FA8E68-BFF7-2C19-0BC0-D423989CAB5E}"/>
              </a:ext>
            </a:extLst>
          </p:cNvPr>
          <p:cNvPicPr>
            <a:picLocks noChangeAspect="1"/>
          </p:cNvPicPr>
          <p:nvPr/>
        </p:nvPicPr>
        <p:blipFill>
          <a:blip r:embed="rId7"/>
          <a:stretch>
            <a:fillRect/>
          </a:stretch>
        </p:blipFill>
        <p:spPr>
          <a:xfrm>
            <a:off x="9457986" y="5363229"/>
            <a:ext cx="1405116" cy="1288991"/>
          </a:xfrm>
          <a:prstGeom prst="rect">
            <a:avLst/>
          </a:prstGeom>
        </p:spPr>
      </p:pic>
      <p:pic>
        <p:nvPicPr>
          <p:cNvPr id="10" name="Picture 4">
            <a:extLst>
              <a:ext uri="{FF2B5EF4-FFF2-40B4-BE49-F238E27FC236}">
                <a16:creationId xmlns:a16="http://schemas.microsoft.com/office/drawing/2014/main" id="{E12EEF2E-57B9-2187-6249-B705F04E87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1341" y="5137373"/>
            <a:ext cx="1837090" cy="18370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a:extLst>
              <a:ext uri="{FF2B5EF4-FFF2-40B4-BE49-F238E27FC236}">
                <a16:creationId xmlns:a16="http://schemas.microsoft.com/office/drawing/2014/main" id="{5E954EDD-216C-65D8-24BD-811CB5C9EF16}"/>
              </a:ext>
            </a:extLst>
          </p:cNvPr>
          <p:cNvSpPr txBox="1"/>
          <p:nvPr/>
        </p:nvSpPr>
        <p:spPr>
          <a:xfrm>
            <a:off x="21672" y="5118429"/>
            <a:ext cx="1537600" cy="369332"/>
          </a:xfrm>
          <a:prstGeom prst="rect">
            <a:avLst/>
          </a:prstGeom>
          <a:noFill/>
          <a:ln>
            <a:noFill/>
          </a:ln>
        </p:spPr>
        <p:txBody>
          <a:bodyPr wrap="none" rtlCol="0">
            <a:spAutoFit/>
          </a:bodyPr>
          <a:lstStyle/>
          <a:p>
            <a:pPr algn="ctr"/>
            <a:r>
              <a:rPr lang="en-GB" dirty="0"/>
              <a:t>Gabriel Adrian</a:t>
            </a:r>
            <a:endParaRPr lang="en-SE" dirty="0"/>
          </a:p>
        </p:txBody>
      </p:sp>
      <p:pic>
        <p:nvPicPr>
          <p:cNvPr id="12" name="Picture 4" descr="Bildresultat för gabriel adrian">
            <a:extLst>
              <a:ext uri="{FF2B5EF4-FFF2-40B4-BE49-F238E27FC236}">
                <a16:creationId xmlns:a16="http://schemas.microsoft.com/office/drawing/2014/main" id="{6DD6D0E9-EE69-6018-7513-339B46251BC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317" b="10704"/>
          <a:stretch/>
        </p:blipFill>
        <p:spPr bwMode="auto">
          <a:xfrm>
            <a:off x="254762" y="3622847"/>
            <a:ext cx="1085071" cy="1422808"/>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8">
            <a:extLst>
              <a:ext uri="{FF2B5EF4-FFF2-40B4-BE49-F238E27FC236}">
                <a16:creationId xmlns:a16="http://schemas.microsoft.com/office/drawing/2014/main" id="{F589E15E-06AD-82E9-E20F-DABAB0B34FEF}"/>
              </a:ext>
            </a:extLst>
          </p:cNvPr>
          <p:cNvSpPr txBox="1"/>
          <p:nvPr/>
        </p:nvSpPr>
        <p:spPr>
          <a:xfrm>
            <a:off x="3173643" y="2660658"/>
            <a:ext cx="2207464" cy="369332"/>
          </a:xfrm>
          <a:prstGeom prst="rect">
            <a:avLst/>
          </a:prstGeom>
          <a:noFill/>
        </p:spPr>
        <p:txBody>
          <a:bodyPr wrap="none" rtlCol="0">
            <a:spAutoFit/>
          </a:bodyPr>
          <a:lstStyle/>
          <a:p>
            <a:pPr algn="ctr"/>
            <a:r>
              <a:rPr lang="en-GB" dirty="0"/>
              <a:t>Liliana Lemos da Silva</a:t>
            </a:r>
            <a:endParaRPr lang="en-SE" dirty="0"/>
          </a:p>
        </p:txBody>
      </p:sp>
      <p:pic>
        <p:nvPicPr>
          <p:cNvPr id="14" name="Bildobjekt 13">
            <a:extLst>
              <a:ext uri="{FF2B5EF4-FFF2-40B4-BE49-F238E27FC236}">
                <a16:creationId xmlns:a16="http://schemas.microsoft.com/office/drawing/2014/main" id="{916C317F-EDFE-50AB-150B-75666AED25C2}"/>
              </a:ext>
            </a:extLst>
          </p:cNvPr>
          <p:cNvPicPr>
            <a:picLocks noChangeAspect="1"/>
          </p:cNvPicPr>
          <p:nvPr/>
        </p:nvPicPr>
        <p:blipFill>
          <a:blip r:embed="rId10"/>
          <a:srcRect l="14626" t="15408" r="16824" b="25185"/>
          <a:stretch>
            <a:fillRect/>
          </a:stretch>
        </p:blipFill>
        <p:spPr>
          <a:xfrm>
            <a:off x="3728852" y="1165076"/>
            <a:ext cx="1077885" cy="138535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5" name="Bildobjekt 14">
            <a:extLst>
              <a:ext uri="{FF2B5EF4-FFF2-40B4-BE49-F238E27FC236}">
                <a16:creationId xmlns:a16="http://schemas.microsoft.com/office/drawing/2014/main" id="{9FC036A8-15FB-BDAB-BA8C-1EA9925415BD}"/>
              </a:ext>
            </a:extLst>
          </p:cNvPr>
          <p:cNvPicPr>
            <a:picLocks noChangeAspect="1"/>
          </p:cNvPicPr>
          <p:nvPr/>
        </p:nvPicPr>
        <p:blipFill>
          <a:blip r:embed="rId11"/>
          <a:srcRect l="9089" r="9213"/>
          <a:stretch>
            <a:fillRect/>
          </a:stretch>
        </p:blipFill>
        <p:spPr>
          <a:xfrm>
            <a:off x="4397457" y="3621198"/>
            <a:ext cx="1163738" cy="142445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6" name="TextBox 18">
            <a:extLst>
              <a:ext uri="{FF2B5EF4-FFF2-40B4-BE49-F238E27FC236}">
                <a16:creationId xmlns:a16="http://schemas.microsoft.com/office/drawing/2014/main" id="{5DA774CD-C703-F309-B3B6-4BBEE2541FC0}"/>
              </a:ext>
            </a:extLst>
          </p:cNvPr>
          <p:cNvSpPr txBox="1"/>
          <p:nvPr/>
        </p:nvSpPr>
        <p:spPr>
          <a:xfrm>
            <a:off x="4330462" y="5116780"/>
            <a:ext cx="1297728" cy="369332"/>
          </a:xfrm>
          <a:prstGeom prst="rect">
            <a:avLst/>
          </a:prstGeom>
          <a:noFill/>
        </p:spPr>
        <p:txBody>
          <a:bodyPr wrap="none" rtlCol="0">
            <a:spAutoFit/>
          </a:bodyPr>
          <a:lstStyle/>
          <a:p>
            <a:pPr algn="ctr"/>
            <a:r>
              <a:rPr lang="en-GB" dirty="0"/>
              <a:t>Sarah Beyer</a:t>
            </a:r>
            <a:endParaRPr lang="en-SE" dirty="0"/>
          </a:p>
        </p:txBody>
      </p:sp>
      <p:sp>
        <p:nvSpPr>
          <p:cNvPr id="18" name="TextBox 18">
            <a:extLst>
              <a:ext uri="{FF2B5EF4-FFF2-40B4-BE49-F238E27FC236}">
                <a16:creationId xmlns:a16="http://schemas.microsoft.com/office/drawing/2014/main" id="{A4615DBF-2E4D-8023-B8E0-75DC671CED94}"/>
              </a:ext>
            </a:extLst>
          </p:cNvPr>
          <p:cNvSpPr txBox="1"/>
          <p:nvPr/>
        </p:nvSpPr>
        <p:spPr>
          <a:xfrm>
            <a:off x="6881070" y="1842668"/>
            <a:ext cx="2017027" cy="369332"/>
          </a:xfrm>
          <a:prstGeom prst="rect">
            <a:avLst/>
          </a:prstGeom>
          <a:noFill/>
        </p:spPr>
        <p:txBody>
          <a:bodyPr wrap="none" rtlCol="0">
            <a:spAutoFit/>
          </a:bodyPr>
          <a:lstStyle/>
          <a:p>
            <a:pPr algn="ctr"/>
            <a:r>
              <a:rPr lang="en-GB" dirty="0"/>
              <a:t>Kristoffer Petersson</a:t>
            </a:r>
            <a:endParaRPr lang="en-SE" dirty="0"/>
          </a:p>
        </p:txBody>
      </p:sp>
      <p:sp>
        <p:nvSpPr>
          <p:cNvPr id="19" name="TextBox 5">
            <a:extLst>
              <a:ext uri="{FF2B5EF4-FFF2-40B4-BE49-F238E27FC236}">
                <a16:creationId xmlns:a16="http://schemas.microsoft.com/office/drawing/2014/main" id="{DA86572D-DBCB-640A-91FB-85F3A794CF83}"/>
              </a:ext>
            </a:extLst>
          </p:cNvPr>
          <p:cNvSpPr txBox="1"/>
          <p:nvPr/>
        </p:nvSpPr>
        <p:spPr>
          <a:xfrm>
            <a:off x="10432930" y="2733432"/>
            <a:ext cx="1685654" cy="369332"/>
          </a:xfrm>
          <a:prstGeom prst="rect">
            <a:avLst/>
          </a:prstGeom>
          <a:noFill/>
          <a:ln>
            <a:noFill/>
          </a:ln>
        </p:spPr>
        <p:txBody>
          <a:bodyPr wrap="none" rtlCol="0">
            <a:spAutoFit/>
          </a:bodyPr>
          <a:lstStyle/>
          <a:p>
            <a:pPr algn="ctr"/>
            <a:r>
              <a:rPr lang="en-GB" dirty="0"/>
              <a:t>Betina </a:t>
            </a:r>
            <a:r>
              <a:rPr lang="en-GB" dirty="0" err="1"/>
              <a:t>Börresen</a:t>
            </a:r>
            <a:endParaRPr lang="en-SE" dirty="0"/>
          </a:p>
        </p:txBody>
      </p:sp>
      <p:sp>
        <p:nvSpPr>
          <p:cNvPr id="20" name="TextBox 18">
            <a:extLst>
              <a:ext uri="{FF2B5EF4-FFF2-40B4-BE49-F238E27FC236}">
                <a16:creationId xmlns:a16="http://schemas.microsoft.com/office/drawing/2014/main" id="{E5F55280-D119-74D0-B866-89EA41B6937D}"/>
              </a:ext>
            </a:extLst>
          </p:cNvPr>
          <p:cNvSpPr txBox="1"/>
          <p:nvPr/>
        </p:nvSpPr>
        <p:spPr>
          <a:xfrm>
            <a:off x="10580585" y="4733489"/>
            <a:ext cx="1356653" cy="369332"/>
          </a:xfrm>
          <a:prstGeom prst="rect">
            <a:avLst/>
          </a:prstGeom>
          <a:noFill/>
        </p:spPr>
        <p:txBody>
          <a:bodyPr wrap="none" rtlCol="0">
            <a:spAutoFit/>
          </a:bodyPr>
          <a:lstStyle/>
          <a:p>
            <a:pPr algn="ctr"/>
            <a:r>
              <a:rPr lang="en-GB" dirty="0"/>
              <a:t>Maja Arendt</a:t>
            </a:r>
            <a:endParaRPr lang="en-SE" dirty="0"/>
          </a:p>
        </p:txBody>
      </p:sp>
      <p:pic>
        <p:nvPicPr>
          <p:cNvPr id="22" name="Bildobjekt 21">
            <a:extLst>
              <a:ext uri="{FF2B5EF4-FFF2-40B4-BE49-F238E27FC236}">
                <a16:creationId xmlns:a16="http://schemas.microsoft.com/office/drawing/2014/main" id="{D8C1F0DE-CEBA-6406-1A57-14A108CBEC3F}"/>
              </a:ext>
            </a:extLst>
          </p:cNvPr>
          <p:cNvPicPr>
            <a:picLocks noChangeAspect="1"/>
          </p:cNvPicPr>
          <p:nvPr/>
        </p:nvPicPr>
        <p:blipFill>
          <a:blip r:embed="rId12"/>
          <a:srcRect l="24114" r="30208" b="46516"/>
          <a:stretch>
            <a:fillRect/>
          </a:stretch>
        </p:blipFill>
        <p:spPr>
          <a:xfrm>
            <a:off x="10761758" y="3272459"/>
            <a:ext cx="1053106" cy="1422808"/>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3" name="Picture 10">
            <a:extLst>
              <a:ext uri="{FF2B5EF4-FFF2-40B4-BE49-F238E27FC236}">
                <a16:creationId xmlns:a16="http://schemas.microsoft.com/office/drawing/2014/main" id="{E11A5C84-A7C8-F621-FC22-D3476DFA16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r="-8" b="-8"/>
          <a:stretch>
            <a:fillRect/>
          </a:stretch>
        </p:blipFill>
        <p:spPr bwMode="auto">
          <a:xfrm>
            <a:off x="7084266" y="475951"/>
            <a:ext cx="1378250" cy="137825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24" name="Bildobjekt 23">
            <a:extLst>
              <a:ext uri="{FF2B5EF4-FFF2-40B4-BE49-F238E27FC236}">
                <a16:creationId xmlns:a16="http://schemas.microsoft.com/office/drawing/2014/main" id="{F1C8CB07-D507-B5D0-C610-0AEA16C5BE97}"/>
              </a:ext>
            </a:extLst>
          </p:cNvPr>
          <p:cNvPicPr>
            <a:picLocks noChangeAspect="1"/>
          </p:cNvPicPr>
          <p:nvPr/>
        </p:nvPicPr>
        <p:blipFill>
          <a:blip r:embed="rId14"/>
          <a:srcRect b="2107"/>
          <a:stretch>
            <a:fillRect/>
          </a:stretch>
        </p:blipFill>
        <p:spPr>
          <a:xfrm>
            <a:off x="190466" y="1480012"/>
            <a:ext cx="1422934" cy="1422934"/>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25" name="textruta 24">
            <a:extLst>
              <a:ext uri="{FF2B5EF4-FFF2-40B4-BE49-F238E27FC236}">
                <a16:creationId xmlns:a16="http://schemas.microsoft.com/office/drawing/2014/main" id="{EC733E82-27CD-B326-10ED-7A6A857C0F90}"/>
              </a:ext>
            </a:extLst>
          </p:cNvPr>
          <p:cNvSpPr txBox="1"/>
          <p:nvPr/>
        </p:nvSpPr>
        <p:spPr>
          <a:xfrm>
            <a:off x="184647" y="2845324"/>
            <a:ext cx="1422934" cy="646331"/>
          </a:xfrm>
          <a:prstGeom prst="rect">
            <a:avLst/>
          </a:prstGeom>
          <a:noFill/>
        </p:spPr>
        <p:txBody>
          <a:bodyPr wrap="square" rtlCol="0">
            <a:spAutoFit/>
          </a:bodyPr>
          <a:lstStyle/>
          <a:p>
            <a:pPr algn="ctr"/>
            <a:r>
              <a:rPr lang="en-US" dirty="0"/>
              <a:t>Crister Ceberg</a:t>
            </a:r>
          </a:p>
        </p:txBody>
      </p:sp>
      <p:pic>
        <p:nvPicPr>
          <p:cNvPr id="26" name="Bildobjekt 25">
            <a:extLst>
              <a:ext uri="{FF2B5EF4-FFF2-40B4-BE49-F238E27FC236}">
                <a16:creationId xmlns:a16="http://schemas.microsoft.com/office/drawing/2014/main" id="{8FEBD252-68F5-7401-91D9-5D180888D7A8}"/>
              </a:ext>
            </a:extLst>
          </p:cNvPr>
          <p:cNvPicPr>
            <a:picLocks noChangeAspect="1"/>
          </p:cNvPicPr>
          <p:nvPr/>
        </p:nvPicPr>
        <p:blipFill>
          <a:blip r:embed="rId15"/>
          <a:stretch>
            <a:fillRect/>
          </a:stretch>
        </p:blipFill>
        <p:spPr>
          <a:xfrm>
            <a:off x="7277934" y="3546541"/>
            <a:ext cx="990914" cy="1321219"/>
          </a:xfrm>
          <a:prstGeom prst="rect">
            <a:avLst/>
          </a:prstGeom>
        </p:spPr>
      </p:pic>
      <p:sp>
        <p:nvSpPr>
          <p:cNvPr id="27" name="textruta 26">
            <a:extLst>
              <a:ext uri="{FF2B5EF4-FFF2-40B4-BE49-F238E27FC236}">
                <a16:creationId xmlns:a16="http://schemas.microsoft.com/office/drawing/2014/main" id="{1E579A0A-1C58-AB48-7340-AEEFA597DE75}"/>
              </a:ext>
            </a:extLst>
          </p:cNvPr>
          <p:cNvSpPr txBox="1"/>
          <p:nvPr/>
        </p:nvSpPr>
        <p:spPr>
          <a:xfrm>
            <a:off x="6600805" y="4898951"/>
            <a:ext cx="2563621" cy="646331"/>
          </a:xfrm>
          <a:prstGeom prst="rect">
            <a:avLst/>
          </a:prstGeom>
          <a:noFill/>
        </p:spPr>
        <p:txBody>
          <a:bodyPr wrap="square" rtlCol="0">
            <a:spAutoFit/>
          </a:bodyPr>
          <a:lstStyle/>
          <a:p>
            <a:r>
              <a:rPr lang="en-US" dirty="0"/>
              <a:t>Emilie Strange Wisman</a:t>
            </a:r>
          </a:p>
          <a:p>
            <a:endParaRPr lang="en-US" dirty="0"/>
          </a:p>
        </p:txBody>
      </p:sp>
      <p:pic>
        <p:nvPicPr>
          <p:cNvPr id="7" name="Bildobjekt 6" descr="Betina Børresen">
            <a:extLst>
              <a:ext uri="{FF2B5EF4-FFF2-40B4-BE49-F238E27FC236}">
                <a16:creationId xmlns:a16="http://schemas.microsoft.com/office/drawing/2014/main" id="{CED5C403-277F-D98A-90A1-7B6EA227D07D}"/>
              </a:ext>
            </a:extLst>
          </p:cNvPr>
          <p:cNvPicPr>
            <a:picLocks noChangeAspect="1"/>
          </p:cNvPicPr>
          <p:nvPr/>
        </p:nvPicPr>
        <p:blipFill>
          <a:blip r:embed="rId16"/>
          <a:srcRect l="6631" t="5556" r="11735" b="13818"/>
          <a:stretch>
            <a:fillRect/>
          </a:stretch>
        </p:blipFill>
        <p:spPr>
          <a:xfrm>
            <a:off x="10626413" y="861064"/>
            <a:ext cx="1244101" cy="1843102"/>
          </a:xfrm>
          <a:prstGeom prst="rect">
            <a:avLst/>
          </a:prstGeom>
        </p:spPr>
      </p:pic>
      <p:pic>
        <p:nvPicPr>
          <p:cNvPr id="17" name="Bildobjekt 16">
            <a:extLst>
              <a:ext uri="{FF2B5EF4-FFF2-40B4-BE49-F238E27FC236}">
                <a16:creationId xmlns:a16="http://schemas.microsoft.com/office/drawing/2014/main" id="{03C9B5AA-4243-1BCE-541C-93619559FDC9}"/>
              </a:ext>
            </a:extLst>
          </p:cNvPr>
          <p:cNvPicPr>
            <a:picLocks noChangeAspect="1"/>
          </p:cNvPicPr>
          <p:nvPr/>
        </p:nvPicPr>
        <p:blipFill>
          <a:blip r:embed="rId17"/>
          <a:srcRect l="26536" r="19983" b="25975"/>
          <a:stretch>
            <a:fillRect/>
          </a:stretch>
        </p:blipFill>
        <p:spPr>
          <a:xfrm>
            <a:off x="10626413" y="3054274"/>
            <a:ext cx="1273701" cy="1727714"/>
          </a:xfrm>
          <a:prstGeom prst="rect">
            <a:avLst/>
          </a:prstGeom>
        </p:spPr>
      </p:pic>
    </p:spTree>
    <p:extLst>
      <p:ext uri="{BB962C8B-B14F-4D97-AF65-F5344CB8AC3E}">
        <p14:creationId xmlns:p14="http://schemas.microsoft.com/office/powerpoint/2010/main" val="338096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18" grpId="0"/>
      <p:bldP spid="19" grpId="0"/>
      <p:bldP spid="20" grpId="0"/>
      <p:bldP spid="25" grpId="0"/>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98D43-32AD-EDE7-D7E6-D4440CD99C32}"/>
            </a:ext>
          </a:extLst>
        </p:cNvPr>
        <p:cNvGrpSpPr/>
        <p:nvPr/>
      </p:nvGrpSpPr>
      <p:grpSpPr>
        <a:xfrm>
          <a:off x="0" y="0"/>
          <a:ext cx="0" cy="0"/>
          <a:chOff x="0" y="0"/>
          <a:chExt cx="0" cy="0"/>
        </a:xfrm>
      </p:grpSpPr>
      <p:pic>
        <p:nvPicPr>
          <p:cNvPr id="11" name="Bildobjekt 10" descr="En bild som visar utomhus, moln, himmel, gräs&#10;&#10;AI-genererat innehåll kan vara felaktigt.">
            <a:extLst>
              <a:ext uri="{FF2B5EF4-FFF2-40B4-BE49-F238E27FC236}">
                <a16:creationId xmlns:a16="http://schemas.microsoft.com/office/drawing/2014/main" id="{9A2F4792-7247-BE41-40C5-3710A30AA713}"/>
              </a:ext>
            </a:extLst>
          </p:cNvPr>
          <p:cNvPicPr>
            <a:picLocks noChangeAspect="1"/>
          </p:cNvPicPr>
          <p:nvPr/>
        </p:nvPicPr>
        <p:blipFill>
          <a:blip r:embed="rId2">
            <a:extLst>
              <a:ext uri="{28A0092B-C50C-407E-A947-70E740481C1C}">
                <a14:useLocalDpi xmlns:a14="http://schemas.microsoft.com/office/drawing/2010/main" val="0"/>
              </a:ext>
            </a:extLst>
          </a:blip>
          <a:srcRect t="1706" r="-2" b="10605"/>
          <a:stretch/>
        </p:blipFill>
        <p:spPr>
          <a:xfrm>
            <a:off x="6326272" y="10"/>
            <a:ext cx="5865727" cy="6857990"/>
          </a:xfrm>
          <a:prstGeom prst="rect">
            <a:avLst/>
          </a:prstGeom>
        </p:spPr>
      </p:pic>
      <p:sp>
        <p:nvSpPr>
          <p:cNvPr id="2" name="Rubrik 1">
            <a:extLst>
              <a:ext uri="{FF2B5EF4-FFF2-40B4-BE49-F238E27FC236}">
                <a16:creationId xmlns:a16="http://schemas.microsoft.com/office/drawing/2014/main" id="{6482B16D-BEE7-9784-2473-E93E934B3402}"/>
              </a:ext>
            </a:extLst>
          </p:cNvPr>
          <p:cNvSpPr>
            <a:spLocks noGrp="1"/>
          </p:cNvSpPr>
          <p:nvPr>
            <p:ph type="ctrTitle"/>
          </p:nvPr>
        </p:nvSpPr>
        <p:spPr>
          <a:xfrm>
            <a:off x="1223852" y="1488439"/>
            <a:ext cx="3838948" cy="2773681"/>
          </a:xfrm>
        </p:spPr>
        <p:txBody>
          <a:bodyPr anchor="t">
            <a:normAutofit/>
          </a:bodyPr>
          <a:lstStyle/>
          <a:p>
            <a:pPr algn="ctr"/>
            <a:r>
              <a:rPr lang="en-US" sz="6500" dirty="0"/>
              <a:t>Thank you for your attention</a:t>
            </a:r>
          </a:p>
        </p:txBody>
      </p:sp>
      <p:sp>
        <p:nvSpPr>
          <p:cNvPr id="3" name="Rektangel: rundade hörn 2">
            <a:extLst>
              <a:ext uri="{FF2B5EF4-FFF2-40B4-BE49-F238E27FC236}">
                <a16:creationId xmlns:a16="http://schemas.microsoft.com/office/drawing/2014/main" id="{5F7ED398-926D-DAB4-4B6C-D22BC940EC86}"/>
              </a:ext>
            </a:extLst>
          </p:cNvPr>
          <p:cNvSpPr/>
          <p:nvPr/>
        </p:nvSpPr>
        <p:spPr>
          <a:xfrm>
            <a:off x="1223852" y="1361440"/>
            <a:ext cx="3838948" cy="3027680"/>
          </a:xfrm>
          <a:prstGeom prst="roundRect">
            <a:avLst/>
          </a:prstGeom>
          <a:solidFill>
            <a:schemeClr val="accent3">
              <a:lumMod val="40000"/>
              <a:lumOff val="60000"/>
              <a:alpha val="4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4" name="Bildobjekt 3" descr="En bild som visar text, Teckensnitt, logotyp, emblem&#10;&#10;AI-genererat innehåll kan vara felaktigt.">
            <a:extLst>
              <a:ext uri="{FF2B5EF4-FFF2-40B4-BE49-F238E27FC236}">
                <a16:creationId xmlns:a16="http://schemas.microsoft.com/office/drawing/2014/main" id="{12FCE741-6B42-8B98-D883-C7128C8495C5}"/>
              </a:ext>
            </a:extLst>
          </p:cNvPr>
          <p:cNvPicPr>
            <a:picLocks noChangeAspect="1"/>
          </p:cNvPicPr>
          <p:nvPr/>
        </p:nvPicPr>
        <p:blipFill>
          <a:blip r:embed="rId3"/>
          <a:stretch>
            <a:fillRect/>
          </a:stretch>
        </p:blipFill>
        <p:spPr>
          <a:xfrm>
            <a:off x="1030147" y="5386562"/>
            <a:ext cx="1221636" cy="1471438"/>
          </a:xfrm>
          <a:prstGeom prst="rect">
            <a:avLst/>
          </a:prstGeom>
        </p:spPr>
      </p:pic>
      <p:pic>
        <p:nvPicPr>
          <p:cNvPr id="5" name="Bildobjekt 4">
            <a:extLst>
              <a:ext uri="{FF2B5EF4-FFF2-40B4-BE49-F238E27FC236}">
                <a16:creationId xmlns:a16="http://schemas.microsoft.com/office/drawing/2014/main" id="{BCD40446-BB0A-9E95-6A7F-98E6235F1624}"/>
              </a:ext>
            </a:extLst>
          </p:cNvPr>
          <p:cNvPicPr>
            <a:picLocks noChangeAspect="1"/>
          </p:cNvPicPr>
          <p:nvPr/>
        </p:nvPicPr>
        <p:blipFill>
          <a:blip r:embed="rId4"/>
          <a:stretch>
            <a:fillRect/>
          </a:stretch>
        </p:blipFill>
        <p:spPr>
          <a:xfrm>
            <a:off x="2518706" y="5403634"/>
            <a:ext cx="1405116" cy="1288991"/>
          </a:xfrm>
          <a:prstGeom prst="rect">
            <a:avLst/>
          </a:prstGeom>
        </p:spPr>
      </p:pic>
      <p:pic>
        <p:nvPicPr>
          <p:cNvPr id="6" name="Picture 4">
            <a:extLst>
              <a:ext uri="{FF2B5EF4-FFF2-40B4-BE49-F238E27FC236}">
                <a16:creationId xmlns:a16="http://schemas.microsoft.com/office/drawing/2014/main" id="{DC237331-A495-3AAD-E07D-5D0EED220A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061" y="5177778"/>
            <a:ext cx="1837090" cy="183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489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9E6C92C6-378C-2BAA-FEA7-B01A67F50E10}"/>
              </a:ext>
            </a:extLst>
          </p:cNvPr>
          <p:cNvSpPr txBox="1">
            <a:spLocks/>
          </p:cNvSpPr>
          <p:nvPr/>
        </p:nvSpPr>
        <p:spPr>
          <a:xfrm>
            <a:off x="433433" y="169363"/>
            <a:ext cx="53933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Overview</a:t>
            </a:r>
          </a:p>
        </p:txBody>
      </p:sp>
      <p:sp>
        <p:nvSpPr>
          <p:cNvPr id="8" name="Pil: femhörning 7">
            <a:extLst>
              <a:ext uri="{FF2B5EF4-FFF2-40B4-BE49-F238E27FC236}">
                <a16:creationId xmlns:a16="http://schemas.microsoft.com/office/drawing/2014/main" id="{CEE4E85D-2E79-288E-B1DB-9564F168C7AA}"/>
              </a:ext>
            </a:extLst>
          </p:cNvPr>
          <p:cNvSpPr/>
          <p:nvPr/>
        </p:nvSpPr>
        <p:spPr>
          <a:xfrm>
            <a:off x="1421051" y="1518238"/>
            <a:ext cx="4405745" cy="738614"/>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Rationality</a:t>
            </a:r>
          </a:p>
        </p:txBody>
      </p:sp>
      <p:sp>
        <p:nvSpPr>
          <p:cNvPr id="9" name="Pil: femhörning 8">
            <a:extLst>
              <a:ext uri="{FF2B5EF4-FFF2-40B4-BE49-F238E27FC236}">
                <a16:creationId xmlns:a16="http://schemas.microsoft.com/office/drawing/2014/main" id="{6BFC7EC7-9F47-9BE2-656B-FCAFC27155F2}"/>
              </a:ext>
            </a:extLst>
          </p:cNvPr>
          <p:cNvSpPr/>
          <p:nvPr/>
        </p:nvSpPr>
        <p:spPr>
          <a:xfrm>
            <a:off x="1421051" y="2535747"/>
            <a:ext cx="4405745" cy="738614"/>
          </a:xfrm>
          <a:prstGeom prst="homePlat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Background: </a:t>
            </a:r>
          </a:p>
          <a:p>
            <a:pPr algn="ctr"/>
            <a:r>
              <a:rPr lang="en-US" b="1" dirty="0">
                <a:solidFill>
                  <a:schemeClr val="tx1"/>
                </a:solidFill>
              </a:rPr>
              <a:t>UHDR and the FLASH effect</a:t>
            </a:r>
          </a:p>
        </p:txBody>
      </p:sp>
      <p:sp>
        <p:nvSpPr>
          <p:cNvPr id="11" name="Pil: femhörning 10">
            <a:extLst>
              <a:ext uri="{FF2B5EF4-FFF2-40B4-BE49-F238E27FC236}">
                <a16:creationId xmlns:a16="http://schemas.microsoft.com/office/drawing/2014/main" id="{5F478888-3642-23B0-76D2-151738560750}"/>
              </a:ext>
            </a:extLst>
          </p:cNvPr>
          <p:cNvSpPr/>
          <p:nvPr/>
        </p:nvSpPr>
        <p:spPr>
          <a:xfrm>
            <a:off x="1421050" y="3553255"/>
            <a:ext cx="4405745" cy="738614"/>
          </a:xfrm>
          <a:prstGeom prst="homePlat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FLASH program in Lund</a:t>
            </a:r>
          </a:p>
        </p:txBody>
      </p:sp>
      <p:sp>
        <p:nvSpPr>
          <p:cNvPr id="13" name="Pil: femhörning 12">
            <a:extLst>
              <a:ext uri="{FF2B5EF4-FFF2-40B4-BE49-F238E27FC236}">
                <a16:creationId xmlns:a16="http://schemas.microsoft.com/office/drawing/2014/main" id="{5DD49FF6-B67B-16EF-A4C4-06A3E13FE02A}"/>
              </a:ext>
            </a:extLst>
          </p:cNvPr>
          <p:cNvSpPr/>
          <p:nvPr/>
        </p:nvSpPr>
        <p:spPr>
          <a:xfrm>
            <a:off x="1437889" y="4570763"/>
            <a:ext cx="4405745" cy="738614"/>
          </a:xfrm>
          <a:prstGeom prst="homePlat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 scintillator-based approach… </a:t>
            </a:r>
          </a:p>
        </p:txBody>
      </p:sp>
      <p:sp>
        <p:nvSpPr>
          <p:cNvPr id="15" name="Pil: femhörning 14">
            <a:extLst>
              <a:ext uri="{FF2B5EF4-FFF2-40B4-BE49-F238E27FC236}">
                <a16:creationId xmlns:a16="http://schemas.microsoft.com/office/drawing/2014/main" id="{2AC94769-D543-5491-8333-DC6EF1A9B848}"/>
              </a:ext>
            </a:extLst>
          </p:cNvPr>
          <p:cNvSpPr/>
          <p:nvPr/>
        </p:nvSpPr>
        <p:spPr>
          <a:xfrm>
            <a:off x="1421049" y="5588271"/>
            <a:ext cx="4405745" cy="738614"/>
          </a:xfrm>
          <a:prstGeom prst="homePlate">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Closing Remarks</a:t>
            </a:r>
          </a:p>
        </p:txBody>
      </p:sp>
      <p:pic>
        <p:nvPicPr>
          <p:cNvPr id="6" name="Bildobjekt 5">
            <a:extLst>
              <a:ext uri="{FF2B5EF4-FFF2-40B4-BE49-F238E27FC236}">
                <a16:creationId xmlns:a16="http://schemas.microsoft.com/office/drawing/2014/main" id="{53387938-6FCA-7FB8-731E-20F570DD38E2}"/>
              </a:ext>
            </a:extLst>
          </p:cNvPr>
          <p:cNvPicPr>
            <a:picLocks noChangeAspect="1"/>
          </p:cNvPicPr>
          <p:nvPr/>
        </p:nvPicPr>
        <p:blipFill>
          <a:blip r:embed="rId3"/>
          <a:stretch>
            <a:fillRect/>
          </a:stretch>
        </p:blipFill>
        <p:spPr>
          <a:xfrm>
            <a:off x="343380" y="2468419"/>
            <a:ext cx="849745" cy="849745"/>
          </a:xfrm>
          <a:prstGeom prst="rect">
            <a:avLst/>
          </a:prstGeom>
        </p:spPr>
      </p:pic>
      <p:pic>
        <p:nvPicPr>
          <p:cNvPr id="10" name="Bildobjekt 9">
            <a:extLst>
              <a:ext uri="{FF2B5EF4-FFF2-40B4-BE49-F238E27FC236}">
                <a16:creationId xmlns:a16="http://schemas.microsoft.com/office/drawing/2014/main" id="{AD208BC2-F7BC-B4AB-8AAF-01231C596790}"/>
              </a:ext>
            </a:extLst>
          </p:cNvPr>
          <p:cNvPicPr>
            <a:picLocks noChangeAspect="1"/>
          </p:cNvPicPr>
          <p:nvPr/>
        </p:nvPicPr>
        <p:blipFill>
          <a:blip r:embed="rId4"/>
          <a:stretch>
            <a:fillRect/>
          </a:stretch>
        </p:blipFill>
        <p:spPr>
          <a:xfrm>
            <a:off x="371088" y="1428906"/>
            <a:ext cx="794327" cy="794327"/>
          </a:xfrm>
          <a:prstGeom prst="rect">
            <a:avLst/>
          </a:prstGeom>
        </p:spPr>
      </p:pic>
      <p:pic>
        <p:nvPicPr>
          <p:cNvPr id="17" name="Bildobjekt 16">
            <a:extLst>
              <a:ext uri="{FF2B5EF4-FFF2-40B4-BE49-F238E27FC236}">
                <a16:creationId xmlns:a16="http://schemas.microsoft.com/office/drawing/2014/main" id="{49D687DE-993F-902B-079A-FB78A0819FDD}"/>
              </a:ext>
            </a:extLst>
          </p:cNvPr>
          <p:cNvPicPr>
            <a:picLocks noChangeAspect="1"/>
          </p:cNvPicPr>
          <p:nvPr/>
        </p:nvPicPr>
        <p:blipFill>
          <a:blip r:embed="rId5"/>
          <a:stretch>
            <a:fillRect/>
          </a:stretch>
        </p:blipFill>
        <p:spPr>
          <a:xfrm>
            <a:off x="343380" y="3497542"/>
            <a:ext cx="794327" cy="794327"/>
          </a:xfrm>
          <a:prstGeom prst="rect">
            <a:avLst/>
          </a:prstGeom>
        </p:spPr>
      </p:pic>
      <p:pic>
        <p:nvPicPr>
          <p:cNvPr id="19" name="Bildobjekt 18">
            <a:extLst>
              <a:ext uri="{FF2B5EF4-FFF2-40B4-BE49-F238E27FC236}">
                <a16:creationId xmlns:a16="http://schemas.microsoft.com/office/drawing/2014/main" id="{FFD3A302-3C33-6314-D7F5-1D491967601C}"/>
              </a:ext>
            </a:extLst>
          </p:cNvPr>
          <p:cNvPicPr>
            <a:picLocks noChangeAspect="1"/>
          </p:cNvPicPr>
          <p:nvPr/>
        </p:nvPicPr>
        <p:blipFill>
          <a:blip r:embed="rId6"/>
          <a:stretch>
            <a:fillRect/>
          </a:stretch>
        </p:blipFill>
        <p:spPr>
          <a:xfrm>
            <a:off x="401532" y="4570763"/>
            <a:ext cx="736175" cy="736175"/>
          </a:xfrm>
          <a:prstGeom prst="rect">
            <a:avLst/>
          </a:prstGeom>
        </p:spPr>
      </p:pic>
      <p:pic>
        <p:nvPicPr>
          <p:cNvPr id="23" name="Bildobjekt 22">
            <a:extLst>
              <a:ext uri="{FF2B5EF4-FFF2-40B4-BE49-F238E27FC236}">
                <a16:creationId xmlns:a16="http://schemas.microsoft.com/office/drawing/2014/main" id="{3F877AE3-A139-A21A-52A6-87836552AEDB}"/>
              </a:ext>
            </a:extLst>
          </p:cNvPr>
          <p:cNvPicPr>
            <a:picLocks noChangeAspect="1"/>
          </p:cNvPicPr>
          <p:nvPr/>
        </p:nvPicPr>
        <p:blipFill>
          <a:blip r:embed="rId7"/>
          <a:stretch>
            <a:fillRect/>
          </a:stretch>
        </p:blipFill>
        <p:spPr>
          <a:xfrm>
            <a:off x="371088" y="5664057"/>
            <a:ext cx="657950" cy="657950"/>
          </a:xfrm>
          <a:prstGeom prst="rect">
            <a:avLst/>
          </a:prstGeom>
        </p:spPr>
      </p:pic>
      <p:pic>
        <p:nvPicPr>
          <p:cNvPr id="24" name="Bildobjekt 23" descr="68,500+ Presenting Woman Stock Illustrations, Royalty-Free Vector Graphics  &amp; Clip Art - iStock | Presenter woman, Beautiful woman, Presentation">
            <a:extLst>
              <a:ext uri="{FF2B5EF4-FFF2-40B4-BE49-F238E27FC236}">
                <a16:creationId xmlns:a16="http://schemas.microsoft.com/office/drawing/2014/main" id="{8FE618B3-909D-B3D2-86B7-FEF1EF0818D5}"/>
              </a:ext>
            </a:extLst>
          </p:cNvPr>
          <p:cNvPicPr>
            <a:picLocks noChangeAspect="1"/>
          </p:cNvPicPr>
          <p:nvPr/>
        </p:nvPicPr>
        <p:blipFill>
          <a:blip r:embed="rId8"/>
          <a:srcRect l="15577" r="16570"/>
          <a:stretch>
            <a:fillRect/>
          </a:stretch>
        </p:blipFill>
        <p:spPr>
          <a:xfrm>
            <a:off x="6966034" y="0"/>
            <a:ext cx="4653311" cy="6857990"/>
          </a:xfrm>
          <a:prstGeom prst="rect">
            <a:avLst/>
          </a:prstGeom>
        </p:spPr>
      </p:pic>
      <p:sp>
        <p:nvSpPr>
          <p:cNvPr id="25" name="textruta 24">
            <a:extLst>
              <a:ext uri="{FF2B5EF4-FFF2-40B4-BE49-F238E27FC236}">
                <a16:creationId xmlns:a16="http://schemas.microsoft.com/office/drawing/2014/main" id="{178FD217-38CB-3934-9266-4EAE8814691C}"/>
              </a:ext>
            </a:extLst>
          </p:cNvPr>
          <p:cNvSpPr txBox="1"/>
          <p:nvPr/>
        </p:nvSpPr>
        <p:spPr>
          <a:xfrm>
            <a:off x="8112158" y="1028541"/>
            <a:ext cx="1180531" cy="646331"/>
          </a:xfrm>
          <a:prstGeom prst="rect">
            <a:avLst/>
          </a:prstGeom>
          <a:noFill/>
        </p:spPr>
        <p:txBody>
          <a:bodyPr wrap="square" rtlCol="0">
            <a:spAutoFit/>
          </a:bodyPr>
          <a:lstStyle/>
          <a:p>
            <a:pPr algn="ctr"/>
            <a:r>
              <a:rPr lang="en-US" dirty="0"/>
              <a:t>Go FLASH!</a:t>
            </a:r>
          </a:p>
        </p:txBody>
      </p:sp>
      <p:pic>
        <p:nvPicPr>
          <p:cNvPr id="27" name="Bildobjekt 26">
            <a:extLst>
              <a:ext uri="{FF2B5EF4-FFF2-40B4-BE49-F238E27FC236}">
                <a16:creationId xmlns:a16="http://schemas.microsoft.com/office/drawing/2014/main" id="{E0927813-F361-5782-0EC5-F534CB9761F3}"/>
              </a:ext>
            </a:extLst>
          </p:cNvPr>
          <p:cNvPicPr>
            <a:picLocks noChangeAspect="1"/>
          </p:cNvPicPr>
          <p:nvPr/>
        </p:nvPicPr>
        <p:blipFill>
          <a:blip r:embed="rId9"/>
          <a:stretch>
            <a:fillRect/>
          </a:stretch>
        </p:blipFill>
        <p:spPr>
          <a:xfrm>
            <a:off x="5968042" y="1462525"/>
            <a:ext cx="794327" cy="794327"/>
          </a:xfrm>
          <a:prstGeom prst="rect">
            <a:avLst/>
          </a:prstGeom>
        </p:spPr>
      </p:pic>
    </p:spTree>
    <p:extLst>
      <p:ext uri="{BB962C8B-B14F-4D97-AF65-F5344CB8AC3E}">
        <p14:creationId xmlns:p14="http://schemas.microsoft.com/office/powerpoint/2010/main" val="1107627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36BA6-FCCE-724C-5DAF-CFE74ABDCB1D}"/>
              </a:ext>
            </a:extLst>
          </p:cNvPr>
          <p:cNvSpPr>
            <a:spLocks noGrp="1"/>
          </p:cNvSpPr>
          <p:nvPr>
            <p:ph type="title"/>
          </p:nvPr>
        </p:nvSpPr>
        <p:spPr>
          <a:xfrm>
            <a:off x="538858" y="0"/>
            <a:ext cx="9692640" cy="1325562"/>
          </a:xfrm>
        </p:spPr>
        <p:txBody>
          <a:bodyPr/>
          <a:lstStyle/>
          <a:p>
            <a:r>
              <a:rPr lang="en-US" dirty="0"/>
              <a:t>Background</a:t>
            </a:r>
          </a:p>
        </p:txBody>
      </p:sp>
      <p:sp>
        <p:nvSpPr>
          <p:cNvPr id="6" name="textruta 5">
            <a:extLst>
              <a:ext uri="{FF2B5EF4-FFF2-40B4-BE49-F238E27FC236}">
                <a16:creationId xmlns:a16="http://schemas.microsoft.com/office/drawing/2014/main" id="{BEF36F23-F099-EAF7-4B73-C884AC02D72B}"/>
              </a:ext>
            </a:extLst>
          </p:cNvPr>
          <p:cNvSpPr txBox="1"/>
          <p:nvPr/>
        </p:nvSpPr>
        <p:spPr>
          <a:xfrm>
            <a:off x="588072" y="1337598"/>
            <a:ext cx="6390168" cy="3293209"/>
          </a:xfrm>
          <a:prstGeom prst="rect">
            <a:avLst/>
          </a:prstGeom>
          <a:noFill/>
        </p:spPr>
        <p:txBody>
          <a:bodyPr wrap="square" rtlCol="0">
            <a:spAutoFit/>
          </a:bodyPr>
          <a:lstStyle/>
          <a:p>
            <a:pPr marL="285750" indent="-285750">
              <a:buFont typeface="Arial" panose="020B0604020202020204" pitchFamily="34" charset="0"/>
              <a:buChar char="•"/>
            </a:pPr>
            <a:r>
              <a:rPr lang="en-US" dirty="0"/>
              <a:t>Radiotherapy: A cornerstone of modern cancer treatment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Fractionation &amp; geometric sparing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RT with ultra-high dose rates</a:t>
            </a:r>
          </a:p>
          <a:p>
            <a:r>
              <a:rPr lang="en-US" sz="1600" dirty="0"/>
              <a:t>     - The FLASH effect</a:t>
            </a:r>
          </a:p>
          <a:p>
            <a:r>
              <a:rPr lang="en-US" sz="1600" dirty="0"/>
              <a:t>              Large fraction doses (&gt;5 Gy)</a:t>
            </a:r>
          </a:p>
          <a:p>
            <a:r>
              <a:rPr lang="en-US" sz="1600" dirty="0"/>
              <a:t>              Dose rates &gt; 40 Gy/s </a:t>
            </a:r>
          </a:p>
          <a:p>
            <a:r>
              <a:rPr lang="en-US" sz="1600" dirty="0"/>
              <a:t>              Short irradiation times</a:t>
            </a:r>
          </a:p>
          <a:p>
            <a:endParaRPr lang="en-US" dirty="0"/>
          </a:p>
          <a:p>
            <a:endParaRPr lang="en-US" dirty="0"/>
          </a:p>
          <a:p>
            <a:endParaRPr lang="en-US" dirty="0"/>
          </a:p>
        </p:txBody>
      </p:sp>
      <p:pic>
        <p:nvPicPr>
          <p:cNvPr id="8" name="Bildobjekt 7">
            <a:extLst>
              <a:ext uri="{FF2B5EF4-FFF2-40B4-BE49-F238E27FC236}">
                <a16:creationId xmlns:a16="http://schemas.microsoft.com/office/drawing/2014/main" id="{0538961C-5A84-FFAC-612D-DB043B7DFE08}"/>
              </a:ext>
            </a:extLst>
          </p:cNvPr>
          <p:cNvPicPr>
            <a:picLocks noChangeAspect="1"/>
          </p:cNvPicPr>
          <p:nvPr/>
        </p:nvPicPr>
        <p:blipFill>
          <a:blip r:embed="rId3">
            <a:extLst>
              <a:ext uri="{28A0092B-C50C-407E-A947-70E740481C1C}">
                <a14:useLocalDpi xmlns:a14="http://schemas.microsoft.com/office/drawing/2010/main" val="0"/>
              </a:ext>
            </a:extLst>
          </a:blip>
          <a:srcRect l="50000" t="-653" b="40036"/>
          <a:stretch>
            <a:fillRect/>
          </a:stretch>
        </p:blipFill>
        <p:spPr>
          <a:xfrm>
            <a:off x="6978240" y="461952"/>
            <a:ext cx="4687835" cy="2967048"/>
          </a:xfrm>
          <a:prstGeom prst="rect">
            <a:avLst/>
          </a:prstGeom>
        </p:spPr>
      </p:pic>
      <p:pic>
        <p:nvPicPr>
          <p:cNvPr id="9" name="Picture 2" descr="FLASH Radiotherapy | THERYQ">
            <a:extLst>
              <a:ext uri="{FF2B5EF4-FFF2-40B4-BE49-F238E27FC236}">
                <a16:creationId xmlns:a16="http://schemas.microsoft.com/office/drawing/2014/main" id="{5C2AF904-6896-3299-475B-1D678A31A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536" y="3813770"/>
            <a:ext cx="6656928" cy="27164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a:extLst>
              <a:ext uri="{FF2B5EF4-FFF2-40B4-BE49-F238E27FC236}">
                <a16:creationId xmlns:a16="http://schemas.microsoft.com/office/drawing/2014/main" id="{ACD403FC-649B-210B-1AD0-26E240CA7606}"/>
              </a:ext>
            </a:extLst>
          </p:cNvPr>
          <p:cNvSpPr txBox="1"/>
          <p:nvPr/>
        </p:nvSpPr>
        <p:spPr>
          <a:xfrm>
            <a:off x="8788567" y="6388814"/>
            <a:ext cx="3403433" cy="369332"/>
          </a:xfrm>
          <a:prstGeom prst="rect">
            <a:avLst/>
          </a:prstGeom>
          <a:noFill/>
        </p:spPr>
        <p:txBody>
          <a:bodyPr wrap="square">
            <a:spAutoFit/>
          </a:bodyPr>
          <a:lstStyle/>
          <a:p>
            <a:r>
              <a:rPr lang="sv-SE" sz="900" b="0" i="0" dirty="0">
                <a:solidFill>
                  <a:srgbClr val="212121"/>
                </a:solidFill>
                <a:effectLst/>
                <a:latin typeface="BlinkMacSystemFont"/>
              </a:rPr>
              <a:t>*</a:t>
            </a:r>
            <a:r>
              <a:rPr lang="sv-SE" sz="900" b="0" i="0" dirty="0" err="1">
                <a:solidFill>
                  <a:srgbClr val="212121"/>
                </a:solidFill>
                <a:effectLst/>
                <a:latin typeface="BlinkMacSystemFont"/>
              </a:rPr>
              <a:t>Vozenin</a:t>
            </a:r>
            <a:r>
              <a:rPr lang="sv-SE" sz="900" b="0" i="0" dirty="0">
                <a:solidFill>
                  <a:srgbClr val="212121"/>
                </a:solidFill>
                <a:effectLst/>
                <a:latin typeface="BlinkMacSystemFont"/>
              </a:rPr>
              <a:t> MC et al. The </a:t>
            </a:r>
            <a:r>
              <a:rPr lang="sv-SE" sz="900" b="0" i="0" dirty="0" err="1">
                <a:solidFill>
                  <a:srgbClr val="212121"/>
                </a:solidFill>
                <a:effectLst/>
                <a:latin typeface="BlinkMacSystemFont"/>
              </a:rPr>
              <a:t>Advantage</a:t>
            </a:r>
            <a:r>
              <a:rPr lang="sv-SE" sz="900" b="0" i="0" dirty="0">
                <a:solidFill>
                  <a:srgbClr val="212121"/>
                </a:solidFill>
                <a:effectLst/>
                <a:latin typeface="BlinkMacSystemFont"/>
              </a:rPr>
              <a:t> </a:t>
            </a:r>
            <a:r>
              <a:rPr lang="sv-SE" sz="900" b="0" i="0" dirty="0" err="1">
                <a:solidFill>
                  <a:srgbClr val="212121"/>
                </a:solidFill>
                <a:effectLst/>
                <a:latin typeface="BlinkMacSystemFont"/>
              </a:rPr>
              <a:t>of</a:t>
            </a:r>
            <a:r>
              <a:rPr lang="sv-SE" sz="900" b="0" i="0" dirty="0">
                <a:solidFill>
                  <a:srgbClr val="212121"/>
                </a:solidFill>
                <a:effectLst/>
                <a:latin typeface="BlinkMacSystemFont"/>
              </a:rPr>
              <a:t> FLASH Radiotherapy </a:t>
            </a:r>
            <a:r>
              <a:rPr lang="sv-SE" sz="900" b="0" i="0" dirty="0" err="1">
                <a:solidFill>
                  <a:srgbClr val="212121"/>
                </a:solidFill>
                <a:effectLst/>
                <a:latin typeface="BlinkMacSystemFont"/>
              </a:rPr>
              <a:t>Confirmed</a:t>
            </a:r>
            <a:r>
              <a:rPr lang="sv-SE" sz="900" b="0" i="0" dirty="0">
                <a:solidFill>
                  <a:srgbClr val="212121"/>
                </a:solidFill>
                <a:effectLst/>
                <a:latin typeface="BlinkMacSystemFont"/>
              </a:rPr>
              <a:t> in Mini-</a:t>
            </a:r>
            <a:r>
              <a:rPr lang="sv-SE" sz="900" b="0" i="0" dirty="0" err="1">
                <a:solidFill>
                  <a:srgbClr val="212121"/>
                </a:solidFill>
                <a:effectLst/>
                <a:latin typeface="BlinkMacSystemFont"/>
              </a:rPr>
              <a:t>pig</a:t>
            </a:r>
            <a:r>
              <a:rPr lang="sv-SE" sz="900" b="0" i="0" dirty="0">
                <a:solidFill>
                  <a:srgbClr val="212121"/>
                </a:solidFill>
                <a:effectLst/>
                <a:latin typeface="BlinkMacSystemFont"/>
              </a:rPr>
              <a:t> and Cat-cancer Patients. </a:t>
            </a:r>
            <a:r>
              <a:rPr lang="sv-SE" sz="900" b="0" i="0" dirty="0" err="1">
                <a:solidFill>
                  <a:srgbClr val="212121"/>
                </a:solidFill>
                <a:effectLst/>
                <a:latin typeface="BlinkMacSystemFont"/>
              </a:rPr>
              <a:t>Clin</a:t>
            </a:r>
            <a:r>
              <a:rPr lang="sv-SE" sz="900" b="0" i="0" dirty="0">
                <a:solidFill>
                  <a:srgbClr val="212121"/>
                </a:solidFill>
                <a:effectLst/>
                <a:latin typeface="BlinkMacSystemFont"/>
              </a:rPr>
              <a:t> Cancer Res. 2019</a:t>
            </a:r>
            <a:endParaRPr lang="en-US" sz="900" dirty="0"/>
          </a:p>
        </p:txBody>
      </p:sp>
    </p:spTree>
    <p:extLst>
      <p:ext uri="{BB962C8B-B14F-4D97-AF65-F5344CB8AC3E}">
        <p14:creationId xmlns:p14="http://schemas.microsoft.com/office/powerpoint/2010/main" val="62121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AC758-D644-6070-9B2B-9D273CA7A0F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019EE59-CDB7-2112-9538-190C9E9D3467}"/>
              </a:ext>
            </a:extLst>
          </p:cNvPr>
          <p:cNvSpPr/>
          <p:nvPr/>
        </p:nvSpPr>
        <p:spPr>
          <a:xfrm>
            <a:off x="1343600" y="2268717"/>
            <a:ext cx="4548685" cy="3038976"/>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7" name="Picture 6">
            <a:extLst>
              <a:ext uri="{FF2B5EF4-FFF2-40B4-BE49-F238E27FC236}">
                <a16:creationId xmlns:a16="http://schemas.microsoft.com/office/drawing/2014/main" id="{1B80321A-DB7D-BCD7-9E54-C38C27C5D871}"/>
              </a:ext>
            </a:extLst>
          </p:cNvPr>
          <p:cNvPicPr>
            <a:picLocks noChangeAspect="1"/>
          </p:cNvPicPr>
          <p:nvPr/>
        </p:nvPicPr>
        <p:blipFill>
          <a:blip r:embed="rId3"/>
          <a:stretch>
            <a:fillRect/>
          </a:stretch>
        </p:blipFill>
        <p:spPr>
          <a:xfrm>
            <a:off x="1402562" y="2350011"/>
            <a:ext cx="4296695" cy="2888844"/>
          </a:xfrm>
          <a:prstGeom prst="rect">
            <a:avLst/>
          </a:prstGeom>
        </p:spPr>
      </p:pic>
      <p:sp>
        <p:nvSpPr>
          <p:cNvPr id="8" name="Rectangle 7">
            <a:extLst>
              <a:ext uri="{FF2B5EF4-FFF2-40B4-BE49-F238E27FC236}">
                <a16:creationId xmlns:a16="http://schemas.microsoft.com/office/drawing/2014/main" id="{4E8BB8F9-4A56-3538-A208-38BDA909107C}"/>
              </a:ext>
            </a:extLst>
          </p:cNvPr>
          <p:cNvSpPr/>
          <p:nvPr/>
        </p:nvSpPr>
        <p:spPr>
          <a:xfrm>
            <a:off x="6410429" y="2268717"/>
            <a:ext cx="4548685" cy="3038976"/>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TextBox 9">
            <a:extLst>
              <a:ext uri="{FF2B5EF4-FFF2-40B4-BE49-F238E27FC236}">
                <a16:creationId xmlns:a16="http://schemas.microsoft.com/office/drawing/2014/main" id="{35E7D851-9EF4-DD9A-54F9-FC539B6446D0}"/>
              </a:ext>
            </a:extLst>
          </p:cNvPr>
          <p:cNvSpPr txBox="1"/>
          <p:nvPr/>
        </p:nvSpPr>
        <p:spPr>
          <a:xfrm>
            <a:off x="7768930" y="6488668"/>
            <a:ext cx="4423070" cy="369332"/>
          </a:xfrm>
          <a:prstGeom prst="rect">
            <a:avLst/>
          </a:prstGeom>
          <a:noFill/>
        </p:spPr>
        <p:txBody>
          <a:bodyPr wrap="none" rtlCol="0">
            <a:spAutoFit/>
          </a:bodyPr>
          <a:lstStyle/>
          <a:p>
            <a:pPr algn="r"/>
            <a:r>
              <a:rPr lang="en-US" i="1" dirty="0"/>
              <a:t>Singers Sørensen et al., </a:t>
            </a:r>
            <a:r>
              <a:rPr lang="en-US" i="1" dirty="0" err="1"/>
              <a:t>Radiother</a:t>
            </a:r>
            <a:r>
              <a:rPr lang="en-US" i="1" dirty="0"/>
              <a:t> Oncol 2022</a:t>
            </a:r>
          </a:p>
        </p:txBody>
      </p:sp>
      <p:sp>
        <p:nvSpPr>
          <p:cNvPr id="12" name="Rectangle 11">
            <a:extLst>
              <a:ext uri="{FF2B5EF4-FFF2-40B4-BE49-F238E27FC236}">
                <a16:creationId xmlns:a16="http://schemas.microsoft.com/office/drawing/2014/main" id="{7277FD11-E6C6-75B3-A780-E8DD26F200E9}"/>
              </a:ext>
            </a:extLst>
          </p:cNvPr>
          <p:cNvSpPr/>
          <p:nvPr/>
        </p:nvSpPr>
        <p:spPr>
          <a:xfrm>
            <a:off x="2138652" y="2531039"/>
            <a:ext cx="1544922" cy="581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Rectangle 12">
            <a:extLst>
              <a:ext uri="{FF2B5EF4-FFF2-40B4-BE49-F238E27FC236}">
                <a16:creationId xmlns:a16="http://schemas.microsoft.com/office/drawing/2014/main" id="{6978BF14-2713-72A5-B9FB-D485B30C4A62}"/>
              </a:ext>
            </a:extLst>
          </p:cNvPr>
          <p:cNvSpPr/>
          <p:nvPr/>
        </p:nvSpPr>
        <p:spPr>
          <a:xfrm>
            <a:off x="1381629" y="2315731"/>
            <a:ext cx="270082" cy="248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4" name="TextBox 13">
            <a:extLst>
              <a:ext uri="{FF2B5EF4-FFF2-40B4-BE49-F238E27FC236}">
                <a16:creationId xmlns:a16="http://schemas.microsoft.com/office/drawing/2014/main" id="{79EBB18F-7ED6-BE6E-88D0-33D1606D8E34}"/>
              </a:ext>
            </a:extLst>
          </p:cNvPr>
          <p:cNvSpPr txBox="1"/>
          <p:nvPr/>
        </p:nvSpPr>
        <p:spPr>
          <a:xfrm>
            <a:off x="3713879" y="2804653"/>
            <a:ext cx="948060" cy="485874"/>
          </a:xfrm>
          <a:prstGeom prst="rect">
            <a:avLst/>
          </a:prstGeom>
          <a:noFill/>
        </p:spPr>
        <p:txBody>
          <a:bodyPr wrap="none" rtlCol="0">
            <a:spAutoFit/>
          </a:bodyPr>
          <a:lstStyle/>
          <a:p>
            <a:r>
              <a:rPr lang="en-US" sz="1600" b="1" dirty="0"/>
              <a:t>CONV</a:t>
            </a:r>
          </a:p>
        </p:txBody>
      </p:sp>
      <p:sp>
        <p:nvSpPr>
          <p:cNvPr id="15" name="TextBox 14">
            <a:extLst>
              <a:ext uri="{FF2B5EF4-FFF2-40B4-BE49-F238E27FC236}">
                <a16:creationId xmlns:a16="http://schemas.microsoft.com/office/drawing/2014/main" id="{9B813742-0A9A-E129-A1B5-541865D2A0D2}"/>
              </a:ext>
            </a:extLst>
          </p:cNvPr>
          <p:cNvSpPr txBox="1"/>
          <p:nvPr/>
        </p:nvSpPr>
        <p:spPr>
          <a:xfrm>
            <a:off x="5049372" y="2804653"/>
            <a:ext cx="1173651" cy="485874"/>
          </a:xfrm>
          <a:prstGeom prst="rect">
            <a:avLst/>
          </a:prstGeom>
          <a:noFill/>
        </p:spPr>
        <p:txBody>
          <a:bodyPr wrap="square">
            <a:spAutoFit/>
          </a:bodyPr>
          <a:lstStyle/>
          <a:p>
            <a:r>
              <a:rPr lang="en-US" sz="1600" b="1" dirty="0"/>
              <a:t>FLASH</a:t>
            </a:r>
          </a:p>
        </p:txBody>
      </p:sp>
      <p:pic>
        <p:nvPicPr>
          <p:cNvPr id="16" name="Picture 15">
            <a:extLst>
              <a:ext uri="{FF2B5EF4-FFF2-40B4-BE49-F238E27FC236}">
                <a16:creationId xmlns:a16="http://schemas.microsoft.com/office/drawing/2014/main" id="{22E5843E-9017-06BC-1707-BE19E17E5363}"/>
              </a:ext>
            </a:extLst>
          </p:cNvPr>
          <p:cNvPicPr>
            <a:picLocks noChangeAspect="1"/>
          </p:cNvPicPr>
          <p:nvPr/>
        </p:nvPicPr>
        <p:blipFill>
          <a:blip r:embed="rId4"/>
          <a:stretch>
            <a:fillRect/>
          </a:stretch>
        </p:blipFill>
        <p:spPr>
          <a:xfrm>
            <a:off x="6483304" y="2386074"/>
            <a:ext cx="4375267" cy="2877693"/>
          </a:xfrm>
          <a:prstGeom prst="rect">
            <a:avLst/>
          </a:prstGeom>
        </p:spPr>
      </p:pic>
      <p:sp>
        <p:nvSpPr>
          <p:cNvPr id="17" name="Rectangle 16">
            <a:extLst>
              <a:ext uri="{FF2B5EF4-FFF2-40B4-BE49-F238E27FC236}">
                <a16:creationId xmlns:a16="http://schemas.microsoft.com/office/drawing/2014/main" id="{03658254-07CC-B87E-BDB2-FBD8BBDEDED2}"/>
              </a:ext>
            </a:extLst>
          </p:cNvPr>
          <p:cNvSpPr/>
          <p:nvPr/>
        </p:nvSpPr>
        <p:spPr>
          <a:xfrm>
            <a:off x="7200762" y="2496236"/>
            <a:ext cx="1544922" cy="581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8" name="Rectangle 17">
            <a:extLst>
              <a:ext uri="{FF2B5EF4-FFF2-40B4-BE49-F238E27FC236}">
                <a16:creationId xmlns:a16="http://schemas.microsoft.com/office/drawing/2014/main" id="{CC57EB54-A9CE-C517-1EAC-1FAC81C11370}"/>
              </a:ext>
            </a:extLst>
          </p:cNvPr>
          <p:cNvSpPr/>
          <p:nvPr/>
        </p:nvSpPr>
        <p:spPr>
          <a:xfrm>
            <a:off x="6443739" y="2280928"/>
            <a:ext cx="270082" cy="248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9" name="TextBox 18">
            <a:extLst>
              <a:ext uri="{FF2B5EF4-FFF2-40B4-BE49-F238E27FC236}">
                <a16:creationId xmlns:a16="http://schemas.microsoft.com/office/drawing/2014/main" id="{293CF8C6-371B-826A-0D11-FB282EE6F247}"/>
              </a:ext>
            </a:extLst>
          </p:cNvPr>
          <p:cNvSpPr txBox="1"/>
          <p:nvPr/>
        </p:nvSpPr>
        <p:spPr>
          <a:xfrm>
            <a:off x="8402317" y="2805376"/>
            <a:ext cx="1097103" cy="485006"/>
          </a:xfrm>
          <a:prstGeom prst="rect">
            <a:avLst/>
          </a:prstGeom>
          <a:noFill/>
        </p:spPr>
        <p:txBody>
          <a:bodyPr wrap="none" rtlCol="0">
            <a:spAutoFit/>
          </a:bodyPr>
          <a:lstStyle/>
          <a:p>
            <a:pPr algn="ctr"/>
            <a:r>
              <a:rPr lang="en-US" sz="1600" b="1" dirty="0"/>
              <a:t>CONV</a:t>
            </a:r>
          </a:p>
        </p:txBody>
      </p:sp>
      <p:sp>
        <p:nvSpPr>
          <p:cNvPr id="20" name="TextBox 19">
            <a:extLst>
              <a:ext uri="{FF2B5EF4-FFF2-40B4-BE49-F238E27FC236}">
                <a16:creationId xmlns:a16="http://schemas.microsoft.com/office/drawing/2014/main" id="{57A1281F-923B-4B41-5BE1-3FF6CC04A620}"/>
              </a:ext>
            </a:extLst>
          </p:cNvPr>
          <p:cNvSpPr txBox="1"/>
          <p:nvPr/>
        </p:nvSpPr>
        <p:spPr>
          <a:xfrm>
            <a:off x="10244146" y="2805376"/>
            <a:ext cx="1145455" cy="485006"/>
          </a:xfrm>
          <a:prstGeom prst="rect">
            <a:avLst/>
          </a:prstGeom>
          <a:noFill/>
        </p:spPr>
        <p:txBody>
          <a:bodyPr wrap="none" rtlCol="0">
            <a:spAutoFit/>
          </a:bodyPr>
          <a:lstStyle/>
          <a:p>
            <a:r>
              <a:rPr lang="en-US" sz="1600" b="1" dirty="0"/>
              <a:t>FLASH</a:t>
            </a:r>
          </a:p>
        </p:txBody>
      </p:sp>
      <p:sp>
        <p:nvSpPr>
          <p:cNvPr id="22" name="TextBox 21">
            <a:extLst>
              <a:ext uri="{FF2B5EF4-FFF2-40B4-BE49-F238E27FC236}">
                <a16:creationId xmlns:a16="http://schemas.microsoft.com/office/drawing/2014/main" id="{7BB8AA7A-FD73-59EF-3CB0-B57CB1C814E8}"/>
              </a:ext>
            </a:extLst>
          </p:cNvPr>
          <p:cNvSpPr txBox="1"/>
          <p:nvPr/>
        </p:nvSpPr>
        <p:spPr>
          <a:xfrm>
            <a:off x="7946501" y="3419933"/>
            <a:ext cx="1452376" cy="738664"/>
          </a:xfrm>
          <a:prstGeom prst="rect">
            <a:avLst/>
          </a:prstGeom>
          <a:noFill/>
        </p:spPr>
        <p:txBody>
          <a:bodyPr wrap="square" rtlCol="0">
            <a:spAutoFit/>
          </a:bodyPr>
          <a:lstStyle/>
          <a:p>
            <a:pPr algn="ctr"/>
            <a:r>
              <a:rPr lang="en-GB" sz="1400" dirty="0"/>
              <a:t>Increased tolerance</a:t>
            </a:r>
            <a:br>
              <a:rPr lang="en-GB" sz="1400" dirty="0"/>
            </a:br>
            <a:r>
              <a:rPr lang="en-GB" sz="1400" dirty="0"/>
              <a:t>in the skin</a:t>
            </a:r>
            <a:endParaRPr lang="en-SE" sz="1400" dirty="0"/>
          </a:p>
        </p:txBody>
      </p:sp>
      <p:sp>
        <p:nvSpPr>
          <p:cNvPr id="25" name="Arrow: Right 24">
            <a:extLst>
              <a:ext uri="{FF2B5EF4-FFF2-40B4-BE49-F238E27FC236}">
                <a16:creationId xmlns:a16="http://schemas.microsoft.com/office/drawing/2014/main" id="{315A2AF9-DB63-47EE-9C85-B13FB50C0D44}"/>
              </a:ext>
            </a:extLst>
          </p:cNvPr>
          <p:cNvSpPr/>
          <p:nvPr/>
        </p:nvSpPr>
        <p:spPr>
          <a:xfrm>
            <a:off x="9499420" y="3448131"/>
            <a:ext cx="384574" cy="485006"/>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SE"/>
          </a:p>
        </p:txBody>
      </p:sp>
      <p:sp>
        <p:nvSpPr>
          <p:cNvPr id="29" name="TextBox 28">
            <a:extLst>
              <a:ext uri="{FF2B5EF4-FFF2-40B4-BE49-F238E27FC236}">
                <a16:creationId xmlns:a16="http://schemas.microsoft.com/office/drawing/2014/main" id="{ADFA4AE8-A2A3-C07F-50ED-7A93F9E0935E}"/>
              </a:ext>
            </a:extLst>
          </p:cNvPr>
          <p:cNvSpPr txBox="1"/>
          <p:nvPr/>
        </p:nvSpPr>
        <p:spPr>
          <a:xfrm>
            <a:off x="2578473" y="3419933"/>
            <a:ext cx="1662048" cy="738664"/>
          </a:xfrm>
          <a:prstGeom prst="rect">
            <a:avLst/>
          </a:prstGeom>
          <a:noFill/>
        </p:spPr>
        <p:txBody>
          <a:bodyPr wrap="square">
            <a:spAutoFit/>
          </a:bodyPr>
          <a:lstStyle/>
          <a:p>
            <a:pPr algn="ctr"/>
            <a:r>
              <a:rPr lang="en-GB" sz="1400" dirty="0"/>
              <a:t>Mice with subcutaneous</a:t>
            </a:r>
            <a:br>
              <a:rPr lang="en-GB" sz="1400" dirty="0"/>
            </a:br>
            <a:r>
              <a:rPr lang="en-GB" sz="1400" dirty="0"/>
              <a:t>C3H breast cancer</a:t>
            </a:r>
          </a:p>
        </p:txBody>
      </p:sp>
      <p:sp>
        <p:nvSpPr>
          <p:cNvPr id="3" name="Title 2">
            <a:extLst>
              <a:ext uri="{FF2B5EF4-FFF2-40B4-BE49-F238E27FC236}">
                <a16:creationId xmlns:a16="http://schemas.microsoft.com/office/drawing/2014/main" id="{9AD19E34-2B91-C121-510B-88A2B893549E}"/>
              </a:ext>
            </a:extLst>
          </p:cNvPr>
          <p:cNvSpPr>
            <a:spLocks noGrp="1"/>
          </p:cNvSpPr>
          <p:nvPr>
            <p:ph type="title"/>
          </p:nvPr>
        </p:nvSpPr>
        <p:spPr>
          <a:xfrm>
            <a:off x="49185" y="285234"/>
            <a:ext cx="12192000" cy="1325563"/>
          </a:xfrm>
        </p:spPr>
        <p:txBody>
          <a:bodyPr/>
          <a:lstStyle/>
          <a:p>
            <a:r>
              <a:rPr lang="en-GB" dirty="0"/>
              <a:t>The FLASH Effect – Improved Therapeutic Window</a:t>
            </a:r>
            <a:endParaRPr lang="en-SE" dirty="0"/>
          </a:p>
        </p:txBody>
      </p:sp>
      <p:sp>
        <p:nvSpPr>
          <p:cNvPr id="2" name="TextBox 1">
            <a:extLst>
              <a:ext uri="{FF2B5EF4-FFF2-40B4-BE49-F238E27FC236}">
                <a16:creationId xmlns:a16="http://schemas.microsoft.com/office/drawing/2014/main" id="{9063E10E-3071-D9F3-3B9B-E5799B5A7DA8}"/>
              </a:ext>
            </a:extLst>
          </p:cNvPr>
          <p:cNvSpPr txBox="1"/>
          <p:nvPr/>
        </p:nvSpPr>
        <p:spPr>
          <a:xfrm>
            <a:off x="4240520" y="2735815"/>
            <a:ext cx="300082" cy="369332"/>
          </a:xfrm>
          <a:prstGeom prst="rect">
            <a:avLst/>
          </a:prstGeom>
          <a:noFill/>
        </p:spPr>
        <p:txBody>
          <a:bodyPr wrap="none" rtlCol="0">
            <a:spAutoFit/>
          </a:bodyPr>
          <a:lstStyle/>
          <a:p>
            <a:r>
              <a:rPr lang="en-GB" dirty="0"/>
              <a:t>*</a:t>
            </a:r>
            <a:endParaRPr lang="en-SE" dirty="0"/>
          </a:p>
        </p:txBody>
      </p:sp>
      <p:sp>
        <p:nvSpPr>
          <p:cNvPr id="4" name="TextBox 3">
            <a:extLst>
              <a:ext uri="{FF2B5EF4-FFF2-40B4-BE49-F238E27FC236}">
                <a16:creationId xmlns:a16="http://schemas.microsoft.com/office/drawing/2014/main" id="{0A80D669-E07F-948B-6390-8E0E3344AB0A}"/>
              </a:ext>
            </a:extLst>
          </p:cNvPr>
          <p:cNvSpPr txBox="1"/>
          <p:nvPr/>
        </p:nvSpPr>
        <p:spPr>
          <a:xfrm>
            <a:off x="2122595" y="5430727"/>
            <a:ext cx="3191771" cy="369332"/>
          </a:xfrm>
          <a:prstGeom prst="rect">
            <a:avLst/>
          </a:prstGeom>
          <a:noFill/>
        </p:spPr>
        <p:txBody>
          <a:bodyPr wrap="none" rtlCol="0">
            <a:spAutoFit/>
          </a:bodyPr>
          <a:lstStyle/>
          <a:p>
            <a:r>
              <a:rPr lang="en-GB" i="1" dirty="0"/>
              <a:t>*CONV = conventional dose rate</a:t>
            </a:r>
            <a:endParaRPr lang="en-SE" i="1" dirty="0"/>
          </a:p>
        </p:txBody>
      </p:sp>
      <p:sp>
        <p:nvSpPr>
          <p:cNvPr id="21" name="TextBox 10">
            <a:extLst>
              <a:ext uri="{FF2B5EF4-FFF2-40B4-BE49-F238E27FC236}">
                <a16:creationId xmlns:a16="http://schemas.microsoft.com/office/drawing/2014/main" id="{535A389E-378E-A460-A659-1F833454C756}"/>
              </a:ext>
            </a:extLst>
          </p:cNvPr>
          <p:cNvSpPr txBox="1"/>
          <p:nvPr/>
        </p:nvSpPr>
        <p:spPr>
          <a:xfrm>
            <a:off x="1343599" y="1738214"/>
            <a:ext cx="4548685" cy="461665"/>
          </a:xfrm>
          <a:prstGeom prst="rect">
            <a:avLst/>
          </a:prstGeom>
          <a:noFill/>
        </p:spPr>
        <p:txBody>
          <a:bodyPr wrap="square" rtlCol="0">
            <a:spAutoFit/>
          </a:bodyPr>
          <a:lstStyle/>
          <a:p>
            <a:pPr algn="ctr"/>
            <a:r>
              <a:rPr lang="en-US" sz="2400" b="1" dirty="0"/>
              <a:t>Comparable treatment efficacy</a:t>
            </a:r>
          </a:p>
        </p:txBody>
      </p:sp>
      <p:sp>
        <p:nvSpPr>
          <p:cNvPr id="24" name="TextBox 8">
            <a:extLst>
              <a:ext uri="{FF2B5EF4-FFF2-40B4-BE49-F238E27FC236}">
                <a16:creationId xmlns:a16="http://schemas.microsoft.com/office/drawing/2014/main" id="{CD73BC0A-B15C-A299-570A-6337EAD24BBB}"/>
              </a:ext>
            </a:extLst>
          </p:cNvPr>
          <p:cNvSpPr txBox="1"/>
          <p:nvPr/>
        </p:nvSpPr>
        <p:spPr>
          <a:xfrm>
            <a:off x="6788727" y="1718968"/>
            <a:ext cx="3931363" cy="461665"/>
          </a:xfrm>
          <a:prstGeom prst="rect">
            <a:avLst/>
          </a:prstGeom>
          <a:noFill/>
        </p:spPr>
        <p:txBody>
          <a:bodyPr wrap="square" rtlCol="0">
            <a:spAutoFit/>
          </a:bodyPr>
          <a:lstStyle/>
          <a:p>
            <a:pPr algn="ctr"/>
            <a:r>
              <a:rPr lang="en-US" sz="2400" b="1" dirty="0"/>
              <a:t>Normal tissue sparing</a:t>
            </a:r>
          </a:p>
        </p:txBody>
      </p:sp>
      <p:pic>
        <p:nvPicPr>
          <p:cNvPr id="9" name="Bildobjekt 8">
            <a:extLst>
              <a:ext uri="{FF2B5EF4-FFF2-40B4-BE49-F238E27FC236}">
                <a16:creationId xmlns:a16="http://schemas.microsoft.com/office/drawing/2014/main" id="{44041D68-5999-29C8-CD9F-BAEED80FBD41}"/>
              </a:ext>
            </a:extLst>
          </p:cNvPr>
          <p:cNvPicPr>
            <a:picLocks noChangeAspect="1"/>
          </p:cNvPicPr>
          <p:nvPr/>
        </p:nvPicPr>
        <p:blipFill>
          <a:blip r:embed="rId5"/>
          <a:srcRect l="4169"/>
          <a:stretch>
            <a:fillRect/>
          </a:stretch>
        </p:blipFill>
        <p:spPr>
          <a:xfrm>
            <a:off x="3107920" y="1775465"/>
            <a:ext cx="6313455" cy="3839928"/>
          </a:xfrm>
          <a:prstGeom prst="rect">
            <a:avLst/>
          </a:prstGeom>
        </p:spPr>
      </p:pic>
      <p:cxnSp>
        <p:nvCxnSpPr>
          <p:cNvPr id="23" name="Rak pilkoppling 22">
            <a:extLst>
              <a:ext uri="{FF2B5EF4-FFF2-40B4-BE49-F238E27FC236}">
                <a16:creationId xmlns:a16="http://schemas.microsoft.com/office/drawing/2014/main" id="{2FF5F7CE-EBA8-F5FC-2594-8B65A751D73B}"/>
              </a:ext>
            </a:extLst>
          </p:cNvPr>
          <p:cNvCxnSpPr/>
          <p:nvPr/>
        </p:nvCxnSpPr>
        <p:spPr>
          <a:xfrm>
            <a:off x="5220561" y="4025501"/>
            <a:ext cx="161636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textruta 25">
            <a:extLst>
              <a:ext uri="{FF2B5EF4-FFF2-40B4-BE49-F238E27FC236}">
                <a16:creationId xmlns:a16="http://schemas.microsoft.com/office/drawing/2014/main" id="{6FB21786-FE0C-FD45-8680-9FC9111F198C}"/>
              </a:ext>
            </a:extLst>
          </p:cNvPr>
          <p:cNvSpPr txBox="1"/>
          <p:nvPr/>
        </p:nvSpPr>
        <p:spPr>
          <a:xfrm>
            <a:off x="5030130" y="4044470"/>
            <a:ext cx="1115055" cy="600164"/>
          </a:xfrm>
          <a:prstGeom prst="rect">
            <a:avLst/>
          </a:prstGeom>
          <a:noFill/>
        </p:spPr>
        <p:txBody>
          <a:bodyPr wrap="square" rtlCol="0">
            <a:spAutoFit/>
          </a:bodyPr>
          <a:lstStyle/>
          <a:p>
            <a:pPr algn="ctr"/>
            <a:r>
              <a:rPr lang="en-US" sz="1100" b="1" dirty="0"/>
              <a:t>Therapeutic window in FLASH-RT</a:t>
            </a:r>
          </a:p>
        </p:txBody>
      </p:sp>
    </p:spTree>
    <p:extLst>
      <p:ext uri="{BB962C8B-B14F-4D97-AF65-F5344CB8AC3E}">
        <p14:creationId xmlns:p14="http://schemas.microsoft.com/office/powerpoint/2010/main" val="286763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1000"/>
                                        <p:tgtEl>
                                          <p:spTgt spid="6"/>
                                        </p:tgtEl>
                                        <p:attrNameLst>
                                          <p:attrName>ppt_h</p:attrName>
                                        </p:attrNameLst>
                                      </p:cBhvr>
                                      <p:tavLst>
                                        <p:tav tm="0">
                                          <p:val>
                                            <p:strVal val="ppt_h"/>
                                          </p:val>
                                        </p:tav>
                                        <p:tav tm="100000">
                                          <p:val>
                                            <p:strVal val="ppt_h"/>
                                          </p:val>
                                        </p:tav>
                                      </p:tavLst>
                                    </p:anim>
                                    <p:set>
                                      <p:cBhvr>
                                        <p:cTn id="9" dur="1" fill="hold">
                                          <p:stCondLst>
                                            <p:cond delay="999"/>
                                          </p:stCondLst>
                                        </p:cTn>
                                        <p:tgtEl>
                                          <p:spTgt spid="6"/>
                                        </p:tgtEl>
                                        <p:attrNameLst>
                                          <p:attrName>style.visibility</p:attrName>
                                        </p:attrNameLst>
                                      </p:cBhvr>
                                      <p:to>
                                        <p:strVal val="hidden"/>
                                      </p:to>
                                    </p:set>
                                  </p:childTnLst>
                                </p:cTn>
                              </p:par>
                              <p:par>
                                <p:cTn id="10" presetID="45" presetClass="exit" presetSubtype="0" fill="hold" nodeType="withEffect">
                                  <p:stCondLst>
                                    <p:cond delay="0"/>
                                  </p:stCondLst>
                                  <p:childTnLst>
                                    <p:animEffect transition="out" filter="fade">
                                      <p:cBhvr>
                                        <p:cTn id="11" dur="1000"/>
                                        <p:tgtEl>
                                          <p:spTgt spid="7"/>
                                        </p:tgtEl>
                                      </p:cBhvr>
                                    </p:animEffect>
                                    <p:anim calcmode="lin" valueType="num">
                                      <p:cBhvr>
                                        <p:cTn id="12" dur="1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1000"/>
                                        <p:tgtEl>
                                          <p:spTgt spid="7"/>
                                        </p:tgtEl>
                                        <p:attrNameLst>
                                          <p:attrName>ppt_h</p:attrName>
                                        </p:attrNameLst>
                                      </p:cBhvr>
                                      <p:tavLst>
                                        <p:tav tm="0">
                                          <p:val>
                                            <p:strVal val="ppt_h"/>
                                          </p:val>
                                        </p:tav>
                                        <p:tav tm="100000">
                                          <p:val>
                                            <p:strVal val="ppt_h"/>
                                          </p:val>
                                        </p:tav>
                                      </p:tavLst>
                                    </p:anim>
                                    <p:set>
                                      <p:cBhvr>
                                        <p:cTn id="14" dur="1" fill="hold">
                                          <p:stCondLst>
                                            <p:cond delay="999"/>
                                          </p:stCondLst>
                                        </p:cTn>
                                        <p:tgtEl>
                                          <p:spTgt spid="7"/>
                                        </p:tgtEl>
                                        <p:attrNameLst>
                                          <p:attrName>style.visibility</p:attrName>
                                        </p:attrNameLst>
                                      </p:cBhvr>
                                      <p:to>
                                        <p:strVal val="hidden"/>
                                      </p:to>
                                    </p:set>
                                  </p:childTnLst>
                                </p:cTn>
                              </p:par>
                              <p:par>
                                <p:cTn id="15" presetID="45" presetClass="exit" presetSubtype="0" fill="hold" grpId="0" nodeType="withEffect">
                                  <p:stCondLst>
                                    <p:cond delay="0"/>
                                  </p:stCondLst>
                                  <p:childTnLst>
                                    <p:animEffect transition="out" filter="fade">
                                      <p:cBhvr>
                                        <p:cTn id="16" dur="1000"/>
                                        <p:tgtEl>
                                          <p:spTgt spid="8"/>
                                        </p:tgtEl>
                                      </p:cBhvr>
                                    </p:animEffect>
                                    <p:anim calcmode="lin" valueType="num">
                                      <p:cBhvr>
                                        <p:cTn id="17" dur="1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1000"/>
                                        <p:tgtEl>
                                          <p:spTgt spid="8"/>
                                        </p:tgtEl>
                                        <p:attrNameLst>
                                          <p:attrName>ppt_h</p:attrName>
                                        </p:attrNameLst>
                                      </p:cBhvr>
                                      <p:tavLst>
                                        <p:tav tm="0">
                                          <p:val>
                                            <p:strVal val="ppt_h"/>
                                          </p:val>
                                        </p:tav>
                                        <p:tav tm="100000">
                                          <p:val>
                                            <p:strVal val="ppt_h"/>
                                          </p:val>
                                        </p:tav>
                                      </p:tavLst>
                                    </p:anim>
                                    <p:set>
                                      <p:cBhvr>
                                        <p:cTn id="19" dur="1" fill="hold">
                                          <p:stCondLst>
                                            <p:cond delay="999"/>
                                          </p:stCondLst>
                                        </p:cTn>
                                        <p:tgtEl>
                                          <p:spTgt spid="8"/>
                                        </p:tgtEl>
                                        <p:attrNameLst>
                                          <p:attrName>style.visibility</p:attrName>
                                        </p:attrNameLst>
                                      </p:cBhvr>
                                      <p:to>
                                        <p:strVal val="hidden"/>
                                      </p:to>
                                    </p:set>
                                  </p:childTnLst>
                                </p:cTn>
                              </p:par>
                              <p:par>
                                <p:cTn id="20" presetID="45" presetClass="exit" presetSubtype="0" fill="hold" grpId="0" nodeType="withEffect">
                                  <p:stCondLst>
                                    <p:cond delay="0"/>
                                  </p:stCondLst>
                                  <p:childTnLst>
                                    <p:animEffect transition="out" filter="fade">
                                      <p:cBhvr>
                                        <p:cTn id="21" dur="1000"/>
                                        <p:tgtEl>
                                          <p:spTgt spid="12"/>
                                        </p:tgtEl>
                                      </p:cBhvr>
                                    </p:animEffect>
                                    <p:anim calcmode="lin" valueType="num">
                                      <p:cBhvr>
                                        <p:cTn id="22" dur="1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 dur="1000"/>
                                        <p:tgtEl>
                                          <p:spTgt spid="12"/>
                                        </p:tgtEl>
                                        <p:attrNameLst>
                                          <p:attrName>ppt_h</p:attrName>
                                        </p:attrNameLst>
                                      </p:cBhvr>
                                      <p:tavLst>
                                        <p:tav tm="0">
                                          <p:val>
                                            <p:strVal val="ppt_h"/>
                                          </p:val>
                                        </p:tav>
                                        <p:tav tm="100000">
                                          <p:val>
                                            <p:strVal val="ppt_h"/>
                                          </p:val>
                                        </p:tav>
                                      </p:tavLst>
                                    </p:anim>
                                    <p:set>
                                      <p:cBhvr>
                                        <p:cTn id="24" dur="1" fill="hold">
                                          <p:stCondLst>
                                            <p:cond delay="999"/>
                                          </p:stCondLst>
                                        </p:cTn>
                                        <p:tgtEl>
                                          <p:spTgt spid="12"/>
                                        </p:tgtEl>
                                        <p:attrNameLst>
                                          <p:attrName>style.visibility</p:attrName>
                                        </p:attrNameLst>
                                      </p:cBhvr>
                                      <p:to>
                                        <p:strVal val="hidden"/>
                                      </p:to>
                                    </p:set>
                                  </p:childTnLst>
                                </p:cTn>
                              </p:par>
                              <p:par>
                                <p:cTn id="25" presetID="45" presetClass="exit" presetSubtype="0" fill="hold" grpId="0" nodeType="withEffect">
                                  <p:stCondLst>
                                    <p:cond delay="0"/>
                                  </p:stCondLst>
                                  <p:childTnLst>
                                    <p:animEffect transition="out" filter="fade">
                                      <p:cBhvr>
                                        <p:cTn id="26" dur="1000"/>
                                        <p:tgtEl>
                                          <p:spTgt spid="13"/>
                                        </p:tgtEl>
                                      </p:cBhvr>
                                    </p:animEffect>
                                    <p:anim calcmode="lin" valueType="num">
                                      <p:cBhvr>
                                        <p:cTn id="27" dur="1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8" dur="1000"/>
                                        <p:tgtEl>
                                          <p:spTgt spid="13"/>
                                        </p:tgtEl>
                                        <p:attrNameLst>
                                          <p:attrName>ppt_h</p:attrName>
                                        </p:attrNameLst>
                                      </p:cBhvr>
                                      <p:tavLst>
                                        <p:tav tm="0">
                                          <p:val>
                                            <p:strVal val="ppt_h"/>
                                          </p:val>
                                        </p:tav>
                                        <p:tav tm="100000">
                                          <p:val>
                                            <p:strVal val="ppt_h"/>
                                          </p:val>
                                        </p:tav>
                                      </p:tavLst>
                                    </p:anim>
                                    <p:set>
                                      <p:cBhvr>
                                        <p:cTn id="29" dur="1" fill="hold">
                                          <p:stCondLst>
                                            <p:cond delay="999"/>
                                          </p:stCondLst>
                                        </p:cTn>
                                        <p:tgtEl>
                                          <p:spTgt spid="13"/>
                                        </p:tgtEl>
                                        <p:attrNameLst>
                                          <p:attrName>style.visibility</p:attrName>
                                        </p:attrNameLst>
                                      </p:cBhvr>
                                      <p:to>
                                        <p:strVal val="hidden"/>
                                      </p:to>
                                    </p:set>
                                  </p:childTnLst>
                                </p:cTn>
                              </p:par>
                              <p:par>
                                <p:cTn id="30" presetID="45" presetClass="exit" presetSubtype="0" fill="hold" grpId="0" nodeType="withEffect">
                                  <p:stCondLst>
                                    <p:cond delay="0"/>
                                  </p:stCondLst>
                                  <p:childTnLst>
                                    <p:animEffect transition="out" filter="fade">
                                      <p:cBhvr>
                                        <p:cTn id="31" dur="1000"/>
                                        <p:tgtEl>
                                          <p:spTgt spid="14"/>
                                        </p:tgtEl>
                                      </p:cBhvr>
                                    </p:animEffect>
                                    <p:anim calcmode="lin" valueType="num">
                                      <p:cBhvr>
                                        <p:cTn id="32" dur="1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3" dur="1000"/>
                                        <p:tgtEl>
                                          <p:spTgt spid="14"/>
                                        </p:tgtEl>
                                        <p:attrNameLst>
                                          <p:attrName>ppt_h</p:attrName>
                                        </p:attrNameLst>
                                      </p:cBhvr>
                                      <p:tavLst>
                                        <p:tav tm="0">
                                          <p:val>
                                            <p:strVal val="ppt_h"/>
                                          </p:val>
                                        </p:tav>
                                        <p:tav tm="100000">
                                          <p:val>
                                            <p:strVal val="ppt_h"/>
                                          </p:val>
                                        </p:tav>
                                      </p:tavLst>
                                    </p:anim>
                                    <p:set>
                                      <p:cBhvr>
                                        <p:cTn id="34" dur="1" fill="hold">
                                          <p:stCondLst>
                                            <p:cond delay="999"/>
                                          </p:stCondLst>
                                        </p:cTn>
                                        <p:tgtEl>
                                          <p:spTgt spid="14"/>
                                        </p:tgtEl>
                                        <p:attrNameLst>
                                          <p:attrName>style.visibility</p:attrName>
                                        </p:attrNameLst>
                                      </p:cBhvr>
                                      <p:to>
                                        <p:strVal val="hidden"/>
                                      </p:to>
                                    </p:set>
                                  </p:childTnLst>
                                </p:cTn>
                              </p:par>
                              <p:par>
                                <p:cTn id="35" presetID="45" presetClass="exit" presetSubtype="0" fill="hold" grpId="0" nodeType="withEffect">
                                  <p:stCondLst>
                                    <p:cond delay="0"/>
                                  </p:stCondLst>
                                  <p:childTnLst>
                                    <p:animEffect transition="out" filter="fade">
                                      <p:cBhvr>
                                        <p:cTn id="36" dur="1000"/>
                                        <p:tgtEl>
                                          <p:spTgt spid="15"/>
                                        </p:tgtEl>
                                      </p:cBhvr>
                                    </p:animEffect>
                                    <p:anim calcmode="lin" valueType="num">
                                      <p:cBhvr>
                                        <p:cTn id="37" dur="1000"/>
                                        <p:tgtEl>
                                          <p:spTgt spid="1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15"/>
                                        </p:tgtEl>
                                        <p:attrNameLst>
                                          <p:attrName>ppt_h</p:attrName>
                                        </p:attrNameLst>
                                      </p:cBhvr>
                                      <p:tavLst>
                                        <p:tav tm="0">
                                          <p:val>
                                            <p:strVal val="ppt_h"/>
                                          </p:val>
                                        </p:tav>
                                        <p:tav tm="100000">
                                          <p:val>
                                            <p:strVal val="ppt_h"/>
                                          </p:val>
                                        </p:tav>
                                      </p:tavLst>
                                    </p:anim>
                                    <p:set>
                                      <p:cBhvr>
                                        <p:cTn id="39" dur="1" fill="hold">
                                          <p:stCondLst>
                                            <p:cond delay="999"/>
                                          </p:stCondLst>
                                        </p:cTn>
                                        <p:tgtEl>
                                          <p:spTgt spid="15"/>
                                        </p:tgtEl>
                                        <p:attrNameLst>
                                          <p:attrName>style.visibility</p:attrName>
                                        </p:attrNameLst>
                                      </p:cBhvr>
                                      <p:to>
                                        <p:strVal val="hidden"/>
                                      </p:to>
                                    </p:set>
                                  </p:childTnLst>
                                </p:cTn>
                              </p:par>
                              <p:par>
                                <p:cTn id="40" presetID="45" presetClass="exit" presetSubtype="0" fill="hold" nodeType="withEffect">
                                  <p:stCondLst>
                                    <p:cond delay="0"/>
                                  </p:stCondLst>
                                  <p:childTnLst>
                                    <p:animEffect transition="out" filter="fade">
                                      <p:cBhvr>
                                        <p:cTn id="41" dur="1000"/>
                                        <p:tgtEl>
                                          <p:spTgt spid="16"/>
                                        </p:tgtEl>
                                      </p:cBhvr>
                                    </p:animEffect>
                                    <p:anim calcmode="lin" valueType="num">
                                      <p:cBhvr>
                                        <p:cTn id="42" dur="1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3" dur="1000"/>
                                        <p:tgtEl>
                                          <p:spTgt spid="16"/>
                                        </p:tgtEl>
                                        <p:attrNameLst>
                                          <p:attrName>ppt_h</p:attrName>
                                        </p:attrNameLst>
                                      </p:cBhvr>
                                      <p:tavLst>
                                        <p:tav tm="0">
                                          <p:val>
                                            <p:strVal val="ppt_h"/>
                                          </p:val>
                                        </p:tav>
                                        <p:tav tm="100000">
                                          <p:val>
                                            <p:strVal val="ppt_h"/>
                                          </p:val>
                                        </p:tav>
                                      </p:tavLst>
                                    </p:anim>
                                    <p:set>
                                      <p:cBhvr>
                                        <p:cTn id="44" dur="1" fill="hold">
                                          <p:stCondLst>
                                            <p:cond delay="999"/>
                                          </p:stCondLst>
                                        </p:cTn>
                                        <p:tgtEl>
                                          <p:spTgt spid="16"/>
                                        </p:tgtEl>
                                        <p:attrNameLst>
                                          <p:attrName>style.visibility</p:attrName>
                                        </p:attrNameLst>
                                      </p:cBhvr>
                                      <p:to>
                                        <p:strVal val="hidden"/>
                                      </p:to>
                                    </p:set>
                                  </p:childTnLst>
                                </p:cTn>
                              </p:par>
                              <p:par>
                                <p:cTn id="45" presetID="45" presetClass="exit" presetSubtype="0" fill="hold" grpId="0" nodeType="withEffect">
                                  <p:stCondLst>
                                    <p:cond delay="0"/>
                                  </p:stCondLst>
                                  <p:childTnLst>
                                    <p:animEffect transition="out" filter="fade">
                                      <p:cBhvr>
                                        <p:cTn id="46" dur="1000"/>
                                        <p:tgtEl>
                                          <p:spTgt spid="17"/>
                                        </p:tgtEl>
                                      </p:cBhvr>
                                    </p:animEffect>
                                    <p:anim calcmode="lin" valueType="num">
                                      <p:cBhvr>
                                        <p:cTn id="47" dur="100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8" dur="1000"/>
                                        <p:tgtEl>
                                          <p:spTgt spid="17"/>
                                        </p:tgtEl>
                                        <p:attrNameLst>
                                          <p:attrName>ppt_h</p:attrName>
                                        </p:attrNameLst>
                                      </p:cBhvr>
                                      <p:tavLst>
                                        <p:tav tm="0">
                                          <p:val>
                                            <p:strVal val="ppt_h"/>
                                          </p:val>
                                        </p:tav>
                                        <p:tav tm="100000">
                                          <p:val>
                                            <p:strVal val="ppt_h"/>
                                          </p:val>
                                        </p:tav>
                                      </p:tavLst>
                                    </p:anim>
                                    <p:set>
                                      <p:cBhvr>
                                        <p:cTn id="49" dur="1" fill="hold">
                                          <p:stCondLst>
                                            <p:cond delay="999"/>
                                          </p:stCondLst>
                                        </p:cTn>
                                        <p:tgtEl>
                                          <p:spTgt spid="17"/>
                                        </p:tgtEl>
                                        <p:attrNameLst>
                                          <p:attrName>style.visibility</p:attrName>
                                        </p:attrNameLst>
                                      </p:cBhvr>
                                      <p:to>
                                        <p:strVal val="hidden"/>
                                      </p:to>
                                    </p:set>
                                  </p:childTnLst>
                                </p:cTn>
                              </p:par>
                              <p:par>
                                <p:cTn id="50" presetID="45" presetClass="exit" presetSubtype="0" fill="hold" grpId="0" nodeType="withEffect">
                                  <p:stCondLst>
                                    <p:cond delay="0"/>
                                  </p:stCondLst>
                                  <p:childTnLst>
                                    <p:animEffect transition="out" filter="fade">
                                      <p:cBhvr>
                                        <p:cTn id="51" dur="1000"/>
                                        <p:tgtEl>
                                          <p:spTgt spid="18"/>
                                        </p:tgtEl>
                                      </p:cBhvr>
                                    </p:animEffect>
                                    <p:anim calcmode="lin" valueType="num">
                                      <p:cBhvr>
                                        <p:cTn id="52" dur="10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1000"/>
                                        <p:tgtEl>
                                          <p:spTgt spid="18"/>
                                        </p:tgtEl>
                                        <p:attrNameLst>
                                          <p:attrName>ppt_h</p:attrName>
                                        </p:attrNameLst>
                                      </p:cBhvr>
                                      <p:tavLst>
                                        <p:tav tm="0">
                                          <p:val>
                                            <p:strVal val="ppt_h"/>
                                          </p:val>
                                        </p:tav>
                                        <p:tav tm="100000">
                                          <p:val>
                                            <p:strVal val="ppt_h"/>
                                          </p:val>
                                        </p:tav>
                                      </p:tavLst>
                                    </p:anim>
                                    <p:set>
                                      <p:cBhvr>
                                        <p:cTn id="54" dur="1" fill="hold">
                                          <p:stCondLst>
                                            <p:cond delay="999"/>
                                          </p:stCondLst>
                                        </p:cTn>
                                        <p:tgtEl>
                                          <p:spTgt spid="18"/>
                                        </p:tgtEl>
                                        <p:attrNameLst>
                                          <p:attrName>style.visibility</p:attrName>
                                        </p:attrNameLst>
                                      </p:cBhvr>
                                      <p:to>
                                        <p:strVal val="hidden"/>
                                      </p:to>
                                    </p:set>
                                  </p:childTnLst>
                                </p:cTn>
                              </p:par>
                              <p:par>
                                <p:cTn id="55" presetID="45" presetClass="exit" presetSubtype="0" fill="hold" grpId="0" nodeType="withEffect">
                                  <p:stCondLst>
                                    <p:cond delay="0"/>
                                  </p:stCondLst>
                                  <p:childTnLst>
                                    <p:animEffect transition="out" filter="fade">
                                      <p:cBhvr>
                                        <p:cTn id="56" dur="1000"/>
                                        <p:tgtEl>
                                          <p:spTgt spid="19"/>
                                        </p:tgtEl>
                                      </p:cBhvr>
                                    </p:animEffect>
                                    <p:anim calcmode="lin" valueType="num">
                                      <p:cBhvr>
                                        <p:cTn id="57" dur="1000"/>
                                        <p:tgtEl>
                                          <p:spTgt spid="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8" dur="1000"/>
                                        <p:tgtEl>
                                          <p:spTgt spid="19"/>
                                        </p:tgtEl>
                                        <p:attrNameLst>
                                          <p:attrName>ppt_h</p:attrName>
                                        </p:attrNameLst>
                                      </p:cBhvr>
                                      <p:tavLst>
                                        <p:tav tm="0">
                                          <p:val>
                                            <p:strVal val="ppt_h"/>
                                          </p:val>
                                        </p:tav>
                                        <p:tav tm="100000">
                                          <p:val>
                                            <p:strVal val="ppt_h"/>
                                          </p:val>
                                        </p:tav>
                                      </p:tavLst>
                                    </p:anim>
                                    <p:set>
                                      <p:cBhvr>
                                        <p:cTn id="59" dur="1" fill="hold">
                                          <p:stCondLst>
                                            <p:cond delay="999"/>
                                          </p:stCondLst>
                                        </p:cTn>
                                        <p:tgtEl>
                                          <p:spTgt spid="19"/>
                                        </p:tgtEl>
                                        <p:attrNameLst>
                                          <p:attrName>style.visibility</p:attrName>
                                        </p:attrNameLst>
                                      </p:cBhvr>
                                      <p:to>
                                        <p:strVal val="hidden"/>
                                      </p:to>
                                    </p:set>
                                  </p:childTnLst>
                                </p:cTn>
                              </p:par>
                              <p:par>
                                <p:cTn id="60" presetID="45" presetClass="exit" presetSubtype="0" fill="hold" grpId="0" nodeType="withEffect">
                                  <p:stCondLst>
                                    <p:cond delay="0"/>
                                  </p:stCondLst>
                                  <p:childTnLst>
                                    <p:animEffect transition="out" filter="fade">
                                      <p:cBhvr>
                                        <p:cTn id="61" dur="1000"/>
                                        <p:tgtEl>
                                          <p:spTgt spid="20"/>
                                        </p:tgtEl>
                                      </p:cBhvr>
                                    </p:animEffect>
                                    <p:anim calcmode="lin" valueType="num">
                                      <p:cBhvr>
                                        <p:cTn id="62" dur="100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1000"/>
                                        <p:tgtEl>
                                          <p:spTgt spid="20"/>
                                        </p:tgtEl>
                                        <p:attrNameLst>
                                          <p:attrName>ppt_h</p:attrName>
                                        </p:attrNameLst>
                                      </p:cBhvr>
                                      <p:tavLst>
                                        <p:tav tm="0">
                                          <p:val>
                                            <p:strVal val="ppt_h"/>
                                          </p:val>
                                        </p:tav>
                                        <p:tav tm="100000">
                                          <p:val>
                                            <p:strVal val="ppt_h"/>
                                          </p:val>
                                        </p:tav>
                                      </p:tavLst>
                                    </p:anim>
                                    <p:set>
                                      <p:cBhvr>
                                        <p:cTn id="64" dur="1" fill="hold">
                                          <p:stCondLst>
                                            <p:cond delay="999"/>
                                          </p:stCondLst>
                                        </p:cTn>
                                        <p:tgtEl>
                                          <p:spTgt spid="20"/>
                                        </p:tgtEl>
                                        <p:attrNameLst>
                                          <p:attrName>style.visibility</p:attrName>
                                        </p:attrNameLst>
                                      </p:cBhvr>
                                      <p:to>
                                        <p:strVal val="hidden"/>
                                      </p:to>
                                    </p:set>
                                  </p:childTnLst>
                                </p:cTn>
                              </p:par>
                              <p:par>
                                <p:cTn id="65" presetID="45" presetClass="exit" presetSubtype="0" fill="hold" grpId="0" nodeType="withEffect">
                                  <p:stCondLst>
                                    <p:cond delay="0"/>
                                  </p:stCondLst>
                                  <p:childTnLst>
                                    <p:animEffect transition="out" filter="fade">
                                      <p:cBhvr>
                                        <p:cTn id="66" dur="1000"/>
                                        <p:tgtEl>
                                          <p:spTgt spid="22"/>
                                        </p:tgtEl>
                                      </p:cBhvr>
                                    </p:animEffect>
                                    <p:anim calcmode="lin" valueType="num">
                                      <p:cBhvr>
                                        <p:cTn id="67" dur="1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22"/>
                                        </p:tgtEl>
                                        <p:attrNameLst>
                                          <p:attrName>ppt_h</p:attrName>
                                        </p:attrNameLst>
                                      </p:cBhvr>
                                      <p:tavLst>
                                        <p:tav tm="0">
                                          <p:val>
                                            <p:strVal val="ppt_h"/>
                                          </p:val>
                                        </p:tav>
                                        <p:tav tm="100000">
                                          <p:val>
                                            <p:strVal val="ppt_h"/>
                                          </p:val>
                                        </p:tav>
                                      </p:tavLst>
                                    </p:anim>
                                    <p:set>
                                      <p:cBhvr>
                                        <p:cTn id="69" dur="1" fill="hold">
                                          <p:stCondLst>
                                            <p:cond delay="999"/>
                                          </p:stCondLst>
                                        </p:cTn>
                                        <p:tgtEl>
                                          <p:spTgt spid="22"/>
                                        </p:tgtEl>
                                        <p:attrNameLst>
                                          <p:attrName>style.visibility</p:attrName>
                                        </p:attrNameLst>
                                      </p:cBhvr>
                                      <p:to>
                                        <p:strVal val="hidden"/>
                                      </p:to>
                                    </p:set>
                                  </p:childTnLst>
                                </p:cTn>
                              </p:par>
                              <p:par>
                                <p:cTn id="70" presetID="45" presetClass="exit" presetSubtype="0" fill="hold" grpId="0" nodeType="withEffect">
                                  <p:stCondLst>
                                    <p:cond delay="0"/>
                                  </p:stCondLst>
                                  <p:childTnLst>
                                    <p:animEffect transition="out" filter="fade">
                                      <p:cBhvr>
                                        <p:cTn id="71" dur="1000"/>
                                        <p:tgtEl>
                                          <p:spTgt spid="25"/>
                                        </p:tgtEl>
                                      </p:cBhvr>
                                    </p:animEffect>
                                    <p:anim calcmode="lin" valueType="num">
                                      <p:cBhvr>
                                        <p:cTn id="72" dur="1000"/>
                                        <p:tgtEl>
                                          <p:spTgt spid="2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3" dur="1000"/>
                                        <p:tgtEl>
                                          <p:spTgt spid="25"/>
                                        </p:tgtEl>
                                        <p:attrNameLst>
                                          <p:attrName>ppt_h</p:attrName>
                                        </p:attrNameLst>
                                      </p:cBhvr>
                                      <p:tavLst>
                                        <p:tav tm="0">
                                          <p:val>
                                            <p:strVal val="ppt_h"/>
                                          </p:val>
                                        </p:tav>
                                        <p:tav tm="100000">
                                          <p:val>
                                            <p:strVal val="ppt_h"/>
                                          </p:val>
                                        </p:tav>
                                      </p:tavLst>
                                    </p:anim>
                                    <p:set>
                                      <p:cBhvr>
                                        <p:cTn id="74" dur="1" fill="hold">
                                          <p:stCondLst>
                                            <p:cond delay="999"/>
                                          </p:stCondLst>
                                        </p:cTn>
                                        <p:tgtEl>
                                          <p:spTgt spid="25"/>
                                        </p:tgtEl>
                                        <p:attrNameLst>
                                          <p:attrName>style.visibility</p:attrName>
                                        </p:attrNameLst>
                                      </p:cBhvr>
                                      <p:to>
                                        <p:strVal val="hidden"/>
                                      </p:to>
                                    </p:set>
                                  </p:childTnLst>
                                </p:cTn>
                              </p:par>
                              <p:par>
                                <p:cTn id="75" presetID="45" presetClass="exit" presetSubtype="0" fill="hold" grpId="0" nodeType="withEffect">
                                  <p:stCondLst>
                                    <p:cond delay="0"/>
                                  </p:stCondLst>
                                  <p:childTnLst>
                                    <p:animEffect transition="out" filter="fade">
                                      <p:cBhvr>
                                        <p:cTn id="76" dur="1000"/>
                                        <p:tgtEl>
                                          <p:spTgt spid="29"/>
                                        </p:tgtEl>
                                      </p:cBhvr>
                                    </p:animEffect>
                                    <p:anim calcmode="lin" valueType="num">
                                      <p:cBhvr>
                                        <p:cTn id="77" dur="1000"/>
                                        <p:tgtEl>
                                          <p:spTgt spid="2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8" dur="1000"/>
                                        <p:tgtEl>
                                          <p:spTgt spid="29"/>
                                        </p:tgtEl>
                                        <p:attrNameLst>
                                          <p:attrName>ppt_h</p:attrName>
                                        </p:attrNameLst>
                                      </p:cBhvr>
                                      <p:tavLst>
                                        <p:tav tm="0">
                                          <p:val>
                                            <p:strVal val="ppt_h"/>
                                          </p:val>
                                        </p:tav>
                                        <p:tav tm="100000">
                                          <p:val>
                                            <p:strVal val="ppt_h"/>
                                          </p:val>
                                        </p:tav>
                                      </p:tavLst>
                                    </p:anim>
                                    <p:set>
                                      <p:cBhvr>
                                        <p:cTn id="79" dur="1" fill="hold">
                                          <p:stCondLst>
                                            <p:cond delay="999"/>
                                          </p:stCondLst>
                                        </p:cTn>
                                        <p:tgtEl>
                                          <p:spTgt spid="29"/>
                                        </p:tgtEl>
                                        <p:attrNameLst>
                                          <p:attrName>style.visibility</p:attrName>
                                        </p:attrNameLst>
                                      </p:cBhvr>
                                      <p:to>
                                        <p:strVal val="hidden"/>
                                      </p:to>
                                    </p:set>
                                  </p:childTnLst>
                                </p:cTn>
                              </p:par>
                              <p:par>
                                <p:cTn id="80" presetID="45" presetClass="exit" presetSubtype="0" fill="hold" grpId="0" nodeType="withEffect">
                                  <p:stCondLst>
                                    <p:cond delay="0"/>
                                  </p:stCondLst>
                                  <p:childTnLst>
                                    <p:animEffect transition="out" filter="fade">
                                      <p:cBhvr>
                                        <p:cTn id="81" dur="1000"/>
                                        <p:tgtEl>
                                          <p:spTgt spid="2"/>
                                        </p:tgtEl>
                                      </p:cBhvr>
                                    </p:animEffect>
                                    <p:anim calcmode="lin" valueType="num">
                                      <p:cBhvr>
                                        <p:cTn id="82" dur="1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3" dur="1000"/>
                                        <p:tgtEl>
                                          <p:spTgt spid="2"/>
                                        </p:tgtEl>
                                        <p:attrNameLst>
                                          <p:attrName>ppt_h</p:attrName>
                                        </p:attrNameLst>
                                      </p:cBhvr>
                                      <p:tavLst>
                                        <p:tav tm="0">
                                          <p:val>
                                            <p:strVal val="ppt_h"/>
                                          </p:val>
                                        </p:tav>
                                        <p:tav tm="100000">
                                          <p:val>
                                            <p:strVal val="ppt_h"/>
                                          </p:val>
                                        </p:tav>
                                      </p:tavLst>
                                    </p:anim>
                                    <p:set>
                                      <p:cBhvr>
                                        <p:cTn id="84" dur="1" fill="hold">
                                          <p:stCondLst>
                                            <p:cond delay="999"/>
                                          </p:stCondLst>
                                        </p:cTn>
                                        <p:tgtEl>
                                          <p:spTgt spid="2"/>
                                        </p:tgtEl>
                                        <p:attrNameLst>
                                          <p:attrName>style.visibility</p:attrName>
                                        </p:attrNameLst>
                                      </p:cBhvr>
                                      <p:to>
                                        <p:strVal val="hidden"/>
                                      </p:to>
                                    </p:set>
                                  </p:childTnLst>
                                </p:cTn>
                              </p:par>
                              <p:par>
                                <p:cTn id="85" presetID="45" presetClass="exit" presetSubtype="0" fill="hold" grpId="0" nodeType="withEffect">
                                  <p:stCondLst>
                                    <p:cond delay="0"/>
                                  </p:stCondLst>
                                  <p:childTnLst>
                                    <p:animEffect transition="out" filter="fade">
                                      <p:cBhvr>
                                        <p:cTn id="86" dur="1000"/>
                                        <p:tgtEl>
                                          <p:spTgt spid="4"/>
                                        </p:tgtEl>
                                      </p:cBhvr>
                                    </p:animEffect>
                                    <p:anim calcmode="lin" valueType="num">
                                      <p:cBhvr>
                                        <p:cTn id="87" dur="1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8" dur="1000"/>
                                        <p:tgtEl>
                                          <p:spTgt spid="4"/>
                                        </p:tgtEl>
                                        <p:attrNameLst>
                                          <p:attrName>ppt_h</p:attrName>
                                        </p:attrNameLst>
                                      </p:cBhvr>
                                      <p:tavLst>
                                        <p:tav tm="0">
                                          <p:val>
                                            <p:strVal val="ppt_h"/>
                                          </p:val>
                                        </p:tav>
                                        <p:tav tm="100000">
                                          <p:val>
                                            <p:strVal val="ppt_h"/>
                                          </p:val>
                                        </p:tav>
                                      </p:tavLst>
                                    </p:anim>
                                    <p:set>
                                      <p:cBhvr>
                                        <p:cTn id="89" dur="1" fill="hold">
                                          <p:stCondLst>
                                            <p:cond delay="999"/>
                                          </p:stCondLst>
                                        </p:cTn>
                                        <p:tgtEl>
                                          <p:spTgt spid="4"/>
                                        </p:tgtEl>
                                        <p:attrNameLst>
                                          <p:attrName>style.visibility</p:attrName>
                                        </p:attrNameLst>
                                      </p:cBhvr>
                                      <p:to>
                                        <p:strVal val="hidden"/>
                                      </p:to>
                                    </p:set>
                                  </p:childTnLst>
                                </p:cTn>
                              </p:par>
                              <p:par>
                                <p:cTn id="90" presetID="45" presetClass="exit" presetSubtype="0" fill="hold" grpId="0" nodeType="withEffect">
                                  <p:stCondLst>
                                    <p:cond delay="0"/>
                                  </p:stCondLst>
                                  <p:childTnLst>
                                    <p:animEffect transition="out" filter="fade">
                                      <p:cBhvr>
                                        <p:cTn id="91" dur="1000"/>
                                        <p:tgtEl>
                                          <p:spTgt spid="21"/>
                                        </p:tgtEl>
                                      </p:cBhvr>
                                    </p:animEffect>
                                    <p:anim calcmode="lin" valueType="num">
                                      <p:cBhvr>
                                        <p:cTn id="92" dur="1000"/>
                                        <p:tgtEl>
                                          <p:spTgt spid="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3" dur="1000"/>
                                        <p:tgtEl>
                                          <p:spTgt spid="21"/>
                                        </p:tgtEl>
                                        <p:attrNameLst>
                                          <p:attrName>ppt_h</p:attrName>
                                        </p:attrNameLst>
                                      </p:cBhvr>
                                      <p:tavLst>
                                        <p:tav tm="0">
                                          <p:val>
                                            <p:strVal val="ppt_h"/>
                                          </p:val>
                                        </p:tav>
                                        <p:tav tm="100000">
                                          <p:val>
                                            <p:strVal val="ppt_h"/>
                                          </p:val>
                                        </p:tav>
                                      </p:tavLst>
                                    </p:anim>
                                    <p:set>
                                      <p:cBhvr>
                                        <p:cTn id="94" dur="1" fill="hold">
                                          <p:stCondLst>
                                            <p:cond delay="999"/>
                                          </p:stCondLst>
                                        </p:cTn>
                                        <p:tgtEl>
                                          <p:spTgt spid="21"/>
                                        </p:tgtEl>
                                        <p:attrNameLst>
                                          <p:attrName>style.visibility</p:attrName>
                                        </p:attrNameLst>
                                      </p:cBhvr>
                                      <p:to>
                                        <p:strVal val="hidden"/>
                                      </p:to>
                                    </p:set>
                                  </p:childTnLst>
                                </p:cTn>
                              </p:par>
                              <p:par>
                                <p:cTn id="95" presetID="45" presetClass="exit" presetSubtype="0" fill="hold" grpId="0" nodeType="withEffect">
                                  <p:stCondLst>
                                    <p:cond delay="0"/>
                                  </p:stCondLst>
                                  <p:childTnLst>
                                    <p:animEffect transition="out" filter="fade">
                                      <p:cBhvr>
                                        <p:cTn id="96" dur="1000"/>
                                        <p:tgtEl>
                                          <p:spTgt spid="24"/>
                                        </p:tgtEl>
                                      </p:cBhvr>
                                    </p:animEffect>
                                    <p:anim calcmode="lin" valueType="num">
                                      <p:cBhvr>
                                        <p:cTn id="97" dur="10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1000"/>
                                        <p:tgtEl>
                                          <p:spTgt spid="24"/>
                                        </p:tgtEl>
                                        <p:attrNameLst>
                                          <p:attrName>ppt_h</p:attrName>
                                        </p:attrNameLst>
                                      </p:cBhvr>
                                      <p:tavLst>
                                        <p:tav tm="0">
                                          <p:val>
                                            <p:strVal val="ppt_h"/>
                                          </p:val>
                                        </p:tav>
                                        <p:tav tm="100000">
                                          <p:val>
                                            <p:strVal val="ppt_h"/>
                                          </p:val>
                                        </p:tav>
                                      </p:tavLst>
                                    </p:anim>
                                    <p:set>
                                      <p:cBhvr>
                                        <p:cTn id="99" dur="1" fill="hold">
                                          <p:stCondLst>
                                            <p:cond delay="999"/>
                                          </p:stCondLst>
                                        </p:cTn>
                                        <p:tgtEl>
                                          <p:spTgt spid="24"/>
                                        </p:tgtEl>
                                        <p:attrNameLst>
                                          <p:attrName>style.visibility</p:attrName>
                                        </p:attrNameLst>
                                      </p:cBhvr>
                                      <p:to>
                                        <p:strVal val="hidden"/>
                                      </p:to>
                                    </p:set>
                                  </p:childTnLst>
                                </p:cTn>
                              </p:par>
                              <p:par>
                                <p:cTn id="100" presetID="1" presetClass="exit" presetSubtype="0" fill="hold" grpId="0" nodeType="withEffect">
                                  <p:stCondLst>
                                    <p:cond delay="0"/>
                                  </p:stCondLst>
                                  <p:childTnLst>
                                    <p:set>
                                      <p:cBhvr>
                                        <p:cTn id="101" dur="1" fill="hold">
                                          <p:stCondLst>
                                            <p:cond delay="0"/>
                                          </p:stCondLst>
                                        </p:cTn>
                                        <p:tgtEl>
                                          <p:spTgt spid="10"/>
                                        </p:tgtEl>
                                        <p:attrNameLst>
                                          <p:attrName>style.visibility</p:attrName>
                                        </p:attrNameLst>
                                      </p:cBhvr>
                                      <p:to>
                                        <p:strVal val="hidden"/>
                                      </p:to>
                                    </p:set>
                                  </p:childTnLst>
                                </p:cTn>
                              </p:par>
                              <p:par>
                                <p:cTn id="102" presetID="45" presetClass="entr" presetSubtype="0" fill="hold" nodeType="withEffect">
                                  <p:stCondLst>
                                    <p:cond delay="500"/>
                                  </p:stCondLst>
                                  <p:childTnLst>
                                    <p:set>
                                      <p:cBhvr>
                                        <p:cTn id="103" dur="1" fill="hold">
                                          <p:stCondLst>
                                            <p:cond delay="0"/>
                                          </p:stCondLst>
                                        </p:cTn>
                                        <p:tgtEl>
                                          <p:spTgt spid="9"/>
                                        </p:tgtEl>
                                        <p:attrNameLst>
                                          <p:attrName>style.visibility</p:attrName>
                                        </p:attrNameLst>
                                      </p:cBhvr>
                                      <p:to>
                                        <p:strVal val="visible"/>
                                      </p:to>
                                    </p:set>
                                    <p:animEffect transition="in" filter="fade">
                                      <p:cBhvr>
                                        <p:cTn id="104" dur="1500"/>
                                        <p:tgtEl>
                                          <p:spTgt spid="9"/>
                                        </p:tgtEl>
                                      </p:cBhvr>
                                    </p:animEffect>
                                    <p:anim calcmode="lin" valueType="num">
                                      <p:cBhvr>
                                        <p:cTn id="105" dur="1500" fill="hold"/>
                                        <p:tgtEl>
                                          <p:spTgt spid="9"/>
                                        </p:tgtEl>
                                        <p:attrNameLst>
                                          <p:attrName>ppt_w</p:attrName>
                                        </p:attrNameLst>
                                      </p:cBhvr>
                                      <p:tavLst>
                                        <p:tav tm="0" fmla="#ppt_w*sin(2.5*pi*$)">
                                          <p:val>
                                            <p:fltVal val="0"/>
                                          </p:val>
                                        </p:tav>
                                        <p:tav tm="100000">
                                          <p:val>
                                            <p:fltVal val="1"/>
                                          </p:val>
                                        </p:tav>
                                      </p:tavLst>
                                    </p:anim>
                                    <p:anim calcmode="lin" valueType="num">
                                      <p:cBhvr>
                                        <p:cTn id="106" dur="1500" fill="hold"/>
                                        <p:tgtEl>
                                          <p:spTgt spid="9"/>
                                        </p:tgtEl>
                                        <p:attrNameLst>
                                          <p:attrName>ppt_h</p:attrName>
                                        </p:attrNameLst>
                                      </p:cBhvr>
                                      <p:tavLst>
                                        <p:tav tm="0">
                                          <p:val>
                                            <p:strVal val="#ppt_h"/>
                                          </p:val>
                                        </p:tav>
                                        <p:tav tm="100000">
                                          <p:val>
                                            <p:strVal val="#ppt_h"/>
                                          </p:val>
                                        </p:tav>
                                      </p:tavLst>
                                    </p:anim>
                                  </p:childTnLst>
                                </p:cTn>
                              </p:par>
                            </p:childTnLst>
                          </p:cTn>
                        </p:par>
                        <p:par>
                          <p:cTn id="107" fill="hold">
                            <p:stCondLst>
                              <p:cond delay="2000"/>
                            </p:stCondLst>
                            <p:childTnLst>
                              <p:par>
                                <p:cTn id="108" presetID="1" presetClass="entr" presetSubtype="0" fill="hold" nodeType="afterEffect">
                                  <p:stCondLst>
                                    <p:cond delay="0"/>
                                  </p:stCondLst>
                                  <p:childTnLst>
                                    <p:set>
                                      <p:cBhvr>
                                        <p:cTn id="109" dur="1" fill="hold">
                                          <p:stCondLst>
                                            <p:cond delay="0"/>
                                          </p:stCondLst>
                                        </p:cTn>
                                        <p:tgtEl>
                                          <p:spTgt spid="23"/>
                                        </p:tgtEl>
                                        <p:attrNameLst>
                                          <p:attrName>style.visibility</p:attrName>
                                        </p:attrNameLst>
                                      </p:cBhvr>
                                      <p:to>
                                        <p:strVal val="visible"/>
                                      </p:to>
                                    </p:set>
                                  </p:childTnLst>
                                </p:cTn>
                              </p:par>
                            </p:childTnLst>
                          </p:cTn>
                        </p:par>
                        <p:par>
                          <p:cTn id="110" fill="hold">
                            <p:stCondLst>
                              <p:cond delay="2000"/>
                            </p:stCondLst>
                            <p:childTnLst>
                              <p:par>
                                <p:cTn id="111" presetID="1" presetClass="entr" presetSubtype="0" fill="hold" grpId="0" nodeType="afterEffect">
                                  <p:stCondLst>
                                    <p:cond delay="0"/>
                                  </p:stCondLst>
                                  <p:childTnLst>
                                    <p:set>
                                      <p:cBhvr>
                                        <p:cTn id="1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P spid="12" grpId="0" animBg="1"/>
      <p:bldP spid="13" grpId="0" animBg="1"/>
      <p:bldP spid="14" grpId="0"/>
      <p:bldP spid="15" grpId="0"/>
      <p:bldP spid="17" grpId="0" animBg="1"/>
      <p:bldP spid="18" grpId="0" animBg="1"/>
      <p:bldP spid="19" grpId="0"/>
      <p:bldP spid="20" grpId="0"/>
      <p:bldP spid="22" grpId="0"/>
      <p:bldP spid="25" grpId="0" animBg="1"/>
      <p:bldP spid="29" grpId="0"/>
      <p:bldP spid="2" grpId="0"/>
      <p:bldP spid="4" grpId="0"/>
      <p:bldP spid="21" grpId="0"/>
      <p:bldP spid="24"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F97DA6-E5CE-F017-DD20-1A5D3BDA5E4E}"/>
              </a:ext>
            </a:extLst>
          </p:cNvPr>
          <p:cNvSpPr>
            <a:spLocks noGrp="1"/>
          </p:cNvSpPr>
          <p:nvPr>
            <p:ph type="title"/>
          </p:nvPr>
        </p:nvSpPr>
        <p:spPr>
          <a:xfrm>
            <a:off x="582699" y="303991"/>
            <a:ext cx="9692640" cy="787555"/>
          </a:xfrm>
        </p:spPr>
        <p:txBody>
          <a:bodyPr/>
          <a:lstStyle/>
          <a:p>
            <a:r>
              <a:rPr lang="en-US" dirty="0"/>
              <a:t>Background</a:t>
            </a:r>
          </a:p>
        </p:txBody>
      </p:sp>
      <p:sp>
        <p:nvSpPr>
          <p:cNvPr id="3" name="Platshållare för innehåll 2">
            <a:extLst>
              <a:ext uri="{FF2B5EF4-FFF2-40B4-BE49-F238E27FC236}">
                <a16:creationId xmlns:a16="http://schemas.microsoft.com/office/drawing/2014/main" id="{E1170167-975C-FBF6-F786-3F11991962B8}"/>
              </a:ext>
            </a:extLst>
          </p:cNvPr>
          <p:cNvSpPr>
            <a:spLocks noGrp="1"/>
          </p:cNvSpPr>
          <p:nvPr>
            <p:ph idx="1"/>
          </p:nvPr>
        </p:nvSpPr>
        <p:spPr>
          <a:xfrm>
            <a:off x="743571" y="1107678"/>
            <a:ext cx="8595360" cy="4351337"/>
          </a:xfrm>
        </p:spPr>
        <p:txBody>
          <a:bodyPr/>
          <a:lstStyle/>
          <a:p>
            <a:r>
              <a:rPr lang="en-US" dirty="0"/>
              <a:t>Practical consideration of UHDR-RT</a:t>
            </a:r>
          </a:p>
          <a:p>
            <a:pPr marL="548640" lvl="2" indent="0">
              <a:buNone/>
            </a:pPr>
            <a:r>
              <a:rPr lang="en-US" sz="1600" dirty="0"/>
              <a:t>- Short irradiation time</a:t>
            </a:r>
          </a:p>
          <a:p>
            <a:pPr lvl="2"/>
            <a:endParaRPr lang="en-US" dirty="0"/>
          </a:p>
          <a:p>
            <a:endParaRPr lang="en-US" dirty="0"/>
          </a:p>
          <a:p>
            <a:endParaRPr lang="en-US" dirty="0"/>
          </a:p>
          <a:p>
            <a:endParaRPr lang="en-US" dirty="0"/>
          </a:p>
          <a:p>
            <a:pPr marL="548640" lvl="2" indent="0">
              <a:buNone/>
            </a:pPr>
            <a:endParaRPr lang="en-US" sz="1600" dirty="0"/>
          </a:p>
          <a:p>
            <a:pPr marL="548640" lvl="2" indent="0">
              <a:buNone/>
            </a:pPr>
            <a:endParaRPr lang="en-US" sz="1600" dirty="0"/>
          </a:p>
          <a:p>
            <a:pPr marL="548640" lvl="2" indent="0">
              <a:buNone/>
            </a:pPr>
            <a:endParaRPr lang="en-US" sz="1600" dirty="0"/>
          </a:p>
          <a:p>
            <a:pPr marL="548640" lvl="2" indent="0">
              <a:buNone/>
            </a:pPr>
            <a:endParaRPr lang="en-US" sz="1600" dirty="0"/>
          </a:p>
          <a:p>
            <a:pPr marL="548640" lvl="2" indent="0">
              <a:buNone/>
            </a:pPr>
            <a:endParaRPr lang="en-US" sz="1600" dirty="0"/>
          </a:p>
          <a:p>
            <a:pPr marL="548640" lvl="2" indent="0">
              <a:buNone/>
            </a:pPr>
            <a:endParaRPr lang="en-US" sz="1600" dirty="0"/>
          </a:p>
          <a:p>
            <a:pPr marL="548640" lvl="2" indent="0">
              <a:buNone/>
            </a:pPr>
            <a:endParaRPr lang="en-US" sz="1600" dirty="0"/>
          </a:p>
        </p:txBody>
      </p:sp>
      <p:cxnSp>
        <p:nvCxnSpPr>
          <p:cNvPr id="5" name="Rak pilkoppling 4">
            <a:extLst>
              <a:ext uri="{FF2B5EF4-FFF2-40B4-BE49-F238E27FC236}">
                <a16:creationId xmlns:a16="http://schemas.microsoft.com/office/drawing/2014/main" id="{6FC66E71-C43D-445C-9967-E193B7A13A91}"/>
              </a:ext>
            </a:extLst>
          </p:cNvPr>
          <p:cNvCxnSpPr>
            <a:cxnSpLocks/>
          </p:cNvCxnSpPr>
          <p:nvPr/>
        </p:nvCxnSpPr>
        <p:spPr>
          <a:xfrm>
            <a:off x="3513148" y="1744928"/>
            <a:ext cx="2132253" cy="821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Rak pilkoppling 6">
            <a:extLst>
              <a:ext uri="{FF2B5EF4-FFF2-40B4-BE49-F238E27FC236}">
                <a16:creationId xmlns:a16="http://schemas.microsoft.com/office/drawing/2014/main" id="{0F188A9F-8ACD-E8A2-2E2C-36CD59CA51CF}"/>
              </a:ext>
            </a:extLst>
          </p:cNvPr>
          <p:cNvCxnSpPr>
            <a:cxnSpLocks/>
          </p:cNvCxnSpPr>
          <p:nvPr/>
        </p:nvCxnSpPr>
        <p:spPr>
          <a:xfrm>
            <a:off x="3513148" y="1724324"/>
            <a:ext cx="2582852" cy="18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ECEE7072-AAB5-1866-B8E3-10B1E32AE0DE}"/>
              </a:ext>
            </a:extLst>
          </p:cNvPr>
          <p:cNvSpPr txBox="1"/>
          <p:nvPr/>
        </p:nvSpPr>
        <p:spPr>
          <a:xfrm>
            <a:off x="6207437" y="1554706"/>
            <a:ext cx="2658140" cy="584775"/>
          </a:xfrm>
          <a:prstGeom prst="rect">
            <a:avLst/>
          </a:prstGeom>
          <a:noFill/>
        </p:spPr>
        <p:txBody>
          <a:bodyPr wrap="square" rtlCol="0">
            <a:spAutoFit/>
          </a:bodyPr>
          <a:lstStyle/>
          <a:p>
            <a:r>
              <a:rPr lang="en-US" sz="1600" dirty="0"/>
              <a:t>Intra-fraction motion would be insignificant</a:t>
            </a:r>
          </a:p>
        </p:txBody>
      </p:sp>
      <p:sp>
        <p:nvSpPr>
          <p:cNvPr id="9" name="textruta 8">
            <a:extLst>
              <a:ext uri="{FF2B5EF4-FFF2-40B4-BE49-F238E27FC236}">
                <a16:creationId xmlns:a16="http://schemas.microsoft.com/office/drawing/2014/main" id="{1044D867-CF12-E572-5FAF-E6869C4FFB5F}"/>
              </a:ext>
            </a:extLst>
          </p:cNvPr>
          <p:cNvSpPr txBox="1"/>
          <p:nvPr/>
        </p:nvSpPr>
        <p:spPr>
          <a:xfrm>
            <a:off x="5729930" y="2466826"/>
            <a:ext cx="2519916" cy="338554"/>
          </a:xfrm>
          <a:prstGeom prst="rect">
            <a:avLst/>
          </a:prstGeom>
          <a:noFill/>
        </p:spPr>
        <p:txBody>
          <a:bodyPr wrap="square" rtlCol="0">
            <a:spAutoFit/>
          </a:bodyPr>
          <a:lstStyle/>
          <a:p>
            <a:r>
              <a:rPr lang="en-US" sz="1600" dirty="0"/>
              <a:t>Dosimetry challenges</a:t>
            </a:r>
          </a:p>
        </p:txBody>
      </p:sp>
      <p:pic>
        <p:nvPicPr>
          <p:cNvPr id="12" name="Bildobjekt 11">
            <a:extLst>
              <a:ext uri="{FF2B5EF4-FFF2-40B4-BE49-F238E27FC236}">
                <a16:creationId xmlns:a16="http://schemas.microsoft.com/office/drawing/2014/main" id="{EF6C0939-C272-D481-11CF-DD8C78ADE084}"/>
              </a:ext>
            </a:extLst>
          </p:cNvPr>
          <p:cNvPicPr>
            <a:picLocks noChangeAspect="1"/>
          </p:cNvPicPr>
          <p:nvPr/>
        </p:nvPicPr>
        <p:blipFill>
          <a:blip r:embed="rId3"/>
          <a:stretch>
            <a:fillRect/>
          </a:stretch>
        </p:blipFill>
        <p:spPr>
          <a:xfrm>
            <a:off x="1855515" y="2974705"/>
            <a:ext cx="8703843" cy="3207879"/>
          </a:xfrm>
          <a:prstGeom prst="rect">
            <a:avLst/>
          </a:prstGeom>
        </p:spPr>
      </p:pic>
      <p:sp>
        <p:nvSpPr>
          <p:cNvPr id="16" name="textruta 15">
            <a:extLst>
              <a:ext uri="{FF2B5EF4-FFF2-40B4-BE49-F238E27FC236}">
                <a16:creationId xmlns:a16="http://schemas.microsoft.com/office/drawing/2014/main" id="{1F168EB4-F5D3-52C4-40BC-2FB130DB3619}"/>
              </a:ext>
            </a:extLst>
          </p:cNvPr>
          <p:cNvSpPr txBox="1"/>
          <p:nvPr/>
        </p:nvSpPr>
        <p:spPr>
          <a:xfrm>
            <a:off x="6368554" y="6348123"/>
            <a:ext cx="5940754" cy="430887"/>
          </a:xfrm>
          <a:prstGeom prst="rect">
            <a:avLst/>
          </a:prstGeom>
          <a:noFill/>
        </p:spPr>
        <p:txBody>
          <a:bodyPr wrap="square">
            <a:spAutoFit/>
          </a:bodyPr>
          <a:lstStyle/>
          <a:p>
            <a:r>
              <a:rPr lang="en-US" sz="1100" dirty="0"/>
              <a:t>Konradsson, E. (2023). Radiotherapy in a FLASH: Towards clinical translation of ultra-high dose rate electron therapy. [Doctoral Thesis (compilation), Faculty of Science]. Lund University.</a:t>
            </a:r>
          </a:p>
        </p:txBody>
      </p:sp>
    </p:spTree>
    <p:extLst>
      <p:ext uri="{BB962C8B-B14F-4D97-AF65-F5344CB8AC3E}">
        <p14:creationId xmlns:p14="http://schemas.microsoft.com/office/powerpoint/2010/main" val="160027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C32CD-1511-5A77-4AE1-E81D524672D4}"/>
              </a:ext>
            </a:extLst>
          </p:cNvPr>
          <p:cNvSpPr>
            <a:spLocks noGrp="1"/>
          </p:cNvSpPr>
          <p:nvPr>
            <p:ph type="title"/>
          </p:nvPr>
        </p:nvSpPr>
        <p:spPr/>
        <p:txBody>
          <a:bodyPr/>
          <a:lstStyle/>
          <a:p>
            <a:r>
              <a:rPr lang="en-GB" dirty="0"/>
              <a:t>The FLASH Program in Lund</a:t>
            </a:r>
            <a:endParaRPr lang="en-SE" dirty="0"/>
          </a:p>
        </p:txBody>
      </p:sp>
      <p:grpSp>
        <p:nvGrpSpPr>
          <p:cNvPr id="3" name="Group 2">
            <a:extLst>
              <a:ext uri="{FF2B5EF4-FFF2-40B4-BE49-F238E27FC236}">
                <a16:creationId xmlns:a16="http://schemas.microsoft.com/office/drawing/2014/main" id="{2CA6F036-A360-7A59-2825-CDE51FD16F04}"/>
              </a:ext>
            </a:extLst>
          </p:cNvPr>
          <p:cNvGrpSpPr/>
          <p:nvPr/>
        </p:nvGrpSpPr>
        <p:grpSpPr>
          <a:xfrm>
            <a:off x="1873384" y="1473746"/>
            <a:ext cx="2223686" cy="4593900"/>
            <a:chOff x="235970" y="1197299"/>
            <a:chExt cx="2223686" cy="4593900"/>
          </a:xfrm>
        </p:grpSpPr>
        <p:pic>
          <p:nvPicPr>
            <p:cNvPr id="4" name="Picture 2" descr="SUS Lund, Sweden Photo by Maria Eklind">
              <a:extLst>
                <a:ext uri="{FF2B5EF4-FFF2-40B4-BE49-F238E27FC236}">
                  <a16:creationId xmlns:a16="http://schemas.microsoft.com/office/drawing/2014/main" id="{EC9FC95F-5989-FD3C-E18D-4F2BC3CEC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83" y="3680790"/>
              <a:ext cx="2110409" cy="2110409"/>
            </a:xfrm>
            <a:prstGeom prst="rect">
              <a:avLst/>
            </a:prstGeom>
            <a:noFill/>
            <a:ln w="571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7C503EE-3F12-D5CA-144B-FB448FBC1733}"/>
                </a:ext>
              </a:extLst>
            </p:cNvPr>
            <p:cNvPicPr>
              <a:picLocks noChangeAspect="1"/>
            </p:cNvPicPr>
            <p:nvPr/>
          </p:nvPicPr>
          <p:blipFill rotWithShape="1">
            <a:blip r:embed="rId4"/>
            <a:srcRect r="14840"/>
            <a:stretch/>
          </p:blipFill>
          <p:spPr>
            <a:xfrm>
              <a:off x="274983" y="1242793"/>
              <a:ext cx="2110409" cy="2112364"/>
            </a:xfrm>
            <a:prstGeom prst="rect">
              <a:avLst/>
            </a:prstGeom>
            <a:ln w="57150">
              <a:solidFill>
                <a:schemeClr val="bg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8F07A9DA-D37F-D4B2-0874-D97B2FA83EAC}"/>
                </a:ext>
              </a:extLst>
            </p:cNvPr>
            <p:cNvSpPr txBox="1"/>
            <p:nvPr/>
          </p:nvSpPr>
          <p:spPr>
            <a:xfrm>
              <a:off x="235970" y="1197299"/>
              <a:ext cx="2223686" cy="269304"/>
            </a:xfrm>
            <a:prstGeom prst="rect">
              <a:avLst/>
            </a:prstGeom>
            <a:noFill/>
          </p:spPr>
          <p:txBody>
            <a:bodyPr wrap="none" rtlCol="0">
              <a:spAutoFit/>
            </a:bodyPr>
            <a:lstStyle/>
            <a:p>
              <a:r>
                <a:rPr lang="en-GB" sz="1150" b="1" dirty="0">
                  <a:latin typeface="Arial Narrow" panose="020B0606020202030204" pitchFamily="34" charset="0"/>
                </a:rPr>
                <a:t>MEDICAL RADIATION PHYSICS, LU</a:t>
              </a:r>
              <a:endParaRPr lang="en-SE" sz="1150" b="1" dirty="0">
                <a:latin typeface="Arial Narrow" panose="020B0606020202030204" pitchFamily="34" charset="0"/>
              </a:endParaRPr>
            </a:p>
          </p:txBody>
        </p:sp>
        <p:sp>
          <p:nvSpPr>
            <p:cNvPr id="7" name="TextBox 6">
              <a:extLst>
                <a:ext uri="{FF2B5EF4-FFF2-40B4-BE49-F238E27FC236}">
                  <a16:creationId xmlns:a16="http://schemas.microsoft.com/office/drawing/2014/main" id="{51017ED1-335D-A91F-599D-E72DC6D10F0D}"/>
                </a:ext>
              </a:extLst>
            </p:cNvPr>
            <p:cNvSpPr txBox="1"/>
            <p:nvPr/>
          </p:nvSpPr>
          <p:spPr>
            <a:xfrm>
              <a:off x="483634" y="3641462"/>
              <a:ext cx="1728358" cy="269304"/>
            </a:xfrm>
            <a:prstGeom prst="rect">
              <a:avLst/>
            </a:prstGeom>
            <a:noFill/>
          </p:spPr>
          <p:txBody>
            <a:bodyPr wrap="none" rtlCol="0">
              <a:spAutoFit/>
            </a:bodyPr>
            <a:lstStyle/>
            <a:p>
              <a:r>
                <a:rPr lang="en-GB" sz="1150" b="1" dirty="0">
                  <a:latin typeface="Arial Narrow" panose="020B0606020202030204" pitchFamily="34" charset="0"/>
                </a:rPr>
                <a:t>RADIATION PHYSICS, SUS</a:t>
              </a:r>
              <a:endParaRPr lang="en-SE" sz="1150" b="1" dirty="0">
                <a:latin typeface="Arial Narrow" panose="020B0606020202030204" pitchFamily="34" charset="0"/>
              </a:endParaRPr>
            </a:p>
          </p:txBody>
        </p:sp>
      </p:grpSp>
      <p:sp>
        <p:nvSpPr>
          <p:cNvPr id="8" name="TextBox 7">
            <a:extLst>
              <a:ext uri="{FF2B5EF4-FFF2-40B4-BE49-F238E27FC236}">
                <a16:creationId xmlns:a16="http://schemas.microsoft.com/office/drawing/2014/main" id="{7FE9614F-EC47-C79A-E4BF-4C6D7FCAC17F}"/>
              </a:ext>
            </a:extLst>
          </p:cNvPr>
          <p:cNvSpPr txBox="1"/>
          <p:nvPr/>
        </p:nvSpPr>
        <p:spPr>
          <a:xfrm>
            <a:off x="5645889" y="1608398"/>
            <a:ext cx="3397469" cy="1692771"/>
          </a:xfrm>
          <a:prstGeom prst="rect">
            <a:avLst/>
          </a:prstGeom>
          <a:noFill/>
        </p:spPr>
        <p:txBody>
          <a:bodyPr wrap="none" rtlCol="0">
            <a:spAutoFit/>
          </a:bodyPr>
          <a:lstStyle/>
          <a:p>
            <a:r>
              <a:rPr lang="en-GB" sz="3200" b="1" dirty="0"/>
              <a:t>Lund University</a:t>
            </a:r>
          </a:p>
          <a:p>
            <a:r>
              <a:rPr lang="en-GB" sz="2400" dirty="0"/>
              <a:t>Medical Radiation Physics</a:t>
            </a:r>
          </a:p>
          <a:p>
            <a:r>
              <a:rPr lang="en-GB" sz="2400" dirty="0"/>
              <a:t>Oncology</a:t>
            </a:r>
          </a:p>
          <a:p>
            <a:r>
              <a:rPr lang="en-GB" sz="2400" dirty="0"/>
              <a:t>Neurosurgery</a:t>
            </a:r>
            <a:endParaRPr lang="en-SE" sz="2400" dirty="0"/>
          </a:p>
        </p:txBody>
      </p:sp>
      <p:sp>
        <p:nvSpPr>
          <p:cNvPr id="9" name="TextBox 8">
            <a:extLst>
              <a:ext uri="{FF2B5EF4-FFF2-40B4-BE49-F238E27FC236}">
                <a16:creationId xmlns:a16="http://schemas.microsoft.com/office/drawing/2014/main" id="{10A7E056-173C-B892-F580-3AFE9B9A188F}"/>
              </a:ext>
            </a:extLst>
          </p:cNvPr>
          <p:cNvSpPr txBox="1"/>
          <p:nvPr/>
        </p:nvSpPr>
        <p:spPr>
          <a:xfrm>
            <a:off x="5645889" y="4187213"/>
            <a:ext cx="5266506" cy="1323439"/>
          </a:xfrm>
          <a:prstGeom prst="rect">
            <a:avLst/>
          </a:prstGeom>
          <a:noFill/>
        </p:spPr>
        <p:txBody>
          <a:bodyPr wrap="none" rtlCol="0">
            <a:spAutoFit/>
          </a:bodyPr>
          <a:lstStyle/>
          <a:p>
            <a:r>
              <a:rPr lang="en-GB" sz="3200" b="1" dirty="0" err="1"/>
              <a:t>Skåne</a:t>
            </a:r>
            <a:r>
              <a:rPr lang="en-GB" sz="3200" b="1" dirty="0"/>
              <a:t> University Hospital</a:t>
            </a:r>
          </a:p>
          <a:p>
            <a:r>
              <a:rPr lang="en-GB" sz="2400" dirty="0"/>
              <a:t>Oncology, </a:t>
            </a:r>
            <a:r>
              <a:rPr lang="en-GB" sz="2400" dirty="0" err="1"/>
              <a:t>Hematology</a:t>
            </a:r>
            <a:r>
              <a:rPr lang="en-GB" sz="2400" dirty="0"/>
              <a:t>, Radiation Physics</a:t>
            </a:r>
          </a:p>
          <a:p>
            <a:r>
              <a:rPr lang="en-GB" sz="2400" dirty="0"/>
              <a:t>Department of Radiotherapy</a:t>
            </a:r>
          </a:p>
        </p:txBody>
      </p:sp>
    </p:spTree>
    <p:extLst>
      <p:ext uri="{BB962C8B-B14F-4D97-AF65-F5344CB8AC3E}">
        <p14:creationId xmlns:p14="http://schemas.microsoft.com/office/powerpoint/2010/main" val="2283096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1096B-FD2C-9459-8059-FD0AD021E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C05BD-7C14-DAB4-9C5D-472F70E2D274}"/>
              </a:ext>
            </a:extLst>
          </p:cNvPr>
          <p:cNvSpPr>
            <a:spLocks noGrp="1"/>
          </p:cNvSpPr>
          <p:nvPr>
            <p:ph type="title"/>
          </p:nvPr>
        </p:nvSpPr>
        <p:spPr>
          <a:xfrm>
            <a:off x="759178" y="78425"/>
            <a:ext cx="10515600" cy="1325563"/>
          </a:xfrm>
        </p:spPr>
        <p:txBody>
          <a:bodyPr/>
          <a:lstStyle/>
          <a:p>
            <a:r>
              <a:rPr lang="en-GB" dirty="0"/>
              <a:t>FLASH Radiotherapy on a Medical Linac</a:t>
            </a:r>
            <a:endParaRPr lang="en-SE" dirty="0"/>
          </a:p>
        </p:txBody>
      </p:sp>
      <p:sp>
        <p:nvSpPr>
          <p:cNvPr id="5" name="Content Placeholder 4">
            <a:extLst>
              <a:ext uri="{FF2B5EF4-FFF2-40B4-BE49-F238E27FC236}">
                <a16:creationId xmlns:a16="http://schemas.microsoft.com/office/drawing/2014/main" id="{08633050-7ED9-4669-ED62-631EF1FBD9B2}"/>
              </a:ext>
            </a:extLst>
          </p:cNvPr>
          <p:cNvSpPr>
            <a:spLocks noGrp="1"/>
          </p:cNvSpPr>
          <p:nvPr>
            <p:ph idx="1"/>
          </p:nvPr>
        </p:nvSpPr>
        <p:spPr>
          <a:xfrm>
            <a:off x="437667" y="1403988"/>
            <a:ext cx="5878689" cy="2227086"/>
          </a:xfrm>
        </p:spPr>
        <p:txBody>
          <a:bodyPr>
            <a:normAutofit fontScale="92500" lnSpcReduction="20000"/>
          </a:bodyPr>
          <a:lstStyle/>
          <a:p>
            <a:r>
              <a:rPr lang="en-US" sz="2000" dirty="0"/>
              <a:t>In 2019 a clinical LINAC (Elekta Precise, from 2003) was modified to enable UHDR-delivery</a:t>
            </a:r>
          </a:p>
          <a:p>
            <a:pPr marL="0" indent="0">
              <a:buNone/>
            </a:pPr>
            <a:endParaRPr lang="en-US" sz="2000" dirty="0"/>
          </a:p>
          <a:p>
            <a:r>
              <a:rPr lang="en-US" sz="2000" dirty="0"/>
              <a:t>Increased electron current to 100 </a:t>
            </a:r>
            <a:r>
              <a:rPr lang="en-US" sz="2000" dirty="0">
                <a:latin typeface="Symbol" panose="05050102010706020507" pitchFamily="18" charset="2"/>
              </a:rPr>
              <a:t>m</a:t>
            </a:r>
            <a:r>
              <a:rPr lang="en-US" sz="2000" dirty="0"/>
              <a:t>A</a:t>
            </a:r>
            <a:br>
              <a:rPr lang="en-US" sz="2000" dirty="0"/>
            </a:br>
            <a:r>
              <a:rPr lang="en-US" sz="2000" dirty="0"/>
              <a:t>(normally 0.1 </a:t>
            </a:r>
            <a:r>
              <a:rPr lang="en-US" sz="2000" dirty="0">
                <a:latin typeface="Symbol" panose="05050102010706020507" pitchFamily="18" charset="2"/>
              </a:rPr>
              <a:t>m</a:t>
            </a:r>
            <a:r>
              <a:rPr lang="en-US" sz="2000" dirty="0"/>
              <a:t>A)</a:t>
            </a:r>
          </a:p>
          <a:p>
            <a:endParaRPr lang="en-US" sz="2000" dirty="0"/>
          </a:p>
          <a:p>
            <a:r>
              <a:rPr lang="en-US" sz="2000" dirty="0"/>
              <a:t>Custom built external dosimetry system (</a:t>
            </a:r>
            <a:r>
              <a:rPr lang="sv-SE" sz="2000" dirty="0" err="1"/>
              <a:t>pulse</a:t>
            </a:r>
            <a:r>
              <a:rPr lang="sv-SE" sz="2000" dirty="0"/>
              <a:t>-by-</a:t>
            </a:r>
            <a:r>
              <a:rPr lang="sv-SE" sz="2000" dirty="0" err="1"/>
              <a:t>pulse</a:t>
            </a:r>
            <a:r>
              <a:rPr lang="sv-SE" sz="2000" dirty="0"/>
              <a:t> </a:t>
            </a:r>
            <a:r>
              <a:rPr lang="sv-SE" sz="2000" dirty="0" err="1"/>
              <a:t>control</a:t>
            </a:r>
            <a:r>
              <a:rPr lang="sv-SE" sz="2000" dirty="0"/>
              <a:t>)</a:t>
            </a:r>
          </a:p>
          <a:p>
            <a:endParaRPr lang="en-US" sz="2000" dirty="0"/>
          </a:p>
          <a:p>
            <a:endParaRPr lang="en-SE" dirty="0"/>
          </a:p>
        </p:txBody>
      </p:sp>
      <p:pic>
        <p:nvPicPr>
          <p:cNvPr id="7" name="3E41152C-8F09-4B67-AD3A-D9C77BEA7966" descr="IMG_6137.jpg">
            <a:extLst>
              <a:ext uri="{FF2B5EF4-FFF2-40B4-BE49-F238E27FC236}">
                <a16:creationId xmlns:a16="http://schemas.microsoft.com/office/drawing/2014/main" id="{BA97F192-EA34-ACB2-E9E1-6D253B57D2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39" b="19321"/>
          <a:stretch/>
        </p:blipFill>
        <p:spPr bwMode="auto">
          <a:xfrm>
            <a:off x="1796788" y="3631074"/>
            <a:ext cx="3160446" cy="3208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objekt 2">
            <a:extLst>
              <a:ext uri="{FF2B5EF4-FFF2-40B4-BE49-F238E27FC236}">
                <a16:creationId xmlns:a16="http://schemas.microsoft.com/office/drawing/2014/main" id="{4687C215-EC16-4A02-8CCB-BF6734BDC700}"/>
              </a:ext>
            </a:extLst>
          </p:cNvPr>
          <p:cNvPicPr>
            <a:picLocks noChangeAspect="1"/>
          </p:cNvPicPr>
          <p:nvPr/>
        </p:nvPicPr>
        <p:blipFill>
          <a:blip r:embed="rId4"/>
          <a:stretch>
            <a:fillRect/>
          </a:stretch>
        </p:blipFill>
        <p:spPr>
          <a:xfrm>
            <a:off x="6505651" y="971009"/>
            <a:ext cx="5248682" cy="2252837"/>
          </a:xfrm>
          <a:prstGeom prst="rect">
            <a:avLst/>
          </a:prstGeom>
        </p:spPr>
      </p:pic>
      <p:pic>
        <p:nvPicPr>
          <p:cNvPr id="4" name="Bildobjekt 3" descr="The FLASH team">
            <a:extLst>
              <a:ext uri="{FF2B5EF4-FFF2-40B4-BE49-F238E27FC236}">
                <a16:creationId xmlns:a16="http://schemas.microsoft.com/office/drawing/2014/main" id="{D429251D-0C4F-A3FA-380F-3EE2431DCBDB}"/>
              </a:ext>
            </a:extLst>
          </p:cNvPr>
          <p:cNvPicPr>
            <a:picLocks noChangeAspect="1"/>
          </p:cNvPicPr>
          <p:nvPr/>
        </p:nvPicPr>
        <p:blipFill>
          <a:blip r:embed="rId5"/>
          <a:stretch>
            <a:fillRect/>
          </a:stretch>
        </p:blipFill>
        <p:spPr>
          <a:xfrm>
            <a:off x="6371810" y="3358771"/>
            <a:ext cx="5516364" cy="3379318"/>
          </a:xfrm>
          <a:prstGeom prst="rect">
            <a:avLst/>
          </a:prstGeom>
        </p:spPr>
      </p:pic>
    </p:spTree>
    <p:extLst>
      <p:ext uri="{BB962C8B-B14F-4D97-AF65-F5344CB8AC3E}">
        <p14:creationId xmlns:p14="http://schemas.microsoft.com/office/powerpoint/2010/main" val="385224975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3063</TotalTime>
  <Words>3828</Words>
  <Application>Microsoft Office PowerPoint</Application>
  <PresentationFormat>Bredbild</PresentationFormat>
  <Paragraphs>445</Paragraphs>
  <Slides>35</Slides>
  <Notes>29</Notes>
  <HiddenSlides>0</HiddenSlides>
  <MMClips>0</MMClips>
  <ScaleCrop>false</ScaleCrop>
  <HeadingPairs>
    <vt:vector size="6" baseType="variant">
      <vt:variant>
        <vt:lpstr>Använt teckensnitt</vt:lpstr>
      </vt:variant>
      <vt:variant>
        <vt:i4>10</vt:i4>
      </vt:variant>
      <vt:variant>
        <vt:lpstr>Tema</vt:lpstr>
      </vt:variant>
      <vt:variant>
        <vt:i4>1</vt:i4>
      </vt:variant>
      <vt:variant>
        <vt:lpstr>Bildrubriker</vt:lpstr>
      </vt:variant>
      <vt:variant>
        <vt:i4>35</vt:i4>
      </vt:variant>
    </vt:vector>
  </HeadingPairs>
  <TitlesOfParts>
    <vt:vector size="46" baseType="lpstr">
      <vt:lpstr>Aptos</vt:lpstr>
      <vt:lpstr>Aptos Display</vt:lpstr>
      <vt:lpstr>Arial</vt:lpstr>
      <vt:lpstr>Arial Narrow</vt:lpstr>
      <vt:lpstr>BlinkMacSystemFont</vt:lpstr>
      <vt:lpstr>Calibri</vt:lpstr>
      <vt:lpstr>Helvetica Neue</vt:lpstr>
      <vt:lpstr>Symbol</vt:lpstr>
      <vt:lpstr>Verdana</vt:lpstr>
      <vt:lpstr>Wingdings</vt:lpstr>
      <vt:lpstr>Office-tema</vt:lpstr>
      <vt:lpstr> Clinical Implementation of FLASH Radiotherapy</vt:lpstr>
      <vt:lpstr>The rationality</vt:lpstr>
      <vt:lpstr>Our FLASH Publications (2019-2025)</vt:lpstr>
      <vt:lpstr>PowerPoint-presentation</vt:lpstr>
      <vt:lpstr>Background</vt:lpstr>
      <vt:lpstr>The FLASH Effect – Improved Therapeutic Window</vt:lpstr>
      <vt:lpstr>Background</vt:lpstr>
      <vt:lpstr>The FLASH Program in Lund</vt:lpstr>
      <vt:lpstr>FLASH Radiotherapy on a Medical Linac</vt:lpstr>
      <vt:lpstr>LINAC beam parameters</vt:lpstr>
      <vt:lpstr>Preclinical research</vt:lpstr>
      <vt:lpstr>Veterinary clinical trials in Lund</vt:lpstr>
      <vt:lpstr>The translational gap</vt:lpstr>
      <vt:lpstr>Single-arm study on oral malignant tumors</vt:lpstr>
      <vt:lpstr>Two-armed randomized study</vt:lpstr>
      <vt:lpstr>Two-armed randomized study</vt:lpstr>
      <vt:lpstr>Two-armed fractionation study</vt:lpstr>
      <vt:lpstr>Two-armed fractionation study</vt:lpstr>
      <vt:lpstr>PowerPoint-presentation</vt:lpstr>
      <vt:lpstr>Why the need for a scintillator-based approach to spatial and temporal dosimetry in UHDR electron irradiation</vt:lpstr>
      <vt:lpstr>Why the need for a scintillator-based approach to spatial and temporal dosimetry in UHDR electron irradiation</vt:lpstr>
      <vt:lpstr>Method &amp; Material</vt:lpstr>
      <vt:lpstr>PowerPoint-presentation</vt:lpstr>
      <vt:lpstr>Method</vt:lpstr>
      <vt:lpstr>Task 1</vt:lpstr>
      <vt:lpstr>Task 1.5 </vt:lpstr>
      <vt:lpstr>Task 2</vt:lpstr>
      <vt:lpstr>PowerPoint-presentation</vt:lpstr>
      <vt:lpstr>Task 3:  </vt:lpstr>
      <vt:lpstr>PowerPoint-presentation</vt:lpstr>
      <vt:lpstr>PowerPoint-presentation</vt:lpstr>
      <vt:lpstr>Other potentially valuable feedback</vt:lpstr>
      <vt:lpstr>Closing remarks</vt:lpstr>
      <vt:lpstr>The FLASH Program in Lund</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Filip Hörberger</dc:creator>
  <cp:lastModifiedBy>Filip Hörberger</cp:lastModifiedBy>
  <cp:revision>22</cp:revision>
  <dcterms:created xsi:type="dcterms:W3CDTF">2026-06-02T13:09:52Z</dcterms:created>
  <dcterms:modified xsi:type="dcterms:W3CDTF">2026-06-11T18:08:33Z</dcterms:modified>
</cp:coreProperties>
</file>