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582" r:id="rId5"/>
    <p:sldId id="684" r:id="rId6"/>
    <p:sldId id="686" r:id="rId7"/>
    <p:sldId id="687" r:id="rId8"/>
    <p:sldId id="654" r:id="rId9"/>
    <p:sldId id="688" r:id="rId10"/>
    <p:sldId id="673" r:id="rId11"/>
    <p:sldId id="658" r:id="rId12"/>
    <p:sldId id="672" r:id="rId13"/>
    <p:sldId id="653" r:id="rId14"/>
    <p:sldId id="663" r:id="rId15"/>
    <p:sldId id="683" r:id="rId16"/>
    <p:sldId id="668" r:id="rId17"/>
    <p:sldId id="665" r:id="rId18"/>
    <p:sldId id="676" r:id="rId19"/>
    <p:sldId id="679" r:id="rId20"/>
    <p:sldId id="674" r:id="rId21"/>
    <p:sldId id="678" r:id="rId22"/>
    <p:sldId id="685" r:id="rId23"/>
    <p:sldId id="680" r:id="rId24"/>
    <p:sldId id="681" r:id="rId25"/>
    <p:sldId id="682" r:id="rId26"/>
    <p:sldId id="675" r:id="rId27"/>
    <p:sldId id="669" r:id="rId28"/>
    <p:sldId id="671" r:id="rId29"/>
    <p:sldId id="657" r:id="rId30"/>
    <p:sldId id="677" r:id="rId31"/>
  </p:sldIdLst>
  <p:sldSz cx="12188825" cy="6858000"/>
  <p:notesSz cx="6797675" cy="9926638"/>
  <p:defaultTextStyle>
    <a:defPPr rtl="0">
      <a:defRPr lang="en-GB"/>
    </a:defPPr>
    <a:lvl1pPr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60949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1218987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828480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243797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304746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3656960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4266453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487594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Forfatter" initials="F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400"/>
    <a:srgbClr val="FFD600"/>
    <a:srgbClr val="FFA500"/>
    <a:srgbClr val="4D69CD"/>
    <a:srgbClr val="32EE32"/>
    <a:srgbClr val="D9D9D9"/>
    <a:srgbClr val="FF9933"/>
    <a:srgbClr val="FFFF66"/>
    <a:srgbClr val="002445"/>
    <a:srgbClr val="172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A2CC9-D1E3-4950-BF54-FE9105C99583}" v="98" dt="2026-06-16T08:43:27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 rtl="0">
              <a:defRPr/>
            </a:pPr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 rtl="0">
              <a:defRPr/>
            </a:pPr>
            <a:endParaRPr lang="en-GB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 rtl="0">
              <a:defRPr/>
            </a:pPr>
            <a:endParaRPr lang="en-GB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 rtl="0">
              <a:defRPr/>
            </a:pPr>
            <a:fld id="{88DF0C21-DE6B-488F-B9D9-B7FE08733B70}" type="slidenum">
              <a:rPr lang="en-GB"/>
              <a:pPr rtl="0"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8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7T14:14:56.0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 rtl="0"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 rtl="0"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3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 rtl="0"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 rtl="0">
              <a:defRPr/>
            </a:pPr>
            <a:fld id="{72C160C3-3AB6-49C1-8001-AFDAD271EB5B}" type="slidenum">
              <a:rPr lang="en-GB"/>
              <a:pPr rtl="0"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  <a:p>
            <a:pPr rtl="0"/>
            <a:r>
              <a:rPr lang="en-gb" dirty="0"/>
              <a:t>HUSK AT ”AKTIVERE INDHOLD” I DIALOGBOKSEN DER KOMMER NÅR PRÆSENTATIONEN STARTER (GUL BJÆLKE)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910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all the investigations, we will use 2 dosimeters that are 12 by 12 cm which will each be cut into 9 4 x 4 dosimeters. For the energy dependence, we will 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132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F072F-865D-6ACE-01A7-19C096056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CB802D5-EAEC-CE8E-E088-BFC46288F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702616C-9467-296F-3208-5ED00D7FC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all the investigations, we will use 2 dosimeters that are 12 by 12 cm which will each be cut into 9 4 x 4 dosimeters. For the energy dependence, we will …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D9917CF-2F3F-78B9-3318-B0CB55E1BB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087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AE1CB-C2D6-954A-3CF8-1D626DF9C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4A8D414-3FF5-EC85-1856-1271CE0DE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9494573-EE30-191D-C77A-F23F291DE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6441AD3-A843-330A-490B-D5E19EF47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260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visual demonstration of the setup can be seen here. The same physical setup was used for our dose calibration.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826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82F73-80AC-38DC-E8E2-8753DE305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38C327A-38F0-E1E7-E71B-F126A1AE2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CFC4F36-2DB9-42E2-B024-83F33232B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have brought two of the previous experiments the dosimeters have been a part of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765B28-A736-5543-5239-C17847CFD5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374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neck phantom had our dosimeter wrapped tightly around its spine. From here, it was first CT-scanned with metal beads to help for better alignment later,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563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2771A-4074-ED4D-65D3-0AEC67B62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198EBCD-A423-427C-17D7-6547CC541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81A480B-C352-3FC2-9231-A99A6164A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have brought two of the previous experiments the dosimeters have been a part of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E51B084-D3FA-AEC8-6EE3-C2F80CC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19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one of them, the dosimeter was used to measure dose and LET delivered to the border of the spine of a 3D-printed neck-phantom. It was curved around a tissue-equivalent spine-cylinder and </a:t>
            </a:r>
            <a:r>
              <a:rPr lang="en-GB" dirty="0" err="1"/>
              <a:t>souronded</a:t>
            </a:r>
            <a:r>
              <a:rPr lang="en-GB" dirty="0"/>
              <a:t> by a bone-equivalent cylinder. The dosimeter was readout with a 0.6 mm^2 pixel resolution. It is still a WIP, since currently, we have the signal levels from our nano particles from the irradiation, and their signal ratio for each pixel.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84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BF8A2-CCDB-068B-1DEA-7645CD4AC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776440D-3FC3-6477-A5C9-9C6600E09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2C0A84A-A4F9-CF1C-E732-CEAD08EBF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Many modern radiotherapies involves techniques that create dose distributions with steep gradients and highly localized features. If we want to validate those dose distributions, it is very beneficial to have a </a:t>
            </a:r>
            <a:r>
              <a:rPr lang="en-GB" dirty="0" err="1"/>
              <a:t>dosimetric</a:t>
            </a:r>
            <a:r>
              <a:rPr lang="en-GB" dirty="0"/>
              <a:t> geometry more complex than just a two-dimensional plane.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4D6F0D1-5284-31FA-FF2C-6DCA94405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98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D9887-17A7-8B92-44F8-D27F67E7F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E4B0ACB-8A99-2A91-05D4-C86EF1C19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6CDBAD0-2367-3768-8605-3E6E869EC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Many modern radiotherapy involves techniques that create dose distributions with steep gradients and highly localized features. If we want to validate those dose distributions, it is very beneficial to have a </a:t>
            </a:r>
            <a:r>
              <a:rPr lang="en-GB" dirty="0" err="1"/>
              <a:t>dosimetric</a:t>
            </a:r>
            <a:r>
              <a:rPr lang="en-GB" dirty="0"/>
              <a:t> geometry more complex than just a two-dimensional plane.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64DDA1-002C-72B8-6CD8-34E7C78B43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6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36B0A-86C0-04B6-7350-8BDA19BC0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3D2A955-CAF6-8314-7F1B-F8C45EB16B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E42EA2E-2CD4-731C-AC4D-17D1D95A2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Many modern radiotherapy involves techniques that create dose distributions with steep gradients and highly localized features. If we want to validate those dose distributions, it is very beneficial to have a </a:t>
            </a:r>
            <a:r>
              <a:rPr lang="en-GB" dirty="0" err="1"/>
              <a:t>dosimetric</a:t>
            </a:r>
            <a:r>
              <a:rPr lang="en-GB" dirty="0"/>
              <a:t> geometry more complex than just a two-dimensional plane.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C9CDCA8-A52C-5B98-0F4C-46003D808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8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an investigation case, we 3D printed a (1</a:t>
            </a:r>
            <a:r>
              <a:rPr lang="en-GB" baseline="30000" dirty="0"/>
              <a:t>st</a:t>
            </a:r>
            <a:r>
              <a:rPr lang="en-GB" dirty="0"/>
              <a:t> degree approximation to) anthropomorphic neck phantom consisting of… In the phantom, a target was created, and a treatment plan consisting of two fields with high dose gradients in the dosimeter area was designed.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330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5701-5177-735C-5CE4-389A2B16D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3BE385-D126-7873-9FD1-09C6080F40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B03FE90-9EC6-4185-C198-1CB853595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an investigation case, we 3D printed a (1</a:t>
            </a:r>
            <a:r>
              <a:rPr lang="en-GB" baseline="30000" dirty="0"/>
              <a:t>st</a:t>
            </a:r>
            <a:r>
              <a:rPr lang="en-GB" dirty="0"/>
              <a:t> degree approximation to) anthropomorphic neck phantom consisting of… In the phantom, a target was created, and a treatment plan consisting of two fields with high dose gradients in the dosimeter area was designed.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C3E9590-C11C-D485-0AFC-92DAC815A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626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964EE-D0F0-9095-67A0-BE1410BAA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C53F10F-4DEA-36A0-25FB-FDA69F941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1A70CE2-659F-66B6-46D6-830D1C5DF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dosimeters consists of the OSL active nano particles LiBaF3 and LiF:Cu dispersed in a silicone matrix. The two particles emit light at different wavelengths, and their signals quench at different LET-values, and hence by tracking their signal ratio, we expect to be able to measure LET. We synthesize the particles ourselves In our lab using a flow synthesis, and mix them with silicone, from where they can be poured into moulds with the wanted sizes and be left to cure. It takes around 2 days to make a batch of powder, and 3 days from there to make a dosimeter.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A8A733-A882-1E62-F51B-CD1111881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986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Once irradiated, we use a home-build scanning setup placed at IFA to read out the dosimeters. It consists of a robotic arm on where two </a:t>
            </a:r>
            <a:r>
              <a:rPr lang="en-GB" dirty="0" err="1"/>
              <a:t>fibers</a:t>
            </a:r>
            <a:r>
              <a:rPr lang="en-GB" dirty="0"/>
              <a:t> are placed, that are coupled to a green laser and a </a:t>
            </a:r>
            <a:r>
              <a:rPr lang="en-GB" dirty="0" err="1"/>
              <a:t>lense</a:t>
            </a:r>
            <a:r>
              <a:rPr lang="en-GB" dirty="0"/>
              <a:t> respectively. The laser reads out a small area of the dosimeter, and the </a:t>
            </a:r>
            <a:r>
              <a:rPr lang="en-GB" dirty="0" err="1"/>
              <a:t>lense</a:t>
            </a:r>
            <a:r>
              <a:rPr lang="en-GB" dirty="0"/>
              <a:t> catches the emitted light from the OSL particles in the area. From here, the signal is transported through the </a:t>
            </a:r>
            <a:r>
              <a:rPr lang="en-GB" dirty="0" err="1"/>
              <a:t>fiber</a:t>
            </a:r>
            <a:r>
              <a:rPr lang="en-GB" dirty="0"/>
              <a:t>, from where it is separated into the different wavelengths from the two OSL particle types. The scanner moves the </a:t>
            </a:r>
            <a:r>
              <a:rPr lang="en-GB" dirty="0" err="1"/>
              <a:t>fibers</a:t>
            </a:r>
            <a:r>
              <a:rPr lang="en-GB" dirty="0"/>
              <a:t> from side to side all over the dosimeter.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914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be able to use the dosimeters, we needed to ensure that they were energy-dependent, had dose linearity and we have also started looking at the possibility for calibrating them towards measuring LET.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72C160C3-3AB6-49C1-8001-AFDAD271EB5B}" type="slidenum">
              <a:rPr lang="en-GB" smtClean="0"/>
              <a:pPr rtl="0"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95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arvet baggrund"/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rtlCol="0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pic>
        <p:nvPicPr>
          <p:cNvPr id="5" name="Au logo">
            <a:extLst>
              <a:ext uri="{FF2B5EF4-FFF2-40B4-BE49-F238E27FC236}">
                <a16:creationId xmlns:a16="http://schemas.microsoft.com/office/drawing/2014/main" id="{D8A0443B-B47B-80BC-D5AA-0761B6E702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6" name="SecondaryLogo">
            <a:extLst>
              <a:ext uri="{FF2B5EF4-FFF2-40B4-BE49-F238E27FC236}">
                <a16:creationId xmlns:a16="http://schemas.microsoft.com/office/drawing/2014/main" id="{FA903622-D548-DBF7-B6EF-E0C1AD831A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10" name="OFF_logo1Computed">
            <a:extLst>
              <a:ext uri="{FF2B5EF4-FFF2-40B4-BE49-F238E27FC236}">
                <a16:creationId xmlns:a16="http://schemas.microsoft.com/office/drawing/2014/main" id="{710EAEB6-AC06-B3E0-C002-F264218E90F5}"/>
              </a:ext>
            </a:extLst>
          </p:cNvPr>
          <p:cNvSpPr/>
          <p:nvPr userDrawn="1"/>
        </p:nvSpPr>
        <p:spPr bwMode="auto">
          <a:xfrm flipH="1">
            <a:off x="972064" y="5997600"/>
            <a:ext cx="754426" cy="589622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lang="en-gb" sz="1000" b="0" i="0" u="none" strike="noStrike" cap="all" normalizeH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2653200"/>
          </a:xfrm>
          <a:solidFill>
            <a:schemeClr val="bg1"/>
          </a:solidFill>
        </p:spPr>
        <p:txBody>
          <a:bodyPr rtlCol="0"/>
          <a:lstStyle>
            <a:lvl1pPr marL="0" indent="0">
              <a:buFontTx/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800" y="3237372"/>
            <a:ext cx="5644800" cy="2653200"/>
          </a:xfrm>
        </p:spPr>
        <p:txBody>
          <a:bodyPr rtlCol="0"/>
          <a:lstStyle>
            <a:lvl1pPr marL="0" indent="0">
              <a:buFontTx/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 rtlCol="0"/>
          <a:lstStyle>
            <a:lvl1pPr marL="0" indent="0">
              <a:buFontTx/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075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 rtlCol="0"/>
          <a:lstStyle>
            <a:lvl1pPr marL="0" indent="0">
              <a:buFontTx/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231600" y="316800"/>
            <a:ext cx="5644800" cy="2653200"/>
          </a:xfrm>
        </p:spPr>
        <p:txBody>
          <a:bodyPr rtlCol="0"/>
          <a:lstStyle>
            <a:lvl1pPr marL="0" indent="0">
              <a:buFontTx/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237372"/>
            <a:ext cx="5644800" cy="2653200"/>
          </a:xfrm>
        </p:spPr>
        <p:txBody>
          <a:bodyPr rtlCol="0"/>
          <a:lstStyle>
            <a:lvl1pPr marL="0" indent="0">
              <a:buFontTx/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57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15913" y="315913"/>
            <a:ext cx="11557000" cy="6220354"/>
          </a:xfrm>
        </p:spPr>
        <p:txBody>
          <a:bodyPr rtlCol="0"/>
          <a:lstStyle>
            <a:lvl1pPr marL="0" indent="0">
              <a:buFontTx/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494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6" hasCustomPrompt="1"/>
          </p:nvPr>
        </p:nvSpPr>
        <p:spPr>
          <a:xfrm>
            <a:off x="1845940" y="1412776"/>
            <a:ext cx="8496944" cy="3744416"/>
          </a:xfrm>
        </p:spPr>
        <p:txBody>
          <a:bodyPr rtlCol="0"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algn="ctr">
              <a:buFontTx/>
              <a:buNone/>
              <a:defRPr/>
            </a:lvl3pPr>
          </a:lstStyle>
          <a:p>
            <a:pPr lvl="0" rtl="0"/>
            <a:r>
              <a:rPr lang="en-gb"/>
              <a:t>Click to add Quote text, for next level ENTER and TAB</a:t>
            </a:r>
            <a:endParaRPr lang="da-DK"/>
          </a:p>
          <a:p>
            <a:pPr lvl="1" rtl="0"/>
            <a:r>
              <a:rPr lang="en-gb"/>
              <a:t>Second level</a:t>
            </a:r>
            <a:endParaRPr lang="da-DK"/>
          </a:p>
          <a:p>
            <a:pPr lvl="2" rt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14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913" y="230400"/>
            <a:ext cx="11563200" cy="752400"/>
          </a:xfrm>
        </p:spPr>
        <p:txBody>
          <a:bodyPr rtlCol="0" anchor="t" anchorCtr="0"/>
          <a:lstStyle/>
          <a:p>
            <a:pPr rt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98068" y="1853461"/>
            <a:ext cx="6264696" cy="2725288"/>
          </a:xfrm>
        </p:spPr>
        <p:txBody>
          <a:bodyPr rtlCol="0"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marL="576000" indent="0">
              <a:buNone/>
              <a:defRPr/>
            </a:lvl3pPr>
          </a:lstStyle>
          <a:p>
            <a:pPr lvl="0" rtl="0"/>
            <a:r>
              <a:rPr lang="en-gb"/>
              <a:t>Click to add Quote text, for next level ENTER and TAB</a:t>
            </a:r>
            <a:endParaRPr lang="da-DK"/>
          </a:p>
          <a:p>
            <a:pPr lvl="1" rtl="0"/>
            <a:r>
              <a:rPr lang="en-gb"/>
              <a:t>Second level</a:t>
            </a:r>
            <a:endParaRPr lang="da-D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10" name="Footer Placeholder 9" hidden="1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51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2"/>
          </p:nvPr>
        </p:nvSpPr>
        <p:spPr>
          <a:xfrm>
            <a:off x="328613" y="328612"/>
            <a:ext cx="11550650" cy="6213475"/>
          </a:xfrm>
        </p:spPr>
        <p:txBody>
          <a:bodyPr rtlCol="0"/>
          <a:lstStyle/>
          <a:p>
            <a:pPr lvl="0" rtl="0"/>
            <a:r>
              <a:rPr lang="en-gb"/>
              <a:t>Click to edit Master text styles</a:t>
            </a:r>
            <a:endParaRPr lang="da-DK"/>
          </a:p>
          <a:p>
            <a:pPr lvl="1" rtl="0"/>
            <a:r>
              <a:rPr lang="en-gb"/>
              <a:t>Second level</a:t>
            </a:r>
            <a:endParaRPr lang="da-DK"/>
          </a:p>
          <a:p>
            <a:pPr lvl="2" rtl="0"/>
            <a:r>
              <a:rPr lang="en-gb"/>
              <a:t>Third level</a:t>
            </a:r>
            <a:endParaRPr lang="da-DK"/>
          </a:p>
          <a:p>
            <a:pPr lvl="3" rtl="0"/>
            <a:r>
              <a:rPr lang="en-gb"/>
              <a:t>Fourth level</a:t>
            </a:r>
            <a:endParaRPr lang="da-DK"/>
          </a:p>
          <a:p>
            <a:pPr lvl="4" rtl="0"/>
            <a:r>
              <a:rPr lang="en-gb"/>
              <a:t>Fifth level</a:t>
            </a:r>
            <a:endParaRPr lang="da-D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1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6" name="TextBox 5"/>
          <p:cNvSpPr txBox="1"/>
          <p:nvPr userDrawn="1"/>
        </p:nvSpPr>
        <p:spPr>
          <a:xfrm>
            <a:off x="-2160355" y="1022476"/>
            <a:ext cx="2012649" cy="473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479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65820" y="1340768"/>
            <a:ext cx="1224136" cy="504056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4799"/>
          </a:p>
        </p:txBody>
      </p:sp>
      <p:pic>
        <p:nvPicPr>
          <p:cNvPr id="6" name="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776" y="2163364"/>
            <a:ext cx="2531272" cy="2531272"/>
          </a:xfrm>
          <a:prstGeom prst="rect">
            <a:avLst/>
          </a:prstGeom>
        </p:spPr>
      </p:pic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  <a:prstGeom prst="rect">
            <a:avLst/>
          </a:prstGeo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744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4799"/>
          </a:p>
        </p:txBody>
      </p:sp>
      <p:sp>
        <p:nvSpPr>
          <p:cNvPr id="34" name="Pladsholder til tekst 2"/>
          <p:cNvSpPr txBox="1">
            <a:spLocks/>
          </p:cNvSpPr>
          <p:nvPr userDrawn="1"/>
        </p:nvSpPr>
        <p:spPr>
          <a:xfrm>
            <a:off x="1090914" y="2098689"/>
            <a:ext cx="12745416" cy="1329861"/>
          </a:xfrm>
          <a:prstGeom prst="rect">
            <a:avLst/>
          </a:prstGeom>
        </p:spPr>
        <p:txBody>
          <a:bodyPr wrap="square" lIns="0" tIns="0" rIns="0" bIns="21600" rtlCol="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rtl="0">
              <a:lnSpc>
                <a:spcPct val="85000"/>
              </a:lnSpc>
            </a:pPr>
            <a:r>
              <a:rPr lang="en-gb" sz="10000" kern="0">
                <a:solidFill>
                  <a:schemeClr val="accent6"/>
                </a:solidFill>
                <a:latin typeface="AU Peto" panose="040C0B07020602020301" pitchFamily="82" charset="0"/>
              </a:rPr>
              <a:t>Aarhus</a:t>
            </a:r>
            <a:endParaRPr lang="da-DK"/>
          </a:p>
        </p:txBody>
      </p:sp>
      <p:sp>
        <p:nvSpPr>
          <p:cNvPr id="6" name="Pladsholder til tekst 2"/>
          <p:cNvSpPr txBox="1">
            <a:spLocks/>
          </p:cNvSpPr>
          <p:nvPr userDrawn="1"/>
        </p:nvSpPr>
        <p:spPr>
          <a:xfrm>
            <a:off x="7439540" y="2093600"/>
            <a:ext cx="4356484" cy="1329861"/>
          </a:xfrm>
          <a:prstGeom prst="rect">
            <a:avLst/>
          </a:prstGeom>
        </p:spPr>
        <p:txBody>
          <a:bodyPr wrap="square" lIns="0" tIns="0" rIns="0" bIns="21600" rtlCol="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rtl="0">
              <a:lnSpc>
                <a:spcPct val="85000"/>
              </a:lnSpc>
            </a:pPr>
            <a:r>
              <a:rPr lang="en-gb" sz="10000" kern="0">
                <a:solidFill>
                  <a:schemeClr val="bg1"/>
                </a:solidFill>
                <a:latin typeface="AU Peto" panose="040C0B07020602020301" pitchFamily="82" charset="0"/>
              </a:rPr>
              <a:t>uni</a:t>
            </a:r>
            <a:endParaRPr lang="da-DK" sz="10000" kern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 userDrawn="1"/>
        </p:nvSpPr>
        <p:spPr>
          <a:xfrm>
            <a:off x="1881492" y="3428550"/>
            <a:ext cx="9289032" cy="1329861"/>
          </a:xfrm>
          <a:prstGeom prst="rect">
            <a:avLst/>
          </a:prstGeom>
        </p:spPr>
        <p:txBody>
          <a:bodyPr wrap="square" lIns="0" tIns="0" rIns="0" bIns="21600" rtlCol="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 rtl="0">
              <a:lnSpc>
                <a:spcPct val="85000"/>
              </a:lnSpc>
            </a:pPr>
            <a:r>
              <a:rPr lang="en-gb" sz="10000" kern="0">
                <a:solidFill>
                  <a:schemeClr val="bg1"/>
                </a:solidFill>
                <a:latin typeface="AU Peto" panose="040C0B07020602020301" pitchFamily="82" charset="0"/>
              </a:rPr>
              <a:t>versiet</a:t>
            </a:r>
            <a:endParaRPr lang="da-DK" sz="1000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8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  <a:prstGeom prst="rect">
            <a:avLst/>
          </a:prstGeo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62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4799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985838" y="3443622"/>
            <a:ext cx="648000" cy="4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rtl="0">
              <a:defRPr/>
            </a:pPr>
            <a:endParaRPr lang="da-DK" sz="4799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1844" y="1520315"/>
            <a:ext cx="9543307" cy="1779553"/>
          </a:xfrm>
        </p:spPr>
        <p:txBody>
          <a:bodyPr wrap="square" rtlCol="0" anchor="b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1746085"/>
          </a:xfrm>
        </p:spPr>
        <p:txBody>
          <a:bodyPr rtlCol="0"/>
          <a:lstStyle>
            <a:lvl1pPr marL="0" indent="0">
              <a:lnSpc>
                <a:spcPct val="101000"/>
              </a:lnSpc>
              <a:buFontTx/>
              <a:buNone/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Click to edit Master text styles</a:t>
            </a:r>
            <a:endParaRPr lang="da-DK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2160355" y="2132856"/>
            <a:ext cx="2012649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bold</a:t>
            </a:r>
            <a:endParaRPr lang="da-DK" sz="4799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pic>
        <p:nvPicPr>
          <p:cNvPr id="5" name="Au logo">
            <a:extLst>
              <a:ext uri="{FF2B5EF4-FFF2-40B4-BE49-F238E27FC236}">
                <a16:creationId xmlns:a16="http://schemas.microsoft.com/office/drawing/2014/main" id="{389176A3-F1D0-6065-0482-7F7E203C5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6" name="SecondaryLogo">
            <a:extLst>
              <a:ext uri="{FF2B5EF4-FFF2-40B4-BE49-F238E27FC236}">
                <a16:creationId xmlns:a16="http://schemas.microsoft.com/office/drawing/2014/main" id="{EB6D3501-8354-C73A-A9BE-FFC56D22C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7" name="OFF_logo1Computed">
            <a:extLst>
              <a:ext uri="{FF2B5EF4-FFF2-40B4-BE49-F238E27FC236}">
                <a16:creationId xmlns:a16="http://schemas.microsoft.com/office/drawing/2014/main" id="{95A6469B-B564-B39B-C9E9-73329A005204}"/>
              </a:ext>
            </a:extLst>
          </p:cNvPr>
          <p:cNvSpPr/>
          <p:nvPr userDrawn="1"/>
        </p:nvSpPr>
        <p:spPr bwMode="auto">
          <a:xfrm flipH="1">
            <a:off x="972064" y="5997600"/>
            <a:ext cx="754426" cy="589622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lang="en-gb" sz="1000" b="0" i="0" u="none" strike="noStrike" cap="all" normalizeH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Universitet</a:t>
            </a:r>
          </a:p>
        </p:txBody>
      </p:sp>
    </p:spTree>
    <p:extLst>
      <p:ext uri="{BB962C8B-B14F-4D97-AF65-F5344CB8AC3E}">
        <p14:creationId xmlns:p14="http://schemas.microsoft.com/office/powerpoint/2010/main" val="112700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arhus Universi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4799"/>
          </a:p>
        </p:txBody>
      </p:sp>
      <p:sp>
        <p:nvSpPr>
          <p:cNvPr id="5" name="LAN_AUWBreak"/>
          <p:cNvSpPr/>
          <p:nvPr userDrawn="1"/>
        </p:nvSpPr>
        <p:spPr bwMode="auto">
          <a:xfrm>
            <a:off x="6022613" y="2804400"/>
            <a:ext cx="65" cy="757567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183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lang="en-gb" sz="4000" b="0" i="0" u="none" strike="noStrike" cap="all" normalizeH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 
Universitet</a:t>
            </a:r>
          </a:p>
        </p:txBody>
      </p:sp>
      <p:pic>
        <p:nvPicPr>
          <p:cNvPr id="6" name="Logo whit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268" y="2864711"/>
            <a:ext cx="2228400" cy="1116990"/>
          </a:xfrm>
          <a:prstGeom prst="rect">
            <a:avLst/>
          </a:prstGeom>
        </p:spPr>
      </p:pic>
      <p:sp>
        <p:nvSpPr>
          <p:cNvPr id="7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 rtlCol="0"/>
          <a:lstStyle/>
          <a:p>
            <a:pPr rtl="0"/>
            <a:endParaRPr lang="da-DK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  <a:prstGeom prst="rect">
            <a:avLst/>
          </a:prstGeo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88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ogI_Blank">
    <p:bg>
      <p:bgPr>
        <a:solidFill>
          <a:srgbClr val="002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1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4799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rtlCol="0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da-DK"/>
          </a:p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da-DK" sz="4799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pic>
        <p:nvPicPr>
          <p:cNvPr id="4" name="Au logo">
            <a:extLst>
              <a:ext uri="{FF2B5EF4-FFF2-40B4-BE49-F238E27FC236}">
                <a16:creationId xmlns:a16="http://schemas.microsoft.com/office/drawing/2014/main" id="{7D59D111-E135-B387-AB6E-608683C81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5" name="SecondaryLogo">
            <a:extLst>
              <a:ext uri="{FF2B5EF4-FFF2-40B4-BE49-F238E27FC236}">
                <a16:creationId xmlns:a16="http://schemas.microsoft.com/office/drawing/2014/main" id="{1E70B8A8-6AD6-C4BA-A5FB-AE0AB2A06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6" name="OFF_logo1Computed">
            <a:extLst>
              <a:ext uri="{FF2B5EF4-FFF2-40B4-BE49-F238E27FC236}">
                <a16:creationId xmlns:a16="http://schemas.microsoft.com/office/drawing/2014/main" id="{09D10CE5-C19A-FF80-275C-E5A768AC6A40}"/>
              </a:ext>
            </a:extLst>
          </p:cNvPr>
          <p:cNvSpPr/>
          <p:nvPr userDrawn="1"/>
        </p:nvSpPr>
        <p:spPr bwMode="auto">
          <a:xfrm flipH="1">
            <a:off x="972064" y="5997600"/>
            <a:ext cx="754426" cy="589622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lang="en-gb" sz="1000" b="0" i="0" u="none" strike="noStrike" cap="all" normalizeH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Universitet</a:t>
            </a:r>
          </a:p>
        </p:txBody>
      </p:sp>
    </p:spTree>
    <p:extLst>
      <p:ext uri="{BB962C8B-B14F-4D97-AF65-F5344CB8AC3E}">
        <p14:creationId xmlns:p14="http://schemas.microsoft.com/office/powerpoint/2010/main" val="2007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960079"/>
            <a:ext cx="10220325" cy="3937484"/>
          </a:xfrm>
        </p:spPr>
        <p:txBody>
          <a:bodyPr rtlCol="0"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 rtl="0"/>
            <a:r>
              <a:rPr lang="en-gb"/>
              <a:t>Click to edit Master text styles</a:t>
            </a:r>
            <a:endParaRPr lang="da-DK"/>
          </a:p>
          <a:p>
            <a:pPr lvl="1" rtl="0"/>
            <a:r>
              <a:rPr lang="en-gb"/>
              <a:t>Second level</a:t>
            </a:r>
            <a:endParaRPr lang="da-DK"/>
          </a:p>
          <a:p>
            <a:pPr lvl="2" rtl="0"/>
            <a:r>
              <a:rPr lang="en-gb"/>
              <a:t>Third level</a:t>
            </a:r>
            <a:endParaRPr lang="da-DK"/>
          </a:p>
          <a:p>
            <a:pPr lvl="3" rtl="0"/>
            <a:r>
              <a:rPr lang="en-gb"/>
              <a:t>Fourth level</a:t>
            </a:r>
            <a:endParaRPr lang="da-DK"/>
          </a:p>
          <a:p>
            <a:pPr lvl="4" rtl="0"/>
            <a:r>
              <a:rPr lang="en-gb"/>
              <a:t>Fifth level</a:t>
            </a:r>
            <a:endParaRPr lang="da-DK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73598" y="340161"/>
            <a:ext cx="18258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 linjer </a:t>
            </a:r>
            <a:endParaRPr lang="da-DK"/>
          </a:p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da-DK"/>
          </a:p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da-DK" sz="479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3200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4799"/>
          </a:p>
          <a:p>
            <a:pPr algn="ctr" rtl="0"/>
            <a:endParaRPr lang="da-DK" sz="4799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 rtlCol="0" anchor="t" anchorCtr="0"/>
          <a:lstStyle/>
          <a:p>
            <a:pPr rt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521366"/>
          </a:xfrm>
        </p:spPr>
        <p:txBody>
          <a:bodyPr rtlCol="0"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 rtl="0"/>
            <a:r>
              <a:rPr lang="en-gb"/>
              <a:t>Click to edit Master text styles</a:t>
            </a:r>
            <a:endParaRPr lang="da-DK"/>
          </a:p>
          <a:p>
            <a:pPr lvl="1" rtl="0"/>
            <a:r>
              <a:rPr lang="en-gb"/>
              <a:t>Second level</a:t>
            </a:r>
            <a:endParaRPr lang="da-DK"/>
          </a:p>
          <a:p>
            <a:pPr lvl="2" rtl="0"/>
            <a:r>
              <a:rPr lang="en-gb"/>
              <a:t>Third level</a:t>
            </a:r>
            <a:endParaRPr lang="da-DK"/>
          </a:p>
          <a:p>
            <a:pPr lvl="3" rtl="0"/>
            <a:r>
              <a:rPr lang="en-gb"/>
              <a:t>Fourth level</a:t>
            </a:r>
            <a:endParaRPr lang="da-DK"/>
          </a:p>
          <a:p>
            <a:pPr lvl="4" rtl="0"/>
            <a:r>
              <a:rPr lang="en-gb"/>
              <a:t>Fifth level</a:t>
            </a:r>
            <a:endParaRPr lang="da-DK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da-DK"/>
          </a:p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da-DK" sz="479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71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65" userDrawn="1">
          <p15:clr>
            <a:srgbClr val="00000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2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4799"/>
          </a:p>
          <a:p>
            <a:pPr algn="ctr" rtl="0"/>
            <a:endParaRPr lang="da-DK" sz="4799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800" y="230400"/>
            <a:ext cx="5644263" cy="752400"/>
          </a:xfrm>
        </p:spPr>
        <p:txBody>
          <a:bodyPr rtlCol="0" anchor="t" anchorCtr="0"/>
          <a:lstStyle>
            <a:lvl1pPr>
              <a:defRPr/>
            </a:lvl1pPr>
          </a:lstStyle>
          <a:p>
            <a:pPr rtl="0"/>
            <a:r>
              <a:rPr lang="en-gb"/>
              <a:t>Insert title</a:t>
            </a:r>
            <a:endParaRPr lang="da-DK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1371600"/>
            <a:ext cx="4975225" cy="4525964"/>
          </a:xfrm>
        </p:spPr>
        <p:txBody>
          <a:bodyPr rtlCol="0"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 rtl="0"/>
            <a:r>
              <a:rPr lang="en-gb"/>
              <a:t>Click to edit Master text styles</a:t>
            </a:r>
            <a:endParaRPr lang="da-DK"/>
          </a:p>
          <a:p>
            <a:pPr lvl="1" rtl="0"/>
            <a:r>
              <a:rPr lang="en-gb"/>
              <a:t>Second level</a:t>
            </a:r>
            <a:endParaRPr lang="da-DK"/>
          </a:p>
          <a:p>
            <a:pPr lvl="2" rtl="0"/>
            <a:r>
              <a:rPr lang="en-gb"/>
              <a:t>Third level</a:t>
            </a:r>
            <a:endParaRPr lang="da-DK"/>
          </a:p>
          <a:p>
            <a:pPr lvl="3" rtl="0"/>
            <a:r>
              <a:rPr lang="en-gb"/>
              <a:t>Fourth level</a:t>
            </a:r>
            <a:endParaRPr lang="da-DK"/>
          </a:p>
          <a:p>
            <a:pPr lvl="4" rtl="0"/>
            <a:r>
              <a:rPr lang="en-gb"/>
              <a:t>Fifth level</a:t>
            </a:r>
            <a:endParaRPr lang="da-DK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0198" y="315913"/>
            <a:ext cx="5644110" cy="5581650"/>
          </a:xfrm>
        </p:spPr>
        <p:txBody>
          <a:bodyPr rtlCol="0"/>
          <a:lstStyle>
            <a:lvl1pPr marL="0" indent="0"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da-DK"/>
          </a:p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da-DK" sz="4799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97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5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011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1001075" y="2694542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4799"/>
          </a:p>
          <a:p>
            <a:pPr algn="ctr" rtl="0"/>
            <a:endParaRPr lang="da-DK" sz="4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38" y="1484784"/>
            <a:ext cx="4975225" cy="971980"/>
          </a:xfrm>
        </p:spPr>
        <p:txBody>
          <a:bodyPr rtlCol="0" anchor="b" anchorCtr="0"/>
          <a:lstStyle>
            <a:lvl1pPr>
              <a:lnSpc>
                <a:spcPct val="95000"/>
              </a:lnSpc>
              <a:defRPr sz="3000">
                <a:latin typeface="+mn-lt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3010711"/>
            <a:ext cx="4975225" cy="1858449"/>
          </a:xfrm>
        </p:spPr>
        <p:txBody>
          <a:bodyPr rtlCol="0"/>
          <a:lstStyle>
            <a:lvl1pPr marL="0" indent="0">
              <a:buFont typeface="Calibri" panose="020F0502020204030204" pitchFamily="34" charset="0"/>
              <a:buChar char="​"/>
              <a:defRPr/>
            </a:lvl1pPr>
            <a:lvl5pPr>
              <a:defRPr/>
            </a:lvl5pPr>
          </a:lstStyle>
          <a:p>
            <a:pPr lvl="0" rtl="0"/>
            <a:r>
              <a:rPr lang="en-gb"/>
              <a:t>Click to edit Master text styles</a:t>
            </a:r>
            <a:endParaRPr lang="da-DK"/>
          </a:p>
          <a:p>
            <a:pPr lvl="1" rtl="0"/>
            <a:r>
              <a:rPr lang="en-gb"/>
              <a:t>Second level</a:t>
            </a:r>
            <a:endParaRPr lang="da-DK"/>
          </a:p>
          <a:p>
            <a:pPr lvl="2" rtl="0"/>
            <a:r>
              <a:rPr lang="en-gb"/>
              <a:t>Third level</a:t>
            </a:r>
            <a:endParaRPr lang="da-DK"/>
          </a:p>
          <a:p>
            <a:pPr lvl="3" rtl="0"/>
            <a:r>
              <a:rPr lang="en-gb"/>
              <a:t>Fourth level</a:t>
            </a:r>
            <a:endParaRPr lang="da-DK"/>
          </a:p>
          <a:p>
            <a:pPr lvl="4" rtl="0"/>
            <a:r>
              <a:rPr lang="en-gb"/>
              <a:t>Fifth level</a:t>
            </a:r>
            <a:endParaRPr lang="da-DK"/>
          </a:p>
          <a:p>
            <a:pPr lvl="5" rtl="0"/>
            <a:r>
              <a:rPr lang="en-gb"/>
              <a:t>6</a:t>
            </a:r>
            <a:endParaRPr lang="da-DK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15913"/>
            <a:ext cx="5644800" cy="5583600"/>
          </a:xfrm>
        </p:spPr>
        <p:txBody>
          <a:bodyPr rtlCol="0"/>
          <a:lstStyle>
            <a:lvl1pPr marL="0" indent="0"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1780882"/>
            <a:ext cx="1825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 linjer</a:t>
            </a:r>
            <a:endParaRPr lang="da-D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03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30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3069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11559600" cy="5583600"/>
          </a:xfrm>
          <a:solidFill>
            <a:schemeClr val="bg1"/>
          </a:solidFill>
        </p:spPr>
        <p:txBody>
          <a:bodyPr rtlCol="0"/>
          <a:lstStyle>
            <a:lvl1pPr marL="0" indent="0">
              <a:buFontTx/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761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 rtlCol="0"/>
          <a:lstStyle>
            <a:lvl1pPr marL="0" indent="0">
              <a:buFontTx/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 rtlCol="0"/>
          <a:lstStyle>
            <a:lvl1pPr marL="0" indent="0">
              <a:buFontTx/>
              <a:buNone/>
              <a:defRPr b="0"/>
            </a:lvl1pPr>
          </a:lstStyle>
          <a:p>
            <a:pPr rtl="0"/>
            <a:r>
              <a:rPr lang="en-gb"/>
              <a:t>Click here and add image via Templafy Image Library</a:t>
            </a: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  <a:prstGeom prst="rect">
            <a:avLst/>
          </a:prstGeom>
        </p:spPr>
        <p:txBody>
          <a:bodyPr rtlCol="0"/>
          <a:lstStyle/>
          <a:p>
            <a:pPr rtl="0">
              <a:defRPr/>
            </a:pPr>
            <a:fld id="{E90C1E0A-682D-40DC-B1EA-26C007FDC330}" type="slidenum">
              <a:rPr lang="da-DK" smtClean="0"/>
              <a:pPr rtl="0">
                <a:defRPr/>
              </a:pPr>
              <a:t>‹nr.›</a:t>
            </a:fld>
            <a:endParaRPr lang="da-DK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70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4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title 1"/>
          <p:cNvSpPr>
            <a:spLocks noGrp="1" noChangeArrowheads="1"/>
          </p:cNvSpPr>
          <p:nvPr>
            <p:ph type="title"/>
          </p:nvPr>
        </p:nvSpPr>
        <p:spPr bwMode="auto">
          <a:xfrm>
            <a:off x="315913" y="149115"/>
            <a:ext cx="11557000" cy="13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lvl="0" rtl="0"/>
            <a:r>
              <a:rPr lang="en-gb" noProof="0"/>
              <a:t>Click to edit Master title style</a:t>
            </a:r>
            <a:endParaRPr lang="da-DK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5838" y="1960079"/>
            <a:ext cx="10220325" cy="39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-gb" noProof="0"/>
              <a:t>Click to edit Master text styles</a:t>
            </a:r>
            <a:endParaRPr lang="da-DK"/>
          </a:p>
          <a:p>
            <a:pPr lvl="1" rtl="0"/>
            <a:r>
              <a:rPr lang="en-gb" noProof="0"/>
              <a:t>Second level</a:t>
            </a:r>
            <a:endParaRPr lang="da-DK"/>
          </a:p>
          <a:p>
            <a:pPr lvl="2" rtl="0"/>
            <a:r>
              <a:rPr lang="en-gb" noProof="0"/>
              <a:t>Third level</a:t>
            </a:r>
            <a:endParaRPr lang="da-DK"/>
          </a:p>
          <a:p>
            <a:pPr lvl="3" rtl="0"/>
            <a:r>
              <a:rPr lang="en-gb" noProof="0"/>
              <a:t>Fourth level</a:t>
            </a:r>
            <a:endParaRPr lang="da-DK"/>
          </a:p>
          <a:p>
            <a:pPr lvl="4" rtl="0"/>
            <a:r>
              <a:rPr lang="en-gb" noProof="0"/>
              <a:t>Fifth level</a:t>
            </a:r>
            <a:endParaRPr lang="da-DK"/>
          </a:p>
          <a:p>
            <a:pPr lvl="5" rtl="0"/>
            <a:r>
              <a:rPr lang="en-gb" noProof="0"/>
              <a:t>6 level</a:t>
            </a:r>
            <a:endParaRPr lang="da-DK"/>
          </a:p>
          <a:p>
            <a:pPr lvl="6" rtl="0"/>
            <a:r>
              <a:rPr lang="en-gb" noProof="0"/>
              <a:t>7 level</a:t>
            </a:r>
            <a:endParaRPr lang="da-DK"/>
          </a:p>
          <a:p>
            <a:pPr lvl="7" rtl="0"/>
            <a:r>
              <a:rPr lang="en-gb" noProof="0"/>
              <a:t>8 level</a:t>
            </a:r>
            <a:endParaRPr lang="da-DK"/>
          </a:p>
          <a:p>
            <a:pPr lvl="8" rtl="0"/>
            <a:r>
              <a:rPr lang="en-gb" noProof="0"/>
              <a:t>9 level</a:t>
            </a:r>
            <a:endParaRPr lang="da-DK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pPr rtl="0"/>
            <a:fld id="{78417F83-4CBA-48F2-BAD0-783AE3701E32}" type="datetimeFigureOut">
              <a:rPr lang="da-DK" smtClean="0"/>
              <a:pPr rtl="0"/>
              <a:t>16-06-2026</a:t>
            </a:fld>
            <a:r>
              <a:rPr lang="en-gb"/>
              <a:t>03-09-2019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3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</a:defRPr>
            </a:lvl1pPr>
          </a:lstStyle>
          <a:p>
            <a:pPr rtl="0"/>
            <a:endParaRPr lang="da-DK"/>
          </a:p>
        </p:txBody>
      </p:sp>
      <p:pic>
        <p:nvPicPr>
          <p:cNvPr id="7" name="SecondaryLogo_sort">
            <a:extLst>
              <a:ext uri="{FF2B5EF4-FFF2-40B4-BE49-F238E27FC236}">
                <a16:creationId xmlns:a16="http://schemas.microsoft.com/office/drawing/2014/main" id="{DE8FAF76-5679-F851-BAB4-E2111CC0A70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pic>
        <p:nvPicPr>
          <p:cNvPr id="8" name="Au logo">
            <a:extLst>
              <a:ext uri="{FF2B5EF4-FFF2-40B4-BE49-F238E27FC236}">
                <a16:creationId xmlns:a16="http://schemas.microsoft.com/office/drawing/2014/main" id="{832C50A3-ACB9-80E9-7702-BF17B690A38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9002"/>
            <a:ext cx="557570" cy="558000"/>
          </a:xfrm>
          <a:prstGeom prst="rect">
            <a:avLst/>
          </a:prstGeom>
        </p:spPr>
      </p:pic>
      <p:sp>
        <p:nvSpPr>
          <p:cNvPr id="9" name="OFF_logo1Computed">
            <a:extLst>
              <a:ext uri="{FF2B5EF4-FFF2-40B4-BE49-F238E27FC236}">
                <a16:creationId xmlns:a16="http://schemas.microsoft.com/office/drawing/2014/main" id="{4473F323-6CCE-93DF-9662-CC0BDA2D6730}"/>
              </a:ext>
            </a:extLst>
          </p:cNvPr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lang="en-gb" sz="1000" b="0" i="0" u="none" strike="noStrike" cap="all" normalizeH="0" noProof="1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rPr>
              <a:t>Aarhus
Universitet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6" r:id="rId2"/>
    <p:sldLayoutId id="2147483673" r:id="rId3"/>
    <p:sldLayoutId id="2147483666" r:id="rId4"/>
    <p:sldLayoutId id="2147483662" r:id="rId5"/>
    <p:sldLayoutId id="2147483649" r:id="rId6"/>
    <p:sldLayoutId id="2147483669" r:id="rId7"/>
    <p:sldLayoutId id="2147483661" r:id="rId8"/>
    <p:sldLayoutId id="2147483668" r:id="rId9"/>
    <p:sldLayoutId id="2147483663" r:id="rId10"/>
    <p:sldLayoutId id="2147483670" r:id="rId11"/>
    <p:sldLayoutId id="2147483654" r:id="rId12"/>
    <p:sldLayoutId id="2147483664" r:id="rId13"/>
    <p:sldLayoutId id="2147483671" r:id="rId14"/>
    <p:sldLayoutId id="2147483650" r:id="rId15"/>
    <p:sldLayoutId id="2147483655" r:id="rId16"/>
    <p:sldLayoutId id="2147483651" r:id="rId17"/>
    <p:sldLayoutId id="2147483672" r:id="rId18"/>
    <p:sldLayoutId id="2147483678" r:id="rId19"/>
    <p:sldLayoutId id="2147483658" r:id="rId20"/>
    <p:sldLayoutId id="2147483679" r:id="rId21"/>
  </p:sldLayoutIdLst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45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0" indent="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Calibri" panose="020F0502020204030204" pitchFamily="34" charset="0"/>
        <a:buChar char="​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75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15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151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6pPr>
      <a:lvl7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7pPr>
      <a:lvl8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8pPr>
      <a:lvl9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715" userDrawn="1">
          <p15:clr>
            <a:srgbClr val="000000"/>
          </p15:clr>
        </p15:guide>
        <p15:guide id="5" orient="horz" pos="4131" userDrawn="1">
          <p15:clr>
            <a:srgbClr val="A4A3A4"/>
          </p15:clr>
        </p15:guide>
        <p15:guide id="6" pos="7479" userDrawn="1">
          <p15:clr>
            <a:srgbClr val="A4A3A4"/>
          </p15:clr>
        </p15:guide>
        <p15:guide id="7" orient="horz" pos="1234" userDrawn="1">
          <p15:clr>
            <a:srgbClr val="000000"/>
          </p15:clr>
        </p15:guide>
        <p15:guide id="8" pos="7059" userDrawn="1">
          <p15:clr>
            <a:srgbClr val="000000"/>
          </p15:clr>
        </p15:guide>
        <p15:guide id="9" pos="199" userDrawn="1">
          <p15:clr>
            <a:srgbClr val="A4A3A4"/>
          </p15:clr>
        </p15:guide>
        <p15:guide id="10" pos="621" userDrawn="1">
          <p15:clr>
            <a:srgbClr val="000000"/>
          </p15:clr>
        </p15:guide>
        <p15:guide id="11" orient="horz" pos="19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customXml" Target="../ink/ink1.xml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9A245E9-A962-4541-A38F-ADE1A9EBB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a-DK"/>
              <a:t>09-05-2023</a:t>
            </a:r>
            <a:r>
              <a:rPr lang="en-gb"/>
              <a:t>03-09-2019</a:t>
            </a:r>
            <a:endParaRPr lang="da-DK"/>
          </a:p>
        </p:txBody>
      </p:sp>
      <p:sp>
        <p:nvSpPr>
          <p:cNvPr id="10" name="OFF_logo2Computed">
            <a:extLst>
              <a:ext uri="{FF2B5EF4-FFF2-40B4-BE49-F238E27FC236}">
                <a16:creationId xmlns:a16="http://schemas.microsoft.com/office/drawing/2014/main" id="{E2F83F7F-79BF-3602-59CB-E431E5A02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 rtlCol="0">
            <a:spAutoFit/>
          </a:bodyPr>
          <a:lstStyle/>
          <a:p>
            <a:pPr rtl="0">
              <a:lnSpc>
                <a:spcPct val="95000"/>
              </a:lnSpc>
              <a:defRPr/>
            </a:pPr>
            <a:endParaRPr lang="da-DK" sz="600" cap="all" spc="40" baseline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BB3A896-EBFD-4096-9DF8-699F8CB4EC48}"/>
              </a:ext>
            </a:extLst>
          </p:cNvPr>
          <p:cNvSpPr txBox="1">
            <a:spLocks/>
          </p:cNvSpPr>
          <p:nvPr/>
        </p:nvSpPr>
        <p:spPr bwMode="auto">
          <a:xfrm>
            <a:off x="564419" y="437412"/>
            <a:ext cx="10933167" cy="299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cap="all" baseline="0">
                <a:solidFill>
                  <a:schemeClr val="bg1"/>
                </a:solidFill>
                <a:latin typeface="AU Passata Light" panose="020B03030309020308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2pPr>
            <a:lvl3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3pPr>
            <a:lvl4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4pPr>
            <a:lvl5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9pPr>
          </a:lstStyle>
          <a:p>
            <a:pPr>
              <a:buFontTx/>
            </a:pPr>
            <a:r>
              <a:rPr lang="da-DK" sz="5400" cap="none" dirty="0"/>
              <a:t>High-resolution 2.5D </a:t>
            </a:r>
            <a:r>
              <a:rPr lang="da-DK" sz="5400" cap="none" dirty="0" err="1"/>
              <a:t>dosimetry</a:t>
            </a:r>
            <a:r>
              <a:rPr lang="da-DK" sz="5400" cap="none" dirty="0"/>
              <a:t> of proton </a:t>
            </a:r>
            <a:r>
              <a:rPr lang="da-DK" sz="5400" cap="none" dirty="0" err="1"/>
              <a:t>therapy</a:t>
            </a:r>
            <a:r>
              <a:rPr lang="da-DK" sz="5400" cap="none" dirty="0"/>
              <a:t> </a:t>
            </a:r>
            <a:r>
              <a:rPr lang="da-DK" sz="5400" cap="none" dirty="0" err="1"/>
              <a:t>using</a:t>
            </a:r>
            <a:r>
              <a:rPr lang="da-DK" sz="5400" cap="none" dirty="0"/>
              <a:t> </a:t>
            </a:r>
            <a:r>
              <a:rPr lang="da-DK" sz="5400" cap="none" dirty="0" err="1"/>
              <a:t>optically</a:t>
            </a:r>
            <a:r>
              <a:rPr lang="da-DK" sz="5400" cap="none" dirty="0"/>
              <a:t> </a:t>
            </a:r>
            <a:r>
              <a:rPr lang="da-DK" sz="5400" cap="none" dirty="0" err="1"/>
              <a:t>stimulated</a:t>
            </a:r>
            <a:r>
              <a:rPr lang="da-DK" sz="5400" cap="none" dirty="0"/>
              <a:t> </a:t>
            </a:r>
            <a:r>
              <a:rPr lang="da-DK" sz="5400" cap="none" dirty="0" err="1"/>
              <a:t>luminescence</a:t>
            </a:r>
            <a:r>
              <a:rPr lang="da-DK" sz="5400" cap="none" dirty="0"/>
              <a:t> films in an </a:t>
            </a:r>
            <a:r>
              <a:rPr lang="da-DK" sz="5400" cap="none" dirty="0" err="1"/>
              <a:t>anthropomorphic</a:t>
            </a:r>
            <a:r>
              <a:rPr lang="da-DK" sz="5400" cap="none" dirty="0"/>
              <a:t> </a:t>
            </a:r>
            <a:r>
              <a:rPr lang="da-DK" sz="5400" cap="none" dirty="0" err="1"/>
              <a:t>neck</a:t>
            </a:r>
            <a:r>
              <a:rPr lang="da-DK" sz="5400" cap="none" dirty="0"/>
              <a:t> phantom</a:t>
            </a:r>
            <a:endParaRPr lang="en-gb" sz="5400" kern="0" cap="none" dirty="0"/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F24B32A1-D1F1-E83C-06F6-DFD77D9D0B7E}"/>
              </a:ext>
            </a:extLst>
          </p:cNvPr>
          <p:cNvSpPr txBox="1">
            <a:spLocks/>
          </p:cNvSpPr>
          <p:nvPr/>
        </p:nvSpPr>
        <p:spPr bwMode="auto">
          <a:xfrm>
            <a:off x="985838" y="3332896"/>
            <a:ext cx="7161213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​"/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75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15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51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rtl="0">
              <a:lnSpc>
                <a:spcPct val="85000"/>
              </a:lnSpc>
            </a:pPr>
            <a:endParaRPr lang="da-DK" sz="4000" kern="0" dirty="0">
              <a:solidFill>
                <a:schemeClr val="bg1"/>
              </a:solidFill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E1ABCF0-5C63-469D-6E29-55CB0C9856DB}"/>
              </a:ext>
            </a:extLst>
          </p:cNvPr>
          <p:cNvSpPr txBox="1"/>
          <p:nvPr/>
        </p:nvSpPr>
        <p:spPr>
          <a:xfrm>
            <a:off x="2147022" y="6101996"/>
            <a:ext cx="1801966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Sarah Clausen</a:t>
            </a:r>
          </a:p>
          <a:p>
            <a:pPr>
              <a:lnSpc>
                <a:spcPct val="95000"/>
              </a:lnSpc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Clausen@phys.au.dk</a:t>
            </a:r>
          </a:p>
        </p:txBody>
      </p:sp>
      <p:pic>
        <p:nvPicPr>
          <p:cNvPr id="6" name="Picture 2" descr="Åbn billede">
            <a:extLst>
              <a:ext uri="{FF2B5EF4-FFF2-40B4-BE49-F238E27FC236}">
                <a16:creationId xmlns:a16="http://schemas.microsoft.com/office/drawing/2014/main" id="{F3D50046-5EA6-D950-2A87-2B08E4751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04" t="32130" r="22881" b="33211"/>
          <a:stretch/>
        </p:blipFill>
        <p:spPr bwMode="auto">
          <a:xfrm>
            <a:off x="8006243" y="4110534"/>
            <a:ext cx="1903826" cy="199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5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9C3871-9F4F-1568-B64F-42098B7767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Calibrations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FF1850A-3DD1-606E-29F2-6C08B5EE564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rtl="0"/>
            <a:fld id="{BE3C2A25-9033-4331-97E0-A4E7DFA739A3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84BB1D2C-10A3-ABC4-0979-9FC385E5DD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2075769"/>
          </a:xfrm>
        </p:spPr>
        <p:txBody>
          <a:bodyPr/>
          <a:lstStyle/>
          <a:p>
            <a:r>
              <a:rPr lang="en-GB" dirty="0"/>
              <a:t>Energy dependence</a:t>
            </a:r>
          </a:p>
          <a:p>
            <a:r>
              <a:rPr lang="en-GB" dirty="0"/>
              <a:t>Dose linearity and calibration</a:t>
            </a:r>
          </a:p>
          <a:p>
            <a:r>
              <a:rPr lang="en-GB" dirty="0"/>
              <a:t>(LET calibration)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5DD43C4-ADBC-964F-3104-DAFDD20415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645096" y="3086110"/>
            <a:ext cx="2329970" cy="2757487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5BFC034-6BE5-C4D0-9DD0-005034FED0D3}"/>
              </a:ext>
            </a:extLst>
          </p:cNvPr>
          <p:cNvSpPr/>
          <p:nvPr/>
        </p:nvSpPr>
        <p:spPr bwMode="auto">
          <a:xfrm>
            <a:off x="8778240" y="3715431"/>
            <a:ext cx="385011" cy="16222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42D11C4-4F18-8C1A-8606-9B75D0D818C9}"/>
              </a:ext>
            </a:extLst>
          </p:cNvPr>
          <p:cNvSpPr/>
          <p:nvPr/>
        </p:nvSpPr>
        <p:spPr bwMode="auto">
          <a:xfrm>
            <a:off x="9163251" y="4244741"/>
            <a:ext cx="45719" cy="654518"/>
          </a:xfrm>
          <a:prstGeom prst="rect">
            <a:avLst/>
          </a:prstGeom>
          <a:solidFill>
            <a:schemeClr val="bg1">
              <a:lumMod val="85000"/>
            </a:schemeClr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71063AC-0CCC-5866-7928-A656438BAEEC}"/>
              </a:ext>
            </a:extLst>
          </p:cNvPr>
          <p:cNvSpPr/>
          <p:nvPr/>
        </p:nvSpPr>
        <p:spPr bwMode="auto">
          <a:xfrm>
            <a:off x="9199345" y="3715431"/>
            <a:ext cx="385011" cy="16222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e 38">
            <a:extLst>
              <a:ext uri="{FF2B5EF4-FFF2-40B4-BE49-F238E27FC236}">
                <a16:creationId xmlns:a16="http://schemas.microsoft.com/office/drawing/2014/main" id="{58196BF1-1FCF-DEDB-1DC8-4FC1476559F1}"/>
              </a:ext>
            </a:extLst>
          </p:cNvPr>
          <p:cNvGrpSpPr/>
          <p:nvPr/>
        </p:nvGrpSpPr>
        <p:grpSpPr>
          <a:xfrm>
            <a:off x="6323767" y="3374742"/>
            <a:ext cx="4809066" cy="3483258"/>
            <a:chOff x="6323767" y="3374742"/>
            <a:chExt cx="4809066" cy="3483258"/>
          </a:xfrm>
        </p:grpSpPr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E098EF3E-852A-7DA7-CBF0-8F95F81E7177}"/>
                </a:ext>
              </a:extLst>
            </p:cNvPr>
            <p:cNvGrpSpPr/>
            <p:nvPr/>
          </p:nvGrpSpPr>
          <p:grpSpPr>
            <a:xfrm>
              <a:off x="6323767" y="3374742"/>
              <a:ext cx="4809066" cy="3483258"/>
              <a:chOff x="5864942" y="3058885"/>
              <a:chExt cx="5288361" cy="3483258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51FC6AEC-324F-61A3-B8A6-A8114FE9D7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1" r="8353" b="2235"/>
              <a:stretch>
                <a:fillRect/>
              </a:stretch>
            </p:blipFill>
            <p:spPr bwMode="auto">
              <a:xfrm>
                <a:off x="5864942" y="3058885"/>
                <a:ext cx="5288361" cy="3483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ktangel 4">
                <a:extLst>
                  <a:ext uri="{FF2B5EF4-FFF2-40B4-BE49-F238E27FC236}">
                    <a16:creationId xmlns:a16="http://schemas.microsoft.com/office/drawing/2014/main" id="{D9391021-DAAE-A1F7-D699-6DC4B4EF09E0}"/>
                  </a:ext>
                </a:extLst>
              </p:cNvPr>
              <p:cNvSpPr/>
              <p:nvPr/>
            </p:nvSpPr>
            <p:spPr bwMode="auto">
              <a:xfrm>
                <a:off x="6260252" y="6289040"/>
                <a:ext cx="4750552" cy="88900"/>
              </a:xfrm>
              <a:prstGeom prst="rect">
                <a:avLst/>
              </a:prstGeom>
              <a:solidFill>
                <a:schemeClr val="bg1"/>
              </a:solidFill>
              <a:ln w="1778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U Passata" pitchFamily="34" charset="0"/>
                  <a:buNone/>
                  <a:tabLst/>
                </a:pPr>
                <a:endParaRPr kumimoji="0" lang="en-GB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U Passata" pitchFamily="34" charset="0"/>
                </a:endParaRPr>
              </a:p>
            </p:txBody>
          </p:sp>
        </p:grpSp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29079DFE-2DB4-CBDA-063B-A5E07B72299F}"/>
                </a:ext>
              </a:extLst>
            </p:cNvPr>
            <p:cNvSpPr/>
            <p:nvPr/>
          </p:nvSpPr>
          <p:spPr bwMode="auto">
            <a:xfrm>
              <a:off x="7761814" y="3488884"/>
              <a:ext cx="1932972" cy="196834"/>
            </a:xfrm>
            <a:prstGeom prst="rect">
              <a:avLst/>
            </a:prstGeom>
            <a:solidFill>
              <a:schemeClr val="bg1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A9654D9-AFC7-1110-A575-AC1819C5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2" y="-199101"/>
            <a:ext cx="11557000" cy="1309328"/>
          </a:xfrm>
        </p:spPr>
        <p:txBody>
          <a:bodyPr/>
          <a:lstStyle/>
          <a:p>
            <a:r>
              <a:rPr lang="en-GB" dirty="0"/>
              <a:t>Energy dependence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158763D-EB36-022D-23CB-45FAF426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27C858B-7D3E-4E01-BCED-EEB08FCE0578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FECBB2A-E462-D0D1-BA93-0CDBE25258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80" t="53404" r="33143" b="29507"/>
          <a:stretch>
            <a:fillRect/>
          </a:stretch>
        </p:blipFill>
        <p:spPr>
          <a:xfrm>
            <a:off x="2882096" y="5566175"/>
            <a:ext cx="935621" cy="88175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7717077-2124-FC51-F848-C28B1A9E0D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760" t="53404" r="10063" b="29507"/>
          <a:stretch>
            <a:fillRect/>
          </a:stretch>
        </p:blipFill>
        <p:spPr>
          <a:xfrm>
            <a:off x="3775273" y="5566181"/>
            <a:ext cx="935623" cy="88175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A5BF641-3A3E-4A4B-FEED-1294510C8C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52" t="53404" r="57320" b="29507"/>
          <a:stretch>
            <a:fillRect/>
          </a:stretch>
        </p:blipFill>
        <p:spPr>
          <a:xfrm>
            <a:off x="1967698" y="5566181"/>
            <a:ext cx="914398" cy="88175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3DA09503-0CDD-7790-DF30-FB7CC7451A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760" t="37277" r="10063" b="46596"/>
          <a:stretch>
            <a:fillRect/>
          </a:stretch>
        </p:blipFill>
        <p:spPr>
          <a:xfrm>
            <a:off x="3775274" y="4734041"/>
            <a:ext cx="935622" cy="83214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4C62D9F-A6CD-2F75-D83D-392ED998C2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80" t="37277" r="34240" b="46596"/>
          <a:stretch>
            <a:fillRect/>
          </a:stretch>
        </p:blipFill>
        <p:spPr>
          <a:xfrm>
            <a:off x="2882096" y="4734041"/>
            <a:ext cx="893178" cy="83214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27B2EA32-A365-CEE8-8099-A0AE4C0395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52" t="37277" r="57320" b="46596"/>
          <a:stretch>
            <a:fillRect/>
          </a:stretch>
        </p:blipFill>
        <p:spPr>
          <a:xfrm>
            <a:off x="1967698" y="4734042"/>
            <a:ext cx="914398" cy="832144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BCCCB48C-C210-86C2-20F7-B95316702E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211" t="19355" r="10063" b="62723"/>
          <a:stretch>
            <a:fillRect/>
          </a:stretch>
        </p:blipFill>
        <p:spPr>
          <a:xfrm>
            <a:off x="3754057" y="3809309"/>
            <a:ext cx="956839" cy="924733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02A46729-97F3-4236-657A-4DBA23ECFA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79" t="19355" r="33692" b="60704"/>
          <a:stretch>
            <a:fillRect/>
          </a:stretch>
        </p:blipFill>
        <p:spPr>
          <a:xfrm>
            <a:off x="2882097" y="3809310"/>
            <a:ext cx="914398" cy="924736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6B2ECF87-65A3-3B36-38A0-D211773504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52" t="19355" r="57320" b="62723"/>
          <a:stretch>
            <a:fillRect/>
          </a:stretch>
        </p:blipFill>
        <p:spPr>
          <a:xfrm>
            <a:off x="1967697" y="3809309"/>
            <a:ext cx="914399" cy="924737"/>
          </a:xfrm>
          <a:prstGeom prst="rect">
            <a:avLst/>
          </a:prstGeom>
        </p:spPr>
      </p:pic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5499853D-C685-2485-533B-A644BB3905E0}"/>
              </a:ext>
            </a:extLst>
          </p:cNvPr>
          <p:cNvCxnSpPr>
            <a:cxnSpLocks/>
          </p:cNvCxnSpPr>
          <p:nvPr/>
        </p:nvCxnSpPr>
        <p:spPr bwMode="auto">
          <a:xfrm>
            <a:off x="2870521" y="3809308"/>
            <a:ext cx="0" cy="2638624"/>
          </a:xfrm>
          <a:prstGeom prst="line">
            <a:avLst/>
          </a:prstGeom>
          <a:solidFill>
            <a:schemeClr val="accent2"/>
          </a:solidFill>
          <a:ln w="1778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7FBA5873-C651-E9FC-595E-F172562DE6A5}"/>
              </a:ext>
            </a:extLst>
          </p:cNvPr>
          <p:cNvCxnSpPr>
            <a:cxnSpLocks/>
          </p:cNvCxnSpPr>
          <p:nvPr/>
        </p:nvCxnSpPr>
        <p:spPr bwMode="auto">
          <a:xfrm>
            <a:off x="3775275" y="3809309"/>
            <a:ext cx="0" cy="2638624"/>
          </a:xfrm>
          <a:prstGeom prst="line">
            <a:avLst/>
          </a:prstGeom>
          <a:solidFill>
            <a:schemeClr val="accent2"/>
          </a:solidFill>
          <a:ln w="1778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CD3636D2-0524-AC43-2F2B-C4A256AE12D7}"/>
              </a:ext>
            </a:extLst>
          </p:cNvPr>
          <p:cNvCxnSpPr>
            <a:cxnSpLocks/>
          </p:cNvCxnSpPr>
          <p:nvPr/>
        </p:nvCxnSpPr>
        <p:spPr bwMode="auto">
          <a:xfrm flipH="1">
            <a:off x="1946476" y="4734046"/>
            <a:ext cx="2764420" cy="0"/>
          </a:xfrm>
          <a:prstGeom prst="line">
            <a:avLst/>
          </a:prstGeom>
          <a:solidFill>
            <a:schemeClr val="accent2"/>
          </a:solidFill>
          <a:ln w="1778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6FC4F33C-DFEC-B601-DBE7-9BED0200B77D}"/>
              </a:ext>
            </a:extLst>
          </p:cNvPr>
          <p:cNvCxnSpPr>
            <a:cxnSpLocks/>
          </p:cNvCxnSpPr>
          <p:nvPr/>
        </p:nvCxnSpPr>
        <p:spPr bwMode="auto">
          <a:xfrm flipH="1">
            <a:off x="1946476" y="5566186"/>
            <a:ext cx="2764420" cy="0"/>
          </a:xfrm>
          <a:prstGeom prst="line">
            <a:avLst/>
          </a:prstGeom>
          <a:solidFill>
            <a:schemeClr val="accent2"/>
          </a:solidFill>
          <a:ln w="1778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Billede 34">
            <a:extLst>
              <a:ext uri="{FF2B5EF4-FFF2-40B4-BE49-F238E27FC236}">
                <a16:creationId xmlns:a16="http://schemas.microsoft.com/office/drawing/2014/main" id="{47AA8253-8FD0-3783-EB02-4232907559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04" t="18836" r="9760" b="28891"/>
          <a:stretch>
            <a:fillRect/>
          </a:stretch>
        </p:blipFill>
        <p:spPr>
          <a:xfrm>
            <a:off x="1967700" y="3809307"/>
            <a:ext cx="2743196" cy="2638625"/>
          </a:xfrm>
          <a:prstGeom prst="rect">
            <a:avLst/>
          </a:prstGeom>
        </p:spPr>
      </p:pic>
      <p:pic>
        <p:nvPicPr>
          <p:cNvPr id="36" name="Billede 35">
            <a:extLst>
              <a:ext uri="{FF2B5EF4-FFF2-40B4-BE49-F238E27FC236}">
                <a16:creationId xmlns:a16="http://schemas.microsoft.com/office/drawing/2014/main" id="{0C58101B-4E3D-0B20-602B-211A598C32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04" t="18836" r="9760" b="28891"/>
          <a:stretch>
            <a:fillRect/>
          </a:stretch>
        </p:blipFill>
        <p:spPr>
          <a:xfrm>
            <a:off x="8843249" y="259765"/>
            <a:ext cx="2743196" cy="2638625"/>
          </a:xfrm>
          <a:prstGeom prst="rect">
            <a:avLst/>
          </a:prstGeom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B75F2E2E-A8F9-BA36-D99B-2477D0515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38" y="1215246"/>
            <a:ext cx="7994876" cy="258460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12 x 12 cm^2 dosimeters cut into 4 x 4 cm^2 from different batches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Dosimeters placed 2 and 2 (to take batch-variations into account) near beam entrance of a mono energetic field.</a:t>
            </a: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5 different entrance energies in the clinical range (100-220 MeV)</a:t>
            </a:r>
          </a:p>
          <a:p>
            <a:pPr lvl="1"/>
            <a:r>
              <a:rPr lang="en-GB" dirty="0"/>
              <a:t>Placed near beam entrance to ensure low LET.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Water-equivalent dose measured at dosimeter placement using Marcus IC chamber</a:t>
            </a:r>
          </a:p>
          <a:p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6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7F71F-880F-8290-3C05-1A7F80F47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e 38">
            <a:extLst>
              <a:ext uri="{FF2B5EF4-FFF2-40B4-BE49-F238E27FC236}">
                <a16:creationId xmlns:a16="http://schemas.microsoft.com/office/drawing/2014/main" id="{B7646484-F0C5-21C7-7F38-F1431B0FD66C}"/>
              </a:ext>
            </a:extLst>
          </p:cNvPr>
          <p:cNvGrpSpPr/>
          <p:nvPr/>
        </p:nvGrpSpPr>
        <p:grpSpPr>
          <a:xfrm>
            <a:off x="6323767" y="3374742"/>
            <a:ext cx="4809066" cy="3483258"/>
            <a:chOff x="6323767" y="3374742"/>
            <a:chExt cx="4809066" cy="3483258"/>
          </a:xfrm>
        </p:grpSpPr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6F7D944E-3D36-23BD-1137-37BC41704A13}"/>
                </a:ext>
              </a:extLst>
            </p:cNvPr>
            <p:cNvGrpSpPr/>
            <p:nvPr/>
          </p:nvGrpSpPr>
          <p:grpSpPr>
            <a:xfrm>
              <a:off x="6323767" y="3374742"/>
              <a:ext cx="4809066" cy="3483258"/>
              <a:chOff x="5864942" y="3058885"/>
              <a:chExt cx="5288361" cy="3483258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7FEF1485-2F07-4B69-F62B-4F8E69A8B1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1" r="8353" b="2235"/>
              <a:stretch>
                <a:fillRect/>
              </a:stretch>
            </p:blipFill>
            <p:spPr bwMode="auto">
              <a:xfrm>
                <a:off x="5864942" y="3058885"/>
                <a:ext cx="5288361" cy="3483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ktangel 4">
                <a:extLst>
                  <a:ext uri="{FF2B5EF4-FFF2-40B4-BE49-F238E27FC236}">
                    <a16:creationId xmlns:a16="http://schemas.microsoft.com/office/drawing/2014/main" id="{9DBEB278-E1FE-E24E-CE9E-E9AB6F5DD6D1}"/>
                  </a:ext>
                </a:extLst>
              </p:cNvPr>
              <p:cNvSpPr/>
              <p:nvPr/>
            </p:nvSpPr>
            <p:spPr bwMode="auto">
              <a:xfrm>
                <a:off x="6260252" y="6289040"/>
                <a:ext cx="4750552" cy="88900"/>
              </a:xfrm>
              <a:prstGeom prst="rect">
                <a:avLst/>
              </a:prstGeom>
              <a:solidFill>
                <a:schemeClr val="bg1"/>
              </a:solidFill>
              <a:ln w="1778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U Passata" pitchFamily="34" charset="0"/>
                  <a:buNone/>
                  <a:tabLst/>
                </a:pPr>
                <a:endParaRPr kumimoji="0" lang="en-GB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U Passata" pitchFamily="34" charset="0"/>
                </a:endParaRPr>
              </a:p>
            </p:txBody>
          </p:sp>
        </p:grpSp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317DD750-D773-B925-E3AE-9941732C8E79}"/>
                </a:ext>
              </a:extLst>
            </p:cNvPr>
            <p:cNvSpPr/>
            <p:nvPr/>
          </p:nvSpPr>
          <p:spPr bwMode="auto">
            <a:xfrm>
              <a:off x="7761814" y="3488884"/>
              <a:ext cx="1932972" cy="196834"/>
            </a:xfrm>
            <a:prstGeom prst="rect">
              <a:avLst/>
            </a:prstGeom>
            <a:solidFill>
              <a:schemeClr val="bg1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D659ED2-52B2-6E2E-46EC-D78BAD96F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2" y="-199101"/>
            <a:ext cx="11557000" cy="1309328"/>
          </a:xfrm>
        </p:spPr>
        <p:txBody>
          <a:bodyPr/>
          <a:lstStyle/>
          <a:p>
            <a:r>
              <a:rPr lang="en-GB" dirty="0"/>
              <a:t>Energy dependence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AF64C87-1C47-9084-629A-D17472CD1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27C858B-7D3E-4E01-BCED-EEB08FCE0578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36" name="Billede 35">
            <a:extLst>
              <a:ext uri="{FF2B5EF4-FFF2-40B4-BE49-F238E27FC236}">
                <a16:creationId xmlns:a16="http://schemas.microsoft.com/office/drawing/2014/main" id="{0193929E-3F7E-8EC7-C683-516B2FA359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04" t="18836" r="9760" b="28891"/>
          <a:stretch>
            <a:fillRect/>
          </a:stretch>
        </p:blipFill>
        <p:spPr>
          <a:xfrm>
            <a:off x="8843249" y="259765"/>
            <a:ext cx="2743196" cy="2638625"/>
          </a:xfrm>
          <a:prstGeom prst="rect">
            <a:avLst/>
          </a:prstGeom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FBE33D93-85BC-8366-BC63-C7AC42A61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38" y="1215246"/>
            <a:ext cx="7994876" cy="258460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12 x 12 cm^2 dosimeters cut into 4 x 4 cm^2 from different batches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Dosimeters placed 2 and 2 (to take batch-variations into account) near beam entrance of a mono energetic field.</a:t>
            </a: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5 different entrance energies in the clinical range (100-220 MeV)</a:t>
            </a:r>
          </a:p>
          <a:p>
            <a:pPr lvl="1"/>
            <a:r>
              <a:rPr lang="en-GB" dirty="0"/>
              <a:t>Placed near beam entrance to ensure low LET.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Water-equivalent dose measured at dosimeter placement using Marcus IC chamber</a:t>
            </a:r>
          </a:p>
          <a:p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FAC7156-3B64-85F3-167E-8EC9077D89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80" t="53404" r="33143" b="29507"/>
          <a:stretch>
            <a:fillRect/>
          </a:stretch>
        </p:blipFill>
        <p:spPr>
          <a:xfrm>
            <a:off x="2903318" y="5827128"/>
            <a:ext cx="935621" cy="88175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41B9DEC-FCC0-7F97-27DF-933189ABC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760" t="53404" r="10063" b="29507"/>
          <a:stretch>
            <a:fillRect/>
          </a:stretch>
        </p:blipFill>
        <p:spPr>
          <a:xfrm>
            <a:off x="4069151" y="5803960"/>
            <a:ext cx="935623" cy="881752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16D68D9E-A358-336D-B6DA-4A882E0643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52" t="53404" r="57320" b="29507"/>
          <a:stretch>
            <a:fillRect/>
          </a:stretch>
        </p:blipFill>
        <p:spPr>
          <a:xfrm>
            <a:off x="1758708" y="5723145"/>
            <a:ext cx="914398" cy="881752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FDFD2FD8-B8BF-6F53-6864-82D5C72629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760" t="37277" r="10063" b="46596"/>
          <a:stretch>
            <a:fillRect/>
          </a:stretch>
        </p:blipFill>
        <p:spPr>
          <a:xfrm>
            <a:off x="4340504" y="4734041"/>
            <a:ext cx="935622" cy="832140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45E254C5-FCDB-3F9E-7360-AEFDD35CBE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80" t="37277" r="34240" b="46596"/>
          <a:stretch>
            <a:fillRect/>
          </a:stretch>
        </p:blipFill>
        <p:spPr>
          <a:xfrm>
            <a:off x="2882096" y="4734041"/>
            <a:ext cx="893178" cy="832140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B32F2825-E9BD-8EEC-4669-4A1A79800A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52" t="37277" r="57320" b="46596"/>
          <a:stretch>
            <a:fillRect/>
          </a:stretch>
        </p:blipFill>
        <p:spPr>
          <a:xfrm>
            <a:off x="1685981" y="4765527"/>
            <a:ext cx="914398" cy="832144"/>
          </a:xfrm>
          <a:prstGeom prst="rect">
            <a:avLst/>
          </a:prstGeom>
        </p:spPr>
      </p:pic>
      <p:pic>
        <p:nvPicPr>
          <p:cNvPr id="33" name="Billede 32">
            <a:extLst>
              <a:ext uri="{FF2B5EF4-FFF2-40B4-BE49-F238E27FC236}">
                <a16:creationId xmlns:a16="http://schemas.microsoft.com/office/drawing/2014/main" id="{2DC199DA-E292-E25C-53C3-3544C87C2C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211" t="19355" r="10063" b="62723"/>
          <a:stretch>
            <a:fillRect/>
          </a:stretch>
        </p:blipFill>
        <p:spPr>
          <a:xfrm>
            <a:off x="4190034" y="3505199"/>
            <a:ext cx="956839" cy="924733"/>
          </a:xfrm>
          <a:prstGeom prst="rect">
            <a:avLst/>
          </a:prstGeom>
        </p:spPr>
      </p:pic>
      <p:pic>
        <p:nvPicPr>
          <p:cNvPr id="38" name="Billede 37">
            <a:extLst>
              <a:ext uri="{FF2B5EF4-FFF2-40B4-BE49-F238E27FC236}">
                <a16:creationId xmlns:a16="http://schemas.microsoft.com/office/drawing/2014/main" id="{E3FA3317-CEB7-D984-6B4F-8D0CD056EC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79" t="19355" r="33692" b="60704"/>
          <a:stretch>
            <a:fillRect/>
          </a:stretch>
        </p:blipFill>
        <p:spPr>
          <a:xfrm>
            <a:off x="2948169" y="3625834"/>
            <a:ext cx="914398" cy="924736"/>
          </a:xfrm>
          <a:prstGeom prst="rect">
            <a:avLst/>
          </a:prstGeom>
        </p:spPr>
      </p:pic>
      <p:pic>
        <p:nvPicPr>
          <p:cNvPr id="41" name="Billede 40">
            <a:extLst>
              <a:ext uri="{FF2B5EF4-FFF2-40B4-BE49-F238E27FC236}">
                <a16:creationId xmlns:a16="http://schemas.microsoft.com/office/drawing/2014/main" id="{21AFFBD1-BFDA-5796-2F63-CEE1F93C55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52" t="19355" r="57320" b="62723"/>
          <a:stretch>
            <a:fillRect/>
          </a:stretch>
        </p:blipFill>
        <p:spPr>
          <a:xfrm>
            <a:off x="1706303" y="3548368"/>
            <a:ext cx="914399" cy="9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36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E585E-F92F-D850-A34D-CC339C837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0D541ABD-A826-6572-CCD4-5B36DD99AD4F}"/>
              </a:ext>
            </a:extLst>
          </p:cNvPr>
          <p:cNvGrpSpPr/>
          <p:nvPr/>
        </p:nvGrpSpPr>
        <p:grpSpPr>
          <a:xfrm>
            <a:off x="6323767" y="3374742"/>
            <a:ext cx="4809066" cy="3483258"/>
            <a:chOff x="6323767" y="3374742"/>
            <a:chExt cx="4809066" cy="3483258"/>
          </a:xfrm>
        </p:grpSpPr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F0AF20D0-A375-F1B2-E97D-82C38AE16AA4}"/>
                </a:ext>
              </a:extLst>
            </p:cNvPr>
            <p:cNvGrpSpPr/>
            <p:nvPr/>
          </p:nvGrpSpPr>
          <p:grpSpPr>
            <a:xfrm>
              <a:off x="6323767" y="3374742"/>
              <a:ext cx="4809066" cy="3483258"/>
              <a:chOff x="5864942" y="3058885"/>
              <a:chExt cx="5288361" cy="3483258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755E36F3-C4DB-FB63-2CB7-C071E3EE6D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1" r="8353" b="2235"/>
              <a:stretch>
                <a:fillRect/>
              </a:stretch>
            </p:blipFill>
            <p:spPr bwMode="auto">
              <a:xfrm>
                <a:off x="5864942" y="3058885"/>
                <a:ext cx="5288361" cy="3483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ktangel 4">
                <a:extLst>
                  <a:ext uri="{FF2B5EF4-FFF2-40B4-BE49-F238E27FC236}">
                    <a16:creationId xmlns:a16="http://schemas.microsoft.com/office/drawing/2014/main" id="{31612B39-3B23-F8E3-FEF7-40C17A768070}"/>
                  </a:ext>
                </a:extLst>
              </p:cNvPr>
              <p:cNvSpPr/>
              <p:nvPr/>
            </p:nvSpPr>
            <p:spPr bwMode="auto">
              <a:xfrm>
                <a:off x="6260252" y="6289040"/>
                <a:ext cx="4750552" cy="88900"/>
              </a:xfrm>
              <a:prstGeom prst="rect">
                <a:avLst/>
              </a:prstGeom>
              <a:solidFill>
                <a:schemeClr val="bg1"/>
              </a:solidFill>
              <a:ln w="1778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U Passata" pitchFamily="34" charset="0"/>
                  <a:buNone/>
                  <a:tabLst/>
                </a:pPr>
                <a:endParaRPr kumimoji="0" lang="en-GB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U Passata" pitchFamily="34" charset="0"/>
                </a:endParaRPr>
              </a:p>
            </p:txBody>
          </p:sp>
        </p:grp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DFA6E3C4-E9C6-4F83-5529-07682607BE3D}"/>
                </a:ext>
              </a:extLst>
            </p:cNvPr>
            <p:cNvSpPr/>
            <p:nvPr/>
          </p:nvSpPr>
          <p:spPr bwMode="auto">
            <a:xfrm>
              <a:off x="7761814" y="3488884"/>
              <a:ext cx="1932972" cy="196834"/>
            </a:xfrm>
            <a:prstGeom prst="rect">
              <a:avLst/>
            </a:prstGeom>
            <a:solidFill>
              <a:schemeClr val="bg1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14D2D58-AC7F-775C-8710-85975CD0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27C858B-7D3E-4E01-BCED-EEB08FCE0578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E82FFE7-3FED-0F0A-7159-9A8DCA8506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80" t="53404" r="33143" b="29507"/>
          <a:stretch>
            <a:fillRect/>
          </a:stretch>
        </p:blipFill>
        <p:spPr>
          <a:xfrm>
            <a:off x="2903318" y="5827128"/>
            <a:ext cx="935621" cy="88175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81CC8CF-B70D-C037-3FF0-6395F8D7DB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760" t="53404" r="10063" b="29507"/>
          <a:stretch>
            <a:fillRect/>
          </a:stretch>
        </p:blipFill>
        <p:spPr>
          <a:xfrm>
            <a:off x="4069151" y="5803960"/>
            <a:ext cx="935623" cy="88175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EB1797BF-658C-25D7-DD39-514EE48058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52" t="53404" r="57320" b="29507"/>
          <a:stretch>
            <a:fillRect/>
          </a:stretch>
        </p:blipFill>
        <p:spPr>
          <a:xfrm>
            <a:off x="1758708" y="5723145"/>
            <a:ext cx="914398" cy="88175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C4FAEEE9-66D3-7652-5BC8-142344548C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760" t="37277" r="10063" b="46596"/>
          <a:stretch>
            <a:fillRect/>
          </a:stretch>
        </p:blipFill>
        <p:spPr>
          <a:xfrm>
            <a:off x="7302292" y="5566181"/>
            <a:ext cx="45719" cy="83214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0BB655C-81B3-7976-7C8F-D1E66447C7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80" t="37277" r="34240" b="46596"/>
          <a:stretch>
            <a:fillRect/>
          </a:stretch>
        </p:blipFill>
        <p:spPr>
          <a:xfrm>
            <a:off x="2882096" y="4734041"/>
            <a:ext cx="893178" cy="83214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571E722E-4AF3-F9C9-8E70-BC9DB690C9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52" t="37277" r="57320" b="46596"/>
          <a:stretch>
            <a:fillRect/>
          </a:stretch>
        </p:blipFill>
        <p:spPr>
          <a:xfrm>
            <a:off x="1685981" y="4765527"/>
            <a:ext cx="914398" cy="832144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3AC1DE88-488D-23F1-E7D5-B8040D2C64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211" t="19355" r="10063" b="62723"/>
          <a:stretch>
            <a:fillRect/>
          </a:stretch>
        </p:blipFill>
        <p:spPr>
          <a:xfrm>
            <a:off x="7292667" y="5566181"/>
            <a:ext cx="64971" cy="924733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2E35D3F4-9E0C-F93A-3793-B431981699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79" t="19355" r="33692" b="60704"/>
          <a:stretch>
            <a:fillRect/>
          </a:stretch>
        </p:blipFill>
        <p:spPr>
          <a:xfrm>
            <a:off x="2948169" y="3625834"/>
            <a:ext cx="914398" cy="924736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DE559ABF-5E31-353B-1706-EB0832A3F9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52" t="19355" r="57320" b="62723"/>
          <a:stretch>
            <a:fillRect/>
          </a:stretch>
        </p:blipFill>
        <p:spPr>
          <a:xfrm>
            <a:off x="1706303" y="3548368"/>
            <a:ext cx="914399" cy="92473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18B2519-CB7A-310B-5738-504EE42DAC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04" t="18836" r="9760" b="28891"/>
          <a:stretch>
            <a:fillRect/>
          </a:stretch>
        </p:blipFill>
        <p:spPr>
          <a:xfrm>
            <a:off x="8843249" y="259765"/>
            <a:ext cx="2743196" cy="2638625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42014A20-C38A-D5BF-F167-3C50889B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2" y="-199101"/>
            <a:ext cx="11557000" cy="1309328"/>
          </a:xfrm>
        </p:spPr>
        <p:txBody>
          <a:bodyPr/>
          <a:lstStyle/>
          <a:p>
            <a:r>
              <a:rPr lang="en-GB" dirty="0"/>
              <a:t>Energy dependence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A201626F-3FB4-3C1E-56CE-46CCADD04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38" y="1215246"/>
            <a:ext cx="7994876" cy="258460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12 x 12 cm^2 dosimeters cut into 4 x 4 cm^2 from different batches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Dosimeters placed 2 and 2 (to take batch-variations into account) near beam entrance of a mono energetic field.</a:t>
            </a: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5 different entrance energies in the clinical range (100-220 MeV)</a:t>
            </a:r>
          </a:p>
          <a:p>
            <a:pPr lvl="1"/>
            <a:r>
              <a:rPr lang="en-GB" dirty="0"/>
              <a:t>Placed near beam entrance to ensure low LET.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Water-equivalent dose measured at dosimeter placement using Marcus IC chamber</a:t>
            </a:r>
          </a:p>
          <a:p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053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769CE-7C8C-F53A-5907-51704C085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699" y="101924"/>
            <a:ext cx="6389437" cy="1309328"/>
          </a:xfrm>
        </p:spPr>
        <p:txBody>
          <a:bodyPr/>
          <a:lstStyle/>
          <a:p>
            <a:r>
              <a:rPr lang="en-GB" dirty="0"/>
              <a:t>Dose linearity and dose calibration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E4BF4D-BC47-51FB-B324-0F77A3A1B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2480" y="1747482"/>
            <a:ext cx="6113656" cy="33630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8 dosimeters placed near beam entrance (low LET). For each time, dose is varied, but energy kept constant (160 MeV)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8 different doses between 100 </a:t>
            </a:r>
            <a:r>
              <a:rPr lang="en-US" dirty="0" err="1"/>
              <a:t>mGy</a:t>
            </a:r>
            <a:r>
              <a:rPr lang="en-US" dirty="0"/>
              <a:t> and 10 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Dose confirmation using IC.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BA296D1-8DBE-E02D-4CDA-E87F10D6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575ABD7-DEA7-4F23-8002-5CC906EEAA39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1" name="Håndskrift 30">
                <a:extLst>
                  <a:ext uri="{FF2B5EF4-FFF2-40B4-BE49-F238E27FC236}">
                    <a16:creationId xmlns:a16="http://schemas.microsoft.com/office/drawing/2014/main" id="{33639806-31E9-6C5A-1BC5-C1A17E3E526C}"/>
                  </a:ext>
                </a:extLst>
              </p14:cNvPr>
              <p14:cNvContentPartPr/>
              <p14:nvPr/>
            </p14:nvContentPartPr>
            <p14:xfrm>
              <a:off x="3561139" y="2425187"/>
              <a:ext cx="360" cy="360"/>
            </p14:xfrm>
          </p:contentPart>
        </mc:Choice>
        <mc:Fallback xmlns="">
          <p:pic>
            <p:nvPicPr>
              <p:cNvPr id="31" name="Håndskrift 30">
                <a:extLst>
                  <a:ext uri="{FF2B5EF4-FFF2-40B4-BE49-F238E27FC236}">
                    <a16:creationId xmlns:a16="http://schemas.microsoft.com/office/drawing/2014/main" id="{33639806-31E9-6C5A-1BC5-C1A17E3E52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8499" y="2362547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Billede 5">
            <a:extLst>
              <a:ext uri="{FF2B5EF4-FFF2-40B4-BE49-F238E27FC236}">
                <a16:creationId xmlns:a16="http://schemas.microsoft.com/office/drawing/2014/main" id="{94840FAD-0E21-43DF-BC53-C74B9B513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153177" cy="687090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3FFF548-B5E8-9927-1CCB-EB756B343E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123" y="2059319"/>
            <a:ext cx="3578822" cy="47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8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976281-21E9-FB39-8322-FAEF329F4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E30DC1B-96A9-FAEA-3339-C318BA4E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C8C4F0C-DF19-4504-B7F9-54D33EDEC7B9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1DB0F10-FEA5-026F-70A8-D5EE382D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509"/>
          <a:stretch>
            <a:fillRect/>
          </a:stretch>
        </p:blipFill>
        <p:spPr>
          <a:xfrm>
            <a:off x="5490428" y="1795187"/>
            <a:ext cx="4779728" cy="360960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FBF7672-D347-6C66-55B5-CC66F594BD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8843"/>
          <a:stretch>
            <a:fillRect/>
          </a:stretch>
        </p:blipFill>
        <p:spPr>
          <a:xfrm>
            <a:off x="579937" y="1968442"/>
            <a:ext cx="4403558" cy="350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B06FF-9D1D-81D5-CEDB-9AF3920E7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B5347-9C61-00DC-E34D-50F88F374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844" y="1497452"/>
            <a:ext cx="9543307" cy="1779553"/>
          </a:xfrm>
        </p:spPr>
        <p:txBody>
          <a:bodyPr/>
          <a:lstStyle/>
          <a:p>
            <a:r>
              <a:rPr lang="en-GB" dirty="0"/>
              <a:t>Now: back to the neck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5983E02-A500-2416-1C61-71911984C14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rtl="0"/>
            <a:fld id="{BE3C2A25-9033-4331-97E0-A4E7DFA739A3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A92B19E4-2C83-C0F0-75AF-B5B0CEC0EE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2075769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D0B4D3-8AAE-E402-44A2-90B25EB74E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645096" y="3086110"/>
            <a:ext cx="2329970" cy="275748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A7CC2E4-B965-4D23-C254-8ABADB87C2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7652"/>
          <a:stretch>
            <a:fillRect/>
          </a:stretch>
        </p:blipFill>
        <p:spPr>
          <a:xfrm flipH="1">
            <a:off x="8056365" y="3222186"/>
            <a:ext cx="1819953" cy="213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D0708-47DD-02E3-0B1D-9C758B1E8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DF459-68A4-7540-875E-2275EA13C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60" y="-423337"/>
            <a:ext cx="11557000" cy="1309328"/>
          </a:xfrm>
        </p:spPr>
        <p:txBody>
          <a:bodyPr/>
          <a:lstStyle/>
          <a:p>
            <a:r>
              <a:rPr lang="en-GB" dirty="0"/>
              <a:t>Now: back to the neck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F06CD60-9D8A-8AFD-F268-00115C61D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244" y="1638625"/>
            <a:ext cx="6113656" cy="3363035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0D2B1CF-ADF4-7455-0A02-AAA9F4C2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575ABD7-DEA7-4F23-8002-5CC906EEAA39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F0B35C5-94FD-A875-D49A-1CE4358A6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816">
            <a:off x="3383855" y="1253389"/>
            <a:ext cx="3738976" cy="498530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E5563DFC-FEC8-05E6-2D33-7F749619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325" y="1234017"/>
            <a:ext cx="3768035" cy="502404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012B6FD-EAF3-3CE4-7970-2AB0133F6C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8439"/>
          <a:stretch>
            <a:fillRect/>
          </a:stretch>
        </p:blipFill>
        <p:spPr>
          <a:xfrm rot="21419624">
            <a:off x="2706702" y="1573332"/>
            <a:ext cx="5093280" cy="4230526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69DDA2F-1380-6174-B97A-8FF69DB11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1588" y="1105266"/>
            <a:ext cx="3961160" cy="528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7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DF56D-FD9D-857F-4FCB-42A05F08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B4230-78DF-A024-0F27-0B3827B9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60" y="-389900"/>
            <a:ext cx="11557000" cy="1309328"/>
          </a:xfrm>
        </p:spPr>
        <p:txBody>
          <a:bodyPr/>
          <a:lstStyle/>
          <a:p>
            <a:r>
              <a:rPr lang="en-GB" dirty="0"/>
              <a:t>Workflow for irradiation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F53114-0674-A7DB-E5A2-4EF251F07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244" y="1638625"/>
            <a:ext cx="6113656" cy="3363035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02C235-ED48-91FA-70FA-9FE5C789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575ABD7-DEA7-4F23-8002-5CC906EEAA39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290753A-1561-BA03-1B4D-B46C85A12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6816">
            <a:off x="589855" y="1095037"/>
            <a:ext cx="3738976" cy="498530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C719AECD-C4BB-693A-76BA-4B540E77F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25" y="1075665"/>
            <a:ext cx="3768035" cy="502404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5C51D49-B26A-102A-9177-850E8E1E2D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8439"/>
          <a:stretch>
            <a:fillRect/>
          </a:stretch>
        </p:blipFill>
        <p:spPr>
          <a:xfrm rot="21419624">
            <a:off x="-87298" y="1414980"/>
            <a:ext cx="5093280" cy="4230526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89B489E-5142-D838-6C9C-BA3BBA1DA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88" y="946914"/>
            <a:ext cx="3961160" cy="528154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5EB0DEE-31D9-5199-CC2A-CD301029C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5935" y="141332"/>
            <a:ext cx="2777565" cy="266513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BBEEAA48-DE97-5684-0B55-1B4C14C784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278" y="1407398"/>
            <a:ext cx="3059227" cy="2798127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D50FE9BE-3214-2F4C-C17D-A35FA29086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8439"/>
          <a:stretch>
            <a:fillRect/>
          </a:stretch>
        </p:blipFill>
        <p:spPr>
          <a:xfrm>
            <a:off x="8113503" y="3294432"/>
            <a:ext cx="3418003" cy="28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44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6EDCCE-95F9-5231-0487-26E29600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Result: Comparison of measurement and reconstructed plan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C7A0039-20C0-F83B-3479-DC0191498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3C0390C-37AA-4FAC-9695-36499F2D4A4B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ABCCBA8-2B75-FAF2-979A-5D12AE623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52268" y="2225386"/>
            <a:ext cx="8013175" cy="409739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0566AA57-FB20-C3E2-63F3-279E83C8B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52268" y="-2882809"/>
            <a:ext cx="2971953" cy="408326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076F9CE-3C49-119B-27B2-21C187D94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39" y="1731089"/>
            <a:ext cx="2720407" cy="3881623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E2DC7F1C-80C3-4619-05CC-CB598CA16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666" y="1731089"/>
            <a:ext cx="3142840" cy="4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2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0CD2C-47F2-3815-DA52-40E5DB75E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9054AC6-C19E-DBD4-DFFE-AD83BDC1A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AA63B3-01A0-48C2-8F00-09714569565D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F1F9119-F456-E031-9C9D-32A75F3E8242}"/>
              </a:ext>
            </a:extLst>
          </p:cNvPr>
          <p:cNvSpPr txBox="1"/>
          <p:nvPr/>
        </p:nvSpPr>
        <p:spPr>
          <a:xfrm>
            <a:off x="445273" y="294198"/>
            <a:ext cx="701305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Motivation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A9D178E-4D61-6BE0-D5FD-7542CA22A9D2}"/>
              </a:ext>
            </a:extLst>
          </p:cNvPr>
          <p:cNvSpPr txBox="1"/>
          <p:nvPr/>
        </p:nvSpPr>
        <p:spPr>
          <a:xfrm>
            <a:off x="6604773" y="2895024"/>
            <a:ext cx="12946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VMAT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BE33F92C-2B91-827F-A2AE-F2A93243C52E}"/>
              </a:ext>
            </a:extLst>
          </p:cNvPr>
          <p:cNvSpPr txBox="1"/>
          <p:nvPr/>
        </p:nvSpPr>
        <p:spPr>
          <a:xfrm>
            <a:off x="6707891" y="2960551"/>
            <a:ext cx="12946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IMRT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CA411FA-D4F2-C6C4-879B-C04850AD7B94}"/>
              </a:ext>
            </a:extLst>
          </p:cNvPr>
          <p:cNvSpPr txBox="1"/>
          <p:nvPr/>
        </p:nvSpPr>
        <p:spPr>
          <a:xfrm>
            <a:off x="6349592" y="2668162"/>
            <a:ext cx="309961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Stereotactic surgery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5C1E9BD0-A214-D427-049E-A109788FDDB9}"/>
              </a:ext>
            </a:extLst>
          </p:cNvPr>
          <p:cNvSpPr txBox="1"/>
          <p:nvPr/>
        </p:nvSpPr>
        <p:spPr>
          <a:xfrm>
            <a:off x="6811009" y="2895025"/>
            <a:ext cx="12946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SFPT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2C8A68A-7C2D-426A-5CA3-24A920E61C6C}"/>
              </a:ext>
            </a:extLst>
          </p:cNvPr>
          <p:cNvSpPr/>
          <p:nvPr/>
        </p:nvSpPr>
        <p:spPr bwMode="auto">
          <a:xfrm>
            <a:off x="5372100" y="2425411"/>
            <a:ext cx="4394200" cy="1524000"/>
          </a:xfrm>
          <a:prstGeom prst="rect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2B46E553-8857-1974-ACC9-35EB0F99FC38}"/>
              </a:ext>
            </a:extLst>
          </p:cNvPr>
          <p:cNvSpPr txBox="1"/>
          <p:nvPr/>
        </p:nvSpPr>
        <p:spPr>
          <a:xfrm>
            <a:off x="5651499" y="2885799"/>
            <a:ext cx="3797707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2800" dirty="0">
                <a:solidFill>
                  <a:schemeClr val="bg1"/>
                </a:solidFill>
                <a:latin typeface="+mj-lt"/>
              </a:rPr>
              <a:t>Modern radiation therapy</a:t>
            </a:r>
          </a:p>
        </p:txBody>
      </p:sp>
    </p:spTree>
    <p:extLst>
      <p:ext uri="{BB962C8B-B14F-4D97-AF65-F5344CB8AC3E}">
        <p14:creationId xmlns:p14="http://schemas.microsoft.com/office/powerpoint/2010/main" val="337489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8058B-815B-4684-09ED-C016BE71B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D4CE1-552C-D343-1FED-90EFCF6C3B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Calibrations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8652D7-1D9E-3184-5841-544F03ADA48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rtl="0"/>
            <a:fld id="{BE3C2A25-9033-4331-97E0-A4E7DFA739A3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65AD46D3-018A-9C6F-8FD4-60E74D35FE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2075769"/>
          </a:xfrm>
        </p:spPr>
        <p:txBody>
          <a:bodyPr/>
          <a:lstStyle/>
          <a:p>
            <a:r>
              <a:rPr lang="en-GB" dirty="0"/>
              <a:t>Energy dependence</a:t>
            </a:r>
          </a:p>
          <a:p>
            <a:r>
              <a:rPr lang="en-GB" dirty="0"/>
              <a:t>Dose linearity and calibration</a:t>
            </a:r>
          </a:p>
          <a:p>
            <a:r>
              <a:rPr lang="en-GB" dirty="0"/>
              <a:t>(LET calibration)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DC7282-DE05-6BA6-98EE-535F3FA13A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645096" y="3086110"/>
            <a:ext cx="2329970" cy="2757487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EC64FCC4-3676-4CD0-01BC-0EC62AF61BD5}"/>
              </a:ext>
            </a:extLst>
          </p:cNvPr>
          <p:cNvSpPr/>
          <p:nvPr/>
        </p:nvSpPr>
        <p:spPr bwMode="auto">
          <a:xfrm>
            <a:off x="8778240" y="3715431"/>
            <a:ext cx="385011" cy="16222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E1D92DD-7AD2-E2AC-454A-DA38B263C534}"/>
              </a:ext>
            </a:extLst>
          </p:cNvPr>
          <p:cNvSpPr/>
          <p:nvPr/>
        </p:nvSpPr>
        <p:spPr bwMode="auto">
          <a:xfrm>
            <a:off x="9163251" y="4244741"/>
            <a:ext cx="45719" cy="654518"/>
          </a:xfrm>
          <a:prstGeom prst="rect">
            <a:avLst/>
          </a:prstGeom>
          <a:solidFill>
            <a:schemeClr val="bg1">
              <a:lumMod val="85000"/>
            </a:schemeClr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47AD7DE-8C3E-21D4-A1CF-A1BC9B319DA6}"/>
              </a:ext>
            </a:extLst>
          </p:cNvPr>
          <p:cNvSpPr/>
          <p:nvPr/>
        </p:nvSpPr>
        <p:spPr bwMode="auto">
          <a:xfrm>
            <a:off x="9199345" y="3715431"/>
            <a:ext cx="385011" cy="16222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1AD6CA77-54B5-9D74-38B7-70DD042BF7F7}"/>
              </a:ext>
            </a:extLst>
          </p:cNvPr>
          <p:cNvCxnSpPr>
            <a:cxnSpLocks/>
          </p:cNvCxnSpPr>
          <p:nvPr/>
        </p:nvCxnSpPr>
        <p:spPr bwMode="auto">
          <a:xfrm flipH="1">
            <a:off x="3441700" y="4899259"/>
            <a:ext cx="2171700" cy="0"/>
          </a:xfrm>
          <a:prstGeom prst="straightConnector1">
            <a:avLst/>
          </a:prstGeom>
          <a:solidFill>
            <a:schemeClr val="accent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44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7068CEA2-E0AB-D563-3942-3CC9DDA8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25" y="0"/>
            <a:ext cx="51435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4CD454-D314-1011-B554-414D63E8E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3" y="-104885"/>
            <a:ext cx="6364287" cy="1309328"/>
          </a:xfrm>
        </p:spPr>
        <p:txBody>
          <a:bodyPr/>
          <a:lstStyle/>
          <a:p>
            <a:r>
              <a:rPr lang="en-GB" dirty="0" err="1"/>
              <a:t>LetD</a:t>
            </a:r>
            <a:r>
              <a:rPr lang="en-GB" dirty="0"/>
              <a:t> calibration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B9F5275-A483-638F-1041-92282477E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1388988-5754-4294-A768-26E4949B387B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CB5D2D30-8248-9674-98F4-97A264BAB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05" y="1533278"/>
            <a:ext cx="5947397" cy="2578321"/>
          </a:xfrm>
        </p:spPr>
        <p:txBody>
          <a:bodyPr/>
          <a:lstStyle/>
          <a:p>
            <a:pPr>
              <a:buNone/>
            </a:pPr>
            <a:r>
              <a:rPr lang="en-GB" dirty="0"/>
              <a:t>Aim: Investigate LETD dependence of signal ratio </a:t>
            </a:r>
            <a:r>
              <a:rPr lang="en-GB" b="1" dirty="0"/>
              <a:t>and </a:t>
            </a:r>
            <a:r>
              <a:rPr lang="en-GB" dirty="0"/>
              <a:t>how</a:t>
            </a:r>
            <a:r>
              <a:rPr lang="en-GB" b="1" dirty="0"/>
              <a:t> </a:t>
            </a:r>
            <a:r>
              <a:rPr lang="en-GB" dirty="0"/>
              <a:t>dose response curves changes as a function of LETD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5 points in SOBP, 4 of them in the distal edge.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For each LET-value, 3 different doses to investigate LET-dependent quenching effects’ influence on dose levels.</a:t>
            </a:r>
          </a:p>
          <a:p>
            <a:pPr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E56C2C75-785B-2672-150C-2AC8A7E2D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282840"/>
            <a:ext cx="2681371" cy="357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00165-C461-AB6B-EF1C-1E041C3B2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2F2C318-A48F-8661-6F37-56A3E1445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25" y="0"/>
            <a:ext cx="51435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BAD73FA-A89B-C9F4-F81A-3CCACA3D9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26" y="-257285"/>
            <a:ext cx="6364287" cy="1309328"/>
          </a:xfrm>
        </p:spPr>
        <p:txBody>
          <a:bodyPr/>
          <a:lstStyle/>
          <a:p>
            <a:r>
              <a:rPr lang="en-GB" dirty="0" err="1"/>
              <a:t>LetD</a:t>
            </a:r>
            <a:r>
              <a:rPr lang="en-GB" dirty="0"/>
              <a:t> calibration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E766BC2-63BE-72E2-910A-E4FF00CDC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1388988-5754-4294-A768-26E4949B387B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30828E3-731D-7122-725A-64D3E8C58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26" y="3672240"/>
            <a:ext cx="6112566" cy="250201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E24F43FA-20E6-FCBB-A3EA-BBDE3E68FF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548"/>
          <a:stretch>
            <a:fillRect/>
          </a:stretch>
        </p:blipFill>
        <p:spPr>
          <a:xfrm>
            <a:off x="1116935" y="1309923"/>
            <a:ext cx="2391644" cy="2119077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C5EEDD47-6DCC-0DEA-BFCA-E68C50714621}"/>
              </a:ext>
            </a:extLst>
          </p:cNvPr>
          <p:cNvSpPr/>
          <p:nvPr/>
        </p:nvSpPr>
        <p:spPr bwMode="auto">
          <a:xfrm>
            <a:off x="1587500" y="2603500"/>
            <a:ext cx="1219200" cy="8255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9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E494654-88A5-2765-3D84-8B2359E0A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85DB99-32E9-4DF7-8A7C-901C730966AB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FB34ABD-D8FC-948B-787E-DAB50C372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01" y="203200"/>
            <a:ext cx="3586006" cy="28575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D88850B-A339-4495-4175-F240B04EDE8D}"/>
              </a:ext>
            </a:extLst>
          </p:cNvPr>
          <p:cNvSpPr txBox="1"/>
          <p:nvPr/>
        </p:nvSpPr>
        <p:spPr>
          <a:xfrm>
            <a:off x="7942461" y="5820338"/>
            <a:ext cx="3070459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2000" dirty="0">
                <a:latin typeface="+mn-lt"/>
              </a:rPr>
              <a:t>…Still ongoing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E81135A-87F0-B256-8068-D965132B3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28" y="3409287"/>
            <a:ext cx="3786192" cy="300125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C40C46E-6DAF-7FE1-AD43-2F39D157A130}"/>
              </a:ext>
            </a:extLst>
          </p:cNvPr>
          <p:cNvSpPr txBox="1">
            <a:spLocks/>
          </p:cNvSpPr>
          <p:nvPr/>
        </p:nvSpPr>
        <p:spPr>
          <a:xfrm>
            <a:off x="188913" y="203200"/>
            <a:ext cx="6364287" cy="130932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500" b="1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2pPr>
            <a:lvl3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3pPr>
            <a:lvl4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4pPr>
            <a:lvl5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9pPr>
          </a:lstStyle>
          <a:p>
            <a:pPr>
              <a:buFontTx/>
            </a:pPr>
            <a:r>
              <a:rPr lang="en-GB" kern="0" dirty="0" err="1"/>
              <a:t>LetD</a:t>
            </a:r>
            <a:r>
              <a:rPr lang="en-GB" kern="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392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0359A-CA8A-DFB1-5FF9-FA8B89D93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150" y="349956"/>
            <a:ext cx="3811940" cy="782438"/>
          </a:xfrm>
        </p:spPr>
        <p:txBody>
          <a:bodyPr/>
          <a:lstStyle/>
          <a:p>
            <a:r>
              <a:rPr lang="en-GB" dirty="0"/>
              <a:t>To sum up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2ED915E-DA52-0217-2204-5B505CCE073C}"/>
              </a:ext>
            </a:extLst>
          </p:cNvPr>
          <p:cNvSpPr txBox="1">
            <a:spLocks/>
          </p:cNvSpPr>
          <p:nvPr/>
        </p:nvSpPr>
        <p:spPr bwMode="auto">
          <a:xfrm>
            <a:off x="6836228" y="3763802"/>
            <a:ext cx="4532491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cap="all" baseline="0">
                <a:solidFill>
                  <a:schemeClr val="bg1"/>
                </a:solidFill>
                <a:latin typeface="AU Passata Light" panose="020B03030309020308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2pPr>
            <a:lvl3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3pPr>
            <a:lvl4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4pPr>
            <a:lvl5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9pPr>
          </a:lstStyle>
          <a:p>
            <a:pPr>
              <a:buFontTx/>
            </a:pPr>
            <a:r>
              <a:rPr lang="en-GB" sz="4400" i="1" kern="0" dirty="0"/>
              <a:t>THANK YOU!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20436D7-D700-B25D-DA7F-F789CDDB8618}"/>
              </a:ext>
            </a:extLst>
          </p:cNvPr>
          <p:cNvSpPr txBox="1">
            <a:spLocks/>
          </p:cNvSpPr>
          <p:nvPr/>
        </p:nvSpPr>
        <p:spPr>
          <a:xfrm>
            <a:off x="928087" y="3234168"/>
            <a:ext cx="7161212" cy="207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algn="ctr" rtl="0" fontAlgn="base">
              <a:lnSpc>
                <a:spcPts val="4799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defRPr sz="100" kern="1200">
                <a:noFill/>
                <a:latin typeface="AU Passata" pitchFamily="34" charset="0"/>
                <a:ea typeface="+mn-ea"/>
                <a:cs typeface="+mn-cs"/>
              </a:defRPr>
            </a:lvl1pPr>
            <a:lvl2pPr marL="609493" algn="l" rtl="0" fontAlgn="base">
              <a:lnSpc>
                <a:spcPts val="4799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defRPr sz="4799" kern="1200">
                <a:solidFill>
                  <a:schemeClr val="tx1"/>
                </a:solidFill>
                <a:latin typeface="AU Passata" pitchFamily="34" charset="0"/>
                <a:ea typeface="+mn-ea"/>
                <a:cs typeface="+mn-cs"/>
              </a:defRPr>
            </a:lvl2pPr>
            <a:lvl3pPr marL="1218987" algn="l" rtl="0" fontAlgn="base">
              <a:lnSpc>
                <a:spcPts val="4799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defRPr sz="4799" kern="1200">
                <a:solidFill>
                  <a:schemeClr val="tx1"/>
                </a:solidFill>
                <a:latin typeface="AU Passata" pitchFamily="34" charset="0"/>
                <a:ea typeface="+mn-ea"/>
                <a:cs typeface="+mn-cs"/>
              </a:defRPr>
            </a:lvl3pPr>
            <a:lvl4pPr marL="1828480" algn="l" rtl="0" fontAlgn="base">
              <a:lnSpc>
                <a:spcPts val="4799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defRPr sz="4799" kern="1200">
                <a:solidFill>
                  <a:schemeClr val="tx1"/>
                </a:solidFill>
                <a:latin typeface="AU Passata" pitchFamily="34" charset="0"/>
                <a:ea typeface="+mn-ea"/>
                <a:cs typeface="+mn-cs"/>
              </a:defRPr>
            </a:lvl4pPr>
            <a:lvl5pPr marL="2437973" algn="l" rtl="0" fontAlgn="base">
              <a:lnSpc>
                <a:spcPts val="4799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defRPr sz="4799" kern="1200">
                <a:solidFill>
                  <a:schemeClr val="tx1"/>
                </a:solidFill>
                <a:latin typeface="AU Passata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4799" kern="1200">
                <a:solidFill>
                  <a:schemeClr val="tx1"/>
                </a:solidFill>
                <a:latin typeface="AU Passata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4799" kern="1200">
                <a:solidFill>
                  <a:schemeClr val="tx1"/>
                </a:solidFill>
                <a:latin typeface="AU Passata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4799" kern="1200">
                <a:solidFill>
                  <a:schemeClr val="tx1"/>
                </a:solidFill>
                <a:latin typeface="AU Passata" pitchFamily="34" charset="0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4799" kern="1200">
                <a:solidFill>
                  <a:schemeClr val="tx1"/>
                </a:solidFill>
                <a:latin typeface="AU Passata" pitchFamily="34" charset="0"/>
                <a:ea typeface="+mn-ea"/>
                <a:cs typeface="+mn-cs"/>
              </a:defRPr>
            </a:lvl9pPr>
          </a:lstStyle>
          <a:p>
            <a:r>
              <a:rPr lang="en-GB"/>
              <a:t>Energy dependence</a:t>
            </a:r>
          </a:p>
          <a:p>
            <a:r>
              <a:rPr lang="en-GB"/>
              <a:t>Dose linearity and calibration</a:t>
            </a:r>
          </a:p>
          <a:p>
            <a:r>
              <a:rPr lang="en-GB"/>
              <a:t>(LET calibration)</a:t>
            </a:r>
          </a:p>
          <a:p>
            <a:endParaRPr lang="en-GB"/>
          </a:p>
          <a:p>
            <a:r>
              <a:rPr lang="en-GB"/>
              <a:t> </a:t>
            </a:r>
            <a:endParaRPr lang="en-GB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B18E6-54C9-6AF5-8BAF-8DA847D40BED}"/>
              </a:ext>
            </a:extLst>
          </p:cNvPr>
          <p:cNvSpPr txBox="1"/>
          <p:nvPr/>
        </p:nvSpPr>
        <p:spPr>
          <a:xfrm>
            <a:off x="6706587" y="1132394"/>
            <a:ext cx="623235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Future improvements:</a:t>
            </a:r>
          </a:p>
          <a:p>
            <a:pPr marL="685800" indent="-6858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Better SNR</a:t>
            </a:r>
          </a:p>
          <a:p>
            <a:pPr marL="685800" indent="-6858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Optimize reconstruction algorithm for TPS</a:t>
            </a:r>
          </a:p>
          <a:p>
            <a:pPr marL="685800" indent="-6858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Batch-to-batch calibration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3245FAD-99A5-F309-030F-E82D1F8CC55C}"/>
              </a:ext>
            </a:extLst>
          </p:cNvPr>
          <p:cNvSpPr txBox="1"/>
          <p:nvPr/>
        </p:nvSpPr>
        <p:spPr>
          <a:xfrm>
            <a:off x="568150" y="1408093"/>
            <a:ext cx="5261150" cy="4711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GB" sz="1800" dirty="0">
                <a:solidFill>
                  <a:schemeClr val="bg1"/>
                </a:solidFill>
              </a:rPr>
              <a:t>System consisting of 2D scanner and dosimeters with dose linearity and no apparent energy dependence in proton beams.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endParaRPr lang="en-GB" sz="1800" dirty="0">
              <a:solidFill>
                <a:schemeClr val="bg1"/>
              </a:solidFill>
            </a:endParaRP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GB" sz="1800" dirty="0">
                <a:solidFill>
                  <a:schemeClr val="bg1"/>
                </a:solidFill>
              </a:rPr>
              <a:t>Developed a neck-phantom to explore the usability of the dosimeter in higher spatial resolution.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endParaRPr lang="en-GB" sz="1800" dirty="0">
              <a:solidFill>
                <a:schemeClr val="bg1"/>
              </a:solidFill>
            </a:endParaRP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GB" sz="1800" dirty="0">
                <a:solidFill>
                  <a:schemeClr val="bg1"/>
                </a:solidFill>
              </a:rPr>
              <a:t>To some degree we qualitatively see a match between readout and TP.</a:t>
            </a:r>
          </a:p>
          <a:p>
            <a:r>
              <a:rPr lang="en-GB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082EDF0-53DF-9F1C-3521-B946EBB3D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193" y="4848372"/>
            <a:ext cx="1005052" cy="56208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5E7C7D6-3364-323D-E949-1A76D74C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43"/>
          <a:stretch>
            <a:fillRect/>
          </a:stretch>
        </p:blipFill>
        <p:spPr>
          <a:xfrm>
            <a:off x="9164410" y="5608388"/>
            <a:ext cx="1316712" cy="31824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271ABC1E-5350-7A4F-2AB9-1856B6441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6" b="16363"/>
          <a:stretch>
            <a:fillRect/>
          </a:stretch>
        </p:blipFill>
        <p:spPr>
          <a:xfrm>
            <a:off x="10603386" y="5524581"/>
            <a:ext cx="1335197" cy="402049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5B44DF6A-ADE7-BA0D-24DF-8D39D535674C}"/>
              </a:ext>
            </a:extLst>
          </p:cNvPr>
          <p:cNvSpPr txBox="1"/>
          <p:nvPr/>
        </p:nvSpPr>
        <p:spPr>
          <a:xfrm>
            <a:off x="9246751" y="6050975"/>
            <a:ext cx="1355651" cy="350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200" dirty="0">
                <a:solidFill>
                  <a:schemeClr val="bg1"/>
                </a:solidFill>
                <a:latin typeface="+mj-lt"/>
              </a:rPr>
              <a:t>Sarah Clausen</a:t>
            </a:r>
          </a:p>
          <a:p>
            <a:pPr>
              <a:lnSpc>
                <a:spcPct val="95000"/>
              </a:lnSpc>
            </a:pPr>
            <a:r>
              <a:rPr lang="en-GB" sz="1200" dirty="0">
                <a:solidFill>
                  <a:schemeClr val="bg1"/>
                </a:solidFill>
                <a:latin typeface="+mj-lt"/>
              </a:rPr>
              <a:t>Clausen@phys.au.dk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4129CC1A-9F5E-E96E-D561-6428BDF9E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043" y="5599747"/>
            <a:ext cx="4483330" cy="11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DBF1646-BF04-B6F9-4C7A-19FF040C0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4542874-A249-4450-810B-D3D9CCDA7360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</p:spTree>
    <p:extLst>
      <p:ext uri="{BB962C8B-B14F-4D97-AF65-F5344CB8AC3E}">
        <p14:creationId xmlns:p14="http://schemas.microsoft.com/office/powerpoint/2010/main" val="44926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600F778-3271-BA5A-83AC-5AA13BB3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48B1F7-25C7-4A48-9066-DD623234A051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274D65C-870E-66DC-BCD1-039258048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918" y="1664236"/>
            <a:ext cx="2666813" cy="220279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36C1ECA-9421-785E-BD6E-26EABD624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247" y="3774251"/>
            <a:ext cx="5552207" cy="283902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5F353A2-936E-3752-2A09-C84BA3BDE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26" y="2216863"/>
            <a:ext cx="2961392" cy="39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0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71A23A9-184B-8AC2-0174-53B67EDD7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7B1321B-85D5-4277-A6E2-73CD2FB090BD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87730F8-5EE5-98DE-8422-A0BDCA6D1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46" y="103231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A23D2-4FB5-FCF2-F1BB-8126BDA43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815FEE8-199D-66B5-001C-AEFFC847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AA63B3-01A0-48C2-8F00-09714569565D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7ECC777-70CD-B1F3-5245-C3BCE0299C8B}"/>
              </a:ext>
            </a:extLst>
          </p:cNvPr>
          <p:cNvSpPr txBox="1"/>
          <p:nvPr/>
        </p:nvSpPr>
        <p:spPr>
          <a:xfrm>
            <a:off x="445273" y="294198"/>
            <a:ext cx="701305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Motivation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1E9B575C-765A-D433-1CD9-5B6C44A23811}"/>
              </a:ext>
            </a:extLst>
          </p:cNvPr>
          <p:cNvSpPr txBox="1"/>
          <p:nvPr/>
        </p:nvSpPr>
        <p:spPr>
          <a:xfrm>
            <a:off x="5670751" y="1478754"/>
            <a:ext cx="12946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VMAT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627FA3F-86B1-A624-D032-0607E1D60BD0}"/>
              </a:ext>
            </a:extLst>
          </p:cNvPr>
          <p:cNvSpPr txBox="1"/>
          <p:nvPr/>
        </p:nvSpPr>
        <p:spPr>
          <a:xfrm>
            <a:off x="3951798" y="3949411"/>
            <a:ext cx="12946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IMRT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623182CA-7277-40DB-E689-7634C78395FE}"/>
              </a:ext>
            </a:extLst>
          </p:cNvPr>
          <p:cNvSpPr txBox="1"/>
          <p:nvPr/>
        </p:nvSpPr>
        <p:spPr>
          <a:xfrm>
            <a:off x="7569200" y="4409799"/>
            <a:ext cx="309961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Stereotactic surgery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3EB09DB0-63CC-50AF-1A95-E4E8E0B1FA0D}"/>
              </a:ext>
            </a:extLst>
          </p:cNvPr>
          <p:cNvSpPr txBox="1"/>
          <p:nvPr/>
        </p:nvSpPr>
        <p:spPr>
          <a:xfrm>
            <a:off x="10354309" y="1863426"/>
            <a:ext cx="12946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SFPT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18F7EB76-80BF-17D0-2F93-980F2FA6881C}"/>
              </a:ext>
            </a:extLst>
          </p:cNvPr>
          <p:cNvSpPr/>
          <p:nvPr/>
        </p:nvSpPr>
        <p:spPr bwMode="auto">
          <a:xfrm>
            <a:off x="5372100" y="2425411"/>
            <a:ext cx="4394200" cy="1524000"/>
          </a:xfrm>
          <a:prstGeom prst="rect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962BBEFB-94F0-0A5D-BE62-61D4989562CB}"/>
              </a:ext>
            </a:extLst>
          </p:cNvPr>
          <p:cNvSpPr txBox="1"/>
          <p:nvPr/>
        </p:nvSpPr>
        <p:spPr>
          <a:xfrm>
            <a:off x="5651499" y="2885799"/>
            <a:ext cx="3797707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2800" dirty="0">
                <a:solidFill>
                  <a:schemeClr val="bg1"/>
                </a:solidFill>
                <a:latin typeface="+mj-lt"/>
              </a:rPr>
              <a:t>Modern radiation therapy</a:t>
            </a:r>
          </a:p>
        </p:txBody>
      </p:sp>
    </p:spTree>
    <p:extLst>
      <p:ext uri="{BB962C8B-B14F-4D97-AF65-F5344CB8AC3E}">
        <p14:creationId xmlns:p14="http://schemas.microsoft.com/office/powerpoint/2010/main" val="4152674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E55EE-61B0-2998-6F27-94ACA3EDC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74EE7C1-62CC-F4EE-7BAA-8B6700B38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AA63B3-01A0-48C2-8F00-09714569565D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A9627F8-C71B-6BDC-9B98-6FCD4A7074AA}"/>
              </a:ext>
            </a:extLst>
          </p:cNvPr>
          <p:cNvSpPr txBox="1"/>
          <p:nvPr/>
        </p:nvSpPr>
        <p:spPr>
          <a:xfrm>
            <a:off x="445273" y="294198"/>
            <a:ext cx="701305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Motivation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86B284F-9699-05EC-14C1-C0760333C39B}"/>
              </a:ext>
            </a:extLst>
          </p:cNvPr>
          <p:cNvSpPr txBox="1"/>
          <p:nvPr/>
        </p:nvSpPr>
        <p:spPr>
          <a:xfrm>
            <a:off x="6354858" y="2798082"/>
            <a:ext cx="12946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VMAT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FB72AD4B-721C-AB5E-3F02-6A3139E3912F}"/>
              </a:ext>
            </a:extLst>
          </p:cNvPr>
          <p:cNvSpPr txBox="1"/>
          <p:nvPr/>
        </p:nvSpPr>
        <p:spPr>
          <a:xfrm>
            <a:off x="6607405" y="3046612"/>
            <a:ext cx="12946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IMRT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4EF90379-0FAE-AE51-E627-B650600D018E}"/>
              </a:ext>
            </a:extLst>
          </p:cNvPr>
          <p:cNvSpPr txBox="1"/>
          <p:nvPr/>
        </p:nvSpPr>
        <p:spPr>
          <a:xfrm>
            <a:off x="6475864" y="2754223"/>
            <a:ext cx="309961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Stereotactic surgery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517B5DAD-292E-E23D-4962-340D85231107}"/>
              </a:ext>
            </a:extLst>
          </p:cNvPr>
          <p:cNvSpPr txBox="1"/>
          <p:nvPr/>
        </p:nvSpPr>
        <p:spPr>
          <a:xfrm>
            <a:off x="7065009" y="2710367"/>
            <a:ext cx="12946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SFPT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CFDC98A-4D7A-CB25-7F02-9EB142BB46A1}"/>
              </a:ext>
            </a:extLst>
          </p:cNvPr>
          <p:cNvSpPr/>
          <p:nvPr/>
        </p:nvSpPr>
        <p:spPr bwMode="auto">
          <a:xfrm>
            <a:off x="5372100" y="2425411"/>
            <a:ext cx="4394200" cy="1524000"/>
          </a:xfrm>
          <a:prstGeom prst="rect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D39A13E-5C53-A9E4-6B7F-91BB1F46BABA}"/>
              </a:ext>
            </a:extLst>
          </p:cNvPr>
          <p:cNvSpPr txBox="1"/>
          <p:nvPr/>
        </p:nvSpPr>
        <p:spPr>
          <a:xfrm>
            <a:off x="5581420" y="2778068"/>
            <a:ext cx="3797707" cy="8186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2800" dirty="0">
                <a:solidFill>
                  <a:schemeClr val="bg1"/>
                </a:solidFill>
                <a:latin typeface="+mj-lt"/>
              </a:rPr>
              <a:t>Needs 2(and more)D dose verifications!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AFB77B0-B144-B902-8E1D-685D938789FE}"/>
              </a:ext>
            </a:extLst>
          </p:cNvPr>
          <p:cNvSpPr/>
          <p:nvPr/>
        </p:nvSpPr>
        <p:spPr bwMode="auto">
          <a:xfrm>
            <a:off x="546100" y="4241800"/>
            <a:ext cx="10477500" cy="1155700"/>
          </a:xfrm>
          <a:prstGeom prst="rect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3C03422-FBF3-E335-1DAD-0BF127C88F75}"/>
              </a:ext>
            </a:extLst>
          </p:cNvPr>
          <p:cNvSpPr txBox="1"/>
          <p:nvPr/>
        </p:nvSpPr>
        <p:spPr>
          <a:xfrm>
            <a:off x="945920" y="4410307"/>
            <a:ext cx="9760180" cy="8186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2800" dirty="0">
                <a:solidFill>
                  <a:schemeClr val="bg1"/>
                </a:solidFill>
                <a:latin typeface="+mj-lt"/>
              </a:rPr>
              <a:t>Aim: To investigate the potential for our in-house-made OSL films for 2.5D high resolution (0.6x0.6)mm</a:t>
            </a:r>
            <a:r>
              <a:rPr lang="en-GB" sz="2800" baseline="30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GB" sz="2800" dirty="0">
                <a:solidFill>
                  <a:schemeClr val="bg1"/>
                </a:solidFill>
                <a:latin typeface="+mj-lt"/>
              </a:rPr>
              <a:t> dosimetry</a:t>
            </a:r>
          </a:p>
        </p:txBody>
      </p:sp>
      <p:pic>
        <p:nvPicPr>
          <p:cNvPr id="7" name="Pladsholder til indhold 5">
            <a:extLst>
              <a:ext uri="{FF2B5EF4-FFF2-40B4-BE49-F238E27FC236}">
                <a16:creationId xmlns:a16="http://schemas.microsoft.com/office/drawing/2014/main" id="{0C79BCB7-4445-F265-0778-EB7348992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216"/>
          <a:stretch/>
        </p:blipFill>
        <p:spPr>
          <a:xfrm>
            <a:off x="333450" y="1784152"/>
            <a:ext cx="2276763" cy="218552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6A17D0A-AF24-98A9-93C5-973982BC6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106" y="1767323"/>
            <a:ext cx="2365304" cy="221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29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4AD6888-8438-EB01-F4E3-3B587E6A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AA63B3-01A0-48C2-8F00-09714569565D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A0994F6-7978-EF6D-81B9-B0620282C78F}"/>
              </a:ext>
            </a:extLst>
          </p:cNvPr>
          <p:cNvSpPr txBox="1"/>
          <p:nvPr/>
        </p:nvSpPr>
        <p:spPr>
          <a:xfrm>
            <a:off x="445272" y="294198"/>
            <a:ext cx="88765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Investigation case: Target and phantom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1C3BFEB-DF3A-C3D0-89BA-6AE2C15A2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094" y="1098967"/>
            <a:ext cx="3418003" cy="282328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1FAD1A5D-3320-7E25-DC67-72E94C4D03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8439"/>
          <a:stretch>
            <a:fillRect/>
          </a:stretch>
        </p:blipFill>
        <p:spPr>
          <a:xfrm>
            <a:off x="1208161" y="3520873"/>
            <a:ext cx="3418003" cy="283902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3E0F72F-8D22-2BC5-2EB6-1320773611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329" y="1130742"/>
            <a:ext cx="3476624" cy="213836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3FF2633-0BD5-2E63-87F2-4028326AF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799" y="2510609"/>
            <a:ext cx="2475367" cy="330048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E80411CB-A430-FFFE-EF30-DA7B18D7B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7657" y="3796524"/>
            <a:ext cx="6448425" cy="3514725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CBB306CB-87DF-425F-7155-BCB5D5E5F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798" y="2510608"/>
            <a:ext cx="2475367" cy="33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E1B55-C62B-A8B8-30A6-AC7267B3D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6C7BF41-4AAC-66B0-4B31-86E5911E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AA63B3-01A0-48C2-8F00-09714569565D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527EEDB-7577-E36D-F79C-F8596402D215}"/>
              </a:ext>
            </a:extLst>
          </p:cNvPr>
          <p:cNvSpPr txBox="1"/>
          <p:nvPr/>
        </p:nvSpPr>
        <p:spPr>
          <a:xfrm>
            <a:off x="445272" y="294198"/>
            <a:ext cx="88765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Investigation case: Target and phantom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E0E748-30C0-7CE1-FC7F-A6B12B2C0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094" y="1098967"/>
            <a:ext cx="3418003" cy="282328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A65D1C3-C079-44F3-85EA-50A866EC23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8439"/>
          <a:stretch>
            <a:fillRect/>
          </a:stretch>
        </p:blipFill>
        <p:spPr>
          <a:xfrm>
            <a:off x="1208161" y="3520873"/>
            <a:ext cx="3418003" cy="283902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F1D3E39-D43A-992D-0FEC-192F83D7B6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329" y="1130742"/>
            <a:ext cx="3476624" cy="213836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20B7437-196F-EAE2-1B87-23B06EF9F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799" y="2510609"/>
            <a:ext cx="2475367" cy="330048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B57AE2E6-BF2D-41B9-A727-DC29CC3B0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7657" y="3796524"/>
            <a:ext cx="6448425" cy="3514725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F7AAC824-0976-C5ED-6171-57F9C1F753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3907" t="35475" r="29707" b="48877"/>
          <a:stretch>
            <a:fillRect/>
          </a:stretch>
        </p:blipFill>
        <p:spPr>
          <a:xfrm>
            <a:off x="6320838" y="4842115"/>
            <a:ext cx="435429" cy="516423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010640C-6E8B-FACC-F4C9-7C4028C5D72C}"/>
              </a:ext>
            </a:extLst>
          </p:cNvPr>
          <p:cNvSpPr txBox="1"/>
          <p:nvPr/>
        </p:nvSpPr>
        <p:spPr>
          <a:xfrm>
            <a:off x="7445829" y="4234543"/>
            <a:ext cx="1745268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2800" b="1" dirty="0" err="1">
                <a:latin typeface="+mj-lt"/>
              </a:rPr>
              <a:t>Pi</a:t>
            </a:r>
            <a:r>
              <a:rPr lang="en-GB" sz="28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neck</a:t>
            </a:r>
            <a:r>
              <a:rPr lang="en-GB" sz="2800" b="1" dirty="0" err="1">
                <a:latin typeface="+mj-lt"/>
              </a:rPr>
              <a:t>hio</a:t>
            </a:r>
            <a:endParaRPr lang="en-GB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3656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66115-123A-3A91-BF24-3F676F914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2109019-BAB2-F57C-052F-878B9FD1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AA63B3-01A0-48C2-8F00-09714569565D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29DD10C-6096-6A89-3D2B-CC4B9378B70F}"/>
              </a:ext>
            </a:extLst>
          </p:cNvPr>
          <p:cNvSpPr txBox="1"/>
          <p:nvPr/>
        </p:nvSpPr>
        <p:spPr>
          <a:xfrm>
            <a:off x="445273" y="294198"/>
            <a:ext cx="701305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Our dosimeters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FE611697-8EA2-1D58-0ED8-6CC582BAD9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48" r="3228" b="13968"/>
          <a:stretch>
            <a:fillRect/>
          </a:stretch>
        </p:blipFill>
        <p:spPr>
          <a:xfrm>
            <a:off x="6676240" y="2632334"/>
            <a:ext cx="2091678" cy="2218620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6D153EFD-2AA8-775C-4E2F-EE29040895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555" b="36032"/>
          <a:stretch>
            <a:fillRect/>
          </a:stretch>
        </p:blipFill>
        <p:spPr>
          <a:xfrm>
            <a:off x="6745684" y="5055478"/>
            <a:ext cx="3595008" cy="1361918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41BE03F0-8105-6D45-8A09-0CB37C914C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932" b="20146"/>
          <a:stretch>
            <a:fillRect/>
          </a:stretch>
        </p:blipFill>
        <p:spPr>
          <a:xfrm>
            <a:off x="6676240" y="364197"/>
            <a:ext cx="3733896" cy="2136886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A528B9E3-4942-03DE-B306-B586527864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991"/>
          <a:stretch>
            <a:fillRect/>
          </a:stretch>
        </p:blipFill>
        <p:spPr>
          <a:xfrm>
            <a:off x="190499" y="910738"/>
            <a:ext cx="2783991" cy="3180691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C946DB70-4E87-06C5-A4F2-FA1AF97F83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840" t="11291" r="17808"/>
          <a:stretch>
            <a:fillRect/>
          </a:stretch>
        </p:blipFill>
        <p:spPr>
          <a:xfrm>
            <a:off x="2974490" y="971318"/>
            <a:ext cx="3035784" cy="3405187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639C33A-6B6B-591B-8868-15AC8500F6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6349" r="11263" b="14714"/>
          <a:stretch>
            <a:fillRect/>
          </a:stretch>
        </p:blipFill>
        <p:spPr>
          <a:xfrm>
            <a:off x="8955734" y="2705607"/>
            <a:ext cx="2071150" cy="214534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B9C1BD1-F9C9-EADB-886C-C89E14915D61}"/>
              </a:ext>
            </a:extLst>
          </p:cNvPr>
          <p:cNvSpPr txBox="1"/>
          <p:nvPr/>
        </p:nvSpPr>
        <p:spPr>
          <a:xfrm>
            <a:off x="445273" y="4850954"/>
            <a:ext cx="1576567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 dirty="0">
                <a:latin typeface="+mn-lt"/>
              </a:rPr>
              <a:t>LiBaF</a:t>
            </a:r>
            <a:r>
              <a:rPr lang="en-GB" sz="1600" b="1" baseline="-25000" dirty="0">
                <a:latin typeface="+mn-lt"/>
              </a:rPr>
              <a:t>3</a:t>
            </a:r>
          </a:p>
          <a:p>
            <a:pPr>
              <a:lnSpc>
                <a:spcPct val="95000"/>
              </a:lnSpc>
            </a:pPr>
            <a:r>
              <a:rPr lang="en-GB" sz="1600" dirty="0">
                <a:latin typeface="+mn-lt"/>
              </a:rPr>
              <a:t>Size: ~300 nm</a:t>
            </a:r>
          </a:p>
          <a:p>
            <a:pPr>
              <a:lnSpc>
                <a:spcPct val="95000"/>
              </a:lnSpc>
            </a:pPr>
            <a:r>
              <a:rPr lang="en-GB" sz="1600" dirty="0">
                <a:latin typeface="+mn-lt"/>
              </a:rPr>
              <a:t>Emission: ~400nm </a:t>
            </a:r>
          </a:p>
          <a:p>
            <a:pPr>
              <a:lnSpc>
                <a:spcPct val="95000"/>
              </a:lnSpc>
            </a:pPr>
            <a:endParaRPr lang="en-GB" sz="1600" dirty="0">
              <a:latin typeface="+mn-lt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610CF80-B364-28E5-F30E-79B6687E2753}"/>
              </a:ext>
            </a:extLst>
          </p:cNvPr>
          <p:cNvSpPr txBox="1"/>
          <p:nvPr/>
        </p:nvSpPr>
        <p:spPr>
          <a:xfrm>
            <a:off x="2517913" y="4850954"/>
            <a:ext cx="1576567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 dirty="0">
                <a:latin typeface="+mn-lt"/>
              </a:rPr>
              <a:t>LiF:Cu</a:t>
            </a:r>
            <a:endParaRPr lang="en-GB" sz="1600" b="1" baseline="-25000" dirty="0">
              <a:latin typeface="+mn-lt"/>
            </a:endParaRPr>
          </a:p>
          <a:p>
            <a:pPr>
              <a:lnSpc>
                <a:spcPct val="95000"/>
              </a:lnSpc>
            </a:pPr>
            <a:r>
              <a:rPr lang="en-GB" sz="1600" dirty="0">
                <a:latin typeface="+mn-lt"/>
              </a:rPr>
              <a:t>Size: 52 ± 22 nm</a:t>
            </a:r>
          </a:p>
          <a:p>
            <a:pPr>
              <a:lnSpc>
                <a:spcPct val="95000"/>
              </a:lnSpc>
            </a:pPr>
            <a:r>
              <a:rPr lang="en-GB" sz="1600" dirty="0">
                <a:latin typeface="+mn-lt"/>
              </a:rPr>
              <a:t>Emission: ~325nm </a:t>
            </a:r>
          </a:p>
          <a:p>
            <a:pPr>
              <a:lnSpc>
                <a:spcPct val="95000"/>
              </a:lnSpc>
            </a:pPr>
            <a:endParaRPr lang="en-GB" sz="1600" dirty="0">
              <a:latin typeface="+mn-lt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F43DF5E-89AF-92B1-5DA1-6837275634F0}"/>
              </a:ext>
            </a:extLst>
          </p:cNvPr>
          <p:cNvSpPr txBox="1"/>
          <p:nvPr/>
        </p:nvSpPr>
        <p:spPr>
          <a:xfrm>
            <a:off x="5244723" y="5116561"/>
            <a:ext cx="1136826" cy="350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2400" b="1" dirty="0">
                <a:latin typeface="+mj-lt"/>
              </a:rPr>
              <a:t>LET</a:t>
            </a:r>
          </a:p>
        </p:txBody>
      </p:sp>
      <p:sp>
        <p:nvSpPr>
          <p:cNvPr id="8" name="Pil: bøjet opad 7">
            <a:extLst>
              <a:ext uri="{FF2B5EF4-FFF2-40B4-BE49-F238E27FC236}">
                <a16:creationId xmlns:a16="http://schemas.microsoft.com/office/drawing/2014/main" id="{A6D700B0-3052-E66D-A5B8-BACEFD56692D}"/>
              </a:ext>
            </a:extLst>
          </p:cNvPr>
          <p:cNvSpPr/>
          <p:nvPr/>
        </p:nvSpPr>
        <p:spPr bwMode="auto">
          <a:xfrm>
            <a:off x="1787943" y="5539784"/>
            <a:ext cx="3623718" cy="493621"/>
          </a:xfrm>
          <a:prstGeom prst="curvedUpArrow">
            <a:avLst/>
          </a:prstGeom>
          <a:solidFill>
            <a:schemeClr val="accent1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Pil: bøjet nedad 9">
            <a:extLst>
              <a:ext uri="{FF2B5EF4-FFF2-40B4-BE49-F238E27FC236}">
                <a16:creationId xmlns:a16="http://schemas.microsoft.com/office/drawing/2014/main" id="{276B51C5-A7F8-7E46-1A7A-C711E910F66E}"/>
              </a:ext>
            </a:extLst>
          </p:cNvPr>
          <p:cNvSpPr/>
          <p:nvPr/>
        </p:nvSpPr>
        <p:spPr bwMode="auto">
          <a:xfrm>
            <a:off x="3599802" y="4860746"/>
            <a:ext cx="1690719" cy="237496"/>
          </a:xfrm>
          <a:prstGeom prst="curvedDownArrow">
            <a:avLst/>
          </a:prstGeom>
          <a:solidFill>
            <a:schemeClr val="accent1"/>
          </a:solidFill>
          <a:ln w="1778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FBA4F96-E9B4-0A44-7E6D-172EEB67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7FEA01-11CF-4AAC-A60D-7D1EACD048F8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3" name="Google Shape;433;p48">
            <a:extLst>
              <a:ext uri="{FF2B5EF4-FFF2-40B4-BE49-F238E27FC236}">
                <a16:creationId xmlns:a16="http://schemas.microsoft.com/office/drawing/2014/main" id="{F3C5FB63-101E-C21B-5555-BB8AEC7ED21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213" y="1402442"/>
            <a:ext cx="3915228" cy="3121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95;p50">
            <a:extLst>
              <a:ext uri="{FF2B5EF4-FFF2-40B4-BE49-F238E27FC236}">
                <a16:creationId xmlns:a16="http://schemas.microsoft.com/office/drawing/2014/main" id="{E634E2A8-A503-930F-9141-AB98016B6AE0}"/>
              </a:ext>
            </a:extLst>
          </p:cNvPr>
          <p:cNvSpPr/>
          <p:nvPr/>
        </p:nvSpPr>
        <p:spPr>
          <a:xfrm>
            <a:off x="5898608" y="2520825"/>
            <a:ext cx="1255844" cy="125047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496;p50" title="Green-Glow-PNG-HD.png">
            <a:extLst>
              <a:ext uri="{FF2B5EF4-FFF2-40B4-BE49-F238E27FC236}">
                <a16:creationId xmlns:a16="http://schemas.microsoft.com/office/drawing/2014/main" id="{821EFBBF-74D6-571A-D858-4DA2A466910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6617" y="2914328"/>
            <a:ext cx="514079" cy="4495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97;p50">
            <a:extLst>
              <a:ext uri="{FF2B5EF4-FFF2-40B4-BE49-F238E27FC236}">
                <a16:creationId xmlns:a16="http://schemas.microsoft.com/office/drawing/2014/main" id="{C6C70158-EB07-F9F8-7821-D275F67E9A6F}"/>
              </a:ext>
            </a:extLst>
          </p:cNvPr>
          <p:cNvSpPr/>
          <p:nvPr/>
        </p:nvSpPr>
        <p:spPr>
          <a:xfrm rot="16200000">
            <a:off x="3410254" y="2903479"/>
            <a:ext cx="2800350" cy="485163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98;p50">
            <a:extLst>
              <a:ext uri="{FF2B5EF4-FFF2-40B4-BE49-F238E27FC236}">
                <a16:creationId xmlns:a16="http://schemas.microsoft.com/office/drawing/2014/main" id="{7FF2B88E-7352-118A-6A6C-976122DDE73E}"/>
              </a:ext>
            </a:extLst>
          </p:cNvPr>
          <p:cNvSpPr/>
          <p:nvPr/>
        </p:nvSpPr>
        <p:spPr>
          <a:xfrm rot="16530756">
            <a:off x="4676745" y="2111089"/>
            <a:ext cx="427715" cy="238524"/>
          </a:xfrm>
          <a:custGeom>
            <a:avLst/>
            <a:gdLst/>
            <a:ahLst/>
            <a:cxnLst/>
            <a:rect l="l" t="t" r="r" b="b"/>
            <a:pathLst>
              <a:path w="20959" h="21693" extrusionOk="0">
                <a:moveTo>
                  <a:pt x="1291" y="21694"/>
                </a:moveTo>
                <a:cubicBezTo>
                  <a:pt x="1291" y="18613"/>
                  <a:pt x="-1463" y="6549"/>
                  <a:pt x="1291" y="3205"/>
                </a:cubicBezTo>
                <a:cubicBezTo>
                  <a:pt x="4045" y="-139"/>
                  <a:pt x="14535" y="-1057"/>
                  <a:pt x="17813" y="1631"/>
                </a:cubicBezTo>
                <a:cubicBezTo>
                  <a:pt x="21091" y="4319"/>
                  <a:pt x="20436" y="16384"/>
                  <a:pt x="20960" y="19334"/>
                </a:cubicBezTo>
              </a:path>
            </a:pathLst>
          </a:cu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oogle Shape;499;p50">
            <a:extLst>
              <a:ext uri="{FF2B5EF4-FFF2-40B4-BE49-F238E27FC236}">
                <a16:creationId xmlns:a16="http://schemas.microsoft.com/office/drawing/2014/main" id="{9E75E389-D677-0401-3D13-778E3BC5ED0A}"/>
              </a:ext>
            </a:extLst>
          </p:cNvPr>
          <p:cNvGrpSpPr/>
          <p:nvPr/>
        </p:nvGrpSpPr>
        <p:grpSpPr>
          <a:xfrm rot="5400000">
            <a:off x="3751424" y="2940146"/>
            <a:ext cx="2857965" cy="469153"/>
            <a:chOff x="1489927" y="1401425"/>
            <a:chExt cx="3407698" cy="580200"/>
          </a:xfrm>
        </p:grpSpPr>
        <p:sp>
          <p:nvSpPr>
            <p:cNvPr id="41" name="Google Shape;500;p50">
              <a:extLst>
                <a:ext uri="{FF2B5EF4-FFF2-40B4-BE49-F238E27FC236}">
                  <a16:creationId xmlns:a16="http://schemas.microsoft.com/office/drawing/2014/main" id="{B4A8BD6B-1699-52A5-DC54-80B281B2A512}"/>
                </a:ext>
              </a:extLst>
            </p:cNvPr>
            <p:cNvSpPr/>
            <p:nvPr/>
          </p:nvSpPr>
          <p:spPr>
            <a:xfrm>
              <a:off x="1489927" y="1401425"/>
              <a:ext cx="3353700" cy="5802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1;p50">
              <a:extLst>
                <a:ext uri="{FF2B5EF4-FFF2-40B4-BE49-F238E27FC236}">
                  <a16:creationId xmlns:a16="http://schemas.microsoft.com/office/drawing/2014/main" id="{179FCE59-0EF2-EE41-22A2-72956F497A89}"/>
                </a:ext>
              </a:extLst>
            </p:cNvPr>
            <p:cNvSpPr/>
            <p:nvPr/>
          </p:nvSpPr>
          <p:spPr>
            <a:xfrm>
              <a:off x="1509550" y="1534194"/>
              <a:ext cx="3309300" cy="2952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2;p50">
              <a:extLst>
                <a:ext uri="{FF2B5EF4-FFF2-40B4-BE49-F238E27FC236}">
                  <a16:creationId xmlns:a16="http://schemas.microsoft.com/office/drawing/2014/main" id="{76065696-5469-152E-EB60-51B2EC9C645E}"/>
                </a:ext>
              </a:extLst>
            </p:cNvPr>
            <p:cNvSpPr/>
            <p:nvPr/>
          </p:nvSpPr>
          <p:spPr>
            <a:xfrm>
              <a:off x="1509544" y="1605335"/>
              <a:ext cx="3309300" cy="1524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3;p50">
              <a:extLst>
                <a:ext uri="{FF2B5EF4-FFF2-40B4-BE49-F238E27FC236}">
                  <a16:creationId xmlns:a16="http://schemas.microsoft.com/office/drawing/2014/main" id="{6040BD92-7CBD-528E-12AD-D5CE208692AE}"/>
                </a:ext>
              </a:extLst>
            </p:cNvPr>
            <p:cNvSpPr/>
            <p:nvPr/>
          </p:nvSpPr>
          <p:spPr>
            <a:xfrm rot="5400000">
              <a:off x="4532525" y="1616525"/>
              <a:ext cx="577800" cy="1524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" name="Google Shape;504;p50">
            <a:extLst>
              <a:ext uri="{FF2B5EF4-FFF2-40B4-BE49-F238E27FC236}">
                <a16:creationId xmlns:a16="http://schemas.microsoft.com/office/drawing/2014/main" id="{E75A097D-2C74-571C-28DE-E7600956BBCF}"/>
              </a:ext>
            </a:extLst>
          </p:cNvPr>
          <p:cNvCxnSpPr/>
          <p:nvPr/>
        </p:nvCxnSpPr>
        <p:spPr>
          <a:xfrm>
            <a:off x="4893876" y="2027462"/>
            <a:ext cx="159133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505;p50">
            <a:extLst>
              <a:ext uri="{FF2B5EF4-FFF2-40B4-BE49-F238E27FC236}">
                <a16:creationId xmlns:a16="http://schemas.microsoft.com/office/drawing/2014/main" id="{521DCC6B-E1C6-625A-E873-E09642A83B99}"/>
              </a:ext>
            </a:extLst>
          </p:cNvPr>
          <p:cNvSpPr/>
          <p:nvPr/>
        </p:nvSpPr>
        <p:spPr>
          <a:xfrm>
            <a:off x="5029116" y="1826378"/>
            <a:ext cx="739631" cy="338155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06;p50">
            <a:extLst>
              <a:ext uri="{FF2B5EF4-FFF2-40B4-BE49-F238E27FC236}">
                <a16:creationId xmlns:a16="http://schemas.microsoft.com/office/drawing/2014/main" id="{E0D9DCAF-9407-F12D-A933-5FE546ADF9BB}"/>
              </a:ext>
            </a:extLst>
          </p:cNvPr>
          <p:cNvSpPr/>
          <p:nvPr/>
        </p:nvSpPr>
        <p:spPr>
          <a:xfrm rot="18900000">
            <a:off x="6675362" y="2487376"/>
            <a:ext cx="381485" cy="386422"/>
          </a:xfrm>
          <a:prstGeom prst="rtTriangle">
            <a:avLst/>
          </a:prstGeom>
          <a:gradFill>
            <a:gsLst>
              <a:gs pos="0">
                <a:schemeClr val="lt1"/>
              </a:gs>
              <a:gs pos="43000">
                <a:schemeClr val="lt1"/>
              </a:gs>
              <a:gs pos="100000">
                <a:srgbClr val="C7C9D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507;p50">
            <a:extLst>
              <a:ext uri="{FF2B5EF4-FFF2-40B4-BE49-F238E27FC236}">
                <a16:creationId xmlns:a16="http://schemas.microsoft.com/office/drawing/2014/main" id="{93AA532B-7BE5-8BFF-CCC2-AD08B017C6F4}"/>
              </a:ext>
            </a:extLst>
          </p:cNvPr>
          <p:cNvGrpSpPr/>
          <p:nvPr/>
        </p:nvGrpSpPr>
        <p:grpSpPr>
          <a:xfrm>
            <a:off x="4850133" y="2164533"/>
            <a:ext cx="2755481" cy="486602"/>
            <a:chOff x="1489927" y="1401425"/>
            <a:chExt cx="3407698" cy="580200"/>
          </a:xfrm>
        </p:grpSpPr>
        <p:sp>
          <p:nvSpPr>
            <p:cNvPr id="37" name="Google Shape;508;p50">
              <a:extLst>
                <a:ext uri="{FF2B5EF4-FFF2-40B4-BE49-F238E27FC236}">
                  <a16:creationId xmlns:a16="http://schemas.microsoft.com/office/drawing/2014/main" id="{A9EC6490-17D3-A602-13E9-842AD94172D3}"/>
                </a:ext>
              </a:extLst>
            </p:cNvPr>
            <p:cNvSpPr/>
            <p:nvPr/>
          </p:nvSpPr>
          <p:spPr>
            <a:xfrm>
              <a:off x="1489927" y="1401425"/>
              <a:ext cx="3353700" cy="5802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9;p50">
              <a:extLst>
                <a:ext uri="{FF2B5EF4-FFF2-40B4-BE49-F238E27FC236}">
                  <a16:creationId xmlns:a16="http://schemas.microsoft.com/office/drawing/2014/main" id="{07931BA6-9A77-E1D4-7A4F-36538EE5847C}"/>
                </a:ext>
              </a:extLst>
            </p:cNvPr>
            <p:cNvSpPr/>
            <p:nvPr/>
          </p:nvSpPr>
          <p:spPr>
            <a:xfrm>
              <a:off x="1509550" y="1534194"/>
              <a:ext cx="3309300" cy="2952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0;p50">
              <a:extLst>
                <a:ext uri="{FF2B5EF4-FFF2-40B4-BE49-F238E27FC236}">
                  <a16:creationId xmlns:a16="http://schemas.microsoft.com/office/drawing/2014/main" id="{C778A0D3-7B4D-7DDC-BC91-1A292BA19C88}"/>
                </a:ext>
              </a:extLst>
            </p:cNvPr>
            <p:cNvSpPr/>
            <p:nvPr/>
          </p:nvSpPr>
          <p:spPr>
            <a:xfrm>
              <a:off x="1509544" y="1605335"/>
              <a:ext cx="3309300" cy="1524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1;p50">
              <a:extLst>
                <a:ext uri="{FF2B5EF4-FFF2-40B4-BE49-F238E27FC236}">
                  <a16:creationId xmlns:a16="http://schemas.microsoft.com/office/drawing/2014/main" id="{899DDBD5-5F13-EDED-935D-65FDE6B51A12}"/>
                </a:ext>
              </a:extLst>
            </p:cNvPr>
            <p:cNvSpPr/>
            <p:nvPr/>
          </p:nvSpPr>
          <p:spPr>
            <a:xfrm rot="5400000">
              <a:off x="4532525" y="1616525"/>
              <a:ext cx="577800" cy="1524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512;p50">
            <a:extLst>
              <a:ext uri="{FF2B5EF4-FFF2-40B4-BE49-F238E27FC236}">
                <a16:creationId xmlns:a16="http://schemas.microsoft.com/office/drawing/2014/main" id="{839A9A1E-AAD4-C394-981F-D8DA500B12C9}"/>
              </a:ext>
            </a:extLst>
          </p:cNvPr>
          <p:cNvGrpSpPr/>
          <p:nvPr/>
        </p:nvGrpSpPr>
        <p:grpSpPr>
          <a:xfrm>
            <a:off x="4567847" y="1826378"/>
            <a:ext cx="381581" cy="1612528"/>
            <a:chOff x="1140825" y="998225"/>
            <a:chExt cx="471900" cy="1922700"/>
          </a:xfrm>
        </p:grpSpPr>
        <p:sp>
          <p:nvSpPr>
            <p:cNvPr id="30" name="Google Shape;513;p50">
              <a:extLst>
                <a:ext uri="{FF2B5EF4-FFF2-40B4-BE49-F238E27FC236}">
                  <a16:creationId xmlns:a16="http://schemas.microsoft.com/office/drawing/2014/main" id="{D2530295-EDEB-F1E1-DC76-90919F6D0F8A}"/>
                </a:ext>
              </a:extLst>
            </p:cNvPr>
            <p:cNvSpPr/>
            <p:nvPr/>
          </p:nvSpPr>
          <p:spPr>
            <a:xfrm>
              <a:off x="1140825" y="1138305"/>
              <a:ext cx="471900" cy="867900"/>
            </a:xfrm>
            <a:prstGeom prst="frame">
              <a:avLst>
                <a:gd name="adj1" fmla="val 12500"/>
              </a:avLst>
            </a:prstGeom>
            <a:solidFill>
              <a:schemeClr val="dk1"/>
            </a:solidFill>
            <a:ln w="95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4;p50">
              <a:extLst>
                <a:ext uri="{FF2B5EF4-FFF2-40B4-BE49-F238E27FC236}">
                  <a16:creationId xmlns:a16="http://schemas.microsoft.com/office/drawing/2014/main" id="{8B845E8A-F4E0-1794-FED5-7B37754B938F}"/>
                </a:ext>
              </a:extLst>
            </p:cNvPr>
            <p:cNvSpPr/>
            <p:nvPr/>
          </p:nvSpPr>
          <p:spPr>
            <a:xfrm>
              <a:off x="1140825" y="1290705"/>
              <a:ext cx="471900" cy="867900"/>
            </a:xfrm>
            <a:prstGeom prst="frame">
              <a:avLst>
                <a:gd name="adj1" fmla="val 12500"/>
              </a:avLst>
            </a:prstGeom>
            <a:solidFill>
              <a:schemeClr val="dk1"/>
            </a:solidFill>
            <a:ln w="95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5;p50">
              <a:extLst>
                <a:ext uri="{FF2B5EF4-FFF2-40B4-BE49-F238E27FC236}">
                  <a16:creationId xmlns:a16="http://schemas.microsoft.com/office/drawing/2014/main" id="{15C7F89F-4A6F-D258-D3D7-8E3FF388241B}"/>
                </a:ext>
              </a:extLst>
            </p:cNvPr>
            <p:cNvSpPr/>
            <p:nvPr/>
          </p:nvSpPr>
          <p:spPr>
            <a:xfrm>
              <a:off x="1140825" y="1443105"/>
              <a:ext cx="471900" cy="867900"/>
            </a:xfrm>
            <a:prstGeom prst="frame">
              <a:avLst>
                <a:gd name="adj1" fmla="val 12500"/>
              </a:avLst>
            </a:prstGeom>
            <a:solidFill>
              <a:schemeClr val="dk1"/>
            </a:solidFill>
            <a:ln w="95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6;p50">
              <a:extLst>
                <a:ext uri="{FF2B5EF4-FFF2-40B4-BE49-F238E27FC236}">
                  <a16:creationId xmlns:a16="http://schemas.microsoft.com/office/drawing/2014/main" id="{082CDB22-56EB-35AC-422A-8CE7BF940A4D}"/>
                </a:ext>
              </a:extLst>
            </p:cNvPr>
            <p:cNvSpPr/>
            <p:nvPr/>
          </p:nvSpPr>
          <p:spPr>
            <a:xfrm>
              <a:off x="1140825" y="1595505"/>
              <a:ext cx="471900" cy="867900"/>
            </a:xfrm>
            <a:prstGeom prst="frame">
              <a:avLst>
                <a:gd name="adj1" fmla="val 12500"/>
              </a:avLst>
            </a:prstGeom>
            <a:solidFill>
              <a:schemeClr val="dk1"/>
            </a:solidFill>
            <a:ln w="95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7;p50">
              <a:extLst>
                <a:ext uri="{FF2B5EF4-FFF2-40B4-BE49-F238E27FC236}">
                  <a16:creationId xmlns:a16="http://schemas.microsoft.com/office/drawing/2014/main" id="{A00EA5F8-D6B8-CE22-CA02-AA77B59A9E4A}"/>
                </a:ext>
              </a:extLst>
            </p:cNvPr>
            <p:cNvSpPr/>
            <p:nvPr/>
          </p:nvSpPr>
          <p:spPr>
            <a:xfrm>
              <a:off x="1140825" y="1747905"/>
              <a:ext cx="471900" cy="867900"/>
            </a:xfrm>
            <a:prstGeom prst="frame">
              <a:avLst>
                <a:gd name="adj1" fmla="val 12500"/>
              </a:avLst>
            </a:prstGeom>
            <a:solidFill>
              <a:schemeClr val="dk1"/>
            </a:solidFill>
            <a:ln w="95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8;p50">
              <a:extLst>
                <a:ext uri="{FF2B5EF4-FFF2-40B4-BE49-F238E27FC236}">
                  <a16:creationId xmlns:a16="http://schemas.microsoft.com/office/drawing/2014/main" id="{08E1F2B4-5E59-31B2-D284-1DC6715C76C5}"/>
                </a:ext>
              </a:extLst>
            </p:cNvPr>
            <p:cNvSpPr/>
            <p:nvPr/>
          </p:nvSpPr>
          <p:spPr>
            <a:xfrm>
              <a:off x="1140825" y="1900305"/>
              <a:ext cx="471900" cy="867900"/>
            </a:xfrm>
            <a:prstGeom prst="frame">
              <a:avLst>
                <a:gd name="adj1" fmla="val 12500"/>
              </a:avLst>
            </a:prstGeom>
            <a:solidFill>
              <a:schemeClr val="dk1"/>
            </a:solidFill>
            <a:ln w="95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9;p50">
              <a:extLst>
                <a:ext uri="{FF2B5EF4-FFF2-40B4-BE49-F238E27FC236}">
                  <a16:creationId xmlns:a16="http://schemas.microsoft.com/office/drawing/2014/main" id="{3AE4C9F6-4637-48C3-0F0C-C167FEE4AF2B}"/>
                </a:ext>
              </a:extLst>
            </p:cNvPr>
            <p:cNvSpPr/>
            <p:nvPr/>
          </p:nvSpPr>
          <p:spPr>
            <a:xfrm>
              <a:off x="1140825" y="998225"/>
              <a:ext cx="471900" cy="1922700"/>
            </a:xfrm>
            <a:prstGeom prst="frame">
              <a:avLst>
                <a:gd name="adj1" fmla="val 12500"/>
              </a:avLst>
            </a:prstGeom>
            <a:solidFill>
              <a:schemeClr val="dk1"/>
            </a:solidFill>
            <a:ln w="95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520;p50">
            <a:extLst>
              <a:ext uri="{FF2B5EF4-FFF2-40B4-BE49-F238E27FC236}">
                <a16:creationId xmlns:a16="http://schemas.microsoft.com/office/drawing/2014/main" id="{DD48C66B-A770-F2A8-34B7-D442F9234B84}"/>
              </a:ext>
            </a:extLst>
          </p:cNvPr>
          <p:cNvSpPr/>
          <p:nvPr/>
        </p:nvSpPr>
        <p:spPr>
          <a:xfrm>
            <a:off x="6596535" y="2651135"/>
            <a:ext cx="533194" cy="34218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rgbClr val="91919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28;p50">
            <a:extLst>
              <a:ext uri="{FF2B5EF4-FFF2-40B4-BE49-F238E27FC236}">
                <a16:creationId xmlns:a16="http://schemas.microsoft.com/office/drawing/2014/main" id="{2B24778C-F61F-C730-1B91-0988D0ABC6BE}"/>
              </a:ext>
            </a:extLst>
          </p:cNvPr>
          <p:cNvSpPr/>
          <p:nvPr/>
        </p:nvSpPr>
        <p:spPr>
          <a:xfrm>
            <a:off x="7638079" y="1365419"/>
            <a:ext cx="55066" cy="3378032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529;p50">
            <a:extLst>
              <a:ext uri="{FF2B5EF4-FFF2-40B4-BE49-F238E27FC236}">
                <a16:creationId xmlns:a16="http://schemas.microsoft.com/office/drawing/2014/main" id="{7C6434E3-CDAD-E769-8CEE-2053D6F47591}"/>
              </a:ext>
            </a:extLst>
          </p:cNvPr>
          <p:cNvSpPr/>
          <p:nvPr/>
        </p:nvSpPr>
        <p:spPr>
          <a:xfrm>
            <a:off x="4495679" y="1365419"/>
            <a:ext cx="55066" cy="3378032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530;p50">
            <a:extLst>
              <a:ext uri="{FF2B5EF4-FFF2-40B4-BE49-F238E27FC236}">
                <a16:creationId xmlns:a16="http://schemas.microsoft.com/office/drawing/2014/main" id="{7AACDE08-0993-15A3-0F32-25624C5BE7CB}"/>
              </a:ext>
            </a:extLst>
          </p:cNvPr>
          <p:cNvSpPr/>
          <p:nvPr/>
        </p:nvSpPr>
        <p:spPr>
          <a:xfrm rot="5400000">
            <a:off x="6059911" y="-213071"/>
            <a:ext cx="70701" cy="3195768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531;p50">
            <a:extLst>
              <a:ext uri="{FF2B5EF4-FFF2-40B4-BE49-F238E27FC236}">
                <a16:creationId xmlns:a16="http://schemas.microsoft.com/office/drawing/2014/main" id="{F0099762-A366-B482-F0FA-5C2EC2592F01}"/>
              </a:ext>
            </a:extLst>
          </p:cNvPr>
          <p:cNvSpPr/>
          <p:nvPr/>
        </p:nvSpPr>
        <p:spPr>
          <a:xfrm rot="5400000">
            <a:off x="6059911" y="3110112"/>
            <a:ext cx="70701" cy="3195768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544;p50">
            <a:extLst>
              <a:ext uri="{FF2B5EF4-FFF2-40B4-BE49-F238E27FC236}">
                <a16:creationId xmlns:a16="http://schemas.microsoft.com/office/drawing/2014/main" id="{C03E4BE3-4C26-434E-C9AE-66774FE411D8}"/>
              </a:ext>
            </a:extLst>
          </p:cNvPr>
          <p:cNvSpPr txBox="1"/>
          <p:nvPr/>
        </p:nvSpPr>
        <p:spPr>
          <a:xfrm>
            <a:off x="5882986" y="3210181"/>
            <a:ext cx="1143772" cy="6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 dirty="0">
                <a:solidFill>
                  <a:schemeClr val="dk2"/>
                </a:solidFill>
              </a:rPr>
              <a:t>LiF:Cu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 dirty="0">
                <a:solidFill>
                  <a:schemeClr val="dk2"/>
                </a:solidFill>
              </a:rPr>
              <a:t>LiBaF</a:t>
            </a:r>
            <a:endParaRPr sz="1800" dirty="0">
              <a:solidFill>
                <a:schemeClr val="dk2"/>
              </a:solidFill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53E9776E-76C2-B3EC-2B96-A5A887FE91CA}"/>
              </a:ext>
            </a:extLst>
          </p:cNvPr>
          <p:cNvGrpSpPr/>
          <p:nvPr/>
        </p:nvGrpSpPr>
        <p:grpSpPr>
          <a:xfrm>
            <a:off x="6562221" y="926124"/>
            <a:ext cx="666894" cy="2437736"/>
            <a:chOff x="6562221" y="926124"/>
            <a:chExt cx="666894" cy="2437736"/>
          </a:xfrm>
        </p:grpSpPr>
        <p:cxnSp>
          <p:nvCxnSpPr>
            <p:cNvPr id="5" name="Google Shape;532;p50">
              <a:extLst>
                <a:ext uri="{FF2B5EF4-FFF2-40B4-BE49-F238E27FC236}">
                  <a16:creationId xmlns:a16="http://schemas.microsoft.com/office/drawing/2014/main" id="{97E14348-EFE7-1507-8813-DE055A66E84D}"/>
                </a:ext>
              </a:extLst>
            </p:cNvPr>
            <p:cNvCxnSpPr>
              <a:cxnSpLocks/>
              <a:endCxn id="72" idx="0"/>
            </p:cNvCxnSpPr>
            <p:nvPr/>
          </p:nvCxnSpPr>
          <p:spPr>
            <a:xfrm rot="5400000" flipH="1" flipV="1">
              <a:off x="6581279" y="1209490"/>
              <a:ext cx="931202" cy="364470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rgbClr val="E691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" name="Google Shape;521;p50">
              <a:extLst>
                <a:ext uri="{FF2B5EF4-FFF2-40B4-BE49-F238E27FC236}">
                  <a16:creationId xmlns:a16="http://schemas.microsoft.com/office/drawing/2014/main" id="{84034DD4-D055-FBF3-67AB-95BB50AE1ED0}"/>
                </a:ext>
              </a:extLst>
            </p:cNvPr>
            <p:cNvSpPr/>
            <p:nvPr/>
          </p:nvSpPr>
          <p:spPr>
            <a:xfrm rot="19933712">
              <a:off x="6562221" y="2617418"/>
              <a:ext cx="159133" cy="449532"/>
            </a:xfrm>
            <a:prstGeom prst="flowChartMagneticDisk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50">
              <a:extLst>
                <a:ext uri="{FF2B5EF4-FFF2-40B4-BE49-F238E27FC236}">
                  <a16:creationId xmlns:a16="http://schemas.microsoft.com/office/drawing/2014/main" id="{03430B5D-2E5C-0F9E-13CC-B5623EC99C1C}"/>
                </a:ext>
              </a:extLst>
            </p:cNvPr>
            <p:cNvSpPr/>
            <p:nvPr/>
          </p:nvSpPr>
          <p:spPr>
            <a:xfrm rot="1718400">
              <a:off x="7002587" y="2617418"/>
              <a:ext cx="159133" cy="449532"/>
            </a:xfrm>
            <a:prstGeom prst="flowChartMagneticDisk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" name="Google Shape;523;p50">
              <a:extLst>
                <a:ext uri="{FF2B5EF4-FFF2-40B4-BE49-F238E27FC236}">
                  <a16:creationId xmlns:a16="http://schemas.microsoft.com/office/drawing/2014/main" id="{650EEBFC-8A34-39E7-7679-F1D654728258}"/>
                </a:ext>
              </a:extLst>
            </p:cNvPr>
            <p:cNvCxnSpPr/>
            <p:nvPr/>
          </p:nvCxnSpPr>
          <p:spPr>
            <a:xfrm rot="16200000">
              <a:off x="6285007" y="2135402"/>
              <a:ext cx="864007" cy="281394"/>
            </a:xfrm>
            <a:prstGeom prst="curvedConnector3">
              <a:avLst>
                <a:gd name="adj1" fmla="val 70443"/>
              </a:avLst>
            </a:prstGeom>
            <a:noFill/>
            <a:ln w="28575" cap="flat" cmpd="sng">
              <a:solidFill>
                <a:srgbClr val="E691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524;p50">
              <a:extLst>
                <a:ext uri="{FF2B5EF4-FFF2-40B4-BE49-F238E27FC236}">
                  <a16:creationId xmlns:a16="http://schemas.microsoft.com/office/drawing/2014/main" id="{3087B0BA-11A0-D68F-CB0F-713F2CCFB8CD}"/>
                </a:ext>
              </a:extLst>
            </p:cNvPr>
            <p:cNvCxnSpPr/>
            <p:nvPr/>
          </p:nvCxnSpPr>
          <p:spPr>
            <a:xfrm rot="5400000" flipH="1">
              <a:off x="6579478" y="2135402"/>
              <a:ext cx="864007" cy="281394"/>
            </a:xfrm>
            <a:prstGeom prst="curvedConnector3">
              <a:avLst>
                <a:gd name="adj1" fmla="val 70443"/>
              </a:avLst>
            </a:prstGeom>
            <a:noFill/>
            <a:ln w="28575" cap="flat" cmpd="sng">
              <a:solidFill>
                <a:srgbClr val="E691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7" name="Google Shape;548;p50" title="Green-Glow-PNG-HD.png">
              <a:extLst>
                <a:ext uri="{FF2B5EF4-FFF2-40B4-BE49-F238E27FC236}">
                  <a16:creationId xmlns:a16="http://schemas.microsoft.com/office/drawing/2014/main" id="{5A7A55AF-D013-4E78-3CD2-67A02A89245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6596617" y="2914328"/>
              <a:ext cx="514079" cy="4495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525;p50">
            <a:extLst>
              <a:ext uri="{FF2B5EF4-FFF2-40B4-BE49-F238E27FC236}">
                <a16:creationId xmlns:a16="http://schemas.microsoft.com/office/drawing/2014/main" id="{D936F991-D4D0-813D-2C65-C63A294A2FCE}"/>
              </a:ext>
            </a:extLst>
          </p:cNvPr>
          <p:cNvSpPr/>
          <p:nvPr/>
        </p:nvSpPr>
        <p:spPr>
          <a:xfrm>
            <a:off x="7875427" y="1394613"/>
            <a:ext cx="52136" cy="3286398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526;p50">
            <a:extLst>
              <a:ext uri="{FF2B5EF4-FFF2-40B4-BE49-F238E27FC236}">
                <a16:creationId xmlns:a16="http://schemas.microsoft.com/office/drawing/2014/main" id="{1A8F2D20-2819-069C-3A7E-D3E29C0625BC}"/>
              </a:ext>
            </a:extLst>
          </p:cNvPr>
          <p:cNvSpPr/>
          <p:nvPr/>
        </p:nvSpPr>
        <p:spPr>
          <a:xfrm>
            <a:off x="10333271" y="1394613"/>
            <a:ext cx="52136" cy="3286398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527;p50">
            <a:extLst>
              <a:ext uri="{FF2B5EF4-FFF2-40B4-BE49-F238E27FC236}">
                <a16:creationId xmlns:a16="http://schemas.microsoft.com/office/drawing/2014/main" id="{8B3881C9-2331-09C3-44A1-5A6EC148B24D}"/>
              </a:ext>
            </a:extLst>
          </p:cNvPr>
          <p:cNvSpPr/>
          <p:nvPr/>
        </p:nvSpPr>
        <p:spPr>
          <a:xfrm rot="5400000">
            <a:off x="9102656" y="3441013"/>
            <a:ext cx="60134" cy="2514706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533;p50">
            <a:extLst>
              <a:ext uri="{FF2B5EF4-FFF2-40B4-BE49-F238E27FC236}">
                <a16:creationId xmlns:a16="http://schemas.microsoft.com/office/drawing/2014/main" id="{8A46AFA9-791E-8465-EB96-A1FA2438C08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878" t="5381" r="9215" b="9191"/>
          <a:stretch/>
        </p:blipFill>
        <p:spPr>
          <a:xfrm rot="16200000">
            <a:off x="7491793" y="1808563"/>
            <a:ext cx="3277249" cy="234068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36;p50">
            <a:extLst>
              <a:ext uri="{FF2B5EF4-FFF2-40B4-BE49-F238E27FC236}">
                <a16:creationId xmlns:a16="http://schemas.microsoft.com/office/drawing/2014/main" id="{8BC975E3-C66D-489F-DBDF-220E1550F4C3}"/>
              </a:ext>
            </a:extLst>
          </p:cNvPr>
          <p:cNvSpPr/>
          <p:nvPr/>
        </p:nvSpPr>
        <p:spPr>
          <a:xfrm rot="5400000">
            <a:off x="9098845" y="123115"/>
            <a:ext cx="60134" cy="2514706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" name="Google Shape;546;p50">
            <a:extLst>
              <a:ext uri="{FF2B5EF4-FFF2-40B4-BE49-F238E27FC236}">
                <a16:creationId xmlns:a16="http://schemas.microsoft.com/office/drawing/2014/main" id="{7D5DE97A-06D7-F01F-1A30-B78730EF2043}"/>
              </a:ext>
            </a:extLst>
          </p:cNvPr>
          <p:cNvCxnSpPr/>
          <p:nvPr/>
        </p:nvCxnSpPr>
        <p:spPr>
          <a:xfrm rot="5400000" flipH="1">
            <a:off x="8414694" y="3732853"/>
            <a:ext cx="361640" cy="340837"/>
          </a:xfrm>
          <a:prstGeom prst="bentConnector3">
            <a:avLst>
              <a:gd name="adj1" fmla="val -1999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2" name="Google Shape;547;p50">
            <a:extLst>
              <a:ext uri="{FF2B5EF4-FFF2-40B4-BE49-F238E27FC236}">
                <a16:creationId xmlns:a16="http://schemas.microsoft.com/office/drawing/2014/main" id="{3172113A-84F5-006E-DC24-1088D5CC6288}"/>
              </a:ext>
            </a:extLst>
          </p:cNvPr>
          <p:cNvSpPr txBox="1"/>
          <p:nvPr/>
        </p:nvSpPr>
        <p:spPr>
          <a:xfrm>
            <a:off x="8898436" y="3411490"/>
            <a:ext cx="634131" cy="22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 dirty="0">
                <a:solidFill>
                  <a:schemeClr val="dk2"/>
                </a:solidFill>
                <a:latin typeface="+mn-lt"/>
              </a:rPr>
              <a:t>Green Laser</a:t>
            </a:r>
            <a:endParaRPr sz="1200" dirty="0">
              <a:solidFill>
                <a:schemeClr val="dk2"/>
              </a:solidFill>
              <a:latin typeface="+mn-lt"/>
            </a:endParaRPr>
          </a:p>
        </p:txBody>
      </p:sp>
      <p:sp>
        <p:nvSpPr>
          <p:cNvPr id="53" name="Google Shape;549;p50">
            <a:extLst>
              <a:ext uri="{FF2B5EF4-FFF2-40B4-BE49-F238E27FC236}">
                <a16:creationId xmlns:a16="http://schemas.microsoft.com/office/drawing/2014/main" id="{DDD6B9E0-9B8F-AED8-0FA6-BA154BA2AFFB}"/>
              </a:ext>
            </a:extLst>
          </p:cNvPr>
          <p:cNvSpPr/>
          <p:nvPr/>
        </p:nvSpPr>
        <p:spPr>
          <a:xfrm rot="17107780">
            <a:off x="9404179" y="2676663"/>
            <a:ext cx="329583" cy="89898"/>
          </a:xfrm>
          <a:prstGeom prst="flowChartMagneticDisk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50;p50">
            <a:extLst>
              <a:ext uri="{FF2B5EF4-FFF2-40B4-BE49-F238E27FC236}">
                <a16:creationId xmlns:a16="http://schemas.microsoft.com/office/drawing/2014/main" id="{64419A25-9FA4-C588-8D92-F88C9EAFDF83}"/>
              </a:ext>
            </a:extLst>
          </p:cNvPr>
          <p:cNvSpPr txBox="1"/>
          <p:nvPr/>
        </p:nvSpPr>
        <p:spPr>
          <a:xfrm rot="19783564">
            <a:off x="8498554" y="2479610"/>
            <a:ext cx="108291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 dirty="0">
                <a:solidFill>
                  <a:schemeClr val="dk2"/>
                </a:solidFill>
                <a:latin typeface="+mn-lt"/>
              </a:rPr>
              <a:t>LiF:Cu</a:t>
            </a:r>
            <a:endParaRPr sz="1400" dirty="0">
              <a:solidFill>
                <a:schemeClr val="dk2"/>
              </a:solidFill>
              <a:latin typeface="+mn-lt"/>
            </a:endParaRPr>
          </a:p>
        </p:txBody>
      </p:sp>
      <p:cxnSp>
        <p:nvCxnSpPr>
          <p:cNvPr id="56" name="Google Shape;532;p50">
            <a:extLst>
              <a:ext uri="{FF2B5EF4-FFF2-40B4-BE49-F238E27FC236}">
                <a16:creationId xmlns:a16="http://schemas.microsoft.com/office/drawing/2014/main" id="{D04E3065-196B-6056-F414-8150A9FCE62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953368" y="1025905"/>
            <a:ext cx="520387" cy="15864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532;p50">
            <a:extLst>
              <a:ext uri="{FF2B5EF4-FFF2-40B4-BE49-F238E27FC236}">
                <a16:creationId xmlns:a16="http://schemas.microsoft.com/office/drawing/2014/main" id="{5CFB5D00-622A-49FD-F5F2-2EED2A56A3A3}"/>
              </a:ext>
            </a:extLst>
          </p:cNvPr>
          <p:cNvCxnSpPr>
            <a:cxnSpLocks/>
          </p:cNvCxnSpPr>
          <p:nvPr/>
        </p:nvCxnSpPr>
        <p:spPr>
          <a:xfrm>
            <a:off x="8126476" y="845032"/>
            <a:ext cx="639457" cy="520387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Rektangel 62">
            <a:extLst>
              <a:ext uri="{FF2B5EF4-FFF2-40B4-BE49-F238E27FC236}">
                <a16:creationId xmlns:a16="http://schemas.microsoft.com/office/drawing/2014/main" id="{CB35F70A-F827-4952-8046-B2CB960C28AB}"/>
              </a:ext>
            </a:extLst>
          </p:cNvPr>
          <p:cNvSpPr/>
          <p:nvPr/>
        </p:nvSpPr>
        <p:spPr bwMode="auto">
          <a:xfrm>
            <a:off x="9083066" y="1410535"/>
            <a:ext cx="481185" cy="406214"/>
          </a:xfrm>
          <a:prstGeom prst="rect">
            <a:avLst/>
          </a:prstGeom>
          <a:solidFill>
            <a:schemeClr val="bg1"/>
          </a:solidFill>
          <a:ln w="1778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36C17AF3-FD62-73DF-F627-92590FA2C857}"/>
              </a:ext>
            </a:extLst>
          </p:cNvPr>
          <p:cNvSpPr/>
          <p:nvPr/>
        </p:nvSpPr>
        <p:spPr bwMode="auto">
          <a:xfrm rot="20173560">
            <a:off x="9224086" y="1419660"/>
            <a:ext cx="250734" cy="1075465"/>
          </a:xfrm>
          <a:prstGeom prst="rect">
            <a:avLst/>
          </a:prstGeom>
          <a:solidFill>
            <a:schemeClr val="bg1"/>
          </a:solidFill>
          <a:ln w="1778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65" name="Google Shape;550;p50">
            <a:extLst>
              <a:ext uri="{FF2B5EF4-FFF2-40B4-BE49-F238E27FC236}">
                <a16:creationId xmlns:a16="http://schemas.microsoft.com/office/drawing/2014/main" id="{30966E82-E6CA-289A-A59F-49E245EEB89C}"/>
              </a:ext>
            </a:extLst>
          </p:cNvPr>
          <p:cNvSpPr txBox="1"/>
          <p:nvPr/>
        </p:nvSpPr>
        <p:spPr>
          <a:xfrm rot="3565301">
            <a:off x="9683476" y="3067093"/>
            <a:ext cx="108291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 dirty="0">
                <a:solidFill>
                  <a:schemeClr val="dk2"/>
                </a:solidFill>
                <a:latin typeface="+mn-lt"/>
              </a:rPr>
              <a:t>LiBaF</a:t>
            </a:r>
            <a:r>
              <a:rPr lang="da" sz="1400" baseline="-25000" dirty="0">
                <a:solidFill>
                  <a:schemeClr val="dk2"/>
                </a:solidFill>
                <a:latin typeface="+mn-lt"/>
              </a:rPr>
              <a:t>3</a:t>
            </a:r>
            <a:endParaRPr sz="1800" dirty="0">
              <a:solidFill>
                <a:schemeClr val="dk2"/>
              </a:solidFill>
              <a:latin typeface="+mn-lt"/>
            </a:endParaRPr>
          </a:p>
        </p:txBody>
      </p:sp>
      <p:sp>
        <p:nvSpPr>
          <p:cNvPr id="72" name="Bue 71">
            <a:extLst>
              <a:ext uri="{FF2B5EF4-FFF2-40B4-BE49-F238E27FC236}">
                <a16:creationId xmlns:a16="http://schemas.microsoft.com/office/drawing/2014/main" id="{58B507FD-1E27-72F8-B27A-0442E90DF944}"/>
              </a:ext>
            </a:extLst>
          </p:cNvPr>
          <p:cNvSpPr/>
          <p:nvPr/>
        </p:nvSpPr>
        <p:spPr bwMode="auto">
          <a:xfrm rot="20749598">
            <a:off x="6848132" y="851165"/>
            <a:ext cx="1302384" cy="321067"/>
          </a:xfrm>
          <a:prstGeom prst="arc">
            <a:avLst>
              <a:gd name="adj1" fmla="val 12704773"/>
              <a:gd name="adj2" fmla="val 0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1DD8807-0DAC-E6AC-032A-91BD7BFDE57D}"/>
              </a:ext>
            </a:extLst>
          </p:cNvPr>
          <p:cNvSpPr txBox="1"/>
          <p:nvPr/>
        </p:nvSpPr>
        <p:spPr>
          <a:xfrm>
            <a:off x="445273" y="294198"/>
            <a:ext cx="701305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The scanning setup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7342B033-6A99-57E0-376D-8CB291FD4D8A}"/>
              </a:ext>
            </a:extLst>
          </p:cNvPr>
          <p:cNvSpPr txBox="1"/>
          <p:nvPr/>
        </p:nvSpPr>
        <p:spPr>
          <a:xfrm>
            <a:off x="2013857" y="5344886"/>
            <a:ext cx="4890733" cy="233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dirty="0">
                <a:latin typeface="+mn-lt"/>
              </a:rPr>
              <a:t>For more details : </a:t>
            </a:r>
          </a:p>
        </p:txBody>
      </p:sp>
      <p:pic>
        <p:nvPicPr>
          <p:cNvPr id="45" name="Billede 44">
            <a:extLst>
              <a:ext uri="{FF2B5EF4-FFF2-40B4-BE49-F238E27FC236}">
                <a16:creationId xmlns:a16="http://schemas.microsoft.com/office/drawing/2014/main" id="{4969AE0B-FE5C-DA15-60C2-C9BD054EE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596" y="5626131"/>
            <a:ext cx="5277121" cy="4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4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86DAB14-83D7-81A2-BFF4-83DADF4C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1CEFC5-2FBF-4A2A-BDA6-E35F1EF6B535}" type="datetime1">
              <a:rPr lang="da-DK" smtClean="0"/>
              <a:t>16-06-2026</a:t>
            </a:fld>
            <a:r>
              <a:rPr lang="en-gb"/>
              <a:t>03-09-2019</a:t>
            </a:r>
          </a:p>
        </p:txBody>
      </p:sp>
      <p:pic>
        <p:nvPicPr>
          <p:cNvPr id="3" name="c228504a-de37-4bff-aa1f-dce1ab5d0ebb">
            <a:hlinkClick r:id="" action="ppaction://media"/>
            <a:extLst>
              <a:ext uri="{FF2B5EF4-FFF2-40B4-BE49-F238E27FC236}">
                <a16:creationId xmlns:a16="http://schemas.microsoft.com/office/drawing/2014/main" id="{14BCBF74-CBC8-F386-E69B-BB6EDD1FD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727" y="864520"/>
            <a:ext cx="6591073" cy="3707479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A761CBF-C90E-3ED7-C422-2695E88BAB99}"/>
              </a:ext>
            </a:extLst>
          </p:cNvPr>
          <p:cNvSpPr txBox="1"/>
          <p:nvPr/>
        </p:nvSpPr>
        <p:spPr>
          <a:xfrm>
            <a:off x="7634751" y="279745"/>
            <a:ext cx="2210842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4000" b="1" dirty="0">
                <a:latin typeface="+mj-lt"/>
              </a:rPr>
              <a:t>User flow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4019A839-1133-134A-4ABE-1EA06A08C859}"/>
              </a:ext>
            </a:extLst>
          </p:cNvPr>
          <p:cNvGrpSpPr/>
          <p:nvPr/>
        </p:nvGrpSpPr>
        <p:grpSpPr>
          <a:xfrm>
            <a:off x="10211937" y="650083"/>
            <a:ext cx="1837444" cy="1432605"/>
            <a:chOff x="8778240" y="1314403"/>
            <a:chExt cx="3410584" cy="232997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A668B0B-0B94-5ADF-B2D6-55E42CA529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645096" y="1100644"/>
              <a:ext cx="2329970" cy="2757487"/>
            </a:xfrm>
            <a:prstGeom prst="rect">
              <a:avLst/>
            </a:prstGeom>
          </p:spPr>
        </p:pic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DC2BD84D-EE19-F2C5-3BF7-62A0C3CFF789}"/>
                </a:ext>
              </a:extLst>
            </p:cNvPr>
            <p:cNvSpPr/>
            <p:nvPr/>
          </p:nvSpPr>
          <p:spPr bwMode="auto">
            <a:xfrm>
              <a:off x="8778240" y="1729965"/>
              <a:ext cx="385011" cy="162225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955FB959-01EF-4338-9C4C-01B7B4BBCD0F}"/>
                </a:ext>
              </a:extLst>
            </p:cNvPr>
            <p:cNvSpPr/>
            <p:nvPr/>
          </p:nvSpPr>
          <p:spPr bwMode="auto">
            <a:xfrm>
              <a:off x="9163251" y="2259275"/>
              <a:ext cx="45719" cy="6545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FB2C3B44-2973-E63F-EE5D-FCB943413273}"/>
                </a:ext>
              </a:extLst>
            </p:cNvPr>
            <p:cNvSpPr/>
            <p:nvPr/>
          </p:nvSpPr>
          <p:spPr bwMode="auto">
            <a:xfrm>
              <a:off x="9199345" y="1729965"/>
              <a:ext cx="385011" cy="162225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330E523F-A1AF-DB84-9F84-A24409A5F5CB}"/>
              </a:ext>
            </a:extLst>
          </p:cNvPr>
          <p:cNvGrpSpPr/>
          <p:nvPr/>
        </p:nvGrpSpPr>
        <p:grpSpPr>
          <a:xfrm>
            <a:off x="10186132" y="2215258"/>
            <a:ext cx="1606551" cy="1706235"/>
            <a:chOff x="4850133" y="1745740"/>
            <a:chExt cx="2755481" cy="2857965"/>
          </a:xfrm>
        </p:grpSpPr>
        <p:sp>
          <p:nvSpPr>
            <p:cNvPr id="14" name="Ligebenet trapez 13">
              <a:extLst>
                <a:ext uri="{FF2B5EF4-FFF2-40B4-BE49-F238E27FC236}">
                  <a16:creationId xmlns:a16="http://schemas.microsoft.com/office/drawing/2014/main" id="{60630228-B7AA-5D1D-2420-B5B80BC015DA}"/>
                </a:ext>
              </a:extLst>
            </p:cNvPr>
            <p:cNvSpPr/>
            <p:nvPr/>
          </p:nvSpPr>
          <p:spPr bwMode="auto">
            <a:xfrm>
              <a:off x="6279127" y="3000225"/>
              <a:ext cx="1183314" cy="965122"/>
            </a:xfrm>
            <a:prstGeom prst="trapezoid">
              <a:avLst>
                <a:gd name="adj" fmla="val 10556"/>
              </a:avLst>
            </a:prstGeom>
            <a:solidFill>
              <a:srgbClr val="D9D9D9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GB" sz="1600" b="0" i="0" u="sng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endParaRPr>
            </a:p>
          </p:txBody>
        </p:sp>
        <p:grpSp>
          <p:nvGrpSpPr>
            <p:cNvPr id="15" name="Google Shape;499;p50">
              <a:extLst>
                <a:ext uri="{FF2B5EF4-FFF2-40B4-BE49-F238E27FC236}">
                  <a16:creationId xmlns:a16="http://schemas.microsoft.com/office/drawing/2014/main" id="{EF0C6370-4BB4-056F-5441-8DD9FF586729}"/>
                </a:ext>
              </a:extLst>
            </p:cNvPr>
            <p:cNvGrpSpPr/>
            <p:nvPr/>
          </p:nvGrpSpPr>
          <p:grpSpPr>
            <a:xfrm rot="5400000">
              <a:off x="3751424" y="2940146"/>
              <a:ext cx="2857965" cy="469153"/>
              <a:chOff x="1489927" y="1401425"/>
              <a:chExt cx="3407698" cy="580200"/>
            </a:xfrm>
          </p:grpSpPr>
          <p:sp>
            <p:nvSpPr>
              <p:cNvPr id="26" name="Google Shape;500;p50">
                <a:extLst>
                  <a:ext uri="{FF2B5EF4-FFF2-40B4-BE49-F238E27FC236}">
                    <a16:creationId xmlns:a16="http://schemas.microsoft.com/office/drawing/2014/main" id="{670F26AA-613B-41F9-72AE-12B77122D3F2}"/>
                  </a:ext>
                </a:extLst>
              </p:cNvPr>
              <p:cNvSpPr/>
              <p:nvPr/>
            </p:nvSpPr>
            <p:spPr>
              <a:xfrm>
                <a:off x="1489927" y="1401425"/>
                <a:ext cx="3353700" cy="580200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27" name="Google Shape;501;p50">
                <a:extLst>
                  <a:ext uri="{FF2B5EF4-FFF2-40B4-BE49-F238E27FC236}">
                    <a16:creationId xmlns:a16="http://schemas.microsoft.com/office/drawing/2014/main" id="{EBD686E0-AE8D-86B9-9941-5FA6450B1999}"/>
                  </a:ext>
                </a:extLst>
              </p:cNvPr>
              <p:cNvSpPr/>
              <p:nvPr/>
            </p:nvSpPr>
            <p:spPr>
              <a:xfrm>
                <a:off x="1509550" y="1534194"/>
                <a:ext cx="3309300" cy="295200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28" name="Google Shape;502;p50">
                <a:extLst>
                  <a:ext uri="{FF2B5EF4-FFF2-40B4-BE49-F238E27FC236}">
                    <a16:creationId xmlns:a16="http://schemas.microsoft.com/office/drawing/2014/main" id="{DEC1DDD6-CC32-043E-5759-89DBF7685143}"/>
                  </a:ext>
                </a:extLst>
              </p:cNvPr>
              <p:cNvSpPr/>
              <p:nvPr/>
            </p:nvSpPr>
            <p:spPr>
              <a:xfrm>
                <a:off x="1509544" y="1605335"/>
                <a:ext cx="3309300" cy="1524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29" name="Google Shape;503;p50">
                <a:extLst>
                  <a:ext uri="{FF2B5EF4-FFF2-40B4-BE49-F238E27FC236}">
                    <a16:creationId xmlns:a16="http://schemas.microsoft.com/office/drawing/2014/main" id="{3A349D23-4C0D-B803-06F1-05B2F3B97C87}"/>
                  </a:ext>
                </a:extLst>
              </p:cNvPr>
              <p:cNvSpPr/>
              <p:nvPr/>
            </p:nvSpPr>
            <p:spPr>
              <a:xfrm rot="5400000">
                <a:off x="4532525" y="1616525"/>
                <a:ext cx="577800" cy="1524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A4C2F4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</p:grpSp>
        <p:grpSp>
          <p:nvGrpSpPr>
            <p:cNvPr id="16" name="Google Shape;507;p50">
              <a:extLst>
                <a:ext uri="{FF2B5EF4-FFF2-40B4-BE49-F238E27FC236}">
                  <a16:creationId xmlns:a16="http://schemas.microsoft.com/office/drawing/2014/main" id="{BCBBCF04-D4C0-6D96-3668-8CEDD34EAD75}"/>
                </a:ext>
              </a:extLst>
            </p:cNvPr>
            <p:cNvGrpSpPr/>
            <p:nvPr/>
          </p:nvGrpSpPr>
          <p:grpSpPr>
            <a:xfrm>
              <a:off x="4850133" y="2164533"/>
              <a:ext cx="2755481" cy="486602"/>
              <a:chOff x="1489927" y="1401425"/>
              <a:chExt cx="3407698" cy="580200"/>
            </a:xfrm>
          </p:grpSpPr>
          <p:sp>
            <p:nvSpPr>
              <p:cNvPr id="22" name="Google Shape;508;p50">
                <a:extLst>
                  <a:ext uri="{FF2B5EF4-FFF2-40B4-BE49-F238E27FC236}">
                    <a16:creationId xmlns:a16="http://schemas.microsoft.com/office/drawing/2014/main" id="{87CB0BA7-20A4-5D07-E3B7-B6ED8C6601E1}"/>
                  </a:ext>
                </a:extLst>
              </p:cNvPr>
              <p:cNvSpPr/>
              <p:nvPr/>
            </p:nvSpPr>
            <p:spPr>
              <a:xfrm>
                <a:off x="1489927" y="1401425"/>
                <a:ext cx="3353700" cy="580200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23" name="Google Shape;509;p50">
                <a:extLst>
                  <a:ext uri="{FF2B5EF4-FFF2-40B4-BE49-F238E27FC236}">
                    <a16:creationId xmlns:a16="http://schemas.microsoft.com/office/drawing/2014/main" id="{C613ABFB-F3FB-1997-E1E6-694BD845F29E}"/>
                  </a:ext>
                </a:extLst>
              </p:cNvPr>
              <p:cNvSpPr/>
              <p:nvPr/>
            </p:nvSpPr>
            <p:spPr>
              <a:xfrm>
                <a:off x="1509550" y="1534194"/>
                <a:ext cx="3309300" cy="295200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24" name="Google Shape;510;p50">
                <a:extLst>
                  <a:ext uri="{FF2B5EF4-FFF2-40B4-BE49-F238E27FC236}">
                    <a16:creationId xmlns:a16="http://schemas.microsoft.com/office/drawing/2014/main" id="{FC19B04F-5CD7-147E-C01B-9BC18AA30589}"/>
                  </a:ext>
                </a:extLst>
              </p:cNvPr>
              <p:cNvSpPr/>
              <p:nvPr/>
            </p:nvSpPr>
            <p:spPr>
              <a:xfrm>
                <a:off x="1509544" y="1605335"/>
                <a:ext cx="3309300" cy="1524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25" name="Google Shape;511;p50">
                <a:extLst>
                  <a:ext uri="{FF2B5EF4-FFF2-40B4-BE49-F238E27FC236}">
                    <a16:creationId xmlns:a16="http://schemas.microsoft.com/office/drawing/2014/main" id="{AA29F527-767A-44B1-419E-573CEF24B203}"/>
                  </a:ext>
                </a:extLst>
              </p:cNvPr>
              <p:cNvSpPr/>
              <p:nvPr/>
            </p:nvSpPr>
            <p:spPr>
              <a:xfrm rot="5400000">
                <a:off x="4532525" y="1616525"/>
                <a:ext cx="577800" cy="1524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A4C2F4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</p:grpSp>
        <p:sp>
          <p:nvSpPr>
            <p:cNvPr id="17" name="Google Shape;521;p50">
              <a:extLst>
                <a:ext uri="{FF2B5EF4-FFF2-40B4-BE49-F238E27FC236}">
                  <a16:creationId xmlns:a16="http://schemas.microsoft.com/office/drawing/2014/main" id="{9DECB163-E32E-2977-AF64-062C6465D520}"/>
                </a:ext>
              </a:extLst>
            </p:cNvPr>
            <p:cNvSpPr/>
            <p:nvPr/>
          </p:nvSpPr>
          <p:spPr>
            <a:xfrm rot="19933712">
              <a:off x="6562221" y="2617418"/>
              <a:ext cx="159133" cy="449532"/>
            </a:xfrm>
            <a:prstGeom prst="flowChartMagneticDisk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18" name="Google Shape;522;p50">
              <a:extLst>
                <a:ext uri="{FF2B5EF4-FFF2-40B4-BE49-F238E27FC236}">
                  <a16:creationId xmlns:a16="http://schemas.microsoft.com/office/drawing/2014/main" id="{0BF84C1B-60A7-C901-E6F8-FD940D0AEB4E}"/>
                </a:ext>
              </a:extLst>
            </p:cNvPr>
            <p:cNvSpPr/>
            <p:nvPr/>
          </p:nvSpPr>
          <p:spPr>
            <a:xfrm rot="1718400">
              <a:off x="7002587" y="2617418"/>
              <a:ext cx="159133" cy="449532"/>
            </a:xfrm>
            <a:prstGeom prst="flowChartMagneticDisk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cxnSp>
          <p:nvCxnSpPr>
            <p:cNvPr id="19" name="Google Shape;523;p50">
              <a:extLst>
                <a:ext uri="{FF2B5EF4-FFF2-40B4-BE49-F238E27FC236}">
                  <a16:creationId xmlns:a16="http://schemas.microsoft.com/office/drawing/2014/main" id="{B63F40F7-2498-1A3F-2ED3-5EC210ABC47F}"/>
                </a:ext>
              </a:extLst>
            </p:cNvPr>
            <p:cNvCxnSpPr/>
            <p:nvPr/>
          </p:nvCxnSpPr>
          <p:spPr>
            <a:xfrm rot="16200000">
              <a:off x="6285007" y="2135402"/>
              <a:ext cx="864007" cy="281394"/>
            </a:xfrm>
            <a:prstGeom prst="curvedConnector3">
              <a:avLst>
                <a:gd name="adj1" fmla="val 70443"/>
              </a:avLst>
            </a:prstGeom>
            <a:noFill/>
            <a:ln w="28575" cap="flat" cmpd="sng">
              <a:solidFill>
                <a:srgbClr val="E691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524;p50">
              <a:extLst>
                <a:ext uri="{FF2B5EF4-FFF2-40B4-BE49-F238E27FC236}">
                  <a16:creationId xmlns:a16="http://schemas.microsoft.com/office/drawing/2014/main" id="{84C3406E-D9F5-739B-1F59-69198C63B490}"/>
                </a:ext>
              </a:extLst>
            </p:cNvPr>
            <p:cNvCxnSpPr/>
            <p:nvPr/>
          </p:nvCxnSpPr>
          <p:spPr>
            <a:xfrm rot="5400000" flipH="1">
              <a:off x="6579478" y="2135402"/>
              <a:ext cx="864007" cy="281394"/>
            </a:xfrm>
            <a:prstGeom prst="curvedConnector3">
              <a:avLst>
                <a:gd name="adj1" fmla="val 70443"/>
              </a:avLst>
            </a:prstGeom>
            <a:noFill/>
            <a:ln w="28575" cap="flat" cmpd="sng">
              <a:solidFill>
                <a:srgbClr val="E691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DE0904B-62BC-2363-8F0F-CEBE8DDB5F5B}"/>
                </a:ext>
              </a:extLst>
            </p:cNvPr>
            <p:cNvSpPr/>
            <p:nvPr/>
          </p:nvSpPr>
          <p:spPr bwMode="auto">
            <a:xfrm>
              <a:off x="6096437" y="2651599"/>
              <a:ext cx="1445474" cy="1532072"/>
            </a:xfrm>
            <a:prstGeom prst="ellipse">
              <a:avLst/>
            </a:prstGeom>
            <a:solidFill>
              <a:srgbClr val="32EE32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317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GB" sz="1600" b="0" i="0" u="sng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419AE1DE-CD61-142D-B91E-549AA28BD23D}"/>
              </a:ext>
            </a:extLst>
          </p:cNvPr>
          <p:cNvGrpSpPr/>
          <p:nvPr/>
        </p:nvGrpSpPr>
        <p:grpSpPr>
          <a:xfrm>
            <a:off x="9384859" y="3845129"/>
            <a:ext cx="3958778" cy="2818117"/>
            <a:chOff x="178725" y="3441406"/>
            <a:chExt cx="3958778" cy="2818117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8F2892A-2015-414C-9799-8915B6FF88B7}"/>
                </a:ext>
              </a:extLst>
            </p:cNvPr>
            <p:cNvSpPr/>
            <p:nvPr/>
          </p:nvSpPr>
          <p:spPr bwMode="auto">
            <a:xfrm>
              <a:off x="178725" y="3441406"/>
              <a:ext cx="3958778" cy="281811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635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2" name="Ligebenet trapez 31">
              <a:extLst>
                <a:ext uri="{FF2B5EF4-FFF2-40B4-BE49-F238E27FC236}">
                  <a16:creationId xmlns:a16="http://schemas.microsoft.com/office/drawing/2014/main" id="{DE410BE2-0C21-B964-F770-09FA26F35957}"/>
                </a:ext>
              </a:extLst>
            </p:cNvPr>
            <p:cNvSpPr/>
            <p:nvPr/>
          </p:nvSpPr>
          <p:spPr bwMode="auto">
            <a:xfrm>
              <a:off x="1740432" y="4400588"/>
              <a:ext cx="914400" cy="704262"/>
            </a:xfrm>
            <a:prstGeom prst="trapezoid">
              <a:avLst>
                <a:gd name="adj" fmla="val 10556"/>
              </a:avLst>
            </a:prstGeom>
            <a:solidFill>
              <a:srgbClr val="D9D9D9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endParaRPr>
            </a:p>
          </p:txBody>
        </p:sp>
        <p:grpSp>
          <p:nvGrpSpPr>
            <p:cNvPr id="33" name="Google Shape;499;p50">
              <a:extLst>
                <a:ext uri="{FF2B5EF4-FFF2-40B4-BE49-F238E27FC236}">
                  <a16:creationId xmlns:a16="http://schemas.microsoft.com/office/drawing/2014/main" id="{50F7C8A2-84D4-7CF8-FF02-6730D6C384DC}"/>
                </a:ext>
              </a:extLst>
            </p:cNvPr>
            <p:cNvGrpSpPr/>
            <p:nvPr/>
          </p:nvGrpSpPr>
          <p:grpSpPr>
            <a:xfrm rot="5400000">
              <a:off x="307457" y="4468686"/>
              <a:ext cx="1706235" cy="273534"/>
              <a:chOff x="1489927" y="1401425"/>
              <a:chExt cx="3407698" cy="580200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44" name="Google Shape;500;p50">
                <a:extLst>
                  <a:ext uri="{FF2B5EF4-FFF2-40B4-BE49-F238E27FC236}">
                    <a16:creationId xmlns:a16="http://schemas.microsoft.com/office/drawing/2014/main" id="{5AE7469A-5D1B-C6D2-96E4-C2BA31A97B94}"/>
                  </a:ext>
                </a:extLst>
              </p:cNvPr>
              <p:cNvSpPr/>
              <p:nvPr/>
            </p:nvSpPr>
            <p:spPr>
              <a:xfrm>
                <a:off x="1489927" y="1401425"/>
                <a:ext cx="3353700" cy="580200"/>
              </a:xfrm>
              <a:prstGeom prst="roundRect">
                <a:avLst>
                  <a:gd name="adj" fmla="val 16667"/>
                </a:avLst>
              </a:prstGeom>
              <a:grp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01;p50">
                <a:extLst>
                  <a:ext uri="{FF2B5EF4-FFF2-40B4-BE49-F238E27FC236}">
                    <a16:creationId xmlns:a16="http://schemas.microsoft.com/office/drawing/2014/main" id="{C0A8826A-967A-8A16-BCBE-63A4D5B6D556}"/>
                  </a:ext>
                </a:extLst>
              </p:cNvPr>
              <p:cNvSpPr/>
              <p:nvPr/>
            </p:nvSpPr>
            <p:spPr>
              <a:xfrm>
                <a:off x="1509550" y="1534194"/>
                <a:ext cx="3309300" cy="2952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02;p50">
                <a:extLst>
                  <a:ext uri="{FF2B5EF4-FFF2-40B4-BE49-F238E27FC236}">
                    <a16:creationId xmlns:a16="http://schemas.microsoft.com/office/drawing/2014/main" id="{9E6951B3-89B6-9483-BA4D-F071C3EF47DD}"/>
                  </a:ext>
                </a:extLst>
              </p:cNvPr>
              <p:cNvSpPr/>
              <p:nvPr/>
            </p:nvSpPr>
            <p:spPr>
              <a:xfrm>
                <a:off x="1509544" y="1605335"/>
                <a:ext cx="3309300" cy="1524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03;p50">
                <a:extLst>
                  <a:ext uri="{FF2B5EF4-FFF2-40B4-BE49-F238E27FC236}">
                    <a16:creationId xmlns:a16="http://schemas.microsoft.com/office/drawing/2014/main" id="{457E54AA-6C4B-0AE8-579E-DAB6B34C9C85}"/>
                  </a:ext>
                </a:extLst>
              </p:cNvPr>
              <p:cNvSpPr/>
              <p:nvPr/>
            </p:nvSpPr>
            <p:spPr>
              <a:xfrm rot="5400000">
                <a:off x="4532525" y="1616525"/>
                <a:ext cx="577800" cy="1524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grp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507;p50">
              <a:extLst>
                <a:ext uri="{FF2B5EF4-FFF2-40B4-BE49-F238E27FC236}">
                  <a16:creationId xmlns:a16="http://schemas.microsoft.com/office/drawing/2014/main" id="{EA88B9FD-386A-20EA-CFC1-461DE0004667}"/>
                </a:ext>
              </a:extLst>
            </p:cNvPr>
            <p:cNvGrpSpPr/>
            <p:nvPr/>
          </p:nvGrpSpPr>
          <p:grpSpPr>
            <a:xfrm>
              <a:off x="968012" y="4002360"/>
              <a:ext cx="1606551" cy="290506"/>
              <a:chOff x="1489927" y="1401425"/>
              <a:chExt cx="3407698" cy="580200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40" name="Google Shape;508;p50">
                <a:extLst>
                  <a:ext uri="{FF2B5EF4-FFF2-40B4-BE49-F238E27FC236}">
                    <a16:creationId xmlns:a16="http://schemas.microsoft.com/office/drawing/2014/main" id="{9262A9E5-A099-BDD5-F056-38FBFAE29B4B}"/>
                  </a:ext>
                </a:extLst>
              </p:cNvPr>
              <p:cNvSpPr/>
              <p:nvPr/>
            </p:nvSpPr>
            <p:spPr>
              <a:xfrm>
                <a:off x="1489927" y="1401425"/>
                <a:ext cx="3353700" cy="580200"/>
              </a:xfrm>
              <a:prstGeom prst="roundRect">
                <a:avLst>
                  <a:gd name="adj" fmla="val 16667"/>
                </a:avLst>
              </a:prstGeom>
              <a:grp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09;p50">
                <a:extLst>
                  <a:ext uri="{FF2B5EF4-FFF2-40B4-BE49-F238E27FC236}">
                    <a16:creationId xmlns:a16="http://schemas.microsoft.com/office/drawing/2014/main" id="{A22DC72B-12AD-076A-8A93-9BAA82485FBE}"/>
                  </a:ext>
                </a:extLst>
              </p:cNvPr>
              <p:cNvSpPr/>
              <p:nvPr/>
            </p:nvSpPr>
            <p:spPr>
              <a:xfrm>
                <a:off x="1509550" y="1534194"/>
                <a:ext cx="3309300" cy="2952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10;p50">
                <a:extLst>
                  <a:ext uri="{FF2B5EF4-FFF2-40B4-BE49-F238E27FC236}">
                    <a16:creationId xmlns:a16="http://schemas.microsoft.com/office/drawing/2014/main" id="{E7936318-CC1C-9DD5-CA76-BBB70866E1CB}"/>
                  </a:ext>
                </a:extLst>
              </p:cNvPr>
              <p:cNvSpPr/>
              <p:nvPr/>
            </p:nvSpPr>
            <p:spPr>
              <a:xfrm>
                <a:off x="1509544" y="1605335"/>
                <a:ext cx="3309300" cy="1524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11;p50">
                <a:extLst>
                  <a:ext uri="{FF2B5EF4-FFF2-40B4-BE49-F238E27FC236}">
                    <a16:creationId xmlns:a16="http://schemas.microsoft.com/office/drawing/2014/main" id="{E23DE043-567E-B24A-358B-F5E83F20E90C}"/>
                  </a:ext>
                </a:extLst>
              </p:cNvPr>
              <p:cNvSpPr/>
              <p:nvPr/>
            </p:nvSpPr>
            <p:spPr>
              <a:xfrm rot="5400000">
                <a:off x="4532525" y="1616525"/>
                <a:ext cx="577800" cy="1524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grp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521;p50">
              <a:extLst>
                <a:ext uri="{FF2B5EF4-FFF2-40B4-BE49-F238E27FC236}">
                  <a16:creationId xmlns:a16="http://schemas.microsoft.com/office/drawing/2014/main" id="{9D8D80B7-F6B2-B1F2-6B07-C42C8B9029F4}"/>
                </a:ext>
              </a:extLst>
            </p:cNvPr>
            <p:cNvSpPr/>
            <p:nvPr/>
          </p:nvSpPr>
          <p:spPr>
            <a:xfrm rot="19933712">
              <a:off x="1966225" y="4272737"/>
              <a:ext cx="92781" cy="268375"/>
            </a:xfrm>
            <a:prstGeom prst="flowChartMagneticDisk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2;p50">
              <a:extLst>
                <a:ext uri="{FF2B5EF4-FFF2-40B4-BE49-F238E27FC236}">
                  <a16:creationId xmlns:a16="http://schemas.microsoft.com/office/drawing/2014/main" id="{32E69398-AE59-5EF2-ECB0-075F21619BA5}"/>
                </a:ext>
              </a:extLst>
            </p:cNvPr>
            <p:cNvSpPr/>
            <p:nvPr/>
          </p:nvSpPr>
          <p:spPr>
            <a:xfrm rot="1718400">
              <a:off x="2222975" y="4272737"/>
              <a:ext cx="92781" cy="268375"/>
            </a:xfrm>
            <a:prstGeom prst="flowChartMagneticDisk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7" name="Google Shape;523;p50">
              <a:extLst>
                <a:ext uri="{FF2B5EF4-FFF2-40B4-BE49-F238E27FC236}">
                  <a16:creationId xmlns:a16="http://schemas.microsoft.com/office/drawing/2014/main" id="{E1B83F0E-08B7-B876-B58A-A13A1905F2D6}"/>
                </a:ext>
              </a:extLst>
            </p:cNvPr>
            <p:cNvCxnSpPr/>
            <p:nvPr/>
          </p:nvCxnSpPr>
          <p:spPr>
            <a:xfrm rot="16200000">
              <a:off x="1798562" y="3986934"/>
              <a:ext cx="515821" cy="164063"/>
            </a:xfrm>
            <a:prstGeom prst="curvedConnector3">
              <a:avLst>
                <a:gd name="adj1" fmla="val 70443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8575" cap="flat" cmpd="sng">
              <a:solidFill>
                <a:srgbClr val="E691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524;p50">
              <a:extLst>
                <a:ext uri="{FF2B5EF4-FFF2-40B4-BE49-F238E27FC236}">
                  <a16:creationId xmlns:a16="http://schemas.microsoft.com/office/drawing/2014/main" id="{5EFFD869-E456-355B-1B1D-A012C4971D75}"/>
                </a:ext>
              </a:extLst>
            </p:cNvPr>
            <p:cNvCxnSpPr/>
            <p:nvPr/>
          </p:nvCxnSpPr>
          <p:spPr>
            <a:xfrm rot="5400000" flipH="1">
              <a:off x="1970250" y="3986934"/>
              <a:ext cx="515821" cy="164063"/>
            </a:xfrm>
            <a:prstGeom prst="curvedConnector3">
              <a:avLst>
                <a:gd name="adj1" fmla="val 70443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8575" cap="flat" cmpd="sng">
              <a:solidFill>
                <a:srgbClr val="E691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EA07AA45-A571-141C-E6B5-8FC5A2E1A881}"/>
                </a:ext>
              </a:extLst>
            </p:cNvPr>
            <p:cNvSpPr/>
            <p:nvPr/>
          </p:nvSpPr>
          <p:spPr bwMode="auto">
            <a:xfrm>
              <a:off x="1487204" y="4077102"/>
              <a:ext cx="1361287" cy="135123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317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48" name="Tekstfelt 47">
            <a:extLst>
              <a:ext uri="{FF2B5EF4-FFF2-40B4-BE49-F238E27FC236}">
                <a16:creationId xmlns:a16="http://schemas.microsoft.com/office/drawing/2014/main" id="{DFE27313-A108-B02C-ECB4-CABDFB61B1C0}"/>
              </a:ext>
            </a:extLst>
          </p:cNvPr>
          <p:cNvSpPr txBox="1"/>
          <p:nvPr/>
        </p:nvSpPr>
        <p:spPr>
          <a:xfrm>
            <a:off x="8926285" y="1077686"/>
            <a:ext cx="919307" cy="233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 dirty="0">
                <a:latin typeface="+mn-lt"/>
              </a:rPr>
              <a:t>irradiated</a:t>
            </a:r>
          </a:p>
        </p:txBody>
      </p:sp>
      <p:sp>
        <p:nvSpPr>
          <p:cNvPr id="49" name="Tekstfelt 48">
            <a:extLst>
              <a:ext uri="{FF2B5EF4-FFF2-40B4-BE49-F238E27FC236}">
                <a16:creationId xmlns:a16="http://schemas.microsoft.com/office/drawing/2014/main" id="{9FB9A072-F371-DD69-1BDD-57AC63A4F887}"/>
              </a:ext>
            </a:extLst>
          </p:cNvPr>
          <p:cNvSpPr txBox="1"/>
          <p:nvPr/>
        </p:nvSpPr>
        <p:spPr>
          <a:xfrm>
            <a:off x="8901877" y="2414804"/>
            <a:ext cx="919307" cy="233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 dirty="0">
                <a:latin typeface="+mn-lt"/>
              </a:rPr>
              <a:t>Read out</a:t>
            </a: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A93F4777-0F01-9B6E-C35F-14F53785CF8A}"/>
              </a:ext>
            </a:extLst>
          </p:cNvPr>
          <p:cNvSpPr txBox="1"/>
          <p:nvPr/>
        </p:nvSpPr>
        <p:spPr>
          <a:xfrm>
            <a:off x="8837406" y="4450410"/>
            <a:ext cx="1449941" cy="70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 dirty="0">
                <a:latin typeface="+mn-lt"/>
              </a:rPr>
              <a:t>Bleached and background is collected</a:t>
            </a:r>
          </a:p>
        </p:txBody>
      </p:sp>
    </p:spTree>
    <p:extLst>
      <p:ext uri="{BB962C8B-B14F-4D97-AF65-F5344CB8AC3E}">
        <p14:creationId xmlns:p14="http://schemas.microsoft.com/office/powerpoint/2010/main" val="39479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 16:9">
  <a:themeElements>
    <a:clrScheme name="AU_Blue">
      <a:dk1>
        <a:srgbClr val="000000"/>
      </a:dk1>
      <a:lt1>
        <a:srgbClr val="FFFFFF"/>
      </a:lt1>
      <a:dk2>
        <a:srgbClr val="002546"/>
      </a:dk2>
      <a:lt2>
        <a:srgbClr val="002546"/>
      </a:lt2>
      <a:accent1>
        <a:srgbClr val="0A143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err="1">
            <a:ln>
              <a:noFill/>
            </a:ln>
            <a:solidFill>
              <a:schemeClr val="bg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7A6F7BDC-B87C-43B1-A03F-8FC29EB8E4AA}" vid="{0342C178-0357-4DD1-B9D7-A15D067ACA9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91d259-8bd3-4531-a318-0a90d5e442a3">
      <Terms xmlns="http://schemas.microsoft.com/office/infopath/2007/PartnerControls"/>
    </lcf76f155ced4ddcb4097134ff3c332f>
    <TaxCatchAll xmlns="76b98e8e-f6b6-4738-bc3c-3febecce4c3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3C609DDF08CA42BB6B9CF3C4A083A5" ma:contentTypeVersion="16" ma:contentTypeDescription="Opret et nyt dokument." ma:contentTypeScope="" ma:versionID="7b7582a4701d965e2bceae1cdebbef9f">
  <xsd:schema xmlns:xsd="http://www.w3.org/2001/XMLSchema" xmlns:xs="http://www.w3.org/2001/XMLSchema" xmlns:p="http://schemas.microsoft.com/office/2006/metadata/properties" xmlns:ns2="2991d259-8bd3-4531-a318-0a90d5e442a3" xmlns:ns3="76b98e8e-f6b6-4738-bc3c-3febecce4c39" targetNamespace="http://schemas.microsoft.com/office/2006/metadata/properties" ma:root="true" ma:fieldsID="aecb5e9c6e96a21ca784a82d5974aaf2" ns2:_="" ns3:_="">
    <xsd:import namespace="2991d259-8bd3-4531-a318-0a90d5e442a3"/>
    <xsd:import namespace="76b98e8e-f6b6-4738-bc3c-3febecce4c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91d259-8bd3-4531-a318-0a90d5e442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5cd08861-88c0-49b2-8510-903f698cfa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b98e8e-f6b6-4738-bc3c-3febecce4c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298daa8-8992-4931-831c-f6f13f8d1e7f}" ma:internalName="TaxCatchAll" ma:showField="CatchAllData" ma:web="76b98e8e-f6b6-4738-bc3c-3febecce4c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3BFF36-33EC-47CA-BCD7-A9EED99B5A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BACB20-67FB-426B-AE0E-F45DFA6315CD}">
  <ds:schemaRefs>
    <ds:schemaRef ds:uri="http://schemas.microsoft.com/office/2006/documentManagement/types"/>
    <ds:schemaRef ds:uri="76b98e8e-f6b6-4738-bc3c-3febecce4c39"/>
    <ds:schemaRef ds:uri="http://www.w3.org/XML/1998/namespace"/>
    <ds:schemaRef ds:uri="2991d259-8bd3-4531-a318-0a90d5e442a3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34420DF-2632-425E-971F-35C003B5319F}">
  <ds:schemaRefs>
    <ds:schemaRef ds:uri="2991d259-8bd3-4531-a318-0a90d5e442a3"/>
    <ds:schemaRef ds:uri="76b98e8e-f6b6-4738-bc3c-3febecce4c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61fd1d36-fecb-47ca-b7d7-d0df0370a198}" enabled="0" method="" siteId="{61fd1d36-fecb-47ca-b7d7-d0df0370a19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1410</Words>
  <Application>Microsoft Office PowerPoint</Application>
  <PresentationFormat>Brugerdefineret</PresentationFormat>
  <Paragraphs>193</Paragraphs>
  <Slides>27</Slides>
  <Notes>17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5" baseType="lpstr">
      <vt:lpstr>Arial</vt:lpstr>
      <vt:lpstr>AU Passata</vt:lpstr>
      <vt:lpstr>AU Passata Light</vt:lpstr>
      <vt:lpstr>AU Peto</vt:lpstr>
      <vt:lpstr>Calibri</vt:lpstr>
      <vt:lpstr>Georgia</vt:lpstr>
      <vt:lpstr>Wingdings</vt:lpstr>
      <vt:lpstr>AU 16:9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Calibrations</vt:lpstr>
      <vt:lpstr>Energy dependence</vt:lpstr>
      <vt:lpstr>Energy dependence</vt:lpstr>
      <vt:lpstr>Energy dependence</vt:lpstr>
      <vt:lpstr>Dose linearity and dose calibration</vt:lpstr>
      <vt:lpstr>Results</vt:lpstr>
      <vt:lpstr>Now: back to the neck</vt:lpstr>
      <vt:lpstr>Now: back to the neck</vt:lpstr>
      <vt:lpstr>Workflow for irradiation</vt:lpstr>
      <vt:lpstr>Result: Comparison of measurement and reconstructed plan</vt:lpstr>
      <vt:lpstr>Calibrations</vt:lpstr>
      <vt:lpstr>LetD calibration</vt:lpstr>
      <vt:lpstr>LetD calibration</vt:lpstr>
      <vt:lpstr>PowerPoint-præsentation</vt:lpstr>
      <vt:lpstr>To sum up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</cp:revision>
  <dcterms:modified xsi:type="dcterms:W3CDTF">2026-06-16T08:51:41Z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luginDependencies_0">
    <vt:lpwstr>{"635926855539746206:636045261152541358":[{"dependencyType":"DataSource","dependencyId":":","dependencyVersion":null},{"dependencyType":"DataSource","dependencyId":":","dependencyVersion":null},{"dependencyType":"DataSource","dependencyId":":","dependency</vt:lpwstr>
  </property>
  <property fmtid="{D5CDD505-2E9C-101B-9397-08002B2CF9AE}" pid="3" name="PluginDependencies_1">
    <vt:lpwstr>Version":null},{"dependencyType":"DataSource","dependencyId":":","dependencyVersion":null},{"dependencyType":"DataSource","dependencyId":":","dependencyVersion":null},{"dependencyType":"DataSource","dependencyId":":","dependencyVersion":null},{"dependency</vt:lpwstr>
  </property>
  <property fmtid="{D5CDD505-2E9C-101B-9397-08002B2CF9AE}" pid="4" name="PluginDependencies_2">
    <vt:lpwstr>Type":"DataSource","dependencyId":":","dependencyVersion":null},{"dependencyType":"DataSource","dependencyId":":","dependencyVersion":null},{"dependencyType":"DataSource","dependencyId":":","dependencyVersion":null},{"dependencyType":"DataSource","depende</vt:lpwstr>
  </property>
  <property fmtid="{D5CDD505-2E9C-101B-9397-08002B2CF9AE}" pid="5" name="PluginDependencies_3">
    <vt:lpwstr>ncyId":":","dependencyVersion":null},{"dependencyType":"DataSource","dependencyId":":","dependencyVersion":null},{"dependencyType":"DataSource","dependencyId":":","dependencyVersion":null},{"dependencyType":"DataSource","dependencyId":":","dependencyVersi</vt:lpwstr>
  </property>
  <property fmtid="{D5CDD505-2E9C-101B-9397-08002B2CF9AE}" pid="6" name="PluginDependencies_4">
    <vt:lpwstr>on":null},{"dependencyType":"DataSource","dependencyId":":","dependencyVersion":null},{"dependencyType":"DataSource","dependencyId":":","dependencyVersion":null},{"dependencyType":"DataSource","dependencyId":":","dependencyVersion":null},{"dependencyType"</vt:lpwstr>
  </property>
  <property fmtid="{D5CDD505-2E9C-101B-9397-08002B2CF9AE}" pid="7" name="PluginDependencies_5">
    <vt:lpwstr>:"DataSource","dependencyId":":","dependencyVersion":null},{"dependencyType":"DataSource","dependencyId":":","dependencyVersion":null},{"dependencyType":"DataSource","dependencyId":":","dependencyVersion":null},{"dependencyType":"DataSource","dependencyId</vt:lpwstr>
  </property>
  <property fmtid="{D5CDD505-2E9C-101B-9397-08002B2CF9AE}" pid="8" name="PluginDependencies_6">
    <vt:lpwstr>":":","dependencyVersion":null},{"dependencyType":"DataSource","dependencyId":":","dependencyVersion":null},{"dependencyType":"DataSource","dependencyId":":","dependencyVersion":null},{"dependencyType":"DataSource","dependencyId":":","dependencyVersion":n</vt:lpwstr>
  </property>
  <property fmtid="{D5CDD505-2E9C-101B-9397-08002B2CF9AE}" pid="9" name="PluginDependencies_7">
    <vt:lpwstr>ull},{"dependencyType":"DataSource","dependencyId":":","dependencyVersion":null},{"dependencyType":"DataSource","dependencyId":":","dependencyVersion":null},{"dependencyType":"DataSource","dependencyId":":","dependencyVersion":null},{"dependencyType":"Dat</vt:lpwstr>
  </property>
  <property fmtid="{D5CDD505-2E9C-101B-9397-08002B2CF9AE}" pid="10" name="PluginDependencies_8">
    <vt:lpwstr>aSource","dependencyId":":","dependencyVersion":null},{"dependencyType":"DataSource","dependencyId":":","dependencyVersion":null},{"dependencyType":"DataSource","dependencyId":":","dependencyVersion":null},{"dependencyType":"DataSource","dependencyId":":"</vt:lpwstr>
  </property>
  <property fmtid="{D5CDD505-2E9C-101B-9397-08002B2CF9AE}" pid="11" name="PluginDependencies_9">
    <vt:lpwstr>,"dependencyVersion":null},{"dependencyType":"DataSource","dependencyId":":","dependencyVersion":null},{"dependencyType":"DataSource","dependencyId":":","dependencyVersion":null},{"dependencyType":"DataSource","dependencyId":":","dependencyVersion":null},</vt:lpwstr>
  </property>
  <property fmtid="{D5CDD505-2E9C-101B-9397-08002B2CF9AE}" pid="12" name="PluginDependencies_10">
    <vt:lpwstr>{"dependencyType":"DataSource","dependencyId":":","dependencyVersion":null},{"dependencyType":"DataSource","dependencyId":":","dependencyVersion":null},{"dependencyType":"DataSource","dependencyId":":","dependencyVersion":null},{"dependencyType":"DataSour</vt:lpwstr>
  </property>
  <property fmtid="{D5CDD505-2E9C-101B-9397-08002B2CF9AE}" pid="13" name="PluginDependencies_11">
    <vt:lpwstr>ce","dependencyId":":","dependencyVersion":null},{"dependencyType":"DataSource","dependencyId":":","dependencyVersion":null},{"dependencyType":"DataSource","dependencyId":":","dependencyVersion":null},{"dependencyType":"DataSource","dependencyId":":","dep</vt:lpwstr>
  </property>
  <property fmtid="{D5CDD505-2E9C-101B-9397-08002B2CF9AE}" pid="14" name="PluginDependencies_12">
    <vt:lpwstr>endencyVersion":null},{"dependencyType":"DataSource","dependencyId":":","dependencyVersion":null},{"dependencyType":"DataSource","dependencyId":":","dependencyVersion":null},{"dependencyType":"DataSource","dependencyId":":","dependencyVersion":null},{"dep</vt:lpwstr>
  </property>
  <property fmtid="{D5CDD505-2E9C-101B-9397-08002B2CF9AE}" pid="15" name="PluginDependencies_13">
    <vt:lpwstr>endencyType":"DataSource","dependencyId":":","dependencyVersion":null},{"dependencyType":"DataSource","dependencyId":":","dependencyVersion":null},{"dependencyType":"DataSource","dependencyId":":","dependencyVersion":null},{"dependencyType":"DataSource","</vt:lpwstr>
  </property>
  <property fmtid="{D5CDD505-2E9C-101B-9397-08002B2CF9AE}" pid="16" name="PluginDependencies_14">
    <vt:lpwstr>dependencyId":":","dependencyVersion":null},{"dependencyType":"DataSource","dependencyId":":","dependencyVersion":null},{"dependencyType":"DataSource","dependencyId":":","dependencyVersion":null},{"dependencyType":"DataSource","dependencyId":":","dependen</vt:lpwstr>
  </property>
  <property fmtid="{D5CDD505-2E9C-101B-9397-08002B2CF9AE}" pid="17" name="PluginDependencies_15">
    <vt:lpwstr>cyVersion":null},{"dependencyType":"DataSource","dependencyId":":","dependencyVersion":null},{"dependencyType":"DataSource","dependencyId":":","dependencyVersion":null},{"dependencyType":"DataSource","dependencyId":":","dependencyVersion":null},{"dependen</vt:lpwstr>
  </property>
  <property fmtid="{D5CDD505-2E9C-101B-9397-08002B2CF9AE}" pid="18" name="PluginDependencies_16">
    <vt:lpwstr>cyType":"DataSource","dependencyId":":","dependencyVersion":null},{"dependencyType":"DataSource","dependencyId":":","dependencyVersion":null},{"dependencyType":"DataSource","dependencyId":":","dependencyVersion":null},{"dependencyType":"DataSource","depen</vt:lpwstr>
  </property>
  <property fmtid="{D5CDD505-2E9C-101B-9397-08002B2CF9AE}" pid="19" name="PluginDependencies_17">
    <vt:lpwstr>dencyId":":","dependencyVersion":null},{"dependencyType":"DataSource","dependencyId":":","dependencyVersion":null},{"dependencyType":"DataSource","dependencyId":":","dependencyVersion":null},{"dependencyType":"DataSource","dependencyId":":","dependencyVer</vt:lpwstr>
  </property>
  <property fmtid="{D5CDD505-2E9C-101B-9397-08002B2CF9AE}" pid="20" name="PluginDependencies_18">
    <vt:lpwstr>sion":null},{"dependencyType":"DataSource","dependencyId":":","dependencyVersion":null},{"dependencyType":"DataSource","dependencyId":":","dependencyVersion":null},{"dependencyType":"DataSource","dependencyId":":","dependencyVersion":null},{"dependencyTyp</vt:lpwstr>
  </property>
  <property fmtid="{D5CDD505-2E9C-101B-9397-08002B2CF9AE}" pid="21" name="PluginDependencies_19">
    <vt:lpwstr>e":"DataSource","dependencyId":":","dependencyVersion":null},{"dependencyType":"DataSource","dependencyId":":","dependencyVersion":null},{"dependencyType":"DataSource","dependencyId":":","dependencyVersion":null},{"dependencyType":"DataSource","dependency</vt:lpwstr>
  </property>
  <property fmtid="{D5CDD505-2E9C-101B-9397-08002B2CF9AE}" pid="22" name="PluginDependencies_20">
    <vt:lpwstr>Id":":","dependencyVersion":null},{"dependencyType":"DataSource","dependencyId":":","dependencyVersion":null},{"dependencyType":"DataSource","dependencyId":":","dependencyVersion":null},{"dependencyType":"DataSource","dependencyId":":","dependencyVersion"</vt:lpwstr>
  </property>
  <property fmtid="{D5CDD505-2E9C-101B-9397-08002B2CF9AE}" pid="23" name="PluginDependencies_21">
    <vt:lpwstr>:null},{"dependencyType":"DataSource","dependencyId":":","dependencyVersion":null},{"dependencyType":"DataSource","dependencyId":":","dependencyVersion":null},{"dependencyType":"DataSource","dependencyId":":","dependencyVersion":null},{"dependencyType":"D</vt:lpwstr>
  </property>
  <property fmtid="{D5CDD505-2E9C-101B-9397-08002B2CF9AE}" pid="24" name="PluginDependencies_22">
    <vt:lpwstr>ataSource","dependencyId":":","dependencyVersion":null},{"dependencyType":"DataSource","dependencyId":":","dependencyVersion":null},{"dependencyType":"DataSource","dependencyId":":","dependencyVersion":null},{"dependencyType":"DataSource","dependencyId":"</vt:lpwstr>
  </property>
  <property fmtid="{D5CDD505-2E9C-101B-9397-08002B2CF9AE}" pid="25" name="PluginDependencies_23">
    <vt:lpwstr>:","dependencyVersion":null},{"dependencyType":"DataSource","dependencyId":":","dependencyVersion":null},{"dependencyType":"DataSource","dependencyId":":","dependencyVersion":null},{"dependencyType":"DataSource","dependencyId":":","dependencyVersion":null</vt:lpwstr>
  </property>
  <property fmtid="{D5CDD505-2E9C-101B-9397-08002B2CF9AE}" pid="26" name="PluginDependencies_24">
    <vt:lpwstr>},{"dependencyType":"DataSource","dependencyId":":","dependencyVersion":null},{"dependencyType":"DataSource","dependencyId":":","dependencyVersion":null},{"dependencyType":"DataSource","dependencyId":":","dependencyVersion":null},{"dependencyType":"DataSo</vt:lpwstr>
  </property>
  <property fmtid="{D5CDD505-2E9C-101B-9397-08002B2CF9AE}" pid="27" name="PluginDependencies_25">
    <vt:lpwstr>urce","dependencyId":":","dependencyVersion":null},{"dependencyType":"DataSource","dependencyId":":","dependencyVersion":null},{"dependencyType":"DataSource","dependencyId":":","dependencyVersion":null},{"dependencyType":"DataSource","dependencyId":":","d</vt:lpwstr>
  </property>
  <property fmtid="{D5CDD505-2E9C-101B-9397-08002B2CF9AE}" pid="28" name="PluginDependencies_26">
    <vt:lpwstr>ependencyVersion":null},{"dependencyType":"DataSource","dependencyId":":","dependencyVersion":null},{"dependencyType":"DataSource","dependencyId":":","dependencyVersion":null},{"dependencyType":"DataSource","dependencyId":":","dependencyVersion":null},{"d</vt:lpwstr>
  </property>
  <property fmtid="{D5CDD505-2E9C-101B-9397-08002B2CF9AE}" pid="29" name="PluginDependencies_27">
    <vt:lpwstr>ependencyType":"DataSource","dependencyId":":","dependencyVersion":null},{"dependencyType":"DataSource","dependencyId":":","dependencyVersion":null},{"dependencyType":"DataSource","dependencyId":":","dependencyVersion":null},{"dependencyType":"DataSource"</vt:lpwstr>
  </property>
  <property fmtid="{D5CDD505-2E9C-101B-9397-08002B2CF9AE}" pid="30" name="PluginDependencies_28">
    <vt:lpwstr>,"dependencyId":":","dependencyVersion":null},{"dependencyType":"DataSource","dependencyId":":","dependencyVersion":null},{"dependencyType":"DataSource","dependencyId":":","dependencyVersion":null},{"dependencyType":"DataSource","dependencyId":":","depend</vt:lpwstr>
  </property>
  <property fmtid="{D5CDD505-2E9C-101B-9397-08002B2CF9AE}" pid="31" name="PluginDependencies_29">
    <vt:lpwstr>encyVersion":null},{"dependencyType":"DataSource","dependencyId":":","dependencyVersion":null},{"dependencyType":"DataSource","dependencyId":":","dependencyVersion":null},{"dependencyType":"DataSource","dependencyId":":","dependencyVersion":null},{"depend</vt:lpwstr>
  </property>
  <property fmtid="{D5CDD505-2E9C-101B-9397-08002B2CF9AE}" pid="32" name="PluginDependencies_30">
    <vt:lpwstr>encyType":"DataSource","dependencyId":":","dependencyVersion":null},{"dependencyType":"DataSource","dependencyId":":","dependencyVersion":null},{"dependencyType":"DataSource","dependencyId":":","dependencyVersion":null},{"dependencyType":"DataSource","dep</vt:lpwstr>
  </property>
  <property fmtid="{D5CDD505-2E9C-101B-9397-08002B2CF9AE}" pid="33" name="PluginDependencies_31">
    <vt:lpwstr>endencyId":":","dependencyVersion":null},{"dependencyType":"DataSource","dependencyId":":","dependencyVersion":null},{"dependencyType":"DataSource","dependencyId":":","dependencyVersion":null},{"dependencyType":"DataSource","dependencyId":":","dependencyV</vt:lpwstr>
  </property>
  <property fmtid="{D5CDD505-2E9C-101B-9397-08002B2CF9AE}" pid="34" name="PluginDependencies_32">
    <vt:lpwstr>ersion":null},{"dependencyType":"DataSource","dependencyId":":","dependencyVersion":null},{"dependencyType":"DataSource","dependencyId":":","dependencyVersion":null},{"dependencyType":"DataSource","dependencyId":":","dependencyVersion":null},{"dependencyT</vt:lpwstr>
  </property>
  <property fmtid="{D5CDD505-2E9C-101B-9397-08002B2CF9AE}" pid="35" name="PluginDependencies_33">
    <vt:lpwstr>ype":"DataSource","dependencyId":":","dependencyVersion":null},{"dependencyType":"DataSource","dependencyId":":","dependencyVersion":null},{"dependencyType":"DataSource","dependencyId":":","dependencyVersion":null},{"dependencyType":"DataSource","dependen</vt:lpwstr>
  </property>
  <property fmtid="{D5CDD505-2E9C-101B-9397-08002B2CF9AE}" pid="36" name="PluginDependencies_34">
    <vt:lpwstr>cyId":":","dependencyVersion":null},{"dependencyType":"DataSource","dependencyId":":","dependencyVersion":null},{"dependencyType":"DataSource","dependencyId":":","dependencyVersion":null},{"dependencyType":"DataSource","dependencyId":":","dependencyVersio</vt:lpwstr>
  </property>
  <property fmtid="{D5CDD505-2E9C-101B-9397-08002B2CF9AE}" pid="37" name="PluginDependencies_35">
    <vt:lpwstr>n":null},{"dependencyType":"DataSource","dependencyId":":","dependencyVersion":null},{"dependencyType":"DataSource","dependencyId":":","dependencyVersion":null},{"dependencyType":"DataSource","dependencyId":":","dependencyVersion":null},{"dependencyType":</vt:lpwstr>
  </property>
  <property fmtid="{D5CDD505-2E9C-101B-9397-08002B2CF9AE}" pid="38" name="PluginDependencies_36">
    <vt:lpwstr>"DataSource","dependencyId":":","dependencyVersion":null},{"dependencyType":"DataSource","dependencyId":":","dependencyVersion":null},{"dependencyType":"DataSource","dependencyId":":","dependencyVersion":null},{"dependencyType":"DataSource","dependencyId"</vt:lpwstr>
  </property>
  <property fmtid="{D5CDD505-2E9C-101B-9397-08002B2CF9AE}" pid="39" name="PluginDependencies_37">
    <vt:lpwstr>:":","dependencyVersion":null},{"dependencyType":"DataSource","dependencyId":":","dependencyVersion":null},{"dependencyType":"DataSource","dependencyId":":","dependencyVersion":null},{"dependencyType":"DataSource","dependencyId":":","dependencyVersion":nu</vt:lpwstr>
  </property>
  <property fmtid="{D5CDD505-2E9C-101B-9397-08002B2CF9AE}" pid="40" name="PluginDependencies_38">
    <vt:lpwstr>ll},{"dependencyType":"DataSource","dependencyId":":","dependencyVersion":null},{"dependencyType":"DataSource","dependencyId":":","dependencyVersion":null},{"dependencyType":"DataSource","dependencyId":":","dependencyVersion":null},{"dependencyType":"Data</vt:lpwstr>
  </property>
  <property fmtid="{D5CDD505-2E9C-101B-9397-08002B2CF9AE}" pid="41" name="PluginDependencies_39">
    <vt:lpwstr>Source","dependencyId":":","dependencyVersion":null},{"dependencyType":"DataSource","dependencyId":":","dependencyVersion":null},{"dependencyType":"DataSource","dependencyId":":","dependencyVersion":null},{"dependencyType":"DataSource","dependencyId":":",</vt:lpwstr>
  </property>
  <property fmtid="{D5CDD505-2E9C-101B-9397-08002B2CF9AE}" pid="42" name="PluginDependencies_40">
    <vt:lpwstr>"dependencyVersion":null},{"dependencyType":"DataSource","dependencyId":":","dependencyVersion":null},{"dependencyType":"DataSource","dependencyId":":","dependencyVersion":null},{"dependencyType":"DataSource","dependencyId":":","dependencyVersion":null},{</vt:lpwstr>
  </property>
  <property fmtid="{D5CDD505-2E9C-101B-9397-08002B2CF9AE}" pid="43" name="PluginDependencies_41">
    <vt:lpwstr>"dependencyType":"DataSource","dependencyId":":","dependencyVersion":null},{"dependencyType":"DataSource","dependencyId":":","dependencyVersion":null},{"dependencyType":"DataSource","dependencyId":":","dependencyVersion":null},{"dependencyType":"DataSourc</vt:lpwstr>
  </property>
  <property fmtid="{D5CDD505-2E9C-101B-9397-08002B2CF9AE}" pid="44" name="PluginDependencies_42">
    <vt:lpwstr>e","dependencyId":":","dependencyVersion":null},{"dependencyType":"DataSource","dependencyId":":","dependencyVersion":null},{"dependencyType":"DataSource","dependencyId":":","dependencyVersion":null},{"dependencyType":"DataSource","dependencyId":":","depe</vt:lpwstr>
  </property>
  <property fmtid="{D5CDD505-2E9C-101B-9397-08002B2CF9AE}" pid="45" name="PluginDependencies_43">
    <vt:lpwstr>ndencyVersion":null},{"dependencyType":"DataSource","dependencyId":":","dependencyVersion":null},{"dependencyType":"DataSource","dependencyId":":","dependencyVersion":null},{"dependencyType":"DataSource","dependencyId":":","dependencyVersion":null},{"depe</vt:lpwstr>
  </property>
  <property fmtid="{D5CDD505-2E9C-101B-9397-08002B2CF9AE}" pid="46" name="PluginDependencies_44">
    <vt:lpwstr>ndencyType":"DataSource","dependencyId":":","dependencyVersion":null},{"dependencyType":"DataSource","dependencyId":":","dependencyVersion":null},{"dependencyType":"DataSource","dependencyId":":","dependencyVersion":null},{"dependencyType":"DataSource","d</vt:lpwstr>
  </property>
  <property fmtid="{D5CDD505-2E9C-101B-9397-08002B2CF9AE}" pid="47" name="PluginDependencies_45">
    <vt:lpwstr>ependencyId":":","dependencyVersion":null},{"dependencyType":"DataSource","dependencyId":":","dependencyVersion":null},{"dependencyType":"DataSource","dependencyId":":","dependencyVersion":null},{"dependencyType":"DataSource","dependencyId":":","dependenc</vt:lpwstr>
  </property>
  <property fmtid="{D5CDD505-2E9C-101B-9397-08002B2CF9AE}" pid="48" name="PluginDependencies_46">
    <vt:lpwstr>yVersion":null},{"dependencyType":"DataSource","dependencyId":":","dependencyVersion":null},{"dependencyType":"DataSource","dependencyId":":","dependencyVersion":null},{"dependencyType":"DataSource","dependencyId":":","dependencyVersion":null},{"dependenc</vt:lpwstr>
  </property>
  <property fmtid="{D5CDD505-2E9C-101B-9397-08002B2CF9AE}" pid="49" name="PluginDependencies_47">
    <vt:lpwstr>yType":"DataSource","dependencyId":":","dependencyVersion":null},{"dependencyType":"DataSource","dependencyId":":","dependencyVersion":null},{"dependencyType":"DataSource","dependencyId":":","dependencyVersion":null},{"dependencyType":"DataSource","depend</vt:lpwstr>
  </property>
  <property fmtid="{D5CDD505-2E9C-101B-9397-08002B2CF9AE}" pid="50" name="PluginDependencies_48">
    <vt:lpwstr>encyId":":","dependencyVersion":null},{"dependencyType":"DataSource","dependencyId":":","dependencyVersion":null},{"dependencyType":"DataSource","dependencyId":":","dependencyVersion":null},{"dependencyType":"DataSource","dependencyId":":","dependencyVers</vt:lpwstr>
  </property>
  <property fmtid="{D5CDD505-2E9C-101B-9397-08002B2CF9AE}" pid="51" name="PluginDependencies_49">
    <vt:lpwstr>ion":null},{"dependencyType":"DataSource","dependencyId":":","dependencyVersion":null},{"dependencyType":"DataSource","dependencyId":":","dependencyVersion":null},{"dependencyType":"DataSource","dependencyId":":","dependencyVersion":null},{"dependencyType</vt:lpwstr>
  </property>
  <property fmtid="{D5CDD505-2E9C-101B-9397-08002B2CF9AE}" pid="52" name="PluginDependencies_50">
    <vt:lpwstr>":"DataSource","dependencyId":":","dependencyVersion":null},{"dependencyType":"DataSource","dependencyId":":","dependencyVersion":null},{"dependencyType":"DataSource","dependencyId":":","dependencyVersion":null},{"dependencyType":"DataSource","dependencyI</vt:lpwstr>
  </property>
  <property fmtid="{D5CDD505-2E9C-101B-9397-08002B2CF9AE}" pid="53" name="PluginDependencies_51">
    <vt:lpwstr>d":":","dependencyVersion":null},{"dependencyType":"DataSource","dependencyId":":","dependencyVersion":null},{"dependencyType":"DataSource","dependencyId":":","dependencyVersion":null},{"dependencyType":"DataSource","dependencyId":":","dependencyVersion":</vt:lpwstr>
  </property>
  <property fmtid="{D5CDD505-2E9C-101B-9397-08002B2CF9AE}" pid="54" name="PluginDependencies_52">
    <vt:lpwstr>null},{"dependencyType":"DataSource","dependencyId":":","dependencyVersion":null},{"dependencyType":"DataSource","dependencyId":":","dependencyVersion":null},{"dependencyType":"DataSource","dependencyId":":","dependencyVersion":null},{"dependencyType":"Da</vt:lpwstr>
  </property>
  <property fmtid="{D5CDD505-2E9C-101B-9397-08002B2CF9AE}" pid="55" name="PluginDependencies_53">
    <vt:lpwstr>taSource","dependencyId":":","dependencyVersion":null}],"635926855539746206:636045261152541359":[],"635926855539746206:636045261152541360":[],"635926855539746206:636045261152541361":[],"635926855539746206:636045261152541362":[],"635690283596553901:6357565</vt:lpwstr>
  </property>
  <property fmtid="{D5CDD505-2E9C-101B-9397-08002B2CF9AE}" pid="56" name="PluginDependencies_54">
    <vt:lpwstr>74568773657":[]}</vt:lpwstr>
  </property>
  <property fmtid="{D5CDD505-2E9C-101B-9397-08002B2CF9AE}" pid="57" name="CustomerId">
    <vt:lpwstr>auoffice</vt:lpwstr>
  </property>
  <property fmtid="{D5CDD505-2E9C-101B-9397-08002B2CF9AE}" pid="58" name="TemplateId">
    <vt:lpwstr>636196524199658508</vt:lpwstr>
  </property>
  <property fmtid="{D5CDD505-2E9C-101B-9397-08002B2CF9AE}" pid="59" name="UserProfileId">
    <vt:lpwstr>636227543936236380</vt:lpwstr>
  </property>
  <property fmtid="{D5CDD505-2E9C-101B-9397-08002B2CF9AE}" pid="60" name="TemplafyTimeStamp">
    <vt:lpwstr>2017-02-24T14:35:30.3621506Z</vt:lpwstr>
  </property>
  <property fmtid="{D5CDD505-2E9C-101B-9397-08002B2CF9AE}" pid="61" name="OfficeID">
    <vt:lpwstr>2561</vt:lpwstr>
  </property>
  <property fmtid="{D5CDD505-2E9C-101B-9397-08002B2CF9AE}" pid="62" name="colorthemechange">
    <vt:lpwstr>True</vt:lpwstr>
  </property>
  <property fmtid="{D5CDD505-2E9C-101B-9397-08002B2CF9AE}" pid="63" name="ContentTypeId">
    <vt:lpwstr>0x010100423C609DDF08CA42BB6B9CF3C4A083A5</vt:lpwstr>
  </property>
  <property fmtid="{D5CDD505-2E9C-101B-9397-08002B2CF9AE}" pid="64" name="MediaServiceImageTags">
    <vt:lpwstr/>
  </property>
</Properties>
</file>