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4" r:id="rId10"/>
    <p:sldId id="265" r:id="rId11"/>
    <p:sldId id="266" r:id="rId12"/>
    <p:sldId id="267" r:id="rId13"/>
  </p:sldIdLst>
  <p:sldSz cx="9144000" cy="5143500" type="screen16x9"/>
  <p:notesSz cx="7102475" cy="10231438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7316"/>
    <a:srgbClr val="F5F9FD"/>
    <a:srgbClr val="75C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915" autoAdjust="0"/>
  </p:normalViewPr>
  <p:slideViewPr>
    <p:cSldViewPr snapToGrid="0" snapToObjects="1">
      <p:cViewPr varScale="1">
        <p:scale>
          <a:sx n="84" d="100"/>
          <a:sy n="84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729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10935" tIns="55468" rIns="110935" bIns="55468"/>
          <a:lstStyle/>
          <a:p>
            <a:endParaRPr lang="it-IT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10935" tIns="55468" rIns="110935" bIns="55468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10935" tIns="55468" rIns="110935" bIns="55468"/>
          <a:lstStyle/>
          <a:p>
            <a:endParaRPr lang="it-IT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10935" tIns="55468" rIns="110935" bIns="55468"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10935" tIns="55468" rIns="110935" bIns="55468"/>
          <a:lstStyle/>
          <a:p>
            <a:endParaRPr lang="it-IT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10935" tIns="55468" rIns="110935" bIns="55468"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10935" tIns="55468" rIns="110935" bIns="55468"/>
          <a:lstStyle/>
          <a:p>
            <a:endParaRPr lang="it-IT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10935" tIns="55468" rIns="110935" bIns="55468"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10935" tIns="55468" rIns="110935" bIns="5546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10935" tIns="55468" rIns="110935" bIns="55468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10935" tIns="55468" rIns="110935" bIns="5546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10935" tIns="55468" rIns="110935" bIns="55468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10935" tIns="55468" rIns="110935" bIns="55468"/>
          <a:lstStyle/>
          <a:p>
            <a:endParaRPr lang="it-IT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10935" tIns="55468" rIns="110935" bIns="55468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10935" tIns="55468" rIns="110935" bIns="55468"/>
          <a:lstStyle/>
          <a:p>
            <a:endParaRPr lang="it-IT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10935" tIns="55468" rIns="110935" bIns="55468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10935" tIns="55468" rIns="110935" bIns="55468"/>
          <a:lstStyle/>
          <a:p>
            <a:endParaRPr lang="it-IT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10935" tIns="55468" rIns="110935" bIns="55468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10935" tIns="55468" rIns="110935" bIns="55468"/>
          <a:lstStyle/>
          <a:p>
            <a:endParaRPr lang="it-IT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10935" tIns="55468" rIns="110935" bIns="55468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8C2B4-1521-B621-8A72-EF4AD7914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6AEAA2-F543-0D8A-DAD7-515708455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66EB66-AA22-182C-36B4-05CFA19F04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110935" tIns="55468" rIns="110935" bIns="55468"/>
          <a:lstStyle/>
          <a:p>
            <a:endParaRPr lang="it-IT" sz="1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ADC4F-AF9D-870C-05A9-D6AD396B04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110935" tIns="55468" rIns="110935" bIns="55468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24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10935" tIns="55468" rIns="110935" bIns="55468"/>
          <a:lstStyle/>
          <a:p>
            <a:endParaRPr lang="it-IT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10935" tIns="55468" rIns="110935" bIns="55468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1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583680" y="-731520"/>
            <a:ext cx="4114800" cy="4114800"/>
          </a:xfrm>
          <a:prstGeom prst="ellipse">
            <a:avLst/>
          </a:prstGeom>
          <a:solidFill>
            <a:srgbClr val="153557">
              <a:alpha val="45000"/>
            </a:srgbClr>
          </a:solidFill>
          <a:ln w="12700">
            <a:solidFill>
              <a:srgbClr val="153557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3" name="Shape 1"/>
          <p:cNvSpPr/>
          <p:nvPr/>
        </p:nvSpPr>
        <p:spPr>
          <a:xfrm>
            <a:off x="7772400" y="2743200"/>
            <a:ext cx="2560320" cy="2560320"/>
          </a:xfrm>
          <a:prstGeom prst="ellipse">
            <a:avLst/>
          </a:prstGeom>
          <a:solidFill>
            <a:srgbClr val="1A5FA8">
              <a:alpha val="30000"/>
            </a:srgbClr>
          </a:solidFill>
          <a:ln w="12700">
            <a:solidFill>
              <a:srgbClr val="1A5FA8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4" name="Shape 2"/>
          <p:cNvSpPr/>
          <p:nvPr/>
        </p:nvSpPr>
        <p:spPr>
          <a:xfrm>
            <a:off x="-1097280" y="3200400"/>
            <a:ext cx="2926080" cy="2926080"/>
          </a:xfrm>
          <a:prstGeom prst="ellipse">
            <a:avLst/>
          </a:prstGeom>
          <a:solidFill>
            <a:srgbClr val="153557">
              <a:alpha val="40000"/>
            </a:srgbClr>
          </a:solidFill>
          <a:ln w="12700">
            <a:solidFill>
              <a:srgbClr val="153557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5" name="Text 3"/>
          <p:cNvSpPr/>
          <p:nvPr/>
        </p:nvSpPr>
        <p:spPr>
          <a:xfrm>
            <a:off x="502920" y="347472"/>
            <a:ext cx="2743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2B8B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IC3DDose 2026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502920" y="777240"/>
            <a:ext cx="6903720" cy="2194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Characterization and 3D printing of a tissue-equivalent anthropomorphic neck phantom for 2.5D </a:t>
            </a:r>
            <a:r>
              <a:rPr lang="en-US" sz="32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dosimetric</a:t>
            </a: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verification in proton therapy</a:t>
            </a:r>
          </a:p>
          <a:p>
            <a:pPr marL="0" indent="0" algn="l">
              <a:buNone/>
            </a:pPr>
            <a:endParaRPr lang="en-US" sz="3200" dirty="0"/>
          </a:p>
        </p:txBody>
      </p:sp>
      <p:sp>
        <p:nvSpPr>
          <p:cNvPr id="8" name="Shape 6"/>
          <p:cNvSpPr/>
          <p:nvPr/>
        </p:nvSpPr>
        <p:spPr>
          <a:xfrm>
            <a:off x="502920" y="3474720"/>
            <a:ext cx="7863840" cy="0"/>
          </a:xfrm>
          <a:prstGeom prst="line">
            <a:avLst/>
          </a:prstGeom>
          <a:noFill/>
          <a:ln w="12700">
            <a:solidFill>
              <a:srgbClr val="153557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9" name="Text 7"/>
          <p:cNvSpPr/>
          <p:nvPr/>
        </p:nvSpPr>
        <p:spPr>
          <a:xfrm>
            <a:off x="502920" y="3584448"/>
            <a:ext cx="82296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FBB7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Elena Fanelli</a:t>
            </a:r>
            <a:r>
              <a:rPr lang="en-US" sz="1250" dirty="0">
                <a:solidFill>
                  <a:srgbClr val="7B9D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S.J.G. Clausen, A.M. Skjødt, L. Muren, V.T. Taasti,</a:t>
            </a:r>
            <a:endParaRPr lang="en-US" sz="1250" dirty="0"/>
          </a:p>
          <a:p>
            <a:pPr marL="0" indent="0">
              <a:buNone/>
            </a:pPr>
            <a:r>
              <a:rPr lang="en-US" sz="1250" dirty="0">
                <a:solidFill>
                  <a:srgbClr val="7B9D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K. Fotiou, P.S. Skyt, R.M. Turtos, P. Balling</a:t>
            </a:r>
            <a:endParaRPr lang="en-US" sz="1250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52CA76D-3643-47CA-5361-01C33C397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87" y="4660776"/>
            <a:ext cx="1087314" cy="351881"/>
          </a:xfrm>
          <a:prstGeom prst="rect">
            <a:avLst/>
          </a:prstGeom>
        </p:spPr>
      </p:pic>
      <p:pic>
        <p:nvPicPr>
          <p:cNvPr id="12" name="Picture 8" descr="AUH logo til download - AUH til fagpersoner">
            <a:extLst>
              <a:ext uri="{FF2B5EF4-FFF2-40B4-BE49-F238E27FC236}">
                <a16:creationId xmlns:a16="http://schemas.microsoft.com/office/drawing/2014/main" id="{34265224-F233-29A0-EC91-8AE40F23A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4" t="27668" r="15767" b="29671"/>
          <a:stretch>
            <a:fillRect/>
          </a:stretch>
        </p:blipFill>
        <p:spPr bwMode="auto">
          <a:xfrm>
            <a:off x="2940679" y="4669744"/>
            <a:ext cx="1494161" cy="3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Nye retningslinjer for logostruktur og segl">
            <a:extLst>
              <a:ext uri="{FF2B5EF4-FFF2-40B4-BE49-F238E27FC236}">
                <a16:creationId xmlns:a16="http://schemas.microsoft.com/office/drawing/2014/main" id="{6FACD05F-A429-D2B6-2DD7-57E913744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t="73917" b="4060"/>
          <a:stretch>
            <a:fillRect/>
          </a:stretch>
        </p:blipFill>
        <p:spPr bwMode="auto">
          <a:xfrm>
            <a:off x="5163220" y="4669744"/>
            <a:ext cx="1613626" cy="35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ansk Center for Partikelterapi - Danish Centre for Particle Therapy |  LinkedIn">
            <a:extLst>
              <a:ext uri="{FF2B5EF4-FFF2-40B4-BE49-F238E27FC236}">
                <a16:creationId xmlns:a16="http://schemas.microsoft.com/office/drawing/2014/main" id="{03017AB8-4D79-1CC8-FAEA-0219CCBA2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227" y="4445121"/>
            <a:ext cx="592086" cy="5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4048" y="155448"/>
            <a:ext cx="2468880" cy="246888"/>
          </a:xfrm>
          <a:prstGeom prst="roundRect">
            <a:avLst>
              <a:gd name="adj" fmla="val 50000"/>
            </a:avLst>
          </a:prstGeom>
          <a:solidFill>
            <a:srgbClr val="1A5FA8"/>
          </a:solidFill>
          <a:ln w="12700">
            <a:solidFill>
              <a:srgbClr val="1A5FA8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3" name="Text 1"/>
          <p:cNvSpPr/>
          <p:nvPr/>
        </p:nvSpPr>
        <p:spPr>
          <a:xfrm>
            <a:off x="384048" y="155448"/>
            <a:ext cx="246888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8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RESULTS: ZEFF &amp; RED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411480" y="457200"/>
            <a:ext cx="832104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B1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Radiochemical equivalency analysis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8229600" y="4919472"/>
            <a:ext cx="685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7B9D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/ 12</a:t>
            </a:r>
            <a:endParaRPr lang="en-US" sz="750" dirty="0"/>
          </a:p>
        </p:txBody>
      </p:sp>
      <p:sp>
        <p:nvSpPr>
          <p:cNvPr id="10" name="Shape 8"/>
          <p:cNvSpPr/>
          <p:nvPr/>
        </p:nvSpPr>
        <p:spPr>
          <a:xfrm>
            <a:off x="5687568" y="1298448"/>
            <a:ext cx="3127248" cy="1508760"/>
          </a:xfrm>
          <a:prstGeom prst="roundRect">
            <a:avLst>
              <a:gd name="adj" fmla="val 6061"/>
            </a:avLst>
          </a:prstGeom>
          <a:solidFill>
            <a:srgbClr val="EAF7EE"/>
          </a:solidFill>
          <a:ln w="15240">
            <a:solidFill>
              <a:srgbClr val="2E9E56"/>
            </a:solidFill>
            <a:prstDash val="solid"/>
          </a:ln>
          <a:effectLst>
            <a:outerShdw blurRad="127000" dist="381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it-IT"/>
          </a:p>
        </p:txBody>
      </p:sp>
      <p:sp>
        <p:nvSpPr>
          <p:cNvPr id="11" name="Text 9"/>
          <p:cNvSpPr/>
          <p:nvPr/>
        </p:nvSpPr>
        <p:spPr>
          <a:xfrm>
            <a:off x="5833872" y="1389888"/>
            <a:ext cx="28346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E7A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RED Values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5833872" y="1792224"/>
            <a:ext cx="283464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5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Good agreement with reference tissue values: physical density well reproduced.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5687568" y="2944368"/>
            <a:ext cx="3127248" cy="1691640"/>
          </a:xfrm>
          <a:prstGeom prst="roundRect">
            <a:avLst>
              <a:gd name="adj" fmla="val 5405"/>
            </a:avLst>
          </a:prstGeom>
          <a:solidFill>
            <a:srgbClr val="FEF3E8"/>
          </a:solidFill>
          <a:ln w="15240">
            <a:solidFill>
              <a:srgbClr val="F97316"/>
            </a:solidFill>
            <a:prstDash val="solid"/>
          </a:ln>
          <a:effectLst>
            <a:outerShdw blurRad="127000" dist="381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it-IT"/>
          </a:p>
        </p:txBody>
      </p:sp>
      <p:sp>
        <p:nvSpPr>
          <p:cNvPr id="14" name="Text 12"/>
          <p:cNvSpPr/>
          <p:nvPr/>
        </p:nvSpPr>
        <p:spPr>
          <a:xfrm>
            <a:off x="5833872" y="3035808"/>
            <a:ext cx="28346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973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⚠  Zeff Values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5833872" y="3438144"/>
            <a:ext cx="283464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5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Noticeable deviations: PLA/PETG do not replicate biological elemental composition exactly.</a:t>
            </a:r>
            <a:endParaRPr lang="en-US" sz="1200" dirty="0"/>
          </a:p>
          <a:p>
            <a:pPr marL="0" indent="0">
              <a:buNone/>
            </a:pPr>
            <a:r>
              <a:rPr lang="en-US" sz="1200" u="sng" dirty="0">
                <a:solidFill>
                  <a:srgbClr val="15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Known limitation</a:t>
            </a:r>
            <a:r>
              <a:rPr lang="en-US" sz="1200" dirty="0">
                <a:solidFill>
                  <a:srgbClr val="15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of this study.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411480" y="4846320"/>
            <a:ext cx="832104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Woodard HQ, White DR. Brit J Radiol 1986;59(708):1209–1218</a:t>
            </a:r>
            <a:endParaRPr lang="en-US" sz="75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963450C-E3E3-3BD2-DF96-831F80056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65" y="1261872"/>
            <a:ext cx="3965595" cy="33741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5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4048" y="155448"/>
            <a:ext cx="3204972" cy="246888"/>
          </a:xfrm>
          <a:prstGeom prst="roundRect">
            <a:avLst>
              <a:gd name="adj" fmla="val 50000"/>
            </a:avLst>
          </a:prstGeom>
          <a:solidFill>
            <a:srgbClr val="1A5FA8"/>
          </a:solidFill>
          <a:ln w="12700">
            <a:solidFill>
              <a:srgbClr val="1A5FA8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3" name="Text 1"/>
          <p:cNvSpPr/>
          <p:nvPr/>
        </p:nvSpPr>
        <p:spPr>
          <a:xfrm>
            <a:off x="384048" y="155448"/>
            <a:ext cx="3204972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8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RESULTS: ASSEMBLED PHANTOM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411480" y="457200"/>
            <a:ext cx="832104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B1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phantom CT numbers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8229600" y="4919472"/>
            <a:ext cx="685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7B9D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 / 12</a:t>
            </a:r>
            <a:endParaRPr lang="en-US" sz="750" dirty="0"/>
          </a:p>
        </p:txBody>
      </p:sp>
      <p:sp>
        <p:nvSpPr>
          <p:cNvPr id="10" name="Shape 8"/>
          <p:cNvSpPr/>
          <p:nvPr/>
        </p:nvSpPr>
        <p:spPr>
          <a:xfrm>
            <a:off x="733188" y="1747156"/>
            <a:ext cx="3127248" cy="2391809"/>
          </a:xfrm>
          <a:prstGeom prst="roundRect">
            <a:avLst>
              <a:gd name="adj" fmla="val 3333"/>
            </a:avLst>
          </a:prstGeom>
          <a:solidFill>
            <a:srgbClr val="FFFFFF"/>
          </a:solidFill>
          <a:ln w="15240">
            <a:solidFill>
              <a:srgbClr val="D4E8F8"/>
            </a:solidFill>
            <a:prstDash val="solid"/>
          </a:ln>
          <a:effectLst>
            <a:outerShdw blurRad="127000" dist="381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it-IT"/>
          </a:p>
        </p:txBody>
      </p:sp>
      <p:sp>
        <p:nvSpPr>
          <p:cNvPr id="11" name="Text 9"/>
          <p:cNvSpPr/>
          <p:nvPr/>
        </p:nvSpPr>
        <p:spPr>
          <a:xfrm>
            <a:off x="879492" y="1838596"/>
            <a:ext cx="28346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B1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CT Numbers: Cubes → Phantom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824628" y="2387236"/>
            <a:ext cx="2852928" cy="749808"/>
          </a:xfrm>
          <a:prstGeom prst="roundRect">
            <a:avLst>
              <a:gd name="adj" fmla="val 8537"/>
            </a:avLst>
          </a:prstGeom>
          <a:solidFill>
            <a:srgbClr val="EBF4FD"/>
          </a:solidFill>
          <a:ln w="12700">
            <a:solidFill>
              <a:srgbClr val="D4E8F8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13" name="Text 11"/>
          <p:cNvSpPr/>
          <p:nvPr/>
        </p:nvSpPr>
        <p:spPr>
          <a:xfrm>
            <a:off x="916068" y="2460388"/>
            <a:ext cx="64008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A5F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1629300" y="2460388"/>
            <a:ext cx="19202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7B9D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Test cubes: 30 HU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1629300" y="2752996"/>
            <a:ext cx="19202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973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Phantom: −9 HU</a:t>
            </a:r>
            <a:endParaRPr lang="en-US" sz="1400" dirty="0"/>
          </a:p>
        </p:txBody>
      </p:sp>
      <p:sp>
        <p:nvSpPr>
          <p:cNvPr id="16" name="Shape 14"/>
          <p:cNvSpPr/>
          <p:nvPr/>
        </p:nvSpPr>
        <p:spPr>
          <a:xfrm>
            <a:off x="824628" y="3255916"/>
            <a:ext cx="2852928" cy="749808"/>
          </a:xfrm>
          <a:prstGeom prst="roundRect">
            <a:avLst>
              <a:gd name="adj" fmla="val 8537"/>
            </a:avLst>
          </a:prstGeom>
          <a:solidFill>
            <a:srgbClr val="EBF4FD"/>
          </a:solidFill>
          <a:ln w="12700">
            <a:solidFill>
              <a:srgbClr val="D4E8F8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17" name="Text 15"/>
          <p:cNvSpPr/>
          <p:nvPr/>
        </p:nvSpPr>
        <p:spPr>
          <a:xfrm>
            <a:off x="916068" y="3329068"/>
            <a:ext cx="64008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A5F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PETG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629300" y="3329068"/>
            <a:ext cx="19202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7B9D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Test cubes: 392 HU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1629300" y="3621676"/>
            <a:ext cx="19202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A5F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Phantom: 374 HU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411480" y="4846320"/>
            <a:ext cx="832104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Rastogi P et al. 3D Print Biomed Eng 2020, pp. 43–68</a:t>
            </a:r>
            <a:endParaRPr lang="en-US" sz="750" dirty="0"/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F0FE94F7-FBB6-2FEC-1AAA-EA80D2994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652" y="1214643"/>
            <a:ext cx="3965160" cy="33693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1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29600" y="4919472"/>
            <a:ext cx="685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7B9D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/ 12</a:t>
            </a:r>
            <a:endParaRPr lang="en-US" sz="750" dirty="0"/>
          </a:p>
        </p:txBody>
      </p:sp>
      <p:sp>
        <p:nvSpPr>
          <p:cNvPr id="3" name="Text 1"/>
          <p:cNvSpPr/>
          <p:nvPr/>
        </p:nvSpPr>
        <p:spPr>
          <a:xfrm>
            <a:off x="502920" y="256032"/>
            <a:ext cx="822960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Conclusions</a:t>
            </a:r>
            <a:endParaRPr lang="en-US" sz="3400" dirty="0"/>
          </a:p>
        </p:txBody>
      </p:sp>
      <p:sp>
        <p:nvSpPr>
          <p:cNvPr id="4" name="Shape 2"/>
          <p:cNvSpPr/>
          <p:nvPr/>
        </p:nvSpPr>
        <p:spPr>
          <a:xfrm>
            <a:off x="502920" y="905256"/>
            <a:ext cx="8229600" cy="0"/>
          </a:xfrm>
          <a:prstGeom prst="line">
            <a:avLst/>
          </a:prstGeom>
          <a:noFill/>
          <a:ln w="12700">
            <a:solidFill>
              <a:srgbClr val="153557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5" name="Shape 3"/>
          <p:cNvSpPr/>
          <p:nvPr/>
        </p:nvSpPr>
        <p:spPr>
          <a:xfrm>
            <a:off x="502920" y="1091294"/>
            <a:ext cx="292608" cy="29260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6" name="Text 4"/>
          <p:cNvSpPr/>
          <p:nvPr/>
        </p:nvSpPr>
        <p:spPr>
          <a:xfrm>
            <a:off x="502920" y="1091294"/>
            <a:ext cx="292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868680" y="1008998"/>
            <a:ext cx="8101584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FDM 3D printing is a cost-effective route to anthropomorphic QA phantoms, no special equipment needed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502920" y="1493630"/>
            <a:ext cx="292608" cy="29260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9" name="Text 7"/>
          <p:cNvSpPr/>
          <p:nvPr/>
        </p:nvSpPr>
        <p:spPr>
          <a:xfrm>
            <a:off x="502920" y="1493630"/>
            <a:ext cx="292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868680" y="1411334"/>
            <a:ext cx="78638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 75% and PETG 95% meet the 5% SPR tolerance → directly compatible with proton TPS workflows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502920" y="1914254"/>
            <a:ext cx="292608" cy="29260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12" name="Text 10"/>
          <p:cNvSpPr/>
          <p:nvPr/>
        </p:nvSpPr>
        <p:spPr>
          <a:xfrm>
            <a:off x="502920" y="1914254"/>
            <a:ext cx="292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868680" y="1831958"/>
            <a:ext cx="78638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Phantom designed for OSL-based 2.5D dose verification around the spinal cord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502920" y="3401568"/>
            <a:ext cx="5349240" cy="1371600"/>
          </a:xfrm>
          <a:prstGeom prst="roundRect">
            <a:avLst>
              <a:gd name="adj" fmla="val 6667"/>
            </a:avLst>
          </a:prstGeom>
          <a:solidFill>
            <a:srgbClr val="153557"/>
          </a:solidFill>
          <a:ln w="12700">
            <a:solidFill>
              <a:srgbClr val="1A5FA8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15" name="Text 13"/>
          <p:cNvSpPr/>
          <p:nvPr/>
        </p:nvSpPr>
        <p:spPr>
          <a:xfrm>
            <a:off x="658368" y="3493008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B8B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Future Directions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58368" y="3886200"/>
            <a:ext cx="5029200" cy="8046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7B9D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Phantom application for patient-specific measurements</a:t>
            </a:r>
          </a:p>
          <a:p>
            <a:r>
              <a:rPr lang="en-US" sz="1400" dirty="0">
                <a:solidFill>
                  <a:srgbClr val="7B9D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Novel filaments to improve Zeff equivalency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7B9D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LET measurements with OSL film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6053328" y="3401568"/>
            <a:ext cx="2743200" cy="1371600"/>
          </a:xfrm>
          <a:prstGeom prst="roundRect">
            <a:avLst>
              <a:gd name="adj" fmla="val 6667"/>
            </a:avLst>
          </a:prstGeom>
          <a:solidFill>
            <a:srgbClr val="F97316">
              <a:alpha val="10000"/>
            </a:srgbClr>
          </a:solidFill>
          <a:ln w="1905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18" name="Text 16"/>
          <p:cNvSpPr/>
          <p:nvPr/>
        </p:nvSpPr>
        <p:spPr>
          <a:xfrm>
            <a:off x="6053328" y="3503731"/>
            <a:ext cx="2350008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Our Pinocchio</a:t>
            </a:r>
            <a:endParaRPr lang="en-US" sz="1150" dirty="0"/>
          </a:p>
          <a:p>
            <a:pPr marL="0" indent="0" algn="ctr">
              <a:buNone/>
            </a:pPr>
            <a:r>
              <a:rPr lang="en-US" sz="11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not yet a real boy.</a:t>
            </a:r>
            <a:endParaRPr lang="en-US" sz="1150" dirty="0"/>
          </a:p>
          <a:p>
            <a:pPr marL="0" indent="0" algn="ctr">
              <a:buNone/>
            </a:pPr>
            <a:r>
              <a:rPr lang="en-US" sz="11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But he's getting very close.</a:t>
            </a:r>
            <a:endParaRPr lang="en-US" sz="1150" dirty="0"/>
          </a:p>
        </p:txBody>
      </p:sp>
      <p:sp>
        <p:nvSpPr>
          <p:cNvPr id="19" name="Text 17"/>
          <p:cNvSpPr/>
          <p:nvPr/>
        </p:nvSpPr>
        <p:spPr>
          <a:xfrm>
            <a:off x="502920" y="4828032"/>
            <a:ext cx="82296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i="1" dirty="0">
                <a:solidFill>
                  <a:srgbClr val="7B9D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Thank you  ·  elena.fanelli@mail.polimi.it</a:t>
            </a:r>
            <a:endParaRPr lang="en-US" sz="1050" dirty="0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EE4AEDBC-322F-5C2C-5357-667CB6E26A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127" r="25729"/>
          <a:stretch>
            <a:fillRect/>
          </a:stretch>
        </p:blipFill>
        <p:spPr>
          <a:xfrm>
            <a:off x="7946570" y="3322101"/>
            <a:ext cx="1197429" cy="1478499"/>
          </a:xfrm>
          <a:prstGeom prst="rect">
            <a:avLst/>
          </a:prstGeom>
        </p:spPr>
      </p:pic>
      <p:sp>
        <p:nvSpPr>
          <p:cNvPr id="20" name="Shape 6">
            <a:extLst>
              <a:ext uri="{FF2B5EF4-FFF2-40B4-BE49-F238E27FC236}">
                <a16:creationId xmlns:a16="http://schemas.microsoft.com/office/drawing/2014/main" id="{C09DAE03-76BD-B798-2B6B-6BB69C47B3EE}"/>
              </a:ext>
            </a:extLst>
          </p:cNvPr>
          <p:cNvSpPr/>
          <p:nvPr/>
        </p:nvSpPr>
        <p:spPr>
          <a:xfrm>
            <a:off x="502920" y="2462894"/>
            <a:ext cx="292608" cy="292608"/>
          </a:xfrm>
          <a:prstGeom prst="ellipse">
            <a:avLst/>
          </a:prstGeom>
          <a:solidFill>
            <a:srgbClr val="C00000"/>
          </a:solidFill>
          <a:ln w="12700">
            <a:noFill/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22" name="Text 7">
            <a:extLst>
              <a:ext uri="{FF2B5EF4-FFF2-40B4-BE49-F238E27FC236}">
                <a16:creationId xmlns:a16="http://schemas.microsoft.com/office/drawing/2014/main" id="{15AE34B0-0F60-368E-F8E1-AE393879776E}"/>
              </a:ext>
            </a:extLst>
          </p:cNvPr>
          <p:cNvSpPr/>
          <p:nvPr/>
        </p:nvSpPr>
        <p:spPr>
          <a:xfrm>
            <a:off x="502920" y="2462894"/>
            <a:ext cx="292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</a:t>
            </a:r>
            <a:endParaRPr lang="en-US" sz="1300" dirty="0"/>
          </a:p>
        </p:txBody>
      </p:sp>
      <p:sp>
        <p:nvSpPr>
          <p:cNvPr id="23" name="Text 8">
            <a:extLst>
              <a:ext uri="{FF2B5EF4-FFF2-40B4-BE49-F238E27FC236}">
                <a16:creationId xmlns:a16="http://schemas.microsoft.com/office/drawing/2014/main" id="{8F4E873F-03B9-6DE7-227B-EC0200D8CBB7}"/>
              </a:ext>
            </a:extLst>
          </p:cNvPr>
          <p:cNvSpPr/>
          <p:nvPr/>
        </p:nvSpPr>
        <p:spPr>
          <a:xfrm>
            <a:off x="868680" y="2380598"/>
            <a:ext cx="78638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Zeff deviations</a:t>
            </a:r>
          </a:p>
        </p:txBody>
      </p:sp>
      <p:sp>
        <p:nvSpPr>
          <p:cNvPr id="24" name="Shape 9">
            <a:extLst>
              <a:ext uri="{FF2B5EF4-FFF2-40B4-BE49-F238E27FC236}">
                <a16:creationId xmlns:a16="http://schemas.microsoft.com/office/drawing/2014/main" id="{8798CE74-E6F6-FE00-886B-87BB4FB29BF5}"/>
              </a:ext>
            </a:extLst>
          </p:cNvPr>
          <p:cNvSpPr/>
          <p:nvPr/>
        </p:nvSpPr>
        <p:spPr>
          <a:xfrm>
            <a:off x="502920" y="2883518"/>
            <a:ext cx="292608" cy="292608"/>
          </a:xfrm>
          <a:prstGeom prst="ellipse">
            <a:avLst/>
          </a:prstGeom>
          <a:solidFill>
            <a:srgbClr val="C00000"/>
          </a:solidFill>
          <a:ln w="12700">
            <a:noFill/>
            <a:prstDash val="solid"/>
          </a:ln>
        </p:spPr>
        <p:txBody>
          <a:bodyPr/>
          <a:lstStyle/>
          <a:p>
            <a:endParaRPr lang="it-IT" dirty="0"/>
          </a:p>
        </p:txBody>
      </p:sp>
      <p:sp>
        <p:nvSpPr>
          <p:cNvPr id="25" name="Text 10">
            <a:extLst>
              <a:ext uri="{FF2B5EF4-FFF2-40B4-BE49-F238E27FC236}">
                <a16:creationId xmlns:a16="http://schemas.microsoft.com/office/drawing/2014/main" id="{FF4C9830-302B-461E-0BFD-08EE56FF55FB}"/>
              </a:ext>
            </a:extLst>
          </p:cNvPr>
          <p:cNvSpPr/>
          <p:nvPr/>
        </p:nvSpPr>
        <p:spPr>
          <a:xfrm>
            <a:off x="502920" y="2883518"/>
            <a:ext cx="292608" cy="2926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</a:t>
            </a:r>
            <a:endParaRPr lang="en-US" sz="1300" dirty="0"/>
          </a:p>
        </p:txBody>
      </p:sp>
      <p:sp>
        <p:nvSpPr>
          <p:cNvPr id="26" name="Text 11">
            <a:extLst>
              <a:ext uri="{FF2B5EF4-FFF2-40B4-BE49-F238E27FC236}">
                <a16:creationId xmlns:a16="http://schemas.microsoft.com/office/drawing/2014/main" id="{73D51E90-0EA7-9827-4579-07371D30645A}"/>
              </a:ext>
            </a:extLst>
          </p:cNvPr>
          <p:cNvSpPr/>
          <p:nvPr/>
        </p:nvSpPr>
        <p:spPr>
          <a:xfrm>
            <a:off x="868680" y="2801222"/>
            <a:ext cx="78638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Phantom CT values ≠ test cubes CT values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4048" y="155448"/>
            <a:ext cx="1417320" cy="246888"/>
          </a:xfrm>
          <a:prstGeom prst="roundRect">
            <a:avLst>
              <a:gd name="adj" fmla="val 50000"/>
            </a:avLst>
          </a:prstGeom>
          <a:solidFill>
            <a:srgbClr val="1A5FA8"/>
          </a:solidFill>
          <a:ln w="12700">
            <a:solidFill>
              <a:srgbClr val="1A5FA8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3" name="Text 1"/>
          <p:cNvSpPr/>
          <p:nvPr/>
        </p:nvSpPr>
        <p:spPr>
          <a:xfrm>
            <a:off x="384048" y="155448"/>
            <a:ext cx="141732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8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BACKGROUND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411480" y="457200"/>
            <a:ext cx="832104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B1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Clinical Challenge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8229600" y="4919472"/>
            <a:ext cx="685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7B9D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/ 12</a:t>
            </a:r>
            <a:endParaRPr lang="en-US" sz="750" dirty="0"/>
          </a:p>
        </p:txBody>
      </p:sp>
      <p:sp>
        <p:nvSpPr>
          <p:cNvPr id="6" name="Shape 4"/>
          <p:cNvSpPr/>
          <p:nvPr/>
        </p:nvSpPr>
        <p:spPr>
          <a:xfrm>
            <a:off x="384048" y="1298448"/>
            <a:ext cx="4663440" cy="100584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5240">
            <a:solidFill>
              <a:srgbClr val="D4E8F8"/>
            </a:solidFill>
            <a:prstDash val="solid"/>
          </a:ln>
          <a:effectLst>
            <a:outerShdw blurRad="127000" dist="381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it-IT"/>
          </a:p>
        </p:txBody>
      </p:sp>
      <p:sp>
        <p:nvSpPr>
          <p:cNvPr id="9" name="Text 7"/>
          <p:cNvSpPr/>
          <p:nvPr/>
        </p:nvSpPr>
        <p:spPr>
          <a:xfrm>
            <a:off x="566928" y="1389888"/>
            <a:ext cx="4352544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0B1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Standard QA Phantoms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566928" y="1737360"/>
            <a:ext cx="4352544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15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Homogeneous water/plastic slabs: miss the geometric complexity of real patient anatomy</a:t>
            </a:r>
            <a:endParaRPr lang="en-US" sz="1150" dirty="0"/>
          </a:p>
        </p:txBody>
      </p:sp>
      <p:sp>
        <p:nvSpPr>
          <p:cNvPr id="11" name="Shape 9"/>
          <p:cNvSpPr/>
          <p:nvPr/>
        </p:nvSpPr>
        <p:spPr>
          <a:xfrm>
            <a:off x="384048" y="2432304"/>
            <a:ext cx="4663440" cy="100584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5240">
            <a:solidFill>
              <a:srgbClr val="D4E8F8"/>
            </a:solidFill>
            <a:prstDash val="solid"/>
          </a:ln>
          <a:effectLst>
            <a:outerShdw blurRad="127000" dist="381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it-IT"/>
          </a:p>
        </p:txBody>
      </p:sp>
      <p:sp>
        <p:nvSpPr>
          <p:cNvPr id="14" name="Text 12"/>
          <p:cNvSpPr/>
          <p:nvPr/>
        </p:nvSpPr>
        <p:spPr>
          <a:xfrm>
            <a:off x="566928" y="2523744"/>
            <a:ext cx="4352544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0B1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Dosimetric Pass Rates Drop</a:t>
            </a:r>
            <a:endParaRPr lang="en-US" sz="1350" dirty="0"/>
          </a:p>
        </p:txBody>
      </p:sp>
      <p:sp>
        <p:nvSpPr>
          <p:cNvPr id="15" name="Text 13"/>
          <p:cNvSpPr/>
          <p:nvPr/>
        </p:nvSpPr>
        <p:spPr>
          <a:xfrm>
            <a:off x="566928" y="2871216"/>
            <a:ext cx="4352544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15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heterogeneous H&amp;N geometries, TPS errors may not be detected in flat phantoms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384048" y="3566160"/>
            <a:ext cx="4663440" cy="100584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5240">
            <a:solidFill>
              <a:srgbClr val="D4E8F8"/>
            </a:solidFill>
            <a:prstDash val="solid"/>
          </a:ln>
          <a:effectLst>
            <a:outerShdw blurRad="127000" dist="381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it-IT"/>
          </a:p>
        </p:txBody>
      </p:sp>
      <p:sp>
        <p:nvSpPr>
          <p:cNvPr id="19" name="Text 17"/>
          <p:cNvSpPr/>
          <p:nvPr/>
        </p:nvSpPr>
        <p:spPr>
          <a:xfrm>
            <a:off x="566928" y="3657600"/>
            <a:ext cx="4352544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0B1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Spinal Cord at Risk</a:t>
            </a:r>
            <a:endParaRPr lang="en-US" sz="1350" dirty="0"/>
          </a:p>
        </p:txBody>
      </p:sp>
      <p:sp>
        <p:nvSpPr>
          <p:cNvPr id="20" name="Text 18"/>
          <p:cNvSpPr/>
          <p:nvPr/>
        </p:nvSpPr>
        <p:spPr>
          <a:xfrm>
            <a:off x="566928" y="4005072"/>
            <a:ext cx="4352544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15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Steep dose gradients near the cord (critical OAR) require precise  measurement</a:t>
            </a:r>
            <a:endParaRPr lang="en-US" sz="1150" dirty="0"/>
          </a:p>
        </p:txBody>
      </p:sp>
      <p:sp>
        <p:nvSpPr>
          <p:cNvPr id="27" name="Shape 11">
            <a:extLst>
              <a:ext uri="{FF2B5EF4-FFF2-40B4-BE49-F238E27FC236}">
                <a16:creationId xmlns:a16="http://schemas.microsoft.com/office/drawing/2014/main" id="{DFFF702D-BCB6-3C22-2BED-71C3995A76AC}"/>
              </a:ext>
            </a:extLst>
          </p:cNvPr>
          <p:cNvSpPr/>
          <p:nvPr/>
        </p:nvSpPr>
        <p:spPr>
          <a:xfrm>
            <a:off x="5406136" y="2089404"/>
            <a:ext cx="3353816" cy="1691640"/>
          </a:xfrm>
          <a:prstGeom prst="roundRect">
            <a:avLst>
              <a:gd name="adj" fmla="val 5405"/>
            </a:avLst>
          </a:prstGeom>
          <a:solidFill>
            <a:srgbClr val="FEF3E8"/>
          </a:solidFill>
          <a:ln w="15240">
            <a:solidFill>
              <a:srgbClr val="F97316"/>
            </a:solidFill>
            <a:prstDash val="solid"/>
          </a:ln>
          <a:effectLst>
            <a:outerShdw blurRad="127000" dist="381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it-IT"/>
          </a:p>
        </p:txBody>
      </p:sp>
      <p:sp>
        <p:nvSpPr>
          <p:cNvPr id="26" name="Text 24"/>
          <p:cNvSpPr/>
          <p:nvPr/>
        </p:nvSpPr>
        <p:spPr>
          <a:xfrm>
            <a:off x="5561584" y="2345436"/>
            <a:ext cx="3015488" cy="12207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F973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FDM 3D printing for cost-effective custom phantoms</a:t>
            </a:r>
            <a:endParaRPr lang="en-US" dirty="0">
              <a:solidFill>
                <a:srgbClr val="F97316"/>
              </a:solidFill>
            </a:endParaRPr>
          </a:p>
        </p:txBody>
      </p:sp>
      <p:sp>
        <p:nvSpPr>
          <p:cNvPr id="28" name="Text 47">
            <a:extLst>
              <a:ext uri="{FF2B5EF4-FFF2-40B4-BE49-F238E27FC236}">
                <a16:creationId xmlns:a16="http://schemas.microsoft.com/office/drawing/2014/main" id="{B29B4048-9737-E713-6DB0-46F25BB7F289}"/>
              </a:ext>
            </a:extLst>
          </p:cNvPr>
          <p:cNvSpPr/>
          <p:nvPr/>
        </p:nvSpPr>
        <p:spPr>
          <a:xfrm>
            <a:off x="411480" y="4846320"/>
            <a:ext cx="832104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Taylor P A et al. 2016, Int J </a:t>
            </a:r>
            <a:r>
              <a:rPr lang="en-US" sz="750" i="1" dirty="0" err="1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Radiat</a:t>
            </a:r>
            <a:r>
              <a:rPr lang="en-US" sz="7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Oncol Biol Phys, 95(1), 242–248.</a:t>
            </a:r>
            <a:endParaRPr lang="en-US" sz="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4048" y="155448"/>
            <a:ext cx="1417320" cy="246888"/>
          </a:xfrm>
          <a:prstGeom prst="roundRect">
            <a:avLst>
              <a:gd name="adj" fmla="val 50000"/>
            </a:avLst>
          </a:prstGeom>
          <a:solidFill>
            <a:srgbClr val="1A5FA8"/>
          </a:solidFill>
          <a:ln w="12700">
            <a:solidFill>
              <a:srgbClr val="1A5FA8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3" name="Text 1"/>
          <p:cNvSpPr/>
          <p:nvPr/>
        </p:nvSpPr>
        <p:spPr>
          <a:xfrm>
            <a:off x="384048" y="155448"/>
            <a:ext cx="141732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8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STUDY AIMS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411480" y="457200"/>
            <a:ext cx="832104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B1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Three parts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8229600" y="4919472"/>
            <a:ext cx="685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7B9D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/ 12</a:t>
            </a:r>
            <a:endParaRPr lang="en-US" sz="750" dirty="0"/>
          </a:p>
        </p:txBody>
      </p:sp>
      <p:sp>
        <p:nvSpPr>
          <p:cNvPr id="6" name="Shape 4"/>
          <p:cNvSpPr/>
          <p:nvPr/>
        </p:nvSpPr>
        <p:spPr>
          <a:xfrm>
            <a:off x="384048" y="1298448"/>
            <a:ext cx="2651760" cy="3520440"/>
          </a:xfrm>
          <a:prstGeom prst="roundRect">
            <a:avLst>
              <a:gd name="adj" fmla="val 4828"/>
            </a:avLst>
          </a:prstGeom>
          <a:solidFill>
            <a:srgbClr val="FFFFFF"/>
          </a:solidFill>
          <a:ln w="15240">
            <a:solidFill>
              <a:srgbClr val="D4E8F8"/>
            </a:solidFill>
            <a:prstDash val="solid"/>
          </a:ln>
          <a:effectLst>
            <a:outerShdw blurRad="127000" dist="381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it-IT"/>
          </a:p>
        </p:txBody>
      </p:sp>
      <p:sp>
        <p:nvSpPr>
          <p:cNvPr id="7" name="Shape 5"/>
          <p:cNvSpPr/>
          <p:nvPr/>
        </p:nvSpPr>
        <p:spPr>
          <a:xfrm>
            <a:off x="1335024" y="1508760"/>
            <a:ext cx="749808" cy="74980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8" name="Text 6"/>
          <p:cNvSpPr/>
          <p:nvPr/>
        </p:nvSpPr>
        <p:spPr>
          <a:xfrm>
            <a:off x="1335024" y="1508760"/>
            <a:ext cx="749808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493776" y="2501127"/>
            <a:ext cx="2432304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B1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Selection of FDM filaments</a:t>
            </a:r>
            <a:endParaRPr lang="en-US" sz="1500" dirty="0"/>
          </a:p>
        </p:txBody>
      </p:sp>
      <p:sp>
        <p:nvSpPr>
          <p:cNvPr id="11" name="Shape 9"/>
          <p:cNvSpPr/>
          <p:nvPr/>
        </p:nvSpPr>
        <p:spPr>
          <a:xfrm>
            <a:off x="3264408" y="1298448"/>
            <a:ext cx="2651760" cy="3520440"/>
          </a:xfrm>
          <a:prstGeom prst="roundRect">
            <a:avLst>
              <a:gd name="adj" fmla="val 4828"/>
            </a:avLst>
          </a:prstGeom>
          <a:solidFill>
            <a:srgbClr val="FFFFFF"/>
          </a:solidFill>
          <a:ln w="15240">
            <a:solidFill>
              <a:srgbClr val="D4E8F8"/>
            </a:solidFill>
            <a:prstDash val="solid"/>
          </a:ln>
          <a:effectLst>
            <a:outerShdw blurRad="127000" dist="381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it-IT"/>
          </a:p>
        </p:txBody>
      </p:sp>
      <p:sp>
        <p:nvSpPr>
          <p:cNvPr id="12" name="Shape 10"/>
          <p:cNvSpPr/>
          <p:nvPr/>
        </p:nvSpPr>
        <p:spPr>
          <a:xfrm>
            <a:off x="4215384" y="1508760"/>
            <a:ext cx="749808" cy="7498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13" name="Text 11"/>
          <p:cNvSpPr/>
          <p:nvPr/>
        </p:nvSpPr>
        <p:spPr>
          <a:xfrm>
            <a:off x="4215384" y="1508760"/>
            <a:ext cx="749808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3374136" y="2501127"/>
            <a:ext cx="2432304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B1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Characterization for tissue equivalency</a:t>
            </a:r>
            <a:endParaRPr lang="en-US" sz="1500" dirty="0"/>
          </a:p>
        </p:txBody>
      </p:sp>
      <p:sp>
        <p:nvSpPr>
          <p:cNvPr id="16" name="Shape 14"/>
          <p:cNvSpPr/>
          <p:nvPr/>
        </p:nvSpPr>
        <p:spPr>
          <a:xfrm>
            <a:off x="6144768" y="1298448"/>
            <a:ext cx="2651760" cy="3520440"/>
          </a:xfrm>
          <a:prstGeom prst="roundRect">
            <a:avLst>
              <a:gd name="adj" fmla="val 4828"/>
            </a:avLst>
          </a:prstGeom>
          <a:solidFill>
            <a:srgbClr val="FFFFFF"/>
          </a:solidFill>
          <a:ln w="15240">
            <a:solidFill>
              <a:srgbClr val="D4E8F8"/>
            </a:solidFill>
            <a:prstDash val="solid"/>
          </a:ln>
          <a:effectLst>
            <a:outerShdw blurRad="127000" dist="381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it-IT"/>
          </a:p>
        </p:txBody>
      </p:sp>
      <p:sp>
        <p:nvSpPr>
          <p:cNvPr id="17" name="Shape 15"/>
          <p:cNvSpPr/>
          <p:nvPr/>
        </p:nvSpPr>
        <p:spPr>
          <a:xfrm>
            <a:off x="7095744" y="1508760"/>
            <a:ext cx="749808" cy="74980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endParaRPr lang="it-IT" dirty="0"/>
          </a:p>
        </p:txBody>
      </p:sp>
      <p:sp>
        <p:nvSpPr>
          <p:cNvPr id="18" name="Text 16"/>
          <p:cNvSpPr/>
          <p:nvPr/>
        </p:nvSpPr>
        <p:spPr>
          <a:xfrm>
            <a:off x="7095744" y="1508760"/>
            <a:ext cx="749808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2200" dirty="0"/>
          </a:p>
        </p:txBody>
      </p:sp>
      <p:sp>
        <p:nvSpPr>
          <p:cNvPr id="19" name="Text 17"/>
          <p:cNvSpPr/>
          <p:nvPr/>
        </p:nvSpPr>
        <p:spPr>
          <a:xfrm>
            <a:off x="6254496" y="2496312"/>
            <a:ext cx="2432304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B1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Design, 3D print and verification of the neck phantom</a:t>
            </a:r>
            <a:endParaRPr lang="en-US" sz="1500" dirty="0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A865789C-7961-A905-F758-85873AE18D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13"/>
          <a:stretch>
            <a:fillRect/>
          </a:stretch>
        </p:blipFill>
        <p:spPr>
          <a:xfrm>
            <a:off x="970615" y="3203051"/>
            <a:ext cx="1661506" cy="1416833"/>
          </a:xfrm>
          <a:prstGeom prst="rect">
            <a:avLst/>
          </a:prstGeom>
        </p:spPr>
      </p:pic>
      <p:pic>
        <p:nvPicPr>
          <p:cNvPr id="24" name="Immagine 23" descr="Siemens - Dual Energy to routine CT Imaging • healthcare-in-europe.com">
            <a:extLst>
              <a:ext uri="{FF2B5EF4-FFF2-40B4-BE49-F238E27FC236}">
                <a16:creationId xmlns:a16="http://schemas.microsoft.com/office/drawing/2014/main" id="{C021819C-F6EC-C9F4-3C6B-141436C04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7579" y="3255228"/>
            <a:ext cx="1788841" cy="1431072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AFE8BF66-7D43-2FB0-437C-9C08ED66A1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120" y="3312960"/>
            <a:ext cx="1591056" cy="13519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4048" y="155448"/>
            <a:ext cx="1371600" cy="24688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noFill/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3" name="Text 1"/>
          <p:cNvSpPr/>
          <p:nvPr/>
        </p:nvSpPr>
        <p:spPr>
          <a:xfrm>
            <a:off x="384048" y="155448"/>
            <a:ext cx="137160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8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SELECTION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411480" y="457200"/>
            <a:ext cx="832104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B1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Filament selection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8229600" y="4980492"/>
            <a:ext cx="685800" cy="1218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7B9D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/ 12</a:t>
            </a:r>
            <a:endParaRPr lang="en-US" sz="750" dirty="0"/>
          </a:p>
        </p:txBody>
      </p:sp>
      <p:sp>
        <p:nvSpPr>
          <p:cNvPr id="6" name="Shape 4"/>
          <p:cNvSpPr/>
          <p:nvPr/>
        </p:nvSpPr>
        <p:spPr>
          <a:xfrm>
            <a:off x="466344" y="3318366"/>
            <a:ext cx="3931920" cy="1370923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15240">
            <a:solidFill>
              <a:srgbClr val="D4E8F8"/>
            </a:solidFill>
            <a:prstDash val="solid"/>
          </a:ln>
          <a:effectLst>
            <a:outerShdw blurRad="127000" dist="381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it-IT"/>
          </a:p>
        </p:txBody>
      </p:sp>
      <p:sp>
        <p:nvSpPr>
          <p:cNvPr id="7" name="Shape 5"/>
          <p:cNvSpPr/>
          <p:nvPr/>
        </p:nvSpPr>
        <p:spPr>
          <a:xfrm>
            <a:off x="466344" y="2786888"/>
            <a:ext cx="3931920" cy="529165"/>
          </a:xfrm>
          <a:prstGeom prst="roundRect">
            <a:avLst>
              <a:gd name="adj" fmla="val 23077"/>
            </a:avLst>
          </a:prstGeom>
          <a:solidFill>
            <a:srgbClr val="1A5FA8"/>
          </a:solidFill>
          <a:ln w="12700">
            <a:solidFill>
              <a:srgbClr val="1A5FA8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8" name="Shape 6"/>
          <p:cNvSpPr/>
          <p:nvPr/>
        </p:nvSpPr>
        <p:spPr>
          <a:xfrm>
            <a:off x="466344" y="3092178"/>
            <a:ext cx="3931920" cy="223876"/>
          </a:xfrm>
          <a:prstGeom prst="rect">
            <a:avLst/>
          </a:prstGeom>
          <a:solidFill>
            <a:srgbClr val="1A5FA8"/>
          </a:solidFill>
          <a:ln w="12700">
            <a:solidFill>
              <a:srgbClr val="1A5FA8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9" name="Text 7"/>
          <p:cNvSpPr/>
          <p:nvPr/>
        </p:nvSpPr>
        <p:spPr>
          <a:xfrm>
            <a:off x="557784" y="2786888"/>
            <a:ext cx="3749040" cy="5291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612648" y="3300078"/>
            <a:ext cx="3657600" cy="8495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15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Polylactic Acid
</a:t>
            </a:r>
            <a:r>
              <a:rPr lang="en-US" sz="1250" dirty="0">
                <a:solidFill>
                  <a:srgbClr val="15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Soft Tissue Surrogate
→  Infill: 85%, 82%, 80%, 78%, 75%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4663440" y="2901583"/>
            <a:ext cx="4014216" cy="1782786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15240">
            <a:solidFill>
              <a:srgbClr val="D4E8F8"/>
            </a:solidFill>
            <a:prstDash val="solid"/>
          </a:ln>
          <a:effectLst>
            <a:outerShdw blurRad="127000" dist="381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it-IT"/>
          </a:p>
        </p:txBody>
      </p:sp>
      <p:sp>
        <p:nvSpPr>
          <p:cNvPr id="12" name="Shape 10"/>
          <p:cNvSpPr/>
          <p:nvPr/>
        </p:nvSpPr>
        <p:spPr>
          <a:xfrm>
            <a:off x="4663440" y="2784280"/>
            <a:ext cx="4023360" cy="529165"/>
          </a:xfrm>
          <a:prstGeom prst="roundRect">
            <a:avLst>
              <a:gd name="adj" fmla="val 23077"/>
            </a:avLst>
          </a:prstGeom>
          <a:solidFill>
            <a:srgbClr val="153557"/>
          </a:solidFill>
          <a:ln w="12700">
            <a:solidFill>
              <a:srgbClr val="153557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13" name="Shape 11"/>
          <p:cNvSpPr/>
          <p:nvPr/>
        </p:nvSpPr>
        <p:spPr>
          <a:xfrm>
            <a:off x="4663440" y="3089567"/>
            <a:ext cx="4023360" cy="223878"/>
          </a:xfrm>
          <a:prstGeom prst="rect">
            <a:avLst/>
          </a:prstGeom>
          <a:solidFill>
            <a:srgbClr val="153557"/>
          </a:solidFill>
          <a:ln w="12700">
            <a:solidFill>
              <a:srgbClr val="153557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14" name="Text 12"/>
          <p:cNvSpPr/>
          <p:nvPr/>
        </p:nvSpPr>
        <p:spPr>
          <a:xfrm>
            <a:off x="4754880" y="2784280"/>
            <a:ext cx="4023360" cy="5291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PETG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4800600" y="3313445"/>
            <a:ext cx="3931920" cy="83617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15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Polyethylene Terephthalate Glycol
</a:t>
            </a:r>
            <a:r>
              <a:rPr lang="en-US" sz="1250" dirty="0">
                <a:solidFill>
                  <a:srgbClr val="15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Bone Surrogate
→  Infill: 100%, 95%, 90%, 85%, 75%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475488" y="1261872"/>
            <a:ext cx="8266176" cy="1184148"/>
          </a:xfrm>
          <a:prstGeom prst="roundRect">
            <a:avLst>
              <a:gd name="adj" fmla="val 11765"/>
            </a:avLst>
          </a:prstGeom>
          <a:solidFill>
            <a:srgbClr val="EBF4FD"/>
          </a:solidFill>
          <a:ln w="12700">
            <a:solidFill>
              <a:srgbClr val="2B8BDE"/>
            </a:solidFill>
            <a:prstDash val="sysDash"/>
          </a:ln>
        </p:spPr>
        <p:txBody>
          <a:bodyPr/>
          <a:lstStyle/>
          <a:p>
            <a:r>
              <a:rPr lang="en-US" sz="1600" dirty="0">
                <a:solidFill>
                  <a:srgbClr val="15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Cost-effectiveness
→  Long-term stability
→  Information from previous studies</a:t>
            </a:r>
          </a:p>
          <a:p>
            <a:r>
              <a:rPr lang="en-US" sz="1600" dirty="0">
                <a:solidFill>
                  <a:srgbClr val="15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No high-Z elements</a:t>
            </a:r>
          </a:p>
        </p:txBody>
      </p:sp>
      <p:sp>
        <p:nvSpPr>
          <p:cNvPr id="20" name="Text 18"/>
          <p:cNvSpPr/>
          <p:nvPr/>
        </p:nvSpPr>
        <p:spPr>
          <a:xfrm>
            <a:off x="411480" y="4846320"/>
            <a:ext cx="832104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Lustermans D et al. Phys Imaging Radiat Oncol 2024;32:100656  ·  Hariyanto AP et al. Jurnal ILMU DASAR 2022;23(2):87–92</a:t>
            </a:r>
            <a:endParaRPr lang="en-US" sz="750" dirty="0"/>
          </a:p>
        </p:txBody>
      </p:sp>
      <p:pic>
        <p:nvPicPr>
          <p:cNvPr id="21" name="Immagine 20" descr="Original Prusa i3 MK3 - Firmware &amp; Downloads | Prusa Knowledge Base">
            <a:extLst>
              <a:ext uri="{FF2B5EF4-FFF2-40B4-BE49-F238E27FC236}">
                <a16:creationId xmlns:a16="http://schemas.microsoft.com/office/drawing/2014/main" id="{EA227E0E-46FE-375A-692D-B52583E29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650" y="252872"/>
            <a:ext cx="2444750" cy="2444750"/>
          </a:xfrm>
          <a:prstGeom prst="rect">
            <a:avLst/>
          </a:prstGeom>
        </p:spPr>
      </p:pic>
      <p:sp>
        <p:nvSpPr>
          <p:cNvPr id="22" name="Shape 9">
            <a:extLst>
              <a:ext uri="{FF2B5EF4-FFF2-40B4-BE49-F238E27FC236}">
                <a16:creationId xmlns:a16="http://schemas.microsoft.com/office/drawing/2014/main" id="{9C1817F6-C863-16FA-F87C-7C30E5878FE4}"/>
              </a:ext>
            </a:extLst>
          </p:cNvPr>
          <p:cNvSpPr/>
          <p:nvPr/>
        </p:nvSpPr>
        <p:spPr>
          <a:xfrm>
            <a:off x="466344" y="4167911"/>
            <a:ext cx="8202168" cy="529166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15240">
            <a:solidFill>
              <a:srgbClr val="D4E8F8"/>
            </a:solidFill>
            <a:prstDash val="solid"/>
          </a:ln>
          <a:effectLst>
            <a:outerShdw blurRad="127000" dist="381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it-IT"/>
          </a:p>
        </p:txBody>
      </p:sp>
      <p:sp>
        <p:nvSpPr>
          <p:cNvPr id="23" name="Text 13">
            <a:extLst>
              <a:ext uri="{FF2B5EF4-FFF2-40B4-BE49-F238E27FC236}">
                <a16:creationId xmlns:a16="http://schemas.microsoft.com/office/drawing/2014/main" id="{E5405428-FB98-927D-25EB-7D5D2AA42C1F}"/>
              </a:ext>
            </a:extLst>
          </p:cNvPr>
          <p:cNvSpPr/>
          <p:nvPr/>
        </p:nvSpPr>
        <p:spPr>
          <a:xfrm>
            <a:off x="475488" y="4149621"/>
            <a:ext cx="8055864" cy="53328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dirty="0">
                <a:solidFill>
                  <a:srgbClr val="15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Color Black
→  Lines pattern</a:t>
            </a:r>
            <a:endParaRPr lang="en-US" sz="1250" dirty="0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11F9107E-B3EE-4296-6A2C-467E9C6F1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044" y="1047913"/>
            <a:ext cx="1750504" cy="15871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4">
            <a:extLst>
              <a:ext uri="{FF2B5EF4-FFF2-40B4-BE49-F238E27FC236}">
                <a16:creationId xmlns:a16="http://schemas.microsoft.com/office/drawing/2014/main" id="{46244B6B-B13A-F84F-8B19-199459604773}"/>
              </a:ext>
            </a:extLst>
          </p:cNvPr>
          <p:cNvSpPr/>
          <p:nvPr/>
        </p:nvSpPr>
        <p:spPr>
          <a:xfrm>
            <a:off x="5437493" y="3374178"/>
            <a:ext cx="2170315" cy="308864"/>
          </a:xfrm>
          <a:prstGeom prst="roundRect">
            <a:avLst>
              <a:gd name="adj" fmla="val 11765"/>
            </a:avLst>
          </a:prstGeom>
          <a:solidFill>
            <a:srgbClr val="EBF4FD"/>
          </a:solidFill>
          <a:ln w="12700">
            <a:solidFill>
              <a:srgbClr val="2B8BDE"/>
            </a:solidFill>
            <a:prstDash val="sysDash"/>
          </a:ln>
        </p:spPr>
        <p:txBody>
          <a:bodyPr/>
          <a:lstStyle/>
          <a:p>
            <a:r>
              <a:rPr lang="en-US" sz="1400" dirty="0">
                <a:solidFill>
                  <a:srgbClr val="15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from SPR measurement</a:t>
            </a:r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4A045503-C869-7495-7BA6-B5F9084DCF5D}"/>
              </a:ext>
            </a:extLst>
          </p:cNvPr>
          <p:cNvSpPr/>
          <p:nvPr/>
        </p:nvSpPr>
        <p:spPr>
          <a:xfrm>
            <a:off x="6341936" y="2563265"/>
            <a:ext cx="2287621" cy="308864"/>
          </a:xfrm>
          <a:prstGeom prst="roundRect">
            <a:avLst>
              <a:gd name="adj" fmla="val 11765"/>
            </a:avLst>
          </a:prstGeom>
          <a:solidFill>
            <a:srgbClr val="EBF4FD"/>
          </a:solidFill>
          <a:ln w="12700">
            <a:solidFill>
              <a:srgbClr val="2B8BDE"/>
            </a:solidFill>
            <a:prstDash val="sysDash"/>
          </a:ln>
        </p:spPr>
        <p:txBody>
          <a:bodyPr/>
          <a:lstStyle/>
          <a:p>
            <a:r>
              <a:rPr lang="en-US" sz="1400" dirty="0">
                <a:solidFill>
                  <a:srgbClr val="15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from CT imaging protocol</a:t>
            </a:r>
          </a:p>
        </p:txBody>
      </p:sp>
      <p:sp>
        <p:nvSpPr>
          <p:cNvPr id="15" name="Shape 42">
            <a:extLst>
              <a:ext uri="{FF2B5EF4-FFF2-40B4-BE49-F238E27FC236}">
                <a16:creationId xmlns:a16="http://schemas.microsoft.com/office/drawing/2014/main" id="{BD13697D-6F35-FD3B-8860-5381752A46F7}"/>
              </a:ext>
            </a:extLst>
          </p:cNvPr>
          <p:cNvSpPr/>
          <p:nvPr/>
        </p:nvSpPr>
        <p:spPr>
          <a:xfrm>
            <a:off x="4572000" y="2367203"/>
            <a:ext cx="1585131" cy="700989"/>
          </a:xfrm>
          <a:prstGeom prst="roundRect">
            <a:avLst>
              <a:gd name="adj" fmla="val 10909"/>
            </a:avLst>
          </a:prstGeom>
          <a:solidFill>
            <a:srgbClr val="F97316"/>
          </a:solidFill>
          <a:ln w="12700">
            <a:noFill/>
            <a:prstDash val="solid"/>
          </a:ln>
        </p:spPr>
        <p:txBody>
          <a:bodyPr/>
          <a:lstStyle/>
          <a:p>
            <a:endParaRPr lang="it-IT" sz="4000"/>
          </a:p>
        </p:txBody>
      </p:sp>
      <p:sp>
        <p:nvSpPr>
          <p:cNvPr id="11" name="Shape 42">
            <a:extLst>
              <a:ext uri="{FF2B5EF4-FFF2-40B4-BE49-F238E27FC236}">
                <a16:creationId xmlns:a16="http://schemas.microsoft.com/office/drawing/2014/main" id="{2919C5C1-18CD-2D9B-C95B-77E86AF24EC1}"/>
              </a:ext>
            </a:extLst>
          </p:cNvPr>
          <p:cNvSpPr/>
          <p:nvPr/>
        </p:nvSpPr>
        <p:spPr>
          <a:xfrm>
            <a:off x="2686682" y="2374797"/>
            <a:ext cx="1597550" cy="685800"/>
          </a:xfrm>
          <a:prstGeom prst="roundRect">
            <a:avLst>
              <a:gd name="adj" fmla="val 10909"/>
            </a:avLst>
          </a:prstGeom>
          <a:solidFill>
            <a:srgbClr val="F97316"/>
          </a:solidFill>
          <a:ln w="12700">
            <a:noFill/>
            <a:prstDash val="solid"/>
          </a:ln>
        </p:spPr>
        <p:txBody>
          <a:bodyPr/>
          <a:lstStyle/>
          <a:p>
            <a:endParaRPr lang="it-IT" sz="4000"/>
          </a:p>
        </p:txBody>
      </p:sp>
      <p:sp>
        <p:nvSpPr>
          <p:cNvPr id="2" name="Shape 0"/>
          <p:cNvSpPr/>
          <p:nvPr/>
        </p:nvSpPr>
        <p:spPr>
          <a:xfrm>
            <a:off x="384048" y="155448"/>
            <a:ext cx="2574036" cy="246888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3" name="Text 1"/>
          <p:cNvSpPr/>
          <p:nvPr/>
        </p:nvSpPr>
        <p:spPr>
          <a:xfrm>
            <a:off x="384048" y="155448"/>
            <a:ext cx="2574036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8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CHARACTERIZATION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411480" y="457200"/>
            <a:ext cx="850392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B1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to assess tissue equivalency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8229600" y="4919472"/>
            <a:ext cx="685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7B9D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/ 12</a:t>
            </a:r>
            <a:endParaRPr lang="en-US" sz="750" dirty="0"/>
          </a:p>
        </p:txBody>
      </p:sp>
      <p:sp>
        <p:nvSpPr>
          <p:cNvPr id="42" name="Text 40"/>
          <p:cNvSpPr/>
          <p:nvPr/>
        </p:nvSpPr>
        <p:spPr>
          <a:xfrm>
            <a:off x="2699101" y="2374797"/>
            <a:ext cx="1585131" cy="6858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CT Char.</a:t>
            </a:r>
            <a:endParaRPr lang="en-US" dirty="0"/>
          </a:p>
        </p:txBody>
      </p:sp>
      <p:sp>
        <p:nvSpPr>
          <p:cNvPr id="44" name="Shape 42"/>
          <p:cNvSpPr/>
          <p:nvPr/>
        </p:nvSpPr>
        <p:spPr>
          <a:xfrm>
            <a:off x="3637025" y="3202578"/>
            <a:ext cx="1597550" cy="685800"/>
          </a:xfrm>
          <a:prstGeom prst="roundRect">
            <a:avLst>
              <a:gd name="adj" fmla="val 10909"/>
            </a:avLst>
          </a:prstGeom>
          <a:solidFill>
            <a:srgbClr val="F97316"/>
          </a:solidFill>
          <a:ln w="12700">
            <a:noFill/>
            <a:prstDash val="solid"/>
          </a:ln>
        </p:spPr>
        <p:txBody>
          <a:bodyPr/>
          <a:lstStyle/>
          <a:p>
            <a:endParaRPr lang="it-IT" sz="4000"/>
          </a:p>
        </p:txBody>
      </p:sp>
      <p:sp>
        <p:nvSpPr>
          <p:cNvPr id="45" name="Text 43"/>
          <p:cNvSpPr/>
          <p:nvPr/>
        </p:nvSpPr>
        <p:spPr>
          <a:xfrm>
            <a:off x="3637025" y="3202578"/>
            <a:ext cx="159755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Proton SPR</a:t>
            </a:r>
            <a:endParaRPr lang="en-US" dirty="0"/>
          </a:p>
        </p:txBody>
      </p:sp>
      <p:sp>
        <p:nvSpPr>
          <p:cNvPr id="48" name="Text 46"/>
          <p:cNvSpPr/>
          <p:nvPr/>
        </p:nvSpPr>
        <p:spPr>
          <a:xfrm>
            <a:off x="4572000" y="2367203"/>
            <a:ext cx="1585131" cy="7009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 &amp; Zeff</a:t>
            </a:r>
            <a:endParaRPr lang="en-US" dirty="0"/>
          </a:p>
        </p:txBody>
      </p:sp>
      <p:sp>
        <p:nvSpPr>
          <p:cNvPr id="49" name="Text 47"/>
          <p:cNvSpPr/>
          <p:nvPr/>
        </p:nvSpPr>
        <p:spPr>
          <a:xfrm>
            <a:off x="411480" y="4846320"/>
            <a:ext cx="832104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Bento M et al. Biomed. Phys. Eng. Express 2024;10:065005</a:t>
            </a:r>
            <a:endParaRPr lang="en-US" sz="750" dirty="0"/>
          </a:p>
        </p:txBody>
      </p:sp>
      <p:pic>
        <p:nvPicPr>
          <p:cNvPr id="50" name="Immagine 49">
            <a:extLst>
              <a:ext uri="{FF2B5EF4-FFF2-40B4-BE49-F238E27FC236}">
                <a16:creationId xmlns:a16="http://schemas.microsoft.com/office/drawing/2014/main" id="{047C92CA-2BDF-71D8-C961-8ADBCA98A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964" y="3892950"/>
            <a:ext cx="2248034" cy="1225295"/>
          </a:xfrm>
          <a:prstGeom prst="rect">
            <a:avLst/>
          </a:prstGeom>
        </p:spPr>
      </p:pic>
      <p:sp>
        <p:nvSpPr>
          <p:cNvPr id="51" name="Shape 5">
            <a:extLst>
              <a:ext uri="{FF2B5EF4-FFF2-40B4-BE49-F238E27FC236}">
                <a16:creationId xmlns:a16="http://schemas.microsoft.com/office/drawing/2014/main" id="{AC251E45-D679-6286-FEDE-6EB58935B1E1}"/>
              </a:ext>
            </a:extLst>
          </p:cNvPr>
          <p:cNvSpPr/>
          <p:nvPr/>
        </p:nvSpPr>
        <p:spPr>
          <a:xfrm>
            <a:off x="3530631" y="1271016"/>
            <a:ext cx="818824" cy="529165"/>
          </a:xfrm>
          <a:prstGeom prst="roundRect">
            <a:avLst>
              <a:gd name="adj" fmla="val 23077"/>
            </a:avLst>
          </a:prstGeom>
          <a:solidFill>
            <a:srgbClr val="1A5FA8"/>
          </a:solidFill>
          <a:ln w="12700">
            <a:noFill/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53" name="Text 7">
            <a:extLst>
              <a:ext uri="{FF2B5EF4-FFF2-40B4-BE49-F238E27FC236}">
                <a16:creationId xmlns:a16="http://schemas.microsoft.com/office/drawing/2014/main" id="{B4BDC9CC-37B7-6974-80FF-6DA92294381C}"/>
              </a:ext>
            </a:extLst>
          </p:cNvPr>
          <p:cNvSpPr/>
          <p:nvPr/>
        </p:nvSpPr>
        <p:spPr>
          <a:xfrm>
            <a:off x="3530631" y="1271016"/>
            <a:ext cx="818824" cy="5291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</a:t>
            </a:r>
            <a:endParaRPr lang="en-US" sz="1800" dirty="0"/>
          </a:p>
        </p:txBody>
      </p:sp>
      <p:sp>
        <p:nvSpPr>
          <p:cNvPr id="54" name="Shape 10">
            <a:extLst>
              <a:ext uri="{FF2B5EF4-FFF2-40B4-BE49-F238E27FC236}">
                <a16:creationId xmlns:a16="http://schemas.microsoft.com/office/drawing/2014/main" id="{9468B2F8-DF9D-833B-A0F9-F24D61507D11}"/>
              </a:ext>
            </a:extLst>
          </p:cNvPr>
          <p:cNvSpPr/>
          <p:nvPr/>
        </p:nvSpPr>
        <p:spPr>
          <a:xfrm>
            <a:off x="4475553" y="1261872"/>
            <a:ext cx="818823" cy="529165"/>
          </a:xfrm>
          <a:prstGeom prst="roundRect">
            <a:avLst>
              <a:gd name="adj" fmla="val 23077"/>
            </a:avLst>
          </a:prstGeom>
          <a:solidFill>
            <a:srgbClr val="153557"/>
          </a:solidFill>
          <a:ln w="12700">
            <a:solidFill>
              <a:srgbClr val="153557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56" name="Text 12">
            <a:extLst>
              <a:ext uri="{FF2B5EF4-FFF2-40B4-BE49-F238E27FC236}">
                <a16:creationId xmlns:a16="http://schemas.microsoft.com/office/drawing/2014/main" id="{7FE1A254-3A1F-0101-B9CA-4814772E1BB3}"/>
              </a:ext>
            </a:extLst>
          </p:cNvPr>
          <p:cNvSpPr/>
          <p:nvPr/>
        </p:nvSpPr>
        <p:spPr>
          <a:xfrm>
            <a:off x="4475553" y="1261872"/>
            <a:ext cx="818823" cy="5291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PETG</a:t>
            </a:r>
            <a:endParaRPr lang="en-US" sz="1800" dirty="0"/>
          </a:p>
        </p:txBody>
      </p:sp>
      <p:sp>
        <p:nvSpPr>
          <p:cNvPr id="57" name="Text 31">
            <a:extLst>
              <a:ext uri="{FF2B5EF4-FFF2-40B4-BE49-F238E27FC236}">
                <a16:creationId xmlns:a16="http://schemas.microsoft.com/office/drawing/2014/main" id="{7A887B75-690B-BF1E-95EE-3782C9000565}"/>
              </a:ext>
            </a:extLst>
          </p:cNvPr>
          <p:cNvSpPr/>
          <p:nvPr/>
        </p:nvSpPr>
        <p:spPr>
          <a:xfrm rot="5400000">
            <a:off x="4092900" y="1776032"/>
            <a:ext cx="685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97316"/>
                </a:solidFill>
              </a:rPr>
              <a:t>→</a:t>
            </a:r>
            <a:endParaRPr lang="en-US" sz="3200" dirty="0"/>
          </a:p>
        </p:txBody>
      </p:sp>
      <p:sp>
        <p:nvSpPr>
          <p:cNvPr id="12" name="Shape 10"/>
          <p:cNvSpPr/>
          <p:nvPr/>
        </p:nvSpPr>
        <p:spPr>
          <a:xfrm>
            <a:off x="4819600" y="2206011"/>
            <a:ext cx="3210675" cy="1225296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 w="15240">
            <a:solidFill>
              <a:srgbClr val="D4E8F8"/>
            </a:solidFill>
            <a:prstDash val="solid"/>
          </a:ln>
          <a:effectLst>
            <a:outerShdw blurRad="127000" dist="381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it-IT"/>
          </a:p>
        </p:txBody>
      </p:sp>
      <p:sp>
        <p:nvSpPr>
          <p:cNvPr id="13" name="Text 11"/>
          <p:cNvSpPr/>
          <p:nvPr/>
        </p:nvSpPr>
        <p:spPr>
          <a:xfrm>
            <a:off x="4965904" y="2297451"/>
            <a:ext cx="2423947" cy="2910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B1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Radiochemical Equivalence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4965904" y="2663211"/>
            <a:ext cx="2922856" cy="76581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5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 and Zeff must align with the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15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tissue trendline in the RED–Zeff plane</a:t>
            </a:r>
            <a:endParaRPr lang="en-US" sz="1400" dirty="0"/>
          </a:p>
        </p:txBody>
      </p:sp>
      <p:sp>
        <p:nvSpPr>
          <p:cNvPr id="58" name="Text 31">
            <a:extLst>
              <a:ext uri="{FF2B5EF4-FFF2-40B4-BE49-F238E27FC236}">
                <a16:creationId xmlns:a16="http://schemas.microsoft.com/office/drawing/2014/main" id="{B2C22B03-FDDA-D0F2-9B95-9F13E4505FD4}"/>
              </a:ext>
            </a:extLst>
          </p:cNvPr>
          <p:cNvSpPr/>
          <p:nvPr/>
        </p:nvSpPr>
        <p:spPr>
          <a:xfrm rot="5400000">
            <a:off x="4092900" y="3911238"/>
            <a:ext cx="685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97316"/>
                </a:solidFill>
              </a:rPr>
              <a:t>→</a:t>
            </a:r>
            <a:endParaRPr lang="en-US" sz="3200" dirty="0"/>
          </a:p>
        </p:txBody>
      </p:sp>
      <p:sp>
        <p:nvSpPr>
          <p:cNvPr id="59" name="Text 38">
            <a:extLst>
              <a:ext uri="{FF2B5EF4-FFF2-40B4-BE49-F238E27FC236}">
                <a16:creationId xmlns:a16="http://schemas.microsoft.com/office/drawing/2014/main" id="{54E5FDE7-F6AF-7D27-FA4C-6841C7D5FB1B}"/>
              </a:ext>
            </a:extLst>
          </p:cNvPr>
          <p:cNvSpPr/>
          <p:nvPr/>
        </p:nvSpPr>
        <p:spPr>
          <a:xfrm>
            <a:off x="3277288" y="4425696"/>
            <a:ext cx="2317024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B1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Tissue-Equivalent phantom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662209" y="2596528"/>
            <a:ext cx="3516114" cy="1187006"/>
          </a:xfrm>
          <a:prstGeom prst="roundRect">
            <a:avLst>
              <a:gd name="adj" fmla="val 6452"/>
            </a:avLst>
          </a:prstGeom>
          <a:solidFill>
            <a:srgbClr val="FFFFFF"/>
          </a:solidFill>
          <a:ln w="15240">
            <a:solidFill>
              <a:srgbClr val="D4E8F8"/>
            </a:solidFill>
            <a:prstDash val="solid"/>
          </a:ln>
          <a:effectLst>
            <a:outerShdw blurRad="127000" dist="381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it-IT"/>
          </a:p>
        </p:txBody>
      </p:sp>
      <p:sp>
        <p:nvSpPr>
          <p:cNvPr id="7" name="Text 5"/>
          <p:cNvSpPr/>
          <p:nvPr/>
        </p:nvSpPr>
        <p:spPr>
          <a:xfrm>
            <a:off x="748058" y="2728662"/>
            <a:ext cx="3192960" cy="321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B1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Macroscopic Attenuation: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754162" y="3013476"/>
            <a:ext cx="2241586" cy="61870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15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CT number &amp; SPR within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15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reference tissue values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2690903" y="3065697"/>
            <a:ext cx="1250115" cy="321640"/>
          </a:xfrm>
          <a:prstGeom prst="roundRect">
            <a:avLst>
              <a:gd name="adj" fmla="val 14286"/>
            </a:avLst>
          </a:prstGeom>
          <a:solidFill>
            <a:srgbClr val="002060"/>
          </a:solidFill>
          <a:ln w="12700">
            <a:noFill/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10" name="Text 8"/>
          <p:cNvSpPr/>
          <p:nvPr/>
        </p:nvSpPr>
        <p:spPr>
          <a:xfrm>
            <a:off x="2690903" y="3065697"/>
            <a:ext cx="1250115" cy="321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5% tolerance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2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2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4048" y="155448"/>
            <a:ext cx="2574036" cy="246888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3" name="Text 1"/>
          <p:cNvSpPr/>
          <p:nvPr/>
        </p:nvSpPr>
        <p:spPr>
          <a:xfrm>
            <a:off x="384048" y="155448"/>
            <a:ext cx="2574036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8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CT CHARACTERIZATION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411480" y="457200"/>
            <a:ext cx="832104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B1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CT Imaging protocol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8229600" y="4919472"/>
            <a:ext cx="685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7B9D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/ 12</a:t>
            </a:r>
            <a:endParaRPr lang="en-US" sz="750" dirty="0"/>
          </a:p>
        </p:txBody>
      </p:sp>
      <p:sp>
        <p:nvSpPr>
          <p:cNvPr id="6" name="Shape 4"/>
          <p:cNvSpPr/>
          <p:nvPr/>
        </p:nvSpPr>
        <p:spPr>
          <a:xfrm>
            <a:off x="384048" y="1207008"/>
            <a:ext cx="4114800" cy="3479292"/>
          </a:xfrm>
          <a:prstGeom prst="roundRect">
            <a:avLst>
              <a:gd name="adj" fmla="val 4959"/>
            </a:avLst>
          </a:prstGeom>
          <a:solidFill>
            <a:srgbClr val="FFFFFF"/>
          </a:solidFill>
          <a:ln w="15240">
            <a:solidFill>
              <a:srgbClr val="D4E8F8"/>
            </a:solidFill>
            <a:prstDash val="solid"/>
          </a:ln>
          <a:effectLst>
            <a:outerShdw blurRad="127000" dist="381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it-IT"/>
          </a:p>
        </p:txBody>
      </p:sp>
      <p:sp>
        <p:nvSpPr>
          <p:cNvPr id="7" name="Shape 5"/>
          <p:cNvSpPr/>
          <p:nvPr/>
        </p:nvSpPr>
        <p:spPr>
          <a:xfrm>
            <a:off x="555525" y="1321309"/>
            <a:ext cx="1800442" cy="274320"/>
          </a:xfrm>
          <a:prstGeom prst="roundRect">
            <a:avLst>
              <a:gd name="adj" fmla="val 21875"/>
            </a:avLst>
          </a:prstGeom>
          <a:solidFill>
            <a:srgbClr val="1A5FA8"/>
          </a:solidFill>
          <a:ln w="12700">
            <a:solidFill>
              <a:srgbClr val="1A5FA8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9" name="Text 7"/>
          <p:cNvSpPr/>
          <p:nvPr/>
        </p:nvSpPr>
        <p:spPr>
          <a:xfrm>
            <a:off x="555525" y="1321308"/>
            <a:ext cx="1800442" cy="27432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Initial Screening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0" name="Text 8"/>
          <p:cNvSpPr/>
          <p:nvPr/>
        </p:nvSpPr>
        <p:spPr>
          <a:xfrm>
            <a:off x="548640" y="3447288"/>
            <a:ext cx="3749040" cy="1234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5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 (120kVp) + DECT dual-spiral (80 </a:t>
            </a:r>
            <a:r>
              <a:rPr lang="en-US" sz="1200" dirty="0" err="1">
                <a:solidFill>
                  <a:srgbClr val="15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kVp</a:t>
            </a:r>
            <a:r>
              <a:rPr lang="en-US" sz="1200" dirty="0">
                <a:solidFill>
                  <a:srgbClr val="15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and 140 </a:t>
            </a:r>
            <a:r>
              <a:rPr lang="en-US" sz="1200" dirty="0" err="1">
                <a:solidFill>
                  <a:srgbClr val="15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kVp</a:t>
            </a:r>
            <a:r>
              <a:rPr lang="en-US" sz="1200" dirty="0">
                <a:solidFill>
                  <a:srgbClr val="15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5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infill % scanned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5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Maps: RED · Zeff · VMI 90 keV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5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Selected: PLA 75%  &amp;  PETG 95%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4818888" y="1207008"/>
            <a:ext cx="4114800" cy="3479292"/>
          </a:xfrm>
          <a:prstGeom prst="roundRect">
            <a:avLst>
              <a:gd name="adj" fmla="val 4959"/>
            </a:avLst>
          </a:prstGeom>
          <a:solidFill>
            <a:srgbClr val="FFFFFF"/>
          </a:solidFill>
          <a:ln w="15240">
            <a:solidFill>
              <a:srgbClr val="D4E8F8"/>
            </a:solidFill>
            <a:prstDash val="solid"/>
          </a:ln>
          <a:effectLst>
            <a:outerShdw blurRad="127000" dist="381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it-IT"/>
          </a:p>
        </p:txBody>
      </p:sp>
      <p:sp>
        <p:nvSpPr>
          <p:cNvPr id="12" name="Shape 10"/>
          <p:cNvSpPr/>
          <p:nvPr/>
        </p:nvSpPr>
        <p:spPr>
          <a:xfrm>
            <a:off x="4990364" y="1321309"/>
            <a:ext cx="2124891" cy="274320"/>
          </a:xfrm>
          <a:prstGeom prst="roundRect">
            <a:avLst>
              <a:gd name="adj" fmla="val 21875"/>
            </a:avLst>
          </a:prstGeom>
          <a:solidFill>
            <a:srgbClr val="153557"/>
          </a:solidFill>
          <a:ln w="12700">
            <a:noFill/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14" name="Text 12"/>
          <p:cNvSpPr/>
          <p:nvPr/>
        </p:nvSpPr>
        <p:spPr>
          <a:xfrm>
            <a:off x="4990364" y="1321308"/>
            <a:ext cx="2124891" cy="27432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Optimised Acquisition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5" name="Text 13"/>
          <p:cNvSpPr/>
          <p:nvPr/>
        </p:nvSpPr>
        <p:spPr>
          <a:xfrm>
            <a:off x="4983480" y="3443805"/>
            <a:ext cx="3749040" cy="1234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5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DECT </a:t>
            </a:r>
            <a:r>
              <a:rPr lang="en-US" sz="1200" dirty="0" err="1">
                <a:solidFill>
                  <a:srgbClr val="15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TwinBeam</a:t>
            </a:r>
            <a:r>
              <a:rPr lang="en-US" sz="1200" dirty="0">
                <a:solidFill>
                  <a:srgbClr val="15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mode (120 </a:t>
            </a:r>
            <a:r>
              <a:rPr lang="en-US" sz="1200" dirty="0" err="1">
                <a:solidFill>
                  <a:srgbClr val="15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kVp</a:t>
            </a:r>
            <a:r>
              <a:rPr lang="en-US" sz="1200" dirty="0">
                <a:solidFill>
                  <a:srgbClr val="15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5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3×4 stacked cube configuration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5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Simulates neck scattering &amp; beam hardening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5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Final tissue equivalency evaluation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4544568" y="2752344"/>
            <a:ext cx="228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97316"/>
                </a:solidFill>
              </a:rPr>
              <a:t>›</a:t>
            </a:r>
            <a:endParaRPr lang="en-US" sz="2600" dirty="0"/>
          </a:p>
        </p:txBody>
      </p:sp>
      <p:sp>
        <p:nvSpPr>
          <p:cNvPr id="21" name="Text 19"/>
          <p:cNvSpPr/>
          <p:nvPr/>
        </p:nvSpPr>
        <p:spPr>
          <a:xfrm>
            <a:off x="411480" y="4800600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0070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Scanner: Siemens Somatom Edge CT  (Siemens Healthineers)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2" name="Text 20"/>
          <p:cNvSpPr/>
          <p:nvPr/>
        </p:nvSpPr>
        <p:spPr>
          <a:xfrm>
            <a:off x="8229600" y="4919472"/>
            <a:ext cx="685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7B9D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/ 12</a:t>
            </a:r>
            <a:endParaRPr lang="en-US" sz="750" dirty="0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CA5AB305-81DA-8916-EBCB-723B0BB13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692" y="1775401"/>
            <a:ext cx="1880549" cy="1772471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8EF9F983-5DFA-C07B-20C3-885336C01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965" y="1775400"/>
            <a:ext cx="1873343" cy="17724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>
            <a:extLst>
              <a:ext uri="{FF2B5EF4-FFF2-40B4-BE49-F238E27FC236}">
                <a16:creationId xmlns:a16="http://schemas.microsoft.com/office/drawing/2014/main" id="{19F710C7-6A19-F12C-D3FE-CEDF88C26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139" y="1261872"/>
            <a:ext cx="2606040" cy="1556781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384048" y="155448"/>
            <a:ext cx="1627632" cy="246888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3" name="Text 1"/>
          <p:cNvSpPr/>
          <p:nvPr/>
        </p:nvSpPr>
        <p:spPr>
          <a:xfrm>
            <a:off x="384048" y="155448"/>
            <a:ext cx="1627632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8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PROTON SPR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411480" y="457200"/>
            <a:ext cx="832104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B1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Stopping Power Ratio measurement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8229600" y="4919472"/>
            <a:ext cx="685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7B9D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 / 12</a:t>
            </a:r>
            <a:endParaRPr lang="en-US" sz="750" dirty="0"/>
          </a:p>
        </p:txBody>
      </p:sp>
      <p:sp>
        <p:nvSpPr>
          <p:cNvPr id="6" name="Shape 4"/>
          <p:cNvSpPr/>
          <p:nvPr/>
        </p:nvSpPr>
        <p:spPr>
          <a:xfrm>
            <a:off x="4748953" y="1261872"/>
            <a:ext cx="4069080" cy="2267712"/>
          </a:xfrm>
          <a:prstGeom prst="roundRect">
            <a:avLst>
              <a:gd name="adj" fmla="val 3226"/>
            </a:avLst>
          </a:prstGeom>
          <a:solidFill>
            <a:srgbClr val="EBF4FD"/>
          </a:solidFill>
          <a:ln w="12700">
            <a:solidFill>
              <a:srgbClr val="2B8BDE"/>
            </a:solidFill>
            <a:prstDash val="sysDash"/>
          </a:ln>
        </p:spPr>
        <p:txBody>
          <a:bodyPr/>
          <a:lstStyle/>
          <a:p>
            <a:endParaRPr lang="it-IT" sz="2000"/>
          </a:p>
        </p:txBody>
      </p:sp>
      <p:sp>
        <p:nvSpPr>
          <p:cNvPr id="10" name="Text 8"/>
          <p:cNvSpPr/>
          <p:nvPr/>
        </p:nvSpPr>
        <p:spPr>
          <a:xfrm>
            <a:off x="4754880" y="1298448"/>
            <a:ext cx="141732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B1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Facility: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5909637" y="1298448"/>
            <a:ext cx="2724912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5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Danish Centre for Particle Therapy, Aarhus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4754880" y="1865376"/>
            <a:ext cx="141732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B1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Instrument: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5909637" y="1865376"/>
            <a:ext cx="2771412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5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Giraffe MLIC  (IBA Dosimetry)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4754880" y="2432304"/>
            <a:ext cx="141732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B1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Beam: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5909637" y="2432304"/>
            <a:ext cx="2771412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5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Monoenergetic proton pencil beams (from 70 MeV to 220 MeV)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4754880" y="2999232"/>
            <a:ext cx="141732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B1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Method: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5909637" y="2999232"/>
            <a:ext cx="2771412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5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Depth-dose profiles → Water Equivalent Thickness (WET)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4754880" y="3657600"/>
            <a:ext cx="4069080" cy="822960"/>
          </a:xfrm>
          <a:prstGeom prst="roundRect">
            <a:avLst>
              <a:gd name="adj" fmla="val 11111"/>
            </a:avLst>
          </a:prstGeom>
          <a:solidFill>
            <a:srgbClr val="0B1F3A"/>
          </a:solidFill>
          <a:ln w="12700">
            <a:solidFill>
              <a:srgbClr val="0B1F3A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19" name="Text 17"/>
          <p:cNvSpPr/>
          <p:nvPr/>
        </p:nvSpPr>
        <p:spPr>
          <a:xfrm>
            <a:off x="4800600" y="3675888"/>
            <a:ext cx="3977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SPR  =  WET / sample thickness</a:t>
            </a:r>
            <a:endParaRPr lang="en-US" sz="1700" dirty="0"/>
          </a:p>
        </p:txBody>
      </p:sp>
      <p:sp>
        <p:nvSpPr>
          <p:cNvPr id="20" name="Text 18"/>
          <p:cNvSpPr/>
          <p:nvPr/>
        </p:nvSpPr>
        <p:spPr>
          <a:xfrm>
            <a:off x="4800600" y="4151376"/>
            <a:ext cx="3977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7B9D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averaged over multiple beam energies</a:t>
            </a:r>
            <a:endParaRPr lang="en-US" sz="1400" dirty="0"/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F04A25EA-579D-9CC3-9685-8ECE2F88F3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579" b="18749"/>
          <a:stretch>
            <a:fillRect/>
          </a:stretch>
        </p:blipFill>
        <p:spPr>
          <a:xfrm>
            <a:off x="1380743" y="1261872"/>
            <a:ext cx="2084832" cy="155678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C74BB60-9FB6-985E-6C76-DA9C6DD13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46" y="2907792"/>
            <a:ext cx="3631827" cy="2103120"/>
          </a:xfrm>
          <a:prstGeom prst="rect">
            <a:avLst/>
          </a:prstGeom>
        </p:spPr>
      </p:pic>
      <p:sp>
        <p:nvSpPr>
          <p:cNvPr id="9" name="Text 47">
            <a:extLst>
              <a:ext uri="{FF2B5EF4-FFF2-40B4-BE49-F238E27FC236}">
                <a16:creationId xmlns:a16="http://schemas.microsoft.com/office/drawing/2014/main" id="{8CB85909-8824-CAEC-F82C-D704BA63EE9C}"/>
              </a:ext>
            </a:extLst>
          </p:cNvPr>
          <p:cNvSpPr/>
          <p:nvPr/>
        </p:nvSpPr>
        <p:spPr>
          <a:xfrm>
            <a:off x="4754880" y="4837176"/>
            <a:ext cx="3145536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* Adapted from Bento M et al. Biomed. Phys. Eng. Express 2024;10:065005</a:t>
            </a:r>
            <a:endParaRPr lang="en-US" sz="750" dirty="0"/>
          </a:p>
        </p:txBody>
      </p:sp>
      <p:sp>
        <p:nvSpPr>
          <p:cNvPr id="21" name="Text 47">
            <a:extLst>
              <a:ext uri="{FF2B5EF4-FFF2-40B4-BE49-F238E27FC236}">
                <a16:creationId xmlns:a16="http://schemas.microsoft.com/office/drawing/2014/main" id="{D747A5FD-6018-C672-BB8D-E49A7391CA97}"/>
              </a:ext>
            </a:extLst>
          </p:cNvPr>
          <p:cNvSpPr/>
          <p:nvPr/>
        </p:nvSpPr>
        <p:spPr>
          <a:xfrm>
            <a:off x="3675887" y="1248156"/>
            <a:ext cx="228599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* </a:t>
            </a:r>
            <a:endParaRPr lang="en-US" sz="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9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C357A4-387C-6C43-7823-DB319835E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28164085-5E8B-2A87-9550-AD7979C45716}"/>
              </a:ext>
            </a:extLst>
          </p:cNvPr>
          <p:cNvSpPr/>
          <p:nvPr/>
        </p:nvSpPr>
        <p:spPr>
          <a:xfrm>
            <a:off x="384048" y="155448"/>
            <a:ext cx="1837944" cy="246888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endParaRPr lang="it-IT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E3BA317F-7A5F-38C9-B174-6EDC167106BB}"/>
              </a:ext>
            </a:extLst>
          </p:cNvPr>
          <p:cNvSpPr/>
          <p:nvPr/>
        </p:nvSpPr>
        <p:spPr>
          <a:xfrm>
            <a:off x="384048" y="155448"/>
            <a:ext cx="1837944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8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PHANTOM DESIGN</a:t>
            </a:r>
            <a:endParaRPr lang="en-US" sz="9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D5B5F299-8223-8B2D-2F7D-38C9200887B7}"/>
              </a:ext>
            </a:extLst>
          </p:cNvPr>
          <p:cNvSpPr/>
          <p:nvPr/>
        </p:nvSpPr>
        <p:spPr>
          <a:xfrm>
            <a:off x="411480" y="457200"/>
            <a:ext cx="832104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B1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Neck phantom design</a:t>
            </a:r>
            <a:endParaRPr lang="en-US" sz="32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4B467921-900E-8917-E8BA-1B497A5A349A}"/>
              </a:ext>
            </a:extLst>
          </p:cNvPr>
          <p:cNvSpPr/>
          <p:nvPr/>
        </p:nvSpPr>
        <p:spPr>
          <a:xfrm>
            <a:off x="8229600" y="4919472"/>
            <a:ext cx="685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7B9D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 / 12</a:t>
            </a:r>
            <a:endParaRPr lang="en-US" sz="750" dirty="0"/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5FAB1D2E-1592-AF57-2292-5073D076775A}"/>
              </a:ext>
            </a:extLst>
          </p:cNvPr>
          <p:cNvSpPr/>
          <p:nvPr/>
        </p:nvSpPr>
        <p:spPr>
          <a:xfrm>
            <a:off x="4572000" y="1300862"/>
            <a:ext cx="4224528" cy="1229211"/>
          </a:xfrm>
          <a:prstGeom prst="roundRect">
            <a:avLst>
              <a:gd name="adj" fmla="val 4651"/>
            </a:avLst>
          </a:prstGeom>
          <a:solidFill>
            <a:srgbClr val="FFFFFF"/>
          </a:solidFill>
          <a:ln w="15240">
            <a:solidFill>
              <a:srgbClr val="D4E8F8"/>
            </a:solidFill>
            <a:prstDash val="solid"/>
          </a:ln>
          <a:effectLst>
            <a:outerShdw blurRad="127000" dist="381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it-IT"/>
          </a:p>
        </p:txBody>
      </p:sp>
      <p:sp>
        <p:nvSpPr>
          <p:cNvPr id="20" name="Text 18">
            <a:extLst>
              <a:ext uri="{FF2B5EF4-FFF2-40B4-BE49-F238E27FC236}">
                <a16:creationId xmlns:a16="http://schemas.microsoft.com/office/drawing/2014/main" id="{AE20CDFD-3A30-F16D-ED4E-4F8D0E574905}"/>
              </a:ext>
            </a:extLst>
          </p:cNvPr>
          <p:cNvSpPr/>
          <p:nvPr/>
        </p:nvSpPr>
        <p:spPr>
          <a:xfrm>
            <a:off x="4760824" y="1392302"/>
            <a:ext cx="3907688" cy="2401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B1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Design Features</a:t>
            </a:r>
            <a:endParaRPr lang="en-US" sz="1400" dirty="0"/>
          </a:p>
        </p:txBody>
      </p:sp>
      <p:sp>
        <p:nvSpPr>
          <p:cNvPr id="21" name="Text 19">
            <a:extLst>
              <a:ext uri="{FF2B5EF4-FFF2-40B4-BE49-F238E27FC236}">
                <a16:creationId xmlns:a16="http://schemas.microsoft.com/office/drawing/2014/main" id="{1D2B56E5-49A7-D41D-A57A-44B264283E5D}"/>
              </a:ext>
            </a:extLst>
          </p:cNvPr>
          <p:cNvSpPr/>
          <p:nvPr/>
        </p:nvSpPr>
        <p:spPr>
          <a:xfrm>
            <a:off x="4760824" y="1637958"/>
            <a:ext cx="3907688" cy="82900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5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Three interlocking components
Easy blind-extraction for OSL film
Film wraps around spinal cord geometry → 2.5D dose + possible future LET map</a:t>
            </a:r>
            <a:endParaRPr lang="en-US" sz="1200" dirty="0"/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92A25851-63A4-AB34-B9B9-58CD98E2EC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98" t="2996" r="2151"/>
          <a:stretch>
            <a:fillRect/>
          </a:stretch>
        </p:blipFill>
        <p:spPr>
          <a:xfrm>
            <a:off x="578476" y="1392302"/>
            <a:ext cx="3495687" cy="2924218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2C6B66FC-6FB5-68BB-6175-C87B72C85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834955"/>
            <a:ext cx="2022306" cy="1805940"/>
          </a:xfrm>
          <a:prstGeom prst="rect">
            <a:avLst/>
          </a:prstGeom>
        </p:spPr>
      </p:pic>
      <p:sp>
        <p:nvSpPr>
          <p:cNvPr id="28" name="Shape 28">
            <a:extLst>
              <a:ext uri="{FF2B5EF4-FFF2-40B4-BE49-F238E27FC236}">
                <a16:creationId xmlns:a16="http://schemas.microsoft.com/office/drawing/2014/main" id="{4A089021-822C-8EB2-604F-7194E26E4C40}"/>
              </a:ext>
            </a:extLst>
          </p:cNvPr>
          <p:cNvSpPr>
            <a:spLocks noChangeAspect="1"/>
          </p:cNvSpPr>
          <p:nvPr/>
        </p:nvSpPr>
        <p:spPr>
          <a:xfrm>
            <a:off x="5255750" y="3605253"/>
            <a:ext cx="643299" cy="643299"/>
          </a:xfrm>
          <a:prstGeom prst="ellipse">
            <a:avLst/>
          </a:prstGeom>
          <a:solidFill>
            <a:srgbClr val="D6EAF8"/>
          </a:solidFill>
          <a:ln w="19050">
            <a:solidFill>
              <a:srgbClr val="1A6B8A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29" name="Shape 29">
            <a:extLst>
              <a:ext uri="{FF2B5EF4-FFF2-40B4-BE49-F238E27FC236}">
                <a16:creationId xmlns:a16="http://schemas.microsoft.com/office/drawing/2014/main" id="{ACE5207D-80C9-F50E-CC1C-BBB11ADEE34C}"/>
              </a:ext>
            </a:extLst>
          </p:cNvPr>
          <p:cNvSpPr>
            <a:spLocks noChangeAspect="1"/>
          </p:cNvSpPr>
          <p:nvPr/>
        </p:nvSpPr>
        <p:spPr>
          <a:xfrm>
            <a:off x="5457320" y="3846961"/>
            <a:ext cx="262663" cy="262663"/>
          </a:xfrm>
          <a:prstGeom prst="ellipse">
            <a:avLst/>
          </a:prstGeom>
          <a:solidFill>
            <a:srgbClr val="1A6B8A">
              <a:alpha val="0"/>
            </a:srgbClr>
          </a:solidFill>
          <a:ln w="31750">
            <a:solidFill>
              <a:srgbClr val="F4A261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30" name="Shape 30">
            <a:extLst>
              <a:ext uri="{FF2B5EF4-FFF2-40B4-BE49-F238E27FC236}">
                <a16:creationId xmlns:a16="http://schemas.microsoft.com/office/drawing/2014/main" id="{E9E19843-7328-6CCB-9175-ABF4199345B9}"/>
              </a:ext>
            </a:extLst>
          </p:cNvPr>
          <p:cNvSpPr>
            <a:spLocks noChangeAspect="1"/>
          </p:cNvSpPr>
          <p:nvPr/>
        </p:nvSpPr>
        <p:spPr>
          <a:xfrm>
            <a:off x="5493833" y="3888511"/>
            <a:ext cx="189636" cy="189636"/>
          </a:xfrm>
          <a:prstGeom prst="ellipse">
            <a:avLst/>
          </a:prstGeom>
          <a:solidFill>
            <a:srgbClr val="2A9D8F"/>
          </a:solidFill>
          <a:ln w="19050">
            <a:solidFill>
              <a:srgbClr val="2A9D8F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32" name="Text 35">
            <a:extLst>
              <a:ext uri="{FF2B5EF4-FFF2-40B4-BE49-F238E27FC236}">
                <a16:creationId xmlns:a16="http://schemas.microsoft.com/office/drawing/2014/main" id="{C1837450-DF78-BB33-5629-C5E1C24ACA2A}"/>
              </a:ext>
            </a:extLst>
          </p:cNvPr>
          <p:cNvSpPr/>
          <p:nvPr/>
        </p:nvSpPr>
        <p:spPr>
          <a:xfrm>
            <a:off x="7092143" y="2795330"/>
            <a:ext cx="19659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546E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 75%   Soft Tissue</a:t>
            </a:r>
            <a:endParaRPr lang="en-US" sz="1400" i="1" dirty="0"/>
          </a:p>
        </p:txBody>
      </p:sp>
      <p:sp>
        <p:nvSpPr>
          <p:cNvPr id="33" name="Text 37">
            <a:extLst>
              <a:ext uri="{FF2B5EF4-FFF2-40B4-BE49-F238E27FC236}">
                <a16:creationId xmlns:a16="http://schemas.microsoft.com/office/drawing/2014/main" id="{5D9974D6-389D-C84C-94F4-416EA2EBA3DF}"/>
              </a:ext>
            </a:extLst>
          </p:cNvPr>
          <p:cNvSpPr/>
          <p:nvPr/>
        </p:nvSpPr>
        <p:spPr>
          <a:xfrm>
            <a:off x="7092143" y="3197666"/>
            <a:ext cx="19659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546E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PETG 95%   Bone</a:t>
            </a:r>
            <a:endParaRPr lang="en-US" sz="1400" i="1" dirty="0"/>
          </a:p>
        </p:txBody>
      </p:sp>
      <p:sp>
        <p:nvSpPr>
          <p:cNvPr id="34" name="Shape 38">
            <a:extLst>
              <a:ext uri="{FF2B5EF4-FFF2-40B4-BE49-F238E27FC236}">
                <a16:creationId xmlns:a16="http://schemas.microsoft.com/office/drawing/2014/main" id="{22E85EF3-1991-3EAC-1411-4AF29432AE3D}"/>
              </a:ext>
            </a:extLst>
          </p:cNvPr>
          <p:cNvSpPr/>
          <p:nvPr/>
        </p:nvSpPr>
        <p:spPr>
          <a:xfrm>
            <a:off x="6836111" y="3645722"/>
            <a:ext cx="182880" cy="182880"/>
          </a:xfrm>
          <a:prstGeom prst="ellipse">
            <a:avLst/>
          </a:prstGeom>
          <a:solidFill>
            <a:srgbClr val="2A9D8F"/>
          </a:solidFill>
          <a:ln w="19050">
            <a:solidFill>
              <a:srgbClr val="2A9D8F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35" name="Text 39">
            <a:extLst>
              <a:ext uri="{FF2B5EF4-FFF2-40B4-BE49-F238E27FC236}">
                <a16:creationId xmlns:a16="http://schemas.microsoft.com/office/drawing/2014/main" id="{A0E652B5-EC9A-4F67-5BD4-4EEDB67CA763}"/>
              </a:ext>
            </a:extLst>
          </p:cNvPr>
          <p:cNvSpPr/>
          <p:nvPr/>
        </p:nvSpPr>
        <p:spPr>
          <a:xfrm>
            <a:off x="7092143" y="3600002"/>
            <a:ext cx="19659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546E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Spinal Cord</a:t>
            </a:r>
            <a:endParaRPr lang="en-US" sz="1400" i="1" dirty="0"/>
          </a:p>
        </p:txBody>
      </p:sp>
      <p:sp>
        <p:nvSpPr>
          <p:cNvPr id="36" name="Text 41">
            <a:extLst>
              <a:ext uri="{FF2B5EF4-FFF2-40B4-BE49-F238E27FC236}">
                <a16:creationId xmlns:a16="http://schemas.microsoft.com/office/drawing/2014/main" id="{8660C1C0-D65B-9312-84D2-64E6A1999943}"/>
              </a:ext>
            </a:extLst>
          </p:cNvPr>
          <p:cNvSpPr/>
          <p:nvPr/>
        </p:nvSpPr>
        <p:spPr>
          <a:xfrm>
            <a:off x="7092143" y="4002338"/>
            <a:ext cx="19659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546E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Trachea (air)</a:t>
            </a:r>
            <a:endParaRPr lang="en-US" sz="1400" i="1" dirty="0"/>
          </a:p>
        </p:txBody>
      </p:sp>
      <p:sp>
        <p:nvSpPr>
          <p:cNvPr id="37" name="Shape 42">
            <a:extLst>
              <a:ext uri="{FF2B5EF4-FFF2-40B4-BE49-F238E27FC236}">
                <a16:creationId xmlns:a16="http://schemas.microsoft.com/office/drawing/2014/main" id="{8D8B0875-B6FA-7A3E-D68E-AD480F3A96A3}"/>
              </a:ext>
            </a:extLst>
          </p:cNvPr>
          <p:cNvSpPr/>
          <p:nvPr/>
        </p:nvSpPr>
        <p:spPr>
          <a:xfrm>
            <a:off x="6836111" y="2834954"/>
            <a:ext cx="182880" cy="182880"/>
          </a:xfrm>
          <a:prstGeom prst="ellipse">
            <a:avLst/>
          </a:prstGeom>
          <a:solidFill>
            <a:srgbClr val="F3DDB9"/>
          </a:solidFill>
          <a:ln w="6350">
            <a:solidFill>
              <a:srgbClr val="F4A261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38" name="Text 43">
            <a:extLst>
              <a:ext uri="{FF2B5EF4-FFF2-40B4-BE49-F238E27FC236}">
                <a16:creationId xmlns:a16="http://schemas.microsoft.com/office/drawing/2014/main" id="{AA4E79FD-568B-9F6F-2184-97BA6E5F3E8C}"/>
              </a:ext>
            </a:extLst>
          </p:cNvPr>
          <p:cNvSpPr/>
          <p:nvPr/>
        </p:nvSpPr>
        <p:spPr>
          <a:xfrm>
            <a:off x="7092143" y="4404674"/>
            <a:ext cx="19659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546E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OSL Film Slot</a:t>
            </a:r>
            <a:endParaRPr lang="en-US" sz="1400" i="1" dirty="0"/>
          </a:p>
        </p:txBody>
      </p:sp>
      <p:sp>
        <p:nvSpPr>
          <p:cNvPr id="39" name="Shape 42">
            <a:extLst>
              <a:ext uri="{FF2B5EF4-FFF2-40B4-BE49-F238E27FC236}">
                <a16:creationId xmlns:a16="http://schemas.microsoft.com/office/drawing/2014/main" id="{DD8D4334-0BB9-2DC4-47EE-117817174166}"/>
              </a:ext>
            </a:extLst>
          </p:cNvPr>
          <p:cNvSpPr/>
          <p:nvPr/>
        </p:nvSpPr>
        <p:spPr>
          <a:xfrm>
            <a:off x="6836111" y="4458014"/>
            <a:ext cx="182880" cy="182880"/>
          </a:xfrm>
          <a:prstGeom prst="ellipse">
            <a:avLst/>
          </a:prstGeom>
          <a:noFill/>
          <a:ln w="38100">
            <a:solidFill>
              <a:srgbClr val="F4A261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40" name="Shape 34">
            <a:extLst>
              <a:ext uri="{FF2B5EF4-FFF2-40B4-BE49-F238E27FC236}">
                <a16:creationId xmlns:a16="http://schemas.microsoft.com/office/drawing/2014/main" id="{D931DCD0-E620-5E40-D2AB-0395C5D8C49A}"/>
              </a:ext>
            </a:extLst>
          </p:cNvPr>
          <p:cNvSpPr/>
          <p:nvPr/>
        </p:nvSpPr>
        <p:spPr>
          <a:xfrm>
            <a:off x="6836111" y="3243386"/>
            <a:ext cx="182880" cy="182880"/>
          </a:xfrm>
          <a:prstGeom prst="ellipse">
            <a:avLst/>
          </a:prstGeom>
          <a:solidFill>
            <a:srgbClr val="D6EAF8"/>
          </a:solidFill>
          <a:ln w="19050">
            <a:solidFill>
              <a:srgbClr val="1A6B8A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41" name="Shape 38">
            <a:extLst>
              <a:ext uri="{FF2B5EF4-FFF2-40B4-BE49-F238E27FC236}">
                <a16:creationId xmlns:a16="http://schemas.microsoft.com/office/drawing/2014/main" id="{98B19E41-7F5C-0C66-4DA4-9D9237C75E9A}"/>
              </a:ext>
            </a:extLst>
          </p:cNvPr>
          <p:cNvSpPr/>
          <p:nvPr/>
        </p:nvSpPr>
        <p:spPr>
          <a:xfrm>
            <a:off x="6839997" y="4048058"/>
            <a:ext cx="182880" cy="182880"/>
          </a:xfrm>
          <a:prstGeom prst="ellipse">
            <a:avLst/>
          </a:prstGeom>
          <a:solidFill>
            <a:srgbClr val="343C49"/>
          </a:solidFill>
          <a:ln w="19050">
            <a:noFill/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E72BBD79-33B8-FE49-DAC7-C49C05BE95B5}"/>
              </a:ext>
            </a:extLst>
          </p:cNvPr>
          <p:cNvSpPr/>
          <p:nvPr/>
        </p:nvSpPr>
        <p:spPr>
          <a:xfrm>
            <a:off x="2620759" y="4174550"/>
            <a:ext cx="1453404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400" b="1" dirty="0" err="1">
                <a:solidFill>
                  <a:srgbClr val="0070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</a:t>
            </a:r>
            <a:r>
              <a:rPr lang="en-US" sz="2400" b="1" dirty="0" err="1">
                <a:solidFill>
                  <a:srgbClr val="0B1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neck</a:t>
            </a:r>
            <a:r>
              <a:rPr lang="en-US" sz="2400" b="1" dirty="0" err="1">
                <a:solidFill>
                  <a:srgbClr val="0070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hio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4048" y="155448"/>
            <a:ext cx="2258568" cy="246888"/>
          </a:xfrm>
          <a:prstGeom prst="roundRect">
            <a:avLst>
              <a:gd name="adj" fmla="val 50000"/>
            </a:avLst>
          </a:prstGeom>
          <a:solidFill>
            <a:srgbClr val="1A5FA8"/>
          </a:solidFill>
          <a:ln w="12700">
            <a:solidFill>
              <a:srgbClr val="1A5FA8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3" name="Text 1"/>
          <p:cNvSpPr/>
          <p:nvPr/>
        </p:nvSpPr>
        <p:spPr>
          <a:xfrm>
            <a:off x="384048" y="155448"/>
            <a:ext cx="2258568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8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RESULTS: CT &amp; SPR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411480" y="457200"/>
            <a:ext cx="832104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B1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Material characterization results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8229600" y="4919472"/>
            <a:ext cx="685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7B9D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 / 12</a:t>
            </a:r>
            <a:endParaRPr lang="en-US" sz="750" dirty="0"/>
          </a:p>
        </p:txBody>
      </p:sp>
      <p:sp>
        <p:nvSpPr>
          <p:cNvPr id="12" name="Shape 10"/>
          <p:cNvSpPr/>
          <p:nvPr/>
        </p:nvSpPr>
        <p:spPr>
          <a:xfrm>
            <a:off x="5040086" y="1410314"/>
            <a:ext cx="3520439" cy="1424142"/>
          </a:xfrm>
          <a:prstGeom prst="roundRect">
            <a:avLst>
              <a:gd name="adj" fmla="val 6154"/>
            </a:avLst>
          </a:prstGeom>
          <a:solidFill>
            <a:srgbClr val="FFFFFF"/>
          </a:solidFill>
          <a:ln w="15240">
            <a:solidFill>
              <a:srgbClr val="D4E8F8"/>
            </a:solidFill>
            <a:prstDash val="solid"/>
          </a:ln>
          <a:effectLst>
            <a:outerShdw blurRad="127000" dist="381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it-IT"/>
          </a:p>
        </p:txBody>
      </p:sp>
      <p:sp>
        <p:nvSpPr>
          <p:cNvPr id="13" name="Text 11"/>
          <p:cNvSpPr/>
          <p:nvPr/>
        </p:nvSpPr>
        <p:spPr>
          <a:xfrm>
            <a:off x="5292090" y="2098040"/>
            <a:ext cx="1295402" cy="74311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973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1.02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6649429" y="2218971"/>
            <a:ext cx="16252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1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 75% SPR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278482" y="1417008"/>
            <a:ext cx="1295402" cy="7431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A5F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 HU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6446521" y="1557291"/>
            <a:ext cx="2005546" cy="4558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1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 75% CT Number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202936" y="2160119"/>
            <a:ext cx="3182725" cy="0"/>
          </a:xfrm>
          <a:prstGeom prst="line">
            <a:avLst/>
          </a:prstGeom>
          <a:noFill/>
          <a:ln w="12700">
            <a:solidFill>
              <a:srgbClr val="D4E8F8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37" name="Shape 10">
            <a:extLst>
              <a:ext uri="{FF2B5EF4-FFF2-40B4-BE49-F238E27FC236}">
                <a16:creationId xmlns:a16="http://schemas.microsoft.com/office/drawing/2014/main" id="{6A6AC122-236E-1AB9-44FE-CE33C69C14BC}"/>
              </a:ext>
            </a:extLst>
          </p:cNvPr>
          <p:cNvSpPr/>
          <p:nvPr/>
        </p:nvSpPr>
        <p:spPr>
          <a:xfrm>
            <a:off x="5040086" y="3044457"/>
            <a:ext cx="3520439" cy="1424142"/>
          </a:xfrm>
          <a:prstGeom prst="roundRect">
            <a:avLst>
              <a:gd name="adj" fmla="val 6154"/>
            </a:avLst>
          </a:prstGeom>
          <a:solidFill>
            <a:srgbClr val="FFFFFF"/>
          </a:solidFill>
          <a:ln w="15240">
            <a:solidFill>
              <a:srgbClr val="D4E8F8"/>
            </a:solidFill>
            <a:prstDash val="solid"/>
          </a:ln>
          <a:effectLst>
            <a:outerShdw blurRad="127000" dist="381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it-IT"/>
          </a:p>
        </p:txBody>
      </p:sp>
      <p:sp>
        <p:nvSpPr>
          <p:cNvPr id="19" name="Text 17"/>
          <p:cNvSpPr/>
          <p:nvPr/>
        </p:nvSpPr>
        <p:spPr>
          <a:xfrm>
            <a:off x="5202936" y="3051151"/>
            <a:ext cx="1446493" cy="74980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5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392 HU</a:t>
            </a:r>
            <a:endParaRPr lang="en-US" sz="2400" dirty="0"/>
          </a:p>
        </p:txBody>
      </p:sp>
      <p:sp>
        <p:nvSpPr>
          <p:cNvPr id="25" name="Text 23"/>
          <p:cNvSpPr/>
          <p:nvPr/>
        </p:nvSpPr>
        <p:spPr>
          <a:xfrm>
            <a:off x="5292090" y="3718502"/>
            <a:ext cx="1029789" cy="7435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973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1.23</a:t>
            </a:r>
            <a:endParaRPr lang="en-US" sz="2400" dirty="0"/>
          </a:p>
        </p:txBody>
      </p:sp>
      <p:sp>
        <p:nvSpPr>
          <p:cNvPr id="38" name="Text 12">
            <a:extLst>
              <a:ext uri="{FF2B5EF4-FFF2-40B4-BE49-F238E27FC236}">
                <a16:creationId xmlns:a16="http://schemas.microsoft.com/office/drawing/2014/main" id="{262FA4CE-91B7-CF2D-D3DE-86C3EB40B30B}"/>
              </a:ext>
            </a:extLst>
          </p:cNvPr>
          <p:cNvSpPr/>
          <p:nvPr/>
        </p:nvSpPr>
        <p:spPr>
          <a:xfrm>
            <a:off x="6649429" y="3843898"/>
            <a:ext cx="158628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1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PETG 95% SPR</a:t>
            </a:r>
            <a:endParaRPr lang="en-US" sz="1600" dirty="0"/>
          </a:p>
        </p:txBody>
      </p:sp>
      <p:sp>
        <p:nvSpPr>
          <p:cNvPr id="39" name="Text 6">
            <a:extLst>
              <a:ext uri="{FF2B5EF4-FFF2-40B4-BE49-F238E27FC236}">
                <a16:creationId xmlns:a16="http://schemas.microsoft.com/office/drawing/2014/main" id="{5B6C26FA-FAE2-34CD-8B1B-A2EF4207E023}"/>
              </a:ext>
            </a:extLst>
          </p:cNvPr>
          <p:cNvSpPr/>
          <p:nvPr/>
        </p:nvSpPr>
        <p:spPr>
          <a:xfrm>
            <a:off x="6446521" y="3191434"/>
            <a:ext cx="2059774" cy="4558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1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PETG 95% CT Number</a:t>
            </a:r>
            <a:endParaRPr lang="en-US" sz="1600" dirty="0"/>
          </a:p>
        </p:txBody>
      </p:sp>
      <p:sp>
        <p:nvSpPr>
          <p:cNvPr id="40" name="Shape 8">
            <a:extLst>
              <a:ext uri="{FF2B5EF4-FFF2-40B4-BE49-F238E27FC236}">
                <a16:creationId xmlns:a16="http://schemas.microsoft.com/office/drawing/2014/main" id="{30E8D82B-A46F-E2AF-6FED-65DBEA8EDBA8}"/>
              </a:ext>
            </a:extLst>
          </p:cNvPr>
          <p:cNvSpPr/>
          <p:nvPr/>
        </p:nvSpPr>
        <p:spPr>
          <a:xfrm flipV="1">
            <a:off x="5202936" y="3794262"/>
            <a:ext cx="3182725" cy="6694"/>
          </a:xfrm>
          <a:prstGeom prst="line">
            <a:avLst/>
          </a:prstGeom>
          <a:noFill/>
          <a:ln w="12700">
            <a:solidFill>
              <a:srgbClr val="D4E8F8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1AB7115-0A92-D8B8-04E7-FB9D61E69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1207008"/>
            <a:ext cx="4413402" cy="3530721"/>
          </a:xfrm>
          <a:prstGeom prst="rect">
            <a:avLst/>
          </a:prstGeom>
        </p:spPr>
      </p:pic>
      <p:sp>
        <p:nvSpPr>
          <p:cNvPr id="30" name="Shape 28"/>
          <p:cNvSpPr/>
          <p:nvPr/>
        </p:nvSpPr>
        <p:spPr>
          <a:xfrm>
            <a:off x="338327" y="2790069"/>
            <a:ext cx="8394192" cy="347472"/>
          </a:xfrm>
          <a:prstGeom prst="roundRect">
            <a:avLst>
              <a:gd name="adj" fmla="val 15789"/>
            </a:avLst>
          </a:prstGeom>
          <a:solidFill>
            <a:srgbClr val="1A5FA8"/>
          </a:solidFill>
          <a:ln w="12700">
            <a:solidFill>
              <a:srgbClr val="1A5FA8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31" name="Text 29"/>
          <p:cNvSpPr/>
          <p:nvPr/>
        </p:nvSpPr>
        <p:spPr>
          <a:xfrm>
            <a:off x="429767" y="2790069"/>
            <a:ext cx="82296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Both materials within 5% tolerance: compatible with proton therapy TPS workflows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whenNotActiv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859</Words>
  <Application>Microsoft Office PowerPoint</Application>
  <PresentationFormat>Presentazione su schermo (16:9)</PresentationFormat>
  <Paragraphs>162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Printed Neck Phantom — IC3DDose 2026</dc:title>
  <dc:subject>PptxGenJS Presentation</dc:subject>
  <dc:creator>E. Fanelli</dc:creator>
  <cp:lastModifiedBy>Elena Fanelli</cp:lastModifiedBy>
  <cp:revision>17</cp:revision>
  <cp:lastPrinted>2026-06-14T07:57:41Z</cp:lastPrinted>
  <dcterms:created xsi:type="dcterms:W3CDTF">2026-06-11T20:46:28Z</dcterms:created>
  <dcterms:modified xsi:type="dcterms:W3CDTF">2026-06-16T08:26:22Z</dcterms:modified>
</cp:coreProperties>
</file>