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258" r:id="rId4"/>
    <p:sldId id="272" r:id="rId5"/>
    <p:sldId id="260" r:id="rId6"/>
    <p:sldId id="273" r:id="rId7"/>
    <p:sldId id="291" r:id="rId8"/>
    <p:sldId id="274" r:id="rId9"/>
    <p:sldId id="286" r:id="rId10"/>
    <p:sldId id="275" r:id="rId11"/>
    <p:sldId id="276" r:id="rId12"/>
    <p:sldId id="289" r:id="rId13"/>
    <p:sldId id="584" r:id="rId14"/>
    <p:sldId id="290" r:id="rId15"/>
    <p:sldId id="586" r:id="rId16"/>
    <p:sldId id="287" r:id="rId17"/>
    <p:sldId id="288" r:id="rId18"/>
    <p:sldId id="582" r:id="rId19"/>
    <p:sldId id="263" r:id="rId20"/>
    <p:sldId id="280" r:id="rId21"/>
    <p:sldId id="281" r:id="rId22"/>
    <p:sldId id="282" r:id="rId23"/>
    <p:sldId id="283" r:id="rId24"/>
    <p:sldId id="579" r:id="rId25"/>
    <p:sldId id="580" r:id="rId26"/>
    <p:sldId id="581" r:id="rId27"/>
    <p:sldId id="264" r:id="rId28"/>
    <p:sldId id="583" r:id="rId29"/>
    <p:sldId id="5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63F23C-A570-485D-B00E-A4022F2AC1E4}" v="16" dt="2026-06-14T17:34:03.9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te Roa" userId="2928820a8de320a8" providerId="LiveId" clId="{BBF286D4-C957-4C11-AF11-B21E667FE4B0}"/>
    <pc:docChg chg="undo custSel modSld">
      <pc:chgData name="Dante Roa" userId="2928820a8de320a8" providerId="LiveId" clId="{BBF286D4-C957-4C11-AF11-B21E667FE4B0}" dt="2026-06-14T17:34:12.428" v="514" actId="1035"/>
      <pc:docMkLst>
        <pc:docMk/>
      </pc:docMkLst>
      <pc:sldChg chg="modSp mod">
        <pc:chgData name="Dante Roa" userId="2928820a8de320a8" providerId="LiveId" clId="{BBF286D4-C957-4C11-AF11-B21E667FE4B0}" dt="2026-06-14T17:26:10.629" v="291" actId="1037"/>
        <pc:sldMkLst>
          <pc:docMk/>
          <pc:sldMk cId="3492862811" sldId="263"/>
        </pc:sldMkLst>
        <pc:picChg chg="mod">
          <ac:chgData name="Dante Roa" userId="2928820a8de320a8" providerId="LiveId" clId="{BBF286D4-C957-4C11-AF11-B21E667FE4B0}" dt="2026-06-14T17:26:10.629" v="291" actId="1037"/>
          <ac:picMkLst>
            <pc:docMk/>
            <pc:sldMk cId="3492862811" sldId="263"/>
            <ac:picMk id="5" creationId="{E0F62EA5-F713-E111-99CC-E392C763DC3B}"/>
          </ac:picMkLst>
        </pc:picChg>
      </pc:sldChg>
      <pc:sldChg chg="addSp modSp mod">
        <pc:chgData name="Dante Roa" userId="2928820a8de320a8" providerId="LiveId" clId="{BBF286D4-C957-4C11-AF11-B21E667FE4B0}" dt="2026-06-14T17:29:33.804" v="342" actId="1036"/>
        <pc:sldMkLst>
          <pc:docMk/>
          <pc:sldMk cId="2662087802" sldId="280"/>
        </pc:sldMkLst>
        <pc:spChg chg="add mod">
          <ac:chgData name="Dante Roa" userId="2928820a8de320a8" providerId="LiveId" clId="{BBF286D4-C957-4C11-AF11-B21E667FE4B0}" dt="2026-06-14T17:29:33.804" v="342" actId="1036"/>
          <ac:spMkLst>
            <pc:docMk/>
            <pc:sldMk cId="2662087802" sldId="280"/>
            <ac:spMk id="2" creationId="{4D00CF4A-5F3D-6809-C621-290B492C13C5}"/>
          </ac:spMkLst>
        </pc:spChg>
      </pc:sldChg>
      <pc:sldChg chg="addSp modSp mod">
        <pc:chgData name="Dante Roa" userId="2928820a8de320a8" providerId="LiveId" clId="{BBF286D4-C957-4C11-AF11-B21E667FE4B0}" dt="2026-06-14T17:32:04.545" v="444" actId="1036"/>
        <pc:sldMkLst>
          <pc:docMk/>
          <pc:sldMk cId="1059557422" sldId="281"/>
        </pc:sldMkLst>
        <pc:spChg chg="add mod">
          <ac:chgData name="Dante Roa" userId="2928820a8de320a8" providerId="LiveId" clId="{BBF286D4-C957-4C11-AF11-B21E667FE4B0}" dt="2026-06-14T17:31:43.124" v="403" actId="113"/>
          <ac:spMkLst>
            <pc:docMk/>
            <pc:sldMk cId="1059557422" sldId="281"/>
            <ac:spMk id="2" creationId="{3DBB87E0-D6C8-D69E-AA92-1DD2C78419FB}"/>
          </ac:spMkLst>
        </pc:spChg>
        <pc:spChg chg="add mod">
          <ac:chgData name="Dante Roa" userId="2928820a8de320a8" providerId="LiveId" clId="{BBF286D4-C957-4C11-AF11-B21E667FE4B0}" dt="2026-06-14T17:32:04.545" v="444" actId="1036"/>
          <ac:spMkLst>
            <pc:docMk/>
            <pc:sldMk cId="1059557422" sldId="281"/>
            <ac:spMk id="7" creationId="{EA44C745-080A-C7B5-E24A-BC0AF99F7A73}"/>
          </ac:spMkLst>
        </pc:spChg>
        <pc:picChg chg="mod">
          <ac:chgData name="Dante Roa" userId="2928820a8de320a8" providerId="LiveId" clId="{BBF286D4-C957-4C11-AF11-B21E667FE4B0}" dt="2026-06-14T17:30:41.337" v="372" actId="1038"/>
          <ac:picMkLst>
            <pc:docMk/>
            <pc:sldMk cId="1059557422" sldId="281"/>
            <ac:picMk id="4" creationId="{16B160A5-A3B0-2E97-6151-665AFA50058B}"/>
          </ac:picMkLst>
        </pc:picChg>
      </pc:sldChg>
      <pc:sldChg chg="modSp mod">
        <pc:chgData name="Dante Roa" userId="2928820a8de320a8" providerId="LiveId" clId="{BBF286D4-C957-4C11-AF11-B21E667FE4B0}" dt="2026-06-14T17:24:44.386" v="267" actId="1036"/>
        <pc:sldMkLst>
          <pc:docMk/>
          <pc:sldMk cId="243317619" sldId="288"/>
        </pc:sldMkLst>
        <pc:spChg chg="mod">
          <ac:chgData name="Dante Roa" userId="2928820a8de320a8" providerId="LiveId" clId="{BBF286D4-C957-4C11-AF11-B21E667FE4B0}" dt="2026-06-14T17:24:02.221" v="175" actId="1076"/>
          <ac:spMkLst>
            <pc:docMk/>
            <pc:sldMk cId="243317619" sldId="288"/>
            <ac:spMk id="9" creationId="{00000000-0000-0000-0000-000000000000}"/>
          </ac:spMkLst>
        </pc:spChg>
        <pc:spChg chg="mod">
          <ac:chgData name="Dante Roa" userId="2928820a8de320a8" providerId="LiveId" clId="{BBF286D4-C957-4C11-AF11-B21E667FE4B0}" dt="2026-06-14T17:24:44.386" v="267" actId="1036"/>
          <ac:spMkLst>
            <pc:docMk/>
            <pc:sldMk cId="243317619" sldId="288"/>
            <ac:spMk id="11" creationId="{00000000-0000-0000-0000-000000000000}"/>
          </ac:spMkLst>
        </pc:spChg>
        <pc:picChg chg="mod">
          <ac:chgData name="Dante Roa" userId="2928820a8de320a8" providerId="LiveId" clId="{BBF286D4-C957-4C11-AF11-B21E667FE4B0}" dt="2026-06-14T17:24:06.865" v="197" actId="1035"/>
          <ac:picMkLst>
            <pc:docMk/>
            <pc:sldMk cId="243317619" sldId="288"/>
            <ac:picMk id="2" creationId="{00000000-0000-0000-0000-000000000000}"/>
          </ac:picMkLst>
        </pc:picChg>
        <pc:picChg chg="mod">
          <ac:chgData name="Dante Roa" userId="2928820a8de320a8" providerId="LiveId" clId="{BBF286D4-C957-4C11-AF11-B21E667FE4B0}" dt="2026-06-14T17:24:13.639" v="227" actId="1036"/>
          <ac:picMkLst>
            <pc:docMk/>
            <pc:sldMk cId="243317619" sldId="288"/>
            <ac:picMk id="3" creationId="{00000000-0000-0000-0000-000000000000}"/>
          </ac:picMkLst>
        </pc:picChg>
        <pc:cxnChg chg="mod">
          <ac:chgData name="Dante Roa" userId="2928820a8de320a8" providerId="LiveId" clId="{BBF286D4-C957-4C11-AF11-B21E667FE4B0}" dt="2026-06-14T17:24:38.701" v="251" actId="1036"/>
          <ac:cxnSpMkLst>
            <pc:docMk/>
            <pc:sldMk cId="243317619" sldId="288"/>
            <ac:cxnSpMk id="10" creationId="{00000000-0000-0000-0000-000000000000}"/>
          </ac:cxnSpMkLst>
        </pc:cxnChg>
      </pc:sldChg>
      <pc:sldChg chg="modSp mod">
        <pc:chgData name="Dante Roa" userId="2928820a8de320a8" providerId="LiveId" clId="{BBF286D4-C957-4C11-AF11-B21E667FE4B0}" dt="2026-06-14T17:34:12.428" v="514" actId="1035"/>
        <pc:sldMkLst>
          <pc:docMk/>
          <pc:sldMk cId="1541043712" sldId="579"/>
        </pc:sldMkLst>
        <pc:spChg chg="mod">
          <ac:chgData name="Dante Roa" userId="2928820a8de320a8" providerId="LiveId" clId="{BBF286D4-C957-4C11-AF11-B21E667FE4B0}" dt="2026-06-14T17:33:53.921" v="468" actId="1036"/>
          <ac:spMkLst>
            <pc:docMk/>
            <pc:sldMk cId="1541043712" sldId="579"/>
            <ac:spMk id="8" creationId="{70409EF1-2A91-E6BB-13DD-846489BC6FA5}"/>
          </ac:spMkLst>
        </pc:spChg>
        <pc:picChg chg="mod">
          <ac:chgData name="Dante Roa" userId="2928820a8de320a8" providerId="LiveId" clId="{BBF286D4-C957-4C11-AF11-B21E667FE4B0}" dt="2026-06-14T17:34:03.995" v="494" actId="1036"/>
          <ac:picMkLst>
            <pc:docMk/>
            <pc:sldMk cId="1541043712" sldId="579"/>
            <ac:picMk id="3" creationId="{2B4F5108-05A5-D561-F455-5C28BE767555}"/>
          </ac:picMkLst>
        </pc:picChg>
        <pc:picChg chg="mod">
          <ac:chgData name="Dante Roa" userId="2928820a8de320a8" providerId="LiveId" clId="{BBF286D4-C957-4C11-AF11-B21E667FE4B0}" dt="2026-06-14T17:33:59.036" v="480" actId="1036"/>
          <ac:picMkLst>
            <pc:docMk/>
            <pc:sldMk cId="1541043712" sldId="579"/>
            <ac:picMk id="5" creationId="{DF07A535-4322-EB58-EB25-AACBF1DB74FD}"/>
          </ac:picMkLst>
        </pc:picChg>
        <pc:picChg chg="mod">
          <ac:chgData name="Dante Roa" userId="2928820a8de320a8" providerId="LiveId" clId="{BBF286D4-C957-4C11-AF11-B21E667FE4B0}" dt="2026-06-14T17:34:12.428" v="514" actId="1035"/>
          <ac:picMkLst>
            <pc:docMk/>
            <pc:sldMk cId="1541043712" sldId="579"/>
            <ac:picMk id="7" creationId="{5766E0C9-4628-B7C7-13EB-3FA34BE1C316}"/>
          </ac:picMkLst>
        </pc:picChg>
      </pc:sldChg>
      <pc:sldChg chg="addSp modSp mod">
        <pc:chgData name="Dante Roa" userId="2928820a8de320a8" providerId="LiveId" clId="{BBF286D4-C957-4C11-AF11-B21E667FE4B0}" dt="2026-06-14T17:06:49.606" v="173" actId="1036"/>
        <pc:sldMkLst>
          <pc:docMk/>
          <pc:sldMk cId="3324740303" sldId="585"/>
        </pc:sldMkLst>
        <pc:spChg chg="mod">
          <ac:chgData name="Dante Roa" userId="2928820a8de320a8" providerId="LiveId" clId="{BBF286D4-C957-4C11-AF11-B21E667FE4B0}" dt="2026-06-14T17:06:49.606" v="173" actId="1036"/>
          <ac:spMkLst>
            <pc:docMk/>
            <pc:sldMk cId="3324740303" sldId="585"/>
            <ac:spMk id="2" creationId="{1FFF5AE2-8365-8670-791E-7BDB2AB33480}"/>
          </ac:spMkLst>
        </pc:spChg>
        <pc:spChg chg="mod">
          <ac:chgData name="Dante Roa" userId="2928820a8de320a8" providerId="LiveId" clId="{BBF286D4-C957-4C11-AF11-B21E667FE4B0}" dt="2026-06-14T17:06:00.617" v="156" actId="1036"/>
          <ac:spMkLst>
            <pc:docMk/>
            <pc:sldMk cId="3324740303" sldId="585"/>
            <ac:spMk id="7" creationId="{E25E71C7-0424-07D8-3502-6FB73B0A675C}"/>
          </ac:spMkLst>
        </pc:spChg>
        <pc:picChg chg="add">
          <ac:chgData name="Dante Roa" userId="2928820a8de320a8" providerId="LiveId" clId="{BBF286D4-C957-4C11-AF11-B21E667FE4B0}" dt="2026-06-14T17:05:34.660" v="113" actId="22"/>
          <ac:picMkLst>
            <pc:docMk/>
            <pc:sldMk cId="3324740303" sldId="585"/>
            <ac:picMk id="4" creationId="{7107A571-CA57-7EAB-BA77-C7489626E5C8}"/>
          </ac:picMkLst>
        </pc:picChg>
        <pc:picChg chg="mod">
          <ac:chgData name="Dante Roa" userId="2928820a8de320a8" providerId="LiveId" clId="{BBF286D4-C957-4C11-AF11-B21E667FE4B0}" dt="2026-06-14T17:05:46.571" v="140" actId="1036"/>
          <ac:picMkLst>
            <pc:docMk/>
            <pc:sldMk cId="3324740303" sldId="585"/>
            <ac:picMk id="5" creationId="{AA123512-1229-99EC-AB68-CA9A15EB71A9}"/>
          </ac:picMkLst>
        </pc:picChg>
        <pc:picChg chg="mod">
          <ac:chgData name="Dante Roa" userId="2928820a8de320a8" providerId="LiveId" clId="{BBF286D4-C957-4C11-AF11-B21E667FE4B0}" dt="2026-06-14T17:05:43.062" v="129" actId="1036"/>
          <ac:picMkLst>
            <pc:docMk/>
            <pc:sldMk cId="3324740303" sldId="585"/>
            <ac:picMk id="6" creationId="{7D75CDB4-7DE0-6823-EB5F-C01684893C0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A7C67-A47D-4FA6-A15F-ABB387C4E45A}" type="datetimeFigureOut">
              <a:rPr lang="es-PE" smtClean="0"/>
              <a:t>14/06/2026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8258C-F317-477A-89A4-0D4C5BB7EF4F}" type="slidenum">
              <a:rPr lang="es-PE" smtClean="0"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675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5F832-4816-42C5-A0A0-EF2324153E15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115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8258C-F317-477A-89A4-0D4C5BB7EF4F}" type="slidenum">
              <a:rPr lang="es-PE" smtClean="0"/>
              <a:t>27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46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F46D-6DCA-B391-E90B-EBF8A19B4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54D95-BF99-EE21-E124-25BD02553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A29D8-A0F1-299B-39D7-73FFEE11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C851D-F6F5-65E9-607F-12C9141E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DBC74-95BD-90D7-2EE6-12D2217B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8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88E9-4E30-2BF5-271F-4317E79D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D5C23-4DE8-5155-3853-422FEE790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5C21-E959-C925-4A47-15C8DE6D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206D-986E-3D6A-B517-FD5301A5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406D-9158-CCF1-2D95-559B9148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8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1CB0D6-BA19-1298-0389-084B465EA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70E95-6EC5-4AF2-8F13-FB0534CCD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9F308-5E25-3674-79B5-5AA6E422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C80C2-49C0-025C-9F0C-0D196C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9D06F-4695-86BB-7B8A-EABD9E36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1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78EF-70C6-C01B-DE3A-E3CF3371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1F4FF-86CE-FCCB-D0B6-742C9C49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C4B47-2437-6B46-667C-83C775C5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A3B2-EC69-C55B-B6D9-DAB7DA1F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69A9-B12B-1759-B867-F4DC5F2A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5E3-0EDC-02E6-CB10-8A09212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70E62-FABB-37C9-1C17-737FCB833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A360B-A166-0862-0938-066EB0C45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CE326-8816-436F-060E-853798948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5A7AC-E5B2-3BAF-8F0D-2E1C2833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7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7DC8-7E5E-2703-C3C4-CBA18909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5F861-E6EB-7B6D-9068-27B25186E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0DEDB-E229-B032-C887-B82EB3FAA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DB5E0-CD7F-2926-CB57-998BEEE8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D89-9F5A-1074-EF8A-47C6ED1F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193D2-FB4F-55A1-1AF8-3DDF04FA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4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8E44-0006-BCBF-79F7-864ED1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B33FF-A3EE-1EA8-D35A-352AE69C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ECEFE-7FF7-167A-4BA4-740AF4C39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0D57C-C9D1-AB5A-ABF2-AF90B97BA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184D7-5B95-EE69-9415-A84735FCA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752E77-1E29-F9BA-8DB9-8F0C3471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B89B7-5380-F391-6CEB-53A83B2C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31329-69B0-D423-0B08-8FE11291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9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8B015-AB6A-CB37-6E4B-9416EEEA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646DA-1972-D9A0-24D6-2C5915DE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A4E3E-B4AE-32D8-6597-7E785E5E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9FB7F-CE06-DA26-81EF-A835ADE0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80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AFE2D6-59F6-5CB7-695D-6D768A7F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DB7B7-6999-F796-B912-A1AC5131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1A010-BAD3-91FC-85ED-F4C9F700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4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86D3-E412-8D60-9C3D-BCF231432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D95BD-2BF5-260B-EF4D-C1DB481C5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299B8-5107-9BE3-76D1-00FE9977C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79015-DD6A-237B-1AA6-90649589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CDA0D-5AAA-9857-4D82-B3E99F079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2321F-83FD-BDFA-F59A-A6A0FDB0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8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1842-A884-68F0-7B74-699358629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7CEB9-8CFE-4225-C33B-5E1607B611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79B59-FC3A-D7FF-FB45-7E66F1E6B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FA188-F4BF-D707-1EFC-C45ACE14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1B2CB-C594-5028-BF0B-C6D04A5D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52146-4C5C-2CFE-084D-C9F3F934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3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40273-E181-A680-A228-95F64D24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44D29-8F38-3A13-2501-6CE38556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8B5AF-A100-A799-2248-4E35C08E0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2E4C-E013-4574-8843-8E9C67D10388}" type="datetimeFigureOut">
              <a:rPr lang="en-US" smtClean="0"/>
              <a:t>6/14/2026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F523F-5847-A4D3-A28A-40D266C58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175C-C38E-1948-D3FC-356098199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D4639-03C3-47C7-9FCB-545526C85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4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p4"/><Relationship Id="rId7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865D-0C79-158F-43EA-8A90FF2E3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689" y="2324943"/>
            <a:ext cx="9783097" cy="1373811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a 3D Electronic Array for Radiotherapy Quality Assurance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FF117-0ECC-4A3D-C27E-8D0F9734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17574" cy="1373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9E8A7-62A5-A8B4-039B-DAB90834BBF1}"/>
              </a:ext>
            </a:extLst>
          </p:cNvPr>
          <p:cNvSpPr txBox="1"/>
          <p:nvPr/>
        </p:nvSpPr>
        <p:spPr>
          <a:xfrm>
            <a:off x="4048072" y="3912467"/>
            <a:ext cx="4302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Dante E. Roa, PhD</a:t>
            </a:r>
          </a:p>
        </p:txBody>
      </p:sp>
    </p:spTree>
    <p:extLst>
      <p:ext uri="{BB962C8B-B14F-4D97-AF65-F5344CB8AC3E}">
        <p14:creationId xmlns:p14="http://schemas.microsoft.com/office/powerpoint/2010/main" val="195769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F33A-14AD-1F60-057C-E405DD4B5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3637EA-BA75-1379-3E26-7EC7C397314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Characterization Factor – DATA/RESULTS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54" y="1484214"/>
            <a:ext cx="5064361" cy="3380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6" y="1484214"/>
            <a:ext cx="5064360" cy="3380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0" y="524145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i="0" dirty="0" err="1">
                <a:latin typeface="+mj-lt"/>
              </a:rPr>
              <a:t>E</a:t>
            </a:r>
            <a:r>
              <a:rPr lang="es-PE" b="0" i="0" dirty="0" err="1">
                <a:latin typeface="+mj-lt"/>
              </a:rPr>
              <a:t>lekta</a:t>
            </a:r>
            <a:r>
              <a:rPr lang="es-PE" b="0" i="0" dirty="0">
                <a:latin typeface="+mj-lt"/>
              </a:rPr>
              <a:t> Infinity      10×10 cm</a:t>
            </a:r>
            <a:r>
              <a:rPr lang="en-US" dirty="0">
                <a:latin typeface="+mj-lt"/>
              </a:rPr>
              <a:t>²</a:t>
            </a:r>
            <a:r>
              <a:rPr lang="es-PE" b="0" i="0" dirty="0">
                <a:latin typeface="+mj-lt"/>
              </a:rPr>
              <a:t>       50 MU       300 MU/min      6 MV</a:t>
            </a:r>
            <a:endParaRPr lang="es-PE" dirty="0"/>
          </a:p>
        </p:txBody>
      </p:sp>
      <p:sp>
        <p:nvSpPr>
          <p:cNvPr id="10" name="Rectángulo 9"/>
          <p:cNvSpPr/>
          <p:nvPr/>
        </p:nvSpPr>
        <p:spPr>
          <a:xfrm>
            <a:off x="5226405" y="1686484"/>
            <a:ext cx="173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Application of correction factors</a:t>
            </a:r>
            <a:endParaRPr lang="es-PE" dirty="0"/>
          </a:p>
        </p:txBody>
      </p:sp>
      <p:sp>
        <p:nvSpPr>
          <p:cNvPr id="11" name="Flecha derecha 10"/>
          <p:cNvSpPr/>
          <p:nvPr/>
        </p:nvSpPr>
        <p:spPr>
          <a:xfrm>
            <a:off x="5557193" y="2730135"/>
            <a:ext cx="1010194" cy="844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379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CF0C-6451-3958-B90B-4879E712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509933F-FE5E-5874-CE2F-B30488FEE94C}"/>
              </a:ext>
            </a:extLst>
          </p:cNvPr>
          <p:cNvSpPr txBox="1">
            <a:spLocks/>
          </p:cNvSpPr>
          <p:nvPr/>
        </p:nvSpPr>
        <p:spPr>
          <a:xfrm>
            <a:off x="0" y="58993"/>
            <a:ext cx="113665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Angular Dependence – SETUP Measurements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154025" y="753463"/>
            <a:ext cx="2395420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800" b="1" i="0" dirty="0" err="1">
                <a:latin typeface="+mj-lt"/>
              </a:rPr>
              <a:t>Elekta</a:t>
            </a:r>
            <a:r>
              <a:rPr lang="es-PE" sz="2800" b="1" i="0" dirty="0">
                <a:latin typeface="+mj-lt"/>
              </a:rPr>
              <a:t> Infinity: </a:t>
            </a:r>
          </a:p>
          <a:p>
            <a:r>
              <a:rPr lang="es-PE" sz="2800" b="1" i="0" dirty="0">
                <a:latin typeface="+mj-lt"/>
              </a:rPr>
              <a:t>6 MV, </a:t>
            </a:r>
          </a:p>
          <a:p>
            <a:r>
              <a:rPr lang="es-PE" sz="2800" b="1" i="0" dirty="0">
                <a:latin typeface="+mj-lt"/>
              </a:rPr>
              <a:t>22×22 cm</a:t>
            </a:r>
            <a:r>
              <a:rPr lang="en-US" sz="2800" b="1" dirty="0">
                <a:latin typeface="+mj-lt"/>
              </a:rPr>
              <a:t>²</a:t>
            </a:r>
            <a:r>
              <a:rPr lang="es-PE" sz="2800" b="1" dirty="0">
                <a:latin typeface="+mj-lt"/>
              </a:rPr>
              <a:t>,</a:t>
            </a:r>
            <a:r>
              <a:rPr lang="es-PE" sz="2800" b="1" i="0" dirty="0">
                <a:latin typeface="+mj-lt"/>
              </a:rPr>
              <a:t> </a:t>
            </a:r>
          </a:p>
          <a:p>
            <a:r>
              <a:rPr lang="es-PE" sz="2800" b="1" i="0" dirty="0">
                <a:latin typeface="+mj-lt"/>
              </a:rPr>
              <a:t>50 MU, </a:t>
            </a:r>
          </a:p>
          <a:p>
            <a:r>
              <a:rPr lang="es-PE" sz="2800" b="1" i="0" dirty="0">
                <a:latin typeface="+mj-lt"/>
              </a:rPr>
              <a:t>300 MU/min</a:t>
            </a:r>
            <a:endParaRPr lang="es-PE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009" y="662112"/>
            <a:ext cx="6140916" cy="6054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8219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DAAB7-7C83-EADE-3AF8-EC6EE8A69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7E3C5D-1232-E512-1B8D-560B4A23B91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Angular Dependence – DATA/RESULTS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6A62B-2EEE-9B04-714E-7F1F94F91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" y="685801"/>
            <a:ext cx="3028335" cy="1595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127" y="616131"/>
            <a:ext cx="8160284" cy="6133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947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0149CB-9045-E7A5-BED8-9E66B1F396B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Angular Dependence – continues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127A8-B520-F4A4-F9E7-17E113ED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9" y="685801"/>
            <a:ext cx="3028335" cy="1595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9" y="624838"/>
            <a:ext cx="7344556" cy="3014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9" y="3715741"/>
            <a:ext cx="7344556" cy="3014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97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DAAB7-7C83-EADE-3AF8-EC6EE8A69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47E3C5D-1232-E512-1B8D-560B4A23B91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Angular Dependence – DATA/RESULTS</a:t>
            </a:r>
          </a:p>
        </p:txBody>
      </p:sp>
      <p:sp>
        <p:nvSpPr>
          <p:cNvPr id="3" name="CuadroTexto 9">
            <a:extLst>
              <a:ext uri="{FF2B5EF4-FFF2-40B4-BE49-F238E27FC236}">
                <a16:creationId xmlns:a16="http://schemas.microsoft.com/office/drawing/2014/main" id="{907DA310-800A-D5B8-EFE2-EDB34F8380D6}"/>
              </a:ext>
            </a:extLst>
          </p:cNvPr>
          <p:cNvSpPr txBox="1"/>
          <p:nvPr/>
        </p:nvSpPr>
        <p:spPr>
          <a:xfrm>
            <a:off x="87225" y="764348"/>
            <a:ext cx="2395420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800" b="1" i="0" dirty="0" err="1">
                <a:latin typeface="+mj-lt"/>
              </a:rPr>
              <a:t>Elekta</a:t>
            </a:r>
            <a:r>
              <a:rPr lang="es-PE" sz="2800" b="1" i="0" dirty="0">
                <a:latin typeface="+mj-lt"/>
              </a:rPr>
              <a:t> Infinity: </a:t>
            </a:r>
          </a:p>
          <a:p>
            <a:r>
              <a:rPr lang="es-PE" sz="2800" b="1" i="0" dirty="0">
                <a:latin typeface="+mj-lt"/>
              </a:rPr>
              <a:t>6 MV, </a:t>
            </a:r>
          </a:p>
          <a:p>
            <a:r>
              <a:rPr lang="es-PE" sz="2800" b="1" i="0" dirty="0">
                <a:latin typeface="+mj-lt"/>
              </a:rPr>
              <a:t>22×22 cm</a:t>
            </a:r>
            <a:r>
              <a:rPr lang="en-US" sz="2800" b="1" dirty="0">
                <a:latin typeface="+mj-lt"/>
              </a:rPr>
              <a:t>²</a:t>
            </a:r>
            <a:r>
              <a:rPr lang="es-PE" sz="2800" b="1" dirty="0">
                <a:latin typeface="+mj-lt"/>
              </a:rPr>
              <a:t>,</a:t>
            </a:r>
            <a:r>
              <a:rPr lang="es-PE" sz="2800" b="1" i="0" dirty="0">
                <a:latin typeface="+mj-lt"/>
              </a:rPr>
              <a:t> </a:t>
            </a:r>
          </a:p>
          <a:p>
            <a:r>
              <a:rPr lang="es-PE" sz="2800" b="1" i="0" dirty="0">
                <a:latin typeface="+mj-lt"/>
              </a:rPr>
              <a:t>50 MU, </a:t>
            </a:r>
          </a:p>
          <a:p>
            <a:r>
              <a:rPr lang="es-PE" sz="2800" b="1" i="0" dirty="0">
                <a:latin typeface="+mj-lt"/>
              </a:rPr>
              <a:t>300 MU/min</a:t>
            </a:r>
            <a:endParaRPr lang="es-PE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067" y="616132"/>
            <a:ext cx="8682154" cy="6045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387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2731819" y="912394"/>
            <a:ext cx="9294718" cy="4957183"/>
            <a:chOff x="1828800" y="866792"/>
            <a:chExt cx="10363200" cy="5527040"/>
          </a:xfrm>
        </p:grpSpPr>
        <p:grpSp>
          <p:nvGrpSpPr>
            <p:cNvPr id="9" name="Grupo 8"/>
            <p:cNvGrpSpPr/>
            <p:nvPr/>
          </p:nvGrpSpPr>
          <p:grpSpPr>
            <a:xfrm>
              <a:off x="1828800" y="866792"/>
              <a:ext cx="10363200" cy="5527040"/>
              <a:chOff x="1828800" y="596826"/>
              <a:chExt cx="10363200" cy="5527040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8800" y="596826"/>
                <a:ext cx="10363200" cy="552704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4225" y="1504645"/>
                <a:ext cx="8040163" cy="3818041"/>
              </a:xfrm>
              <a:prstGeom prst="rect">
                <a:avLst/>
              </a:prstGeom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90580" y="919913"/>
              <a:ext cx="775227" cy="5420797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47E3C5D-1232-E512-1B8D-560B4A23B91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Angular Dependence – DATA/RESULTS</a:t>
            </a:r>
          </a:p>
        </p:txBody>
      </p:sp>
      <p:sp>
        <p:nvSpPr>
          <p:cNvPr id="8" name="CuadroTexto 9">
            <a:extLst>
              <a:ext uri="{FF2B5EF4-FFF2-40B4-BE49-F238E27FC236}">
                <a16:creationId xmlns:a16="http://schemas.microsoft.com/office/drawing/2014/main" id="{907DA310-800A-D5B8-EFE2-EDB34F8380D6}"/>
              </a:ext>
            </a:extLst>
          </p:cNvPr>
          <p:cNvSpPr txBox="1"/>
          <p:nvPr/>
        </p:nvSpPr>
        <p:spPr>
          <a:xfrm>
            <a:off x="130767" y="808882"/>
            <a:ext cx="2395420" cy="22467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800" b="1" i="0" dirty="0" err="1">
                <a:latin typeface="+mj-lt"/>
              </a:rPr>
              <a:t>Elekta</a:t>
            </a:r>
            <a:r>
              <a:rPr lang="es-PE" sz="2800" b="1" i="0" dirty="0">
                <a:latin typeface="+mj-lt"/>
              </a:rPr>
              <a:t> Infinity: </a:t>
            </a:r>
          </a:p>
          <a:p>
            <a:r>
              <a:rPr lang="es-PE" sz="2800" b="1" i="0" dirty="0">
                <a:latin typeface="+mj-lt"/>
              </a:rPr>
              <a:t>6 MV, </a:t>
            </a:r>
          </a:p>
          <a:p>
            <a:r>
              <a:rPr lang="es-PE" sz="2800" b="1" i="0" dirty="0">
                <a:latin typeface="+mj-lt"/>
              </a:rPr>
              <a:t>22×22 cm</a:t>
            </a:r>
            <a:r>
              <a:rPr lang="en-US" sz="2800" b="1" dirty="0">
                <a:latin typeface="+mj-lt"/>
              </a:rPr>
              <a:t>²</a:t>
            </a:r>
            <a:r>
              <a:rPr lang="es-PE" sz="2800" b="1" dirty="0">
                <a:latin typeface="+mj-lt"/>
              </a:rPr>
              <a:t>,</a:t>
            </a:r>
            <a:r>
              <a:rPr lang="es-PE" sz="2800" b="1" i="0" dirty="0">
                <a:latin typeface="+mj-lt"/>
              </a:rPr>
              <a:t> </a:t>
            </a:r>
          </a:p>
          <a:p>
            <a:r>
              <a:rPr lang="es-PE" sz="2800" b="1" i="0" dirty="0">
                <a:latin typeface="+mj-lt"/>
              </a:rPr>
              <a:t>50 MU, </a:t>
            </a:r>
          </a:p>
          <a:p>
            <a:r>
              <a:rPr lang="es-PE" sz="2800" b="1" i="0" dirty="0">
                <a:latin typeface="+mj-lt"/>
              </a:rPr>
              <a:t>300 MU/min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51633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F33E0-D2DE-3195-2CA1-CBF4EACBC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785C20-441D-C308-12B8-BD40293AB1F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Beam Pulse Quality – DATA/RESULTS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439886" y="5329652"/>
            <a:ext cx="6564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Pixel signal increases with higher dose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Specific beam pulse patterns can be identified.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Beam ramp-up and de-tuning can be measured.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257" y="1317171"/>
            <a:ext cx="5885228" cy="3929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CuadroTexto 28"/>
          <p:cNvSpPr txBox="1"/>
          <p:nvPr/>
        </p:nvSpPr>
        <p:spPr>
          <a:xfrm>
            <a:off x="6775269" y="783068"/>
            <a:ext cx="510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err="1"/>
              <a:t>Varian</a:t>
            </a:r>
            <a:r>
              <a:rPr lang="es-PE" sz="2800" dirty="0"/>
              <a:t> </a:t>
            </a:r>
            <a:r>
              <a:rPr lang="es-PE" sz="2800" dirty="0" err="1"/>
              <a:t>Trilogy</a:t>
            </a:r>
            <a:endParaRPr lang="es-PE" sz="2800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8" y="1338945"/>
            <a:ext cx="5893961" cy="3929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CuadroTexto 33"/>
          <p:cNvSpPr txBox="1"/>
          <p:nvPr/>
        </p:nvSpPr>
        <p:spPr>
          <a:xfrm>
            <a:off x="757646" y="804843"/>
            <a:ext cx="511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 err="1"/>
              <a:t>Elekta</a:t>
            </a:r>
            <a:r>
              <a:rPr lang="es-PE" sz="2800" dirty="0"/>
              <a:t> </a:t>
            </a:r>
            <a:r>
              <a:rPr lang="es-PE" sz="2800" dirty="0" err="1"/>
              <a:t>Infinity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326500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B9E04-1BCD-49A4-A5D9-3BDA7F592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01C2E8-C6AB-39B9-BBA6-6361BAD775B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Beam Pulse Quality – DATA/RESULTS #2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8" y="1451034"/>
            <a:ext cx="5786937" cy="3862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24" y="1441196"/>
            <a:ext cx="5786936" cy="3862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1002138" y="5572301"/>
            <a:ext cx="10049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Interlocks, slight dose rate differences, and other anomalies can be detected.</a:t>
            </a: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100252" y="3032647"/>
            <a:ext cx="1132114" cy="5225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473234" y="2603860"/>
            <a:ext cx="119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/>
              <a:t>Interlock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3317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1">
            <a:extLst>
              <a:ext uri="{FF2B5EF4-FFF2-40B4-BE49-F238E27FC236}">
                <a16:creationId xmlns:a16="http://schemas.microsoft.com/office/drawing/2014/main" id="{6A345F8D-4A5F-297A-E00B-C4B1133516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61" y="544766"/>
            <a:ext cx="8492396" cy="62585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C7AE42-C64D-4312-FDEB-02E04AE050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PDD &amp; Profile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B6ACDB-F09D-E6DB-F914-038D91AC849A}"/>
              </a:ext>
            </a:extLst>
          </p:cNvPr>
          <p:cNvSpPr txBox="1"/>
          <p:nvPr/>
        </p:nvSpPr>
        <p:spPr>
          <a:xfrm>
            <a:off x="143942" y="685801"/>
            <a:ext cx="2423805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E = 6 MV,</a:t>
            </a:r>
          </a:p>
          <a:p>
            <a:r>
              <a:rPr lang="en-US" sz="2800" dirty="0"/>
              <a:t>FS = 10 x 10 cm</a:t>
            </a:r>
          </a:p>
        </p:txBody>
      </p:sp>
    </p:spTree>
    <p:extLst>
      <p:ext uri="{BB962C8B-B14F-4D97-AF65-F5344CB8AC3E}">
        <p14:creationId xmlns:p14="http://schemas.microsoft.com/office/powerpoint/2010/main" val="253000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F62EA5-F713-E111-99CC-E392C763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19" y="685801"/>
            <a:ext cx="8064816" cy="58316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31D13F7-7595-7C37-F354-04E082665A8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v.X.X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Towards an Advanced Clinical Model</a:t>
            </a:r>
          </a:p>
        </p:txBody>
      </p:sp>
    </p:spTree>
    <p:extLst>
      <p:ext uri="{BB962C8B-B14F-4D97-AF65-F5344CB8AC3E}">
        <p14:creationId xmlns:p14="http://schemas.microsoft.com/office/powerpoint/2010/main" val="3492862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rightDOSE - Clinic Prototype">
            <a:hlinkClick r:id="" action="ppaction://media"/>
            <a:extLst>
              <a:ext uri="{FF2B5EF4-FFF2-40B4-BE49-F238E27FC236}">
                <a16:creationId xmlns:a16="http://schemas.microsoft.com/office/drawing/2014/main" id="{3A7A4837-7A77-3C54-9C2C-E414C88FA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057" y="460675"/>
            <a:ext cx="10297886" cy="58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235B8-D0BE-AE2B-47BF-A81A203F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8AC58A-A074-094E-161F-3118D6FF1077}"/>
              </a:ext>
            </a:extLst>
          </p:cNvPr>
          <p:cNvSpPr/>
          <p:nvPr/>
        </p:nvSpPr>
        <p:spPr>
          <a:xfrm>
            <a:off x="3776408" y="470824"/>
            <a:ext cx="2656415" cy="25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D35CE1-7D91-6731-6E60-43C3CE2A2AE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v.X.X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High Spatial Resolution AM Schematic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93" y="685801"/>
            <a:ext cx="8658161" cy="5696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00CF4A-5F3D-6809-C621-290B492C13C5}"/>
              </a:ext>
            </a:extLst>
          </p:cNvPr>
          <p:cNvSpPr txBox="1"/>
          <p:nvPr/>
        </p:nvSpPr>
        <p:spPr>
          <a:xfrm>
            <a:off x="2654710" y="1120253"/>
            <a:ext cx="28584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Sensitive Area – 42 x 42 cm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208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E7B07-8148-C9A3-49FC-FFD9D7D4A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0AE06B-8C4C-BE2B-F4E3-AC75DF27F0DA}"/>
              </a:ext>
            </a:extLst>
          </p:cNvPr>
          <p:cNvSpPr/>
          <p:nvPr/>
        </p:nvSpPr>
        <p:spPr>
          <a:xfrm>
            <a:off x="3872203" y="462116"/>
            <a:ext cx="2656415" cy="25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B4440E-3423-E268-1B29-368FA765871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v.X.X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– Vertical High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Spatial Resolution AM Schematic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B160A5-A3B0-2E97-6151-665AFA50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47" y="685801"/>
            <a:ext cx="10707329" cy="6003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B87E0-D6C8-D69E-AA92-1DD2C78419FB}"/>
              </a:ext>
            </a:extLst>
          </p:cNvPr>
          <p:cNvSpPr txBox="1"/>
          <p:nvPr/>
        </p:nvSpPr>
        <p:spPr>
          <a:xfrm>
            <a:off x="226142" y="1210736"/>
            <a:ext cx="16124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 mm spatial resolution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4C745-080A-C7B5-E24A-BC0AF99F7A73}"/>
              </a:ext>
            </a:extLst>
          </p:cNvPr>
          <p:cNvSpPr txBox="1"/>
          <p:nvPr/>
        </p:nvSpPr>
        <p:spPr>
          <a:xfrm>
            <a:off x="231062" y="2434854"/>
            <a:ext cx="16124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 mm spatial resolution</a:t>
            </a:r>
          </a:p>
        </p:txBody>
      </p:sp>
    </p:spTree>
    <p:extLst>
      <p:ext uri="{BB962C8B-B14F-4D97-AF65-F5344CB8AC3E}">
        <p14:creationId xmlns:p14="http://schemas.microsoft.com/office/powerpoint/2010/main" val="1059557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CB19-0636-0E04-E156-AA87DA1EB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B46AE7-0894-5A3E-BE99-F7449906E67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v.X.X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High Spatial Resolution AM Schematic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87E9F9-A25E-8C95-9DE0-9027DE78E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15" y="685801"/>
            <a:ext cx="6735977" cy="58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63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468C9-B1B3-4FB0-A749-A42720C2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2F7557-6CB9-58B8-4C21-85C7BC60449D}"/>
              </a:ext>
            </a:extLst>
          </p:cNvPr>
          <p:cNvSpPr/>
          <p:nvPr/>
        </p:nvSpPr>
        <p:spPr>
          <a:xfrm>
            <a:off x="3872203" y="462116"/>
            <a:ext cx="2656415" cy="25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9DF1A-A16F-158B-B848-2DA6DD88EE8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37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v.X.X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– MC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1F907-74F3-A1D4-4585-966531447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6" y="1112526"/>
            <a:ext cx="5620531" cy="4196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60A82-2FF9-C0E2-8B87-1CCC51E1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399" y="1092868"/>
            <a:ext cx="6020131" cy="4196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AAD3FA-0C97-4391-317B-7BD91B6808E2}"/>
              </a:ext>
            </a:extLst>
          </p:cNvPr>
          <p:cNvSpPr txBox="1"/>
          <p:nvPr/>
        </p:nvSpPr>
        <p:spPr>
          <a:xfrm>
            <a:off x="10589337" y="1429741"/>
            <a:ext cx="12715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1.5 cm - 1.8% diff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14666-D53D-D27E-2909-B799A8F489DC}"/>
              </a:ext>
            </a:extLst>
          </p:cNvPr>
          <p:cNvSpPr txBox="1"/>
          <p:nvPr/>
        </p:nvSpPr>
        <p:spPr>
          <a:xfrm>
            <a:off x="10584425" y="2073750"/>
            <a:ext cx="13004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6.0 cm – 3.6% diff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67660-5CC0-1E54-012F-663101390284}"/>
              </a:ext>
            </a:extLst>
          </p:cNvPr>
          <p:cNvSpPr txBox="1"/>
          <p:nvPr/>
        </p:nvSpPr>
        <p:spPr>
          <a:xfrm>
            <a:off x="10500857" y="2688261"/>
            <a:ext cx="1380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10.0 cm – 1.7% diff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5263E2-7EAE-771F-F820-54E5262F3BBD}"/>
              </a:ext>
            </a:extLst>
          </p:cNvPr>
          <p:cNvSpPr txBox="1"/>
          <p:nvPr/>
        </p:nvSpPr>
        <p:spPr>
          <a:xfrm>
            <a:off x="10505777" y="3174950"/>
            <a:ext cx="13790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14.0 cm – 3.3% diff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36727-739C-EA31-A3AA-62CAF38C8460}"/>
              </a:ext>
            </a:extLst>
          </p:cNvPr>
          <p:cNvSpPr txBox="1"/>
          <p:nvPr/>
        </p:nvSpPr>
        <p:spPr>
          <a:xfrm>
            <a:off x="10491033" y="3740305"/>
            <a:ext cx="1380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22.0 cm – 3.1% diff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032A9-ED4D-178C-5CDE-883B6FBF1D8F}"/>
              </a:ext>
            </a:extLst>
          </p:cNvPr>
          <p:cNvSpPr txBox="1"/>
          <p:nvPr/>
        </p:nvSpPr>
        <p:spPr>
          <a:xfrm>
            <a:off x="10486121" y="4118847"/>
            <a:ext cx="1380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30.0 cm – 2.3% diff</a:t>
            </a:r>
          </a:p>
        </p:txBody>
      </p:sp>
    </p:spTree>
    <p:extLst>
      <p:ext uri="{BB962C8B-B14F-4D97-AF65-F5344CB8AC3E}">
        <p14:creationId xmlns:p14="http://schemas.microsoft.com/office/powerpoint/2010/main" val="1891962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7A535-4322-EB58-EB25-AACBF1DB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7" y="2923601"/>
            <a:ext cx="11264386" cy="2833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A0881F-25F7-F921-4D0C-6128A99C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Water Scans versus 3D Detector Commissioning Data Acquisition Times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09EF1-2A91-E6BB-13DD-846489BC6FA5}"/>
              </a:ext>
            </a:extLst>
          </p:cNvPr>
          <p:cNvSpPr txBox="1"/>
          <p:nvPr/>
        </p:nvSpPr>
        <p:spPr>
          <a:xfrm>
            <a:off x="1293404" y="5812174"/>
            <a:ext cx="9925602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All Commissioning Data could be acquired in days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B4F5108-05A5-D561-F455-5C28BE76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32" y="1004957"/>
            <a:ext cx="1936955" cy="18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E0C9-4628-B7C7-13EB-3FA34BE1C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974" y="1004954"/>
            <a:ext cx="2415182" cy="18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3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hardware in a glass case">
            <a:extLst>
              <a:ext uri="{FF2B5EF4-FFF2-40B4-BE49-F238E27FC236}">
                <a16:creationId xmlns:a16="http://schemas.microsoft.com/office/drawing/2014/main" id="{49A1B6E0-0A39-AE6E-1F45-D507EEDC0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7" y="1919437"/>
            <a:ext cx="3488954" cy="2511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omputer chip in a plastic case">
            <a:extLst>
              <a:ext uri="{FF2B5EF4-FFF2-40B4-BE49-F238E27FC236}">
                <a16:creationId xmlns:a16="http://schemas.microsoft.com/office/drawing/2014/main" id="{7B47DB56-300B-1FDB-F3F2-DC63ACEF4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43" y="1919437"/>
            <a:ext cx="3488641" cy="2511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lose-up of a computer chip">
            <a:extLst>
              <a:ext uri="{FF2B5EF4-FFF2-40B4-BE49-F238E27FC236}">
                <a16:creationId xmlns:a16="http://schemas.microsoft.com/office/drawing/2014/main" id="{AC46EFE5-DDAE-C3F3-76A6-E799A4299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19" y="1927057"/>
            <a:ext cx="3478103" cy="2504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035106-F24F-C440-FBDA-34E4D42E8D15}"/>
              </a:ext>
            </a:extLst>
          </p:cNvPr>
          <p:cNvSpPr txBox="1"/>
          <p:nvPr/>
        </p:nvSpPr>
        <p:spPr>
          <a:xfrm>
            <a:off x="609857" y="4531821"/>
            <a:ext cx="3345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Full Assembly – 20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Linac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Monthly QA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Patient-specific plan QA, if needed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731D0-070E-402A-7849-120A0FA0D051}"/>
              </a:ext>
            </a:extLst>
          </p:cNvPr>
          <p:cNvSpPr txBox="1"/>
          <p:nvPr/>
        </p:nvSpPr>
        <p:spPr>
          <a:xfrm>
            <a:off x="4389722" y="4531821"/>
            <a:ext cx="3345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Partial Assembly – 14 layers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Patient-specific plan QA with 3D data acquisition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490A1-64E0-0023-36D6-DC43FFFD4013}"/>
              </a:ext>
            </a:extLst>
          </p:cNvPr>
          <p:cNvSpPr txBox="1"/>
          <p:nvPr/>
        </p:nvSpPr>
        <p:spPr>
          <a:xfrm>
            <a:off x="8169587" y="4531821"/>
            <a:ext cx="334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Basic Assembly – 1 layer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Daily linac QA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C447E2-8767-4EE4-EBB3-7A7231EB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4" y="77286"/>
            <a:ext cx="10515600" cy="1325563"/>
          </a:xfrm>
        </p:spPr>
        <p:txBody>
          <a:bodyPr/>
          <a:lstStyle/>
          <a:p>
            <a:r>
              <a:rPr lang="en-US" dirty="0"/>
              <a:t>3D Electronic Detector Array Modular Design – Three different applications in 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42F94-B4F9-4D57-B7F9-2CE28FB22BB0}"/>
              </a:ext>
            </a:extLst>
          </p:cNvPr>
          <p:cNvSpPr txBox="1"/>
          <p:nvPr/>
        </p:nvSpPr>
        <p:spPr>
          <a:xfrm>
            <a:off x="1219200" y="6109647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188 </a:t>
            </a:r>
            <a:r>
              <a:rPr lang="en-US" dirty="0" err="1"/>
              <a:t>lbs</a:t>
            </a:r>
            <a:r>
              <a:rPr lang="en-US" dirty="0"/>
              <a:t> (85 Kg)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56D92-DFEE-F119-F06A-30221CC5713B}"/>
              </a:ext>
            </a:extLst>
          </p:cNvPr>
          <p:cNvSpPr txBox="1"/>
          <p:nvPr/>
        </p:nvSpPr>
        <p:spPr>
          <a:xfrm>
            <a:off x="5412674" y="6104732"/>
            <a:ext cx="16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74 </a:t>
            </a:r>
            <a:r>
              <a:rPr lang="en-US" dirty="0" err="1"/>
              <a:t>lbs</a:t>
            </a:r>
            <a:r>
              <a:rPr lang="en-US" dirty="0"/>
              <a:t> (34 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41DB0-9904-815A-6257-359CDA083490}"/>
              </a:ext>
            </a:extLst>
          </p:cNvPr>
          <p:cNvSpPr txBox="1"/>
          <p:nvPr/>
        </p:nvSpPr>
        <p:spPr>
          <a:xfrm>
            <a:off x="9252182" y="610964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32 </a:t>
            </a:r>
            <a:r>
              <a:rPr lang="en-US" dirty="0" err="1"/>
              <a:t>lbs</a:t>
            </a:r>
            <a:r>
              <a:rPr lang="en-US" dirty="0"/>
              <a:t> (15 Kg)</a:t>
            </a:r>
          </a:p>
        </p:txBody>
      </p:sp>
    </p:spTree>
    <p:extLst>
      <p:ext uri="{BB962C8B-B14F-4D97-AF65-F5344CB8AC3E}">
        <p14:creationId xmlns:p14="http://schemas.microsoft.com/office/powerpoint/2010/main" val="4190652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32F2-7C43-84E1-9743-229F2E687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hardware in a glass case">
            <a:extLst>
              <a:ext uri="{FF2B5EF4-FFF2-40B4-BE49-F238E27FC236}">
                <a16:creationId xmlns:a16="http://schemas.microsoft.com/office/drawing/2014/main" id="{B4DF51AA-2A66-8F4B-D122-E412B324F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82" y="124951"/>
            <a:ext cx="2703349" cy="1946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computer chip in a plastic case">
            <a:extLst>
              <a:ext uri="{FF2B5EF4-FFF2-40B4-BE49-F238E27FC236}">
                <a16:creationId xmlns:a16="http://schemas.microsoft.com/office/drawing/2014/main" id="{C4142CE8-0E5D-E8A1-6A53-BD720A3DF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18" y="136554"/>
            <a:ext cx="2703349" cy="1946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close-up of a computer chip">
            <a:extLst>
              <a:ext uri="{FF2B5EF4-FFF2-40B4-BE49-F238E27FC236}">
                <a16:creationId xmlns:a16="http://schemas.microsoft.com/office/drawing/2014/main" id="{5E662A07-BABB-5FDA-5520-9F111D625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43" y="146628"/>
            <a:ext cx="2703349" cy="1946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5A9B5CE-272F-3110-6418-BA0D338EF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5" y="3248134"/>
            <a:ext cx="1419568" cy="1605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68C8A01-176D-053E-46D9-B0B90B0E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86" y="3239336"/>
            <a:ext cx="1751762" cy="14426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18F9F00-A4B6-A594-64A2-F0FE8F03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92" y="3248134"/>
            <a:ext cx="1620439" cy="1454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886C25-23AF-4643-D2A1-DDB22B0A5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6650" y="4727948"/>
            <a:ext cx="1433976" cy="15046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5395E7-0864-E2F0-D742-50A5A86A8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9010" y="4743959"/>
            <a:ext cx="2546868" cy="1504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D49FC-4805-A121-7EC7-FAC8481FC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8722" y="3161781"/>
            <a:ext cx="1848001" cy="14806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0C18FB-8021-A006-85C8-078C6DF698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3247" y="4687756"/>
            <a:ext cx="1289121" cy="14851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35EBD8-2A4D-B18F-3FBA-F76315BF6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80530" y="4697802"/>
            <a:ext cx="1972457" cy="1137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431030F2-EF7B-4E30-338F-1E0CFECCAF90}"/>
              </a:ext>
            </a:extLst>
          </p:cNvPr>
          <p:cNvSpPr/>
          <p:nvPr/>
        </p:nvSpPr>
        <p:spPr>
          <a:xfrm rot="2219457">
            <a:off x="2065300" y="2263733"/>
            <a:ext cx="298581" cy="8429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972BC3-8A67-1372-C8BF-2361C57A0128}"/>
              </a:ext>
            </a:extLst>
          </p:cNvPr>
          <p:cNvSpPr txBox="1"/>
          <p:nvPr/>
        </p:nvSpPr>
        <p:spPr>
          <a:xfrm>
            <a:off x="349104" y="2916579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$100K - $120K*</a:t>
            </a:r>
          </a:p>
        </p:txBody>
      </p: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7365BA8B-8B77-FFC7-1FCA-83501E526D97}"/>
              </a:ext>
            </a:extLst>
          </p:cNvPr>
          <p:cNvSpPr/>
          <p:nvPr/>
        </p:nvSpPr>
        <p:spPr>
          <a:xfrm>
            <a:off x="3154486" y="2873830"/>
            <a:ext cx="4562649" cy="3547068"/>
          </a:xfrm>
          <a:prstGeom prst="roundRect">
            <a:avLst/>
          </a:prstGeom>
          <a:noFill/>
          <a:ln w="95250">
            <a:solidFill>
              <a:srgbClr val="0000FF"/>
            </a:solidFill>
            <a:prstDash val="lgDash"/>
          </a:ln>
          <a:effectLst>
            <a:outerShdw dist="38100" dir="13500000" sx="1000" sy="1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5DE8B-97D9-10A0-5B16-CFDD0F056245}"/>
              </a:ext>
            </a:extLst>
          </p:cNvPr>
          <p:cNvSpPr txBox="1"/>
          <p:nvPr/>
        </p:nvSpPr>
        <p:spPr>
          <a:xfrm>
            <a:off x="4578331" y="2856291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$50K - $70K*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145636BF-97DA-532A-6D8A-FFEF6ABE2488}"/>
              </a:ext>
            </a:extLst>
          </p:cNvPr>
          <p:cNvSpPr/>
          <p:nvPr/>
        </p:nvSpPr>
        <p:spPr>
          <a:xfrm>
            <a:off x="5186305" y="2211690"/>
            <a:ext cx="482321" cy="6126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0A2A94-4BAD-3919-764E-927974B64DD7}"/>
              </a:ext>
            </a:extLst>
          </p:cNvPr>
          <p:cNvSpPr txBox="1"/>
          <p:nvPr/>
        </p:nvSpPr>
        <p:spPr>
          <a:xfrm>
            <a:off x="9523803" y="2777581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$10K - $20K*</a:t>
            </a: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F48499AF-9D23-EEAA-1EE0-CF52E2EAA985}"/>
              </a:ext>
            </a:extLst>
          </p:cNvPr>
          <p:cNvSpPr/>
          <p:nvPr/>
        </p:nvSpPr>
        <p:spPr>
          <a:xfrm>
            <a:off x="8363585" y="2824295"/>
            <a:ext cx="3724582" cy="3596604"/>
          </a:xfrm>
          <a:prstGeom prst="roundRect">
            <a:avLst/>
          </a:prstGeom>
          <a:noFill/>
          <a:ln w="95250">
            <a:solidFill>
              <a:schemeClr val="accent6">
                <a:lumMod val="75000"/>
              </a:schemeClr>
            </a:solidFill>
            <a:prstDash val="lgDash"/>
          </a:ln>
          <a:effectLst>
            <a:outerShdw dist="38100" dir="13500000" sx="1000" sy="1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123A80CC-D193-3C48-7F25-4D8735F80411}"/>
              </a:ext>
            </a:extLst>
          </p:cNvPr>
          <p:cNvSpPr/>
          <p:nvPr/>
        </p:nvSpPr>
        <p:spPr>
          <a:xfrm rot="18236127">
            <a:off x="8837550" y="2169380"/>
            <a:ext cx="482321" cy="7010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7C29DE-606E-680B-B504-D90CCB55F4FF}"/>
              </a:ext>
            </a:extLst>
          </p:cNvPr>
          <p:cNvSpPr txBox="1"/>
          <p:nvPr/>
        </p:nvSpPr>
        <p:spPr>
          <a:xfrm>
            <a:off x="9860161" y="902671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$70K - $100K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BA86B1-F4AF-FACA-6A76-CDADF35F204D}"/>
              </a:ext>
            </a:extLst>
          </p:cNvPr>
          <p:cNvSpPr txBox="1"/>
          <p:nvPr/>
        </p:nvSpPr>
        <p:spPr>
          <a:xfrm>
            <a:off x="10051969" y="6497759"/>
            <a:ext cx="20361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*Separate purchase</a:t>
            </a:r>
          </a:p>
        </p:txBody>
      </p:sp>
      <p:sp>
        <p:nvSpPr>
          <p:cNvPr id="32" name="Rounded Rectangle 1">
            <a:extLst>
              <a:ext uri="{FF2B5EF4-FFF2-40B4-BE49-F238E27FC236}">
                <a16:creationId xmlns:a16="http://schemas.microsoft.com/office/drawing/2014/main" id="{DB33977B-EF14-D9CB-0A69-14350014D749}"/>
              </a:ext>
            </a:extLst>
          </p:cNvPr>
          <p:cNvSpPr/>
          <p:nvPr/>
        </p:nvSpPr>
        <p:spPr>
          <a:xfrm>
            <a:off x="827629" y="62568"/>
            <a:ext cx="8992339" cy="2149122"/>
          </a:xfrm>
          <a:prstGeom prst="roundRect">
            <a:avLst/>
          </a:prstGeom>
          <a:noFill/>
          <a:ln w="95250">
            <a:solidFill>
              <a:schemeClr val="accent4">
                <a:lumMod val="75000"/>
              </a:schemeClr>
            </a:solidFill>
            <a:prstDash val="lgDash"/>
          </a:ln>
          <a:effectLst>
            <a:outerShdw dist="38100" dir="13500000" sx="1000" sy="1000" algn="b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86CD86-C837-E88E-F72B-AC377FA9FEDF}"/>
              </a:ext>
            </a:extLst>
          </p:cNvPr>
          <p:cNvSpPr txBox="1"/>
          <p:nvPr/>
        </p:nvSpPr>
        <p:spPr>
          <a:xfrm>
            <a:off x="9268242" y="23199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Daily Linac QA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1AE902-F075-609A-5B80-97ABB86B8605}"/>
              </a:ext>
            </a:extLst>
          </p:cNvPr>
          <p:cNvSpPr txBox="1"/>
          <p:nvPr/>
        </p:nvSpPr>
        <p:spPr>
          <a:xfrm>
            <a:off x="5511985" y="2290967"/>
            <a:ext cx="199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Patient Specific QA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CFA162-9CAC-087E-EA81-2C137232EE07}"/>
              </a:ext>
            </a:extLst>
          </p:cNvPr>
          <p:cNvSpPr txBox="1"/>
          <p:nvPr/>
        </p:nvSpPr>
        <p:spPr>
          <a:xfrm>
            <a:off x="339082" y="2224500"/>
            <a:ext cx="187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Commissioning &amp; Monthly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CAD9F58-8C4F-C661-C175-75A34553C8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996" y="5245197"/>
            <a:ext cx="1463837" cy="1336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545544D-1E9F-F800-9E3A-B5546390634F}"/>
              </a:ext>
            </a:extLst>
          </p:cNvPr>
          <p:cNvSpPr txBox="1"/>
          <p:nvPr/>
        </p:nvSpPr>
        <p:spPr>
          <a:xfrm>
            <a:off x="724532" y="4938671"/>
            <a:ext cx="971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~$43K*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99AD8E87-B269-DFFD-E406-58C46A8B033A}"/>
              </a:ext>
            </a:extLst>
          </p:cNvPr>
          <p:cNvSpPr/>
          <p:nvPr/>
        </p:nvSpPr>
        <p:spPr>
          <a:xfrm rot="991689">
            <a:off x="2201836" y="2253194"/>
            <a:ext cx="322052" cy="30475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13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860471" y="527162"/>
            <a:ext cx="247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193">
            <a:extLst>
              <a:ext uri="{FF2B5EF4-FFF2-40B4-BE49-F238E27FC236}">
                <a16:creationId xmlns:a16="http://schemas.microsoft.com/office/drawing/2014/main" id="{FC9BE35B-7DD8-D3BA-1D28-7BF688E3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912" y="1291551"/>
            <a:ext cx="10274144" cy="499365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25721" tIns="125721" rIns="125721" bIns="125721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Measured and reliable 3D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dosimetric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 with an electronic detector array is possible.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Linearity, dose rate, PDD, and profile results support this statement</a:t>
            </a: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detector has sufficient temporal resolution to evaluate beam pulse quality from different linac vendors. Useful in beam diagnostics and an alert to the user.</a:t>
            </a: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provide 3D dose distribution of patient-specific treatment plan QA minutes after irradiation. </a:t>
            </a: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implementation of this technology could lead to significant time-savings in linac commissioning and monthly QA and cost savings in PSQA and Daily Linac QA.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4F374-2374-4CFC-0D43-ABBE476F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676582" cy="9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79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3">
            <a:extLst>
              <a:ext uri="{FF2B5EF4-FFF2-40B4-BE49-F238E27FC236}">
                <a16:creationId xmlns:a16="http://schemas.microsoft.com/office/drawing/2014/main" id="{D2DC1AAD-441E-93A7-DF59-9FAEE8CFA219}"/>
              </a:ext>
            </a:extLst>
          </p:cNvPr>
          <p:cNvSpPr txBox="1"/>
          <p:nvPr/>
        </p:nvSpPr>
        <p:spPr>
          <a:xfrm>
            <a:off x="-87086" y="1044237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400" b="1" dirty="0">
                <a:latin typeface="Arial" panose="020B0604020202020204" pitchFamily="34" charset="0"/>
                <a:cs typeface="Arial" panose="020B0604020202020204" pitchFamily="34" charset="0"/>
              </a:rPr>
              <a:t>The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98AB1-F5CC-3A8B-D1F0-4C87481C4737}"/>
              </a:ext>
            </a:extLst>
          </p:cNvPr>
          <p:cNvSpPr txBox="1"/>
          <p:nvPr/>
        </p:nvSpPr>
        <p:spPr>
          <a:xfrm>
            <a:off x="870858" y="1888171"/>
            <a:ext cx="107333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Dante E. Roa, PhD </a:t>
            </a:r>
            <a:r>
              <a:rPr lang="en-US" sz="2400" baseline="30000" dirty="0"/>
              <a:t>1,2*</a:t>
            </a:r>
            <a:r>
              <a:rPr lang="en-US" sz="2400" dirty="0"/>
              <a:t>, Miguel Risco-Castillo</a:t>
            </a:r>
            <a:r>
              <a:rPr lang="en-US" sz="2400" baseline="30000" dirty="0"/>
              <a:t>1,4</a:t>
            </a:r>
            <a:r>
              <a:rPr lang="en-US" sz="2400" dirty="0"/>
              <a:t>, Renzo Romero</a:t>
            </a:r>
            <a:r>
              <a:rPr lang="en-US" sz="2400" baseline="30000" dirty="0"/>
              <a:t>1,4</a:t>
            </a:r>
            <a:r>
              <a:rPr lang="en-US" sz="2400" dirty="0"/>
              <a:t>. Enzo Aucca</a:t>
            </a:r>
            <a:r>
              <a:rPr lang="en-US" sz="2400" baseline="30000" dirty="0"/>
              <a:t>1,3</a:t>
            </a:r>
            <a:r>
              <a:rPr lang="en-US" sz="2400" dirty="0"/>
              <a:t>, Renzo Ocampo</a:t>
            </a:r>
            <a:r>
              <a:rPr lang="en-US" sz="2400" baseline="30000" dirty="0"/>
              <a:t>1,4</a:t>
            </a:r>
            <a:r>
              <a:rPr lang="en-US" sz="2400" dirty="0"/>
              <a:t>, William de Souza Santos, PhD</a:t>
            </a:r>
            <a:r>
              <a:rPr lang="en-US" sz="2400" baseline="30000" dirty="0"/>
              <a:t>6</a:t>
            </a:r>
            <a:r>
              <a:rPr lang="en-US" sz="2400" dirty="0"/>
              <a:t>, Mirko Salomón Alva Sánchez, PhD</a:t>
            </a:r>
            <a:r>
              <a:rPr lang="en-US" sz="2400" baseline="30000" dirty="0"/>
              <a:t>7</a:t>
            </a:r>
            <a:r>
              <a:rPr lang="en-US" sz="2400" dirty="0"/>
              <a:t>, Carmen Sandra Guzmán Calcina, PhD</a:t>
            </a:r>
            <a:r>
              <a:rPr lang="en-US" sz="2400" baseline="30000" dirty="0"/>
              <a:t>1,5</a:t>
            </a:r>
            <a:r>
              <a:rPr lang="en-US" sz="2400" dirty="0"/>
              <a:t>, Modesto Montoya, PhD</a:t>
            </a:r>
            <a:r>
              <a:rPr lang="en-US" sz="2400" baseline="30000" dirty="0"/>
              <a:t>4</a:t>
            </a:r>
            <a:r>
              <a:rPr lang="en-US" sz="2400" dirty="0"/>
              <a:t>, Roger </a:t>
            </a:r>
            <a:r>
              <a:rPr lang="en-US" sz="2400" dirty="0" err="1"/>
              <a:t>Challco</a:t>
            </a:r>
            <a:r>
              <a:rPr lang="en-US" sz="2400" dirty="0"/>
              <a:t>, EE</a:t>
            </a:r>
            <a:r>
              <a:rPr lang="en-US" sz="2400" baseline="30000" dirty="0"/>
              <a:t>1,4</a:t>
            </a:r>
            <a:r>
              <a:rPr lang="en-US" sz="2400" dirty="0"/>
              <a:t>, Gabriel López</a:t>
            </a:r>
            <a:r>
              <a:rPr lang="en-US" sz="2400" baseline="30000" dirty="0"/>
              <a:t>1,3</a:t>
            </a:r>
            <a:r>
              <a:rPr lang="en-US" sz="2400" dirty="0"/>
              <a:t>, Erick Paniagua, EE</a:t>
            </a:r>
            <a:r>
              <a:rPr lang="en-US" sz="2400" baseline="30000" dirty="0"/>
              <a:t>4,8</a:t>
            </a:r>
            <a:r>
              <a:rPr lang="en-US" sz="2400" dirty="0"/>
              <a:t> </a:t>
            </a:r>
          </a:p>
          <a:p>
            <a:endParaRPr lang="en-US" dirty="0"/>
          </a:p>
          <a:p>
            <a:r>
              <a:rPr lang="en-US" dirty="0"/>
              <a:t>1 </a:t>
            </a:r>
            <a:r>
              <a:rPr lang="en-US" dirty="0" err="1"/>
              <a:t>BrightDOSE</a:t>
            </a:r>
            <a:r>
              <a:rPr lang="en-US" dirty="0"/>
              <a:t> USA LLC, Mission Viejo, CA, USA </a:t>
            </a:r>
          </a:p>
          <a:p>
            <a:r>
              <a:rPr lang="en-US" dirty="0"/>
              <a:t>2 Leonard Cancer Institute, Mission Viejo, CA, USA </a:t>
            </a:r>
          </a:p>
          <a:p>
            <a:r>
              <a:rPr lang="en-US" dirty="0"/>
              <a:t>3 Ponti </a:t>
            </a:r>
            <a:r>
              <a:rPr lang="en-US" dirty="0" err="1"/>
              <a:t>icia</a:t>
            </a:r>
            <a:r>
              <a:rPr lang="en-US" dirty="0"/>
              <a:t> Universidad </a:t>
            </a:r>
            <a:r>
              <a:rPr lang="en-US" dirty="0" err="1"/>
              <a:t>Católica</a:t>
            </a:r>
            <a:r>
              <a:rPr lang="en-US" dirty="0"/>
              <a:t> del Perú , Electronic Engineering Department, Lima, Perú </a:t>
            </a:r>
          </a:p>
          <a:p>
            <a:r>
              <a:rPr lang="en-US" dirty="0"/>
              <a:t>4 Universidad Nacional de </a:t>
            </a:r>
            <a:r>
              <a:rPr lang="en-US" dirty="0" err="1"/>
              <a:t>Ingenierı́a</a:t>
            </a:r>
            <a:r>
              <a:rPr lang="en-US" dirty="0"/>
              <a:t>,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Ciencias</a:t>
            </a:r>
            <a:r>
              <a:rPr lang="en-US" dirty="0"/>
              <a:t>, Lima, Perú </a:t>
            </a:r>
          </a:p>
          <a:p>
            <a:r>
              <a:rPr lang="en-US" dirty="0"/>
              <a:t>5 Instituto de </a:t>
            </a:r>
            <a:r>
              <a:rPr lang="en-US" dirty="0" err="1"/>
              <a:t>Investigaciones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Ciencias</a:t>
            </a:r>
            <a:r>
              <a:rPr lang="en-US" dirty="0"/>
              <a:t> </a:t>
            </a:r>
            <a:r>
              <a:rPr lang="en-US" dirty="0" err="1"/>
              <a:t>Biomédicas</a:t>
            </a:r>
            <a:r>
              <a:rPr lang="en-US" dirty="0"/>
              <a:t>, Universidad Ricardo Palma, Lima, Perú </a:t>
            </a:r>
          </a:p>
          <a:p>
            <a:r>
              <a:rPr lang="en-US" dirty="0"/>
              <a:t>6 Departamento de </a:t>
            </a:r>
            <a:r>
              <a:rPr lang="en-US" dirty="0" err="1"/>
              <a:t>Fı́sica</a:t>
            </a:r>
            <a:r>
              <a:rPr lang="en-US" dirty="0"/>
              <a:t>, </a:t>
            </a:r>
            <a:r>
              <a:rPr lang="en-US" dirty="0" err="1"/>
              <a:t>Universidade</a:t>
            </a:r>
            <a:r>
              <a:rPr lang="en-US" dirty="0"/>
              <a:t> Federal de Sergipe, </a:t>
            </a:r>
            <a:r>
              <a:rPr lang="en-US" dirty="0" err="1"/>
              <a:t>São</a:t>
            </a:r>
            <a:r>
              <a:rPr lang="en-US" dirty="0"/>
              <a:t> </a:t>
            </a:r>
            <a:r>
              <a:rPr lang="en-US" dirty="0" err="1"/>
              <a:t>Cristóvão</a:t>
            </a:r>
            <a:r>
              <a:rPr lang="en-US" dirty="0"/>
              <a:t>, </a:t>
            </a:r>
            <a:r>
              <a:rPr lang="en-US" dirty="0" err="1"/>
              <a:t>Brasil</a:t>
            </a:r>
            <a:r>
              <a:rPr lang="en-US" dirty="0"/>
              <a:t> </a:t>
            </a:r>
          </a:p>
          <a:p>
            <a:r>
              <a:rPr lang="en-US" dirty="0"/>
              <a:t>7 Federal University of Health Sciences of Porto Alegre, Porto Alegre, Brazil </a:t>
            </a:r>
          </a:p>
          <a:p>
            <a:r>
              <a:rPr lang="en-US" dirty="0"/>
              <a:t>8 Universidad Nacional de San Antonio Abad del Cusco, Electronic Engineering Department, Cusco, Perú </a:t>
            </a:r>
          </a:p>
          <a:p>
            <a:endParaRPr lang="en-US" dirty="0"/>
          </a:p>
          <a:p>
            <a:r>
              <a:rPr lang="en-US" sz="3200" b="1" dirty="0"/>
              <a:t>*E-mail: danteeroa@gmail.com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FFEB1-7072-4A90-1F06-7CAC8D47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973285" cy="1007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B2721-BB7E-99E4-5F30-EF7D25F1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753" y="29496"/>
            <a:ext cx="1765728" cy="1684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19725-E7B0-C777-A3AE-265420178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931" y="29496"/>
            <a:ext cx="1237745" cy="16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5AE2-8365-8670-791E-7BDB2AB3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716" y="2951008"/>
            <a:ext cx="3264310" cy="120803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Questions?</a:t>
            </a:r>
          </a:p>
        </p:txBody>
      </p:sp>
      <p:pic>
        <p:nvPicPr>
          <p:cNvPr id="5" name="luz_celular">
            <a:hlinkClick r:id="" action="ppaction://media"/>
            <a:extLst>
              <a:ext uri="{FF2B5EF4-FFF2-40B4-BE49-F238E27FC236}">
                <a16:creationId xmlns:a16="http://schemas.microsoft.com/office/drawing/2014/main" id="{AA123512-1229-99EC-AB68-CA9A15EB7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415" y="2268796"/>
            <a:ext cx="3839497" cy="3839497"/>
          </a:xfrm>
          <a:prstGeom prst="rect">
            <a:avLst/>
          </a:prstGeom>
        </p:spPr>
      </p:pic>
      <p:pic>
        <p:nvPicPr>
          <p:cNvPr id="6" name="sombra_mano">
            <a:hlinkClick r:id="" action="ppaction://media"/>
            <a:extLst>
              <a:ext uri="{FF2B5EF4-FFF2-40B4-BE49-F238E27FC236}">
                <a16:creationId xmlns:a16="http://schemas.microsoft.com/office/drawing/2014/main" id="{7D75CDB4-7DE0-6823-EB5F-C01684893C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734232" y="2278625"/>
            <a:ext cx="3839497" cy="3839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E71C7-0424-07D8-3502-6FB73B0A675C}"/>
              </a:ext>
            </a:extLst>
          </p:cNvPr>
          <p:cNvSpPr txBox="1"/>
          <p:nvPr/>
        </p:nvSpPr>
        <p:spPr>
          <a:xfrm>
            <a:off x="356415" y="1337189"/>
            <a:ext cx="821731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Visible Light Tests with model v.4.5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A571-CA57-7EAB-BA77-C7489626E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"/>
            <a:ext cx="3973285" cy="10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2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D04-40B9-97E3-698C-53CA4EE8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3020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v.3.0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449026-5E48-7C70-6B17-0AD5E3A4F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1" y="4039635"/>
            <a:ext cx="2914864" cy="19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BDB14-E322-726F-6480-3713E458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10" y="313710"/>
            <a:ext cx="6146739" cy="2822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B1AE94-D3EE-0852-DEF3-C595F2932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" y="1070790"/>
            <a:ext cx="2914863" cy="2606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79B660-AD09-CD05-EAEA-85D610BB5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213" y="3258979"/>
            <a:ext cx="4303539" cy="3190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CF97F-E90F-558F-F770-31C2CF97A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822" y="3251012"/>
            <a:ext cx="4502683" cy="3190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3856F9-2F32-8679-466D-476FCB20C683}"/>
              </a:ext>
            </a:extLst>
          </p:cNvPr>
          <p:cNvSpPr txBox="1"/>
          <p:nvPr/>
        </p:nvSpPr>
        <p:spPr>
          <a:xfrm>
            <a:off x="9970144" y="697174"/>
            <a:ext cx="190722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QR-Code</a:t>
            </a:r>
          </a:p>
          <a:p>
            <a:pPr algn="ctr"/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0E5A91-095C-F62A-987E-6CCFF77F5B7D}"/>
              </a:ext>
            </a:extLst>
          </p:cNvPr>
          <p:cNvSpPr txBox="1"/>
          <p:nvPr/>
        </p:nvSpPr>
        <p:spPr>
          <a:xfrm>
            <a:off x="4817806" y="6405303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8C5565-FDE5-E33F-B872-845E7E7B2585}"/>
              </a:ext>
            </a:extLst>
          </p:cNvPr>
          <p:cNvSpPr txBox="1"/>
          <p:nvPr/>
        </p:nvSpPr>
        <p:spPr>
          <a:xfrm>
            <a:off x="9483227" y="6400391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Dose Rate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332" y="507348"/>
            <a:ext cx="2133977" cy="213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8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7DB26-5AAD-B7FC-9E69-FEE1DC63C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7E06C2-710B-9A5D-C037-3C0C35DC9437}"/>
              </a:ext>
            </a:extLst>
          </p:cNvPr>
          <p:cNvSpPr/>
          <p:nvPr/>
        </p:nvSpPr>
        <p:spPr>
          <a:xfrm>
            <a:off x="3872203" y="462116"/>
            <a:ext cx="2656415" cy="25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06B869-D8AB-0AEC-9A91-96481383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25316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Active Matrix (AM) Design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1D8557-C455-1849-C5CE-AD40B63B2274}"/>
              </a:ext>
            </a:extLst>
          </p:cNvPr>
          <p:cNvGrpSpPr/>
          <p:nvPr/>
        </p:nvGrpSpPr>
        <p:grpSpPr>
          <a:xfrm>
            <a:off x="226835" y="637075"/>
            <a:ext cx="9025317" cy="5999181"/>
            <a:chOff x="1554192" y="637075"/>
            <a:chExt cx="9025317" cy="59991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507AF9-D87E-C689-3ADD-206CD97B7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4192" y="637075"/>
              <a:ext cx="9025317" cy="59991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6F6FCD-857D-6E1C-4918-F19CBD74A226}"/>
                </a:ext>
              </a:extLst>
            </p:cNvPr>
            <p:cNvSpPr txBox="1"/>
            <p:nvPr/>
          </p:nvSpPr>
          <p:spPr>
            <a:xfrm>
              <a:off x="1788651" y="963250"/>
              <a:ext cx="2853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Sensitive Area – 18 x 18 cm</a:t>
              </a:r>
              <a:r>
                <a:rPr lang="en-US" baseline="30000" dirty="0"/>
                <a:t>2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9BEF610-8747-E80F-A43D-49E9E3F11596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32" y="1220740"/>
              <a:ext cx="2793026" cy="1188163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n 15">
            <a:extLst>
              <a:ext uri="{FF2B5EF4-FFF2-40B4-BE49-F238E27FC236}">
                <a16:creationId xmlns:a16="http://schemas.microsoft.com/office/drawing/2014/main" id="{5B29C52A-FA61-61B6-B8DA-04C0936E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712" y="36465"/>
            <a:ext cx="1947879" cy="2451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E8A2C-FB5B-FB31-60E3-D81C43D64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856" y="2673069"/>
            <a:ext cx="2409079" cy="13607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6C09E8-9A13-1880-656B-ED444150D23E}"/>
              </a:ext>
            </a:extLst>
          </p:cNvPr>
          <p:cNvSpPr txBox="1"/>
          <p:nvPr/>
        </p:nvSpPr>
        <p:spPr>
          <a:xfrm>
            <a:off x="9947343" y="4064060"/>
            <a:ext cx="1607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KEMET Capacitor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333326-7C03-CE59-CCED-77FB4627A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313" y="4634835"/>
            <a:ext cx="1761124" cy="187119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FB95A3-6B59-0A15-4D06-0E2325610A26}"/>
              </a:ext>
            </a:extLst>
          </p:cNvPr>
          <p:cNvSpPr txBox="1"/>
          <p:nvPr/>
        </p:nvSpPr>
        <p:spPr>
          <a:xfrm>
            <a:off x="10382768" y="6524235"/>
            <a:ext cx="885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MOSFET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3C167-846F-F847-9C12-BE4174B8E582}"/>
              </a:ext>
            </a:extLst>
          </p:cNvPr>
          <p:cNvSpPr txBox="1"/>
          <p:nvPr/>
        </p:nvSpPr>
        <p:spPr>
          <a:xfrm>
            <a:off x="353961" y="6136697"/>
            <a:ext cx="3303790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Pixel = </a:t>
            </a:r>
            <a:r>
              <a:rPr lang="en-US" dirty="0" err="1"/>
              <a:t>Diode+Capacitor+MOSFET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8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696118F-462A-EF42-F4DA-1FAF2145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3020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4EEF5-A957-EF1A-2D87-A4D97D9B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30" y="643344"/>
            <a:ext cx="4782302" cy="35058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924C341B-3680-0F95-9DCB-F13F8254285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6" y="869821"/>
            <a:ext cx="6430297" cy="5354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F58A8D-D893-8F44-8E2D-CD0F6665A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77" y="4215192"/>
            <a:ext cx="4782302" cy="2519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9039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73E5-0F3F-4822-77D5-8C7791BC7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F701A-4ED6-72FD-8D26-9D263B4FE07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029353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Service (Diagnostics) Software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49596" y="5257544"/>
            <a:ext cx="88277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Configurable data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Horizontal and vertical profile visualization (off-axis)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Pixel signal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Visualization as a function of time (instantaneous and cumulative)</a:t>
            </a:r>
            <a:endParaRPr lang="es-PE" sz="2000" dirty="0"/>
          </a:p>
        </p:txBody>
      </p:sp>
      <p:pic>
        <p:nvPicPr>
          <p:cNvPr id="2" name="video_serv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34" y="685801"/>
            <a:ext cx="8127543" cy="45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573E5-0F3F-4822-77D5-8C7791BC7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23F701A-4ED6-72FD-8D26-9D263B4FE07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35300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Web-based User Software</a:t>
            </a:r>
          </a:p>
        </p:txBody>
      </p:sp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5CD9EE12-F71A-E52A-DBAC-1DF0B5315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83" y="980765"/>
            <a:ext cx="8823242" cy="49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95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F51A-1D29-E554-8CFA-3886FB96C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C5F274-F2E0-379B-8B9F-FB2AD2713ECB}"/>
              </a:ext>
            </a:extLst>
          </p:cNvPr>
          <p:cNvSpPr/>
          <p:nvPr/>
        </p:nvSpPr>
        <p:spPr>
          <a:xfrm>
            <a:off x="3872203" y="462116"/>
            <a:ext cx="2656415" cy="256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2253CE-7C49-C511-486B-07FBBA44644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283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Characterization Factor - SETUP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420983" y="6089748"/>
            <a:ext cx="7350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Each setup is designed to determine the correction factors for each pixel in the active matrix, thereby homogenizing the detector response.</a:t>
            </a:r>
            <a:endParaRPr lang="es-PE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5" y="819046"/>
            <a:ext cx="11547470" cy="5273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F6475-530B-C997-5B82-438BF42FD5B3}"/>
              </a:ext>
            </a:extLst>
          </p:cNvPr>
          <p:cNvSpPr txBox="1"/>
          <p:nvPr/>
        </p:nvSpPr>
        <p:spPr>
          <a:xfrm>
            <a:off x="2605549" y="1081549"/>
            <a:ext cx="86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Linac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1D625C-3B74-C11A-FCCD-C36A8A90EDF4}"/>
              </a:ext>
            </a:extLst>
          </p:cNvPr>
          <p:cNvCxnSpPr>
            <a:cxnSpLocks/>
          </p:cNvCxnSpPr>
          <p:nvPr/>
        </p:nvCxnSpPr>
        <p:spPr>
          <a:xfrm>
            <a:off x="3299460" y="5201265"/>
            <a:ext cx="799338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7C1330-92D0-0DCA-A46C-0D598C5DE31D}"/>
              </a:ext>
            </a:extLst>
          </p:cNvPr>
          <p:cNvCxnSpPr/>
          <p:nvPr/>
        </p:nvCxnSpPr>
        <p:spPr>
          <a:xfrm>
            <a:off x="7620000" y="1943100"/>
            <a:ext cx="0" cy="3258165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86124E-D0F9-5B10-5A0C-AAA9EE454C0C}"/>
              </a:ext>
            </a:extLst>
          </p:cNvPr>
          <p:cNvSpPr txBox="1"/>
          <p:nvPr/>
        </p:nvSpPr>
        <p:spPr>
          <a:xfrm rot="5400000">
            <a:off x="6687548" y="3137066"/>
            <a:ext cx="159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SDD = 111.5 cm</a:t>
            </a:r>
          </a:p>
        </p:txBody>
      </p:sp>
    </p:spTree>
    <p:extLst>
      <p:ext uri="{BB962C8B-B14F-4D97-AF65-F5344CB8AC3E}">
        <p14:creationId xmlns:p14="http://schemas.microsoft.com/office/powerpoint/2010/main" val="2486928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2253CE-7C49-C511-486B-07FBBA44644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195686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Prototype v.4.5 – Characterization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783771" y="1018901"/>
                <a:ext cx="10676710" cy="4743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2000" dirty="0" err="1"/>
                  <a:t>Correction</a:t>
                </a:r>
                <a:r>
                  <a:rPr lang="es-PE" sz="2000" dirty="0"/>
                  <a:t> </a:t>
                </a:r>
                <a:r>
                  <a:rPr lang="es-PE" sz="2000" dirty="0" err="1"/>
                  <a:t>factors</a:t>
                </a:r>
                <a:r>
                  <a:rPr lang="es-PE" sz="20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s-PE" sz="2000" dirty="0"/>
                  <a:t>)</a:t>
                </a:r>
                <a:r>
                  <a:rPr lang="es-PE" sz="2000" i="1" dirty="0"/>
                  <a:t> </a:t>
                </a:r>
                <a:r>
                  <a:rPr lang="es-PE" sz="2000" dirty="0"/>
                  <a:t>are </a:t>
                </a:r>
                <a:r>
                  <a:rPr lang="es-PE" sz="2000" dirty="0" err="1"/>
                  <a:t>generated</a:t>
                </a:r>
                <a:r>
                  <a:rPr lang="es-PE" sz="2000" dirty="0"/>
                  <a:t> to </a:t>
                </a:r>
                <a:r>
                  <a:rPr lang="es-PE" sz="2000" dirty="0" err="1"/>
                  <a:t>normalize</a:t>
                </a:r>
                <a:r>
                  <a:rPr lang="es-PE" sz="2000" dirty="0"/>
                  <a:t> </a:t>
                </a:r>
                <a:r>
                  <a:rPr lang="es-PE" sz="2000" dirty="0" err="1"/>
                  <a:t>all</a:t>
                </a:r>
                <a:r>
                  <a:rPr lang="es-PE" sz="2000" dirty="0"/>
                  <a:t> </a:t>
                </a:r>
                <a:r>
                  <a:rPr lang="es-PE" sz="2000" dirty="0" err="1"/>
                  <a:t>pixels</a:t>
                </a:r>
                <a:r>
                  <a:rPr lang="es-PE" sz="2000" dirty="0"/>
                  <a:t> response:</a:t>
                </a:r>
              </a:p>
              <a:p>
                <a:endParaRPr lang="es-PE" sz="20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𝐶𝐹</m:t>
                          </m:r>
                        </m:e>
                        <m:sub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P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PE" sz="2000" b="0" i="0" smtClean="0">
                                      <a:latin typeface="Cambria Math" panose="02040503050406030204" pitchFamily="18" charset="0"/>
                                    </a:rPr>
                                    <m:t>center</m:t>
                                  </m:r>
                                </m:sub>
                                <m:sup>
                                  <m: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s-PE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Sup>
                        <m:sSubSup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PE" sz="2000" b="0" i="0" smtClean="0">
                              <a:latin typeface="Cambria Math" panose="02040503050406030204" pitchFamily="18" charset="0"/>
                            </a:rPr>
                            <m:t>ref</m:t>
                          </m:r>
                        </m:sub>
                        <m:sup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es-PE" sz="2000" b="0" i="1" dirty="0"/>
              </a:p>
              <a:p>
                <a:endParaRPr lang="es-PE" sz="2000" i="1" dirty="0"/>
              </a:p>
              <a:p>
                <a:r>
                  <a:rPr lang="es-PE" sz="2000" dirty="0" err="1"/>
                  <a:t>Where</a:t>
                </a:r>
                <a:r>
                  <a:rPr lang="es-PE" sz="2000" dirty="0"/>
                  <a:t>:</a:t>
                </a:r>
              </a:p>
              <a:p>
                <a:endParaRPr lang="es-P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s-PE" sz="2000" dirty="0"/>
                  <a:t>: </a:t>
                </a:r>
                <a:r>
                  <a:rPr lang="es-PE" sz="2000" dirty="0" err="1"/>
                  <a:t>Integrated</a:t>
                </a:r>
                <a:r>
                  <a:rPr lang="es-PE" sz="2000" dirty="0"/>
                  <a:t> </a:t>
                </a:r>
                <a:r>
                  <a:rPr lang="es-PE" sz="2000" dirty="0" err="1"/>
                  <a:t>signal</a:t>
                </a:r>
                <a:r>
                  <a:rPr lang="es-PE" sz="2000" dirty="0"/>
                  <a:t> of pixel (</a:t>
                </a:r>
                <a:r>
                  <a:rPr lang="es-PE" sz="2000" dirty="0" err="1"/>
                  <a:t>i,j</a:t>
                </a:r>
                <a:r>
                  <a:rPr lang="es-PE" sz="2000" dirty="0"/>
                  <a:t>) in </a:t>
                </a:r>
                <a:r>
                  <a:rPr lang="es-PE" sz="2000" dirty="0" err="1"/>
                  <a:t>matrix</a:t>
                </a:r>
                <a:r>
                  <a:rPr lang="es-PE" sz="2000" dirty="0"/>
                  <a:t> k </a:t>
                </a:r>
                <a:r>
                  <a:rPr lang="es-PE" sz="2000" dirty="0" err="1"/>
                  <a:t>during</a:t>
                </a:r>
                <a:r>
                  <a:rPr lang="es-PE" sz="2000" dirty="0"/>
                  <a:t> </a:t>
                </a:r>
                <a:r>
                  <a:rPr lang="es-PE" sz="2000" dirty="0" err="1"/>
                  <a:t>the</a:t>
                </a:r>
                <a:r>
                  <a:rPr lang="es-PE" sz="2000" dirty="0"/>
                  <a:t> 22x22 </a:t>
                </a:r>
                <a:r>
                  <a:rPr lang="es-PE" sz="2000" dirty="0" err="1"/>
                  <a:t>field</a:t>
                </a:r>
                <a:r>
                  <a:rPr lang="es-PE" sz="2000" dirty="0"/>
                  <a:t> </a:t>
                </a:r>
                <a:r>
                  <a:rPr lang="es-PE" sz="2000" dirty="0" err="1"/>
                  <a:t>acquisition</a:t>
                </a:r>
                <a:r>
                  <a:rPr lang="es-PE" sz="2000" dirty="0"/>
                  <a:t>.</a:t>
                </a:r>
              </a:p>
              <a:p>
                <a:endParaRPr lang="es-P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PE" sz="2000" b="0" i="0" smtClean="0">
                            <a:latin typeface="Cambria Math" panose="02040503050406030204" pitchFamily="18" charset="0"/>
                          </a:rPr>
                          <m:t>center</m:t>
                        </m:r>
                      </m:sub>
                      <m:sup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s-PE" sz="2000" dirty="0"/>
                  <a:t>: </a:t>
                </a:r>
                <a:r>
                  <a:rPr lang="es-PE" sz="2000" dirty="0" err="1"/>
                  <a:t>Integrated</a:t>
                </a:r>
                <a:r>
                  <a:rPr lang="es-PE" sz="2000" dirty="0"/>
                  <a:t> </a:t>
                </a:r>
                <a:r>
                  <a:rPr lang="es-PE" sz="2000" dirty="0" err="1"/>
                  <a:t>signal</a:t>
                </a:r>
                <a:r>
                  <a:rPr lang="es-PE" sz="2000" dirty="0"/>
                  <a:t> of </a:t>
                </a:r>
                <a:r>
                  <a:rPr lang="es-PE" sz="2000" dirty="0" err="1"/>
                  <a:t>the</a:t>
                </a:r>
                <a:r>
                  <a:rPr lang="es-PE" sz="2000" dirty="0"/>
                  <a:t> central pixel in </a:t>
                </a:r>
                <a:r>
                  <a:rPr lang="es-PE" sz="2000" dirty="0" err="1"/>
                  <a:t>matrix</a:t>
                </a:r>
                <a:r>
                  <a:rPr lang="es-PE" sz="2000" dirty="0"/>
                  <a:t> k </a:t>
                </a:r>
                <a:r>
                  <a:rPr lang="es-PE" sz="2000" dirty="0" err="1"/>
                  <a:t>during</a:t>
                </a:r>
                <a:r>
                  <a:rPr lang="es-PE" sz="2000" dirty="0"/>
                  <a:t> </a:t>
                </a:r>
                <a:r>
                  <a:rPr lang="es-PE" sz="2000" dirty="0" err="1"/>
                  <a:t>the</a:t>
                </a:r>
                <a:r>
                  <a:rPr lang="es-PE" sz="2000" dirty="0"/>
                  <a:t> 22x22 </a:t>
                </a:r>
                <a:r>
                  <a:rPr lang="es-PE" sz="2000" dirty="0" err="1"/>
                  <a:t>field</a:t>
                </a:r>
                <a:r>
                  <a:rPr lang="es-PE" sz="2000" dirty="0"/>
                  <a:t> </a:t>
                </a:r>
                <a:r>
                  <a:rPr lang="es-PE" sz="2000" dirty="0" err="1"/>
                  <a:t>acquisition</a:t>
                </a:r>
                <a:r>
                  <a:rPr lang="es-PE" sz="2000" dirty="0"/>
                  <a:t>.</a:t>
                </a:r>
              </a:p>
              <a:p>
                <a:endParaRPr lang="es-P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PE" sz="2000" i="1">
                        <a:latin typeface="Cambria Math" panose="02040503050406030204" pitchFamily="18" charset="0"/>
                      </a:rPr>
                      <m:t>𝑀</m:t>
                    </m:r>
                    <m:sSubSup>
                      <m:sSubSup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PE" sz="2000">
                            <a:latin typeface="Cambria Math" panose="02040503050406030204" pitchFamily="18" charset="0"/>
                          </a:rPr>
                          <m:t>ref</m:t>
                        </m:r>
                      </m:sub>
                      <m:sup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s-PE" sz="2000" i="1" dirty="0"/>
                  <a:t>: </a:t>
                </a:r>
                <a:r>
                  <a:rPr lang="es-PE" sz="2000" dirty="0"/>
                  <a:t>Monte Carlo </a:t>
                </a:r>
                <a:r>
                  <a:rPr lang="es-PE" sz="2000" dirty="0" err="1"/>
                  <a:t>correction</a:t>
                </a:r>
                <a:r>
                  <a:rPr lang="es-PE" sz="2000" dirty="0"/>
                  <a:t> factor </a:t>
                </a:r>
                <a:r>
                  <a:rPr lang="es-PE" sz="2000" dirty="0" err="1"/>
                  <a:t>for</a:t>
                </a:r>
                <a:r>
                  <a:rPr lang="es-PE" sz="2000" dirty="0"/>
                  <a:t> inter-</a:t>
                </a:r>
                <a:r>
                  <a:rPr lang="es-PE" sz="2000" dirty="0" err="1"/>
                  <a:t>matrix</a:t>
                </a:r>
                <a:r>
                  <a:rPr lang="es-PE" sz="2000" dirty="0"/>
                  <a:t> response </a:t>
                </a:r>
                <a:r>
                  <a:rPr lang="es-PE" sz="2000" dirty="0" err="1"/>
                  <a:t>normalization</a:t>
                </a:r>
                <a:r>
                  <a:rPr lang="es-PE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PE" sz="2000" dirty="0"/>
              </a:p>
              <a:p>
                <a:r>
                  <a:rPr lang="en-US" sz="2000" b="1" dirty="0"/>
                  <a:t>Each pixel measurement is multiplied by its corresponding correction factor.</a:t>
                </a:r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1" y="1018901"/>
                <a:ext cx="10676710" cy="4743927"/>
              </a:xfrm>
              <a:prstGeom prst="rect">
                <a:avLst/>
              </a:prstGeom>
              <a:blipFill>
                <a:blip r:embed="rId2"/>
                <a:stretch>
                  <a:fillRect l="-628" b="-141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/>
          <p:cNvSpPr/>
          <p:nvPr/>
        </p:nvSpPr>
        <p:spPr>
          <a:xfrm>
            <a:off x="609599" y="6095929"/>
            <a:ext cx="11347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Greer PB, </a:t>
            </a:r>
            <a:r>
              <a:rPr lang="en-US" sz="1400" dirty="0" err="1"/>
              <a:t>Popescu</a:t>
            </a:r>
            <a:r>
              <a:rPr lang="en-US" sz="1400" dirty="0"/>
              <a:t> CC. </a:t>
            </a:r>
            <a:r>
              <a:rPr lang="en-US" sz="1400" i="1" dirty="0"/>
              <a:t>Amorphous silicon EPID calibration for </a:t>
            </a:r>
            <a:r>
              <a:rPr lang="en-US" sz="1400" i="1" dirty="0" err="1"/>
              <a:t>dosimetric</a:t>
            </a:r>
            <a:r>
              <a:rPr lang="en-US" sz="1400" i="1" dirty="0"/>
              <a:t> applications: comparison of a method based on Monte Carlo prediction of response with existing techniques.</a:t>
            </a:r>
            <a:r>
              <a:rPr lang="en-US" sz="1400" dirty="0"/>
              <a:t> Medical Physics, 2006.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1093541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10081</TotalTime>
  <Words>996</Words>
  <Application>Microsoft Office PowerPoint</Application>
  <PresentationFormat>Widescreen</PresentationFormat>
  <Paragraphs>136</Paragraphs>
  <Slides>29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Development of a 3D Electronic Array for Radiotherapy Quality Assurance</vt:lpstr>
      <vt:lpstr>PowerPoint Presentation</vt:lpstr>
      <vt:lpstr>Prototype v.3.0</vt:lpstr>
      <vt:lpstr>Prototype v.4.5 – Active Matrix (AM) Design</vt:lpstr>
      <vt:lpstr>Prototype v.4.5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Scans versus 3D Detector Commissioning Data Acquisition Times</vt:lpstr>
      <vt:lpstr>3D Electronic Detector Array Modular Design – Three different applications in ONE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Matrix Pixel Readout Calibration in a Three-Dimensional Cubic Electronic Detector Array for Radiotherapy Linac Commissioning and Quality Assurance</dc:title>
  <dc:creator>Dante Roa</dc:creator>
  <cp:lastModifiedBy>Dante Roa</cp:lastModifiedBy>
  <cp:revision>57</cp:revision>
  <dcterms:created xsi:type="dcterms:W3CDTF">2023-07-17T16:20:39Z</dcterms:created>
  <dcterms:modified xsi:type="dcterms:W3CDTF">2026-06-14T17:34:21Z</dcterms:modified>
</cp:coreProperties>
</file>