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69" r:id="rId5"/>
    <p:sldId id="260" r:id="rId6"/>
    <p:sldId id="261" r:id="rId7"/>
    <p:sldId id="262" r:id="rId8"/>
    <p:sldId id="263" r:id="rId9"/>
    <p:sldId id="264" r:id="rId10"/>
    <p:sldId id="265" r:id="rId11"/>
    <p:sldId id="270" r:id="rId12"/>
    <p:sldId id="266" r:id="rId13"/>
    <p:sldId id="267" r:id="rId14"/>
    <p:sldId id="996" r:id="rId15"/>
    <p:sldId id="268" r:id="rId16"/>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7" autoAdjust="0"/>
    <p:restoredTop sz="79172" autoAdjust="0"/>
  </p:normalViewPr>
  <p:slideViewPr>
    <p:cSldViewPr snapToGrid="0" snapToObjects="1">
      <p:cViewPr>
        <p:scale>
          <a:sx n="116" d="100"/>
          <a:sy n="116" d="100"/>
        </p:scale>
        <p:origin x="69"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9445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everyone. I am Sajjad Ahmad Khan from Université Laval. Today I will present our work on attenuation correction for sparse-view tomographic dose reconstruction using a static multi-stack scintillating fiber detector. This is joint work with Professors Luc Beaulieu and Louis Archambault, carried out within the GRPM group and the CHU de Québec research centre.</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gathers all results. [click] Reading down: 19 rotating projections give 99 percent, 10 give 95 percent. Without correction the static drops to 55.5 percent, in red. PDD scaling recovers to 93.1 percent, Beer-Lambert to 92.6 percent — both restore the correct field width. Robust normalization gives 81.2 percent. [click] The bar chart makes it visual: PDD and Beer-Lambert nearly reach the rotating baseline, while no-correction is far below.</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2"/>
          <p:cNvSpPr>
            <a:spLocks noGrp="1"/>
          </p:cNvSpPr>
          <p:nvPr>
            <p:ph type="body" idx="1"/>
          </p:nvPr>
        </p:nvSpPr>
        <p:spPr/>
        <p:txBody>
          <a:bodyPr/>
          <a:lstStyle/>
          <a:p>
            <a:r>
              <a:rPr lang="en-US" dirty="0"/>
              <a:t>Comparison with prior work. Four key differentiators of this work. [click] First — no mechanical rotation; all 10 stacks acquire projections at the same time, unlike Goulet 2012. [click] Second — SIRT+TV is shape-agnostic; we don't need to know the field shape beforehand, unlike Pivot 2023 which parameterizes by MLC leaf positions. [click] Third — we span 0 to 18 cm depth so we can handle larger and non-convex fields, unlike Esteves 2023 which is limited to small convex fields at d_max. [click] Fourth — and most importantly for future work — the depth-resolved architecture opens a route to quasi-3D dosimetry, which none of the prior single-depth designs can offer.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2"/>
          <p:cNvSpPr>
            <a:spLocks noGrp="1"/>
          </p:cNvSpPr>
          <p:nvPr>
            <p:ph type="body" idx="1"/>
          </p:nvPr>
        </p:nvSpPr>
        <p:spPr/>
        <p:txBody>
          <a:bodyPr/>
          <a:lstStyle/>
          <a:p>
            <a:r>
              <a:rPr lang="en-US" dirty="0"/>
              <a:t>To summarize. [click] The need: current 2D dosimetry tools fall short for IMRT and VMAT QA. Radiochromic film is offline. EPIDs are non-water-equivalent. Diode arrays are coarse and silicon-based. Scintillating fibers solve most of these problems but existing fiber systems still have limitations — rotation, prior knowledge of field shape, or restriction to small fields at one depth. [click] Our approach addresses these: a static multi-stack scintillating fiber detector with SIRT+TV reconstruction, ten stacks at different depths, simultaneous projections, no moving parts. [click] The architecture introduced two challenges, which we solved: beam divergence over 0 to 18 cm depth handled by depth-scaled pitch; depth-dependent attenuation handled by PDD scaling correction. [click] Result: 93.1 percent gamma pass rate with 10 stacks, rotation-free, shape-agnostic, and with quasi-3D potential.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future directions. [click] First, experimental validation with real fibers under clinical irradiation. [click] Second, testing complex MLC-shaped fields. [click] Third, randomizing the angle-to-depth mapping to further decorrelate attenuation effects. [click] And fourth, developing quasi-3D dosimetry using the depth-resolved information.</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B354E860-C0EA-5D42-BECE-3D25FEF004EE}" type="slidenum">
              <a:rPr lang="en-US" smtClean="0"/>
              <a:t>14</a:t>
            </a:fld>
            <a:endParaRPr lang="en-US"/>
          </a:p>
        </p:txBody>
      </p:sp>
    </p:spTree>
    <p:extLst>
      <p:ext uri="{BB962C8B-B14F-4D97-AF65-F5344CB8AC3E}">
        <p14:creationId xmlns:p14="http://schemas.microsoft.com/office/powerpoint/2010/main" val="2766917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attention. I acknowledge the GRPM, the CHU de Québec research centre, Mitacs, NSERC, and the Digital Research Alliance of Canada for computing resources. I am happy to take any questions.</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points motivate this work. First, the clinical need: modern radiotherapy uses IMRT and VMAT to deliver complex, highly shaped dose distributions, and these must be verified before treatment to ensure they match the plan. High-resolution 2D dosimetry does this, but the standard tools fall short — radiochromic film is not real time  and needs scanning after 24 hours of irradiation, while ion-chamber or diode arrays are real-time but have coarse spatial resolution. [click] Second, scintillating fibers are attractive: they are nearly water-equivalent, give real-time response, and sample finely — good for tomography. [click] Third, our goal is to remove mechanical rotation with a static multi-stack design, but because the stacks sit at different depths, depth-dependent attenuation must be corrected.</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overall workflow. We run TOPAS Monte Carlo, score dose in each fiber, build projection matrices, and reconstruct with SIRT plus total variation. [click] First, the rotating path: a single stack rotates and all projections are at the same depth, so we reconstruct directly. [click] Second, the static path: 10 stacks at different depths and angles, which needs attenuation correction first. [click] Everything is evaluated with gamma analysis, MAE, RMSE, and field width.</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covers both the detector and the simulation setup. [click] The detector: each stack has 81 polystyrene scintillating fibers, 1 mm diameter, with PMMA cladding and 75 mm active length. There are 10 stacks spaced 2 cm apart in depth, covering 0 to 18 cm, at angles from 0 to 180 degrees in 20-degree steps. The pitch increases from 1.5 to 1.83 mm to follow the beam divergence. [click] The simulation: we used TOPAS version 3.9, based on Geant4, with a 6 MV Varian TrueBeam photon beam from an IAEA phase-space source. The source-to-axis distance was 100 cm, in a water phantom of 330 by 315 by 272.5 mm. We used the g4em-standard-opt4 physics list and 100 billion histories per configuration, run as 100 independent batches of one billion. The reference dose is a 2D dose-to-water plane scored at the depth of maximum dose, about 1.5 cm.</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compare the two configurations row by row. [click] Detector motion: rotating uses a single stack that rotates; static uses 10 fixed stacks. [click] Projections: rotating gives 19 or 10; static has 10 at fixed angles. [click] Depth: rotating keeps the same depth at d-max; static varies from 0 to 18 cm. [click] Attenuation: rotating has no mismatch, but static attenuation increases with depth. [click] Raw result: rotating reconstructs directly, while static fails at 55.5 percent without correction.</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our baseline rotating results; the figure shows excellent agreement with the TOPAS reference. [click] With 19 projections, gamma is 99 percent and the field width matches exactly at 69.86 mm. [click] With only 10 projections, it is still 95 percent with the same field width. So 10 projections are enough, and we use that sampling for the static detector.</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static configuration without correction. The dose map and profile show clear distortion. [click] Reveal the numbers one at a time: [click] gamma pass rate only 55.5 percent; [click] MAE 0.078; [click] RMSE 0.104; [click] field width underestimated at 63.8 mm; [click] versus the reference of 69.9 mm. [click] In short, depth-dependent attenuation causes asymmetry, a distorted plateau, and an underestimated field — correction is essential.</a:t>
            </a:r>
          </a:p>
          <a:p>
            <a:endParaRPr lang="en-US" dirty="0"/>
          </a:p>
          <a:p>
            <a:r>
              <a:rPr lang="en-CA" dirty="0"/>
              <a:t>You can still see the I-shape is recognizable. But the reconstruction is clearly distorted.</a:t>
            </a:r>
          </a:p>
          <a:p>
            <a:endParaRPr lang="en-CA" dirty="0"/>
          </a:p>
          <a:p>
            <a:r>
              <a:rPr lang="en-CA" dirty="0"/>
              <a:t>Looking at the profile on the right — the central plateau is asymmetric, the boundaries are in the wrong place, and the field is visibly narrower than it should be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correction methods. [click] First, pre-processing: subtract 70 percent of the background from edge fibers to remove scatter. [click] Method 1, PDD scaling: take the known depth-dose curve from TOPAS, interpolate at each stack depth, and rescale every projection to the d-max level. [click] Method 2, Beer-Lambert: compute a central signal per stack, fit an exponential attenuation curve, rescale. [click] Method 3, robust adaptive: average the shallowest stacks as reference, do Gaussian-weighted matching, and compute least-squares scaling per stack.</a:t>
            </a:r>
          </a:p>
          <a:p>
            <a:endParaRPr lang="en-US" dirty="0"/>
          </a:p>
          <a:p>
            <a:r>
              <a:rPr lang="en-CA" dirty="0"/>
              <a:t>We use the central-axis percent-depth-dose curve from a separate TOPAS simulation of the same beam in water. We interpolate that curve at each of the 10 stack depths, compute the dose ratio relative to </a:t>
            </a:r>
            <a:r>
              <a:rPr lang="en-CA" dirty="0" err="1"/>
              <a:t>d_max</a:t>
            </a:r>
            <a:r>
              <a:rPr lang="en-CA" dirty="0"/>
              <a:t>, and use it as the scaling factor for that stack. This is the most physics-complete method — the PDD curve captures primary attenuation, scatter buildup, and beam hardening all at once.</a:t>
            </a:r>
          </a:p>
          <a:p>
            <a:r>
              <a:rPr lang="en-CA" dirty="0"/>
              <a:t>[click] </a:t>
            </a:r>
            <a:r>
              <a:rPr lang="en-CA" b="1" dirty="0"/>
              <a:t>Method 2 is Beer-Lambert fitting.</a:t>
            </a:r>
            <a:r>
              <a:rPr lang="en-CA" dirty="0"/>
              <a:t> Instead of using a pre-known PDD, we fit the data itself to a simple exponential — I equals I-naught times exp minus mu d. We extract a central signal from each stack, fit those ten points to find an effective attenuation coefficient, and use the fitted exponential to rescale each projection. The advantage over PDD is that no external reference is needed — the correction is self-contained in the measured data.</a:t>
            </a:r>
          </a:p>
          <a:p>
            <a:r>
              <a:rPr lang="en-CA" dirty="0"/>
              <a:t>[click] </a:t>
            </a:r>
            <a:r>
              <a:rPr lang="en-CA" b="1" dirty="0"/>
              <a:t>Method 3 is robust adaptive normalization.</a:t>
            </a:r>
            <a:r>
              <a:rPr lang="en-CA" dirty="0"/>
              <a:t> This one uses no physics at all. We average the three shallowest stacks to make a reference profile, then for each deeper stack we find the single scaling number that best matches that stack to the reference, with Gaussian weighting that emphasizes the bright central region. It's a purely empirical fallback — the "no-physics baseline."</a:t>
            </a:r>
          </a:p>
          <a:p>
            <a:r>
              <a:rPr lang="en-CA" dirty="0"/>
              <a:t>[click] So we have three methods spanning a spectrum: from physics-complete with prior knowledge required, to physics-approximate and self-contained, to no-physics and purely empirical. The next slide will tell us what the physics is worth."</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correction, results improve dramatically; all three methods restore the I-shaped field. [click] PDD scaling and Beer-Lambert closely match the reference across plateau and penumbra. [click] Robust normalization deviates more and gives a slightly narrower field.</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54A7E2-13A1-0FAE-F7A7-6F06E83D8841}"/>
              </a:ext>
            </a:extLst>
          </p:cNvPr>
          <p:cNvSpPr>
            <a:spLocks noGrp="1"/>
          </p:cNvSpPr>
          <p:nvPr>
            <p:ph type="title"/>
          </p:nvPr>
        </p:nvSpPr>
        <p:spPr/>
        <p:txBody>
          <a:bodyPr/>
          <a:lstStyle/>
          <a:p>
            <a:r>
              <a:rPr lang="fr-CA"/>
              <a:t>Modifier le style du titre</a:t>
            </a:r>
            <a:endParaRPr lang="en-US"/>
          </a:p>
        </p:txBody>
      </p:sp>
      <p:sp>
        <p:nvSpPr>
          <p:cNvPr id="3" name="Espace réservé du contenu 2">
            <a:extLst>
              <a:ext uri="{FF2B5EF4-FFF2-40B4-BE49-F238E27FC236}">
                <a16:creationId xmlns:a16="http://schemas.microsoft.com/office/drawing/2014/main" id="{4950A1A2-AD60-7BF4-3B51-547B454B22D4}"/>
              </a:ext>
            </a:extLst>
          </p:cNvPr>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Espace réservé de la date 3">
            <a:extLst>
              <a:ext uri="{FF2B5EF4-FFF2-40B4-BE49-F238E27FC236}">
                <a16:creationId xmlns:a16="http://schemas.microsoft.com/office/drawing/2014/main" id="{BEDF6E96-5B24-A808-1E28-B74B76B3067C}"/>
              </a:ext>
            </a:extLst>
          </p:cNvPr>
          <p:cNvSpPr>
            <a:spLocks noGrp="1"/>
          </p:cNvSpPr>
          <p:nvPr>
            <p:ph type="dt" sz="half" idx="10"/>
          </p:nvPr>
        </p:nvSpPr>
        <p:spPr/>
        <p:txBody>
          <a:bodyPr/>
          <a:lstStyle/>
          <a:p>
            <a:fld id="{9CAF0E50-23A5-B148-8B1A-5BCF2B9A05AD}" type="datetimeFigureOut">
              <a:rPr lang="en-US" smtClean="0"/>
              <a:t>6/15/2026</a:t>
            </a:fld>
            <a:endParaRPr lang="en-US"/>
          </a:p>
        </p:txBody>
      </p:sp>
      <p:sp>
        <p:nvSpPr>
          <p:cNvPr id="5" name="Espace réservé du pied de page 4">
            <a:extLst>
              <a:ext uri="{FF2B5EF4-FFF2-40B4-BE49-F238E27FC236}">
                <a16:creationId xmlns:a16="http://schemas.microsoft.com/office/drawing/2014/main" id="{6F3FA67D-1C68-A681-13D2-36DF52BB7252}"/>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8BAD2BAE-47E8-6B76-A59A-008A65A48BC8}"/>
              </a:ext>
            </a:extLst>
          </p:cNvPr>
          <p:cNvSpPr>
            <a:spLocks noGrp="1"/>
          </p:cNvSpPr>
          <p:nvPr>
            <p:ph type="sldNum" sz="quarter" idx="12"/>
          </p:nvPr>
        </p:nvSpPr>
        <p:spPr/>
        <p:txBody>
          <a:bodyPr/>
          <a:lstStyle/>
          <a:p>
            <a:fld id="{29FF07ED-31B1-F944-80EB-97202EDF9C62}" type="slidenum">
              <a:rPr lang="en-US" smtClean="0"/>
              <a:t>‹#›</a:t>
            </a:fld>
            <a:endParaRPr lang="en-US"/>
          </a:p>
        </p:txBody>
      </p:sp>
    </p:spTree>
    <p:extLst>
      <p:ext uri="{BB962C8B-B14F-4D97-AF65-F5344CB8AC3E}">
        <p14:creationId xmlns:p14="http://schemas.microsoft.com/office/powerpoint/2010/main" val="34888772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17.png"/><Relationship Id="rId4" Type="http://schemas.openxmlformats.org/officeDocument/2006/relationships/image" Target="../media/image16.jpe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
            <a:avLst/>
          </a:prstGeom>
          <a:solidFill>
            <a:srgbClr val="2563EB"/>
          </a:solidFill>
          <a:ln/>
        </p:spPr>
        <p:txBody>
          <a:bodyPr/>
          <a:lstStyle/>
          <a:p>
            <a:endParaRPr lang="en-CA"/>
          </a:p>
        </p:txBody>
      </p:sp>
      <p:sp>
        <p:nvSpPr>
          <p:cNvPr id="3" name="Text 1"/>
          <p:cNvSpPr/>
          <p:nvPr/>
        </p:nvSpPr>
        <p:spPr>
          <a:xfrm>
            <a:off x="731520" y="548640"/>
            <a:ext cx="5669280" cy="1828800"/>
          </a:xfrm>
          <a:prstGeom prst="rect">
            <a:avLst/>
          </a:prstGeom>
          <a:noFill/>
          <a:ln/>
        </p:spPr>
        <p:txBody>
          <a:bodyPr wrap="square" lIns="0" tIns="0" rIns="0" bIns="0" rtlCol="0" anchor="ctr"/>
          <a:lstStyle/>
          <a:p>
            <a:pPr marL="0" indent="0">
              <a:lnSpc>
                <a:spcPct val="112000"/>
              </a:lnSpc>
              <a:buNone/>
            </a:pPr>
            <a:r>
              <a:rPr lang="en-US" sz="2400" b="1" dirty="0">
                <a:solidFill>
                  <a:srgbClr val="16213E"/>
                </a:solidFill>
                <a:latin typeface="Georgia" pitchFamily="34" charset="0"/>
                <a:ea typeface="Georgia" pitchFamily="34" charset="-122"/>
                <a:cs typeface="Georgia" pitchFamily="34" charset="-120"/>
              </a:rPr>
              <a:t>Study of Attenuation Correction</a:t>
            </a:r>
            <a:endParaRPr lang="en-US" sz="2400" dirty="0"/>
          </a:p>
          <a:p>
            <a:pPr marL="0" indent="0">
              <a:lnSpc>
                <a:spcPct val="112000"/>
              </a:lnSpc>
              <a:buNone/>
            </a:pPr>
            <a:r>
              <a:rPr lang="en-US" sz="2400" b="1" dirty="0">
                <a:solidFill>
                  <a:srgbClr val="16213E"/>
                </a:solidFill>
                <a:latin typeface="Georgia" pitchFamily="34" charset="0"/>
                <a:ea typeface="Georgia" pitchFamily="34" charset="-122"/>
                <a:cs typeface="Georgia" pitchFamily="34" charset="-120"/>
              </a:rPr>
              <a:t>in Sparse-View Tomographic</a:t>
            </a:r>
            <a:endParaRPr lang="en-US" sz="2400" dirty="0"/>
          </a:p>
          <a:p>
            <a:pPr marL="0" indent="0">
              <a:lnSpc>
                <a:spcPct val="112000"/>
              </a:lnSpc>
              <a:buNone/>
            </a:pPr>
            <a:r>
              <a:rPr lang="en-US" sz="2400" b="1" dirty="0">
                <a:solidFill>
                  <a:srgbClr val="16213E"/>
                </a:solidFill>
                <a:latin typeface="Georgia" pitchFamily="34" charset="0"/>
                <a:ea typeface="Georgia" pitchFamily="34" charset="-122"/>
                <a:cs typeface="Georgia" pitchFamily="34" charset="-120"/>
              </a:rPr>
              <a:t>Dose Reconstruction with a Static Multi-Stack Scintillating Fiber Detector</a:t>
            </a:r>
            <a:endParaRPr lang="en-US" sz="2400" dirty="0"/>
          </a:p>
        </p:txBody>
      </p:sp>
      <p:sp>
        <p:nvSpPr>
          <p:cNvPr id="5" name="Shape 3"/>
          <p:cNvSpPr/>
          <p:nvPr/>
        </p:nvSpPr>
        <p:spPr>
          <a:xfrm>
            <a:off x="731520" y="2893129"/>
            <a:ext cx="2286000" cy="0"/>
          </a:xfrm>
          <a:prstGeom prst="line">
            <a:avLst/>
          </a:prstGeom>
          <a:noFill/>
          <a:ln w="12700">
            <a:solidFill>
              <a:srgbClr val="E5E7EB"/>
            </a:solidFill>
            <a:prstDash val="solid"/>
          </a:ln>
        </p:spPr>
        <p:txBody>
          <a:bodyPr/>
          <a:lstStyle/>
          <a:p>
            <a:endParaRPr lang="en-CA"/>
          </a:p>
        </p:txBody>
      </p:sp>
      <p:sp>
        <p:nvSpPr>
          <p:cNvPr id="6" name="Text 4"/>
          <p:cNvSpPr/>
          <p:nvPr/>
        </p:nvSpPr>
        <p:spPr>
          <a:xfrm>
            <a:off x="731520" y="2971800"/>
            <a:ext cx="5486400" cy="1097280"/>
          </a:xfrm>
          <a:prstGeom prst="rect">
            <a:avLst/>
          </a:prstGeom>
          <a:noFill/>
          <a:ln/>
        </p:spPr>
        <p:txBody>
          <a:bodyPr wrap="square" lIns="0" tIns="0" rIns="0" bIns="0" rtlCol="0" anchor="t"/>
          <a:lstStyle/>
          <a:p>
            <a:pPr marL="0" indent="0">
              <a:buNone/>
            </a:pPr>
            <a:r>
              <a:rPr lang="en-US" sz="1400" b="1" dirty="0">
                <a:solidFill>
                  <a:schemeClr val="accent2">
                    <a:lumMod val="60000"/>
                    <a:lumOff val="40000"/>
                  </a:schemeClr>
                </a:solidFill>
                <a:latin typeface="Calibri" pitchFamily="34" charset="0"/>
                <a:ea typeface="Calibri" pitchFamily="34" charset="-122"/>
                <a:cs typeface="Calibri" pitchFamily="34" charset="-120"/>
              </a:rPr>
              <a:t>Sajjad Ahmad Khan</a:t>
            </a:r>
            <a:endParaRPr lang="en-US" sz="1400" b="1" dirty="0">
              <a:solidFill>
                <a:schemeClr val="accent2">
                  <a:lumMod val="60000"/>
                  <a:lumOff val="40000"/>
                </a:schemeClr>
              </a:solidFill>
            </a:endParaRPr>
          </a:p>
          <a:p>
            <a:pPr marL="0" indent="0">
              <a:buNone/>
            </a:pPr>
            <a:r>
              <a:rPr lang="en-US" sz="1200" b="1" dirty="0">
                <a:solidFill>
                  <a:srgbClr val="0070C0"/>
                </a:solidFill>
                <a:latin typeface="Calibri" pitchFamily="34" charset="0"/>
                <a:ea typeface="Calibri" pitchFamily="34" charset="-122"/>
                <a:cs typeface="Calibri" pitchFamily="34" charset="-120"/>
              </a:rPr>
              <a:t>Supervisors: Luc Beaulieu and Louis Archambault</a:t>
            </a:r>
            <a:endParaRPr lang="en-US" sz="1400" b="1" dirty="0">
              <a:solidFill>
                <a:srgbClr val="0070C0"/>
              </a:solidFill>
            </a:endParaRPr>
          </a:p>
          <a:p>
            <a:pPr marL="0" indent="0">
              <a:buNone/>
            </a:pPr>
            <a:r>
              <a:rPr lang="en-US" sz="500" dirty="0">
                <a:solidFill>
                  <a:srgbClr val="000000"/>
                </a:solidFill>
                <a:latin typeface="Calibri" pitchFamily="34" charset="0"/>
                <a:ea typeface="Calibri" pitchFamily="34" charset="-122"/>
                <a:cs typeface="Calibri" pitchFamily="34" charset="-120"/>
              </a:rPr>
              <a:t> </a:t>
            </a:r>
            <a:endParaRPr lang="en-US" sz="1400" dirty="0"/>
          </a:p>
          <a:p>
            <a:pPr marL="0" indent="0">
              <a:buNone/>
            </a:pPr>
            <a:r>
              <a:rPr lang="en-US" sz="1100" b="1" dirty="0">
                <a:solidFill>
                  <a:schemeClr val="accent5">
                    <a:lumMod val="60000"/>
                    <a:lumOff val="40000"/>
                  </a:schemeClr>
                </a:solidFill>
                <a:latin typeface="Calibri" pitchFamily="34" charset="0"/>
                <a:ea typeface="Calibri" pitchFamily="34" charset="-122"/>
                <a:cs typeface="Calibri" pitchFamily="34" charset="-120"/>
              </a:rPr>
              <a:t>Département de physique, Université Laval, Québec, Canada</a:t>
            </a:r>
            <a:endParaRPr lang="en-US" sz="1400" b="1" dirty="0">
              <a:solidFill>
                <a:schemeClr val="accent5">
                  <a:lumMod val="60000"/>
                  <a:lumOff val="40000"/>
                </a:schemeClr>
              </a:solidFill>
            </a:endParaRPr>
          </a:p>
          <a:p>
            <a:pPr marL="0" indent="0">
              <a:buNone/>
            </a:pPr>
            <a:r>
              <a:rPr lang="en-US" sz="1100" b="1" dirty="0">
                <a:solidFill>
                  <a:schemeClr val="accent5">
                    <a:lumMod val="60000"/>
                    <a:lumOff val="40000"/>
                  </a:schemeClr>
                </a:solidFill>
                <a:latin typeface="Calibri" pitchFamily="34" charset="0"/>
                <a:ea typeface="Calibri" pitchFamily="34" charset="-122"/>
                <a:cs typeface="Calibri" pitchFamily="34" charset="-120"/>
              </a:rPr>
              <a:t>Centre de recherche du CHU de Québec–Université Laval</a:t>
            </a:r>
            <a:endParaRPr lang="en-US" sz="1400" b="1" dirty="0">
              <a:solidFill>
                <a:schemeClr val="accent5">
                  <a:lumMod val="60000"/>
                  <a:lumOff val="40000"/>
                </a:schemeClr>
              </a:solidFill>
            </a:endParaRPr>
          </a:p>
        </p:txBody>
      </p:sp>
      <p:sp>
        <p:nvSpPr>
          <p:cNvPr id="7" name="Shape 5"/>
          <p:cNvSpPr/>
          <p:nvPr/>
        </p:nvSpPr>
        <p:spPr>
          <a:xfrm>
            <a:off x="6400800" y="502920"/>
            <a:ext cx="2468880" cy="1234440"/>
          </a:xfrm>
          <a:prstGeom prst="roundRect">
            <a:avLst>
              <a:gd name="adj" fmla="val 4444"/>
            </a:avLst>
          </a:prstGeom>
          <a:solidFill>
            <a:srgbClr val="FFFFFF"/>
          </a:solidFill>
          <a:ln w="19050">
            <a:solidFill>
              <a:srgbClr val="2563EB"/>
            </a:solidFill>
            <a:prstDash val="solid"/>
          </a:ln>
        </p:spPr>
        <p:txBody>
          <a:bodyPr/>
          <a:lstStyle/>
          <a:p>
            <a:endParaRPr lang="en-CA"/>
          </a:p>
        </p:txBody>
      </p:sp>
      <p:sp>
        <p:nvSpPr>
          <p:cNvPr id="8" name="Text 6"/>
          <p:cNvSpPr/>
          <p:nvPr/>
        </p:nvSpPr>
        <p:spPr>
          <a:xfrm>
            <a:off x="6400800" y="621792"/>
            <a:ext cx="2468880" cy="320040"/>
          </a:xfrm>
          <a:prstGeom prst="rect">
            <a:avLst/>
          </a:prstGeom>
          <a:noFill/>
          <a:ln/>
        </p:spPr>
        <p:txBody>
          <a:bodyPr wrap="square" lIns="0" tIns="0" rIns="0" bIns="0" rtlCol="0" anchor="ctr"/>
          <a:lstStyle/>
          <a:p>
            <a:pPr marL="0" indent="0" algn="ctr">
              <a:buNone/>
            </a:pPr>
            <a:r>
              <a:rPr lang="en-US" sz="1800" b="1" dirty="0">
                <a:solidFill>
                  <a:srgbClr val="16213E"/>
                </a:solidFill>
                <a:latin typeface="Georgia" pitchFamily="34" charset="0"/>
                <a:ea typeface="Georgia" pitchFamily="34" charset="-122"/>
                <a:cs typeface="Georgia" pitchFamily="34" charset="-120"/>
              </a:rPr>
              <a:t>IC3DDose </a:t>
            </a:r>
            <a:r>
              <a:rPr lang="en-US" sz="1800" b="1" dirty="0">
                <a:solidFill>
                  <a:srgbClr val="2563EB"/>
                </a:solidFill>
                <a:latin typeface="Georgia" pitchFamily="34" charset="0"/>
                <a:ea typeface="Georgia" pitchFamily="34" charset="-122"/>
                <a:cs typeface="Georgia" pitchFamily="34" charset="-120"/>
              </a:rPr>
              <a:t>2026</a:t>
            </a:r>
            <a:endParaRPr lang="en-US" sz="1800" dirty="0"/>
          </a:p>
        </p:txBody>
      </p:sp>
      <p:sp>
        <p:nvSpPr>
          <p:cNvPr id="9" name="Text 7"/>
          <p:cNvSpPr/>
          <p:nvPr/>
        </p:nvSpPr>
        <p:spPr>
          <a:xfrm>
            <a:off x="6400800" y="987552"/>
            <a:ext cx="2468880" cy="384048"/>
          </a:xfrm>
          <a:prstGeom prst="rect">
            <a:avLst/>
          </a:prstGeom>
          <a:noFill/>
          <a:ln/>
        </p:spPr>
        <p:txBody>
          <a:bodyPr wrap="square" lIns="0" tIns="0" rIns="0" bIns="0" rtlCol="0" anchor="ctr"/>
          <a:lstStyle/>
          <a:p>
            <a:pPr marL="0" indent="0" algn="ctr">
              <a:buNone/>
            </a:pPr>
            <a:r>
              <a:rPr lang="en-US" sz="850" dirty="0">
                <a:solidFill>
                  <a:srgbClr val="6B7280"/>
                </a:solidFill>
                <a:latin typeface="Calibri" pitchFamily="34" charset="0"/>
                <a:ea typeface="Calibri" pitchFamily="34" charset="-122"/>
                <a:cs typeface="Calibri" pitchFamily="34" charset="-120"/>
              </a:rPr>
              <a:t>14th International Conference</a:t>
            </a:r>
            <a:endParaRPr lang="en-US" sz="850" dirty="0"/>
          </a:p>
          <a:p>
            <a:pPr marL="0" indent="0" algn="ctr">
              <a:buNone/>
            </a:pPr>
            <a:r>
              <a:rPr lang="en-US" sz="850" dirty="0">
                <a:solidFill>
                  <a:srgbClr val="6B7280"/>
                </a:solidFill>
                <a:latin typeface="Calibri" pitchFamily="34" charset="0"/>
                <a:ea typeface="Calibri" pitchFamily="34" charset="-122"/>
                <a:cs typeface="Calibri" pitchFamily="34" charset="-120"/>
              </a:rPr>
              <a:t>on 3D Dosimetry</a:t>
            </a:r>
            <a:endParaRPr lang="en-US" sz="850" dirty="0"/>
          </a:p>
        </p:txBody>
      </p:sp>
      <p:sp>
        <p:nvSpPr>
          <p:cNvPr id="10" name="Text 8"/>
          <p:cNvSpPr/>
          <p:nvPr/>
        </p:nvSpPr>
        <p:spPr>
          <a:xfrm>
            <a:off x="6400800" y="1417320"/>
            <a:ext cx="2468880" cy="228600"/>
          </a:xfrm>
          <a:prstGeom prst="rect">
            <a:avLst/>
          </a:prstGeom>
          <a:noFill/>
          <a:ln/>
        </p:spPr>
        <p:txBody>
          <a:bodyPr wrap="square" lIns="0" tIns="0" rIns="0" bIns="0" rtlCol="0" anchor="ctr"/>
          <a:lstStyle/>
          <a:p>
            <a:pPr marL="0" indent="0" algn="ctr">
              <a:buNone/>
            </a:pPr>
            <a:r>
              <a:rPr lang="en-US" sz="900" b="1" dirty="0">
                <a:solidFill>
                  <a:srgbClr val="DC2626"/>
                </a:solidFill>
                <a:latin typeface="Calibri" pitchFamily="34" charset="0"/>
                <a:ea typeface="Calibri" pitchFamily="34" charset="-122"/>
                <a:cs typeface="Calibri" pitchFamily="34" charset="-120"/>
              </a:rPr>
              <a:t>Caen, France · 15–17 June 2026</a:t>
            </a:r>
            <a:endParaRPr lang="en-US" sz="900" dirty="0"/>
          </a:p>
        </p:txBody>
      </p:sp>
      <p:sp>
        <p:nvSpPr>
          <p:cNvPr id="11" name="Shape 9"/>
          <p:cNvSpPr/>
          <p:nvPr/>
        </p:nvSpPr>
        <p:spPr>
          <a:xfrm>
            <a:off x="0" y="4206239"/>
            <a:ext cx="9144000" cy="914400"/>
          </a:xfrm>
          <a:prstGeom prst="rect">
            <a:avLst/>
          </a:prstGeom>
          <a:solidFill>
            <a:schemeClr val="accent1">
              <a:lumMod val="60000"/>
              <a:lumOff val="40000"/>
            </a:schemeClr>
          </a:solidFill>
          <a:ln/>
        </p:spPr>
        <p:txBody>
          <a:bodyPr/>
          <a:lstStyle/>
          <a:p>
            <a:endParaRPr lang="en-CA"/>
          </a:p>
        </p:txBody>
      </p:sp>
      <p:pic>
        <p:nvPicPr>
          <p:cNvPr id="17" name="image.png" descr="image.png">
            <a:extLst>
              <a:ext uri="{FF2B5EF4-FFF2-40B4-BE49-F238E27FC236}">
                <a16:creationId xmlns:a16="http://schemas.microsoft.com/office/drawing/2014/main" id="{C919B46D-5173-4CAF-756A-9ED399EAE241}"/>
              </a:ext>
            </a:extLst>
          </p:cNvPr>
          <p:cNvPicPr>
            <a:picLocks noChangeAspect="1"/>
          </p:cNvPicPr>
          <p:nvPr/>
        </p:nvPicPr>
        <p:blipFill>
          <a:blip r:embed="rId3"/>
          <a:stretch>
            <a:fillRect/>
          </a:stretch>
        </p:blipFill>
        <p:spPr>
          <a:xfrm>
            <a:off x="145737" y="4560827"/>
            <a:ext cx="1226041" cy="478809"/>
          </a:xfrm>
          <a:prstGeom prst="rect">
            <a:avLst/>
          </a:prstGeom>
          <a:ln w="12700">
            <a:miter lim="400000"/>
          </a:ln>
        </p:spPr>
      </p:pic>
      <p:pic>
        <p:nvPicPr>
          <p:cNvPr id="18" name="image.png" descr="image.png">
            <a:extLst>
              <a:ext uri="{FF2B5EF4-FFF2-40B4-BE49-F238E27FC236}">
                <a16:creationId xmlns:a16="http://schemas.microsoft.com/office/drawing/2014/main" id="{1626E42B-2BF8-D7B9-6B34-95182E199B95}"/>
              </a:ext>
            </a:extLst>
          </p:cNvPr>
          <p:cNvPicPr>
            <a:picLocks noChangeAspect="1"/>
          </p:cNvPicPr>
          <p:nvPr/>
        </p:nvPicPr>
        <p:blipFill>
          <a:blip r:embed="rId4"/>
          <a:stretch>
            <a:fillRect/>
          </a:stretch>
        </p:blipFill>
        <p:spPr>
          <a:xfrm>
            <a:off x="1534190" y="4444000"/>
            <a:ext cx="1877823" cy="752577"/>
          </a:xfrm>
          <a:prstGeom prst="rect">
            <a:avLst/>
          </a:prstGeom>
          <a:ln w="12700">
            <a:miter lim="400000"/>
          </a:ln>
        </p:spPr>
      </p:pic>
      <p:pic>
        <p:nvPicPr>
          <p:cNvPr id="19" name="image.png" descr="image.png">
            <a:extLst>
              <a:ext uri="{FF2B5EF4-FFF2-40B4-BE49-F238E27FC236}">
                <a16:creationId xmlns:a16="http://schemas.microsoft.com/office/drawing/2014/main" id="{96F9DD2B-5CC4-524E-D0CE-DE63F2D6A215}"/>
              </a:ext>
            </a:extLst>
          </p:cNvPr>
          <p:cNvPicPr>
            <a:picLocks noChangeAspect="1"/>
          </p:cNvPicPr>
          <p:nvPr/>
        </p:nvPicPr>
        <p:blipFill>
          <a:blip r:embed="rId5"/>
          <a:stretch>
            <a:fillRect/>
          </a:stretch>
        </p:blipFill>
        <p:spPr>
          <a:xfrm>
            <a:off x="3461757" y="4273531"/>
            <a:ext cx="1453034" cy="752578"/>
          </a:xfrm>
          <a:prstGeom prst="rect">
            <a:avLst/>
          </a:prstGeom>
          <a:ln w="12700">
            <a:miter lim="400000"/>
          </a:ln>
        </p:spPr>
      </p:pic>
      <p:pic>
        <p:nvPicPr>
          <p:cNvPr id="20" name="image.png" descr="image.png">
            <a:extLst>
              <a:ext uri="{FF2B5EF4-FFF2-40B4-BE49-F238E27FC236}">
                <a16:creationId xmlns:a16="http://schemas.microsoft.com/office/drawing/2014/main" id="{9060B056-D7B7-3272-2991-4DA97744E62F}"/>
              </a:ext>
            </a:extLst>
          </p:cNvPr>
          <p:cNvPicPr>
            <a:picLocks noChangeAspect="1"/>
          </p:cNvPicPr>
          <p:nvPr/>
        </p:nvPicPr>
        <p:blipFill>
          <a:blip r:embed="rId6"/>
          <a:srcRect/>
          <a:stretch>
            <a:fillRect/>
          </a:stretch>
        </p:blipFill>
        <p:spPr>
          <a:xfrm>
            <a:off x="5168900" y="4465793"/>
            <a:ext cx="1887381" cy="560316"/>
          </a:xfrm>
          <a:prstGeom prst="rect">
            <a:avLst/>
          </a:prstGeom>
          <a:ln w="12700">
            <a:miter lim="400000"/>
          </a:ln>
        </p:spPr>
      </p:pic>
      <p:pic>
        <p:nvPicPr>
          <p:cNvPr id="21" name="Picture 2">
            <a:extLst>
              <a:ext uri="{FF2B5EF4-FFF2-40B4-BE49-F238E27FC236}">
                <a16:creationId xmlns:a16="http://schemas.microsoft.com/office/drawing/2014/main" id="{BB909B0C-55E7-3688-F620-8B8D00B757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0391" y="4589806"/>
            <a:ext cx="1687872" cy="2842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292608"/>
            <a:ext cx="4572000" cy="228600"/>
          </a:xfrm>
          <a:prstGeom prst="rect">
            <a:avLst/>
          </a:prstGeom>
          <a:noFill/>
          <a:ln/>
        </p:spPr>
        <p:txBody>
          <a:bodyPr wrap="square" lIns="0" tIns="0" rIns="0" bIns="0" rtlCol="0" anchor="ctr"/>
          <a:lstStyle/>
          <a:p>
            <a:pPr marL="0" indent="0">
              <a:buNone/>
            </a:pPr>
            <a:r>
              <a:rPr lang="en-US" sz="950" b="1" kern="0" spc="300" dirty="0">
                <a:solidFill>
                  <a:srgbClr val="2563EB"/>
                </a:solidFill>
                <a:latin typeface="Calibri" pitchFamily="34" charset="0"/>
                <a:ea typeface="Calibri" pitchFamily="34" charset="-122"/>
                <a:cs typeface="Calibri" pitchFamily="34" charset="-120"/>
              </a:rPr>
              <a:t>RESULTS</a:t>
            </a:r>
            <a:endParaRPr lang="en-US" sz="950" dirty="0"/>
          </a:p>
        </p:txBody>
      </p:sp>
      <p:sp>
        <p:nvSpPr>
          <p:cNvPr id="3" name="Text 1"/>
          <p:cNvSpPr/>
          <p:nvPr/>
        </p:nvSpPr>
        <p:spPr>
          <a:xfrm>
            <a:off x="548640" y="594360"/>
            <a:ext cx="8046720" cy="502920"/>
          </a:xfrm>
          <a:prstGeom prst="rect">
            <a:avLst/>
          </a:prstGeom>
          <a:noFill/>
          <a:ln/>
        </p:spPr>
        <p:txBody>
          <a:bodyPr wrap="square" lIns="0" tIns="0" rIns="0" bIns="0" rtlCol="0" anchor="ctr"/>
          <a:lstStyle/>
          <a:p>
            <a:pPr marL="0" indent="0">
              <a:buNone/>
            </a:pPr>
            <a:r>
              <a:rPr lang="en-US" sz="2800" b="1" dirty="0">
                <a:solidFill>
                  <a:srgbClr val="16213E"/>
                </a:solidFill>
                <a:latin typeface="Georgia" pitchFamily="34" charset="0"/>
                <a:ea typeface="Georgia" pitchFamily="34" charset="-122"/>
                <a:cs typeface="Georgia" pitchFamily="34" charset="-120"/>
              </a:rPr>
              <a:t>Quantitative Comparison</a:t>
            </a:r>
            <a:endParaRPr lang="en-US" sz="2800" dirty="0"/>
          </a:p>
        </p:txBody>
      </p:sp>
      <p:sp>
        <p:nvSpPr>
          <p:cNvPr id="4" name="Text 2"/>
          <p:cNvSpPr/>
          <p:nvPr/>
        </p:nvSpPr>
        <p:spPr>
          <a:xfrm>
            <a:off x="548640" y="1143000"/>
            <a:ext cx="8046720" cy="228600"/>
          </a:xfrm>
          <a:prstGeom prst="rect">
            <a:avLst/>
          </a:prstGeom>
          <a:noFill/>
          <a:ln/>
        </p:spPr>
        <p:txBody>
          <a:bodyPr wrap="square" lIns="0" tIns="0" rIns="0" bIns="0" rtlCol="0" anchor="ctr"/>
          <a:lstStyle/>
          <a:p>
            <a:pPr marL="0" indent="0">
              <a:buNone/>
            </a:pPr>
            <a:r>
              <a:rPr lang="en-US" sz="1000" i="1" dirty="0">
                <a:solidFill>
                  <a:srgbClr val="6B7280"/>
                </a:solidFill>
                <a:latin typeface="Calibri" pitchFamily="34" charset="0"/>
                <a:ea typeface="Calibri" pitchFamily="34" charset="-122"/>
                <a:cs typeface="Calibri" pitchFamily="34" charset="-120"/>
              </a:rPr>
              <a:t>Gamma analysis: 3%/3 mm, global normalization, 10% threshold</a:t>
            </a:r>
            <a:endParaRPr lang="en-US" sz="1000" dirty="0"/>
          </a:p>
        </p:txBody>
      </p:sp>
      <p:graphicFrame>
        <p:nvGraphicFramePr>
          <p:cNvPr id="11" name="Table 0"/>
          <p:cNvGraphicFramePr>
            <a:graphicFrameLocks noGrp="1"/>
          </p:cNvGraphicFramePr>
          <p:nvPr>
            <p:extLst>
              <p:ext uri="{D42A27DB-BD31-4B8C-83A1-F6EECF244321}">
                <p14:modId xmlns:p14="http://schemas.microsoft.com/office/powerpoint/2010/main" val="1579011935"/>
              </p:ext>
            </p:extLst>
          </p:nvPr>
        </p:nvGraphicFramePr>
        <p:xfrm>
          <a:off x="457200" y="1463040"/>
          <a:ext cx="7132320" cy="2212848"/>
        </p:xfrm>
        <a:graphic>
          <a:graphicData uri="http://schemas.openxmlformats.org/drawingml/2006/table">
            <a:tbl>
              <a:tblPr/>
              <a:tblGrid>
                <a:gridCol w="237744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1188720">
                  <a:extLst>
                    <a:ext uri="{9D8B030D-6E8A-4147-A177-3AD203B41FA5}">
                      <a16:colId xmlns:a16="http://schemas.microsoft.com/office/drawing/2014/main" val="20004"/>
                    </a:ext>
                  </a:extLst>
                </a:gridCol>
              </a:tblGrid>
              <a:tr h="347472">
                <a:tc>
                  <a:txBody>
                    <a:bodyPr/>
                    <a:lstStyle/>
                    <a:p>
                      <a:pPr marL="0" indent="0" algn="l">
                        <a:buNone/>
                      </a:pPr>
                      <a:r>
                        <a:rPr lang="en-US" sz="1050" b="1" dirty="0">
                          <a:solidFill>
                            <a:srgbClr val="FFFFFF"/>
                          </a:solidFill>
                          <a:latin typeface="Calibri" pitchFamily="34" charset="0"/>
                          <a:ea typeface="Calibri" pitchFamily="34" charset="-122"/>
                          <a:cs typeface="Calibri" pitchFamily="34" charset="-120"/>
                        </a:rPr>
                        <a:t>Configuration</a:t>
                      </a:r>
                      <a:endParaRPr lang="en-US" sz="1050" dirty="0">
                        <a:latin typeface="Calibri" charset="0"/>
                        <a:ea typeface="Calibri" charset="0"/>
                        <a:cs typeface="Calibri" charset="0"/>
                      </a:endParaRPr>
                    </a:p>
                  </a:txBody>
                  <a:tcPr marL="76200" marR="76200" marT="38100" marB="38100">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solidFill>
                      <a:srgbClr val="1E293B"/>
                    </a:solidFill>
                  </a:tcPr>
                </a:tc>
                <a:tc>
                  <a:txBody>
                    <a:bodyPr/>
                    <a:lstStyle/>
                    <a:p>
                      <a:pPr marL="0" indent="0" algn="ctr">
                        <a:buNone/>
                      </a:pPr>
                      <a:r>
                        <a:rPr lang="en-US" sz="1050" b="1" dirty="0">
                          <a:solidFill>
                            <a:srgbClr val="FFFFFF"/>
                          </a:solidFill>
                          <a:latin typeface="Calibri" pitchFamily="34" charset="0"/>
                          <a:ea typeface="Calibri" pitchFamily="34" charset="-122"/>
                          <a:cs typeface="Calibri" pitchFamily="34" charset="-120"/>
                        </a:rPr>
                        <a:t>γ Pass Rate</a:t>
                      </a:r>
                      <a:endParaRPr lang="en-US" sz="1050" dirty="0">
                        <a:latin typeface="Calibri" charset="0"/>
                        <a:ea typeface="Calibri" charset="0"/>
                        <a:cs typeface="Calibri" charset="0"/>
                      </a:endParaRPr>
                    </a:p>
                  </a:txBody>
                  <a:tcPr marL="76200" marR="76200" marT="38100" marB="38100">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solidFill>
                      <a:srgbClr val="1E293B"/>
                    </a:solidFill>
                  </a:tcPr>
                </a:tc>
                <a:tc>
                  <a:txBody>
                    <a:bodyPr/>
                    <a:lstStyle/>
                    <a:p>
                      <a:pPr marL="0" indent="0" algn="ctr">
                        <a:buNone/>
                      </a:pPr>
                      <a:r>
                        <a:rPr lang="en-US" sz="1050" b="1" dirty="0">
                          <a:solidFill>
                            <a:srgbClr val="FFFFFF"/>
                          </a:solidFill>
                          <a:latin typeface="Calibri" pitchFamily="34" charset="0"/>
                          <a:ea typeface="Calibri" pitchFamily="34" charset="-122"/>
                          <a:cs typeface="Calibri" pitchFamily="34" charset="-120"/>
                        </a:rPr>
                        <a:t>MAE</a:t>
                      </a:r>
                      <a:endParaRPr lang="en-US" sz="1050" dirty="0">
                        <a:latin typeface="Calibri" charset="0"/>
                        <a:ea typeface="Calibri" charset="0"/>
                        <a:cs typeface="Calibri" charset="0"/>
                      </a:endParaRPr>
                    </a:p>
                  </a:txBody>
                  <a:tcPr marL="76200" marR="76200" marT="38100" marB="38100">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solidFill>
                      <a:srgbClr val="1E293B"/>
                    </a:solidFill>
                  </a:tcPr>
                </a:tc>
                <a:tc>
                  <a:txBody>
                    <a:bodyPr/>
                    <a:lstStyle/>
                    <a:p>
                      <a:pPr marL="0" indent="0" algn="ctr">
                        <a:buNone/>
                      </a:pPr>
                      <a:r>
                        <a:rPr lang="en-US" sz="1050" b="1" dirty="0">
                          <a:solidFill>
                            <a:srgbClr val="FFFFFF"/>
                          </a:solidFill>
                          <a:latin typeface="Calibri" pitchFamily="34" charset="0"/>
                          <a:ea typeface="Calibri" pitchFamily="34" charset="-122"/>
                          <a:cs typeface="Calibri" pitchFamily="34" charset="-120"/>
                        </a:rPr>
                        <a:t>RMSE</a:t>
                      </a:r>
                      <a:endParaRPr lang="en-US" sz="1050" dirty="0">
                        <a:latin typeface="Calibri" charset="0"/>
                        <a:ea typeface="Calibri" charset="0"/>
                        <a:cs typeface="Calibri" charset="0"/>
                      </a:endParaRPr>
                    </a:p>
                  </a:txBody>
                  <a:tcPr marL="76200" marR="76200" marT="38100" marB="38100">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solidFill>
                      <a:srgbClr val="1E293B"/>
                    </a:solidFill>
                  </a:tcPr>
                </a:tc>
                <a:tc>
                  <a:txBody>
                    <a:bodyPr/>
                    <a:lstStyle/>
                    <a:p>
                      <a:pPr marL="0" indent="0" algn="ctr">
                        <a:buNone/>
                      </a:pPr>
                      <a:r>
                        <a:rPr lang="en-US" sz="1050" b="1" dirty="0">
                          <a:solidFill>
                            <a:srgbClr val="FFFFFF"/>
                          </a:solidFill>
                          <a:latin typeface="Calibri" pitchFamily="34" charset="0"/>
                          <a:ea typeface="Calibri" pitchFamily="34" charset="-122"/>
                          <a:cs typeface="Calibri" pitchFamily="34" charset="-120"/>
                        </a:rPr>
                        <a:t>F₅₀ (mm)</a:t>
                      </a:r>
                      <a:endParaRPr lang="en-US" sz="1050" dirty="0">
                        <a:latin typeface="Calibri" charset="0"/>
                        <a:ea typeface="Calibri" charset="0"/>
                        <a:cs typeface="Calibri" charset="0"/>
                      </a:endParaRPr>
                    </a:p>
                  </a:txBody>
                  <a:tcPr marL="76200" marR="76200" marT="38100" marB="38100">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solidFill>
                      <a:srgbClr val="1E293B"/>
                    </a:solidFill>
                  </a:tcPr>
                </a:tc>
                <a:extLst>
                  <a:ext uri="{0D108BD9-81ED-4DB2-BD59-A6C34878D82A}">
                    <a16:rowId xmlns:a16="http://schemas.microsoft.com/office/drawing/2014/main" val="10000"/>
                  </a:ext>
                </a:extLst>
              </a:tr>
              <a:tr h="310896">
                <a:tc>
                  <a:txBody>
                    <a:bodyPr/>
                    <a:lstStyle/>
                    <a:p>
                      <a:pPr marL="0" indent="0" algn="l">
                        <a:buNone/>
                      </a:pPr>
                      <a:r>
                        <a:rPr lang="en-US" sz="1050" b="1" dirty="0">
                          <a:solidFill>
                            <a:srgbClr val="374151"/>
                          </a:solidFill>
                          <a:latin typeface="Calibri" pitchFamily="34" charset="0"/>
                          <a:ea typeface="Calibri" pitchFamily="34" charset="-122"/>
                          <a:cs typeface="Calibri" pitchFamily="34" charset="-120"/>
                        </a:rPr>
                        <a:t>Rotating — 19 proj.</a:t>
                      </a:r>
                      <a:endParaRPr lang="en-US" sz="1050" dirty="0">
                        <a:latin typeface="Calibri" charset="0"/>
                        <a:ea typeface="Calibri" charset="0"/>
                        <a:cs typeface="Calibri" charset="0"/>
                      </a:endParaRPr>
                    </a:p>
                  </a:txBody>
                  <a:tcPr marL="76200" marR="76200" marT="38100" marB="38100">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tcPr>
                </a:tc>
                <a:tc>
                  <a:txBody>
                    <a:bodyPr/>
                    <a:lstStyle/>
                    <a:p>
                      <a:pPr marL="0" indent="0" algn="ctr">
                        <a:buNone/>
                      </a:pPr>
                      <a:r>
                        <a:rPr lang="en-US" sz="1050" b="1" dirty="0">
                          <a:solidFill>
                            <a:srgbClr val="2563EB"/>
                          </a:solidFill>
                          <a:latin typeface="Calibri" pitchFamily="34" charset="0"/>
                          <a:ea typeface="Calibri" pitchFamily="34" charset="-122"/>
                          <a:cs typeface="Calibri" pitchFamily="34" charset="-120"/>
                        </a:rPr>
                        <a:t>99.0%</a:t>
                      </a:r>
                      <a:endParaRPr lang="en-US" sz="1050" dirty="0">
                        <a:latin typeface="Calibri" charset="0"/>
                        <a:ea typeface="Calibri" charset="0"/>
                        <a:cs typeface="Calibri" charset="0"/>
                      </a:endParaRPr>
                    </a:p>
                  </a:txBody>
                  <a:tcPr marL="76200" marR="76200" marT="38100" marB="38100">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tcPr>
                </a:tc>
                <a:tc>
                  <a:txBody>
                    <a:bodyPr/>
                    <a:lstStyle/>
                    <a:p>
                      <a:pPr marL="0" indent="0" algn="ctr">
                        <a:buNone/>
                      </a:pPr>
                      <a:r>
                        <a:rPr lang="en-US" sz="1050" dirty="0">
                          <a:solidFill>
                            <a:srgbClr val="374151"/>
                          </a:solidFill>
                          <a:latin typeface="Calibri" pitchFamily="34" charset="0"/>
                          <a:ea typeface="Calibri" pitchFamily="34" charset="-122"/>
                          <a:cs typeface="Calibri" pitchFamily="34" charset="-120"/>
                        </a:rPr>
                        <a:t>0.013</a:t>
                      </a:r>
                      <a:endParaRPr lang="en-US" sz="1050" dirty="0">
                        <a:latin typeface="Calibri" charset="0"/>
                        <a:ea typeface="Calibri" charset="0"/>
                        <a:cs typeface="Calibri" charset="0"/>
                      </a:endParaRPr>
                    </a:p>
                  </a:txBody>
                  <a:tcPr marL="76200" marR="76200" marT="38100" marB="38100">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tcPr>
                </a:tc>
                <a:tc>
                  <a:txBody>
                    <a:bodyPr/>
                    <a:lstStyle/>
                    <a:p>
                      <a:pPr marL="0" indent="0" algn="ctr">
                        <a:buNone/>
                      </a:pPr>
                      <a:r>
                        <a:rPr lang="en-US" sz="1050" dirty="0">
                          <a:solidFill>
                            <a:srgbClr val="374151"/>
                          </a:solidFill>
                          <a:latin typeface="Calibri" pitchFamily="34" charset="0"/>
                          <a:ea typeface="Calibri" pitchFamily="34" charset="-122"/>
                          <a:cs typeface="Calibri" pitchFamily="34" charset="-120"/>
                        </a:rPr>
                        <a:t>0.015</a:t>
                      </a:r>
                      <a:endParaRPr lang="en-US" sz="1050" dirty="0">
                        <a:latin typeface="Calibri" charset="0"/>
                        <a:ea typeface="Calibri" charset="0"/>
                        <a:cs typeface="Calibri" charset="0"/>
                      </a:endParaRPr>
                    </a:p>
                  </a:txBody>
                  <a:tcPr marL="76200" marR="76200" marT="38100" marB="38100">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tcPr>
                </a:tc>
                <a:tc>
                  <a:txBody>
                    <a:bodyPr/>
                    <a:lstStyle/>
                    <a:p>
                      <a:pPr marL="0" indent="0" algn="ctr">
                        <a:buNone/>
                      </a:pPr>
                      <a:r>
                        <a:rPr lang="en-US" sz="1050" dirty="0">
                          <a:solidFill>
                            <a:srgbClr val="374151"/>
                          </a:solidFill>
                          <a:latin typeface="Calibri" pitchFamily="34" charset="0"/>
                          <a:ea typeface="Calibri" pitchFamily="34" charset="-122"/>
                          <a:cs typeface="Calibri" pitchFamily="34" charset="-120"/>
                        </a:rPr>
                        <a:t>69.86</a:t>
                      </a:r>
                      <a:endParaRPr lang="en-US" sz="1050" dirty="0">
                        <a:latin typeface="Calibri" charset="0"/>
                        <a:ea typeface="Calibri" charset="0"/>
                        <a:cs typeface="Calibri" charset="0"/>
                      </a:endParaRPr>
                    </a:p>
                  </a:txBody>
                  <a:tcPr marL="76200" marR="76200" marT="38100" marB="38100">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tcPr>
                </a:tc>
                <a:extLst>
                  <a:ext uri="{0D108BD9-81ED-4DB2-BD59-A6C34878D82A}">
                    <a16:rowId xmlns:a16="http://schemas.microsoft.com/office/drawing/2014/main" val="10001"/>
                  </a:ext>
                </a:extLst>
              </a:tr>
              <a:tr h="310896">
                <a:tc>
                  <a:txBody>
                    <a:bodyPr/>
                    <a:lstStyle/>
                    <a:p>
                      <a:pPr marL="0" indent="0" algn="l">
                        <a:buNone/>
                      </a:pPr>
                      <a:r>
                        <a:rPr lang="en-US" sz="1050" b="1" dirty="0">
                          <a:solidFill>
                            <a:srgbClr val="374151"/>
                          </a:solidFill>
                          <a:latin typeface="Calibri" pitchFamily="34" charset="0"/>
                          <a:ea typeface="Calibri" pitchFamily="34" charset="-122"/>
                          <a:cs typeface="Calibri" pitchFamily="34" charset="-120"/>
                        </a:rPr>
                        <a:t>Rotating — 10 proj.</a:t>
                      </a:r>
                      <a:endParaRPr lang="en-US" sz="1050" dirty="0">
                        <a:latin typeface="Calibri" charset="0"/>
                        <a:ea typeface="Calibri" charset="0"/>
                        <a:cs typeface="Calibri" charset="0"/>
                      </a:endParaRPr>
                    </a:p>
                  </a:txBody>
                  <a:tcPr marL="76200" marR="76200" marT="38100" marB="38100">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tcPr>
                </a:tc>
                <a:tc>
                  <a:txBody>
                    <a:bodyPr/>
                    <a:lstStyle/>
                    <a:p>
                      <a:pPr marL="0" indent="0" algn="ctr">
                        <a:buNone/>
                      </a:pPr>
                      <a:r>
                        <a:rPr lang="en-US" sz="1050" b="1" dirty="0">
                          <a:solidFill>
                            <a:srgbClr val="374151"/>
                          </a:solidFill>
                          <a:latin typeface="Calibri" pitchFamily="34" charset="0"/>
                          <a:ea typeface="Calibri" pitchFamily="34" charset="-122"/>
                          <a:cs typeface="Calibri" pitchFamily="34" charset="-120"/>
                        </a:rPr>
                        <a:t>95.0%</a:t>
                      </a:r>
                      <a:endParaRPr lang="en-US" sz="1050" dirty="0">
                        <a:latin typeface="Calibri" charset="0"/>
                        <a:ea typeface="Calibri" charset="0"/>
                        <a:cs typeface="Calibri" charset="0"/>
                      </a:endParaRPr>
                    </a:p>
                  </a:txBody>
                  <a:tcPr marL="76200" marR="76200" marT="38100" marB="38100">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tcPr>
                </a:tc>
                <a:tc>
                  <a:txBody>
                    <a:bodyPr/>
                    <a:lstStyle/>
                    <a:p>
                      <a:pPr marL="0" indent="0" algn="ctr">
                        <a:buNone/>
                      </a:pPr>
                      <a:r>
                        <a:rPr lang="en-US" sz="1050" dirty="0">
                          <a:solidFill>
                            <a:srgbClr val="374151"/>
                          </a:solidFill>
                          <a:latin typeface="Calibri" pitchFamily="34" charset="0"/>
                          <a:ea typeface="Calibri" pitchFamily="34" charset="-122"/>
                          <a:cs typeface="Calibri" pitchFamily="34" charset="-120"/>
                        </a:rPr>
                        <a:t>0.018</a:t>
                      </a:r>
                      <a:endParaRPr lang="en-US" sz="1050" dirty="0">
                        <a:latin typeface="Calibri" charset="0"/>
                        <a:ea typeface="Calibri" charset="0"/>
                        <a:cs typeface="Calibri" charset="0"/>
                      </a:endParaRPr>
                    </a:p>
                  </a:txBody>
                  <a:tcPr marL="76200" marR="76200" marT="38100" marB="38100">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tcPr>
                </a:tc>
                <a:tc>
                  <a:txBody>
                    <a:bodyPr/>
                    <a:lstStyle/>
                    <a:p>
                      <a:pPr marL="0" indent="0" algn="ctr">
                        <a:buNone/>
                      </a:pPr>
                      <a:r>
                        <a:rPr lang="en-US" sz="1050" dirty="0">
                          <a:solidFill>
                            <a:srgbClr val="374151"/>
                          </a:solidFill>
                          <a:latin typeface="Calibri" pitchFamily="34" charset="0"/>
                          <a:ea typeface="Calibri" pitchFamily="34" charset="-122"/>
                          <a:cs typeface="Calibri" pitchFamily="34" charset="-120"/>
                        </a:rPr>
                        <a:t>0.022</a:t>
                      </a:r>
                      <a:endParaRPr lang="en-US" sz="1050" dirty="0">
                        <a:latin typeface="Calibri" charset="0"/>
                        <a:ea typeface="Calibri" charset="0"/>
                        <a:cs typeface="Calibri" charset="0"/>
                      </a:endParaRPr>
                    </a:p>
                  </a:txBody>
                  <a:tcPr marL="76200" marR="76200" marT="38100" marB="38100">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tcPr>
                </a:tc>
                <a:tc>
                  <a:txBody>
                    <a:bodyPr/>
                    <a:lstStyle/>
                    <a:p>
                      <a:pPr marL="0" indent="0" algn="ctr">
                        <a:buNone/>
                      </a:pPr>
                      <a:r>
                        <a:rPr lang="en-US" sz="1050" dirty="0">
                          <a:solidFill>
                            <a:srgbClr val="374151"/>
                          </a:solidFill>
                          <a:latin typeface="Calibri" pitchFamily="34" charset="0"/>
                          <a:ea typeface="Calibri" pitchFamily="34" charset="-122"/>
                          <a:cs typeface="Calibri" pitchFamily="34" charset="-120"/>
                        </a:rPr>
                        <a:t>69.86</a:t>
                      </a:r>
                      <a:endParaRPr lang="en-US" sz="1050" dirty="0">
                        <a:latin typeface="Calibri" charset="0"/>
                        <a:ea typeface="Calibri" charset="0"/>
                        <a:cs typeface="Calibri" charset="0"/>
                      </a:endParaRPr>
                    </a:p>
                  </a:txBody>
                  <a:tcPr marL="76200" marR="76200" marT="38100" marB="38100">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tcPr>
                </a:tc>
                <a:extLst>
                  <a:ext uri="{0D108BD9-81ED-4DB2-BD59-A6C34878D82A}">
                    <a16:rowId xmlns:a16="http://schemas.microsoft.com/office/drawing/2014/main" val="10002"/>
                  </a:ext>
                </a:extLst>
              </a:tr>
              <a:tr h="310896">
                <a:tc>
                  <a:txBody>
                    <a:bodyPr/>
                    <a:lstStyle/>
                    <a:p>
                      <a:pPr marL="0" indent="0" algn="l">
                        <a:buNone/>
                      </a:pPr>
                      <a:r>
                        <a:rPr lang="en-US" sz="1050" b="1" dirty="0">
                          <a:solidFill>
                            <a:srgbClr val="DC2626"/>
                          </a:solidFill>
                          <a:latin typeface="Calibri" pitchFamily="34" charset="0"/>
                          <a:ea typeface="Calibri" pitchFamily="34" charset="-122"/>
                          <a:cs typeface="Calibri" pitchFamily="34" charset="-120"/>
                        </a:rPr>
                        <a:t>Static — No correction</a:t>
                      </a:r>
                      <a:endParaRPr lang="en-US" sz="1050" dirty="0">
                        <a:latin typeface="Calibri" charset="0"/>
                        <a:ea typeface="Calibri" charset="0"/>
                        <a:cs typeface="Calibri" charset="0"/>
                      </a:endParaRPr>
                    </a:p>
                  </a:txBody>
                  <a:tcPr marL="76200" marR="76200" marT="38100" marB="38100">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tcPr>
                </a:tc>
                <a:tc>
                  <a:txBody>
                    <a:bodyPr/>
                    <a:lstStyle/>
                    <a:p>
                      <a:pPr marL="0" indent="0" algn="ctr">
                        <a:buNone/>
                      </a:pPr>
                      <a:r>
                        <a:rPr lang="en-US" sz="1050" b="1" dirty="0">
                          <a:solidFill>
                            <a:srgbClr val="DC2626"/>
                          </a:solidFill>
                          <a:latin typeface="Calibri" pitchFamily="34" charset="0"/>
                          <a:ea typeface="Calibri" pitchFamily="34" charset="-122"/>
                          <a:cs typeface="Calibri" pitchFamily="34" charset="-120"/>
                        </a:rPr>
                        <a:t>55.5%</a:t>
                      </a:r>
                      <a:endParaRPr lang="en-US" sz="1050" dirty="0">
                        <a:latin typeface="Calibri" charset="0"/>
                        <a:ea typeface="Calibri" charset="0"/>
                        <a:cs typeface="Calibri" charset="0"/>
                      </a:endParaRPr>
                    </a:p>
                  </a:txBody>
                  <a:tcPr marL="76200" marR="76200" marT="38100" marB="38100">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tcPr>
                </a:tc>
                <a:tc>
                  <a:txBody>
                    <a:bodyPr/>
                    <a:lstStyle/>
                    <a:p>
                      <a:pPr marL="0" indent="0" algn="ctr">
                        <a:buNone/>
                      </a:pPr>
                      <a:r>
                        <a:rPr lang="en-US" sz="1050" dirty="0">
                          <a:solidFill>
                            <a:srgbClr val="DC2626"/>
                          </a:solidFill>
                          <a:latin typeface="Calibri" pitchFamily="34" charset="0"/>
                          <a:ea typeface="Calibri" pitchFamily="34" charset="-122"/>
                          <a:cs typeface="Calibri" pitchFamily="34" charset="-120"/>
                        </a:rPr>
                        <a:t>0.078</a:t>
                      </a:r>
                      <a:endParaRPr lang="en-US" sz="1050" dirty="0">
                        <a:latin typeface="Calibri" charset="0"/>
                        <a:ea typeface="Calibri" charset="0"/>
                        <a:cs typeface="Calibri" charset="0"/>
                      </a:endParaRPr>
                    </a:p>
                  </a:txBody>
                  <a:tcPr marL="76200" marR="76200" marT="38100" marB="38100">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tcPr>
                </a:tc>
                <a:tc>
                  <a:txBody>
                    <a:bodyPr/>
                    <a:lstStyle/>
                    <a:p>
                      <a:pPr marL="0" indent="0" algn="ctr">
                        <a:buNone/>
                      </a:pPr>
                      <a:r>
                        <a:rPr lang="en-US" sz="1050" dirty="0">
                          <a:solidFill>
                            <a:srgbClr val="DC2626"/>
                          </a:solidFill>
                          <a:latin typeface="Calibri" pitchFamily="34" charset="0"/>
                          <a:ea typeface="Calibri" pitchFamily="34" charset="-122"/>
                          <a:cs typeface="Calibri" pitchFamily="34" charset="-120"/>
                        </a:rPr>
                        <a:t>0.104</a:t>
                      </a:r>
                      <a:endParaRPr lang="en-US" sz="1050" dirty="0">
                        <a:latin typeface="Calibri" charset="0"/>
                        <a:ea typeface="Calibri" charset="0"/>
                        <a:cs typeface="Calibri" charset="0"/>
                      </a:endParaRPr>
                    </a:p>
                  </a:txBody>
                  <a:tcPr marL="76200" marR="76200" marT="38100" marB="38100">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tcPr>
                </a:tc>
                <a:tc>
                  <a:txBody>
                    <a:bodyPr/>
                    <a:lstStyle/>
                    <a:p>
                      <a:pPr marL="0" indent="0" algn="ctr">
                        <a:buNone/>
                      </a:pPr>
                      <a:r>
                        <a:rPr lang="en-US" sz="1050" dirty="0">
                          <a:solidFill>
                            <a:srgbClr val="DC2626"/>
                          </a:solidFill>
                          <a:latin typeface="Calibri" pitchFamily="34" charset="0"/>
                          <a:ea typeface="Calibri" pitchFamily="34" charset="-122"/>
                          <a:cs typeface="Calibri" pitchFamily="34" charset="-120"/>
                        </a:rPr>
                        <a:t>63.79</a:t>
                      </a:r>
                      <a:endParaRPr lang="en-US" sz="1050" dirty="0">
                        <a:latin typeface="Calibri" charset="0"/>
                        <a:ea typeface="Calibri" charset="0"/>
                        <a:cs typeface="Calibri" charset="0"/>
                      </a:endParaRPr>
                    </a:p>
                  </a:txBody>
                  <a:tcPr marL="76200" marR="76200" marT="38100" marB="38100">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tcPr>
                </a:tc>
                <a:extLst>
                  <a:ext uri="{0D108BD9-81ED-4DB2-BD59-A6C34878D82A}">
                    <a16:rowId xmlns:a16="http://schemas.microsoft.com/office/drawing/2014/main" val="10003"/>
                  </a:ext>
                </a:extLst>
              </a:tr>
              <a:tr h="310896">
                <a:tc>
                  <a:txBody>
                    <a:bodyPr/>
                    <a:lstStyle/>
                    <a:p>
                      <a:pPr marL="0" indent="0" algn="l">
                        <a:buNone/>
                      </a:pPr>
                      <a:r>
                        <a:rPr lang="en-US" sz="1050" b="1" dirty="0">
                          <a:solidFill>
                            <a:srgbClr val="2563EB"/>
                          </a:solidFill>
                          <a:latin typeface="Calibri" pitchFamily="34" charset="0"/>
                          <a:ea typeface="Calibri" pitchFamily="34" charset="-122"/>
                          <a:cs typeface="Calibri" pitchFamily="34" charset="-120"/>
                        </a:rPr>
                        <a:t>Static — PDD Scaling</a:t>
                      </a:r>
                      <a:endParaRPr lang="en-US" sz="1050" dirty="0">
                        <a:latin typeface="Calibri" charset="0"/>
                        <a:ea typeface="Calibri" charset="0"/>
                        <a:cs typeface="Calibri" charset="0"/>
                      </a:endParaRPr>
                    </a:p>
                  </a:txBody>
                  <a:tcPr marL="76200" marR="76200" marT="38100" marB="38100">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tcPr>
                </a:tc>
                <a:tc>
                  <a:txBody>
                    <a:bodyPr/>
                    <a:lstStyle/>
                    <a:p>
                      <a:pPr marL="0" indent="0" algn="ctr">
                        <a:buNone/>
                      </a:pPr>
                      <a:r>
                        <a:rPr lang="en-US" sz="1050" b="1" dirty="0">
                          <a:solidFill>
                            <a:srgbClr val="2563EB"/>
                          </a:solidFill>
                          <a:latin typeface="Calibri" pitchFamily="34" charset="0"/>
                          <a:ea typeface="Calibri" pitchFamily="34" charset="-122"/>
                          <a:cs typeface="Calibri" pitchFamily="34" charset="-120"/>
                        </a:rPr>
                        <a:t>93.1%</a:t>
                      </a:r>
                      <a:endParaRPr lang="en-US" sz="1050" dirty="0">
                        <a:latin typeface="Calibri" charset="0"/>
                        <a:ea typeface="Calibri" charset="0"/>
                        <a:cs typeface="Calibri" charset="0"/>
                      </a:endParaRPr>
                    </a:p>
                  </a:txBody>
                  <a:tcPr marL="76200" marR="76200" marT="38100" marB="38100">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tcPr>
                </a:tc>
                <a:tc>
                  <a:txBody>
                    <a:bodyPr/>
                    <a:lstStyle/>
                    <a:p>
                      <a:pPr marL="0" indent="0" algn="ctr">
                        <a:buNone/>
                      </a:pPr>
                      <a:r>
                        <a:rPr lang="en-US" sz="1050" dirty="0">
                          <a:solidFill>
                            <a:srgbClr val="374151"/>
                          </a:solidFill>
                          <a:latin typeface="Calibri" pitchFamily="34" charset="0"/>
                          <a:ea typeface="Calibri" pitchFamily="34" charset="-122"/>
                          <a:cs typeface="Calibri" pitchFamily="34" charset="-120"/>
                        </a:rPr>
                        <a:t>0.017</a:t>
                      </a:r>
                      <a:endParaRPr lang="en-US" sz="1050" dirty="0">
                        <a:latin typeface="Calibri" charset="0"/>
                        <a:ea typeface="Calibri" charset="0"/>
                        <a:cs typeface="Calibri" charset="0"/>
                      </a:endParaRPr>
                    </a:p>
                  </a:txBody>
                  <a:tcPr marL="76200" marR="76200" marT="38100" marB="38100">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tcPr>
                </a:tc>
                <a:tc>
                  <a:txBody>
                    <a:bodyPr/>
                    <a:lstStyle/>
                    <a:p>
                      <a:pPr marL="0" indent="0" algn="ctr">
                        <a:buNone/>
                      </a:pPr>
                      <a:r>
                        <a:rPr lang="en-US" sz="1050" dirty="0">
                          <a:solidFill>
                            <a:srgbClr val="374151"/>
                          </a:solidFill>
                          <a:latin typeface="Calibri" pitchFamily="34" charset="0"/>
                          <a:ea typeface="Calibri" pitchFamily="34" charset="-122"/>
                          <a:cs typeface="Calibri" pitchFamily="34" charset="-120"/>
                        </a:rPr>
                        <a:t>0.022</a:t>
                      </a:r>
                      <a:endParaRPr lang="en-US" sz="1050" dirty="0">
                        <a:latin typeface="Calibri" charset="0"/>
                        <a:ea typeface="Calibri" charset="0"/>
                        <a:cs typeface="Calibri" charset="0"/>
                      </a:endParaRPr>
                    </a:p>
                  </a:txBody>
                  <a:tcPr marL="76200" marR="76200" marT="38100" marB="38100">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tcPr>
                </a:tc>
                <a:tc>
                  <a:txBody>
                    <a:bodyPr/>
                    <a:lstStyle/>
                    <a:p>
                      <a:pPr marL="0" indent="0" algn="ctr">
                        <a:buNone/>
                      </a:pPr>
                      <a:r>
                        <a:rPr lang="en-US" sz="1050" dirty="0">
                          <a:solidFill>
                            <a:srgbClr val="374151"/>
                          </a:solidFill>
                          <a:latin typeface="Calibri" pitchFamily="34" charset="0"/>
                          <a:ea typeface="Calibri" pitchFamily="34" charset="-122"/>
                          <a:cs typeface="Calibri" pitchFamily="34" charset="-120"/>
                        </a:rPr>
                        <a:t>69.86</a:t>
                      </a:r>
                      <a:endParaRPr lang="en-US" sz="1050" dirty="0">
                        <a:latin typeface="Calibri" charset="0"/>
                        <a:ea typeface="Calibri" charset="0"/>
                        <a:cs typeface="Calibri" charset="0"/>
                      </a:endParaRPr>
                    </a:p>
                  </a:txBody>
                  <a:tcPr marL="76200" marR="76200" marT="38100" marB="38100">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tcPr>
                </a:tc>
                <a:extLst>
                  <a:ext uri="{0D108BD9-81ED-4DB2-BD59-A6C34878D82A}">
                    <a16:rowId xmlns:a16="http://schemas.microsoft.com/office/drawing/2014/main" val="10004"/>
                  </a:ext>
                </a:extLst>
              </a:tr>
              <a:tr h="310896">
                <a:tc>
                  <a:txBody>
                    <a:bodyPr/>
                    <a:lstStyle/>
                    <a:p>
                      <a:pPr marL="0" indent="0" algn="l">
                        <a:buNone/>
                      </a:pPr>
                      <a:r>
                        <a:rPr lang="en-US" sz="1050" b="1" dirty="0">
                          <a:solidFill>
                            <a:srgbClr val="374151"/>
                          </a:solidFill>
                          <a:latin typeface="Calibri" pitchFamily="34" charset="0"/>
                          <a:ea typeface="Calibri" pitchFamily="34" charset="-122"/>
                          <a:cs typeface="Calibri" pitchFamily="34" charset="-120"/>
                        </a:rPr>
                        <a:t>Static — Beer–Lambert</a:t>
                      </a:r>
                      <a:endParaRPr lang="en-US" sz="1050" dirty="0">
                        <a:latin typeface="Calibri" charset="0"/>
                        <a:ea typeface="Calibri" charset="0"/>
                        <a:cs typeface="Calibri" charset="0"/>
                      </a:endParaRPr>
                    </a:p>
                  </a:txBody>
                  <a:tcPr marL="76200" marR="76200" marT="38100" marB="38100">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tcPr>
                </a:tc>
                <a:tc>
                  <a:txBody>
                    <a:bodyPr/>
                    <a:lstStyle/>
                    <a:p>
                      <a:pPr marL="0" indent="0" algn="ctr">
                        <a:buNone/>
                      </a:pPr>
                      <a:r>
                        <a:rPr lang="en-US" sz="1050" b="1" dirty="0">
                          <a:solidFill>
                            <a:srgbClr val="374151"/>
                          </a:solidFill>
                          <a:latin typeface="Calibri" pitchFamily="34" charset="0"/>
                          <a:ea typeface="Calibri" pitchFamily="34" charset="-122"/>
                          <a:cs typeface="Calibri" pitchFamily="34" charset="-120"/>
                        </a:rPr>
                        <a:t>92.6%</a:t>
                      </a:r>
                      <a:endParaRPr lang="en-US" sz="1050" dirty="0">
                        <a:latin typeface="Calibri" charset="0"/>
                        <a:ea typeface="Calibri" charset="0"/>
                        <a:cs typeface="Calibri" charset="0"/>
                      </a:endParaRPr>
                    </a:p>
                  </a:txBody>
                  <a:tcPr marL="76200" marR="76200" marT="38100" marB="38100">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tcPr>
                </a:tc>
                <a:tc>
                  <a:txBody>
                    <a:bodyPr/>
                    <a:lstStyle/>
                    <a:p>
                      <a:pPr marL="0" indent="0" algn="ctr">
                        <a:buNone/>
                      </a:pPr>
                      <a:r>
                        <a:rPr lang="en-US" sz="1050" dirty="0">
                          <a:solidFill>
                            <a:srgbClr val="374151"/>
                          </a:solidFill>
                          <a:latin typeface="Calibri" pitchFamily="34" charset="0"/>
                          <a:ea typeface="Calibri" pitchFamily="34" charset="-122"/>
                          <a:cs typeface="Calibri" pitchFamily="34" charset="-120"/>
                        </a:rPr>
                        <a:t>0.017</a:t>
                      </a:r>
                      <a:endParaRPr lang="en-US" sz="1050" dirty="0">
                        <a:latin typeface="Calibri" charset="0"/>
                        <a:ea typeface="Calibri" charset="0"/>
                        <a:cs typeface="Calibri" charset="0"/>
                      </a:endParaRPr>
                    </a:p>
                  </a:txBody>
                  <a:tcPr marL="76200" marR="76200" marT="38100" marB="38100">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tcPr>
                </a:tc>
                <a:tc>
                  <a:txBody>
                    <a:bodyPr/>
                    <a:lstStyle/>
                    <a:p>
                      <a:pPr marL="0" indent="0" algn="ctr">
                        <a:buNone/>
                      </a:pPr>
                      <a:r>
                        <a:rPr lang="en-US" sz="1050" dirty="0">
                          <a:solidFill>
                            <a:srgbClr val="374151"/>
                          </a:solidFill>
                          <a:latin typeface="Calibri" pitchFamily="34" charset="0"/>
                          <a:ea typeface="Calibri" pitchFamily="34" charset="-122"/>
                          <a:cs typeface="Calibri" pitchFamily="34" charset="-120"/>
                        </a:rPr>
                        <a:t>0.023</a:t>
                      </a:r>
                      <a:endParaRPr lang="en-US" sz="1050" dirty="0">
                        <a:latin typeface="Calibri" charset="0"/>
                        <a:ea typeface="Calibri" charset="0"/>
                        <a:cs typeface="Calibri" charset="0"/>
                      </a:endParaRPr>
                    </a:p>
                  </a:txBody>
                  <a:tcPr marL="76200" marR="76200" marT="38100" marB="38100">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tcPr>
                </a:tc>
                <a:tc>
                  <a:txBody>
                    <a:bodyPr/>
                    <a:lstStyle/>
                    <a:p>
                      <a:pPr marL="0" indent="0" algn="ctr">
                        <a:buNone/>
                      </a:pPr>
                      <a:r>
                        <a:rPr lang="en-US" sz="1050" dirty="0">
                          <a:solidFill>
                            <a:srgbClr val="374151"/>
                          </a:solidFill>
                          <a:latin typeface="Calibri" pitchFamily="34" charset="0"/>
                          <a:ea typeface="Calibri" pitchFamily="34" charset="-122"/>
                          <a:cs typeface="Calibri" pitchFamily="34" charset="-120"/>
                        </a:rPr>
                        <a:t>69.86</a:t>
                      </a:r>
                      <a:endParaRPr lang="en-US" sz="1050" dirty="0">
                        <a:latin typeface="Calibri" charset="0"/>
                        <a:ea typeface="Calibri" charset="0"/>
                        <a:cs typeface="Calibri" charset="0"/>
                      </a:endParaRPr>
                    </a:p>
                  </a:txBody>
                  <a:tcPr marL="76200" marR="76200" marT="38100" marB="38100">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tcPr>
                </a:tc>
                <a:extLst>
                  <a:ext uri="{0D108BD9-81ED-4DB2-BD59-A6C34878D82A}">
                    <a16:rowId xmlns:a16="http://schemas.microsoft.com/office/drawing/2014/main" val="10005"/>
                  </a:ext>
                </a:extLst>
              </a:tr>
              <a:tr h="310896">
                <a:tc>
                  <a:txBody>
                    <a:bodyPr/>
                    <a:lstStyle/>
                    <a:p>
                      <a:pPr marL="0" indent="0" algn="l">
                        <a:buNone/>
                      </a:pPr>
                      <a:r>
                        <a:rPr lang="en-US" sz="1050" b="1" dirty="0">
                          <a:solidFill>
                            <a:srgbClr val="374151"/>
                          </a:solidFill>
                          <a:latin typeface="Calibri" pitchFamily="34" charset="0"/>
                          <a:ea typeface="Calibri" pitchFamily="34" charset="-122"/>
                          <a:cs typeface="Calibri" pitchFamily="34" charset="-120"/>
                        </a:rPr>
                        <a:t>Static — Robust Adaptive</a:t>
                      </a:r>
                      <a:endParaRPr lang="en-US" sz="1050" dirty="0">
                        <a:latin typeface="Calibri" charset="0"/>
                        <a:ea typeface="Calibri" charset="0"/>
                        <a:cs typeface="Calibri" charset="0"/>
                      </a:endParaRPr>
                    </a:p>
                  </a:txBody>
                  <a:tcPr marL="76200" marR="76200" marT="38100" marB="38100">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tcPr>
                </a:tc>
                <a:tc>
                  <a:txBody>
                    <a:bodyPr/>
                    <a:lstStyle/>
                    <a:p>
                      <a:pPr marL="0" indent="0" algn="ctr">
                        <a:buNone/>
                      </a:pPr>
                      <a:r>
                        <a:rPr lang="en-US" sz="1050" b="1" dirty="0">
                          <a:solidFill>
                            <a:srgbClr val="374151"/>
                          </a:solidFill>
                          <a:latin typeface="Calibri" pitchFamily="34" charset="0"/>
                          <a:ea typeface="Calibri" pitchFamily="34" charset="-122"/>
                          <a:cs typeface="Calibri" pitchFamily="34" charset="-120"/>
                        </a:rPr>
                        <a:t>81.2%</a:t>
                      </a:r>
                      <a:endParaRPr lang="en-US" sz="1050" dirty="0">
                        <a:latin typeface="Calibri" charset="0"/>
                        <a:ea typeface="Calibri" charset="0"/>
                        <a:cs typeface="Calibri" charset="0"/>
                      </a:endParaRPr>
                    </a:p>
                  </a:txBody>
                  <a:tcPr marL="76200" marR="76200" marT="38100" marB="38100">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tcPr>
                </a:tc>
                <a:tc>
                  <a:txBody>
                    <a:bodyPr/>
                    <a:lstStyle/>
                    <a:p>
                      <a:pPr marL="0" indent="0" algn="ctr">
                        <a:buNone/>
                      </a:pPr>
                      <a:r>
                        <a:rPr lang="en-US" sz="1050" dirty="0">
                          <a:solidFill>
                            <a:srgbClr val="374151"/>
                          </a:solidFill>
                          <a:latin typeface="Calibri" pitchFamily="34" charset="0"/>
                          <a:ea typeface="Calibri" pitchFamily="34" charset="-122"/>
                          <a:cs typeface="Calibri" pitchFamily="34" charset="-120"/>
                        </a:rPr>
                        <a:t>0.028</a:t>
                      </a:r>
                      <a:endParaRPr lang="en-US" sz="1050" dirty="0">
                        <a:latin typeface="Calibri" charset="0"/>
                        <a:ea typeface="Calibri" charset="0"/>
                        <a:cs typeface="Calibri" charset="0"/>
                      </a:endParaRPr>
                    </a:p>
                  </a:txBody>
                  <a:tcPr marL="76200" marR="76200" marT="38100" marB="38100">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tcPr>
                </a:tc>
                <a:tc>
                  <a:txBody>
                    <a:bodyPr/>
                    <a:lstStyle/>
                    <a:p>
                      <a:pPr marL="0" indent="0" algn="ctr">
                        <a:buNone/>
                      </a:pPr>
                      <a:r>
                        <a:rPr lang="en-US" sz="1050" dirty="0">
                          <a:solidFill>
                            <a:srgbClr val="374151"/>
                          </a:solidFill>
                          <a:latin typeface="Calibri" pitchFamily="34" charset="0"/>
                          <a:ea typeface="Calibri" pitchFamily="34" charset="-122"/>
                          <a:cs typeface="Calibri" pitchFamily="34" charset="-120"/>
                        </a:rPr>
                        <a:t>0.034</a:t>
                      </a:r>
                      <a:endParaRPr lang="en-US" sz="1050" dirty="0">
                        <a:latin typeface="Calibri" charset="0"/>
                        <a:ea typeface="Calibri" charset="0"/>
                        <a:cs typeface="Calibri" charset="0"/>
                      </a:endParaRPr>
                    </a:p>
                  </a:txBody>
                  <a:tcPr marL="76200" marR="76200" marT="38100" marB="38100">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tcPr>
                </a:tc>
                <a:tc>
                  <a:txBody>
                    <a:bodyPr/>
                    <a:lstStyle/>
                    <a:p>
                      <a:pPr marL="0" indent="0" algn="ctr">
                        <a:buNone/>
                      </a:pPr>
                      <a:r>
                        <a:rPr lang="en-US" sz="1050" dirty="0">
                          <a:solidFill>
                            <a:srgbClr val="374151"/>
                          </a:solidFill>
                          <a:latin typeface="Calibri" pitchFamily="34" charset="0"/>
                          <a:ea typeface="Calibri" pitchFamily="34" charset="-122"/>
                          <a:cs typeface="Calibri" pitchFamily="34" charset="-120"/>
                        </a:rPr>
                        <a:t>68.34</a:t>
                      </a:r>
                      <a:endParaRPr lang="en-US" sz="1050" dirty="0">
                        <a:latin typeface="Calibri" charset="0"/>
                        <a:ea typeface="Calibri" charset="0"/>
                        <a:cs typeface="Calibri" charset="0"/>
                      </a:endParaRPr>
                    </a:p>
                  </a:txBody>
                  <a:tcPr marL="76200" marR="76200" marT="38100" marB="38100">
                    <a:lnL w="6350" cap="flat" cmpd="sng" algn="ctr">
                      <a:solidFill>
                        <a:srgbClr val="E5E7EB"/>
                      </a:solidFill>
                      <a:prstDash val="solid"/>
                      <a:round/>
                      <a:headEnd type="none" w="med" len="med"/>
                      <a:tailEnd type="none" w="med" len="med"/>
                    </a:lnL>
                    <a:lnR w="6350" cap="flat" cmpd="sng" algn="ctr">
                      <a:solidFill>
                        <a:srgbClr val="E5E7EB"/>
                      </a:solidFill>
                      <a:prstDash val="solid"/>
                      <a:round/>
                      <a:headEnd type="none" w="med" len="med"/>
                      <a:tailEnd type="none" w="med" len="med"/>
                    </a:lnR>
                    <a:lnT w="6350" cap="flat" cmpd="sng" algn="ctr">
                      <a:solidFill>
                        <a:srgbClr val="E5E7EB"/>
                      </a:solidFill>
                      <a:prstDash val="solid"/>
                      <a:round/>
                      <a:headEnd type="none" w="med" len="med"/>
                      <a:tailEnd type="none" w="med" len="med"/>
                    </a:lnT>
                    <a:lnB w="6350" cap="flat" cmpd="sng" algn="ctr">
                      <a:solidFill>
                        <a:srgbClr val="E5E7EB"/>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6" name="Text 3"/>
          <p:cNvSpPr/>
          <p:nvPr/>
        </p:nvSpPr>
        <p:spPr>
          <a:xfrm>
            <a:off x="548640" y="3749040"/>
            <a:ext cx="3657600" cy="274320"/>
          </a:xfrm>
          <a:prstGeom prst="rect">
            <a:avLst/>
          </a:prstGeom>
          <a:noFill/>
          <a:ln/>
        </p:spPr>
        <p:txBody>
          <a:bodyPr wrap="square" lIns="0" tIns="0" rIns="0" bIns="0" rtlCol="0" anchor="ctr"/>
          <a:lstStyle/>
          <a:p>
            <a:pPr marL="0" indent="0">
              <a:buNone/>
            </a:pPr>
            <a:r>
              <a:rPr lang="en-US" sz="1100" b="1" dirty="0">
                <a:solidFill>
                  <a:srgbClr val="16213E"/>
                </a:solidFill>
                <a:latin typeface="Calibri" pitchFamily="34" charset="0"/>
                <a:ea typeface="Calibri" pitchFamily="34" charset="-122"/>
                <a:cs typeface="Calibri" pitchFamily="34" charset="-120"/>
              </a:rPr>
              <a:t>Gamma Pass Rate Comparison</a:t>
            </a:r>
            <a:endParaRPr lang="en-US" sz="1100" dirty="0"/>
          </a:p>
        </p:txBody>
      </p:sp>
      <p:sp>
        <p:nvSpPr>
          <p:cNvPr id="7" name="Text 4"/>
          <p:cNvSpPr/>
          <p:nvPr/>
        </p:nvSpPr>
        <p:spPr>
          <a:xfrm>
            <a:off x="548640" y="4069080"/>
            <a:ext cx="822960" cy="137160"/>
          </a:xfrm>
          <a:prstGeom prst="rect">
            <a:avLst/>
          </a:prstGeom>
          <a:noFill/>
          <a:ln/>
        </p:spPr>
        <p:txBody>
          <a:bodyPr wrap="square" lIns="0" tIns="0" rIns="0" bIns="0" rtlCol="0" anchor="ctr"/>
          <a:lstStyle/>
          <a:p>
            <a:pPr marL="0" indent="0">
              <a:buNone/>
            </a:pPr>
            <a:r>
              <a:rPr lang="en-US" sz="750" dirty="0">
                <a:solidFill>
                  <a:srgbClr val="6B7280"/>
                </a:solidFill>
                <a:latin typeface="Calibri" pitchFamily="34" charset="0"/>
                <a:ea typeface="Calibri" pitchFamily="34" charset="-122"/>
                <a:cs typeface="Calibri" pitchFamily="34" charset="-120"/>
              </a:rPr>
              <a:t>19 rot.</a:t>
            </a:r>
            <a:endParaRPr lang="en-US" sz="750" dirty="0"/>
          </a:p>
        </p:txBody>
      </p:sp>
      <p:sp>
        <p:nvSpPr>
          <p:cNvPr id="8" name="Shape 5"/>
          <p:cNvSpPr/>
          <p:nvPr/>
        </p:nvSpPr>
        <p:spPr>
          <a:xfrm>
            <a:off x="1417320" y="4078224"/>
            <a:ext cx="5884164" cy="118872"/>
          </a:xfrm>
          <a:prstGeom prst="rect">
            <a:avLst/>
          </a:prstGeom>
          <a:solidFill>
            <a:srgbClr val="2563EB"/>
          </a:solidFill>
          <a:ln/>
        </p:spPr>
        <p:txBody>
          <a:bodyPr/>
          <a:lstStyle/>
          <a:p>
            <a:endParaRPr lang="en-CA"/>
          </a:p>
        </p:txBody>
      </p:sp>
      <p:sp>
        <p:nvSpPr>
          <p:cNvPr id="9" name="Text 6"/>
          <p:cNvSpPr/>
          <p:nvPr/>
        </p:nvSpPr>
        <p:spPr>
          <a:xfrm>
            <a:off x="7347204" y="4069080"/>
            <a:ext cx="548640" cy="137160"/>
          </a:xfrm>
          <a:prstGeom prst="rect">
            <a:avLst/>
          </a:prstGeom>
          <a:noFill/>
          <a:ln/>
        </p:spPr>
        <p:txBody>
          <a:bodyPr wrap="square" lIns="0" tIns="0" rIns="0" bIns="0" rtlCol="0" anchor="ctr"/>
          <a:lstStyle/>
          <a:p>
            <a:pPr marL="0" indent="0">
              <a:buNone/>
            </a:pPr>
            <a:r>
              <a:rPr lang="en-US" sz="750" b="1" dirty="0">
                <a:solidFill>
                  <a:srgbClr val="2563EB"/>
                </a:solidFill>
                <a:latin typeface="Calibri" pitchFamily="34" charset="0"/>
                <a:ea typeface="Calibri" pitchFamily="34" charset="-122"/>
                <a:cs typeface="Calibri" pitchFamily="34" charset="-120"/>
              </a:rPr>
              <a:t>99%</a:t>
            </a:r>
            <a:endParaRPr lang="en-US" sz="750" dirty="0"/>
          </a:p>
        </p:txBody>
      </p:sp>
      <p:sp>
        <p:nvSpPr>
          <p:cNvPr id="10" name="Text 7"/>
          <p:cNvSpPr/>
          <p:nvPr/>
        </p:nvSpPr>
        <p:spPr>
          <a:xfrm>
            <a:off x="548640" y="4224528"/>
            <a:ext cx="822960" cy="137160"/>
          </a:xfrm>
          <a:prstGeom prst="rect">
            <a:avLst/>
          </a:prstGeom>
          <a:noFill/>
          <a:ln/>
        </p:spPr>
        <p:txBody>
          <a:bodyPr wrap="square" lIns="0" tIns="0" rIns="0" bIns="0" rtlCol="0" anchor="ctr"/>
          <a:lstStyle/>
          <a:p>
            <a:pPr marL="0" indent="0">
              <a:buNone/>
            </a:pPr>
            <a:r>
              <a:rPr lang="en-US" sz="750" dirty="0">
                <a:solidFill>
                  <a:srgbClr val="6B7280"/>
                </a:solidFill>
                <a:latin typeface="Calibri" pitchFamily="34" charset="0"/>
                <a:ea typeface="Calibri" pitchFamily="34" charset="-122"/>
                <a:cs typeface="Calibri" pitchFamily="34" charset="-120"/>
              </a:rPr>
              <a:t>10 rot.</a:t>
            </a:r>
            <a:endParaRPr lang="en-US" sz="750" dirty="0"/>
          </a:p>
        </p:txBody>
      </p:sp>
      <p:sp>
        <p:nvSpPr>
          <p:cNvPr id="5" name="Shape 8"/>
          <p:cNvSpPr/>
          <p:nvPr/>
        </p:nvSpPr>
        <p:spPr>
          <a:xfrm>
            <a:off x="1417320" y="4233672"/>
            <a:ext cx="5646420" cy="118872"/>
          </a:xfrm>
          <a:prstGeom prst="rect">
            <a:avLst/>
          </a:prstGeom>
          <a:solidFill>
            <a:srgbClr val="059669"/>
          </a:solidFill>
          <a:ln/>
        </p:spPr>
        <p:txBody>
          <a:bodyPr/>
          <a:lstStyle/>
          <a:p>
            <a:endParaRPr lang="en-CA"/>
          </a:p>
        </p:txBody>
      </p:sp>
      <p:sp>
        <p:nvSpPr>
          <p:cNvPr id="12" name="Text 9"/>
          <p:cNvSpPr/>
          <p:nvPr/>
        </p:nvSpPr>
        <p:spPr>
          <a:xfrm>
            <a:off x="7109460" y="4224528"/>
            <a:ext cx="548640" cy="137160"/>
          </a:xfrm>
          <a:prstGeom prst="rect">
            <a:avLst/>
          </a:prstGeom>
          <a:noFill/>
          <a:ln/>
        </p:spPr>
        <p:txBody>
          <a:bodyPr wrap="square" lIns="0" tIns="0" rIns="0" bIns="0" rtlCol="0" anchor="ctr"/>
          <a:lstStyle/>
          <a:p>
            <a:pPr marL="0" indent="0">
              <a:buNone/>
            </a:pPr>
            <a:r>
              <a:rPr lang="en-US" sz="750" b="1" dirty="0">
                <a:solidFill>
                  <a:srgbClr val="059669"/>
                </a:solidFill>
                <a:latin typeface="Calibri" pitchFamily="34" charset="0"/>
                <a:ea typeface="Calibri" pitchFamily="34" charset="-122"/>
                <a:cs typeface="Calibri" pitchFamily="34" charset="-120"/>
              </a:rPr>
              <a:t>95%</a:t>
            </a:r>
            <a:endParaRPr lang="en-US" sz="750" dirty="0"/>
          </a:p>
        </p:txBody>
      </p:sp>
      <p:sp>
        <p:nvSpPr>
          <p:cNvPr id="13" name="Text 10"/>
          <p:cNvSpPr/>
          <p:nvPr/>
        </p:nvSpPr>
        <p:spPr>
          <a:xfrm>
            <a:off x="548640" y="4379976"/>
            <a:ext cx="822960" cy="137160"/>
          </a:xfrm>
          <a:prstGeom prst="rect">
            <a:avLst/>
          </a:prstGeom>
          <a:noFill/>
          <a:ln/>
        </p:spPr>
        <p:txBody>
          <a:bodyPr wrap="square" lIns="0" tIns="0" rIns="0" bIns="0" rtlCol="0" anchor="ctr"/>
          <a:lstStyle/>
          <a:p>
            <a:pPr marL="0" indent="0">
              <a:buNone/>
            </a:pPr>
            <a:r>
              <a:rPr lang="en-US" sz="750" dirty="0">
                <a:solidFill>
                  <a:srgbClr val="6B7280"/>
                </a:solidFill>
                <a:latin typeface="Calibri" pitchFamily="34" charset="0"/>
                <a:ea typeface="Calibri" pitchFamily="34" charset="-122"/>
                <a:cs typeface="Calibri" pitchFamily="34" charset="-120"/>
              </a:rPr>
              <a:t>No corr.</a:t>
            </a:r>
            <a:endParaRPr lang="en-US" sz="750" dirty="0"/>
          </a:p>
        </p:txBody>
      </p:sp>
      <p:sp>
        <p:nvSpPr>
          <p:cNvPr id="14" name="Shape 11"/>
          <p:cNvSpPr/>
          <p:nvPr/>
        </p:nvSpPr>
        <p:spPr>
          <a:xfrm>
            <a:off x="1417320" y="4389120"/>
            <a:ext cx="3298698" cy="118872"/>
          </a:xfrm>
          <a:prstGeom prst="rect">
            <a:avLst/>
          </a:prstGeom>
          <a:solidFill>
            <a:srgbClr val="DC2626"/>
          </a:solidFill>
          <a:ln/>
        </p:spPr>
        <p:txBody>
          <a:bodyPr/>
          <a:lstStyle/>
          <a:p>
            <a:endParaRPr lang="en-CA"/>
          </a:p>
        </p:txBody>
      </p:sp>
      <p:sp>
        <p:nvSpPr>
          <p:cNvPr id="15" name="Text 12"/>
          <p:cNvSpPr/>
          <p:nvPr/>
        </p:nvSpPr>
        <p:spPr>
          <a:xfrm>
            <a:off x="4761738" y="4379976"/>
            <a:ext cx="548640" cy="137160"/>
          </a:xfrm>
          <a:prstGeom prst="rect">
            <a:avLst/>
          </a:prstGeom>
          <a:noFill/>
          <a:ln/>
        </p:spPr>
        <p:txBody>
          <a:bodyPr wrap="square" lIns="0" tIns="0" rIns="0" bIns="0" rtlCol="0" anchor="ctr"/>
          <a:lstStyle/>
          <a:p>
            <a:pPr marL="0" indent="0">
              <a:buNone/>
            </a:pPr>
            <a:r>
              <a:rPr lang="en-US" sz="750" b="1" dirty="0">
                <a:solidFill>
                  <a:srgbClr val="DC2626"/>
                </a:solidFill>
                <a:latin typeface="Calibri" pitchFamily="34" charset="0"/>
                <a:ea typeface="Calibri" pitchFamily="34" charset="-122"/>
                <a:cs typeface="Calibri" pitchFamily="34" charset="-120"/>
              </a:rPr>
              <a:t>55.5%</a:t>
            </a:r>
            <a:endParaRPr lang="en-US" sz="750" dirty="0"/>
          </a:p>
        </p:txBody>
      </p:sp>
      <p:sp>
        <p:nvSpPr>
          <p:cNvPr id="16" name="Text 13"/>
          <p:cNvSpPr/>
          <p:nvPr/>
        </p:nvSpPr>
        <p:spPr>
          <a:xfrm>
            <a:off x="548640" y="4535424"/>
            <a:ext cx="822960" cy="137160"/>
          </a:xfrm>
          <a:prstGeom prst="rect">
            <a:avLst/>
          </a:prstGeom>
          <a:noFill/>
          <a:ln/>
        </p:spPr>
        <p:txBody>
          <a:bodyPr wrap="square" lIns="0" tIns="0" rIns="0" bIns="0" rtlCol="0" anchor="ctr"/>
          <a:lstStyle/>
          <a:p>
            <a:pPr marL="0" indent="0">
              <a:buNone/>
            </a:pPr>
            <a:r>
              <a:rPr lang="en-US" sz="750" dirty="0">
                <a:solidFill>
                  <a:srgbClr val="6B7280"/>
                </a:solidFill>
                <a:latin typeface="Calibri" pitchFamily="34" charset="0"/>
                <a:ea typeface="Calibri" pitchFamily="34" charset="-122"/>
                <a:cs typeface="Calibri" pitchFamily="34" charset="-120"/>
              </a:rPr>
              <a:t>PDD</a:t>
            </a:r>
            <a:endParaRPr lang="en-US" sz="750" dirty="0"/>
          </a:p>
        </p:txBody>
      </p:sp>
      <p:sp>
        <p:nvSpPr>
          <p:cNvPr id="17" name="Shape 14"/>
          <p:cNvSpPr/>
          <p:nvPr/>
        </p:nvSpPr>
        <p:spPr>
          <a:xfrm>
            <a:off x="1417320" y="4544568"/>
            <a:ext cx="5533492" cy="118872"/>
          </a:xfrm>
          <a:prstGeom prst="rect">
            <a:avLst/>
          </a:prstGeom>
          <a:solidFill>
            <a:srgbClr val="2563EB"/>
          </a:solidFill>
          <a:ln/>
        </p:spPr>
        <p:txBody>
          <a:bodyPr/>
          <a:lstStyle/>
          <a:p>
            <a:endParaRPr lang="en-CA"/>
          </a:p>
        </p:txBody>
      </p:sp>
      <p:sp>
        <p:nvSpPr>
          <p:cNvPr id="18" name="Text 15"/>
          <p:cNvSpPr/>
          <p:nvPr/>
        </p:nvSpPr>
        <p:spPr>
          <a:xfrm>
            <a:off x="6996532" y="4535424"/>
            <a:ext cx="548640" cy="137160"/>
          </a:xfrm>
          <a:prstGeom prst="rect">
            <a:avLst/>
          </a:prstGeom>
          <a:noFill/>
          <a:ln/>
        </p:spPr>
        <p:txBody>
          <a:bodyPr wrap="square" lIns="0" tIns="0" rIns="0" bIns="0" rtlCol="0" anchor="ctr"/>
          <a:lstStyle/>
          <a:p>
            <a:pPr marL="0" indent="0">
              <a:buNone/>
            </a:pPr>
            <a:r>
              <a:rPr lang="en-US" sz="750" b="1" dirty="0">
                <a:solidFill>
                  <a:srgbClr val="2563EB"/>
                </a:solidFill>
                <a:latin typeface="Calibri" pitchFamily="34" charset="0"/>
                <a:ea typeface="Calibri" pitchFamily="34" charset="-122"/>
                <a:cs typeface="Calibri" pitchFamily="34" charset="-120"/>
              </a:rPr>
              <a:t>93.1%</a:t>
            </a:r>
            <a:endParaRPr lang="en-US" sz="750" dirty="0"/>
          </a:p>
        </p:txBody>
      </p:sp>
      <p:sp>
        <p:nvSpPr>
          <p:cNvPr id="19" name="Text 16"/>
          <p:cNvSpPr/>
          <p:nvPr/>
        </p:nvSpPr>
        <p:spPr>
          <a:xfrm>
            <a:off x="548640" y="4690872"/>
            <a:ext cx="822960" cy="137160"/>
          </a:xfrm>
          <a:prstGeom prst="rect">
            <a:avLst/>
          </a:prstGeom>
          <a:noFill/>
          <a:ln/>
        </p:spPr>
        <p:txBody>
          <a:bodyPr wrap="square" lIns="0" tIns="0" rIns="0" bIns="0" rtlCol="0" anchor="ctr"/>
          <a:lstStyle/>
          <a:p>
            <a:pPr marL="0" indent="0">
              <a:buNone/>
            </a:pPr>
            <a:r>
              <a:rPr lang="en-US" sz="750" dirty="0">
                <a:solidFill>
                  <a:srgbClr val="6B7280"/>
                </a:solidFill>
                <a:latin typeface="Calibri" pitchFamily="34" charset="0"/>
                <a:ea typeface="Calibri" pitchFamily="34" charset="-122"/>
                <a:cs typeface="Calibri" pitchFamily="34" charset="-120"/>
              </a:rPr>
              <a:t>Beer-L.</a:t>
            </a:r>
            <a:endParaRPr lang="en-US" sz="750" dirty="0"/>
          </a:p>
        </p:txBody>
      </p:sp>
      <p:sp>
        <p:nvSpPr>
          <p:cNvPr id="20" name="Shape 17"/>
          <p:cNvSpPr/>
          <p:nvPr/>
        </p:nvSpPr>
        <p:spPr>
          <a:xfrm>
            <a:off x="1417320" y="4700016"/>
            <a:ext cx="5503774" cy="118872"/>
          </a:xfrm>
          <a:prstGeom prst="rect">
            <a:avLst/>
          </a:prstGeom>
          <a:solidFill>
            <a:srgbClr val="3B82F6"/>
          </a:solidFill>
          <a:ln/>
        </p:spPr>
        <p:txBody>
          <a:bodyPr/>
          <a:lstStyle/>
          <a:p>
            <a:endParaRPr lang="en-CA"/>
          </a:p>
        </p:txBody>
      </p:sp>
      <p:sp>
        <p:nvSpPr>
          <p:cNvPr id="21" name="Text 18"/>
          <p:cNvSpPr/>
          <p:nvPr/>
        </p:nvSpPr>
        <p:spPr>
          <a:xfrm>
            <a:off x="6966814" y="4690872"/>
            <a:ext cx="548640" cy="137160"/>
          </a:xfrm>
          <a:prstGeom prst="rect">
            <a:avLst/>
          </a:prstGeom>
          <a:noFill/>
          <a:ln/>
        </p:spPr>
        <p:txBody>
          <a:bodyPr wrap="square" lIns="0" tIns="0" rIns="0" bIns="0" rtlCol="0" anchor="ctr"/>
          <a:lstStyle/>
          <a:p>
            <a:pPr marL="0" indent="0">
              <a:buNone/>
            </a:pPr>
            <a:r>
              <a:rPr lang="en-US" sz="750" b="1" dirty="0">
                <a:solidFill>
                  <a:srgbClr val="3B82F6"/>
                </a:solidFill>
                <a:latin typeface="Calibri" pitchFamily="34" charset="0"/>
                <a:ea typeface="Calibri" pitchFamily="34" charset="-122"/>
                <a:cs typeface="Calibri" pitchFamily="34" charset="-120"/>
              </a:rPr>
              <a:t>92.6%</a:t>
            </a:r>
            <a:endParaRPr lang="en-US" sz="750" dirty="0"/>
          </a:p>
        </p:txBody>
      </p:sp>
      <p:sp>
        <p:nvSpPr>
          <p:cNvPr id="22" name="Text 19"/>
          <p:cNvSpPr/>
          <p:nvPr/>
        </p:nvSpPr>
        <p:spPr>
          <a:xfrm>
            <a:off x="548640" y="4846320"/>
            <a:ext cx="822960" cy="137160"/>
          </a:xfrm>
          <a:prstGeom prst="rect">
            <a:avLst/>
          </a:prstGeom>
          <a:noFill/>
          <a:ln/>
        </p:spPr>
        <p:txBody>
          <a:bodyPr wrap="square" lIns="0" tIns="0" rIns="0" bIns="0" rtlCol="0" anchor="ctr"/>
          <a:lstStyle/>
          <a:p>
            <a:pPr marL="0" indent="0">
              <a:buNone/>
            </a:pPr>
            <a:r>
              <a:rPr lang="en-US" sz="750" dirty="0">
                <a:solidFill>
                  <a:srgbClr val="6B7280"/>
                </a:solidFill>
                <a:latin typeface="Calibri" pitchFamily="34" charset="0"/>
                <a:ea typeface="Calibri" pitchFamily="34" charset="-122"/>
                <a:cs typeface="Calibri" pitchFamily="34" charset="-120"/>
              </a:rPr>
              <a:t>Robust</a:t>
            </a:r>
            <a:endParaRPr lang="en-US" sz="750" dirty="0"/>
          </a:p>
        </p:txBody>
      </p:sp>
      <p:sp>
        <p:nvSpPr>
          <p:cNvPr id="23" name="Shape 20"/>
          <p:cNvSpPr/>
          <p:nvPr/>
        </p:nvSpPr>
        <p:spPr>
          <a:xfrm>
            <a:off x="1417320" y="4855464"/>
            <a:ext cx="4826203" cy="118872"/>
          </a:xfrm>
          <a:prstGeom prst="rect">
            <a:avLst/>
          </a:prstGeom>
          <a:solidFill>
            <a:srgbClr val="EA580C"/>
          </a:solidFill>
          <a:ln/>
        </p:spPr>
        <p:txBody>
          <a:bodyPr/>
          <a:lstStyle/>
          <a:p>
            <a:endParaRPr lang="en-CA"/>
          </a:p>
        </p:txBody>
      </p:sp>
      <p:sp>
        <p:nvSpPr>
          <p:cNvPr id="24" name="Text 21"/>
          <p:cNvSpPr/>
          <p:nvPr/>
        </p:nvSpPr>
        <p:spPr>
          <a:xfrm>
            <a:off x="6289243" y="4846320"/>
            <a:ext cx="548640" cy="137160"/>
          </a:xfrm>
          <a:prstGeom prst="rect">
            <a:avLst/>
          </a:prstGeom>
          <a:noFill/>
          <a:ln/>
        </p:spPr>
        <p:txBody>
          <a:bodyPr wrap="square" lIns="0" tIns="0" rIns="0" bIns="0" rtlCol="0" anchor="ctr"/>
          <a:lstStyle/>
          <a:p>
            <a:pPr marL="0" indent="0">
              <a:buNone/>
            </a:pPr>
            <a:r>
              <a:rPr lang="en-US" sz="750" b="1" dirty="0">
                <a:solidFill>
                  <a:srgbClr val="EA580C"/>
                </a:solidFill>
                <a:latin typeface="Calibri" pitchFamily="34" charset="0"/>
                <a:ea typeface="Calibri" pitchFamily="34" charset="-122"/>
                <a:cs typeface="Calibri" pitchFamily="34" charset="-120"/>
              </a:rPr>
              <a:t>81.2%</a:t>
            </a:r>
            <a:endParaRPr lang="en-US" sz="750" dirty="0"/>
          </a:p>
        </p:txBody>
      </p:sp>
      <p:sp>
        <p:nvSpPr>
          <p:cNvPr id="25" name="Text 22"/>
          <p:cNvSpPr/>
          <p:nvPr/>
        </p:nvSpPr>
        <p:spPr>
          <a:xfrm>
            <a:off x="8458200" y="4736592"/>
            <a:ext cx="502920" cy="274320"/>
          </a:xfrm>
          <a:prstGeom prst="rect">
            <a:avLst/>
          </a:prstGeom>
          <a:noFill/>
          <a:ln/>
        </p:spPr>
        <p:txBody>
          <a:bodyPr wrap="square" lIns="0" tIns="0" rIns="0" bIns="0" rtlCol="0" anchor="ctr"/>
          <a:lstStyle/>
          <a:p>
            <a:pPr marL="0" indent="0" algn="r">
              <a:buNone/>
            </a:pPr>
            <a:r>
              <a:rPr lang="en-US" sz="1000" dirty="0">
                <a:solidFill>
                  <a:srgbClr val="6B7280"/>
                </a:solidFill>
                <a:latin typeface="Calibri" pitchFamily="34" charset="0"/>
                <a:ea typeface="Calibri" pitchFamily="34" charset="-122"/>
                <a:cs typeface="Calibri" pitchFamily="34" charset="-120"/>
              </a:rPr>
              <a:t>10</a:t>
            </a:r>
            <a:endParaRPr lang="en-US" sz="1000" dirty="0"/>
          </a:p>
        </p:txBody>
      </p:sp>
      <p:sp>
        <p:nvSpPr>
          <p:cNvPr id="26" name="Rectangle 25">
            <a:extLst>
              <a:ext uri="{FF2B5EF4-FFF2-40B4-BE49-F238E27FC236}">
                <a16:creationId xmlns:a16="http://schemas.microsoft.com/office/drawing/2014/main" id="{605E4AC5-474D-9F05-5022-CB63F9763587}"/>
              </a:ext>
            </a:extLst>
          </p:cNvPr>
          <p:cNvSpPr/>
          <p:nvPr/>
        </p:nvSpPr>
        <p:spPr>
          <a:xfrm>
            <a:off x="3126259" y="2725242"/>
            <a:ext cx="815545" cy="27432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a:extLst>
              <a:ext uri="{FF2B5EF4-FFF2-40B4-BE49-F238E27FC236}">
                <a16:creationId xmlns:a16="http://schemas.microsoft.com/office/drawing/2014/main" id="{86364DB6-C92D-80E8-7355-C77C1458E093}"/>
              </a:ext>
            </a:extLst>
          </p:cNvPr>
          <p:cNvSpPr/>
          <p:nvPr/>
        </p:nvSpPr>
        <p:spPr>
          <a:xfrm>
            <a:off x="3126259" y="3365322"/>
            <a:ext cx="815545" cy="27432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a:extLst>
              <a:ext uri="{FF2B5EF4-FFF2-40B4-BE49-F238E27FC236}">
                <a16:creationId xmlns:a16="http://schemas.microsoft.com/office/drawing/2014/main" id="{18DF4F45-24F9-5A66-0EF0-F74070C0A07E}"/>
              </a:ext>
            </a:extLst>
          </p:cNvPr>
          <p:cNvSpPr/>
          <p:nvPr/>
        </p:nvSpPr>
        <p:spPr>
          <a:xfrm>
            <a:off x="6588759" y="3365322"/>
            <a:ext cx="815545" cy="27432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TextBox 29">
            <a:extLst>
              <a:ext uri="{FF2B5EF4-FFF2-40B4-BE49-F238E27FC236}">
                <a16:creationId xmlns:a16="http://schemas.microsoft.com/office/drawing/2014/main" id="{EAFD1FD6-AEE7-75E6-60B0-30387494C84D}"/>
              </a:ext>
            </a:extLst>
          </p:cNvPr>
          <p:cNvSpPr txBox="1"/>
          <p:nvPr/>
        </p:nvSpPr>
        <p:spPr>
          <a:xfrm>
            <a:off x="5229454" y="1077206"/>
            <a:ext cx="4572000" cy="369332"/>
          </a:xfrm>
          <a:prstGeom prst="rect">
            <a:avLst/>
          </a:prstGeom>
          <a:noFill/>
        </p:spPr>
        <p:txBody>
          <a:bodyPr wrap="square">
            <a:spAutoFit/>
          </a:bodyPr>
          <a:lstStyle/>
          <a:p>
            <a:r>
              <a:rPr lang="en-US" sz="1800" b="1" dirty="0">
                <a:solidFill>
                  <a:srgbClr val="FFC000"/>
                </a:solidFill>
                <a:highlight>
                  <a:srgbClr val="000000"/>
                </a:highlight>
                <a:latin typeface="Calibri" pitchFamily="34" charset="0"/>
                <a:ea typeface="Calibri" pitchFamily="34" charset="-122"/>
                <a:cs typeface="Calibri" pitchFamily="34" charset="-120"/>
              </a:rPr>
              <a:t>Reference F₅₀</a:t>
            </a:r>
            <a:r>
              <a:rPr lang="en-US" b="1" dirty="0">
                <a:solidFill>
                  <a:srgbClr val="FFC000"/>
                </a:solidFill>
                <a:highlight>
                  <a:srgbClr val="000000"/>
                </a:highlight>
                <a:latin typeface="Calibri" pitchFamily="34" charset="0"/>
                <a:ea typeface="Calibri" pitchFamily="34" charset="-122"/>
                <a:cs typeface="Calibri" pitchFamily="34" charset="-120"/>
              </a:rPr>
              <a:t>:</a:t>
            </a:r>
            <a:r>
              <a:rPr lang="en-US" sz="1800" b="1" dirty="0">
                <a:solidFill>
                  <a:srgbClr val="FFC000"/>
                </a:solidFill>
                <a:highlight>
                  <a:srgbClr val="000000"/>
                </a:highlight>
                <a:latin typeface="Calibri" pitchFamily="34" charset="0"/>
                <a:ea typeface="Calibri" pitchFamily="34" charset="-122"/>
                <a:cs typeface="Calibri" pitchFamily="34" charset="-120"/>
              </a:rPr>
              <a:t> 69.86 mm</a:t>
            </a:r>
            <a:endParaRPr lang="en-CA" dirty="0">
              <a:solidFill>
                <a:srgbClr val="FFC000"/>
              </a:solidFill>
              <a:highlight>
                <a:srgbClr val="000000"/>
              </a:highligh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
                                        <p:tgtEl>
                                          <p:spTgt spid="5"/>
                                        </p:tgtEl>
                                      </p:cBhvr>
                                    </p:animEffect>
                                  </p:childTnLst>
                                </p:cTn>
                              </p:par>
                            </p:childTnLst>
                          </p:cTn>
                        </p:par>
                      </p:childTnLst>
                    </p:cTn>
                  </p:par>
                  <p:par>
                    <p:cTn id="8" fill="hold">
                      <p:stCondLst>
                        <p:cond delay="0"/>
                      </p:stCondLst>
                      <p:childTnLst>
                        <p:par>
                          <p:cTn id="9" fill="hold">
                            <p:stCondLst>
                              <p:cond delay="0"/>
                            </p:stCondLst>
                            <p:childTnLst>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200"/>
                                        <p:tgtEl>
                                          <p:spTgt spid="13"/>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200"/>
                                        <p:tgtEl>
                                          <p:spTgt spid="14"/>
                                        </p:tgtEl>
                                      </p:cBhvr>
                                    </p:animEffect>
                                  </p:childTnLst>
                                </p:cTn>
                              </p:par>
                              <p:par>
                                <p:cTn id="37" presetID="10"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200"/>
                                        <p:tgtEl>
                                          <p:spTgt spid="15"/>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00"/>
                                        <p:tgtEl>
                                          <p:spTgt spid="16"/>
                                        </p:tgtEl>
                                      </p:cBhvr>
                                    </p:animEffect>
                                  </p:childTnLst>
                                </p:cTn>
                              </p:par>
                              <p:par>
                                <p:cTn id="43" presetID="10"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200"/>
                                        <p:tgtEl>
                                          <p:spTgt spid="17"/>
                                        </p:tgtEl>
                                      </p:cBhvr>
                                    </p:animEffect>
                                  </p:childTnLst>
                                </p:cTn>
                              </p:par>
                              <p:par>
                                <p:cTn id="46" presetID="10" presetClass="entr" presetSubtype="0"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200"/>
                                        <p:tgtEl>
                                          <p:spTgt spid="18"/>
                                        </p:tgtEl>
                                      </p:cBhvr>
                                    </p:animEffect>
                                  </p:childTnLst>
                                </p:cTn>
                              </p:par>
                              <p:par>
                                <p:cTn id="49" presetID="10"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200"/>
                                        <p:tgtEl>
                                          <p:spTgt spid="19"/>
                                        </p:tgtEl>
                                      </p:cBhvr>
                                    </p:animEffect>
                                  </p:childTnLst>
                                </p:cTn>
                              </p:par>
                              <p:par>
                                <p:cTn id="52" presetID="10"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200"/>
                                        <p:tgtEl>
                                          <p:spTgt spid="20"/>
                                        </p:tgtEl>
                                      </p:cBhvr>
                                    </p:animEffect>
                                  </p:childTnLst>
                                </p:cTn>
                              </p:par>
                              <p:par>
                                <p:cTn id="55" presetID="10" presetClass="entr" presetSubtype="0"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200"/>
                                        <p:tgtEl>
                                          <p:spTgt spid="21"/>
                                        </p:tgtEl>
                                      </p:cBhvr>
                                    </p:animEffect>
                                  </p:childTnLst>
                                </p:cTn>
                              </p:par>
                              <p:par>
                                <p:cTn id="58" presetID="10" presetClass="entr" presetSubtype="0" fill="hold"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200"/>
                                        <p:tgtEl>
                                          <p:spTgt spid="22"/>
                                        </p:tgtEl>
                                      </p:cBhvr>
                                    </p:animEffect>
                                  </p:childTnLst>
                                </p:cTn>
                              </p:par>
                              <p:par>
                                <p:cTn id="61" presetID="10" presetClass="entr" presetSubtype="0"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200"/>
                                        <p:tgtEl>
                                          <p:spTgt spid="23"/>
                                        </p:tgtEl>
                                      </p:cBhvr>
                                    </p:animEffect>
                                  </p:childTnLst>
                                </p:cTn>
                              </p:par>
                              <p:par>
                                <p:cTn id="64" presetID="10" presetClass="entr" presetSubtype="0"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2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name="Slide Comparison">
    <p:bg>
      <p:bgPr>
        <a:solidFill>
          <a:srgbClr val="FFFFFF"/>
        </a:solidFill>
        <a:effectLst/>
      </p:bgPr>
    </p:bg>
    <p:spTree>
      <p:nvGrpSpPr>
        <p:cNvPr id="1" name=""/>
        <p:cNvGrpSpPr/>
        <p:nvPr/>
      </p:nvGrpSpPr>
      <p:grpSpPr>
        <a:xfrm>
          <a:off x="0" y="0"/>
          <a:ext cx="0" cy="0"/>
          <a:chOff x="0" y="0"/>
          <a:chExt cx="0" cy="0"/>
        </a:xfrm>
      </p:grpSpPr>
      <p:sp>
        <p:nvSpPr>
          <p:cNvPr id="2" name="Text2"/>
          <p:cNvSpPr/>
          <p:nvPr/>
        </p:nvSpPr>
        <p:spPr>
          <a:xfrm>
            <a:off x="548640" y="292608"/>
            <a:ext cx="4572000" cy="228600"/>
          </a:xfrm>
          <a:prstGeom prst="rect">
            <a:avLst/>
          </a:prstGeom>
          <a:noFill/>
          <a:ln/>
        </p:spPr>
        <p:txBody>
          <a:bodyPr wrap="square" lIns="0" tIns="0" rIns="0" bIns="0" rtlCol="0" anchor="ctr"/>
          <a:lstStyle/>
          <a:p>
            <a:pPr marL="0" indent="0">
              <a:buNone/>
            </a:pPr>
            <a:r>
              <a:rPr lang="en-US" sz="950" b="1" spc="300" dirty="0">
                <a:solidFill>
                  <a:srgbClr val="2563EB"/>
                </a:solidFill>
                <a:latin typeface="Calibri" pitchFamily="34" charset="0"/>
                <a:ea typeface="Calibri" pitchFamily="34" charset="-122"/>
                <a:cs typeface="Calibri" pitchFamily="34" charset="-120"/>
              </a:rPr>
              <a:t>COMPARISON WITH PRIOR WORK</a:t>
            </a:r>
            <a:endParaRPr lang="en-US" sz="950" dirty="0"/>
          </a:p>
        </p:txBody>
      </p:sp>
      <p:sp>
        <p:nvSpPr>
          <p:cNvPr id="3" name="Text3"/>
          <p:cNvSpPr/>
          <p:nvPr/>
        </p:nvSpPr>
        <p:spPr>
          <a:xfrm>
            <a:off x="548640" y="594360"/>
            <a:ext cx="8046720" cy="502920"/>
          </a:xfrm>
          <a:prstGeom prst="rect">
            <a:avLst/>
          </a:prstGeom>
          <a:noFill/>
          <a:ln/>
        </p:spPr>
        <p:txBody>
          <a:bodyPr wrap="square" lIns="0" tIns="0" rIns="0" bIns="0" rtlCol="0" anchor="ctr"/>
          <a:lstStyle/>
          <a:p>
            <a:pPr marL="0" indent="0">
              <a:buNone/>
            </a:pPr>
            <a:r>
              <a:rPr lang="en-US" sz="2800" b="1" dirty="0">
                <a:solidFill>
                  <a:srgbClr val="16213E"/>
                </a:solidFill>
                <a:latin typeface="Georgia" pitchFamily="34" charset="0"/>
                <a:ea typeface="Georgia" pitchFamily="34" charset="-122"/>
                <a:cs typeface="Georgia" pitchFamily="34" charset="-120"/>
              </a:rPr>
              <a:t>What Makes Our Approach Different</a:t>
            </a:r>
            <a:endParaRPr lang="en-US" sz="2800" dirty="0"/>
          </a:p>
        </p:txBody>
      </p:sp>
      <p:sp>
        <p:nvSpPr>
          <p:cNvPr id="4" name="RR4"/>
          <p:cNvSpPr/>
          <p:nvPr/>
        </p:nvSpPr>
        <p:spPr>
          <a:xfrm>
            <a:off x="457200" y="1379640"/>
            <a:ext cx="4115520" cy="1554480"/>
          </a:xfrm>
          <a:prstGeom prst="roundRect">
            <a:avLst>
              <a:gd name="adj" fmla="val 6667"/>
            </a:avLst>
          </a:prstGeom>
          <a:solidFill>
            <a:srgbClr val="F9FAFB"/>
          </a:solidFill>
          <a:ln w="9525">
            <a:solidFill>
              <a:srgbClr val="E5E7EB"/>
            </a:solidFill>
          </a:ln>
        </p:spPr>
        <p:txBody>
          <a:bodyPr/>
          <a:lstStyle/>
          <a:p>
            <a:endParaRPr lang="en-CA" dirty="0"/>
          </a:p>
        </p:txBody>
      </p:sp>
      <p:sp>
        <p:nvSpPr>
          <p:cNvPr id="5" name="E5"/>
          <p:cNvSpPr/>
          <p:nvPr/>
        </p:nvSpPr>
        <p:spPr>
          <a:xfrm>
            <a:off x="685800" y="1478280"/>
            <a:ext cx="365760" cy="365760"/>
          </a:xfrm>
          <a:prstGeom prst="ellipse">
            <a:avLst/>
          </a:prstGeom>
          <a:solidFill>
            <a:srgbClr val="2563EB"/>
          </a:solidFill>
          <a:ln/>
        </p:spPr>
        <p:txBody>
          <a:bodyPr/>
          <a:lstStyle/>
          <a:p>
            <a:endParaRPr lang="en-CA"/>
          </a:p>
        </p:txBody>
      </p:sp>
      <p:sp>
        <p:nvSpPr>
          <p:cNvPr id="6" name="Text6"/>
          <p:cNvSpPr/>
          <p:nvPr/>
        </p:nvSpPr>
        <p:spPr>
          <a:xfrm>
            <a:off x="685800" y="1484475"/>
            <a:ext cx="365760" cy="365760"/>
          </a:xfrm>
          <a:prstGeom prst="rect">
            <a:avLst/>
          </a:prstGeom>
          <a:noFill/>
          <a:ln/>
        </p:spPr>
        <p:txBody>
          <a:bodyPr wrap="square" lIns="0" tIns="0" rIns="0" bIns="0"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1</a:t>
            </a:r>
            <a:endParaRPr lang="en-US" sz="1400" dirty="0"/>
          </a:p>
        </p:txBody>
      </p:sp>
      <p:sp>
        <p:nvSpPr>
          <p:cNvPr id="7" name="Text7"/>
          <p:cNvSpPr/>
          <p:nvPr/>
        </p:nvSpPr>
        <p:spPr>
          <a:xfrm>
            <a:off x="1143000" y="1493520"/>
            <a:ext cx="3315520" cy="365760"/>
          </a:xfrm>
          <a:prstGeom prst="rect">
            <a:avLst/>
          </a:prstGeom>
          <a:noFill/>
          <a:ln/>
        </p:spPr>
        <p:txBody>
          <a:bodyPr wrap="square" lIns="0" tIns="0" rIns="0" bIns="0" rtlCol="0" anchor="ctr"/>
          <a:lstStyle/>
          <a:p>
            <a:pPr marL="0" indent="0">
              <a:buNone/>
            </a:pPr>
            <a:r>
              <a:rPr lang="en-US" sz="1300" b="1" dirty="0">
                <a:solidFill>
                  <a:srgbClr val="16213E"/>
                </a:solidFill>
                <a:latin typeface="Calibri" pitchFamily="34" charset="0"/>
                <a:ea typeface="Calibri" pitchFamily="34" charset="-122"/>
                <a:cs typeface="Calibri" pitchFamily="34" charset="-120"/>
              </a:rPr>
              <a:t>No Mechanical Rotation</a:t>
            </a:r>
            <a:endParaRPr lang="en-US" sz="1300" dirty="0"/>
          </a:p>
        </p:txBody>
      </p:sp>
      <p:sp>
        <p:nvSpPr>
          <p:cNvPr id="8" name="Text8"/>
          <p:cNvSpPr/>
          <p:nvPr/>
        </p:nvSpPr>
        <p:spPr>
          <a:xfrm>
            <a:off x="685800" y="1950720"/>
            <a:ext cx="3658320" cy="900000"/>
          </a:xfrm>
          <a:prstGeom prst="rect">
            <a:avLst/>
          </a:prstGeom>
          <a:noFill/>
          <a:ln/>
        </p:spPr>
        <p:txBody>
          <a:bodyPr wrap="square" lIns="0" tIns="0" rIns="0" bIns="0" rtlCol="0" anchor="t"/>
          <a:lstStyle/>
          <a:p>
            <a:pPr marL="0" indent="0">
              <a:lnSpc>
                <a:spcPct val="120000"/>
              </a:lnSpc>
              <a:buNone/>
            </a:pPr>
            <a:r>
              <a:rPr lang="en-US" sz="1000" dirty="0">
                <a:solidFill>
                  <a:srgbClr val="374151"/>
                </a:solidFill>
                <a:latin typeface="Calibri" pitchFamily="34" charset="0"/>
                <a:ea typeface="Calibri" pitchFamily="34" charset="-122"/>
                <a:cs typeface="Calibri" pitchFamily="34" charset="-120"/>
              </a:rPr>
              <a:t>All 10 stacks acquire projections simultaneously — no moving parts during irradiation.</a:t>
            </a:r>
            <a:endParaRPr lang="en-US" sz="1000" dirty="0"/>
          </a:p>
          <a:p>
            <a:pPr marL="0" indent="0">
              <a:lnSpc>
                <a:spcPct val="120000"/>
              </a:lnSpc>
              <a:buNone/>
            </a:pPr>
            <a:endParaRPr lang="en-US" sz="1000" dirty="0"/>
          </a:p>
          <a:p>
            <a:pPr marL="0" indent="0">
              <a:lnSpc>
                <a:spcPct val="120000"/>
              </a:lnSpc>
              <a:buNone/>
            </a:pPr>
            <a:r>
              <a:rPr lang="en-US" sz="1000" dirty="0">
                <a:solidFill>
                  <a:srgbClr val="374151"/>
                </a:solidFill>
                <a:latin typeface="Calibri" pitchFamily="34" charset="0"/>
                <a:ea typeface="Calibri" pitchFamily="34" charset="-122"/>
                <a:cs typeface="Calibri" pitchFamily="34" charset="-120"/>
              </a:rPr>
              <a:t>Unlike Goulet et al. (2012), which sequentially rotates a single fiber stack.</a:t>
            </a:r>
            <a:endParaRPr lang="en-US" sz="1000" dirty="0"/>
          </a:p>
        </p:txBody>
      </p:sp>
      <p:sp>
        <p:nvSpPr>
          <p:cNvPr id="9" name="RR9"/>
          <p:cNvSpPr/>
          <p:nvPr/>
        </p:nvSpPr>
        <p:spPr>
          <a:xfrm>
            <a:off x="4755600" y="1371600"/>
            <a:ext cx="4115520" cy="1554480"/>
          </a:xfrm>
          <a:prstGeom prst="roundRect">
            <a:avLst>
              <a:gd name="adj" fmla="val 6667"/>
            </a:avLst>
          </a:prstGeom>
          <a:solidFill>
            <a:srgbClr val="F9FAFB"/>
          </a:solidFill>
          <a:ln w="9525">
            <a:solidFill>
              <a:srgbClr val="E5E7EB"/>
            </a:solidFill>
          </a:ln>
        </p:spPr>
        <p:txBody>
          <a:bodyPr/>
          <a:lstStyle/>
          <a:p>
            <a:endParaRPr lang="en-CA" dirty="0"/>
          </a:p>
        </p:txBody>
      </p:sp>
      <p:sp>
        <p:nvSpPr>
          <p:cNvPr id="10" name="E10"/>
          <p:cNvSpPr/>
          <p:nvPr/>
        </p:nvSpPr>
        <p:spPr>
          <a:xfrm>
            <a:off x="4984200" y="1481575"/>
            <a:ext cx="365760" cy="365760"/>
          </a:xfrm>
          <a:prstGeom prst="ellipse">
            <a:avLst/>
          </a:prstGeom>
          <a:solidFill>
            <a:srgbClr val="059669"/>
          </a:solidFill>
          <a:ln/>
        </p:spPr>
        <p:txBody>
          <a:bodyPr/>
          <a:lstStyle/>
          <a:p>
            <a:endParaRPr lang="en-CA"/>
          </a:p>
        </p:txBody>
      </p:sp>
      <p:sp>
        <p:nvSpPr>
          <p:cNvPr id="11" name="Text11"/>
          <p:cNvSpPr/>
          <p:nvPr/>
        </p:nvSpPr>
        <p:spPr>
          <a:xfrm>
            <a:off x="4984200" y="1493520"/>
            <a:ext cx="365760" cy="365760"/>
          </a:xfrm>
          <a:prstGeom prst="rect">
            <a:avLst/>
          </a:prstGeom>
          <a:noFill/>
          <a:ln/>
        </p:spPr>
        <p:txBody>
          <a:bodyPr wrap="square" lIns="0" tIns="0" rIns="0" bIns="0"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2</a:t>
            </a:r>
            <a:endParaRPr lang="en-US" sz="1400" dirty="0"/>
          </a:p>
        </p:txBody>
      </p:sp>
      <p:sp>
        <p:nvSpPr>
          <p:cNvPr id="12" name="Text12"/>
          <p:cNvSpPr/>
          <p:nvPr/>
        </p:nvSpPr>
        <p:spPr>
          <a:xfrm>
            <a:off x="5441400" y="1493520"/>
            <a:ext cx="3315520" cy="365760"/>
          </a:xfrm>
          <a:prstGeom prst="rect">
            <a:avLst/>
          </a:prstGeom>
          <a:noFill/>
          <a:ln/>
        </p:spPr>
        <p:txBody>
          <a:bodyPr wrap="square" lIns="0" tIns="0" rIns="0" bIns="0" rtlCol="0" anchor="ctr"/>
          <a:lstStyle/>
          <a:p>
            <a:pPr marL="0" indent="0">
              <a:buNone/>
            </a:pPr>
            <a:r>
              <a:rPr lang="en-US" sz="1300" b="1" dirty="0">
                <a:solidFill>
                  <a:srgbClr val="16213E"/>
                </a:solidFill>
                <a:latin typeface="Calibri" pitchFamily="34" charset="0"/>
                <a:ea typeface="Calibri" pitchFamily="34" charset="-122"/>
                <a:cs typeface="Calibri" pitchFamily="34" charset="-120"/>
              </a:rPr>
              <a:t>Shape-Agnostic Reconstruction</a:t>
            </a:r>
            <a:endParaRPr lang="en-US" sz="1300" dirty="0"/>
          </a:p>
        </p:txBody>
      </p:sp>
      <p:sp>
        <p:nvSpPr>
          <p:cNvPr id="13" name="Text13"/>
          <p:cNvSpPr/>
          <p:nvPr/>
        </p:nvSpPr>
        <p:spPr>
          <a:xfrm>
            <a:off x="4984200" y="1950720"/>
            <a:ext cx="3658320" cy="900000"/>
          </a:xfrm>
          <a:prstGeom prst="rect">
            <a:avLst/>
          </a:prstGeom>
          <a:noFill/>
          <a:ln/>
        </p:spPr>
        <p:txBody>
          <a:bodyPr wrap="square" lIns="0" tIns="0" rIns="0" bIns="0" rtlCol="0" anchor="t"/>
          <a:lstStyle/>
          <a:p>
            <a:pPr marL="0" indent="0">
              <a:lnSpc>
                <a:spcPct val="120000"/>
              </a:lnSpc>
              <a:buNone/>
            </a:pPr>
            <a:r>
              <a:rPr lang="en-US" sz="1000" dirty="0">
                <a:solidFill>
                  <a:srgbClr val="374151"/>
                </a:solidFill>
                <a:latin typeface="Calibri" pitchFamily="34" charset="0"/>
                <a:ea typeface="Calibri" pitchFamily="34" charset="-122"/>
                <a:cs typeface="Calibri" pitchFamily="34" charset="-120"/>
              </a:rPr>
              <a:t>SIRT+TV recovers arbitrary, non-convex field shapes (e.g., the I-shape used here) with no field-shape prior.</a:t>
            </a:r>
            <a:endParaRPr lang="en-US" sz="1000" dirty="0"/>
          </a:p>
          <a:p>
            <a:pPr marL="0" indent="0">
              <a:lnSpc>
                <a:spcPct val="120000"/>
              </a:lnSpc>
              <a:buNone/>
            </a:pPr>
            <a:endParaRPr lang="en-US" sz="1000" dirty="0"/>
          </a:p>
          <a:p>
            <a:pPr marL="0" indent="0">
              <a:lnSpc>
                <a:spcPct val="120000"/>
              </a:lnSpc>
              <a:buNone/>
            </a:pPr>
            <a:r>
              <a:rPr lang="en-US" sz="1000" dirty="0">
                <a:solidFill>
                  <a:srgbClr val="374151"/>
                </a:solidFill>
                <a:latin typeface="Calibri" pitchFamily="34" charset="0"/>
                <a:ea typeface="Calibri" pitchFamily="34" charset="-122"/>
                <a:cs typeface="Calibri" pitchFamily="34" charset="-120"/>
              </a:rPr>
              <a:t>Unlike Pivot et al. (2023), which parameterizes by MLC leaf positions.</a:t>
            </a:r>
            <a:endParaRPr lang="en-US" sz="1000" dirty="0"/>
          </a:p>
        </p:txBody>
      </p:sp>
      <p:sp>
        <p:nvSpPr>
          <p:cNvPr id="14" name="RR14"/>
          <p:cNvSpPr/>
          <p:nvPr/>
        </p:nvSpPr>
        <p:spPr>
          <a:xfrm>
            <a:off x="456480" y="3090013"/>
            <a:ext cx="4115520" cy="1554480"/>
          </a:xfrm>
          <a:prstGeom prst="roundRect">
            <a:avLst>
              <a:gd name="adj" fmla="val 6667"/>
            </a:avLst>
          </a:prstGeom>
          <a:solidFill>
            <a:srgbClr val="F9FAFB"/>
          </a:solidFill>
          <a:ln w="9525">
            <a:solidFill>
              <a:srgbClr val="E5E7EB"/>
            </a:solidFill>
          </a:ln>
        </p:spPr>
        <p:txBody>
          <a:bodyPr/>
          <a:lstStyle/>
          <a:p>
            <a:endParaRPr lang="en-CA"/>
          </a:p>
        </p:txBody>
      </p:sp>
      <p:sp>
        <p:nvSpPr>
          <p:cNvPr id="15" name="E15"/>
          <p:cNvSpPr/>
          <p:nvPr/>
        </p:nvSpPr>
        <p:spPr>
          <a:xfrm>
            <a:off x="685800" y="3200400"/>
            <a:ext cx="365760" cy="365760"/>
          </a:xfrm>
          <a:prstGeom prst="ellipse">
            <a:avLst/>
          </a:prstGeom>
          <a:solidFill>
            <a:srgbClr val="EA580C"/>
          </a:solidFill>
          <a:ln/>
        </p:spPr>
        <p:txBody>
          <a:bodyPr/>
          <a:lstStyle/>
          <a:p>
            <a:endParaRPr lang="en-CA"/>
          </a:p>
        </p:txBody>
      </p:sp>
      <p:sp>
        <p:nvSpPr>
          <p:cNvPr id="16" name="Text16"/>
          <p:cNvSpPr/>
          <p:nvPr/>
        </p:nvSpPr>
        <p:spPr>
          <a:xfrm>
            <a:off x="685800" y="3200400"/>
            <a:ext cx="365760" cy="365760"/>
          </a:xfrm>
          <a:prstGeom prst="rect">
            <a:avLst/>
          </a:prstGeom>
          <a:noFill/>
          <a:ln/>
        </p:spPr>
        <p:txBody>
          <a:bodyPr wrap="square" lIns="0" tIns="0" rIns="0" bIns="0"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3</a:t>
            </a:r>
            <a:endParaRPr lang="en-US" sz="1400" dirty="0"/>
          </a:p>
        </p:txBody>
      </p:sp>
      <p:sp>
        <p:nvSpPr>
          <p:cNvPr id="17" name="Text17"/>
          <p:cNvSpPr/>
          <p:nvPr/>
        </p:nvSpPr>
        <p:spPr>
          <a:xfrm>
            <a:off x="1143000" y="3200400"/>
            <a:ext cx="3315520" cy="365760"/>
          </a:xfrm>
          <a:prstGeom prst="rect">
            <a:avLst/>
          </a:prstGeom>
          <a:noFill/>
          <a:ln/>
        </p:spPr>
        <p:txBody>
          <a:bodyPr wrap="square" lIns="0" tIns="0" rIns="0" bIns="0" rtlCol="0" anchor="ctr"/>
          <a:lstStyle/>
          <a:p>
            <a:pPr marL="0" indent="0">
              <a:buNone/>
            </a:pPr>
            <a:r>
              <a:rPr lang="en-US" sz="1300" b="1" dirty="0">
                <a:solidFill>
                  <a:srgbClr val="16213E"/>
                </a:solidFill>
                <a:latin typeface="Calibri" pitchFamily="34" charset="0"/>
                <a:ea typeface="Calibri" pitchFamily="34" charset="-122"/>
                <a:cs typeface="Calibri" pitchFamily="34" charset="-120"/>
              </a:rPr>
              <a:t>Beyond Single-Depth Fields</a:t>
            </a:r>
            <a:endParaRPr lang="en-US" sz="1300" dirty="0"/>
          </a:p>
        </p:txBody>
      </p:sp>
      <p:sp>
        <p:nvSpPr>
          <p:cNvPr id="18" name="Text18"/>
          <p:cNvSpPr/>
          <p:nvPr/>
        </p:nvSpPr>
        <p:spPr>
          <a:xfrm>
            <a:off x="685800" y="3657600"/>
            <a:ext cx="3658320" cy="900000"/>
          </a:xfrm>
          <a:prstGeom prst="rect">
            <a:avLst/>
          </a:prstGeom>
          <a:noFill/>
          <a:ln/>
        </p:spPr>
        <p:txBody>
          <a:bodyPr wrap="square" lIns="0" tIns="0" rIns="0" bIns="0" rtlCol="0" anchor="t"/>
          <a:lstStyle/>
          <a:p>
            <a:pPr marL="0" indent="0">
              <a:lnSpc>
                <a:spcPct val="120000"/>
              </a:lnSpc>
              <a:buNone/>
            </a:pPr>
            <a:r>
              <a:rPr lang="en-US" sz="1000" dirty="0">
                <a:solidFill>
                  <a:srgbClr val="374151"/>
                </a:solidFill>
                <a:latin typeface="Calibri" pitchFamily="34" charset="0"/>
                <a:ea typeface="Calibri" pitchFamily="34" charset="-122"/>
                <a:cs typeface="Calibri" pitchFamily="34" charset="-120"/>
              </a:rPr>
              <a:t>Multi-depth architecture across 0–18 cm captures larger, non-convex fields rather than only the central overlap region.</a:t>
            </a:r>
            <a:endParaRPr lang="en-US" sz="1000" dirty="0"/>
          </a:p>
          <a:p>
            <a:pPr marL="0" indent="0">
              <a:lnSpc>
                <a:spcPct val="120000"/>
              </a:lnSpc>
              <a:buNone/>
            </a:pPr>
            <a:endParaRPr lang="en-US" sz="1000" dirty="0"/>
          </a:p>
          <a:p>
            <a:pPr marL="0" indent="0">
              <a:lnSpc>
                <a:spcPct val="120000"/>
              </a:lnSpc>
              <a:buNone/>
            </a:pPr>
            <a:r>
              <a:rPr lang="en-US" sz="1000" dirty="0">
                <a:solidFill>
                  <a:srgbClr val="374151"/>
                </a:solidFill>
                <a:latin typeface="Calibri" pitchFamily="34" charset="0"/>
                <a:ea typeface="Calibri" pitchFamily="34" charset="-122"/>
                <a:cs typeface="Calibri" pitchFamily="34" charset="-120"/>
              </a:rPr>
              <a:t>Unlike Esteves et al. (2023), constrained to small convex fields at d_max.</a:t>
            </a:r>
            <a:endParaRPr lang="en-US" sz="1000" dirty="0"/>
          </a:p>
        </p:txBody>
      </p:sp>
      <p:sp>
        <p:nvSpPr>
          <p:cNvPr id="19" name="RR19"/>
          <p:cNvSpPr/>
          <p:nvPr/>
        </p:nvSpPr>
        <p:spPr>
          <a:xfrm>
            <a:off x="4755600" y="3092484"/>
            <a:ext cx="4115520" cy="1554480"/>
          </a:xfrm>
          <a:prstGeom prst="roundRect">
            <a:avLst>
              <a:gd name="adj" fmla="val 6667"/>
            </a:avLst>
          </a:prstGeom>
          <a:solidFill>
            <a:srgbClr val="F9FAFB"/>
          </a:solidFill>
          <a:ln w="9525">
            <a:solidFill>
              <a:srgbClr val="E5E7EB"/>
            </a:solidFill>
          </a:ln>
        </p:spPr>
        <p:txBody>
          <a:bodyPr/>
          <a:lstStyle/>
          <a:p>
            <a:endParaRPr lang="en-CA"/>
          </a:p>
        </p:txBody>
      </p:sp>
      <p:sp>
        <p:nvSpPr>
          <p:cNvPr id="20" name="E20"/>
          <p:cNvSpPr/>
          <p:nvPr/>
        </p:nvSpPr>
        <p:spPr>
          <a:xfrm>
            <a:off x="4984200" y="3200400"/>
            <a:ext cx="365760" cy="365760"/>
          </a:xfrm>
          <a:prstGeom prst="ellipse">
            <a:avLst/>
          </a:prstGeom>
          <a:solidFill>
            <a:srgbClr val="7C3AED"/>
          </a:solidFill>
          <a:ln/>
        </p:spPr>
        <p:txBody>
          <a:bodyPr/>
          <a:lstStyle/>
          <a:p>
            <a:endParaRPr lang="en-CA"/>
          </a:p>
        </p:txBody>
      </p:sp>
      <p:sp>
        <p:nvSpPr>
          <p:cNvPr id="21" name="Text21"/>
          <p:cNvSpPr/>
          <p:nvPr/>
        </p:nvSpPr>
        <p:spPr>
          <a:xfrm>
            <a:off x="4984200" y="3200400"/>
            <a:ext cx="365760" cy="365760"/>
          </a:xfrm>
          <a:prstGeom prst="rect">
            <a:avLst/>
          </a:prstGeom>
          <a:noFill/>
          <a:ln/>
        </p:spPr>
        <p:txBody>
          <a:bodyPr wrap="square" lIns="0" tIns="0" rIns="0" bIns="0"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4</a:t>
            </a:r>
            <a:endParaRPr lang="en-US" sz="1400" dirty="0"/>
          </a:p>
        </p:txBody>
      </p:sp>
      <p:sp>
        <p:nvSpPr>
          <p:cNvPr id="22" name="Text22"/>
          <p:cNvSpPr/>
          <p:nvPr/>
        </p:nvSpPr>
        <p:spPr>
          <a:xfrm>
            <a:off x="5441400" y="3200400"/>
            <a:ext cx="3315520" cy="365760"/>
          </a:xfrm>
          <a:prstGeom prst="rect">
            <a:avLst/>
          </a:prstGeom>
          <a:noFill/>
          <a:ln/>
        </p:spPr>
        <p:txBody>
          <a:bodyPr wrap="square" lIns="0" tIns="0" rIns="0" bIns="0" rtlCol="0" anchor="ctr"/>
          <a:lstStyle/>
          <a:p>
            <a:pPr marL="0" indent="0">
              <a:buNone/>
            </a:pPr>
            <a:r>
              <a:rPr lang="en-US" sz="1300" b="1" dirty="0">
                <a:solidFill>
                  <a:srgbClr val="16213E"/>
                </a:solidFill>
                <a:latin typeface="Calibri" pitchFamily="34" charset="0"/>
                <a:ea typeface="Calibri" pitchFamily="34" charset="-122"/>
                <a:cs typeface="Calibri" pitchFamily="34" charset="-120"/>
              </a:rPr>
              <a:t>Quasi-3D Capability</a:t>
            </a:r>
            <a:endParaRPr lang="en-US" sz="1300" dirty="0"/>
          </a:p>
        </p:txBody>
      </p:sp>
      <p:sp>
        <p:nvSpPr>
          <p:cNvPr id="23" name="Text23"/>
          <p:cNvSpPr/>
          <p:nvPr/>
        </p:nvSpPr>
        <p:spPr>
          <a:xfrm>
            <a:off x="4984200" y="3657600"/>
            <a:ext cx="3658320" cy="900000"/>
          </a:xfrm>
          <a:prstGeom prst="rect">
            <a:avLst/>
          </a:prstGeom>
          <a:noFill/>
          <a:ln/>
        </p:spPr>
        <p:txBody>
          <a:bodyPr wrap="square" lIns="0" tIns="0" rIns="0" bIns="0" rtlCol="0" anchor="t"/>
          <a:lstStyle/>
          <a:p>
            <a:pPr marL="0" indent="0">
              <a:lnSpc>
                <a:spcPct val="120000"/>
              </a:lnSpc>
              <a:buNone/>
            </a:pPr>
            <a:r>
              <a:rPr lang="en-US" sz="1000" dirty="0">
                <a:solidFill>
                  <a:srgbClr val="374151"/>
                </a:solidFill>
                <a:latin typeface="Calibri" pitchFamily="34" charset="0"/>
                <a:ea typeface="Calibri" pitchFamily="34" charset="-122"/>
                <a:cs typeface="Calibri" pitchFamily="34" charset="-120"/>
              </a:rPr>
              <a:t>Depth-resolved stacks open a path toward 3D dose reconstruction beyond a single 2D slice.</a:t>
            </a:r>
            <a:endParaRPr lang="en-US" sz="1000" dirty="0"/>
          </a:p>
          <a:p>
            <a:pPr marL="0" indent="0">
              <a:lnSpc>
                <a:spcPct val="120000"/>
              </a:lnSpc>
              <a:buNone/>
            </a:pPr>
            <a:endParaRPr lang="en-US" sz="1000" dirty="0"/>
          </a:p>
          <a:p>
            <a:pPr marL="0" indent="0">
              <a:lnSpc>
                <a:spcPct val="120000"/>
              </a:lnSpc>
              <a:buNone/>
            </a:pPr>
            <a:r>
              <a:rPr lang="en-US" sz="1000" dirty="0">
                <a:solidFill>
                  <a:srgbClr val="374151"/>
                </a:solidFill>
                <a:latin typeface="Calibri" pitchFamily="34" charset="0"/>
                <a:ea typeface="Calibri" pitchFamily="34" charset="-122"/>
                <a:cs typeface="Calibri" pitchFamily="34" charset="-120"/>
              </a:rPr>
              <a:t>Not possible with any prior single-depth scintillating-fiber design.</a:t>
            </a:r>
            <a:endParaRPr lang="en-US" sz="1000" dirty="0"/>
          </a:p>
        </p:txBody>
      </p:sp>
      <p:sp>
        <p:nvSpPr>
          <p:cNvPr id="999" name="PageNum"/>
          <p:cNvSpPr/>
          <p:nvPr/>
        </p:nvSpPr>
        <p:spPr>
          <a:xfrm>
            <a:off x="8534400" y="4937760"/>
            <a:ext cx="365760" cy="182880"/>
          </a:xfrm>
          <a:prstGeom prst="rect">
            <a:avLst/>
          </a:prstGeom>
          <a:noFill/>
          <a:ln/>
        </p:spPr>
        <p:txBody>
          <a:bodyPr wrap="square" lIns="0" tIns="0" rIns="0" bIns="0" rtlCol="0" anchor="ctr"/>
          <a:lstStyle/>
          <a:p>
            <a:pPr marL="0" indent="0" algn="r">
              <a:buNone/>
            </a:pPr>
            <a:r>
              <a:rPr lang="en-US" sz="900" dirty="0">
                <a:solidFill>
                  <a:srgbClr val="9CA3AF"/>
                </a:solidFill>
                <a:latin typeface="Calibri"/>
                <a:ea typeface="Calibri"/>
                <a:cs typeface="Calibri"/>
              </a:rPr>
              <a:t>11</a:t>
            </a:r>
            <a:endParaRPr lang="en-US"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sp>
        <p:nvSpPr>
          <p:cNvPr id="3" name="Text3"/>
          <p:cNvSpPr/>
          <p:nvPr/>
        </p:nvSpPr>
        <p:spPr>
          <a:xfrm>
            <a:off x="548640" y="173612"/>
            <a:ext cx="8046720" cy="502920"/>
          </a:xfrm>
          <a:prstGeom prst="rect">
            <a:avLst/>
          </a:prstGeom>
          <a:noFill/>
          <a:ln/>
        </p:spPr>
        <p:txBody>
          <a:bodyPr wrap="square" lIns="0" tIns="0" rIns="0" bIns="0" rtlCol="0" anchor="ctr"/>
          <a:lstStyle/>
          <a:p>
            <a:pPr marL="0" indent="0">
              <a:buNone/>
            </a:pPr>
            <a:r>
              <a:rPr lang="en-US" sz="2400" b="1" dirty="0">
                <a:solidFill>
                  <a:srgbClr val="16213E"/>
                </a:solidFill>
                <a:latin typeface="Georgia" pitchFamily="34" charset="0"/>
              </a:rPr>
              <a:t>Summary</a:t>
            </a:r>
            <a:endParaRPr lang="en-US" sz="2400" dirty="0"/>
          </a:p>
        </p:txBody>
      </p:sp>
      <p:sp>
        <p:nvSpPr>
          <p:cNvPr id="4" name="RR4"/>
          <p:cNvSpPr/>
          <p:nvPr/>
        </p:nvSpPr>
        <p:spPr>
          <a:xfrm>
            <a:off x="598067" y="722252"/>
            <a:ext cx="1852690" cy="375028"/>
          </a:xfrm>
          <a:prstGeom prst="roundRect">
            <a:avLst>
              <a:gd name="adj" fmla="val 20000"/>
            </a:avLst>
          </a:prstGeom>
          <a:solidFill>
            <a:srgbClr val="FEF2F2"/>
          </a:solidFill>
          <a:ln/>
        </p:spPr>
        <p:txBody>
          <a:bodyPr/>
          <a:lstStyle/>
          <a:p>
            <a:endParaRPr lang="en-CA"/>
          </a:p>
        </p:txBody>
      </p:sp>
      <p:sp>
        <p:nvSpPr>
          <p:cNvPr id="5" name="Text5"/>
          <p:cNvSpPr/>
          <p:nvPr/>
        </p:nvSpPr>
        <p:spPr>
          <a:xfrm>
            <a:off x="448962" y="805661"/>
            <a:ext cx="2034745" cy="247547"/>
          </a:xfrm>
          <a:prstGeom prst="rect">
            <a:avLst/>
          </a:prstGeom>
          <a:noFill/>
          <a:ln/>
        </p:spPr>
        <p:txBody>
          <a:bodyPr wrap="square" lIns="0" tIns="0" rIns="0" bIns="0" rtlCol="0" anchor="ctr"/>
          <a:lstStyle/>
          <a:p>
            <a:pPr marL="0" indent="0" algn="ctr">
              <a:buNone/>
            </a:pPr>
            <a:r>
              <a:rPr lang="en-US" sz="1600" b="1" spc="200" dirty="0">
                <a:solidFill>
                  <a:srgbClr val="DC2626"/>
                </a:solidFill>
                <a:latin typeface="Calibri" pitchFamily="34" charset="0"/>
                <a:ea typeface="Calibri" pitchFamily="34" charset="-122"/>
                <a:cs typeface="Calibri" pitchFamily="34" charset="-120"/>
              </a:rPr>
              <a:t>THE NEED</a:t>
            </a:r>
            <a:endParaRPr lang="en-US" sz="1600" dirty="0"/>
          </a:p>
        </p:txBody>
      </p:sp>
      <p:sp>
        <p:nvSpPr>
          <p:cNvPr id="6" name="Text6"/>
          <p:cNvSpPr/>
          <p:nvPr/>
        </p:nvSpPr>
        <p:spPr>
          <a:xfrm>
            <a:off x="790009" y="1211580"/>
            <a:ext cx="7635240" cy="1280160"/>
          </a:xfrm>
          <a:prstGeom prst="rect">
            <a:avLst/>
          </a:prstGeom>
          <a:noFill/>
          <a:ln/>
        </p:spPr>
        <p:txBody>
          <a:bodyPr wrap="square" lIns="0" tIns="0" rIns="0" bIns="0" rtlCol="0" anchor="t"/>
          <a:lstStyle/>
          <a:p>
            <a:pPr marL="0" indent="0">
              <a:lnSpc>
                <a:spcPct val="120000"/>
              </a:lnSpc>
              <a:buNone/>
            </a:pPr>
            <a:r>
              <a:rPr lang="en-US" sz="1200" dirty="0">
                <a:solidFill>
                  <a:srgbClr val="374151"/>
                </a:solidFill>
                <a:latin typeface="Calibri" pitchFamily="34" charset="0"/>
                <a:ea typeface="Calibri" pitchFamily="34" charset="-122"/>
                <a:cs typeface="Calibri" pitchFamily="34" charset="-120"/>
              </a:rPr>
              <a:t>Current 2D dosimetry tools fall short for IMRT/VMAT QA:</a:t>
            </a:r>
            <a:endParaRPr lang="en-US" sz="1200" dirty="0"/>
          </a:p>
          <a:p>
            <a:pPr marL="0" indent="0">
              <a:lnSpc>
                <a:spcPct val="120000"/>
              </a:lnSpc>
              <a:buNone/>
            </a:pPr>
            <a:r>
              <a:rPr lang="en-US" sz="1200" dirty="0">
                <a:solidFill>
                  <a:srgbClr val="374151"/>
                </a:solidFill>
                <a:latin typeface="Calibri" pitchFamily="34" charset="0"/>
                <a:ea typeface="Calibri" pitchFamily="34" charset="-122"/>
                <a:cs typeface="Calibri" pitchFamily="34" charset="-120"/>
              </a:rPr>
              <a:t>  • Radiochromic film — offline; requires post-irradiation scanning + calibration</a:t>
            </a:r>
            <a:endParaRPr lang="en-US" sz="1200" dirty="0"/>
          </a:p>
          <a:p>
            <a:pPr marL="0" indent="0">
              <a:lnSpc>
                <a:spcPct val="120000"/>
              </a:lnSpc>
              <a:buNone/>
            </a:pPr>
            <a:r>
              <a:rPr lang="en-US" sz="1200" dirty="0">
                <a:solidFill>
                  <a:srgbClr val="374151"/>
                </a:solidFill>
                <a:latin typeface="Calibri" pitchFamily="34" charset="0"/>
                <a:ea typeface="Calibri" pitchFamily="34" charset="-122"/>
                <a:cs typeface="Calibri" pitchFamily="34" charset="-120"/>
              </a:rPr>
              <a:t>  • EPIDs — non-water-equivalent; energy-response issues from high-Z layers</a:t>
            </a:r>
            <a:endParaRPr lang="en-US" sz="1200" dirty="0"/>
          </a:p>
          <a:p>
            <a:pPr marL="0" indent="0">
              <a:lnSpc>
                <a:spcPct val="120000"/>
              </a:lnSpc>
              <a:buNone/>
            </a:pPr>
            <a:r>
              <a:rPr lang="en-US" sz="1200" dirty="0">
                <a:solidFill>
                  <a:srgbClr val="374151"/>
                </a:solidFill>
                <a:latin typeface="Calibri" pitchFamily="34" charset="0"/>
                <a:ea typeface="Calibri" pitchFamily="34" charset="-122"/>
                <a:cs typeface="Calibri" pitchFamily="34" charset="-120"/>
              </a:rPr>
              <a:t>  • Diode arrays — coarse spatial resolution; silicon, not tissue-equivalent</a:t>
            </a:r>
            <a:endParaRPr lang="en-US" sz="1200" dirty="0"/>
          </a:p>
          <a:p>
            <a:pPr marL="0" indent="0">
              <a:lnSpc>
                <a:spcPct val="120000"/>
              </a:lnSpc>
              <a:buNone/>
            </a:pPr>
            <a:endParaRPr lang="en-US" sz="1200" dirty="0"/>
          </a:p>
          <a:p>
            <a:pPr marL="0" indent="0">
              <a:lnSpc>
                <a:spcPct val="120000"/>
              </a:lnSpc>
              <a:buNone/>
            </a:pPr>
            <a:r>
              <a:rPr lang="en-US" sz="1200" dirty="0">
                <a:solidFill>
                  <a:srgbClr val="374151"/>
                </a:solidFill>
                <a:latin typeface="Calibri" pitchFamily="34" charset="0"/>
                <a:ea typeface="Calibri" pitchFamily="34" charset="-122"/>
                <a:cs typeface="Calibri" pitchFamily="34" charset="-120"/>
              </a:rPr>
              <a:t>We propose scintillating fibers (near water-equivalent, real-time, fine sampling) — but existing fiber-based systems require mechanical rotation, depend on prior knowledge of field shape, or are limited to small fields at a single depth.</a:t>
            </a:r>
            <a:endParaRPr lang="en-US" sz="1200" dirty="0"/>
          </a:p>
        </p:txBody>
      </p:sp>
      <p:sp>
        <p:nvSpPr>
          <p:cNvPr id="7" name="RR7"/>
          <p:cNvSpPr/>
          <p:nvPr/>
        </p:nvSpPr>
        <p:spPr>
          <a:xfrm>
            <a:off x="648728" y="2788920"/>
            <a:ext cx="1554894" cy="342900"/>
          </a:xfrm>
          <a:prstGeom prst="roundRect">
            <a:avLst>
              <a:gd name="adj" fmla="val 20000"/>
            </a:avLst>
          </a:prstGeom>
          <a:solidFill>
            <a:srgbClr val="EFF6FF"/>
          </a:solidFill>
          <a:ln/>
        </p:spPr>
        <p:txBody>
          <a:bodyPr/>
          <a:lstStyle/>
          <a:p>
            <a:endParaRPr lang="en-CA"/>
          </a:p>
        </p:txBody>
      </p:sp>
      <p:sp>
        <p:nvSpPr>
          <p:cNvPr id="8" name="Text8"/>
          <p:cNvSpPr/>
          <p:nvPr/>
        </p:nvSpPr>
        <p:spPr>
          <a:xfrm>
            <a:off x="396239" y="2766060"/>
            <a:ext cx="1968019" cy="320040"/>
          </a:xfrm>
          <a:prstGeom prst="rect">
            <a:avLst/>
          </a:prstGeom>
          <a:noFill/>
          <a:ln/>
        </p:spPr>
        <p:txBody>
          <a:bodyPr wrap="square" lIns="0" tIns="0" rIns="0" bIns="0" rtlCol="0" anchor="ctr"/>
          <a:lstStyle/>
          <a:p>
            <a:pPr marL="0" indent="0" algn="ctr">
              <a:buNone/>
            </a:pPr>
            <a:r>
              <a:rPr lang="en-US" sz="1200" b="1" spc="200" dirty="0">
                <a:solidFill>
                  <a:srgbClr val="2563EB"/>
                </a:solidFill>
                <a:latin typeface="Calibri" pitchFamily="34" charset="0"/>
                <a:ea typeface="Calibri" pitchFamily="34" charset="-122"/>
                <a:cs typeface="Calibri" pitchFamily="34" charset="-120"/>
              </a:rPr>
              <a:t>OUR APPROACH</a:t>
            </a:r>
            <a:endParaRPr lang="en-US" sz="1200" dirty="0"/>
          </a:p>
        </p:txBody>
      </p:sp>
      <p:sp>
        <p:nvSpPr>
          <p:cNvPr id="9" name="Text9"/>
          <p:cNvSpPr/>
          <p:nvPr/>
        </p:nvSpPr>
        <p:spPr>
          <a:xfrm>
            <a:off x="790009" y="3224908"/>
            <a:ext cx="7635240" cy="365760"/>
          </a:xfrm>
          <a:prstGeom prst="rect">
            <a:avLst/>
          </a:prstGeom>
          <a:noFill/>
          <a:ln/>
        </p:spPr>
        <p:txBody>
          <a:bodyPr wrap="square" lIns="0" tIns="0" rIns="0" bIns="0" rtlCol="0" anchor="t"/>
          <a:lstStyle/>
          <a:p>
            <a:pPr marL="0" indent="0">
              <a:lnSpc>
                <a:spcPct val="120000"/>
              </a:lnSpc>
              <a:buNone/>
            </a:pPr>
            <a:r>
              <a:rPr lang="en-US" sz="1200" dirty="0">
                <a:solidFill>
                  <a:srgbClr val="374151"/>
                </a:solidFill>
                <a:latin typeface="Calibri" pitchFamily="34" charset="0"/>
                <a:ea typeface="Calibri" pitchFamily="34" charset="-122"/>
                <a:cs typeface="Calibri" pitchFamily="34" charset="-120"/>
              </a:rPr>
              <a:t>Static multi-stack scintillating fiber detector with SIRT+TV tomographic reconstruction — 10 stacks at different depths, simultaneous projections, no moving parts.</a:t>
            </a:r>
            <a:endParaRPr lang="en-US" sz="1200" dirty="0"/>
          </a:p>
        </p:txBody>
      </p:sp>
      <p:sp>
        <p:nvSpPr>
          <p:cNvPr id="10" name="RR10"/>
          <p:cNvSpPr/>
          <p:nvPr/>
        </p:nvSpPr>
        <p:spPr>
          <a:xfrm>
            <a:off x="598067" y="3744715"/>
            <a:ext cx="2286000" cy="274320"/>
          </a:xfrm>
          <a:prstGeom prst="roundRect">
            <a:avLst>
              <a:gd name="adj" fmla="val 15000"/>
            </a:avLst>
          </a:prstGeom>
          <a:solidFill>
            <a:srgbClr val="FFFBEB"/>
          </a:solidFill>
          <a:ln/>
        </p:spPr>
        <p:txBody>
          <a:bodyPr/>
          <a:lstStyle/>
          <a:p>
            <a:endParaRPr lang="en-CA"/>
          </a:p>
        </p:txBody>
      </p:sp>
      <p:sp>
        <p:nvSpPr>
          <p:cNvPr id="11" name="Text11"/>
          <p:cNvSpPr/>
          <p:nvPr/>
        </p:nvSpPr>
        <p:spPr>
          <a:xfrm>
            <a:off x="548640" y="3749040"/>
            <a:ext cx="2286000" cy="274320"/>
          </a:xfrm>
          <a:prstGeom prst="rect">
            <a:avLst/>
          </a:prstGeom>
          <a:noFill/>
          <a:ln/>
        </p:spPr>
        <p:txBody>
          <a:bodyPr wrap="square" lIns="0" tIns="0" rIns="0" bIns="0" rtlCol="0" anchor="ctr"/>
          <a:lstStyle/>
          <a:p>
            <a:pPr marL="0" indent="0" algn="ctr">
              <a:buNone/>
            </a:pPr>
            <a:r>
              <a:rPr lang="en-US" sz="1050" b="1" spc="200" dirty="0">
                <a:solidFill>
                  <a:srgbClr val="D97706"/>
                </a:solidFill>
                <a:latin typeface="Calibri" pitchFamily="34" charset="0"/>
                <a:ea typeface="Calibri" pitchFamily="34" charset="-122"/>
                <a:cs typeface="Calibri" pitchFamily="34" charset="-120"/>
              </a:rPr>
              <a:t>CHALLENGES → SOLUTIONS</a:t>
            </a:r>
            <a:endParaRPr lang="en-US" sz="1050" dirty="0"/>
          </a:p>
        </p:txBody>
      </p:sp>
      <p:sp>
        <p:nvSpPr>
          <p:cNvPr id="12" name="Text12"/>
          <p:cNvSpPr/>
          <p:nvPr/>
        </p:nvSpPr>
        <p:spPr>
          <a:xfrm>
            <a:off x="960120" y="4114800"/>
            <a:ext cx="7635240" cy="502920"/>
          </a:xfrm>
          <a:prstGeom prst="rect">
            <a:avLst/>
          </a:prstGeom>
          <a:noFill/>
          <a:ln/>
        </p:spPr>
        <p:txBody>
          <a:bodyPr wrap="square" lIns="0" tIns="0" rIns="0" bIns="0" rtlCol="0" anchor="t"/>
          <a:lstStyle/>
          <a:p>
            <a:pPr marL="0" indent="0">
              <a:lnSpc>
                <a:spcPct val="130000"/>
              </a:lnSpc>
              <a:buNone/>
            </a:pPr>
            <a:r>
              <a:rPr lang="en-US" sz="1000" dirty="0">
                <a:solidFill>
                  <a:srgbClr val="374151"/>
                </a:solidFill>
                <a:latin typeface="Calibri" pitchFamily="34" charset="0"/>
                <a:ea typeface="Calibri" pitchFamily="34" charset="-122"/>
                <a:cs typeface="Calibri" pitchFamily="34" charset="-120"/>
              </a:rPr>
              <a:t>  </a:t>
            </a:r>
            <a:r>
              <a:rPr lang="en-US" sz="1200" dirty="0">
                <a:solidFill>
                  <a:srgbClr val="374151"/>
                </a:solidFill>
                <a:latin typeface="Calibri" pitchFamily="34" charset="0"/>
                <a:ea typeface="Calibri" pitchFamily="34" charset="-122"/>
                <a:cs typeface="Calibri" pitchFamily="34" charset="-120"/>
              </a:rPr>
              <a:t>• Beam divergence across 0–18 cm depth   →   depth-scaled pitch (1.50 → 1.83 mm)</a:t>
            </a:r>
            <a:endParaRPr lang="en-US" sz="1200" dirty="0"/>
          </a:p>
          <a:p>
            <a:pPr marL="0" indent="0">
              <a:lnSpc>
                <a:spcPct val="130000"/>
              </a:lnSpc>
              <a:buNone/>
            </a:pPr>
            <a:r>
              <a:rPr lang="en-US" sz="1200" dirty="0">
                <a:solidFill>
                  <a:srgbClr val="374151"/>
                </a:solidFill>
                <a:latin typeface="Calibri" pitchFamily="34" charset="0"/>
                <a:ea typeface="Calibri" pitchFamily="34" charset="-122"/>
                <a:cs typeface="Calibri" pitchFamily="34" charset="-120"/>
              </a:rPr>
              <a:t>  • Depth-dependent attenuation                         →   PDD scaling correction</a:t>
            </a:r>
            <a:endParaRPr lang="en-US" sz="1200" dirty="0"/>
          </a:p>
        </p:txBody>
      </p:sp>
      <p:sp>
        <p:nvSpPr>
          <p:cNvPr id="13" name="RR13"/>
          <p:cNvSpPr/>
          <p:nvPr/>
        </p:nvSpPr>
        <p:spPr>
          <a:xfrm>
            <a:off x="548640" y="4663440"/>
            <a:ext cx="8046720" cy="320040"/>
          </a:xfrm>
          <a:prstGeom prst="roundRect">
            <a:avLst>
              <a:gd name="adj" fmla="val 12500"/>
            </a:avLst>
          </a:prstGeom>
          <a:solidFill>
            <a:srgbClr val="ECFDF5"/>
          </a:solidFill>
          <a:ln w="12700">
            <a:solidFill>
              <a:srgbClr val="A7F3D0"/>
            </a:solidFill>
          </a:ln>
        </p:spPr>
        <p:txBody>
          <a:bodyPr/>
          <a:lstStyle/>
          <a:p>
            <a:endParaRPr lang="en-CA"/>
          </a:p>
        </p:txBody>
      </p:sp>
      <p:sp>
        <p:nvSpPr>
          <p:cNvPr id="14" name="Text14"/>
          <p:cNvSpPr/>
          <p:nvPr/>
        </p:nvSpPr>
        <p:spPr>
          <a:xfrm>
            <a:off x="685800" y="4663440"/>
            <a:ext cx="1280160" cy="320040"/>
          </a:xfrm>
          <a:prstGeom prst="rect">
            <a:avLst/>
          </a:prstGeom>
          <a:noFill/>
          <a:ln/>
        </p:spPr>
        <p:txBody>
          <a:bodyPr wrap="square" lIns="0" tIns="0" rIns="0" bIns="0" rtlCol="0" anchor="ctr"/>
          <a:lstStyle/>
          <a:p>
            <a:pPr marL="0" indent="0">
              <a:buNone/>
            </a:pPr>
            <a:r>
              <a:rPr lang="en-US" sz="900" b="1" spc="200" dirty="0">
                <a:solidFill>
                  <a:srgbClr val="059669"/>
                </a:solidFill>
                <a:latin typeface="Calibri" pitchFamily="34" charset="0"/>
                <a:ea typeface="Calibri" pitchFamily="34" charset="-122"/>
                <a:cs typeface="Calibri" pitchFamily="34" charset="-120"/>
              </a:rPr>
              <a:t>KEY RESULT</a:t>
            </a:r>
            <a:endParaRPr lang="en-US" sz="900" dirty="0"/>
          </a:p>
        </p:txBody>
      </p:sp>
      <p:sp>
        <p:nvSpPr>
          <p:cNvPr id="15" name="Text15"/>
          <p:cNvSpPr/>
          <p:nvPr/>
        </p:nvSpPr>
        <p:spPr>
          <a:xfrm>
            <a:off x="2011680" y="4663440"/>
            <a:ext cx="6446520" cy="320040"/>
          </a:xfrm>
          <a:prstGeom prst="rect">
            <a:avLst/>
          </a:prstGeom>
          <a:noFill/>
          <a:ln/>
        </p:spPr>
        <p:txBody>
          <a:bodyPr wrap="square" lIns="0" tIns="0" rIns="0" bIns="0" rtlCol="0" anchor="ctr"/>
          <a:lstStyle/>
          <a:p>
            <a:pPr marL="0" indent="0">
              <a:buNone/>
            </a:pPr>
            <a:r>
              <a:rPr lang="en-US" sz="1050" b="1" dirty="0">
                <a:solidFill>
                  <a:srgbClr val="065F46"/>
                </a:solidFill>
                <a:latin typeface="Calibri" pitchFamily="34" charset="0"/>
                <a:ea typeface="Calibri" pitchFamily="34" charset="-122"/>
                <a:cs typeface="Calibri" pitchFamily="34" charset="-120"/>
              </a:rPr>
              <a:t>γ = 93.1% with 10 stacks  ·  rotation-free  ·  shape-agnostic  ·  quasi-3D potential</a:t>
            </a:r>
            <a:endParaRPr lang="en-US" sz="1050" dirty="0"/>
          </a:p>
        </p:txBody>
      </p:sp>
      <p:sp>
        <p:nvSpPr>
          <p:cNvPr id="999" name="PageNum"/>
          <p:cNvSpPr/>
          <p:nvPr/>
        </p:nvSpPr>
        <p:spPr>
          <a:xfrm>
            <a:off x="8534400" y="4937760"/>
            <a:ext cx="365760" cy="182880"/>
          </a:xfrm>
          <a:prstGeom prst="rect">
            <a:avLst/>
          </a:prstGeom>
          <a:noFill/>
          <a:ln/>
        </p:spPr>
        <p:txBody>
          <a:bodyPr wrap="square" lIns="0" tIns="0" rIns="0" bIns="0" rtlCol="0" anchor="ctr"/>
          <a:lstStyle/>
          <a:p>
            <a:pPr marL="0" indent="0" algn="r">
              <a:buNone/>
            </a:pPr>
            <a:r>
              <a:rPr lang="en-US" sz="900" dirty="0">
                <a:solidFill>
                  <a:srgbClr val="9CA3AF"/>
                </a:solidFill>
                <a:latin typeface="Calibri"/>
                <a:ea typeface="Calibri"/>
                <a:cs typeface="Calibri"/>
              </a:rPr>
              <a:t>12</a:t>
            </a:r>
            <a:endParaRPr lang="en-US" sz="900"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292608"/>
            <a:ext cx="4572000" cy="228600"/>
          </a:xfrm>
          <a:prstGeom prst="rect">
            <a:avLst/>
          </a:prstGeom>
          <a:noFill/>
          <a:ln/>
        </p:spPr>
        <p:txBody>
          <a:bodyPr wrap="square" lIns="0" tIns="0" rIns="0" bIns="0" rtlCol="0" anchor="ctr"/>
          <a:lstStyle/>
          <a:p>
            <a:pPr marL="0" indent="0">
              <a:buNone/>
            </a:pPr>
            <a:r>
              <a:rPr lang="en-US" sz="950" b="1" kern="0" spc="300" dirty="0">
                <a:solidFill>
                  <a:srgbClr val="2563EB"/>
                </a:solidFill>
                <a:latin typeface="Calibri" pitchFamily="34" charset="0"/>
                <a:ea typeface="Calibri" pitchFamily="34" charset="-122"/>
                <a:cs typeface="Calibri" pitchFamily="34" charset="-120"/>
              </a:rPr>
              <a:t>FUTURE WORK</a:t>
            </a:r>
            <a:endParaRPr lang="en-US" sz="950" dirty="0"/>
          </a:p>
        </p:txBody>
      </p:sp>
      <p:sp>
        <p:nvSpPr>
          <p:cNvPr id="3" name="Text 1"/>
          <p:cNvSpPr/>
          <p:nvPr/>
        </p:nvSpPr>
        <p:spPr>
          <a:xfrm>
            <a:off x="548640" y="594360"/>
            <a:ext cx="8046720" cy="502920"/>
          </a:xfrm>
          <a:prstGeom prst="rect">
            <a:avLst/>
          </a:prstGeom>
          <a:noFill/>
          <a:ln/>
        </p:spPr>
        <p:txBody>
          <a:bodyPr wrap="square" lIns="0" tIns="0" rIns="0" bIns="0" rtlCol="0" anchor="ctr"/>
          <a:lstStyle/>
          <a:p>
            <a:pPr marL="0" indent="0">
              <a:buNone/>
            </a:pPr>
            <a:r>
              <a:rPr lang="en-US" sz="2800" b="1" dirty="0">
                <a:solidFill>
                  <a:srgbClr val="16213E"/>
                </a:solidFill>
                <a:latin typeface="Georgia" pitchFamily="34" charset="0"/>
                <a:ea typeface="Georgia" pitchFamily="34" charset="-122"/>
                <a:cs typeface="Georgia" pitchFamily="34" charset="-120"/>
              </a:rPr>
              <a:t>Future Directions</a:t>
            </a:r>
            <a:endParaRPr lang="en-US" sz="2800" dirty="0"/>
          </a:p>
        </p:txBody>
      </p:sp>
      <p:sp>
        <p:nvSpPr>
          <p:cNvPr id="4" name="Shape 2"/>
          <p:cNvSpPr/>
          <p:nvPr/>
        </p:nvSpPr>
        <p:spPr>
          <a:xfrm>
            <a:off x="685800" y="1435608"/>
            <a:ext cx="329184" cy="329184"/>
          </a:xfrm>
          <a:prstGeom prst="ellipse">
            <a:avLst/>
          </a:prstGeom>
          <a:solidFill>
            <a:srgbClr val="2563EB"/>
          </a:solidFill>
          <a:ln/>
        </p:spPr>
        <p:txBody>
          <a:bodyPr/>
          <a:lstStyle/>
          <a:p>
            <a:endParaRPr lang="en-CA"/>
          </a:p>
        </p:txBody>
      </p:sp>
      <p:sp>
        <p:nvSpPr>
          <p:cNvPr id="5" name="Text 3"/>
          <p:cNvSpPr/>
          <p:nvPr/>
        </p:nvSpPr>
        <p:spPr>
          <a:xfrm>
            <a:off x="685800" y="1435608"/>
            <a:ext cx="329184" cy="329184"/>
          </a:xfrm>
          <a:prstGeom prst="rect">
            <a:avLst/>
          </a:prstGeom>
          <a:noFill/>
          <a:ln/>
        </p:spPr>
        <p:txBody>
          <a:bodyPr wrap="square" lIns="0" tIns="0" rIns="0" bIns="0" rtlCol="0" anchor="ctr"/>
          <a:lstStyle/>
          <a:p>
            <a:pPr marL="0" indent="0" algn="ctr">
              <a:buNone/>
            </a:pPr>
            <a:r>
              <a:rPr lang="en-US" sz="1300" dirty="0">
                <a:solidFill>
                  <a:srgbClr val="000000"/>
                </a:solidFill>
              </a:rPr>
              <a:t>🔬</a:t>
            </a:r>
            <a:endParaRPr lang="en-US" sz="1300" dirty="0"/>
          </a:p>
        </p:txBody>
      </p:sp>
      <p:sp>
        <p:nvSpPr>
          <p:cNvPr id="6" name="Text 4"/>
          <p:cNvSpPr/>
          <p:nvPr/>
        </p:nvSpPr>
        <p:spPr>
          <a:xfrm>
            <a:off x="1234440" y="1371600"/>
            <a:ext cx="7315200" cy="274320"/>
          </a:xfrm>
          <a:prstGeom prst="rect">
            <a:avLst/>
          </a:prstGeom>
          <a:noFill/>
          <a:ln/>
        </p:spPr>
        <p:txBody>
          <a:bodyPr wrap="square" lIns="0" tIns="0" rIns="0" bIns="0" rtlCol="0" anchor="ctr"/>
          <a:lstStyle/>
          <a:p>
            <a:pPr marL="0" indent="0">
              <a:buNone/>
            </a:pPr>
            <a:r>
              <a:rPr lang="en-US" sz="1400" b="1" dirty="0">
                <a:solidFill>
                  <a:srgbClr val="16213E"/>
                </a:solidFill>
                <a:latin typeface="Calibri" pitchFamily="34" charset="0"/>
                <a:ea typeface="Calibri" pitchFamily="34" charset="-122"/>
                <a:cs typeface="Calibri" pitchFamily="34" charset="-120"/>
              </a:rPr>
              <a:t>Experimental Validation</a:t>
            </a:r>
            <a:endParaRPr lang="en-US" sz="1400" dirty="0"/>
          </a:p>
        </p:txBody>
      </p:sp>
      <p:sp>
        <p:nvSpPr>
          <p:cNvPr id="7" name="Text 5"/>
          <p:cNvSpPr/>
          <p:nvPr/>
        </p:nvSpPr>
        <p:spPr>
          <a:xfrm>
            <a:off x="1234440" y="1673352"/>
            <a:ext cx="7315200" cy="274320"/>
          </a:xfrm>
          <a:prstGeom prst="rect">
            <a:avLst/>
          </a:prstGeom>
          <a:noFill/>
          <a:ln/>
        </p:spPr>
        <p:txBody>
          <a:bodyPr wrap="square" lIns="0" tIns="0" rIns="0" bIns="0" rtlCol="0" anchor="ctr"/>
          <a:lstStyle/>
          <a:p>
            <a:pPr marL="0" indent="0">
              <a:buNone/>
            </a:pPr>
            <a:r>
              <a:rPr lang="en-US" sz="1150" dirty="0">
                <a:solidFill>
                  <a:srgbClr val="374151"/>
                </a:solidFill>
                <a:latin typeface="Calibri" pitchFamily="34" charset="0"/>
                <a:ea typeface="Calibri" pitchFamily="34" charset="-122"/>
                <a:cs typeface="Calibri" pitchFamily="34" charset="-120"/>
              </a:rPr>
              <a:t>Real fiber measurements under clinical 6 MV irradiation</a:t>
            </a:r>
            <a:endParaRPr lang="en-US" sz="1150" dirty="0"/>
          </a:p>
        </p:txBody>
      </p:sp>
      <p:sp>
        <p:nvSpPr>
          <p:cNvPr id="8" name="Shape 6"/>
          <p:cNvSpPr/>
          <p:nvPr/>
        </p:nvSpPr>
        <p:spPr>
          <a:xfrm>
            <a:off x="850392" y="1783080"/>
            <a:ext cx="0" cy="457200"/>
          </a:xfrm>
          <a:prstGeom prst="line">
            <a:avLst/>
          </a:prstGeom>
          <a:noFill/>
          <a:ln w="19050">
            <a:solidFill>
              <a:srgbClr val="E5E7EB"/>
            </a:solidFill>
            <a:prstDash val="solid"/>
          </a:ln>
        </p:spPr>
        <p:txBody>
          <a:bodyPr/>
          <a:lstStyle/>
          <a:p>
            <a:endParaRPr lang="en-CA"/>
          </a:p>
        </p:txBody>
      </p:sp>
      <p:sp>
        <p:nvSpPr>
          <p:cNvPr id="9" name="Shape 7"/>
          <p:cNvSpPr/>
          <p:nvPr/>
        </p:nvSpPr>
        <p:spPr>
          <a:xfrm>
            <a:off x="685800" y="2276856"/>
            <a:ext cx="329184" cy="329184"/>
          </a:xfrm>
          <a:prstGeom prst="ellipse">
            <a:avLst/>
          </a:prstGeom>
          <a:solidFill>
            <a:srgbClr val="059669"/>
          </a:solidFill>
          <a:ln/>
        </p:spPr>
        <p:txBody>
          <a:bodyPr/>
          <a:lstStyle/>
          <a:p>
            <a:endParaRPr lang="en-CA"/>
          </a:p>
        </p:txBody>
      </p:sp>
      <p:sp>
        <p:nvSpPr>
          <p:cNvPr id="10" name="Text 8"/>
          <p:cNvSpPr/>
          <p:nvPr/>
        </p:nvSpPr>
        <p:spPr>
          <a:xfrm>
            <a:off x="685800" y="2276856"/>
            <a:ext cx="329184" cy="329184"/>
          </a:xfrm>
          <a:prstGeom prst="rect">
            <a:avLst/>
          </a:prstGeom>
          <a:noFill/>
          <a:ln/>
        </p:spPr>
        <p:txBody>
          <a:bodyPr wrap="square" lIns="0" tIns="0" rIns="0" bIns="0" rtlCol="0" anchor="ctr"/>
          <a:lstStyle/>
          <a:p>
            <a:pPr marL="0" indent="0" algn="ctr">
              <a:buNone/>
            </a:pPr>
            <a:r>
              <a:rPr lang="en-US" sz="1300" dirty="0">
                <a:solidFill>
                  <a:srgbClr val="000000"/>
                </a:solidFill>
              </a:rPr>
              <a:t>📐</a:t>
            </a:r>
            <a:endParaRPr lang="en-US" sz="1300" dirty="0"/>
          </a:p>
        </p:txBody>
      </p:sp>
      <p:sp>
        <p:nvSpPr>
          <p:cNvPr id="11" name="Text 9"/>
          <p:cNvSpPr/>
          <p:nvPr/>
        </p:nvSpPr>
        <p:spPr>
          <a:xfrm>
            <a:off x="1234440" y="2212848"/>
            <a:ext cx="7315200" cy="274320"/>
          </a:xfrm>
          <a:prstGeom prst="rect">
            <a:avLst/>
          </a:prstGeom>
          <a:noFill/>
          <a:ln/>
        </p:spPr>
        <p:txBody>
          <a:bodyPr wrap="square" lIns="0" tIns="0" rIns="0" bIns="0" rtlCol="0" anchor="ctr"/>
          <a:lstStyle/>
          <a:p>
            <a:pPr marL="0" indent="0">
              <a:buNone/>
            </a:pPr>
            <a:r>
              <a:rPr lang="en-US" sz="1400" b="1" dirty="0">
                <a:solidFill>
                  <a:srgbClr val="16213E"/>
                </a:solidFill>
                <a:latin typeface="Calibri" pitchFamily="34" charset="0"/>
                <a:ea typeface="Calibri" pitchFamily="34" charset="-122"/>
                <a:cs typeface="Calibri" pitchFamily="34" charset="-120"/>
              </a:rPr>
              <a:t>Complex Fields</a:t>
            </a:r>
            <a:endParaRPr lang="en-US" sz="1400" dirty="0"/>
          </a:p>
        </p:txBody>
      </p:sp>
      <p:sp>
        <p:nvSpPr>
          <p:cNvPr id="12" name="Text 10"/>
          <p:cNvSpPr/>
          <p:nvPr/>
        </p:nvSpPr>
        <p:spPr>
          <a:xfrm>
            <a:off x="1234440" y="2514600"/>
            <a:ext cx="7315200" cy="274320"/>
          </a:xfrm>
          <a:prstGeom prst="rect">
            <a:avLst/>
          </a:prstGeom>
          <a:noFill/>
          <a:ln/>
        </p:spPr>
        <p:txBody>
          <a:bodyPr wrap="square" lIns="0" tIns="0" rIns="0" bIns="0" rtlCol="0" anchor="ctr"/>
          <a:lstStyle/>
          <a:p>
            <a:pPr marL="0" indent="0">
              <a:buNone/>
            </a:pPr>
            <a:r>
              <a:rPr lang="en-US" sz="1150" dirty="0">
                <a:solidFill>
                  <a:srgbClr val="374151"/>
                </a:solidFill>
                <a:latin typeface="Calibri" pitchFamily="34" charset="0"/>
                <a:ea typeface="Calibri" pitchFamily="34" charset="-122"/>
                <a:cs typeface="Calibri" pitchFamily="34" charset="-120"/>
              </a:rPr>
              <a:t>MLC-shaped fields beyond the I-shaped test case</a:t>
            </a:r>
            <a:endParaRPr lang="en-US" sz="1150" dirty="0"/>
          </a:p>
        </p:txBody>
      </p:sp>
      <p:sp>
        <p:nvSpPr>
          <p:cNvPr id="13" name="Shape 11"/>
          <p:cNvSpPr/>
          <p:nvPr/>
        </p:nvSpPr>
        <p:spPr>
          <a:xfrm>
            <a:off x="850392" y="2624328"/>
            <a:ext cx="0" cy="457200"/>
          </a:xfrm>
          <a:prstGeom prst="line">
            <a:avLst/>
          </a:prstGeom>
          <a:noFill/>
          <a:ln w="19050">
            <a:solidFill>
              <a:srgbClr val="E5E7EB"/>
            </a:solidFill>
            <a:prstDash val="solid"/>
          </a:ln>
        </p:spPr>
        <p:txBody>
          <a:bodyPr/>
          <a:lstStyle/>
          <a:p>
            <a:endParaRPr lang="en-CA"/>
          </a:p>
        </p:txBody>
      </p:sp>
      <p:sp>
        <p:nvSpPr>
          <p:cNvPr id="14" name="Shape 12"/>
          <p:cNvSpPr/>
          <p:nvPr/>
        </p:nvSpPr>
        <p:spPr>
          <a:xfrm>
            <a:off x="685800" y="3118104"/>
            <a:ext cx="329184" cy="329184"/>
          </a:xfrm>
          <a:prstGeom prst="ellipse">
            <a:avLst/>
          </a:prstGeom>
          <a:solidFill>
            <a:srgbClr val="7C3AED"/>
          </a:solidFill>
          <a:ln/>
        </p:spPr>
        <p:txBody>
          <a:bodyPr/>
          <a:lstStyle/>
          <a:p>
            <a:endParaRPr lang="en-CA"/>
          </a:p>
        </p:txBody>
      </p:sp>
      <p:sp>
        <p:nvSpPr>
          <p:cNvPr id="15" name="Text 13"/>
          <p:cNvSpPr/>
          <p:nvPr/>
        </p:nvSpPr>
        <p:spPr>
          <a:xfrm>
            <a:off x="685800" y="3118104"/>
            <a:ext cx="329184" cy="329184"/>
          </a:xfrm>
          <a:prstGeom prst="rect">
            <a:avLst/>
          </a:prstGeom>
          <a:noFill/>
          <a:ln/>
        </p:spPr>
        <p:txBody>
          <a:bodyPr wrap="square" lIns="0" tIns="0" rIns="0" bIns="0" rtlCol="0" anchor="ctr"/>
          <a:lstStyle/>
          <a:p>
            <a:pPr marL="0" indent="0" algn="ctr">
              <a:buNone/>
            </a:pPr>
            <a:r>
              <a:rPr lang="en-US" sz="1300" dirty="0">
                <a:solidFill>
                  <a:srgbClr val="000000"/>
                </a:solidFill>
              </a:rPr>
              <a:t>🔀</a:t>
            </a:r>
            <a:endParaRPr lang="en-US" sz="1300" dirty="0"/>
          </a:p>
        </p:txBody>
      </p:sp>
      <p:sp>
        <p:nvSpPr>
          <p:cNvPr id="16" name="Text 14"/>
          <p:cNvSpPr/>
          <p:nvPr/>
        </p:nvSpPr>
        <p:spPr>
          <a:xfrm>
            <a:off x="1234440" y="3054096"/>
            <a:ext cx="7315200" cy="274320"/>
          </a:xfrm>
          <a:prstGeom prst="rect">
            <a:avLst/>
          </a:prstGeom>
          <a:noFill/>
          <a:ln/>
        </p:spPr>
        <p:txBody>
          <a:bodyPr wrap="square" lIns="0" tIns="0" rIns="0" bIns="0" rtlCol="0" anchor="ctr"/>
          <a:lstStyle/>
          <a:p>
            <a:pPr marL="0" indent="0">
              <a:buNone/>
            </a:pPr>
            <a:r>
              <a:rPr lang="en-US" sz="1400" b="1" dirty="0">
                <a:solidFill>
                  <a:srgbClr val="16213E"/>
                </a:solidFill>
                <a:latin typeface="Calibri" pitchFamily="34" charset="0"/>
                <a:ea typeface="Calibri" pitchFamily="34" charset="-122"/>
                <a:cs typeface="Calibri" pitchFamily="34" charset="-120"/>
              </a:rPr>
              <a:t>Randomized Angle–Depth</a:t>
            </a:r>
            <a:endParaRPr lang="en-US" sz="1400" dirty="0"/>
          </a:p>
        </p:txBody>
      </p:sp>
      <p:sp>
        <p:nvSpPr>
          <p:cNvPr id="17" name="Text 15"/>
          <p:cNvSpPr/>
          <p:nvPr/>
        </p:nvSpPr>
        <p:spPr>
          <a:xfrm>
            <a:off x="1234440" y="3355848"/>
            <a:ext cx="7315200" cy="274320"/>
          </a:xfrm>
          <a:prstGeom prst="rect">
            <a:avLst/>
          </a:prstGeom>
          <a:noFill/>
          <a:ln/>
        </p:spPr>
        <p:txBody>
          <a:bodyPr wrap="square" lIns="0" tIns="0" rIns="0" bIns="0" rtlCol="0" anchor="ctr"/>
          <a:lstStyle/>
          <a:p>
            <a:pPr marL="0" indent="0">
              <a:buNone/>
            </a:pPr>
            <a:r>
              <a:rPr lang="en-US" sz="1150" dirty="0">
                <a:solidFill>
                  <a:srgbClr val="374151"/>
                </a:solidFill>
                <a:latin typeface="Calibri" pitchFamily="34" charset="0"/>
                <a:ea typeface="Calibri" pitchFamily="34" charset="-122"/>
                <a:cs typeface="Calibri" pitchFamily="34" charset="-120"/>
              </a:rPr>
              <a:t>Decorrelate attenuation from angular sampling</a:t>
            </a:r>
            <a:endParaRPr lang="en-US" sz="1150" dirty="0"/>
          </a:p>
        </p:txBody>
      </p:sp>
      <p:sp>
        <p:nvSpPr>
          <p:cNvPr id="18" name="Shape 16"/>
          <p:cNvSpPr/>
          <p:nvPr/>
        </p:nvSpPr>
        <p:spPr>
          <a:xfrm>
            <a:off x="850392" y="3465576"/>
            <a:ext cx="0" cy="457200"/>
          </a:xfrm>
          <a:prstGeom prst="line">
            <a:avLst/>
          </a:prstGeom>
          <a:noFill/>
          <a:ln w="19050">
            <a:solidFill>
              <a:srgbClr val="E5E7EB"/>
            </a:solidFill>
            <a:prstDash val="solid"/>
          </a:ln>
        </p:spPr>
        <p:txBody>
          <a:bodyPr/>
          <a:lstStyle/>
          <a:p>
            <a:endParaRPr lang="en-CA"/>
          </a:p>
        </p:txBody>
      </p:sp>
      <p:sp>
        <p:nvSpPr>
          <p:cNvPr id="19" name="Shape 17"/>
          <p:cNvSpPr/>
          <p:nvPr/>
        </p:nvSpPr>
        <p:spPr>
          <a:xfrm>
            <a:off x="685800" y="3959352"/>
            <a:ext cx="329184" cy="329184"/>
          </a:xfrm>
          <a:prstGeom prst="ellipse">
            <a:avLst/>
          </a:prstGeom>
          <a:solidFill>
            <a:srgbClr val="EA580C"/>
          </a:solidFill>
          <a:ln/>
        </p:spPr>
        <p:txBody>
          <a:bodyPr/>
          <a:lstStyle/>
          <a:p>
            <a:endParaRPr lang="en-CA"/>
          </a:p>
        </p:txBody>
      </p:sp>
      <p:sp>
        <p:nvSpPr>
          <p:cNvPr id="20" name="Text 18"/>
          <p:cNvSpPr/>
          <p:nvPr/>
        </p:nvSpPr>
        <p:spPr>
          <a:xfrm>
            <a:off x="685800" y="3959352"/>
            <a:ext cx="329184" cy="329184"/>
          </a:xfrm>
          <a:prstGeom prst="rect">
            <a:avLst/>
          </a:prstGeom>
          <a:noFill/>
          <a:ln/>
        </p:spPr>
        <p:txBody>
          <a:bodyPr wrap="square" lIns="0" tIns="0" rIns="0" bIns="0" rtlCol="0" anchor="ctr"/>
          <a:lstStyle/>
          <a:p>
            <a:pPr marL="0" indent="0" algn="ctr">
              <a:buNone/>
            </a:pPr>
            <a:r>
              <a:rPr lang="en-US" sz="1300" dirty="0">
                <a:solidFill>
                  <a:srgbClr val="000000"/>
                </a:solidFill>
              </a:rPr>
              <a:t>📊</a:t>
            </a:r>
            <a:endParaRPr lang="en-US" sz="1300" dirty="0"/>
          </a:p>
        </p:txBody>
      </p:sp>
      <p:sp>
        <p:nvSpPr>
          <p:cNvPr id="21" name="Text 19"/>
          <p:cNvSpPr/>
          <p:nvPr/>
        </p:nvSpPr>
        <p:spPr>
          <a:xfrm>
            <a:off x="1234440" y="3895344"/>
            <a:ext cx="7315200" cy="274320"/>
          </a:xfrm>
          <a:prstGeom prst="rect">
            <a:avLst/>
          </a:prstGeom>
          <a:noFill/>
          <a:ln/>
        </p:spPr>
        <p:txBody>
          <a:bodyPr wrap="square" lIns="0" tIns="0" rIns="0" bIns="0" rtlCol="0" anchor="ctr"/>
          <a:lstStyle/>
          <a:p>
            <a:pPr marL="0" indent="0">
              <a:buNone/>
            </a:pPr>
            <a:r>
              <a:rPr lang="en-US" sz="1400" b="1" dirty="0">
                <a:solidFill>
                  <a:srgbClr val="16213E"/>
                </a:solidFill>
                <a:latin typeface="Calibri" pitchFamily="34" charset="0"/>
                <a:ea typeface="Calibri" pitchFamily="34" charset="-122"/>
                <a:cs typeface="Calibri" pitchFamily="34" charset="-120"/>
              </a:rPr>
              <a:t>Quasi-3D Dosimetry</a:t>
            </a:r>
            <a:endParaRPr lang="en-US" sz="1400" dirty="0"/>
          </a:p>
        </p:txBody>
      </p:sp>
      <p:sp>
        <p:nvSpPr>
          <p:cNvPr id="22" name="Text 20"/>
          <p:cNvSpPr/>
          <p:nvPr/>
        </p:nvSpPr>
        <p:spPr>
          <a:xfrm>
            <a:off x="1234440" y="4197096"/>
            <a:ext cx="7315200" cy="274320"/>
          </a:xfrm>
          <a:prstGeom prst="rect">
            <a:avLst/>
          </a:prstGeom>
          <a:noFill/>
          <a:ln/>
        </p:spPr>
        <p:txBody>
          <a:bodyPr wrap="square" lIns="0" tIns="0" rIns="0" bIns="0" rtlCol="0" anchor="ctr"/>
          <a:lstStyle/>
          <a:p>
            <a:pPr marL="0" indent="0">
              <a:buNone/>
            </a:pPr>
            <a:r>
              <a:rPr lang="en-US" sz="1150" dirty="0">
                <a:solidFill>
                  <a:srgbClr val="374151"/>
                </a:solidFill>
                <a:latin typeface="Calibri" pitchFamily="34" charset="0"/>
                <a:ea typeface="Calibri" pitchFamily="34" charset="-122"/>
                <a:cs typeface="Calibri" pitchFamily="34" charset="-120"/>
              </a:rPr>
              <a:t>Exploit depth-resolved data for 3D dose reconstruction</a:t>
            </a:r>
            <a:endParaRPr lang="en-US" sz="1150" dirty="0"/>
          </a:p>
        </p:txBody>
      </p:sp>
      <p:sp>
        <p:nvSpPr>
          <p:cNvPr id="23" name="Text 21"/>
          <p:cNvSpPr/>
          <p:nvPr/>
        </p:nvSpPr>
        <p:spPr>
          <a:xfrm>
            <a:off x="8458200" y="4736592"/>
            <a:ext cx="502920" cy="274320"/>
          </a:xfrm>
          <a:prstGeom prst="rect">
            <a:avLst/>
          </a:prstGeom>
          <a:noFill/>
          <a:ln/>
        </p:spPr>
        <p:txBody>
          <a:bodyPr wrap="square" lIns="0" tIns="0" rIns="0" bIns="0" rtlCol="0" anchor="ctr"/>
          <a:lstStyle/>
          <a:p>
            <a:pPr marL="0" indent="0" algn="r">
              <a:buNone/>
            </a:pPr>
            <a:r>
              <a:rPr lang="en-US" sz="1000" dirty="0">
                <a:solidFill>
                  <a:srgbClr val="6B7280"/>
                </a:solidFill>
                <a:latin typeface="Calibri" pitchFamily="34" charset="0"/>
                <a:ea typeface="Calibri" pitchFamily="34" charset="-122"/>
                <a:cs typeface="Calibri" pitchFamily="34" charset="-120"/>
              </a:rPr>
              <a:t>13</a:t>
            </a:r>
            <a:endParaRPr lang="en-US" sz="1000" dirty="0"/>
          </a:p>
        </p:txBody>
      </p:sp>
      <p:pic>
        <p:nvPicPr>
          <p:cNvPr id="26" name="Picture 25">
            <a:extLst>
              <a:ext uri="{FF2B5EF4-FFF2-40B4-BE49-F238E27FC236}">
                <a16:creationId xmlns:a16="http://schemas.microsoft.com/office/drawing/2014/main" id="{03ABAC64-0B93-1B7F-463E-C00D4F4CF85D}"/>
              </a:ext>
            </a:extLst>
          </p:cNvPr>
          <p:cNvPicPr>
            <a:picLocks noChangeAspect="1"/>
          </p:cNvPicPr>
          <p:nvPr/>
        </p:nvPicPr>
        <p:blipFill>
          <a:blip r:embed="rId3"/>
          <a:stretch>
            <a:fillRect/>
          </a:stretch>
        </p:blipFill>
        <p:spPr>
          <a:xfrm>
            <a:off x="5155729" y="1241852"/>
            <a:ext cx="2472510" cy="2819815"/>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
                                        <p:tgtEl>
                                          <p:spTgt spid="7"/>
                                        </p:tgtEl>
                                      </p:cBhvr>
                                    </p:animEffect>
                                  </p:childTnLst>
                                </p:cTn>
                              </p:par>
                            </p:childTnLst>
                          </p:cTn>
                        </p:par>
                      </p:childTnLst>
                    </p:cTn>
                  </p:par>
                  <p:par>
                    <p:cTn id="17" fill="hold">
                      <p:stCondLst>
                        <p:cond delay="0"/>
                      </p:stCondLst>
                      <p:childTnLst>
                        <p:par>
                          <p:cTn id="18" fill="hold">
                            <p:stCondLst>
                              <p:cond delay="0"/>
                            </p:stCondLst>
                            <p:childTnLst>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00"/>
                                        <p:tgtEl>
                                          <p:spTgt spid="12"/>
                                        </p:tgtEl>
                                      </p:cBhvr>
                                    </p:animEffect>
                                  </p:childTnLst>
                                </p:cTn>
                              </p:par>
                            </p:childTnLst>
                          </p:cTn>
                        </p:par>
                      </p:childTnLst>
                    </p:cTn>
                  </p:par>
                  <p:par>
                    <p:cTn id="31" fill="hold">
                      <p:stCondLst>
                        <p:cond delay="0"/>
                      </p:stCondLst>
                      <p:childTnLst>
                        <p:par>
                          <p:cTn id="32" fill="hold">
                            <p:stCondLst>
                              <p:cond delay="0"/>
                            </p:stCondLst>
                            <p:childTnLst>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00"/>
                                        <p:tgtEl>
                                          <p:spTgt spid="14"/>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200"/>
                                        <p:tgtEl>
                                          <p:spTgt spid="15"/>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200"/>
                                        <p:tgtEl>
                                          <p:spTgt spid="16"/>
                                        </p:tgtEl>
                                      </p:cBhvr>
                                    </p:animEffect>
                                  </p:childTnLst>
                                </p:cTn>
                              </p:par>
                              <p:par>
                                <p:cTn id="42" presetID="1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200"/>
                                        <p:tgtEl>
                                          <p:spTgt spid="17"/>
                                        </p:tgtEl>
                                      </p:cBhvr>
                                    </p:animEffect>
                                  </p:childTnLst>
                                </p:cTn>
                              </p:par>
                            </p:childTnLst>
                          </p:cTn>
                        </p:par>
                      </p:childTnLst>
                    </p:cTn>
                  </p:par>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200"/>
                                        <p:tgtEl>
                                          <p:spTgt spid="19"/>
                                        </p:tgtEl>
                                      </p:cBhvr>
                                    </p:animEffect>
                                  </p:childTnLst>
                                </p:cTn>
                              </p:par>
                              <p:par>
                                <p:cTn id="50" presetID="10"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200"/>
                                        <p:tgtEl>
                                          <p:spTgt spid="20"/>
                                        </p:tgtEl>
                                      </p:cBhvr>
                                    </p:animEffect>
                                  </p:childTnLst>
                                </p:cTn>
                              </p:par>
                              <p:par>
                                <p:cTn id="53" presetID="10"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200"/>
                                        <p:tgtEl>
                                          <p:spTgt spid="21"/>
                                        </p:tgtEl>
                                      </p:cBhvr>
                                    </p:animEffect>
                                  </p:childTnLst>
                                </p:cTn>
                              </p:par>
                              <p:par>
                                <p:cTn id="56" presetID="10" presetClass="entr" presetSubtype="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2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D390775-8B53-5526-B9F4-DF791EF2DD42}"/>
              </a:ext>
            </a:extLst>
          </p:cNvPr>
          <p:cNvSpPr txBox="1"/>
          <p:nvPr/>
        </p:nvSpPr>
        <p:spPr>
          <a:xfrm>
            <a:off x="2751175" y="55821"/>
            <a:ext cx="3768724" cy="415498"/>
          </a:xfrm>
          <a:prstGeom prst="rect">
            <a:avLst/>
          </a:prstGeom>
          <a:noFill/>
        </p:spPr>
        <p:txBody>
          <a:bodyPr wrap="none" rtlCol="0">
            <a:spAutoFit/>
          </a:bodyPr>
          <a:lstStyle/>
          <a:p>
            <a:r>
              <a:rPr lang="en-US" sz="2100" b="1" dirty="0">
                <a:solidFill>
                  <a:schemeClr val="bg1"/>
                </a:solidFill>
              </a:rPr>
              <a:t>Join us in Quebec City, July 2027</a:t>
            </a:r>
          </a:p>
        </p:txBody>
      </p:sp>
      <p:pic>
        <p:nvPicPr>
          <p:cNvPr id="4" name="Image 3">
            <a:extLst>
              <a:ext uri="{FF2B5EF4-FFF2-40B4-BE49-F238E27FC236}">
                <a16:creationId xmlns:a16="http://schemas.microsoft.com/office/drawing/2014/main" id="{D6A091F7-43E3-16AA-34B4-0B2C386D4664}"/>
              </a:ext>
            </a:extLst>
          </p:cNvPr>
          <p:cNvPicPr>
            <a:picLocks noChangeAspect="1"/>
          </p:cNvPicPr>
          <p:nvPr/>
        </p:nvPicPr>
        <p:blipFill>
          <a:blip r:embed="rId3"/>
          <a:stretch>
            <a:fillRect/>
          </a:stretch>
        </p:blipFill>
        <p:spPr>
          <a:xfrm>
            <a:off x="7926573" y="3931320"/>
            <a:ext cx="1217428" cy="1212180"/>
          </a:xfrm>
          <a:prstGeom prst="rect">
            <a:avLst/>
          </a:prstGeom>
        </p:spPr>
      </p:pic>
      <p:pic>
        <p:nvPicPr>
          <p:cNvPr id="5" name="Image 4">
            <a:extLst>
              <a:ext uri="{FF2B5EF4-FFF2-40B4-BE49-F238E27FC236}">
                <a16:creationId xmlns:a16="http://schemas.microsoft.com/office/drawing/2014/main" id="{28001216-9D40-A348-0D02-226B4D5A303D}"/>
              </a:ext>
            </a:extLst>
          </p:cNvPr>
          <p:cNvPicPr>
            <a:picLocks noChangeAspect="1"/>
          </p:cNvPicPr>
          <p:nvPr/>
        </p:nvPicPr>
        <p:blipFill>
          <a:blip r:embed="rId4"/>
          <a:srcRect t="8184" b="6407"/>
          <a:stretch>
            <a:fillRect/>
          </a:stretch>
        </p:blipFill>
        <p:spPr>
          <a:xfrm>
            <a:off x="0" y="0"/>
            <a:ext cx="9144000" cy="3744936"/>
          </a:xfrm>
          <a:prstGeom prst="rect">
            <a:avLst/>
          </a:prstGeom>
        </p:spPr>
      </p:pic>
      <p:sp>
        <p:nvSpPr>
          <p:cNvPr id="7" name="ZoneTexte 6">
            <a:extLst>
              <a:ext uri="{FF2B5EF4-FFF2-40B4-BE49-F238E27FC236}">
                <a16:creationId xmlns:a16="http://schemas.microsoft.com/office/drawing/2014/main" id="{1821C668-FBAD-ED5A-4847-2C9D634A80E0}"/>
              </a:ext>
            </a:extLst>
          </p:cNvPr>
          <p:cNvSpPr txBox="1"/>
          <p:nvPr/>
        </p:nvSpPr>
        <p:spPr>
          <a:xfrm>
            <a:off x="446569" y="47847"/>
            <a:ext cx="8460857" cy="1295868"/>
          </a:xfrm>
          <a:prstGeom prst="rect">
            <a:avLst/>
          </a:prstGeom>
          <a:noFill/>
        </p:spPr>
        <p:txBody>
          <a:bodyPr wrap="square" rtlCol="0">
            <a:spAutoFit/>
          </a:bodyPr>
          <a:lstStyle/>
          <a:p>
            <a:pPr algn="ctr">
              <a:lnSpc>
                <a:spcPct val="150000"/>
              </a:lnSpc>
            </a:pPr>
            <a:r>
              <a:rPr lang="fr-CA" dirty="0">
                <a:latin typeface="Calibri" panose="020F0502020204030204" pitchFamily="34" charset="0"/>
                <a:cs typeface="Calibri" panose="020F0502020204030204" pitchFamily="34" charset="0"/>
              </a:rPr>
              <a:t>ICCR 2027 - </a:t>
            </a:r>
            <a:r>
              <a:rPr lang="fr-CA" dirty="0" err="1">
                <a:latin typeface="Calibri" panose="020F0502020204030204" pitchFamily="34" charset="0"/>
                <a:cs typeface="Calibri" panose="020F0502020204030204" pitchFamily="34" charset="0"/>
              </a:rPr>
              <a:t>XXIth</a:t>
            </a:r>
            <a:r>
              <a:rPr lang="fr-CA" dirty="0">
                <a:latin typeface="Calibri" panose="020F0502020204030204" pitchFamily="34" charset="0"/>
                <a:cs typeface="Calibri" panose="020F0502020204030204" pitchFamily="34" charset="0"/>
              </a:rPr>
              <a:t> International </a:t>
            </a:r>
            <a:r>
              <a:rPr lang="fr-CA" dirty="0" err="1">
                <a:latin typeface="Calibri" panose="020F0502020204030204" pitchFamily="34" charset="0"/>
                <a:cs typeface="Calibri" panose="020F0502020204030204" pitchFamily="34" charset="0"/>
              </a:rPr>
              <a:t>Conference</a:t>
            </a:r>
            <a:r>
              <a:rPr lang="fr-CA" dirty="0">
                <a:latin typeface="Calibri" panose="020F0502020204030204" pitchFamily="34" charset="0"/>
                <a:cs typeface="Calibri" panose="020F0502020204030204" pitchFamily="34" charset="0"/>
              </a:rPr>
              <a:t> on the use of Computers in Radiation </a:t>
            </a:r>
            <a:r>
              <a:rPr lang="fr-CA" dirty="0" err="1">
                <a:latin typeface="Calibri" panose="020F0502020204030204" pitchFamily="34" charset="0"/>
                <a:cs typeface="Calibri" panose="020F0502020204030204" pitchFamily="34" charset="0"/>
              </a:rPr>
              <a:t>Therapy</a:t>
            </a:r>
            <a:endParaRPr lang="fr-CA" dirty="0">
              <a:latin typeface="Calibri" panose="020F0502020204030204" pitchFamily="34" charset="0"/>
              <a:cs typeface="Calibri" panose="020F0502020204030204" pitchFamily="34" charset="0"/>
            </a:endParaRPr>
          </a:p>
          <a:p>
            <a:pPr algn="ctr">
              <a:lnSpc>
                <a:spcPct val="150000"/>
              </a:lnSpc>
            </a:pPr>
            <a:r>
              <a:rPr lang="fr-CA" dirty="0">
                <a:latin typeface="Calibri" panose="020F0502020204030204" pitchFamily="34" charset="0"/>
                <a:cs typeface="Calibri" panose="020F0502020204030204" pitchFamily="34" charset="0"/>
              </a:rPr>
              <a:t>Quebec Congress Centre •  July 4-8, 2027</a:t>
            </a:r>
          </a:p>
        </p:txBody>
      </p:sp>
      <p:sp>
        <p:nvSpPr>
          <p:cNvPr id="8" name="ZoneTexte 7">
            <a:extLst>
              <a:ext uri="{FF2B5EF4-FFF2-40B4-BE49-F238E27FC236}">
                <a16:creationId xmlns:a16="http://schemas.microsoft.com/office/drawing/2014/main" id="{C8845DC5-8673-80EB-BA9C-FA7C00F4A649}"/>
              </a:ext>
            </a:extLst>
          </p:cNvPr>
          <p:cNvSpPr txBox="1"/>
          <p:nvPr/>
        </p:nvSpPr>
        <p:spPr>
          <a:xfrm>
            <a:off x="63796" y="3792784"/>
            <a:ext cx="7862777" cy="1338828"/>
          </a:xfrm>
          <a:prstGeom prst="rect">
            <a:avLst/>
          </a:prstGeom>
          <a:noFill/>
        </p:spPr>
        <p:txBody>
          <a:bodyPr wrap="square" rtlCol="0">
            <a:spAutoFit/>
          </a:bodyPr>
          <a:lstStyle/>
          <a:p>
            <a:pPr algn="just"/>
            <a:r>
              <a:rPr lang="en-US" sz="1350" dirty="0">
                <a:latin typeface="Calibri" panose="020F0502020204030204" pitchFamily="34" charset="0"/>
                <a:cs typeface="Calibri" panose="020F0502020204030204" pitchFamily="34" charset="0"/>
              </a:rPr>
              <a:t>ICCR is one of the longest-running conferences in radiation therapy. Held only every three years, it attracts medical physicists, clinicians, and academic scientists from across the globe who are using computers to drive advances in radiation therapy. Many important innovations have been unveiled at ICCR and the conference enjoys a very high standing in the international radiation oncology community.</a:t>
            </a:r>
          </a:p>
          <a:p>
            <a:pPr algn="just"/>
            <a:endParaRPr lang="en-US" sz="1350" dirty="0">
              <a:latin typeface="Calibri" panose="020F0502020204030204" pitchFamily="34" charset="0"/>
              <a:cs typeface="Calibri" panose="020F0502020204030204" pitchFamily="34" charset="0"/>
            </a:endParaRPr>
          </a:p>
          <a:p>
            <a:pPr algn="just"/>
            <a:r>
              <a:rPr lang="en-US" sz="1350" dirty="0">
                <a:latin typeface="Calibri" panose="020F0502020204030204" pitchFamily="34" charset="0"/>
                <a:cs typeface="Calibri" panose="020F0502020204030204" pitchFamily="34" charset="0"/>
              </a:rPr>
              <a:t>We look forward to welcoming you in Québec in July 2027!</a:t>
            </a:r>
          </a:p>
        </p:txBody>
      </p:sp>
    </p:spTree>
    <p:extLst>
      <p:ext uri="{BB962C8B-B14F-4D97-AF65-F5344CB8AC3E}">
        <p14:creationId xmlns:p14="http://schemas.microsoft.com/office/powerpoint/2010/main" val="2437771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
            <a:avLst/>
          </a:prstGeom>
          <a:solidFill>
            <a:srgbClr val="2563EB"/>
          </a:solidFill>
          <a:ln/>
        </p:spPr>
        <p:txBody>
          <a:bodyPr/>
          <a:lstStyle/>
          <a:p>
            <a:endParaRPr lang="en-CA"/>
          </a:p>
        </p:txBody>
      </p:sp>
      <p:sp>
        <p:nvSpPr>
          <p:cNvPr id="3" name="Text 1"/>
          <p:cNvSpPr/>
          <p:nvPr/>
        </p:nvSpPr>
        <p:spPr>
          <a:xfrm>
            <a:off x="473367" y="457200"/>
            <a:ext cx="7680960" cy="731520"/>
          </a:xfrm>
          <a:prstGeom prst="rect">
            <a:avLst/>
          </a:prstGeom>
          <a:noFill/>
          <a:ln/>
        </p:spPr>
        <p:txBody>
          <a:bodyPr wrap="square" lIns="0" tIns="0" rIns="0" bIns="0" rtlCol="0" anchor="ctr"/>
          <a:lstStyle/>
          <a:p>
            <a:pPr marL="0" indent="0">
              <a:buNone/>
            </a:pPr>
            <a:r>
              <a:rPr lang="en-US" sz="4000" b="1" dirty="0">
                <a:solidFill>
                  <a:srgbClr val="16213E"/>
                </a:solidFill>
                <a:latin typeface="Georgia" pitchFamily="34" charset="0"/>
                <a:ea typeface="Georgia" pitchFamily="34" charset="-122"/>
                <a:cs typeface="Georgia" pitchFamily="34" charset="-120"/>
              </a:rPr>
              <a:t>Thank You!</a:t>
            </a:r>
            <a:endParaRPr lang="en-US" sz="4000" dirty="0"/>
          </a:p>
        </p:txBody>
      </p:sp>
      <p:sp>
        <p:nvSpPr>
          <p:cNvPr id="15" name="Text 13"/>
          <p:cNvSpPr/>
          <p:nvPr/>
        </p:nvSpPr>
        <p:spPr>
          <a:xfrm>
            <a:off x="5943600" y="1371600"/>
            <a:ext cx="2743200" cy="365760"/>
          </a:xfrm>
          <a:prstGeom prst="rect">
            <a:avLst/>
          </a:prstGeom>
          <a:noFill/>
          <a:ln/>
        </p:spPr>
        <p:txBody>
          <a:bodyPr wrap="square" lIns="0" tIns="0" rIns="0" bIns="0" rtlCol="0" anchor="ctr"/>
          <a:lstStyle/>
          <a:p>
            <a:pPr marL="0" indent="0">
              <a:buNone/>
            </a:pPr>
            <a:r>
              <a:rPr lang="en-US" sz="1200" b="1" dirty="0">
                <a:solidFill>
                  <a:srgbClr val="6B7280"/>
                </a:solidFill>
                <a:latin typeface="Calibri" pitchFamily="34" charset="0"/>
                <a:ea typeface="Calibri" pitchFamily="34" charset="-122"/>
                <a:cs typeface="Calibri" pitchFamily="34" charset="-120"/>
              </a:rPr>
              <a:t>Key References</a:t>
            </a:r>
            <a:endParaRPr lang="en-US" sz="1200" dirty="0"/>
          </a:p>
        </p:txBody>
      </p:sp>
      <p:sp>
        <p:nvSpPr>
          <p:cNvPr id="16" name="Text 14"/>
          <p:cNvSpPr/>
          <p:nvPr/>
        </p:nvSpPr>
        <p:spPr>
          <a:xfrm>
            <a:off x="5943600" y="1783080"/>
            <a:ext cx="2926080" cy="237744"/>
          </a:xfrm>
          <a:prstGeom prst="rect">
            <a:avLst/>
          </a:prstGeom>
          <a:noFill/>
          <a:ln/>
        </p:spPr>
        <p:txBody>
          <a:bodyPr wrap="square" lIns="0" tIns="0" rIns="0" bIns="0" rtlCol="0" anchor="ctr"/>
          <a:lstStyle/>
          <a:p>
            <a:pPr marL="0" indent="0">
              <a:buNone/>
            </a:pPr>
            <a:r>
              <a:rPr lang="en-US" sz="850" dirty="0">
                <a:solidFill>
                  <a:srgbClr val="6B7280"/>
                </a:solidFill>
                <a:latin typeface="Calibri" pitchFamily="34" charset="0"/>
                <a:ea typeface="Calibri" pitchFamily="34" charset="-122"/>
                <a:cs typeface="Calibri" pitchFamily="34" charset="-120"/>
              </a:rPr>
              <a:t>[1] Devic S, Phys. Med. 27 (2011)</a:t>
            </a:r>
            <a:endParaRPr lang="en-US" sz="850" dirty="0"/>
          </a:p>
        </p:txBody>
      </p:sp>
      <p:sp>
        <p:nvSpPr>
          <p:cNvPr id="17" name="Text 15"/>
          <p:cNvSpPr/>
          <p:nvPr/>
        </p:nvSpPr>
        <p:spPr>
          <a:xfrm>
            <a:off x="5943600" y="2057400"/>
            <a:ext cx="2926080" cy="237744"/>
          </a:xfrm>
          <a:prstGeom prst="rect">
            <a:avLst/>
          </a:prstGeom>
          <a:noFill/>
          <a:ln/>
        </p:spPr>
        <p:txBody>
          <a:bodyPr wrap="square" lIns="0" tIns="0" rIns="0" bIns="0" rtlCol="0" anchor="ctr"/>
          <a:lstStyle/>
          <a:p>
            <a:pPr marL="0" indent="0">
              <a:buNone/>
            </a:pPr>
            <a:r>
              <a:rPr lang="en-US" sz="850" dirty="0">
                <a:solidFill>
                  <a:srgbClr val="6B7280"/>
                </a:solidFill>
                <a:latin typeface="Calibri" pitchFamily="34" charset="0"/>
                <a:ea typeface="Calibri" pitchFamily="34" charset="-122"/>
                <a:cs typeface="Calibri" pitchFamily="34" charset="-120"/>
              </a:rPr>
              <a:t>[2] Goulet M et al., Med. Phys. 39 (2012)</a:t>
            </a:r>
            <a:endParaRPr lang="en-US" sz="850" dirty="0"/>
          </a:p>
        </p:txBody>
      </p:sp>
      <p:sp>
        <p:nvSpPr>
          <p:cNvPr id="18" name="Text 16"/>
          <p:cNvSpPr/>
          <p:nvPr/>
        </p:nvSpPr>
        <p:spPr>
          <a:xfrm>
            <a:off x="5943600" y="2331720"/>
            <a:ext cx="2926080" cy="237744"/>
          </a:xfrm>
          <a:prstGeom prst="rect">
            <a:avLst/>
          </a:prstGeom>
          <a:noFill/>
          <a:ln/>
        </p:spPr>
        <p:txBody>
          <a:bodyPr wrap="square" lIns="0" tIns="0" rIns="0" bIns="0" rtlCol="0" anchor="ctr"/>
          <a:lstStyle/>
          <a:p>
            <a:pPr marL="0" indent="0">
              <a:buNone/>
            </a:pPr>
            <a:r>
              <a:rPr lang="en-US" sz="850" dirty="0">
                <a:solidFill>
                  <a:srgbClr val="6B7280"/>
                </a:solidFill>
                <a:latin typeface="Calibri" pitchFamily="34" charset="0"/>
                <a:ea typeface="Calibri" pitchFamily="34" charset="-122"/>
                <a:cs typeface="Calibri" pitchFamily="34" charset="-120"/>
              </a:rPr>
              <a:t>[3] Esteves J et al., Med. Phys. 50 (2023)</a:t>
            </a:r>
            <a:endParaRPr lang="en-US" sz="850" dirty="0"/>
          </a:p>
        </p:txBody>
      </p:sp>
      <p:sp>
        <p:nvSpPr>
          <p:cNvPr id="19" name="Text 17"/>
          <p:cNvSpPr/>
          <p:nvPr/>
        </p:nvSpPr>
        <p:spPr>
          <a:xfrm>
            <a:off x="5943600" y="2606040"/>
            <a:ext cx="2926080" cy="237744"/>
          </a:xfrm>
          <a:prstGeom prst="rect">
            <a:avLst/>
          </a:prstGeom>
          <a:noFill/>
          <a:ln/>
        </p:spPr>
        <p:txBody>
          <a:bodyPr wrap="square" lIns="0" tIns="0" rIns="0" bIns="0" rtlCol="0" anchor="ctr"/>
          <a:lstStyle/>
          <a:p>
            <a:pPr marL="0" indent="0">
              <a:buNone/>
            </a:pPr>
            <a:r>
              <a:rPr lang="en-US" sz="850" dirty="0">
                <a:solidFill>
                  <a:srgbClr val="6B7280"/>
                </a:solidFill>
                <a:latin typeface="Calibri" pitchFamily="34" charset="0"/>
                <a:ea typeface="Calibri" pitchFamily="34" charset="-122"/>
                <a:cs typeface="Calibri" pitchFamily="34" charset="-120"/>
              </a:rPr>
              <a:t>[4] Pivot O et al., Phys. Med. Biol. 68 (2023)</a:t>
            </a:r>
            <a:endParaRPr lang="en-US" sz="850" dirty="0"/>
          </a:p>
        </p:txBody>
      </p:sp>
      <p:sp>
        <p:nvSpPr>
          <p:cNvPr id="20" name="Text 18"/>
          <p:cNvSpPr/>
          <p:nvPr/>
        </p:nvSpPr>
        <p:spPr>
          <a:xfrm>
            <a:off x="5943600" y="2880360"/>
            <a:ext cx="2926080" cy="237744"/>
          </a:xfrm>
          <a:prstGeom prst="rect">
            <a:avLst/>
          </a:prstGeom>
          <a:noFill/>
          <a:ln/>
        </p:spPr>
        <p:txBody>
          <a:bodyPr wrap="square" lIns="0" tIns="0" rIns="0" bIns="0" rtlCol="0" anchor="ctr"/>
          <a:lstStyle/>
          <a:p>
            <a:pPr marL="0" indent="0">
              <a:buNone/>
            </a:pPr>
            <a:r>
              <a:rPr lang="en-US" sz="850" dirty="0">
                <a:solidFill>
                  <a:srgbClr val="6B7280"/>
                </a:solidFill>
                <a:latin typeface="Calibri" pitchFamily="34" charset="0"/>
                <a:ea typeface="Calibri" pitchFamily="34" charset="-122"/>
                <a:cs typeface="Calibri" pitchFamily="34" charset="-120"/>
              </a:rPr>
              <a:t>[5] Martinez-Lopez E, Rad. Meas. 193 (2026)</a:t>
            </a:r>
            <a:endParaRPr lang="en-US" sz="850" dirty="0"/>
          </a:p>
        </p:txBody>
      </p:sp>
      <p:sp>
        <p:nvSpPr>
          <p:cNvPr id="21" name="Text 19"/>
          <p:cNvSpPr/>
          <p:nvPr/>
        </p:nvSpPr>
        <p:spPr>
          <a:xfrm>
            <a:off x="5943600" y="3154680"/>
            <a:ext cx="2926080" cy="237744"/>
          </a:xfrm>
          <a:prstGeom prst="rect">
            <a:avLst/>
          </a:prstGeom>
          <a:noFill/>
          <a:ln/>
        </p:spPr>
        <p:txBody>
          <a:bodyPr wrap="square" lIns="0" tIns="0" rIns="0" bIns="0" rtlCol="0" anchor="ctr"/>
          <a:lstStyle/>
          <a:p>
            <a:pPr marL="0" indent="0">
              <a:buNone/>
            </a:pPr>
            <a:r>
              <a:rPr lang="en-US" sz="850" dirty="0">
                <a:solidFill>
                  <a:srgbClr val="6B7280"/>
                </a:solidFill>
                <a:latin typeface="Calibri" pitchFamily="34" charset="0"/>
                <a:ea typeface="Calibri" pitchFamily="34" charset="-122"/>
                <a:cs typeface="Calibri" pitchFamily="34" charset="-120"/>
              </a:rPr>
              <a:t>[6] Perl J et al., Med. Phys. 39 (2012)</a:t>
            </a:r>
            <a:endParaRPr lang="en-US" sz="850" dirty="0"/>
          </a:p>
        </p:txBody>
      </p:sp>
      <p:sp>
        <p:nvSpPr>
          <p:cNvPr id="24" name="Text 22"/>
          <p:cNvSpPr/>
          <p:nvPr/>
        </p:nvSpPr>
        <p:spPr>
          <a:xfrm>
            <a:off x="-737721" y="1690975"/>
            <a:ext cx="3657600" cy="548640"/>
          </a:xfrm>
          <a:prstGeom prst="rect">
            <a:avLst/>
          </a:prstGeom>
          <a:noFill/>
          <a:ln/>
        </p:spPr>
        <p:txBody>
          <a:bodyPr wrap="square" lIns="0" tIns="0" rIns="0" bIns="0" rtlCol="0" anchor="ctr"/>
          <a:lstStyle/>
          <a:p>
            <a:pPr marL="0" indent="0" algn="r">
              <a:buNone/>
            </a:pPr>
            <a:r>
              <a:rPr lang="en-US" sz="2400" b="1" dirty="0">
                <a:solidFill>
                  <a:srgbClr val="16213E"/>
                </a:solidFill>
                <a:latin typeface="Georgia" pitchFamily="34" charset="0"/>
                <a:ea typeface="Georgia" pitchFamily="34" charset="-122"/>
                <a:cs typeface="Georgia" pitchFamily="34" charset="-120"/>
              </a:rPr>
              <a:t>Questions?</a:t>
            </a:r>
            <a:endParaRPr lang="en-US" sz="2400" dirty="0"/>
          </a:p>
        </p:txBody>
      </p:sp>
      <p:pic>
        <p:nvPicPr>
          <p:cNvPr id="27" name="Picture 26">
            <a:extLst>
              <a:ext uri="{FF2B5EF4-FFF2-40B4-BE49-F238E27FC236}">
                <a16:creationId xmlns:a16="http://schemas.microsoft.com/office/drawing/2014/main" id="{96368714-AC0B-A547-32F9-420D62EBDABD}"/>
              </a:ext>
            </a:extLst>
          </p:cNvPr>
          <p:cNvPicPr>
            <a:picLocks noChangeAspect="1"/>
          </p:cNvPicPr>
          <p:nvPr/>
        </p:nvPicPr>
        <p:blipFill>
          <a:blip r:embed="rId3"/>
          <a:stretch>
            <a:fillRect/>
          </a:stretch>
        </p:blipFill>
        <p:spPr>
          <a:xfrm>
            <a:off x="1653629" y="2993253"/>
            <a:ext cx="885427" cy="954872"/>
          </a:xfrm>
          <a:prstGeom prst="rect">
            <a:avLst/>
          </a:prstGeom>
        </p:spPr>
      </p:pic>
      <p:pic>
        <p:nvPicPr>
          <p:cNvPr id="1028" name="Picture 4">
            <a:extLst>
              <a:ext uri="{FF2B5EF4-FFF2-40B4-BE49-F238E27FC236}">
                <a16:creationId xmlns:a16="http://schemas.microsoft.com/office/drawing/2014/main" id="{5233B812-3A4F-225D-6EB1-D1F3C0468A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290" y="117391"/>
            <a:ext cx="5309286" cy="34600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image.png" descr="image.png">
            <a:extLst>
              <a:ext uri="{FF2B5EF4-FFF2-40B4-BE49-F238E27FC236}">
                <a16:creationId xmlns:a16="http://schemas.microsoft.com/office/drawing/2014/main" id="{7EDCDF9B-05E6-5F14-244A-0C813B49CF50}"/>
              </a:ext>
            </a:extLst>
          </p:cNvPr>
          <p:cNvPicPr>
            <a:picLocks noChangeAspect="1"/>
          </p:cNvPicPr>
          <p:nvPr/>
        </p:nvPicPr>
        <p:blipFill>
          <a:blip r:embed="rId5"/>
          <a:stretch>
            <a:fillRect/>
          </a:stretch>
        </p:blipFill>
        <p:spPr>
          <a:xfrm>
            <a:off x="145737" y="4560827"/>
            <a:ext cx="1226041" cy="478809"/>
          </a:xfrm>
          <a:prstGeom prst="rect">
            <a:avLst/>
          </a:prstGeom>
          <a:ln w="12700">
            <a:miter lim="400000"/>
          </a:ln>
        </p:spPr>
      </p:pic>
      <p:pic>
        <p:nvPicPr>
          <p:cNvPr id="25" name="image.png" descr="image.png">
            <a:extLst>
              <a:ext uri="{FF2B5EF4-FFF2-40B4-BE49-F238E27FC236}">
                <a16:creationId xmlns:a16="http://schemas.microsoft.com/office/drawing/2014/main" id="{B5A5D40A-8FA0-6D34-318C-52F6EF346B95}"/>
              </a:ext>
            </a:extLst>
          </p:cNvPr>
          <p:cNvPicPr>
            <a:picLocks noChangeAspect="1"/>
          </p:cNvPicPr>
          <p:nvPr/>
        </p:nvPicPr>
        <p:blipFill>
          <a:blip r:embed="rId6"/>
          <a:stretch>
            <a:fillRect/>
          </a:stretch>
        </p:blipFill>
        <p:spPr>
          <a:xfrm>
            <a:off x="1534190" y="4444000"/>
            <a:ext cx="1877823" cy="752577"/>
          </a:xfrm>
          <a:prstGeom prst="rect">
            <a:avLst/>
          </a:prstGeom>
          <a:ln w="12700">
            <a:miter lim="400000"/>
          </a:ln>
        </p:spPr>
      </p:pic>
      <p:pic>
        <p:nvPicPr>
          <p:cNvPr id="26" name="image.png" descr="image.png">
            <a:extLst>
              <a:ext uri="{FF2B5EF4-FFF2-40B4-BE49-F238E27FC236}">
                <a16:creationId xmlns:a16="http://schemas.microsoft.com/office/drawing/2014/main" id="{8430F823-9C07-32EE-D800-5044468F3AA8}"/>
              </a:ext>
            </a:extLst>
          </p:cNvPr>
          <p:cNvPicPr>
            <a:picLocks noChangeAspect="1"/>
          </p:cNvPicPr>
          <p:nvPr/>
        </p:nvPicPr>
        <p:blipFill>
          <a:blip r:embed="rId7"/>
          <a:stretch>
            <a:fillRect/>
          </a:stretch>
        </p:blipFill>
        <p:spPr>
          <a:xfrm>
            <a:off x="3461757" y="4273531"/>
            <a:ext cx="1453034" cy="752578"/>
          </a:xfrm>
          <a:prstGeom prst="rect">
            <a:avLst/>
          </a:prstGeom>
          <a:ln w="12700">
            <a:miter lim="400000"/>
          </a:ln>
        </p:spPr>
      </p:pic>
      <p:pic>
        <p:nvPicPr>
          <p:cNvPr id="28" name="image.png" descr="image.png">
            <a:extLst>
              <a:ext uri="{FF2B5EF4-FFF2-40B4-BE49-F238E27FC236}">
                <a16:creationId xmlns:a16="http://schemas.microsoft.com/office/drawing/2014/main" id="{739DD0AB-3CB4-7BE0-23B0-ED42137683D6}"/>
              </a:ext>
            </a:extLst>
          </p:cNvPr>
          <p:cNvPicPr>
            <a:picLocks noChangeAspect="1"/>
          </p:cNvPicPr>
          <p:nvPr/>
        </p:nvPicPr>
        <p:blipFill>
          <a:blip r:embed="rId8"/>
          <a:srcRect/>
          <a:stretch>
            <a:fillRect/>
          </a:stretch>
        </p:blipFill>
        <p:spPr>
          <a:xfrm>
            <a:off x="5168900" y="4465793"/>
            <a:ext cx="1887381" cy="560316"/>
          </a:xfrm>
          <a:prstGeom prst="rect">
            <a:avLst/>
          </a:prstGeom>
          <a:ln w="12700">
            <a:miter lim="400000"/>
          </a:ln>
        </p:spPr>
      </p:pic>
      <p:pic>
        <p:nvPicPr>
          <p:cNvPr id="29" name="Picture 2">
            <a:extLst>
              <a:ext uri="{FF2B5EF4-FFF2-40B4-BE49-F238E27FC236}">
                <a16:creationId xmlns:a16="http://schemas.microsoft.com/office/drawing/2014/main" id="{0BE8C9B7-6CF2-E0C2-8C0F-AC094D6AFEE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10391" y="4589806"/>
            <a:ext cx="1687872" cy="28424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1AE001D7-9037-0FB8-1240-88C2E790AF59}"/>
              </a:ext>
            </a:extLst>
          </p:cNvPr>
          <p:cNvPicPr>
            <a:picLocks noChangeAspect="1"/>
          </p:cNvPicPr>
          <p:nvPr/>
        </p:nvPicPr>
        <p:blipFill>
          <a:blip r:embed="rId10"/>
          <a:stretch>
            <a:fillRect/>
          </a:stretch>
        </p:blipFill>
        <p:spPr>
          <a:xfrm>
            <a:off x="243679" y="2922678"/>
            <a:ext cx="1096023" cy="1096023"/>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292608"/>
            <a:ext cx="4572000" cy="228600"/>
          </a:xfrm>
          <a:prstGeom prst="rect">
            <a:avLst/>
          </a:prstGeom>
          <a:noFill/>
          <a:ln/>
        </p:spPr>
        <p:txBody>
          <a:bodyPr wrap="square" lIns="0" tIns="0" rIns="0" bIns="0" rtlCol="0" anchor="ctr"/>
          <a:lstStyle/>
          <a:p>
            <a:pPr marL="0" indent="0">
              <a:buNone/>
            </a:pPr>
            <a:r>
              <a:rPr lang="en-US" sz="950" b="1" kern="0" spc="300" dirty="0">
                <a:solidFill>
                  <a:srgbClr val="2563EB"/>
                </a:solidFill>
                <a:latin typeface="Calibri" pitchFamily="34" charset="0"/>
                <a:ea typeface="Calibri" pitchFamily="34" charset="-122"/>
                <a:cs typeface="Calibri" pitchFamily="34" charset="-120"/>
              </a:rPr>
              <a:t>BACKGROUND</a:t>
            </a:r>
            <a:endParaRPr lang="en-US" sz="950" dirty="0"/>
          </a:p>
        </p:txBody>
      </p:sp>
      <p:sp>
        <p:nvSpPr>
          <p:cNvPr id="3" name="Text 1"/>
          <p:cNvSpPr/>
          <p:nvPr/>
        </p:nvSpPr>
        <p:spPr>
          <a:xfrm>
            <a:off x="548640" y="594360"/>
            <a:ext cx="8046720" cy="502920"/>
          </a:xfrm>
          <a:prstGeom prst="rect">
            <a:avLst/>
          </a:prstGeom>
          <a:noFill/>
          <a:ln/>
        </p:spPr>
        <p:txBody>
          <a:bodyPr wrap="square" lIns="0" tIns="0" rIns="0" bIns="0" rtlCol="0" anchor="ctr"/>
          <a:lstStyle/>
          <a:p>
            <a:pPr marL="0" indent="0">
              <a:buNone/>
            </a:pPr>
            <a:r>
              <a:rPr lang="en-US" sz="2800" b="1" dirty="0">
                <a:solidFill>
                  <a:srgbClr val="16213E"/>
                </a:solidFill>
                <a:latin typeface="Georgia" pitchFamily="34" charset="0"/>
                <a:ea typeface="Georgia" pitchFamily="34" charset="-122"/>
                <a:cs typeface="Georgia" pitchFamily="34" charset="-120"/>
              </a:rPr>
              <a:t>Motivation</a:t>
            </a:r>
            <a:endParaRPr lang="en-US" sz="2800" dirty="0"/>
          </a:p>
        </p:txBody>
      </p:sp>
      <p:sp>
        <p:nvSpPr>
          <p:cNvPr id="4" name="Shape 2"/>
          <p:cNvSpPr/>
          <p:nvPr/>
        </p:nvSpPr>
        <p:spPr>
          <a:xfrm>
            <a:off x="519808" y="1367028"/>
            <a:ext cx="8046720" cy="1024128"/>
          </a:xfrm>
          <a:prstGeom prst="roundRect">
            <a:avLst>
              <a:gd name="adj" fmla="val 4464"/>
            </a:avLst>
          </a:prstGeom>
          <a:solidFill>
            <a:srgbClr val="EFF6FF"/>
          </a:solidFill>
          <a:ln/>
        </p:spPr>
        <p:txBody>
          <a:bodyPr/>
          <a:lstStyle/>
          <a:p>
            <a:endParaRPr lang="en-CA"/>
          </a:p>
        </p:txBody>
      </p:sp>
      <p:sp>
        <p:nvSpPr>
          <p:cNvPr id="5" name="Shape 3"/>
          <p:cNvSpPr/>
          <p:nvPr/>
        </p:nvSpPr>
        <p:spPr>
          <a:xfrm>
            <a:off x="548640" y="1325880"/>
            <a:ext cx="73152" cy="1024128"/>
          </a:xfrm>
          <a:prstGeom prst="rect">
            <a:avLst/>
          </a:prstGeom>
          <a:solidFill>
            <a:srgbClr val="2563EB"/>
          </a:solidFill>
          <a:ln/>
        </p:spPr>
        <p:txBody>
          <a:bodyPr/>
          <a:lstStyle/>
          <a:p>
            <a:endParaRPr lang="en-CA"/>
          </a:p>
        </p:txBody>
      </p:sp>
      <p:sp>
        <p:nvSpPr>
          <p:cNvPr id="6" name="Text 4"/>
          <p:cNvSpPr/>
          <p:nvPr/>
        </p:nvSpPr>
        <p:spPr>
          <a:xfrm>
            <a:off x="749808" y="1417320"/>
            <a:ext cx="548640" cy="502920"/>
          </a:xfrm>
          <a:prstGeom prst="rect">
            <a:avLst/>
          </a:prstGeom>
          <a:noFill/>
          <a:ln/>
        </p:spPr>
        <p:txBody>
          <a:bodyPr wrap="square" lIns="0" tIns="0" rIns="0" bIns="0" rtlCol="0" anchor="ctr"/>
          <a:lstStyle/>
          <a:p>
            <a:pPr marL="0" indent="0" algn="ctr">
              <a:buNone/>
            </a:pPr>
            <a:r>
              <a:rPr lang="en-US" sz="2200" dirty="0">
                <a:solidFill>
                  <a:srgbClr val="000000"/>
                </a:solidFill>
              </a:rPr>
              <a:t>🎯</a:t>
            </a:r>
            <a:endParaRPr lang="en-US" sz="2200" dirty="0"/>
          </a:p>
        </p:txBody>
      </p:sp>
      <p:sp>
        <p:nvSpPr>
          <p:cNvPr id="7" name="Text 5"/>
          <p:cNvSpPr/>
          <p:nvPr/>
        </p:nvSpPr>
        <p:spPr>
          <a:xfrm>
            <a:off x="1371600" y="1320361"/>
            <a:ext cx="7040880" cy="292608"/>
          </a:xfrm>
          <a:prstGeom prst="rect">
            <a:avLst/>
          </a:prstGeom>
          <a:noFill/>
          <a:ln/>
        </p:spPr>
        <p:txBody>
          <a:bodyPr wrap="square" lIns="0" tIns="0" rIns="0" bIns="0" rtlCol="0" anchor="ctr"/>
          <a:lstStyle/>
          <a:p>
            <a:pPr marL="0" indent="0">
              <a:buNone/>
            </a:pPr>
            <a:r>
              <a:rPr lang="en-US" sz="1500" b="1" dirty="0">
                <a:solidFill>
                  <a:srgbClr val="16213E"/>
                </a:solidFill>
                <a:latin typeface="Calibri" pitchFamily="34" charset="0"/>
                <a:ea typeface="Calibri" pitchFamily="34" charset="-122"/>
                <a:cs typeface="Calibri" pitchFamily="34" charset="-120"/>
              </a:rPr>
              <a:t>Clinical Need</a:t>
            </a:r>
            <a:endParaRPr lang="en-US" sz="1500" dirty="0"/>
          </a:p>
        </p:txBody>
      </p:sp>
      <p:sp>
        <p:nvSpPr>
          <p:cNvPr id="8" name="Text 6"/>
          <p:cNvSpPr/>
          <p:nvPr/>
        </p:nvSpPr>
        <p:spPr>
          <a:xfrm>
            <a:off x="1371600" y="1719072"/>
            <a:ext cx="7040880" cy="594360"/>
          </a:xfrm>
          <a:prstGeom prst="rect">
            <a:avLst/>
          </a:prstGeom>
          <a:noFill/>
          <a:ln/>
        </p:spPr>
        <p:txBody>
          <a:bodyPr wrap="square" lIns="0" tIns="0" rIns="0" bIns="0" rtlCol="0" anchor="ctr"/>
          <a:lstStyle/>
          <a:p>
            <a:pPr marL="0" indent="0">
              <a:lnSpc>
                <a:spcPct val="98000"/>
              </a:lnSpc>
              <a:buNone/>
            </a:pPr>
            <a:r>
              <a:rPr lang="en-US" sz="1200" dirty="0">
                <a:solidFill>
                  <a:srgbClr val="374151"/>
                </a:solidFill>
                <a:latin typeface="Calibri" pitchFamily="34" charset="0"/>
                <a:ea typeface="Calibri" pitchFamily="34" charset="-122"/>
                <a:cs typeface="Calibri" pitchFamily="34" charset="-120"/>
              </a:rPr>
              <a:t>Modern radiotherapy (IMRT / VMAT) delivers complex, highly modulated dose distributions that must be verified before treatment. High-resolution 2D dosimetry confirms the delivered dose matches the plan — but radiochromic film is offline (needs post-irradiation scanning + calibration) and ion-chamber / diode arrays have coarse spatial resolution.</a:t>
            </a:r>
            <a:endParaRPr lang="en-US" sz="1200" dirty="0"/>
          </a:p>
        </p:txBody>
      </p:sp>
      <p:sp>
        <p:nvSpPr>
          <p:cNvPr id="9" name="Shape 7"/>
          <p:cNvSpPr/>
          <p:nvPr/>
        </p:nvSpPr>
        <p:spPr>
          <a:xfrm>
            <a:off x="548640" y="2450592"/>
            <a:ext cx="8046720" cy="1024128"/>
          </a:xfrm>
          <a:prstGeom prst="roundRect">
            <a:avLst>
              <a:gd name="adj" fmla="val 4464"/>
            </a:avLst>
          </a:prstGeom>
          <a:solidFill>
            <a:srgbClr val="ECFDF5"/>
          </a:solidFill>
          <a:ln/>
        </p:spPr>
        <p:txBody>
          <a:bodyPr/>
          <a:lstStyle/>
          <a:p>
            <a:endParaRPr lang="en-CA"/>
          </a:p>
        </p:txBody>
      </p:sp>
      <p:sp>
        <p:nvSpPr>
          <p:cNvPr id="10" name="Shape 8"/>
          <p:cNvSpPr/>
          <p:nvPr/>
        </p:nvSpPr>
        <p:spPr>
          <a:xfrm>
            <a:off x="548640" y="2450592"/>
            <a:ext cx="73152" cy="1024128"/>
          </a:xfrm>
          <a:prstGeom prst="rect">
            <a:avLst/>
          </a:prstGeom>
          <a:solidFill>
            <a:srgbClr val="059669"/>
          </a:solidFill>
          <a:ln/>
        </p:spPr>
        <p:txBody>
          <a:bodyPr/>
          <a:lstStyle/>
          <a:p>
            <a:endParaRPr lang="en-CA"/>
          </a:p>
        </p:txBody>
      </p:sp>
      <p:sp>
        <p:nvSpPr>
          <p:cNvPr id="11" name="Text 9"/>
          <p:cNvSpPr/>
          <p:nvPr/>
        </p:nvSpPr>
        <p:spPr>
          <a:xfrm>
            <a:off x="749808" y="2542032"/>
            <a:ext cx="548640" cy="502920"/>
          </a:xfrm>
          <a:prstGeom prst="rect">
            <a:avLst/>
          </a:prstGeom>
          <a:noFill/>
          <a:ln/>
        </p:spPr>
        <p:txBody>
          <a:bodyPr wrap="square" lIns="0" tIns="0" rIns="0" bIns="0" rtlCol="0" anchor="ctr"/>
          <a:lstStyle/>
          <a:p>
            <a:pPr marL="0" indent="0" algn="ctr">
              <a:buNone/>
            </a:pPr>
            <a:r>
              <a:rPr lang="en-US" sz="2200" dirty="0">
                <a:solidFill>
                  <a:srgbClr val="000000"/>
                </a:solidFill>
              </a:rPr>
              <a:t>⚡</a:t>
            </a:r>
            <a:endParaRPr lang="en-US" sz="2200" dirty="0"/>
          </a:p>
        </p:txBody>
      </p:sp>
      <p:sp>
        <p:nvSpPr>
          <p:cNvPr id="12" name="Text 10"/>
          <p:cNvSpPr/>
          <p:nvPr/>
        </p:nvSpPr>
        <p:spPr>
          <a:xfrm>
            <a:off x="1371600" y="2542032"/>
            <a:ext cx="7040880" cy="292608"/>
          </a:xfrm>
          <a:prstGeom prst="rect">
            <a:avLst/>
          </a:prstGeom>
          <a:noFill/>
          <a:ln/>
        </p:spPr>
        <p:txBody>
          <a:bodyPr wrap="square" lIns="0" tIns="0" rIns="0" bIns="0" rtlCol="0" anchor="ctr"/>
          <a:lstStyle/>
          <a:p>
            <a:pPr marL="0" indent="0">
              <a:buNone/>
            </a:pPr>
            <a:r>
              <a:rPr lang="en-US" sz="1500" b="1" dirty="0">
                <a:solidFill>
                  <a:srgbClr val="16213E"/>
                </a:solidFill>
                <a:latin typeface="Calibri" pitchFamily="34" charset="0"/>
                <a:ea typeface="Calibri" pitchFamily="34" charset="-122"/>
                <a:cs typeface="Calibri" pitchFamily="34" charset="-120"/>
              </a:rPr>
              <a:t>Fiber Advantage</a:t>
            </a:r>
            <a:endParaRPr lang="en-US" sz="1500" dirty="0"/>
          </a:p>
        </p:txBody>
      </p:sp>
      <p:sp>
        <p:nvSpPr>
          <p:cNvPr id="13" name="Text 11"/>
          <p:cNvSpPr/>
          <p:nvPr/>
        </p:nvSpPr>
        <p:spPr>
          <a:xfrm>
            <a:off x="1371600" y="2843784"/>
            <a:ext cx="7040880" cy="594360"/>
          </a:xfrm>
          <a:prstGeom prst="rect">
            <a:avLst/>
          </a:prstGeom>
          <a:noFill/>
          <a:ln/>
        </p:spPr>
        <p:txBody>
          <a:bodyPr wrap="square" lIns="0" tIns="0" rIns="0" bIns="0" rtlCol="0" anchor="ctr"/>
          <a:lstStyle/>
          <a:p>
            <a:pPr marL="0" indent="0">
              <a:lnSpc>
                <a:spcPct val="98000"/>
              </a:lnSpc>
              <a:buNone/>
            </a:pPr>
            <a:r>
              <a:rPr lang="en-US" sz="1200" dirty="0">
                <a:solidFill>
                  <a:srgbClr val="374151"/>
                </a:solidFill>
                <a:latin typeface="Calibri" pitchFamily="34" charset="0"/>
                <a:ea typeface="Calibri" pitchFamily="34" charset="-122"/>
                <a:cs typeface="Calibri" pitchFamily="34" charset="-120"/>
              </a:rPr>
              <a:t>Scintillating fibers offer near water-equivalence, real-time response, and fine spatial sampling — making them well-suited for tomographic dose reconstruction.</a:t>
            </a:r>
            <a:endParaRPr lang="en-US" sz="1200" dirty="0"/>
          </a:p>
        </p:txBody>
      </p:sp>
      <p:sp>
        <p:nvSpPr>
          <p:cNvPr id="14" name="Shape 12"/>
          <p:cNvSpPr/>
          <p:nvPr/>
        </p:nvSpPr>
        <p:spPr>
          <a:xfrm>
            <a:off x="548640" y="3575304"/>
            <a:ext cx="8046720" cy="1024128"/>
          </a:xfrm>
          <a:prstGeom prst="roundRect">
            <a:avLst>
              <a:gd name="adj" fmla="val 4464"/>
            </a:avLst>
          </a:prstGeom>
          <a:solidFill>
            <a:srgbClr val="FFF7ED"/>
          </a:solidFill>
          <a:ln/>
        </p:spPr>
        <p:txBody>
          <a:bodyPr/>
          <a:lstStyle/>
          <a:p>
            <a:endParaRPr lang="en-CA"/>
          </a:p>
        </p:txBody>
      </p:sp>
      <p:sp>
        <p:nvSpPr>
          <p:cNvPr id="15" name="Shape 13"/>
          <p:cNvSpPr/>
          <p:nvPr/>
        </p:nvSpPr>
        <p:spPr>
          <a:xfrm>
            <a:off x="548640" y="3575304"/>
            <a:ext cx="73152" cy="1024128"/>
          </a:xfrm>
          <a:prstGeom prst="rect">
            <a:avLst/>
          </a:prstGeom>
          <a:solidFill>
            <a:srgbClr val="EA580C"/>
          </a:solidFill>
          <a:ln/>
        </p:spPr>
        <p:txBody>
          <a:bodyPr/>
          <a:lstStyle/>
          <a:p>
            <a:endParaRPr lang="en-CA"/>
          </a:p>
        </p:txBody>
      </p:sp>
      <p:sp>
        <p:nvSpPr>
          <p:cNvPr id="16" name="Text 14"/>
          <p:cNvSpPr/>
          <p:nvPr/>
        </p:nvSpPr>
        <p:spPr>
          <a:xfrm>
            <a:off x="749808" y="3666744"/>
            <a:ext cx="548640" cy="502920"/>
          </a:xfrm>
          <a:prstGeom prst="rect">
            <a:avLst/>
          </a:prstGeom>
          <a:noFill/>
          <a:ln/>
        </p:spPr>
        <p:txBody>
          <a:bodyPr wrap="square" lIns="0" tIns="0" rIns="0" bIns="0" rtlCol="0" anchor="ctr"/>
          <a:lstStyle/>
          <a:p>
            <a:pPr marL="0" indent="0" algn="ctr">
              <a:buNone/>
            </a:pPr>
            <a:r>
              <a:rPr lang="en-US" sz="2200" dirty="0">
                <a:solidFill>
                  <a:srgbClr val="000000"/>
                </a:solidFill>
              </a:rPr>
              <a:t>🔬</a:t>
            </a:r>
            <a:endParaRPr lang="en-US" sz="2200" dirty="0"/>
          </a:p>
        </p:txBody>
      </p:sp>
      <p:sp>
        <p:nvSpPr>
          <p:cNvPr id="17" name="Text 15"/>
          <p:cNvSpPr/>
          <p:nvPr/>
        </p:nvSpPr>
        <p:spPr>
          <a:xfrm>
            <a:off x="1371600" y="3666744"/>
            <a:ext cx="7040880" cy="292608"/>
          </a:xfrm>
          <a:prstGeom prst="rect">
            <a:avLst/>
          </a:prstGeom>
          <a:noFill/>
          <a:ln/>
        </p:spPr>
        <p:txBody>
          <a:bodyPr wrap="square" lIns="0" tIns="0" rIns="0" bIns="0" rtlCol="0" anchor="ctr"/>
          <a:lstStyle/>
          <a:p>
            <a:pPr marL="0" indent="0">
              <a:buNone/>
            </a:pPr>
            <a:r>
              <a:rPr lang="en-US" sz="1500" b="1" dirty="0">
                <a:solidFill>
                  <a:srgbClr val="16213E"/>
                </a:solidFill>
                <a:latin typeface="Calibri" pitchFamily="34" charset="0"/>
                <a:ea typeface="Calibri" pitchFamily="34" charset="-122"/>
                <a:cs typeface="Calibri" pitchFamily="34" charset="-120"/>
              </a:rPr>
              <a:t>Our Goal</a:t>
            </a:r>
            <a:endParaRPr lang="en-US" sz="1500" dirty="0"/>
          </a:p>
        </p:txBody>
      </p:sp>
      <p:sp>
        <p:nvSpPr>
          <p:cNvPr id="18" name="Text 16"/>
          <p:cNvSpPr/>
          <p:nvPr/>
        </p:nvSpPr>
        <p:spPr>
          <a:xfrm>
            <a:off x="1371600" y="3968496"/>
            <a:ext cx="7040880" cy="594360"/>
          </a:xfrm>
          <a:prstGeom prst="rect">
            <a:avLst/>
          </a:prstGeom>
          <a:noFill/>
          <a:ln/>
        </p:spPr>
        <p:txBody>
          <a:bodyPr wrap="square" lIns="0" tIns="0" rIns="0" bIns="0" rtlCol="0" anchor="ctr"/>
          <a:lstStyle/>
          <a:p>
            <a:pPr marL="0" indent="0">
              <a:lnSpc>
                <a:spcPct val="98000"/>
              </a:lnSpc>
              <a:buNone/>
            </a:pPr>
            <a:r>
              <a:rPr lang="en-US" sz="1200" dirty="0">
                <a:solidFill>
                  <a:srgbClr val="374151"/>
                </a:solidFill>
                <a:latin typeface="Calibri" pitchFamily="34" charset="0"/>
                <a:ea typeface="Calibri" pitchFamily="34" charset="-122"/>
                <a:cs typeface="Calibri" pitchFamily="34" charset="-120"/>
              </a:rPr>
              <a:t>Eliminate mechanical rotation using a static multi-stack detector. The challenge: stacks sit at different depths, so depth-dependent attenuation must be corrected before reconstruction.</a:t>
            </a:r>
            <a:endParaRPr lang="en-US" sz="1200" dirty="0"/>
          </a:p>
        </p:txBody>
      </p:sp>
      <p:sp>
        <p:nvSpPr>
          <p:cNvPr id="19" name="Text 17"/>
          <p:cNvSpPr/>
          <p:nvPr/>
        </p:nvSpPr>
        <p:spPr>
          <a:xfrm>
            <a:off x="8458200" y="4736592"/>
            <a:ext cx="502920" cy="274320"/>
          </a:xfrm>
          <a:prstGeom prst="rect">
            <a:avLst/>
          </a:prstGeom>
          <a:noFill/>
          <a:ln/>
        </p:spPr>
        <p:txBody>
          <a:bodyPr wrap="square" lIns="0" tIns="0" rIns="0" bIns="0" rtlCol="0" anchor="ctr"/>
          <a:lstStyle/>
          <a:p>
            <a:pPr marL="0" indent="0" algn="r">
              <a:buNone/>
            </a:pPr>
            <a:r>
              <a:rPr lang="en-US" sz="1000" dirty="0">
                <a:solidFill>
                  <a:srgbClr val="6B7280"/>
                </a:solidFill>
                <a:latin typeface="Calibri" pitchFamily="34" charset="0"/>
                <a:ea typeface="Calibri" pitchFamily="34" charset="-122"/>
                <a:cs typeface="Calibri" pitchFamily="34" charset="-120"/>
              </a:rPr>
              <a:t>2</a:t>
            </a:r>
            <a:endParaRPr lang="en-US" sz="1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292608"/>
            <a:ext cx="4572000" cy="228600"/>
          </a:xfrm>
          <a:prstGeom prst="rect">
            <a:avLst/>
          </a:prstGeom>
          <a:noFill/>
          <a:ln/>
        </p:spPr>
        <p:txBody>
          <a:bodyPr wrap="square" lIns="0" tIns="0" rIns="0" bIns="0" rtlCol="0" anchor="ctr"/>
          <a:lstStyle/>
          <a:p>
            <a:pPr marL="0" indent="0">
              <a:buNone/>
            </a:pPr>
            <a:r>
              <a:rPr lang="en-US" sz="950" b="1" kern="0" spc="300" dirty="0">
                <a:solidFill>
                  <a:srgbClr val="2563EB"/>
                </a:solidFill>
                <a:latin typeface="Calibri" pitchFamily="34" charset="0"/>
                <a:ea typeface="Calibri" pitchFamily="34" charset="-122"/>
                <a:cs typeface="Calibri" pitchFamily="34" charset="-120"/>
              </a:rPr>
              <a:t>METHODS OVERVIEW</a:t>
            </a:r>
            <a:endParaRPr lang="en-US" sz="950" dirty="0"/>
          </a:p>
        </p:txBody>
      </p:sp>
      <p:sp>
        <p:nvSpPr>
          <p:cNvPr id="3" name="Text 1"/>
          <p:cNvSpPr/>
          <p:nvPr/>
        </p:nvSpPr>
        <p:spPr>
          <a:xfrm>
            <a:off x="548640" y="594360"/>
            <a:ext cx="8046720" cy="502920"/>
          </a:xfrm>
          <a:prstGeom prst="rect">
            <a:avLst/>
          </a:prstGeom>
          <a:noFill/>
          <a:ln/>
        </p:spPr>
        <p:txBody>
          <a:bodyPr wrap="square" lIns="0" tIns="0" rIns="0" bIns="0" rtlCol="0" anchor="ctr"/>
          <a:lstStyle/>
          <a:p>
            <a:pPr marL="0" indent="0">
              <a:buNone/>
            </a:pPr>
            <a:r>
              <a:rPr lang="en-US" sz="2800" b="1" dirty="0">
                <a:solidFill>
                  <a:srgbClr val="16213E"/>
                </a:solidFill>
                <a:latin typeface="Georgia" pitchFamily="34" charset="0"/>
                <a:ea typeface="Georgia" pitchFamily="34" charset="-122"/>
                <a:cs typeface="Georgia" pitchFamily="34" charset="-120"/>
              </a:rPr>
              <a:t>Study Workflow</a:t>
            </a:r>
            <a:endParaRPr lang="en-US" sz="2800" dirty="0"/>
          </a:p>
        </p:txBody>
      </p:sp>
      <p:sp>
        <p:nvSpPr>
          <p:cNvPr id="4" name="Shape 2"/>
          <p:cNvSpPr/>
          <p:nvPr/>
        </p:nvSpPr>
        <p:spPr>
          <a:xfrm>
            <a:off x="1463040" y="1728216"/>
            <a:ext cx="6217920" cy="0"/>
          </a:xfrm>
          <a:prstGeom prst="line">
            <a:avLst/>
          </a:prstGeom>
          <a:noFill/>
          <a:ln w="31750">
            <a:solidFill>
              <a:srgbClr val="E5E7EB"/>
            </a:solidFill>
            <a:prstDash val="solid"/>
          </a:ln>
        </p:spPr>
        <p:txBody>
          <a:bodyPr/>
          <a:lstStyle/>
          <a:p>
            <a:endParaRPr lang="en-CA"/>
          </a:p>
        </p:txBody>
      </p:sp>
      <p:sp>
        <p:nvSpPr>
          <p:cNvPr id="5" name="Shape 3"/>
          <p:cNvSpPr/>
          <p:nvPr/>
        </p:nvSpPr>
        <p:spPr>
          <a:xfrm>
            <a:off x="1106424" y="1371600"/>
            <a:ext cx="713232" cy="713232"/>
          </a:xfrm>
          <a:prstGeom prst="ellipse">
            <a:avLst/>
          </a:prstGeom>
          <a:solidFill>
            <a:srgbClr val="1E293B"/>
          </a:solidFill>
          <a:ln w="31750">
            <a:solidFill>
              <a:srgbClr val="FFFFFF"/>
            </a:solidFill>
            <a:prstDash val="solid"/>
          </a:ln>
        </p:spPr>
        <p:txBody>
          <a:bodyPr/>
          <a:lstStyle/>
          <a:p>
            <a:endParaRPr lang="en-CA"/>
          </a:p>
        </p:txBody>
      </p:sp>
      <p:sp>
        <p:nvSpPr>
          <p:cNvPr id="6" name="Text 4"/>
          <p:cNvSpPr/>
          <p:nvPr/>
        </p:nvSpPr>
        <p:spPr>
          <a:xfrm>
            <a:off x="1106424" y="1371600"/>
            <a:ext cx="713232" cy="713232"/>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1</a:t>
            </a:r>
            <a:endParaRPr lang="en-US" sz="2000" dirty="0"/>
          </a:p>
        </p:txBody>
      </p:sp>
      <p:sp>
        <p:nvSpPr>
          <p:cNvPr id="7" name="Text 5"/>
          <p:cNvSpPr/>
          <p:nvPr/>
        </p:nvSpPr>
        <p:spPr>
          <a:xfrm>
            <a:off x="457200" y="2157984"/>
            <a:ext cx="2011680" cy="457200"/>
          </a:xfrm>
          <a:prstGeom prst="rect">
            <a:avLst/>
          </a:prstGeom>
          <a:noFill/>
          <a:ln/>
        </p:spPr>
        <p:txBody>
          <a:bodyPr wrap="square" lIns="0" tIns="0" rIns="0" bIns="0" rtlCol="0" anchor="ctr"/>
          <a:lstStyle/>
          <a:p>
            <a:pPr marL="0" indent="0" algn="ctr">
              <a:buNone/>
            </a:pPr>
            <a:r>
              <a:rPr lang="en-US" sz="1050" b="1" dirty="0">
                <a:solidFill>
                  <a:srgbClr val="16213E"/>
                </a:solidFill>
                <a:latin typeface="Calibri" pitchFamily="34" charset="0"/>
                <a:ea typeface="Calibri" pitchFamily="34" charset="-122"/>
                <a:cs typeface="Calibri" pitchFamily="34" charset="-120"/>
              </a:rPr>
              <a:t>TOPAS MC</a:t>
            </a:r>
            <a:endParaRPr lang="en-US" sz="1050" dirty="0"/>
          </a:p>
          <a:p>
            <a:pPr marL="0" indent="0" algn="ctr">
              <a:buNone/>
            </a:pPr>
            <a:r>
              <a:rPr lang="en-US" sz="1050" b="1" dirty="0">
                <a:solidFill>
                  <a:srgbClr val="16213E"/>
                </a:solidFill>
                <a:latin typeface="Calibri" pitchFamily="34" charset="0"/>
                <a:ea typeface="Calibri" pitchFamily="34" charset="-122"/>
                <a:cs typeface="Calibri" pitchFamily="34" charset="-120"/>
              </a:rPr>
              <a:t>Simulation</a:t>
            </a:r>
            <a:endParaRPr lang="en-US" sz="1050" dirty="0"/>
          </a:p>
        </p:txBody>
      </p:sp>
      <p:sp>
        <p:nvSpPr>
          <p:cNvPr id="8" name="Shape 6"/>
          <p:cNvSpPr/>
          <p:nvPr/>
        </p:nvSpPr>
        <p:spPr>
          <a:xfrm>
            <a:off x="3182112" y="1371600"/>
            <a:ext cx="713232" cy="713232"/>
          </a:xfrm>
          <a:prstGeom prst="ellipse">
            <a:avLst/>
          </a:prstGeom>
          <a:solidFill>
            <a:srgbClr val="2563EB"/>
          </a:solidFill>
          <a:ln w="31750">
            <a:solidFill>
              <a:srgbClr val="FFFFFF"/>
            </a:solidFill>
            <a:prstDash val="solid"/>
          </a:ln>
        </p:spPr>
        <p:txBody>
          <a:bodyPr/>
          <a:lstStyle/>
          <a:p>
            <a:endParaRPr lang="en-CA"/>
          </a:p>
        </p:txBody>
      </p:sp>
      <p:sp>
        <p:nvSpPr>
          <p:cNvPr id="9" name="Text 7"/>
          <p:cNvSpPr/>
          <p:nvPr/>
        </p:nvSpPr>
        <p:spPr>
          <a:xfrm>
            <a:off x="3182112" y="1371600"/>
            <a:ext cx="713232" cy="713232"/>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2</a:t>
            </a:r>
            <a:endParaRPr lang="en-US" sz="2000" dirty="0"/>
          </a:p>
        </p:txBody>
      </p:sp>
      <p:sp>
        <p:nvSpPr>
          <p:cNvPr id="10" name="Text 8"/>
          <p:cNvSpPr/>
          <p:nvPr/>
        </p:nvSpPr>
        <p:spPr>
          <a:xfrm>
            <a:off x="2532888" y="2157984"/>
            <a:ext cx="2011680" cy="457200"/>
          </a:xfrm>
          <a:prstGeom prst="rect">
            <a:avLst/>
          </a:prstGeom>
          <a:noFill/>
          <a:ln/>
        </p:spPr>
        <p:txBody>
          <a:bodyPr wrap="square" lIns="0" tIns="0" rIns="0" bIns="0" rtlCol="0" anchor="ctr"/>
          <a:lstStyle/>
          <a:p>
            <a:pPr marL="0" indent="0" algn="ctr">
              <a:buNone/>
            </a:pPr>
            <a:r>
              <a:rPr lang="en-US" sz="1050" b="1" dirty="0">
                <a:solidFill>
                  <a:srgbClr val="16213E"/>
                </a:solidFill>
                <a:latin typeface="Calibri" pitchFamily="34" charset="0"/>
                <a:ea typeface="Calibri" pitchFamily="34" charset="-122"/>
                <a:cs typeface="Calibri" pitchFamily="34" charset="-120"/>
              </a:rPr>
              <a:t>Fiber Dose</a:t>
            </a:r>
            <a:endParaRPr lang="en-US" sz="1050" dirty="0"/>
          </a:p>
          <a:p>
            <a:pPr marL="0" indent="0" algn="ctr">
              <a:buNone/>
            </a:pPr>
            <a:r>
              <a:rPr lang="en-US" sz="1050" b="1" dirty="0">
                <a:solidFill>
                  <a:srgbClr val="16213E"/>
                </a:solidFill>
                <a:latin typeface="Calibri" pitchFamily="34" charset="0"/>
                <a:ea typeface="Calibri" pitchFamily="34" charset="-122"/>
                <a:cs typeface="Calibri" pitchFamily="34" charset="-120"/>
              </a:rPr>
              <a:t>Scoring</a:t>
            </a:r>
            <a:endParaRPr lang="en-US" sz="1050" dirty="0"/>
          </a:p>
        </p:txBody>
      </p:sp>
      <p:sp>
        <p:nvSpPr>
          <p:cNvPr id="11" name="Shape 9"/>
          <p:cNvSpPr/>
          <p:nvPr/>
        </p:nvSpPr>
        <p:spPr>
          <a:xfrm>
            <a:off x="5248656" y="1371600"/>
            <a:ext cx="713232" cy="713232"/>
          </a:xfrm>
          <a:prstGeom prst="ellipse">
            <a:avLst/>
          </a:prstGeom>
          <a:solidFill>
            <a:srgbClr val="7C3AED"/>
          </a:solidFill>
          <a:ln w="31750">
            <a:solidFill>
              <a:srgbClr val="FFFFFF"/>
            </a:solidFill>
            <a:prstDash val="solid"/>
          </a:ln>
        </p:spPr>
        <p:txBody>
          <a:bodyPr/>
          <a:lstStyle/>
          <a:p>
            <a:endParaRPr lang="en-CA"/>
          </a:p>
        </p:txBody>
      </p:sp>
      <p:sp>
        <p:nvSpPr>
          <p:cNvPr id="12" name="Text 10"/>
          <p:cNvSpPr/>
          <p:nvPr/>
        </p:nvSpPr>
        <p:spPr>
          <a:xfrm>
            <a:off x="5248656" y="1371600"/>
            <a:ext cx="713232" cy="713232"/>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3</a:t>
            </a:r>
            <a:endParaRPr lang="en-US" sz="2000" dirty="0"/>
          </a:p>
        </p:txBody>
      </p:sp>
      <p:sp>
        <p:nvSpPr>
          <p:cNvPr id="13" name="Text 11"/>
          <p:cNvSpPr/>
          <p:nvPr/>
        </p:nvSpPr>
        <p:spPr>
          <a:xfrm>
            <a:off x="4599432" y="2157984"/>
            <a:ext cx="2011680" cy="457200"/>
          </a:xfrm>
          <a:prstGeom prst="rect">
            <a:avLst/>
          </a:prstGeom>
          <a:noFill/>
          <a:ln/>
        </p:spPr>
        <p:txBody>
          <a:bodyPr wrap="square" lIns="0" tIns="0" rIns="0" bIns="0" rtlCol="0" anchor="ctr"/>
          <a:lstStyle/>
          <a:p>
            <a:pPr marL="0" indent="0" algn="ctr">
              <a:buNone/>
            </a:pPr>
            <a:r>
              <a:rPr lang="en-US" sz="1050" b="1" dirty="0">
                <a:solidFill>
                  <a:srgbClr val="16213E"/>
                </a:solidFill>
                <a:latin typeface="Calibri" pitchFamily="34" charset="0"/>
                <a:ea typeface="Calibri" pitchFamily="34" charset="-122"/>
                <a:cs typeface="Calibri" pitchFamily="34" charset="-120"/>
              </a:rPr>
              <a:t>Projection</a:t>
            </a:r>
            <a:endParaRPr lang="en-US" sz="1050" dirty="0"/>
          </a:p>
          <a:p>
            <a:pPr marL="0" indent="0" algn="ctr">
              <a:buNone/>
            </a:pPr>
            <a:r>
              <a:rPr lang="en-US" sz="1050" b="1" dirty="0">
                <a:solidFill>
                  <a:srgbClr val="16213E"/>
                </a:solidFill>
                <a:latin typeface="Calibri" pitchFamily="34" charset="0"/>
                <a:ea typeface="Calibri" pitchFamily="34" charset="-122"/>
                <a:cs typeface="Calibri" pitchFamily="34" charset="-120"/>
              </a:rPr>
              <a:t>Matrix</a:t>
            </a:r>
            <a:endParaRPr lang="en-US" sz="1050" dirty="0"/>
          </a:p>
        </p:txBody>
      </p:sp>
      <p:sp>
        <p:nvSpPr>
          <p:cNvPr id="14" name="Shape 12"/>
          <p:cNvSpPr/>
          <p:nvPr/>
        </p:nvSpPr>
        <p:spPr>
          <a:xfrm>
            <a:off x="7324344" y="1371600"/>
            <a:ext cx="713232" cy="713232"/>
          </a:xfrm>
          <a:prstGeom prst="ellipse">
            <a:avLst/>
          </a:prstGeom>
          <a:solidFill>
            <a:srgbClr val="059669"/>
          </a:solidFill>
          <a:ln w="31750">
            <a:solidFill>
              <a:srgbClr val="FFFFFF"/>
            </a:solidFill>
            <a:prstDash val="solid"/>
          </a:ln>
        </p:spPr>
        <p:txBody>
          <a:bodyPr/>
          <a:lstStyle/>
          <a:p>
            <a:endParaRPr lang="en-CA"/>
          </a:p>
        </p:txBody>
      </p:sp>
      <p:sp>
        <p:nvSpPr>
          <p:cNvPr id="15" name="Text 13"/>
          <p:cNvSpPr/>
          <p:nvPr/>
        </p:nvSpPr>
        <p:spPr>
          <a:xfrm>
            <a:off x="7324344" y="1371600"/>
            <a:ext cx="713232" cy="713232"/>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4</a:t>
            </a:r>
            <a:endParaRPr lang="en-US" sz="2000" dirty="0"/>
          </a:p>
        </p:txBody>
      </p:sp>
      <p:sp>
        <p:nvSpPr>
          <p:cNvPr id="16" name="Text 14"/>
          <p:cNvSpPr/>
          <p:nvPr/>
        </p:nvSpPr>
        <p:spPr>
          <a:xfrm>
            <a:off x="6675120" y="2157984"/>
            <a:ext cx="2011680" cy="457200"/>
          </a:xfrm>
          <a:prstGeom prst="rect">
            <a:avLst/>
          </a:prstGeom>
          <a:noFill/>
          <a:ln/>
        </p:spPr>
        <p:txBody>
          <a:bodyPr wrap="square" lIns="0" tIns="0" rIns="0" bIns="0" rtlCol="0" anchor="ctr"/>
          <a:lstStyle/>
          <a:p>
            <a:pPr marL="0" indent="0" algn="ctr">
              <a:buNone/>
            </a:pPr>
            <a:r>
              <a:rPr lang="en-US" sz="1050" b="1" dirty="0">
                <a:solidFill>
                  <a:srgbClr val="16213E"/>
                </a:solidFill>
                <a:latin typeface="Calibri" pitchFamily="34" charset="0"/>
                <a:ea typeface="Calibri" pitchFamily="34" charset="-122"/>
                <a:cs typeface="Calibri" pitchFamily="34" charset="-120"/>
              </a:rPr>
              <a:t>SIRT+TV</a:t>
            </a:r>
            <a:endParaRPr lang="en-US" sz="1050" dirty="0"/>
          </a:p>
          <a:p>
            <a:pPr marL="0" indent="0" algn="ctr">
              <a:buNone/>
            </a:pPr>
            <a:r>
              <a:rPr lang="en-US" sz="1050" b="1" dirty="0">
                <a:solidFill>
                  <a:srgbClr val="16213E"/>
                </a:solidFill>
                <a:latin typeface="Calibri" pitchFamily="34" charset="0"/>
                <a:ea typeface="Calibri" pitchFamily="34" charset="-122"/>
                <a:cs typeface="Calibri" pitchFamily="34" charset="-120"/>
              </a:rPr>
              <a:t>Reconstruction</a:t>
            </a:r>
            <a:endParaRPr lang="en-US" sz="1050" dirty="0"/>
          </a:p>
        </p:txBody>
      </p:sp>
      <p:sp>
        <p:nvSpPr>
          <p:cNvPr id="17" name="Shape 15"/>
          <p:cNvSpPr/>
          <p:nvPr/>
        </p:nvSpPr>
        <p:spPr>
          <a:xfrm>
            <a:off x="457200" y="2971800"/>
            <a:ext cx="3931920" cy="1143000"/>
          </a:xfrm>
          <a:prstGeom prst="rect">
            <a:avLst/>
          </a:prstGeom>
          <a:solidFill>
            <a:srgbClr val="FFFFFF"/>
          </a:solidFill>
          <a:ln w="19050">
            <a:solidFill>
              <a:srgbClr val="2563EB"/>
            </a:solidFill>
            <a:prstDash val="solid"/>
          </a:ln>
        </p:spPr>
        <p:txBody>
          <a:bodyPr/>
          <a:lstStyle/>
          <a:p>
            <a:endParaRPr lang="en-CA"/>
          </a:p>
        </p:txBody>
      </p:sp>
      <p:sp>
        <p:nvSpPr>
          <p:cNvPr id="18" name="Shape 16"/>
          <p:cNvSpPr/>
          <p:nvPr/>
        </p:nvSpPr>
        <p:spPr>
          <a:xfrm>
            <a:off x="457200" y="2971800"/>
            <a:ext cx="3931920" cy="384048"/>
          </a:xfrm>
          <a:prstGeom prst="rect">
            <a:avLst/>
          </a:prstGeom>
          <a:solidFill>
            <a:srgbClr val="2563EB"/>
          </a:solidFill>
          <a:ln/>
        </p:spPr>
        <p:txBody>
          <a:bodyPr/>
          <a:lstStyle/>
          <a:p>
            <a:endParaRPr lang="en-CA"/>
          </a:p>
        </p:txBody>
      </p:sp>
      <p:sp>
        <p:nvSpPr>
          <p:cNvPr id="19" name="Text 17"/>
          <p:cNvSpPr/>
          <p:nvPr/>
        </p:nvSpPr>
        <p:spPr>
          <a:xfrm>
            <a:off x="457200" y="2971800"/>
            <a:ext cx="3931920" cy="384048"/>
          </a:xfrm>
          <a:prstGeom prst="rect">
            <a:avLst/>
          </a:prstGeom>
          <a:noFill/>
          <a:ln/>
        </p:spPr>
        <p:txBody>
          <a:bodyPr wrap="square" lIns="0" tIns="0" rIns="0" bIns="0" rtlCol="0" anchor="ctr"/>
          <a:lstStyle/>
          <a:p>
            <a:pPr marL="0" indent="0" algn="ctr">
              <a:buNone/>
            </a:pPr>
            <a:r>
              <a:rPr lang="en-US" sz="1100" b="1" kern="0" spc="100" dirty="0">
                <a:solidFill>
                  <a:srgbClr val="FFFFFF"/>
                </a:solidFill>
                <a:latin typeface="Calibri" pitchFamily="34" charset="0"/>
                <a:ea typeface="Calibri" pitchFamily="34" charset="-122"/>
                <a:cs typeface="Calibri" pitchFamily="34" charset="-120"/>
              </a:rPr>
              <a:t>ROTATING ACQUISITION</a:t>
            </a:r>
            <a:endParaRPr lang="en-US" sz="1100" dirty="0"/>
          </a:p>
        </p:txBody>
      </p:sp>
      <p:sp>
        <p:nvSpPr>
          <p:cNvPr id="20" name="Text 18"/>
          <p:cNvSpPr/>
          <p:nvPr/>
        </p:nvSpPr>
        <p:spPr>
          <a:xfrm>
            <a:off x="640080" y="3429000"/>
            <a:ext cx="3566160" cy="640080"/>
          </a:xfrm>
          <a:prstGeom prst="rect">
            <a:avLst/>
          </a:prstGeom>
          <a:noFill/>
          <a:ln/>
        </p:spPr>
        <p:txBody>
          <a:bodyPr wrap="square" lIns="0" tIns="0" rIns="0" bIns="0" rtlCol="0" anchor="ctr"/>
          <a:lstStyle/>
          <a:p>
            <a:pPr marL="0" indent="0" algn="ctr">
              <a:buNone/>
            </a:pPr>
            <a:r>
              <a:rPr lang="en-US" sz="1200" dirty="0">
                <a:solidFill>
                  <a:srgbClr val="374151"/>
                </a:solidFill>
                <a:latin typeface="Calibri" pitchFamily="34" charset="0"/>
                <a:ea typeface="Calibri" pitchFamily="34" charset="-122"/>
                <a:cs typeface="Calibri" pitchFamily="34" charset="-120"/>
              </a:rPr>
              <a:t>Single stack at d_max rotated</a:t>
            </a:r>
            <a:endParaRPr lang="en-US" sz="1200" dirty="0"/>
          </a:p>
          <a:p>
            <a:pPr marL="0" indent="0" algn="ctr">
              <a:buNone/>
            </a:pPr>
            <a:r>
              <a:rPr lang="en-US" sz="1200" dirty="0">
                <a:solidFill>
                  <a:srgbClr val="374151"/>
                </a:solidFill>
                <a:latin typeface="Calibri" pitchFamily="34" charset="0"/>
                <a:ea typeface="Calibri" pitchFamily="34" charset="-122"/>
                <a:cs typeface="Calibri" pitchFamily="34" charset="-120"/>
              </a:rPr>
              <a:t>19 proj (10°) or 10 proj (20°)</a:t>
            </a:r>
            <a:endParaRPr lang="en-US" sz="1200" dirty="0"/>
          </a:p>
          <a:p>
            <a:pPr marL="0" indent="0" algn="ctr">
              <a:buNone/>
            </a:pPr>
            <a:r>
              <a:rPr lang="en-US" sz="1200" dirty="0">
                <a:solidFill>
                  <a:srgbClr val="374151"/>
                </a:solidFill>
                <a:latin typeface="Calibri" pitchFamily="34" charset="0"/>
                <a:ea typeface="Calibri" pitchFamily="34" charset="-122"/>
                <a:cs typeface="Calibri" pitchFamily="34" charset="-120"/>
              </a:rPr>
              <a:t>Same depth → direct reconstruction</a:t>
            </a:r>
            <a:endParaRPr lang="en-US" sz="1200" dirty="0"/>
          </a:p>
        </p:txBody>
      </p:sp>
      <p:sp>
        <p:nvSpPr>
          <p:cNvPr id="21" name="Shape 19"/>
          <p:cNvSpPr/>
          <p:nvPr/>
        </p:nvSpPr>
        <p:spPr>
          <a:xfrm>
            <a:off x="4754880" y="2971800"/>
            <a:ext cx="3931920" cy="1143000"/>
          </a:xfrm>
          <a:prstGeom prst="rect">
            <a:avLst/>
          </a:prstGeom>
          <a:solidFill>
            <a:srgbClr val="FFFFFF"/>
          </a:solidFill>
          <a:ln w="19050">
            <a:solidFill>
              <a:srgbClr val="DC2626"/>
            </a:solidFill>
            <a:prstDash val="solid"/>
          </a:ln>
        </p:spPr>
        <p:txBody>
          <a:bodyPr/>
          <a:lstStyle/>
          <a:p>
            <a:endParaRPr lang="en-CA"/>
          </a:p>
        </p:txBody>
      </p:sp>
      <p:sp>
        <p:nvSpPr>
          <p:cNvPr id="22" name="Shape 20"/>
          <p:cNvSpPr/>
          <p:nvPr/>
        </p:nvSpPr>
        <p:spPr>
          <a:xfrm>
            <a:off x="4754880" y="2971800"/>
            <a:ext cx="3931920" cy="384048"/>
          </a:xfrm>
          <a:prstGeom prst="rect">
            <a:avLst/>
          </a:prstGeom>
          <a:solidFill>
            <a:srgbClr val="DC2626"/>
          </a:solidFill>
          <a:ln/>
        </p:spPr>
        <p:txBody>
          <a:bodyPr/>
          <a:lstStyle/>
          <a:p>
            <a:endParaRPr lang="en-CA"/>
          </a:p>
        </p:txBody>
      </p:sp>
      <p:sp>
        <p:nvSpPr>
          <p:cNvPr id="23" name="Text 21"/>
          <p:cNvSpPr/>
          <p:nvPr/>
        </p:nvSpPr>
        <p:spPr>
          <a:xfrm>
            <a:off x="4754880" y="2971800"/>
            <a:ext cx="3931920" cy="384048"/>
          </a:xfrm>
          <a:prstGeom prst="rect">
            <a:avLst/>
          </a:prstGeom>
          <a:noFill/>
          <a:ln/>
        </p:spPr>
        <p:txBody>
          <a:bodyPr wrap="square" lIns="0" tIns="0" rIns="0" bIns="0" rtlCol="0" anchor="ctr"/>
          <a:lstStyle/>
          <a:p>
            <a:pPr marL="0" indent="0" algn="ctr">
              <a:buNone/>
            </a:pPr>
            <a:r>
              <a:rPr lang="en-US" sz="1100" b="1" kern="0" spc="100" dirty="0">
                <a:solidFill>
                  <a:srgbClr val="FFFFFF"/>
                </a:solidFill>
                <a:latin typeface="Calibri" pitchFamily="34" charset="0"/>
                <a:ea typeface="Calibri" pitchFamily="34" charset="-122"/>
                <a:cs typeface="Calibri" pitchFamily="34" charset="-120"/>
              </a:rPr>
              <a:t>STATIC ACQUISITION</a:t>
            </a:r>
            <a:endParaRPr lang="en-US" sz="1100" dirty="0"/>
          </a:p>
        </p:txBody>
      </p:sp>
      <p:sp>
        <p:nvSpPr>
          <p:cNvPr id="24" name="Text 22"/>
          <p:cNvSpPr/>
          <p:nvPr/>
        </p:nvSpPr>
        <p:spPr>
          <a:xfrm>
            <a:off x="4937760" y="3429000"/>
            <a:ext cx="3566160" cy="640080"/>
          </a:xfrm>
          <a:prstGeom prst="rect">
            <a:avLst/>
          </a:prstGeom>
          <a:noFill/>
          <a:ln/>
        </p:spPr>
        <p:txBody>
          <a:bodyPr wrap="square" lIns="0" tIns="0" rIns="0" bIns="0" rtlCol="0" anchor="ctr"/>
          <a:lstStyle/>
          <a:p>
            <a:pPr marL="0" indent="0" algn="ctr">
              <a:buNone/>
            </a:pPr>
            <a:r>
              <a:rPr lang="en-US" sz="1200" dirty="0">
                <a:solidFill>
                  <a:srgbClr val="374151"/>
                </a:solidFill>
                <a:latin typeface="Calibri" pitchFamily="34" charset="0"/>
                <a:ea typeface="Calibri" pitchFamily="34" charset="-122"/>
                <a:cs typeface="Calibri" pitchFamily="34" charset="-120"/>
              </a:rPr>
              <a:t>10 stacks at fixed angles (0°–180°)</a:t>
            </a:r>
            <a:endParaRPr lang="en-US" sz="1200" dirty="0"/>
          </a:p>
          <a:p>
            <a:pPr marL="0" indent="0" algn="ctr">
              <a:buNone/>
            </a:pPr>
            <a:r>
              <a:rPr lang="en-US" sz="1200" dirty="0">
                <a:solidFill>
                  <a:srgbClr val="374151"/>
                </a:solidFill>
                <a:latin typeface="Calibri" pitchFamily="34" charset="0"/>
                <a:ea typeface="Calibri" pitchFamily="34" charset="-122"/>
                <a:cs typeface="Calibri" pitchFamily="34" charset="-120"/>
              </a:rPr>
              <a:t>Each at a different depth (0–18 cm)</a:t>
            </a:r>
            <a:endParaRPr lang="en-US" sz="1200" dirty="0"/>
          </a:p>
          <a:p>
            <a:pPr marL="0" indent="0" algn="ctr">
              <a:buNone/>
            </a:pPr>
            <a:r>
              <a:rPr lang="en-US" sz="1200" dirty="0">
                <a:solidFill>
                  <a:srgbClr val="374151"/>
                </a:solidFill>
                <a:latin typeface="Calibri" pitchFamily="34" charset="0"/>
                <a:ea typeface="Calibri" pitchFamily="34" charset="-122"/>
                <a:cs typeface="Calibri" pitchFamily="34" charset="-120"/>
              </a:rPr>
              <a:t>Needs attenuation correction first</a:t>
            </a:r>
            <a:endParaRPr lang="en-US" sz="1200" dirty="0"/>
          </a:p>
        </p:txBody>
      </p:sp>
      <p:sp>
        <p:nvSpPr>
          <p:cNvPr id="25" name="Shape 23"/>
          <p:cNvSpPr/>
          <p:nvPr/>
        </p:nvSpPr>
        <p:spPr>
          <a:xfrm>
            <a:off x="457200" y="4343400"/>
            <a:ext cx="3931920" cy="457200"/>
          </a:xfrm>
          <a:prstGeom prst="roundRect">
            <a:avLst>
              <a:gd name="adj" fmla="val 50000"/>
            </a:avLst>
          </a:prstGeom>
          <a:solidFill>
            <a:srgbClr val="F5F3FF"/>
          </a:solidFill>
          <a:ln/>
        </p:spPr>
        <p:txBody>
          <a:bodyPr/>
          <a:lstStyle/>
          <a:p>
            <a:endParaRPr lang="en-CA"/>
          </a:p>
        </p:txBody>
      </p:sp>
      <p:sp>
        <p:nvSpPr>
          <p:cNvPr id="26" name="Text 24"/>
          <p:cNvSpPr/>
          <p:nvPr/>
        </p:nvSpPr>
        <p:spPr>
          <a:xfrm>
            <a:off x="548640" y="4343400"/>
            <a:ext cx="3749040" cy="457200"/>
          </a:xfrm>
          <a:prstGeom prst="rect">
            <a:avLst/>
          </a:prstGeom>
          <a:noFill/>
          <a:ln/>
        </p:spPr>
        <p:txBody>
          <a:bodyPr wrap="square" lIns="0" tIns="0" rIns="0" bIns="0" rtlCol="0" anchor="ctr"/>
          <a:lstStyle/>
          <a:p>
            <a:pPr marL="0" indent="0" algn="ctr">
              <a:buNone/>
            </a:pPr>
            <a:r>
              <a:rPr lang="en-US" sz="1400" b="1" dirty="0">
                <a:solidFill>
                  <a:srgbClr val="7C3AED"/>
                </a:solidFill>
                <a:latin typeface="Calibri" pitchFamily="34" charset="0"/>
                <a:ea typeface="Calibri" pitchFamily="34" charset="-122"/>
                <a:cs typeface="Calibri" pitchFamily="34" charset="-120"/>
              </a:rPr>
              <a:t>Evaluation:  γ (3%/3mm) · MAE · RMSE · F₅₀</a:t>
            </a:r>
            <a:endParaRPr lang="en-US" sz="1400" dirty="0"/>
          </a:p>
        </p:txBody>
      </p:sp>
      <p:sp>
        <p:nvSpPr>
          <p:cNvPr id="27" name="Shape 25"/>
          <p:cNvSpPr/>
          <p:nvPr/>
        </p:nvSpPr>
        <p:spPr>
          <a:xfrm>
            <a:off x="4754880" y="4343400"/>
            <a:ext cx="3931920" cy="457200"/>
          </a:xfrm>
          <a:prstGeom prst="roundRect">
            <a:avLst>
              <a:gd name="adj" fmla="val 50000"/>
            </a:avLst>
          </a:prstGeom>
          <a:solidFill>
            <a:srgbClr val="FFF7ED"/>
          </a:solidFill>
          <a:ln/>
        </p:spPr>
        <p:txBody>
          <a:bodyPr/>
          <a:lstStyle/>
          <a:p>
            <a:endParaRPr lang="en-CA"/>
          </a:p>
        </p:txBody>
      </p:sp>
      <p:sp>
        <p:nvSpPr>
          <p:cNvPr id="28" name="Text 26"/>
          <p:cNvSpPr/>
          <p:nvPr/>
        </p:nvSpPr>
        <p:spPr>
          <a:xfrm>
            <a:off x="4846320" y="4343400"/>
            <a:ext cx="3749040" cy="457200"/>
          </a:xfrm>
          <a:prstGeom prst="rect">
            <a:avLst/>
          </a:prstGeom>
          <a:noFill/>
          <a:ln/>
        </p:spPr>
        <p:txBody>
          <a:bodyPr wrap="square" lIns="0" tIns="0" rIns="0" bIns="0" rtlCol="0" anchor="ctr"/>
          <a:lstStyle/>
          <a:p>
            <a:pPr marL="0" indent="0" algn="ctr">
              <a:buNone/>
            </a:pPr>
            <a:r>
              <a:rPr lang="en-US" sz="1400" b="1" dirty="0">
                <a:solidFill>
                  <a:srgbClr val="EA580C"/>
                </a:solidFill>
                <a:latin typeface="Calibri" pitchFamily="34" charset="0"/>
                <a:ea typeface="Calibri" pitchFamily="34" charset="-122"/>
                <a:cs typeface="Calibri" pitchFamily="34" charset="-120"/>
              </a:rPr>
              <a:t>Correction:  PDD · Beer–Lambert · Robust</a:t>
            </a:r>
            <a:endParaRPr lang="en-US" sz="1400" dirty="0"/>
          </a:p>
        </p:txBody>
      </p:sp>
      <p:sp>
        <p:nvSpPr>
          <p:cNvPr id="29" name="Text 27"/>
          <p:cNvSpPr/>
          <p:nvPr/>
        </p:nvSpPr>
        <p:spPr>
          <a:xfrm>
            <a:off x="8458200" y="4736592"/>
            <a:ext cx="502920" cy="274320"/>
          </a:xfrm>
          <a:prstGeom prst="rect">
            <a:avLst/>
          </a:prstGeom>
          <a:noFill/>
          <a:ln/>
        </p:spPr>
        <p:txBody>
          <a:bodyPr wrap="square" lIns="0" tIns="0" rIns="0" bIns="0" rtlCol="0" anchor="ctr"/>
          <a:lstStyle/>
          <a:p>
            <a:pPr marL="0" indent="0" algn="r">
              <a:buNone/>
            </a:pPr>
            <a:r>
              <a:rPr lang="en-US" sz="1000" dirty="0">
                <a:solidFill>
                  <a:srgbClr val="6B7280"/>
                </a:solidFill>
                <a:latin typeface="Calibri" pitchFamily="34" charset="0"/>
                <a:ea typeface="Calibri" pitchFamily="34" charset="-122"/>
                <a:cs typeface="Calibri" pitchFamily="34" charset="-120"/>
              </a:rPr>
              <a:t>3</a:t>
            </a:r>
            <a:endParaRPr lang="en-US" sz="1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200"/>
                                        <p:tgtEl>
                                          <p:spTgt spid="14"/>
                                        </p:tgtEl>
                                      </p:cBhvr>
                                    </p:animEffect>
                                  </p:childTnLst>
                                </p:cTn>
                              </p:par>
                              <p:par>
                                <p:cTn id="38" presetID="10"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200"/>
                                        <p:tgtEl>
                                          <p:spTgt spid="15"/>
                                        </p:tgtEl>
                                      </p:cBhvr>
                                    </p:animEffect>
                                  </p:childTnLst>
                                </p:cTn>
                              </p:par>
                              <p:par>
                                <p:cTn id="41" presetID="10"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200"/>
                                        <p:tgtEl>
                                          <p:spTgt spid="16"/>
                                        </p:tgtEl>
                                      </p:cBhvr>
                                    </p:animEffect>
                                  </p:childTnLst>
                                </p:cTn>
                              </p:par>
                            </p:childTnLst>
                          </p:cTn>
                        </p:par>
                      </p:childTnLst>
                    </p:cTn>
                  </p:par>
                  <p:par>
                    <p:cTn id="44" fill="hold">
                      <p:stCondLst>
                        <p:cond delay="0"/>
                      </p:stCondLst>
                      <p:childTnLst>
                        <p:par>
                          <p:cTn id="45" fill="hold">
                            <p:stCondLst>
                              <p:cond delay="0"/>
                            </p:stCondLst>
                            <p:childTnLst>
                              <p:par>
                                <p:cTn id="46" presetID="10" presetClass="entr" presetSubtype="0"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200"/>
                                        <p:tgtEl>
                                          <p:spTgt spid="17"/>
                                        </p:tgtEl>
                                      </p:cBhvr>
                                    </p:animEffect>
                                  </p:childTnLst>
                                </p:cTn>
                              </p:par>
                              <p:par>
                                <p:cTn id="49" presetID="10"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200"/>
                                        <p:tgtEl>
                                          <p:spTgt spid="18"/>
                                        </p:tgtEl>
                                      </p:cBhvr>
                                    </p:animEffect>
                                  </p:childTnLst>
                                </p:cTn>
                              </p:par>
                              <p:par>
                                <p:cTn id="52" presetID="10" presetClass="entr" presetSubtype="0"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200"/>
                                        <p:tgtEl>
                                          <p:spTgt spid="19"/>
                                        </p:tgtEl>
                                      </p:cBhvr>
                                    </p:animEffec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200"/>
                                        <p:tgtEl>
                                          <p:spTgt spid="20"/>
                                        </p:tgtEl>
                                      </p:cBhvr>
                                    </p:animEffect>
                                  </p:childTnLst>
                                </p:cTn>
                              </p:par>
                            </p:childTnLst>
                          </p:cTn>
                        </p:par>
                      </p:childTnLst>
                    </p:cTn>
                  </p:par>
                  <p:par>
                    <p:cTn id="58" fill="hold">
                      <p:stCondLst>
                        <p:cond delay="0"/>
                      </p:stCondLst>
                      <p:childTnLst>
                        <p:par>
                          <p:cTn id="59" fill="hold">
                            <p:stCondLst>
                              <p:cond delay="0"/>
                            </p:stCondLst>
                            <p:childTnLst>
                              <p:par>
                                <p:cTn id="60" presetID="10" presetClass="entr" presetSubtype="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200"/>
                                        <p:tgtEl>
                                          <p:spTgt spid="21"/>
                                        </p:tgtEl>
                                      </p:cBhvr>
                                    </p:animEffect>
                                  </p:childTnLst>
                                </p:cTn>
                              </p:par>
                              <p:par>
                                <p:cTn id="63" presetID="10" presetClass="entr" presetSubtype="0"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200"/>
                                        <p:tgtEl>
                                          <p:spTgt spid="22"/>
                                        </p:tgtEl>
                                      </p:cBhvr>
                                    </p:animEffect>
                                  </p:childTnLst>
                                </p:cTn>
                              </p:par>
                              <p:par>
                                <p:cTn id="66" presetID="10" presetClass="entr" presetSubtype="0" fill="hold"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200"/>
                                        <p:tgtEl>
                                          <p:spTgt spid="23"/>
                                        </p:tgtEl>
                                      </p:cBhvr>
                                    </p:animEffect>
                                  </p:childTnLst>
                                </p:cTn>
                              </p:par>
                              <p:par>
                                <p:cTn id="69" presetID="10" presetClass="entr" presetSubtype="0" fill="hold"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200"/>
                                        <p:tgtEl>
                                          <p:spTgt spid="24"/>
                                        </p:tgtEl>
                                      </p:cBhvr>
                                    </p:animEffect>
                                  </p:childTnLst>
                                </p:cTn>
                              </p:par>
                            </p:childTnLst>
                          </p:cTn>
                        </p:par>
                      </p:childTnLst>
                    </p:cTn>
                  </p:par>
                  <p:par>
                    <p:cTn id="72" fill="hold">
                      <p:stCondLst>
                        <p:cond delay="0"/>
                      </p:stCondLst>
                      <p:childTnLst>
                        <p:par>
                          <p:cTn id="73" fill="hold">
                            <p:stCondLst>
                              <p:cond delay="0"/>
                            </p:stCondLst>
                            <p:childTnLst>
                              <p:par>
                                <p:cTn id="74" presetID="10"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200"/>
                                        <p:tgtEl>
                                          <p:spTgt spid="25"/>
                                        </p:tgtEl>
                                      </p:cBhvr>
                                    </p:animEffect>
                                  </p:childTnLst>
                                </p:cTn>
                              </p:par>
                              <p:par>
                                <p:cTn id="77" presetID="10" presetClass="entr" presetSubtype="0" fill="hold"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200"/>
                                        <p:tgtEl>
                                          <p:spTgt spid="26"/>
                                        </p:tgtEl>
                                      </p:cBhvr>
                                    </p:animEffect>
                                  </p:childTnLst>
                                </p:cTn>
                              </p:par>
                              <p:par>
                                <p:cTn id="80" presetID="10" presetClass="entr" presetSubtype="0" fill="hold"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200"/>
                                        <p:tgtEl>
                                          <p:spTgt spid="27"/>
                                        </p:tgtEl>
                                      </p:cBhvr>
                                    </p:animEffect>
                                  </p:childTnLst>
                                </p:cTn>
                              </p:par>
                              <p:par>
                                <p:cTn id="83" presetID="10" presetClass="entr" presetSubtype="0" fill="hold"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2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48640" y="292608"/>
            <a:ext cx="4572000" cy="228600"/>
          </a:xfrm>
          <a:prstGeom prst="rect">
            <a:avLst/>
          </a:prstGeom>
          <a:noFill/>
          <a:ln/>
        </p:spPr>
        <p:txBody>
          <a:bodyPr wrap="square" lIns="0" tIns="0" rIns="0" bIns="0" rtlCol="0" anchor="ctr"/>
          <a:lstStyle/>
          <a:p>
            <a:pPr marL="0" indent="0">
              <a:buNone/>
            </a:pPr>
            <a:r>
              <a:rPr lang="en-US" sz="950" b="1" kern="0" spc="300" dirty="0">
                <a:solidFill>
                  <a:srgbClr val="2563EB"/>
                </a:solidFill>
                <a:latin typeface="Calibri" pitchFamily="34" charset="0"/>
                <a:ea typeface="Calibri" pitchFamily="34" charset="-122"/>
                <a:cs typeface="Calibri" pitchFamily="34" charset="-120"/>
              </a:rPr>
              <a:t>METHODS</a:t>
            </a:r>
            <a:endParaRPr lang="en-US" sz="950" dirty="0"/>
          </a:p>
        </p:txBody>
      </p:sp>
      <p:sp>
        <p:nvSpPr>
          <p:cNvPr id="3" name="Text 1"/>
          <p:cNvSpPr/>
          <p:nvPr/>
        </p:nvSpPr>
        <p:spPr>
          <a:xfrm>
            <a:off x="548640" y="594360"/>
            <a:ext cx="8046720" cy="502920"/>
          </a:xfrm>
          <a:prstGeom prst="rect">
            <a:avLst/>
          </a:prstGeom>
          <a:noFill/>
          <a:ln/>
        </p:spPr>
        <p:txBody>
          <a:bodyPr wrap="square" lIns="0" tIns="0" rIns="0" bIns="0" rtlCol="0" anchor="ctr"/>
          <a:lstStyle/>
          <a:p>
            <a:pPr marL="0" indent="0">
              <a:buNone/>
            </a:pPr>
            <a:r>
              <a:rPr lang="en-US" sz="2600" b="1" dirty="0">
                <a:solidFill>
                  <a:srgbClr val="16213E"/>
                </a:solidFill>
                <a:latin typeface="Georgia" pitchFamily="34" charset="0"/>
                <a:ea typeface="Georgia" pitchFamily="34" charset="-122"/>
                <a:cs typeface="Georgia" pitchFamily="34" charset="-120"/>
              </a:rPr>
              <a:t>Detector Geometry &amp; Simulation</a:t>
            </a:r>
            <a:endParaRPr lang="en-US" sz="2600" dirty="0"/>
          </a:p>
        </p:txBody>
      </p:sp>
      <p:sp>
        <p:nvSpPr>
          <p:cNvPr id="5" name="Text 2"/>
          <p:cNvSpPr/>
          <p:nvPr/>
        </p:nvSpPr>
        <p:spPr>
          <a:xfrm>
            <a:off x="4675385" y="4549140"/>
            <a:ext cx="4663440" cy="457200"/>
          </a:xfrm>
          <a:prstGeom prst="rect">
            <a:avLst/>
          </a:prstGeom>
          <a:noFill/>
          <a:ln/>
        </p:spPr>
        <p:txBody>
          <a:bodyPr wrap="square" lIns="0" tIns="0" rIns="0" bIns="0" rtlCol="0" anchor="ctr"/>
          <a:lstStyle/>
          <a:p>
            <a:pPr marL="0" indent="0">
              <a:buNone/>
            </a:pPr>
            <a:r>
              <a:rPr lang="en-US" sz="850" i="1" dirty="0">
                <a:solidFill>
                  <a:srgbClr val="6B7280"/>
                </a:solidFill>
                <a:latin typeface="Calibri" pitchFamily="34" charset="0"/>
                <a:ea typeface="Calibri" pitchFamily="34" charset="-122"/>
                <a:cs typeface="Calibri" pitchFamily="34" charset="-120"/>
              </a:rPr>
              <a:t>Figure 1: Ten scintillating fiber stacks at increasing depths in a water phantom.</a:t>
            </a:r>
            <a:endParaRPr lang="en-US" sz="850" dirty="0"/>
          </a:p>
          <a:p>
            <a:pPr marL="0" indent="0">
              <a:buNone/>
            </a:pPr>
            <a:r>
              <a:rPr lang="en-US" sz="850" i="1" dirty="0">
                <a:solidFill>
                  <a:srgbClr val="6B7280"/>
                </a:solidFill>
                <a:latin typeface="Calibri" pitchFamily="34" charset="0"/>
                <a:ea typeface="Calibri" pitchFamily="34" charset="-122"/>
                <a:cs typeface="Calibri" pitchFamily="34" charset="-120"/>
              </a:rPr>
              <a:t>Each stack provides one projection angle; pitch scales with beam divergence.</a:t>
            </a:r>
            <a:endParaRPr lang="en-US" sz="850" dirty="0"/>
          </a:p>
        </p:txBody>
      </p:sp>
      <p:sp>
        <p:nvSpPr>
          <p:cNvPr id="6" name="Shape 3"/>
          <p:cNvSpPr/>
          <p:nvPr/>
        </p:nvSpPr>
        <p:spPr>
          <a:xfrm>
            <a:off x="548640" y="1207008"/>
            <a:ext cx="64008" cy="256032"/>
          </a:xfrm>
          <a:prstGeom prst="rect">
            <a:avLst/>
          </a:prstGeom>
          <a:solidFill>
            <a:srgbClr val="2563EB"/>
          </a:solidFill>
          <a:ln/>
        </p:spPr>
        <p:txBody>
          <a:bodyPr/>
          <a:lstStyle/>
          <a:p>
            <a:endParaRPr lang="en-CA"/>
          </a:p>
        </p:txBody>
      </p:sp>
      <p:sp>
        <p:nvSpPr>
          <p:cNvPr id="7" name="Text 4"/>
          <p:cNvSpPr/>
          <p:nvPr/>
        </p:nvSpPr>
        <p:spPr>
          <a:xfrm>
            <a:off x="713232" y="1188720"/>
            <a:ext cx="3291840" cy="274320"/>
          </a:xfrm>
          <a:prstGeom prst="rect">
            <a:avLst/>
          </a:prstGeom>
          <a:noFill/>
          <a:ln/>
        </p:spPr>
        <p:txBody>
          <a:bodyPr wrap="square" lIns="0" tIns="0" rIns="0" bIns="0" rtlCol="0" anchor="ctr"/>
          <a:lstStyle/>
          <a:p>
            <a:pPr marL="0" indent="0">
              <a:buNone/>
            </a:pPr>
            <a:r>
              <a:rPr lang="en-US" sz="1150" b="1" kern="0" spc="200" dirty="0">
                <a:solidFill>
                  <a:srgbClr val="2563EB"/>
                </a:solidFill>
                <a:latin typeface="Calibri" pitchFamily="34" charset="0"/>
                <a:ea typeface="Calibri" pitchFamily="34" charset="-122"/>
                <a:cs typeface="Calibri" pitchFamily="34" charset="-120"/>
              </a:rPr>
              <a:t>DETECTOR</a:t>
            </a:r>
            <a:endParaRPr lang="en-US" sz="1150" dirty="0"/>
          </a:p>
        </p:txBody>
      </p:sp>
      <p:sp>
        <p:nvSpPr>
          <p:cNvPr id="8" name="Text 5"/>
          <p:cNvSpPr/>
          <p:nvPr/>
        </p:nvSpPr>
        <p:spPr>
          <a:xfrm>
            <a:off x="594360" y="1517904"/>
            <a:ext cx="3611880" cy="274320"/>
          </a:xfrm>
          <a:prstGeom prst="rect">
            <a:avLst/>
          </a:prstGeom>
          <a:noFill/>
          <a:ln/>
        </p:spPr>
        <p:txBody>
          <a:bodyPr wrap="square" lIns="0" tIns="0" rIns="0" bIns="0" rtlCol="0" anchor="ctr"/>
          <a:lstStyle/>
          <a:p>
            <a:pPr marL="0" indent="0">
              <a:buNone/>
            </a:pPr>
            <a:r>
              <a:rPr lang="en-US" sz="950" dirty="0">
                <a:solidFill>
                  <a:srgbClr val="374151"/>
                </a:solidFill>
                <a:latin typeface="Calibri" pitchFamily="34" charset="0"/>
                <a:ea typeface="Calibri" pitchFamily="34" charset="-122"/>
                <a:cs typeface="Calibri" pitchFamily="34" charset="-120"/>
              </a:rPr>
              <a:t>•  81 polystyrene scintillating fibers / stack</a:t>
            </a:r>
            <a:endParaRPr lang="en-US" sz="950" dirty="0"/>
          </a:p>
        </p:txBody>
      </p:sp>
      <p:sp>
        <p:nvSpPr>
          <p:cNvPr id="9" name="Text 6"/>
          <p:cNvSpPr/>
          <p:nvPr/>
        </p:nvSpPr>
        <p:spPr>
          <a:xfrm>
            <a:off x="594360" y="1810512"/>
            <a:ext cx="3611880" cy="274320"/>
          </a:xfrm>
          <a:prstGeom prst="rect">
            <a:avLst/>
          </a:prstGeom>
          <a:noFill/>
          <a:ln/>
        </p:spPr>
        <p:txBody>
          <a:bodyPr wrap="square" lIns="0" tIns="0" rIns="0" bIns="0" rtlCol="0" anchor="ctr"/>
          <a:lstStyle/>
          <a:p>
            <a:pPr marL="0" indent="0">
              <a:buNone/>
            </a:pPr>
            <a:r>
              <a:rPr lang="en-US" sz="950" dirty="0">
                <a:solidFill>
                  <a:srgbClr val="374151"/>
                </a:solidFill>
                <a:latin typeface="Calibri" pitchFamily="34" charset="0"/>
                <a:ea typeface="Calibri" pitchFamily="34" charset="-122"/>
                <a:cs typeface="Calibri" pitchFamily="34" charset="-120"/>
              </a:rPr>
              <a:t>•  1 mm Diameter, PMMA cladding, 150 mm active length</a:t>
            </a:r>
            <a:endParaRPr lang="en-US" sz="950" dirty="0"/>
          </a:p>
        </p:txBody>
      </p:sp>
      <p:sp>
        <p:nvSpPr>
          <p:cNvPr id="10" name="Text 7"/>
          <p:cNvSpPr/>
          <p:nvPr/>
        </p:nvSpPr>
        <p:spPr>
          <a:xfrm>
            <a:off x="594360" y="2103120"/>
            <a:ext cx="3611880" cy="274320"/>
          </a:xfrm>
          <a:prstGeom prst="rect">
            <a:avLst/>
          </a:prstGeom>
          <a:noFill/>
          <a:ln/>
        </p:spPr>
        <p:txBody>
          <a:bodyPr wrap="square" lIns="0" tIns="0" rIns="0" bIns="0" rtlCol="0" anchor="ctr"/>
          <a:lstStyle/>
          <a:p>
            <a:pPr marL="0" indent="0">
              <a:buNone/>
            </a:pPr>
            <a:r>
              <a:rPr lang="en-US" sz="950" dirty="0">
                <a:solidFill>
                  <a:srgbClr val="374151"/>
                </a:solidFill>
                <a:latin typeface="Calibri" pitchFamily="34" charset="0"/>
                <a:ea typeface="Calibri" pitchFamily="34" charset="-122"/>
                <a:cs typeface="Calibri" pitchFamily="34" charset="-120"/>
              </a:rPr>
              <a:t>•  10 stacks · 2 cm depth spacing (0–18 cm)</a:t>
            </a:r>
            <a:endParaRPr lang="en-US" sz="950" dirty="0"/>
          </a:p>
        </p:txBody>
      </p:sp>
      <p:sp>
        <p:nvSpPr>
          <p:cNvPr id="11" name="Text 8"/>
          <p:cNvSpPr/>
          <p:nvPr/>
        </p:nvSpPr>
        <p:spPr>
          <a:xfrm>
            <a:off x="594360" y="2395728"/>
            <a:ext cx="3611880" cy="274320"/>
          </a:xfrm>
          <a:prstGeom prst="rect">
            <a:avLst/>
          </a:prstGeom>
          <a:noFill/>
          <a:ln/>
        </p:spPr>
        <p:txBody>
          <a:bodyPr wrap="square" lIns="0" tIns="0" rIns="0" bIns="0" rtlCol="0" anchor="ctr"/>
          <a:lstStyle/>
          <a:p>
            <a:pPr marL="0" indent="0">
              <a:buNone/>
            </a:pPr>
            <a:r>
              <a:rPr lang="en-US" sz="950" dirty="0">
                <a:solidFill>
                  <a:srgbClr val="374151"/>
                </a:solidFill>
                <a:latin typeface="Calibri" pitchFamily="34" charset="0"/>
                <a:ea typeface="Calibri" pitchFamily="34" charset="-122"/>
                <a:cs typeface="Calibri" pitchFamily="34" charset="-120"/>
              </a:rPr>
              <a:t>•  Angles 0°–180° (20° steps); pitch 1.50→1.83 mm</a:t>
            </a:r>
            <a:endParaRPr lang="en-US" sz="950" dirty="0"/>
          </a:p>
        </p:txBody>
      </p:sp>
      <p:sp>
        <p:nvSpPr>
          <p:cNvPr id="12" name="Shape 9"/>
          <p:cNvSpPr/>
          <p:nvPr/>
        </p:nvSpPr>
        <p:spPr>
          <a:xfrm>
            <a:off x="548640" y="2807208"/>
            <a:ext cx="64008" cy="256032"/>
          </a:xfrm>
          <a:prstGeom prst="rect">
            <a:avLst/>
          </a:prstGeom>
          <a:solidFill>
            <a:srgbClr val="059669"/>
          </a:solidFill>
          <a:ln/>
        </p:spPr>
        <p:txBody>
          <a:bodyPr/>
          <a:lstStyle/>
          <a:p>
            <a:endParaRPr lang="en-CA"/>
          </a:p>
        </p:txBody>
      </p:sp>
      <p:sp>
        <p:nvSpPr>
          <p:cNvPr id="13" name="Text 10"/>
          <p:cNvSpPr/>
          <p:nvPr/>
        </p:nvSpPr>
        <p:spPr>
          <a:xfrm>
            <a:off x="713232" y="2788920"/>
            <a:ext cx="3383280" cy="274320"/>
          </a:xfrm>
          <a:prstGeom prst="rect">
            <a:avLst/>
          </a:prstGeom>
          <a:noFill/>
          <a:ln/>
        </p:spPr>
        <p:txBody>
          <a:bodyPr wrap="square" lIns="0" tIns="0" rIns="0" bIns="0" rtlCol="0" anchor="ctr"/>
          <a:lstStyle/>
          <a:p>
            <a:pPr marL="0" indent="0">
              <a:buNone/>
            </a:pPr>
            <a:r>
              <a:rPr lang="en-US" sz="1150" b="1" kern="0" spc="100" dirty="0">
                <a:solidFill>
                  <a:srgbClr val="059669"/>
                </a:solidFill>
                <a:latin typeface="Calibri" pitchFamily="34" charset="0"/>
                <a:ea typeface="Calibri" pitchFamily="34" charset="-122"/>
                <a:cs typeface="Calibri" pitchFamily="34" charset="-120"/>
              </a:rPr>
              <a:t>MONTE CARLO SIMULATION</a:t>
            </a:r>
            <a:endParaRPr lang="en-US" sz="1150" dirty="0"/>
          </a:p>
        </p:txBody>
      </p:sp>
      <p:sp>
        <p:nvSpPr>
          <p:cNvPr id="14" name="Text 11"/>
          <p:cNvSpPr/>
          <p:nvPr/>
        </p:nvSpPr>
        <p:spPr>
          <a:xfrm>
            <a:off x="594360" y="3118104"/>
            <a:ext cx="3611880" cy="256032"/>
          </a:xfrm>
          <a:prstGeom prst="rect">
            <a:avLst/>
          </a:prstGeom>
          <a:noFill/>
          <a:ln/>
        </p:spPr>
        <p:txBody>
          <a:bodyPr wrap="square" lIns="0" tIns="0" rIns="0" bIns="0" rtlCol="0" anchor="ctr"/>
          <a:lstStyle/>
          <a:p>
            <a:pPr marL="0" indent="0">
              <a:buNone/>
            </a:pPr>
            <a:r>
              <a:rPr lang="en-US" sz="950" dirty="0">
                <a:solidFill>
                  <a:srgbClr val="374151"/>
                </a:solidFill>
                <a:latin typeface="Calibri" pitchFamily="34" charset="0"/>
                <a:ea typeface="Calibri" pitchFamily="34" charset="-122"/>
                <a:cs typeface="Calibri" pitchFamily="34" charset="-120"/>
              </a:rPr>
              <a:t>•  TOPAS v3.9 (Geant4-based)</a:t>
            </a:r>
            <a:endParaRPr lang="en-US" sz="950" dirty="0"/>
          </a:p>
        </p:txBody>
      </p:sp>
      <p:sp>
        <p:nvSpPr>
          <p:cNvPr id="15" name="Text 12"/>
          <p:cNvSpPr/>
          <p:nvPr/>
        </p:nvSpPr>
        <p:spPr>
          <a:xfrm>
            <a:off x="594360" y="3392424"/>
            <a:ext cx="3611880" cy="256032"/>
          </a:xfrm>
          <a:prstGeom prst="rect">
            <a:avLst/>
          </a:prstGeom>
          <a:noFill/>
          <a:ln/>
        </p:spPr>
        <p:txBody>
          <a:bodyPr wrap="square" lIns="0" tIns="0" rIns="0" bIns="0" rtlCol="0" anchor="ctr"/>
          <a:lstStyle/>
          <a:p>
            <a:pPr marL="0" indent="0">
              <a:buNone/>
            </a:pPr>
            <a:r>
              <a:rPr lang="en-US" sz="950" dirty="0">
                <a:solidFill>
                  <a:srgbClr val="374151"/>
                </a:solidFill>
                <a:latin typeface="Calibri" pitchFamily="34" charset="0"/>
                <a:ea typeface="Calibri" pitchFamily="34" charset="-122"/>
                <a:cs typeface="Calibri" pitchFamily="34" charset="-120"/>
              </a:rPr>
              <a:t>•  6 MV photon, Varian TrueBeam (IAEA phase-space)</a:t>
            </a:r>
            <a:endParaRPr lang="en-US" sz="950" dirty="0"/>
          </a:p>
        </p:txBody>
      </p:sp>
      <p:sp>
        <p:nvSpPr>
          <p:cNvPr id="16" name="Text 13"/>
          <p:cNvSpPr/>
          <p:nvPr/>
        </p:nvSpPr>
        <p:spPr>
          <a:xfrm>
            <a:off x="594360" y="3666744"/>
            <a:ext cx="3611880" cy="256032"/>
          </a:xfrm>
          <a:prstGeom prst="rect">
            <a:avLst/>
          </a:prstGeom>
          <a:noFill/>
          <a:ln/>
        </p:spPr>
        <p:txBody>
          <a:bodyPr wrap="square" lIns="0" tIns="0" rIns="0" bIns="0" rtlCol="0" anchor="ctr"/>
          <a:lstStyle/>
          <a:p>
            <a:pPr marL="0" indent="0">
              <a:buNone/>
            </a:pPr>
            <a:r>
              <a:rPr lang="en-US" sz="950" dirty="0">
                <a:solidFill>
                  <a:srgbClr val="374151"/>
                </a:solidFill>
                <a:latin typeface="Calibri" pitchFamily="34" charset="0"/>
                <a:ea typeface="Calibri" pitchFamily="34" charset="-122"/>
                <a:cs typeface="Calibri" pitchFamily="34" charset="-120"/>
              </a:rPr>
              <a:t>•  SAD 100 cm · water phantom 330×315×272.5 mm³</a:t>
            </a:r>
            <a:endParaRPr lang="en-US" sz="950" dirty="0"/>
          </a:p>
        </p:txBody>
      </p:sp>
      <p:sp>
        <p:nvSpPr>
          <p:cNvPr id="17" name="Text 14"/>
          <p:cNvSpPr/>
          <p:nvPr/>
        </p:nvSpPr>
        <p:spPr>
          <a:xfrm>
            <a:off x="594360" y="3941064"/>
            <a:ext cx="3611880" cy="256032"/>
          </a:xfrm>
          <a:prstGeom prst="rect">
            <a:avLst/>
          </a:prstGeom>
          <a:noFill/>
          <a:ln/>
        </p:spPr>
        <p:txBody>
          <a:bodyPr wrap="square" lIns="0" tIns="0" rIns="0" bIns="0" rtlCol="0" anchor="ctr"/>
          <a:lstStyle/>
          <a:p>
            <a:pPr marL="0" indent="0">
              <a:buNone/>
            </a:pPr>
            <a:r>
              <a:rPr lang="en-US" sz="950" dirty="0">
                <a:solidFill>
                  <a:srgbClr val="374151"/>
                </a:solidFill>
                <a:latin typeface="Calibri" pitchFamily="34" charset="0"/>
                <a:ea typeface="Calibri" pitchFamily="34" charset="-122"/>
                <a:cs typeface="Calibri" pitchFamily="34" charset="-120"/>
              </a:rPr>
              <a:t>•  Physics list: g4em-standard_opt4</a:t>
            </a:r>
            <a:endParaRPr lang="en-US" sz="950" dirty="0"/>
          </a:p>
        </p:txBody>
      </p:sp>
      <p:sp>
        <p:nvSpPr>
          <p:cNvPr id="18" name="Text 15"/>
          <p:cNvSpPr/>
          <p:nvPr/>
        </p:nvSpPr>
        <p:spPr>
          <a:xfrm>
            <a:off x="594360" y="4215384"/>
            <a:ext cx="3611880" cy="256032"/>
          </a:xfrm>
          <a:prstGeom prst="rect">
            <a:avLst/>
          </a:prstGeom>
          <a:noFill/>
          <a:ln/>
        </p:spPr>
        <p:txBody>
          <a:bodyPr wrap="square" lIns="0" tIns="0" rIns="0" bIns="0" rtlCol="0" anchor="ctr"/>
          <a:lstStyle/>
          <a:p>
            <a:pPr marL="0" indent="0">
              <a:buNone/>
            </a:pPr>
            <a:r>
              <a:rPr lang="en-US" sz="950" dirty="0">
                <a:solidFill>
                  <a:srgbClr val="374151"/>
                </a:solidFill>
                <a:latin typeface="Calibri" pitchFamily="34" charset="0"/>
                <a:ea typeface="Calibri" pitchFamily="34" charset="-122"/>
                <a:cs typeface="Calibri" pitchFamily="34" charset="-120"/>
              </a:rPr>
              <a:t>•  10¹¹ histories (100 runs × 10⁹) per configuration</a:t>
            </a:r>
            <a:endParaRPr lang="en-US" sz="950" dirty="0"/>
          </a:p>
        </p:txBody>
      </p:sp>
      <p:sp>
        <p:nvSpPr>
          <p:cNvPr id="19" name="Text 16"/>
          <p:cNvSpPr/>
          <p:nvPr/>
        </p:nvSpPr>
        <p:spPr>
          <a:xfrm>
            <a:off x="594360" y="4489704"/>
            <a:ext cx="3611880" cy="256032"/>
          </a:xfrm>
          <a:prstGeom prst="rect">
            <a:avLst/>
          </a:prstGeom>
          <a:noFill/>
          <a:ln/>
        </p:spPr>
        <p:txBody>
          <a:bodyPr wrap="square" lIns="0" tIns="0" rIns="0" bIns="0" rtlCol="0" anchor="ctr"/>
          <a:lstStyle/>
          <a:p>
            <a:pPr marL="0" indent="0">
              <a:buNone/>
            </a:pPr>
            <a:r>
              <a:rPr lang="en-US" sz="950" dirty="0">
                <a:solidFill>
                  <a:srgbClr val="374151"/>
                </a:solidFill>
                <a:latin typeface="Calibri" pitchFamily="34" charset="0"/>
                <a:ea typeface="Calibri" pitchFamily="34" charset="-122"/>
                <a:cs typeface="Calibri" pitchFamily="34" charset="-120"/>
              </a:rPr>
              <a:t>•  Reference: 2D dose-to-water at d_max ≈ 1.5 cm</a:t>
            </a:r>
            <a:endParaRPr lang="en-US" sz="950" dirty="0"/>
          </a:p>
        </p:txBody>
      </p:sp>
      <p:sp>
        <p:nvSpPr>
          <p:cNvPr id="20" name="Text 17"/>
          <p:cNvSpPr/>
          <p:nvPr/>
        </p:nvSpPr>
        <p:spPr>
          <a:xfrm>
            <a:off x="8458200" y="4736592"/>
            <a:ext cx="502920" cy="274320"/>
          </a:xfrm>
          <a:prstGeom prst="rect">
            <a:avLst/>
          </a:prstGeom>
          <a:noFill/>
          <a:ln/>
        </p:spPr>
        <p:txBody>
          <a:bodyPr wrap="square" lIns="0" tIns="0" rIns="0" bIns="0" rtlCol="0" anchor="ctr"/>
          <a:lstStyle/>
          <a:p>
            <a:pPr marL="0" indent="0" algn="r">
              <a:buNone/>
            </a:pPr>
            <a:r>
              <a:rPr lang="en-US" sz="1000" dirty="0">
                <a:solidFill>
                  <a:srgbClr val="6B7280"/>
                </a:solidFill>
                <a:latin typeface="Calibri" pitchFamily="34" charset="0"/>
                <a:ea typeface="Calibri" pitchFamily="34" charset="-122"/>
                <a:cs typeface="Calibri" pitchFamily="34" charset="-120"/>
              </a:rPr>
              <a:t>4</a:t>
            </a:r>
            <a:endParaRPr lang="en-US" sz="1000" dirty="0"/>
          </a:p>
        </p:txBody>
      </p:sp>
      <p:pic>
        <p:nvPicPr>
          <p:cNvPr id="21" name="Picture 20">
            <a:extLst>
              <a:ext uri="{FF2B5EF4-FFF2-40B4-BE49-F238E27FC236}">
                <a16:creationId xmlns:a16="http://schemas.microsoft.com/office/drawing/2014/main" id="{98E0753A-3CA5-3C52-71E6-CB7426E5E191}"/>
              </a:ext>
            </a:extLst>
          </p:cNvPr>
          <p:cNvPicPr>
            <a:picLocks noChangeAspect="1"/>
          </p:cNvPicPr>
          <p:nvPr/>
        </p:nvPicPr>
        <p:blipFill>
          <a:blip r:embed="rId3"/>
          <a:srcRect l="5687" r="4301" b="29048"/>
          <a:stretch>
            <a:fillRect/>
          </a:stretch>
        </p:blipFill>
        <p:spPr>
          <a:xfrm>
            <a:off x="3583459" y="1158808"/>
            <a:ext cx="5377661" cy="2117225"/>
          </a:xfrm>
          <a:prstGeom prst="rect">
            <a:avLst/>
          </a:prstGeom>
        </p:spPr>
      </p:pic>
      <p:pic>
        <p:nvPicPr>
          <p:cNvPr id="22" name="Picture 21">
            <a:extLst>
              <a:ext uri="{FF2B5EF4-FFF2-40B4-BE49-F238E27FC236}">
                <a16:creationId xmlns:a16="http://schemas.microsoft.com/office/drawing/2014/main" id="{BEF2A092-498E-23D4-83BF-3C71BFEABD32}"/>
              </a:ext>
            </a:extLst>
          </p:cNvPr>
          <p:cNvPicPr>
            <a:picLocks noChangeAspect="1"/>
          </p:cNvPicPr>
          <p:nvPr/>
        </p:nvPicPr>
        <p:blipFill>
          <a:blip r:embed="rId4"/>
          <a:srcRect l="28805" t="6428" b="12812"/>
          <a:stretch>
            <a:fillRect/>
          </a:stretch>
        </p:blipFill>
        <p:spPr>
          <a:xfrm>
            <a:off x="5309286" y="3406904"/>
            <a:ext cx="2203709" cy="1137663"/>
          </a:xfrm>
          <a:prstGeom prst="rect">
            <a:avLst/>
          </a:prstGeom>
        </p:spPr>
      </p:pic>
      <p:sp>
        <p:nvSpPr>
          <p:cNvPr id="4" name="Rectangle 3">
            <a:extLst>
              <a:ext uri="{FF2B5EF4-FFF2-40B4-BE49-F238E27FC236}">
                <a16:creationId xmlns:a16="http://schemas.microsoft.com/office/drawing/2014/main" id="{4920E800-2BB1-3348-A624-7BD9FE4F13FB}"/>
              </a:ext>
            </a:extLst>
          </p:cNvPr>
          <p:cNvSpPr/>
          <p:nvPr/>
        </p:nvSpPr>
        <p:spPr>
          <a:xfrm>
            <a:off x="2310714" y="2395728"/>
            <a:ext cx="815545" cy="27432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
                                        <p:tgtEl>
                                          <p:spTgt spid="11"/>
                                        </p:tgtEl>
                                      </p:cBhvr>
                                    </p:animEffect>
                                  </p:childTnLst>
                                </p:cTn>
                              </p:par>
                            </p:childTnLst>
                          </p:cTn>
                        </p:par>
                      </p:childTnLst>
                    </p:cTn>
                  </p:par>
                  <p:par>
                    <p:cTn id="23" fill="hold">
                      <p:stCondLst>
                        <p:cond delay="0"/>
                      </p:stCondLst>
                      <p:childTnLst>
                        <p:par>
                          <p:cTn id="24" fill="hold">
                            <p:stCondLst>
                              <p:cond delay="0"/>
                            </p:stCondLst>
                            <p:childTnLst>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2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2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2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200"/>
                                        <p:tgtEl>
                                          <p:spTgt spid="16"/>
                                        </p:tgtEl>
                                      </p:cBhvr>
                                    </p:animEffect>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200"/>
                                        <p:tgtEl>
                                          <p:spTgt spid="17"/>
                                        </p:tgtEl>
                                      </p:cBhvr>
                                    </p:animEffect>
                                  </p:childTnLst>
                                </p:cTn>
                              </p:par>
                              <p:par>
                                <p:cTn id="43" presetID="10"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200"/>
                                        <p:tgtEl>
                                          <p:spTgt spid="18"/>
                                        </p:tgtEl>
                                      </p:cBhvr>
                                    </p:animEffect>
                                  </p:childTnLst>
                                </p:cTn>
                              </p:par>
                              <p:par>
                                <p:cTn id="46" presetID="10"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2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292608"/>
            <a:ext cx="4572000" cy="228600"/>
          </a:xfrm>
          <a:prstGeom prst="rect">
            <a:avLst/>
          </a:prstGeom>
          <a:noFill/>
          <a:ln/>
        </p:spPr>
        <p:txBody>
          <a:bodyPr wrap="square" lIns="0" tIns="0" rIns="0" bIns="0" rtlCol="0" anchor="ctr"/>
          <a:lstStyle/>
          <a:p>
            <a:pPr marL="0" indent="0">
              <a:buNone/>
            </a:pPr>
            <a:r>
              <a:rPr lang="en-US" sz="950" b="1" kern="0" spc="300" dirty="0">
                <a:solidFill>
                  <a:srgbClr val="2563EB"/>
                </a:solidFill>
                <a:latin typeface="Calibri" pitchFamily="34" charset="0"/>
                <a:ea typeface="Calibri" pitchFamily="34" charset="-122"/>
                <a:cs typeface="Calibri" pitchFamily="34" charset="-120"/>
              </a:rPr>
              <a:t>METHODS</a:t>
            </a:r>
            <a:endParaRPr lang="en-US" sz="950" dirty="0"/>
          </a:p>
        </p:txBody>
      </p:sp>
      <p:sp>
        <p:nvSpPr>
          <p:cNvPr id="3" name="Text 1"/>
          <p:cNvSpPr/>
          <p:nvPr/>
        </p:nvSpPr>
        <p:spPr>
          <a:xfrm>
            <a:off x="548640" y="594360"/>
            <a:ext cx="8046720" cy="502920"/>
          </a:xfrm>
          <a:prstGeom prst="rect">
            <a:avLst/>
          </a:prstGeom>
          <a:noFill/>
          <a:ln/>
        </p:spPr>
        <p:txBody>
          <a:bodyPr wrap="square" lIns="0" tIns="0" rIns="0" bIns="0" rtlCol="0" anchor="ctr"/>
          <a:lstStyle/>
          <a:p>
            <a:pPr marL="0" indent="0">
              <a:buNone/>
            </a:pPr>
            <a:r>
              <a:rPr lang="en-US" sz="2600" b="1" dirty="0">
                <a:solidFill>
                  <a:srgbClr val="16213E"/>
                </a:solidFill>
                <a:latin typeface="Georgia" pitchFamily="34" charset="0"/>
                <a:ea typeface="Georgia" pitchFamily="34" charset="-122"/>
                <a:cs typeface="Georgia" pitchFamily="34" charset="-120"/>
              </a:rPr>
              <a:t>Rotating vs Static Configuration</a:t>
            </a:r>
            <a:endParaRPr lang="en-US" sz="2600" dirty="0"/>
          </a:p>
        </p:txBody>
      </p:sp>
      <p:sp>
        <p:nvSpPr>
          <p:cNvPr id="4" name="Shape 2"/>
          <p:cNvSpPr/>
          <p:nvPr/>
        </p:nvSpPr>
        <p:spPr>
          <a:xfrm>
            <a:off x="548640" y="1325880"/>
            <a:ext cx="2788920" cy="548640"/>
          </a:xfrm>
          <a:prstGeom prst="roundRect">
            <a:avLst>
              <a:gd name="adj" fmla="val 10000"/>
            </a:avLst>
          </a:prstGeom>
          <a:solidFill>
            <a:srgbClr val="2563EB"/>
          </a:solidFill>
          <a:ln/>
        </p:spPr>
        <p:txBody>
          <a:bodyPr/>
          <a:lstStyle/>
          <a:p>
            <a:endParaRPr lang="en-CA"/>
          </a:p>
        </p:txBody>
      </p:sp>
      <p:sp>
        <p:nvSpPr>
          <p:cNvPr id="5" name="Text 3"/>
          <p:cNvSpPr/>
          <p:nvPr/>
        </p:nvSpPr>
        <p:spPr>
          <a:xfrm>
            <a:off x="548640" y="1325880"/>
            <a:ext cx="2788920" cy="548640"/>
          </a:xfrm>
          <a:prstGeom prst="rect">
            <a:avLst/>
          </a:prstGeom>
          <a:noFill/>
          <a:ln/>
        </p:spPr>
        <p:txBody>
          <a:bodyPr wrap="square" lIns="0" tIns="0" rIns="0" bIns="0" rtlCol="0" anchor="ctr"/>
          <a:lstStyle/>
          <a:p>
            <a:pPr marL="0" indent="0" algn="ctr">
              <a:buNone/>
            </a:pPr>
            <a:r>
              <a:rPr lang="en-US" sz="1500" b="1" kern="0" spc="100" dirty="0">
                <a:solidFill>
                  <a:srgbClr val="FFFFFF"/>
                </a:solidFill>
                <a:latin typeface="Calibri" pitchFamily="34" charset="0"/>
                <a:ea typeface="Calibri" pitchFamily="34" charset="-122"/>
                <a:cs typeface="Calibri" pitchFamily="34" charset="-120"/>
              </a:rPr>
              <a:t>ROTATING</a:t>
            </a:r>
            <a:endParaRPr lang="en-US" sz="1500" dirty="0"/>
          </a:p>
        </p:txBody>
      </p:sp>
      <p:sp>
        <p:nvSpPr>
          <p:cNvPr id="6" name="Text 4"/>
          <p:cNvSpPr/>
          <p:nvPr/>
        </p:nvSpPr>
        <p:spPr>
          <a:xfrm>
            <a:off x="3429000" y="1325880"/>
            <a:ext cx="2286000" cy="548640"/>
          </a:xfrm>
          <a:prstGeom prst="rect">
            <a:avLst/>
          </a:prstGeom>
          <a:noFill/>
          <a:ln/>
        </p:spPr>
        <p:txBody>
          <a:bodyPr wrap="square" lIns="0" tIns="0" rIns="0" bIns="0" rtlCol="0" anchor="ctr"/>
          <a:lstStyle/>
          <a:p>
            <a:pPr marL="0" indent="0" algn="ctr">
              <a:buNone/>
            </a:pPr>
            <a:r>
              <a:rPr lang="en-US" sz="1400" i="1" dirty="0">
                <a:solidFill>
                  <a:srgbClr val="6B7280"/>
                </a:solidFill>
                <a:latin typeface="Georgia" pitchFamily="34" charset="0"/>
                <a:ea typeface="Georgia" pitchFamily="34" charset="-122"/>
                <a:cs typeface="Georgia" pitchFamily="34" charset="-120"/>
              </a:rPr>
              <a:t>vs</a:t>
            </a:r>
            <a:endParaRPr lang="en-US" sz="1400" dirty="0"/>
          </a:p>
        </p:txBody>
      </p:sp>
      <p:sp>
        <p:nvSpPr>
          <p:cNvPr id="7" name="Shape 5"/>
          <p:cNvSpPr/>
          <p:nvPr/>
        </p:nvSpPr>
        <p:spPr>
          <a:xfrm>
            <a:off x="5806440" y="1325880"/>
            <a:ext cx="2788920" cy="548640"/>
          </a:xfrm>
          <a:prstGeom prst="roundRect">
            <a:avLst>
              <a:gd name="adj" fmla="val 10000"/>
            </a:avLst>
          </a:prstGeom>
          <a:solidFill>
            <a:srgbClr val="DC2626"/>
          </a:solidFill>
          <a:ln/>
        </p:spPr>
        <p:txBody>
          <a:bodyPr/>
          <a:lstStyle/>
          <a:p>
            <a:endParaRPr lang="en-CA"/>
          </a:p>
        </p:txBody>
      </p:sp>
      <p:sp>
        <p:nvSpPr>
          <p:cNvPr id="8" name="Text 6"/>
          <p:cNvSpPr/>
          <p:nvPr/>
        </p:nvSpPr>
        <p:spPr>
          <a:xfrm>
            <a:off x="5806440" y="1325880"/>
            <a:ext cx="2788920" cy="548640"/>
          </a:xfrm>
          <a:prstGeom prst="rect">
            <a:avLst/>
          </a:prstGeom>
          <a:noFill/>
          <a:ln/>
        </p:spPr>
        <p:txBody>
          <a:bodyPr wrap="square" lIns="0" tIns="0" rIns="0" bIns="0" rtlCol="0" anchor="ctr"/>
          <a:lstStyle/>
          <a:p>
            <a:pPr marL="0" indent="0" algn="ctr">
              <a:buNone/>
            </a:pPr>
            <a:r>
              <a:rPr lang="en-US" sz="1500" b="1" kern="0" spc="100" dirty="0">
                <a:solidFill>
                  <a:srgbClr val="FFFFFF"/>
                </a:solidFill>
                <a:latin typeface="Calibri" pitchFamily="34" charset="0"/>
                <a:ea typeface="Calibri" pitchFamily="34" charset="-122"/>
                <a:cs typeface="Calibri" pitchFamily="34" charset="-120"/>
              </a:rPr>
              <a:t>STATIC</a:t>
            </a:r>
            <a:endParaRPr lang="en-US" sz="1500" dirty="0"/>
          </a:p>
        </p:txBody>
      </p:sp>
      <p:sp>
        <p:nvSpPr>
          <p:cNvPr id="9" name="Shape 7"/>
          <p:cNvSpPr/>
          <p:nvPr/>
        </p:nvSpPr>
        <p:spPr>
          <a:xfrm>
            <a:off x="548640" y="2011680"/>
            <a:ext cx="2788920" cy="530352"/>
          </a:xfrm>
          <a:prstGeom prst="roundRect">
            <a:avLst>
              <a:gd name="adj" fmla="val 8621"/>
            </a:avLst>
          </a:prstGeom>
          <a:solidFill>
            <a:srgbClr val="EFF6FF"/>
          </a:solidFill>
          <a:ln/>
        </p:spPr>
        <p:txBody>
          <a:bodyPr/>
          <a:lstStyle/>
          <a:p>
            <a:endParaRPr lang="en-CA"/>
          </a:p>
        </p:txBody>
      </p:sp>
      <p:sp>
        <p:nvSpPr>
          <p:cNvPr id="10" name="Text 8"/>
          <p:cNvSpPr/>
          <p:nvPr/>
        </p:nvSpPr>
        <p:spPr>
          <a:xfrm>
            <a:off x="640080" y="2011680"/>
            <a:ext cx="2606040" cy="530352"/>
          </a:xfrm>
          <a:prstGeom prst="rect">
            <a:avLst/>
          </a:prstGeom>
          <a:noFill/>
          <a:ln/>
        </p:spPr>
        <p:txBody>
          <a:bodyPr wrap="square" lIns="0" tIns="0" rIns="0" bIns="0" rtlCol="0" anchor="ctr"/>
          <a:lstStyle/>
          <a:p>
            <a:pPr marL="0" indent="0" algn="ctr">
              <a:buNone/>
            </a:pPr>
            <a:r>
              <a:rPr lang="en-US" sz="1100" b="1" dirty="0">
                <a:solidFill>
                  <a:srgbClr val="2563EB"/>
                </a:solidFill>
                <a:latin typeface="Calibri" pitchFamily="34" charset="0"/>
                <a:ea typeface="Calibri" pitchFamily="34" charset="-122"/>
                <a:cs typeface="Calibri" pitchFamily="34" charset="-120"/>
              </a:rPr>
              <a:t>Single stack rotates</a:t>
            </a:r>
            <a:endParaRPr lang="en-US" sz="1100" dirty="0"/>
          </a:p>
        </p:txBody>
      </p:sp>
      <p:sp>
        <p:nvSpPr>
          <p:cNvPr id="11" name="Text 9"/>
          <p:cNvSpPr/>
          <p:nvPr/>
        </p:nvSpPr>
        <p:spPr>
          <a:xfrm>
            <a:off x="3429000" y="2011680"/>
            <a:ext cx="2286000" cy="530352"/>
          </a:xfrm>
          <a:prstGeom prst="rect">
            <a:avLst/>
          </a:prstGeom>
          <a:noFill/>
          <a:ln/>
        </p:spPr>
        <p:txBody>
          <a:bodyPr wrap="square" lIns="0" tIns="0" rIns="0" bIns="0" rtlCol="0" anchor="ctr"/>
          <a:lstStyle/>
          <a:p>
            <a:pPr marL="0" indent="0" algn="ctr">
              <a:buNone/>
            </a:pPr>
            <a:r>
              <a:rPr lang="en-US" sz="1150" b="1" dirty="0">
                <a:solidFill>
                  <a:srgbClr val="16213E"/>
                </a:solidFill>
                <a:latin typeface="Calibri" pitchFamily="34" charset="0"/>
                <a:ea typeface="Calibri" pitchFamily="34" charset="-122"/>
                <a:cs typeface="Calibri" pitchFamily="34" charset="-120"/>
              </a:rPr>
              <a:t>Detector motion</a:t>
            </a:r>
            <a:endParaRPr lang="en-US" sz="1150" dirty="0"/>
          </a:p>
        </p:txBody>
      </p:sp>
      <p:sp>
        <p:nvSpPr>
          <p:cNvPr id="12" name="Shape 10"/>
          <p:cNvSpPr/>
          <p:nvPr/>
        </p:nvSpPr>
        <p:spPr>
          <a:xfrm>
            <a:off x="5806440" y="2011680"/>
            <a:ext cx="2788920" cy="530352"/>
          </a:xfrm>
          <a:prstGeom prst="roundRect">
            <a:avLst>
              <a:gd name="adj" fmla="val 8621"/>
            </a:avLst>
          </a:prstGeom>
          <a:solidFill>
            <a:srgbClr val="FEF2F2"/>
          </a:solidFill>
          <a:ln/>
        </p:spPr>
        <p:txBody>
          <a:bodyPr/>
          <a:lstStyle/>
          <a:p>
            <a:endParaRPr lang="en-CA"/>
          </a:p>
        </p:txBody>
      </p:sp>
      <p:sp>
        <p:nvSpPr>
          <p:cNvPr id="13" name="Text 11"/>
          <p:cNvSpPr/>
          <p:nvPr/>
        </p:nvSpPr>
        <p:spPr>
          <a:xfrm>
            <a:off x="5897880" y="2011680"/>
            <a:ext cx="2606040" cy="530352"/>
          </a:xfrm>
          <a:prstGeom prst="rect">
            <a:avLst/>
          </a:prstGeom>
          <a:noFill/>
          <a:ln/>
        </p:spPr>
        <p:txBody>
          <a:bodyPr wrap="square" lIns="0" tIns="0" rIns="0" bIns="0" rtlCol="0" anchor="ctr"/>
          <a:lstStyle/>
          <a:p>
            <a:pPr marL="0" indent="0" algn="ctr">
              <a:buNone/>
            </a:pPr>
            <a:r>
              <a:rPr lang="en-US" sz="1100" b="1" dirty="0">
                <a:solidFill>
                  <a:srgbClr val="DC2626"/>
                </a:solidFill>
                <a:latin typeface="Calibri" pitchFamily="34" charset="0"/>
                <a:ea typeface="Calibri" pitchFamily="34" charset="-122"/>
                <a:cs typeface="Calibri" pitchFamily="34" charset="-120"/>
              </a:rPr>
              <a:t>10 fixed stacks</a:t>
            </a:r>
            <a:endParaRPr lang="en-US" sz="1100" dirty="0"/>
          </a:p>
        </p:txBody>
      </p:sp>
      <p:sp>
        <p:nvSpPr>
          <p:cNvPr id="14" name="Shape 12"/>
          <p:cNvSpPr/>
          <p:nvPr/>
        </p:nvSpPr>
        <p:spPr>
          <a:xfrm>
            <a:off x="548640" y="2615184"/>
            <a:ext cx="2788920" cy="530352"/>
          </a:xfrm>
          <a:prstGeom prst="roundRect">
            <a:avLst>
              <a:gd name="adj" fmla="val 8621"/>
            </a:avLst>
          </a:prstGeom>
          <a:solidFill>
            <a:srgbClr val="EFF6FF"/>
          </a:solidFill>
          <a:ln/>
        </p:spPr>
        <p:txBody>
          <a:bodyPr/>
          <a:lstStyle/>
          <a:p>
            <a:endParaRPr lang="en-CA"/>
          </a:p>
        </p:txBody>
      </p:sp>
      <p:sp>
        <p:nvSpPr>
          <p:cNvPr id="15" name="Text 13"/>
          <p:cNvSpPr/>
          <p:nvPr/>
        </p:nvSpPr>
        <p:spPr>
          <a:xfrm>
            <a:off x="640080" y="2615184"/>
            <a:ext cx="2606040" cy="530352"/>
          </a:xfrm>
          <a:prstGeom prst="rect">
            <a:avLst/>
          </a:prstGeom>
          <a:noFill/>
          <a:ln/>
        </p:spPr>
        <p:txBody>
          <a:bodyPr wrap="square" lIns="0" tIns="0" rIns="0" bIns="0" rtlCol="0" anchor="ctr"/>
          <a:lstStyle/>
          <a:p>
            <a:pPr marL="0" indent="0" algn="ctr">
              <a:buNone/>
            </a:pPr>
            <a:r>
              <a:rPr lang="en-US" sz="1100" b="1" dirty="0">
                <a:solidFill>
                  <a:srgbClr val="2563EB"/>
                </a:solidFill>
                <a:latin typeface="Calibri" pitchFamily="34" charset="0"/>
                <a:ea typeface="Calibri" pitchFamily="34" charset="-122"/>
                <a:cs typeface="Calibri" pitchFamily="34" charset="-120"/>
              </a:rPr>
              <a:t>19 (10°) or 10 (20°)</a:t>
            </a:r>
            <a:endParaRPr lang="en-US" sz="1100" dirty="0"/>
          </a:p>
        </p:txBody>
      </p:sp>
      <p:sp>
        <p:nvSpPr>
          <p:cNvPr id="16" name="Text 14"/>
          <p:cNvSpPr/>
          <p:nvPr/>
        </p:nvSpPr>
        <p:spPr>
          <a:xfrm>
            <a:off x="3429000" y="2615184"/>
            <a:ext cx="2286000" cy="530352"/>
          </a:xfrm>
          <a:prstGeom prst="rect">
            <a:avLst/>
          </a:prstGeom>
          <a:noFill/>
          <a:ln/>
        </p:spPr>
        <p:txBody>
          <a:bodyPr wrap="square" lIns="0" tIns="0" rIns="0" bIns="0" rtlCol="0" anchor="ctr"/>
          <a:lstStyle/>
          <a:p>
            <a:pPr marL="0" indent="0" algn="ctr">
              <a:buNone/>
            </a:pPr>
            <a:r>
              <a:rPr lang="en-US" sz="1150" b="1" dirty="0">
                <a:solidFill>
                  <a:srgbClr val="16213E"/>
                </a:solidFill>
                <a:latin typeface="Calibri" pitchFamily="34" charset="0"/>
                <a:ea typeface="Calibri" pitchFamily="34" charset="-122"/>
                <a:cs typeface="Calibri" pitchFamily="34" charset="-120"/>
              </a:rPr>
              <a:t>Projections</a:t>
            </a:r>
            <a:endParaRPr lang="en-US" sz="1150" dirty="0"/>
          </a:p>
        </p:txBody>
      </p:sp>
      <p:sp>
        <p:nvSpPr>
          <p:cNvPr id="17" name="Shape 15"/>
          <p:cNvSpPr/>
          <p:nvPr/>
        </p:nvSpPr>
        <p:spPr>
          <a:xfrm>
            <a:off x="5806440" y="2615184"/>
            <a:ext cx="2788920" cy="530352"/>
          </a:xfrm>
          <a:prstGeom prst="roundRect">
            <a:avLst>
              <a:gd name="adj" fmla="val 8621"/>
            </a:avLst>
          </a:prstGeom>
          <a:solidFill>
            <a:srgbClr val="FEF2F2"/>
          </a:solidFill>
          <a:ln/>
        </p:spPr>
        <p:txBody>
          <a:bodyPr/>
          <a:lstStyle/>
          <a:p>
            <a:endParaRPr lang="en-CA"/>
          </a:p>
        </p:txBody>
      </p:sp>
      <p:sp>
        <p:nvSpPr>
          <p:cNvPr id="18" name="Text 16"/>
          <p:cNvSpPr/>
          <p:nvPr/>
        </p:nvSpPr>
        <p:spPr>
          <a:xfrm>
            <a:off x="5897880" y="2615184"/>
            <a:ext cx="2606040" cy="530352"/>
          </a:xfrm>
          <a:prstGeom prst="rect">
            <a:avLst/>
          </a:prstGeom>
          <a:noFill/>
          <a:ln/>
        </p:spPr>
        <p:txBody>
          <a:bodyPr wrap="square" lIns="0" tIns="0" rIns="0" bIns="0" rtlCol="0" anchor="ctr"/>
          <a:lstStyle/>
          <a:p>
            <a:pPr marL="0" indent="0" algn="ctr">
              <a:buNone/>
            </a:pPr>
            <a:r>
              <a:rPr lang="en-US" sz="1100" b="1" dirty="0">
                <a:solidFill>
                  <a:srgbClr val="DC2626"/>
                </a:solidFill>
                <a:latin typeface="Calibri" pitchFamily="34" charset="0"/>
                <a:ea typeface="Calibri" pitchFamily="34" charset="-122"/>
                <a:cs typeface="Calibri" pitchFamily="34" charset="-120"/>
              </a:rPr>
              <a:t>10 at fixed angles</a:t>
            </a:r>
            <a:endParaRPr lang="en-US" sz="1100" dirty="0"/>
          </a:p>
        </p:txBody>
      </p:sp>
      <p:sp>
        <p:nvSpPr>
          <p:cNvPr id="19" name="Shape 17"/>
          <p:cNvSpPr/>
          <p:nvPr/>
        </p:nvSpPr>
        <p:spPr>
          <a:xfrm>
            <a:off x="548640" y="3218688"/>
            <a:ext cx="2788920" cy="530352"/>
          </a:xfrm>
          <a:prstGeom prst="roundRect">
            <a:avLst>
              <a:gd name="adj" fmla="val 8621"/>
            </a:avLst>
          </a:prstGeom>
          <a:solidFill>
            <a:srgbClr val="EFF6FF"/>
          </a:solidFill>
          <a:ln/>
        </p:spPr>
        <p:txBody>
          <a:bodyPr/>
          <a:lstStyle/>
          <a:p>
            <a:endParaRPr lang="en-CA"/>
          </a:p>
        </p:txBody>
      </p:sp>
      <p:sp>
        <p:nvSpPr>
          <p:cNvPr id="20" name="Text 18"/>
          <p:cNvSpPr/>
          <p:nvPr/>
        </p:nvSpPr>
        <p:spPr>
          <a:xfrm>
            <a:off x="640080" y="3218688"/>
            <a:ext cx="2606040" cy="530352"/>
          </a:xfrm>
          <a:prstGeom prst="rect">
            <a:avLst/>
          </a:prstGeom>
          <a:noFill/>
          <a:ln/>
        </p:spPr>
        <p:txBody>
          <a:bodyPr wrap="square" lIns="0" tIns="0" rIns="0" bIns="0" rtlCol="0" anchor="ctr"/>
          <a:lstStyle/>
          <a:p>
            <a:pPr marL="0" indent="0" algn="ctr">
              <a:buNone/>
            </a:pPr>
            <a:r>
              <a:rPr lang="en-US" sz="1100" b="1" dirty="0">
                <a:solidFill>
                  <a:srgbClr val="2563EB"/>
                </a:solidFill>
                <a:latin typeface="Calibri" pitchFamily="34" charset="0"/>
                <a:ea typeface="Calibri" pitchFamily="34" charset="-122"/>
                <a:cs typeface="Calibri" pitchFamily="34" charset="-120"/>
              </a:rPr>
              <a:t>Same depth (d_max)</a:t>
            </a:r>
            <a:endParaRPr lang="en-US" sz="1100" dirty="0"/>
          </a:p>
        </p:txBody>
      </p:sp>
      <p:sp>
        <p:nvSpPr>
          <p:cNvPr id="21" name="Text 19"/>
          <p:cNvSpPr/>
          <p:nvPr/>
        </p:nvSpPr>
        <p:spPr>
          <a:xfrm>
            <a:off x="3429000" y="3218688"/>
            <a:ext cx="2286000" cy="530352"/>
          </a:xfrm>
          <a:prstGeom prst="rect">
            <a:avLst/>
          </a:prstGeom>
          <a:noFill/>
          <a:ln/>
        </p:spPr>
        <p:txBody>
          <a:bodyPr wrap="square" lIns="0" tIns="0" rIns="0" bIns="0" rtlCol="0" anchor="ctr"/>
          <a:lstStyle/>
          <a:p>
            <a:pPr marL="0" indent="0" algn="ctr">
              <a:buNone/>
            </a:pPr>
            <a:r>
              <a:rPr lang="en-US" sz="1150" b="1" dirty="0">
                <a:solidFill>
                  <a:srgbClr val="16213E"/>
                </a:solidFill>
                <a:latin typeface="Calibri" pitchFamily="34" charset="0"/>
                <a:ea typeface="Calibri" pitchFamily="34" charset="-122"/>
                <a:cs typeface="Calibri" pitchFamily="34" charset="-120"/>
              </a:rPr>
              <a:t>Depth</a:t>
            </a:r>
            <a:endParaRPr lang="en-US" sz="1150" dirty="0"/>
          </a:p>
        </p:txBody>
      </p:sp>
      <p:sp>
        <p:nvSpPr>
          <p:cNvPr id="22" name="Shape 20"/>
          <p:cNvSpPr/>
          <p:nvPr/>
        </p:nvSpPr>
        <p:spPr>
          <a:xfrm>
            <a:off x="5806440" y="3218688"/>
            <a:ext cx="2788920" cy="530352"/>
          </a:xfrm>
          <a:prstGeom prst="roundRect">
            <a:avLst>
              <a:gd name="adj" fmla="val 8621"/>
            </a:avLst>
          </a:prstGeom>
          <a:solidFill>
            <a:srgbClr val="FEF2F2"/>
          </a:solidFill>
          <a:ln/>
        </p:spPr>
        <p:txBody>
          <a:bodyPr/>
          <a:lstStyle/>
          <a:p>
            <a:endParaRPr lang="en-CA"/>
          </a:p>
        </p:txBody>
      </p:sp>
      <p:sp>
        <p:nvSpPr>
          <p:cNvPr id="23" name="Text 21"/>
          <p:cNvSpPr/>
          <p:nvPr/>
        </p:nvSpPr>
        <p:spPr>
          <a:xfrm>
            <a:off x="5897880" y="3218688"/>
            <a:ext cx="2606040" cy="530352"/>
          </a:xfrm>
          <a:prstGeom prst="rect">
            <a:avLst/>
          </a:prstGeom>
          <a:noFill/>
          <a:ln/>
        </p:spPr>
        <p:txBody>
          <a:bodyPr wrap="square" lIns="0" tIns="0" rIns="0" bIns="0" rtlCol="0" anchor="ctr"/>
          <a:lstStyle/>
          <a:p>
            <a:pPr marL="0" indent="0" algn="ctr">
              <a:buNone/>
            </a:pPr>
            <a:r>
              <a:rPr lang="en-US" sz="1100" b="1" dirty="0">
                <a:solidFill>
                  <a:srgbClr val="DC2626"/>
                </a:solidFill>
                <a:latin typeface="Calibri" pitchFamily="34" charset="0"/>
                <a:ea typeface="Calibri" pitchFamily="34" charset="-122"/>
                <a:cs typeface="Calibri" pitchFamily="34" charset="-120"/>
              </a:rPr>
              <a:t>Varies 0 → 18 cm</a:t>
            </a:r>
            <a:endParaRPr lang="en-US" sz="1100" dirty="0"/>
          </a:p>
        </p:txBody>
      </p:sp>
      <p:sp>
        <p:nvSpPr>
          <p:cNvPr id="24" name="Shape 22"/>
          <p:cNvSpPr/>
          <p:nvPr/>
        </p:nvSpPr>
        <p:spPr>
          <a:xfrm>
            <a:off x="548640" y="3822192"/>
            <a:ext cx="2788920" cy="530352"/>
          </a:xfrm>
          <a:prstGeom prst="roundRect">
            <a:avLst>
              <a:gd name="adj" fmla="val 8621"/>
            </a:avLst>
          </a:prstGeom>
          <a:solidFill>
            <a:srgbClr val="EFF6FF"/>
          </a:solidFill>
          <a:ln/>
        </p:spPr>
        <p:txBody>
          <a:bodyPr/>
          <a:lstStyle/>
          <a:p>
            <a:endParaRPr lang="en-CA"/>
          </a:p>
        </p:txBody>
      </p:sp>
      <p:sp>
        <p:nvSpPr>
          <p:cNvPr id="25" name="Text 23"/>
          <p:cNvSpPr/>
          <p:nvPr/>
        </p:nvSpPr>
        <p:spPr>
          <a:xfrm>
            <a:off x="640080" y="3822192"/>
            <a:ext cx="2606040" cy="530352"/>
          </a:xfrm>
          <a:prstGeom prst="rect">
            <a:avLst/>
          </a:prstGeom>
          <a:noFill/>
          <a:ln/>
        </p:spPr>
        <p:txBody>
          <a:bodyPr wrap="square" lIns="0" tIns="0" rIns="0" bIns="0" rtlCol="0" anchor="ctr"/>
          <a:lstStyle/>
          <a:p>
            <a:pPr marL="0" indent="0" algn="ctr">
              <a:buNone/>
            </a:pPr>
            <a:r>
              <a:rPr lang="en-US" sz="1100" b="1" dirty="0">
                <a:solidFill>
                  <a:srgbClr val="2563EB"/>
                </a:solidFill>
                <a:latin typeface="Calibri" pitchFamily="34" charset="0"/>
                <a:ea typeface="Calibri" pitchFamily="34" charset="-122"/>
                <a:cs typeface="Calibri" pitchFamily="34" charset="-120"/>
              </a:rPr>
              <a:t>No mismatch ✓</a:t>
            </a:r>
            <a:endParaRPr lang="en-US" sz="1100" dirty="0"/>
          </a:p>
        </p:txBody>
      </p:sp>
      <p:sp>
        <p:nvSpPr>
          <p:cNvPr id="26" name="Text 24"/>
          <p:cNvSpPr/>
          <p:nvPr/>
        </p:nvSpPr>
        <p:spPr>
          <a:xfrm>
            <a:off x="3429000" y="3822192"/>
            <a:ext cx="2286000" cy="530352"/>
          </a:xfrm>
          <a:prstGeom prst="rect">
            <a:avLst/>
          </a:prstGeom>
          <a:noFill/>
          <a:ln/>
        </p:spPr>
        <p:txBody>
          <a:bodyPr wrap="square" lIns="0" tIns="0" rIns="0" bIns="0" rtlCol="0" anchor="ctr"/>
          <a:lstStyle/>
          <a:p>
            <a:pPr marL="0" indent="0" algn="ctr">
              <a:buNone/>
            </a:pPr>
            <a:r>
              <a:rPr lang="en-US" sz="1150" b="1" dirty="0">
                <a:solidFill>
                  <a:srgbClr val="16213E"/>
                </a:solidFill>
                <a:latin typeface="Calibri" pitchFamily="34" charset="0"/>
                <a:ea typeface="Calibri" pitchFamily="34" charset="-122"/>
                <a:cs typeface="Calibri" pitchFamily="34" charset="-120"/>
              </a:rPr>
              <a:t>Attenuation</a:t>
            </a:r>
            <a:endParaRPr lang="en-US" sz="1150" dirty="0"/>
          </a:p>
        </p:txBody>
      </p:sp>
      <p:sp>
        <p:nvSpPr>
          <p:cNvPr id="27" name="Shape 25"/>
          <p:cNvSpPr/>
          <p:nvPr/>
        </p:nvSpPr>
        <p:spPr>
          <a:xfrm>
            <a:off x="5806440" y="3822192"/>
            <a:ext cx="2788920" cy="530352"/>
          </a:xfrm>
          <a:prstGeom prst="roundRect">
            <a:avLst>
              <a:gd name="adj" fmla="val 8621"/>
            </a:avLst>
          </a:prstGeom>
          <a:solidFill>
            <a:srgbClr val="FEF2F2"/>
          </a:solidFill>
          <a:ln/>
        </p:spPr>
        <p:txBody>
          <a:bodyPr/>
          <a:lstStyle/>
          <a:p>
            <a:endParaRPr lang="en-CA"/>
          </a:p>
        </p:txBody>
      </p:sp>
      <p:sp>
        <p:nvSpPr>
          <p:cNvPr id="28" name="Text 26"/>
          <p:cNvSpPr/>
          <p:nvPr/>
        </p:nvSpPr>
        <p:spPr>
          <a:xfrm>
            <a:off x="5897880" y="3822192"/>
            <a:ext cx="2606040" cy="530352"/>
          </a:xfrm>
          <a:prstGeom prst="rect">
            <a:avLst/>
          </a:prstGeom>
          <a:noFill/>
          <a:ln/>
        </p:spPr>
        <p:txBody>
          <a:bodyPr wrap="square" lIns="0" tIns="0" rIns="0" bIns="0" rtlCol="0" anchor="ctr"/>
          <a:lstStyle/>
          <a:p>
            <a:pPr marL="0" indent="0" algn="ctr">
              <a:buNone/>
            </a:pPr>
            <a:r>
              <a:rPr lang="en-US" sz="1100" b="1" dirty="0">
                <a:solidFill>
                  <a:srgbClr val="DC2626"/>
                </a:solidFill>
                <a:latin typeface="Calibri" pitchFamily="34" charset="0"/>
                <a:ea typeface="Calibri" pitchFamily="34" charset="-122"/>
                <a:cs typeface="Calibri" pitchFamily="34" charset="-120"/>
              </a:rPr>
              <a:t>Increases with depth ✗</a:t>
            </a:r>
            <a:endParaRPr lang="en-US" sz="1100" dirty="0"/>
          </a:p>
        </p:txBody>
      </p:sp>
      <p:sp>
        <p:nvSpPr>
          <p:cNvPr id="29" name="Shape 27"/>
          <p:cNvSpPr/>
          <p:nvPr/>
        </p:nvSpPr>
        <p:spPr>
          <a:xfrm>
            <a:off x="548640" y="4425696"/>
            <a:ext cx="2788920" cy="530352"/>
          </a:xfrm>
          <a:prstGeom prst="roundRect">
            <a:avLst>
              <a:gd name="adj" fmla="val 8621"/>
            </a:avLst>
          </a:prstGeom>
          <a:solidFill>
            <a:srgbClr val="EFF6FF"/>
          </a:solidFill>
          <a:ln/>
        </p:spPr>
        <p:txBody>
          <a:bodyPr/>
          <a:lstStyle/>
          <a:p>
            <a:endParaRPr lang="en-CA"/>
          </a:p>
        </p:txBody>
      </p:sp>
      <p:sp>
        <p:nvSpPr>
          <p:cNvPr id="30" name="Text 28"/>
          <p:cNvSpPr/>
          <p:nvPr/>
        </p:nvSpPr>
        <p:spPr>
          <a:xfrm>
            <a:off x="640080" y="4425696"/>
            <a:ext cx="2606040" cy="530352"/>
          </a:xfrm>
          <a:prstGeom prst="rect">
            <a:avLst/>
          </a:prstGeom>
          <a:noFill/>
          <a:ln/>
        </p:spPr>
        <p:txBody>
          <a:bodyPr wrap="square" lIns="0" tIns="0" rIns="0" bIns="0" rtlCol="0" anchor="ctr"/>
          <a:lstStyle/>
          <a:p>
            <a:pPr marL="0" indent="0" algn="ctr">
              <a:buNone/>
            </a:pPr>
            <a:r>
              <a:rPr lang="en-US" sz="1100" b="1" dirty="0">
                <a:solidFill>
                  <a:srgbClr val="2563EB"/>
                </a:solidFill>
                <a:latin typeface="Calibri" pitchFamily="34" charset="0"/>
                <a:ea typeface="Calibri" pitchFamily="34" charset="-122"/>
                <a:cs typeface="Calibri" pitchFamily="34" charset="-120"/>
              </a:rPr>
              <a:t>Direct reconstruction</a:t>
            </a:r>
            <a:endParaRPr lang="en-US" sz="1100" dirty="0"/>
          </a:p>
        </p:txBody>
      </p:sp>
      <p:sp>
        <p:nvSpPr>
          <p:cNvPr id="31" name="Text 29"/>
          <p:cNvSpPr/>
          <p:nvPr/>
        </p:nvSpPr>
        <p:spPr>
          <a:xfrm>
            <a:off x="3429000" y="4425696"/>
            <a:ext cx="2286000" cy="530352"/>
          </a:xfrm>
          <a:prstGeom prst="rect">
            <a:avLst/>
          </a:prstGeom>
          <a:noFill/>
          <a:ln/>
        </p:spPr>
        <p:txBody>
          <a:bodyPr wrap="square" lIns="0" tIns="0" rIns="0" bIns="0" rtlCol="0" anchor="ctr"/>
          <a:lstStyle/>
          <a:p>
            <a:pPr marL="0" indent="0" algn="ctr">
              <a:buNone/>
            </a:pPr>
            <a:r>
              <a:rPr lang="en-US" sz="1150" b="1" dirty="0">
                <a:solidFill>
                  <a:srgbClr val="16213E"/>
                </a:solidFill>
                <a:latin typeface="Calibri" pitchFamily="34" charset="0"/>
                <a:ea typeface="Calibri" pitchFamily="34" charset="-122"/>
                <a:cs typeface="Calibri" pitchFamily="34" charset="-120"/>
              </a:rPr>
              <a:t>Raw result</a:t>
            </a:r>
            <a:endParaRPr lang="en-US" sz="1150" dirty="0"/>
          </a:p>
        </p:txBody>
      </p:sp>
      <p:sp>
        <p:nvSpPr>
          <p:cNvPr id="32" name="Shape 30"/>
          <p:cNvSpPr/>
          <p:nvPr/>
        </p:nvSpPr>
        <p:spPr>
          <a:xfrm>
            <a:off x="5806440" y="4425696"/>
            <a:ext cx="2788920" cy="530352"/>
          </a:xfrm>
          <a:prstGeom prst="roundRect">
            <a:avLst>
              <a:gd name="adj" fmla="val 8621"/>
            </a:avLst>
          </a:prstGeom>
          <a:solidFill>
            <a:srgbClr val="FEF2F2"/>
          </a:solidFill>
          <a:ln/>
        </p:spPr>
        <p:txBody>
          <a:bodyPr/>
          <a:lstStyle/>
          <a:p>
            <a:endParaRPr lang="en-CA"/>
          </a:p>
        </p:txBody>
      </p:sp>
      <p:sp>
        <p:nvSpPr>
          <p:cNvPr id="33" name="Text 31"/>
          <p:cNvSpPr/>
          <p:nvPr/>
        </p:nvSpPr>
        <p:spPr>
          <a:xfrm>
            <a:off x="5897880" y="4425696"/>
            <a:ext cx="2606040" cy="530352"/>
          </a:xfrm>
          <a:prstGeom prst="rect">
            <a:avLst/>
          </a:prstGeom>
          <a:noFill/>
          <a:ln/>
        </p:spPr>
        <p:txBody>
          <a:bodyPr wrap="square" lIns="0" tIns="0" rIns="0" bIns="0" rtlCol="0" anchor="ctr"/>
          <a:lstStyle/>
          <a:p>
            <a:pPr marL="0" indent="0" algn="ctr">
              <a:buNone/>
            </a:pPr>
            <a:r>
              <a:rPr lang="en-US" sz="1100" b="1" dirty="0">
                <a:solidFill>
                  <a:srgbClr val="DC2626"/>
                </a:solidFill>
                <a:latin typeface="Calibri" pitchFamily="34" charset="0"/>
                <a:ea typeface="Calibri" pitchFamily="34" charset="-122"/>
                <a:cs typeface="Calibri" pitchFamily="34" charset="-120"/>
              </a:rPr>
              <a:t>Fails (γ = 55.5%)</a:t>
            </a:r>
            <a:endParaRPr lang="en-US" sz="1100" dirty="0"/>
          </a:p>
        </p:txBody>
      </p:sp>
      <p:sp>
        <p:nvSpPr>
          <p:cNvPr id="34" name="Text 32"/>
          <p:cNvSpPr/>
          <p:nvPr/>
        </p:nvSpPr>
        <p:spPr>
          <a:xfrm>
            <a:off x="8458200" y="4736592"/>
            <a:ext cx="502920" cy="274320"/>
          </a:xfrm>
          <a:prstGeom prst="rect">
            <a:avLst/>
          </a:prstGeom>
          <a:noFill/>
          <a:ln/>
        </p:spPr>
        <p:txBody>
          <a:bodyPr wrap="square" lIns="0" tIns="0" rIns="0" bIns="0" rtlCol="0" anchor="ctr"/>
          <a:lstStyle/>
          <a:p>
            <a:pPr marL="0" indent="0" algn="r">
              <a:buNone/>
            </a:pPr>
            <a:r>
              <a:rPr lang="en-US" sz="1000" dirty="0">
                <a:solidFill>
                  <a:srgbClr val="6B7280"/>
                </a:solidFill>
                <a:latin typeface="Calibri" pitchFamily="34" charset="0"/>
                <a:ea typeface="Calibri" pitchFamily="34" charset="-122"/>
                <a:cs typeface="Calibri" pitchFamily="34" charset="-120"/>
              </a:rPr>
              <a:t>5</a:t>
            </a:r>
            <a:endParaRPr lang="en-US" sz="1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
                                        <p:tgtEl>
                                          <p:spTgt spid="8"/>
                                        </p:tgtEl>
                                      </p:cBhvr>
                                    </p:animEffect>
                                  </p:childTnLst>
                                </p:cTn>
                              </p:par>
                            </p:childTnLst>
                          </p:cTn>
                        </p:par>
                      </p:childTnLst>
                    </p:cTn>
                  </p:par>
                  <p:par>
                    <p:cTn id="20" fill="hold">
                      <p:stCondLst>
                        <p:cond delay="0"/>
                      </p:stCondLst>
                      <p:childTnLst>
                        <p:par>
                          <p:cTn id="21" fill="hold">
                            <p:stCondLst>
                              <p:cond delay="0"/>
                            </p:stCondLst>
                            <p:childTnLst>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
                                        <p:tgtEl>
                                          <p:spTgt spid="12"/>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200"/>
                                        <p:tgtEl>
                                          <p:spTgt spid="13"/>
                                        </p:tgtEl>
                                      </p:cBhvr>
                                    </p:animEffect>
                                  </p:childTnLst>
                                </p:cTn>
                              </p:par>
                            </p:childTnLst>
                          </p:cTn>
                        </p:par>
                      </p:childTnLst>
                    </p:cTn>
                  </p:par>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200"/>
                                        <p:tgtEl>
                                          <p:spTgt spid="14"/>
                                        </p:tgtEl>
                                      </p:cBhvr>
                                    </p:animEffect>
                                  </p:childTnLst>
                                </p:cTn>
                              </p:par>
                              <p:par>
                                <p:cTn id="42" presetID="10"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200"/>
                                        <p:tgtEl>
                                          <p:spTgt spid="15"/>
                                        </p:tgtEl>
                                      </p:cBhvr>
                                    </p:animEffect>
                                  </p:childTnLst>
                                </p:cTn>
                              </p:par>
                              <p:par>
                                <p:cTn id="45" presetID="10"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00"/>
                                        <p:tgtEl>
                                          <p:spTgt spid="16"/>
                                        </p:tgtEl>
                                      </p:cBhvr>
                                    </p:animEffect>
                                  </p:childTnLst>
                                </p:cTn>
                              </p:par>
                              <p:par>
                                <p:cTn id="48" presetID="10"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200"/>
                                        <p:tgtEl>
                                          <p:spTgt spid="17"/>
                                        </p:tgtEl>
                                      </p:cBhvr>
                                    </p:animEffect>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200"/>
                                        <p:tgtEl>
                                          <p:spTgt spid="18"/>
                                        </p:tgtEl>
                                      </p:cBhvr>
                                    </p:animEffect>
                                  </p:childTnLst>
                                </p:cTn>
                              </p:par>
                            </p:childTnLst>
                          </p:cTn>
                        </p:par>
                      </p:childTnLst>
                    </p:cTn>
                  </p:par>
                  <p:par>
                    <p:cTn id="54" fill="hold">
                      <p:stCondLst>
                        <p:cond delay="0"/>
                      </p:stCondLst>
                      <p:childTnLst>
                        <p:par>
                          <p:cTn id="55" fill="hold">
                            <p:stCondLst>
                              <p:cond delay="0"/>
                            </p:stCondLst>
                            <p:childTnLst>
                              <p:par>
                                <p:cTn id="56" presetID="10"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200"/>
                                        <p:tgtEl>
                                          <p:spTgt spid="19"/>
                                        </p:tgtEl>
                                      </p:cBhvr>
                                    </p:animEffect>
                                  </p:childTnLst>
                                </p:cTn>
                              </p:par>
                              <p:par>
                                <p:cTn id="59" presetID="10" presetClass="entr" presetSubtype="0"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200"/>
                                        <p:tgtEl>
                                          <p:spTgt spid="20"/>
                                        </p:tgtEl>
                                      </p:cBhvr>
                                    </p:animEffect>
                                  </p:childTnLst>
                                </p:cTn>
                              </p:par>
                              <p:par>
                                <p:cTn id="62" presetID="10" presetClass="entr" presetSubtype="0" fill="hold"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200"/>
                                        <p:tgtEl>
                                          <p:spTgt spid="21"/>
                                        </p:tgtEl>
                                      </p:cBhvr>
                                    </p:animEffect>
                                  </p:childTnLst>
                                </p:cTn>
                              </p:par>
                              <p:par>
                                <p:cTn id="65" presetID="10" presetClass="entr" presetSubtype="0"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200"/>
                                        <p:tgtEl>
                                          <p:spTgt spid="22"/>
                                        </p:tgtEl>
                                      </p:cBhvr>
                                    </p:animEffect>
                                  </p:childTnLst>
                                </p:cTn>
                              </p:par>
                              <p:par>
                                <p:cTn id="68" presetID="10" presetClass="entr" presetSubtype="0" fill="hold"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200"/>
                                        <p:tgtEl>
                                          <p:spTgt spid="23"/>
                                        </p:tgtEl>
                                      </p:cBhvr>
                                    </p:animEffect>
                                  </p:childTnLst>
                                </p:cTn>
                              </p:par>
                            </p:childTnLst>
                          </p:cTn>
                        </p:par>
                      </p:childTnLst>
                    </p:cTn>
                  </p:par>
                  <p:par>
                    <p:cTn id="71" fill="hold">
                      <p:stCondLst>
                        <p:cond delay="0"/>
                      </p:stCondLst>
                      <p:childTnLst>
                        <p:par>
                          <p:cTn id="72" fill="hold">
                            <p:stCondLst>
                              <p:cond delay="0"/>
                            </p:stCondLst>
                            <p:childTnLst>
                              <p:par>
                                <p:cTn id="73" presetID="10" presetClass="entr" presetSubtype="0"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200"/>
                                        <p:tgtEl>
                                          <p:spTgt spid="24"/>
                                        </p:tgtEl>
                                      </p:cBhvr>
                                    </p:animEffect>
                                  </p:childTnLst>
                                </p:cTn>
                              </p:par>
                              <p:par>
                                <p:cTn id="76" presetID="10" presetClass="entr" presetSubtype="0" fill="hold"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200"/>
                                        <p:tgtEl>
                                          <p:spTgt spid="25"/>
                                        </p:tgtEl>
                                      </p:cBhvr>
                                    </p:animEffect>
                                  </p:childTnLst>
                                </p:cTn>
                              </p:par>
                              <p:par>
                                <p:cTn id="79" presetID="10" presetClass="entr" presetSubtype="0" fill="hold"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200"/>
                                        <p:tgtEl>
                                          <p:spTgt spid="26"/>
                                        </p:tgtEl>
                                      </p:cBhvr>
                                    </p:animEffect>
                                  </p:childTnLst>
                                </p:cTn>
                              </p:par>
                              <p:par>
                                <p:cTn id="82" presetID="10" presetClass="entr" presetSubtype="0" fill="hold"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200"/>
                                        <p:tgtEl>
                                          <p:spTgt spid="27"/>
                                        </p:tgtEl>
                                      </p:cBhvr>
                                    </p:animEffect>
                                  </p:childTnLst>
                                </p:cTn>
                              </p:par>
                              <p:par>
                                <p:cTn id="85" presetID="10" presetClass="entr" presetSubtype="0" fill="hold"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200"/>
                                        <p:tgtEl>
                                          <p:spTgt spid="28"/>
                                        </p:tgtEl>
                                      </p:cBhvr>
                                    </p:animEffect>
                                  </p:childTnLst>
                                </p:cTn>
                              </p:par>
                            </p:childTnLst>
                          </p:cTn>
                        </p:par>
                      </p:childTnLst>
                    </p:cTn>
                  </p:par>
                  <p:par>
                    <p:cTn id="88" fill="hold">
                      <p:stCondLst>
                        <p:cond delay="0"/>
                      </p:stCondLst>
                      <p:childTnLst>
                        <p:par>
                          <p:cTn id="89" fill="hold">
                            <p:stCondLst>
                              <p:cond delay="0"/>
                            </p:stCondLst>
                            <p:childTnLst>
                              <p:par>
                                <p:cTn id="90" presetID="10" presetClass="entr" presetSubtype="0" fill="hold" nodeType="with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200"/>
                                        <p:tgtEl>
                                          <p:spTgt spid="29"/>
                                        </p:tgtEl>
                                      </p:cBhvr>
                                    </p:animEffect>
                                  </p:childTnLst>
                                </p:cTn>
                              </p:par>
                              <p:par>
                                <p:cTn id="93" presetID="10" presetClass="entr" presetSubtype="0" fill="hold" nodeType="with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200"/>
                                        <p:tgtEl>
                                          <p:spTgt spid="30"/>
                                        </p:tgtEl>
                                      </p:cBhvr>
                                    </p:animEffect>
                                  </p:childTnLst>
                                </p:cTn>
                              </p:par>
                              <p:par>
                                <p:cTn id="96" presetID="10" presetClass="entr" presetSubtype="0" fill="hold" nodeType="with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fade">
                                      <p:cBhvr>
                                        <p:cTn id="98" dur="200"/>
                                        <p:tgtEl>
                                          <p:spTgt spid="31"/>
                                        </p:tgtEl>
                                      </p:cBhvr>
                                    </p:animEffect>
                                  </p:childTnLst>
                                </p:cTn>
                              </p:par>
                              <p:par>
                                <p:cTn id="99" presetID="10" presetClass="entr" presetSubtype="0" fill="hold" nodeType="with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fade">
                                      <p:cBhvr>
                                        <p:cTn id="101" dur="200"/>
                                        <p:tgtEl>
                                          <p:spTgt spid="32"/>
                                        </p:tgtEl>
                                      </p:cBhvr>
                                    </p:animEffect>
                                  </p:childTnLst>
                                </p:cTn>
                              </p:par>
                              <p:par>
                                <p:cTn id="102" presetID="10" presetClass="entr" presetSubtype="0" fill="hold" nodeType="with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fade">
                                      <p:cBhvr>
                                        <p:cTn id="104" dur="2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292608"/>
            <a:ext cx="4572000" cy="228600"/>
          </a:xfrm>
          <a:prstGeom prst="rect">
            <a:avLst/>
          </a:prstGeom>
          <a:noFill/>
          <a:ln/>
        </p:spPr>
        <p:txBody>
          <a:bodyPr wrap="square" lIns="0" tIns="0" rIns="0" bIns="0" rtlCol="0" anchor="ctr"/>
          <a:lstStyle/>
          <a:p>
            <a:pPr marL="0" indent="0">
              <a:buNone/>
            </a:pPr>
            <a:r>
              <a:rPr lang="en-US" sz="1400" b="1" kern="0" spc="300" dirty="0">
                <a:solidFill>
                  <a:srgbClr val="2563EB"/>
                </a:solidFill>
                <a:latin typeface="Calibri" pitchFamily="34" charset="0"/>
                <a:ea typeface="Calibri" pitchFamily="34" charset="-122"/>
                <a:cs typeface="Calibri" pitchFamily="34" charset="-120"/>
              </a:rPr>
              <a:t>RESULTS</a:t>
            </a:r>
            <a:endParaRPr lang="en-US" sz="1400" dirty="0"/>
          </a:p>
        </p:txBody>
      </p:sp>
      <p:sp>
        <p:nvSpPr>
          <p:cNvPr id="3" name="Text 1"/>
          <p:cNvSpPr/>
          <p:nvPr/>
        </p:nvSpPr>
        <p:spPr>
          <a:xfrm>
            <a:off x="499213" y="477562"/>
            <a:ext cx="8046720" cy="502920"/>
          </a:xfrm>
          <a:prstGeom prst="rect">
            <a:avLst/>
          </a:prstGeom>
          <a:noFill/>
          <a:ln/>
        </p:spPr>
        <p:txBody>
          <a:bodyPr wrap="square" lIns="0" tIns="0" rIns="0" bIns="0" rtlCol="0" anchor="ctr"/>
          <a:lstStyle/>
          <a:p>
            <a:pPr marL="0" indent="0">
              <a:buNone/>
            </a:pPr>
            <a:r>
              <a:rPr lang="en-US" sz="2800" b="1" dirty="0">
                <a:solidFill>
                  <a:srgbClr val="16213E"/>
                </a:solidFill>
                <a:latin typeface="Georgia" pitchFamily="34" charset="0"/>
                <a:ea typeface="Georgia" pitchFamily="34" charset="-122"/>
                <a:cs typeface="Georgia" pitchFamily="34" charset="-120"/>
              </a:rPr>
              <a:t>Rotating Acquisition — Baseline</a:t>
            </a:r>
            <a:endParaRPr lang="en-US" sz="2800" dirty="0"/>
          </a:p>
        </p:txBody>
      </p:sp>
      <p:pic>
        <p:nvPicPr>
          <p:cNvPr id="4" name="Image 0" descr="/home/claude/fig2_rotating.png"/>
          <p:cNvPicPr>
            <a:picLocks noChangeAspect="1"/>
          </p:cNvPicPr>
          <p:nvPr/>
        </p:nvPicPr>
        <p:blipFill>
          <a:blip r:embed="rId3"/>
          <a:srcRect l="4715" t="-1" r="4284" b="26579"/>
          <a:stretch>
            <a:fillRect/>
          </a:stretch>
        </p:blipFill>
        <p:spPr>
          <a:xfrm>
            <a:off x="91440" y="1050325"/>
            <a:ext cx="8657144" cy="2072488"/>
          </a:xfrm>
          <a:prstGeom prst="rect">
            <a:avLst/>
          </a:prstGeom>
        </p:spPr>
      </p:pic>
      <p:sp>
        <p:nvSpPr>
          <p:cNvPr id="5" name="Text 2"/>
          <p:cNvSpPr/>
          <p:nvPr/>
        </p:nvSpPr>
        <p:spPr>
          <a:xfrm>
            <a:off x="822960" y="3095244"/>
            <a:ext cx="8229600" cy="457200"/>
          </a:xfrm>
          <a:prstGeom prst="rect">
            <a:avLst/>
          </a:prstGeom>
          <a:noFill/>
          <a:ln/>
        </p:spPr>
        <p:txBody>
          <a:bodyPr wrap="square" lIns="0" tIns="0" rIns="0" bIns="0" rtlCol="0" anchor="ctr"/>
          <a:lstStyle/>
          <a:p>
            <a:pPr marL="0" indent="0">
              <a:buNone/>
            </a:pPr>
            <a:r>
              <a:rPr lang="en-US" sz="1050" i="1" dirty="0">
                <a:solidFill>
                  <a:srgbClr val="6B7280"/>
                </a:solidFill>
                <a:latin typeface="Calibri" pitchFamily="34" charset="0"/>
                <a:ea typeface="Calibri" pitchFamily="34" charset="-122"/>
                <a:cs typeface="Calibri" pitchFamily="34" charset="-120"/>
              </a:rPr>
              <a:t>Figure 2: (a) 19-projection and (b) 10-projection reconstructions vs (c) TOPAS reference. (d) Horizontal profiles at y = −30 mm.</a:t>
            </a:r>
            <a:endParaRPr lang="en-US" sz="1050" dirty="0"/>
          </a:p>
          <a:p>
            <a:pPr marL="0" indent="0">
              <a:buNone/>
            </a:pPr>
            <a:r>
              <a:rPr lang="en-US" sz="1050" i="1" dirty="0">
                <a:solidFill>
                  <a:srgbClr val="6B7280"/>
                </a:solidFill>
                <a:latin typeface="Calibri" pitchFamily="34" charset="0"/>
                <a:ea typeface="Calibri" pitchFamily="34" charset="-122"/>
                <a:cs typeface="Calibri" pitchFamily="34" charset="-120"/>
              </a:rPr>
              <a:t>Colour scale: relative dose (0–1); axes x and y in mm; profile y-axis = relative dose, x-axis = lateral position (mm).</a:t>
            </a:r>
            <a:endParaRPr lang="en-US" sz="1050" dirty="0"/>
          </a:p>
        </p:txBody>
      </p:sp>
      <p:sp>
        <p:nvSpPr>
          <p:cNvPr id="6" name="Shape 3"/>
          <p:cNvSpPr/>
          <p:nvPr/>
        </p:nvSpPr>
        <p:spPr>
          <a:xfrm>
            <a:off x="548640" y="3593592"/>
            <a:ext cx="4023360" cy="914400"/>
          </a:xfrm>
          <a:prstGeom prst="roundRect">
            <a:avLst>
              <a:gd name="adj" fmla="val 5000"/>
            </a:avLst>
          </a:prstGeom>
          <a:solidFill>
            <a:srgbClr val="EFF6FF"/>
          </a:solidFill>
          <a:ln/>
        </p:spPr>
        <p:txBody>
          <a:bodyPr/>
          <a:lstStyle/>
          <a:p>
            <a:endParaRPr lang="en-CA" dirty="0"/>
          </a:p>
        </p:txBody>
      </p:sp>
      <p:sp>
        <p:nvSpPr>
          <p:cNvPr id="7" name="Text 4"/>
          <p:cNvSpPr/>
          <p:nvPr/>
        </p:nvSpPr>
        <p:spPr>
          <a:xfrm>
            <a:off x="640080" y="3640728"/>
            <a:ext cx="1828800" cy="274320"/>
          </a:xfrm>
          <a:prstGeom prst="rect">
            <a:avLst/>
          </a:prstGeom>
          <a:noFill/>
          <a:ln/>
        </p:spPr>
        <p:txBody>
          <a:bodyPr wrap="square" lIns="0" tIns="0" rIns="0" bIns="0" rtlCol="0" anchor="ctr"/>
          <a:lstStyle/>
          <a:p>
            <a:pPr marL="0" indent="0">
              <a:buNone/>
            </a:pPr>
            <a:r>
              <a:rPr lang="en-US" sz="1600" b="1" dirty="0">
                <a:solidFill>
                  <a:srgbClr val="16213E"/>
                </a:solidFill>
                <a:latin typeface="Calibri" pitchFamily="34" charset="0"/>
                <a:ea typeface="Calibri" pitchFamily="34" charset="-122"/>
                <a:cs typeface="Calibri" pitchFamily="34" charset="-120"/>
              </a:rPr>
              <a:t>19 Projections</a:t>
            </a:r>
            <a:endParaRPr lang="en-US" sz="1600" dirty="0"/>
          </a:p>
        </p:txBody>
      </p:sp>
      <p:sp>
        <p:nvSpPr>
          <p:cNvPr id="8" name="Text 5"/>
          <p:cNvSpPr/>
          <p:nvPr/>
        </p:nvSpPr>
        <p:spPr>
          <a:xfrm>
            <a:off x="2194560" y="3600877"/>
            <a:ext cx="1645920" cy="320040"/>
          </a:xfrm>
          <a:prstGeom prst="rect">
            <a:avLst/>
          </a:prstGeom>
          <a:noFill/>
          <a:ln/>
        </p:spPr>
        <p:txBody>
          <a:bodyPr wrap="square" lIns="0" tIns="0" rIns="0" bIns="0" rtlCol="0" anchor="ctr"/>
          <a:lstStyle/>
          <a:p>
            <a:pPr marL="0" indent="0" algn="r">
              <a:buNone/>
            </a:pPr>
            <a:r>
              <a:rPr lang="en-US" sz="1900" b="1" dirty="0">
                <a:solidFill>
                  <a:srgbClr val="2563EB"/>
                </a:solidFill>
                <a:latin typeface="Georgia" pitchFamily="34" charset="0"/>
                <a:ea typeface="Georgia" pitchFamily="34" charset="-122"/>
                <a:cs typeface="Georgia" pitchFamily="34" charset="-120"/>
              </a:rPr>
              <a:t>γ = 99%</a:t>
            </a:r>
            <a:endParaRPr lang="en-US" sz="1900" dirty="0"/>
          </a:p>
        </p:txBody>
      </p:sp>
      <p:sp>
        <p:nvSpPr>
          <p:cNvPr id="9" name="Text 6"/>
          <p:cNvSpPr/>
          <p:nvPr/>
        </p:nvSpPr>
        <p:spPr>
          <a:xfrm>
            <a:off x="640080" y="4007358"/>
            <a:ext cx="3657600" cy="274320"/>
          </a:xfrm>
          <a:prstGeom prst="rect">
            <a:avLst/>
          </a:prstGeom>
          <a:noFill/>
          <a:ln/>
        </p:spPr>
        <p:txBody>
          <a:bodyPr wrap="square" lIns="0" tIns="0" rIns="0" bIns="0" rtlCol="0" anchor="ctr"/>
          <a:lstStyle/>
          <a:p>
            <a:pPr marL="0" indent="0">
              <a:buNone/>
            </a:pPr>
            <a:r>
              <a:rPr lang="en-US" sz="1600" b="1" dirty="0">
                <a:solidFill>
                  <a:srgbClr val="C00000"/>
                </a:solidFill>
                <a:latin typeface="Calibri" pitchFamily="34" charset="0"/>
                <a:ea typeface="Calibri" pitchFamily="34" charset="-122"/>
                <a:cs typeface="Calibri" pitchFamily="34" charset="-120"/>
              </a:rPr>
              <a:t>MAE 0.013 · RMSE 0.015 · F₅₀ 69.86 mm</a:t>
            </a:r>
            <a:endParaRPr lang="en-US" sz="1600" b="1" dirty="0">
              <a:solidFill>
                <a:srgbClr val="C00000"/>
              </a:solidFill>
            </a:endParaRPr>
          </a:p>
        </p:txBody>
      </p:sp>
      <p:sp>
        <p:nvSpPr>
          <p:cNvPr id="10" name="Shape 7"/>
          <p:cNvSpPr/>
          <p:nvPr/>
        </p:nvSpPr>
        <p:spPr>
          <a:xfrm>
            <a:off x="4686300" y="3593592"/>
            <a:ext cx="4023360" cy="914400"/>
          </a:xfrm>
          <a:prstGeom prst="roundRect">
            <a:avLst>
              <a:gd name="adj" fmla="val 5000"/>
            </a:avLst>
          </a:prstGeom>
          <a:solidFill>
            <a:srgbClr val="ECFDF5"/>
          </a:solidFill>
          <a:ln/>
        </p:spPr>
        <p:txBody>
          <a:bodyPr/>
          <a:lstStyle/>
          <a:p>
            <a:endParaRPr lang="en-CA"/>
          </a:p>
        </p:txBody>
      </p:sp>
      <p:sp>
        <p:nvSpPr>
          <p:cNvPr id="11" name="Text 8"/>
          <p:cNvSpPr/>
          <p:nvPr/>
        </p:nvSpPr>
        <p:spPr>
          <a:xfrm>
            <a:off x="4818312" y="3640378"/>
            <a:ext cx="1828800" cy="274320"/>
          </a:xfrm>
          <a:prstGeom prst="rect">
            <a:avLst/>
          </a:prstGeom>
          <a:noFill/>
          <a:ln/>
        </p:spPr>
        <p:txBody>
          <a:bodyPr wrap="square" lIns="0" tIns="0" rIns="0" bIns="0" rtlCol="0" anchor="ctr"/>
          <a:lstStyle/>
          <a:p>
            <a:pPr marL="0" indent="0">
              <a:buNone/>
            </a:pPr>
            <a:r>
              <a:rPr lang="en-US" sz="1600" b="1" dirty="0">
                <a:solidFill>
                  <a:srgbClr val="16213E"/>
                </a:solidFill>
                <a:latin typeface="Calibri" pitchFamily="34" charset="0"/>
                <a:ea typeface="Calibri" pitchFamily="34" charset="-122"/>
                <a:cs typeface="Calibri" pitchFamily="34" charset="-120"/>
              </a:rPr>
              <a:t>10 Projections</a:t>
            </a:r>
            <a:endParaRPr lang="en-US" sz="1600" dirty="0"/>
          </a:p>
        </p:txBody>
      </p:sp>
      <p:sp>
        <p:nvSpPr>
          <p:cNvPr id="12" name="Text 9"/>
          <p:cNvSpPr/>
          <p:nvPr/>
        </p:nvSpPr>
        <p:spPr>
          <a:xfrm>
            <a:off x="6900013" y="3615196"/>
            <a:ext cx="1645920" cy="320040"/>
          </a:xfrm>
          <a:prstGeom prst="rect">
            <a:avLst/>
          </a:prstGeom>
          <a:noFill/>
          <a:ln/>
        </p:spPr>
        <p:txBody>
          <a:bodyPr wrap="square" lIns="0" tIns="0" rIns="0" bIns="0" rtlCol="0" anchor="ctr"/>
          <a:lstStyle/>
          <a:p>
            <a:pPr marL="0" indent="0" algn="r">
              <a:buNone/>
            </a:pPr>
            <a:r>
              <a:rPr lang="en-US" sz="1900" b="1" dirty="0">
                <a:solidFill>
                  <a:srgbClr val="059669"/>
                </a:solidFill>
                <a:latin typeface="Georgia" pitchFamily="34" charset="0"/>
                <a:ea typeface="Georgia" pitchFamily="34" charset="-122"/>
                <a:cs typeface="Georgia" pitchFamily="34" charset="-120"/>
              </a:rPr>
              <a:t>γ = 95%</a:t>
            </a:r>
            <a:endParaRPr lang="en-US" sz="1900" dirty="0"/>
          </a:p>
        </p:txBody>
      </p:sp>
      <p:sp>
        <p:nvSpPr>
          <p:cNvPr id="13" name="Text 10"/>
          <p:cNvSpPr/>
          <p:nvPr/>
        </p:nvSpPr>
        <p:spPr>
          <a:xfrm>
            <a:off x="4937760" y="4007358"/>
            <a:ext cx="3657600" cy="274320"/>
          </a:xfrm>
          <a:prstGeom prst="rect">
            <a:avLst/>
          </a:prstGeom>
          <a:noFill/>
          <a:ln/>
        </p:spPr>
        <p:txBody>
          <a:bodyPr wrap="square" lIns="0" tIns="0" rIns="0" bIns="0" rtlCol="0" anchor="ctr"/>
          <a:lstStyle/>
          <a:p>
            <a:pPr marL="0" indent="0">
              <a:buNone/>
            </a:pPr>
            <a:r>
              <a:rPr lang="en-US" sz="1600" b="1" dirty="0">
                <a:solidFill>
                  <a:srgbClr val="C00000"/>
                </a:solidFill>
                <a:latin typeface="Calibri" pitchFamily="34" charset="0"/>
                <a:ea typeface="Calibri" pitchFamily="34" charset="-122"/>
                <a:cs typeface="Calibri" pitchFamily="34" charset="-120"/>
              </a:rPr>
              <a:t>MAE 0.018 · RMSE 0.022 · F₅₀ 69.86 mm</a:t>
            </a:r>
            <a:endParaRPr lang="en-US" sz="1600" b="1" dirty="0">
              <a:solidFill>
                <a:srgbClr val="C00000"/>
              </a:solidFill>
            </a:endParaRPr>
          </a:p>
        </p:txBody>
      </p:sp>
      <p:sp>
        <p:nvSpPr>
          <p:cNvPr id="14" name="Text 11"/>
          <p:cNvSpPr/>
          <p:nvPr/>
        </p:nvSpPr>
        <p:spPr>
          <a:xfrm>
            <a:off x="8458200" y="4736592"/>
            <a:ext cx="502920" cy="274320"/>
          </a:xfrm>
          <a:prstGeom prst="rect">
            <a:avLst/>
          </a:prstGeom>
          <a:noFill/>
          <a:ln/>
        </p:spPr>
        <p:txBody>
          <a:bodyPr wrap="square" lIns="0" tIns="0" rIns="0" bIns="0" rtlCol="0" anchor="ctr"/>
          <a:lstStyle/>
          <a:p>
            <a:pPr marL="0" indent="0" algn="r">
              <a:buNone/>
            </a:pPr>
            <a:r>
              <a:rPr lang="en-US" sz="1000" dirty="0">
                <a:solidFill>
                  <a:srgbClr val="6B7280"/>
                </a:solidFill>
                <a:latin typeface="Calibri" pitchFamily="34" charset="0"/>
                <a:ea typeface="Calibri" pitchFamily="34" charset="-122"/>
                <a:cs typeface="Calibri" pitchFamily="34" charset="-120"/>
              </a:rPr>
              <a:t>6</a:t>
            </a:r>
            <a:endParaRPr lang="en-US" sz="1000" dirty="0"/>
          </a:p>
        </p:txBody>
      </p:sp>
      <p:sp>
        <p:nvSpPr>
          <p:cNvPr id="16" name="TextBox 15">
            <a:extLst>
              <a:ext uri="{FF2B5EF4-FFF2-40B4-BE49-F238E27FC236}">
                <a16:creationId xmlns:a16="http://schemas.microsoft.com/office/drawing/2014/main" id="{7FBA6926-AA31-202A-7B35-D0727F873D15}"/>
              </a:ext>
            </a:extLst>
          </p:cNvPr>
          <p:cNvSpPr txBox="1"/>
          <p:nvPr/>
        </p:nvSpPr>
        <p:spPr>
          <a:xfrm>
            <a:off x="3157562" y="4619973"/>
            <a:ext cx="4596712" cy="369332"/>
          </a:xfrm>
          <a:prstGeom prst="rect">
            <a:avLst/>
          </a:prstGeom>
          <a:noFill/>
        </p:spPr>
        <p:txBody>
          <a:bodyPr wrap="square">
            <a:spAutoFit/>
          </a:bodyPr>
          <a:lstStyle/>
          <a:p>
            <a:r>
              <a:rPr lang="en-US" sz="1800" b="1" dirty="0">
                <a:solidFill>
                  <a:srgbClr val="FFC000"/>
                </a:solidFill>
                <a:highlight>
                  <a:srgbClr val="000000"/>
                </a:highlight>
                <a:latin typeface="Calibri" pitchFamily="34" charset="0"/>
                <a:ea typeface="Calibri" pitchFamily="34" charset="-122"/>
                <a:cs typeface="Calibri" pitchFamily="34" charset="-120"/>
              </a:rPr>
              <a:t>Reference F₅₀</a:t>
            </a:r>
            <a:r>
              <a:rPr lang="en-US" b="1" dirty="0">
                <a:solidFill>
                  <a:srgbClr val="FFC000"/>
                </a:solidFill>
                <a:highlight>
                  <a:srgbClr val="000000"/>
                </a:highlight>
                <a:latin typeface="Calibri" pitchFamily="34" charset="0"/>
                <a:ea typeface="Calibri" pitchFamily="34" charset="-122"/>
                <a:cs typeface="Calibri" pitchFamily="34" charset="-120"/>
              </a:rPr>
              <a:t>:</a:t>
            </a:r>
            <a:r>
              <a:rPr lang="en-US" sz="1800" b="1" dirty="0">
                <a:solidFill>
                  <a:srgbClr val="FFC000"/>
                </a:solidFill>
                <a:highlight>
                  <a:srgbClr val="000000"/>
                </a:highlight>
                <a:latin typeface="Calibri" pitchFamily="34" charset="0"/>
                <a:ea typeface="Calibri" pitchFamily="34" charset="-122"/>
                <a:cs typeface="Calibri" pitchFamily="34" charset="-120"/>
              </a:rPr>
              <a:t> 69.86 mm</a:t>
            </a:r>
            <a:endParaRPr lang="en-CA" dirty="0">
              <a:solidFill>
                <a:srgbClr val="FFC000"/>
              </a:solidFill>
              <a:highlight>
                <a:srgbClr val="000000"/>
              </a:highligh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
                                        <p:tgtEl>
                                          <p:spTgt spid="9"/>
                                        </p:tgtEl>
                                      </p:cBhvr>
                                    </p:animEffect>
                                  </p:childTnLst>
                                </p:cTn>
                              </p:par>
                            </p:childTnLst>
                          </p:cTn>
                        </p:par>
                      </p:childTnLst>
                    </p:cTn>
                  </p:par>
                  <p:par>
                    <p:cTn id="17" fill="hold">
                      <p:stCondLst>
                        <p:cond delay="0"/>
                      </p:stCondLst>
                      <p:childTnLst>
                        <p:par>
                          <p:cTn id="18" fill="hold">
                            <p:stCondLst>
                              <p:cond delay="0"/>
                            </p:stCondLst>
                            <p:childTnLst>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2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292608"/>
            <a:ext cx="4572000" cy="228600"/>
          </a:xfrm>
          <a:prstGeom prst="rect">
            <a:avLst/>
          </a:prstGeom>
          <a:noFill/>
          <a:ln/>
        </p:spPr>
        <p:txBody>
          <a:bodyPr wrap="square" lIns="0" tIns="0" rIns="0" bIns="0" rtlCol="0" anchor="ctr"/>
          <a:lstStyle/>
          <a:p>
            <a:pPr marL="0" indent="0">
              <a:buNone/>
            </a:pPr>
            <a:r>
              <a:rPr lang="en-US" sz="950" b="1" kern="0" spc="300" dirty="0">
                <a:solidFill>
                  <a:srgbClr val="2563EB"/>
                </a:solidFill>
                <a:latin typeface="Calibri" pitchFamily="34" charset="0"/>
                <a:ea typeface="Calibri" pitchFamily="34" charset="-122"/>
                <a:cs typeface="Calibri" pitchFamily="34" charset="-120"/>
              </a:rPr>
              <a:t>RESULTS</a:t>
            </a:r>
            <a:endParaRPr lang="en-US" sz="950" dirty="0"/>
          </a:p>
        </p:txBody>
      </p:sp>
      <p:sp>
        <p:nvSpPr>
          <p:cNvPr id="3" name="Text 1"/>
          <p:cNvSpPr/>
          <p:nvPr/>
        </p:nvSpPr>
        <p:spPr>
          <a:xfrm>
            <a:off x="548640" y="594360"/>
            <a:ext cx="8046720" cy="502920"/>
          </a:xfrm>
          <a:prstGeom prst="rect">
            <a:avLst/>
          </a:prstGeom>
          <a:noFill/>
          <a:ln/>
        </p:spPr>
        <p:txBody>
          <a:bodyPr wrap="square" lIns="0" tIns="0" rIns="0" bIns="0" rtlCol="0" anchor="ctr"/>
          <a:lstStyle/>
          <a:p>
            <a:pPr marL="0" indent="0">
              <a:buNone/>
            </a:pPr>
            <a:r>
              <a:rPr lang="en-US" sz="2800" b="1" dirty="0">
                <a:solidFill>
                  <a:srgbClr val="16213E"/>
                </a:solidFill>
                <a:latin typeface="Georgia" pitchFamily="34" charset="0"/>
                <a:ea typeface="Georgia" pitchFamily="34" charset="-122"/>
                <a:cs typeface="Georgia" pitchFamily="34" charset="-120"/>
              </a:rPr>
              <a:t>Static — Without Correction</a:t>
            </a:r>
            <a:endParaRPr lang="en-US" sz="2800" dirty="0"/>
          </a:p>
        </p:txBody>
      </p:sp>
      <p:pic>
        <p:nvPicPr>
          <p:cNvPr id="4" name="Image 0" descr="/home/claude/fig3_static_uncorrected.png"/>
          <p:cNvPicPr>
            <a:picLocks noChangeAspect="1"/>
          </p:cNvPicPr>
          <p:nvPr/>
        </p:nvPicPr>
        <p:blipFill>
          <a:blip r:embed="rId3"/>
          <a:stretch>
            <a:fillRect/>
          </a:stretch>
        </p:blipFill>
        <p:spPr>
          <a:xfrm>
            <a:off x="365760" y="1188720"/>
            <a:ext cx="5120640" cy="1965960"/>
          </a:xfrm>
          <a:prstGeom prst="rect">
            <a:avLst/>
          </a:prstGeom>
        </p:spPr>
      </p:pic>
      <p:sp>
        <p:nvSpPr>
          <p:cNvPr id="5" name="Text 2"/>
          <p:cNvSpPr/>
          <p:nvPr/>
        </p:nvSpPr>
        <p:spPr>
          <a:xfrm>
            <a:off x="365760" y="3200400"/>
            <a:ext cx="5120640" cy="502920"/>
          </a:xfrm>
          <a:prstGeom prst="rect">
            <a:avLst/>
          </a:prstGeom>
          <a:noFill/>
          <a:ln/>
        </p:spPr>
        <p:txBody>
          <a:bodyPr wrap="square" lIns="0" tIns="0" rIns="0" bIns="0" rtlCol="0" anchor="ctr"/>
          <a:lstStyle/>
          <a:p>
            <a:pPr marL="0" indent="0">
              <a:buNone/>
            </a:pPr>
            <a:r>
              <a:rPr lang="en-US" sz="850" i="1" dirty="0">
                <a:solidFill>
                  <a:srgbClr val="6B7280"/>
                </a:solidFill>
                <a:latin typeface="Calibri" pitchFamily="34" charset="0"/>
                <a:ea typeface="Calibri" pitchFamily="34" charset="-122"/>
                <a:cs typeface="Calibri" pitchFamily="34" charset="-120"/>
              </a:rPr>
              <a:t>Figure 3: (a) Uncorrected 2D dose map (colour = relative dose). (b) Profile at y = −30 mm:</a:t>
            </a:r>
            <a:endParaRPr lang="en-US" sz="850" dirty="0"/>
          </a:p>
          <a:p>
            <a:pPr marL="0" indent="0">
              <a:buNone/>
            </a:pPr>
            <a:r>
              <a:rPr lang="en-US" sz="850" i="1" dirty="0">
                <a:solidFill>
                  <a:srgbClr val="6B7280"/>
                </a:solidFill>
                <a:latin typeface="Calibri" pitchFamily="34" charset="0"/>
                <a:ea typeface="Calibri" pitchFamily="34" charset="-122"/>
                <a:cs typeface="Calibri" pitchFamily="34" charset="-120"/>
              </a:rPr>
              <a:t>blue = reconstruction, dashed orange = TOPAS reference. x-axis = lateral position (mm), y-axis = relative dose.</a:t>
            </a:r>
            <a:endParaRPr lang="en-US" sz="850" dirty="0"/>
          </a:p>
        </p:txBody>
      </p:sp>
      <p:sp>
        <p:nvSpPr>
          <p:cNvPr id="6" name="Shape 3"/>
          <p:cNvSpPr/>
          <p:nvPr/>
        </p:nvSpPr>
        <p:spPr>
          <a:xfrm>
            <a:off x="5760720" y="1188720"/>
            <a:ext cx="3017520" cy="2926080"/>
          </a:xfrm>
          <a:prstGeom prst="roundRect">
            <a:avLst>
              <a:gd name="adj" fmla="val 1250"/>
            </a:avLst>
          </a:prstGeom>
          <a:solidFill>
            <a:srgbClr val="FEF2F2"/>
          </a:solidFill>
          <a:ln/>
        </p:spPr>
        <p:txBody>
          <a:bodyPr/>
          <a:lstStyle/>
          <a:p>
            <a:endParaRPr lang="en-CA"/>
          </a:p>
        </p:txBody>
      </p:sp>
      <p:sp>
        <p:nvSpPr>
          <p:cNvPr id="7" name="Text 4"/>
          <p:cNvSpPr/>
          <p:nvPr/>
        </p:nvSpPr>
        <p:spPr>
          <a:xfrm>
            <a:off x="5897880" y="1371600"/>
            <a:ext cx="2743200" cy="320040"/>
          </a:xfrm>
          <a:prstGeom prst="rect">
            <a:avLst/>
          </a:prstGeom>
          <a:noFill/>
          <a:ln/>
        </p:spPr>
        <p:txBody>
          <a:bodyPr wrap="square" lIns="0" tIns="0" rIns="0" bIns="0" rtlCol="0" anchor="ctr"/>
          <a:lstStyle/>
          <a:p>
            <a:pPr marL="0" indent="0">
              <a:buNone/>
            </a:pPr>
            <a:r>
              <a:rPr lang="en-US" sz="1400" b="1" dirty="0">
                <a:solidFill>
                  <a:srgbClr val="DC2626"/>
                </a:solidFill>
                <a:latin typeface="Calibri" pitchFamily="34" charset="0"/>
                <a:ea typeface="Calibri" pitchFamily="34" charset="-122"/>
                <a:cs typeface="Calibri" pitchFamily="34" charset="-120"/>
              </a:rPr>
              <a:t>Without Correction</a:t>
            </a:r>
            <a:endParaRPr lang="en-US" sz="1400" dirty="0"/>
          </a:p>
        </p:txBody>
      </p:sp>
      <p:sp>
        <p:nvSpPr>
          <p:cNvPr id="8" name="Text 5"/>
          <p:cNvSpPr/>
          <p:nvPr/>
        </p:nvSpPr>
        <p:spPr>
          <a:xfrm>
            <a:off x="5943600" y="1874520"/>
            <a:ext cx="1463040" cy="310896"/>
          </a:xfrm>
          <a:prstGeom prst="rect">
            <a:avLst/>
          </a:prstGeom>
          <a:noFill/>
          <a:ln/>
        </p:spPr>
        <p:txBody>
          <a:bodyPr wrap="square" lIns="0" tIns="0" rIns="0" bIns="0" rtlCol="0" anchor="ctr"/>
          <a:lstStyle/>
          <a:p>
            <a:pPr marL="0" indent="0">
              <a:buNone/>
            </a:pPr>
            <a:r>
              <a:rPr lang="en-US" sz="1050" dirty="0">
                <a:solidFill>
                  <a:srgbClr val="374151"/>
                </a:solidFill>
                <a:latin typeface="Calibri" pitchFamily="34" charset="0"/>
                <a:ea typeface="Calibri" pitchFamily="34" charset="-122"/>
                <a:cs typeface="Calibri" pitchFamily="34" charset="-120"/>
              </a:rPr>
              <a:t>γ pass rate</a:t>
            </a:r>
            <a:endParaRPr lang="en-US" sz="1050" dirty="0"/>
          </a:p>
        </p:txBody>
      </p:sp>
      <p:sp>
        <p:nvSpPr>
          <p:cNvPr id="9" name="Text 6"/>
          <p:cNvSpPr/>
          <p:nvPr/>
        </p:nvSpPr>
        <p:spPr>
          <a:xfrm>
            <a:off x="7406640" y="1874520"/>
            <a:ext cx="1188720" cy="310896"/>
          </a:xfrm>
          <a:prstGeom prst="rect">
            <a:avLst/>
          </a:prstGeom>
          <a:noFill/>
          <a:ln/>
        </p:spPr>
        <p:txBody>
          <a:bodyPr wrap="square" lIns="0" tIns="0" rIns="0" bIns="0" rtlCol="0" anchor="ctr"/>
          <a:lstStyle/>
          <a:p>
            <a:pPr marL="0" indent="0" algn="r">
              <a:buNone/>
            </a:pPr>
            <a:r>
              <a:rPr lang="en-US" sz="1300" b="1" dirty="0">
                <a:solidFill>
                  <a:srgbClr val="DC2626"/>
                </a:solidFill>
                <a:latin typeface="Calibri" pitchFamily="34" charset="0"/>
                <a:ea typeface="Calibri" pitchFamily="34" charset="-122"/>
                <a:cs typeface="Calibri" pitchFamily="34" charset="-120"/>
              </a:rPr>
              <a:t>55.5%</a:t>
            </a:r>
            <a:endParaRPr lang="en-US" sz="1300" dirty="0"/>
          </a:p>
        </p:txBody>
      </p:sp>
      <p:sp>
        <p:nvSpPr>
          <p:cNvPr id="10" name="Text 7"/>
          <p:cNvSpPr/>
          <p:nvPr/>
        </p:nvSpPr>
        <p:spPr>
          <a:xfrm>
            <a:off x="5943600" y="2240280"/>
            <a:ext cx="1463040" cy="310896"/>
          </a:xfrm>
          <a:prstGeom prst="rect">
            <a:avLst/>
          </a:prstGeom>
          <a:noFill/>
          <a:ln/>
        </p:spPr>
        <p:txBody>
          <a:bodyPr wrap="square" lIns="0" tIns="0" rIns="0" bIns="0" rtlCol="0" anchor="ctr"/>
          <a:lstStyle/>
          <a:p>
            <a:pPr marL="0" indent="0">
              <a:buNone/>
            </a:pPr>
            <a:r>
              <a:rPr lang="en-US" sz="1050" dirty="0">
                <a:solidFill>
                  <a:srgbClr val="374151"/>
                </a:solidFill>
                <a:latin typeface="Calibri" pitchFamily="34" charset="0"/>
                <a:ea typeface="Calibri" pitchFamily="34" charset="-122"/>
                <a:cs typeface="Calibri" pitchFamily="34" charset="-120"/>
              </a:rPr>
              <a:t>MAE</a:t>
            </a:r>
            <a:endParaRPr lang="en-US" sz="1050" dirty="0"/>
          </a:p>
        </p:txBody>
      </p:sp>
      <p:sp>
        <p:nvSpPr>
          <p:cNvPr id="11" name="Text 8"/>
          <p:cNvSpPr/>
          <p:nvPr/>
        </p:nvSpPr>
        <p:spPr>
          <a:xfrm>
            <a:off x="7406640" y="2240280"/>
            <a:ext cx="1188720" cy="310896"/>
          </a:xfrm>
          <a:prstGeom prst="rect">
            <a:avLst/>
          </a:prstGeom>
          <a:noFill/>
          <a:ln/>
        </p:spPr>
        <p:txBody>
          <a:bodyPr wrap="square" lIns="0" tIns="0" rIns="0" bIns="0" rtlCol="0" anchor="ctr"/>
          <a:lstStyle/>
          <a:p>
            <a:pPr marL="0" indent="0" algn="r">
              <a:buNone/>
            </a:pPr>
            <a:r>
              <a:rPr lang="en-US" sz="1300" b="1" dirty="0">
                <a:solidFill>
                  <a:srgbClr val="DC2626"/>
                </a:solidFill>
                <a:latin typeface="Calibri" pitchFamily="34" charset="0"/>
                <a:ea typeface="Calibri" pitchFamily="34" charset="-122"/>
                <a:cs typeface="Calibri" pitchFamily="34" charset="-120"/>
              </a:rPr>
              <a:t>0.078</a:t>
            </a:r>
            <a:endParaRPr lang="en-US" sz="1300" dirty="0"/>
          </a:p>
        </p:txBody>
      </p:sp>
      <p:sp>
        <p:nvSpPr>
          <p:cNvPr id="12" name="Text 9"/>
          <p:cNvSpPr/>
          <p:nvPr/>
        </p:nvSpPr>
        <p:spPr>
          <a:xfrm>
            <a:off x="5943600" y="2606040"/>
            <a:ext cx="1463040" cy="310896"/>
          </a:xfrm>
          <a:prstGeom prst="rect">
            <a:avLst/>
          </a:prstGeom>
          <a:noFill/>
          <a:ln/>
        </p:spPr>
        <p:txBody>
          <a:bodyPr wrap="square" lIns="0" tIns="0" rIns="0" bIns="0" rtlCol="0" anchor="ctr"/>
          <a:lstStyle/>
          <a:p>
            <a:pPr marL="0" indent="0">
              <a:buNone/>
            </a:pPr>
            <a:r>
              <a:rPr lang="en-US" sz="1050" dirty="0">
                <a:solidFill>
                  <a:srgbClr val="374151"/>
                </a:solidFill>
                <a:latin typeface="Calibri" pitchFamily="34" charset="0"/>
                <a:ea typeface="Calibri" pitchFamily="34" charset="-122"/>
                <a:cs typeface="Calibri" pitchFamily="34" charset="-120"/>
              </a:rPr>
              <a:t>RMSE</a:t>
            </a:r>
            <a:endParaRPr lang="en-US" sz="1050" dirty="0"/>
          </a:p>
        </p:txBody>
      </p:sp>
      <p:sp>
        <p:nvSpPr>
          <p:cNvPr id="13" name="Text 10"/>
          <p:cNvSpPr/>
          <p:nvPr/>
        </p:nvSpPr>
        <p:spPr>
          <a:xfrm>
            <a:off x="7406640" y="2606040"/>
            <a:ext cx="1188720" cy="310896"/>
          </a:xfrm>
          <a:prstGeom prst="rect">
            <a:avLst/>
          </a:prstGeom>
          <a:noFill/>
          <a:ln/>
        </p:spPr>
        <p:txBody>
          <a:bodyPr wrap="square" lIns="0" tIns="0" rIns="0" bIns="0" rtlCol="0" anchor="ctr"/>
          <a:lstStyle/>
          <a:p>
            <a:pPr marL="0" indent="0" algn="r">
              <a:buNone/>
            </a:pPr>
            <a:r>
              <a:rPr lang="en-US" sz="1300" b="1" dirty="0">
                <a:solidFill>
                  <a:srgbClr val="DC2626"/>
                </a:solidFill>
                <a:latin typeface="Calibri" pitchFamily="34" charset="0"/>
                <a:ea typeface="Calibri" pitchFamily="34" charset="-122"/>
                <a:cs typeface="Calibri" pitchFamily="34" charset="-120"/>
              </a:rPr>
              <a:t>0.104</a:t>
            </a:r>
            <a:endParaRPr lang="en-US" sz="1300" dirty="0"/>
          </a:p>
        </p:txBody>
      </p:sp>
      <p:sp>
        <p:nvSpPr>
          <p:cNvPr id="14" name="Text 11"/>
          <p:cNvSpPr/>
          <p:nvPr/>
        </p:nvSpPr>
        <p:spPr>
          <a:xfrm>
            <a:off x="5943600" y="2971800"/>
            <a:ext cx="1463040" cy="310896"/>
          </a:xfrm>
          <a:prstGeom prst="rect">
            <a:avLst/>
          </a:prstGeom>
          <a:noFill/>
          <a:ln/>
        </p:spPr>
        <p:txBody>
          <a:bodyPr wrap="square" lIns="0" tIns="0" rIns="0" bIns="0" rtlCol="0" anchor="ctr"/>
          <a:lstStyle/>
          <a:p>
            <a:pPr marL="0" indent="0">
              <a:buNone/>
            </a:pPr>
            <a:r>
              <a:rPr lang="en-US" sz="1050" dirty="0">
                <a:solidFill>
                  <a:srgbClr val="374151"/>
                </a:solidFill>
                <a:latin typeface="Calibri" pitchFamily="34" charset="0"/>
                <a:ea typeface="Calibri" pitchFamily="34" charset="-122"/>
                <a:cs typeface="Calibri" pitchFamily="34" charset="-120"/>
              </a:rPr>
              <a:t>F₅₀</a:t>
            </a:r>
            <a:endParaRPr lang="en-US" sz="1050" dirty="0"/>
          </a:p>
        </p:txBody>
      </p:sp>
      <p:sp>
        <p:nvSpPr>
          <p:cNvPr id="15" name="Text 12"/>
          <p:cNvSpPr/>
          <p:nvPr/>
        </p:nvSpPr>
        <p:spPr>
          <a:xfrm>
            <a:off x="7406640" y="2971800"/>
            <a:ext cx="1188720" cy="310896"/>
          </a:xfrm>
          <a:prstGeom prst="rect">
            <a:avLst/>
          </a:prstGeom>
          <a:noFill/>
          <a:ln/>
        </p:spPr>
        <p:txBody>
          <a:bodyPr wrap="square" lIns="0" tIns="0" rIns="0" bIns="0" rtlCol="0" anchor="ctr"/>
          <a:lstStyle/>
          <a:p>
            <a:pPr marL="0" indent="0" algn="r">
              <a:buNone/>
            </a:pPr>
            <a:r>
              <a:rPr lang="en-US" sz="1300" b="1" dirty="0">
                <a:solidFill>
                  <a:srgbClr val="DC2626"/>
                </a:solidFill>
                <a:latin typeface="Calibri" pitchFamily="34" charset="0"/>
                <a:ea typeface="Calibri" pitchFamily="34" charset="-122"/>
                <a:cs typeface="Calibri" pitchFamily="34" charset="-120"/>
              </a:rPr>
              <a:t>63.8 mm</a:t>
            </a:r>
            <a:endParaRPr lang="en-US" sz="1300" dirty="0"/>
          </a:p>
        </p:txBody>
      </p:sp>
      <p:sp>
        <p:nvSpPr>
          <p:cNvPr id="16" name="Text 13"/>
          <p:cNvSpPr/>
          <p:nvPr/>
        </p:nvSpPr>
        <p:spPr>
          <a:xfrm>
            <a:off x="5943600" y="3337560"/>
            <a:ext cx="1463040" cy="310896"/>
          </a:xfrm>
          <a:prstGeom prst="rect">
            <a:avLst/>
          </a:prstGeom>
          <a:noFill/>
          <a:ln/>
        </p:spPr>
        <p:txBody>
          <a:bodyPr wrap="square" lIns="0" tIns="0" rIns="0" bIns="0" rtlCol="0" anchor="ctr"/>
          <a:lstStyle/>
          <a:p>
            <a:pPr marL="0" indent="0">
              <a:buNone/>
            </a:pPr>
            <a:r>
              <a:rPr lang="en-US" sz="1050" dirty="0">
                <a:solidFill>
                  <a:srgbClr val="374151"/>
                </a:solidFill>
                <a:latin typeface="Calibri" pitchFamily="34" charset="0"/>
                <a:ea typeface="Calibri" pitchFamily="34" charset="-122"/>
                <a:cs typeface="Calibri" pitchFamily="34" charset="-120"/>
              </a:rPr>
              <a:t>Reference F₅₀</a:t>
            </a:r>
            <a:endParaRPr lang="en-US" sz="1050" dirty="0"/>
          </a:p>
        </p:txBody>
      </p:sp>
      <p:sp>
        <p:nvSpPr>
          <p:cNvPr id="17" name="Text 14"/>
          <p:cNvSpPr/>
          <p:nvPr/>
        </p:nvSpPr>
        <p:spPr>
          <a:xfrm>
            <a:off x="7406640" y="3337560"/>
            <a:ext cx="1188720" cy="310896"/>
          </a:xfrm>
          <a:prstGeom prst="rect">
            <a:avLst/>
          </a:prstGeom>
          <a:noFill/>
          <a:ln/>
        </p:spPr>
        <p:txBody>
          <a:bodyPr wrap="square" lIns="0" tIns="0" rIns="0" bIns="0" rtlCol="0" anchor="ctr"/>
          <a:lstStyle/>
          <a:p>
            <a:pPr marL="0" indent="0" algn="r">
              <a:buNone/>
            </a:pPr>
            <a:r>
              <a:rPr lang="en-US" sz="1300" b="1" dirty="0">
                <a:solidFill>
                  <a:srgbClr val="DC2626"/>
                </a:solidFill>
                <a:latin typeface="Calibri" pitchFamily="34" charset="0"/>
                <a:ea typeface="Calibri" pitchFamily="34" charset="-122"/>
                <a:cs typeface="Calibri" pitchFamily="34" charset="-120"/>
              </a:rPr>
              <a:t>69.9 mm</a:t>
            </a:r>
            <a:endParaRPr lang="en-US" sz="1300" dirty="0"/>
          </a:p>
        </p:txBody>
      </p:sp>
      <p:sp>
        <p:nvSpPr>
          <p:cNvPr id="18" name="Shape 15"/>
          <p:cNvSpPr/>
          <p:nvPr/>
        </p:nvSpPr>
        <p:spPr>
          <a:xfrm>
            <a:off x="365760" y="3931920"/>
            <a:ext cx="8412480" cy="457200"/>
          </a:xfrm>
          <a:prstGeom prst="roundRect">
            <a:avLst>
              <a:gd name="adj" fmla="val 10000"/>
            </a:avLst>
          </a:prstGeom>
          <a:solidFill>
            <a:srgbClr val="FEF2F2"/>
          </a:solidFill>
          <a:ln/>
        </p:spPr>
        <p:txBody>
          <a:bodyPr/>
          <a:lstStyle/>
          <a:p>
            <a:endParaRPr lang="en-CA"/>
          </a:p>
        </p:txBody>
      </p:sp>
      <p:sp>
        <p:nvSpPr>
          <p:cNvPr id="19" name="Text 16"/>
          <p:cNvSpPr/>
          <p:nvPr/>
        </p:nvSpPr>
        <p:spPr>
          <a:xfrm>
            <a:off x="548640" y="3950208"/>
            <a:ext cx="8046720" cy="411480"/>
          </a:xfrm>
          <a:prstGeom prst="rect">
            <a:avLst/>
          </a:prstGeom>
          <a:noFill/>
          <a:ln/>
        </p:spPr>
        <p:txBody>
          <a:bodyPr wrap="square" lIns="0" tIns="0" rIns="0" bIns="0" rtlCol="0" anchor="ctr"/>
          <a:lstStyle/>
          <a:p>
            <a:pPr marL="0" indent="0">
              <a:buNone/>
            </a:pPr>
            <a:r>
              <a:rPr lang="en-US" sz="1150" b="1" dirty="0">
                <a:solidFill>
                  <a:srgbClr val="DC2626"/>
                </a:solidFill>
                <a:latin typeface="Calibri" pitchFamily="34" charset="0"/>
                <a:ea typeface="Calibri" pitchFamily="34" charset="-122"/>
                <a:cs typeface="Calibri" pitchFamily="34" charset="-120"/>
              </a:rPr>
              <a:t>⚠  Depth-dependent attenuation → asymmetry, distorted plateau, underestimated field width</a:t>
            </a:r>
            <a:endParaRPr lang="en-US" sz="1150" dirty="0"/>
          </a:p>
        </p:txBody>
      </p:sp>
      <p:sp>
        <p:nvSpPr>
          <p:cNvPr id="20" name="Text 17"/>
          <p:cNvSpPr/>
          <p:nvPr/>
        </p:nvSpPr>
        <p:spPr>
          <a:xfrm>
            <a:off x="8458200" y="4736592"/>
            <a:ext cx="502920" cy="274320"/>
          </a:xfrm>
          <a:prstGeom prst="rect">
            <a:avLst/>
          </a:prstGeom>
          <a:noFill/>
          <a:ln/>
        </p:spPr>
        <p:txBody>
          <a:bodyPr wrap="square" lIns="0" tIns="0" rIns="0" bIns="0" rtlCol="0" anchor="ctr"/>
          <a:lstStyle/>
          <a:p>
            <a:pPr marL="0" indent="0" algn="r">
              <a:buNone/>
            </a:pPr>
            <a:r>
              <a:rPr lang="en-US" sz="1000" dirty="0">
                <a:solidFill>
                  <a:srgbClr val="6B7280"/>
                </a:solidFill>
                <a:latin typeface="Calibri" pitchFamily="34" charset="0"/>
                <a:ea typeface="Calibri" pitchFamily="34" charset="-122"/>
                <a:cs typeface="Calibri" pitchFamily="34" charset="-120"/>
              </a:rPr>
              <a:t>7</a:t>
            </a:r>
            <a:endParaRPr lang="en-US" sz="1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
                                        <p:tgtEl>
                                          <p:spTgt spid="7"/>
                                        </p:tgtEl>
                                      </p:cBhvr>
                                    </p:animEffect>
                                  </p:childTnLst>
                                </p:cTn>
                              </p:par>
                            </p:childTnLst>
                          </p:cTn>
                        </p:par>
                      </p:childTnLst>
                    </p:cTn>
                  </p:par>
                  <p:par>
                    <p:cTn id="11" fill="hold">
                      <p:stCondLst>
                        <p:cond delay="0"/>
                      </p:stCondLst>
                      <p:childTnLst>
                        <p:par>
                          <p:cTn id="12" fill="hold">
                            <p:stCondLst>
                              <p:cond delay="0"/>
                            </p:stCondLst>
                            <p:childTnLst>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
                                        <p:tgtEl>
                                          <p:spTgt spid="9"/>
                                        </p:tgtEl>
                                      </p:cBhvr>
                                    </p:animEffect>
                                  </p:childTnLst>
                                </p:cTn>
                              </p:par>
                            </p:childTnLst>
                          </p:cTn>
                        </p:par>
                      </p:childTnLst>
                    </p:cTn>
                  </p:par>
                  <p:par>
                    <p:cTn id="19" fill="hold">
                      <p:stCondLst>
                        <p:cond delay="0"/>
                      </p:stCondLst>
                      <p:childTnLst>
                        <p:par>
                          <p:cTn id="20" fill="hold">
                            <p:stCondLst>
                              <p:cond delay="0"/>
                            </p:stCondLst>
                            <p:childTnLst>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00"/>
                                        <p:tgtEl>
                                          <p:spTgt spid="11"/>
                                        </p:tgtEl>
                                      </p:cBhvr>
                                    </p:animEffect>
                                  </p:childTnLst>
                                </p:cTn>
                              </p:par>
                            </p:childTnLst>
                          </p:cTn>
                        </p:par>
                      </p:childTnLst>
                    </p:cTn>
                  </p:par>
                  <p:par>
                    <p:cTn id="27" fill="hold">
                      <p:stCondLst>
                        <p:cond delay="0"/>
                      </p:stCondLst>
                      <p:childTnLst>
                        <p:par>
                          <p:cTn id="28" fill="hold">
                            <p:stCondLst>
                              <p:cond delay="0"/>
                            </p:stCondLst>
                            <p:childTnLst>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00"/>
                                        <p:tgtEl>
                                          <p:spTgt spid="13"/>
                                        </p:tgtEl>
                                      </p:cBhvr>
                                    </p:animEffect>
                                  </p:childTnLst>
                                </p:cTn>
                              </p:par>
                            </p:childTnLst>
                          </p:cTn>
                        </p:par>
                      </p:childTnLst>
                    </p:cTn>
                  </p:par>
                  <p:par>
                    <p:cTn id="35" fill="hold">
                      <p:stCondLst>
                        <p:cond delay="0"/>
                      </p:stCondLst>
                      <p:childTnLst>
                        <p:par>
                          <p:cTn id="36" fill="hold">
                            <p:stCondLst>
                              <p:cond delay="0"/>
                            </p:stCondLst>
                            <p:childTnLst>
                              <p:par>
                                <p:cTn id="37" presetID="10"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00"/>
                                        <p:tgtEl>
                                          <p:spTgt spid="14"/>
                                        </p:tgtEl>
                                      </p:cBhvr>
                                    </p:animEffect>
                                  </p:childTnLst>
                                </p:cTn>
                              </p:par>
                              <p:par>
                                <p:cTn id="40" presetID="10"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200"/>
                                        <p:tgtEl>
                                          <p:spTgt spid="15"/>
                                        </p:tgtEl>
                                      </p:cBhvr>
                                    </p:animEffect>
                                  </p:childTnLst>
                                </p:cTn>
                              </p:par>
                            </p:childTnLst>
                          </p:cTn>
                        </p:par>
                      </p:childTnLst>
                    </p:cTn>
                  </p:par>
                  <p:par>
                    <p:cTn id="43" fill="hold">
                      <p:stCondLst>
                        <p:cond delay="0"/>
                      </p:stCondLst>
                      <p:childTnLst>
                        <p:par>
                          <p:cTn id="44" fill="hold">
                            <p:stCondLst>
                              <p:cond delay="0"/>
                            </p:stCondLst>
                            <p:childTnLst>
                              <p:par>
                                <p:cTn id="45" presetID="10"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00"/>
                                        <p:tgtEl>
                                          <p:spTgt spid="16"/>
                                        </p:tgtEl>
                                      </p:cBhvr>
                                    </p:animEffect>
                                  </p:childTnLst>
                                </p:cTn>
                              </p:par>
                              <p:par>
                                <p:cTn id="48" presetID="10"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200"/>
                                        <p:tgtEl>
                                          <p:spTgt spid="17"/>
                                        </p:tgtEl>
                                      </p:cBhvr>
                                    </p:animEffect>
                                  </p:childTnLst>
                                </p:cTn>
                              </p:par>
                            </p:childTnLst>
                          </p:cTn>
                        </p:par>
                      </p:childTnLst>
                    </p:cTn>
                  </p:par>
                  <p:par>
                    <p:cTn id="51" fill="hold">
                      <p:stCondLst>
                        <p:cond delay="0"/>
                      </p:stCondLst>
                      <p:childTnLst>
                        <p:par>
                          <p:cTn id="52" fill="hold">
                            <p:stCondLst>
                              <p:cond delay="0"/>
                            </p:stCondLst>
                            <p:childTnLst>
                              <p:par>
                                <p:cTn id="53" presetID="10"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200"/>
                                        <p:tgtEl>
                                          <p:spTgt spid="18"/>
                                        </p:tgtEl>
                                      </p:cBhvr>
                                    </p:animEffect>
                                  </p:childTnLst>
                                </p:cTn>
                              </p:par>
                              <p:par>
                                <p:cTn id="56" presetID="10"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2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292608"/>
            <a:ext cx="4572000" cy="228600"/>
          </a:xfrm>
          <a:prstGeom prst="rect">
            <a:avLst/>
          </a:prstGeom>
          <a:noFill/>
          <a:ln/>
        </p:spPr>
        <p:txBody>
          <a:bodyPr wrap="square" lIns="0" tIns="0" rIns="0" bIns="0" rtlCol="0" anchor="ctr"/>
          <a:lstStyle/>
          <a:p>
            <a:pPr marL="0" indent="0">
              <a:buNone/>
            </a:pPr>
            <a:r>
              <a:rPr lang="en-US" sz="950" b="1" kern="0" spc="300" dirty="0">
                <a:solidFill>
                  <a:srgbClr val="2563EB"/>
                </a:solidFill>
                <a:latin typeface="Calibri" pitchFamily="34" charset="0"/>
                <a:ea typeface="Calibri" pitchFamily="34" charset="-122"/>
                <a:cs typeface="Calibri" pitchFamily="34" charset="-120"/>
              </a:rPr>
              <a:t>METHODS</a:t>
            </a:r>
            <a:endParaRPr lang="en-US" sz="950" dirty="0"/>
          </a:p>
        </p:txBody>
      </p:sp>
      <p:sp>
        <p:nvSpPr>
          <p:cNvPr id="3" name="Text 1"/>
          <p:cNvSpPr/>
          <p:nvPr/>
        </p:nvSpPr>
        <p:spPr>
          <a:xfrm>
            <a:off x="548640" y="594360"/>
            <a:ext cx="8046720" cy="502920"/>
          </a:xfrm>
          <a:prstGeom prst="rect">
            <a:avLst/>
          </a:prstGeom>
          <a:noFill/>
          <a:ln/>
        </p:spPr>
        <p:txBody>
          <a:bodyPr wrap="square" lIns="0" tIns="0" rIns="0" bIns="0" rtlCol="0" anchor="ctr"/>
          <a:lstStyle/>
          <a:p>
            <a:pPr marL="0" indent="0">
              <a:buNone/>
            </a:pPr>
            <a:r>
              <a:rPr lang="en-US" sz="2800" b="1" dirty="0">
                <a:solidFill>
                  <a:srgbClr val="16213E"/>
                </a:solidFill>
                <a:latin typeface="Georgia" pitchFamily="34" charset="0"/>
                <a:ea typeface="Georgia" pitchFamily="34" charset="-122"/>
                <a:cs typeface="Georgia" pitchFamily="34" charset="-120"/>
              </a:rPr>
              <a:t>Three Correction Strategies</a:t>
            </a:r>
            <a:endParaRPr lang="en-US" sz="2800" dirty="0"/>
          </a:p>
        </p:txBody>
      </p:sp>
      <p:sp>
        <p:nvSpPr>
          <p:cNvPr id="4" name="Shape 2"/>
          <p:cNvSpPr/>
          <p:nvPr/>
        </p:nvSpPr>
        <p:spPr>
          <a:xfrm>
            <a:off x="457200" y="1234440"/>
            <a:ext cx="8229600" cy="411480"/>
          </a:xfrm>
          <a:prstGeom prst="roundRect">
            <a:avLst>
              <a:gd name="adj" fmla="val 11111"/>
            </a:avLst>
          </a:prstGeom>
          <a:solidFill>
            <a:srgbClr val="F8FAFC"/>
          </a:solidFill>
          <a:ln/>
        </p:spPr>
        <p:txBody>
          <a:bodyPr/>
          <a:lstStyle/>
          <a:p>
            <a:endParaRPr lang="en-CA"/>
          </a:p>
        </p:txBody>
      </p:sp>
      <p:sp>
        <p:nvSpPr>
          <p:cNvPr id="5" name="Text 3"/>
          <p:cNvSpPr/>
          <p:nvPr/>
        </p:nvSpPr>
        <p:spPr>
          <a:xfrm>
            <a:off x="640080" y="1252728"/>
            <a:ext cx="7863840" cy="365760"/>
          </a:xfrm>
          <a:prstGeom prst="rect">
            <a:avLst/>
          </a:prstGeom>
          <a:noFill/>
          <a:ln/>
        </p:spPr>
        <p:txBody>
          <a:bodyPr wrap="square" lIns="0" tIns="0" rIns="0" bIns="0" rtlCol="0" anchor="ctr"/>
          <a:lstStyle/>
          <a:p>
            <a:pPr marL="0" indent="0">
              <a:buNone/>
            </a:pPr>
            <a:r>
              <a:rPr lang="en-US" sz="1050" i="1" dirty="0">
                <a:solidFill>
                  <a:srgbClr val="6B7280"/>
                </a:solidFill>
                <a:latin typeface="Calibri" pitchFamily="34" charset="0"/>
                <a:ea typeface="Calibri" pitchFamily="34" charset="-122"/>
                <a:cs typeface="Calibri" pitchFamily="34" charset="-120"/>
              </a:rPr>
              <a:t>Pre-processing:  70% background subtraction from edge fibers  →  suppress scatter, preserve penumbra</a:t>
            </a:r>
            <a:endParaRPr lang="en-US" sz="1050" dirty="0"/>
          </a:p>
        </p:txBody>
      </p:sp>
      <p:sp>
        <p:nvSpPr>
          <p:cNvPr id="6" name="Shape 4"/>
          <p:cNvSpPr/>
          <p:nvPr/>
        </p:nvSpPr>
        <p:spPr>
          <a:xfrm>
            <a:off x="457200" y="1828800"/>
            <a:ext cx="2697480" cy="457200"/>
          </a:xfrm>
          <a:prstGeom prst="roundRect">
            <a:avLst>
              <a:gd name="adj" fmla="val 10000"/>
            </a:avLst>
          </a:prstGeom>
          <a:solidFill>
            <a:srgbClr val="2563EB"/>
          </a:solidFill>
          <a:ln/>
        </p:spPr>
        <p:txBody>
          <a:bodyPr/>
          <a:lstStyle/>
          <a:p>
            <a:endParaRPr lang="en-CA"/>
          </a:p>
        </p:txBody>
      </p:sp>
      <p:sp>
        <p:nvSpPr>
          <p:cNvPr id="7" name="Text 5"/>
          <p:cNvSpPr/>
          <p:nvPr/>
        </p:nvSpPr>
        <p:spPr>
          <a:xfrm>
            <a:off x="457200" y="1828800"/>
            <a:ext cx="2697480" cy="457200"/>
          </a:xfrm>
          <a:prstGeom prst="rect">
            <a:avLst/>
          </a:prstGeom>
          <a:noFill/>
          <a:ln/>
        </p:spPr>
        <p:txBody>
          <a:bodyPr wrap="square" lIns="0" tIns="0" rIns="0" bIns="0" rtlCol="0" anchor="ctr"/>
          <a:lstStyle/>
          <a:p>
            <a:pPr marL="0" indent="0" algn="ctr">
              <a:buNone/>
            </a:pPr>
            <a:r>
              <a:rPr lang="en-US" sz="1300" b="1" dirty="0">
                <a:solidFill>
                  <a:srgbClr val="FFFFFF"/>
                </a:solidFill>
                <a:latin typeface="Calibri" pitchFamily="34" charset="0"/>
                <a:ea typeface="Calibri" pitchFamily="34" charset="-122"/>
                <a:cs typeface="Calibri" pitchFamily="34" charset="-120"/>
              </a:rPr>
              <a:t>1   PDD Scaling</a:t>
            </a:r>
            <a:endParaRPr lang="en-US" sz="1300" dirty="0"/>
          </a:p>
        </p:txBody>
      </p:sp>
      <p:sp>
        <p:nvSpPr>
          <p:cNvPr id="8" name="Shape 6"/>
          <p:cNvSpPr/>
          <p:nvPr/>
        </p:nvSpPr>
        <p:spPr>
          <a:xfrm>
            <a:off x="548640" y="2468880"/>
            <a:ext cx="2514600" cy="548640"/>
          </a:xfrm>
          <a:prstGeom prst="roundRect">
            <a:avLst>
              <a:gd name="adj" fmla="val 6667"/>
            </a:avLst>
          </a:prstGeom>
          <a:solidFill>
            <a:srgbClr val="EFF6FF"/>
          </a:solidFill>
          <a:ln/>
        </p:spPr>
        <p:txBody>
          <a:bodyPr/>
          <a:lstStyle/>
          <a:p>
            <a:endParaRPr lang="en-CA"/>
          </a:p>
        </p:txBody>
      </p:sp>
      <p:sp>
        <p:nvSpPr>
          <p:cNvPr id="9" name="Text 7"/>
          <p:cNvSpPr/>
          <p:nvPr/>
        </p:nvSpPr>
        <p:spPr>
          <a:xfrm>
            <a:off x="594360" y="2468880"/>
            <a:ext cx="2423160" cy="548640"/>
          </a:xfrm>
          <a:prstGeom prst="rect">
            <a:avLst/>
          </a:prstGeom>
          <a:noFill/>
          <a:ln/>
        </p:spPr>
        <p:txBody>
          <a:bodyPr wrap="square" lIns="0" tIns="0" rIns="0" bIns="0" rtlCol="0" anchor="ctr"/>
          <a:lstStyle/>
          <a:p>
            <a:pPr marL="0" indent="0" algn="ctr">
              <a:buNone/>
            </a:pPr>
            <a:r>
              <a:rPr lang="en-US" sz="950" dirty="0">
                <a:solidFill>
                  <a:srgbClr val="374151"/>
                </a:solidFill>
                <a:latin typeface="Calibri" pitchFamily="34" charset="0"/>
                <a:ea typeface="Calibri" pitchFamily="34" charset="-122"/>
                <a:cs typeface="Calibri" pitchFamily="34" charset="-120"/>
              </a:rPr>
              <a:t>Known PDD curve</a:t>
            </a:r>
            <a:endParaRPr lang="en-US" sz="950" dirty="0"/>
          </a:p>
          <a:p>
            <a:pPr marL="0" indent="0" algn="ctr">
              <a:buNone/>
            </a:pPr>
            <a:r>
              <a:rPr lang="en-US" sz="950" dirty="0">
                <a:solidFill>
                  <a:srgbClr val="374151"/>
                </a:solidFill>
                <a:latin typeface="Calibri" pitchFamily="34" charset="0"/>
                <a:ea typeface="Calibri" pitchFamily="34" charset="-122"/>
                <a:cs typeface="Calibri" pitchFamily="34" charset="-120"/>
              </a:rPr>
              <a:t>(from TOPAS)</a:t>
            </a:r>
            <a:endParaRPr lang="en-US" sz="950" dirty="0"/>
          </a:p>
        </p:txBody>
      </p:sp>
      <p:sp>
        <p:nvSpPr>
          <p:cNvPr id="10" name="Text 8"/>
          <p:cNvSpPr/>
          <p:nvPr/>
        </p:nvSpPr>
        <p:spPr>
          <a:xfrm>
            <a:off x="1554480" y="2999232"/>
            <a:ext cx="365760" cy="320040"/>
          </a:xfrm>
          <a:prstGeom prst="rect">
            <a:avLst/>
          </a:prstGeom>
          <a:noFill/>
          <a:ln/>
        </p:spPr>
        <p:txBody>
          <a:bodyPr wrap="square" lIns="0" tIns="0" rIns="0" bIns="0" rtlCol="0" anchor="ctr"/>
          <a:lstStyle/>
          <a:p>
            <a:pPr marL="0" indent="0" algn="ctr">
              <a:buNone/>
            </a:pPr>
            <a:r>
              <a:rPr lang="en-US" sz="1500" dirty="0">
                <a:solidFill>
                  <a:srgbClr val="6B7280"/>
                </a:solidFill>
                <a:latin typeface="Calibri" pitchFamily="34" charset="0"/>
                <a:ea typeface="Calibri" pitchFamily="34" charset="-122"/>
                <a:cs typeface="Calibri" pitchFamily="34" charset="-120"/>
              </a:rPr>
              <a:t>↓</a:t>
            </a:r>
            <a:endParaRPr lang="en-US" sz="1500" dirty="0"/>
          </a:p>
        </p:txBody>
      </p:sp>
      <p:sp>
        <p:nvSpPr>
          <p:cNvPr id="11" name="Shape 9"/>
          <p:cNvSpPr/>
          <p:nvPr/>
        </p:nvSpPr>
        <p:spPr>
          <a:xfrm>
            <a:off x="548640" y="3246120"/>
            <a:ext cx="2514600" cy="548640"/>
          </a:xfrm>
          <a:prstGeom prst="roundRect">
            <a:avLst>
              <a:gd name="adj" fmla="val 6667"/>
            </a:avLst>
          </a:prstGeom>
          <a:solidFill>
            <a:srgbClr val="EFF6FF"/>
          </a:solidFill>
          <a:ln/>
        </p:spPr>
        <p:txBody>
          <a:bodyPr/>
          <a:lstStyle/>
          <a:p>
            <a:endParaRPr lang="en-CA"/>
          </a:p>
        </p:txBody>
      </p:sp>
      <p:sp>
        <p:nvSpPr>
          <p:cNvPr id="12" name="Text 10"/>
          <p:cNvSpPr/>
          <p:nvPr/>
        </p:nvSpPr>
        <p:spPr>
          <a:xfrm>
            <a:off x="594360" y="3246120"/>
            <a:ext cx="2423160" cy="548640"/>
          </a:xfrm>
          <a:prstGeom prst="rect">
            <a:avLst/>
          </a:prstGeom>
          <a:noFill/>
          <a:ln/>
        </p:spPr>
        <p:txBody>
          <a:bodyPr wrap="square" lIns="0" tIns="0" rIns="0" bIns="0" rtlCol="0" anchor="ctr"/>
          <a:lstStyle/>
          <a:p>
            <a:pPr marL="0" indent="0" algn="ctr">
              <a:buNone/>
            </a:pPr>
            <a:r>
              <a:rPr lang="en-US" sz="950" dirty="0">
                <a:solidFill>
                  <a:srgbClr val="374151"/>
                </a:solidFill>
                <a:latin typeface="Calibri" pitchFamily="34" charset="0"/>
                <a:ea typeface="Calibri" pitchFamily="34" charset="-122"/>
                <a:cs typeface="Calibri" pitchFamily="34" charset="-120"/>
              </a:rPr>
              <a:t>Interpolate at</a:t>
            </a:r>
            <a:endParaRPr lang="en-US" sz="950" dirty="0"/>
          </a:p>
          <a:p>
            <a:pPr marL="0" indent="0" algn="ctr">
              <a:buNone/>
            </a:pPr>
            <a:r>
              <a:rPr lang="en-US" sz="950" dirty="0">
                <a:solidFill>
                  <a:srgbClr val="374151"/>
                </a:solidFill>
                <a:latin typeface="Calibri" pitchFamily="34" charset="0"/>
                <a:ea typeface="Calibri" pitchFamily="34" charset="-122"/>
                <a:cs typeface="Calibri" pitchFamily="34" charset="-120"/>
              </a:rPr>
              <a:t>each stack depth</a:t>
            </a:r>
            <a:endParaRPr lang="en-US" sz="950" dirty="0"/>
          </a:p>
        </p:txBody>
      </p:sp>
      <p:sp>
        <p:nvSpPr>
          <p:cNvPr id="13" name="Text 11"/>
          <p:cNvSpPr/>
          <p:nvPr/>
        </p:nvSpPr>
        <p:spPr>
          <a:xfrm>
            <a:off x="1554480" y="3776472"/>
            <a:ext cx="365760" cy="320040"/>
          </a:xfrm>
          <a:prstGeom prst="rect">
            <a:avLst/>
          </a:prstGeom>
          <a:noFill/>
          <a:ln/>
        </p:spPr>
        <p:txBody>
          <a:bodyPr wrap="square" lIns="0" tIns="0" rIns="0" bIns="0" rtlCol="0" anchor="ctr"/>
          <a:lstStyle/>
          <a:p>
            <a:pPr marL="0" indent="0" algn="ctr">
              <a:buNone/>
            </a:pPr>
            <a:r>
              <a:rPr lang="en-US" sz="1500" dirty="0">
                <a:solidFill>
                  <a:srgbClr val="6B7280"/>
                </a:solidFill>
                <a:latin typeface="Calibri" pitchFamily="34" charset="0"/>
                <a:ea typeface="Calibri" pitchFamily="34" charset="-122"/>
                <a:cs typeface="Calibri" pitchFamily="34" charset="-120"/>
              </a:rPr>
              <a:t>↓</a:t>
            </a:r>
            <a:endParaRPr lang="en-US" sz="1500" dirty="0"/>
          </a:p>
        </p:txBody>
      </p:sp>
      <p:sp>
        <p:nvSpPr>
          <p:cNvPr id="14" name="Shape 12"/>
          <p:cNvSpPr/>
          <p:nvPr/>
        </p:nvSpPr>
        <p:spPr>
          <a:xfrm>
            <a:off x="548640" y="4023360"/>
            <a:ext cx="2514600" cy="548640"/>
          </a:xfrm>
          <a:prstGeom prst="roundRect">
            <a:avLst>
              <a:gd name="adj" fmla="val 6667"/>
            </a:avLst>
          </a:prstGeom>
          <a:solidFill>
            <a:srgbClr val="EFF6FF"/>
          </a:solidFill>
          <a:ln/>
        </p:spPr>
        <p:txBody>
          <a:bodyPr/>
          <a:lstStyle/>
          <a:p>
            <a:endParaRPr lang="en-CA"/>
          </a:p>
        </p:txBody>
      </p:sp>
      <p:sp>
        <p:nvSpPr>
          <p:cNvPr id="15" name="Text 13"/>
          <p:cNvSpPr/>
          <p:nvPr/>
        </p:nvSpPr>
        <p:spPr>
          <a:xfrm>
            <a:off x="594360" y="4023360"/>
            <a:ext cx="2423160" cy="548640"/>
          </a:xfrm>
          <a:prstGeom prst="rect">
            <a:avLst/>
          </a:prstGeom>
          <a:noFill/>
          <a:ln/>
        </p:spPr>
        <p:txBody>
          <a:bodyPr wrap="square" lIns="0" tIns="0" rIns="0" bIns="0" rtlCol="0" anchor="ctr"/>
          <a:lstStyle/>
          <a:p>
            <a:pPr marL="0" indent="0" algn="ctr">
              <a:buNone/>
            </a:pPr>
            <a:r>
              <a:rPr lang="en-US" sz="950" dirty="0">
                <a:solidFill>
                  <a:srgbClr val="374151"/>
                </a:solidFill>
                <a:latin typeface="Calibri" pitchFamily="34" charset="0"/>
                <a:ea typeface="Calibri" pitchFamily="34" charset="-122"/>
                <a:cs typeface="Calibri" pitchFamily="34" charset="-120"/>
              </a:rPr>
              <a:t>Scale each projection</a:t>
            </a:r>
            <a:endParaRPr lang="en-US" sz="950" dirty="0"/>
          </a:p>
          <a:p>
            <a:pPr marL="0" indent="0" algn="ctr">
              <a:buNone/>
            </a:pPr>
            <a:r>
              <a:rPr lang="en-US" sz="950" dirty="0">
                <a:solidFill>
                  <a:srgbClr val="374151"/>
                </a:solidFill>
                <a:latin typeface="Calibri" pitchFamily="34" charset="0"/>
                <a:ea typeface="Calibri" pitchFamily="34" charset="-122"/>
                <a:cs typeface="Calibri" pitchFamily="34" charset="-120"/>
              </a:rPr>
              <a:t>to d_max level</a:t>
            </a:r>
            <a:endParaRPr lang="en-US" sz="950" dirty="0"/>
          </a:p>
        </p:txBody>
      </p:sp>
      <p:sp>
        <p:nvSpPr>
          <p:cNvPr id="16" name="Shape 14"/>
          <p:cNvSpPr/>
          <p:nvPr/>
        </p:nvSpPr>
        <p:spPr>
          <a:xfrm>
            <a:off x="3337560" y="1828800"/>
            <a:ext cx="2697480" cy="457200"/>
          </a:xfrm>
          <a:prstGeom prst="roundRect">
            <a:avLst>
              <a:gd name="adj" fmla="val 10000"/>
            </a:avLst>
          </a:prstGeom>
          <a:solidFill>
            <a:srgbClr val="059669"/>
          </a:solidFill>
          <a:ln/>
        </p:spPr>
        <p:txBody>
          <a:bodyPr/>
          <a:lstStyle/>
          <a:p>
            <a:endParaRPr lang="en-CA"/>
          </a:p>
        </p:txBody>
      </p:sp>
      <p:sp>
        <p:nvSpPr>
          <p:cNvPr id="17" name="Text 15"/>
          <p:cNvSpPr/>
          <p:nvPr/>
        </p:nvSpPr>
        <p:spPr>
          <a:xfrm>
            <a:off x="3337560" y="1828800"/>
            <a:ext cx="2697480" cy="457200"/>
          </a:xfrm>
          <a:prstGeom prst="rect">
            <a:avLst/>
          </a:prstGeom>
          <a:noFill/>
          <a:ln/>
        </p:spPr>
        <p:txBody>
          <a:bodyPr wrap="square" lIns="0" tIns="0" rIns="0" bIns="0" rtlCol="0" anchor="ctr"/>
          <a:lstStyle/>
          <a:p>
            <a:pPr marL="0" indent="0" algn="ctr">
              <a:buNone/>
            </a:pPr>
            <a:r>
              <a:rPr lang="en-US" sz="1300" b="1" dirty="0">
                <a:solidFill>
                  <a:srgbClr val="FFFFFF"/>
                </a:solidFill>
                <a:latin typeface="Calibri" pitchFamily="34" charset="0"/>
                <a:ea typeface="Calibri" pitchFamily="34" charset="-122"/>
                <a:cs typeface="Calibri" pitchFamily="34" charset="-120"/>
              </a:rPr>
              <a:t>2   Beer–Lambert</a:t>
            </a:r>
            <a:endParaRPr lang="en-US" sz="1300" dirty="0"/>
          </a:p>
        </p:txBody>
      </p:sp>
      <p:sp>
        <p:nvSpPr>
          <p:cNvPr id="18" name="Shape 16"/>
          <p:cNvSpPr/>
          <p:nvPr/>
        </p:nvSpPr>
        <p:spPr>
          <a:xfrm>
            <a:off x="3429000" y="2468880"/>
            <a:ext cx="2514600" cy="548640"/>
          </a:xfrm>
          <a:prstGeom prst="roundRect">
            <a:avLst>
              <a:gd name="adj" fmla="val 6667"/>
            </a:avLst>
          </a:prstGeom>
          <a:solidFill>
            <a:srgbClr val="ECFDF5"/>
          </a:solidFill>
          <a:ln/>
        </p:spPr>
        <p:txBody>
          <a:bodyPr/>
          <a:lstStyle/>
          <a:p>
            <a:endParaRPr lang="en-CA"/>
          </a:p>
        </p:txBody>
      </p:sp>
      <p:sp>
        <p:nvSpPr>
          <p:cNvPr id="19" name="Text 17"/>
          <p:cNvSpPr/>
          <p:nvPr/>
        </p:nvSpPr>
        <p:spPr>
          <a:xfrm>
            <a:off x="3474720" y="2468880"/>
            <a:ext cx="2423160" cy="548640"/>
          </a:xfrm>
          <a:prstGeom prst="rect">
            <a:avLst/>
          </a:prstGeom>
          <a:noFill/>
          <a:ln/>
        </p:spPr>
        <p:txBody>
          <a:bodyPr wrap="square" lIns="0" tIns="0" rIns="0" bIns="0" rtlCol="0" anchor="ctr"/>
          <a:lstStyle/>
          <a:p>
            <a:pPr marL="0" indent="0" algn="ctr">
              <a:buNone/>
            </a:pPr>
            <a:r>
              <a:rPr lang="en-US" sz="950" dirty="0">
                <a:solidFill>
                  <a:srgbClr val="374151"/>
                </a:solidFill>
                <a:latin typeface="Calibri" pitchFamily="34" charset="0"/>
                <a:ea typeface="Calibri" pitchFamily="34" charset="-122"/>
                <a:cs typeface="Calibri" pitchFamily="34" charset="-120"/>
              </a:rPr>
              <a:t>Central signal</a:t>
            </a:r>
            <a:endParaRPr lang="en-US" sz="950" dirty="0"/>
          </a:p>
          <a:p>
            <a:pPr marL="0" indent="0" algn="ctr">
              <a:buNone/>
            </a:pPr>
            <a:r>
              <a:rPr lang="en-US" sz="950" dirty="0">
                <a:solidFill>
                  <a:srgbClr val="374151"/>
                </a:solidFill>
                <a:latin typeface="Calibri" pitchFamily="34" charset="0"/>
                <a:ea typeface="Calibri" pitchFamily="34" charset="-122"/>
                <a:cs typeface="Calibri" pitchFamily="34" charset="-120"/>
              </a:rPr>
              <a:t>per stack</a:t>
            </a:r>
            <a:endParaRPr lang="en-US" sz="950" dirty="0"/>
          </a:p>
        </p:txBody>
      </p:sp>
      <p:sp>
        <p:nvSpPr>
          <p:cNvPr id="20" name="Text 18"/>
          <p:cNvSpPr/>
          <p:nvPr/>
        </p:nvSpPr>
        <p:spPr>
          <a:xfrm>
            <a:off x="4434840" y="2999232"/>
            <a:ext cx="365760" cy="320040"/>
          </a:xfrm>
          <a:prstGeom prst="rect">
            <a:avLst/>
          </a:prstGeom>
          <a:noFill/>
          <a:ln/>
        </p:spPr>
        <p:txBody>
          <a:bodyPr wrap="square" lIns="0" tIns="0" rIns="0" bIns="0" rtlCol="0" anchor="ctr"/>
          <a:lstStyle/>
          <a:p>
            <a:pPr marL="0" indent="0" algn="ctr">
              <a:buNone/>
            </a:pPr>
            <a:r>
              <a:rPr lang="en-US" sz="1500" dirty="0">
                <a:solidFill>
                  <a:srgbClr val="6B7280"/>
                </a:solidFill>
                <a:latin typeface="Calibri" pitchFamily="34" charset="0"/>
                <a:ea typeface="Calibri" pitchFamily="34" charset="-122"/>
                <a:cs typeface="Calibri" pitchFamily="34" charset="-120"/>
              </a:rPr>
              <a:t>↓</a:t>
            </a:r>
            <a:endParaRPr lang="en-US" sz="1500" dirty="0"/>
          </a:p>
        </p:txBody>
      </p:sp>
      <p:sp>
        <p:nvSpPr>
          <p:cNvPr id="21" name="Shape 19"/>
          <p:cNvSpPr/>
          <p:nvPr/>
        </p:nvSpPr>
        <p:spPr>
          <a:xfrm>
            <a:off x="3429000" y="3246120"/>
            <a:ext cx="2514600" cy="548640"/>
          </a:xfrm>
          <a:prstGeom prst="roundRect">
            <a:avLst>
              <a:gd name="adj" fmla="val 6667"/>
            </a:avLst>
          </a:prstGeom>
          <a:solidFill>
            <a:srgbClr val="ECFDF5"/>
          </a:solidFill>
          <a:ln/>
        </p:spPr>
        <p:txBody>
          <a:bodyPr/>
          <a:lstStyle/>
          <a:p>
            <a:endParaRPr lang="en-CA"/>
          </a:p>
        </p:txBody>
      </p:sp>
      <p:sp>
        <p:nvSpPr>
          <p:cNvPr id="22" name="Text 20"/>
          <p:cNvSpPr/>
          <p:nvPr/>
        </p:nvSpPr>
        <p:spPr>
          <a:xfrm>
            <a:off x="3474720" y="3200400"/>
            <a:ext cx="2423160" cy="548640"/>
          </a:xfrm>
          <a:prstGeom prst="rect">
            <a:avLst/>
          </a:prstGeom>
          <a:noFill/>
          <a:ln/>
        </p:spPr>
        <p:txBody>
          <a:bodyPr wrap="square" lIns="0" tIns="0" rIns="0" bIns="0" rtlCol="0" anchor="ctr"/>
          <a:lstStyle/>
          <a:p>
            <a:pPr marL="0" indent="0" algn="ctr">
              <a:buNone/>
            </a:pPr>
            <a:r>
              <a:rPr lang="en-US" sz="950" dirty="0">
                <a:solidFill>
                  <a:srgbClr val="374151"/>
                </a:solidFill>
                <a:latin typeface="Calibri" pitchFamily="34" charset="0"/>
                <a:ea typeface="Calibri" pitchFamily="34" charset="-122"/>
                <a:cs typeface="Calibri" pitchFamily="34" charset="-120"/>
              </a:rPr>
              <a:t>Fit exponential</a:t>
            </a:r>
            <a:endParaRPr lang="en-US" sz="950" dirty="0"/>
          </a:p>
          <a:p>
            <a:pPr marL="0" indent="0" algn="ctr">
              <a:buNone/>
            </a:pPr>
            <a:r>
              <a:rPr lang="en-US" sz="950" dirty="0">
                <a:solidFill>
                  <a:srgbClr val="374151"/>
                </a:solidFill>
                <a:latin typeface="Calibri" pitchFamily="34" charset="0"/>
                <a:ea typeface="Calibri" pitchFamily="34" charset="-122"/>
                <a:cs typeface="Calibri" pitchFamily="34" charset="-120"/>
              </a:rPr>
              <a:t>I = I₀·e^(−μd)</a:t>
            </a:r>
            <a:endParaRPr lang="en-US" sz="950" dirty="0"/>
          </a:p>
        </p:txBody>
      </p:sp>
      <p:sp>
        <p:nvSpPr>
          <p:cNvPr id="23" name="Text 21"/>
          <p:cNvSpPr/>
          <p:nvPr/>
        </p:nvSpPr>
        <p:spPr>
          <a:xfrm>
            <a:off x="4434840" y="3776472"/>
            <a:ext cx="365760" cy="320040"/>
          </a:xfrm>
          <a:prstGeom prst="rect">
            <a:avLst/>
          </a:prstGeom>
          <a:noFill/>
          <a:ln/>
        </p:spPr>
        <p:txBody>
          <a:bodyPr wrap="square" lIns="0" tIns="0" rIns="0" bIns="0" rtlCol="0" anchor="ctr"/>
          <a:lstStyle/>
          <a:p>
            <a:pPr marL="0" indent="0" algn="ctr">
              <a:buNone/>
            </a:pPr>
            <a:r>
              <a:rPr lang="en-US" sz="1500" dirty="0">
                <a:solidFill>
                  <a:srgbClr val="6B7280"/>
                </a:solidFill>
                <a:latin typeface="Calibri" pitchFamily="34" charset="0"/>
                <a:ea typeface="Calibri" pitchFamily="34" charset="-122"/>
                <a:cs typeface="Calibri" pitchFamily="34" charset="-120"/>
              </a:rPr>
              <a:t>↓</a:t>
            </a:r>
            <a:endParaRPr lang="en-US" sz="1500" dirty="0"/>
          </a:p>
        </p:txBody>
      </p:sp>
      <p:sp>
        <p:nvSpPr>
          <p:cNvPr id="24" name="Shape 22"/>
          <p:cNvSpPr/>
          <p:nvPr/>
        </p:nvSpPr>
        <p:spPr>
          <a:xfrm>
            <a:off x="3429000" y="4023360"/>
            <a:ext cx="2514600" cy="548640"/>
          </a:xfrm>
          <a:prstGeom prst="roundRect">
            <a:avLst>
              <a:gd name="adj" fmla="val 6667"/>
            </a:avLst>
          </a:prstGeom>
          <a:solidFill>
            <a:srgbClr val="ECFDF5"/>
          </a:solidFill>
          <a:ln/>
        </p:spPr>
        <p:txBody>
          <a:bodyPr/>
          <a:lstStyle/>
          <a:p>
            <a:endParaRPr lang="en-CA"/>
          </a:p>
        </p:txBody>
      </p:sp>
      <p:sp>
        <p:nvSpPr>
          <p:cNvPr id="25" name="Text 23"/>
          <p:cNvSpPr/>
          <p:nvPr/>
        </p:nvSpPr>
        <p:spPr>
          <a:xfrm>
            <a:off x="3474720" y="4023360"/>
            <a:ext cx="2423160" cy="548640"/>
          </a:xfrm>
          <a:prstGeom prst="rect">
            <a:avLst/>
          </a:prstGeom>
          <a:noFill/>
          <a:ln/>
        </p:spPr>
        <p:txBody>
          <a:bodyPr wrap="square" lIns="0" tIns="0" rIns="0" bIns="0" rtlCol="0" anchor="ctr"/>
          <a:lstStyle/>
          <a:p>
            <a:pPr marL="0" indent="0" algn="ctr">
              <a:buNone/>
            </a:pPr>
            <a:r>
              <a:rPr lang="en-US" sz="950" dirty="0">
                <a:solidFill>
                  <a:srgbClr val="374151"/>
                </a:solidFill>
                <a:latin typeface="Calibri" pitchFamily="34" charset="0"/>
                <a:ea typeface="Calibri" pitchFamily="34" charset="-122"/>
                <a:cs typeface="Calibri" pitchFamily="34" charset="-120"/>
              </a:rPr>
              <a:t>Rescale each</a:t>
            </a:r>
            <a:endParaRPr lang="en-US" sz="950" dirty="0"/>
          </a:p>
          <a:p>
            <a:pPr marL="0" indent="0" algn="ctr">
              <a:buNone/>
            </a:pPr>
            <a:r>
              <a:rPr lang="en-US" sz="950" dirty="0">
                <a:solidFill>
                  <a:srgbClr val="374151"/>
                </a:solidFill>
                <a:latin typeface="Calibri" pitchFamily="34" charset="0"/>
                <a:ea typeface="Calibri" pitchFamily="34" charset="-122"/>
                <a:cs typeface="Calibri" pitchFamily="34" charset="-120"/>
              </a:rPr>
              <a:t>projection to stack 1</a:t>
            </a:r>
            <a:endParaRPr lang="en-US" sz="950" dirty="0"/>
          </a:p>
        </p:txBody>
      </p:sp>
      <p:sp>
        <p:nvSpPr>
          <p:cNvPr id="26" name="Shape 24"/>
          <p:cNvSpPr/>
          <p:nvPr/>
        </p:nvSpPr>
        <p:spPr>
          <a:xfrm>
            <a:off x="6217920" y="1828800"/>
            <a:ext cx="2697480" cy="457200"/>
          </a:xfrm>
          <a:prstGeom prst="roundRect">
            <a:avLst>
              <a:gd name="adj" fmla="val 10000"/>
            </a:avLst>
          </a:prstGeom>
          <a:solidFill>
            <a:srgbClr val="EA580C"/>
          </a:solidFill>
          <a:ln/>
        </p:spPr>
        <p:txBody>
          <a:bodyPr/>
          <a:lstStyle/>
          <a:p>
            <a:endParaRPr lang="en-CA"/>
          </a:p>
        </p:txBody>
      </p:sp>
      <p:sp>
        <p:nvSpPr>
          <p:cNvPr id="27" name="Text 25"/>
          <p:cNvSpPr/>
          <p:nvPr/>
        </p:nvSpPr>
        <p:spPr>
          <a:xfrm>
            <a:off x="6217920" y="1828800"/>
            <a:ext cx="2697480" cy="457200"/>
          </a:xfrm>
          <a:prstGeom prst="rect">
            <a:avLst/>
          </a:prstGeom>
          <a:noFill/>
          <a:ln/>
        </p:spPr>
        <p:txBody>
          <a:bodyPr wrap="square" lIns="0" tIns="0" rIns="0" bIns="0" rtlCol="0" anchor="ctr"/>
          <a:lstStyle/>
          <a:p>
            <a:pPr marL="0" indent="0" algn="ctr">
              <a:buNone/>
            </a:pPr>
            <a:r>
              <a:rPr lang="en-US" sz="1300" b="1" dirty="0">
                <a:solidFill>
                  <a:srgbClr val="FFFFFF"/>
                </a:solidFill>
                <a:latin typeface="Calibri" pitchFamily="34" charset="0"/>
                <a:ea typeface="Calibri" pitchFamily="34" charset="-122"/>
                <a:cs typeface="Calibri" pitchFamily="34" charset="-120"/>
              </a:rPr>
              <a:t>3   Robust Adaptive</a:t>
            </a:r>
            <a:endParaRPr lang="en-US" sz="1300" dirty="0"/>
          </a:p>
        </p:txBody>
      </p:sp>
      <p:sp>
        <p:nvSpPr>
          <p:cNvPr id="28" name="Shape 26"/>
          <p:cNvSpPr/>
          <p:nvPr/>
        </p:nvSpPr>
        <p:spPr>
          <a:xfrm>
            <a:off x="6309360" y="2468880"/>
            <a:ext cx="2514600" cy="548640"/>
          </a:xfrm>
          <a:prstGeom prst="roundRect">
            <a:avLst>
              <a:gd name="adj" fmla="val 6667"/>
            </a:avLst>
          </a:prstGeom>
          <a:solidFill>
            <a:srgbClr val="FFF7ED"/>
          </a:solidFill>
          <a:ln/>
        </p:spPr>
        <p:txBody>
          <a:bodyPr/>
          <a:lstStyle/>
          <a:p>
            <a:endParaRPr lang="en-CA"/>
          </a:p>
        </p:txBody>
      </p:sp>
      <p:sp>
        <p:nvSpPr>
          <p:cNvPr id="29" name="Text 27"/>
          <p:cNvSpPr/>
          <p:nvPr/>
        </p:nvSpPr>
        <p:spPr>
          <a:xfrm>
            <a:off x="6355080" y="2468880"/>
            <a:ext cx="2423160" cy="548640"/>
          </a:xfrm>
          <a:prstGeom prst="rect">
            <a:avLst/>
          </a:prstGeom>
          <a:noFill/>
          <a:ln/>
        </p:spPr>
        <p:txBody>
          <a:bodyPr wrap="square" lIns="0" tIns="0" rIns="0" bIns="0" rtlCol="0" anchor="ctr"/>
          <a:lstStyle/>
          <a:p>
            <a:pPr marL="0" indent="0" algn="ctr">
              <a:buNone/>
            </a:pPr>
            <a:r>
              <a:rPr lang="en-US" sz="950" dirty="0">
                <a:solidFill>
                  <a:srgbClr val="374151"/>
                </a:solidFill>
                <a:latin typeface="Calibri" pitchFamily="34" charset="0"/>
                <a:ea typeface="Calibri" pitchFamily="34" charset="-122"/>
                <a:cs typeface="Calibri" pitchFamily="34" charset="-120"/>
              </a:rPr>
              <a:t>Average 3 shallowest</a:t>
            </a:r>
            <a:endParaRPr lang="en-US" sz="950" dirty="0"/>
          </a:p>
          <a:p>
            <a:pPr marL="0" indent="0" algn="ctr">
              <a:buNone/>
            </a:pPr>
            <a:r>
              <a:rPr lang="en-US" sz="950" dirty="0">
                <a:solidFill>
                  <a:srgbClr val="374151"/>
                </a:solidFill>
                <a:latin typeface="Calibri" pitchFamily="34" charset="0"/>
                <a:ea typeface="Calibri" pitchFamily="34" charset="-122"/>
                <a:cs typeface="Calibri" pitchFamily="34" charset="-120"/>
              </a:rPr>
              <a:t>stacks as reference</a:t>
            </a:r>
            <a:endParaRPr lang="en-US" sz="950" dirty="0"/>
          </a:p>
        </p:txBody>
      </p:sp>
      <p:sp>
        <p:nvSpPr>
          <p:cNvPr id="30" name="Text 28"/>
          <p:cNvSpPr/>
          <p:nvPr/>
        </p:nvSpPr>
        <p:spPr>
          <a:xfrm>
            <a:off x="7315200" y="2999232"/>
            <a:ext cx="365760" cy="320040"/>
          </a:xfrm>
          <a:prstGeom prst="rect">
            <a:avLst/>
          </a:prstGeom>
          <a:noFill/>
          <a:ln/>
        </p:spPr>
        <p:txBody>
          <a:bodyPr wrap="square" lIns="0" tIns="0" rIns="0" bIns="0" rtlCol="0" anchor="ctr"/>
          <a:lstStyle/>
          <a:p>
            <a:pPr marL="0" indent="0" algn="ctr">
              <a:buNone/>
            </a:pPr>
            <a:r>
              <a:rPr lang="en-US" sz="1500" dirty="0">
                <a:solidFill>
                  <a:srgbClr val="6B7280"/>
                </a:solidFill>
                <a:latin typeface="Calibri" pitchFamily="34" charset="0"/>
                <a:ea typeface="Calibri" pitchFamily="34" charset="-122"/>
                <a:cs typeface="Calibri" pitchFamily="34" charset="-120"/>
              </a:rPr>
              <a:t>↓</a:t>
            </a:r>
            <a:endParaRPr lang="en-US" sz="1500" dirty="0"/>
          </a:p>
        </p:txBody>
      </p:sp>
      <p:sp>
        <p:nvSpPr>
          <p:cNvPr id="31" name="Shape 29"/>
          <p:cNvSpPr/>
          <p:nvPr/>
        </p:nvSpPr>
        <p:spPr>
          <a:xfrm>
            <a:off x="6309360" y="3246120"/>
            <a:ext cx="2514600" cy="548640"/>
          </a:xfrm>
          <a:prstGeom prst="roundRect">
            <a:avLst>
              <a:gd name="adj" fmla="val 6667"/>
            </a:avLst>
          </a:prstGeom>
          <a:solidFill>
            <a:srgbClr val="FFF7ED"/>
          </a:solidFill>
          <a:ln/>
        </p:spPr>
        <p:txBody>
          <a:bodyPr/>
          <a:lstStyle/>
          <a:p>
            <a:endParaRPr lang="en-CA"/>
          </a:p>
        </p:txBody>
      </p:sp>
      <p:sp>
        <p:nvSpPr>
          <p:cNvPr id="32" name="Text 30"/>
          <p:cNvSpPr/>
          <p:nvPr/>
        </p:nvSpPr>
        <p:spPr>
          <a:xfrm>
            <a:off x="6355080" y="3246120"/>
            <a:ext cx="2423160" cy="548640"/>
          </a:xfrm>
          <a:prstGeom prst="rect">
            <a:avLst/>
          </a:prstGeom>
          <a:noFill/>
          <a:ln/>
        </p:spPr>
        <p:txBody>
          <a:bodyPr wrap="square" lIns="0" tIns="0" rIns="0" bIns="0" rtlCol="0" anchor="ctr"/>
          <a:lstStyle/>
          <a:p>
            <a:pPr marL="0" indent="0" algn="ctr">
              <a:buNone/>
            </a:pPr>
            <a:r>
              <a:rPr lang="en-US" sz="950" dirty="0">
                <a:solidFill>
                  <a:srgbClr val="374151"/>
                </a:solidFill>
                <a:latin typeface="Calibri" pitchFamily="34" charset="0"/>
                <a:ea typeface="Calibri" pitchFamily="34" charset="-122"/>
                <a:cs typeface="Calibri" pitchFamily="34" charset="-120"/>
              </a:rPr>
              <a:t>Gaussian-weighted</a:t>
            </a:r>
            <a:endParaRPr lang="en-US" sz="950" dirty="0"/>
          </a:p>
          <a:p>
            <a:pPr marL="0" indent="0" algn="ctr">
              <a:buNone/>
            </a:pPr>
            <a:r>
              <a:rPr lang="en-US" sz="950" dirty="0">
                <a:solidFill>
                  <a:srgbClr val="374151"/>
                </a:solidFill>
                <a:latin typeface="Calibri" pitchFamily="34" charset="0"/>
                <a:ea typeface="Calibri" pitchFamily="34" charset="-122"/>
                <a:cs typeface="Calibri" pitchFamily="34" charset="-120"/>
              </a:rPr>
              <a:t>central matching</a:t>
            </a:r>
            <a:endParaRPr lang="en-US" sz="950" dirty="0"/>
          </a:p>
        </p:txBody>
      </p:sp>
      <p:sp>
        <p:nvSpPr>
          <p:cNvPr id="33" name="Text 31"/>
          <p:cNvSpPr/>
          <p:nvPr/>
        </p:nvSpPr>
        <p:spPr>
          <a:xfrm>
            <a:off x="7315200" y="3776472"/>
            <a:ext cx="365760" cy="320040"/>
          </a:xfrm>
          <a:prstGeom prst="rect">
            <a:avLst/>
          </a:prstGeom>
          <a:noFill/>
          <a:ln/>
        </p:spPr>
        <p:txBody>
          <a:bodyPr wrap="square" lIns="0" tIns="0" rIns="0" bIns="0" rtlCol="0" anchor="ctr"/>
          <a:lstStyle/>
          <a:p>
            <a:pPr marL="0" indent="0" algn="ctr">
              <a:buNone/>
            </a:pPr>
            <a:r>
              <a:rPr lang="en-US" sz="1500" dirty="0">
                <a:solidFill>
                  <a:srgbClr val="6B7280"/>
                </a:solidFill>
                <a:latin typeface="Calibri" pitchFamily="34" charset="0"/>
                <a:ea typeface="Calibri" pitchFamily="34" charset="-122"/>
                <a:cs typeface="Calibri" pitchFamily="34" charset="-120"/>
              </a:rPr>
              <a:t>↓</a:t>
            </a:r>
            <a:endParaRPr lang="en-US" sz="1500" dirty="0"/>
          </a:p>
        </p:txBody>
      </p:sp>
      <p:sp>
        <p:nvSpPr>
          <p:cNvPr id="34" name="Shape 32"/>
          <p:cNvSpPr/>
          <p:nvPr/>
        </p:nvSpPr>
        <p:spPr>
          <a:xfrm>
            <a:off x="6309360" y="4023360"/>
            <a:ext cx="2514600" cy="548640"/>
          </a:xfrm>
          <a:prstGeom prst="roundRect">
            <a:avLst>
              <a:gd name="adj" fmla="val 6667"/>
            </a:avLst>
          </a:prstGeom>
          <a:solidFill>
            <a:srgbClr val="FFF7ED"/>
          </a:solidFill>
          <a:ln/>
        </p:spPr>
        <p:txBody>
          <a:bodyPr/>
          <a:lstStyle/>
          <a:p>
            <a:endParaRPr lang="en-CA"/>
          </a:p>
        </p:txBody>
      </p:sp>
      <p:sp>
        <p:nvSpPr>
          <p:cNvPr id="35" name="Text 33"/>
          <p:cNvSpPr/>
          <p:nvPr/>
        </p:nvSpPr>
        <p:spPr>
          <a:xfrm>
            <a:off x="6355080" y="4023360"/>
            <a:ext cx="2423160" cy="548640"/>
          </a:xfrm>
          <a:prstGeom prst="rect">
            <a:avLst/>
          </a:prstGeom>
          <a:noFill/>
          <a:ln/>
        </p:spPr>
        <p:txBody>
          <a:bodyPr wrap="square" lIns="0" tIns="0" rIns="0" bIns="0" rtlCol="0" anchor="ctr"/>
          <a:lstStyle/>
          <a:p>
            <a:pPr marL="0" indent="0" algn="ctr">
              <a:buNone/>
            </a:pPr>
            <a:r>
              <a:rPr lang="en-US" sz="950" dirty="0">
                <a:solidFill>
                  <a:srgbClr val="374151"/>
                </a:solidFill>
                <a:latin typeface="Calibri" pitchFamily="34" charset="0"/>
                <a:ea typeface="Calibri" pitchFamily="34" charset="-122"/>
                <a:cs typeface="Calibri" pitchFamily="34" charset="-120"/>
              </a:rPr>
              <a:t>Weighted least-squares</a:t>
            </a:r>
            <a:endParaRPr lang="en-US" sz="950" dirty="0"/>
          </a:p>
          <a:p>
            <a:pPr marL="0" indent="0" algn="ctr">
              <a:buNone/>
            </a:pPr>
            <a:r>
              <a:rPr lang="en-US" sz="950" dirty="0">
                <a:solidFill>
                  <a:srgbClr val="374151"/>
                </a:solidFill>
                <a:latin typeface="Calibri" pitchFamily="34" charset="0"/>
                <a:ea typeface="Calibri" pitchFamily="34" charset="-122"/>
                <a:cs typeface="Calibri" pitchFamily="34" charset="-120"/>
              </a:rPr>
              <a:t>scaling per stack</a:t>
            </a:r>
            <a:endParaRPr lang="en-US" sz="950" dirty="0"/>
          </a:p>
        </p:txBody>
      </p:sp>
      <p:sp>
        <p:nvSpPr>
          <p:cNvPr id="36" name="Text 34"/>
          <p:cNvSpPr/>
          <p:nvPr/>
        </p:nvSpPr>
        <p:spPr>
          <a:xfrm>
            <a:off x="8458200" y="4736592"/>
            <a:ext cx="502920" cy="274320"/>
          </a:xfrm>
          <a:prstGeom prst="rect">
            <a:avLst/>
          </a:prstGeom>
          <a:noFill/>
          <a:ln/>
        </p:spPr>
        <p:txBody>
          <a:bodyPr wrap="square" lIns="0" tIns="0" rIns="0" bIns="0" rtlCol="0" anchor="ctr"/>
          <a:lstStyle/>
          <a:p>
            <a:pPr marL="0" indent="0" algn="r">
              <a:buNone/>
            </a:pPr>
            <a:r>
              <a:rPr lang="en-US" sz="1000" dirty="0">
                <a:solidFill>
                  <a:srgbClr val="6B7280"/>
                </a:solidFill>
                <a:latin typeface="Calibri" pitchFamily="34" charset="0"/>
                <a:ea typeface="Calibri" pitchFamily="34" charset="-122"/>
                <a:cs typeface="Calibri" pitchFamily="34" charset="-120"/>
              </a:rPr>
              <a:t>8</a:t>
            </a:r>
            <a:endParaRPr lang="en-US" sz="1000" dirty="0"/>
          </a:p>
        </p:txBody>
      </p:sp>
      <p:pic>
        <p:nvPicPr>
          <p:cNvPr id="39" name="Picture 38">
            <a:extLst>
              <a:ext uri="{FF2B5EF4-FFF2-40B4-BE49-F238E27FC236}">
                <a16:creationId xmlns:a16="http://schemas.microsoft.com/office/drawing/2014/main" id="{14F33AF5-D400-126A-B2DE-D6BC400448E4}"/>
              </a:ext>
            </a:extLst>
          </p:cNvPr>
          <p:cNvPicPr>
            <a:picLocks noChangeAspect="1"/>
          </p:cNvPicPr>
          <p:nvPr/>
        </p:nvPicPr>
        <p:blipFill>
          <a:blip r:embed="rId3"/>
          <a:stretch>
            <a:fillRect/>
          </a:stretch>
        </p:blipFill>
        <p:spPr>
          <a:xfrm>
            <a:off x="4146722" y="3474720"/>
            <a:ext cx="1079156" cy="24688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
                                        <p:tgtEl>
                                          <p:spTgt spid="5"/>
                                        </p:tgtEl>
                                      </p:cBhvr>
                                    </p:animEffect>
                                  </p:childTnLst>
                                </p:cTn>
                              </p:par>
                            </p:childTnLst>
                          </p:cTn>
                        </p:par>
                      </p:childTnLst>
                    </p:cTn>
                  </p:par>
                  <p:par>
                    <p:cTn id="11" fill="hold">
                      <p:stCondLst>
                        <p:cond delay="0"/>
                      </p:stCondLst>
                      <p:childTnLst>
                        <p:par>
                          <p:cTn id="12" fill="hold">
                            <p:stCondLst>
                              <p:cond delay="0"/>
                            </p:stCondLst>
                            <p:childTnLst>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
                                        <p:tgtEl>
                                          <p:spTgt spid="12"/>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200"/>
                                        <p:tgtEl>
                                          <p:spTgt spid="13"/>
                                        </p:tgtEl>
                                      </p:cBhvr>
                                    </p:animEffect>
                                  </p:childTnLst>
                                </p:cTn>
                              </p:par>
                              <p:par>
                                <p:cTn id="37" presetID="10"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00"/>
                                        <p:tgtEl>
                                          <p:spTgt spid="14"/>
                                        </p:tgtEl>
                                      </p:cBhvr>
                                    </p:animEffect>
                                  </p:childTnLst>
                                </p:cTn>
                              </p:par>
                              <p:par>
                                <p:cTn id="40" presetID="10"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200"/>
                                        <p:tgtEl>
                                          <p:spTgt spid="15"/>
                                        </p:tgtEl>
                                      </p:cBhvr>
                                    </p:animEffect>
                                  </p:childTnLst>
                                </p:cTn>
                              </p:par>
                            </p:childTnLst>
                          </p:cTn>
                        </p:par>
                      </p:childTnLst>
                    </p:cTn>
                  </p:par>
                  <p:par>
                    <p:cTn id="43" fill="hold">
                      <p:stCondLst>
                        <p:cond delay="0"/>
                      </p:stCondLst>
                      <p:childTnLst>
                        <p:par>
                          <p:cTn id="44" fill="hold">
                            <p:stCondLst>
                              <p:cond delay="0"/>
                            </p:stCondLst>
                            <p:childTnLst>
                              <p:par>
                                <p:cTn id="45" presetID="10"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00"/>
                                        <p:tgtEl>
                                          <p:spTgt spid="16"/>
                                        </p:tgtEl>
                                      </p:cBhvr>
                                    </p:animEffect>
                                  </p:childTnLst>
                                </p:cTn>
                              </p:par>
                              <p:par>
                                <p:cTn id="48" presetID="10"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200"/>
                                        <p:tgtEl>
                                          <p:spTgt spid="17"/>
                                        </p:tgtEl>
                                      </p:cBhvr>
                                    </p:animEffect>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200"/>
                                        <p:tgtEl>
                                          <p:spTgt spid="18"/>
                                        </p:tgtEl>
                                      </p:cBhvr>
                                    </p:animEffect>
                                  </p:childTnLst>
                                </p:cTn>
                              </p:par>
                              <p:par>
                                <p:cTn id="54" presetID="10" presetClass="entr" presetSubtype="0"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200"/>
                                        <p:tgtEl>
                                          <p:spTgt spid="19"/>
                                        </p:tgtEl>
                                      </p:cBhvr>
                                    </p:animEffect>
                                  </p:childTnLst>
                                </p:cTn>
                              </p:par>
                              <p:par>
                                <p:cTn id="57" presetID="10" presetClass="entr" presetSubtype="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200"/>
                                        <p:tgtEl>
                                          <p:spTgt spid="20"/>
                                        </p:tgtEl>
                                      </p:cBhvr>
                                    </p:animEffect>
                                  </p:childTnLst>
                                </p:cTn>
                              </p:par>
                              <p:par>
                                <p:cTn id="60" presetID="10" presetClass="entr" presetSubtype="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200"/>
                                        <p:tgtEl>
                                          <p:spTgt spid="21"/>
                                        </p:tgtEl>
                                      </p:cBhvr>
                                    </p:animEffect>
                                  </p:childTnLst>
                                </p:cTn>
                              </p:par>
                              <p:par>
                                <p:cTn id="63" presetID="10" presetClass="entr" presetSubtype="0"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200"/>
                                        <p:tgtEl>
                                          <p:spTgt spid="22"/>
                                        </p:tgtEl>
                                      </p:cBhvr>
                                    </p:animEffect>
                                  </p:childTnLst>
                                </p:cTn>
                              </p:par>
                              <p:par>
                                <p:cTn id="66" presetID="10" presetClass="entr" presetSubtype="0" fill="hold"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200"/>
                                        <p:tgtEl>
                                          <p:spTgt spid="23"/>
                                        </p:tgtEl>
                                      </p:cBhvr>
                                    </p:animEffect>
                                  </p:childTnLst>
                                </p:cTn>
                              </p:par>
                              <p:par>
                                <p:cTn id="69" presetID="10" presetClass="entr" presetSubtype="0" fill="hold"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200"/>
                                        <p:tgtEl>
                                          <p:spTgt spid="24"/>
                                        </p:tgtEl>
                                      </p:cBhvr>
                                    </p:animEffect>
                                  </p:childTnLst>
                                </p:cTn>
                              </p:par>
                              <p:par>
                                <p:cTn id="72" presetID="10" presetClass="entr" presetSubtype="0" fill="hold"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200"/>
                                        <p:tgtEl>
                                          <p:spTgt spid="25"/>
                                        </p:tgtEl>
                                      </p:cBhvr>
                                    </p:animEffect>
                                  </p:childTnLst>
                                </p:cTn>
                              </p:par>
                            </p:childTnLst>
                          </p:cTn>
                        </p:par>
                      </p:childTnLst>
                    </p:cTn>
                  </p:par>
                  <p:par>
                    <p:cTn id="75" fill="hold">
                      <p:stCondLst>
                        <p:cond delay="0"/>
                      </p:stCondLst>
                      <p:childTnLst>
                        <p:par>
                          <p:cTn id="76" fill="hold">
                            <p:stCondLst>
                              <p:cond delay="0"/>
                            </p:stCondLst>
                            <p:childTnLst>
                              <p:par>
                                <p:cTn id="77" presetID="10" presetClass="entr" presetSubtype="0" fill="hold"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200"/>
                                        <p:tgtEl>
                                          <p:spTgt spid="26"/>
                                        </p:tgtEl>
                                      </p:cBhvr>
                                    </p:animEffect>
                                  </p:childTnLst>
                                </p:cTn>
                              </p:par>
                              <p:par>
                                <p:cTn id="80" presetID="10" presetClass="entr" presetSubtype="0" fill="hold"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200"/>
                                        <p:tgtEl>
                                          <p:spTgt spid="27"/>
                                        </p:tgtEl>
                                      </p:cBhvr>
                                    </p:animEffect>
                                  </p:childTnLst>
                                </p:cTn>
                              </p:par>
                              <p:par>
                                <p:cTn id="83" presetID="10" presetClass="entr" presetSubtype="0" fill="hold"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200"/>
                                        <p:tgtEl>
                                          <p:spTgt spid="28"/>
                                        </p:tgtEl>
                                      </p:cBhvr>
                                    </p:animEffect>
                                  </p:childTnLst>
                                </p:cTn>
                              </p:par>
                              <p:par>
                                <p:cTn id="86" presetID="10" presetClass="entr" presetSubtype="0" fill="hold" nodeType="with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fade">
                                      <p:cBhvr>
                                        <p:cTn id="88" dur="200"/>
                                        <p:tgtEl>
                                          <p:spTgt spid="29"/>
                                        </p:tgtEl>
                                      </p:cBhvr>
                                    </p:animEffect>
                                  </p:childTnLst>
                                </p:cTn>
                              </p:par>
                              <p:par>
                                <p:cTn id="89" presetID="10" presetClass="entr" presetSubtype="0" fill="hold" nodeType="with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200"/>
                                        <p:tgtEl>
                                          <p:spTgt spid="30"/>
                                        </p:tgtEl>
                                      </p:cBhvr>
                                    </p:animEffect>
                                  </p:childTnLst>
                                </p:cTn>
                              </p:par>
                              <p:par>
                                <p:cTn id="92" presetID="10" presetClass="entr" presetSubtype="0" fill="hold" nodeType="with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fade">
                                      <p:cBhvr>
                                        <p:cTn id="94" dur="200"/>
                                        <p:tgtEl>
                                          <p:spTgt spid="31"/>
                                        </p:tgtEl>
                                      </p:cBhvr>
                                    </p:animEffect>
                                  </p:childTnLst>
                                </p:cTn>
                              </p:par>
                              <p:par>
                                <p:cTn id="95" presetID="10" presetClass="entr" presetSubtype="0" fill="hold" nodeType="with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200"/>
                                        <p:tgtEl>
                                          <p:spTgt spid="32"/>
                                        </p:tgtEl>
                                      </p:cBhvr>
                                    </p:animEffect>
                                  </p:childTnLst>
                                </p:cTn>
                              </p:par>
                              <p:par>
                                <p:cTn id="98" presetID="10" presetClass="entr" presetSubtype="0" fill="hold" nodeType="with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fade">
                                      <p:cBhvr>
                                        <p:cTn id="100" dur="200"/>
                                        <p:tgtEl>
                                          <p:spTgt spid="33"/>
                                        </p:tgtEl>
                                      </p:cBhvr>
                                    </p:animEffect>
                                  </p:childTnLst>
                                </p:cTn>
                              </p:par>
                              <p:par>
                                <p:cTn id="101" presetID="10" presetClass="entr" presetSubtype="0" fill="hold" nodeType="with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200"/>
                                        <p:tgtEl>
                                          <p:spTgt spid="34"/>
                                        </p:tgtEl>
                                      </p:cBhvr>
                                    </p:animEffect>
                                  </p:childTnLst>
                                </p:cTn>
                              </p:par>
                              <p:par>
                                <p:cTn id="104" presetID="10" presetClass="entr" presetSubtype="0"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fade">
                                      <p:cBhvr>
                                        <p:cTn id="106" dur="2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48640" y="292608"/>
            <a:ext cx="4572000" cy="228600"/>
          </a:xfrm>
          <a:prstGeom prst="rect">
            <a:avLst/>
          </a:prstGeom>
          <a:noFill/>
          <a:ln/>
        </p:spPr>
        <p:txBody>
          <a:bodyPr wrap="square" lIns="0" tIns="0" rIns="0" bIns="0" rtlCol="0" anchor="ctr"/>
          <a:lstStyle/>
          <a:p>
            <a:pPr marL="0" indent="0">
              <a:buNone/>
            </a:pPr>
            <a:r>
              <a:rPr lang="en-US" sz="950" b="1" kern="0" spc="300" dirty="0">
                <a:solidFill>
                  <a:srgbClr val="2563EB"/>
                </a:solidFill>
                <a:latin typeface="Calibri" pitchFamily="34" charset="0"/>
                <a:ea typeface="Calibri" pitchFamily="34" charset="-122"/>
                <a:cs typeface="Calibri" pitchFamily="34" charset="-120"/>
              </a:rPr>
              <a:t>RESULTS</a:t>
            </a:r>
            <a:endParaRPr lang="en-US" sz="950" dirty="0"/>
          </a:p>
        </p:txBody>
      </p:sp>
      <p:sp>
        <p:nvSpPr>
          <p:cNvPr id="3" name="Text 1"/>
          <p:cNvSpPr/>
          <p:nvPr/>
        </p:nvSpPr>
        <p:spPr>
          <a:xfrm>
            <a:off x="548640" y="594360"/>
            <a:ext cx="8046720" cy="502920"/>
          </a:xfrm>
          <a:prstGeom prst="rect">
            <a:avLst/>
          </a:prstGeom>
          <a:noFill/>
          <a:ln/>
        </p:spPr>
        <p:txBody>
          <a:bodyPr wrap="square" lIns="0" tIns="0" rIns="0" bIns="0" rtlCol="0" anchor="ctr"/>
          <a:lstStyle/>
          <a:p>
            <a:pPr marL="0" indent="0">
              <a:buNone/>
            </a:pPr>
            <a:r>
              <a:rPr lang="en-US" sz="2800" b="1" dirty="0">
                <a:solidFill>
                  <a:srgbClr val="16213E"/>
                </a:solidFill>
                <a:latin typeface="Georgia" pitchFamily="34" charset="0"/>
                <a:ea typeface="Georgia" pitchFamily="34" charset="-122"/>
                <a:cs typeface="Georgia" pitchFamily="34" charset="-120"/>
              </a:rPr>
              <a:t>Corrected Reconstruction</a:t>
            </a:r>
            <a:endParaRPr lang="en-US" sz="2800" dirty="0"/>
          </a:p>
        </p:txBody>
      </p:sp>
      <p:pic>
        <p:nvPicPr>
          <p:cNvPr id="4" name="Image 0" descr="/home/claude/fig4_correction_comparison.png"/>
          <p:cNvPicPr>
            <a:picLocks noChangeAspect="1"/>
          </p:cNvPicPr>
          <p:nvPr/>
        </p:nvPicPr>
        <p:blipFill>
          <a:blip r:embed="rId3"/>
          <a:stretch>
            <a:fillRect/>
          </a:stretch>
        </p:blipFill>
        <p:spPr>
          <a:xfrm>
            <a:off x="182880" y="1143000"/>
            <a:ext cx="8778240" cy="2103120"/>
          </a:xfrm>
          <a:prstGeom prst="rect">
            <a:avLst/>
          </a:prstGeom>
        </p:spPr>
      </p:pic>
      <p:sp>
        <p:nvSpPr>
          <p:cNvPr id="5" name="Text 2"/>
          <p:cNvSpPr/>
          <p:nvPr/>
        </p:nvSpPr>
        <p:spPr>
          <a:xfrm>
            <a:off x="365760" y="3291840"/>
            <a:ext cx="8412480" cy="457200"/>
          </a:xfrm>
          <a:prstGeom prst="rect">
            <a:avLst/>
          </a:prstGeom>
          <a:noFill/>
          <a:ln/>
        </p:spPr>
        <p:txBody>
          <a:bodyPr wrap="square" lIns="0" tIns="0" rIns="0" bIns="0" rtlCol="0" anchor="ctr"/>
          <a:lstStyle/>
          <a:p>
            <a:pPr marL="0" indent="0">
              <a:buNone/>
            </a:pPr>
            <a:r>
              <a:rPr lang="en-US" sz="850" i="1" dirty="0">
                <a:solidFill>
                  <a:srgbClr val="6B7280"/>
                </a:solidFill>
                <a:latin typeface="Calibri" pitchFamily="34" charset="0"/>
                <a:ea typeface="Calibri" pitchFamily="34" charset="-122"/>
                <a:cs typeface="Calibri" pitchFamily="34" charset="-120"/>
              </a:rPr>
              <a:t>Figure 4: (a) PDD scaling, (b) Beer–Lambert, (c) Robust normalization (colour = relative dose, axes x/y in mm).</a:t>
            </a:r>
            <a:endParaRPr lang="en-US" sz="850" dirty="0"/>
          </a:p>
          <a:p>
            <a:pPr marL="0" indent="0">
              <a:buNone/>
            </a:pPr>
            <a:r>
              <a:rPr lang="en-US" sz="850" i="1" dirty="0">
                <a:solidFill>
                  <a:srgbClr val="6B7280"/>
                </a:solidFill>
                <a:latin typeface="Calibri" pitchFamily="34" charset="0"/>
                <a:ea typeface="Calibri" pitchFamily="34" charset="-122"/>
                <a:cs typeface="Calibri" pitchFamily="34" charset="-120"/>
              </a:rPr>
              <a:t>(d) Profiles at y = −30 mm; x-axis = lateral position (mm), y-axis = relative dose; TOPAS reference = black dashed line.</a:t>
            </a:r>
            <a:endParaRPr lang="en-US" sz="850" dirty="0"/>
          </a:p>
        </p:txBody>
      </p:sp>
      <p:sp>
        <p:nvSpPr>
          <p:cNvPr id="6" name="Shape 3"/>
          <p:cNvSpPr/>
          <p:nvPr/>
        </p:nvSpPr>
        <p:spPr>
          <a:xfrm>
            <a:off x="457200" y="3840480"/>
            <a:ext cx="8229600" cy="365760"/>
          </a:xfrm>
          <a:prstGeom prst="roundRect">
            <a:avLst>
              <a:gd name="adj" fmla="val 12500"/>
            </a:avLst>
          </a:prstGeom>
          <a:solidFill>
            <a:srgbClr val="EFF6FF"/>
          </a:solidFill>
          <a:ln/>
        </p:spPr>
        <p:txBody>
          <a:bodyPr/>
          <a:lstStyle/>
          <a:p>
            <a:endParaRPr lang="en-CA"/>
          </a:p>
        </p:txBody>
      </p:sp>
      <p:sp>
        <p:nvSpPr>
          <p:cNvPr id="7" name="Text 4"/>
          <p:cNvSpPr/>
          <p:nvPr/>
        </p:nvSpPr>
        <p:spPr>
          <a:xfrm>
            <a:off x="640080" y="3858768"/>
            <a:ext cx="7955280" cy="329184"/>
          </a:xfrm>
          <a:prstGeom prst="rect">
            <a:avLst/>
          </a:prstGeom>
          <a:noFill/>
          <a:ln/>
        </p:spPr>
        <p:txBody>
          <a:bodyPr wrap="square" lIns="0" tIns="0" rIns="0" bIns="0" rtlCol="0" anchor="ctr"/>
          <a:lstStyle/>
          <a:p>
            <a:pPr marL="0" indent="0">
              <a:buNone/>
            </a:pPr>
            <a:r>
              <a:rPr lang="en-US" sz="1100" b="1" dirty="0">
                <a:solidFill>
                  <a:srgbClr val="2563EB"/>
                </a:solidFill>
                <a:latin typeface="Calibri" pitchFamily="34" charset="0"/>
                <a:ea typeface="Calibri" pitchFamily="34" charset="-122"/>
                <a:cs typeface="Calibri" pitchFamily="34" charset="-120"/>
              </a:rPr>
              <a:t>✓  PDD scaling and Beer–Lambert closely match the reference in plateau and penumbra</a:t>
            </a:r>
            <a:endParaRPr lang="en-US" sz="1100" dirty="0"/>
          </a:p>
        </p:txBody>
      </p:sp>
      <p:sp>
        <p:nvSpPr>
          <p:cNvPr id="8" name="Shape 5"/>
          <p:cNvSpPr/>
          <p:nvPr/>
        </p:nvSpPr>
        <p:spPr>
          <a:xfrm>
            <a:off x="457200" y="4297680"/>
            <a:ext cx="8229600" cy="365760"/>
          </a:xfrm>
          <a:prstGeom prst="roundRect">
            <a:avLst>
              <a:gd name="adj" fmla="val 12500"/>
            </a:avLst>
          </a:prstGeom>
          <a:solidFill>
            <a:srgbClr val="FFF7ED"/>
          </a:solidFill>
          <a:ln/>
        </p:spPr>
        <p:txBody>
          <a:bodyPr/>
          <a:lstStyle/>
          <a:p>
            <a:endParaRPr lang="en-CA"/>
          </a:p>
        </p:txBody>
      </p:sp>
      <p:sp>
        <p:nvSpPr>
          <p:cNvPr id="9" name="Text 6"/>
          <p:cNvSpPr/>
          <p:nvPr/>
        </p:nvSpPr>
        <p:spPr>
          <a:xfrm>
            <a:off x="640080" y="4315968"/>
            <a:ext cx="7955280" cy="329184"/>
          </a:xfrm>
          <a:prstGeom prst="rect">
            <a:avLst/>
          </a:prstGeom>
          <a:noFill/>
          <a:ln/>
        </p:spPr>
        <p:txBody>
          <a:bodyPr wrap="square" lIns="0" tIns="0" rIns="0" bIns="0" rtlCol="0" anchor="ctr"/>
          <a:lstStyle/>
          <a:p>
            <a:pPr marL="0" indent="0">
              <a:buNone/>
            </a:pPr>
            <a:r>
              <a:rPr lang="en-US" sz="1100" b="1" dirty="0">
                <a:solidFill>
                  <a:srgbClr val="EA580C"/>
                </a:solidFill>
                <a:latin typeface="Calibri" pitchFamily="34" charset="0"/>
                <a:ea typeface="Calibri" pitchFamily="34" charset="-122"/>
                <a:cs typeface="Calibri" pitchFamily="34" charset="-120"/>
              </a:rPr>
              <a:t>!  Robust normalization deviates more and yields a slightly narrower field</a:t>
            </a:r>
            <a:endParaRPr lang="en-US" sz="1100" dirty="0"/>
          </a:p>
        </p:txBody>
      </p:sp>
      <p:sp>
        <p:nvSpPr>
          <p:cNvPr id="10" name="Text 7"/>
          <p:cNvSpPr/>
          <p:nvPr/>
        </p:nvSpPr>
        <p:spPr>
          <a:xfrm>
            <a:off x="8458200" y="4736592"/>
            <a:ext cx="502920" cy="274320"/>
          </a:xfrm>
          <a:prstGeom prst="rect">
            <a:avLst/>
          </a:prstGeom>
          <a:noFill/>
          <a:ln/>
        </p:spPr>
        <p:txBody>
          <a:bodyPr wrap="square" lIns="0" tIns="0" rIns="0" bIns="0" rtlCol="0" anchor="ctr"/>
          <a:lstStyle/>
          <a:p>
            <a:pPr marL="0" indent="0" algn="r">
              <a:buNone/>
            </a:pPr>
            <a:r>
              <a:rPr lang="en-US" sz="1000" dirty="0">
                <a:solidFill>
                  <a:srgbClr val="6B7280"/>
                </a:solidFill>
                <a:latin typeface="Calibri" pitchFamily="34" charset="0"/>
                <a:ea typeface="Calibri" pitchFamily="34" charset="-122"/>
                <a:cs typeface="Calibri" pitchFamily="34" charset="-120"/>
              </a:rPr>
              <a:t>9</a:t>
            </a:r>
            <a:endParaRPr lang="en-US" sz="1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
                                        <p:tgtEl>
                                          <p:spTgt spid="7"/>
                                        </p:tgtEl>
                                      </p:cBhvr>
                                    </p:animEffect>
                                  </p:childTnLst>
                                </p:cTn>
                              </p:par>
                            </p:childTnLst>
                          </p:cTn>
                        </p:par>
                      </p:childTnLst>
                    </p:cTn>
                  </p:par>
                  <p:par>
                    <p:cTn id="11" fill="hold">
                      <p:stCondLst>
                        <p:cond delay="0"/>
                      </p:stCondLst>
                      <p:childTnLst>
                        <p:par>
                          <p:cTn id="12" fill="hold">
                            <p:stCondLst>
                              <p:cond delay="0"/>
                            </p:stCondLst>
                            <p:childTnLst>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7816</TotalTime>
  <Words>3249</Words>
  <Application>Microsoft Office PowerPoint</Application>
  <PresentationFormat>On-screen Show (16:9)</PresentationFormat>
  <Paragraphs>312</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Attenuation Correction in Sparse-View Tomographic Dose Reconstruction</dc:title>
  <dc:subject>PptxGenJS Presentation</dc:subject>
  <dc:creator>Sajjad Ahmad Khan</dc:creator>
  <cp:lastModifiedBy>Sajjad Ahmad Khan</cp:lastModifiedBy>
  <cp:revision>9</cp:revision>
  <dcterms:created xsi:type="dcterms:W3CDTF">2026-06-07T02:11:07Z</dcterms:created>
  <dcterms:modified xsi:type="dcterms:W3CDTF">2026-06-16T08:07:18Z</dcterms:modified>
</cp:coreProperties>
</file>