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4"/>
    <p:sldMasterId id="2147483680" r:id="rId5"/>
    <p:sldMasterId id="2147483660" r:id="rId6"/>
  </p:sldMasterIdLst>
  <p:notesMasterIdLst>
    <p:notesMasterId r:id="rId41"/>
  </p:notesMasterIdLst>
  <p:handoutMasterIdLst>
    <p:handoutMasterId r:id="rId42"/>
  </p:handoutMasterIdLst>
  <p:sldIdLst>
    <p:sldId id="262" r:id="rId7"/>
    <p:sldId id="541" r:id="rId8"/>
    <p:sldId id="535" r:id="rId9"/>
    <p:sldId id="540" r:id="rId10"/>
    <p:sldId id="545" r:id="rId11"/>
    <p:sldId id="529" r:id="rId12"/>
    <p:sldId id="528" r:id="rId13"/>
    <p:sldId id="526" r:id="rId14"/>
    <p:sldId id="527" r:id="rId15"/>
    <p:sldId id="546" r:id="rId16"/>
    <p:sldId id="550" r:id="rId17"/>
    <p:sldId id="524" r:id="rId18"/>
    <p:sldId id="522" r:id="rId19"/>
    <p:sldId id="542" r:id="rId20"/>
    <p:sldId id="547" r:id="rId21"/>
    <p:sldId id="533" r:id="rId22"/>
    <p:sldId id="512" r:id="rId23"/>
    <p:sldId id="544" r:id="rId24"/>
    <p:sldId id="505" r:id="rId25"/>
    <p:sldId id="521" r:id="rId26"/>
    <p:sldId id="525" r:id="rId27"/>
    <p:sldId id="548" r:id="rId28"/>
    <p:sldId id="516" r:id="rId29"/>
    <p:sldId id="517" r:id="rId30"/>
    <p:sldId id="484" r:id="rId31"/>
    <p:sldId id="485" r:id="rId32"/>
    <p:sldId id="486" r:id="rId33"/>
    <p:sldId id="487" r:id="rId34"/>
    <p:sldId id="549" r:id="rId35"/>
    <p:sldId id="518" r:id="rId36"/>
    <p:sldId id="519" r:id="rId37"/>
    <p:sldId id="537" r:id="rId38"/>
    <p:sldId id="543" r:id="rId39"/>
    <p:sldId id="536" r:id="rId40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B4D3"/>
    <a:srgbClr val="D3E8F4"/>
    <a:srgbClr val="C3ABC9"/>
    <a:srgbClr val="DCCEE0"/>
    <a:srgbClr val="D671AD"/>
    <a:srgbClr val="93D384"/>
    <a:srgbClr val="CFE6CA"/>
    <a:srgbClr val="6399C5"/>
    <a:srgbClr val="B9CCDD"/>
    <a:srgbClr val="FF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942" autoAdjust="0"/>
    <p:restoredTop sz="86013" autoAdjust="0"/>
  </p:normalViewPr>
  <p:slideViewPr>
    <p:cSldViewPr snapToGrid="0">
      <p:cViewPr>
        <p:scale>
          <a:sx n="66" d="100"/>
          <a:sy n="66" d="100"/>
        </p:scale>
        <p:origin x="2292" y="5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presProps" Target="presProps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tableStyles" Target="tableStyles.xml"/><Relationship Id="rId20" Type="http://schemas.openxmlformats.org/officeDocument/2006/relationships/slide" Target="slides/slide14.xml"/><Relationship Id="rId41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3944A3F-6C6F-0DF7-A2B0-8353A26DE61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40918E5-8A16-5F93-8950-05E9BE427D0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DF9E8C-A182-40B5-B037-4CC52BF1A635}" type="datetimeFigureOut">
              <a:rPr lang="fr-CA" smtClean="0"/>
              <a:t>2026-07-07</a:t>
            </a:fld>
            <a:endParaRPr lang="fr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8C1695-ED79-9D86-B5D0-D506902FC35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223C6B-69BB-5E9A-9B5B-E64FA922290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79618E-8DD5-4814-8A6E-2A1291098632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06433151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0CD108-BA2D-40FF-BC3B-E07ED5C84B42}" type="datetimeFigureOut">
              <a:rPr lang="fr-CA" smtClean="0"/>
              <a:t>2026-07-07</a:t>
            </a:fld>
            <a:endParaRPr lang="fr-C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D064C7-94AE-416C-86A3-7579152B5333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8110172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D064C7-94AE-416C-86A3-7579152B5333}" type="slidenum">
              <a:rPr lang="fr-CA" smtClean="0"/>
              <a:t>1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6163578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D064C7-94AE-416C-86A3-7579152B5333}" type="slidenum">
              <a:rPr lang="fr-CA" smtClean="0"/>
              <a:t>10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2004668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C4A7D8-B642-153A-1182-6DB97002AA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201C4E6-19C1-D33A-C7FA-8178720107A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F1BCCF5-41D1-9256-2A30-06B388922A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94C996-C82A-55DC-F0C8-C622032BF62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D064C7-94AE-416C-86A3-7579152B5333}" type="slidenum">
              <a:rPr lang="fr-CA" smtClean="0"/>
              <a:t>11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1015953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DA0C41-EC82-B81C-B129-4EF74426AF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54B3BC7-06AA-9D4B-BAA4-B685F5DB28E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86AAE46-92DF-7467-81FE-0D67D5C984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3E91B1-7E9F-953A-55D3-7FB03FA3D8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D064C7-94AE-416C-86A3-7579152B5333}" type="slidenum">
              <a:rPr lang="fr-CA" smtClean="0"/>
              <a:t>12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0797397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C21E44-3004-575E-026D-B44E8938DB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41CFCC3-7EB3-645C-F739-F765FD879FB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1F1E2B9-2D26-C21A-E390-4FED5A982A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50B311-C3C6-0D10-5049-F7BC9A5108A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D064C7-94AE-416C-86A3-7579152B5333}" type="slidenum">
              <a:rPr lang="fr-CA" smtClean="0"/>
              <a:t>13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089964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FC1523-A712-355A-21EF-D41975E3F4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7BD442A-0A7F-95E4-524E-C2A7EA5E6EE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B1A4520-FF90-63BA-CBB8-01D5877FD8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fr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2DA956-C775-6D35-704F-08ECAA9B09F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D064C7-94AE-416C-86A3-7579152B5333}" type="slidenum">
              <a:rPr lang="fr-CA" smtClean="0"/>
              <a:t>14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9683471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D064C7-94AE-416C-86A3-7579152B5333}" type="slidenum">
              <a:rPr lang="fr-CA" smtClean="0"/>
              <a:t>15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3928936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160840-4A24-DF78-CCE5-2C57D182D9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7779DD5-192E-D623-C9C2-BD4BBB5644B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D566BDE-24CA-BDFC-8C23-30E05925B83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ABEF1C-DD28-BEF8-423D-5CD38D45DDA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D064C7-94AE-416C-86A3-7579152B5333}" type="slidenum">
              <a:rPr lang="fr-CA" smtClean="0"/>
              <a:t>16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371882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B32B20-C4CD-E6B3-C77D-9D381B9070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8013CC3-FF31-D262-1C15-947C13137CB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0AF9C0A-A465-3E4A-8D21-DF0DB1B54C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5F5F85-8923-3FC9-8904-B912D6CC4F9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D064C7-94AE-416C-86A3-7579152B5333}" type="slidenum">
              <a:rPr lang="fr-CA" smtClean="0"/>
              <a:t>17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38174657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995014-0AE0-6E0E-A6DD-4D3F8B7AFA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D4C365D-6F60-32D4-DCC1-1E6CC1D9AD9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CEF72AF-DF49-F495-8D6E-39CEEADF77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3D773E-B526-07C6-5335-47B944EC0A7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D064C7-94AE-416C-86A3-7579152B5333}" type="slidenum">
              <a:rPr lang="fr-CA" smtClean="0"/>
              <a:t>18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76483020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EA2924-EEFB-1CE8-C97D-CB33412A92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AD2DD9A-4731-445A-EFC0-CAF235E2253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157FEB9-9612-1233-6009-FBCE7AA37A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DA02F4-730C-6746-753A-23FE56C8EE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D064C7-94AE-416C-86A3-7579152B5333}" type="slidenum">
              <a:rPr lang="fr-CA" smtClean="0"/>
              <a:t>19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1471824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D064C7-94AE-416C-86A3-7579152B5333}" type="slidenum">
              <a:rPr lang="fr-CA" smtClean="0"/>
              <a:t>2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51657801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D064C7-94AE-416C-86A3-7579152B5333}" type="slidenum">
              <a:rPr lang="fr-CA" smtClean="0"/>
              <a:t>20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71520534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08D563-FC87-3167-F80F-1D5BCCA3F0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271AB10-6DC7-2166-951D-7D11D7EC497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12D35F6-F4D1-2D73-4681-63AA1B6A211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9C90B1-7E60-9039-1745-628BCBB1DE1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D064C7-94AE-416C-86A3-7579152B5333}" type="slidenum">
              <a:rPr lang="fr-CA" smtClean="0"/>
              <a:t>21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6420962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C46D6D-0A7A-3F07-333E-650B4499F7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58BB33B-39BD-F7C5-341E-8DD33CC3CA3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6C3B06B-73D8-0FB7-975C-F301C619804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03EAEB-B432-D9F4-8C47-CA28C44405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D064C7-94AE-416C-86A3-7579152B5333}" type="slidenum">
              <a:rPr lang="fr-CA" smtClean="0"/>
              <a:t>23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81549519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DAADA7-A8CD-7A8E-68EB-FB31A030AA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36CD364-7185-2B64-FC90-CFDC03BBA59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9B0E1DC-B2C9-5928-EB40-E8321EA54E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694D5A-DE9F-B06C-05B5-E92C35D70F0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D064C7-94AE-416C-86A3-7579152B5333}" type="slidenum">
              <a:rPr lang="fr-CA" smtClean="0"/>
              <a:t>24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43771018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7A8D4E-8A06-2292-F417-AED85A2E92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BEE5CC6-31FE-E160-D250-277D749466B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79C8F8B-A35F-A134-C750-9D5AA7058D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E406DD-5C52-A266-B72D-02D3486D766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D064C7-94AE-416C-86A3-7579152B5333}" type="slidenum">
              <a:rPr lang="fr-CA" smtClean="0"/>
              <a:t>25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18484405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49154B-21F8-A530-3CF4-DE32BBEE10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870A0C5-CB7B-9492-D7B5-045A6B4A603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8708495-EA81-B185-7B9B-72035101E95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710C1C-C31B-5F0B-FFCE-698A9062DF3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D064C7-94AE-416C-86A3-7579152B5333}" type="slidenum">
              <a:rPr lang="fr-CA" smtClean="0"/>
              <a:t>26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5912091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B261CB-5522-6D7D-8504-4B9C6A0C8B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EB032F3-40E4-DBE7-E726-D7F2CF40A3C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B1F7D93-43D8-599F-093E-A11EF89B57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849B73-3C1E-AEF3-6DD4-14A05476E92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D064C7-94AE-416C-86A3-7579152B5333}" type="slidenum">
              <a:rPr lang="fr-CA" smtClean="0"/>
              <a:t>27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25099466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0CC3EF-2E61-2692-81BC-25F811D9EE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CE22DE0-D85B-E427-1E8B-87B33230695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826F3C2-13D0-7D5C-C4D1-681FEDD3FD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A4DF8D-9E1E-B5F7-B92E-5950805094F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D064C7-94AE-416C-86A3-7579152B5333}" type="slidenum">
              <a:rPr lang="fr-CA" smtClean="0"/>
              <a:t>28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57802255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4DDA7E-8C0C-DA95-BCF1-ED8A4380AD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570FE00-BDF3-6EF3-22FC-0D9093782EC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E43B04C-7A1C-A185-C8A9-BAFFEEB74A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fr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AAB1F9-6411-E318-917F-988A3414C35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D064C7-94AE-416C-86A3-7579152B5333}" type="slidenum">
              <a:rPr lang="fr-CA" smtClean="0"/>
              <a:t>30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16429844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E5D4F2-07FE-2C77-0B68-C11340898E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2BF4C6B-F150-B5AF-6275-11E56820894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5FBA801-62F0-87AE-3DE4-5750609A15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fr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4FCC6F-9D3D-CF63-717B-3E32FF631E2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D064C7-94AE-416C-86A3-7579152B5333}" type="slidenum">
              <a:rPr lang="fr-CA" smtClean="0"/>
              <a:t>31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1177343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11059D-C5BB-426D-B0DE-0205042E5F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8DCE2FC-92DE-4A56-9BE5-05C91801980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18CC605-CE8B-E747-5231-80CCB78193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fr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6B0AED-DBE7-093D-743D-C0E11534BF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D064C7-94AE-416C-86A3-7579152B5333}" type="slidenum">
              <a:rPr lang="fr-CA" smtClean="0"/>
              <a:t>3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48610645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D064C7-94AE-416C-86A3-7579152B5333}" type="slidenum">
              <a:rPr lang="fr-CA" smtClean="0"/>
              <a:t>32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31043931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6256A9-7D51-AEF0-BAB4-4BF2028F44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>
            <a:extLst>
              <a:ext uri="{FF2B5EF4-FFF2-40B4-BE49-F238E27FC236}">
                <a16:creationId xmlns:a16="http://schemas.microsoft.com/office/drawing/2014/main" id="{6460B046-C0DB-1A5D-B7F8-C80BE6F65EF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A4F5E0DB-CB0B-6598-4510-F88E654124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fr-C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C774C38-16F6-EB63-AAE5-FBDF8654E59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D064C7-94AE-416C-86A3-7579152B5333}" type="slidenum">
              <a:rPr lang="fr-CA" smtClean="0"/>
              <a:t>33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46894005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A5656D-3438-6BFF-CB68-D835BE2177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EE04237-B0FE-84AF-ECA3-D61F1C3CB6F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D79170F-05BF-3C0D-38F2-D519FD4A24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fr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0F1F02-E406-8D7B-EFE7-A6AF1AA13E5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D064C7-94AE-416C-86A3-7579152B5333}" type="slidenum">
              <a:rPr lang="fr-CA" smtClean="0"/>
              <a:t>34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4675886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D492EF-4832-B59A-3391-04FFC857EC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2773FBD-84C8-FB31-459C-198742BD333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C2F1315-ED58-36E1-1BF5-7E7836FEF3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fr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E83BB2-E7E4-8892-E599-049515C531B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D064C7-94AE-416C-86A3-7579152B5333}" type="slidenum">
              <a:rPr lang="fr-CA" smtClean="0"/>
              <a:t>4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0902792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D064C7-94AE-416C-86A3-7579152B5333}" type="slidenum">
              <a:rPr lang="fr-CA" smtClean="0"/>
              <a:t>5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2464124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E23383-8CB0-D4B8-EDD8-80074B0937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E680E5D-AA34-E591-5839-9E661CB505F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1B590F6-A185-1B37-021D-E649BE9F0F8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fr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0B72D7-6767-BBF3-106D-5E2398EA766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D064C7-94AE-416C-86A3-7579152B5333}" type="slidenum">
              <a:rPr lang="fr-CA" smtClean="0"/>
              <a:t>6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3124147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0A71B1-AEA4-FC32-9393-95DB9BBD3E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8ADBD82-DF37-89E6-C332-085F091A14E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FA6CD14-807E-B19A-E379-ADFB80AA81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fr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B6002B-6C6F-2E1F-CA9C-D1B22256708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D064C7-94AE-416C-86A3-7579152B5333}" type="slidenum">
              <a:rPr lang="fr-CA" smtClean="0"/>
              <a:t>7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740464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E01752-337F-10BF-145C-B3B9DFFDA6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FDB44E6-3DDC-65D2-9363-CCCBA655E3C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>
                <a:extLst>
                  <a:ext uri="{FF2B5EF4-FFF2-40B4-BE49-F238E27FC236}">
                    <a16:creationId xmlns:a16="http://schemas.microsoft.com/office/drawing/2014/main" id="{A1D123C0-0AA8-657E-B0CD-F17921A02889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buFontTx/>
                  <a:buNone/>
                </a:pPr>
                <a:endParaRPr lang="fr-CA" baseline="0" dirty="0"/>
              </a:p>
            </p:txBody>
          </p:sp>
        </mc:Choice>
        <mc:Fallback xmlns="">
          <p:sp>
            <p:nvSpPr>
              <p:cNvPr id="3" name="Notes Placeholder 2">
                <a:extLst>
                  <a:ext uri="{FF2B5EF4-FFF2-40B4-BE49-F238E27FC236}">
                    <a16:creationId xmlns:a16="http://schemas.microsoft.com/office/drawing/2014/main" id="{A1D123C0-0AA8-657E-B0CD-F17921A02889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71450" indent="-171450">
                  <a:buFontTx/>
                  <a:buChar char="-"/>
                </a:pPr>
                <a:r>
                  <a:rPr lang="fr-CA" dirty="0" err="1"/>
                  <a:t>Having</a:t>
                </a:r>
                <a:r>
                  <a:rPr lang="fr-CA" dirty="0"/>
                  <a:t> </a:t>
                </a:r>
                <a:r>
                  <a:rPr lang="fr-CA" dirty="0" err="1"/>
                  <a:t>that</a:t>
                </a:r>
                <a:r>
                  <a:rPr lang="fr-CA" dirty="0"/>
                  <a:t> all in </a:t>
                </a:r>
                <a:r>
                  <a:rPr lang="fr-CA" dirty="0" err="1"/>
                  <a:t>mind</a:t>
                </a:r>
                <a:r>
                  <a:rPr lang="fr-CA" dirty="0"/>
                  <a:t>, </a:t>
                </a:r>
                <a:r>
                  <a:rPr lang="fr-CA" dirty="0" err="1"/>
                  <a:t>we</a:t>
                </a:r>
                <a:r>
                  <a:rPr lang="fr-CA" dirty="0"/>
                  <a:t> </a:t>
                </a:r>
                <a:r>
                  <a:rPr lang="fr-CA" dirty="0" err="1"/>
                  <a:t>build</a:t>
                </a:r>
                <a:r>
                  <a:rPr lang="fr-CA" dirty="0"/>
                  <a:t> </a:t>
                </a:r>
                <a:r>
                  <a:rPr lang="fr-CA" dirty="0" err="1"/>
                  <a:t>this</a:t>
                </a:r>
                <a:r>
                  <a:rPr lang="fr-CA" dirty="0"/>
                  <a:t> </a:t>
                </a:r>
                <a:r>
                  <a:rPr lang="fr-CA" dirty="0" err="1"/>
                  <a:t>experimental</a:t>
                </a:r>
                <a:r>
                  <a:rPr lang="fr-CA" dirty="0"/>
                  <a:t> setup.</a:t>
                </a:r>
              </a:p>
              <a:p>
                <a:pPr marL="171450" indent="-171450">
                  <a:buFontTx/>
                  <a:buChar char="-"/>
                </a:pPr>
                <a:r>
                  <a:rPr lang="fr-CA" dirty="0"/>
                  <a:t>It </a:t>
                </a:r>
                <a:r>
                  <a:rPr lang="fr-CA" dirty="0" err="1"/>
                  <a:t>is</a:t>
                </a:r>
                <a:r>
                  <a:rPr lang="fr-CA" dirty="0"/>
                  <a:t> </a:t>
                </a:r>
                <a:r>
                  <a:rPr lang="fr-CA" dirty="0" err="1"/>
                  <a:t>composed</a:t>
                </a:r>
                <a:r>
                  <a:rPr lang="fr-CA" dirty="0"/>
                  <a:t> of a 10x10x10 </a:t>
                </a:r>
                <a:r>
                  <a:rPr lang="fr-CA" b="0" i="0">
                    <a:latin typeface="Cambria Math" panose="02040503050406030204" pitchFamily="18" charset="0"/>
                  </a:rPr>
                  <a:t>𝑐𝑚^3</a:t>
                </a:r>
                <a:r>
                  <a:rPr lang="fr-CA" dirty="0"/>
                  <a:t> </a:t>
                </a:r>
                <a:r>
                  <a:rPr lang="fr-CA" dirty="0" err="1"/>
                  <a:t>scintillator</a:t>
                </a:r>
                <a:r>
                  <a:rPr lang="fr-CA" dirty="0"/>
                  <a:t>,</a:t>
                </a:r>
                <a:r>
                  <a:rPr lang="fr-CA" baseline="0" dirty="0"/>
                  <a:t> </a:t>
                </a:r>
                <a:r>
                  <a:rPr lang="fr-CA" baseline="0" dirty="0" err="1"/>
                  <a:t>coupled</a:t>
                </a:r>
                <a:r>
                  <a:rPr lang="fr-CA" baseline="0" dirty="0"/>
                  <a:t> </a:t>
                </a:r>
                <a:r>
                  <a:rPr lang="fr-CA" baseline="0" dirty="0" err="1"/>
                  <a:t>with</a:t>
                </a:r>
                <a:r>
                  <a:rPr lang="fr-CA" baseline="0" dirty="0"/>
                  <a:t> </a:t>
                </a:r>
                <a:r>
                  <a:rPr lang="fr-CA" baseline="0" dirty="0" err="1"/>
                  <a:t>two</a:t>
                </a:r>
                <a:r>
                  <a:rPr lang="fr-CA" baseline="0" dirty="0"/>
                  <a:t> plane </a:t>
                </a:r>
                <a:r>
                  <a:rPr lang="fr-CA" baseline="0" dirty="0" err="1"/>
                  <a:t>mirrors</a:t>
                </a:r>
                <a:r>
                  <a:rPr lang="fr-CA" baseline="0" dirty="0"/>
                  <a:t> </a:t>
                </a:r>
                <a:r>
                  <a:rPr lang="fr-CA" baseline="0" dirty="0" err="1"/>
                  <a:t>placed</a:t>
                </a:r>
                <a:r>
                  <a:rPr lang="fr-CA" baseline="0" dirty="0"/>
                  <a:t> at 45 </a:t>
                </a:r>
                <a:r>
                  <a:rPr lang="fr-CA" baseline="0" dirty="0" err="1"/>
                  <a:t>degrees</a:t>
                </a:r>
                <a:r>
                  <a:rPr lang="fr-CA" baseline="0" dirty="0"/>
                  <a:t> angle </a:t>
                </a:r>
                <a:r>
                  <a:rPr lang="fr-CA" baseline="0" dirty="0" err="1"/>
                  <a:t>so</a:t>
                </a:r>
                <a:r>
                  <a:rPr lang="fr-CA" baseline="0" dirty="0"/>
                  <a:t> </a:t>
                </a:r>
                <a:r>
                  <a:rPr lang="fr-CA" baseline="0" dirty="0" err="1"/>
                  <a:t>that</a:t>
                </a:r>
                <a:r>
                  <a:rPr lang="fr-CA" baseline="0" dirty="0"/>
                  <a:t> </a:t>
                </a:r>
                <a:r>
                  <a:rPr lang="fr-CA" baseline="0" dirty="0" err="1"/>
                  <a:t>we</a:t>
                </a:r>
                <a:r>
                  <a:rPr lang="fr-CA" baseline="0" dirty="0"/>
                  <a:t> can </a:t>
                </a:r>
                <a:r>
                  <a:rPr lang="fr-CA" baseline="0" dirty="0" err="1"/>
                  <a:t>aquire</a:t>
                </a:r>
                <a:r>
                  <a:rPr lang="fr-CA" baseline="0" dirty="0"/>
                  <a:t> </a:t>
                </a:r>
                <a:r>
                  <a:rPr lang="fr-CA" baseline="0" dirty="0" err="1"/>
                  <a:t>three</a:t>
                </a:r>
                <a:r>
                  <a:rPr lang="fr-CA" baseline="0" dirty="0"/>
                  <a:t> orthogonal </a:t>
                </a:r>
                <a:r>
                  <a:rPr lang="fr-CA" baseline="0" dirty="0" err="1"/>
                  <a:t>views</a:t>
                </a:r>
                <a:r>
                  <a:rPr lang="fr-CA" baseline="0" dirty="0"/>
                  <a:t> </a:t>
                </a:r>
                <a:r>
                  <a:rPr lang="fr-CA" baseline="0" dirty="0" err="1"/>
                  <a:t>from</a:t>
                </a:r>
                <a:r>
                  <a:rPr lang="fr-CA" baseline="0" dirty="0"/>
                  <a:t> a single image.</a:t>
                </a:r>
              </a:p>
              <a:p>
                <a:pPr marL="171450" indent="-171450">
                  <a:buFontTx/>
                  <a:buChar char="-"/>
                </a:pPr>
                <a:r>
                  <a:rPr lang="fr-CA" baseline="0" dirty="0"/>
                  <a:t>The CCD camera </a:t>
                </a:r>
                <a:r>
                  <a:rPr lang="fr-CA" baseline="0" dirty="0" err="1"/>
                  <a:t>is</a:t>
                </a:r>
                <a:r>
                  <a:rPr lang="fr-CA" baseline="0" dirty="0"/>
                  <a:t> </a:t>
                </a:r>
                <a:r>
                  <a:rPr lang="fr-CA" baseline="0" dirty="0" err="1"/>
                  <a:t>placed</a:t>
                </a:r>
                <a:r>
                  <a:rPr lang="fr-CA" baseline="0" dirty="0"/>
                  <a:t> </a:t>
                </a:r>
                <a:r>
                  <a:rPr lang="fr-CA" baseline="0" dirty="0" err="1"/>
                  <a:t>such</a:t>
                </a:r>
                <a:r>
                  <a:rPr lang="fr-CA" baseline="0" dirty="0"/>
                  <a:t> </a:t>
                </a:r>
                <a:r>
                  <a:rPr lang="fr-CA" baseline="0" dirty="0" err="1"/>
                  <a:t>that</a:t>
                </a:r>
                <a:r>
                  <a:rPr lang="fr-CA" baseline="0" dirty="0"/>
                  <a:t> the </a:t>
                </a:r>
                <a:r>
                  <a:rPr lang="fr-CA" baseline="0" dirty="0" err="1"/>
                  <a:t>field</a:t>
                </a:r>
                <a:r>
                  <a:rPr lang="fr-CA" baseline="0" dirty="0"/>
                  <a:t> of </a:t>
                </a:r>
                <a:r>
                  <a:rPr lang="fr-CA" baseline="0" dirty="0" err="1"/>
                  <a:t>view</a:t>
                </a:r>
                <a:r>
                  <a:rPr lang="fr-CA" baseline="0" dirty="0"/>
                  <a:t> </a:t>
                </a:r>
                <a:r>
                  <a:rPr lang="fr-CA" baseline="0" dirty="0" err="1"/>
                  <a:t>includes</a:t>
                </a:r>
                <a:r>
                  <a:rPr lang="fr-CA" baseline="0" dirty="0"/>
                  <a:t> the </a:t>
                </a:r>
                <a:r>
                  <a:rPr lang="fr-CA" baseline="0" dirty="0" err="1"/>
                  <a:t>three</a:t>
                </a:r>
                <a:r>
                  <a:rPr lang="fr-CA" baseline="0" dirty="0"/>
                  <a:t> </a:t>
                </a:r>
                <a:r>
                  <a:rPr lang="fr-CA" baseline="0" dirty="0" err="1"/>
                  <a:t>views</a:t>
                </a:r>
                <a:r>
                  <a:rPr lang="fr-CA" baseline="0" dirty="0"/>
                  <a:t> in the frame 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0A49B0-51F8-6638-902B-9BC7F51BED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D064C7-94AE-416C-86A3-7579152B5333}" type="slidenum">
              <a:rPr lang="fr-CA" smtClean="0"/>
              <a:t>8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3011844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44CE82-C95C-3967-117E-8400584716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2105298-9FD6-0497-DE54-19782E83B9A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03FCAC0-65CA-3AAB-AC55-7C5451231B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fr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0C3776-BF37-EE97-9B48-24A795EF3C7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D064C7-94AE-416C-86A3-7579152B5333}" type="slidenum">
              <a:rPr lang="fr-CA" smtClean="0"/>
              <a:t>9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4373841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t"/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  <a:endParaRPr lang="fr-CA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 anchor="t"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0B8BA-4F31-4948-BCB2-87AFA8BFD152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6001166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CD2A9-9123-4543-9CDF-5E938241EA6B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984228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CD2A9-9123-4543-9CDF-5E938241EA6B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5191854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CD2A9-9123-4543-9CDF-5E938241EA6B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6613558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CD2A9-9123-4543-9CDF-5E938241EA6B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6459039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CD2A9-9123-4543-9CDF-5E938241EA6B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6928228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CD2A9-9123-4543-9CDF-5E938241EA6B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0588303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A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CD2A9-9123-4543-9CDF-5E938241EA6B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6013630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CD2A9-9123-4543-9CDF-5E938241EA6B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9823227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CD2A9-9123-4543-9CDF-5E938241EA6B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9073630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9" name="Slide Number Placeholder 14">
            <a:extLst>
              <a:ext uri="{FF2B5EF4-FFF2-40B4-BE49-F238E27FC236}">
                <a16:creationId xmlns:a16="http://schemas.microsoft.com/office/drawing/2014/main" id="{8511DD86-A14D-FE1B-07D1-D7A4033A923E}"/>
              </a:ext>
            </a:extLst>
          </p:cNvPr>
          <p:cNvSpPr txBox="1">
            <a:spLocks/>
          </p:cNvSpPr>
          <p:nvPr userDrawn="1"/>
        </p:nvSpPr>
        <p:spPr>
          <a:xfrm>
            <a:off x="9431216" y="622592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400" kern="1200">
                <a:solidFill>
                  <a:schemeClr val="tx1">
                    <a:tint val="82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B393373-4387-48B9-8906-9B7CEBFFA550}" type="slidenum">
              <a:rPr lang="fr-CA" smtClean="0"/>
              <a:pPr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2228576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0B8BA-4F31-4948-BCB2-87AFA8BFD152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2549532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_spl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EBD5E9E-B474-C8E8-BB63-15B1B6525A51}"/>
              </a:ext>
            </a:extLst>
          </p:cNvPr>
          <p:cNvSpPr/>
          <p:nvPr userDrawn="1"/>
        </p:nvSpPr>
        <p:spPr>
          <a:xfrm>
            <a:off x="7576457" y="1216819"/>
            <a:ext cx="4615543" cy="534828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>
              <a:ln>
                <a:noFill/>
              </a:ln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09016" y="1451448"/>
            <a:ext cx="6729984" cy="4669924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257520B-1E62-8A7F-2112-1C7F616E866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842250" y="2197893"/>
            <a:ext cx="4114800" cy="344328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A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F48149CB-44DC-A5F7-2105-871C926EC3A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766050" y="1451448"/>
            <a:ext cx="4267200" cy="590550"/>
          </a:xfrm>
        </p:spPr>
        <p:txBody>
          <a:bodyPr>
            <a:normAutofit/>
          </a:bodyPr>
          <a:lstStyle>
            <a:lvl1pPr marL="0" indent="0" algn="ctr">
              <a:buNone/>
              <a:defRPr sz="3200" b="1"/>
            </a:lvl1pPr>
          </a:lstStyle>
          <a:p>
            <a:pPr lvl="0"/>
            <a:endParaRPr lang="fr-CA"/>
          </a:p>
        </p:txBody>
      </p:sp>
      <p:sp>
        <p:nvSpPr>
          <p:cNvPr id="9" name="Slide Number Placeholder 14">
            <a:extLst>
              <a:ext uri="{FF2B5EF4-FFF2-40B4-BE49-F238E27FC236}">
                <a16:creationId xmlns:a16="http://schemas.microsoft.com/office/drawing/2014/main" id="{4626FE1A-CF6C-CEDC-F134-C9BE4B395B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31216" y="622592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>
                    <a:tint val="82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B393373-4387-48B9-8906-9B7CEBFFA550}" type="slidenum">
              <a:rPr lang="fr-CA" smtClean="0"/>
              <a:pPr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0504698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_smaller_spl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EBD5E9E-B474-C8E8-BB63-15B1B6525A51}"/>
              </a:ext>
            </a:extLst>
          </p:cNvPr>
          <p:cNvSpPr/>
          <p:nvPr userDrawn="1"/>
        </p:nvSpPr>
        <p:spPr>
          <a:xfrm>
            <a:off x="8143875" y="1216819"/>
            <a:ext cx="4048125" cy="534828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>
              <a:ln>
                <a:noFill/>
              </a:ln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09016" y="1451448"/>
            <a:ext cx="6729984" cy="4669924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257520B-1E62-8A7F-2112-1C7F616E866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48108" y="2197893"/>
            <a:ext cx="3608942" cy="344328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A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F48149CB-44DC-A5F7-2105-871C926EC3A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290644" y="1451448"/>
            <a:ext cx="3742606" cy="590550"/>
          </a:xfrm>
        </p:spPr>
        <p:txBody>
          <a:bodyPr>
            <a:normAutofit/>
          </a:bodyPr>
          <a:lstStyle>
            <a:lvl1pPr marL="0" indent="0" algn="ctr">
              <a:buNone/>
              <a:defRPr sz="3200" b="1"/>
            </a:lvl1pPr>
          </a:lstStyle>
          <a:p>
            <a:pPr lvl="0"/>
            <a:endParaRPr lang="fr-CA"/>
          </a:p>
        </p:txBody>
      </p:sp>
      <p:sp>
        <p:nvSpPr>
          <p:cNvPr id="9" name="Slide Number Placeholder 14">
            <a:extLst>
              <a:ext uri="{FF2B5EF4-FFF2-40B4-BE49-F238E27FC236}">
                <a16:creationId xmlns:a16="http://schemas.microsoft.com/office/drawing/2014/main" id="{47C08428-335B-E6F4-94C1-40438DC69E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31216" y="622592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>
                    <a:tint val="82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B393373-4387-48B9-8906-9B7CEBFFA550}" type="slidenum">
              <a:rPr lang="fr-CA" smtClean="0"/>
              <a:pPr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9787132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_middle_spl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EBD5E9E-B474-C8E8-BB63-15B1B6525A51}"/>
              </a:ext>
            </a:extLst>
          </p:cNvPr>
          <p:cNvSpPr/>
          <p:nvPr userDrawn="1"/>
        </p:nvSpPr>
        <p:spPr>
          <a:xfrm>
            <a:off x="6096001" y="1216819"/>
            <a:ext cx="6096000" cy="534908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>
              <a:ln>
                <a:noFill/>
              </a:ln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34950" y="2114550"/>
            <a:ext cx="5626100" cy="4006822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257520B-1E62-8A7F-2112-1C7F616E866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18250" y="2114550"/>
            <a:ext cx="5638799" cy="4006822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A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F48149CB-44DC-A5F7-2105-871C926EC3A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18250" y="1406512"/>
            <a:ext cx="5638799" cy="590550"/>
          </a:xfrm>
        </p:spPr>
        <p:txBody>
          <a:bodyPr>
            <a:normAutofit/>
          </a:bodyPr>
          <a:lstStyle>
            <a:lvl1pPr marL="0" indent="0" algn="ctr">
              <a:buNone/>
              <a:defRPr sz="3200" b="1"/>
            </a:lvl1pPr>
          </a:lstStyle>
          <a:p>
            <a:pPr lvl="0"/>
            <a:endParaRPr lang="fr-CA"/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557A090E-7D41-63E7-8245-492BEF83754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34950" y="1406511"/>
            <a:ext cx="5626100" cy="590550"/>
          </a:xfrm>
        </p:spPr>
        <p:txBody>
          <a:bodyPr>
            <a:normAutofit/>
          </a:bodyPr>
          <a:lstStyle>
            <a:lvl1pPr marL="0" indent="0" algn="ctr">
              <a:buNone/>
              <a:defRPr sz="3200" b="1"/>
            </a:lvl1pPr>
          </a:lstStyle>
          <a:p>
            <a:pPr lvl="0"/>
            <a:endParaRPr lang="fr-CA"/>
          </a:p>
        </p:txBody>
      </p:sp>
      <p:sp>
        <p:nvSpPr>
          <p:cNvPr id="10" name="Slide Number Placeholder 14">
            <a:extLst>
              <a:ext uri="{FF2B5EF4-FFF2-40B4-BE49-F238E27FC236}">
                <a16:creationId xmlns:a16="http://schemas.microsoft.com/office/drawing/2014/main" id="{B0A9D8FD-46B0-F2A8-DA2A-9861F0471F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31216" y="622592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>
                    <a:tint val="82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B393373-4387-48B9-8906-9B7CEBFFA550}" type="slidenum">
              <a:rPr lang="fr-CA" smtClean="0"/>
              <a:pPr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8062710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8" name="Slide Number Placeholder 14">
            <a:extLst>
              <a:ext uri="{FF2B5EF4-FFF2-40B4-BE49-F238E27FC236}">
                <a16:creationId xmlns:a16="http://schemas.microsoft.com/office/drawing/2014/main" id="{A14D9F4B-A7B6-3A2E-8B40-885C7F1227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31216" y="622592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>
                    <a:tint val="82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B393373-4387-48B9-8906-9B7CEBFFA550}" type="slidenum">
              <a:rPr lang="fr-CA" smtClean="0"/>
              <a:pPr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1624798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9" name="Slide Number Placeholder 14">
            <a:extLst>
              <a:ext uri="{FF2B5EF4-FFF2-40B4-BE49-F238E27FC236}">
                <a16:creationId xmlns:a16="http://schemas.microsoft.com/office/drawing/2014/main" id="{6DA9904E-BA72-87E1-774E-8C516E5169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31216" y="622592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>
                    <a:tint val="82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B393373-4387-48B9-8906-9B7CEBFFA550}" type="slidenum">
              <a:rPr lang="fr-CA" smtClean="0"/>
              <a:pPr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59231323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11" name="Slide Number Placeholder 14">
            <a:extLst>
              <a:ext uri="{FF2B5EF4-FFF2-40B4-BE49-F238E27FC236}">
                <a16:creationId xmlns:a16="http://schemas.microsoft.com/office/drawing/2014/main" id="{D7971E91-1A3C-4C73-7BE3-BB880AF7EAE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431216" y="622592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>
                    <a:tint val="82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B393373-4387-48B9-8906-9B7CEBFFA550}" type="slidenum">
              <a:rPr lang="fr-CA" smtClean="0"/>
              <a:pPr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3309932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7" name="Slide Number Placeholder 14">
            <a:extLst>
              <a:ext uri="{FF2B5EF4-FFF2-40B4-BE49-F238E27FC236}">
                <a16:creationId xmlns:a16="http://schemas.microsoft.com/office/drawing/2014/main" id="{630B205F-A226-31D1-2568-352C396C9F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31216" y="622592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>
                    <a:tint val="82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B393373-4387-48B9-8906-9B7CEBFFA550}" type="slidenum">
              <a:rPr lang="fr-CA" smtClean="0"/>
              <a:pPr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37468505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14281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t"/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 anchor="t"/>
          <a:lstStyle>
            <a:lvl1pPr marL="0" indent="0" algn="l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0B8BA-4F31-4948-BCB2-87AFA8BFD152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0614265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A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A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0B8BA-4F31-4948-BCB2-87AFA8BFD152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5057969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720693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7206932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A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0B8BA-4F31-4948-BCB2-87AFA8BFD152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0907392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0B8BA-4F31-4948-BCB2-87AFA8BFD152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6068024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0B8BA-4F31-4948-BCB2-87AFA8BFD152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6291529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CD2A9-9123-4543-9CDF-5E938241EA6B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2842920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CD2A9-9123-4543-9CDF-5E938241EA6B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0791086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file://localhost/Users/mauderoyer2/1)%20Dossiers%20importants/Contrats%20CHUL/TARDIF%20Kim/PUB%20CRCHUdeQuebec/Mode%CC%80le_PPT/Fond_Couleurs.jpg" TargetMode="Externa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image" Target="file://localhost/Users/mauderoyer2/1)%20Dossiers%20importants/Contrats%20CHUL/PUB%20CRCHUdeQuebec/Mode%CC%80le_PPT/Fond_Couleurs.jpg" TargetMode="Externa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image" Target="../media/image2.jpeg"/><Relationship Id="rId5" Type="http://schemas.openxmlformats.org/officeDocument/2006/relationships/slideLayout" Target="../slideLayouts/slideLayout23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Fond_Couleurs.jpg" descr="/Users/mauderoyer2/1) Dossiers importants/Contrats CHUL/TARDIF Kim/PUB CRCHUdeQuebec/Modèle_PPT/Fond_Couleurs.jpg"/>
          <p:cNvPicPr>
            <a:picLocks noChangeAspect="1"/>
          </p:cNvPicPr>
          <p:nvPr userDrawn="1"/>
        </p:nvPicPr>
        <p:blipFill>
          <a:blip r:embed="rId9" r:link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0413" cy="6858000"/>
          </a:xfrm>
          <a:prstGeom prst="rect">
            <a:avLst/>
          </a:prstGeom>
        </p:spPr>
      </p:pic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C0B8BA-4F31-4948-BCB2-87AFA8BFD152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978936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206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2060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206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206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4CD2A9-9123-4543-9CDF-5E938241EA6B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353459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Fond_Couleurs.jpg" descr="/Users/mauderoyer2/1) Dossiers importants/Contrats CHUL/PUB CRCHUdeQuebec/Modèle_PPT/Fond_Couleurs.jpg"/>
          <p:cNvPicPr>
            <a:picLocks noChangeAspect="1"/>
          </p:cNvPicPr>
          <p:nvPr userDrawn="1"/>
        </p:nvPicPr>
        <p:blipFill>
          <a:blip r:embed="rId11" r:link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11" b="18311"/>
          <a:stretch>
            <a:fillRect/>
          </a:stretch>
        </p:blipFill>
        <p:spPr>
          <a:xfrm flipH="1">
            <a:off x="0" y="-9052"/>
            <a:ext cx="12192000" cy="1176454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6566027"/>
            <a:ext cx="12192000" cy="291973"/>
          </a:xfrm>
          <a:prstGeom prst="rect">
            <a:avLst/>
          </a:prstGeom>
          <a:gradFill>
            <a:gsLst>
              <a:gs pos="0">
                <a:srgbClr val="6E1764"/>
              </a:gs>
              <a:gs pos="70000">
                <a:srgbClr val="202855"/>
              </a:gs>
              <a:gs pos="36000">
                <a:srgbClr val="341A5E"/>
              </a:gs>
              <a:gs pos="100000">
                <a:srgbClr val="257C8A"/>
              </a:gs>
            </a:gsLst>
            <a:lin ang="2082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fr-FR"/>
          </a:p>
        </p:txBody>
      </p:sp>
      <p:sp>
        <p:nvSpPr>
          <p:cNvPr id="10" name="Rectangle 9"/>
          <p:cNvSpPr/>
          <p:nvPr userDrawn="1"/>
        </p:nvSpPr>
        <p:spPr>
          <a:xfrm>
            <a:off x="0" y="1143886"/>
            <a:ext cx="12192000" cy="73152"/>
          </a:xfrm>
          <a:prstGeom prst="rect">
            <a:avLst/>
          </a:prstGeom>
          <a:gradFill>
            <a:gsLst>
              <a:gs pos="0">
                <a:srgbClr val="6E1764"/>
              </a:gs>
              <a:gs pos="70000">
                <a:srgbClr val="202855"/>
              </a:gs>
              <a:gs pos="36000">
                <a:srgbClr val="341A5E"/>
              </a:gs>
              <a:gs pos="100000">
                <a:srgbClr val="257C8A"/>
              </a:gs>
            </a:gsLst>
            <a:lin ang="2082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fr-FR"/>
          </a:p>
        </p:txBody>
      </p:sp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509016" y="136525"/>
            <a:ext cx="11250862" cy="9186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509016" y="1451448"/>
            <a:ext cx="11250862" cy="46699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A63CACC2-5A1C-799A-EDCC-6874F0DEAF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7261" y="623425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B393373-4387-48B9-8906-9B7CEBFFA550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802785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95" r:id="rId2"/>
    <p:sldLayoutId id="2147483697" r:id="rId3"/>
    <p:sldLayoutId id="2147483696" r:id="rId4"/>
    <p:sldLayoutId id="2147483663" r:id="rId5"/>
    <p:sldLayoutId id="2147483664" r:id="rId6"/>
    <p:sldLayoutId id="2147483665" r:id="rId7"/>
    <p:sldLayoutId id="2147483666" r:id="rId8"/>
    <p:sldLayoutId id="2147483667" r:id="rId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002060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file://localhost/Users/mauderoyer2/1)%20Dossiers%20importants/Contrats%20CHUL/TARDIF%20Kim/PUB%20CRCHUdeQuebec/Mode%CC%80le_PPT/Slogan_v2.png" TargetMode="External"/><Relationship Id="rId13" Type="http://schemas.openxmlformats.org/officeDocument/2006/relationships/image" Target="../media/image10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6.png"/><Relationship Id="rId12" Type="http://schemas.openxmlformats.org/officeDocument/2006/relationships/image" Target="../media/image9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5.png"/><Relationship Id="rId11" Type="http://schemas.openxmlformats.org/officeDocument/2006/relationships/image" Target="../media/image8.png"/><Relationship Id="rId5" Type="http://schemas.openxmlformats.org/officeDocument/2006/relationships/image" Target="../media/image4.png"/><Relationship Id="rId10" Type="http://schemas.openxmlformats.org/officeDocument/2006/relationships/image" Target="file://localhost/Users/mauderoyer2/1)%20Dossiers%20importants/Contrats%20CHUL/TARDIF%20Kim/PUB%20CRCHUdeQuebec/Mode%CC%80le_PPT/LogoCRCHUQc-UL_coul.png" TargetMode="External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.png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75.png"/><Relationship Id="rId3" Type="http://schemas.openxmlformats.org/officeDocument/2006/relationships/image" Target="../media/image40.png"/><Relationship Id="rId7" Type="http://schemas.openxmlformats.org/officeDocument/2006/relationships/image" Target="../media/image69.png"/><Relationship Id="rId12" Type="http://schemas.openxmlformats.org/officeDocument/2006/relationships/image" Target="../media/image74.png"/><Relationship Id="rId17" Type="http://schemas.openxmlformats.org/officeDocument/2006/relationships/image" Target="../media/image79.png"/><Relationship Id="rId2" Type="http://schemas.openxmlformats.org/officeDocument/2006/relationships/notesSlide" Target="../notesSlides/notesSlide28.xml"/><Relationship Id="rId16" Type="http://schemas.openxmlformats.org/officeDocument/2006/relationships/image" Target="../media/image78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68.png"/><Relationship Id="rId11" Type="http://schemas.openxmlformats.org/officeDocument/2006/relationships/image" Target="../media/image73.png"/><Relationship Id="rId5" Type="http://schemas.openxmlformats.org/officeDocument/2006/relationships/image" Target="../media/image67.png"/><Relationship Id="rId15" Type="http://schemas.openxmlformats.org/officeDocument/2006/relationships/image" Target="../media/image77.png"/><Relationship Id="rId10" Type="http://schemas.openxmlformats.org/officeDocument/2006/relationships/image" Target="../media/image72.png"/><Relationship Id="rId4" Type="http://schemas.openxmlformats.org/officeDocument/2006/relationships/image" Target="../media/image66.png"/><Relationship Id="rId9" Type="http://schemas.openxmlformats.org/officeDocument/2006/relationships/image" Target="../media/image71.png"/><Relationship Id="rId14" Type="http://schemas.openxmlformats.org/officeDocument/2006/relationships/image" Target="../media/image7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6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file://localhost/Users/mauderoyer2/1)%20Dossiers%20importants/Contrats%20CHUL/TARDIF%20Kim/PUB%20CRCHUdeQuebec/Mode%CC%80le_PPT/LogoCRCHUQc-UL_coul.png" TargetMode="External"/><Relationship Id="rId12" Type="http://schemas.openxmlformats.org/officeDocument/2006/relationships/image" Target="../media/image8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83.jpe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2.mp4"/><Relationship Id="rId7" Type="http://schemas.openxmlformats.org/officeDocument/2006/relationships/image" Target="../media/image1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19.xml"/><Relationship Id="rId4" Type="http://schemas.openxmlformats.org/officeDocument/2006/relationships/video" Target="../media/media2.mp4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263A395-1330-4752-D6C7-03E2821044C1}"/>
              </a:ext>
            </a:extLst>
          </p:cNvPr>
          <p:cNvSpPr/>
          <p:nvPr/>
        </p:nvSpPr>
        <p:spPr>
          <a:xfrm>
            <a:off x="0" y="5755340"/>
            <a:ext cx="12192000" cy="11026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noProof="0" dirty="0"/>
          </a:p>
        </p:txBody>
      </p:sp>
      <p:pic>
        <p:nvPicPr>
          <p:cNvPr id="11" name="Image 5">
            <a:extLst>
              <a:ext uri="{FF2B5EF4-FFF2-40B4-BE49-F238E27FC236}">
                <a16:creationId xmlns:a16="http://schemas.microsoft.com/office/drawing/2014/main" id="{9A757C42-9AF5-3E54-2E8C-7350D6DF82DF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160079" y="6024803"/>
            <a:ext cx="1460000" cy="608373"/>
          </a:xfrm>
          <a:prstGeom prst="rect">
            <a:avLst/>
          </a:prstGeom>
          <a:ln w="0"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9C84031-DABE-894D-3446-6D44921FC7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0693" y="6014682"/>
            <a:ext cx="1844337" cy="56534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A2D729B-8260-0941-54A9-6524C8F3ED0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062" y="5882782"/>
            <a:ext cx="1633290" cy="918724"/>
          </a:xfrm>
          <a:prstGeom prst="rect">
            <a:avLst/>
          </a:prstGeom>
        </p:spPr>
      </p:pic>
      <p:pic>
        <p:nvPicPr>
          <p:cNvPr id="7" name="Slogan_v2.png" descr="/Users/mauderoyer2/1) Dossiers importants/Contrats CHUL/TARDIF Kim/PUB CRCHUdeQuebec/Modèle_PPT/Slogan_v2.png">
            <a:extLst>
              <a:ext uri="{FF2B5EF4-FFF2-40B4-BE49-F238E27FC236}">
                <a16:creationId xmlns:a16="http://schemas.microsoft.com/office/drawing/2014/main" id="{C4167A43-57DF-85E5-345F-F9177610B2C5}"/>
              </a:ext>
            </a:extLst>
          </p:cNvPr>
          <p:cNvPicPr>
            <a:picLocks noChangeAspect="1"/>
          </p:cNvPicPr>
          <p:nvPr/>
        </p:nvPicPr>
        <p:blipFill>
          <a:blip r:embed="rId7" r:link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7531" y="4516225"/>
            <a:ext cx="1866741" cy="1132841"/>
          </a:xfrm>
          <a:prstGeom prst="rect">
            <a:avLst/>
          </a:prstGeom>
        </p:spPr>
      </p:pic>
      <p:sp>
        <p:nvSpPr>
          <p:cNvPr id="16" name="TextShape 1">
            <a:extLst>
              <a:ext uri="{FF2B5EF4-FFF2-40B4-BE49-F238E27FC236}">
                <a16:creationId xmlns:a16="http://schemas.microsoft.com/office/drawing/2014/main" id="{7BE0D3DA-DF6E-CE64-C140-7BCFBE924EAE}"/>
              </a:ext>
            </a:extLst>
          </p:cNvPr>
          <p:cNvSpPr txBox="1"/>
          <p:nvPr/>
        </p:nvSpPr>
        <p:spPr>
          <a:xfrm>
            <a:off x="269417" y="711553"/>
            <a:ext cx="11653166" cy="2063918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CA" sz="4000" spc="-1" noProof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Uncertainty-Aware Deep Learning Reconstruction for 3D Scintillation Dosimetry</a:t>
            </a:r>
          </a:p>
        </p:txBody>
      </p:sp>
      <p:sp>
        <p:nvSpPr>
          <p:cNvPr id="17" name="TextShape 2">
            <a:extLst>
              <a:ext uri="{FF2B5EF4-FFF2-40B4-BE49-F238E27FC236}">
                <a16:creationId xmlns:a16="http://schemas.microsoft.com/office/drawing/2014/main" id="{5AEB9D4A-6426-1C66-B949-B8CFC74D93BB}"/>
              </a:ext>
            </a:extLst>
          </p:cNvPr>
          <p:cNvSpPr txBox="1"/>
          <p:nvPr/>
        </p:nvSpPr>
        <p:spPr>
          <a:xfrm>
            <a:off x="269414" y="2861951"/>
            <a:ext cx="11653167" cy="1907155"/>
          </a:xfrm>
          <a:prstGeom prst="rect">
            <a:avLst/>
          </a:prstGeom>
          <a:noFill/>
          <a:ln w="0">
            <a:noFill/>
          </a:ln>
        </p:spPr>
        <p:txBody>
          <a:bodyPr>
            <a:normAutofit lnSpcReduction="10000"/>
          </a:bodyPr>
          <a:lstStyle/>
          <a:p>
            <a:pPr algn="ctr"/>
            <a:r>
              <a:rPr lang="en-CA" sz="2400" b="1" spc="-1" noProof="0" dirty="0">
                <a:solidFill>
                  <a:srgbClr val="002060"/>
                </a:solidFill>
                <a:latin typeface="Arial" panose="020B0604020202020204" pitchFamily="34" charset="0"/>
                <a:ea typeface="AR PL SungtiL GB"/>
                <a:cs typeface="Arial" panose="020B0604020202020204" pitchFamily="34" charset="0"/>
              </a:rPr>
              <a:t>Alexis Horik</a:t>
            </a:r>
            <a:r>
              <a:rPr lang="en-CA" sz="2400" strike="noStrike" spc="-1" baseline="30000" noProof="0" dirty="0">
                <a:solidFill>
                  <a:srgbClr val="002060"/>
                </a:solidFill>
                <a:uFillTx/>
                <a:latin typeface="Arial" panose="020B0604020202020204" pitchFamily="34" charset="0"/>
                <a:ea typeface="AR PL SungtiL GB"/>
                <a:cs typeface="Arial" panose="020B0604020202020204" pitchFamily="34" charset="0"/>
              </a:rPr>
              <a:t>1,2,3</a:t>
            </a:r>
            <a:r>
              <a:rPr lang="en-CA" sz="2400" strike="noStrike" spc="-1" noProof="0" dirty="0">
                <a:solidFill>
                  <a:srgbClr val="002060"/>
                </a:solidFill>
                <a:uFillTx/>
                <a:latin typeface="Arial" panose="020B0604020202020204" pitchFamily="34" charset="0"/>
                <a:ea typeface="AR PL SungtiL GB"/>
                <a:cs typeface="Arial" panose="020B0604020202020204" pitchFamily="34" charset="0"/>
              </a:rPr>
              <a:t>, </a:t>
            </a:r>
            <a:r>
              <a:rPr lang="en-CA" sz="2400" spc="-1" noProof="0" dirty="0">
                <a:solidFill>
                  <a:srgbClr val="002060"/>
                </a:solidFill>
                <a:latin typeface="Arial" panose="020B0604020202020204" pitchFamily="34" charset="0"/>
                <a:ea typeface="AR PL SungtiL GB"/>
                <a:cs typeface="Arial" panose="020B0604020202020204" pitchFamily="34" charset="0"/>
              </a:rPr>
              <a:t>Raphaël Brodeur</a:t>
            </a:r>
            <a:r>
              <a:rPr lang="en-CA" sz="2400" spc="-1" baseline="30000" noProof="0" dirty="0">
                <a:solidFill>
                  <a:srgbClr val="002060"/>
                </a:solidFill>
                <a:latin typeface="Arial" panose="020B0604020202020204" pitchFamily="34" charset="0"/>
                <a:ea typeface="AR PL SungtiL GB"/>
                <a:cs typeface="Arial" panose="020B0604020202020204" pitchFamily="34" charset="0"/>
              </a:rPr>
              <a:t>1,3</a:t>
            </a:r>
            <a:r>
              <a:rPr lang="en-CA" sz="2400" spc="-1" noProof="0" dirty="0">
                <a:solidFill>
                  <a:srgbClr val="002060"/>
                </a:solidFill>
                <a:latin typeface="Arial" panose="020B0604020202020204" pitchFamily="34" charset="0"/>
                <a:ea typeface="AR PL SungtiL GB"/>
                <a:cs typeface="Arial" panose="020B0604020202020204" pitchFamily="34" charset="0"/>
              </a:rPr>
              <a:t>, </a:t>
            </a:r>
            <a:r>
              <a:rPr lang="en-CA" sz="2400" strike="noStrike" spc="-1" noProof="0" dirty="0">
                <a:solidFill>
                  <a:srgbClr val="002060"/>
                </a:solidFill>
                <a:uFillTx/>
                <a:latin typeface="Arial" panose="020B0604020202020204" pitchFamily="34" charset="0"/>
                <a:ea typeface="AR PL SungtiL GB"/>
                <a:cs typeface="Arial" panose="020B0604020202020204" pitchFamily="34" charset="0"/>
              </a:rPr>
              <a:t>Nicolas Drouin</a:t>
            </a:r>
            <a:r>
              <a:rPr lang="en-CA" sz="2400" strike="noStrike" spc="-1" baseline="30000" noProof="0" dirty="0">
                <a:solidFill>
                  <a:srgbClr val="002060"/>
                </a:solidFill>
                <a:uFillTx/>
                <a:latin typeface="Arial" panose="020B0604020202020204" pitchFamily="34" charset="0"/>
                <a:ea typeface="AR PL SungtiL GB"/>
                <a:cs typeface="Arial" panose="020B0604020202020204" pitchFamily="34" charset="0"/>
              </a:rPr>
              <a:t>1,3</a:t>
            </a:r>
            <a:r>
              <a:rPr lang="en-CA" sz="2400" strike="noStrike" spc="-1" noProof="0" dirty="0">
                <a:solidFill>
                  <a:srgbClr val="002060"/>
                </a:solidFill>
                <a:uFillTx/>
                <a:latin typeface="Arial" panose="020B0604020202020204" pitchFamily="34" charset="0"/>
                <a:ea typeface="AR PL SungtiL GB"/>
                <a:cs typeface="Arial" panose="020B0604020202020204" pitchFamily="34" charset="0"/>
              </a:rPr>
              <a:t>, Simon Thibault</a:t>
            </a:r>
            <a:r>
              <a:rPr lang="en-CA" sz="2400" strike="noStrike" spc="-1" baseline="30000" noProof="0" dirty="0">
                <a:solidFill>
                  <a:srgbClr val="002060"/>
                </a:solidFill>
                <a:uFillTx/>
                <a:latin typeface="Arial" panose="020B0604020202020204" pitchFamily="34" charset="0"/>
                <a:ea typeface="AR PL SungtiL GB"/>
                <a:cs typeface="Arial" panose="020B0604020202020204" pitchFamily="34" charset="0"/>
              </a:rPr>
              <a:t>1,2</a:t>
            </a:r>
            <a:r>
              <a:rPr lang="en-CA" sz="2400" strike="noStrike" spc="-1" noProof="0" dirty="0">
                <a:solidFill>
                  <a:srgbClr val="002060"/>
                </a:solidFill>
                <a:uFillTx/>
                <a:latin typeface="Arial" panose="020B0604020202020204" pitchFamily="34" charset="0"/>
                <a:ea typeface="AR PL SungtiL GB"/>
                <a:cs typeface="Arial" panose="020B0604020202020204" pitchFamily="34" charset="0"/>
              </a:rPr>
              <a:t>, and </a:t>
            </a:r>
            <a:r>
              <a:rPr lang="en-CA" sz="2400" spc="-1" noProof="0" dirty="0">
                <a:solidFill>
                  <a:srgbClr val="002060"/>
                </a:solidFill>
                <a:latin typeface="Arial" panose="020B0604020202020204" pitchFamily="34" charset="0"/>
                <a:ea typeface="AR PL SungtiL GB"/>
                <a:cs typeface="Arial" panose="020B0604020202020204" pitchFamily="34" charset="0"/>
              </a:rPr>
              <a:t>Louis Archambault</a:t>
            </a:r>
            <a:r>
              <a:rPr lang="en-CA" sz="2400" strike="noStrike" spc="-1" baseline="30000" noProof="0" dirty="0">
                <a:solidFill>
                  <a:srgbClr val="002060"/>
                </a:solidFill>
                <a:uFillTx/>
                <a:latin typeface="Arial" panose="020B0604020202020204" pitchFamily="34" charset="0"/>
                <a:ea typeface="AR PL SungtiL GB"/>
                <a:cs typeface="Arial" panose="020B0604020202020204" pitchFamily="34" charset="0"/>
              </a:rPr>
              <a:t>1,2,3</a:t>
            </a:r>
          </a:p>
          <a:p>
            <a:pPr algn="ctr"/>
            <a:endParaRPr lang="en-CA" sz="1600" b="1" strike="noStrike" spc="-1" noProof="0" dirty="0">
              <a:solidFill>
                <a:srgbClr val="002060"/>
              </a:solidFill>
              <a:uFillTx/>
              <a:latin typeface="Arial" panose="020B0604020202020204" pitchFamily="34" charset="0"/>
              <a:ea typeface="AR PL SungtiL GB"/>
              <a:cs typeface="Arial" panose="020B0604020202020204" pitchFamily="34" charset="0"/>
            </a:endParaRPr>
          </a:p>
          <a:p>
            <a:pPr algn="ctr"/>
            <a:r>
              <a:rPr lang="en-CA" sz="1600" strike="noStrike" spc="-1" baseline="30000" noProof="0" dirty="0">
                <a:solidFill>
                  <a:srgbClr val="002060"/>
                </a:solidFill>
                <a:uFillTx/>
                <a:latin typeface="Arial" panose="020B0604020202020204" pitchFamily="34" charset="0"/>
                <a:ea typeface="AR PL SungtiL GB"/>
                <a:cs typeface="Arial" panose="020B0604020202020204" pitchFamily="34" charset="0"/>
              </a:rPr>
              <a:t>1</a:t>
            </a:r>
            <a:r>
              <a:rPr lang="en-CA" sz="1600" strike="noStrike" spc="-1" noProof="0" dirty="0">
                <a:solidFill>
                  <a:srgbClr val="002060"/>
                </a:solidFill>
                <a:uFillTx/>
                <a:latin typeface="Arial" panose="020B0604020202020204" pitchFamily="34" charset="0"/>
                <a:ea typeface="AR PL SungtiL GB"/>
                <a:cs typeface="Arial" panose="020B0604020202020204" pitchFamily="34" charset="0"/>
              </a:rPr>
              <a:t>Département de physique, de génie physique et </a:t>
            </a:r>
            <a:r>
              <a:rPr lang="en-CA" sz="1600" strike="noStrike" spc="-1" noProof="0" dirty="0" err="1">
                <a:solidFill>
                  <a:srgbClr val="002060"/>
                </a:solidFill>
                <a:uFillTx/>
                <a:latin typeface="Arial" panose="020B0604020202020204" pitchFamily="34" charset="0"/>
                <a:ea typeface="AR PL SungtiL GB"/>
                <a:cs typeface="Arial" panose="020B0604020202020204" pitchFamily="34" charset="0"/>
              </a:rPr>
              <a:t>d’optique</a:t>
            </a:r>
            <a:r>
              <a:rPr lang="en-CA" sz="1600" strike="noStrike" spc="-1" noProof="0" dirty="0">
                <a:solidFill>
                  <a:srgbClr val="002060"/>
                </a:solidFill>
                <a:uFillTx/>
                <a:latin typeface="Arial" panose="020B0604020202020204" pitchFamily="34" charset="0"/>
                <a:ea typeface="AR PL SungtiL GB"/>
                <a:cs typeface="Arial" panose="020B0604020202020204" pitchFamily="34" charset="0"/>
              </a:rPr>
              <a:t>, Université Laval, Québec, Canada</a:t>
            </a:r>
          </a:p>
          <a:p>
            <a:pPr algn="ctr"/>
            <a:r>
              <a:rPr lang="en-CA" sz="1600" strike="noStrike" spc="-1" baseline="30000" noProof="0" dirty="0">
                <a:solidFill>
                  <a:srgbClr val="002060"/>
                </a:solidFill>
                <a:uFillTx/>
                <a:latin typeface="Arial" panose="020B0604020202020204" pitchFamily="34" charset="0"/>
                <a:ea typeface="AR PL SungtiL GB"/>
                <a:cs typeface="Arial" panose="020B0604020202020204" pitchFamily="34" charset="0"/>
              </a:rPr>
              <a:t>2</a:t>
            </a:r>
            <a:r>
              <a:rPr lang="en-CA" sz="1600" strike="noStrike" spc="-1" noProof="0" dirty="0">
                <a:solidFill>
                  <a:srgbClr val="002060"/>
                </a:solidFill>
                <a:uFillTx/>
                <a:latin typeface="Arial" panose="020B0604020202020204" pitchFamily="34" charset="0"/>
                <a:ea typeface="AR PL SungtiL GB"/>
                <a:cs typeface="Arial" panose="020B0604020202020204" pitchFamily="34" charset="0"/>
              </a:rPr>
              <a:t>Centre </a:t>
            </a:r>
            <a:r>
              <a:rPr lang="en-CA" sz="1600" strike="noStrike" spc="-1" noProof="0" dirty="0" err="1">
                <a:solidFill>
                  <a:srgbClr val="002060"/>
                </a:solidFill>
                <a:uFillTx/>
                <a:latin typeface="Arial" panose="020B0604020202020204" pitchFamily="34" charset="0"/>
                <a:ea typeface="AR PL SungtiL GB"/>
                <a:cs typeface="Arial" panose="020B0604020202020204" pitchFamily="34" charset="0"/>
              </a:rPr>
              <a:t>d’optique</a:t>
            </a:r>
            <a:r>
              <a:rPr lang="en-CA" sz="1600" spc="-1" noProof="0" dirty="0">
                <a:solidFill>
                  <a:srgbClr val="002060"/>
                </a:solidFill>
                <a:latin typeface="Arial" panose="020B0604020202020204" pitchFamily="34" charset="0"/>
                <a:ea typeface="AR PL SungtiL GB"/>
                <a:cs typeface="Arial" panose="020B0604020202020204" pitchFamily="34" charset="0"/>
              </a:rPr>
              <a:t>, </a:t>
            </a:r>
            <a:r>
              <a:rPr lang="en-CA" sz="1600" spc="-1" noProof="0" dirty="0" err="1">
                <a:solidFill>
                  <a:srgbClr val="002060"/>
                </a:solidFill>
                <a:latin typeface="Arial" panose="020B0604020202020204" pitchFamily="34" charset="0"/>
                <a:ea typeface="AR PL SungtiL GB"/>
                <a:cs typeface="Arial" panose="020B0604020202020204" pitchFamily="34" charset="0"/>
              </a:rPr>
              <a:t>photonique</a:t>
            </a:r>
            <a:r>
              <a:rPr lang="en-CA" sz="1600" spc="-1" noProof="0" dirty="0">
                <a:solidFill>
                  <a:srgbClr val="002060"/>
                </a:solidFill>
                <a:latin typeface="Arial" panose="020B0604020202020204" pitchFamily="34" charset="0"/>
                <a:ea typeface="AR PL SungtiL GB"/>
                <a:cs typeface="Arial" panose="020B0604020202020204" pitchFamily="34" charset="0"/>
              </a:rPr>
              <a:t> et laser, Université Laval, Québec, Canada</a:t>
            </a:r>
          </a:p>
          <a:p>
            <a:pPr algn="ctr"/>
            <a:r>
              <a:rPr lang="en-CA" sz="1600" spc="-1" baseline="30000" noProof="0" dirty="0">
                <a:solidFill>
                  <a:srgbClr val="002060"/>
                </a:solidFill>
                <a:latin typeface="Arial" panose="020B0604020202020204" pitchFamily="34" charset="0"/>
                <a:ea typeface="AR PL SungtiL GB"/>
                <a:cs typeface="Arial" panose="020B0604020202020204" pitchFamily="34" charset="0"/>
              </a:rPr>
              <a:t>3</a:t>
            </a:r>
            <a:r>
              <a:rPr lang="en-CA" sz="1600" spc="-1" noProof="0" dirty="0">
                <a:solidFill>
                  <a:srgbClr val="002060"/>
                </a:solidFill>
                <a:latin typeface="Arial" panose="020B0604020202020204" pitchFamily="34" charset="0"/>
                <a:ea typeface="AR PL SungtiL GB"/>
                <a:cs typeface="Arial" panose="020B0604020202020204" pitchFamily="34" charset="0"/>
              </a:rPr>
              <a:t>Centre de recherche du CHU de Québec-Université Laval et Centre de recherche sur le cancer de </a:t>
            </a:r>
            <a:r>
              <a:rPr lang="en-CA" sz="1600" spc="-1" noProof="0" dirty="0" err="1">
                <a:solidFill>
                  <a:srgbClr val="002060"/>
                </a:solidFill>
                <a:latin typeface="Arial" panose="020B0604020202020204" pitchFamily="34" charset="0"/>
                <a:ea typeface="AR PL SungtiL GB"/>
                <a:cs typeface="Arial" panose="020B0604020202020204" pitchFamily="34" charset="0"/>
              </a:rPr>
              <a:t>l’Université</a:t>
            </a:r>
            <a:r>
              <a:rPr lang="en-CA" sz="1600" spc="-1" noProof="0" dirty="0">
                <a:solidFill>
                  <a:srgbClr val="002060"/>
                </a:solidFill>
                <a:latin typeface="Arial" panose="020B0604020202020204" pitchFamily="34" charset="0"/>
                <a:ea typeface="AR PL SungtiL GB"/>
                <a:cs typeface="Arial" panose="020B0604020202020204" pitchFamily="34" charset="0"/>
              </a:rPr>
              <a:t> Laval, Université Laval, Québec, Canada</a:t>
            </a:r>
          </a:p>
          <a:p>
            <a:pPr algn="ctr"/>
            <a:endParaRPr lang="en-CA" sz="1600" strike="noStrike" spc="-1" noProof="0" dirty="0">
              <a:solidFill>
                <a:srgbClr val="002060"/>
              </a:solidFill>
              <a:uFillTx/>
              <a:latin typeface="Arial" panose="020B0604020202020204" pitchFamily="34" charset="0"/>
              <a:ea typeface="AR PL SungtiL GB"/>
              <a:cs typeface="Arial" panose="020B0604020202020204" pitchFamily="34" charset="0"/>
            </a:endParaRPr>
          </a:p>
        </p:txBody>
      </p:sp>
      <p:pic>
        <p:nvPicPr>
          <p:cNvPr id="19" name="LogoCRCHUQc-UL_coul.png" descr="/Users/mauderoyer2/1) Dossiers importants/Contrats CHUL/TARDIF Kim/PUB CRCHUdeQuebec/Modèle_PPT/LogoCRCHUQc-UL_coul.png">
            <a:extLst>
              <a:ext uri="{FF2B5EF4-FFF2-40B4-BE49-F238E27FC236}">
                <a16:creationId xmlns:a16="http://schemas.microsoft.com/office/drawing/2014/main" id="{29C1E51E-65C9-BD5B-86AE-FB8B820A6A13}"/>
              </a:ext>
            </a:extLst>
          </p:cNvPr>
          <p:cNvPicPr>
            <a:picLocks noChangeAspect="1"/>
          </p:cNvPicPr>
          <p:nvPr/>
        </p:nvPicPr>
        <p:blipFill>
          <a:blip r:embed="rId9" r:link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3184" y="5882782"/>
            <a:ext cx="2217488" cy="75039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7CF5570-0C25-0C9C-3A95-8A970BF5E4B8}"/>
              </a:ext>
            </a:extLst>
          </p:cNvPr>
          <p:cNvSpPr txBox="1"/>
          <p:nvPr/>
        </p:nvSpPr>
        <p:spPr>
          <a:xfrm>
            <a:off x="714328" y="5250608"/>
            <a:ext cx="1076333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CA" sz="2000" noProof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International Conference on 3D Dosimetry 2026</a:t>
            </a:r>
          </a:p>
        </p:txBody>
      </p:sp>
      <p:pic>
        <p:nvPicPr>
          <p:cNvPr id="2" name="Picture 1" descr="A hand holding a blue and black logo&#10;&#10;Description automatically generated">
            <a:extLst>
              <a:ext uri="{FF2B5EF4-FFF2-40B4-BE49-F238E27FC236}">
                <a16:creationId xmlns:a16="http://schemas.microsoft.com/office/drawing/2014/main" id="{C52C601B-4CB8-C77A-3CA9-AD443A4D56E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572339" y="5882782"/>
            <a:ext cx="939517" cy="823472"/>
          </a:xfrm>
          <a:prstGeom prst="rect">
            <a:avLst/>
          </a:prstGeom>
        </p:spPr>
      </p:pic>
      <p:pic>
        <p:nvPicPr>
          <p:cNvPr id="4" name="Picture 3" descr="A logo with a white background&#10;&#10;Description automatically generated">
            <a:extLst>
              <a:ext uri="{FF2B5EF4-FFF2-40B4-BE49-F238E27FC236}">
                <a16:creationId xmlns:a16="http://schemas.microsoft.com/office/drawing/2014/main" id="{9EFA7AC7-BA68-300D-5647-2FF3E8A50FA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9820" y="6042861"/>
            <a:ext cx="1440105" cy="545973"/>
          </a:xfrm>
          <a:prstGeom prst="rect">
            <a:avLst/>
          </a:prstGeom>
        </p:spPr>
      </p:pic>
      <p:pic>
        <p:nvPicPr>
          <p:cNvPr id="5" name="Picture 4" descr="A logo on a black background&#10;&#10;Description automatically generated">
            <a:extLst>
              <a:ext uri="{FF2B5EF4-FFF2-40B4-BE49-F238E27FC236}">
                <a16:creationId xmlns:a16="http://schemas.microsoft.com/office/drawing/2014/main" id="{82836A33-24AF-855D-6D77-FBF00683A54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7793" y="6024803"/>
            <a:ext cx="1298605" cy="556546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0462908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47C668-72CA-AAED-28F9-496CCCD9BE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2AF577E-8F3F-4B10-913C-4D78BFB4E1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CA" sz="5400" noProof="0" dirty="0">
                <a:latin typeface="Arial" panose="020B0604020202020204" pitchFamily="34" charset="0"/>
                <a:cs typeface="Arial" panose="020B0604020202020204" pitchFamily="34" charset="0"/>
              </a:rPr>
              <a:t>Tomographic Reconstruction</a:t>
            </a:r>
          </a:p>
        </p:txBody>
      </p:sp>
    </p:spTree>
    <p:extLst>
      <p:ext uri="{BB962C8B-B14F-4D97-AF65-F5344CB8AC3E}">
        <p14:creationId xmlns:p14="http://schemas.microsoft.com/office/powerpoint/2010/main" val="17926635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9ED4FE-A058-24C9-4693-690AA683ED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61FCEC-C068-F790-4B20-CD581B821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noProof="0" dirty="0"/>
              <a:t>Tomographic reconstruction of scintillation light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28A2A9B-0AB8-7EC8-F0B0-9939026E376B}"/>
              </a:ext>
            </a:extLst>
          </p:cNvPr>
          <p:cNvCxnSpPr>
            <a:cxnSpLocks/>
          </p:cNvCxnSpPr>
          <p:nvPr/>
        </p:nvCxnSpPr>
        <p:spPr>
          <a:xfrm>
            <a:off x="5722665" y="1568238"/>
            <a:ext cx="0" cy="470209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6" name="ZoneTexte 8">
            <a:extLst>
              <a:ext uri="{FF2B5EF4-FFF2-40B4-BE49-F238E27FC236}">
                <a16:creationId xmlns:a16="http://schemas.microsoft.com/office/drawing/2014/main" id="{046D32AA-D718-941A-D3FD-161C8BDDC232}"/>
              </a:ext>
            </a:extLst>
          </p:cNvPr>
          <p:cNvSpPr txBox="1"/>
          <p:nvPr/>
        </p:nvSpPr>
        <p:spPr>
          <a:xfrm>
            <a:off x="5839098" y="1475791"/>
            <a:ext cx="62618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500"/>
              </a:spcBef>
            </a:pPr>
            <a:r>
              <a:rPr lang="en-CA" sz="2400" b="1" noProof="0" dirty="0">
                <a:latin typeface="Arial" panose="020B0604020202020204" pitchFamily="34" charset="0"/>
                <a:cs typeface="Arial" panose="020B0604020202020204" pitchFamily="34" charset="0"/>
              </a:rPr>
              <a:t>In our case, the problem is not simple…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 Placeholder 4">
                <a:extLst>
                  <a:ext uri="{FF2B5EF4-FFF2-40B4-BE49-F238E27FC236}">
                    <a16:creationId xmlns:a16="http://schemas.microsoft.com/office/drawing/2014/main" id="{C0485333-3424-B721-D0FB-8C9F2798F1B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839098" y="2145792"/>
                <a:ext cx="6261881" cy="2357753"/>
              </a:xfrm>
              <a:prstGeom prst="rect">
                <a:avLst/>
              </a:prstGeom>
            </p:spPr>
            <p:txBody>
              <a:bodyPr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ts val="2000"/>
                  </a:spcBef>
                </a:pPr>
                <a:r>
                  <a:rPr lang="en-CA" sz="2100" b="1" noProof="0" dirty="0"/>
                  <a:t>High-dimensional inverse problem</a:t>
                </a:r>
                <a:r>
                  <a:rPr lang="en-CA" sz="2100" noProof="0" dirty="0"/>
                  <a:t>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CA" sz="2100" b="0" i="1" noProof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2100" b="0" i="1" noProof="0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CA" sz="2100" b="0" i="1" noProof="0" smtClean="0"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p>
                  </m:oMath>
                </a14:m>
                <a:r>
                  <a:rPr lang="en-CA" sz="2100" noProof="0" dirty="0"/>
                  <a:t> voxels reconstructed from only 3 projections.</a:t>
                </a:r>
              </a:p>
              <a:p>
                <a:pPr>
                  <a:lnSpc>
                    <a:spcPct val="100000"/>
                  </a:lnSpc>
                  <a:spcBef>
                    <a:spcPts val="800"/>
                  </a:spcBef>
                </a:pPr>
                <a:r>
                  <a:rPr lang="en-CA" sz="2100" b="1" noProof="0" dirty="0"/>
                  <a:t>Underdetermined problem</a:t>
                </a:r>
                <a:r>
                  <a:rPr lang="en-CA" sz="2100" noProof="0" dirty="0"/>
                  <a:t>: many 3D dose distributions may be consistent with the same projection data.</a:t>
                </a:r>
              </a:p>
              <a:p>
                <a:pPr>
                  <a:lnSpc>
                    <a:spcPct val="100000"/>
                  </a:lnSpc>
                  <a:spcBef>
                    <a:spcPts val="800"/>
                  </a:spcBef>
                </a:pPr>
                <a:r>
                  <a:rPr lang="en-CA" sz="2100" b="1" noProof="0" dirty="0"/>
                  <a:t>Iterative methods are time-consuming</a:t>
                </a:r>
                <a:r>
                  <a:rPr lang="en-CA" sz="2100" noProof="0" dirty="0"/>
                  <a:t>.</a:t>
                </a:r>
              </a:p>
            </p:txBody>
          </p:sp>
        </mc:Choice>
        <mc:Fallback xmlns="">
          <p:sp>
            <p:nvSpPr>
              <p:cNvPr id="17" name="Text Placeholder 4">
                <a:extLst>
                  <a:ext uri="{FF2B5EF4-FFF2-40B4-BE49-F238E27FC236}">
                    <a16:creationId xmlns:a16="http://schemas.microsoft.com/office/drawing/2014/main" id="{C0485333-3424-B721-D0FB-8C9F2798F1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9098" y="2145792"/>
                <a:ext cx="6261881" cy="2357753"/>
              </a:xfrm>
              <a:prstGeom prst="rect">
                <a:avLst/>
              </a:prstGeom>
              <a:blipFill>
                <a:blip r:embed="rId3"/>
                <a:stretch>
                  <a:fillRect l="-974" t="-1550" r="-11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2D56A4DC-7723-C267-F9AE-47D1374975D2}"/>
              </a:ext>
            </a:extLst>
          </p:cNvPr>
          <p:cNvSpPr/>
          <p:nvPr/>
        </p:nvSpPr>
        <p:spPr>
          <a:xfrm>
            <a:off x="5818747" y="4510453"/>
            <a:ext cx="6261881" cy="1759875"/>
          </a:xfrm>
          <a:prstGeom prst="roundRect">
            <a:avLst>
              <a:gd name="adj" fmla="val 16599"/>
            </a:avLst>
          </a:prstGeom>
          <a:solidFill>
            <a:srgbClr val="CFE6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noProof="0" dirty="0"/>
          </a:p>
        </p:txBody>
      </p: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540E0E7D-253F-FB2B-A325-5F6F9E13C685}"/>
              </a:ext>
            </a:extLst>
          </p:cNvPr>
          <p:cNvSpPr txBox="1">
            <a:spLocks/>
          </p:cNvSpPr>
          <p:nvPr/>
        </p:nvSpPr>
        <p:spPr>
          <a:xfrm>
            <a:off x="6535791" y="4988666"/>
            <a:ext cx="4949841" cy="123589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2000"/>
              </a:spcBef>
            </a:pPr>
            <a:r>
              <a:rPr lang="en-CA" sz="2200" noProof="0" dirty="0"/>
              <a:t>High representation capacity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CA" sz="2200" noProof="0" dirty="0"/>
              <a:t>Fast reconstruction after training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CA" sz="2200" noProof="0" dirty="0"/>
              <a:t>Reconstruction from raw light signal.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82B94E7-CFDA-2A58-5BB3-49EA14CF2879}"/>
              </a:ext>
            </a:extLst>
          </p:cNvPr>
          <p:cNvSpPr/>
          <p:nvPr/>
        </p:nvSpPr>
        <p:spPr>
          <a:xfrm>
            <a:off x="5818747" y="4511706"/>
            <a:ext cx="6261881" cy="455805"/>
          </a:xfrm>
          <a:prstGeom prst="rect">
            <a:avLst/>
          </a:prstGeom>
          <a:solidFill>
            <a:srgbClr val="93D38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noProof="0" dirty="0"/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D3A723C1-0ABE-1268-6EDA-8BB9444A6F58}"/>
              </a:ext>
            </a:extLst>
          </p:cNvPr>
          <p:cNvSpPr txBox="1">
            <a:spLocks/>
          </p:cNvSpPr>
          <p:nvPr/>
        </p:nvSpPr>
        <p:spPr>
          <a:xfrm>
            <a:off x="6320197" y="4556480"/>
            <a:ext cx="5258979" cy="39898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CA" sz="2400" b="1" noProof="0" dirty="0"/>
              <a:t>Deep learning reconstruction</a:t>
            </a:r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0AEB785F-56E2-C275-A980-1BB4E64FF0DD}"/>
              </a:ext>
            </a:extLst>
          </p:cNvPr>
          <p:cNvSpPr txBox="1"/>
          <p:nvPr/>
        </p:nvSpPr>
        <p:spPr>
          <a:xfrm>
            <a:off x="17584" y="6567586"/>
            <a:ext cx="724594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CA" sz="1400" b="1" noProof="0" dirty="0">
                <a:solidFill>
                  <a:schemeClr val="bg1"/>
                </a:solidFill>
                <a:latin typeface="Arial" panose="020B0604020202020204" pitchFamily="34" charset="0"/>
              </a:rPr>
              <a:t>Proposed 3D dosimeter – Reconstruction</a:t>
            </a:r>
            <a:endParaRPr lang="en-CA" sz="1400" b="1" noProof="0" dirty="0">
              <a:solidFill>
                <a:schemeClr val="bg1"/>
              </a:solidFill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863B95FE-3930-494C-44F8-D74693729C5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144"/>
          <a:stretch>
            <a:fillRect/>
          </a:stretch>
        </p:blipFill>
        <p:spPr>
          <a:xfrm>
            <a:off x="72659" y="2078451"/>
            <a:ext cx="5588650" cy="3780709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B90930F0-25C2-C5F1-D2C3-BDC2980A0FA5}"/>
              </a:ext>
            </a:extLst>
          </p:cNvPr>
          <p:cNvSpPr txBox="1"/>
          <p:nvPr/>
        </p:nvSpPr>
        <p:spPr>
          <a:xfrm>
            <a:off x="1491062" y="6229560"/>
            <a:ext cx="27518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noProof="0" dirty="0"/>
              <a:t>Beister </a:t>
            </a:r>
            <a:r>
              <a:rPr lang="en-CA" sz="1400" i="1" noProof="0" dirty="0"/>
              <a:t>et al. Physica Medica</a:t>
            </a:r>
            <a:r>
              <a:rPr lang="en-CA" sz="1400" noProof="0" dirty="0"/>
              <a:t>. 2012 </a:t>
            </a:r>
          </a:p>
        </p:txBody>
      </p:sp>
    </p:spTree>
    <p:extLst>
      <p:ext uri="{BB962C8B-B14F-4D97-AF65-F5344CB8AC3E}">
        <p14:creationId xmlns:p14="http://schemas.microsoft.com/office/powerpoint/2010/main" val="3417809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25" grpId="0" animBg="1"/>
      <p:bldP spid="26" grpId="0"/>
      <p:bldP spid="28" grpId="0" animBg="1"/>
      <p:bldP spid="2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A1690E-870B-22CD-1B0F-78F3E2C430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C11AAF6-0690-BF98-778A-34170E7443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noProof="0" dirty="0"/>
              <a:t>Deep learning reconstruction model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BA351B-B613-B490-0087-2E92A689538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74" y="3120951"/>
            <a:ext cx="2046998" cy="1961536"/>
          </a:xfrm>
          <a:prstGeom prst="rect">
            <a:avLst/>
          </a:prstGeom>
        </p:spPr>
      </p:pic>
      <p:pic>
        <p:nvPicPr>
          <p:cNvPr id="7" name="GT_video_gif">
            <a:hlinkClick r:id="" action="ppaction://media"/>
            <a:extLst>
              <a:ext uri="{FF2B5EF4-FFF2-40B4-BE49-F238E27FC236}">
                <a16:creationId xmlns:a16="http://schemas.microsoft.com/office/drawing/2014/main" id="{F7F19CFD-A9D5-2059-05C8-D551A7740EE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t="2694" b="2040"/>
          <a:stretch>
            <a:fillRect/>
          </a:stretch>
        </p:blipFill>
        <p:spPr>
          <a:xfrm>
            <a:off x="9582127" y="2817045"/>
            <a:ext cx="2717187" cy="2495497"/>
          </a:xfrm>
          <a:prstGeom prst="rect">
            <a:avLst/>
          </a:prstGeom>
        </p:spPr>
      </p:pic>
      <p:sp>
        <p:nvSpPr>
          <p:cNvPr id="10" name="Trapezoid 9">
            <a:extLst>
              <a:ext uri="{FF2B5EF4-FFF2-40B4-BE49-F238E27FC236}">
                <a16:creationId xmlns:a16="http://schemas.microsoft.com/office/drawing/2014/main" id="{2288D5FC-AB27-25C4-A61E-601B39445B4F}"/>
              </a:ext>
            </a:extLst>
          </p:cNvPr>
          <p:cNvSpPr/>
          <p:nvPr/>
        </p:nvSpPr>
        <p:spPr>
          <a:xfrm rot="5400000">
            <a:off x="3391675" y="2974009"/>
            <a:ext cx="2495495" cy="2169990"/>
          </a:xfrm>
          <a:prstGeom prst="trapezoid">
            <a:avLst>
              <a:gd name="adj" fmla="val 44474"/>
            </a:avLst>
          </a:prstGeom>
          <a:solidFill>
            <a:srgbClr val="D3E8F4"/>
          </a:solid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CA" sz="2400" noProof="0" dirty="0">
              <a:solidFill>
                <a:srgbClr val="4C5D9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rapezoid 10">
            <a:extLst>
              <a:ext uri="{FF2B5EF4-FFF2-40B4-BE49-F238E27FC236}">
                <a16:creationId xmlns:a16="http://schemas.microsoft.com/office/drawing/2014/main" id="{0CE9B3A2-4EB9-F0EB-411F-5684CA4AEDAE}"/>
              </a:ext>
            </a:extLst>
          </p:cNvPr>
          <p:cNvSpPr/>
          <p:nvPr/>
        </p:nvSpPr>
        <p:spPr>
          <a:xfrm rot="16200000">
            <a:off x="6949732" y="2974002"/>
            <a:ext cx="2495496" cy="2169988"/>
          </a:xfrm>
          <a:prstGeom prst="trapezoid">
            <a:avLst>
              <a:gd name="adj" fmla="val 44497"/>
            </a:avLst>
          </a:prstGeom>
          <a:solidFill>
            <a:srgbClr val="FFEBD6"/>
          </a:solid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endParaRPr lang="en-CA" sz="2400" noProof="0" dirty="0">
              <a:solidFill>
                <a:srgbClr val="B08C6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E778AF1-C2C8-BD74-79F0-1B3B31C07324}"/>
              </a:ext>
            </a:extLst>
          </p:cNvPr>
          <p:cNvSpPr/>
          <p:nvPr/>
        </p:nvSpPr>
        <p:spPr>
          <a:xfrm>
            <a:off x="5724417" y="3776663"/>
            <a:ext cx="1388069" cy="564356"/>
          </a:xfrm>
          <a:prstGeom prst="rect">
            <a:avLst/>
          </a:prstGeom>
          <a:solidFill>
            <a:srgbClr val="9FCFF3"/>
          </a:solid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400" noProof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03FECA2-DE57-2541-AD4D-E6293237858B}"/>
              </a:ext>
            </a:extLst>
          </p:cNvPr>
          <p:cNvSpPr/>
          <p:nvPr/>
        </p:nvSpPr>
        <p:spPr>
          <a:xfrm>
            <a:off x="2338387" y="2811248"/>
            <a:ext cx="1216039" cy="2495496"/>
          </a:xfrm>
          <a:prstGeom prst="rect">
            <a:avLst/>
          </a:prstGeom>
          <a:solidFill>
            <a:srgbClr val="EEF4FB"/>
          </a:solid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noProof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03DF83B-C91A-C521-FD3D-175EADD37C8A}"/>
              </a:ext>
            </a:extLst>
          </p:cNvPr>
          <p:cNvSpPr txBox="1"/>
          <p:nvPr/>
        </p:nvSpPr>
        <p:spPr>
          <a:xfrm>
            <a:off x="3588665" y="3634118"/>
            <a:ext cx="18614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sz="2400" noProof="0" dirty="0">
                <a:solidFill>
                  <a:srgbClr val="4C5D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Transformer</a:t>
            </a:r>
          </a:p>
          <a:p>
            <a:pPr algn="ctr"/>
            <a:r>
              <a:rPr lang="en-CA" sz="2400" noProof="0" dirty="0">
                <a:solidFill>
                  <a:srgbClr val="4C5D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Encoder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E35D965-9EDA-E7ED-D788-10CF2F7056A4}"/>
              </a:ext>
            </a:extLst>
          </p:cNvPr>
          <p:cNvSpPr txBox="1"/>
          <p:nvPr/>
        </p:nvSpPr>
        <p:spPr>
          <a:xfrm>
            <a:off x="7771377" y="3634117"/>
            <a:ext cx="13500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sz="2400" noProof="0" dirty="0">
                <a:solidFill>
                  <a:srgbClr val="B08C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3D CNN</a:t>
            </a:r>
          </a:p>
          <a:p>
            <a:pPr algn="ctr"/>
            <a:r>
              <a:rPr lang="en-CA" sz="2400" noProof="0" dirty="0">
                <a:solidFill>
                  <a:srgbClr val="B08C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Decoder</a:t>
            </a: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973F6B18-D24B-FD4F-F572-088E406CC836}"/>
              </a:ext>
            </a:extLst>
          </p:cNvPr>
          <p:cNvSpPr/>
          <p:nvPr/>
        </p:nvSpPr>
        <p:spPr>
          <a:xfrm>
            <a:off x="2069306" y="3895480"/>
            <a:ext cx="237615" cy="326722"/>
          </a:xfrm>
          <a:prstGeom prst="rightArrow">
            <a:avLst>
              <a:gd name="adj1" fmla="val 55946"/>
              <a:gd name="adj2" fmla="val 59328"/>
            </a:avLst>
          </a:prstGeom>
          <a:solidFill>
            <a:schemeClr val="tx1"/>
          </a:solidFill>
          <a:ln cap="flat" cmpd="sng">
            <a:noFill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noProof="0" dirty="0"/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F9204D53-8710-68DE-0AC9-84695031B473}"/>
              </a:ext>
            </a:extLst>
          </p:cNvPr>
          <p:cNvSpPr/>
          <p:nvPr/>
        </p:nvSpPr>
        <p:spPr>
          <a:xfrm>
            <a:off x="9315427" y="3895480"/>
            <a:ext cx="237615" cy="326722"/>
          </a:xfrm>
          <a:prstGeom prst="rightArrow">
            <a:avLst>
              <a:gd name="adj1" fmla="val 55946"/>
              <a:gd name="adj2" fmla="val 59328"/>
            </a:avLst>
          </a:prstGeom>
          <a:solidFill>
            <a:schemeClr val="tx1"/>
          </a:solidFill>
          <a:ln cap="flat" cmpd="sng">
            <a:noFill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noProof="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B42CA55-1A6F-87CC-3205-C524A5A14B65}"/>
              </a:ext>
            </a:extLst>
          </p:cNvPr>
          <p:cNvSpPr txBox="1"/>
          <p:nvPr/>
        </p:nvSpPr>
        <p:spPr>
          <a:xfrm>
            <a:off x="2276374" y="3735675"/>
            <a:ext cx="13516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noProof="0" dirty="0">
                <a:latin typeface="Arial" panose="020B0604020202020204" pitchFamily="34" charset="0"/>
                <a:cs typeface="Arial" panose="020B0604020202020204" pitchFamily="34" charset="0"/>
              </a:rPr>
              <a:t>CNN</a:t>
            </a:r>
          </a:p>
          <a:p>
            <a:pPr algn="ctr"/>
            <a:r>
              <a:rPr lang="en-CA" noProof="0" dirty="0">
                <a:latin typeface="Arial" panose="020B0604020202020204" pitchFamily="34" charset="0"/>
                <a:cs typeface="Arial" panose="020B0604020202020204" pitchFamily="34" charset="0"/>
              </a:rPr>
              <a:t>Embedding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FC4C122-F76C-3BC4-0917-209F3489D5D5}"/>
              </a:ext>
            </a:extLst>
          </p:cNvPr>
          <p:cNvSpPr txBox="1"/>
          <p:nvPr/>
        </p:nvSpPr>
        <p:spPr>
          <a:xfrm>
            <a:off x="5670425" y="3832007"/>
            <a:ext cx="1492716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CA" sz="1500" noProof="0" dirty="0">
                <a:latin typeface="Arial" panose="020B0604020202020204" pitchFamily="34" charset="0"/>
                <a:cs typeface="Arial" panose="020B0604020202020204" pitchFamily="34" charset="0"/>
              </a:rPr>
              <a:t>Latent</a:t>
            </a:r>
          </a:p>
          <a:p>
            <a:pPr algn="ctr">
              <a:lnSpc>
                <a:spcPct val="80000"/>
              </a:lnSpc>
            </a:pPr>
            <a:r>
              <a:rPr lang="en-CA" sz="1500" noProof="0" dirty="0">
                <a:latin typeface="Arial" panose="020B0604020202020204" pitchFamily="34" charset="0"/>
                <a:cs typeface="Arial" panose="020B0604020202020204" pitchFamily="34" charset="0"/>
              </a:rPr>
              <a:t>Representation</a:t>
            </a:r>
          </a:p>
        </p:txBody>
      </p:sp>
      <p:sp>
        <p:nvSpPr>
          <p:cNvPr id="22" name="ZoneTexte 3">
            <a:extLst>
              <a:ext uri="{FF2B5EF4-FFF2-40B4-BE49-F238E27FC236}">
                <a16:creationId xmlns:a16="http://schemas.microsoft.com/office/drawing/2014/main" id="{261BC53D-5B89-C686-9DC0-4293F31D121E}"/>
              </a:ext>
            </a:extLst>
          </p:cNvPr>
          <p:cNvSpPr txBox="1"/>
          <p:nvPr/>
        </p:nvSpPr>
        <p:spPr>
          <a:xfrm>
            <a:off x="115607" y="1841448"/>
            <a:ext cx="1767358" cy="7473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  <a:spcBef>
                <a:spcPts val="500"/>
              </a:spcBef>
            </a:pPr>
            <a:r>
              <a:rPr lang="en-CA" sz="2400" noProof="0" dirty="0">
                <a:latin typeface="Arial" panose="020B0604020202020204" pitchFamily="34" charset="0"/>
                <a:cs typeface="Arial" panose="020B0604020202020204" pitchFamily="34" charset="0"/>
              </a:rPr>
              <a:t>Input</a:t>
            </a:r>
          </a:p>
          <a:p>
            <a:pPr algn="ctr">
              <a:lnSpc>
                <a:spcPct val="80000"/>
              </a:lnSpc>
              <a:spcBef>
                <a:spcPts val="500"/>
              </a:spcBef>
            </a:pPr>
            <a:r>
              <a:rPr lang="en-CA" sz="2400" noProof="0" dirty="0">
                <a:latin typeface="Arial" panose="020B0604020202020204" pitchFamily="34" charset="0"/>
                <a:cs typeface="Arial" panose="020B0604020202020204" pitchFamily="34" charset="0"/>
              </a:rPr>
              <a:t>projections</a:t>
            </a:r>
            <a:endParaRPr lang="en-CA" sz="2400" b="1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ZoneTexte 3">
            <a:extLst>
              <a:ext uri="{FF2B5EF4-FFF2-40B4-BE49-F238E27FC236}">
                <a16:creationId xmlns:a16="http://schemas.microsoft.com/office/drawing/2014/main" id="{EC3EC959-0F66-6688-1127-E3F1F657584B}"/>
              </a:ext>
            </a:extLst>
          </p:cNvPr>
          <p:cNvSpPr txBox="1"/>
          <p:nvPr/>
        </p:nvSpPr>
        <p:spPr>
          <a:xfrm>
            <a:off x="10015730" y="1847236"/>
            <a:ext cx="1767358" cy="7473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  <a:spcBef>
                <a:spcPts val="500"/>
              </a:spcBef>
            </a:pPr>
            <a:r>
              <a:rPr lang="en-CA" sz="2400" noProof="0" dirty="0">
                <a:latin typeface="Arial" panose="020B0604020202020204" pitchFamily="34" charset="0"/>
                <a:cs typeface="Arial" panose="020B0604020202020204" pitchFamily="34" charset="0"/>
              </a:rPr>
              <a:t>Output</a:t>
            </a:r>
          </a:p>
          <a:p>
            <a:pPr algn="ctr">
              <a:lnSpc>
                <a:spcPct val="80000"/>
              </a:lnSpc>
              <a:spcBef>
                <a:spcPts val="500"/>
              </a:spcBef>
            </a:pPr>
            <a:r>
              <a:rPr lang="en-CA" sz="2400" noProof="0" dirty="0">
                <a:latin typeface="Arial" panose="020B0604020202020204" pitchFamily="34" charset="0"/>
                <a:cs typeface="Arial" panose="020B0604020202020204" pitchFamily="34" charset="0"/>
              </a:rPr>
              <a:t>distribution</a:t>
            </a:r>
          </a:p>
        </p:txBody>
      </p:sp>
      <p:sp>
        <p:nvSpPr>
          <p:cNvPr id="24" name="ZoneTexte 3">
            <a:extLst>
              <a:ext uri="{FF2B5EF4-FFF2-40B4-BE49-F238E27FC236}">
                <a16:creationId xmlns:a16="http://schemas.microsoft.com/office/drawing/2014/main" id="{38152E26-5CC1-6FA6-DAE1-6726565968F8}"/>
              </a:ext>
            </a:extLst>
          </p:cNvPr>
          <p:cNvSpPr txBox="1"/>
          <p:nvPr/>
        </p:nvSpPr>
        <p:spPr>
          <a:xfrm>
            <a:off x="3621165" y="2028141"/>
            <a:ext cx="4906143" cy="387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  <a:spcBef>
                <a:spcPts val="500"/>
              </a:spcBef>
            </a:pPr>
            <a:r>
              <a:rPr lang="en-CA" sz="2400" noProof="0" dirty="0">
                <a:latin typeface="Arial" panose="020B0604020202020204" pitchFamily="34" charset="0"/>
                <a:cs typeface="Arial" panose="020B0604020202020204" pitchFamily="34" charset="0"/>
              </a:rPr>
              <a:t>Encoder-Decoder framework</a:t>
            </a:r>
            <a:endParaRPr lang="en-CA" sz="2400" b="1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2">
            <a:extLst>
              <a:ext uri="{FF2B5EF4-FFF2-40B4-BE49-F238E27FC236}">
                <a16:creationId xmlns:a16="http://schemas.microsoft.com/office/drawing/2014/main" id="{64C41C1A-46B8-1E9C-36F2-911B44AFE2C1}"/>
              </a:ext>
            </a:extLst>
          </p:cNvPr>
          <p:cNvSpPr txBox="1"/>
          <p:nvPr/>
        </p:nvSpPr>
        <p:spPr>
          <a:xfrm>
            <a:off x="17584" y="6567586"/>
            <a:ext cx="724594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CA" sz="1400" b="1" noProof="0" dirty="0">
                <a:solidFill>
                  <a:schemeClr val="bg1"/>
                </a:solidFill>
                <a:latin typeface="Arial" panose="020B0604020202020204" pitchFamily="34" charset="0"/>
              </a:rPr>
              <a:t>Proposed 3D dosimeter – Reconstruction</a:t>
            </a:r>
            <a:endParaRPr lang="en-CA" sz="1400" b="1" noProof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8932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9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B21E4D-0049-7287-E4FA-0EF5F89C0A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7472E54-3851-1446-E1AF-24AD25CC0F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noProof="0" dirty="0"/>
              <a:t>Architecture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1075E2-FAD4-1BF6-F01B-398A7839BB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636" y="1223351"/>
            <a:ext cx="10436728" cy="533921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4206CC8-FD24-B76C-1F31-8C7609F9A4A7}"/>
              </a:ext>
            </a:extLst>
          </p:cNvPr>
          <p:cNvSpPr txBox="1"/>
          <p:nvPr/>
        </p:nvSpPr>
        <p:spPr>
          <a:xfrm>
            <a:off x="17584" y="6567586"/>
            <a:ext cx="724594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CA" sz="1400" b="1" noProof="0" dirty="0">
                <a:solidFill>
                  <a:schemeClr val="bg1"/>
                </a:solidFill>
                <a:latin typeface="Arial" panose="020B0604020202020204" pitchFamily="34" charset="0"/>
              </a:rPr>
              <a:t>Proposed 3D dosimeter – Reconstruction</a:t>
            </a:r>
            <a:endParaRPr lang="en-CA" sz="1400" b="1" noProof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09813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36FAB6-5134-BA58-40D9-C4BFD586E6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30">
            <a:extLst>
              <a:ext uri="{FF2B5EF4-FFF2-40B4-BE49-F238E27FC236}">
                <a16:creationId xmlns:a16="http://schemas.microsoft.com/office/drawing/2014/main" id="{6CEC7905-48BF-82D7-D80E-29DCAE08B710}"/>
              </a:ext>
            </a:extLst>
          </p:cNvPr>
          <p:cNvSpPr/>
          <p:nvPr/>
        </p:nvSpPr>
        <p:spPr>
          <a:xfrm>
            <a:off x="6096000" y="1209039"/>
            <a:ext cx="6096000" cy="5358545"/>
          </a:xfrm>
          <a:prstGeom prst="roundRect">
            <a:avLst>
              <a:gd name="adj" fmla="val 0"/>
            </a:avLst>
          </a:prstGeom>
          <a:solidFill>
            <a:srgbClr val="E7B4D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2D4AC6-6AF1-257A-B98D-13A2675016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noProof="0" dirty="0"/>
              <a:t>Training data</a:t>
            </a:r>
          </a:p>
        </p:txBody>
      </p:sp>
      <p:sp>
        <p:nvSpPr>
          <p:cNvPr id="6" name="TextBox 2">
            <a:extLst>
              <a:ext uri="{FF2B5EF4-FFF2-40B4-BE49-F238E27FC236}">
                <a16:creationId xmlns:a16="http://schemas.microsoft.com/office/drawing/2014/main" id="{011B0A5A-3853-6D90-470D-A12688A10D03}"/>
              </a:ext>
            </a:extLst>
          </p:cNvPr>
          <p:cNvSpPr txBox="1"/>
          <p:nvPr/>
        </p:nvSpPr>
        <p:spPr>
          <a:xfrm>
            <a:off x="17584" y="6567586"/>
            <a:ext cx="724594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CA" sz="1400" b="1" noProof="0" dirty="0">
                <a:solidFill>
                  <a:schemeClr val="bg1"/>
                </a:solidFill>
                <a:latin typeface="Arial" panose="020B0604020202020204" pitchFamily="34" charset="0"/>
              </a:rPr>
              <a:t>Proposed 3D dosimeter – Training data</a:t>
            </a:r>
            <a:endParaRPr lang="en-CA" sz="1400" b="1" noProof="0" dirty="0">
              <a:solidFill>
                <a:schemeClr val="bg1"/>
              </a:solidFill>
            </a:endParaRPr>
          </a:p>
        </p:txBody>
      </p:sp>
      <p:sp>
        <p:nvSpPr>
          <p:cNvPr id="3" name="Rectangle: Rounded Corners 19">
            <a:extLst>
              <a:ext uri="{FF2B5EF4-FFF2-40B4-BE49-F238E27FC236}">
                <a16:creationId xmlns:a16="http://schemas.microsoft.com/office/drawing/2014/main" id="{A53BB148-13FA-DC1F-1B15-EBE51BFE1B88}"/>
              </a:ext>
            </a:extLst>
          </p:cNvPr>
          <p:cNvSpPr/>
          <p:nvPr/>
        </p:nvSpPr>
        <p:spPr>
          <a:xfrm>
            <a:off x="1" y="1209040"/>
            <a:ext cx="6096000" cy="5358545"/>
          </a:xfrm>
          <a:prstGeom prst="roundRect">
            <a:avLst>
              <a:gd name="adj" fmla="val 0"/>
            </a:avLst>
          </a:prstGeom>
          <a:solidFill>
            <a:srgbClr val="D3E8F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noProof="0" dirty="0"/>
          </a:p>
        </p:txBody>
      </p:sp>
      <p:sp>
        <p:nvSpPr>
          <p:cNvPr id="8" name="TextBox 47">
            <a:extLst>
              <a:ext uri="{FF2B5EF4-FFF2-40B4-BE49-F238E27FC236}">
                <a16:creationId xmlns:a16="http://schemas.microsoft.com/office/drawing/2014/main" id="{40E2D16E-5AD5-50E0-2687-DBD81FB6517E}"/>
              </a:ext>
            </a:extLst>
          </p:cNvPr>
          <p:cNvSpPr txBox="1"/>
          <p:nvPr/>
        </p:nvSpPr>
        <p:spPr>
          <a:xfrm>
            <a:off x="1889705" y="1270123"/>
            <a:ext cx="23165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sz="2800" b="1" noProof="0" dirty="0">
                <a:solidFill>
                  <a:srgbClr val="4C5D9A"/>
                </a:solidFill>
              </a:rPr>
              <a:t>Synthetic data</a:t>
            </a:r>
          </a:p>
        </p:txBody>
      </p:sp>
      <p:sp>
        <p:nvSpPr>
          <p:cNvPr id="12" name="TextBox 61">
            <a:extLst>
              <a:ext uri="{FF2B5EF4-FFF2-40B4-BE49-F238E27FC236}">
                <a16:creationId xmlns:a16="http://schemas.microsoft.com/office/drawing/2014/main" id="{3F330F29-B7A9-83C6-BF0B-B51C530A4B42}"/>
              </a:ext>
            </a:extLst>
          </p:cNvPr>
          <p:cNvSpPr txBox="1"/>
          <p:nvPr/>
        </p:nvSpPr>
        <p:spPr>
          <a:xfrm>
            <a:off x="7669273" y="1270123"/>
            <a:ext cx="29938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sz="2800" b="1" noProof="0" dirty="0">
                <a:solidFill>
                  <a:srgbClr val="D161A4"/>
                </a:solidFill>
              </a:rPr>
              <a:t>Experimental data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: Rounded Corners 28">
                <a:extLst>
                  <a:ext uri="{FF2B5EF4-FFF2-40B4-BE49-F238E27FC236}">
                    <a16:creationId xmlns:a16="http://schemas.microsoft.com/office/drawing/2014/main" id="{CA1580D0-4274-5559-DF34-9920115BC3BA}"/>
                  </a:ext>
                </a:extLst>
              </p:cNvPr>
              <p:cNvSpPr/>
              <p:nvPr/>
            </p:nvSpPr>
            <p:spPr>
              <a:xfrm>
                <a:off x="1889705" y="1957347"/>
                <a:ext cx="2400300" cy="762101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CA" sz="2000" noProof="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Synthetic dataset</a:t>
                </a:r>
              </a:p>
              <a:p>
                <a:pPr algn="ctr"/>
                <a14:m>
                  <m:oMathPara xmlns:m="http://schemas.openxmlformats.org/officeDocument/2006/math">
                    <m:oMath>
                      <m:d>
                        <m:dPr>
                          <m:ctrlPr>
                            <a:rPr lang="en-CA" sz="2000" b="0" i="1" noProof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CA" sz="2000" b="0" i="1" noProof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𝑛</m:t>
                          </m:r>
                          <m:r>
                            <a:rPr lang="en-CA" sz="2000" b="0" i="1" noProof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=30,000</m:t>
                          </m:r>
                        </m:e>
                      </m:d>
                    </m:oMath>
                  </m:oMathPara>
                </a14:m>
                <a:endParaRPr lang="en-CA" sz="2000" noProof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Rectangle: Rounded Corners 28">
                <a:extLst>
                  <a:ext uri="{FF2B5EF4-FFF2-40B4-BE49-F238E27FC236}">
                    <a16:creationId xmlns:a16="http://schemas.microsoft.com/office/drawing/2014/main" id="{CA1580D0-4274-5559-DF34-9920115BC3B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9705" y="1957347"/>
                <a:ext cx="2400300" cy="762101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: Rounded Corners 29">
                <a:extLst>
                  <a:ext uri="{FF2B5EF4-FFF2-40B4-BE49-F238E27FC236}">
                    <a16:creationId xmlns:a16="http://schemas.microsoft.com/office/drawing/2014/main" id="{CBC336C4-9DC0-67BB-1D0D-3E0EA51E1002}"/>
                  </a:ext>
                </a:extLst>
              </p:cNvPr>
              <p:cNvSpPr/>
              <p:nvPr/>
            </p:nvSpPr>
            <p:spPr>
              <a:xfrm>
                <a:off x="3502441" y="3386802"/>
                <a:ext cx="2180973" cy="762101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CA" sz="2000" noProof="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Validation set</a:t>
                </a:r>
              </a:p>
              <a:p>
                <a:pPr algn="ctr"/>
                <a14:m>
                  <m:oMathPara xmlns:m="http://schemas.openxmlformats.org/officeDocument/2006/math">
                    <m:oMath>
                      <m:d>
                        <m:dPr>
                          <m:ctrlPr>
                            <a:rPr lang="en-CA" sz="2000" i="1" noProof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CA" sz="2000" i="1" noProof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𝑛</m:t>
                          </m:r>
                          <m:r>
                            <a:rPr lang="en-CA" sz="2000" i="1" noProof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=7,500</m:t>
                          </m:r>
                        </m:e>
                      </m:d>
                    </m:oMath>
                  </m:oMathPara>
                </a14:m>
                <a:endParaRPr lang="en-CA" sz="2000" noProof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Rectangle: Rounded Corners 29">
                <a:extLst>
                  <a:ext uri="{FF2B5EF4-FFF2-40B4-BE49-F238E27FC236}">
                    <a16:creationId xmlns:a16="http://schemas.microsoft.com/office/drawing/2014/main" id="{CBC336C4-9DC0-67BB-1D0D-3E0EA51E100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2441" y="3386802"/>
                <a:ext cx="2180973" cy="762101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: Rounded Corners 29">
                <a:extLst>
                  <a:ext uri="{FF2B5EF4-FFF2-40B4-BE49-F238E27FC236}">
                    <a16:creationId xmlns:a16="http://schemas.microsoft.com/office/drawing/2014/main" id="{0167D8C6-348A-AA73-73CC-2469F1BBF2A8}"/>
                  </a:ext>
                </a:extLst>
              </p:cNvPr>
              <p:cNvSpPr/>
              <p:nvPr/>
            </p:nvSpPr>
            <p:spPr>
              <a:xfrm>
                <a:off x="496336" y="3386802"/>
                <a:ext cx="2097185" cy="762101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CA" sz="2000" noProof="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Training set</a:t>
                </a:r>
              </a:p>
              <a:p>
                <a:pPr algn="ctr"/>
                <a14:m>
                  <m:oMathPara xmlns:m="http://schemas.openxmlformats.org/officeDocument/2006/math">
                    <m:oMath>
                      <m:d>
                        <m:dPr>
                          <m:ctrlPr>
                            <a:rPr lang="en-CA" sz="2000" i="1" noProof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CA" sz="2000" i="1" noProof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𝑛</m:t>
                          </m:r>
                          <m:r>
                            <a:rPr lang="en-CA" sz="2000" i="1" noProof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=22,500</m:t>
                          </m:r>
                        </m:e>
                      </m:d>
                    </m:oMath>
                  </m:oMathPara>
                </a14:m>
                <a:endParaRPr lang="en-CA" sz="2000" noProof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Rectangle: Rounded Corners 29">
                <a:extLst>
                  <a:ext uri="{FF2B5EF4-FFF2-40B4-BE49-F238E27FC236}">
                    <a16:creationId xmlns:a16="http://schemas.microsoft.com/office/drawing/2014/main" id="{0167D8C6-348A-AA73-73CC-2469F1BBF2A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336" y="3386802"/>
                <a:ext cx="2097185" cy="762101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3" name="Connecteur : en angle 22">
            <a:extLst>
              <a:ext uri="{FF2B5EF4-FFF2-40B4-BE49-F238E27FC236}">
                <a16:creationId xmlns:a16="http://schemas.microsoft.com/office/drawing/2014/main" id="{AA5EFCD5-EA04-3D86-0A35-CF6636F45CFA}"/>
              </a:ext>
            </a:extLst>
          </p:cNvPr>
          <p:cNvCxnSpPr>
            <a:cxnSpLocks/>
            <a:stCxn id="13" idx="2"/>
            <a:endCxn id="19" idx="0"/>
          </p:cNvCxnSpPr>
          <p:nvPr/>
        </p:nvCxnSpPr>
        <p:spPr>
          <a:xfrm rot="16200000" flipH="1">
            <a:off x="3507714" y="2301588"/>
            <a:ext cx="667354" cy="1503073"/>
          </a:xfrm>
          <a:prstGeom prst="bentConnector3">
            <a:avLst>
              <a:gd name="adj1" fmla="val 30970"/>
            </a:avLst>
          </a:prstGeom>
          <a:ln w="190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 : en angle 26">
            <a:extLst>
              <a:ext uri="{FF2B5EF4-FFF2-40B4-BE49-F238E27FC236}">
                <a16:creationId xmlns:a16="http://schemas.microsoft.com/office/drawing/2014/main" id="{0BF2699B-2E6F-C1EA-CCD9-9D87E823554D}"/>
              </a:ext>
            </a:extLst>
          </p:cNvPr>
          <p:cNvCxnSpPr>
            <a:cxnSpLocks/>
            <a:stCxn id="13" idx="2"/>
            <a:endCxn id="20" idx="0"/>
          </p:cNvCxnSpPr>
          <p:nvPr/>
        </p:nvCxnSpPr>
        <p:spPr>
          <a:xfrm rot="5400000">
            <a:off x="1983715" y="2280662"/>
            <a:ext cx="667354" cy="1544926"/>
          </a:xfrm>
          <a:prstGeom prst="bentConnector3">
            <a:avLst>
              <a:gd name="adj1" fmla="val 31160"/>
            </a:avLst>
          </a:prstGeom>
          <a:ln w="190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: Rounded Corners 28">
                <a:extLst>
                  <a:ext uri="{FF2B5EF4-FFF2-40B4-BE49-F238E27FC236}">
                    <a16:creationId xmlns:a16="http://schemas.microsoft.com/office/drawing/2014/main" id="{526B1578-AA3D-13EA-74C3-FACEA958B7ED}"/>
                  </a:ext>
                </a:extLst>
              </p:cNvPr>
              <p:cNvSpPr/>
              <p:nvPr/>
            </p:nvSpPr>
            <p:spPr>
              <a:xfrm>
                <a:off x="7779001" y="1947167"/>
                <a:ext cx="2716279" cy="762101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CA" sz="2000" noProof="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Experimental dataset</a:t>
                </a:r>
              </a:p>
              <a:p>
                <a:pPr algn="ctr"/>
                <a14:m>
                  <m:oMathPara xmlns:m="http://schemas.openxmlformats.org/officeDocument/2006/math">
                    <m:oMath>
                      <m:d>
                        <m:dPr>
                          <m:ctrlPr>
                            <a:rPr lang="en-CA" sz="2000" b="0" i="1" noProof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CA" sz="2000" b="0" i="1" noProof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𝑛</m:t>
                          </m:r>
                          <m:r>
                            <a:rPr lang="en-CA" sz="2000" b="0" i="1" noProof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=249</m:t>
                          </m:r>
                        </m:e>
                      </m:d>
                    </m:oMath>
                  </m:oMathPara>
                </a14:m>
                <a:endParaRPr lang="en-CA" sz="2000" noProof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2" name="Rectangle: Rounded Corners 28">
                <a:extLst>
                  <a:ext uri="{FF2B5EF4-FFF2-40B4-BE49-F238E27FC236}">
                    <a16:creationId xmlns:a16="http://schemas.microsoft.com/office/drawing/2014/main" id="{526B1578-AA3D-13EA-74C3-FACEA958B7E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9001" y="1947167"/>
                <a:ext cx="2716279" cy="762101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: Rounded Corners 29">
                <a:extLst>
                  <a:ext uri="{FF2B5EF4-FFF2-40B4-BE49-F238E27FC236}">
                    <a16:creationId xmlns:a16="http://schemas.microsoft.com/office/drawing/2014/main" id="{7DB05C74-F703-8ED3-321B-96AC89C6F45F}"/>
                  </a:ext>
                </a:extLst>
              </p:cNvPr>
              <p:cNvSpPr/>
              <p:nvPr/>
            </p:nvSpPr>
            <p:spPr>
              <a:xfrm>
                <a:off x="8179961" y="3363651"/>
                <a:ext cx="1928079" cy="762101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CA" sz="2000" noProof="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Validation set</a:t>
                </a:r>
              </a:p>
              <a:p>
                <a:pPr algn="ctr"/>
                <a14:m>
                  <m:oMathPara xmlns:m="http://schemas.openxmlformats.org/officeDocument/2006/math">
                    <m:oMath>
                      <m:d>
                        <m:dPr>
                          <m:ctrlPr>
                            <a:rPr lang="en-CA" sz="2000" i="1" noProof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CA" sz="2000" i="1" noProof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𝑛</m:t>
                          </m:r>
                          <m:r>
                            <a:rPr lang="en-CA" sz="2000" i="1" noProof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=44</m:t>
                          </m:r>
                        </m:e>
                      </m:d>
                    </m:oMath>
                  </m:oMathPara>
                </a14:m>
                <a:endParaRPr lang="en-CA" sz="2000" noProof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7" name="Rectangle: Rounded Corners 29">
                <a:extLst>
                  <a:ext uri="{FF2B5EF4-FFF2-40B4-BE49-F238E27FC236}">
                    <a16:creationId xmlns:a16="http://schemas.microsoft.com/office/drawing/2014/main" id="{7DB05C74-F703-8ED3-321B-96AC89C6F45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79961" y="3363651"/>
                <a:ext cx="1928079" cy="762101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9" name="Straight Arrow Connector 75">
            <a:extLst>
              <a:ext uri="{FF2B5EF4-FFF2-40B4-BE49-F238E27FC236}">
                <a16:creationId xmlns:a16="http://schemas.microsoft.com/office/drawing/2014/main" id="{581EC152-AD5C-B91C-3576-E71CF5CE7F6B}"/>
              </a:ext>
            </a:extLst>
          </p:cNvPr>
          <p:cNvCxnSpPr>
            <a:cxnSpLocks/>
            <a:stCxn id="32" idx="2"/>
            <a:endCxn id="37" idx="0"/>
          </p:cNvCxnSpPr>
          <p:nvPr/>
        </p:nvCxnSpPr>
        <p:spPr>
          <a:xfrm>
            <a:off x="9137141" y="2709268"/>
            <a:ext cx="6860" cy="654383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: Rounded Corners 29">
                <a:extLst>
                  <a:ext uri="{FF2B5EF4-FFF2-40B4-BE49-F238E27FC236}">
                    <a16:creationId xmlns:a16="http://schemas.microsoft.com/office/drawing/2014/main" id="{D3A56F55-B90E-E993-5A85-FEE311DA2A02}"/>
                  </a:ext>
                </a:extLst>
              </p:cNvPr>
              <p:cNvSpPr/>
              <p:nvPr/>
            </p:nvSpPr>
            <p:spPr>
              <a:xfrm>
                <a:off x="10184532" y="3363652"/>
                <a:ext cx="1928079" cy="762101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CA" sz="2000" noProof="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Test set</a:t>
                </a:r>
              </a:p>
              <a:p>
                <a:pPr algn="ctr"/>
                <a14:m>
                  <m:oMathPara xmlns:m="http://schemas.openxmlformats.org/officeDocument/2006/math">
                    <m:oMath>
                      <m:d>
                        <m:dPr>
                          <m:ctrlPr>
                            <a:rPr lang="en-CA" sz="2000" i="1" noProof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CA" sz="2000" i="1" noProof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𝑛</m:t>
                          </m:r>
                          <m:r>
                            <a:rPr lang="en-CA" sz="2000" i="1" noProof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=30</m:t>
                          </m:r>
                        </m:e>
                      </m:d>
                    </m:oMath>
                  </m:oMathPara>
                </a14:m>
                <a:endParaRPr lang="en-CA" sz="2000" noProof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0" name="Rectangle: Rounded Corners 29">
                <a:extLst>
                  <a:ext uri="{FF2B5EF4-FFF2-40B4-BE49-F238E27FC236}">
                    <a16:creationId xmlns:a16="http://schemas.microsoft.com/office/drawing/2014/main" id="{D3A56F55-B90E-E993-5A85-FEE311DA2A0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84532" y="3363652"/>
                <a:ext cx="1928079" cy="762101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: Rounded Corners 29">
                <a:extLst>
                  <a:ext uri="{FF2B5EF4-FFF2-40B4-BE49-F238E27FC236}">
                    <a16:creationId xmlns:a16="http://schemas.microsoft.com/office/drawing/2014/main" id="{A0CC819C-F050-44E1-6965-71B2C98242FE}"/>
                  </a:ext>
                </a:extLst>
              </p:cNvPr>
              <p:cNvSpPr/>
              <p:nvPr/>
            </p:nvSpPr>
            <p:spPr>
              <a:xfrm>
                <a:off x="6241361" y="3363652"/>
                <a:ext cx="1854007" cy="762101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CA" sz="2000" noProof="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Training set</a:t>
                </a:r>
              </a:p>
              <a:p>
                <a:pPr algn="ctr"/>
                <a14:m>
                  <m:oMathPara xmlns:m="http://schemas.openxmlformats.org/officeDocument/2006/math">
                    <m:oMath>
                      <m:d>
                        <m:dPr>
                          <m:ctrlPr>
                            <a:rPr lang="en-CA" sz="2000" i="1" noProof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CA" sz="2000" i="1" noProof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𝑛</m:t>
                          </m:r>
                          <m:r>
                            <a:rPr lang="en-CA" sz="2000" i="1" noProof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=175</m:t>
                          </m:r>
                        </m:e>
                      </m:d>
                    </m:oMath>
                  </m:oMathPara>
                </a14:m>
                <a:endParaRPr lang="en-CA" sz="2000" noProof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1" name="Rectangle: Rounded Corners 29">
                <a:extLst>
                  <a:ext uri="{FF2B5EF4-FFF2-40B4-BE49-F238E27FC236}">
                    <a16:creationId xmlns:a16="http://schemas.microsoft.com/office/drawing/2014/main" id="{A0CC819C-F050-44E1-6965-71B2C98242F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1361" y="3363652"/>
                <a:ext cx="1854007" cy="762101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2" name="Connecteur : en angle 41">
            <a:extLst>
              <a:ext uri="{FF2B5EF4-FFF2-40B4-BE49-F238E27FC236}">
                <a16:creationId xmlns:a16="http://schemas.microsoft.com/office/drawing/2014/main" id="{9BD0C722-E41A-96E8-8D7D-D4E8C2BE9ADB}"/>
              </a:ext>
            </a:extLst>
          </p:cNvPr>
          <p:cNvCxnSpPr>
            <a:cxnSpLocks/>
            <a:stCxn id="32" idx="2"/>
            <a:endCxn id="40" idx="0"/>
          </p:cNvCxnSpPr>
          <p:nvPr/>
        </p:nvCxnSpPr>
        <p:spPr>
          <a:xfrm rot="16200000" flipH="1">
            <a:off x="9815664" y="2030744"/>
            <a:ext cx="654384" cy="2011431"/>
          </a:xfrm>
          <a:prstGeom prst="bentConnector3">
            <a:avLst>
              <a:gd name="adj1" fmla="val 29040"/>
            </a:avLst>
          </a:prstGeom>
          <a:ln w="190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 : en angle 42">
            <a:extLst>
              <a:ext uri="{FF2B5EF4-FFF2-40B4-BE49-F238E27FC236}">
                <a16:creationId xmlns:a16="http://schemas.microsoft.com/office/drawing/2014/main" id="{18C8A1AA-E713-10DD-2AAA-5D3932D5802E}"/>
              </a:ext>
            </a:extLst>
          </p:cNvPr>
          <p:cNvCxnSpPr>
            <a:cxnSpLocks/>
            <a:stCxn id="32" idx="2"/>
            <a:endCxn id="41" idx="0"/>
          </p:cNvCxnSpPr>
          <p:nvPr/>
        </p:nvCxnSpPr>
        <p:spPr>
          <a:xfrm rot="5400000">
            <a:off x="7825561" y="2052072"/>
            <a:ext cx="654384" cy="1968776"/>
          </a:xfrm>
          <a:prstGeom prst="bentConnector3">
            <a:avLst>
              <a:gd name="adj1" fmla="val 29040"/>
            </a:avLst>
          </a:prstGeom>
          <a:ln w="190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ZoneTexte 71">
            <a:extLst>
              <a:ext uri="{FF2B5EF4-FFF2-40B4-BE49-F238E27FC236}">
                <a16:creationId xmlns:a16="http://schemas.microsoft.com/office/drawing/2014/main" id="{30A6A7E5-1155-66BC-FC57-A41031D55786}"/>
              </a:ext>
            </a:extLst>
          </p:cNvPr>
          <p:cNvSpPr txBox="1"/>
          <p:nvPr/>
        </p:nvSpPr>
        <p:spPr>
          <a:xfrm>
            <a:off x="1310149" y="2927347"/>
            <a:ext cx="596755" cy="338554"/>
          </a:xfrm>
          <a:prstGeom prst="rect">
            <a:avLst/>
          </a:prstGeom>
          <a:solidFill>
            <a:srgbClr val="D3E8F4"/>
          </a:solidFill>
          <a:effectLst>
            <a:softEdge rad="38100"/>
          </a:effectLst>
        </p:spPr>
        <p:txBody>
          <a:bodyPr wrap="square" rtlCol="0">
            <a:spAutoFit/>
          </a:bodyPr>
          <a:lstStyle/>
          <a:p>
            <a:r>
              <a:rPr lang="en-CA" sz="1600" noProof="0" dirty="0">
                <a:latin typeface="Arial" panose="020B0604020202020204" pitchFamily="34" charset="0"/>
                <a:cs typeface="Arial" panose="020B0604020202020204" pitchFamily="34" charset="0"/>
              </a:rPr>
              <a:t>75%</a:t>
            </a:r>
          </a:p>
        </p:txBody>
      </p:sp>
      <p:sp>
        <p:nvSpPr>
          <p:cNvPr id="73" name="ZoneTexte 72">
            <a:extLst>
              <a:ext uri="{FF2B5EF4-FFF2-40B4-BE49-F238E27FC236}">
                <a16:creationId xmlns:a16="http://schemas.microsoft.com/office/drawing/2014/main" id="{C435AF03-193E-292F-A8D2-2A30E19CF16C}"/>
              </a:ext>
            </a:extLst>
          </p:cNvPr>
          <p:cNvSpPr txBox="1"/>
          <p:nvPr/>
        </p:nvSpPr>
        <p:spPr>
          <a:xfrm>
            <a:off x="4348781" y="2927347"/>
            <a:ext cx="596755" cy="338554"/>
          </a:xfrm>
          <a:prstGeom prst="rect">
            <a:avLst/>
          </a:prstGeom>
          <a:solidFill>
            <a:srgbClr val="D3E8F4"/>
          </a:solidFill>
          <a:effectLst>
            <a:softEdge rad="38100"/>
          </a:effectLst>
        </p:spPr>
        <p:txBody>
          <a:bodyPr wrap="square" rtlCol="0">
            <a:spAutoFit/>
          </a:bodyPr>
          <a:lstStyle/>
          <a:p>
            <a:r>
              <a:rPr lang="en-CA" sz="1600" noProof="0" dirty="0">
                <a:latin typeface="Arial" panose="020B0604020202020204" pitchFamily="34" charset="0"/>
                <a:cs typeface="Arial" panose="020B0604020202020204" pitchFamily="34" charset="0"/>
              </a:rPr>
              <a:t>25%</a:t>
            </a:r>
          </a:p>
        </p:txBody>
      </p:sp>
      <p:sp>
        <p:nvSpPr>
          <p:cNvPr id="74" name="ZoneTexte 73">
            <a:extLst>
              <a:ext uri="{FF2B5EF4-FFF2-40B4-BE49-F238E27FC236}">
                <a16:creationId xmlns:a16="http://schemas.microsoft.com/office/drawing/2014/main" id="{F8B09801-C06E-F672-7D6A-F4A61D433589}"/>
              </a:ext>
            </a:extLst>
          </p:cNvPr>
          <p:cNvSpPr txBox="1"/>
          <p:nvPr/>
        </p:nvSpPr>
        <p:spPr>
          <a:xfrm>
            <a:off x="6890306" y="2912107"/>
            <a:ext cx="753567" cy="338554"/>
          </a:xfrm>
          <a:prstGeom prst="rect">
            <a:avLst/>
          </a:prstGeom>
          <a:solidFill>
            <a:srgbClr val="E7B4D3"/>
          </a:solidFill>
          <a:effectLst>
            <a:softEdge rad="38100"/>
          </a:effectLst>
        </p:spPr>
        <p:txBody>
          <a:bodyPr wrap="square" rtlCol="0">
            <a:spAutoFit/>
          </a:bodyPr>
          <a:lstStyle/>
          <a:p>
            <a:r>
              <a:rPr lang="en-CA" sz="1600" noProof="0" dirty="0">
                <a:latin typeface="Arial" panose="020B0604020202020204" pitchFamily="34" charset="0"/>
                <a:cs typeface="Arial" panose="020B0604020202020204" pitchFamily="34" charset="0"/>
              </a:rPr>
              <a:t>~70%</a:t>
            </a:r>
          </a:p>
        </p:txBody>
      </p:sp>
      <p:sp>
        <p:nvSpPr>
          <p:cNvPr id="75" name="ZoneTexte 74">
            <a:extLst>
              <a:ext uri="{FF2B5EF4-FFF2-40B4-BE49-F238E27FC236}">
                <a16:creationId xmlns:a16="http://schemas.microsoft.com/office/drawing/2014/main" id="{8C6646A1-0FD0-3FDB-A100-6425311A6CA0}"/>
              </a:ext>
            </a:extLst>
          </p:cNvPr>
          <p:cNvSpPr txBox="1"/>
          <p:nvPr/>
        </p:nvSpPr>
        <p:spPr>
          <a:xfrm>
            <a:off x="8842477" y="2912105"/>
            <a:ext cx="726127" cy="338554"/>
          </a:xfrm>
          <a:prstGeom prst="rect">
            <a:avLst/>
          </a:prstGeom>
          <a:solidFill>
            <a:srgbClr val="E7B4D3"/>
          </a:solidFill>
          <a:effectLst>
            <a:softEdge rad="38100"/>
          </a:effectLst>
        </p:spPr>
        <p:txBody>
          <a:bodyPr wrap="square" rtlCol="0">
            <a:spAutoFit/>
          </a:bodyPr>
          <a:lstStyle/>
          <a:p>
            <a:r>
              <a:rPr lang="en-CA" sz="1600" noProof="0" dirty="0">
                <a:latin typeface="Arial" panose="020B0604020202020204" pitchFamily="34" charset="0"/>
                <a:cs typeface="Arial" panose="020B0604020202020204" pitchFamily="34" charset="0"/>
              </a:rPr>
              <a:t>~18%</a:t>
            </a:r>
          </a:p>
        </p:txBody>
      </p:sp>
      <p:sp>
        <p:nvSpPr>
          <p:cNvPr id="76" name="ZoneTexte 75">
            <a:extLst>
              <a:ext uri="{FF2B5EF4-FFF2-40B4-BE49-F238E27FC236}">
                <a16:creationId xmlns:a16="http://schemas.microsoft.com/office/drawing/2014/main" id="{B4CD145A-6C44-B75A-D2F8-EE04EBB2B4EC}"/>
              </a:ext>
            </a:extLst>
          </p:cNvPr>
          <p:cNvSpPr txBox="1"/>
          <p:nvPr/>
        </p:nvSpPr>
        <p:spPr>
          <a:xfrm>
            <a:off x="10830862" y="2911055"/>
            <a:ext cx="793682" cy="338554"/>
          </a:xfrm>
          <a:prstGeom prst="rect">
            <a:avLst/>
          </a:prstGeom>
          <a:solidFill>
            <a:srgbClr val="E7B4D3"/>
          </a:solidFill>
          <a:effectLst>
            <a:softEdge rad="38100"/>
          </a:effectLst>
        </p:spPr>
        <p:txBody>
          <a:bodyPr wrap="square" rtlCol="0">
            <a:spAutoFit/>
          </a:bodyPr>
          <a:lstStyle/>
          <a:p>
            <a:r>
              <a:rPr lang="en-CA" sz="1600" noProof="0" dirty="0">
                <a:latin typeface="Arial" panose="020B0604020202020204" pitchFamily="34" charset="0"/>
                <a:cs typeface="Arial" panose="020B0604020202020204" pitchFamily="34" charset="0"/>
              </a:rPr>
              <a:t>~12%</a:t>
            </a:r>
          </a:p>
        </p:txBody>
      </p:sp>
      <p:sp>
        <p:nvSpPr>
          <p:cNvPr id="91" name="Text Placeholder 4">
            <a:extLst>
              <a:ext uri="{FF2B5EF4-FFF2-40B4-BE49-F238E27FC236}">
                <a16:creationId xmlns:a16="http://schemas.microsoft.com/office/drawing/2014/main" id="{2B6FB395-B0C1-9646-2641-DCD341532D8F}"/>
              </a:ext>
            </a:extLst>
          </p:cNvPr>
          <p:cNvSpPr txBox="1">
            <a:spLocks/>
          </p:cNvSpPr>
          <p:nvPr/>
        </p:nvSpPr>
        <p:spPr>
          <a:xfrm>
            <a:off x="-8791" y="4478148"/>
            <a:ext cx="6096000" cy="167958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2000"/>
              </a:spcBef>
            </a:pPr>
            <a:r>
              <a:rPr lang="en-CA" sz="2200" noProof="0" dirty="0"/>
              <a:t>Data generated by ray-tracing in python.</a:t>
            </a:r>
          </a:p>
          <a:p>
            <a:pPr>
              <a:lnSpc>
                <a:spcPct val="100000"/>
              </a:lnSpc>
              <a:spcBef>
                <a:spcPts val="800"/>
              </a:spcBef>
            </a:pPr>
            <a:r>
              <a:rPr lang="en-CA" sz="2200" noProof="0" dirty="0"/>
              <a:t>Gaussian filter to approximate lateral dose falloff.</a:t>
            </a:r>
          </a:p>
          <a:p>
            <a:pPr>
              <a:lnSpc>
                <a:spcPct val="100000"/>
              </a:lnSpc>
              <a:spcBef>
                <a:spcPts val="800"/>
              </a:spcBef>
            </a:pPr>
            <a:r>
              <a:rPr lang="en-CA" sz="2200" noProof="0" dirty="0"/>
              <a:t>Empirical equation for depth dose deposition.</a:t>
            </a:r>
          </a:p>
        </p:txBody>
      </p:sp>
      <p:sp>
        <p:nvSpPr>
          <p:cNvPr id="92" name="Text Placeholder 4">
            <a:extLst>
              <a:ext uri="{FF2B5EF4-FFF2-40B4-BE49-F238E27FC236}">
                <a16:creationId xmlns:a16="http://schemas.microsoft.com/office/drawing/2014/main" id="{07C19BD5-AAED-AD40-9F37-FD29CF4FCE6F}"/>
              </a:ext>
            </a:extLst>
          </p:cNvPr>
          <p:cNvSpPr txBox="1">
            <a:spLocks/>
          </p:cNvSpPr>
          <p:nvPr/>
        </p:nvSpPr>
        <p:spPr>
          <a:xfrm>
            <a:off x="6096854" y="4483726"/>
            <a:ext cx="6096000" cy="167958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2000"/>
              </a:spcBef>
            </a:pPr>
            <a:r>
              <a:rPr lang="en-CA" sz="2200" noProof="0" dirty="0"/>
              <a:t>Data acquired using the experimental setup.</a:t>
            </a:r>
          </a:p>
        </p:txBody>
      </p:sp>
    </p:spTree>
    <p:extLst>
      <p:ext uri="{BB962C8B-B14F-4D97-AF65-F5344CB8AC3E}">
        <p14:creationId xmlns:p14="http://schemas.microsoft.com/office/powerpoint/2010/main" val="21210050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5E407C-0385-9751-9ACA-DD06A0870D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6F1F429-D78C-A150-1E20-061B458238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CA" sz="5400" noProof="0" dirty="0">
                <a:latin typeface="Arial" panose="020B0604020202020204" pitchFamily="34" charset="0"/>
                <a:cs typeface="Arial" panose="020B0604020202020204" pitchFamily="34" charset="0"/>
              </a:rPr>
              <a:t>Bayesian Formulation</a:t>
            </a:r>
          </a:p>
        </p:txBody>
      </p:sp>
    </p:spTree>
    <p:extLst>
      <p:ext uri="{BB962C8B-B14F-4D97-AF65-F5344CB8AC3E}">
        <p14:creationId xmlns:p14="http://schemas.microsoft.com/office/powerpoint/2010/main" val="32214953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F23BA6-2B32-F754-988C-C3D40F0284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CA0BDA4-248B-8986-49B0-52A8CBE2A56C}"/>
              </a:ext>
            </a:extLst>
          </p:cNvPr>
          <p:cNvSpPr/>
          <p:nvPr/>
        </p:nvSpPr>
        <p:spPr>
          <a:xfrm>
            <a:off x="258880" y="1406421"/>
            <a:ext cx="6924725" cy="2975079"/>
          </a:xfrm>
          <a:prstGeom prst="roundRect">
            <a:avLst>
              <a:gd name="adj" fmla="val 11749"/>
            </a:avLst>
          </a:prstGeom>
          <a:solidFill>
            <a:srgbClr val="F1BCB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noProof="0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D04D0BE-7473-0DE1-879C-019CD68B8D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016" y="136525"/>
            <a:ext cx="11517080" cy="918690"/>
          </a:xfrm>
        </p:spPr>
        <p:txBody>
          <a:bodyPr>
            <a:normAutofit/>
          </a:bodyPr>
          <a:lstStyle/>
          <a:p>
            <a:r>
              <a:rPr lang="en-CA" noProof="0" dirty="0"/>
              <a:t>Limitations of DL – Prediction without confidence</a:t>
            </a:r>
          </a:p>
        </p:txBody>
      </p:sp>
      <p:pic>
        <p:nvPicPr>
          <p:cNvPr id="4" name="Picture 3" descr="A diagram of a machine learning&#10;&#10;AI-generated content may be incorrect.">
            <a:extLst>
              <a:ext uri="{FF2B5EF4-FFF2-40B4-BE49-F238E27FC236}">
                <a16:creationId xmlns:a16="http://schemas.microsoft.com/office/drawing/2014/main" id="{DCA88D0F-EF7C-9F9C-EA41-54EB51F6DC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20" r="17004"/>
          <a:stretch>
            <a:fillRect/>
          </a:stretch>
        </p:blipFill>
        <p:spPr>
          <a:xfrm>
            <a:off x="7580434" y="1729930"/>
            <a:ext cx="4009292" cy="4277627"/>
          </a:xfrm>
          <a:prstGeom prst="rect">
            <a:avLst/>
          </a:prstGeom>
        </p:spPr>
      </p:pic>
      <p:sp>
        <p:nvSpPr>
          <p:cNvPr id="6" name="Ellipse 2">
            <a:extLst>
              <a:ext uri="{FF2B5EF4-FFF2-40B4-BE49-F238E27FC236}">
                <a16:creationId xmlns:a16="http://schemas.microsoft.com/office/drawing/2014/main" id="{2DAA44D2-A2D4-1D07-1F9B-675405610897}"/>
              </a:ext>
            </a:extLst>
          </p:cNvPr>
          <p:cNvSpPr/>
          <p:nvPr/>
        </p:nvSpPr>
        <p:spPr>
          <a:xfrm>
            <a:off x="9121776" y="3317875"/>
            <a:ext cx="1066800" cy="1063625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9600" noProof="0" dirty="0">
                <a:solidFill>
                  <a:schemeClr val="bg1"/>
                </a:solidFill>
                <a:latin typeface="Algerian" panose="04020705040A02060702" pitchFamily="82" charset="0"/>
                <a:cs typeface="Arial" panose="020B0604020202020204" pitchFamily="34" charset="0"/>
              </a:rPr>
              <a:t>?</a:t>
            </a:r>
            <a:endParaRPr lang="en-CA" noProof="0" dirty="0">
              <a:solidFill>
                <a:schemeClr val="bg1"/>
              </a:solidFill>
              <a:latin typeface="Algerian" panose="04020705040A02060702" pitchFamily="82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ZoneTexte 3">
                <a:extLst>
                  <a:ext uri="{FF2B5EF4-FFF2-40B4-BE49-F238E27FC236}">
                    <a16:creationId xmlns:a16="http://schemas.microsoft.com/office/drawing/2014/main" id="{BA08AA0F-4721-DE2C-749E-A9F16A073E4B}"/>
                  </a:ext>
                </a:extLst>
              </p:cNvPr>
              <p:cNvSpPr txBox="1"/>
              <p:nvPr/>
            </p:nvSpPr>
            <p:spPr>
              <a:xfrm>
                <a:off x="408060" y="1901825"/>
                <a:ext cx="6449940" cy="23288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spcBef>
                    <a:spcPts val="1000"/>
                  </a:spcBef>
                  <a:buFont typeface="Arial" panose="020B0604020202020204" pitchFamily="34" charset="0"/>
                  <a:buChar char="•"/>
                </a:pPr>
                <a:r>
                  <a:rPr lang="en-CA" sz="2200" noProof="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Hard to interpret (black box);</a:t>
                </a:r>
              </a:p>
              <a:p>
                <a:pPr marL="457200" indent="-457200">
                  <a:spcBef>
                    <a:spcPts val="800"/>
                  </a:spcBef>
                  <a:buFont typeface="Arial" panose="020B0604020202020204" pitchFamily="34" charset="0"/>
                  <a:buChar char="•"/>
                </a:pPr>
                <a:r>
                  <a:rPr lang="en-CA" sz="2200" noProof="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Limited view reconstruction remains ill-posed </a:t>
                </a:r>
                <a14:m>
                  <m:oMath xmlns:m="http://schemas.openxmlformats.org/officeDocument/2006/math">
                    <m:r>
                      <a:rPr lang="en-CA" sz="2200" b="0" i="1" noProof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→</m:t>
                    </m:r>
                  </m:oMath>
                </a14:m>
                <a:r>
                  <a:rPr lang="en-CA" sz="2200" noProof="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the model can “hallucinate”;</a:t>
                </a:r>
              </a:p>
              <a:p>
                <a:pPr marL="457200" indent="-457200">
                  <a:spcBef>
                    <a:spcPts val="800"/>
                  </a:spcBef>
                  <a:buFont typeface="Arial" panose="020B0604020202020204" pitchFamily="34" charset="0"/>
                  <a:buChar char="•"/>
                </a:pPr>
                <a:r>
                  <a:rPr lang="en-CA" sz="2200" noProof="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Produces a single dose estimate without confidence level </a:t>
                </a:r>
                <a:br>
                  <a:rPr lang="en-CA" sz="2200" noProof="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14:m>
                  <m:oMath xmlns:m="http://schemas.openxmlformats.org/officeDocument/2006/math">
                    <m:r>
                      <a:rPr lang="en-CA" sz="2200" b="0" i="1" noProof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→</m:t>
                    </m:r>
                  </m:oMath>
                </a14:m>
                <a:r>
                  <a:rPr lang="en-CA" sz="2200" noProof="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CA" sz="2200" noProof="0" dirty="0">
                    <a:latin typeface="Arial" panose="020B0604020202020204" pitchFamily="34" charset="0"/>
                    <a:cs typeface="Arial" panose="020B0604020202020204" pitchFamily="34" charset="0"/>
                  </a:rPr>
                  <a:t>w</a:t>
                </a:r>
                <a:r>
                  <a:rPr lang="en-CA" sz="2200" noProof="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 must </a:t>
                </a:r>
                <a:r>
                  <a:rPr lang="en-CA" sz="2200" noProof="0" dirty="0">
                    <a:latin typeface="Arial" panose="020B0604020202020204" pitchFamily="34" charset="0"/>
                    <a:cs typeface="Arial" panose="020B0604020202020204" pitchFamily="34" charset="0"/>
                  </a:rPr>
                  <a:t>“blindly” trust </a:t>
                </a:r>
                <a:r>
                  <a:rPr lang="en-CA" sz="2200" noProof="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the model.</a:t>
                </a:r>
              </a:p>
            </p:txBody>
          </p:sp>
        </mc:Choice>
        <mc:Fallback xmlns="">
          <p:sp>
            <p:nvSpPr>
              <p:cNvPr id="7" name="ZoneTexte 3">
                <a:extLst>
                  <a:ext uri="{FF2B5EF4-FFF2-40B4-BE49-F238E27FC236}">
                    <a16:creationId xmlns:a16="http://schemas.microsoft.com/office/drawing/2014/main" id="{BA08AA0F-4721-DE2C-749E-A9F16A073E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8060" y="1901825"/>
                <a:ext cx="6449940" cy="2328843"/>
              </a:xfrm>
              <a:prstGeom prst="rect">
                <a:avLst/>
              </a:prstGeom>
              <a:blipFill>
                <a:blip r:embed="rId4"/>
                <a:stretch>
                  <a:fillRect l="-1134" t="-1571" b="-44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E434B7D-8102-5B57-D7F9-9B31DB103E51}"/>
              </a:ext>
            </a:extLst>
          </p:cNvPr>
          <p:cNvSpPr/>
          <p:nvPr/>
        </p:nvSpPr>
        <p:spPr>
          <a:xfrm>
            <a:off x="258880" y="4571641"/>
            <a:ext cx="6924725" cy="1759875"/>
          </a:xfrm>
          <a:prstGeom prst="roundRect">
            <a:avLst>
              <a:gd name="adj" fmla="val 19666"/>
            </a:avLst>
          </a:prstGeom>
          <a:solidFill>
            <a:srgbClr val="CFE6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noProof="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7D1777F-EF86-8ACF-601D-F43242E097F1}"/>
              </a:ext>
            </a:extLst>
          </p:cNvPr>
          <p:cNvSpPr/>
          <p:nvPr/>
        </p:nvSpPr>
        <p:spPr>
          <a:xfrm>
            <a:off x="258880" y="1406421"/>
            <a:ext cx="6924725" cy="455805"/>
          </a:xfrm>
          <a:prstGeom prst="rect">
            <a:avLst/>
          </a:prstGeom>
          <a:solidFill>
            <a:srgbClr val="F772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noProof="0" dirty="0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9E099329-FD85-2C8A-5796-0B5DCF7D9AB2}"/>
              </a:ext>
            </a:extLst>
          </p:cNvPr>
          <p:cNvSpPr txBox="1">
            <a:spLocks/>
          </p:cNvSpPr>
          <p:nvPr/>
        </p:nvSpPr>
        <p:spPr>
          <a:xfrm>
            <a:off x="1091752" y="1455576"/>
            <a:ext cx="5258979" cy="39898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CA" sz="2400" b="1" noProof="0" dirty="0"/>
              <a:t>Limitations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867D3A0-0934-5A0B-0BBD-15D604DC4AB1}"/>
              </a:ext>
            </a:extLst>
          </p:cNvPr>
          <p:cNvSpPr/>
          <p:nvPr/>
        </p:nvSpPr>
        <p:spPr>
          <a:xfrm>
            <a:off x="258880" y="4571641"/>
            <a:ext cx="6924725" cy="455805"/>
          </a:xfrm>
          <a:prstGeom prst="rect">
            <a:avLst/>
          </a:prstGeom>
          <a:solidFill>
            <a:srgbClr val="93D38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noProof="0" dirty="0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7CF0EFE9-46C4-CC19-176E-53B53C55530A}"/>
              </a:ext>
            </a:extLst>
          </p:cNvPr>
          <p:cNvSpPr txBox="1">
            <a:spLocks/>
          </p:cNvSpPr>
          <p:nvPr/>
        </p:nvSpPr>
        <p:spPr>
          <a:xfrm>
            <a:off x="1091751" y="4628464"/>
            <a:ext cx="5258979" cy="39898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CA" sz="2400" b="1" noProof="0" dirty="0"/>
              <a:t>Bayesian neural network</a:t>
            </a:r>
          </a:p>
        </p:txBody>
      </p:sp>
      <p:sp>
        <p:nvSpPr>
          <p:cNvPr id="12" name="ZoneTexte 3">
            <a:extLst>
              <a:ext uri="{FF2B5EF4-FFF2-40B4-BE49-F238E27FC236}">
                <a16:creationId xmlns:a16="http://schemas.microsoft.com/office/drawing/2014/main" id="{F0B584D7-8799-EE57-D98C-51DB281542F6}"/>
              </a:ext>
            </a:extLst>
          </p:cNvPr>
          <p:cNvSpPr txBox="1"/>
          <p:nvPr/>
        </p:nvSpPr>
        <p:spPr>
          <a:xfrm>
            <a:off x="408060" y="5048353"/>
            <a:ext cx="6775545" cy="12362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CA" sz="2200" noProof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Predicts both dose and uncertainty;</a:t>
            </a:r>
          </a:p>
          <a:p>
            <a:pPr marL="457200" indent="-45720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CA" sz="2200" noProof="0" dirty="0">
                <a:latin typeface="Arial" panose="020B0604020202020204" pitchFamily="34" charset="0"/>
                <a:cs typeface="Arial" panose="020B0604020202020204" pitchFamily="34" charset="0"/>
              </a:rPr>
              <a:t>Identifies regions with lower reconstruction confidence.</a:t>
            </a:r>
            <a:endParaRPr lang="en-CA" sz="2200" noProof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F3D87A-26D0-CF18-E388-583D1103AE80}"/>
              </a:ext>
            </a:extLst>
          </p:cNvPr>
          <p:cNvSpPr txBox="1"/>
          <p:nvPr/>
        </p:nvSpPr>
        <p:spPr>
          <a:xfrm>
            <a:off x="17584" y="6567586"/>
            <a:ext cx="724594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CA" sz="1400" b="1" noProof="0" dirty="0">
                <a:solidFill>
                  <a:schemeClr val="bg1"/>
                </a:solidFill>
                <a:latin typeface="Arial" panose="020B0604020202020204" pitchFamily="34" charset="0"/>
              </a:rPr>
              <a:t>Bayesian formulation – Motivation and Introduction</a:t>
            </a:r>
            <a:endParaRPr lang="en-CA" sz="1400" b="1" noProof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0234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11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90198F-8D50-4929-3CB8-7C2F99E12F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4F9FD93E-46A9-D0D0-3971-AF8A86A06D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>
            <a:fillRect/>
          </a:stretch>
        </p:blipFill>
        <p:spPr>
          <a:xfrm>
            <a:off x="1528139" y="1393971"/>
            <a:ext cx="3485480" cy="313307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63C917B6-D108-BDD5-BE27-2460C31970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noProof="0" dirty="0"/>
              <a:t>Bayesian Neural Network (BNN)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9163D3D8-83C8-266C-BC69-4FB4356C2BA2}"/>
              </a:ext>
            </a:extLst>
          </p:cNvPr>
          <p:cNvSpPr txBox="1"/>
          <p:nvPr/>
        </p:nvSpPr>
        <p:spPr>
          <a:xfrm>
            <a:off x="807194" y="1218799"/>
            <a:ext cx="49273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000"/>
              </a:spcBef>
            </a:pPr>
            <a:r>
              <a:rPr lang="en-CA" sz="2000" b="1" noProof="0" dirty="0">
                <a:solidFill>
                  <a:srgbClr val="8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Deterministic model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A21843DD-5720-AE28-2B81-8835E9102C94}"/>
                  </a:ext>
                </a:extLst>
              </p:cNvPr>
              <p:cNvSpPr txBox="1"/>
              <p:nvPr/>
            </p:nvSpPr>
            <p:spPr>
              <a:xfrm>
                <a:off x="794720" y="4359871"/>
                <a:ext cx="4927375" cy="5862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1000"/>
                  </a:spcBef>
                </a:pPr>
                <a14:m>
                  <m:oMathPara xmlns:m="http://schemas.openxmlformats.org/officeDocument/2006/math">
                    <m:oMath>
                      <m:borderBox>
                        <m:borderBoxPr>
                          <m:ctrlPr>
                            <a:rPr lang="en-CA" sz="2400" i="1" noProof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borderBoxPr>
                        <m:e>
                          <m:r>
                            <a:rPr lang="en-CA" sz="2400" i="1" noProof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𝑦</m:t>
                          </m:r>
                          <m:r>
                            <a:rPr lang="en-CA" sz="2400" i="1" noProof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=</m:t>
                          </m:r>
                          <m:r>
                            <a:rPr lang="en-CA" sz="2400" i="1" noProof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𝑓</m:t>
                          </m:r>
                          <m:r>
                            <a:rPr lang="en-CA" sz="2400" i="1" noProof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(</m:t>
                          </m:r>
                          <m:r>
                            <a:rPr lang="en-CA" sz="2400" i="1" noProof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  <m:r>
                            <a:rPr lang="en-CA" sz="2400" i="1" noProof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;</m:t>
                          </m:r>
                          <m:r>
                            <a:rPr lang="en-CA" sz="2400" b="1" i="1" noProof="0" smtClean="0">
                              <a:solidFill>
                                <a:srgbClr val="80008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𝒘</m:t>
                          </m:r>
                          <m:r>
                            <a:rPr lang="en-CA" sz="2400" i="1" noProof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)</m:t>
                          </m:r>
                        </m:e>
                      </m:borderBox>
                    </m:oMath>
                  </m:oMathPara>
                </a14:m>
                <a:endParaRPr lang="en-CA" sz="2400" noProof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A21843DD-5720-AE28-2B81-8835E9102C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4720" y="4359871"/>
                <a:ext cx="4927375" cy="58625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77AFBCC1-F5B2-7A5F-0F5D-343ADAE87297}"/>
                  </a:ext>
                </a:extLst>
              </p:cNvPr>
              <p:cNvSpPr txBox="1"/>
              <p:nvPr/>
            </p:nvSpPr>
            <p:spPr>
              <a:xfrm>
                <a:off x="503366" y="4980044"/>
                <a:ext cx="5510084" cy="7720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500"/>
                  </a:spcBef>
                </a:pPr>
                <a14:m>
                  <m:oMath xmlns:m="http://schemas.openxmlformats.org/officeDocument/2006/math">
                    <m:r>
                      <a:rPr lang="en-CA" sz="2000" b="1" i="1" noProof="0" smtClean="0">
                        <a:solidFill>
                          <a:srgbClr val="80008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𝒘</m:t>
                    </m:r>
                  </m:oMath>
                </a14:m>
                <a:r>
                  <a:rPr lang="en-CA" sz="2000" b="1" noProof="0" dirty="0">
                    <a:solidFill>
                      <a:srgbClr val="80008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CA" sz="2000" noProof="0" dirty="0">
                    <a:latin typeface="Arial" panose="020B0604020202020204" pitchFamily="34" charset="0"/>
                    <a:cs typeface="Arial" panose="020B0604020202020204" pitchFamily="34" charset="0"/>
                  </a:rPr>
                  <a:t>is fixed after training</a:t>
                </a:r>
              </a:p>
              <a:p>
                <a:pPr algn="ctr">
                  <a:spcBef>
                    <a:spcPts val="500"/>
                  </a:spcBef>
                </a:pPr>
                <a14:m>
                  <m:oMath xmlns:m="http://schemas.openxmlformats.org/officeDocument/2006/math">
                    <m:r>
                      <a:rPr lang="en-CA" sz="2000" b="1" i="1" noProof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⟹</m:t>
                    </m:r>
                  </m:oMath>
                </a14:m>
                <a:r>
                  <a:rPr lang="en-CA" sz="2000" b="1" noProof="0" dirty="0">
                    <a:solidFill>
                      <a:srgbClr val="80008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CA" sz="2000" noProof="0" dirty="0">
                    <a:latin typeface="Arial" panose="020B0604020202020204" pitchFamily="34" charset="0"/>
                    <a:cs typeface="Arial" panose="020B0604020202020204" pitchFamily="34" charset="0"/>
                  </a:rPr>
                  <a:t>a given input always gives the same output</a:t>
                </a:r>
              </a:p>
            </p:txBody>
          </p:sp>
        </mc:Choice>
        <mc:Fallback xmlns=""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77AFBCC1-F5B2-7A5F-0F5D-343ADAE872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366" y="4980044"/>
                <a:ext cx="5510084" cy="772006"/>
              </a:xfrm>
              <a:prstGeom prst="rect">
                <a:avLst/>
              </a:prstGeom>
              <a:blipFill>
                <a:blip r:embed="rId5"/>
                <a:stretch>
                  <a:fillRect t="-3937" r="-111" b="-133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ZoneTexte 17">
            <a:extLst>
              <a:ext uri="{FF2B5EF4-FFF2-40B4-BE49-F238E27FC236}">
                <a16:creationId xmlns:a16="http://schemas.microsoft.com/office/drawing/2014/main" id="{C07A531D-8BC9-EF7E-0142-3F52A5EC21B6}"/>
              </a:ext>
            </a:extLst>
          </p:cNvPr>
          <p:cNvSpPr txBox="1"/>
          <p:nvPr/>
        </p:nvSpPr>
        <p:spPr>
          <a:xfrm>
            <a:off x="42941" y="6225928"/>
            <a:ext cx="4572085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700" noProof="0" dirty="0"/>
              <a:t>Blundell </a:t>
            </a:r>
            <a:r>
              <a:rPr lang="en-CA" sz="1700" i="1" noProof="0" dirty="0"/>
              <a:t>et al. Int conf on machine learning</a:t>
            </a:r>
            <a:r>
              <a:rPr lang="en-CA" sz="1700" noProof="0" dirty="0"/>
              <a:t>. 2015 </a:t>
            </a:r>
          </a:p>
        </p:txBody>
      </p:sp>
      <p:sp>
        <p:nvSpPr>
          <p:cNvPr id="5" name="TextBox 2">
            <a:extLst>
              <a:ext uri="{FF2B5EF4-FFF2-40B4-BE49-F238E27FC236}">
                <a16:creationId xmlns:a16="http://schemas.microsoft.com/office/drawing/2014/main" id="{2361E553-B630-ECAB-20A3-C33DFCEAE860}"/>
              </a:ext>
            </a:extLst>
          </p:cNvPr>
          <p:cNvSpPr txBox="1"/>
          <p:nvPr/>
        </p:nvSpPr>
        <p:spPr>
          <a:xfrm>
            <a:off x="17584" y="6567586"/>
            <a:ext cx="724594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CA" sz="1400" b="1" noProof="0" dirty="0">
                <a:solidFill>
                  <a:schemeClr val="bg1"/>
                </a:solidFill>
                <a:latin typeface="Arial" panose="020B0604020202020204" pitchFamily="34" charset="0"/>
              </a:rPr>
              <a:t>Bayesian formulation – Motivation and Introduction</a:t>
            </a:r>
            <a:endParaRPr lang="en-CA" sz="1400" b="1" noProof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44441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E79F6A-BFB1-A855-F97F-9B089F151D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B598BA21-700C-62C9-5CC3-93F88E8D9F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>
            <a:fillRect/>
          </a:stretch>
        </p:blipFill>
        <p:spPr>
          <a:xfrm>
            <a:off x="7178380" y="1343070"/>
            <a:ext cx="3485481" cy="31330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5B4EA3B-2897-E49E-6E89-BF1C3AE3CF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>
            <a:fillRect/>
          </a:stretch>
        </p:blipFill>
        <p:spPr>
          <a:xfrm>
            <a:off x="1528139" y="1393971"/>
            <a:ext cx="3485480" cy="313307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662DFB71-EB24-BD7F-EF5C-C090CE21AB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noProof="0" dirty="0"/>
              <a:t>Bayesian Neural Network (BNN)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235C01EF-3F9E-86F2-A2A1-E0F03F5BBC22}"/>
              </a:ext>
            </a:extLst>
          </p:cNvPr>
          <p:cNvSpPr txBox="1"/>
          <p:nvPr/>
        </p:nvSpPr>
        <p:spPr>
          <a:xfrm>
            <a:off x="807194" y="1218799"/>
            <a:ext cx="49273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000"/>
              </a:spcBef>
            </a:pPr>
            <a:r>
              <a:rPr lang="en-CA" sz="2000" b="1" noProof="0" dirty="0">
                <a:solidFill>
                  <a:srgbClr val="8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Deterministic model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BE3D79C5-CEB0-B0BC-4127-128942AA2A26}"/>
              </a:ext>
            </a:extLst>
          </p:cNvPr>
          <p:cNvSpPr txBox="1"/>
          <p:nvPr/>
        </p:nvSpPr>
        <p:spPr>
          <a:xfrm>
            <a:off x="6457432" y="1225902"/>
            <a:ext cx="49273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000"/>
              </a:spcBef>
            </a:pPr>
            <a:r>
              <a:rPr lang="en-CA" sz="2000" b="1" noProof="0" dirty="0">
                <a:solidFill>
                  <a:srgbClr val="FF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Bayesian model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832DB26A-2ECC-51EF-EB47-2CA4348408AD}"/>
                  </a:ext>
                </a:extLst>
              </p:cNvPr>
              <p:cNvSpPr txBox="1"/>
              <p:nvPr/>
            </p:nvSpPr>
            <p:spPr>
              <a:xfrm>
                <a:off x="794720" y="4359871"/>
                <a:ext cx="4927375" cy="5862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1000"/>
                  </a:spcBef>
                </a:pPr>
                <a14:m>
                  <m:oMathPara xmlns:m="http://schemas.openxmlformats.org/officeDocument/2006/math">
                    <m:oMath>
                      <m:borderBox>
                        <m:borderBoxPr>
                          <m:ctrlPr>
                            <a:rPr lang="en-CA" sz="2400" i="1" noProof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borderBoxPr>
                        <m:e>
                          <m:r>
                            <a:rPr lang="en-CA" sz="2400" i="1" noProof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𝑦</m:t>
                          </m:r>
                          <m:r>
                            <a:rPr lang="en-CA" sz="2400" i="1" noProof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=</m:t>
                          </m:r>
                          <m:r>
                            <a:rPr lang="en-CA" sz="2400" i="1" noProof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𝑓</m:t>
                          </m:r>
                          <m:r>
                            <a:rPr lang="en-CA" sz="2400" i="1" noProof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(</m:t>
                          </m:r>
                          <m:r>
                            <a:rPr lang="en-CA" sz="2400" i="1" noProof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  <m:r>
                            <a:rPr lang="en-CA" sz="2400" i="1" noProof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;</m:t>
                          </m:r>
                          <m:r>
                            <a:rPr lang="en-CA" sz="2400" b="1" i="1" noProof="0" smtClean="0">
                              <a:solidFill>
                                <a:srgbClr val="80008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𝒘</m:t>
                          </m:r>
                          <m:r>
                            <a:rPr lang="en-CA" sz="2400" i="1" noProof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)</m:t>
                          </m:r>
                        </m:e>
                      </m:borderBox>
                    </m:oMath>
                  </m:oMathPara>
                </a14:m>
                <a:endParaRPr lang="en-CA" sz="2400" noProof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832DB26A-2ECC-51EF-EB47-2CA4348408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4720" y="4359871"/>
                <a:ext cx="4927375" cy="58625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3668297D-0B3A-E686-DE5C-EB42932A4C75}"/>
                  </a:ext>
                </a:extLst>
              </p:cNvPr>
              <p:cNvSpPr txBox="1"/>
              <p:nvPr/>
            </p:nvSpPr>
            <p:spPr>
              <a:xfrm>
                <a:off x="503366" y="4980044"/>
                <a:ext cx="5510084" cy="7720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500"/>
                  </a:spcBef>
                </a:pPr>
                <a14:m>
                  <m:oMath xmlns:m="http://schemas.openxmlformats.org/officeDocument/2006/math">
                    <m:r>
                      <a:rPr lang="en-CA" sz="2000" b="1" i="1" noProof="0" smtClean="0">
                        <a:solidFill>
                          <a:srgbClr val="80008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𝒘</m:t>
                    </m:r>
                  </m:oMath>
                </a14:m>
                <a:r>
                  <a:rPr lang="en-CA" sz="2000" b="1" noProof="0" dirty="0">
                    <a:solidFill>
                      <a:srgbClr val="80008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CA" sz="2000" noProof="0" dirty="0">
                    <a:latin typeface="Arial" panose="020B0604020202020204" pitchFamily="34" charset="0"/>
                    <a:cs typeface="Arial" panose="020B0604020202020204" pitchFamily="34" charset="0"/>
                  </a:rPr>
                  <a:t>is fixed after training</a:t>
                </a:r>
              </a:p>
              <a:p>
                <a:pPr algn="ctr">
                  <a:spcBef>
                    <a:spcPts val="500"/>
                  </a:spcBef>
                </a:pPr>
                <a14:m>
                  <m:oMath xmlns:m="http://schemas.openxmlformats.org/officeDocument/2006/math">
                    <m:r>
                      <a:rPr lang="en-CA" sz="2000" b="1" i="1" noProof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⟹</m:t>
                    </m:r>
                  </m:oMath>
                </a14:m>
                <a:r>
                  <a:rPr lang="en-CA" sz="2000" b="1" noProof="0" dirty="0">
                    <a:solidFill>
                      <a:srgbClr val="80008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CA" sz="2000" noProof="0" dirty="0">
                    <a:latin typeface="Arial" panose="020B0604020202020204" pitchFamily="34" charset="0"/>
                    <a:cs typeface="Arial" panose="020B0604020202020204" pitchFamily="34" charset="0"/>
                  </a:rPr>
                  <a:t>a given input always gives the same output</a:t>
                </a:r>
              </a:p>
            </p:txBody>
          </p:sp>
        </mc:Choice>
        <mc:Fallback xmlns=""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3668297D-0B3A-E686-DE5C-EB42932A4C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366" y="4980044"/>
                <a:ext cx="5510084" cy="772006"/>
              </a:xfrm>
              <a:prstGeom prst="rect">
                <a:avLst/>
              </a:prstGeom>
              <a:blipFill>
                <a:blip r:embed="rId5"/>
                <a:stretch>
                  <a:fillRect t="-3937" r="-111" b="-133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6CF09606-B208-6D25-0E33-409B15425A1D}"/>
                  </a:ext>
                </a:extLst>
              </p:cNvPr>
              <p:cNvSpPr txBox="1"/>
              <p:nvPr/>
            </p:nvSpPr>
            <p:spPr>
              <a:xfrm>
                <a:off x="6442075" y="4345893"/>
                <a:ext cx="4927375" cy="4756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1000"/>
                  </a:spcBef>
                </a:pPr>
                <a14:m>
                  <m:oMathPara xmlns:m="http://schemas.openxmlformats.org/officeDocument/2006/math">
                    <m:oMath>
                      <m:r>
                        <a:rPr lang="en-CA" sz="2400" b="0" i="1" noProof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𝑝</m:t>
                      </m:r>
                      <m:d>
                        <m:dPr>
                          <m:endChr m:val="|"/>
                          <m:ctrlPr>
                            <a:rPr lang="en-CA" sz="2400" b="0" i="1" noProof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CA" sz="2400" b="0" i="1" noProof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𝑦</m:t>
                          </m:r>
                        </m:e>
                      </m:d>
                      <m:r>
                        <a:rPr lang="en-CA" sz="2400" b="0" i="1" noProof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CA" sz="2400" b="0" i="1" noProof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,</m:t>
                      </m:r>
                      <m:r>
                        <a:rPr lang="en-CA" sz="2400" b="0" i="1" noProof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𝐷</m:t>
                      </m:r>
                      <m:r>
                        <a:rPr lang="en-CA" sz="2400" b="0" i="1" noProof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)=∫</m:t>
                      </m:r>
                      <m:r>
                        <a:rPr lang="en-CA" sz="2400" b="0" i="1" noProof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𝑓</m:t>
                      </m:r>
                      <m:d>
                        <m:dPr>
                          <m:ctrlPr>
                            <a:rPr lang="en-CA" sz="2400" b="0" i="1" noProof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CA" sz="2400" b="0" i="1" noProof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  <m:r>
                            <a:rPr lang="en-CA" sz="2400" b="0" i="1" noProof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;</m:t>
                          </m:r>
                          <m:r>
                            <a:rPr lang="en-CA" sz="2400" b="0" i="1" noProof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𝑤</m:t>
                          </m:r>
                        </m:e>
                      </m:d>
                      <m:r>
                        <a:rPr lang="en-CA" sz="2400" b="0" i="1" noProof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𝑝</m:t>
                      </m:r>
                      <m:d>
                        <m:dPr>
                          <m:ctrlPr>
                            <a:rPr lang="en-CA" sz="2400" b="0" i="1" noProof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CA" sz="2400" b="0" i="1" noProof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𝑤</m:t>
                          </m:r>
                        </m:e>
                        <m:e>
                          <m:r>
                            <a:rPr lang="en-CA" sz="2400" b="0" i="1" noProof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𝐷</m:t>
                          </m:r>
                        </m:e>
                      </m:d>
                      <m:r>
                        <a:rPr lang="en-CA" sz="2400" b="0" i="1" noProof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en-CA" sz="2400" b="0" i="1" noProof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𝑑𝑤</m:t>
                      </m:r>
                    </m:oMath>
                  </m:oMathPara>
                </a14:m>
                <a:endParaRPr lang="en-CA" sz="2400" noProof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6CF09606-B208-6D25-0E33-409B15425A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2075" y="4345893"/>
                <a:ext cx="4927375" cy="47564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ZoneTexte 8">
            <a:extLst>
              <a:ext uri="{FF2B5EF4-FFF2-40B4-BE49-F238E27FC236}">
                <a16:creationId xmlns:a16="http://schemas.microsoft.com/office/drawing/2014/main" id="{AA0329EB-B23A-5056-5B52-30C3013427A9}"/>
              </a:ext>
            </a:extLst>
          </p:cNvPr>
          <p:cNvSpPr txBox="1"/>
          <p:nvPr/>
        </p:nvSpPr>
        <p:spPr>
          <a:xfrm>
            <a:off x="4572111" y="4894990"/>
            <a:ext cx="55100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500"/>
              </a:spcBef>
            </a:pPr>
            <a:r>
              <a:rPr lang="en-CA" sz="2000" noProof="0" dirty="0">
                <a:latin typeface="Arial" panose="020B0604020202020204" pitchFamily="34" charset="0"/>
                <a:cs typeface="Arial" panose="020B0604020202020204" pitchFamily="34" charset="0"/>
              </a:rPr>
              <a:t>In practice: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52B6568C-B62E-C02D-7389-CA165D3265B0}"/>
                  </a:ext>
                </a:extLst>
              </p:cNvPr>
              <p:cNvSpPr txBox="1"/>
              <p:nvPr/>
            </p:nvSpPr>
            <p:spPr>
              <a:xfrm>
                <a:off x="8239119" y="4848406"/>
                <a:ext cx="4927375" cy="4932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1000"/>
                  </a:spcBef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>
                      <m:sSup>
                        <m:sSupPr>
                          <m:ctrlPr>
                            <a:rPr lang="en-CA" sz="2400" b="0" i="1" noProof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CA" sz="2400" b="0" i="1" noProof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𝑤</m:t>
                          </m:r>
                        </m:e>
                        <m:sup>
                          <m:r>
                            <a:rPr lang="en-CA" sz="2400" b="0" i="1" noProof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(</m:t>
                          </m:r>
                          <m:r>
                            <a:rPr lang="en-CA" sz="2400" b="0" i="1" noProof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𝑖</m:t>
                          </m:r>
                          <m:r>
                            <a:rPr lang="en-CA" sz="2400" b="0" i="1" noProof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)</m:t>
                          </m:r>
                        </m:sup>
                      </m:sSup>
                      <m:r>
                        <a:rPr lang="en-CA" sz="2400" b="0" i="1" noProof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en-CA" sz="2400" b="0" i="1" noProof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~ </m:t>
                      </m:r>
                      <m:r>
                        <a:rPr lang="en-CA" sz="2400" b="0" i="1" noProof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𝑝</m:t>
                      </m:r>
                      <m:d>
                        <m:dPr>
                          <m:ctrlPr>
                            <a:rPr lang="en-CA" sz="2400" b="0" i="1" noProof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CA" sz="2400" b="0" i="1" noProof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𝑤</m:t>
                          </m:r>
                        </m:e>
                        <m:e>
                          <m:r>
                            <a:rPr lang="en-CA" sz="2400" b="0" i="1" noProof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𝐷</m:t>
                          </m:r>
                        </m:e>
                      </m:d>
                    </m:oMath>
                  </m:oMathPara>
                </a14:m>
                <a:endParaRPr lang="en-CA" sz="2400" noProof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52B6568C-B62E-C02D-7389-CA165D3265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39119" y="4848406"/>
                <a:ext cx="4927375" cy="49327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EE931926-9209-FCB4-9F98-059678953C02}"/>
                  </a:ext>
                </a:extLst>
              </p:cNvPr>
              <p:cNvSpPr txBox="1"/>
              <p:nvPr/>
            </p:nvSpPr>
            <p:spPr>
              <a:xfrm>
                <a:off x="8239119" y="5313995"/>
                <a:ext cx="4927375" cy="5229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1000"/>
                  </a:spcBef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>
                      <m:sSup>
                        <m:sSupPr>
                          <m:ctrlPr>
                            <a:rPr lang="en-CA" sz="2400" b="0" i="1" noProof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CA" sz="2400" b="0" i="1" noProof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𝑦</m:t>
                          </m:r>
                        </m:e>
                        <m:sup>
                          <m:r>
                            <a:rPr lang="en-CA" sz="2400" b="0" i="1" noProof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(</m:t>
                          </m:r>
                          <m:r>
                            <a:rPr lang="en-CA" sz="2400" b="0" i="1" noProof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𝑖</m:t>
                          </m:r>
                          <m:r>
                            <a:rPr lang="en-CA" sz="2400" b="0" i="1" noProof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)</m:t>
                          </m:r>
                        </m:sup>
                      </m:sSup>
                      <m:r>
                        <a:rPr lang="en-CA" sz="2400" b="0" i="1" noProof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CA" sz="2400" b="0" i="1" noProof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𝑓</m:t>
                      </m:r>
                      <m:d>
                        <m:dPr>
                          <m:ctrlPr>
                            <a:rPr lang="en-CA" sz="2400" b="0" i="1" noProof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CA" sz="2400" b="0" i="1" noProof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e>
                          <m:sSup>
                            <m:sSupPr>
                              <m:ctrlPr>
                                <a:rPr lang="en-CA" sz="2400" b="0" i="1" noProof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CA" sz="2400" b="0" i="1" noProof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𝑤</m:t>
                              </m:r>
                            </m:e>
                            <m:sup>
                              <m:r>
                                <a:rPr lang="en-CA" sz="2400" b="0" i="1" noProof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(</m:t>
                              </m:r>
                              <m:r>
                                <a:rPr lang="en-CA" sz="2400" b="0" i="1" noProof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𝑖</m:t>
                              </m:r>
                              <m:r>
                                <a:rPr lang="en-CA" sz="2400" b="0" i="1" noProof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)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CA" sz="2400" noProof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EE931926-9209-FCB4-9F98-059678953C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39119" y="5313995"/>
                <a:ext cx="4927375" cy="52290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E4B8BE9B-FF31-F842-F8AA-579181D39042}"/>
                  </a:ext>
                </a:extLst>
              </p:cNvPr>
              <p:cNvSpPr txBox="1"/>
              <p:nvPr/>
            </p:nvSpPr>
            <p:spPr>
              <a:xfrm>
                <a:off x="6278880" y="5874840"/>
                <a:ext cx="2489841" cy="6592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1000"/>
                  </a:spcBef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>
                      <m:r>
                        <a:rPr lang="en-CA" b="0" i="1" noProof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𝔼</m:t>
                      </m:r>
                      <m:r>
                        <a:rPr lang="en-CA" b="0" i="1" noProof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(</m:t>
                      </m:r>
                      <m:r>
                        <a:rPr lang="en-CA" b="0" i="1" noProof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𝑦</m:t>
                      </m:r>
                      <m:r>
                        <a:rPr lang="en-CA" b="0" i="1" noProof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)≈</m:t>
                      </m:r>
                      <m:f>
                        <m:fPr>
                          <m:ctrlPr>
                            <a:rPr lang="en-CA" b="0" i="1" noProof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CA" b="0" i="1" noProof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</m:t>
                          </m:r>
                        </m:num>
                        <m:den>
                          <m:r>
                            <a:rPr lang="en-CA" b="0" i="1" noProof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𝑁</m:t>
                          </m:r>
                        </m:den>
                      </m:f>
                      <m:nary>
                        <m:naryPr>
                          <m:chr m:val="∑"/>
                          <m:limLoc m:val="subSup"/>
                          <m:ctrlPr>
                            <a:rPr lang="en-CA" b="0" i="1" noProof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naryPr>
                        <m:sub>
                          <m:r>
                            <m:rPr>
                              <m:brk m:alnAt="25"/>
                            </m:rPr>
                            <a:rPr lang="en-CA" b="0" i="1" noProof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𝑖</m:t>
                          </m:r>
                          <m:r>
                            <a:rPr lang="en-CA" b="0" i="1" noProof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=1</m:t>
                          </m:r>
                        </m:sub>
                        <m:sup>
                          <m:r>
                            <a:rPr lang="en-CA" b="0" i="1" noProof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𝑁</m:t>
                          </m:r>
                        </m:sup>
                        <m:e>
                          <m:sSup>
                            <m:sSupPr>
                              <m:ctrlPr>
                                <a:rPr lang="en-CA" b="0" i="1" noProof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CA" b="0" i="1" noProof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CA" b="0" i="1" noProof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(</m:t>
                              </m:r>
                              <m:r>
                                <a:rPr lang="en-CA" b="0" i="1" noProof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𝑖</m:t>
                              </m:r>
                              <m:r>
                                <a:rPr lang="en-CA" b="0" i="1" noProof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)</m:t>
                              </m:r>
                            </m:sup>
                          </m:sSup>
                        </m:e>
                      </m:nary>
                      <m:r>
                        <a:rPr lang="en-CA" b="0" i="1" noProof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;</m:t>
                      </m:r>
                    </m:oMath>
                  </m:oMathPara>
                </a14:m>
                <a:endParaRPr lang="en-CA" i="1" noProof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E4B8BE9B-FF31-F842-F8AA-579181D390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8880" y="5874840"/>
                <a:ext cx="2489841" cy="65928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BB945EFB-CA42-BDB2-35D5-16DA221508C6}"/>
                  </a:ext>
                </a:extLst>
              </p:cNvPr>
              <p:cNvSpPr txBox="1"/>
              <p:nvPr/>
            </p:nvSpPr>
            <p:spPr>
              <a:xfrm>
                <a:off x="8424944" y="5855945"/>
                <a:ext cx="3922626" cy="6592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1000"/>
                  </a:spcBef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>
                      <m:r>
                        <m:rPr>
                          <m:sty m:val="p"/>
                        </m:rPr>
                        <a:rPr lang="en-CA" b="0" i="1" noProof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Var</m:t>
                      </m:r>
                      <m:r>
                        <a:rPr lang="en-CA" b="0" i="1" noProof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(</m:t>
                      </m:r>
                      <m:r>
                        <a:rPr lang="en-CA" b="0" i="1" noProof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𝑦</m:t>
                      </m:r>
                      <m:r>
                        <a:rPr lang="en-CA" b="0" i="1" noProof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)≈</m:t>
                      </m:r>
                      <m:f>
                        <m:fPr>
                          <m:ctrlPr>
                            <a:rPr lang="en-CA" b="0" i="1" noProof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CA" b="0" i="1" noProof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</m:t>
                          </m:r>
                        </m:num>
                        <m:den>
                          <m:r>
                            <a:rPr lang="en-CA" b="0" i="1" noProof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𝑁</m:t>
                          </m:r>
                        </m:den>
                      </m:f>
                      <m:nary>
                        <m:naryPr>
                          <m:chr m:val="∑"/>
                          <m:limLoc m:val="subSup"/>
                          <m:ctrlPr>
                            <a:rPr lang="en-CA" b="0" i="1" noProof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naryPr>
                        <m:sub>
                          <m:r>
                            <m:rPr>
                              <m:brk m:alnAt="25"/>
                            </m:rPr>
                            <a:rPr lang="en-CA" b="0" i="1" noProof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𝑖</m:t>
                          </m:r>
                          <m:r>
                            <a:rPr lang="en-CA" b="0" i="1" noProof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=1</m:t>
                          </m:r>
                        </m:sub>
                        <m:sup>
                          <m:r>
                            <a:rPr lang="en-CA" b="0" i="1" noProof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𝑁</m:t>
                          </m:r>
                        </m:sup>
                        <m:e>
                          <m:sSup>
                            <m:sSupPr>
                              <m:ctrlPr>
                                <a:rPr lang="en-CA" b="0" i="1" noProof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CA" b="0" i="1" noProof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CA" b="0" i="1" noProof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CA" b="0" i="1" noProof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  <m:t>𝑦</m:t>
                                      </m:r>
                                    </m:e>
                                    <m:sup>
                                      <m:d>
                                        <m:dPr>
                                          <m:ctrlPr>
                                            <a:rPr lang="en-CA" b="0" i="1" noProof="0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Arial" panose="020B0604020202020204" pitchFamily="34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CA" b="0" i="1" noProof="0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Arial" panose="020B0604020202020204" pitchFamily="34" charset="0"/>
                                            </a:rPr>
                                            <m:t>𝑖</m:t>
                                          </m:r>
                                        </m:e>
                                      </m:d>
                                    </m:sup>
                                  </m:sSup>
                                  <m:r>
                                    <m:rPr>
                                      <m:nor/>
                                    </m:rPr>
                                    <a:rPr lang="en-CA" i="0" noProof="0" smtClean="0"/>
                                    <m:t>−</m:t>
                                  </m:r>
                                  <m:r>
                                    <m:rPr>
                                      <m:nor/>
                                    </m:rPr>
                                    <a:rPr lang="en-CA" b="0" i="0" noProof="0" smtClean="0"/>
                                    <m:t> </m:t>
                                  </m:r>
                                  <m:r>
                                    <a:rPr lang="en-CA" i="1" noProof="0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𝔼</m:t>
                                  </m:r>
                                  <m:d>
                                    <m:dPr>
                                      <m:ctrlPr>
                                        <a:rPr lang="en-CA" b="0" i="1" noProof="0" smtClean="0"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CA" b="0" i="1" noProof="0" smtClean="0"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  <m:t>𝑦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CA" b="0" i="1" noProof="0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CA" b="0" i="1" noProof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</m:t>
                          </m:r>
                        </m:e>
                      </m:nary>
                    </m:oMath>
                  </m:oMathPara>
                </a14:m>
                <a:endParaRPr lang="en-CA" noProof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BB945EFB-CA42-BDB2-35D5-16DA221508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24944" y="5855945"/>
                <a:ext cx="3922626" cy="659283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angle 13">
            <a:extLst>
              <a:ext uri="{FF2B5EF4-FFF2-40B4-BE49-F238E27FC236}">
                <a16:creationId xmlns:a16="http://schemas.microsoft.com/office/drawing/2014/main" id="{21A966F7-0935-A049-1E59-3CA5816E9CE0}"/>
              </a:ext>
            </a:extLst>
          </p:cNvPr>
          <p:cNvSpPr/>
          <p:nvPr/>
        </p:nvSpPr>
        <p:spPr>
          <a:xfrm>
            <a:off x="6278880" y="5855946"/>
            <a:ext cx="5398770" cy="678178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noProof="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860EAF0-5F42-BFDE-16DC-FDC53D781552}"/>
              </a:ext>
            </a:extLst>
          </p:cNvPr>
          <p:cNvSpPr/>
          <p:nvPr/>
        </p:nvSpPr>
        <p:spPr>
          <a:xfrm>
            <a:off x="9528811" y="4372244"/>
            <a:ext cx="1013460" cy="476316"/>
          </a:xfrm>
          <a:prstGeom prst="rect">
            <a:avLst/>
          </a:prstGeom>
          <a:noFill/>
          <a:ln w="19050">
            <a:solidFill>
              <a:srgbClr val="FF8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noProof="0" dirty="0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06C20E15-25FA-BF16-8269-05A1912668F5}"/>
              </a:ext>
            </a:extLst>
          </p:cNvPr>
          <p:cNvSpPr txBox="1"/>
          <p:nvPr/>
        </p:nvSpPr>
        <p:spPr>
          <a:xfrm>
            <a:off x="42941" y="6225928"/>
            <a:ext cx="4572085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700" noProof="0" dirty="0"/>
              <a:t>Blundell </a:t>
            </a:r>
            <a:r>
              <a:rPr lang="en-CA" sz="1700" i="1" noProof="0" dirty="0"/>
              <a:t>et al. Int conf on machine learning</a:t>
            </a:r>
            <a:r>
              <a:rPr lang="en-CA" sz="1700" noProof="0" dirty="0"/>
              <a:t>. 2015 </a:t>
            </a:r>
          </a:p>
        </p:txBody>
      </p:sp>
      <p:sp>
        <p:nvSpPr>
          <p:cNvPr id="5" name="TextBox 2">
            <a:extLst>
              <a:ext uri="{FF2B5EF4-FFF2-40B4-BE49-F238E27FC236}">
                <a16:creationId xmlns:a16="http://schemas.microsoft.com/office/drawing/2014/main" id="{8F818C81-50EE-12C8-B139-CCED638E8803}"/>
              </a:ext>
            </a:extLst>
          </p:cNvPr>
          <p:cNvSpPr txBox="1"/>
          <p:nvPr/>
        </p:nvSpPr>
        <p:spPr>
          <a:xfrm>
            <a:off x="17584" y="6567586"/>
            <a:ext cx="724594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CA" sz="1400" b="1" noProof="0" dirty="0">
                <a:solidFill>
                  <a:schemeClr val="bg1"/>
                </a:solidFill>
                <a:latin typeface="Arial" panose="020B0604020202020204" pitchFamily="34" charset="0"/>
              </a:rPr>
              <a:t>Bayesian formulation – Motivation and Introduction</a:t>
            </a:r>
            <a:endParaRPr lang="en-CA" sz="1400" b="1" noProof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26992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FB67CD-6650-E2C1-2BFF-827017ACBC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C4FF53E-2963-B9F1-54AB-AF7B53B8C7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noProof="0" dirty="0"/>
              <a:t>Bayesian Neural Network (BNN)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ZoneTexte 3">
                <a:extLst>
                  <a:ext uri="{FF2B5EF4-FFF2-40B4-BE49-F238E27FC236}">
                    <a16:creationId xmlns:a16="http://schemas.microsoft.com/office/drawing/2014/main" id="{AAA72059-D501-AA9B-73E2-0BF830142ED8}"/>
                  </a:ext>
                </a:extLst>
              </p:cNvPr>
              <p:cNvSpPr txBox="1"/>
              <p:nvPr/>
            </p:nvSpPr>
            <p:spPr>
              <a:xfrm>
                <a:off x="1512656" y="4350283"/>
                <a:ext cx="9374539" cy="19543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spcBef>
                    <a:spcPts val="1000"/>
                  </a:spcBef>
                  <a:buFont typeface="Arial" panose="020B0604020202020204" pitchFamily="34" charset="0"/>
                  <a:buChar char="•"/>
                </a:pPr>
                <a:r>
                  <a:rPr lang="en-CA" sz="2400" noProof="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Doubles the number of parameters </a:t>
                </a:r>
                <a14:m>
                  <m:oMath xmlns:m="http://schemas.openxmlformats.org/officeDocument/2006/math">
                    <m:r>
                      <a:rPr lang="en-CA" sz="2400" b="0" i="0" noProof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CA" sz="2400" b="0" i="1" noProof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𝜇</m:t>
                    </m:r>
                    <m:r>
                      <a:rPr lang="en-CA" sz="2400" b="0" i="1" noProof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CA" sz="2400" b="0" i="1" noProof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𝜎</m:t>
                    </m:r>
                    <m:r>
                      <a:rPr lang="en-CA" sz="2400" b="0" i="1" noProof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CA" sz="2400" noProof="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</a:t>
                </a:r>
              </a:p>
              <a:p>
                <a:pPr marL="457200" indent="-457200">
                  <a:spcBef>
                    <a:spcPts val="1000"/>
                  </a:spcBef>
                  <a:buFont typeface="Arial" panose="020B0604020202020204" pitchFamily="34" charset="0"/>
                  <a:buChar char="•"/>
                </a:pPr>
                <a:r>
                  <a:rPr lang="en-CA" sz="2400" noProof="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Potentially requires more training data;</a:t>
                </a:r>
              </a:p>
              <a:p>
                <a:pPr marL="457200" indent="-457200">
                  <a:spcBef>
                    <a:spcPts val="1000"/>
                  </a:spcBef>
                  <a:buFont typeface="Arial" panose="020B0604020202020204" pitchFamily="34" charset="0"/>
                  <a:buChar char="•"/>
                </a:pPr>
                <a:r>
                  <a:rPr lang="en-CA" sz="2400" noProof="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Makes inference longer (multiple forward passes necessary);</a:t>
                </a:r>
              </a:p>
              <a:p>
                <a:pPr marL="457200" indent="-457200">
                  <a:spcBef>
                    <a:spcPts val="1000"/>
                  </a:spcBef>
                  <a:buFont typeface="Arial" panose="020B0604020202020204" pitchFamily="34" charset="0"/>
                  <a:buChar char="•"/>
                </a:pPr>
                <a:r>
                  <a:rPr lang="en-CA" sz="2400" b="1" noProof="0" dirty="0">
                    <a:solidFill>
                      <a:schemeClr val="accent6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Gives information on the confidence level of the model !</a:t>
                </a:r>
              </a:p>
            </p:txBody>
          </p:sp>
        </mc:Choice>
        <mc:Fallback xmlns="">
          <p:sp>
            <p:nvSpPr>
              <p:cNvPr id="6" name="ZoneTexte 3">
                <a:extLst>
                  <a:ext uri="{FF2B5EF4-FFF2-40B4-BE49-F238E27FC236}">
                    <a16:creationId xmlns:a16="http://schemas.microsoft.com/office/drawing/2014/main" id="{AAA72059-D501-AA9B-73E2-0BF830142E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2656" y="4350283"/>
                <a:ext cx="9374539" cy="1954381"/>
              </a:xfrm>
              <a:prstGeom prst="rect">
                <a:avLst/>
              </a:prstGeom>
              <a:blipFill>
                <a:blip r:embed="rId3"/>
                <a:stretch>
                  <a:fillRect l="-845" t="-2188" b="-65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ZoneTexte 3">
            <a:extLst>
              <a:ext uri="{FF2B5EF4-FFF2-40B4-BE49-F238E27FC236}">
                <a16:creationId xmlns:a16="http://schemas.microsoft.com/office/drawing/2014/main" id="{B20F24E3-ABD4-A242-E656-4754EC60E796}"/>
              </a:ext>
            </a:extLst>
          </p:cNvPr>
          <p:cNvSpPr txBox="1"/>
          <p:nvPr/>
        </p:nvSpPr>
        <p:spPr>
          <a:xfrm>
            <a:off x="121466" y="1480375"/>
            <a:ext cx="11977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500"/>
              </a:spcBef>
            </a:pPr>
            <a:r>
              <a:rPr lang="en-CA" sz="2400" noProof="0" dirty="0">
                <a:latin typeface="Arial" panose="020B0604020202020204" pitchFamily="34" charset="0"/>
                <a:cs typeface="Arial" panose="020B0604020202020204" pitchFamily="34" charset="0"/>
              </a:rPr>
              <a:t>Generally, distributions on weights are approximated by </a:t>
            </a:r>
            <a:r>
              <a:rPr lang="en-CA" sz="2400" b="1" noProof="0" dirty="0">
                <a:latin typeface="Arial" panose="020B0604020202020204" pitchFamily="34" charset="0"/>
                <a:cs typeface="Arial" panose="020B0604020202020204" pitchFamily="34" charset="0"/>
              </a:rPr>
              <a:t>gaussian distributions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82FAAB87-46FB-1C82-941A-CCE2FF24DB87}"/>
                  </a:ext>
                </a:extLst>
              </p:cNvPr>
              <p:cNvSpPr txBox="1"/>
              <p:nvPr/>
            </p:nvSpPr>
            <p:spPr>
              <a:xfrm>
                <a:off x="3048000" y="2061158"/>
                <a:ext cx="6096000" cy="114589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>
                      <m:r>
                        <a:rPr lang="en-CA" sz="3200" i="1" noProof="0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CA" sz="3200" i="1" noProof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CA" sz="3200" i="1" noProof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CA" sz="3200" i="1" noProof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CA" sz="3200" i="1" noProof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CA" sz="3200" i="1" noProof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CA" sz="3200" i="1" noProof="0" smtClean="0">
                              <a:latin typeface="Cambria Math" panose="02040503050406030204" pitchFamily="18" charset="0"/>
                            </a:rPr>
                            <m:t>𝜎</m:t>
                          </m:r>
                          <m:rad>
                            <m:radPr>
                              <m:degHide m:val="on"/>
                              <m:ctrlPr>
                                <a:rPr lang="en-CA" sz="3200" i="1" noProof="0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CA" sz="3200" i="1" noProof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CA" sz="3200" i="1" noProof="0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</m:rad>
                        </m:den>
                      </m:f>
                      <m:sSup>
                        <m:sSupPr>
                          <m:ctrlPr>
                            <a:rPr lang="en-CA" sz="3200" i="1" noProof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CA" sz="3200" i="1" noProof="0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CA" sz="3200" i="1" noProof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CA" sz="3200" i="1" noProof="0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CA" sz="3200" i="1" noProof="0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CA" sz="3200" i="1" noProof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sSup>
                            <m:sSupPr>
                              <m:ctrlPr>
                                <a:rPr lang="en-CA" sz="3200" i="1" noProof="0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CA" sz="3200" i="1" noProof="0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CA" sz="3200" i="1" noProof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CA" sz="3200" i="1" noProof="0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  <m:r>
                                        <a:rPr lang="en-CA" sz="3200" i="1" noProof="0" smtClean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CA" sz="3200" i="1" noProof="0" smtClean="0">
                                          <a:latin typeface="Cambria Math" panose="02040503050406030204" pitchFamily="18" charset="0"/>
                                        </a:rPr>
                                        <m:t>𝜇</m:t>
                                      </m:r>
                                    </m:num>
                                    <m:den>
                                      <m:r>
                                        <a:rPr lang="en-CA" sz="3200" i="1" noProof="0" smtClean="0"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CA" sz="3200" i="1" noProof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sup>
                      </m:sSup>
                    </m:oMath>
                  </m:oMathPara>
                </a14:m>
                <a:endParaRPr lang="en-CA" sz="3200" noProof="0" dirty="0"/>
              </a:p>
            </p:txBody>
          </p:sp>
        </mc:Choice>
        <mc:Fallback xmlns=""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82FAAB87-46FB-1C82-941A-CCE2FF24DB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0" y="2061158"/>
                <a:ext cx="6096000" cy="114589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>
            <a:extLst>
              <a:ext uri="{FF2B5EF4-FFF2-40B4-BE49-F238E27FC236}">
                <a16:creationId xmlns:a16="http://schemas.microsoft.com/office/drawing/2014/main" id="{F74B641D-1CE4-F0CA-B45B-04E7585D7011}"/>
              </a:ext>
            </a:extLst>
          </p:cNvPr>
          <p:cNvSpPr/>
          <p:nvPr/>
        </p:nvSpPr>
        <p:spPr>
          <a:xfrm>
            <a:off x="7369812" y="2538364"/>
            <a:ext cx="263524" cy="242936"/>
          </a:xfrm>
          <a:prstGeom prst="rect">
            <a:avLst/>
          </a:prstGeom>
          <a:noFill/>
          <a:ln w="19050">
            <a:solidFill>
              <a:srgbClr val="A7114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noProof="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AD8C66F-F32C-0835-FBFF-7FA67F1565CB}"/>
              </a:ext>
            </a:extLst>
          </p:cNvPr>
          <p:cNvSpPr/>
          <p:nvPr/>
        </p:nvSpPr>
        <p:spPr>
          <a:xfrm>
            <a:off x="5382897" y="2896504"/>
            <a:ext cx="263524" cy="242936"/>
          </a:xfrm>
          <a:prstGeom prst="rect">
            <a:avLst/>
          </a:prstGeom>
          <a:noFill/>
          <a:ln w="19050">
            <a:solidFill>
              <a:srgbClr val="A7114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noProof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ACFE59D-5B87-206D-03F4-FD1356C79579}"/>
              </a:ext>
            </a:extLst>
          </p:cNvPr>
          <p:cNvSpPr/>
          <p:nvPr/>
        </p:nvSpPr>
        <p:spPr>
          <a:xfrm>
            <a:off x="7600317" y="2222244"/>
            <a:ext cx="208278" cy="242936"/>
          </a:xfrm>
          <a:prstGeom prst="rect">
            <a:avLst/>
          </a:prstGeom>
          <a:noFill/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noProof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E1BE8D1A-577F-CF60-7B1C-60B283C3FB54}"/>
                  </a:ext>
                </a:extLst>
              </p:cNvPr>
              <p:cNvSpPr txBox="1"/>
              <p:nvPr/>
            </p:nvSpPr>
            <p:spPr>
              <a:xfrm>
                <a:off x="4871729" y="3370424"/>
                <a:ext cx="2394566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>
                      <m:r>
                        <a:rPr lang="en-CA" sz="3200" i="1" noProof="0" smtClean="0">
                          <a:latin typeface="Cambria Math" panose="02040503050406030204" pitchFamily="18" charset="0"/>
                        </a:rPr>
                        <m:t>𝑤</m:t>
                      </m:r>
                      <m:r>
                        <a:rPr lang="en-CA" sz="3200" i="1" noProof="0" smtClean="0">
                          <a:latin typeface="Cambria Math" panose="02040503050406030204" pitchFamily="18" charset="0"/>
                        </a:rPr>
                        <m:t>∼</m:t>
                      </m:r>
                      <m:r>
                        <a:rPr lang="en-CA" sz="3200" i="1" noProof="0" smtClean="0">
                          <a:latin typeface="Cambria Math" panose="02040503050406030204" pitchFamily="18" charset="0"/>
                        </a:rPr>
                        <m:t>𝒩</m:t>
                      </m:r>
                      <m:d>
                        <m:dPr>
                          <m:ctrlPr>
                            <a:rPr lang="en-CA" sz="3200" i="1" noProof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CA" sz="3200" i="1" noProof="0" smtClean="0">
                              <a:latin typeface="Cambria Math" panose="02040503050406030204" pitchFamily="18" charset="0"/>
                            </a:rPr>
                            <m:t>𝜇</m:t>
                          </m:r>
                          <m:r>
                            <a:rPr lang="en-CA" sz="3200" i="1" noProof="0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CA" sz="3200" b="0" i="1" noProof="0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</m:d>
                    </m:oMath>
                  </m:oMathPara>
                </a14:m>
                <a:endParaRPr lang="en-CA" sz="3200" i="1" noProof="0" dirty="0"/>
              </a:p>
            </p:txBody>
          </p:sp>
        </mc:Choice>
        <mc:Fallback xmlns=""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E1BE8D1A-577F-CF60-7B1C-60B283C3FB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1729" y="3370424"/>
                <a:ext cx="2394566" cy="49244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9D8CEB8E-BE3E-11E3-F427-5EEB1F35A15E}"/>
              </a:ext>
            </a:extLst>
          </p:cNvPr>
          <p:cNvSpPr txBox="1"/>
          <p:nvPr/>
        </p:nvSpPr>
        <p:spPr>
          <a:xfrm>
            <a:off x="17584" y="6567586"/>
            <a:ext cx="724594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CA" sz="1400" b="1" noProof="0" dirty="0">
                <a:solidFill>
                  <a:schemeClr val="bg1"/>
                </a:solidFill>
                <a:latin typeface="Arial" panose="020B0604020202020204" pitchFamily="34" charset="0"/>
              </a:rPr>
              <a:t>Bayesian formulation – Motivation and Introduction</a:t>
            </a:r>
            <a:endParaRPr lang="en-CA" sz="1400" b="1" noProof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2160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394D85-F7EA-1074-6262-51BA61CE9A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BD79EE-8B94-963B-865C-5EE1B08F11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016" y="136525"/>
            <a:ext cx="11250862" cy="918690"/>
          </a:xfrm>
        </p:spPr>
        <p:txBody>
          <a:bodyPr/>
          <a:lstStyle/>
          <a:p>
            <a:r>
              <a:rPr lang="en-CA" noProof="0" dirty="0"/>
              <a:t>Presentation outline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42C7A9-1AA0-3BAA-1ED5-1428FD5C2C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B393373-4387-48B9-8906-9B7CEBFFA550}" type="slidenum">
              <a:rPr lang="en-CA" noProof="0" smtClean="0"/>
              <a:pPr/>
              <a:t>2</a:t>
            </a:fld>
            <a:endParaRPr lang="en-CA" noProof="0" dirty="0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D8AD4099-3F93-E242-2181-D69BAC073623}"/>
              </a:ext>
            </a:extLst>
          </p:cNvPr>
          <p:cNvSpPr txBox="1">
            <a:spLocks/>
          </p:cNvSpPr>
          <p:nvPr/>
        </p:nvSpPr>
        <p:spPr>
          <a:xfrm>
            <a:off x="849258" y="1362975"/>
            <a:ext cx="9224264" cy="504846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CA" sz="2600" b="1" noProof="0" dirty="0"/>
              <a:t>Motivation and proposed approach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CA" sz="2600" b="1" noProof="0" dirty="0"/>
              <a:t>Overview of the 3D dosimeter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CA" noProof="0" dirty="0"/>
              <a:t>Experimental setup;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CA" noProof="0" dirty="0"/>
              <a:t>Deep learning reconstruction model.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CA" sz="2600" b="1" noProof="0" dirty="0"/>
              <a:t>Bayesian formulation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CA" noProof="0" dirty="0"/>
              <a:t>Motivation and introduction;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CA" noProof="0" dirty="0"/>
              <a:t>Bayesian neural network for tomographic reconstruction.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CA" sz="2600" b="1" noProof="0" dirty="0"/>
              <a:t>Results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CA" noProof="0" dirty="0"/>
              <a:t>Uncertainty analysis;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CA" noProof="0" dirty="0"/>
              <a:t>Bayesian vs deterministic models.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CA" sz="2600" b="1" noProof="0" dirty="0"/>
              <a:t>Discussion and conclusion</a:t>
            </a:r>
          </a:p>
          <a:p>
            <a:pPr>
              <a:lnSpc>
                <a:spcPct val="100000"/>
              </a:lnSpc>
              <a:spcBef>
                <a:spcPts val="2000"/>
              </a:spcBef>
            </a:pPr>
            <a:endParaRPr lang="en-CA" b="1" noProof="0" dirty="0"/>
          </a:p>
          <a:p>
            <a:pPr>
              <a:lnSpc>
                <a:spcPct val="100000"/>
              </a:lnSpc>
              <a:spcBef>
                <a:spcPts val="2000"/>
              </a:spcBef>
            </a:pPr>
            <a:endParaRPr lang="en-CA" noProof="0" dirty="0">
              <a:latin typeface="Consolas" panose="020B06090202040302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76752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1933EC0D-925D-DD23-52B7-6BDC1277E1D2}"/>
              </a:ext>
            </a:extLst>
          </p:cNvPr>
          <p:cNvSpPr/>
          <p:nvPr/>
        </p:nvSpPr>
        <p:spPr>
          <a:xfrm>
            <a:off x="3365988" y="3557956"/>
            <a:ext cx="1511300" cy="370999"/>
          </a:xfrm>
          <a:prstGeom prst="roundRect">
            <a:avLst>
              <a:gd name="adj" fmla="val 35491"/>
            </a:avLst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noProof="0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30CDCC7-1D04-5435-D5CE-7F85E0DDD7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noProof="0" dirty="0"/>
              <a:t>BNN implementation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9D7451C-D561-1550-4066-8A89E9F665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B393373-4387-48B9-8906-9B7CEBFFA550}" type="slidenum">
              <a:rPr lang="en-CA" noProof="0" smtClean="0"/>
              <a:pPr/>
              <a:t>20</a:t>
            </a:fld>
            <a:endParaRPr lang="en-CA" noProof="0" dirty="0"/>
          </a:p>
        </p:txBody>
      </p:sp>
      <p:pic>
        <p:nvPicPr>
          <p:cNvPr id="7" name="Picture 2" descr="View raphbrodeur's full-sized avatar">
            <a:extLst>
              <a:ext uri="{FF2B5EF4-FFF2-40B4-BE49-F238E27FC236}">
                <a16:creationId xmlns:a16="http://schemas.microsoft.com/office/drawing/2014/main" id="{049425BC-705A-1407-7D6B-676C1E3686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14" t="3186" r="16161" b="33067"/>
          <a:stretch>
            <a:fillRect/>
          </a:stretch>
        </p:blipFill>
        <p:spPr bwMode="auto">
          <a:xfrm>
            <a:off x="9570720" y="4713839"/>
            <a:ext cx="1402080" cy="1327572"/>
          </a:xfrm>
          <a:prstGeom prst="ellipse">
            <a:avLst/>
          </a:prstGeom>
          <a:noFill/>
          <a:ln w="25400">
            <a:solidFill>
              <a:schemeClr val="tx1"/>
            </a:solidFill>
          </a:ln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4C5F62FE-6752-6855-11F6-DAD91A0FEC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4754" y="2382954"/>
            <a:ext cx="2214011" cy="2214011"/>
          </a:xfrm>
          <a:prstGeom prst="rect">
            <a:avLst/>
          </a:prstGeom>
          <a:effectLst>
            <a:softEdge rad="38100"/>
          </a:effectLst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3AE61B17-217C-548A-DA30-05B4C0B8CCAD}"/>
              </a:ext>
            </a:extLst>
          </p:cNvPr>
          <p:cNvSpPr txBox="1"/>
          <p:nvPr/>
        </p:nvSpPr>
        <p:spPr>
          <a:xfrm>
            <a:off x="9016772" y="6112531"/>
            <a:ext cx="25099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500"/>
              </a:spcBef>
            </a:pPr>
            <a:r>
              <a:rPr lang="en-CA" sz="2000" b="1" noProof="0" dirty="0">
                <a:latin typeface="Arial" panose="020B0604020202020204" pitchFamily="34" charset="0"/>
                <a:cs typeface="Arial" panose="020B0604020202020204" pitchFamily="34" charset="0"/>
              </a:rPr>
              <a:t>Raphaël Brodeur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63B2B7A7-3845-E4D2-1C17-56BF25971890}"/>
              </a:ext>
            </a:extLst>
          </p:cNvPr>
          <p:cNvSpPr txBox="1"/>
          <p:nvPr/>
        </p:nvSpPr>
        <p:spPr>
          <a:xfrm>
            <a:off x="8948750" y="1767103"/>
            <a:ext cx="26460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500"/>
              </a:spcBef>
            </a:pPr>
            <a:r>
              <a:rPr lang="en-CA" noProof="0" dirty="0">
                <a:latin typeface="Arial" panose="020B0604020202020204" pitchFamily="34" charset="0"/>
                <a:cs typeface="Arial" panose="020B0604020202020204" pitchFamily="34" charset="0"/>
              </a:rPr>
              <a:t>https://github.com/torchbayesian/torchbayesian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A596AB3D-1EA4-E781-7D1C-A78E52DACC76}"/>
              </a:ext>
            </a:extLst>
          </p:cNvPr>
          <p:cNvSpPr txBox="1"/>
          <p:nvPr/>
        </p:nvSpPr>
        <p:spPr>
          <a:xfrm>
            <a:off x="8819756" y="1274221"/>
            <a:ext cx="29040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500"/>
              </a:spcBef>
            </a:pPr>
            <a:r>
              <a:rPr lang="en-CA" sz="2400" b="1" noProof="0" dirty="0">
                <a:latin typeface="Arial" panose="020B0604020202020204" pitchFamily="34" charset="0"/>
                <a:cs typeface="Arial" panose="020B0604020202020204" pitchFamily="34" charset="0"/>
              </a:rPr>
              <a:t>GitHub repository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A9C5666D-B22B-6C89-EF49-20312745CA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2344" y="1349620"/>
            <a:ext cx="5527040" cy="1073974"/>
          </a:xfrm>
          <a:prstGeom prst="rect">
            <a:avLst/>
          </a:prstGeom>
        </p:spPr>
      </p:pic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7EAD2AA0-C012-931D-E1D9-8048963DC4D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37392" y="2586433"/>
            <a:ext cx="7789985" cy="384339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2000"/>
              </a:spcBef>
            </a:pPr>
            <a:r>
              <a:rPr lang="en-CA" sz="2200" b="1" noProof="0" dirty="0"/>
              <a:t>Deterministic-to-Bayesian conversion</a:t>
            </a:r>
            <a:r>
              <a:rPr lang="en-CA" sz="2200" noProof="0" dirty="0"/>
              <a:t> of any existing model.</a:t>
            </a:r>
          </a:p>
          <a:p>
            <a:pPr>
              <a:lnSpc>
                <a:spcPct val="100000"/>
              </a:lnSpc>
              <a:spcBef>
                <a:spcPts val="2000"/>
              </a:spcBef>
            </a:pPr>
            <a:r>
              <a:rPr lang="en-CA" sz="2200" b="1" noProof="0" dirty="0"/>
              <a:t>Compatible with any</a:t>
            </a:r>
            <a:r>
              <a:rPr lang="en-CA" sz="2200" noProof="0" dirty="0"/>
              <a:t>  </a:t>
            </a:r>
            <a:r>
              <a:rPr lang="en-CA" sz="2200" noProof="0" dirty="0" err="1">
                <a:latin typeface="Consolas" panose="020B0609020204030204" pitchFamily="49" charset="0"/>
                <a:cs typeface="Courier New" panose="02070309020205020404" pitchFamily="49" charset="0"/>
              </a:rPr>
              <a:t>nn.Module</a:t>
            </a:r>
            <a:r>
              <a:rPr lang="en-CA" sz="2200" noProof="0" dirty="0"/>
              <a:t>  – Each weight is </a:t>
            </a:r>
            <a:r>
              <a:rPr lang="en-CA" sz="2200" noProof="0" dirty="0" err="1"/>
              <a:t>reparameterized</a:t>
            </a:r>
            <a:r>
              <a:rPr lang="en-CA" sz="2200" noProof="0" dirty="0"/>
              <a:t> as a variational distribution.</a:t>
            </a:r>
          </a:p>
          <a:p>
            <a:pPr>
              <a:lnSpc>
                <a:spcPct val="100000"/>
              </a:lnSpc>
              <a:spcBef>
                <a:spcPts val="2000"/>
              </a:spcBef>
            </a:pPr>
            <a:r>
              <a:rPr lang="en-CA" sz="2200" b="1" noProof="0" dirty="0"/>
              <a:t>Direct KL divergence access</a:t>
            </a:r>
            <a:r>
              <a:rPr lang="en-CA" sz="2200" noProof="0" dirty="0"/>
              <a:t> using analytic computation when available and Monte Carlo estimation otherwise.</a:t>
            </a:r>
          </a:p>
          <a:p>
            <a:pPr>
              <a:lnSpc>
                <a:spcPct val="100000"/>
              </a:lnSpc>
              <a:spcBef>
                <a:spcPts val="2000"/>
              </a:spcBef>
            </a:pPr>
            <a:r>
              <a:rPr lang="en-CA" sz="2200" b="1" noProof="0" dirty="0" err="1"/>
              <a:t>PyTorch</a:t>
            </a:r>
            <a:r>
              <a:rPr lang="en-CA" sz="2200" b="1" noProof="0" dirty="0"/>
              <a:t>-native design</a:t>
            </a:r>
            <a:r>
              <a:rPr lang="en-CA" sz="2200" noProof="0" dirty="0"/>
              <a:t> – Preserves existing workflows and is fully compatible with other </a:t>
            </a:r>
            <a:r>
              <a:rPr lang="en-CA" sz="2200" noProof="0" dirty="0" err="1"/>
              <a:t>PyTorch</a:t>
            </a:r>
            <a:r>
              <a:rPr lang="en-CA" sz="2200" noProof="0" dirty="0"/>
              <a:t>-based tools such as MONAI.</a:t>
            </a:r>
            <a:endParaRPr lang="en-CA" sz="2200" b="1" noProof="0" dirty="0"/>
          </a:p>
          <a:p>
            <a:pPr>
              <a:lnSpc>
                <a:spcPct val="100000"/>
              </a:lnSpc>
              <a:spcBef>
                <a:spcPts val="2000"/>
              </a:spcBef>
            </a:pPr>
            <a:endParaRPr lang="en-CA" sz="2200" noProof="0" dirty="0">
              <a:latin typeface="Consolas" panose="020B0609020204030204" pitchFamily="49" charset="0"/>
              <a:cs typeface="Courier New" panose="02070309020205020404" pitchFamily="49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F834BCC-C889-48EF-C9F6-87554DA9A638}"/>
              </a:ext>
            </a:extLst>
          </p:cNvPr>
          <p:cNvSpPr txBox="1"/>
          <p:nvPr/>
        </p:nvSpPr>
        <p:spPr>
          <a:xfrm>
            <a:off x="17584" y="6567586"/>
            <a:ext cx="724594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CA" sz="1400" b="1" noProof="0" dirty="0">
                <a:solidFill>
                  <a:schemeClr val="bg1"/>
                </a:solidFill>
                <a:latin typeface="Arial" panose="020B0604020202020204" pitchFamily="34" charset="0"/>
              </a:rPr>
              <a:t>Bayesian formulation – Experimentation</a:t>
            </a:r>
            <a:endParaRPr lang="en-CA" sz="1400" b="1" noProof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14452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95B30D-E811-FD9D-6ADD-AF06C1F207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979A2D16-693C-88C0-921C-02B49D617351}"/>
              </a:ext>
            </a:extLst>
          </p:cNvPr>
          <p:cNvSpPr/>
          <p:nvPr/>
        </p:nvSpPr>
        <p:spPr>
          <a:xfrm>
            <a:off x="85061" y="2720055"/>
            <a:ext cx="12014790" cy="1451631"/>
          </a:xfrm>
          <a:prstGeom prst="roundRect">
            <a:avLst>
              <a:gd name="adj" fmla="val 0"/>
            </a:avLst>
          </a:prstGeom>
          <a:solidFill>
            <a:srgbClr val="D3E8F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noProof="0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509EE0E-7648-B5FC-060F-D0CBC1355D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noProof="0" dirty="0"/>
              <a:t>Deterministic vs Bayesian Training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8934CE-9809-A60F-397E-6FBDA487AFC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7339" y="1277899"/>
            <a:ext cx="2750233" cy="1406961"/>
          </a:xfrm>
          <a:prstGeom prst="rect">
            <a:avLst/>
          </a:prstGeom>
        </p:spPr>
      </p:pic>
      <p:pic>
        <p:nvPicPr>
          <p:cNvPr id="4" name="Image 12">
            <a:extLst>
              <a:ext uri="{FF2B5EF4-FFF2-40B4-BE49-F238E27FC236}">
                <a16:creationId xmlns:a16="http://schemas.microsoft.com/office/drawing/2014/main" id="{D55F194E-30A4-2110-9F66-59F49574BDC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26729"/>
          <a:stretch>
            <a:fillRect/>
          </a:stretch>
        </p:blipFill>
        <p:spPr>
          <a:xfrm>
            <a:off x="8640366" y="1785598"/>
            <a:ext cx="2750233" cy="391564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89C1CD7-F616-04A1-7C67-D6F5C75C7F8A}"/>
              </a:ext>
            </a:extLst>
          </p:cNvPr>
          <p:cNvCxnSpPr>
            <a:cxnSpLocks/>
            <a:stCxn id="3" idx="3"/>
            <a:endCxn id="4" idx="1"/>
          </p:cNvCxnSpPr>
          <p:nvPr/>
        </p:nvCxnSpPr>
        <p:spPr>
          <a:xfrm>
            <a:off x="7467572" y="1981380"/>
            <a:ext cx="1172794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or: Elbow 9">
            <a:extLst>
              <a:ext uri="{FF2B5EF4-FFF2-40B4-BE49-F238E27FC236}">
                <a16:creationId xmlns:a16="http://schemas.microsoft.com/office/drawing/2014/main" id="{625D6047-F0CB-FACF-29D5-4766C9205A58}"/>
              </a:ext>
            </a:extLst>
          </p:cNvPr>
          <p:cNvCxnSpPr>
            <a:cxnSpLocks/>
            <a:stCxn id="3" idx="1"/>
            <a:endCxn id="29" idx="0"/>
          </p:cNvCxnSpPr>
          <p:nvPr/>
        </p:nvCxnSpPr>
        <p:spPr>
          <a:xfrm rot="10800000" flipV="1">
            <a:off x="2379645" y="1981380"/>
            <a:ext cx="2337694" cy="924526"/>
          </a:xfrm>
          <a:prstGeom prst="bentConnector2">
            <a:avLst/>
          </a:prstGeom>
          <a:ln w="190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BFFF396-39B5-4D36-51A1-79C370E2ACF8}"/>
              </a:ext>
            </a:extLst>
          </p:cNvPr>
          <p:cNvSpPr/>
          <p:nvPr/>
        </p:nvSpPr>
        <p:spPr>
          <a:xfrm>
            <a:off x="8815332" y="2905906"/>
            <a:ext cx="2400300" cy="64691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noProof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Training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E5EECAB-7CDF-BCA5-92D6-F29499D94566}"/>
              </a:ext>
            </a:extLst>
          </p:cNvPr>
          <p:cNvCxnSpPr>
            <a:cxnSpLocks/>
            <a:stCxn id="4" idx="2"/>
            <a:endCxn id="14" idx="0"/>
          </p:cNvCxnSpPr>
          <p:nvPr/>
        </p:nvCxnSpPr>
        <p:spPr>
          <a:xfrm flipH="1">
            <a:off x="10015482" y="2177162"/>
            <a:ext cx="1" cy="728744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6C87E856-D109-1308-0FCA-C00504A9EF43}"/>
              </a:ext>
            </a:extLst>
          </p:cNvPr>
          <p:cNvSpPr/>
          <p:nvPr/>
        </p:nvSpPr>
        <p:spPr>
          <a:xfrm>
            <a:off x="1179495" y="2905906"/>
            <a:ext cx="2400300" cy="64691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noProof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Training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B64E79A9-EA19-460B-795A-82FE87C68BC6}"/>
              </a:ext>
            </a:extLst>
          </p:cNvPr>
          <p:cNvSpPr/>
          <p:nvPr/>
        </p:nvSpPr>
        <p:spPr>
          <a:xfrm>
            <a:off x="1289158" y="3777566"/>
            <a:ext cx="2180973" cy="33339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noProof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Pre-trained model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855FCC5F-302A-B950-EA4C-1873542BD405}"/>
              </a:ext>
            </a:extLst>
          </p:cNvPr>
          <p:cNvSpPr/>
          <p:nvPr/>
        </p:nvSpPr>
        <p:spPr>
          <a:xfrm>
            <a:off x="85061" y="4343451"/>
            <a:ext cx="12014790" cy="1604823"/>
          </a:xfrm>
          <a:prstGeom prst="roundRect">
            <a:avLst>
              <a:gd name="adj" fmla="val 0"/>
            </a:avLst>
          </a:prstGeom>
          <a:solidFill>
            <a:srgbClr val="E7B4D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noProof="0" dirty="0"/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986C75E4-975D-E01A-124E-E639AC061C13}"/>
              </a:ext>
            </a:extLst>
          </p:cNvPr>
          <p:cNvSpPr/>
          <p:nvPr/>
        </p:nvSpPr>
        <p:spPr>
          <a:xfrm>
            <a:off x="4706281" y="3024675"/>
            <a:ext cx="2793354" cy="874737"/>
          </a:xfrm>
          <a:prstGeom prst="roundRect">
            <a:avLst>
              <a:gd name="adj" fmla="val 8424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700" b="1" noProof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Synthetic dataset</a:t>
            </a:r>
          </a:p>
          <a:p>
            <a:pPr algn="ctr"/>
            <a:r>
              <a:rPr lang="en-CA" sz="1700" noProof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Training set</a:t>
            </a:r>
          </a:p>
          <a:p>
            <a:pPr algn="ctr"/>
            <a:r>
              <a:rPr lang="en-CA" sz="1700" noProof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Validation set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0F9C394-2A4B-528E-B0A6-972AE548A94A}"/>
              </a:ext>
            </a:extLst>
          </p:cNvPr>
          <p:cNvSpPr txBox="1"/>
          <p:nvPr/>
        </p:nvSpPr>
        <p:spPr>
          <a:xfrm>
            <a:off x="5380020" y="2668921"/>
            <a:ext cx="14409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sz="2000" b="1" noProof="0" dirty="0">
                <a:solidFill>
                  <a:srgbClr val="4C5D9A"/>
                </a:solidFill>
              </a:rPr>
              <a:t>Pre-training</a:t>
            </a: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5AD09D87-0936-57BC-18B5-9AAB776555A7}"/>
              </a:ext>
            </a:extLst>
          </p:cNvPr>
          <p:cNvCxnSpPr>
            <a:cxnSpLocks/>
            <a:endCxn id="14" idx="1"/>
          </p:cNvCxnSpPr>
          <p:nvPr/>
        </p:nvCxnSpPr>
        <p:spPr>
          <a:xfrm>
            <a:off x="7499635" y="3229366"/>
            <a:ext cx="1315697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C8B7C786-7BD5-A9A6-1D0C-483D6C5607D0}"/>
              </a:ext>
            </a:extLst>
          </p:cNvPr>
          <p:cNvCxnSpPr>
            <a:cxnSpLocks/>
            <a:endCxn id="29" idx="3"/>
          </p:cNvCxnSpPr>
          <p:nvPr/>
        </p:nvCxnSpPr>
        <p:spPr>
          <a:xfrm flipH="1">
            <a:off x="3579795" y="3229366"/>
            <a:ext cx="1126486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F5676C49-F9CE-CB64-243B-36D0CE9F12C4}"/>
              </a:ext>
            </a:extLst>
          </p:cNvPr>
          <p:cNvSpPr txBox="1"/>
          <p:nvPr/>
        </p:nvSpPr>
        <p:spPr>
          <a:xfrm>
            <a:off x="5402205" y="4305351"/>
            <a:ext cx="13965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sz="2000" b="1" noProof="0" dirty="0">
                <a:solidFill>
                  <a:srgbClr val="D161A4"/>
                </a:solidFill>
              </a:rPr>
              <a:t>Fine-tuning</a:t>
            </a:r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5ED07A63-F6C0-3648-9C88-1B2DAAEF15F0}"/>
              </a:ext>
            </a:extLst>
          </p:cNvPr>
          <p:cNvSpPr/>
          <p:nvPr/>
        </p:nvSpPr>
        <p:spPr>
          <a:xfrm>
            <a:off x="4670281" y="4652121"/>
            <a:ext cx="2865900" cy="872379"/>
          </a:xfrm>
          <a:prstGeom prst="roundRect">
            <a:avLst>
              <a:gd name="adj" fmla="val 8424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700" b="1" noProof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Experimental dataset</a:t>
            </a:r>
          </a:p>
          <a:p>
            <a:pPr algn="ctr"/>
            <a:r>
              <a:rPr lang="en-CA" sz="1700" noProof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Training set</a:t>
            </a:r>
          </a:p>
          <a:p>
            <a:pPr algn="ctr"/>
            <a:r>
              <a:rPr lang="en-CA" sz="1700" noProof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Validation set</a:t>
            </a: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3E9A1C68-08FD-4FB2-CFAC-32B8305CCAD6}"/>
              </a:ext>
            </a:extLst>
          </p:cNvPr>
          <p:cNvSpPr/>
          <p:nvPr/>
        </p:nvSpPr>
        <p:spPr>
          <a:xfrm>
            <a:off x="8924995" y="3777566"/>
            <a:ext cx="2180973" cy="33339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noProof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Pre-trained model</a:t>
            </a:r>
          </a:p>
        </p:txBody>
      </p: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84457139-EABD-8C7A-2951-7B6B829C2365}"/>
              </a:ext>
            </a:extLst>
          </p:cNvPr>
          <p:cNvCxnSpPr>
            <a:stCxn id="29" idx="2"/>
            <a:endCxn id="30" idx="0"/>
          </p:cNvCxnSpPr>
          <p:nvPr/>
        </p:nvCxnSpPr>
        <p:spPr>
          <a:xfrm>
            <a:off x="2379645" y="3552825"/>
            <a:ext cx="0" cy="224741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F9479798-E62A-3344-9BA2-117576496886}"/>
              </a:ext>
            </a:extLst>
          </p:cNvPr>
          <p:cNvCxnSpPr>
            <a:stCxn id="14" idx="2"/>
            <a:endCxn id="66" idx="0"/>
          </p:cNvCxnSpPr>
          <p:nvPr/>
        </p:nvCxnSpPr>
        <p:spPr>
          <a:xfrm>
            <a:off x="10015482" y="3552825"/>
            <a:ext cx="0" cy="224741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Rectangle: Rounded Corners 78">
            <a:extLst>
              <a:ext uri="{FF2B5EF4-FFF2-40B4-BE49-F238E27FC236}">
                <a16:creationId xmlns:a16="http://schemas.microsoft.com/office/drawing/2014/main" id="{AD497297-0B70-92CB-536C-554AC96B5691}"/>
              </a:ext>
            </a:extLst>
          </p:cNvPr>
          <p:cNvSpPr/>
          <p:nvPr/>
        </p:nvSpPr>
        <p:spPr>
          <a:xfrm>
            <a:off x="4670281" y="5560870"/>
            <a:ext cx="2865900" cy="33339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700" noProof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 set</a:t>
            </a:r>
          </a:p>
        </p:txBody>
      </p:sp>
      <p:sp>
        <p:nvSpPr>
          <p:cNvPr id="82" name="Rectangle: Rounded Corners 81">
            <a:extLst>
              <a:ext uri="{FF2B5EF4-FFF2-40B4-BE49-F238E27FC236}">
                <a16:creationId xmlns:a16="http://schemas.microsoft.com/office/drawing/2014/main" id="{09D3B5FD-A7CD-52EA-8725-9F6879AAA8E6}"/>
              </a:ext>
            </a:extLst>
          </p:cNvPr>
          <p:cNvSpPr/>
          <p:nvPr/>
        </p:nvSpPr>
        <p:spPr>
          <a:xfrm>
            <a:off x="1179495" y="4652121"/>
            <a:ext cx="2400300" cy="64691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noProof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Training</a:t>
            </a:r>
          </a:p>
        </p:txBody>
      </p:sp>
      <p:sp>
        <p:nvSpPr>
          <p:cNvPr id="83" name="Rectangle: Rounded Corners 82">
            <a:extLst>
              <a:ext uri="{FF2B5EF4-FFF2-40B4-BE49-F238E27FC236}">
                <a16:creationId xmlns:a16="http://schemas.microsoft.com/office/drawing/2014/main" id="{C9FF2A28-40EF-2CE6-A7C1-9A4F185EB723}"/>
              </a:ext>
            </a:extLst>
          </p:cNvPr>
          <p:cNvSpPr/>
          <p:nvPr/>
        </p:nvSpPr>
        <p:spPr>
          <a:xfrm>
            <a:off x="8815331" y="4652120"/>
            <a:ext cx="2400300" cy="64691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noProof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Training</a:t>
            </a:r>
          </a:p>
        </p:txBody>
      </p: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D4D0A7EC-0607-554D-64E5-42B7E6284E6D}"/>
              </a:ext>
            </a:extLst>
          </p:cNvPr>
          <p:cNvCxnSpPr>
            <a:stCxn id="30" idx="2"/>
            <a:endCxn id="82" idx="0"/>
          </p:cNvCxnSpPr>
          <p:nvPr/>
        </p:nvCxnSpPr>
        <p:spPr>
          <a:xfrm>
            <a:off x="2379645" y="4110965"/>
            <a:ext cx="0" cy="541156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62D595DD-0CEB-BD32-B326-44C593B5E9C9}"/>
              </a:ext>
            </a:extLst>
          </p:cNvPr>
          <p:cNvCxnSpPr>
            <a:stCxn id="66" idx="2"/>
            <a:endCxn id="83" idx="0"/>
          </p:cNvCxnSpPr>
          <p:nvPr/>
        </p:nvCxnSpPr>
        <p:spPr>
          <a:xfrm flipH="1">
            <a:off x="10015481" y="4110965"/>
            <a:ext cx="1" cy="541155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5812F6AF-0960-A1A4-8D3C-CD1EA817BC71}"/>
              </a:ext>
            </a:extLst>
          </p:cNvPr>
          <p:cNvCxnSpPr>
            <a:cxnSpLocks/>
            <a:endCxn id="82" idx="3"/>
          </p:cNvCxnSpPr>
          <p:nvPr/>
        </p:nvCxnSpPr>
        <p:spPr>
          <a:xfrm flipH="1">
            <a:off x="3579795" y="4975579"/>
            <a:ext cx="1090486" cy="2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C6FB1068-60E0-B2FC-A55B-CD4700966482}"/>
              </a:ext>
            </a:extLst>
          </p:cNvPr>
          <p:cNvCxnSpPr>
            <a:cxnSpLocks/>
            <a:endCxn id="83" idx="1"/>
          </p:cNvCxnSpPr>
          <p:nvPr/>
        </p:nvCxnSpPr>
        <p:spPr>
          <a:xfrm>
            <a:off x="7536181" y="4975579"/>
            <a:ext cx="1279150" cy="1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ZoneTexte 2">
            <a:extLst>
              <a:ext uri="{FF2B5EF4-FFF2-40B4-BE49-F238E27FC236}">
                <a16:creationId xmlns:a16="http://schemas.microsoft.com/office/drawing/2014/main" id="{D28DDD54-9654-890A-21A4-067C7B75A4C3}"/>
              </a:ext>
            </a:extLst>
          </p:cNvPr>
          <p:cNvSpPr txBox="1"/>
          <p:nvPr/>
        </p:nvSpPr>
        <p:spPr>
          <a:xfrm>
            <a:off x="188769" y="1206239"/>
            <a:ext cx="4258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000"/>
              </a:spcBef>
            </a:pPr>
            <a:r>
              <a:rPr lang="en-CA" sz="2400" b="1" noProof="0" dirty="0">
                <a:solidFill>
                  <a:srgbClr val="8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Deterministic formulation</a:t>
            </a:r>
          </a:p>
        </p:txBody>
      </p:sp>
      <p:sp>
        <p:nvSpPr>
          <p:cNvPr id="96" name="ZoneTexte 3">
            <a:extLst>
              <a:ext uri="{FF2B5EF4-FFF2-40B4-BE49-F238E27FC236}">
                <a16:creationId xmlns:a16="http://schemas.microsoft.com/office/drawing/2014/main" id="{4BEE75CA-0F65-FF67-B0D2-26FA11FCDD85}"/>
              </a:ext>
            </a:extLst>
          </p:cNvPr>
          <p:cNvSpPr txBox="1"/>
          <p:nvPr/>
        </p:nvSpPr>
        <p:spPr>
          <a:xfrm>
            <a:off x="7075856" y="1203651"/>
            <a:ext cx="49273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Bef>
                <a:spcPts val="1000"/>
              </a:spcBef>
            </a:pPr>
            <a:r>
              <a:rPr lang="en-CA" sz="2400" b="1" noProof="0" dirty="0">
                <a:solidFill>
                  <a:srgbClr val="FF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Bayesian formulation</a:t>
            </a:r>
          </a:p>
        </p:txBody>
      </p: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996DA744-5356-938B-C1FB-C40FC71952EC}"/>
              </a:ext>
            </a:extLst>
          </p:cNvPr>
          <p:cNvCxnSpPr/>
          <p:nvPr/>
        </p:nvCxnSpPr>
        <p:spPr>
          <a:xfrm>
            <a:off x="280988" y="1622784"/>
            <a:ext cx="3699288" cy="0"/>
          </a:xfrm>
          <a:prstGeom prst="line">
            <a:avLst/>
          </a:prstGeom>
          <a:ln w="19050">
            <a:solidFill>
              <a:srgbClr val="8000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6CC46C63-538E-851F-2887-02772951C317}"/>
              </a:ext>
            </a:extLst>
          </p:cNvPr>
          <p:cNvCxnSpPr>
            <a:cxnSpLocks/>
          </p:cNvCxnSpPr>
          <p:nvPr/>
        </p:nvCxnSpPr>
        <p:spPr>
          <a:xfrm>
            <a:off x="8815331" y="1622784"/>
            <a:ext cx="3111031" cy="0"/>
          </a:xfrm>
          <a:prstGeom prst="line">
            <a:avLst/>
          </a:prstGeom>
          <a:ln w="19050">
            <a:solidFill>
              <a:srgbClr val="FF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Rectangle: Rounded Corners 100">
            <a:extLst>
              <a:ext uri="{FF2B5EF4-FFF2-40B4-BE49-F238E27FC236}">
                <a16:creationId xmlns:a16="http://schemas.microsoft.com/office/drawing/2014/main" id="{6F46BE04-7C19-6BC1-D962-985AC7509B64}"/>
              </a:ext>
            </a:extLst>
          </p:cNvPr>
          <p:cNvSpPr/>
          <p:nvPr/>
        </p:nvSpPr>
        <p:spPr>
          <a:xfrm>
            <a:off x="8815331" y="5560869"/>
            <a:ext cx="2400300" cy="33339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700" noProof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Evaluation</a:t>
            </a:r>
          </a:p>
        </p:txBody>
      </p:sp>
      <p:sp>
        <p:nvSpPr>
          <p:cNvPr id="102" name="Rectangle: Rounded Corners 101">
            <a:extLst>
              <a:ext uri="{FF2B5EF4-FFF2-40B4-BE49-F238E27FC236}">
                <a16:creationId xmlns:a16="http://schemas.microsoft.com/office/drawing/2014/main" id="{78F4549F-79B1-944A-5B00-AD895D0B2A14}"/>
              </a:ext>
            </a:extLst>
          </p:cNvPr>
          <p:cNvSpPr/>
          <p:nvPr/>
        </p:nvSpPr>
        <p:spPr>
          <a:xfrm>
            <a:off x="1179495" y="5560870"/>
            <a:ext cx="2400300" cy="33339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700" noProof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Evaluation</a:t>
            </a:r>
          </a:p>
        </p:txBody>
      </p:sp>
      <p:cxnSp>
        <p:nvCxnSpPr>
          <p:cNvPr id="103" name="Straight Arrow Connector 102">
            <a:extLst>
              <a:ext uri="{FF2B5EF4-FFF2-40B4-BE49-F238E27FC236}">
                <a16:creationId xmlns:a16="http://schemas.microsoft.com/office/drawing/2014/main" id="{19DCB50C-316D-6E96-6BEE-0F46253FCFD6}"/>
              </a:ext>
            </a:extLst>
          </p:cNvPr>
          <p:cNvCxnSpPr>
            <a:cxnSpLocks/>
            <a:stCxn id="79" idx="1"/>
            <a:endCxn id="102" idx="3"/>
          </p:cNvCxnSpPr>
          <p:nvPr/>
        </p:nvCxnSpPr>
        <p:spPr>
          <a:xfrm flipH="1">
            <a:off x="3579795" y="5727570"/>
            <a:ext cx="1090486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Arrow Connector 103">
            <a:extLst>
              <a:ext uri="{FF2B5EF4-FFF2-40B4-BE49-F238E27FC236}">
                <a16:creationId xmlns:a16="http://schemas.microsoft.com/office/drawing/2014/main" id="{9E7F89FE-DC17-14DF-C007-ECCD932D36A1}"/>
              </a:ext>
            </a:extLst>
          </p:cNvPr>
          <p:cNvCxnSpPr>
            <a:cxnSpLocks/>
            <a:stCxn id="79" idx="3"/>
            <a:endCxn id="101" idx="1"/>
          </p:cNvCxnSpPr>
          <p:nvPr/>
        </p:nvCxnSpPr>
        <p:spPr>
          <a:xfrm flipV="1">
            <a:off x="7536181" y="5727569"/>
            <a:ext cx="1279150" cy="1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Arrow Connector 108">
            <a:extLst>
              <a:ext uri="{FF2B5EF4-FFF2-40B4-BE49-F238E27FC236}">
                <a16:creationId xmlns:a16="http://schemas.microsoft.com/office/drawing/2014/main" id="{5E410C76-C4EB-25C2-DDF0-C3C033C80D05}"/>
              </a:ext>
            </a:extLst>
          </p:cNvPr>
          <p:cNvCxnSpPr>
            <a:cxnSpLocks/>
            <a:stCxn id="82" idx="2"/>
            <a:endCxn id="102" idx="0"/>
          </p:cNvCxnSpPr>
          <p:nvPr/>
        </p:nvCxnSpPr>
        <p:spPr>
          <a:xfrm>
            <a:off x="2379645" y="5299040"/>
            <a:ext cx="0" cy="261830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Arrow Connector 111">
            <a:extLst>
              <a:ext uri="{FF2B5EF4-FFF2-40B4-BE49-F238E27FC236}">
                <a16:creationId xmlns:a16="http://schemas.microsoft.com/office/drawing/2014/main" id="{AA6F3A69-4508-CF18-9464-74D03A06767C}"/>
              </a:ext>
            </a:extLst>
          </p:cNvPr>
          <p:cNvCxnSpPr>
            <a:cxnSpLocks/>
            <a:stCxn id="83" idx="2"/>
            <a:endCxn id="101" idx="0"/>
          </p:cNvCxnSpPr>
          <p:nvPr/>
        </p:nvCxnSpPr>
        <p:spPr>
          <a:xfrm>
            <a:off x="10015481" y="5299039"/>
            <a:ext cx="0" cy="261830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Rectangle: Rounded Corners 114">
            <a:extLst>
              <a:ext uri="{FF2B5EF4-FFF2-40B4-BE49-F238E27FC236}">
                <a16:creationId xmlns:a16="http://schemas.microsoft.com/office/drawing/2014/main" id="{1F0F667D-5BB7-1F8C-363E-7E7E8DD3E6A3}"/>
              </a:ext>
            </a:extLst>
          </p:cNvPr>
          <p:cNvSpPr/>
          <p:nvPr/>
        </p:nvSpPr>
        <p:spPr>
          <a:xfrm>
            <a:off x="4892303" y="6008330"/>
            <a:ext cx="2400300" cy="50041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CA" sz="1700" noProof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 analysis and comparison</a:t>
            </a:r>
          </a:p>
        </p:txBody>
      </p:sp>
      <p:cxnSp>
        <p:nvCxnSpPr>
          <p:cNvPr id="117" name="Connector: Elbow 116">
            <a:extLst>
              <a:ext uri="{FF2B5EF4-FFF2-40B4-BE49-F238E27FC236}">
                <a16:creationId xmlns:a16="http://schemas.microsoft.com/office/drawing/2014/main" id="{7EAAF188-58B6-3343-DF30-3A5F2AE241A7}"/>
              </a:ext>
            </a:extLst>
          </p:cNvPr>
          <p:cNvCxnSpPr>
            <a:stCxn id="101" idx="2"/>
            <a:endCxn id="115" idx="3"/>
          </p:cNvCxnSpPr>
          <p:nvPr/>
        </p:nvCxnSpPr>
        <p:spPr>
          <a:xfrm rot="5400000">
            <a:off x="8471906" y="4714965"/>
            <a:ext cx="364272" cy="2722878"/>
          </a:xfrm>
          <a:prstGeom prst="bentConnector2">
            <a:avLst/>
          </a:prstGeom>
          <a:ln w="190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Connector: Elbow 118">
            <a:extLst>
              <a:ext uri="{FF2B5EF4-FFF2-40B4-BE49-F238E27FC236}">
                <a16:creationId xmlns:a16="http://schemas.microsoft.com/office/drawing/2014/main" id="{BC6EE457-D6EE-4E59-1E36-3935BBBDEFE6}"/>
              </a:ext>
            </a:extLst>
          </p:cNvPr>
          <p:cNvCxnSpPr>
            <a:stCxn id="102" idx="2"/>
            <a:endCxn id="115" idx="1"/>
          </p:cNvCxnSpPr>
          <p:nvPr/>
        </p:nvCxnSpPr>
        <p:spPr>
          <a:xfrm rot="16200000" flipH="1">
            <a:off x="3453839" y="4820075"/>
            <a:ext cx="364271" cy="2512658"/>
          </a:xfrm>
          <a:prstGeom prst="bentConnector2">
            <a:avLst/>
          </a:prstGeom>
          <a:ln w="190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Rectangle: Rounded Corners 119">
            <a:extLst>
              <a:ext uri="{FF2B5EF4-FFF2-40B4-BE49-F238E27FC236}">
                <a16:creationId xmlns:a16="http://schemas.microsoft.com/office/drawing/2014/main" id="{4F04CABF-7E5E-E0C1-0BFE-A6163D7B4B00}"/>
              </a:ext>
            </a:extLst>
          </p:cNvPr>
          <p:cNvSpPr/>
          <p:nvPr/>
        </p:nvSpPr>
        <p:spPr>
          <a:xfrm>
            <a:off x="10393785" y="6006734"/>
            <a:ext cx="1408538" cy="50041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CA" sz="1700" noProof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Uncertainty analysis</a:t>
            </a:r>
          </a:p>
        </p:txBody>
      </p:sp>
      <p:cxnSp>
        <p:nvCxnSpPr>
          <p:cNvPr id="122" name="Connector: Elbow 121">
            <a:extLst>
              <a:ext uri="{FF2B5EF4-FFF2-40B4-BE49-F238E27FC236}">
                <a16:creationId xmlns:a16="http://schemas.microsoft.com/office/drawing/2014/main" id="{A52F39AD-F83E-EB8A-6048-1F1ECD52564A}"/>
              </a:ext>
            </a:extLst>
          </p:cNvPr>
          <p:cNvCxnSpPr>
            <a:stCxn id="101" idx="2"/>
            <a:endCxn id="120" idx="1"/>
          </p:cNvCxnSpPr>
          <p:nvPr/>
        </p:nvCxnSpPr>
        <p:spPr>
          <a:xfrm rot="16200000" flipH="1">
            <a:off x="10023295" y="5886454"/>
            <a:ext cx="362676" cy="378304"/>
          </a:xfrm>
          <a:prstGeom prst="bentConnector2">
            <a:avLst/>
          </a:prstGeom>
          <a:ln w="190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2">
            <a:extLst>
              <a:ext uri="{FF2B5EF4-FFF2-40B4-BE49-F238E27FC236}">
                <a16:creationId xmlns:a16="http://schemas.microsoft.com/office/drawing/2014/main" id="{16AF2FEF-6122-78BB-34C0-D346D5EC2E8B}"/>
              </a:ext>
            </a:extLst>
          </p:cNvPr>
          <p:cNvSpPr txBox="1"/>
          <p:nvPr/>
        </p:nvSpPr>
        <p:spPr>
          <a:xfrm>
            <a:off x="17584" y="6567586"/>
            <a:ext cx="724594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CA" sz="1400" b="1" noProof="0" dirty="0">
                <a:solidFill>
                  <a:schemeClr val="bg1"/>
                </a:solidFill>
                <a:latin typeface="Arial" panose="020B0604020202020204" pitchFamily="34" charset="0"/>
              </a:rPr>
              <a:t>Bayesian formulation – Experimentation</a:t>
            </a:r>
            <a:endParaRPr lang="en-CA" sz="1400" b="1" noProof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62794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FFDECC-B068-181C-2655-60D38CEE94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FA4C8EB-3892-B185-AF85-E8DD0B8D0C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CA" sz="5400" noProof="0" dirty="0"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</a:p>
        </p:txBody>
      </p:sp>
    </p:spTree>
    <p:extLst>
      <p:ext uri="{BB962C8B-B14F-4D97-AF65-F5344CB8AC3E}">
        <p14:creationId xmlns:p14="http://schemas.microsoft.com/office/powerpoint/2010/main" val="2944943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E5FEFE-AEAB-9D85-A673-A9246302FC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558FDD5-0C98-F639-E277-14FDDD6519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noProof="0" dirty="0"/>
              <a:t>Qualitative correlation</a:t>
            </a: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5A79DF8C-823B-36DD-A855-A481530597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827"/>
          <a:stretch>
            <a:fillRect/>
          </a:stretch>
        </p:blipFill>
        <p:spPr>
          <a:xfrm>
            <a:off x="2665571" y="1241175"/>
            <a:ext cx="6825316" cy="5323009"/>
          </a:xfrm>
          <a:prstGeom prst="rect">
            <a:avLst/>
          </a:prstGeom>
        </p:spPr>
      </p:pic>
      <p:sp>
        <p:nvSpPr>
          <p:cNvPr id="4" name="TextBox 2">
            <a:extLst>
              <a:ext uri="{FF2B5EF4-FFF2-40B4-BE49-F238E27FC236}">
                <a16:creationId xmlns:a16="http://schemas.microsoft.com/office/drawing/2014/main" id="{3AB8012D-B716-47D4-4FB5-77FAF9A7B4ED}"/>
              </a:ext>
            </a:extLst>
          </p:cNvPr>
          <p:cNvSpPr txBox="1"/>
          <p:nvPr/>
        </p:nvSpPr>
        <p:spPr>
          <a:xfrm>
            <a:off x="17584" y="6567586"/>
            <a:ext cx="724594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CA" sz="1400" b="1" noProof="0" dirty="0">
                <a:solidFill>
                  <a:schemeClr val="bg1"/>
                </a:solidFill>
                <a:latin typeface="Arial" panose="020B0604020202020204" pitchFamily="34" charset="0"/>
              </a:rPr>
              <a:t>Results – Uncertainty Analysis</a:t>
            </a:r>
            <a:endParaRPr lang="en-CA" sz="1400" b="1" noProof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93039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8C631B-B5CA-8833-867C-019827327F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888D8E8-0907-9828-D028-266DAA1C26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noProof="0" dirty="0"/>
              <a:t>Qualitative correlation</a:t>
            </a: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0175E828-F41D-CFE4-62E4-7793FA8D4CA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391" b="24827"/>
          <a:stretch>
            <a:fillRect/>
          </a:stretch>
        </p:blipFill>
        <p:spPr>
          <a:xfrm>
            <a:off x="231223" y="1643601"/>
            <a:ext cx="11755140" cy="4607673"/>
          </a:xfrm>
          <a:prstGeom prst="rect">
            <a:avLst/>
          </a:prstGeom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C9EC9D22-EE26-6888-D7B6-4CD0273BAA1B}"/>
              </a:ext>
            </a:extLst>
          </p:cNvPr>
          <p:cNvSpPr/>
          <p:nvPr/>
        </p:nvSpPr>
        <p:spPr>
          <a:xfrm>
            <a:off x="3581400" y="2217420"/>
            <a:ext cx="548640" cy="541020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noProof="0" dirty="0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12FDB7B5-C130-EA83-DA8F-E4CF9ED0622E}"/>
              </a:ext>
            </a:extLst>
          </p:cNvPr>
          <p:cNvSpPr/>
          <p:nvPr/>
        </p:nvSpPr>
        <p:spPr>
          <a:xfrm>
            <a:off x="3636264" y="4302252"/>
            <a:ext cx="548640" cy="541020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noProof="0" dirty="0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027E66B6-5017-79DC-5C82-8E1166539813}"/>
              </a:ext>
            </a:extLst>
          </p:cNvPr>
          <p:cNvSpPr/>
          <p:nvPr/>
        </p:nvSpPr>
        <p:spPr>
          <a:xfrm>
            <a:off x="6385560" y="3015996"/>
            <a:ext cx="966216" cy="541020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noProof="0" dirty="0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0496BAEB-901B-DD06-4581-D7570B9BC9E5}"/>
              </a:ext>
            </a:extLst>
          </p:cNvPr>
          <p:cNvSpPr/>
          <p:nvPr/>
        </p:nvSpPr>
        <p:spPr>
          <a:xfrm>
            <a:off x="6385560" y="5214399"/>
            <a:ext cx="966216" cy="541020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noProof="0" dirty="0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A706B379-CEF2-3BCC-7B89-927A662A4207}"/>
              </a:ext>
            </a:extLst>
          </p:cNvPr>
          <p:cNvSpPr/>
          <p:nvPr/>
        </p:nvSpPr>
        <p:spPr>
          <a:xfrm>
            <a:off x="10110216" y="2888742"/>
            <a:ext cx="527304" cy="397764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noProof="0" dirty="0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03345671-ABC0-CED6-AB0D-B549AE9CE80D}"/>
              </a:ext>
            </a:extLst>
          </p:cNvPr>
          <p:cNvSpPr/>
          <p:nvPr/>
        </p:nvSpPr>
        <p:spPr>
          <a:xfrm>
            <a:off x="10146792" y="5102385"/>
            <a:ext cx="527304" cy="397764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noProof="0" dirty="0"/>
          </a:p>
        </p:txBody>
      </p:sp>
      <p:sp>
        <p:nvSpPr>
          <p:cNvPr id="9" name="TextBox 2">
            <a:extLst>
              <a:ext uri="{FF2B5EF4-FFF2-40B4-BE49-F238E27FC236}">
                <a16:creationId xmlns:a16="http://schemas.microsoft.com/office/drawing/2014/main" id="{2E2C3674-1293-5A3A-D886-0AAFDD2839EC}"/>
              </a:ext>
            </a:extLst>
          </p:cNvPr>
          <p:cNvSpPr txBox="1"/>
          <p:nvPr/>
        </p:nvSpPr>
        <p:spPr>
          <a:xfrm>
            <a:off x="17584" y="6567586"/>
            <a:ext cx="724594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CA" sz="1400" b="1" noProof="0" dirty="0">
                <a:solidFill>
                  <a:schemeClr val="bg1"/>
                </a:solidFill>
                <a:latin typeface="Arial" panose="020B0604020202020204" pitchFamily="34" charset="0"/>
              </a:rPr>
              <a:t>Results – Uncertainty Analysis</a:t>
            </a:r>
            <a:endParaRPr lang="en-CA" sz="1400" b="1" noProof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53275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EB9F76-9F69-2234-0532-B6F00412D5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65C65A0-BF54-33BA-010A-2800AE1F8F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noProof="0" dirty="0"/>
              <a:t>Transverse profiles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BF45CED-0B11-8443-A932-D4A29B36327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54" t="75104"/>
          <a:stretch>
            <a:fillRect/>
          </a:stretch>
        </p:blipFill>
        <p:spPr>
          <a:xfrm>
            <a:off x="-38986" y="2021840"/>
            <a:ext cx="12269972" cy="3802380"/>
          </a:xfrm>
          <a:prstGeom prst="rect">
            <a:avLst/>
          </a:prstGeom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48D31FA8-934A-0255-9378-639E74217467}"/>
              </a:ext>
            </a:extLst>
          </p:cNvPr>
          <p:cNvSpPr/>
          <p:nvPr/>
        </p:nvSpPr>
        <p:spPr>
          <a:xfrm>
            <a:off x="1574800" y="2204720"/>
            <a:ext cx="852424" cy="1224280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noProof="0" dirty="0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3F5DFAA5-F852-B276-D560-866F102CD3F1}"/>
              </a:ext>
            </a:extLst>
          </p:cNvPr>
          <p:cNvSpPr/>
          <p:nvPr/>
        </p:nvSpPr>
        <p:spPr>
          <a:xfrm>
            <a:off x="6935724" y="2499360"/>
            <a:ext cx="966216" cy="967740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noProof="0" dirty="0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321BA282-7BA7-55E1-A5FE-91DD714F449D}"/>
              </a:ext>
            </a:extLst>
          </p:cNvPr>
          <p:cNvSpPr/>
          <p:nvPr/>
        </p:nvSpPr>
        <p:spPr>
          <a:xfrm>
            <a:off x="1574800" y="4152392"/>
            <a:ext cx="1478280" cy="1224280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noProof="0" dirty="0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7FEE715A-015E-4CB7-9306-701619B6C0BC}"/>
              </a:ext>
            </a:extLst>
          </p:cNvPr>
          <p:cNvSpPr/>
          <p:nvPr/>
        </p:nvSpPr>
        <p:spPr>
          <a:xfrm>
            <a:off x="6766560" y="4230624"/>
            <a:ext cx="717804" cy="1146048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noProof="0" dirty="0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805AF5BF-6302-3056-B0D8-DF2512233CCB}"/>
              </a:ext>
            </a:extLst>
          </p:cNvPr>
          <p:cNvSpPr/>
          <p:nvPr/>
        </p:nvSpPr>
        <p:spPr>
          <a:xfrm>
            <a:off x="7341108" y="4083254"/>
            <a:ext cx="286512" cy="294739"/>
          </a:xfrm>
          <a:prstGeom prst="ellipse">
            <a:avLst/>
          </a:prstGeom>
          <a:solidFill>
            <a:srgbClr val="EDA8A1"/>
          </a:solidFill>
          <a:ln>
            <a:solidFill>
              <a:srgbClr val="EA9A9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400" noProof="0" dirty="0">
                <a:solidFill>
                  <a:schemeClr val="tx1"/>
                </a:solidFill>
                <a:latin typeface="Algerian" panose="04020705040A02060702" pitchFamily="82" charset="0"/>
                <a:cs typeface="Arial" panose="020B0604020202020204" pitchFamily="34" charset="0"/>
              </a:rPr>
              <a:t>?</a:t>
            </a:r>
            <a:endParaRPr lang="en-CA" sz="800" noProof="0" dirty="0">
              <a:solidFill>
                <a:schemeClr val="tx1"/>
              </a:solidFill>
              <a:latin typeface="Algerian" panose="04020705040A02060702" pitchFamily="82" charset="0"/>
              <a:cs typeface="Arial" panose="020B0604020202020204" pitchFamily="34" charset="0"/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811FD668-4D71-EF5A-CEFE-AD6A72A8D240}"/>
              </a:ext>
            </a:extLst>
          </p:cNvPr>
          <p:cNvSpPr/>
          <p:nvPr/>
        </p:nvSpPr>
        <p:spPr>
          <a:xfrm>
            <a:off x="10891520" y="4230624"/>
            <a:ext cx="868358" cy="1146048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noProof="0" dirty="0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77963259-7A27-FF05-CDCD-524FB39A017E}"/>
              </a:ext>
            </a:extLst>
          </p:cNvPr>
          <p:cNvSpPr/>
          <p:nvPr/>
        </p:nvSpPr>
        <p:spPr>
          <a:xfrm>
            <a:off x="11616622" y="4083253"/>
            <a:ext cx="286512" cy="294739"/>
          </a:xfrm>
          <a:prstGeom prst="ellipse">
            <a:avLst/>
          </a:prstGeom>
          <a:solidFill>
            <a:srgbClr val="EDA8A1"/>
          </a:solidFill>
          <a:ln>
            <a:solidFill>
              <a:srgbClr val="EA9A9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400" noProof="0" dirty="0">
                <a:solidFill>
                  <a:schemeClr val="tx1"/>
                </a:solidFill>
                <a:latin typeface="Algerian" panose="04020705040A02060702" pitchFamily="82" charset="0"/>
                <a:cs typeface="Arial" panose="020B0604020202020204" pitchFamily="34" charset="0"/>
              </a:rPr>
              <a:t>?</a:t>
            </a:r>
            <a:endParaRPr lang="en-CA" sz="800" noProof="0" dirty="0">
              <a:solidFill>
                <a:schemeClr val="tx1"/>
              </a:solidFill>
              <a:latin typeface="Algerian" panose="04020705040A02060702" pitchFamily="82" charset="0"/>
              <a:cs typeface="Arial" panose="020B0604020202020204" pitchFamily="34" charset="0"/>
            </a:endParaRPr>
          </a:p>
        </p:txBody>
      </p:sp>
      <p:sp>
        <p:nvSpPr>
          <p:cNvPr id="11" name="TextBox 2">
            <a:extLst>
              <a:ext uri="{FF2B5EF4-FFF2-40B4-BE49-F238E27FC236}">
                <a16:creationId xmlns:a16="http://schemas.microsoft.com/office/drawing/2014/main" id="{0D06C2FA-5B93-EABC-CF3B-4EAFB0E1086A}"/>
              </a:ext>
            </a:extLst>
          </p:cNvPr>
          <p:cNvSpPr txBox="1"/>
          <p:nvPr/>
        </p:nvSpPr>
        <p:spPr>
          <a:xfrm>
            <a:off x="17584" y="6567586"/>
            <a:ext cx="724594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CA" sz="1400" b="1" noProof="0" dirty="0">
                <a:solidFill>
                  <a:schemeClr val="bg1"/>
                </a:solidFill>
                <a:latin typeface="Arial" panose="020B0604020202020204" pitchFamily="34" charset="0"/>
              </a:rPr>
              <a:t>Results – Uncertainty Analysis</a:t>
            </a:r>
            <a:endParaRPr lang="en-CA" sz="1400" b="1" noProof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57469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5C58E1-40BD-EFA7-E116-E094D83DF5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959F5C6-86B7-E742-74E3-3823159ECE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94"/>
          <a:stretch>
            <a:fillRect/>
          </a:stretch>
        </p:blipFill>
        <p:spPr>
          <a:xfrm>
            <a:off x="828445" y="1289493"/>
            <a:ext cx="10535110" cy="5264834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41D2128E-7E3F-4298-A629-0757212DAB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noProof="0" dirty="0"/>
              <a:t>Depth dose curves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146BF880-D2AD-7F69-8C68-3AD592C83079}"/>
              </a:ext>
            </a:extLst>
          </p:cNvPr>
          <p:cNvSpPr/>
          <p:nvPr/>
        </p:nvSpPr>
        <p:spPr>
          <a:xfrm>
            <a:off x="9391650" y="4230624"/>
            <a:ext cx="1331595" cy="722376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noProof="0" dirty="0"/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FFFE869E-B6A4-DAEE-377A-B1ED28643536}"/>
              </a:ext>
            </a:extLst>
          </p:cNvPr>
          <p:cNvSpPr txBox="1"/>
          <p:nvPr/>
        </p:nvSpPr>
        <p:spPr>
          <a:xfrm>
            <a:off x="17584" y="6567586"/>
            <a:ext cx="724594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CA" sz="1400" b="1" noProof="0" dirty="0">
                <a:solidFill>
                  <a:schemeClr val="bg1"/>
                </a:solidFill>
                <a:latin typeface="Arial" panose="020B0604020202020204" pitchFamily="34" charset="0"/>
              </a:rPr>
              <a:t>Results – Uncertainty Analysis</a:t>
            </a:r>
            <a:endParaRPr lang="en-CA" sz="1400" b="1" noProof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49375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2E5545-43B4-9A64-D012-5864E34752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FB43AA9-4813-842C-6F9E-812AB2F649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noProof="0" dirty="0"/>
              <a:t>Quantitative correlation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B762B3-B585-AEFE-F18E-01E3F0110C7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5" y="2928590"/>
            <a:ext cx="12058650" cy="352262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5DE2BF1-63A8-8E7D-073C-7260EA25FFE4}"/>
                  </a:ext>
                </a:extLst>
              </p:cNvPr>
              <p:cNvSpPr txBox="1"/>
              <p:nvPr/>
            </p:nvSpPr>
            <p:spPr>
              <a:xfrm>
                <a:off x="295818" y="1321623"/>
                <a:ext cx="1160036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CA" sz="2400" b="1" noProof="0" dirty="0">
                    <a:latin typeface="Arial" panose="020B0604020202020204" pitchFamily="34" charset="0"/>
                    <a:cs typeface="Arial" panose="020B0604020202020204" pitchFamily="34" charset="0"/>
                  </a:rPr>
                  <a:t>Pearson </a:t>
                </a:r>
                <a14:m>
                  <m:oMath xmlns:m="http://schemas.openxmlformats.org/officeDocument/2006/math">
                    <m:r>
                      <a:rPr lang="en-CA" sz="2400" b="1" noProof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CA" sz="2400" b="1" i="1" noProof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𝒓</m:t>
                    </m:r>
                    <m:r>
                      <a:rPr lang="en-CA" sz="2400" b="1" i="1" noProof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CA" sz="2400" b="1" noProof="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CA" sz="2400" noProof="0" dirty="0">
                    <a:latin typeface="Arial" panose="020B0604020202020204" pitchFamily="34" charset="0"/>
                    <a:cs typeface="Arial" panose="020B0604020202020204" pitchFamily="34" charset="0"/>
                  </a:rPr>
                  <a:t>and</a:t>
                </a:r>
                <a:r>
                  <a:rPr lang="en-CA" sz="2400" b="1" noProof="0" dirty="0">
                    <a:latin typeface="Arial" panose="020B0604020202020204" pitchFamily="34" charset="0"/>
                    <a:cs typeface="Arial" panose="020B0604020202020204" pitchFamily="34" charset="0"/>
                  </a:rPr>
                  <a:t> Spearman </a:t>
                </a:r>
                <a14:m>
                  <m:oMath xmlns:m="http://schemas.openxmlformats.org/officeDocument/2006/math">
                    <m:r>
                      <a:rPr lang="en-CA" sz="2400" b="1" noProof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CA" sz="2400" b="1" i="1" noProof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𝝆</m:t>
                    </m:r>
                    <m:r>
                      <a:rPr lang="en-CA" sz="2400" b="1" i="1" noProof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) </m:t>
                    </m:r>
                  </m:oMath>
                </a14:m>
                <a:r>
                  <a:rPr lang="en-CA" sz="2400" noProof="0" dirty="0">
                    <a:latin typeface="Arial" panose="020B0604020202020204" pitchFamily="34" charset="0"/>
                    <a:cs typeface="Arial" panose="020B0604020202020204" pitchFamily="34" charset="0"/>
                  </a:rPr>
                  <a:t>correlation coefficients</a:t>
                </a:r>
                <a:r>
                  <a:rPr lang="en-CA" sz="2400" b="1" noProof="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CA" sz="2400" noProof="0" dirty="0">
                    <a:latin typeface="Arial" panose="020B0604020202020204" pitchFamily="34" charset="0"/>
                    <a:cs typeface="Arial" panose="020B0604020202020204" pitchFamily="34" charset="0"/>
                  </a:rPr>
                  <a:t>on the complete test dataset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5DE2BF1-63A8-8E7D-073C-7260EA25FF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818" y="1321623"/>
                <a:ext cx="11600364" cy="461665"/>
              </a:xfrm>
              <a:prstGeom prst="rect">
                <a:avLst/>
              </a:prstGeom>
              <a:blipFill>
                <a:blip r:embed="rId4"/>
                <a:stretch>
                  <a:fillRect l="-789" t="-9211" r="-736" b="-30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A6D6D44-991B-A047-B55D-59D941E30EA8}"/>
                  </a:ext>
                </a:extLst>
              </p:cNvPr>
              <p:cNvSpPr txBox="1"/>
              <p:nvPr/>
            </p:nvSpPr>
            <p:spPr>
              <a:xfrm>
                <a:off x="2114400" y="2049697"/>
                <a:ext cx="2359364" cy="430887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>
                      <m:r>
                        <a:rPr lang="en-CA" sz="2200" b="1" i="1" noProof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𝒓</m:t>
                      </m:r>
                      <m:r>
                        <a:rPr lang="en-CA" sz="2200" b="1" i="1" noProof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CA" sz="2200" b="1" i="1" noProof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𝟎</m:t>
                      </m:r>
                      <m:r>
                        <a:rPr lang="en-CA" sz="2200" b="1" i="1" noProof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.</m:t>
                      </m:r>
                      <m:r>
                        <a:rPr lang="en-CA" sz="2200" b="1" i="1" noProof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𝟗𝟒</m:t>
                      </m:r>
                      <m:r>
                        <a:rPr lang="en-CA" sz="2200" b="1" i="1" noProof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±</m:t>
                      </m:r>
                      <m:r>
                        <a:rPr lang="en-CA" sz="2200" b="1" i="1" noProof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𝟎</m:t>
                      </m:r>
                      <m:r>
                        <a:rPr lang="en-CA" sz="2200" b="1" i="1" noProof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.</m:t>
                      </m:r>
                      <m:r>
                        <a:rPr lang="en-CA" sz="2200" b="1" i="1" noProof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𝟎𝟏</m:t>
                      </m:r>
                    </m:oMath>
                  </m:oMathPara>
                </a14:m>
                <a:endParaRPr lang="en-CA" sz="2200" b="1" noProof="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A6D6D44-991B-A047-B55D-59D941E30E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4400" y="2049697"/>
                <a:ext cx="2359364" cy="430887"/>
              </a:xfrm>
              <a:prstGeom prst="rect">
                <a:avLst/>
              </a:prstGeom>
              <a:blipFill>
                <a:blip r:embed="rId5"/>
                <a:stretch>
                  <a:fillRect b="-5479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94B528D-ABBD-4F7F-5611-0DDC02912301}"/>
                  </a:ext>
                </a:extLst>
              </p:cNvPr>
              <p:cNvSpPr txBox="1"/>
              <p:nvPr/>
            </p:nvSpPr>
            <p:spPr>
              <a:xfrm>
                <a:off x="8143801" y="2049697"/>
                <a:ext cx="2359364" cy="430887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>
                      <m:r>
                        <a:rPr lang="en-CA" sz="2200" b="1" i="1" noProof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𝒓</m:t>
                      </m:r>
                      <m:r>
                        <a:rPr lang="en-CA" sz="2200" b="1" i="1" noProof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CA" sz="2200" b="1" i="1" noProof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𝟎</m:t>
                      </m:r>
                      <m:r>
                        <a:rPr lang="en-CA" sz="2200" b="1" i="1" noProof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.</m:t>
                      </m:r>
                      <m:r>
                        <a:rPr lang="en-CA" sz="2200" b="1" i="1" noProof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𝟔𝟏</m:t>
                      </m:r>
                      <m:r>
                        <a:rPr lang="en-CA" sz="2200" b="1" i="1" noProof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±</m:t>
                      </m:r>
                      <m:r>
                        <a:rPr lang="en-CA" sz="2200" b="1" i="1" noProof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𝟎</m:t>
                      </m:r>
                      <m:r>
                        <a:rPr lang="en-CA" sz="2200" b="1" i="1" noProof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.</m:t>
                      </m:r>
                      <m:r>
                        <a:rPr lang="en-CA" sz="2200" b="1" i="1" noProof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𝟎𝟔</m:t>
                      </m:r>
                    </m:oMath>
                  </m:oMathPara>
                </a14:m>
                <a:endParaRPr lang="en-CA" sz="2200" b="1" noProof="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94B528D-ABBD-4F7F-5611-0DDC029123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43801" y="2049697"/>
                <a:ext cx="2359364" cy="430887"/>
              </a:xfrm>
              <a:prstGeom prst="rect">
                <a:avLst/>
              </a:prstGeom>
              <a:blipFill>
                <a:blip r:embed="rId6"/>
                <a:stretch>
                  <a:fillRect b="-5479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02D1D9E-7D84-6BAC-C03D-EEE4C7383D0D}"/>
                  </a:ext>
                </a:extLst>
              </p:cNvPr>
              <p:cNvSpPr txBox="1"/>
              <p:nvPr/>
            </p:nvSpPr>
            <p:spPr>
              <a:xfrm>
                <a:off x="2114400" y="2509159"/>
                <a:ext cx="2359364" cy="430887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>
                      <m:r>
                        <a:rPr lang="en-CA" sz="2200" b="1" i="1" noProof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𝝆</m:t>
                      </m:r>
                      <m:r>
                        <a:rPr lang="en-CA" sz="2200" b="1" i="1" noProof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CA" sz="2200" b="1" i="1" noProof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𝟎</m:t>
                      </m:r>
                      <m:r>
                        <a:rPr lang="en-CA" sz="2200" b="1" i="1" noProof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.</m:t>
                      </m:r>
                      <m:r>
                        <a:rPr lang="en-CA" sz="2200" b="1" i="1" noProof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𝟗𝟔</m:t>
                      </m:r>
                      <m:r>
                        <a:rPr lang="en-CA" sz="2200" b="1" i="1" noProof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±</m:t>
                      </m:r>
                      <m:r>
                        <a:rPr lang="en-CA" sz="2200" b="1" i="1" noProof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𝟎</m:t>
                      </m:r>
                      <m:r>
                        <a:rPr lang="en-CA" sz="2200" b="1" i="1" noProof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.</m:t>
                      </m:r>
                      <m:r>
                        <a:rPr lang="en-CA" sz="2200" b="1" i="1" noProof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𝟎𝟑</m:t>
                      </m:r>
                    </m:oMath>
                  </m:oMathPara>
                </a14:m>
                <a:endParaRPr lang="en-CA" sz="2200" b="1" noProof="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02D1D9E-7D84-6BAC-C03D-EEE4C7383D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4400" y="2509159"/>
                <a:ext cx="2359364" cy="430887"/>
              </a:xfrm>
              <a:prstGeom prst="rect">
                <a:avLst/>
              </a:prstGeom>
              <a:blipFill>
                <a:blip r:embed="rId7"/>
                <a:stretch>
                  <a:fillRect b="-11111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657E16F-E923-DD88-0F45-522CE646B840}"/>
                  </a:ext>
                </a:extLst>
              </p:cNvPr>
              <p:cNvSpPr txBox="1"/>
              <p:nvPr/>
            </p:nvSpPr>
            <p:spPr>
              <a:xfrm>
                <a:off x="8143801" y="2509159"/>
                <a:ext cx="2359364" cy="430887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>
                      <m:r>
                        <a:rPr lang="en-CA" sz="2200" b="1" i="1" noProof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𝝆</m:t>
                      </m:r>
                      <m:r>
                        <a:rPr lang="en-CA" sz="2200" b="1" i="1" noProof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CA" sz="2200" b="1" i="1" noProof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𝟎</m:t>
                      </m:r>
                      <m:r>
                        <a:rPr lang="en-CA" sz="2200" b="1" i="1" noProof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.</m:t>
                      </m:r>
                      <m:r>
                        <a:rPr lang="en-CA" sz="2200" b="1" i="1" noProof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𝟔𝟕</m:t>
                      </m:r>
                      <m:r>
                        <a:rPr lang="en-CA" sz="2200" b="1" i="1" noProof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±</m:t>
                      </m:r>
                      <m:r>
                        <a:rPr lang="en-CA" sz="2200" b="1" i="1" noProof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𝟎</m:t>
                      </m:r>
                      <m:r>
                        <a:rPr lang="en-CA" sz="2200" b="1" i="1" noProof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.</m:t>
                      </m:r>
                      <m:r>
                        <a:rPr lang="en-CA" sz="2200" b="1" i="1" noProof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𝟎𝟗</m:t>
                      </m:r>
                    </m:oMath>
                  </m:oMathPara>
                </a14:m>
                <a:endParaRPr lang="en-CA" sz="2200" b="1" noProof="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657E16F-E923-DD88-0F45-522CE646B8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43801" y="2509159"/>
                <a:ext cx="2359364" cy="430887"/>
              </a:xfrm>
              <a:prstGeom prst="rect">
                <a:avLst/>
              </a:prstGeom>
              <a:blipFill>
                <a:blip r:embed="rId8"/>
                <a:stretch>
                  <a:fillRect b="-11111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2">
            <a:extLst>
              <a:ext uri="{FF2B5EF4-FFF2-40B4-BE49-F238E27FC236}">
                <a16:creationId xmlns:a16="http://schemas.microsoft.com/office/drawing/2014/main" id="{737617D2-D582-BE9E-B951-5D2AB44E9A5A}"/>
              </a:ext>
            </a:extLst>
          </p:cNvPr>
          <p:cNvSpPr txBox="1"/>
          <p:nvPr/>
        </p:nvSpPr>
        <p:spPr>
          <a:xfrm>
            <a:off x="17584" y="6567586"/>
            <a:ext cx="724594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CA" sz="1400" b="1" noProof="0" dirty="0">
                <a:solidFill>
                  <a:schemeClr val="bg1"/>
                </a:solidFill>
                <a:latin typeface="Arial" panose="020B0604020202020204" pitchFamily="34" charset="0"/>
              </a:rPr>
              <a:t>Results – Uncertainty Analysis</a:t>
            </a:r>
            <a:endParaRPr lang="en-CA" sz="1400" b="1" noProof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84392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1C7DFE-C269-6208-FF3B-6391DEDD03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F651D25-10E2-E403-7C52-D9993937BE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noProof="0" dirty="0"/>
              <a:t>Deterministic model vs BNN performance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77310FE-B878-9138-221A-8D164D0758B2}"/>
                  </a:ext>
                </a:extLst>
              </p:cNvPr>
              <p:cNvSpPr txBox="1"/>
              <p:nvPr/>
            </p:nvSpPr>
            <p:spPr>
              <a:xfrm>
                <a:off x="254508" y="5080549"/>
                <a:ext cx="11759878" cy="523220"/>
              </a:xfrm>
              <a:prstGeom prst="rect">
                <a:avLst/>
              </a:prstGeom>
              <a:noFill/>
              <a:effectLst>
                <a:softEdge rad="0"/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CA" sz="2800" i="1" noProof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⟹</m:t>
                    </m:r>
                  </m:oMath>
                </a14:m>
                <a:r>
                  <a:rPr lang="en-CA" sz="2800" noProof="0" dirty="0">
                    <a:latin typeface="Arial" panose="020B0604020202020204" pitchFamily="34" charset="0"/>
                    <a:cs typeface="Arial" panose="020B0604020202020204" pitchFamily="34" charset="0"/>
                  </a:rPr>
                  <a:t> Performance difference </a:t>
                </a:r>
                <a:r>
                  <a:rPr lang="en-CA" sz="2800" b="1" noProof="0" dirty="0">
                    <a:latin typeface="Arial" panose="020B0604020202020204" pitchFamily="34" charset="0"/>
                    <a:cs typeface="Arial" panose="020B0604020202020204" pitchFamily="34" charset="0"/>
                  </a:rPr>
                  <a:t>not statistically significant </a:t>
                </a:r>
                <a:r>
                  <a:rPr lang="en-CA" sz="2800" noProof="0" dirty="0">
                    <a:latin typeface="Arial" panose="020B0604020202020204" pitchFamily="34" charset="0"/>
                    <a:cs typeface="Arial" panose="020B0604020202020204" pitchFamily="34" charset="0"/>
                  </a:rPr>
                  <a:t>!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77310FE-B878-9138-221A-8D164D0758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4508" y="5080549"/>
                <a:ext cx="11759878" cy="523220"/>
              </a:xfrm>
              <a:prstGeom prst="rect">
                <a:avLst/>
              </a:prstGeom>
              <a:blipFill>
                <a:blip r:embed="rId3"/>
                <a:stretch>
                  <a:fillRect t="-11628" b="-31395"/>
                </a:stretch>
              </a:blipFill>
              <a:effectLst>
                <a:softEdge rad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15E754B-5D49-B411-EECA-0DC1CA10E054}"/>
                  </a:ext>
                </a:extLst>
              </p:cNvPr>
              <p:cNvSpPr txBox="1"/>
              <p:nvPr/>
            </p:nvSpPr>
            <p:spPr>
              <a:xfrm>
                <a:off x="4954765" y="4156301"/>
                <a:ext cx="2359364" cy="646331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>
                      <m:r>
                        <a:rPr lang="en-CA" sz="3600" b="1" i="1" noProof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𝒑</m:t>
                      </m:r>
                      <m:r>
                        <a:rPr lang="fr-CA" sz="3600" b="1" i="1" noProof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&gt;</m:t>
                      </m:r>
                      <m:r>
                        <a:rPr lang="en-CA" sz="3600" b="1" i="1" noProof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𝟎</m:t>
                      </m:r>
                      <m:r>
                        <a:rPr lang="fr-CA" sz="3600" b="1" i="1" noProof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.</m:t>
                      </m:r>
                      <m:r>
                        <a:rPr lang="fr-CA" sz="3600" b="1" i="1" noProof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𝟕</m:t>
                      </m:r>
                    </m:oMath>
                  </m:oMathPara>
                </a14:m>
                <a:endParaRPr lang="en-CA" sz="3600" b="1" noProof="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15E754B-5D49-B411-EECA-0DC1CA10E0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4765" y="4156301"/>
                <a:ext cx="2359364" cy="64633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4ECEA95C-8167-D7C0-2938-8DD709A525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308" y="1486753"/>
            <a:ext cx="11559386" cy="24801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75C38DA-B646-C4A5-2D4F-86BBADA501AB}"/>
              </a:ext>
            </a:extLst>
          </p:cNvPr>
          <p:cNvSpPr txBox="1"/>
          <p:nvPr/>
        </p:nvSpPr>
        <p:spPr>
          <a:xfrm>
            <a:off x="17584" y="6567586"/>
            <a:ext cx="724594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CA" sz="1400" b="1" noProof="0" dirty="0">
                <a:solidFill>
                  <a:schemeClr val="bg1"/>
                </a:solidFill>
                <a:latin typeface="Arial" panose="020B0604020202020204" pitchFamily="34" charset="0"/>
              </a:rPr>
              <a:t>Results – </a:t>
            </a:r>
            <a:r>
              <a:rPr lang="en-CA" sz="1400" b="1" dirty="0">
                <a:solidFill>
                  <a:schemeClr val="bg1"/>
                </a:solidFill>
                <a:latin typeface="Arial" panose="020B0604020202020204" pitchFamily="34" charset="0"/>
              </a:rPr>
              <a:t>Deterministic</a:t>
            </a:r>
            <a:r>
              <a:rPr lang="en-CA" sz="1400" b="1" noProof="0" dirty="0">
                <a:solidFill>
                  <a:schemeClr val="bg1"/>
                </a:solidFill>
                <a:latin typeface="Arial" panose="020B0604020202020204" pitchFamily="34" charset="0"/>
              </a:rPr>
              <a:t> vs </a:t>
            </a:r>
            <a:r>
              <a:rPr lang="en-CA" sz="1400" b="1" dirty="0">
                <a:solidFill>
                  <a:schemeClr val="bg1"/>
                </a:solidFill>
                <a:latin typeface="Arial" panose="020B0604020202020204" pitchFamily="34" charset="0"/>
              </a:rPr>
              <a:t>Bayesian</a:t>
            </a:r>
            <a:r>
              <a:rPr lang="en-CA" sz="1400" b="1" noProof="0" dirty="0">
                <a:solidFill>
                  <a:schemeClr val="bg1"/>
                </a:solidFill>
                <a:latin typeface="Arial" panose="020B0604020202020204" pitchFamily="34" charset="0"/>
              </a:rPr>
              <a:t> models</a:t>
            </a:r>
            <a:endParaRPr lang="en-CA" sz="1400" b="1" noProof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6238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84AE71-AB16-5B2E-AD60-1CB25BCCEF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ECBB4DF-D4AC-4A26-9590-E936B6EBD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CA" sz="5400" noProof="0" dirty="0">
                <a:latin typeface="Arial" panose="020B0604020202020204" pitchFamily="34" charset="0"/>
                <a:cs typeface="Arial" panose="020B0604020202020204" pitchFamily="34" charset="0"/>
              </a:rPr>
              <a:t>Discussion and Conclusion</a:t>
            </a:r>
          </a:p>
        </p:txBody>
      </p:sp>
    </p:spTree>
    <p:extLst>
      <p:ext uri="{BB962C8B-B14F-4D97-AF65-F5344CB8AC3E}">
        <p14:creationId xmlns:p14="http://schemas.microsoft.com/office/powerpoint/2010/main" val="7851255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8D0993-CA63-FD6F-16FF-16CC052226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9EB488-779A-A3A6-1D40-E98F5C2991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015" y="136525"/>
            <a:ext cx="11597259" cy="918690"/>
          </a:xfrm>
        </p:spPr>
        <p:txBody>
          <a:bodyPr>
            <a:normAutofit/>
          </a:bodyPr>
          <a:lstStyle/>
          <a:p>
            <a:r>
              <a:rPr lang="en-CA" noProof="0" dirty="0"/>
              <a:t>Toward real-time, uncertainty-aware 3D dosimetry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CCD45CD0-B061-8891-E104-6F5582347113}"/>
              </a:ext>
            </a:extLst>
          </p:cNvPr>
          <p:cNvSpPr txBox="1">
            <a:spLocks/>
          </p:cNvSpPr>
          <p:nvPr/>
        </p:nvSpPr>
        <p:spPr>
          <a:xfrm>
            <a:off x="1362075" y="1669542"/>
            <a:ext cx="9229725" cy="235775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2000"/>
              </a:spcBef>
            </a:pPr>
            <a:endParaRPr lang="en-CA" sz="2400" noProof="0" dirty="0"/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1DCB6BB0-F250-2CEE-A1A1-A37299939470}"/>
              </a:ext>
            </a:extLst>
          </p:cNvPr>
          <p:cNvSpPr txBox="1">
            <a:spLocks/>
          </p:cNvSpPr>
          <p:nvPr/>
        </p:nvSpPr>
        <p:spPr>
          <a:xfrm>
            <a:off x="417575" y="1669542"/>
            <a:ext cx="11206442" cy="409988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2000"/>
              </a:spcBef>
            </a:pPr>
            <a:r>
              <a:rPr lang="en-CA" sz="2400" b="1" noProof="0" dirty="0"/>
              <a:t>3D dose measurements are needed </a:t>
            </a:r>
            <a:r>
              <a:rPr lang="en-CA" sz="2400" noProof="0" dirty="0"/>
              <a:t>for satisfactory linac QA.</a:t>
            </a:r>
          </a:p>
          <a:p>
            <a:pPr>
              <a:lnSpc>
                <a:spcPct val="100000"/>
              </a:lnSpc>
              <a:spcBef>
                <a:spcPts val="4000"/>
              </a:spcBef>
            </a:pPr>
            <a:r>
              <a:rPr lang="en-CA" sz="2400" b="1" noProof="0" dirty="0"/>
              <a:t>Real-time dosimetry is desirable</a:t>
            </a:r>
          </a:p>
          <a:p>
            <a:pPr>
              <a:lnSpc>
                <a:spcPct val="100000"/>
              </a:lnSpc>
              <a:spcBef>
                <a:spcPts val="4000"/>
              </a:spcBef>
            </a:pPr>
            <a:r>
              <a:rPr lang="en-CA" sz="2400" b="1" noProof="0" dirty="0"/>
              <a:t>The reliability of dose measurements is crucial</a:t>
            </a:r>
            <a:r>
              <a:rPr lang="en-CA" sz="2400" noProof="0" dirty="0"/>
              <a:t>.</a:t>
            </a:r>
          </a:p>
        </p:txBody>
      </p:sp>
      <p:sp>
        <p:nvSpPr>
          <p:cNvPr id="4" name="Accolade ouvrante 3">
            <a:extLst>
              <a:ext uri="{FF2B5EF4-FFF2-40B4-BE49-F238E27FC236}">
                <a16:creationId xmlns:a16="http://schemas.microsoft.com/office/drawing/2014/main" id="{73AC7E60-DE86-E761-6A0A-39CEA6E9D180}"/>
              </a:ext>
            </a:extLst>
          </p:cNvPr>
          <p:cNvSpPr/>
          <p:nvPr/>
        </p:nvSpPr>
        <p:spPr>
          <a:xfrm>
            <a:off x="5477582" y="2358897"/>
            <a:ext cx="285678" cy="874990"/>
          </a:xfrm>
          <a:prstGeom prst="leftBrace">
            <a:avLst>
              <a:gd name="adj1" fmla="val 47268"/>
              <a:gd name="adj2" fmla="val 50000"/>
            </a:avLst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 noProof="0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FAB0112-ACEE-2A35-F996-EEF37085C61D}"/>
              </a:ext>
            </a:extLst>
          </p:cNvPr>
          <p:cNvSpPr txBox="1"/>
          <p:nvPr/>
        </p:nvSpPr>
        <p:spPr>
          <a:xfrm>
            <a:off x="5616398" y="2385023"/>
            <a:ext cx="6596678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100" noProof="0" dirty="0">
                <a:latin typeface="Arial" panose="020B0604020202020204" pitchFamily="34" charset="0"/>
                <a:cs typeface="Arial" panose="020B0604020202020204" pitchFamily="34" charset="0"/>
              </a:rPr>
              <a:t>Dynamic treatments benefit from temporal information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9B4AA481-0695-209C-11E8-9FD5B37971CF}"/>
              </a:ext>
            </a:extLst>
          </p:cNvPr>
          <p:cNvSpPr txBox="1"/>
          <p:nvPr/>
        </p:nvSpPr>
        <p:spPr>
          <a:xfrm>
            <a:off x="5616397" y="2807651"/>
            <a:ext cx="5376600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100" noProof="0" dirty="0">
                <a:latin typeface="Arial" panose="020B0604020202020204" pitchFamily="34" charset="0"/>
                <a:cs typeface="Arial" panose="020B0604020202020204" pitchFamily="34" charset="0"/>
              </a:rPr>
              <a:t>Technicians’ and physicists’ time is valuable</a:t>
            </a:r>
          </a:p>
        </p:txBody>
      </p:sp>
      <p:sp>
        <p:nvSpPr>
          <p:cNvPr id="8" name="Rectangle: Rounded Corners 9">
            <a:extLst>
              <a:ext uri="{FF2B5EF4-FFF2-40B4-BE49-F238E27FC236}">
                <a16:creationId xmlns:a16="http://schemas.microsoft.com/office/drawing/2014/main" id="{89008FF7-01D2-B015-9C28-8BF5956FF1CB}"/>
              </a:ext>
            </a:extLst>
          </p:cNvPr>
          <p:cNvSpPr/>
          <p:nvPr/>
        </p:nvSpPr>
        <p:spPr>
          <a:xfrm>
            <a:off x="1131363" y="4502175"/>
            <a:ext cx="9929273" cy="1902526"/>
          </a:xfrm>
          <a:prstGeom prst="roundRect">
            <a:avLst>
              <a:gd name="adj" fmla="val 17913"/>
            </a:avLst>
          </a:prstGeom>
          <a:solidFill>
            <a:srgbClr val="CFE6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noProof="0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4A07EC33-1D25-94C1-EA75-FD6E96DE901F}"/>
              </a:ext>
            </a:extLst>
          </p:cNvPr>
          <p:cNvSpPr txBox="1">
            <a:spLocks/>
          </p:cNvSpPr>
          <p:nvPr/>
        </p:nvSpPr>
        <p:spPr>
          <a:xfrm>
            <a:off x="1452879" y="4786701"/>
            <a:ext cx="9296401" cy="145760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spcBef>
                <a:spcPts val="2000"/>
              </a:spcBef>
              <a:buNone/>
            </a:pPr>
            <a:r>
              <a:rPr lang="en-CA" noProof="0" dirty="0"/>
              <a:t>Develop a novel dosimeter that can (</a:t>
            </a:r>
            <a:r>
              <a:rPr lang="en-CA" noProof="0" dirty="0" err="1"/>
              <a:t>i</a:t>
            </a:r>
            <a:r>
              <a:rPr lang="en-CA" noProof="0" dirty="0"/>
              <a:t>) measure the dose in 3D and in real-time, and (ii) estimate the reliability of its measurement.</a:t>
            </a: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5AC051B4-B628-E799-CE2B-D88C0994D3BF}"/>
              </a:ext>
            </a:extLst>
          </p:cNvPr>
          <p:cNvSpPr/>
          <p:nvPr/>
        </p:nvSpPr>
        <p:spPr>
          <a:xfrm>
            <a:off x="4851399" y="4268115"/>
            <a:ext cx="2489200" cy="518587"/>
          </a:xfrm>
          <a:prstGeom prst="roundRect">
            <a:avLst/>
          </a:prstGeom>
          <a:solidFill>
            <a:srgbClr val="93D38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3000" b="1" noProof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Objective</a:t>
            </a:r>
          </a:p>
        </p:txBody>
      </p:sp>
      <p:sp>
        <p:nvSpPr>
          <p:cNvPr id="13" name="TextBox 2">
            <a:extLst>
              <a:ext uri="{FF2B5EF4-FFF2-40B4-BE49-F238E27FC236}">
                <a16:creationId xmlns:a16="http://schemas.microsoft.com/office/drawing/2014/main" id="{29F34B48-17BF-E45F-89CE-FD6F40F28767}"/>
              </a:ext>
            </a:extLst>
          </p:cNvPr>
          <p:cNvSpPr txBox="1"/>
          <p:nvPr/>
        </p:nvSpPr>
        <p:spPr>
          <a:xfrm>
            <a:off x="17584" y="6567586"/>
            <a:ext cx="724594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CA" sz="1400" b="1" noProof="0" dirty="0">
                <a:solidFill>
                  <a:schemeClr val="bg1"/>
                </a:solidFill>
                <a:latin typeface="Arial" panose="020B0604020202020204" pitchFamily="34" charset="0"/>
              </a:rPr>
              <a:t>Motivation and Context</a:t>
            </a:r>
            <a:endParaRPr lang="en-CA" sz="1400" b="1" noProof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2646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79B2ED-AB74-898C-F025-36060B1CC3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F11594-13C7-955B-0B15-5BE212AF21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noProof="0" dirty="0"/>
              <a:t>Reconstruction time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CBD5526-1827-F7BC-EEA0-2E96E04EF2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B393373-4387-48B9-8906-9B7CEBFFA550}" type="slidenum">
              <a:rPr lang="en-CA" noProof="0" smtClean="0"/>
              <a:pPr/>
              <a:t>30</a:t>
            </a:fld>
            <a:endParaRPr lang="en-CA" noProof="0" dirty="0"/>
          </a:p>
        </p:txBody>
      </p:sp>
      <p:sp>
        <p:nvSpPr>
          <p:cNvPr id="4" name="ZoneTexte 2">
            <a:extLst>
              <a:ext uri="{FF2B5EF4-FFF2-40B4-BE49-F238E27FC236}">
                <a16:creationId xmlns:a16="http://schemas.microsoft.com/office/drawing/2014/main" id="{878B689A-6ADB-2108-E39C-A649EACC137B}"/>
              </a:ext>
            </a:extLst>
          </p:cNvPr>
          <p:cNvSpPr txBox="1"/>
          <p:nvPr/>
        </p:nvSpPr>
        <p:spPr>
          <a:xfrm>
            <a:off x="1702217" y="1351138"/>
            <a:ext cx="4258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Bef>
                <a:spcPts val="1000"/>
              </a:spcBef>
            </a:pPr>
            <a:r>
              <a:rPr lang="en-CA" sz="2400" b="1" noProof="0" dirty="0">
                <a:solidFill>
                  <a:srgbClr val="8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Deterministic formulation</a:t>
            </a:r>
          </a:p>
        </p:txBody>
      </p:sp>
      <p:sp>
        <p:nvSpPr>
          <p:cNvPr id="5" name="ZoneTexte 3">
            <a:extLst>
              <a:ext uri="{FF2B5EF4-FFF2-40B4-BE49-F238E27FC236}">
                <a16:creationId xmlns:a16="http://schemas.microsoft.com/office/drawing/2014/main" id="{44B0D917-3DEE-8051-344C-EFB36B85ADD2}"/>
              </a:ext>
            </a:extLst>
          </p:cNvPr>
          <p:cNvSpPr txBox="1"/>
          <p:nvPr/>
        </p:nvSpPr>
        <p:spPr>
          <a:xfrm>
            <a:off x="6269603" y="1351138"/>
            <a:ext cx="49273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000"/>
              </a:spcBef>
            </a:pPr>
            <a:r>
              <a:rPr lang="en-CA" sz="2400" b="1" noProof="0" dirty="0">
                <a:solidFill>
                  <a:srgbClr val="FF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Bayesian formulation</a:t>
            </a:r>
          </a:p>
        </p:txBody>
      </p:sp>
      <p:cxnSp>
        <p:nvCxnSpPr>
          <p:cNvPr id="6" name="Straight Connector 97">
            <a:extLst>
              <a:ext uri="{FF2B5EF4-FFF2-40B4-BE49-F238E27FC236}">
                <a16:creationId xmlns:a16="http://schemas.microsoft.com/office/drawing/2014/main" id="{BE2956AA-95A5-1192-C8BF-EBFB9CD4270E}"/>
              </a:ext>
            </a:extLst>
          </p:cNvPr>
          <p:cNvCxnSpPr/>
          <p:nvPr/>
        </p:nvCxnSpPr>
        <p:spPr>
          <a:xfrm>
            <a:off x="2168783" y="1770270"/>
            <a:ext cx="3699288" cy="0"/>
          </a:xfrm>
          <a:prstGeom prst="line">
            <a:avLst/>
          </a:prstGeom>
          <a:ln w="19050">
            <a:solidFill>
              <a:srgbClr val="8000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98">
            <a:extLst>
              <a:ext uri="{FF2B5EF4-FFF2-40B4-BE49-F238E27FC236}">
                <a16:creationId xmlns:a16="http://schemas.microsoft.com/office/drawing/2014/main" id="{D2C68586-854D-CFED-F052-E91DD751C89D}"/>
              </a:ext>
            </a:extLst>
          </p:cNvPr>
          <p:cNvCxnSpPr>
            <a:cxnSpLocks/>
          </p:cNvCxnSpPr>
          <p:nvPr/>
        </p:nvCxnSpPr>
        <p:spPr>
          <a:xfrm>
            <a:off x="6357251" y="1770271"/>
            <a:ext cx="3111031" cy="0"/>
          </a:xfrm>
          <a:prstGeom prst="line">
            <a:avLst/>
          </a:prstGeom>
          <a:ln w="19050">
            <a:solidFill>
              <a:srgbClr val="FF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14">
            <a:extLst>
              <a:ext uri="{FF2B5EF4-FFF2-40B4-BE49-F238E27FC236}">
                <a16:creationId xmlns:a16="http://schemas.microsoft.com/office/drawing/2014/main" id="{306E0F5A-D15F-E61B-C247-489594F8894B}"/>
              </a:ext>
            </a:extLst>
          </p:cNvPr>
          <p:cNvCxnSpPr>
            <a:cxnSpLocks/>
          </p:cNvCxnSpPr>
          <p:nvPr/>
        </p:nvCxnSpPr>
        <p:spPr>
          <a:xfrm>
            <a:off x="6105832" y="1367863"/>
            <a:ext cx="0" cy="506243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4" name="Picture 5">
            <a:extLst>
              <a:ext uri="{FF2B5EF4-FFF2-40B4-BE49-F238E27FC236}">
                <a16:creationId xmlns:a16="http://schemas.microsoft.com/office/drawing/2014/main" id="{AEC431D4-F527-2EC8-F1B0-7E31C05B6D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3514"/>
          <a:stretch>
            <a:fillRect/>
          </a:stretch>
        </p:blipFill>
        <p:spPr>
          <a:xfrm>
            <a:off x="7126173" y="3998825"/>
            <a:ext cx="2923228" cy="2535325"/>
          </a:xfrm>
          <a:prstGeom prst="rect">
            <a:avLst/>
          </a:prstGeom>
        </p:spPr>
      </p:pic>
      <p:pic>
        <p:nvPicPr>
          <p:cNvPr id="15" name="Picture 4">
            <a:extLst>
              <a:ext uri="{FF2B5EF4-FFF2-40B4-BE49-F238E27FC236}">
                <a16:creationId xmlns:a16="http://schemas.microsoft.com/office/drawing/2014/main" id="{510FC2C3-C3E4-2513-0019-326AD5A724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3514"/>
          <a:stretch>
            <a:fillRect/>
          </a:stretch>
        </p:blipFill>
        <p:spPr>
          <a:xfrm>
            <a:off x="1471744" y="3998825"/>
            <a:ext cx="2923227" cy="25353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4">
                <a:extLst>
                  <a:ext uri="{FF2B5EF4-FFF2-40B4-BE49-F238E27FC236}">
                    <a16:creationId xmlns:a16="http://schemas.microsoft.com/office/drawing/2014/main" id="{2EB3BC85-FA1A-7495-005F-A1A8672E1765}"/>
                  </a:ext>
                </a:extLst>
              </p:cNvPr>
              <p:cNvSpPr txBox="1"/>
              <p:nvPr/>
            </p:nvSpPr>
            <p:spPr>
              <a:xfrm>
                <a:off x="498532" y="4974550"/>
                <a:ext cx="349965" cy="584775"/>
              </a:xfrm>
              <a:prstGeom prst="rect">
                <a:avLst/>
              </a:prstGeom>
              <a:noFill/>
              <a:effectLst>
                <a:softEdge rad="0"/>
              </a:effectLst>
            </p:spPr>
            <p:txBody>
              <a:bodyPr wrap="square" rtlCol="0" anchor="t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>
                      <m:r>
                        <a:rPr lang="en-CA" sz="3200" b="0" i="1" noProof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𝑥</m:t>
                      </m:r>
                    </m:oMath>
                  </m:oMathPara>
                </a14:m>
                <a:endParaRPr lang="en-CA" sz="3200" noProof="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TextBox 4">
                <a:extLst>
                  <a:ext uri="{FF2B5EF4-FFF2-40B4-BE49-F238E27FC236}">
                    <a16:creationId xmlns:a16="http://schemas.microsoft.com/office/drawing/2014/main" id="{2EB3BC85-FA1A-7495-005F-A1A8672E17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532" y="4974550"/>
                <a:ext cx="349965" cy="58477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effectLst>
                <a:softEdge rad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4">
                <a:extLst>
                  <a:ext uri="{FF2B5EF4-FFF2-40B4-BE49-F238E27FC236}">
                    <a16:creationId xmlns:a16="http://schemas.microsoft.com/office/drawing/2014/main" id="{8A865326-6BD7-E415-EAF9-9D81757012E8}"/>
                  </a:ext>
                </a:extLst>
              </p:cNvPr>
              <p:cNvSpPr txBox="1"/>
              <p:nvPr/>
            </p:nvSpPr>
            <p:spPr>
              <a:xfrm>
                <a:off x="5014963" y="4974549"/>
                <a:ext cx="690719" cy="584775"/>
              </a:xfrm>
              <a:prstGeom prst="rect">
                <a:avLst/>
              </a:prstGeom>
              <a:noFill/>
              <a:effectLst>
                <a:softEdge rad="0"/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>
                      <m:r>
                        <a:rPr lang="en-CA" sz="3200" b="0" i="1" noProof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𝑦</m:t>
                      </m:r>
                    </m:oMath>
                  </m:oMathPara>
                </a14:m>
                <a:endParaRPr lang="en-CA" sz="3200" noProof="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TextBox 4">
                <a:extLst>
                  <a:ext uri="{FF2B5EF4-FFF2-40B4-BE49-F238E27FC236}">
                    <a16:creationId xmlns:a16="http://schemas.microsoft.com/office/drawing/2014/main" id="{8A865326-6BD7-E415-EAF9-9D81757012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14963" y="4974549"/>
                <a:ext cx="690719" cy="58477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effectLst>
                <a:softEdge rad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6A0E24AB-1B5D-B7D5-188F-FF59F9C9AB1F}"/>
              </a:ext>
            </a:extLst>
          </p:cNvPr>
          <p:cNvCxnSpPr>
            <a:cxnSpLocks/>
            <a:stCxn id="16" idx="3"/>
            <a:endCxn id="15" idx="1"/>
          </p:cNvCxnSpPr>
          <p:nvPr/>
        </p:nvCxnSpPr>
        <p:spPr>
          <a:xfrm flipV="1">
            <a:off x="848497" y="5266488"/>
            <a:ext cx="623247" cy="450"/>
          </a:xfrm>
          <a:prstGeom prst="straightConnector1">
            <a:avLst/>
          </a:prstGeom>
          <a:ln w="5715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6505F1C3-0D8B-C38A-5F60-926338973CCD}"/>
              </a:ext>
            </a:extLst>
          </p:cNvPr>
          <p:cNvCxnSpPr>
            <a:cxnSpLocks/>
            <a:stCxn id="15" idx="3"/>
            <a:endCxn id="17" idx="1"/>
          </p:cNvCxnSpPr>
          <p:nvPr/>
        </p:nvCxnSpPr>
        <p:spPr>
          <a:xfrm>
            <a:off x="4394971" y="5266488"/>
            <a:ext cx="619992" cy="449"/>
          </a:xfrm>
          <a:prstGeom prst="straightConnector1">
            <a:avLst/>
          </a:prstGeom>
          <a:ln w="5715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4">
                <a:extLst>
                  <a:ext uri="{FF2B5EF4-FFF2-40B4-BE49-F238E27FC236}">
                    <a16:creationId xmlns:a16="http://schemas.microsoft.com/office/drawing/2014/main" id="{078D07FC-52CB-842E-18C5-C14573476C87}"/>
                  </a:ext>
                </a:extLst>
              </p:cNvPr>
              <p:cNvSpPr txBox="1"/>
              <p:nvPr/>
            </p:nvSpPr>
            <p:spPr>
              <a:xfrm>
                <a:off x="6243899" y="4974548"/>
                <a:ext cx="410899" cy="584775"/>
              </a:xfrm>
              <a:prstGeom prst="rect">
                <a:avLst/>
              </a:prstGeom>
              <a:noFill/>
              <a:effectLst>
                <a:softEdge rad="0"/>
              </a:effectLst>
            </p:spPr>
            <p:txBody>
              <a:bodyPr wrap="square" rtlCol="0" anchor="t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>
                      <m:r>
                        <a:rPr lang="en-CA" sz="3200" b="0" i="1" noProof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𝑥</m:t>
                      </m:r>
                    </m:oMath>
                  </m:oMathPara>
                </a14:m>
                <a:endParaRPr lang="en-CA" sz="3200" noProof="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3" name="TextBox 4">
                <a:extLst>
                  <a:ext uri="{FF2B5EF4-FFF2-40B4-BE49-F238E27FC236}">
                    <a16:creationId xmlns:a16="http://schemas.microsoft.com/office/drawing/2014/main" id="{078D07FC-52CB-842E-18C5-C14573476C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3899" y="4974548"/>
                <a:ext cx="410899" cy="58477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effectLst>
                <a:softEdge rad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F9D7D5FE-6205-1A4D-E80D-8A4B3E14103B}"/>
              </a:ext>
            </a:extLst>
          </p:cNvPr>
          <p:cNvCxnSpPr>
            <a:cxnSpLocks/>
            <a:stCxn id="23" idx="3"/>
            <a:endCxn id="14" idx="1"/>
          </p:cNvCxnSpPr>
          <p:nvPr/>
        </p:nvCxnSpPr>
        <p:spPr>
          <a:xfrm flipV="1">
            <a:off x="6654798" y="5266488"/>
            <a:ext cx="471375" cy="448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4">
                <a:extLst>
                  <a:ext uri="{FF2B5EF4-FFF2-40B4-BE49-F238E27FC236}">
                    <a16:creationId xmlns:a16="http://schemas.microsoft.com/office/drawing/2014/main" id="{F85C0FA2-7344-4ADD-E04D-664108EDC7CA}"/>
                  </a:ext>
                </a:extLst>
              </p:cNvPr>
              <p:cNvSpPr txBox="1"/>
              <p:nvPr/>
            </p:nvSpPr>
            <p:spPr>
              <a:xfrm>
                <a:off x="6440970" y="4841366"/>
                <a:ext cx="871285" cy="461665"/>
              </a:xfrm>
              <a:prstGeom prst="rect">
                <a:avLst/>
              </a:prstGeom>
              <a:noFill/>
              <a:effectLst>
                <a:softEdge rad="0"/>
              </a:effectLst>
            </p:spPr>
            <p:txBody>
              <a:bodyPr wrap="square" rtlCol="0" anchor="t">
                <a:spAutoFit/>
              </a:bodyPr>
              <a:lstStyle/>
              <a:p>
                <a:pPr algn="ctr"/>
                <a:r>
                  <a:rPr lang="en-CA" sz="2400" b="0" noProof="0" dirty="0">
                    <a:cs typeface="Arial" panose="020B0604020202020204" pitchFamily="34" charset="0"/>
                  </a:rPr>
                  <a:t>x</a:t>
                </a:r>
                <a14:m>
                  <m:oMath xmlns:m="http://schemas.openxmlformats.org/officeDocument/2006/math">
                    <m:r>
                      <a:rPr lang="en-CA" sz="2400" b="0" i="1" noProof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30</m:t>
                    </m:r>
                  </m:oMath>
                </a14:m>
                <a:endParaRPr lang="en-CA" sz="2400" noProof="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7" name="TextBox 4">
                <a:extLst>
                  <a:ext uri="{FF2B5EF4-FFF2-40B4-BE49-F238E27FC236}">
                    <a16:creationId xmlns:a16="http://schemas.microsoft.com/office/drawing/2014/main" id="{F85C0FA2-7344-4ADD-E04D-664108EDC7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0970" y="4841366"/>
                <a:ext cx="871285" cy="461665"/>
              </a:xfrm>
              <a:prstGeom prst="rect">
                <a:avLst/>
              </a:prstGeom>
              <a:blipFill>
                <a:blip r:embed="rId7"/>
                <a:stretch>
                  <a:fillRect t="-10526" b="-28947"/>
                </a:stretch>
              </a:blipFill>
              <a:effectLst>
                <a:softEdge rad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Parenthèse ouvrante 30">
            <a:extLst>
              <a:ext uri="{FF2B5EF4-FFF2-40B4-BE49-F238E27FC236}">
                <a16:creationId xmlns:a16="http://schemas.microsoft.com/office/drawing/2014/main" id="{8489A900-D1A7-B7C6-0800-47C8F703CC4A}"/>
              </a:ext>
            </a:extLst>
          </p:cNvPr>
          <p:cNvSpPr/>
          <p:nvPr/>
        </p:nvSpPr>
        <p:spPr>
          <a:xfrm>
            <a:off x="10281921" y="4149451"/>
            <a:ext cx="116839" cy="2233049"/>
          </a:xfrm>
          <a:prstGeom prst="leftBracket">
            <a:avLst>
              <a:gd name="adj" fmla="val 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 noProof="0" dirty="0"/>
          </a:p>
        </p:txBody>
      </p:sp>
      <p:sp>
        <p:nvSpPr>
          <p:cNvPr id="32" name="Parenthèse ouvrante 31">
            <a:extLst>
              <a:ext uri="{FF2B5EF4-FFF2-40B4-BE49-F238E27FC236}">
                <a16:creationId xmlns:a16="http://schemas.microsoft.com/office/drawing/2014/main" id="{26143E9D-C2EE-50B1-29DB-9B4C1CD47DB5}"/>
              </a:ext>
            </a:extLst>
          </p:cNvPr>
          <p:cNvSpPr/>
          <p:nvPr/>
        </p:nvSpPr>
        <p:spPr>
          <a:xfrm flipH="1">
            <a:off x="10657368" y="4145271"/>
            <a:ext cx="116841" cy="2233049"/>
          </a:xfrm>
          <a:prstGeom prst="leftBracket">
            <a:avLst>
              <a:gd name="adj" fmla="val 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 noProof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5937A545-981E-701F-C5D2-A64AF9A9DAAE}"/>
                  </a:ext>
                </a:extLst>
              </p:cNvPr>
              <p:cNvSpPr txBox="1"/>
              <p:nvPr/>
            </p:nvSpPr>
            <p:spPr>
              <a:xfrm>
                <a:off x="10311929" y="4075951"/>
                <a:ext cx="38099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>
                      <m:sSub>
                        <m:sSubPr>
                          <m:ctrlPr>
                            <a:rPr lang="en-CA" sz="2400" b="0" i="1" noProof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sz="2400" b="0" i="1" noProof="0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CA" sz="2400" b="0" i="1" noProof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CA" sz="2400" noProof="0" dirty="0"/>
              </a:p>
            </p:txBody>
          </p:sp>
        </mc:Choice>
        <mc:Fallback xmlns=""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5937A545-981E-701F-C5D2-A64AF9A9DA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11929" y="4075951"/>
                <a:ext cx="380999" cy="461665"/>
              </a:xfrm>
              <a:prstGeom prst="rect">
                <a:avLst/>
              </a:prstGeom>
              <a:blipFill>
                <a:blip r:embed="rId8"/>
                <a:stretch>
                  <a:fillRect l="-4839" r="-17742" b="-10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ZoneTexte 34">
                <a:extLst>
                  <a:ext uri="{FF2B5EF4-FFF2-40B4-BE49-F238E27FC236}">
                    <a16:creationId xmlns:a16="http://schemas.microsoft.com/office/drawing/2014/main" id="{FB2405A0-08B8-8661-746D-6B5D9201569E}"/>
                  </a:ext>
                </a:extLst>
              </p:cNvPr>
              <p:cNvSpPr txBox="1"/>
              <p:nvPr/>
            </p:nvSpPr>
            <p:spPr>
              <a:xfrm>
                <a:off x="10293676" y="4485801"/>
                <a:ext cx="38099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>
                      <m:sSub>
                        <m:sSubPr>
                          <m:ctrlPr>
                            <a:rPr lang="en-CA" sz="2400" b="0" i="1" noProof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sz="2400" b="0" i="1" noProof="0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CA" sz="2400" b="0" i="1" noProof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CA" sz="2400" noProof="0" dirty="0"/>
              </a:p>
            </p:txBody>
          </p:sp>
        </mc:Choice>
        <mc:Fallback xmlns="">
          <p:sp>
            <p:nvSpPr>
              <p:cNvPr id="35" name="ZoneTexte 34">
                <a:extLst>
                  <a:ext uri="{FF2B5EF4-FFF2-40B4-BE49-F238E27FC236}">
                    <a16:creationId xmlns:a16="http://schemas.microsoft.com/office/drawing/2014/main" id="{FB2405A0-08B8-8661-746D-6B5D920156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93676" y="4485801"/>
                <a:ext cx="380999" cy="461665"/>
              </a:xfrm>
              <a:prstGeom prst="rect">
                <a:avLst/>
              </a:prstGeom>
              <a:blipFill>
                <a:blip r:embed="rId9"/>
                <a:stretch>
                  <a:fillRect l="-4839" r="-19355" b="-92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ZoneTexte 35">
                <a:extLst>
                  <a:ext uri="{FF2B5EF4-FFF2-40B4-BE49-F238E27FC236}">
                    <a16:creationId xmlns:a16="http://schemas.microsoft.com/office/drawing/2014/main" id="{A631E0F6-33F1-0785-E197-2A6B6E7A1497}"/>
                  </a:ext>
                </a:extLst>
              </p:cNvPr>
              <p:cNvSpPr txBox="1"/>
              <p:nvPr/>
            </p:nvSpPr>
            <p:spPr>
              <a:xfrm>
                <a:off x="10302240" y="4895650"/>
                <a:ext cx="38099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>
                      <m:sSub>
                        <m:sSubPr>
                          <m:ctrlPr>
                            <a:rPr lang="en-CA" sz="2400" b="0" i="1" noProof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sz="2400" b="0" i="1" noProof="0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CA" sz="2400" b="0" i="1" noProof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CA" sz="2400" noProof="0" dirty="0"/>
              </a:p>
            </p:txBody>
          </p:sp>
        </mc:Choice>
        <mc:Fallback xmlns="">
          <p:sp>
            <p:nvSpPr>
              <p:cNvPr id="36" name="ZoneTexte 35">
                <a:extLst>
                  <a:ext uri="{FF2B5EF4-FFF2-40B4-BE49-F238E27FC236}">
                    <a16:creationId xmlns:a16="http://schemas.microsoft.com/office/drawing/2014/main" id="{A631E0F6-33F1-0785-E197-2A6B6E7A14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02240" y="4895650"/>
                <a:ext cx="380999" cy="461665"/>
              </a:xfrm>
              <a:prstGeom prst="rect">
                <a:avLst/>
              </a:prstGeom>
              <a:blipFill>
                <a:blip r:embed="rId10"/>
                <a:stretch>
                  <a:fillRect l="-4839" r="-19355" b="-10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ZoneTexte 36">
                <a:extLst>
                  <a:ext uri="{FF2B5EF4-FFF2-40B4-BE49-F238E27FC236}">
                    <a16:creationId xmlns:a16="http://schemas.microsoft.com/office/drawing/2014/main" id="{8A23A1EB-6255-3863-6C46-8A4FCD8D4A7D}"/>
                  </a:ext>
                </a:extLst>
              </p:cNvPr>
              <p:cNvSpPr txBox="1"/>
              <p:nvPr/>
            </p:nvSpPr>
            <p:spPr>
              <a:xfrm>
                <a:off x="10250968" y="5868385"/>
                <a:ext cx="38099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>
                      <m:sSub>
                        <m:sSubPr>
                          <m:ctrlPr>
                            <a:rPr lang="en-CA" sz="2400" b="0" i="1" noProof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sz="2400" b="0" i="1" noProof="0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CA" sz="2400" b="0" i="1" noProof="0" smtClean="0">
                              <a:latin typeface="Cambria Math" panose="02040503050406030204" pitchFamily="18" charset="0"/>
                            </a:rPr>
                            <m:t>30</m:t>
                          </m:r>
                        </m:sub>
                      </m:sSub>
                    </m:oMath>
                  </m:oMathPara>
                </a14:m>
                <a:endParaRPr lang="en-CA" sz="2400" noProof="0" dirty="0"/>
              </a:p>
            </p:txBody>
          </p:sp>
        </mc:Choice>
        <mc:Fallback xmlns="">
          <p:sp>
            <p:nvSpPr>
              <p:cNvPr id="37" name="ZoneTexte 36">
                <a:extLst>
                  <a:ext uri="{FF2B5EF4-FFF2-40B4-BE49-F238E27FC236}">
                    <a16:creationId xmlns:a16="http://schemas.microsoft.com/office/drawing/2014/main" id="{8A23A1EB-6255-3863-6C46-8A4FCD8D4A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50968" y="5868385"/>
                <a:ext cx="380999" cy="461665"/>
              </a:xfrm>
              <a:prstGeom prst="rect">
                <a:avLst/>
              </a:prstGeom>
              <a:blipFill>
                <a:blip r:embed="rId11"/>
                <a:stretch>
                  <a:fillRect l="-4839" r="-53226" b="-10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ZoneTexte 38">
            <a:extLst>
              <a:ext uri="{FF2B5EF4-FFF2-40B4-BE49-F238E27FC236}">
                <a16:creationId xmlns:a16="http://schemas.microsoft.com/office/drawing/2014/main" id="{6A80945C-8D5C-8321-F14B-1994C77BBDCB}"/>
              </a:ext>
            </a:extLst>
          </p:cNvPr>
          <p:cNvSpPr txBox="1"/>
          <p:nvPr/>
        </p:nvSpPr>
        <p:spPr>
          <a:xfrm>
            <a:off x="10325100" y="5448161"/>
            <a:ext cx="553998" cy="461024"/>
          </a:xfrm>
          <a:prstGeom prst="rect">
            <a:avLst/>
          </a:prstGeom>
          <a:noFill/>
        </p:spPr>
        <p:txBody>
          <a:bodyPr vert="vert" wrap="none" rtlCol="0">
            <a:spAutoFit/>
          </a:bodyPr>
          <a:lstStyle/>
          <a:p>
            <a:r>
              <a:rPr lang="en-CA" sz="2400" noProof="0" dirty="0"/>
              <a:t>. . .</a:t>
            </a:r>
          </a:p>
        </p:txBody>
      </p:sp>
      <p:cxnSp>
        <p:nvCxnSpPr>
          <p:cNvPr id="40" name="Connecteur droit avec flèche 39">
            <a:extLst>
              <a:ext uri="{FF2B5EF4-FFF2-40B4-BE49-F238E27FC236}">
                <a16:creationId xmlns:a16="http://schemas.microsoft.com/office/drawing/2014/main" id="{EAA4A58C-1BAB-DBC2-045D-F33C1663E2F7}"/>
              </a:ext>
            </a:extLst>
          </p:cNvPr>
          <p:cNvCxnSpPr>
            <a:cxnSpLocks/>
            <a:stCxn id="14" idx="3"/>
            <a:endCxn id="31" idx="1"/>
          </p:cNvCxnSpPr>
          <p:nvPr/>
        </p:nvCxnSpPr>
        <p:spPr>
          <a:xfrm flipV="1">
            <a:off x="10049401" y="5265976"/>
            <a:ext cx="232520" cy="512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Accolade ouvrante 42">
            <a:extLst>
              <a:ext uri="{FF2B5EF4-FFF2-40B4-BE49-F238E27FC236}">
                <a16:creationId xmlns:a16="http://schemas.microsoft.com/office/drawing/2014/main" id="{C2575CD8-CAC1-4861-80D3-6EB97641E30E}"/>
              </a:ext>
            </a:extLst>
          </p:cNvPr>
          <p:cNvSpPr/>
          <p:nvPr/>
        </p:nvSpPr>
        <p:spPr>
          <a:xfrm>
            <a:off x="11009955" y="4988486"/>
            <a:ext cx="171872" cy="545949"/>
          </a:xfrm>
          <a:prstGeom prst="leftBrace">
            <a:avLst>
              <a:gd name="adj1" fmla="val 47310"/>
              <a:gd name="adj2" fmla="val 5000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 noProof="0" dirty="0"/>
          </a:p>
        </p:txBody>
      </p:sp>
      <p:cxnSp>
        <p:nvCxnSpPr>
          <p:cNvPr id="44" name="Connecteur droit avec flèche 43">
            <a:extLst>
              <a:ext uri="{FF2B5EF4-FFF2-40B4-BE49-F238E27FC236}">
                <a16:creationId xmlns:a16="http://schemas.microsoft.com/office/drawing/2014/main" id="{A139B89B-14E9-4FB4-A6B3-6CA8439E2435}"/>
              </a:ext>
            </a:extLst>
          </p:cNvPr>
          <p:cNvCxnSpPr>
            <a:cxnSpLocks/>
            <a:stCxn id="32" idx="1"/>
            <a:endCxn id="43" idx="1"/>
          </p:cNvCxnSpPr>
          <p:nvPr/>
        </p:nvCxnSpPr>
        <p:spPr>
          <a:xfrm flipV="1">
            <a:off x="10774209" y="5261461"/>
            <a:ext cx="235746" cy="335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">
                <a:extLst>
                  <a:ext uri="{FF2B5EF4-FFF2-40B4-BE49-F238E27FC236}">
                    <a16:creationId xmlns:a16="http://schemas.microsoft.com/office/drawing/2014/main" id="{C629DACE-708A-F890-8479-C03CEBFFAB41}"/>
                  </a:ext>
                </a:extLst>
              </p:cNvPr>
              <p:cNvSpPr txBox="1"/>
              <p:nvPr/>
            </p:nvSpPr>
            <p:spPr>
              <a:xfrm>
                <a:off x="11076938" y="4903270"/>
                <a:ext cx="1328422" cy="400110"/>
              </a:xfrm>
              <a:prstGeom prst="rect">
                <a:avLst/>
              </a:prstGeom>
              <a:noFill/>
              <a:effectLst>
                <a:softEdge rad="0"/>
              </a:effectLst>
            </p:spPr>
            <p:txBody>
              <a:bodyPr wrap="square" rtlCol="0" anchor="t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>
                      <m:r>
                        <m:rPr>
                          <m:nor/>
                        </m:rPr>
                        <a:rPr lang="en-CA" sz="2000" b="0" i="0" noProof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mean</m:t>
                      </m:r>
                      <m:d>
                        <m:dPr>
                          <m:ctrlPr>
                            <a:rPr lang="en-CA" sz="2000" b="0" i="1" noProof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CA" sz="2000" b="0" i="1" noProof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𝒚</m:t>
                          </m:r>
                        </m:e>
                      </m:d>
                    </m:oMath>
                  </m:oMathPara>
                </a14:m>
                <a:endParaRPr lang="en-CA" sz="2000" noProof="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7" name="TextBox 4">
                <a:extLst>
                  <a:ext uri="{FF2B5EF4-FFF2-40B4-BE49-F238E27FC236}">
                    <a16:creationId xmlns:a16="http://schemas.microsoft.com/office/drawing/2014/main" id="{C629DACE-708A-F890-8479-C03CEBFFAB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76938" y="4903270"/>
                <a:ext cx="1328422" cy="400110"/>
              </a:xfrm>
              <a:prstGeom prst="rect">
                <a:avLst/>
              </a:prstGeom>
              <a:blipFill>
                <a:blip r:embed="rId12"/>
                <a:stretch>
                  <a:fillRect b="-10606"/>
                </a:stretch>
              </a:blipFill>
              <a:effectLst>
                <a:softEdge rad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">
                <a:extLst>
                  <a:ext uri="{FF2B5EF4-FFF2-40B4-BE49-F238E27FC236}">
                    <a16:creationId xmlns:a16="http://schemas.microsoft.com/office/drawing/2014/main" id="{E2D45284-6C79-E02E-186F-A2DED361F042}"/>
                  </a:ext>
                </a:extLst>
              </p:cNvPr>
              <p:cNvSpPr txBox="1"/>
              <p:nvPr/>
            </p:nvSpPr>
            <p:spPr>
              <a:xfrm>
                <a:off x="11100925" y="5163395"/>
                <a:ext cx="1328422" cy="400110"/>
              </a:xfrm>
              <a:prstGeom prst="rect">
                <a:avLst/>
              </a:prstGeom>
              <a:noFill/>
              <a:effectLst>
                <a:softEdge rad="0"/>
              </a:effectLst>
            </p:spPr>
            <p:txBody>
              <a:bodyPr wrap="square" rtlCol="0" anchor="t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>
                      <m:r>
                        <m:rPr>
                          <m:nor/>
                        </m:rPr>
                        <a:rPr lang="en-CA" sz="2000" i="0" noProof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s</m:t>
                      </m:r>
                      <m:r>
                        <m:rPr>
                          <m:nor/>
                        </m:rPr>
                        <a:rPr lang="en-CA" sz="2000" b="0" i="0" noProof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td</m:t>
                      </m:r>
                      <m:d>
                        <m:dPr>
                          <m:ctrlPr>
                            <a:rPr lang="en-CA" sz="2000" b="0" i="1" noProof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CA" sz="2000" b="0" i="1" noProof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𝒚</m:t>
                          </m:r>
                        </m:e>
                      </m:d>
                    </m:oMath>
                  </m:oMathPara>
                </a14:m>
                <a:endParaRPr lang="en-CA" sz="2000" noProof="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0" name="TextBox 4">
                <a:extLst>
                  <a:ext uri="{FF2B5EF4-FFF2-40B4-BE49-F238E27FC236}">
                    <a16:creationId xmlns:a16="http://schemas.microsoft.com/office/drawing/2014/main" id="{E2D45284-6C79-E02E-186F-A2DED361F0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00925" y="5163395"/>
                <a:ext cx="1328422" cy="400110"/>
              </a:xfrm>
              <a:prstGeom prst="rect">
                <a:avLst/>
              </a:prstGeom>
              <a:blipFill>
                <a:blip r:embed="rId13"/>
                <a:stretch>
                  <a:fillRect b="-10606"/>
                </a:stretch>
              </a:blipFill>
              <a:effectLst>
                <a:softEdge rad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13">
                <a:extLst>
                  <a:ext uri="{FF2B5EF4-FFF2-40B4-BE49-F238E27FC236}">
                    <a16:creationId xmlns:a16="http://schemas.microsoft.com/office/drawing/2014/main" id="{EA40C069-F9E1-6647-D533-AF443E54DF51}"/>
                  </a:ext>
                </a:extLst>
              </p:cNvPr>
              <p:cNvSpPr txBox="1"/>
              <p:nvPr/>
            </p:nvSpPr>
            <p:spPr>
              <a:xfrm>
                <a:off x="949939" y="2127388"/>
                <a:ext cx="2776625" cy="52322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>
                      <m:r>
                        <a:rPr lang="en-CA" sz="2800" b="1" i="1" noProof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𝟏𝟓</m:t>
                      </m:r>
                      <m:r>
                        <a:rPr lang="en-CA" sz="2800" b="1" i="1" noProof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.</m:t>
                      </m:r>
                      <m:r>
                        <a:rPr lang="en-CA" sz="2800" b="1" i="1" noProof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𝟓</m:t>
                      </m:r>
                      <m:r>
                        <a:rPr lang="en-CA" sz="2800" b="1" i="1" noProof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±</m:t>
                      </m:r>
                      <m:r>
                        <a:rPr lang="en-CA" sz="2800" b="1" i="1" noProof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𝟎</m:t>
                      </m:r>
                      <m:r>
                        <a:rPr lang="en-CA" sz="2800" b="1" i="1" noProof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.</m:t>
                      </m:r>
                      <m:r>
                        <a:rPr lang="en-CA" sz="2800" b="1" i="1" noProof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𝟗</m:t>
                      </m:r>
                      <m:r>
                        <a:rPr lang="en-CA" sz="2800" b="1" i="1" noProof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en-CA" sz="2800" b="1" i="0" noProof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𝐦𝐬</m:t>
                      </m:r>
                    </m:oMath>
                  </m:oMathPara>
                </a14:m>
                <a:endParaRPr lang="en-CA" sz="2800" b="1" noProof="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3" name="TextBox 13">
                <a:extLst>
                  <a:ext uri="{FF2B5EF4-FFF2-40B4-BE49-F238E27FC236}">
                    <a16:creationId xmlns:a16="http://schemas.microsoft.com/office/drawing/2014/main" id="{EA40C069-F9E1-6647-D533-AF443E54DF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9939" y="2127388"/>
                <a:ext cx="2776625" cy="523220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14">
                <a:extLst>
                  <a:ext uri="{FF2B5EF4-FFF2-40B4-BE49-F238E27FC236}">
                    <a16:creationId xmlns:a16="http://schemas.microsoft.com/office/drawing/2014/main" id="{BC9FE27A-29BC-D7C3-CED3-E4A5F13BF55D}"/>
                  </a:ext>
                </a:extLst>
              </p:cNvPr>
              <p:cNvSpPr txBox="1"/>
              <p:nvPr/>
            </p:nvSpPr>
            <p:spPr>
              <a:xfrm>
                <a:off x="6934898" y="2121066"/>
                <a:ext cx="2805734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>
                      <m:r>
                        <a:rPr lang="en-CA" sz="2800" b="1" i="1" noProof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𝟐𝟖</m:t>
                      </m:r>
                      <m:r>
                        <a:rPr lang="en-CA" sz="2800" b="1" i="1" noProof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.</m:t>
                      </m:r>
                      <m:r>
                        <a:rPr lang="en-CA" sz="2800" b="1" i="1" noProof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𝟓</m:t>
                      </m:r>
                      <m:r>
                        <a:rPr lang="en-CA" sz="2800" b="1" i="1" noProof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±</m:t>
                      </m:r>
                      <m:r>
                        <a:rPr lang="en-CA" sz="2800" b="1" i="1" noProof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𝟎</m:t>
                      </m:r>
                      <m:r>
                        <a:rPr lang="en-CA" sz="2800" b="1" i="1" noProof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.</m:t>
                      </m:r>
                      <m:r>
                        <a:rPr lang="en-CA" sz="2800" b="1" i="1" noProof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𝟖</m:t>
                      </m:r>
                      <m:r>
                        <a:rPr lang="en-CA" sz="2800" b="1" i="1" noProof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en-CA" sz="2800" b="1" i="0" noProof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𝐦𝐬</m:t>
                      </m:r>
                    </m:oMath>
                  </m:oMathPara>
                </a14:m>
                <a:endParaRPr lang="en-CA" sz="2800" b="1" noProof="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4" name="TextBox 14">
                <a:extLst>
                  <a:ext uri="{FF2B5EF4-FFF2-40B4-BE49-F238E27FC236}">
                    <a16:creationId xmlns:a16="http://schemas.microsoft.com/office/drawing/2014/main" id="{BC9FE27A-29BC-D7C3-CED3-E4A5F13BF5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4898" y="2121066"/>
                <a:ext cx="2805734" cy="523220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5" name="ZoneTexte 54">
            <a:extLst>
              <a:ext uri="{FF2B5EF4-FFF2-40B4-BE49-F238E27FC236}">
                <a16:creationId xmlns:a16="http://schemas.microsoft.com/office/drawing/2014/main" id="{E850AEF0-72FA-DCC6-5A38-B7F37B1082A8}"/>
              </a:ext>
            </a:extLst>
          </p:cNvPr>
          <p:cNvSpPr txBox="1"/>
          <p:nvPr/>
        </p:nvSpPr>
        <p:spPr>
          <a:xfrm>
            <a:off x="3962907" y="2151843"/>
            <a:ext cx="19319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(single pass)</a:t>
            </a:r>
          </a:p>
        </p:txBody>
      </p:sp>
      <p:sp>
        <p:nvSpPr>
          <p:cNvPr id="56" name="ZoneTexte 55">
            <a:extLst>
              <a:ext uri="{FF2B5EF4-FFF2-40B4-BE49-F238E27FC236}">
                <a16:creationId xmlns:a16="http://schemas.microsoft.com/office/drawing/2014/main" id="{174DA289-2852-A3E1-1820-C2BBF32075F9}"/>
              </a:ext>
            </a:extLst>
          </p:cNvPr>
          <p:cNvSpPr txBox="1"/>
          <p:nvPr/>
        </p:nvSpPr>
        <p:spPr>
          <a:xfrm>
            <a:off x="9764253" y="2161142"/>
            <a:ext cx="19319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(single pass)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14">
                <a:extLst>
                  <a:ext uri="{FF2B5EF4-FFF2-40B4-BE49-F238E27FC236}">
                    <a16:creationId xmlns:a16="http://schemas.microsoft.com/office/drawing/2014/main" id="{3367C439-5EB2-15CC-B848-243260B16F4B}"/>
                  </a:ext>
                </a:extLst>
              </p:cNvPr>
              <p:cNvSpPr txBox="1"/>
              <p:nvPr/>
            </p:nvSpPr>
            <p:spPr>
              <a:xfrm>
                <a:off x="7095693" y="3503707"/>
                <a:ext cx="2496804" cy="52322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>
                      <m:r>
                        <a:rPr lang="en-CA" sz="2800" b="1" i="1" noProof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𝟖𝟓𝟓</m:t>
                      </m:r>
                      <m:r>
                        <a:rPr lang="en-CA" sz="2800" b="1" i="1" noProof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±</m:t>
                      </m:r>
                      <m:r>
                        <a:rPr lang="en-CA" sz="2800" b="1" i="1" noProof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𝟐𝟒</m:t>
                      </m:r>
                      <m:r>
                        <a:rPr lang="en-CA" sz="2800" b="1" i="1" noProof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en-CA" sz="2800" b="1" i="0" noProof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𝐦𝐬</m:t>
                      </m:r>
                    </m:oMath>
                  </m:oMathPara>
                </a14:m>
                <a:endParaRPr lang="en-CA" sz="2800" b="1" noProof="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7" name="TextBox 14">
                <a:extLst>
                  <a:ext uri="{FF2B5EF4-FFF2-40B4-BE49-F238E27FC236}">
                    <a16:creationId xmlns:a16="http://schemas.microsoft.com/office/drawing/2014/main" id="{3367C439-5EB2-15CC-B848-243260B16F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95693" y="3503707"/>
                <a:ext cx="2496804" cy="523220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8" name="Connecteur droit avec flèche 57">
            <a:extLst>
              <a:ext uri="{FF2B5EF4-FFF2-40B4-BE49-F238E27FC236}">
                <a16:creationId xmlns:a16="http://schemas.microsoft.com/office/drawing/2014/main" id="{D969A35C-7748-E9EF-26E3-1800B0CD55A9}"/>
              </a:ext>
            </a:extLst>
          </p:cNvPr>
          <p:cNvCxnSpPr>
            <a:cxnSpLocks/>
            <a:stCxn id="54" idx="2"/>
          </p:cNvCxnSpPr>
          <p:nvPr/>
        </p:nvCxnSpPr>
        <p:spPr>
          <a:xfrm>
            <a:off x="8337765" y="2644286"/>
            <a:ext cx="6330" cy="192801"/>
          </a:xfrm>
          <a:prstGeom prst="straightConnector1">
            <a:avLst/>
          </a:prstGeom>
          <a:ln w="57150">
            <a:solidFill>
              <a:schemeClr val="tx1"/>
            </a:solidFill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ZoneTexte 60">
            <a:extLst>
              <a:ext uri="{FF2B5EF4-FFF2-40B4-BE49-F238E27FC236}">
                <a16:creationId xmlns:a16="http://schemas.microsoft.com/office/drawing/2014/main" id="{CC7E0636-EFAD-ED59-1DDF-2F126EC9D3F1}"/>
              </a:ext>
            </a:extLst>
          </p:cNvPr>
          <p:cNvSpPr txBox="1"/>
          <p:nvPr/>
        </p:nvSpPr>
        <p:spPr>
          <a:xfrm>
            <a:off x="9767540" y="2837087"/>
            <a:ext cx="25138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(multiple passes)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3" name="TextBox 14">
                <a:extLst>
                  <a:ext uri="{FF2B5EF4-FFF2-40B4-BE49-F238E27FC236}">
                    <a16:creationId xmlns:a16="http://schemas.microsoft.com/office/drawing/2014/main" id="{FD2131BB-E6B7-6915-E286-522D61CED018}"/>
                  </a:ext>
                </a:extLst>
              </p:cNvPr>
              <p:cNvSpPr txBox="1"/>
              <p:nvPr/>
            </p:nvSpPr>
            <p:spPr>
              <a:xfrm>
                <a:off x="5755289" y="2805316"/>
                <a:ext cx="4690772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>
                      <m:r>
                        <a:rPr lang="en-CA" sz="2800" b="1" i="1" noProof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×</m:t>
                      </m:r>
                      <m:r>
                        <a:rPr lang="en-CA" sz="2800" b="1" i="0" noProof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𝐧𝐮𝐦𝐛𝐞𝐫</m:t>
                      </m:r>
                      <m:r>
                        <a:rPr lang="en-CA" sz="2800" b="1" i="0" noProof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en-CA" sz="2800" b="1" i="0" noProof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𝐨𝐟</m:t>
                      </m:r>
                      <m:r>
                        <a:rPr lang="en-CA" sz="2800" b="1" i="0" noProof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en-CA" sz="2800" b="1" i="0" noProof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𝐩𝐚𝐬𝐬𝐞𝐬</m:t>
                      </m:r>
                    </m:oMath>
                  </m:oMathPara>
                </a14:m>
                <a:endParaRPr lang="en-CA" sz="2800" b="1" noProof="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3" name="TextBox 14">
                <a:extLst>
                  <a:ext uri="{FF2B5EF4-FFF2-40B4-BE49-F238E27FC236}">
                    <a16:creationId xmlns:a16="http://schemas.microsoft.com/office/drawing/2014/main" id="{FD2131BB-E6B7-6915-E286-522D61CED0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55289" y="2805316"/>
                <a:ext cx="4690772" cy="523220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8" name="Connecteur droit avec flèche 67">
            <a:extLst>
              <a:ext uri="{FF2B5EF4-FFF2-40B4-BE49-F238E27FC236}">
                <a16:creationId xmlns:a16="http://schemas.microsoft.com/office/drawing/2014/main" id="{D7AE53AF-2A7F-6D20-1884-4E9B7AA23A84}"/>
              </a:ext>
            </a:extLst>
          </p:cNvPr>
          <p:cNvCxnSpPr>
            <a:cxnSpLocks/>
            <a:endCxn id="57" idx="0"/>
          </p:cNvCxnSpPr>
          <p:nvPr/>
        </p:nvCxnSpPr>
        <p:spPr>
          <a:xfrm>
            <a:off x="8344095" y="3298752"/>
            <a:ext cx="0" cy="204955"/>
          </a:xfrm>
          <a:prstGeom prst="straightConnector1">
            <a:avLst/>
          </a:prstGeom>
          <a:ln w="57150">
            <a:solidFill>
              <a:schemeClr val="tx1"/>
            </a:solidFill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ZoneTexte 70">
            <a:extLst>
              <a:ext uri="{FF2B5EF4-FFF2-40B4-BE49-F238E27FC236}">
                <a16:creationId xmlns:a16="http://schemas.microsoft.com/office/drawing/2014/main" id="{A7B6CDF6-13D0-0C72-E174-9087B894039E}"/>
              </a:ext>
            </a:extLst>
          </p:cNvPr>
          <p:cNvSpPr txBox="1"/>
          <p:nvPr/>
        </p:nvSpPr>
        <p:spPr>
          <a:xfrm>
            <a:off x="9767540" y="3510540"/>
            <a:ext cx="18966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(in our case)</a:t>
            </a:r>
          </a:p>
        </p:txBody>
      </p:sp>
      <p:sp>
        <p:nvSpPr>
          <p:cNvPr id="9" name="TextBox 2">
            <a:extLst>
              <a:ext uri="{FF2B5EF4-FFF2-40B4-BE49-F238E27FC236}">
                <a16:creationId xmlns:a16="http://schemas.microsoft.com/office/drawing/2014/main" id="{BDEB90F9-0E19-85B0-DBCA-888817155935}"/>
              </a:ext>
            </a:extLst>
          </p:cNvPr>
          <p:cNvSpPr txBox="1"/>
          <p:nvPr/>
        </p:nvSpPr>
        <p:spPr>
          <a:xfrm>
            <a:off x="17584" y="6567586"/>
            <a:ext cx="724594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CA" sz="1400" b="1" noProof="0" dirty="0">
                <a:solidFill>
                  <a:schemeClr val="bg1"/>
                </a:solidFill>
                <a:latin typeface="Arial" panose="020B0604020202020204" pitchFamily="34" charset="0"/>
              </a:rPr>
              <a:t>Discussion and limitations</a:t>
            </a:r>
            <a:endParaRPr lang="en-CA" sz="1400" b="1" noProof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3210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61" grpId="0"/>
      <p:bldP spid="63" grpId="0"/>
      <p:bldP spid="7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A6B0E5-88AC-FBE5-349E-8561ADC211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BEAA92-0D0C-FF96-4297-732DC72A23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noProof="0" dirty="0"/>
              <a:t>Uncertainty calibration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58317A4-E989-8A98-C3BA-345B5E518A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B393373-4387-48B9-8906-9B7CEBFFA550}" type="slidenum">
              <a:rPr lang="en-CA" noProof="0" smtClean="0"/>
              <a:pPr/>
              <a:t>31</a:t>
            </a:fld>
            <a:endParaRPr lang="en-CA" noProof="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5F39770-0530-AFB0-BEA0-98B6E93D881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3225"/>
          <a:stretch>
            <a:fillRect/>
          </a:stretch>
        </p:blipFill>
        <p:spPr>
          <a:xfrm>
            <a:off x="4734233" y="3783133"/>
            <a:ext cx="7457767" cy="2500935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BD760405-8D4B-87EA-8095-C324B7DEC5E9}"/>
              </a:ext>
            </a:extLst>
          </p:cNvPr>
          <p:cNvSpPr txBox="1"/>
          <p:nvPr/>
        </p:nvSpPr>
        <p:spPr>
          <a:xfrm>
            <a:off x="6849490" y="6225929"/>
            <a:ext cx="3953326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700" noProof="0" dirty="0" err="1"/>
              <a:t>Gawlikowski</a:t>
            </a:r>
            <a:r>
              <a:rPr lang="en-CA" sz="1700" noProof="0" dirty="0"/>
              <a:t> </a:t>
            </a:r>
            <a:r>
              <a:rPr lang="en-CA" sz="1700" i="1" noProof="0" dirty="0"/>
              <a:t>et al. </a:t>
            </a:r>
            <a:r>
              <a:rPr lang="en-CA" sz="1700" i="1" noProof="0" dirty="0" err="1"/>
              <a:t>Artif</a:t>
            </a:r>
            <a:r>
              <a:rPr lang="en-CA" sz="1700" i="1" noProof="0" dirty="0"/>
              <a:t> Intell Rev </a:t>
            </a:r>
            <a:r>
              <a:rPr lang="en-CA" sz="1700" b="1" noProof="0" dirty="0"/>
              <a:t>56</a:t>
            </a:r>
            <a:r>
              <a:rPr lang="en-CA" sz="1700" noProof="0" dirty="0"/>
              <a:t>. 2013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4A9E793-D01B-C342-93E2-78B431AB32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2" y="2294219"/>
            <a:ext cx="4727781" cy="3879205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6AC07E97-B52E-228B-8CE6-5929D08094F4}"/>
              </a:ext>
            </a:extLst>
          </p:cNvPr>
          <p:cNvSpPr txBox="1"/>
          <p:nvPr/>
        </p:nvSpPr>
        <p:spPr>
          <a:xfrm>
            <a:off x="103901" y="6225928"/>
            <a:ext cx="4706738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700" noProof="0" dirty="0"/>
              <a:t>Kuleshov </a:t>
            </a:r>
            <a:r>
              <a:rPr lang="en-CA" sz="1700" i="1" noProof="0" dirty="0"/>
              <a:t>et al. Int conf on machine learning</a:t>
            </a:r>
            <a:r>
              <a:rPr lang="en-CA" sz="1700" noProof="0" dirty="0"/>
              <a:t>. 2018 </a:t>
            </a:r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02282D8A-DB4A-5833-DBB1-8D27D60ED4D6}"/>
              </a:ext>
            </a:extLst>
          </p:cNvPr>
          <p:cNvSpPr txBox="1"/>
          <p:nvPr/>
        </p:nvSpPr>
        <p:spPr>
          <a:xfrm>
            <a:off x="17584" y="6567586"/>
            <a:ext cx="724594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CA" sz="1400" b="1" noProof="0" dirty="0">
                <a:solidFill>
                  <a:schemeClr val="bg1"/>
                </a:solidFill>
                <a:latin typeface="Arial" panose="020B0604020202020204" pitchFamily="34" charset="0"/>
              </a:rPr>
              <a:t>Discussion and limitations</a:t>
            </a:r>
            <a:endParaRPr lang="en-CA" sz="1400" b="1" noProof="0" dirty="0">
              <a:solidFill>
                <a:schemeClr val="bg1"/>
              </a:solidFill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67E227AE-DF42-76FE-74A0-C9B9DD0A8B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82494" y="2209527"/>
            <a:ext cx="5561244" cy="1536021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600A7DE4-D9D8-515B-FB3F-F12B4F9E8FED}"/>
              </a:ext>
            </a:extLst>
          </p:cNvPr>
          <p:cNvSpPr txBox="1"/>
          <p:nvPr/>
        </p:nvSpPr>
        <p:spPr>
          <a:xfrm>
            <a:off x="107210" y="1225196"/>
            <a:ext cx="119775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500"/>
              </a:spcBef>
            </a:pPr>
            <a:r>
              <a:rPr lang="en-CA" sz="2400" noProof="0" dirty="0">
                <a:latin typeface="Arial" panose="020B0604020202020204" pitchFamily="34" charset="0"/>
                <a:cs typeface="Arial" panose="020B0604020202020204" pitchFamily="34" charset="0"/>
              </a:rPr>
              <a:t>Calibration is needed to ensure that the derived predictive confidence represents a good approximation of the actual probability of correctness.</a:t>
            </a:r>
            <a:endParaRPr lang="en-CA" sz="2400" b="1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034581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E75AB0-F944-A4F1-40E5-DF1703CA17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B4C860-CBE4-44BA-87C4-393DA3951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016" y="136525"/>
            <a:ext cx="11250862" cy="918690"/>
          </a:xfrm>
        </p:spPr>
        <p:txBody>
          <a:bodyPr/>
          <a:lstStyle/>
          <a:p>
            <a:r>
              <a:rPr lang="en-CA" noProof="0" dirty="0"/>
              <a:t>Conclusion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4CCB48-CBE3-943C-59D6-8ADD19643E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B393373-4387-48B9-8906-9B7CEBFFA550}" type="slidenum">
              <a:rPr lang="en-CA" noProof="0" smtClean="0"/>
              <a:pPr/>
              <a:t>32</a:t>
            </a:fld>
            <a:endParaRPr lang="en-CA" noProof="0" dirty="0"/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3C485BEA-2020-CEAC-15F0-ACBF3638DBE3}"/>
              </a:ext>
            </a:extLst>
          </p:cNvPr>
          <p:cNvSpPr txBox="1">
            <a:spLocks/>
          </p:cNvSpPr>
          <p:nvPr/>
        </p:nvSpPr>
        <p:spPr>
          <a:xfrm>
            <a:off x="719329" y="1578421"/>
            <a:ext cx="10753342" cy="249586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  <a:spcBef>
                <a:spcPts val="2000"/>
              </a:spcBef>
            </a:pPr>
            <a:r>
              <a:rPr lang="en-CA" sz="2400" noProof="0" dirty="0"/>
              <a:t>Deep learning reconstruction of a scintillation volume was shown to be a</a:t>
            </a:r>
            <a:r>
              <a:rPr lang="en-CA" sz="2400" b="1" noProof="0" dirty="0"/>
              <a:t> promising approach</a:t>
            </a:r>
            <a:r>
              <a:rPr lang="en-CA" sz="2400" noProof="0" dirty="0"/>
              <a:t> for </a:t>
            </a:r>
            <a:r>
              <a:rPr lang="en-CA" sz="2400" b="1" noProof="0" dirty="0"/>
              <a:t>real-time 3D dosimetry</a:t>
            </a:r>
            <a:r>
              <a:rPr lang="en-CA" sz="2400" noProof="0" dirty="0"/>
              <a:t>.</a:t>
            </a:r>
          </a:p>
          <a:p>
            <a:pPr algn="just">
              <a:lnSpc>
                <a:spcPct val="100000"/>
              </a:lnSpc>
              <a:spcBef>
                <a:spcPts val="2000"/>
              </a:spcBef>
            </a:pPr>
            <a:r>
              <a:rPr lang="en-CA" sz="2400" noProof="0" dirty="0"/>
              <a:t>However, classical DL gives </a:t>
            </a:r>
            <a:r>
              <a:rPr lang="en-CA" sz="2400" b="1" noProof="0" dirty="0"/>
              <a:t>prediction without confidence level</a:t>
            </a:r>
            <a:r>
              <a:rPr lang="en-CA" sz="2400" noProof="0" dirty="0"/>
              <a:t>.</a:t>
            </a:r>
          </a:p>
          <a:p>
            <a:pPr algn="just">
              <a:lnSpc>
                <a:spcPct val="100000"/>
              </a:lnSpc>
              <a:spcBef>
                <a:spcPts val="2000"/>
              </a:spcBef>
            </a:pPr>
            <a:r>
              <a:rPr lang="en-CA" sz="2400" b="1" noProof="0" dirty="0"/>
              <a:t>Bayesian neural networks</a:t>
            </a:r>
            <a:r>
              <a:rPr lang="en-CA" sz="2400" noProof="0" dirty="0"/>
              <a:t> can help provide </a:t>
            </a:r>
            <a:r>
              <a:rPr lang="en-CA" sz="2400" b="1" noProof="0" dirty="0"/>
              <a:t>uncertainty information</a:t>
            </a:r>
            <a:r>
              <a:rPr lang="en-CA" sz="2400" noProof="0" dirty="0"/>
              <a:t> on the predictions.</a:t>
            </a:r>
          </a:p>
        </p:txBody>
      </p:sp>
      <p:sp>
        <p:nvSpPr>
          <p:cNvPr id="4" name="Rectangle: Rounded Corners 38">
            <a:extLst>
              <a:ext uri="{FF2B5EF4-FFF2-40B4-BE49-F238E27FC236}">
                <a16:creationId xmlns:a16="http://schemas.microsoft.com/office/drawing/2014/main" id="{0763DCB0-CDFA-001B-24AD-C7C3EE356D15}"/>
              </a:ext>
            </a:extLst>
          </p:cNvPr>
          <p:cNvSpPr/>
          <p:nvPr/>
        </p:nvSpPr>
        <p:spPr>
          <a:xfrm>
            <a:off x="625033" y="4586922"/>
            <a:ext cx="10961225" cy="1621748"/>
          </a:xfrm>
          <a:prstGeom prst="roundRect">
            <a:avLst>
              <a:gd name="adj" fmla="val 16899"/>
            </a:avLst>
          </a:prstGeom>
          <a:solidFill>
            <a:srgbClr val="E7B4D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noProof="0" dirty="0"/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08DA9079-41E1-850A-0D09-057A18E59706}"/>
              </a:ext>
            </a:extLst>
          </p:cNvPr>
          <p:cNvSpPr/>
          <p:nvPr/>
        </p:nvSpPr>
        <p:spPr>
          <a:xfrm>
            <a:off x="3949698" y="4283032"/>
            <a:ext cx="4292602" cy="442116"/>
          </a:xfrm>
          <a:prstGeom prst="roundRect">
            <a:avLst/>
          </a:prstGeom>
          <a:solidFill>
            <a:srgbClr val="D671A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800" b="1" noProof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Take-home message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C91A16C1-67DA-D111-1255-FD24A937EBC4}"/>
              </a:ext>
            </a:extLst>
          </p:cNvPr>
          <p:cNvSpPr txBox="1">
            <a:spLocks/>
          </p:cNvSpPr>
          <p:nvPr/>
        </p:nvSpPr>
        <p:spPr>
          <a:xfrm>
            <a:off x="719328" y="4751280"/>
            <a:ext cx="10753343" cy="137959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  <a:spcBef>
                <a:spcPts val="2000"/>
              </a:spcBef>
            </a:pPr>
            <a:r>
              <a:rPr lang="en-CA" sz="2400" noProof="0" dirty="0"/>
              <a:t>The </a:t>
            </a:r>
            <a:r>
              <a:rPr lang="en-CA" sz="2400" b="1" noProof="0" dirty="0"/>
              <a:t>BNN</a:t>
            </a:r>
            <a:r>
              <a:rPr lang="en-CA" sz="2400" noProof="0" dirty="0"/>
              <a:t> reconstruction framework showed that </a:t>
            </a:r>
            <a:r>
              <a:rPr lang="en-CA" sz="2400" b="1" noProof="0" dirty="0"/>
              <a:t>uncertainty correlates with error</a:t>
            </a:r>
            <a:r>
              <a:rPr lang="en-CA" sz="2400" noProof="0" dirty="0"/>
              <a:t>.</a:t>
            </a:r>
          </a:p>
          <a:p>
            <a:pPr algn="just">
              <a:lnSpc>
                <a:spcPct val="100000"/>
              </a:lnSpc>
            </a:pPr>
            <a:r>
              <a:rPr lang="en-CA" sz="2400" b="1" noProof="0" dirty="0"/>
              <a:t>BNNs</a:t>
            </a:r>
            <a:r>
              <a:rPr lang="en-CA" sz="2400" noProof="0" dirty="0"/>
              <a:t> allow for </a:t>
            </a:r>
            <a:r>
              <a:rPr lang="en-CA" sz="2400" b="1" noProof="0" dirty="0"/>
              <a:t>confidence prediction without trade-off on performance</a:t>
            </a:r>
            <a:r>
              <a:rPr lang="en-CA" sz="2400" noProof="0" dirty="0"/>
              <a:t>.</a:t>
            </a:r>
          </a:p>
        </p:txBody>
      </p:sp>
      <p:sp>
        <p:nvSpPr>
          <p:cNvPr id="14" name="TextBox 2">
            <a:extLst>
              <a:ext uri="{FF2B5EF4-FFF2-40B4-BE49-F238E27FC236}">
                <a16:creationId xmlns:a16="http://schemas.microsoft.com/office/drawing/2014/main" id="{381FB387-44FC-2826-2152-E601436D4D4B}"/>
              </a:ext>
            </a:extLst>
          </p:cNvPr>
          <p:cNvSpPr txBox="1"/>
          <p:nvPr/>
        </p:nvSpPr>
        <p:spPr>
          <a:xfrm>
            <a:off x="17584" y="6567586"/>
            <a:ext cx="724594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CA" sz="1400" b="1" noProof="0" dirty="0">
                <a:solidFill>
                  <a:schemeClr val="bg1"/>
                </a:solidFill>
                <a:latin typeface="Arial" panose="020B0604020202020204" pitchFamily="34" charset="0"/>
              </a:rPr>
              <a:t>Conclusion</a:t>
            </a:r>
            <a:endParaRPr lang="en-CA" sz="1400" b="1" noProof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3188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E42E75-E4E4-A580-C40A-8F65E7440E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9B64B-C55A-5915-4A59-BCCD98EC8A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016" y="136525"/>
            <a:ext cx="11250862" cy="918690"/>
          </a:xfrm>
        </p:spPr>
        <p:txBody>
          <a:bodyPr/>
          <a:lstStyle/>
          <a:p>
            <a:r>
              <a:rPr lang="en-CA" noProof="0" dirty="0"/>
              <a:t>Next steps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343EA4-04E1-67F5-770B-77999A364A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B393373-4387-48B9-8906-9B7CEBFFA550}" type="slidenum">
              <a:rPr lang="en-CA" noProof="0" smtClean="0"/>
              <a:pPr/>
              <a:t>33</a:t>
            </a:fld>
            <a:endParaRPr lang="en-CA" noProof="0" dirty="0"/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A20EAB0B-BB0B-3E25-2F74-9EA60614DD91}"/>
              </a:ext>
            </a:extLst>
          </p:cNvPr>
          <p:cNvSpPr txBox="1">
            <a:spLocks/>
          </p:cNvSpPr>
          <p:nvPr/>
        </p:nvSpPr>
        <p:spPr>
          <a:xfrm>
            <a:off x="563431" y="1641065"/>
            <a:ext cx="9782350" cy="446729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  <a:spcBef>
                <a:spcPts val="2000"/>
              </a:spcBef>
            </a:pPr>
            <a:r>
              <a:rPr lang="en-CA" b="1" noProof="0" dirty="0"/>
              <a:t>Uncertainty calibration and use:</a:t>
            </a:r>
          </a:p>
          <a:p>
            <a:pPr lvl="1" algn="just">
              <a:lnSpc>
                <a:spcPct val="100000"/>
              </a:lnSpc>
              <a:spcBef>
                <a:spcPts val="1200"/>
              </a:spcBef>
            </a:pPr>
            <a:r>
              <a:rPr lang="en-CA" noProof="0" dirty="0"/>
              <a:t>How can the uncertainty be used ?</a:t>
            </a:r>
          </a:p>
          <a:p>
            <a:pPr algn="just">
              <a:lnSpc>
                <a:spcPct val="100000"/>
              </a:lnSpc>
              <a:spcBef>
                <a:spcPts val="2000"/>
              </a:spcBef>
            </a:pPr>
            <a:r>
              <a:rPr lang="en-CA" b="1" noProof="0" dirty="0"/>
              <a:t>Optimize learning methods:</a:t>
            </a:r>
          </a:p>
          <a:p>
            <a:pPr lvl="1" algn="just">
              <a:lnSpc>
                <a:spcPct val="100000"/>
              </a:lnSpc>
              <a:spcBef>
                <a:spcPts val="1200"/>
              </a:spcBef>
            </a:pPr>
            <a:r>
              <a:rPr lang="en-CA" noProof="0" dirty="0"/>
              <a:t>Test other architectures;</a:t>
            </a:r>
          </a:p>
          <a:p>
            <a:pPr lvl="1" algn="just">
              <a:lnSpc>
                <a:spcPct val="100000"/>
              </a:lnSpc>
              <a:spcBef>
                <a:spcPts val="1200"/>
              </a:spcBef>
            </a:pPr>
            <a:r>
              <a:rPr lang="en-CA" noProof="0" dirty="0"/>
              <a:t>Add physics priors in the training (gradients, spatial continuity).</a:t>
            </a:r>
          </a:p>
          <a:p>
            <a:pPr algn="just">
              <a:lnSpc>
                <a:spcPct val="100000"/>
              </a:lnSpc>
              <a:spcBef>
                <a:spcPts val="1200"/>
              </a:spcBef>
            </a:pPr>
            <a:r>
              <a:rPr lang="en-CA" b="1" noProof="0" dirty="0"/>
              <a:t>Improve training data:</a:t>
            </a:r>
          </a:p>
          <a:p>
            <a:pPr lvl="1" algn="just">
              <a:lnSpc>
                <a:spcPct val="100000"/>
              </a:lnSpc>
              <a:spcBef>
                <a:spcPts val="1200"/>
              </a:spcBef>
            </a:pPr>
            <a:r>
              <a:rPr lang="en-CA" noProof="0" dirty="0"/>
              <a:t>Implement a new experimental setup providing more information;</a:t>
            </a:r>
          </a:p>
          <a:p>
            <a:pPr lvl="1" algn="just">
              <a:lnSpc>
                <a:spcPct val="100000"/>
              </a:lnSpc>
              <a:spcBef>
                <a:spcPts val="1200"/>
              </a:spcBef>
            </a:pPr>
            <a:r>
              <a:rPr lang="en-CA" noProof="0" dirty="0"/>
              <a:t>Use of optical design software for synthetic data generation.</a:t>
            </a:r>
          </a:p>
        </p:txBody>
      </p:sp>
      <p:sp>
        <p:nvSpPr>
          <p:cNvPr id="14" name="TextBox 2">
            <a:extLst>
              <a:ext uri="{FF2B5EF4-FFF2-40B4-BE49-F238E27FC236}">
                <a16:creationId xmlns:a16="http://schemas.microsoft.com/office/drawing/2014/main" id="{684C2297-0812-B4FA-5090-26DEEB53A203}"/>
              </a:ext>
            </a:extLst>
          </p:cNvPr>
          <p:cNvSpPr txBox="1"/>
          <p:nvPr/>
        </p:nvSpPr>
        <p:spPr>
          <a:xfrm>
            <a:off x="17584" y="6567586"/>
            <a:ext cx="724594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CA" sz="1400" b="1" noProof="0" dirty="0">
                <a:solidFill>
                  <a:schemeClr val="bg1"/>
                </a:solidFill>
                <a:latin typeface="Arial" panose="020B0604020202020204" pitchFamily="34" charset="0"/>
              </a:rPr>
              <a:t>Conclusion</a:t>
            </a:r>
            <a:endParaRPr lang="en-CA" sz="1400" b="1" noProof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531324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ADAE83-E081-DED5-E21C-A2C9E451E6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C9BE9B0-5AA9-3C90-E844-8665A5A335A9}"/>
              </a:ext>
            </a:extLst>
          </p:cNvPr>
          <p:cNvSpPr txBox="1"/>
          <p:nvPr/>
        </p:nvSpPr>
        <p:spPr>
          <a:xfrm>
            <a:off x="6631742" y="124080"/>
            <a:ext cx="520171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105875">
              <a:defRPr/>
            </a:pPr>
            <a:r>
              <a:rPr lang="en-CA" sz="1400" noProof="0" dirty="0">
                <a:solidFill>
                  <a:srgbClr val="002060"/>
                </a:solidFill>
                <a:latin typeface="Arial" panose="020B0604020202020204" pitchFamily="34" charset="0"/>
              </a:rPr>
              <a:t>Medical Physics Research Group, Université Laval, 2026</a:t>
            </a:r>
            <a:endParaRPr lang="en-CA" sz="1400" noProof="0" dirty="0">
              <a:solidFill>
                <a:srgbClr val="002060"/>
              </a:solidFill>
              <a:latin typeface="Arial"/>
            </a:endParaRPr>
          </a:p>
        </p:txBody>
      </p:sp>
      <p:sp>
        <p:nvSpPr>
          <p:cNvPr id="2" name="TextShape 1">
            <a:extLst>
              <a:ext uri="{FF2B5EF4-FFF2-40B4-BE49-F238E27FC236}">
                <a16:creationId xmlns:a16="http://schemas.microsoft.com/office/drawing/2014/main" id="{55B8DE14-0A5D-3202-93D8-F7906EFF12D7}"/>
              </a:ext>
            </a:extLst>
          </p:cNvPr>
          <p:cNvSpPr txBox="1"/>
          <p:nvPr/>
        </p:nvSpPr>
        <p:spPr>
          <a:xfrm>
            <a:off x="49189" y="205499"/>
            <a:ext cx="6108259" cy="2229296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 fontScale="92500"/>
          </a:bodyPr>
          <a:lstStyle/>
          <a:p>
            <a:pPr algn="ctr">
              <a:lnSpc>
                <a:spcPct val="100000"/>
              </a:lnSpc>
            </a:pPr>
            <a:r>
              <a:rPr lang="en-CA" sz="4000" b="0" strike="noStrike" spc="-1" noProof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Uncertainty-Aware Deep Learning Reconstruction for 3D Scintillation Dosimetry</a:t>
            </a:r>
          </a:p>
        </p:txBody>
      </p:sp>
      <p:sp>
        <p:nvSpPr>
          <p:cNvPr id="7" name="TextShape 2">
            <a:extLst>
              <a:ext uri="{FF2B5EF4-FFF2-40B4-BE49-F238E27FC236}">
                <a16:creationId xmlns:a16="http://schemas.microsoft.com/office/drawing/2014/main" id="{CC0CC48B-5F63-0895-AC77-643EC71B61B1}"/>
              </a:ext>
            </a:extLst>
          </p:cNvPr>
          <p:cNvSpPr txBox="1"/>
          <p:nvPr/>
        </p:nvSpPr>
        <p:spPr>
          <a:xfrm>
            <a:off x="244734" y="2562237"/>
            <a:ext cx="5717167" cy="2900135"/>
          </a:xfrm>
          <a:prstGeom prst="rect">
            <a:avLst/>
          </a:prstGeom>
          <a:noFill/>
          <a:ln w="0">
            <a:noFill/>
          </a:ln>
        </p:spPr>
        <p:txBody>
          <a:bodyPr>
            <a:normAutofit/>
          </a:bodyPr>
          <a:lstStyle/>
          <a:p>
            <a:pPr algn="ctr"/>
            <a:r>
              <a:rPr lang="en-CA" sz="2000" b="1" spc="-1" noProof="0" dirty="0">
                <a:solidFill>
                  <a:srgbClr val="002060"/>
                </a:solidFill>
                <a:latin typeface="Arial" panose="020B0604020202020204" pitchFamily="34" charset="0"/>
                <a:ea typeface="AR PL SungtiL GB"/>
                <a:cs typeface="Arial" panose="020B0604020202020204" pitchFamily="34" charset="0"/>
              </a:rPr>
              <a:t>Alexis Horik</a:t>
            </a:r>
            <a:r>
              <a:rPr lang="en-CA" sz="2000" spc="-1" baseline="30000" noProof="0" dirty="0">
                <a:solidFill>
                  <a:srgbClr val="002060"/>
                </a:solidFill>
                <a:latin typeface="Arial" panose="020B0604020202020204" pitchFamily="34" charset="0"/>
                <a:ea typeface="AR PL SungtiL GB"/>
                <a:cs typeface="Arial" panose="020B0604020202020204" pitchFamily="34" charset="0"/>
              </a:rPr>
              <a:t>1,2,3</a:t>
            </a:r>
            <a:r>
              <a:rPr lang="en-CA" sz="2000" spc="-1" noProof="0" dirty="0">
                <a:solidFill>
                  <a:srgbClr val="002060"/>
                </a:solidFill>
                <a:latin typeface="Arial" panose="020B0604020202020204" pitchFamily="34" charset="0"/>
                <a:ea typeface="AR PL SungtiL GB"/>
                <a:cs typeface="Arial" panose="020B0604020202020204" pitchFamily="34" charset="0"/>
              </a:rPr>
              <a:t>, Raphaël Brodeur</a:t>
            </a:r>
            <a:r>
              <a:rPr lang="en-CA" sz="2000" spc="-1" baseline="30000" noProof="0" dirty="0">
                <a:solidFill>
                  <a:srgbClr val="002060"/>
                </a:solidFill>
                <a:latin typeface="Arial" panose="020B0604020202020204" pitchFamily="34" charset="0"/>
                <a:ea typeface="AR PL SungtiL GB"/>
                <a:cs typeface="Arial" panose="020B0604020202020204" pitchFamily="34" charset="0"/>
              </a:rPr>
              <a:t>1,3</a:t>
            </a:r>
            <a:r>
              <a:rPr lang="en-CA" sz="2000" spc="-1" noProof="0" dirty="0">
                <a:solidFill>
                  <a:srgbClr val="002060"/>
                </a:solidFill>
                <a:latin typeface="Arial" panose="020B0604020202020204" pitchFamily="34" charset="0"/>
                <a:ea typeface="AR PL SungtiL GB"/>
                <a:cs typeface="Arial" panose="020B0604020202020204" pitchFamily="34" charset="0"/>
              </a:rPr>
              <a:t>, Nicolas Drouin</a:t>
            </a:r>
            <a:r>
              <a:rPr lang="en-CA" sz="2000" spc="-1" baseline="30000" noProof="0" dirty="0">
                <a:solidFill>
                  <a:srgbClr val="002060"/>
                </a:solidFill>
                <a:latin typeface="Arial" panose="020B0604020202020204" pitchFamily="34" charset="0"/>
                <a:ea typeface="AR PL SungtiL GB"/>
                <a:cs typeface="Arial" panose="020B0604020202020204" pitchFamily="34" charset="0"/>
              </a:rPr>
              <a:t>1,3</a:t>
            </a:r>
            <a:r>
              <a:rPr lang="en-CA" sz="2000" spc="-1" noProof="0" dirty="0">
                <a:solidFill>
                  <a:srgbClr val="002060"/>
                </a:solidFill>
                <a:latin typeface="Arial" panose="020B0604020202020204" pitchFamily="34" charset="0"/>
                <a:ea typeface="AR PL SungtiL GB"/>
                <a:cs typeface="Arial" panose="020B0604020202020204" pitchFamily="34" charset="0"/>
              </a:rPr>
              <a:t>, Simon Thibault</a:t>
            </a:r>
            <a:r>
              <a:rPr lang="en-CA" sz="2000" spc="-1" baseline="30000" noProof="0" dirty="0">
                <a:solidFill>
                  <a:srgbClr val="002060"/>
                </a:solidFill>
                <a:latin typeface="Arial" panose="020B0604020202020204" pitchFamily="34" charset="0"/>
                <a:ea typeface="AR PL SungtiL GB"/>
                <a:cs typeface="Arial" panose="020B0604020202020204" pitchFamily="34" charset="0"/>
              </a:rPr>
              <a:t>1,2</a:t>
            </a:r>
            <a:r>
              <a:rPr lang="en-CA" sz="2000" spc="-1" noProof="0" dirty="0">
                <a:solidFill>
                  <a:srgbClr val="002060"/>
                </a:solidFill>
                <a:latin typeface="Arial" panose="020B0604020202020204" pitchFamily="34" charset="0"/>
                <a:ea typeface="AR PL SungtiL GB"/>
                <a:cs typeface="Arial" panose="020B0604020202020204" pitchFamily="34" charset="0"/>
              </a:rPr>
              <a:t>, and Louis Archambault</a:t>
            </a:r>
            <a:r>
              <a:rPr lang="en-CA" sz="2000" spc="-1" baseline="30000" noProof="0" dirty="0">
                <a:solidFill>
                  <a:srgbClr val="002060"/>
                </a:solidFill>
                <a:latin typeface="Arial" panose="020B0604020202020204" pitchFamily="34" charset="0"/>
                <a:ea typeface="AR PL SungtiL GB"/>
                <a:cs typeface="Arial" panose="020B0604020202020204" pitchFamily="34" charset="0"/>
              </a:rPr>
              <a:t>1,2,3</a:t>
            </a:r>
            <a:endParaRPr lang="en-CA" sz="2000" strike="noStrike" spc="-1" baseline="30000" noProof="0" dirty="0">
              <a:solidFill>
                <a:srgbClr val="002060"/>
              </a:solidFill>
              <a:uFillTx/>
              <a:latin typeface="Arial" panose="020B0604020202020204" pitchFamily="34" charset="0"/>
              <a:ea typeface="AR PL SungtiL GB"/>
              <a:cs typeface="Arial" panose="020B0604020202020204" pitchFamily="34" charset="0"/>
            </a:endParaRPr>
          </a:p>
          <a:p>
            <a:pPr algn="ctr"/>
            <a:endParaRPr lang="en-CA" sz="1400" b="1" strike="noStrike" spc="-1" noProof="0" dirty="0">
              <a:solidFill>
                <a:srgbClr val="002060"/>
              </a:solidFill>
              <a:uFillTx/>
              <a:latin typeface="Arial" panose="020B0604020202020204" pitchFamily="34" charset="0"/>
              <a:ea typeface="AR PL SungtiL GB"/>
              <a:cs typeface="Arial" panose="020B0604020202020204" pitchFamily="34" charset="0"/>
            </a:endParaRPr>
          </a:p>
          <a:p>
            <a:pPr algn="ctr"/>
            <a:r>
              <a:rPr lang="en-CA" sz="1400" spc="-1" baseline="30000" noProof="0" dirty="0">
                <a:solidFill>
                  <a:srgbClr val="002060"/>
                </a:solidFill>
                <a:latin typeface="Arial" panose="020B0604020202020204" pitchFamily="34" charset="0"/>
                <a:ea typeface="AR PL SungtiL GB"/>
                <a:cs typeface="Arial" panose="020B0604020202020204" pitchFamily="34" charset="0"/>
              </a:rPr>
              <a:t>1</a:t>
            </a:r>
            <a:r>
              <a:rPr lang="en-CA" sz="1400" spc="-1" noProof="0" dirty="0">
                <a:solidFill>
                  <a:srgbClr val="002060"/>
                </a:solidFill>
                <a:latin typeface="Arial" panose="020B0604020202020204" pitchFamily="34" charset="0"/>
                <a:ea typeface="AR PL SungtiL GB"/>
                <a:cs typeface="Arial" panose="020B0604020202020204" pitchFamily="34" charset="0"/>
              </a:rPr>
              <a:t>Département de physique, de génie physique et </a:t>
            </a:r>
            <a:r>
              <a:rPr lang="en-CA" sz="1400" spc="-1" noProof="0" dirty="0" err="1">
                <a:solidFill>
                  <a:srgbClr val="002060"/>
                </a:solidFill>
                <a:latin typeface="Arial" panose="020B0604020202020204" pitchFamily="34" charset="0"/>
                <a:ea typeface="AR PL SungtiL GB"/>
                <a:cs typeface="Arial" panose="020B0604020202020204" pitchFamily="34" charset="0"/>
              </a:rPr>
              <a:t>d’optique</a:t>
            </a:r>
            <a:r>
              <a:rPr lang="en-CA" sz="1400" spc="-1" noProof="0" dirty="0">
                <a:solidFill>
                  <a:srgbClr val="002060"/>
                </a:solidFill>
                <a:latin typeface="Arial" panose="020B0604020202020204" pitchFamily="34" charset="0"/>
                <a:ea typeface="AR PL SungtiL GB"/>
                <a:cs typeface="Arial" panose="020B0604020202020204" pitchFamily="34" charset="0"/>
              </a:rPr>
              <a:t>, Université Laval, Québec, Canada</a:t>
            </a:r>
          </a:p>
          <a:p>
            <a:pPr algn="ctr"/>
            <a:r>
              <a:rPr lang="en-CA" sz="1400" spc="-1" baseline="30000" noProof="0" dirty="0">
                <a:solidFill>
                  <a:srgbClr val="002060"/>
                </a:solidFill>
                <a:latin typeface="Arial" panose="020B0604020202020204" pitchFamily="34" charset="0"/>
                <a:ea typeface="AR PL SungtiL GB"/>
                <a:cs typeface="Arial" panose="020B0604020202020204" pitchFamily="34" charset="0"/>
              </a:rPr>
              <a:t>2</a:t>
            </a:r>
            <a:r>
              <a:rPr lang="en-CA" sz="1400" spc="-1" noProof="0" dirty="0">
                <a:solidFill>
                  <a:srgbClr val="002060"/>
                </a:solidFill>
                <a:latin typeface="Arial" panose="020B0604020202020204" pitchFamily="34" charset="0"/>
                <a:ea typeface="AR PL SungtiL GB"/>
                <a:cs typeface="Arial" panose="020B0604020202020204" pitchFamily="34" charset="0"/>
              </a:rPr>
              <a:t>Centre </a:t>
            </a:r>
            <a:r>
              <a:rPr lang="en-CA" sz="1400" spc="-1" noProof="0" dirty="0" err="1">
                <a:solidFill>
                  <a:srgbClr val="002060"/>
                </a:solidFill>
                <a:latin typeface="Arial" panose="020B0604020202020204" pitchFamily="34" charset="0"/>
                <a:ea typeface="AR PL SungtiL GB"/>
                <a:cs typeface="Arial" panose="020B0604020202020204" pitchFamily="34" charset="0"/>
              </a:rPr>
              <a:t>d’optique</a:t>
            </a:r>
            <a:r>
              <a:rPr lang="en-CA" sz="1400" spc="-1" noProof="0" dirty="0">
                <a:solidFill>
                  <a:srgbClr val="002060"/>
                </a:solidFill>
                <a:latin typeface="Arial" panose="020B0604020202020204" pitchFamily="34" charset="0"/>
                <a:ea typeface="AR PL SungtiL GB"/>
                <a:cs typeface="Arial" panose="020B0604020202020204" pitchFamily="34" charset="0"/>
              </a:rPr>
              <a:t>, </a:t>
            </a:r>
            <a:r>
              <a:rPr lang="en-CA" sz="1400" spc="-1" noProof="0" dirty="0" err="1">
                <a:solidFill>
                  <a:srgbClr val="002060"/>
                </a:solidFill>
                <a:latin typeface="Arial" panose="020B0604020202020204" pitchFamily="34" charset="0"/>
                <a:ea typeface="AR PL SungtiL GB"/>
                <a:cs typeface="Arial" panose="020B0604020202020204" pitchFamily="34" charset="0"/>
              </a:rPr>
              <a:t>photonique</a:t>
            </a:r>
            <a:r>
              <a:rPr lang="en-CA" sz="1400" spc="-1" noProof="0" dirty="0">
                <a:solidFill>
                  <a:srgbClr val="002060"/>
                </a:solidFill>
                <a:latin typeface="Arial" panose="020B0604020202020204" pitchFamily="34" charset="0"/>
                <a:ea typeface="AR PL SungtiL GB"/>
                <a:cs typeface="Arial" panose="020B0604020202020204" pitchFamily="34" charset="0"/>
              </a:rPr>
              <a:t> et laser, Université Laval, Québec, Canada</a:t>
            </a:r>
          </a:p>
          <a:p>
            <a:pPr algn="ctr"/>
            <a:r>
              <a:rPr lang="en-CA" sz="1400" spc="-1" baseline="30000" noProof="0" dirty="0">
                <a:solidFill>
                  <a:srgbClr val="002060"/>
                </a:solidFill>
                <a:latin typeface="Arial" panose="020B0604020202020204" pitchFamily="34" charset="0"/>
                <a:ea typeface="AR PL SungtiL GB"/>
                <a:cs typeface="Arial" panose="020B0604020202020204" pitchFamily="34" charset="0"/>
              </a:rPr>
              <a:t>3</a:t>
            </a:r>
            <a:r>
              <a:rPr lang="en-CA" sz="1400" spc="-1" noProof="0" dirty="0">
                <a:solidFill>
                  <a:srgbClr val="002060"/>
                </a:solidFill>
                <a:latin typeface="Arial" panose="020B0604020202020204" pitchFamily="34" charset="0"/>
                <a:ea typeface="AR PL SungtiL GB"/>
                <a:cs typeface="Arial" panose="020B0604020202020204" pitchFamily="34" charset="0"/>
              </a:rPr>
              <a:t>Centre de recherche du CHU de Québec-Université Laval et Centre de recherche sur le cancer de </a:t>
            </a:r>
            <a:r>
              <a:rPr lang="en-CA" sz="1400" spc="-1" noProof="0" dirty="0" err="1">
                <a:solidFill>
                  <a:srgbClr val="002060"/>
                </a:solidFill>
                <a:latin typeface="Arial" panose="020B0604020202020204" pitchFamily="34" charset="0"/>
                <a:ea typeface="AR PL SungtiL GB"/>
                <a:cs typeface="Arial" panose="020B0604020202020204" pitchFamily="34" charset="0"/>
              </a:rPr>
              <a:t>l’Université</a:t>
            </a:r>
            <a:r>
              <a:rPr lang="en-CA" sz="1400" spc="-1" noProof="0" dirty="0">
                <a:solidFill>
                  <a:srgbClr val="002060"/>
                </a:solidFill>
                <a:latin typeface="Arial" panose="020B0604020202020204" pitchFamily="34" charset="0"/>
                <a:ea typeface="AR PL SungtiL GB"/>
                <a:cs typeface="Arial" panose="020B0604020202020204" pitchFamily="34" charset="0"/>
              </a:rPr>
              <a:t> Laval, Université Laval, Québec, Canada</a:t>
            </a:r>
            <a:endParaRPr lang="en-CA" sz="1400" strike="noStrike" spc="-1" noProof="0" dirty="0">
              <a:solidFill>
                <a:srgbClr val="002060"/>
              </a:solidFill>
              <a:uFillTx/>
              <a:latin typeface="Arial" panose="020B0604020202020204" pitchFamily="34" charset="0"/>
              <a:ea typeface="AR PL SungtiL GB"/>
              <a:cs typeface="Arial" panose="020B0604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CC50F7E-B650-7828-98AA-3AB9C9176C5D}"/>
              </a:ext>
            </a:extLst>
          </p:cNvPr>
          <p:cNvSpPr/>
          <p:nvPr/>
        </p:nvSpPr>
        <p:spPr>
          <a:xfrm>
            <a:off x="0" y="5755340"/>
            <a:ext cx="12192000" cy="11026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noProof="0" dirty="0"/>
          </a:p>
        </p:txBody>
      </p:sp>
      <p:pic>
        <p:nvPicPr>
          <p:cNvPr id="3" name="Image 5">
            <a:extLst>
              <a:ext uri="{FF2B5EF4-FFF2-40B4-BE49-F238E27FC236}">
                <a16:creationId xmlns:a16="http://schemas.microsoft.com/office/drawing/2014/main" id="{63FAE0AB-CF4A-FAD2-087E-41EA0B7A9EE9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160079" y="6024803"/>
            <a:ext cx="1460000" cy="608373"/>
          </a:xfrm>
          <a:prstGeom prst="rect">
            <a:avLst/>
          </a:prstGeom>
          <a:ln w="0"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2E66934-8D64-8441-495D-D6742BFBF2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0693" y="6014682"/>
            <a:ext cx="1844337" cy="56534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DECAC89-8089-D075-5AA8-26E732FE2CA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062" y="5882782"/>
            <a:ext cx="1633290" cy="918724"/>
          </a:xfrm>
          <a:prstGeom prst="rect">
            <a:avLst/>
          </a:prstGeom>
        </p:spPr>
      </p:pic>
      <p:pic>
        <p:nvPicPr>
          <p:cNvPr id="11" name="LogoCRCHUQc-UL_coul.png" descr="/Users/mauderoyer2/1) Dossiers importants/Contrats CHUL/TARDIF Kim/PUB CRCHUdeQuebec/Modèle_PPT/LogoCRCHUQc-UL_coul.png">
            <a:extLst>
              <a:ext uri="{FF2B5EF4-FFF2-40B4-BE49-F238E27FC236}">
                <a16:creationId xmlns:a16="http://schemas.microsoft.com/office/drawing/2014/main" id="{F78BDBAD-79D9-FC30-95C7-6E4DD21A866E}"/>
              </a:ext>
            </a:extLst>
          </p:cNvPr>
          <p:cNvPicPr>
            <a:picLocks noChangeAspect="1"/>
          </p:cNvPicPr>
          <p:nvPr/>
        </p:nvPicPr>
        <p:blipFill>
          <a:blip r:embed="rId6" r:link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3184" y="5882782"/>
            <a:ext cx="2217488" cy="750394"/>
          </a:xfrm>
          <a:prstGeom prst="rect">
            <a:avLst/>
          </a:prstGeom>
        </p:spPr>
      </p:pic>
      <p:pic>
        <p:nvPicPr>
          <p:cNvPr id="12" name="Picture 11" descr="A hand holding a blue and black logo&#10;&#10;Description automatically generated">
            <a:extLst>
              <a:ext uri="{FF2B5EF4-FFF2-40B4-BE49-F238E27FC236}">
                <a16:creationId xmlns:a16="http://schemas.microsoft.com/office/drawing/2014/main" id="{DCBAB5C2-2F54-E759-9900-AD8FA2D78A5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72339" y="5882782"/>
            <a:ext cx="939517" cy="823472"/>
          </a:xfrm>
          <a:prstGeom prst="rect">
            <a:avLst/>
          </a:prstGeom>
        </p:spPr>
      </p:pic>
      <p:pic>
        <p:nvPicPr>
          <p:cNvPr id="13" name="Picture 12" descr="A logo with a white background&#10;&#10;Description automatically generated">
            <a:extLst>
              <a:ext uri="{FF2B5EF4-FFF2-40B4-BE49-F238E27FC236}">
                <a16:creationId xmlns:a16="http://schemas.microsoft.com/office/drawing/2014/main" id="{3C0E9497-8174-1B02-76F0-F947DD744B2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520" y="6042861"/>
            <a:ext cx="1440105" cy="545973"/>
          </a:xfrm>
          <a:prstGeom prst="rect">
            <a:avLst/>
          </a:prstGeom>
        </p:spPr>
      </p:pic>
      <p:pic>
        <p:nvPicPr>
          <p:cNvPr id="14" name="Picture 13" descr="A logo on a black background&#10;&#10;Description automatically generated">
            <a:extLst>
              <a:ext uri="{FF2B5EF4-FFF2-40B4-BE49-F238E27FC236}">
                <a16:creationId xmlns:a16="http://schemas.microsoft.com/office/drawing/2014/main" id="{2584A082-FFA0-55B3-E596-ABDB120CBAA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7793" y="6024803"/>
            <a:ext cx="1298605" cy="556546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0" name="TextShape 2">
            <a:extLst>
              <a:ext uri="{FF2B5EF4-FFF2-40B4-BE49-F238E27FC236}">
                <a16:creationId xmlns:a16="http://schemas.microsoft.com/office/drawing/2014/main" id="{6EE95BA0-44EE-0C45-B182-BA671BD11A41}"/>
              </a:ext>
            </a:extLst>
          </p:cNvPr>
          <p:cNvSpPr txBox="1"/>
          <p:nvPr/>
        </p:nvSpPr>
        <p:spPr>
          <a:xfrm>
            <a:off x="7590150" y="5290243"/>
            <a:ext cx="3284901" cy="439190"/>
          </a:xfrm>
          <a:prstGeom prst="rect">
            <a:avLst/>
          </a:prstGeom>
          <a:noFill/>
          <a:ln w="0">
            <a:noFill/>
          </a:ln>
        </p:spPr>
        <p:txBody>
          <a:bodyPr>
            <a:normAutofit/>
          </a:bodyPr>
          <a:lstStyle/>
          <a:p>
            <a:pPr algn="ctr"/>
            <a:r>
              <a:rPr lang="en-CA" sz="2000" b="1" spc="-1" noProof="0" dirty="0">
                <a:solidFill>
                  <a:srgbClr val="002060"/>
                </a:solidFill>
                <a:latin typeface="Arial" panose="020B0604020202020204" pitchFamily="34" charset="0"/>
                <a:ea typeface="AR PL SungtiL GB"/>
                <a:cs typeface="Arial" panose="020B0604020202020204" pitchFamily="34" charset="0"/>
              </a:rPr>
              <a:t>alexis.horik.1@ulaval.ca</a:t>
            </a:r>
            <a:endParaRPr lang="en-CA" sz="1400" strike="noStrike" spc="-1" noProof="0" dirty="0">
              <a:solidFill>
                <a:srgbClr val="002060"/>
              </a:solidFill>
              <a:uFillTx/>
              <a:latin typeface="Arial" panose="020B0604020202020204" pitchFamily="34" charset="0"/>
              <a:ea typeface="AR PL SungtiL GB"/>
              <a:cs typeface="Arial" panose="020B0604020202020204" pitchFamily="34" charset="0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58D7A9E2-1423-4F52-28DA-F3E5F543398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2" r="5019"/>
          <a:stretch>
            <a:fillRect/>
          </a:stretch>
        </p:blipFill>
        <p:spPr>
          <a:xfrm>
            <a:off x="6825690" y="465196"/>
            <a:ext cx="4813819" cy="3116704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44837A24-C074-3839-D909-78AE62ED14D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3081" y="3691207"/>
            <a:ext cx="1599036" cy="1599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0566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419557-6F1A-CFE5-AA6C-87F7A0C62C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4F6FF5C-837E-7848-A89F-2D012492288F}"/>
              </a:ext>
            </a:extLst>
          </p:cNvPr>
          <p:cNvSpPr/>
          <p:nvPr/>
        </p:nvSpPr>
        <p:spPr>
          <a:xfrm>
            <a:off x="9150036" y="1421271"/>
            <a:ext cx="2939197" cy="638845"/>
          </a:xfrm>
          <a:prstGeom prst="roundRect">
            <a:avLst>
              <a:gd name="adj" fmla="val 5939"/>
            </a:avLst>
          </a:prstGeom>
          <a:solidFill>
            <a:srgbClr val="B9CCD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noProof="0" dirty="0"/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1B19FCFD-B3E8-4251-ED12-0FA664778DA0}"/>
              </a:ext>
            </a:extLst>
          </p:cNvPr>
          <p:cNvSpPr/>
          <p:nvPr/>
        </p:nvSpPr>
        <p:spPr>
          <a:xfrm>
            <a:off x="9150035" y="1421270"/>
            <a:ext cx="2942548" cy="638846"/>
          </a:xfrm>
          <a:prstGeom prst="roundRect">
            <a:avLst>
              <a:gd name="adj" fmla="val 0"/>
            </a:avLst>
          </a:prstGeom>
          <a:solidFill>
            <a:srgbClr val="6399C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noProof="0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4BE0F3D-8348-93D9-5471-31DA9528F7E1}"/>
              </a:ext>
            </a:extLst>
          </p:cNvPr>
          <p:cNvSpPr/>
          <p:nvPr/>
        </p:nvSpPr>
        <p:spPr>
          <a:xfrm>
            <a:off x="6134465" y="1421271"/>
            <a:ext cx="2939197" cy="638845"/>
          </a:xfrm>
          <a:prstGeom prst="roundRect">
            <a:avLst>
              <a:gd name="adj" fmla="val 6322"/>
            </a:avLst>
          </a:prstGeom>
          <a:solidFill>
            <a:srgbClr val="B9CCD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noProof="0" dirty="0"/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1B683E0C-6003-2E2A-CB48-9342330363EE}"/>
              </a:ext>
            </a:extLst>
          </p:cNvPr>
          <p:cNvSpPr/>
          <p:nvPr/>
        </p:nvSpPr>
        <p:spPr>
          <a:xfrm>
            <a:off x="6134465" y="1421270"/>
            <a:ext cx="2939197" cy="638846"/>
          </a:xfrm>
          <a:prstGeom prst="roundRect">
            <a:avLst>
              <a:gd name="adj" fmla="val 0"/>
            </a:avLst>
          </a:prstGeom>
          <a:solidFill>
            <a:srgbClr val="6399C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noProof="0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8B95901-559E-32C4-FE6E-F0BD3DBC5AA9}"/>
              </a:ext>
            </a:extLst>
          </p:cNvPr>
          <p:cNvSpPr/>
          <p:nvPr/>
        </p:nvSpPr>
        <p:spPr>
          <a:xfrm>
            <a:off x="3118895" y="1421271"/>
            <a:ext cx="2939197" cy="638845"/>
          </a:xfrm>
          <a:prstGeom prst="roundRect">
            <a:avLst>
              <a:gd name="adj" fmla="val 6322"/>
            </a:avLst>
          </a:prstGeom>
          <a:solidFill>
            <a:srgbClr val="B9CCD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noProof="0" dirty="0"/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1DCD3736-484B-6724-0A27-612714142480}"/>
              </a:ext>
            </a:extLst>
          </p:cNvPr>
          <p:cNvSpPr/>
          <p:nvPr/>
        </p:nvSpPr>
        <p:spPr>
          <a:xfrm>
            <a:off x="3116750" y="1421270"/>
            <a:ext cx="2939197" cy="638846"/>
          </a:xfrm>
          <a:prstGeom prst="roundRect">
            <a:avLst>
              <a:gd name="adj" fmla="val 0"/>
            </a:avLst>
          </a:prstGeom>
          <a:solidFill>
            <a:srgbClr val="6399C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noProof="0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006FBB9-5947-C153-B6BA-64BC5379C67A}"/>
              </a:ext>
            </a:extLst>
          </p:cNvPr>
          <p:cNvSpPr/>
          <p:nvPr/>
        </p:nvSpPr>
        <p:spPr>
          <a:xfrm>
            <a:off x="103317" y="1421271"/>
            <a:ext cx="2939197" cy="638845"/>
          </a:xfrm>
          <a:prstGeom prst="roundRect">
            <a:avLst>
              <a:gd name="adj" fmla="val 6761"/>
            </a:avLst>
          </a:prstGeom>
          <a:solidFill>
            <a:srgbClr val="B9CCD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DF1EF3-5E69-62CA-4774-C802C78A49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noProof="0" dirty="0"/>
              <a:t>Proposed approach</a:t>
            </a: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3D95B42A-AA7B-C7EA-187D-BE3434995E4D}"/>
              </a:ext>
            </a:extLst>
          </p:cNvPr>
          <p:cNvSpPr/>
          <p:nvPr/>
        </p:nvSpPr>
        <p:spPr>
          <a:xfrm>
            <a:off x="101180" y="1421272"/>
            <a:ext cx="2939197" cy="638846"/>
          </a:xfrm>
          <a:prstGeom prst="roundRect">
            <a:avLst>
              <a:gd name="adj" fmla="val 0"/>
            </a:avLst>
          </a:prstGeom>
          <a:solidFill>
            <a:srgbClr val="6399C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noProof="0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64FA8B3E-0D0C-7548-F4F5-29F1D9C622E9}"/>
              </a:ext>
            </a:extLst>
          </p:cNvPr>
          <p:cNvSpPr txBox="1">
            <a:spLocks/>
          </p:cNvSpPr>
          <p:nvPr/>
        </p:nvSpPr>
        <p:spPr>
          <a:xfrm>
            <a:off x="480699" y="1421272"/>
            <a:ext cx="2184431" cy="66424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CA" sz="2000" b="1" noProof="0" dirty="0"/>
              <a:t>Dose measurement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0102C81C-47D2-6B47-A7D9-DE362D4140B3}"/>
              </a:ext>
            </a:extLst>
          </p:cNvPr>
          <p:cNvSpPr txBox="1">
            <a:spLocks/>
          </p:cNvSpPr>
          <p:nvPr/>
        </p:nvSpPr>
        <p:spPr>
          <a:xfrm>
            <a:off x="3304088" y="1421272"/>
            <a:ext cx="2568810" cy="69614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CA" sz="2000" b="1" noProof="0" dirty="0"/>
              <a:t>Tomographic reconstruction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7BEA7EAD-7182-948D-0FC4-D2E9A4608871}"/>
              </a:ext>
            </a:extLst>
          </p:cNvPr>
          <p:cNvSpPr txBox="1">
            <a:spLocks/>
          </p:cNvSpPr>
          <p:nvPr/>
        </p:nvSpPr>
        <p:spPr>
          <a:xfrm>
            <a:off x="6315440" y="1421272"/>
            <a:ext cx="2939197" cy="80807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CA" sz="2000" b="1" noProof="0" dirty="0"/>
              <a:t>3D dose distribution estimation 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96BEAA98-D804-231E-5A8C-BCA8F7310ADD}"/>
              </a:ext>
            </a:extLst>
          </p:cNvPr>
          <p:cNvSpPr txBox="1">
            <a:spLocks/>
          </p:cNvSpPr>
          <p:nvPr/>
        </p:nvSpPr>
        <p:spPr>
          <a:xfrm>
            <a:off x="9150036" y="1421272"/>
            <a:ext cx="2939197" cy="80807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CA" sz="2000" b="1" noProof="0" dirty="0"/>
              <a:t>QA metrics and decision-making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10E7CD7-C395-8B50-4993-E41DE06B233B}"/>
              </a:ext>
            </a:extLst>
          </p:cNvPr>
          <p:cNvSpPr txBox="1"/>
          <p:nvPr/>
        </p:nvSpPr>
        <p:spPr>
          <a:xfrm>
            <a:off x="339620" y="2117415"/>
            <a:ext cx="24665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noProof="0" dirty="0">
                <a:solidFill>
                  <a:schemeClr val="tx1">
                    <a:alpha val="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Dose deposition in scintillator 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221814A-2C52-3943-65F7-2F13EA28988A}"/>
              </a:ext>
            </a:extLst>
          </p:cNvPr>
          <p:cNvSpPr/>
          <p:nvPr/>
        </p:nvSpPr>
        <p:spPr>
          <a:xfrm>
            <a:off x="141323" y="1480042"/>
            <a:ext cx="350874" cy="36150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b="1" noProof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F77E08D-8EE0-212D-33FC-45D40BEFB70F}"/>
              </a:ext>
            </a:extLst>
          </p:cNvPr>
          <p:cNvSpPr/>
          <p:nvPr/>
        </p:nvSpPr>
        <p:spPr>
          <a:xfrm>
            <a:off x="3160733" y="1480042"/>
            <a:ext cx="350874" cy="36150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b="1" noProof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FCDCFC6D-06EB-239F-DFE8-06992FC27C15}"/>
              </a:ext>
            </a:extLst>
          </p:cNvPr>
          <p:cNvSpPr/>
          <p:nvPr/>
        </p:nvSpPr>
        <p:spPr>
          <a:xfrm>
            <a:off x="6166360" y="1480042"/>
            <a:ext cx="350874" cy="36150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b="1" noProof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3F70FBDC-5381-15DE-DC15-BC554A5AF7EF}"/>
              </a:ext>
            </a:extLst>
          </p:cNvPr>
          <p:cNvSpPr/>
          <p:nvPr/>
        </p:nvSpPr>
        <p:spPr>
          <a:xfrm>
            <a:off x="9187655" y="1480042"/>
            <a:ext cx="350874" cy="36150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b="1" noProof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F6F0028-438E-92CF-FFCD-3F68C5D93ED7}"/>
              </a:ext>
            </a:extLst>
          </p:cNvPr>
          <p:cNvSpPr txBox="1"/>
          <p:nvPr/>
        </p:nvSpPr>
        <p:spPr>
          <a:xfrm>
            <a:off x="241565" y="2916056"/>
            <a:ext cx="26474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noProof="0" dirty="0">
                <a:solidFill>
                  <a:schemeClr val="tx1">
                    <a:alpha val="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Scintillation light emitted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A92B8AF-0BC7-E45A-061E-82605B800282}"/>
              </a:ext>
            </a:extLst>
          </p:cNvPr>
          <p:cNvSpPr txBox="1"/>
          <p:nvPr/>
        </p:nvSpPr>
        <p:spPr>
          <a:xfrm>
            <a:off x="249203" y="3515087"/>
            <a:ext cx="26474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noProof="0" dirty="0">
                <a:solidFill>
                  <a:schemeClr val="tx1">
                    <a:alpha val="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Optical system records projections</a:t>
            </a:r>
          </a:p>
        </p:txBody>
      </p:sp>
      <p:sp>
        <p:nvSpPr>
          <p:cNvPr id="23" name="Arrow: Right 22">
            <a:extLst>
              <a:ext uri="{FF2B5EF4-FFF2-40B4-BE49-F238E27FC236}">
                <a16:creationId xmlns:a16="http://schemas.microsoft.com/office/drawing/2014/main" id="{38F9F5D8-D7A7-90E3-4FBB-BC05C054AD14}"/>
              </a:ext>
            </a:extLst>
          </p:cNvPr>
          <p:cNvSpPr/>
          <p:nvPr/>
        </p:nvSpPr>
        <p:spPr>
          <a:xfrm rot="5400000">
            <a:off x="1446467" y="2676540"/>
            <a:ext cx="237615" cy="326722"/>
          </a:xfrm>
          <a:prstGeom prst="rightArrow">
            <a:avLst>
              <a:gd name="adj1" fmla="val 55946"/>
              <a:gd name="adj2" fmla="val 59328"/>
            </a:avLst>
          </a:prstGeom>
          <a:solidFill>
            <a:srgbClr val="6399C5">
              <a:alpha val="0"/>
            </a:srgbClr>
          </a:solidFill>
          <a:ln cap="flat" cmpd="sng">
            <a:noFill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noProof="0" dirty="0"/>
          </a:p>
        </p:txBody>
      </p:sp>
      <p:sp>
        <p:nvSpPr>
          <p:cNvPr id="25" name="Arrow: Right 24">
            <a:extLst>
              <a:ext uri="{FF2B5EF4-FFF2-40B4-BE49-F238E27FC236}">
                <a16:creationId xmlns:a16="http://schemas.microsoft.com/office/drawing/2014/main" id="{C43AD334-484F-89BE-E114-9E727B04975E}"/>
              </a:ext>
            </a:extLst>
          </p:cNvPr>
          <p:cNvSpPr/>
          <p:nvPr/>
        </p:nvSpPr>
        <p:spPr>
          <a:xfrm rot="5400000">
            <a:off x="1446466" y="3236877"/>
            <a:ext cx="237615" cy="326722"/>
          </a:xfrm>
          <a:prstGeom prst="rightArrow">
            <a:avLst>
              <a:gd name="adj1" fmla="val 55946"/>
              <a:gd name="adj2" fmla="val 59328"/>
            </a:avLst>
          </a:prstGeom>
          <a:solidFill>
            <a:srgbClr val="6399C5">
              <a:alpha val="0"/>
            </a:srgbClr>
          </a:solidFill>
          <a:ln cap="flat" cmpd="sng">
            <a:noFill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noProof="0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7BBD896-1014-1172-E02B-B86561844733}"/>
              </a:ext>
            </a:extLst>
          </p:cNvPr>
          <p:cNvSpPr txBox="1"/>
          <p:nvPr/>
        </p:nvSpPr>
        <p:spPr>
          <a:xfrm>
            <a:off x="3336026" y="2117415"/>
            <a:ext cx="24665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noProof="0" dirty="0">
                <a:solidFill>
                  <a:schemeClr val="tx1">
                    <a:alpha val="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Input: Projection data</a:t>
            </a:r>
          </a:p>
        </p:txBody>
      </p:sp>
      <p:sp>
        <p:nvSpPr>
          <p:cNvPr id="36" name="Arrow: Right 35">
            <a:extLst>
              <a:ext uri="{FF2B5EF4-FFF2-40B4-BE49-F238E27FC236}">
                <a16:creationId xmlns:a16="http://schemas.microsoft.com/office/drawing/2014/main" id="{F75C52C4-86E3-19D1-612D-FEC5E3BE3939}"/>
              </a:ext>
            </a:extLst>
          </p:cNvPr>
          <p:cNvSpPr/>
          <p:nvPr/>
        </p:nvSpPr>
        <p:spPr>
          <a:xfrm rot="5400000">
            <a:off x="4469685" y="2474092"/>
            <a:ext cx="237615" cy="326722"/>
          </a:xfrm>
          <a:prstGeom prst="rightArrow">
            <a:avLst>
              <a:gd name="adj1" fmla="val 55946"/>
              <a:gd name="adj2" fmla="val 59328"/>
            </a:avLst>
          </a:prstGeom>
          <a:solidFill>
            <a:srgbClr val="6399C5">
              <a:alpha val="0"/>
            </a:srgbClr>
          </a:solidFill>
          <a:ln cap="flat" cmpd="sng">
            <a:noFill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noProof="0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5418705-10F9-A80A-79D0-C8924DE691F6}"/>
              </a:ext>
            </a:extLst>
          </p:cNvPr>
          <p:cNvSpPr txBox="1"/>
          <p:nvPr/>
        </p:nvSpPr>
        <p:spPr>
          <a:xfrm>
            <a:off x="3264782" y="2686410"/>
            <a:ext cx="26474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noProof="0" dirty="0">
                <a:solidFill>
                  <a:schemeClr val="tx1">
                    <a:alpha val="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Tomographic reconstruction algorithm</a:t>
            </a:r>
          </a:p>
        </p:txBody>
      </p:sp>
      <p:sp>
        <p:nvSpPr>
          <p:cNvPr id="38" name="Arrow: Right 37">
            <a:extLst>
              <a:ext uri="{FF2B5EF4-FFF2-40B4-BE49-F238E27FC236}">
                <a16:creationId xmlns:a16="http://schemas.microsoft.com/office/drawing/2014/main" id="{62715740-6AD6-3212-5575-0688FEB58EED}"/>
              </a:ext>
            </a:extLst>
          </p:cNvPr>
          <p:cNvSpPr/>
          <p:nvPr/>
        </p:nvSpPr>
        <p:spPr>
          <a:xfrm rot="5400000">
            <a:off x="4469685" y="3277219"/>
            <a:ext cx="237615" cy="326722"/>
          </a:xfrm>
          <a:prstGeom prst="rightArrow">
            <a:avLst>
              <a:gd name="adj1" fmla="val 55946"/>
              <a:gd name="adj2" fmla="val 59328"/>
            </a:avLst>
          </a:prstGeom>
          <a:solidFill>
            <a:srgbClr val="6399C5">
              <a:alpha val="0"/>
            </a:srgbClr>
          </a:solidFill>
          <a:ln cap="flat" cmpd="sng">
            <a:noFill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noProof="0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E5FB1D2-BBAF-109C-F89C-6E15F3D67FC3}"/>
              </a:ext>
            </a:extLst>
          </p:cNvPr>
          <p:cNvSpPr txBox="1"/>
          <p:nvPr/>
        </p:nvSpPr>
        <p:spPr>
          <a:xfrm>
            <a:off x="3264782" y="3578262"/>
            <a:ext cx="26474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noProof="0" dirty="0">
                <a:solidFill>
                  <a:schemeClr val="tx1">
                    <a:alpha val="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Output: 3D distribution </a:t>
            </a:r>
          </a:p>
        </p:txBody>
      </p:sp>
      <p:sp>
        <p:nvSpPr>
          <p:cNvPr id="40" name="Arrow: Right 39">
            <a:extLst>
              <a:ext uri="{FF2B5EF4-FFF2-40B4-BE49-F238E27FC236}">
                <a16:creationId xmlns:a16="http://schemas.microsoft.com/office/drawing/2014/main" id="{2B2924E2-FCBB-F758-D3EA-4173062FEBFE}"/>
              </a:ext>
            </a:extLst>
          </p:cNvPr>
          <p:cNvSpPr/>
          <p:nvPr/>
        </p:nvSpPr>
        <p:spPr>
          <a:xfrm>
            <a:off x="9391496" y="2259883"/>
            <a:ext cx="237615" cy="326722"/>
          </a:xfrm>
          <a:prstGeom prst="rightArrow">
            <a:avLst>
              <a:gd name="adj1" fmla="val 55946"/>
              <a:gd name="adj2" fmla="val 59328"/>
            </a:avLst>
          </a:prstGeom>
          <a:solidFill>
            <a:srgbClr val="6399C5">
              <a:alpha val="0"/>
            </a:srgbClr>
          </a:solidFill>
          <a:ln cap="flat" cmpd="sng">
            <a:noFill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noProof="0" dirty="0"/>
          </a:p>
        </p:txBody>
      </p:sp>
      <p:sp>
        <p:nvSpPr>
          <p:cNvPr id="41" name="Arrow: Right 40">
            <a:extLst>
              <a:ext uri="{FF2B5EF4-FFF2-40B4-BE49-F238E27FC236}">
                <a16:creationId xmlns:a16="http://schemas.microsoft.com/office/drawing/2014/main" id="{1F4CBB3A-369C-6608-A451-94601710959E}"/>
              </a:ext>
            </a:extLst>
          </p:cNvPr>
          <p:cNvSpPr/>
          <p:nvPr/>
        </p:nvSpPr>
        <p:spPr>
          <a:xfrm>
            <a:off x="9391496" y="2960506"/>
            <a:ext cx="237615" cy="326722"/>
          </a:xfrm>
          <a:prstGeom prst="rightArrow">
            <a:avLst>
              <a:gd name="adj1" fmla="val 55946"/>
              <a:gd name="adj2" fmla="val 59328"/>
            </a:avLst>
          </a:prstGeom>
          <a:solidFill>
            <a:srgbClr val="6399C5">
              <a:alpha val="0"/>
            </a:srgbClr>
          </a:solidFill>
          <a:ln cap="flat" cmpd="sng">
            <a:noFill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noProof="0" dirty="0"/>
          </a:p>
        </p:txBody>
      </p:sp>
      <p:sp>
        <p:nvSpPr>
          <p:cNvPr id="42" name="Arrow: Right 41">
            <a:extLst>
              <a:ext uri="{FF2B5EF4-FFF2-40B4-BE49-F238E27FC236}">
                <a16:creationId xmlns:a16="http://schemas.microsoft.com/office/drawing/2014/main" id="{505ACD03-FC6C-9255-DC44-012A18D728BF}"/>
              </a:ext>
            </a:extLst>
          </p:cNvPr>
          <p:cNvSpPr/>
          <p:nvPr/>
        </p:nvSpPr>
        <p:spPr>
          <a:xfrm>
            <a:off x="9391496" y="3664312"/>
            <a:ext cx="237615" cy="326722"/>
          </a:xfrm>
          <a:prstGeom prst="rightArrow">
            <a:avLst>
              <a:gd name="adj1" fmla="val 55946"/>
              <a:gd name="adj2" fmla="val 59328"/>
            </a:avLst>
          </a:prstGeom>
          <a:solidFill>
            <a:srgbClr val="6399C5">
              <a:alpha val="0"/>
            </a:srgbClr>
          </a:solidFill>
          <a:ln cap="flat" cmpd="sng">
            <a:noFill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noProof="0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D0CC485F-AD30-6711-F1FF-C7D8B304193A}"/>
              </a:ext>
            </a:extLst>
          </p:cNvPr>
          <p:cNvSpPr txBox="1"/>
          <p:nvPr/>
        </p:nvSpPr>
        <p:spPr>
          <a:xfrm>
            <a:off x="9615395" y="2225917"/>
            <a:ext cx="24665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noProof="0" dirty="0">
                <a:solidFill>
                  <a:schemeClr val="tx1">
                    <a:alpha val="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Development of acceptance criteria.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4F2C4D4A-88D5-3EAD-DC04-33A3DD107601}"/>
              </a:ext>
            </a:extLst>
          </p:cNvPr>
          <p:cNvSpPr txBox="1"/>
          <p:nvPr/>
        </p:nvSpPr>
        <p:spPr>
          <a:xfrm>
            <a:off x="9615395" y="2925581"/>
            <a:ext cx="24665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noProof="0" dirty="0">
                <a:solidFill>
                  <a:schemeClr val="tx1">
                    <a:alpha val="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Spatial information on the errors.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906C5BEB-62ED-CFE8-0E07-41812887C70C}"/>
              </a:ext>
            </a:extLst>
          </p:cNvPr>
          <p:cNvSpPr txBox="1"/>
          <p:nvPr/>
        </p:nvSpPr>
        <p:spPr>
          <a:xfrm>
            <a:off x="9615394" y="3630431"/>
            <a:ext cx="24665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noProof="0" dirty="0">
                <a:solidFill>
                  <a:schemeClr val="tx1">
                    <a:alpha val="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Flagging of reconstruction errors.</a:t>
            </a:r>
          </a:p>
        </p:txBody>
      </p:sp>
      <p:sp>
        <p:nvSpPr>
          <p:cNvPr id="56" name="Arrow: Right 55">
            <a:extLst>
              <a:ext uri="{FF2B5EF4-FFF2-40B4-BE49-F238E27FC236}">
                <a16:creationId xmlns:a16="http://schemas.microsoft.com/office/drawing/2014/main" id="{74EE91E9-FC5B-BD38-807E-AE8E77BE55E0}"/>
              </a:ext>
            </a:extLst>
          </p:cNvPr>
          <p:cNvSpPr/>
          <p:nvPr/>
        </p:nvSpPr>
        <p:spPr>
          <a:xfrm>
            <a:off x="6364757" y="2276441"/>
            <a:ext cx="237615" cy="326722"/>
          </a:xfrm>
          <a:prstGeom prst="rightArrow">
            <a:avLst>
              <a:gd name="adj1" fmla="val 55946"/>
              <a:gd name="adj2" fmla="val 59328"/>
            </a:avLst>
          </a:prstGeom>
          <a:solidFill>
            <a:srgbClr val="6399C5">
              <a:alpha val="0"/>
            </a:srgbClr>
          </a:solidFill>
          <a:ln cap="flat" cmpd="sng">
            <a:noFill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noProof="0" dirty="0"/>
          </a:p>
        </p:txBody>
      </p:sp>
      <p:sp>
        <p:nvSpPr>
          <p:cNvPr id="57" name="Arrow: Right 56">
            <a:extLst>
              <a:ext uri="{FF2B5EF4-FFF2-40B4-BE49-F238E27FC236}">
                <a16:creationId xmlns:a16="http://schemas.microsoft.com/office/drawing/2014/main" id="{D90AABC6-D168-F3A1-DF68-6BF55257DDC7}"/>
              </a:ext>
            </a:extLst>
          </p:cNvPr>
          <p:cNvSpPr/>
          <p:nvPr/>
        </p:nvSpPr>
        <p:spPr>
          <a:xfrm>
            <a:off x="6364757" y="2974683"/>
            <a:ext cx="237615" cy="326722"/>
          </a:xfrm>
          <a:prstGeom prst="rightArrow">
            <a:avLst>
              <a:gd name="adj1" fmla="val 55946"/>
              <a:gd name="adj2" fmla="val 59328"/>
            </a:avLst>
          </a:prstGeom>
          <a:solidFill>
            <a:srgbClr val="6399C5">
              <a:alpha val="0"/>
            </a:srgbClr>
          </a:solidFill>
          <a:ln cap="flat" cmpd="sng">
            <a:noFill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noProof="0" dirty="0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25E0DEDC-9E79-1967-C9C8-553023A9E0C2}"/>
              </a:ext>
            </a:extLst>
          </p:cNvPr>
          <p:cNvSpPr txBox="1"/>
          <p:nvPr/>
        </p:nvSpPr>
        <p:spPr>
          <a:xfrm>
            <a:off x="6588656" y="2240094"/>
            <a:ext cx="24665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noProof="0" dirty="0">
                <a:solidFill>
                  <a:schemeClr val="tx1">
                    <a:alpha val="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3D </a:t>
            </a:r>
            <a:r>
              <a:rPr lang="en-CA" noProof="0" dirty="0" err="1">
                <a:solidFill>
                  <a:schemeClr val="tx1">
                    <a:alpha val="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voxelized</a:t>
            </a:r>
            <a:r>
              <a:rPr lang="en-CA" noProof="0" dirty="0">
                <a:solidFill>
                  <a:schemeClr val="tx1">
                    <a:alpha val="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dose map.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02EA61B4-5006-2C24-EA7B-CACAE9D217BB}"/>
              </a:ext>
            </a:extLst>
          </p:cNvPr>
          <p:cNvSpPr txBox="1"/>
          <p:nvPr/>
        </p:nvSpPr>
        <p:spPr>
          <a:xfrm>
            <a:off x="6588656" y="2939758"/>
            <a:ext cx="25429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noProof="0" dirty="0">
                <a:solidFill>
                  <a:schemeClr val="tx1">
                    <a:alpha val="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Uncertainty estimation of the reconstruction.</a:t>
            </a:r>
          </a:p>
        </p:txBody>
      </p:sp>
      <p:sp>
        <p:nvSpPr>
          <p:cNvPr id="1030" name="Arc 1029">
            <a:extLst>
              <a:ext uri="{FF2B5EF4-FFF2-40B4-BE49-F238E27FC236}">
                <a16:creationId xmlns:a16="http://schemas.microsoft.com/office/drawing/2014/main" id="{ABF069D5-96C0-1030-0ABB-B87ABB2D3E26}"/>
              </a:ext>
            </a:extLst>
          </p:cNvPr>
          <p:cNvSpPr/>
          <p:nvPr/>
        </p:nvSpPr>
        <p:spPr>
          <a:xfrm rot="5400000">
            <a:off x="2028031" y="4108213"/>
            <a:ext cx="2086792" cy="2636125"/>
          </a:xfrm>
          <a:prstGeom prst="arc">
            <a:avLst>
              <a:gd name="adj1" fmla="val 17958741"/>
              <a:gd name="adj2" fmla="val 3534635"/>
            </a:avLst>
          </a:prstGeom>
          <a:ln w="50800" cap="rnd">
            <a:solidFill>
              <a:schemeClr val="tx1"/>
            </a:solidFill>
            <a:round/>
            <a:headEnd type="arrow"/>
            <a:tailEnd type="none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1527595 w 3543396"/>
                      <a:gd name="connsiteY0" fmla="*/ 15996 h 3354572"/>
                      <a:gd name="connsiteX1" fmla="*/ 2984702 w 3543396"/>
                      <a:gd name="connsiteY1" fmla="*/ 454769 h 3354572"/>
                      <a:gd name="connsiteX2" fmla="*/ 3524612 w 3543396"/>
                      <a:gd name="connsiteY2" fmla="*/ 1920879 h 3354572"/>
                      <a:gd name="connsiteX3" fmla="*/ 2905249 w 3543396"/>
                      <a:gd name="connsiteY3" fmla="*/ 1834809 h 3354572"/>
                      <a:gd name="connsiteX4" fmla="*/ 2320944 w 3543396"/>
                      <a:gd name="connsiteY4" fmla="*/ 1753612 h 3354572"/>
                      <a:gd name="connsiteX5" fmla="*/ 1771698 w 3543396"/>
                      <a:gd name="connsiteY5" fmla="*/ 1677286 h 3354572"/>
                      <a:gd name="connsiteX6" fmla="*/ 1695212 w 3543396"/>
                      <a:gd name="connsiteY6" fmla="*/ 1156748 h 3354572"/>
                      <a:gd name="connsiteX7" fmla="*/ 1618727 w 3543396"/>
                      <a:gd name="connsiteY7" fmla="*/ 636211 h 3354572"/>
                      <a:gd name="connsiteX8" fmla="*/ 1527595 w 3543396"/>
                      <a:gd name="connsiteY8" fmla="*/ 15996 h 3354572"/>
                      <a:gd name="connsiteX0" fmla="*/ 1527595 w 3543396"/>
                      <a:gd name="connsiteY0" fmla="*/ 15996 h 3354572"/>
                      <a:gd name="connsiteX1" fmla="*/ 2984702 w 3543396"/>
                      <a:gd name="connsiteY1" fmla="*/ 454769 h 3354572"/>
                      <a:gd name="connsiteX2" fmla="*/ 3524612 w 3543396"/>
                      <a:gd name="connsiteY2" fmla="*/ 1920879 h 33545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543396" h="3354572" stroke="0" extrusionOk="0">
                        <a:moveTo>
                          <a:pt x="1527595" y="15996"/>
                        </a:moveTo>
                        <a:cubicBezTo>
                          <a:pt x="2003216" y="-87943"/>
                          <a:pt x="2485676" y="148097"/>
                          <a:pt x="2984702" y="454769"/>
                        </a:cubicBezTo>
                        <a:cubicBezTo>
                          <a:pt x="3499271" y="849840"/>
                          <a:pt x="3582880" y="1378812"/>
                          <a:pt x="3524612" y="1920879"/>
                        </a:cubicBezTo>
                        <a:cubicBezTo>
                          <a:pt x="3273555" y="1916111"/>
                          <a:pt x="3193439" y="1883401"/>
                          <a:pt x="2905249" y="1834809"/>
                        </a:cubicBezTo>
                        <a:cubicBezTo>
                          <a:pt x="2617059" y="1786218"/>
                          <a:pt x="2565439" y="1767397"/>
                          <a:pt x="2320944" y="1753612"/>
                        </a:cubicBezTo>
                        <a:cubicBezTo>
                          <a:pt x="2076449" y="1739826"/>
                          <a:pt x="1897863" y="1667525"/>
                          <a:pt x="1771698" y="1677286"/>
                        </a:cubicBezTo>
                        <a:cubicBezTo>
                          <a:pt x="1742150" y="1503813"/>
                          <a:pt x="1739110" y="1368954"/>
                          <a:pt x="1695212" y="1156748"/>
                        </a:cubicBezTo>
                        <a:cubicBezTo>
                          <a:pt x="1651315" y="944542"/>
                          <a:pt x="1633352" y="871383"/>
                          <a:pt x="1618727" y="636211"/>
                        </a:cubicBezTo>
                        <a:cubicBezTo>
                          <a:pt x="1604102" y="401039"/>
                          <a:pt x="1521834" y="166996"/>
                          <a:pt x="1527595" y="15996"/>
                        </a:cubicBezTo>
                        <a:close/>
                      </a:path>
                      <a:path w="3543396" h="3354572" fill="none" extrusionOk="0">
                        <a:moveTo>
                          <a:pt x="1527595" y="15996"/>
                        </a:moveTo>
                        <a:cubicBezTo>
                          <a:pt x="2148690" y="-32197"/>
                          <a:pt x="2499105" y="92042"/>
                          <a:pt x="2984702" y="454769"/>
                        </a:cubicBezTo>
                        <a:cubicBezTo>
                          <a:pt x="3455218" y="869757"/>
                          <a:pt x="3683252" y="1488836"/>
                          <a:pt x="3524612" y="1920879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glow>
              <a:schemeClr val="tx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 noProof="0" dirty="0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1031" name="Arc 1030">
            <a:extLst>
              <a:ext uri="{FF2B5EF4-FFF2-40B4-BE49-F238E27FC236}">
                <a16:creationId xmlns:a16="http://schemas.microsoft.com/office/drawing/2014/main" id="{D077791B-ADFD-F52A-7ACF-F6B1BEB23F98}"/>
              </a:ext>
            </a:extLst>
          </p:cNvPr>
          <p:cNvSpPr/>
          <p:nvPr/>
        </p:nvSpPr>
        <p:spPr>
          <a:xfrm rot="5400000">
            <a:off x="5051917" y="4107319"/>
            <a:ext cx="2086792" cy="2636125"/>
          </a:xfrm>
          <a:prstGeom prst="arc">
            <a:avLst>
              <a:gd name="adj1" fmla="val 17958741"/>
              <a:gd name="adj2" fmla="val 3534635"/>
            </a:avLst>
          </a:prstGeom>
          <a:ln w="50800" cap="rnd">
            <a:solidFill>
              <a:schemeClr val="tx1"/>
            </a:solidFill>
            <a:round/>
            <a:headEnd type="arrow"/>
            <a:tailEnd type="none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1527595 w 3543396"/>
                      <a:gd name="connsiteY0" fmla="*/ 15996 h 3354572"/>
                      <a:gd name="connsiteX1" fmla="*/ 2984702 w 3543396"/>
                      <a:gd name="connsiteY1" fmla="*/ 454769 h 3354572"/>
                      <a:gd name="connsiteX2" fmla="*/ 3524612 w 3543396"/>
                      <a:gd name="connsiteY2" fmla="*/ 1920879 h 3354572"/>
                      <a:gd name="connsiteX3" fmla="*/ 2905249 w 3543396"/>
                      <a:gd name="connsiteY3" fmla="*/ 1834809 h 3354572"/>
                      <a:gd name="connsiteX4" fmla="*/ 2320944 w 3543396"/>
                      <a:gd name="connsiteY4" fmla="*/ 1753612 h 3354572"/>
                      <a:gd name="connsiteX5" fmla="*/ 1771698 w 3543396"/>
                      <a:gd name="connsiteY5" fmla="*/ 1677286 h 3354572"/>
                      <a:gd name="connsiteX6" fmla="*/ 1695212 w 3543396"/>
                      <a:gd name="connsiteY6" fmla="*/ 1156748 h 3354572"/>
                      <a:gd name="connsiteX7" fmla="*/ 1618727 w 3543396"/>
                      <a:gd name="connsiteY7" fmla="*/ 636211 h 3354572"/>
                      <a:gd name="connsiteX8" fmla="*/ 1527595 w 3543396"/>
                      <a:gd name="connsiteY8" fmla="*/ 15996 h 3354572"/>
                      <a:gd name="connsiteX0" fmla="*/ 1527595 w 3543396"/>
                      <a:gd name="connsiteY0" fmla="*/ 15996 h 3354572"/>
                      <a:gd name="connsiteX1" fmla="*/ 2984702 w 3543396"/>
                      <a:gd name="connsiteY1" fmla="*/ 454769 h 3354572"/>
                      <a:gd name="connsiteX2" fmla="*/ 3524612 w 3543396"/>
                      <a:gd name="connsiteY2" fmla="*/ 1920879 h 33545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543396" h="3354572" stroke="0" extrusionOk="0">
                        <a:moveTo>
                          <a:pt x="1527595" y="15996"/>
                        </a:moveTo>
                        <a:cubicBezTo>
                          <a:pt x="2003216" y="-87943"/>
                          <a:pt x="2485676" y="148097"/>
                          <a:pt x="2984702" y="454769"/>
                        </a:cubicBezTo>
                        <a:cubicBezTo>
                          <a:pt x="3499271" y="849840"/>
                          <a:pt x="3582880" y="1378812"/>
                          <a:pt x="3524612" y="1920879"/>
                        </a:cubicBezTo>
                        <a:cubicBezTo>
                          <a:pt x="3273555" y="1916111"/>
                          <a:pt x="3193439" y="1883401"/>
                          <a:pt x="2905249" y="1834809"/>
                        </a:cubicBezTo>
                        <a:cubicBezTo>
                          <a:pt x="2617059" y="1786218"/>
                          <a:pt x="2565439" y="1767397"/>
                          <a:pt x="2320944" y="1753612"/>
                        </a:cubicBezTo>
                        <a:cubicBezTo>
                          <a:pt x="2076449" y="1739826"/>
                          <a:pt x="1897863" y="1667525"/>
                          <a:pt x="1771698" y="1677286"/>
                        </a:cubicBezTo>
                        <a:cubicBezTo>
                          <a:pt x="1742150" y="1503813"/>
                          <a:pt x="1739110" y="1368954"/>
                          <a:pt x="1695212" y="1156748"/>
                        </a:cubicBezTo>
                        <a:cubicBezTo>
                          <a:pt x="1651315" y="944542"/>
                          <a:pt x="1633352" y="871383"/>
                          <a:pt x="1618727" y="636211"/>
                        </a:cubicBezTo>
                        <a:cubicBezTo>
                          <a:pt x="1604102" y="401039"/>
                          <a:pt x="1521834" y="166996"/>
                          <a:pt x="1527595" y="15996"/>
                        </a:cubicBezTo>
                        <a:close/>
                      </a:path>
                      <a:path w="3543396" h="3354572" fill="none" extrusionOk="0">
                        <a:moveTo>
                          <a:pt x="1527595" y="15996"/>
                        </a:moveTo>
                        <a:cubicBezTo>
                          <a:pt x="2148690" y="-32197"/>
                          <a:pt x="2499105" y="92042"/>
                          <a:pt x="2984702" y="454769"/>
                        </a:cubicBezTo>
                        <a:cubicBezTo>
                          <a:pt x="3455218" y="869757"/>
                          <a:pt x="3683252" y="1488836"/>
                          <a:pt x="3524612" y="1920879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glow>
              <a:schemeClr val="tx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 noProof="0" dirty="0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1032" name="Arc 1031">
            <a:extLst>
              <a:ext uri="{FF2B5EF4-FFF2-40B4-BE49-F238E27FC236}">
                <a16:creationId xmlns:a16="http://schemas.microsoft.com/office/drawing/2014/main" id="{307A941E-08D0-7D73-6850-D2BE9B3BCD7D}"/>
              </a:ext>
            </a:extLst>
          </p:cNvPr>
          <p:cNvSpPr/>
          <p:nvPr/>
        </p:nvSpPr>
        <p:spPr>
          <a:xfrm rot="5400000">
            <a:off x="8086437" y="4102048"/>
            <a:ext cx="2086792" cy="2636125"/>
          </a:xfrm>
          <a:prstGeom prst="arc">
            <a:avLst>
              <a:gd name="adj1" fmla="val 17958741"/>
              <a:gd name="adj2" fmla="val 3534635"/>
            </a:avLst>
          </a:prstGeom>
          <a:ln w="50800" cap="rnd">
            <a:solidFill>
              <a:schemeClr val="tx1"/>
            </a:solidFill>
            <a:round/>
            <a:headEnd type="arrow"/>
            <a:tailEnd type="none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1527595 w 3543396"/>
                      <a:gd name="connsiteY0" fmla="*/ 15996 h 3354572"/>
                      <a:gd name="connsiteX1" fmla="*/ 2984702 w 3543396"/>
                      <a:gd name="connsiteY1" fmla="*/ 454769 h 3354572"/>
                      <a:gd name="connsiteX2" fmla="*/ 3524612 w 3543396"/>
                      <a:gd name="connsiteY2" fmla="*/ 1920879 h 3354572"/>
                      <a:gd name="connsiteX3" fmla="*/ 2905249 w 3543396"/>
                      <a:gd name="connsiteY3" fmla="*/ 1834809 h 3354572"/>
                      <a:gd name="connsiteX4" fmla="*/ 2320944 w 3543396"/>
                      <a:gd name="connsiteY4" fmla="*/ 1753612 h 3354572"/>
                      <a:gd name="connsiteX5" fmla="*/ 1771698 w 3543396"/>
                      <a:gd name="connsiteY5" fmla="*/ 1677286 h 3354572"/>
                      <a:gd name="connsiteX6" fmla="*/ 1695212 w 3543396"/>
                      <a:gd name="connsiteY6" fmla="*/ 1156748 h 3354572"/>
                      <a:gd name="connsiteX7" fmla="*/ 1618727 w 3543396"/>
                      <a:gd name="connsiteY7" fmla="*/ 636211 h 3354572"/>
                      <a:gd name="connsiteX8" fmla="*/ 1527595 w 3543396"/>
                      <a:gd name="connsiteY8" fmla="*/ 15996 h 3354572"/>
                      <a:gd name="connsiteX0" fmla="*/ 1527595 w 3543396"/>
                      <a:gd name="connsiteY0" fmla="*/ 15996 h 3354572"/>
                      <a:gd name="connsiteX1" fmla="*/ 2984702 w 3543396"/>
                      <a:gd name="connsiteY1" fmla="*/ 454769 h 3354572"/>
                      <a:gd name="connsiteX2" fmla="*/ 3524612 w 3543396"/>
                      <a:gd name="connsiteY2" fmla="*/ 1920879 h 33545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543396" h="3354572" stroke="0" extrusionOk="0">
                        <a:moveTo>
                          <a:pt x="1527595" y="15996"/>
                        </a:moveTo>
                        <a:cubicBezTo>
                          <a:pt x="2003216" y="-87943"/>
                          <a:pt x="2485676" y="148097"/>
                          <a:pt x="2984702" y="454769"/>
                        </a:cubicBezTo>
                        <a:cubicBezTo>
                          <a:pt x="3499271" y="849840"/>
                          <a:pt x="3582880" y="1378812"/>
                          <a:pt x="3524612" y="1920879"/>
                        </a:cubicBezTo>
                        <a:cubicBezTo>
                          <a:pt x="3273555" y="1916111"/>
                          <a:pt x="3193439" y="1883401"/>
                          <a:pt x="2905249" y="1834809"/>
                        </a:cubicBezTo>
                        <a:cubicBezTo>
                          <a:pt x="2617059" y="1786218"/>
                          <a:pt x="2565439" y="1767397"/>
                          <a:pt x="2320944" y="1753612"/>
                        </a:cubicBezTo>
                        <a:cubicBezTo>
                          <a:pt x="2076449" y="1739826"/>
                          <a:pt x="1897863" y="1667525"/>
                          <a:pt x="1771698" y="1677286"/>
                        </a:cubicBezTo>
                        <a:cubicBezTo>
                          <a:pt x="1742150" y="1503813"/>
                          <a:pt x="1739110" y="1368954"/>
                          <a:pt x="1695212" y="1156748"/>
                        </a:cubicBezTo>
                        <a:cubicBezTo>
                          <a:pt x="1651315" y="944542"/>
                          <a:pt x="1633352" y="871383"/>
                          <a:pt x="1618727" y="636211"/>
                        </a:cubicBezTo>
                        <a:cubicBezTo>
                          <a:pt x="1604102" y="401039"/>
                          <a:pt x="1521834" y="166996"/>
                          <a:pt x="1527595" y="15996"/>
                        </a:cubicBezTo>
                        <a:close/>
                      </a:path>
                      <a:path w="3543396" h="3354572" fill="none" extrusionOk="0">
                        <a:moveTo>
                          <a:pt x="1527595" y="15996"/>
                        </a:moveTo>
                        <a:cubicBezTo>
                          <a:pt x="2148690" y="-32197"/>
                          <a:pt x="2499105" y="92042"/>
                          <a:pt x="2984702" y="454769"/>
                        </a:cubicBezTo>
                        <a:cubicBezTo>
                          <a:pt x="3455218" y="869757"/>
                          <a:pt x="3683252" y="1488836"/>
                          <a:pt x="3524612" y="1920879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glow>
              <a:schemeClr val="tx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 noProof="0" dirty="0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284A902-B593-5183-DB01-140E970DCAD8}"/>
              </a:ext>
            </a:extLst>
          </p:cNvPr>
          <p:cNvSpPr/>
          <p:nvPr/>
        </p:nvSpPr>
        <p:spPr>
          <a:xfrm>
            <a:off x="6249604" y="2349323"/>
            <a:ext cx="118528" cy="882000"/>
          </a:xfrm>
          <a:prstGeom prst="rect">
            <a:avLst/>
          </a:prstGeom>
          <a:solidFill>
            <a:srgbClr val="6399C5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noProof="0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1411EF7-0213-3B0C-B437-8BCC530F9BEF}"/>
              </a:ext>
            </a:extLst>
          </p:cNvPr>
          <p:cNvSpPr/>
          <p:nvPr/>
        </p:nvSpPr>
        <p:spPr>
          <a:xfrm>
            <a:off x="9274873" y="2331271"/>
            <a:ext cx="118528" cy="1587600"/>
          </a:xfrm>
          <a:prstGeom prst="rect">
            <a:avLst/>
          </a:prstGeom>
          <a:solidFill>
            <a:srgbClr val="6399C5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noProof="0" dirty="0"/>
          </a:p>
        </p:txBody>
      </p:sp>
      <p:pic>
        <p:nvPicPr>
          <p:cNvPr id="16" name="Picture 2" descr="A diagram of a machine learning&#10;&#10;AI-generated content may be incorrect.">
            <a:extLst>
              <a:ext uri="{FF2B5EF4-FFF2-40B4-BE49-F238E27FC236}">
                <a16:creationId xmlns:a16="http://schemas.microsoft.com/office/drawing/2014/main" id="{926CDC96-6E24-A30A-86D8-4CEFA98B50F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892"/>
          <a:stretch>
            <a:fillRect/>
          </a:stretch>
        </p:blipFill>
        <p:spPr>
          <a:xfrm>
            <a:off x="208460" y="2781206"/>
            <a:ext cx="2581694" cy="2824607"/>
          </a:xfrm>
          <a:prstGeom prst="rect">
            <a:avLst/>
          </a:prstGeom>
        </p:spPr>
      </p:pic>
      <p:pic>
        <p:nvPicPr>
          <p:cNvPr id="27" name="Picture 7" descr="A diagram of a machine learning&#10;&#10;AI-generated content may be incorrect.">
            <a:extLst>
              <a:ext uri="{FF2B5EF4-FFF2-40B4-BE49-F238E27FC236}">
                <a16:creationId xmlns:a16="http://schemas.microsoft.com/office/drawing/2014/main" id="{993307BC-83CE-30F4-FC5E-225F519B525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20" r="17004"/>
          <a:stretch>
            <a:fillRect/>
          </a:stretch>
        </p:blipFill>
        <p:spPr>
          <a:xfrm>
            <a:off x="3249336" y="2663234"/>
            <a:ext cx="2647420" cy="2824607"/>
          </a:xfrm>
          <a:prstGeom prst="rect">
            <a:avLst/>
          </a:prstGeom>
        </p:spPr>
      </p:pic>
      <p:pic>
        <p:nvPicPr>
          <p:cNvPr id="28" name="GT_video_gif">
            <a:hlinkClick r:id="" action="ppaction://media"/>
            <a:extLst>
              <a:ext uri="{FF2B5EF4-FFF2-40B4-BE49-F238E27FC236}">
                <a16:creationId xmlns:a16="http://schemas.microsoft.com/office/drawing/2014/main" id="{B5FFD080-3920-D93F-2292-45F23528607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t="3606" b="2040"/>
          <a:stretch>
            <a:fillRect/>
          </a:stretch>
        </p:blipFill>
        <p:spPr>
          <a:xfrm>
            <a:off x="6590758" y="2313534"/>
            <a:ext cx="1937051" cy="1761983"/>
          </a:xfrm>
          <a:prstGeom prst="rect">
            <a:avLst/>
          </a:prstGeom>
        </p:spPr>
      </p:pic>
      <p:pic>
        <p:nvPicPr>
          <p:cNvPr id="29" name="uncertainty_video_30sec">
            <a:hlinkClick r:id="" action="ppaction://media"/>
            <a:extLst>
              <a:ext uri="{FF2B5EF4-FFF2-40B4-BE49-F238E27FC236}">
                <a16:creationId xmlns:a16="http://schemas.microsoft.com/office/drawing/2014/main" id="{FDE7C028-9D68-EB02-05B3-539C67C4043C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rcRect b="1959"/>
          <a:stretch>
            <a:fillRect/>
          </a:stretch>
        </p:blipFill>
        <p:spPr>
          <a:xfrm>
            <a:off x="6426964" y="4281494"/>
            <a:ext cx="2100175" cy="1749958"/>
          </a:xfrm>
          <a:prstGeom prst="rect">
            <a:avLst/>
          </a:prstGeom>
        </p:spPr>
      </p:pic>
      <p:sp>
        <p:nvSpPr>
          <p:cNvPr id="30" name="ZoneTexte 8">
            <a:extLst>
              <a:ext uri="{FF2B5EF4-FFF2-40B4-BE49-F238E27FC236}">
                <a16:creationId xmlns:a16="http://schemas.microsoft.com/office/drawing/2014/main" id="{705FEDE9-39F1-8077-5126-CD384808AC25}"/>
              </a:ext>
            </a:extLst>
          </p:cNvPr>
          <p:cNvSpPr txBox="1"/>
          <p:nvPr/>
        </p:nvSpPr>
        <p:spPr>
          <a:xfrm>
            <a:off x="4058987" y="4013491"/>
            <a:ext cx="70005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500"/>
              </a:spcBef>
            </a:pPr>
            <a:r>
              <a:rPr lang="en-CA" sz="1600" b="1" noProof="0" dirty="0">
                <a:latin typeface="Arial" panose="020B0604020202020204" pitchFamily="34" charset="0"/>
                <a:cs typeface="Arial" panose="020B0604020202020204" pitchFamily="34" charset="0"/>
              </a:rPr>
              <a:t>Uncertainty map</a:t>
            </a:r>
          </a:p>
        </p:txBody>
      </p:sp>
      <p:sp>
        <p:nvSpPr>
          <p:cNvPr id="31" name="ZoneTexte 8">
            <a:extLst>
              <a:ext uri="{FF2B5EF4-FFF2-40B4-BE49-F238E27FC236}">
                <a16:creationId xmlns:a16="http://schemas.microsoft.com/office/drawing/2014/main" id="{C92E5094-2EEB-41FF-1B92-88DAA1C914E6}"/>
              </a:ext>
            </a:extLst>
          </p:cNvPr>
          <p:cNvSpPr txBox="1"/>
          <p:nvPr/>
        </p:nvSpPr>
        <p:spPr>
          <a:xfrm>
            <a:off x="4058986" y="2051706"/>
            <a:ext cx="70005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500"/>
              </a:spcBef>
            </a:pPr>
            <a:r>
              <a:rPr lang="en-CA" sz="1600" b="1" noProof="0" dirty="0">
                <a:latin typeface="Arial" panose="020B0604020202020204" pitchFamily="34" charset="0"/>
                <a:cs typeface="Arial" panose="020B0604020202020204" pitchFamily="34" charset="0"/>
              </a:rPr>
              <a:t>Reconstructed dose</a:t>
            </a:r>
          </a:p>
        </p:txBody>
      </p:sp>
      <p:sp>
        <p:nvSpPr>
          <p:cNvPr id="32" name="ZoneTexte 8">
            <a:extLst>
              <a:ext uri="{FF2B5EF4-FFF2-40B4-BE49-F238E27FC236}">
                <a16:creationId xmlns:a16="http://schemas.microsoft.com/office/drawing/2014/main" id="{0F996089-CE0C-9BC5-8716-DCE00CB07CE5}"/>
              </a:ext>
            </a:extLst>
          </p:cNvPr>
          <p:cNvSpPr txBox="1"/>
          <p:nvPr/>
        </p:nvSpPr>
        <p:spPr>
          <a:xfrm>
            <a:off x="9476388" y="2093218"/>
            <a:ext cx="23857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500"/>
              </a:spcBef>
            </a:pPr>
            <a:r>
              <a:rPr lang="en-CA" sz="1600" b="1" noProof="0" dirty="0">
                <a:latin typeface="Arial" panose="020B0604020202020204" pitchFamily="34" charset="0"/>
                <a:cs typeface="Arial" panose="020B0604020202020204" pitchFamily="34" charset="0"/>
              </a:rPr>
              <a:t>Example use:</a:t>
            </a:r>
          </a:p>
        </p:txBody>
      </p:sp>
      <p:sp>
        <p:nvSpPr>
          <p:cNvPr id="33" name="Text Placeholder 4">
            <a:extLst>
              <a:ext uri="{FF2B5EF4-FFF2-40B4-BE49-F238E27FC236}">
                <a16:creationId xmlns:a16="http://schemas.microsoft.com/office/drawing/2014/main" id="{5F963D6B-C109-D096-C462-A98C8D65BD53}"/>
              </a:ext>
            </a:extLst>
          </p:cNvPr>
          <p:cNvSpPr txBox="1">
            <a:spLocks/>
          </p:cNvSpPr>
          <p:nvPr/>
        </p:nvSpPr>
        <p:spPr>
          <a:xfrm>
            <a:off x="9085723" y="2487973"/>
            <a:ext cx="3149650" cy="310106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2000"/>
              </a:spcBef>
            </a:pPr>
            <a:r>
              <a:rPr lang="en-CA" sz="1800" noProof="0" dirty="0"/>
              <a:t>Thresholding on uncertainty to determine if:</a:t>
            </a:r>
          </a:p>
          <a:p>
            <a:pPr marL="447675" lvl="1" indent="-177800">
              <a:lnSpc>
                <a:spcPct val="100000"/>
              </a:lnSpc>
            </a:pPr>
            <a:r>
              <a:rPr lang="en-CA" sz="1400" noProof="0" dirty="0"/>
              <a:t>The reconstruction is reliable.</a:t>
            </a:r>
          </a:p>
          <a:p>
            <a:pPr marL="269875" lvl="1" indent="0">
              <a:lnSpc>
                <a:spcPct val="100000"/>
              </a:lnSpc>
              <a:buNone/>
            </a:pPr>
            <a:endParaRPr lang="en-CA" sz="1800" noProof="0" dirty="0"/>
          </a:p>
          <a:p>
            <a:pPr>
              <a:lnSpc>
                <a:spcPct val="100000"/>
              </a:lnSpc>
              <a:spcBef>
                <a:spcPts val="700"/>
              </a:spcBef>
            </a:pPr>
            <a:r>
              <a:rPr lang="en-CA" sz="1800" noProof="0" dirty="0"/>
              <a:t>If the reconstruction is reliable:</a:t>
            </a:r>
          </a:p>
          <a:p>
            <a:pPr marL="444500" lvl="1" indent="-176213">
              <a:lnSpc>
                <a:spcPct val="100000"/>
              </a:lnSpc>
            </a:pPr>
            <a:r>
              <a:rPr lang="en-CA" sz="1400" noProof="0" dirty="0"/>
              <a:t>Flag high-error regions;</a:t>
            </a:r>
          </a:p>
          <a:p>
            <a:pPr marL="444500" lvl="1" indent="-176213">
              <a:lnSpc>
                <a:spcPct val="100000"/>
              </a:lnSpc>
            </a:pPr>
            <a:r>
              <a:rPr lang="en-CA" sz="1400" noProof="0" dirty="0"/>
              <a:t>Guide targeted review of profiles or PDDs;</a:t>
            </a:r>
          </a:p>
          <a:p>
            <a:pPr marL="444500" lvl="1" indent="-176213">
              <a:lnSpc>
                <a:spcPct val="100000"/>
              </a:lnSpc>
            </a:pPr>
            <a:r>
              <a:rPr lang="en-CA" sz="1400" noProof="0" dirty="0"/>
              <a:t>Global acceptance criteria.</a:t>
            </a:r>
          </a:p>
          <a:p>
            <a:pPr lvl="1">
              <a:lnSpc>
                <a:spcPct val="100000"/>
              </a:lnSpc>
            </a:pPr>
            <a:endParaRPr lang="en-CA" sz="1400" noProof="0" dirty="0"/>
          </a:p>
        </p:txBody>
      </p:sp>
      <p:cxnSp>
        <p:nvCxnSpPr>
          <p:cNvPr id="34" name="Straight Connector 53">
            <a:extLst>
              <a:ext uri="{FF2B5EF4-FFF2-40B4-BE49-F238E27FC236}">
                <a16:creationId xmlns:a16="http://schemas.microsoft.com/office/drawing/2014/main" id="{B2D94298-6357-03BF-BE62-D017A0AC0F55}"/>
              </a:ext>
            </a:extLst>
          </p:cNvPr>
          <p:cNvCxnSpPr>
            <a:cxnSpLocks/>
          </p:cNvCxnSpPr>
          <p:nvPr/>
        </p:nvCxnSpPr>
        <p:spPr>
          <a:xfrm>
            <a:off x="9114024" y="1361567"/>
            <a:ext cx="6350" cy="5134483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2">
            <a:extLst>
              <a:ext uri="{FF2B5EF4-FFF2-40B4-BE49-F238E27FC236}">
                <a16:creationId xmlns:a16="http://schemas.microsoft.com/office/drawing/2014/main" id="{742BC520-DCE8-6288-023F-AEB722E9EEA9}"/>
              </a:ext>
            </a:extLst>
          </p:cNvPr>
          <p:cNvSpPr txBox="1"/>
          <p:nvPr/>
        </p:nvSpPr>
        <p:spPr>
          <a:xfrm>
            <a:off x="17584" y="6567586"/>
            <a:ext cx="724594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CA" sz="1400" b="1" noProof="0" dirty="0">
                <a:solidFill>
                  <a:schemeClr val="bg1"/>
                </a:solidFill>
                <a:latin typeface="Arial" panose="020B0604020202020204" pitchFamily="34" charset="0"/>
              </a:rPr>
              <a:t>Motivation and Context</a:t>
            </a:r>
            <a:endParaRPr lang="en-CA" sz="1400" b="1" noProof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8697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933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9733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video>
              <p:cMediaNode vol="80000">
                <p:cTn id="19" repeatCount="indefinite" fill="hold" display="0">
                  <p:stCondLst>
                    <p:cond delay="indefinite"/>
                  </p:stCondLst>
                </p:cTn>
                <p:tgtEl>
                  <p:spTgt spid="28"/>
                </p:tgtEl>
              </p:cMediaNode>
            </p:video>
            <p:video>
              <p:cMediaNode vol="80000">
                <p:cTn id="20" repeatCount="indefinite" fill="hold" display="0">
                  <p:stCondLst>
                    <p:cond delay="indefinite"/>
                  </p:stCondLst>
                </p:cTn>
                <p:tgtEl>
                  <p:spTgt spid="29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3D05B35-3BC5-AE96-23A5-B769479550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CA" sz="5400" noProof="0" dirty="0">
                <a:latin typeface="Arial" panose="020B0604020202020204" pitchFamily="34" charset="0"/>
                <a:cs typeface="Arial" panose="020B0604020202020204" pitchFamily="34" charset="0"/>
              </a:rPr>
              <a:t>Dose Measurement</a:t>
            </a:r>
          </a:p>
        </p:txBody>
      </p:sp>
    </p:spTree>
    <p:extLst>
      <p:ext uri="{BB962C8B-B14F-4D97-AF65-F5344CB8AC3E}">
        <p14:creationId xmlns:p14="http://schemas.microsoft.com/office/powerpoint/2010/main" val="15510185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95FB06-FFF9-94D4-4276-3C26DEC57B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01AB384-48F6-8B41-8D69-2E89430D61CA}"/>
              </a:ext>
            </a:extLst>
          </p:cNvPr>
          <p:cNvSpPr/>
          <p:nvPr/>
        </p:nvSpPr>
        <p:spPr>
          <a:xfrm>
            <a:off x="7225481" y="1629371"/>
            <a:ext cx="4784682" cy="2904529"/>
          </a:xfrm>
          <a:prstGeom prst="roundRect">
            <a:avLst>
              <a:gd name="adj" fmla="val 8300"/>
            </a:avLst>
          </a:prstGeom>
          <a:solidFill>
            <a:srgbClr val="CFE6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171835-1AE6-B1E8-B25A-02F308E28A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noProof="0" dirty="0"/>
              <a:t>Volumetric scintillation dosimetry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117BD12-EC96-8BB6-3447-1C507C0C37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B393373-4387-48B9-8906-9B7CEBFFA550}" type="slidenum">
              <a:rPr lang="en-CA" noProof="0" smtClean="0"/>
              <a:pPr/>
              <a:t>6</a:t>
            </a:fld>
            <a:endParaRPr lang="en-CA" noProof="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2DC66B-C79C-38A5-A5E2-E93CF02E49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" b="248"/>
          <a:stretch/>
        </p:blipFill>
        <p:spPr>
          <a:xfrm>
            <a:off x="160863" y="1629372"/>
            <a:ext cx="6980331" cy="4517594"/>
          </a:xfrm>
          <a:prstGeom prst="roundRect">
            <a:avLst>
              <a:gd name="adj" fmla="val 5111"/>
            </a:avLst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3055845-A9C6-EEC4-6EAD-765E09BC030F}"/>
              </a:ext>
            </a:extLst>
          </p:cNvPr>
          <p:cNvSpPr txBox="1"/>
          <p:nvPr/>
        </p:nvSpPr>
        <p:spPr>
          <a:xfrm>
            <a:off x="2051303" y="1303056"/>
            <a:ext cx="313851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sz="1400" noProof="0" dirty="0">
                <a:latin typeface="Arial" panose="020B0604020202020204" pitchFamily="34" charset="0"/>
                <a:cs typeface="Arial" panose="020B0604020202020204" pitchFamily="34" charset="0"/>
              </a:rPr>
              <a:t>Source: Eljen Technology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 Placeholder 4">
                <a:extLst>
                  <a:ext uri="{FF2B5EF4-FFF2-40B4-BE49-F238E27FC236}">
                    <a16:creationId xmlns:a16="http://schemas.microsoft.com/office/drawing/2014/main" id="{5F7C16AB-2604-06E8-C38C-8D179304917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427639" y="2192945"/>
                <a:ext cx="4582524" cy="2217012"/>
              </a:xfrm>
              <a:prstGeom prst="rect">
                <a:avLst/>
              </a:prstGeom>
            </p:spPr>
            <p:txBody>
              <a:bodyPr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ts val="2000"/>
                  </a:spcBef>
                </a:pPr>
                <a:r>
                  <a:rPr lang="en-CA" sz="2200" noProof="0" dirty="0"/>
                  <a:t>Scintillation </a:t>
                </a:r>
                <a14:m>
                  <m:oMath xmlns:m="http://schemas.openxmlformats.org/officeDocument/2006/math">
                    <m:r>
                      <a:rPr lang="en-CA" sz="2200" i="1" noProof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</m:oMath>
                </a14:m>
                <a:r>
                  <a:rPr lang="en-CA" sz="2200" noProof="0" dirty="0"/>
                  <a:t> Absorbed dose;</a:t>
                </a:r>
              </a:p>
              <a:p>
                <a:pPr>
                  <a:lnSpc>
                    <a:spcPct val="100000"/>
                  </a:lnSpc>
                  <a:spcBef>
                    <a:spcPts val="800"/>
                  </a:spcBef>
                </a:pPr>
                <a:r>
                  <a:rPr lang="en-CA" sz="2200" noProof="0" dirty="0"/>
                  <a:t>Fast mechanism (</a:t>
                </a:r>
                <a14:m>
                  <m:oMath xmlns:m="http://schemas.openxmlformats.org/officeDocument/2006/math">
                    <m:r>
                      <a:rPr lang="en-CA" sz="2200" i="1" noProof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sSup>
                      <m:sSupPr>
                        <m:ctrlPr>
                          <a:rPr lang="en-CA" sz="2200" i="1" noProof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2200" i="1" noProof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CA" sz="2200" i="1" noProof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−9</m:t>
                        </m:r>
                      </m:sup>
                    </m:sSup>
                  </m:oMath>
                </a14:m>
                <a:r>
                  <a:rPr lang="en-CA" sz="2200" noProof="0" dirty="0"/>
                  <a:t> s);</a:t>
                </a:r>
              </a:p>
              <a:p>
                <a:pPr>
                  <a:lnSpc>
                    <a:spcPct val="100000"/>
                  </a:lnSpc>
                  <a:spcBef>
                    <a:spcPts val="800"/>
                  </a:spcBef>
                </a:pPr>
                <a:r>
                  <a:rPr lang="en-CA" sz="2200" noProof="0" dirty="0"/>
                  <a:t>Water-equivalent;</a:t>
                </a:r>
              </a:p>
              <a:p>
                <a:pPr>
                  <a:lnSpc>
                    <a:spcPct val="100000"/>
                  </a:lnSpc>
                  <a:spcBef>
                    <a:spcPts val="800"/>
                  </a:spcBef>
                </a:pPr>
                <a:r>
                  <a:rPr lang="en-CA" sz="2200" noProof="0" dirty="0"/>
                  <a:t>Dose rate independent;</a:t>
                </a:r>
              </a:p>
              <a:p>
                <a:pPr>
                  <a:lnSpc>
                    <a:spcPct val="100000"/>
                  </a:lnSpc>
                  <a:spcBef>
                    <a:spcPts val="800"/>
                  </a:spcBef>
                </a:pPr>
                <a:r>
                  <a:rPr lang="en-CA" sz="2200" noProof="0" dirty="0"/>
                  <a:t>Mostly energy independent.</a:t>
                </a:r>
              </a:p>
            </p:txBody>
          </p:sp>
        </mc:Choice>
        <mc:Fallback xmlns="">
          <p:sp>
            <p:nvSpPr>
              <p:cNvPr id="8" name="Text Placeholder 4">
                <a:extLst>
                  <a:ext uri="{FF2B5EF4-FFF2-40B4-BE49-F238E27FC236}">
                    <a16:creationId xmlns:a16="http://schemas.microsoft.com/office/drawing/2014/main" id="{5F7C16AB-2604-06E8-C38C-8D17930491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27639" y="2192945"/>
                <a:ext cx="4582524" cy="2217012"/>
              </a:xfrm>
              <a:prstGeom prst="rect">
                <a:avLst/>
              </a:prstGeom>
              <a:blipFill>
                <a:blip r:embed="rId4"/>
                <a:stretch>
                  <a:fillRect l="-1463" t="-1653" b="-3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>
            <a:extLst>
              <a:ext uri="{FF2B5EF4-FFF2-40B4-BE49-F238E27FC236}">
                <a16:creationId xmlns:a16="http://schemas.microsoft.com/office/drawing/2014/main" id="{747BB51D-8630-342D-F10A-86F7813CFDC5}"/>
              </a:ext>
            </a:extLst>
          </p:cNvPr>
          <p:cNvSpPr/>
          <p:nvPr/>
        </p:nvSpPr>
        <p:spPr>
          <a:xfrm>
            <a:off x="7225479" y="1628728"/>
            <a:ext cx="4784681" cy="460705"/>
          </a:xfrm>
          <a:prstGeom prst="rect">
            <a:avLst/>
          </a:prstGeom>
          <a:solidFill>
            <a:srgbClr val="93D38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noProof="0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B6E31D30-1FB6-CB65-C808-8894735EF897}"/>
              </a:ext>
            </a:extLst>
          </p:cNvPr>
          <p:cNvSpPr txBox="1">
            <a:spLocks/>
          </p:cNvSpPr>
          <p:nvPr/>
        </p:nvSpPr>
        <p:spPr>
          <a:xfrm>
            <a:off x="7474803" y="1682303"/>
            <a:ext cx="4466932" cy="428661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CA" b="1" noProof="0" dirty="0" err="1"/>
              <a:t>Dosimetric</a:t>
            </a:r>
            <a:r>
              <a:rPr lang="en-CA" b="1" noProof="0" dirty="0"/>
              <a:t> Characteristics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DA457ADE-77C2-9206-EB54-A151C23BCDD9}"/>
              </a:ext>
            </a:extLst>
          </p:cNvPr>
          <p:cNvSpPr/>
          <p:nvPr/>
        </p:nvSpPr>
        <p:spPr>
          <a:xfrm>
            <a:off x="7225481" y="4676078"/>
            <a:ext cx="4784682" cy="1470887"/>
          </a:xfrm>
          <a:prstGeom prst="roundRect">
            <a:avLst>
              <a:gd name="adj" fmla="val 20057"/>
            </a:avLst>
          </a:prstGeom>
          <a:solidFill>
            <a:srgbClr val="F1BCB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noProof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DA32953-4D7A-14C9-5AD7-187C1C3E31E9}"/>
              </a:ext>
            </a:extLst>
          </p:cNvPr>
          <p:cNvSpPr/>
          <p:nvPr/>
        </p:nvSpPr>
        <p:spPr>
          <a:xfrm>
            <a:off x="7225479" y="4676079"/>
            <a:ext cx="4784683" cy="455805"/>
          </a:xfrm>
          <a:prstGeom prst="rect">
            <a:avLst/>
          </a:prstGeom>
          <a:solidFill>
            <a:srgbClr val="F772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noProof="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C87DE91-FB53-3EEB-45B4-9BB7ADE8350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5960" y="4615844"/>
            <a:ext cx="569615" cy="569615"/>
          </a:xfrm>
          <a:prstGeom prst="rect">
            <a:avLst/>
          </a:prstGeom>
        </p:spPr>
      </p:pic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9C446680-D3FE-8C6F-38CC-227D335E0062}"/>
              </a:ext>
            </a:extLst>
          </p:cNvPr>
          <p:cNvSpPr txBox="1">
            <a:spLocks/>
          </p:cNvSpPr>
          <p:nvPr/>
        </p:nvSpPr>
        <p:spPr>
          <a:xfrm>
            <a:off x="7602911" y="4680051"/>
            <a:ext cx="4466932" cy="45580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CA" sz="2600" b="1" noProof="0" dirty="0"/>
              <a:t>The problem becomes…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7BC36687-473A-79C3-43F4-D493BC1C3F64}"/>
              </a:ext>
            </a:extLst>
          </p:cNvPr>
          <p:cNvSpPr txBox="1">
            <a:spLocks/>
          </p:cNvSpPr>
          <p:nvPr/>
        </p:nvSpPr>
        <p:spPr>
          <a:xfrm>
            <a:off x="7465412" y="5176506"/>
            <a:ext cx="4338242" cy="102125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2000"/>
              </a:spcBef>
            </a:pPr>
            <a:r>
              <a:rPr lang="en-CA" sz="2200" noProof="0" dirty="0"/>
              <a:t>Imaging of the scintillation light;</a:t>
            </a:r>
          </a:p>
          <a:p>
            <a:pPr>
              <a:lnSpc>
                <a:spcPct val="100000"/>
              </a:lnSpc>
              <a:spcBef>
                <a:spcPts val="800"/>
              </a:spcBef>
            </a:pPr>
            <a:r>
              <a:rPr lang="en-CA" sz="2200" noProof="0" dirty="0"/>
              <a:t>Tomographic reconstruction.</a:t>
            </a:r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FA072DE6-FB97-458C-EF29-48D9EEBAD59E}"/>
              </a:ext>
            </a:extLst>
          </p:cNvPr>
          <p:cNvSpPr txBox="1"/>
          <p:nvPr/>
        </p:nvSpPr>
        <p:spPr>
          <a:xfrm>
            <a:off x="17584" y="6567586"/>
            <a:ext cx="724594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CA" sz="1400" b="1" noProof="0" dirty="0">
                <a:solidFill>
                  <a:schemeClr val="bg1"/>
                </a:solidFill>
                <a:latin typeface="Arial" panose="020B0604020202020204" pitchFamily="34" charset="0"/>
              </a:rPr>
              <a:t>Motivation and Context</a:t>
            </a:r>
            <a:endParaRPr lang="en-CA" sz="1400" b="1" noProof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020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1" grpId="0" animBg="1"/>
      <p:bldP spid="17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0727BA-AEDF-4B10-39DC-61C77EABF1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EADEFA-83CF-F806-21DD-CE7DC22A6A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noProof="0" dirty="0"/>
              <a:t>Experimental constraints</a:t>
            </a:r>
          </a:p>
        </p:txBody>
      </p:sp>
      <p:pic>
        <p:nvPicPr>
          <p:cNvPr id="1026" name="Picture 2" descr="Accélérateur linéaire Varian TrueBeam remis à neuf – 23D24 | ROS">
            <a:extLst>
              <a:ext uri="{FF2B5EF4-FFF2-40B4-BE49-F238E27FC236}">
                <a16:creationId xmlns:a16="http://schemas.microsoft.com/office/drawing/2014/main" id="{FB03A00A-DBED-5B11-2A20-6E8A3DEBF5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65" y="1638746"/>
            <a:ext cx="5471160" cy="4103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5">
            <a:extLst>
              <a:ext uri="{FF2B5EF4-FFF2-40B4-BE49-F238E27FC236}">
                <a16:creationId xmlns:a16="http://schemas.microsoft.com/office/drawing/2014/main" id="{48A3E450-336F-B632-BC2C-4E6EC8B849AE}"/>
              </a:ext>
            </a:extLst>
          </p:cNvPr>
          <p:cNvSpPr txBox="1"/>
          <p:nvPr/>
        </p:nvSpPr>
        <p:spPr>
          <a:xfrm>
            <a:off x="1021157" y="5742116"/>
            <a:ext cx="313851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sz="1400" noProof="0" dirty="0">
                <a:latin typeface="Arial" panose="020B0604020202020204" pitchFamily="34" charset="0"/>
                <a:cs typeface="Arial" panose="020B0604020202020204" pitchFamily="34" charset="0"/>
              </a:rPr>
              <a:t>Source: Siemens Healthineers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846B6C2-22B5-AF9F-6B9E-844C5CCDF507}"/>
              </a:ext>
            </a:extLst>
          </p:cNvPr>
          <p:cNvSpPr txBox="1">
            <a:spLocks/>
          </p:cNvSpPr>
          <p:nvPr/>
        </p:nvSpPr>
        <p:spPr>
          <a:xfrm>
            <a:off x="5384800" y="1442720"/>
            <a:ext cx="6467676" cy="492760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  <a:spcBef>
                <a:spcPts val="2000"/>
              </a:spcBef>
            </a:pPr>
            <a:r>
              <a:rPr lang="en-CA" sz="2200" b="1" noProof="0" dirty="0"/>
              <a:t>Geometric constraints</a:t>
            </a:r>
            <a:r>
              <a:rPr lang="en-CA" sz="2200" noProof="0" dirty="0"/>
              <a:t> – Restricted space around the treatment isocenter.</a:t>
            </a:r>
          </a:p>
          <a:p>
            <a:pPr algn="just">
              <a:lnSpc>
                <a:spcPct val="100000"/>
              </a:lnSpc>
              <a:spcBef>
                <a:spcPts val="1500"/>
              </a:spcBef>
            </a:pPr>
            <a:r>
              <a:rPr lang="en-CA" sz="2200" b="1" noProof="0" dirty="0"/>
              <a:t>Camera placement considerations</a:t>
            </a:r>
            <a:r>
              <a:rPr lang="en-CA" sz="2200" noProof="0" dirty="0"/>
              <a:t> – Radiation can damage cameras and gantry motion can obstruct optical paths.</a:t>
            </a:r>
          </a:p>
          <a:p>
            <a:pPr algn="just">
              <a:lnSpc>
                <a:spcPct val="100000"/>
              </a:lnSpc>
              <a:spcBef>
                <a:spcPts val="1500"/>
              </a:spcBef>
            </a:pPr>
            <a:r>
              <a:rPr lang="en-CA" sz="2200" b="1" noProof="0" dirty="0"/>
              <a:t>Time</a:t>
            </a:r>
            <a:r>
              <a:rPr lang="en-CA" sz="2200" noProof="0" dirty="0"/>
              <a:t> – Physicists have limited time to perform measurements.</a:t>
            </a:r>
          </a:p>
          <a:p>
            <a:pPr algn="just">
              <a:lnSpc>
                <a:spcPct val="100000"/>
              </a:lnSpc>
              <a:spcBef>
                <a:spcPts val="1500"/>
              </a:spcBef>
            </a:pPr>
            <a:r>
              <a:rPr lang="en-CA" sz="2200" b="1" noProof="0" dirty="0"/>
              <a:t>Setup complexity</a:t>
            </a:r>
            <a:r>
              <a:rPr lang="en-CA" sz="2200" noProof="0" dirty="0"/>
              <a:t> – Intricate setups can suffer from reproducibility problems.</a:t>
            </a:r>
          </a:p>
          <a:p>
            <a:pPr algn="just">
              <a:lnSpc>
                <a:spcPct val="100000"/>
              </a:lnSpc>
              <a:spcBef>
                <a:spcPts val="1500"/>
              </a:spcBef>
            </a:pPr>
            <a:r>
              <a:rPr lang="en-CA" sz="2200" b="1" noProof="0" dirty="0"/>
              <a:t>Cost</a:t>
            </a:r>
            <a:r>
              <a:rPr lang="en-CA" sz="2200" noProof="0" dirty="0"/>
              <a:t> – Multiple cameras or recent technology (ex. </a:t>
            </a:r>
            <a:r>
              <a:rPr lang="en-CA" sz="2200" noProof="0" dirty="0" err="1"/>
              <a:t>plenoptic</a:t>
            </a:r>
            <a:r>
              <a:rPr lang="en-CA" sz="2200" noProof="0" dirty="0"/>
              <a:t> cameras) can bump up the cost of the device.</a:t>
            </a:r>
            <a:endParaRPr lang="en-CA" sz="2200" b="1" noProof="0" dirty="0"/>
          </a:p>
          <a:p>
            <a:pPr algn="just">
              <a:lnSpc>
                <a:spcPct val="100000"/>
              </a:lnSpc>
              <a:spcBef>
                <a:spcPts val="2000"/>
              </a:spcBef>
            </a:pPr>
            <a:endParaRPr lang="en-CA" sz="2200" noProof="0" dirty="0">
              <a:latin typeface="Consolas" panose="020B0609020204030204" pitchFamily="49" charset="0"/>
              <a:cs typeface="Courier New" panose="02070309020205020404" pitchFamily="49" charset="0"/>
            </a:endParaRPr>
          </a:p>
        </p:txBody>
      </p:sp>
      <p:sp>
        <p:nvSpPr>
          <p:cNvPr id="8" name="TextBox 2">
            <a:extLst>
              <a:ext uri="{FF2B5EF4-FFF2-40B4-BE49-F238E27FC236}">
                <a16:creationId xmlns:a16="http://schemas.microsoft.com/office/drawing/2014/main" id="{91D6F6BE-767E-320C-9B08-7B453506D7F3}"/>
              </a:ext>
            </a:extLst>
          </p:cNvPr>
          <p:cNvSpPr txBox="1"/>
          <p:nvPr/>
        </p:nvSpPr>
        <p:spPr>
          <a:xfrm>
            <a:off x="17584" y="6567586"/>
            <a:ext cx="724594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CA" sz="1400" b="1" noProof="0" dirty="0">
                <a:solidFill>
                  <a:schemeClr val="bg1"/>
                </a:solidFill>
                <a:latin typeface="Arial" panose="020B0604020202020204" pitchFamily="34" charset="0"/>
              </a:rPr>
              <a:t>Motivation and Context</a:t>
            </a:r>
            <a:endParaRPr lang="en-CA" sz="1400" b="1" noProof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60973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283D2A-AF32-A0D9-FCCF-C31C2E4FE8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machine in a room">
            <a:extLst>
              <a:ext uri="{FF2B5EF4-FFF2-40B4-BE49-F238E27FC236}">
                <a16:creationId xmlns:a16="http://schemas.microsoft.com/office/drawing/2014/main" id="{7014322B-F55B-C7C0-3103-78333AF189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6185" y="1330924"/>
            <a:ext cx="6835837" cy="5126878"/>
          </a:xfrm>
          <a:prstGeom prst="rect">
            <a:avLst/>
          </a:prstGeom>
          <a:ln w="25400">
            <a:solidFill>
              <a:srgbClr val="E5C185"/>
            </a:solidFill>
          </a:ln>
          <a:effectLst>
            <a:glow rad="12700">
              <a:schemeClr val="tx1"/>
            </a:glow>
          </a:effectLst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4C45DE4-B5AE-DAC2-1306-BCA6E9605230}"/>
              </a:ext>
            </a:extLst>
          </p:cNvPr>
          <p:cNvCxnSpPr>
            <a:cxnSpLocks/>
          </p:cNvCxnSpPr>
          <p:nvPr/>
        </p:nvCxnSpPr>
        <p:spPr>
          <a:xfrm flipV="1">
            <a:off x="4488656" y="4343251"/>
            <a:ext cx="2157812" cy="2132806"/>
          </a:xfrm>
          <a:prstGeom prst="line">
            <a:avLst/>
          </a:prstGeom>
          <a:ln w="28575">
            <a:solidFill>
              <a:srgbClr val="E5C185"/>
            </a:solidFill>
            <a:prstDash val="sysDash"/>
          </a:ln>
          <a:effectLst>
            <a:glow rad="12700">
              <a:schemeClr val="tx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D072A3B-E45A-6D1A-5484-7E91594BD195}"/>
              </a:ext>
            </a:extLst>
          </p:cNvPr>
          <p:cNvCxnSpPr>
            <a:cxnSpLocks/>
          </p:cNvCxnSpPr>
          <p:nvPr/>
        </p:nvCxnSpPr>
        <p:spPr>
          <a:xfrm>
            <a:off x="4488656" y="1330924"/>
            <a:ext cx="2157812" cy="1814768"/>
          </a:xfrm>
          <a:prstGeom prst="line">
            <a:avLst/>
          </a:prstGeom>
          <a:ln w="28575">
            <a:solidFill>
              <a:srgbClr val="E5C185"/>
            </a:solidFill>
            <a:prstDash val="sysDash"/>
          </a:ln>
          <a:effectLst>
            <a:glow rad="12700">
              <a:schemeClr val="tx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A machine with a green cube&#10;&#10;Description automatically generated">
            <a:extLst>
              <a:ext uri="{FF2B5EF4-FFF2-40B4-BE49-F238E27FC236}">
                <a16:creationId xmlns:a16="http://schemas.microsoft.com/office/drawing/2014/main" id="{564BC77F-BEA6-DBA8-C48C-8DEA613E69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16" y="1330924"/>
            <a:ext cx="3845159" cy="5126878"/>
          </a:xfrm>
          <a:prstGeom prst="rect">
            <a:avLst/>
          </a:prstGeom>
          <a:ln w="25400">
            <a:solidFill>
              <a:srgbClr val="E5C185"/>
            </a:solidFill>
          </a:ln>
          <a:effectLst>
            <a:glow rad="12700">
              <a:schemeClr val="tx1"/>
            </a:glo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3742EFB-670F-585F-9B69-C1B8419D5A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noProof="0" dirty="0"/>
              <a:t>Experimental setup</a:t>
            </a:r>
          </a:p>
        </p:txBody>
      </p:sp>
      <p:sp>
        <p:nvSpPr>
          <p:cNvPr id="3" name="Arc 2">
            <a:extLst>
              <a:ext uri="{FF2B5EF4-FFF2-40B4-BE49-F238E27FC236}">
                <a16:creationId xmlns:a16="http://schemas.microsoft.com/office/drawing/2014/main" id="{15D755BF-C5EC-A6AA-2E92-CE82889EA090}"/>
              </a:ext>
            </a:extLst>
          </p:cNvPr>
          <p:cNvSpPr/>
          <p:nvPr/>
        </p:nvSpPr>
        <p:spPr>
          <a:xfrm rot="12872668">
            <a:off x="1413884" y="4379669"/>
            <a:ext cx="1561431" cy="1007106"/>
          </a:xfrm>
          <a:prstGeom prst="arc">
            <a:avLst>
              <a:gd name="adj1" fmla="val 15698461"/>
              <a:gd name="adj2" fmla="val 2198507"/>
            </a:avLst>
          </a:prstGeom>
          <a:ln w="50800" cap="rnd">
            <a:solidFill>
              <a:srgbClr val="E5C185"/>
            </a:solidFill>
            <a:round/>
            <a:headEnd type="arrow"/>
            <a:tailEnd type="none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1527595 w 3543396"/>
                      <a:gd name="connsiteY0" fmla="*/ 15996 h 3354572"/>
                      <a:gd name="connsiteX1" fmla="*/ 2984702 w 3543396"/>
                      <a:gd name="connsiteY1" fmla="*/ 454769 h 3354572"/>
                      <a:gd name="connsiteX2" fmla="*/ 3524612 w 3543396"/>
                      <a:gd name="connsiteY2" fmla="*/ 1920879 h 3354572"/>
                      <a:gd name="connsiteX3" fmla="*/ 2905249 w 3543396"/>
                      <a:gd name="connsiteY3" fmla="*/ 1834809 h 3354572"/>
                      <a:gd name="connsiteX4" fmla="*/ 2320944 w 3543396"/>
                      <a:gd name="connsiteY4" fmla="*/ 1753612 h 3354572"/>
                      <a:gd name="connsiteX5" fmla="*/ 1771698 w 3543396"/>
                      <a:gd name="connsiteY5" fmla="*/ 1677286 h 3354572"/>
                      <a:gd name="connsiteX6" fmla="*/ 1695212 w 3543396"/>
                      <a:gd name="connsiteY6" fmla="*/ 1156748 h 3354572"/>
                      <a:gd name="connsiteX7" fmla="*/ 1618727 w 3543396"/>
                      <a:gd name="connsiteY7" fmla="*/ 636211 h 3354572"/>
                      <a:gd name="connsiteX8" fmla="*/ 1527595 w 3543396"/>
                      <a:gd name="connsiteY8" fmla="*/ 15996 h 3354572"/>
                      <a:gd name="connsiteX0" fmla="*/ 1527595 w 3543396"/>
                      <a:gd name="connsiteY0" fmla="*/ 15996 h 3354572"/>
                      <a:gd name="connsiteX1" fmla="*/ 2984702 w 3543396"/>
                      <a:gd name="connsiteY1" fmla="*/ 454769 h 3354572"/>
                      <a:gd name="connsiteX2" fmla="*/ 3524612 w 3543396"/>
                      <a:gd name="connsiteY2" fmla="*/ 1920879 h 33545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543396" h="3354572" stroke="0" extrusionOk="0">
                        <a:moveTo>
                          <a:pt x="1527595" y="15996"/>
                        </a:moveTo>
                        <a:cubicBezTo>
                          <a:pt x="2003216" y="-87943"/>
                          <a:pt x="2485676" y="148097"/>
                          <a:pt x="2984702" y="454769"/>
                        </a:cubicBezTo>
                        <a:cubicBezTo>
                          <a:pt x="3499271" y="849840"/>
                          <a:pt x="3582880" y="1378812"/>
                          <a:pt x="3524612" y="1920879"/>
                        </a:cubicBezTo>
                        <a:cubicBezTo>
                          <a:pt x="3273555" y="1916111"/>
                          <a:pt x="3193439" y="1883401"/>
                          <a:pt x="2905249" y="1834809"/>
                        </a:cubicBezTo>
                        <a:cubicBezTo>
                          <a:pt x="2617059" y="1786218"/>
                          <a:pt x="2565439" y="1767397"/>
                          <a:pt x="2320944" y="1753612"/>
                        </a:cubicBezTo>
                        <a:cubicBezTo>
                          <a:pt x="2076449" y="1739826"/>
                          <a:pt x="1897863" y="1667525"/>
                          <a:pt x="1771698" y="1677286"/>
                        </a:cubicBezTo>
                        <a:cubicBezTo>
                          <a:pt x="1742150" y="1503813"/>
                          <a:pt x="1739110" y="1368954"/>
                          <a:pt x="1695212" y="1156748"/>
                        </a:cubicBezTo>
                        <a:cubicBezTo>
                          <a:pt x="1651315" y="944542"/>
                          <a:pt x="1633352" y="871383"/>
                          <a:pt x="1618727" y="636211"/>
                        </a:cubicBezTo>
                        <a:cubicBezTo>
                          <a:pt x="1604102" y="401039"/>
                          <a:pt x="1521834" y="166996"/>
                          <a:pt x="1527595" y="15996"/>
                        </a:cubicBezTo>
                        <a:close/>
                      </a:path>
                      <a:path w="3543396" h="3354572" fill="none" extrusionOk="0">
                        <a:moveTo>
                          <a:pt x="1527595" y="15996"/>
                        </a:moveTo>
                        <a:cubicBezTo>
                          <a:pt x="2148690" y="-32197"/>
                          <a:pt x="2499105" y="92042"/>
                          <a:pt x="2984702" y="454769"/>
                        </a:cubicBezTo>
                        <a:cubicBezTo>
                          <a:pt x="3455218" y="869757"/>
                          <a:pt x="3683252" y="1488836"/>
                          <a:pt x="3524612" y="1920879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glow rad="12700">
              <a:schemeClr val="tx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 noProof="0" dirty="0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9002C2-0483-B39F-AD0B-09F98A097713}"/>
              </a:ext>
            </a:extLst>
          </p:cNvPr>
          <p:cNvSpPr txBox="1"/>
          <p:nvPr/>
        </p:nvSpPr>
        <p:spPr>
          <a:xfrm>
            <a:off x="4870448" y="3126642"/>
            <a:ext cx="1885951" cy="540917"/>
          </a:xfrm>
          <a:prstGeom prst="rect">
            <a:avLst/>
          </a:prstGeom>
          <a:noFill/>
          <a:effectLst>
            <a:glow rad="127000">
              <a:srgbClr val="92D050"/>
            </a:glow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CA" noProof="0" dirty="0">
                <a:ln w="2540">
                  <a:noFill/>
                </a:ln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Scintillating</a:t>
            </a:r>
          </a:p>
          <a:p>
            <a:pPr algn="ctr">
              <a:lnSpc>
                <a:spcPct val="80000"/>
              </a:lnSpc>
            </a:pPr>
            <a:r>
              <a:rPr lang="en-CA" noProof="0" dirty="0">
                <a:ln w="2540">
                  <a:noFill/>
                </a:ln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Cube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4390192-1E26-EA57-6531-FB07A96767EB}"/>
              </a:ext>
            </a:extLst>
          </p:cNvPr>
          <p:cNvSpPr/>
          <p:nvPr/>
        </p:nvSpPr>
        <p:spPr>
          <a:xfrm>
            <a:off x="6653884" y="3145692"/>
            <a:ext cx="946150" cy="1197559"/>
          </a:xfrm>
          <a:prstGeom prst="rect">
            <a:avLst/>
          </a:prstGeom>
          <a:noFill/>
          <a:ln w="38100">
            <a:solidFill>
              <a:srgbClr val="E5C185"/>
            </a:solidFill>
            <a:prstDash val="sysDash"/>
          </a:ln>
          <a:effectLst>
            <a:glow rad="12700">
              <a:schemeClr val="tx1"/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noProof="0" dirty="0"/>
          </a:p>
        </p:txBody>
      </p:sp>
      <p:sp>
        <p:nvSpPr>
          <p:cNvPr id="6" name="Arc 5">
            <a:extLst>
              <a:ext uri="{FF2B5EF4-FFF2-40B4-BE49-F238E27FC236}">
                <a16:creationId xmlns:a16="http://schemas.microsoft.com/office/drawing/2014/main" id="{CCB315A5-53F7-C4B0-5630-4A651788556A}"/>
              </a:ext>
            </a:extLst>
          </p:cNvPr>
          <p:cNvSpPr/>
          <p:nvPr/>
        </p:nvSpPr>
        <p:spPr>
          <a:xfrm rot="5400000">
            <a:off x="5516153" y="2360231"/>
            <a:ext cx="2086792" cy="1453355"/>
          </a:xfrm>
          <a:prstGeom prst="arc">
            <a:avLst>
              <a:gd name="adj1" fmla="val 20022114"/>
              <a:gd name="adj2" fmla="val 2963669"/>
            </a:avLst>
          </a:prstGeom>
          <a:ln w="50800" cap="rnd">
            <a:solidFill>
              <a:srgbClr val="E5C185"/>
            </a:solidFill>
            <a:round/>
            <a:headEnd type="arrow"/>
            <a:tailEnd type="none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1527595 w 3543396"/>
                      <a:gd name="connsiteY0" fmla="*/ 15996 h 3354572"/>
                      <a:gd name="connsiteX1" fmla="*/ 2984702 w 3543396"/>
                      <a:gd name="connsiteY1" fmla="*/ 454769 h 3354572"/>
                      <a:gd name="connsiteX2" fmla="*/ 3524612 w 3543396"/>
                      <a:gd name="connsiteY2" fmla="*/ 1920879 h 3354572"/>
                      <a:gd name="connsiteX3" fmla="*/ 2905249 w 3543396"/>
                      <a:gd name="connsiteY3" fmla="*/ 1834809 h 3354572"/>
                      <a:gd name="connsiteX4" fmla="*/ 2320944 w 3543396"/>
                      <a:gd name="connsiteY4" fmla="*/ 1753612 h 3354572"/>
                      <a:gd name="connsiteX5" fmla="*/ 1771698 w 3543396"/>
                      <a:gd name="connsiteY5" fmla="*/ 1677286 h 3354572"/>
                      <a:gd name="connsiteX6" fmla="*/ 1695212 w 3543396"/>
                      <a:gd name="connsiteY6" fmla="*/ 1156748 h 3354572"/>
                      <a:gd name="connsiteX7" fmla="*/ 1618727 w 3543396"/>
                      <a:gd name="connsiteY7" fmla="*/ 636211 h 3354572"/>
                      <a:gd name="connsiteX8" fmla="*/ 1527595 w 3543396"/>
                      <a:gd name="connsiteY8" fmla="*/ 15996 h 3354572"/>
                      <a:gd name="connsiteX0" fmla="*/ 1527595 w 3543396"/>
                      <a:gd name="connsiteY0" fmla="*/ 15996 h 3354572"/>
                      <a:gd name="connsiteX1" fmla="*/ 2984702 w 3543396"/>
                      <a:gd name="connsiteY1" fmla="*/ 454769 h 3354572"/>
                      <a:gd name="connsiteX2" fmla="*/ 3524612 w 3543396"/>
                      <a:gd name="connsiteY2" fmla="*/ 1920879 h 33545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543396" h="3354572" stroke="0" extrusionOk="0">
                        <a:moveTo>
                          <a:pt x="1527595" y="15996"/>
                        </a:moveTo>
                        <a:cubicBezTo>
                          <a:pt x="2003216" y="-87943"/>
                          <a:pt x="2485676" y="148097"/>
                          <a:pt x="2984702" y="454769"/>
                        </a:cubicBezTo>
                        <a:cubicBezTo>
                          <a:pt x="3499271" y="849840"/>
                          <a:pt x="3582880" y="1378812"/>
                          <a:pt x="3524612" y="1920879"/>
                        </a:cubicBezTo>
                        <a:cubicBezTo>
                          <a:pt x="3273555" y="1916111"/>
                          <a:pt x="3193439" y="1883401"/>
                          <a:pt x="2905249" y="1834809"/>
                        </a:cubicBezTo>
                        <a:cubicBezTo>
                          <a:pt x="2617059" y="1786218"/>
                          <a:pt x="2565439" y="1767397"/>
                          <a:pt x="2320944" y="1753612"/>
                        </a:cubicBezTo>
                        <a:cubicBezTo>
                          <a:pt x="2076449" y="1739826"/>
                          <a:pt x="1897863" y="1667525"/>
                          <a:pt x="1771698" y="1677286"/>
                        </a:cubicBezTo>
                        <a:cubicBezTo>
                          <a:pt x="1742150" y="1503813"/>
                          <a:pt x="1739110" y="1368954"/>
                          <a:pt x="1695212" y="1156748"/>
                        </a:cubicBezTo>
                        <a:cubicBezTo>
                          <a:pt x="1651315" y="944542"/>
                          <a:pt x="1633352" y="871383"/>
                          <a:pt x="1618727" y="636211"/>
                        </a:cubicBezTo>
                        <a:cubicBezTo>
                          <a:pt x="1604102" y="401039"/>
                          <a:pt x="1521834" y="166996"/>
                          <a:pt x="1527595" y="15996"/>
                        </a:cubicBezTo>
                        <a:close/>
                      </a:path>
                      <a:path w="3543396" h="3354572" fill="none" extrusionOk="0">
                        <a:moveTo>
                          <a:pt x="1527595" y="15996"/>
                        </a:moveTo>
                        <a:cubicBezTo>
                          <a:pt x="2148690" y="-32197"/>
                          <a:pt x="2499105" y="92042"/>
                          <a:pt x="2984702" y="454769"/>
                        </a:cubicBezTo>
                        <a:cubicBezTo>
                          <a:pt x="3455218" y="869757"/>
                          <a:pt x="3683252" y="1488836"/>
                          <a:pt x="3524612" y="1920879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glow rad="12700">
              <a:schemeClr val="tx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 noProof="0" dirty="0">
              <a:ln>
                <a:solidFill>
                  <a:schemeClr val="bg1"/>
                </a:solidFill>
              </a:ln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10A972CC-6AA3-25A4-923E-3161D8F0C9D2}"/>
                  </a:ext>
                </a:extLst>
              </p:cNvPr>
              <p:cNvSpPr txBox="1"/>
              <p:nvPr/>
            </p:nvSpPr>
            <p:spPr>
              <a:xfrm>
                <a:off x="1182368" y="5409654"/>
                <a:ext cx="2277112" cy="535531"/>
              </a:xfrm>
              <a:prstGeom prst="rect">
                <a:avLst/>
              </a:prstGeom>
              <a:noFill/>
              <a:effectLst>
                <a:glow rad="127000">
                  <a:srgbClr val="33A2BC"/>
                </a:glow>
              </a:effectLst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en-CA" noProof="0" dirty="0" err="1">
                    <a:ln w="2540">
                      <a:noFill/>
                    </a:ln>
                    <a:solidFill>
                      <a:schemeClr val="bg1"/>
                    </a:solidFill>
                    <a:effectLst>
                      <a:glow rad="101600">
                        <a:schemeClr val="accent6">
                          <a:satMod val="175000"/>
                          <a:alpha val="40000"/>
                        </a:schemeClr>
                      </a:glow>
                    </a:effectLst>
                    <a:latin typeface="Arial Black" panose="020B0A04020102020204" pitchFamily="34" charset="0"/>
                    <a:cs typeface="Arial" panose="020B0604020202020204" pitchFamily="34" charset="0"/>
                  </a:rPr>
                  <a:t>Polyvinyltoluene</a:t>
                </a:r>
                <a:endParaRPr lang="en-CA" noProof="0" dirty="0">
                  <a:ln w="2540">
                    <a:noFill/>
                  </a:ln>
                  <a:solidFill>
                    <a:schemeClr val="bg1"/>
                  </a:solidFill>
                  <a:effectLst>
                    <a:glow rad="101600">
                      <a:schemeClr val="accent6">
                        <a:satMod val="175000"/>
                        <a:alpha val="40000"/>
                      </a:schemeClr>
                    </a:glow>
                  </a:effectLst>
                  <a:latin typeface="Arial Black" panose="020B0A04020102020204" pitchFamily="34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ct val="80000"/>
                  </a:lnSpc>
                </a:pPr>
                <a14:m>
                  <m:oMathPara xmlns:m="http://schemas.openxmlformats.org/officeDocument/2006/math">
                    <m:oMath>
                      <m:r>
                        <a:rPr lang="en-CA" b="1" i="1" noProof="0" smtClean="0">
                          <a:ln w="2540"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glow rad="101600">
                              <a:schemeClr val="accent6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(</m:t>
                      </m:r>
                      <m:r>
                        <a:rPr lang="en-CA" b="1" i="1" noProof="0" smtClean="0">
                          <a:ln w="2540"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glow rad="101600">
                              <a:schemeClr val="accent6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𝟏𝟎</m:t>
                      </m:r>
                      <m:r>
                        <a:rPr lang="en-CA" b="1" i="1" noProof="0" smtClean="0">
                          <a:ln w="2540"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glow rad="101600">
                              <a:schemeClr val="accent6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×</m:t>
                      </m:r>
                      <m:r>
                        <a:rPr lang="en-CA" b="1" i="1" noProof="0" smtClean="0">
                          <a:ln w="2540"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glow rad="101600">
                              <a:schemeClr val="accent6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𝟏𝟎</m:t>
                      </m:r>
                      <m:r>
                        <a:rPr lang="en-CA" b="1" i="1" noProof="0" smtClean="0">
                          <a:ln w="2540"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glow rad="101600">
                              <a:schemeClr val="accent6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×</m:t>
                      </m:r>
                      <m:r>
                        <a:rPr lang="en-CA" b="1" i="1" noProof="0" smtClean="0">
                          <a:ln w="2540"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glow rad="101600">
                              <a:schemeClr val="accent6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𝟏𝟎</m:t>
                      </m:r>
                      <m:r>
                        <a:rPr lang="en-CA" b="1" i="0" noProof="0" smtClean="0">
                          <a:ln w="2540"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glow rad="101600">
                              <a:schemeClr val="accent6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sSup>
                        <m:sSupPr>
                          <m:ctrlPr>
                            <a:rPr lang="en-CA" b="1" i="0" noProof="0" smtClean="0">
                              <a:ln w="2540">
                                <a:noFill/>
                              </a:ln>
                              <a:solidFill>
                                <a:schemeClr val="bg1"/>
                              </a:solidFill>
                              <a:effectLst>
                                <a:glow rad="101600">
                                  <a:schemeClr val="accent6">
                                    <a:satMod val="175000"/>
                                    <a:alpha val="40000"/>
                                  </a:schemeClr>
                                </a:glow>
                              </a:effectLst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CA" b="1" i="0" noProof="0" smtClean="0">
                              <a:ln w="2540">
                                <a:noFill/>
                              </a:ln>
                              <a:solidFill>
                                <a:schemeClr val="bg1"/>
                              </a:solidFill>
                              <a:effectLst>
                                <a:glow rad="101600">
                                  <a:schemeClr val="accent6">
                                    <a:satMod val="175000"/>
                                    <a:alpha val="40000"/>
                                  </a:schemeClr>
                                </a:glow>
                              </a:effectLst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𝐜𝐦</m:t>
                          </m:r>
                        </m:e>
                        <m:sup>
                          <m:r>
                            <a:rPr lang="en-CA" b="1" i="0" noProof="0" smtClean="0">
                              <a:ln w="2540">
                                <a:noFill/>
                              </a:ln>
                              <a:solidFill>
                                <a:schemeClr val="bg1"/>
                              </a:solidFill>
                              <a:effectLst>
                                <a:glow rad="101600">
                                  <a:schemeClr val="accent6">
                                    <a:satMod val="175000"/>
                                    <a:alpha val="40000"/>
                                  </a:schemeClr>
                                </a:glow>
                              </a:effectLst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𝟑</m:t>
                          </m:r>
                        </m:sup>
                      </m:sSup>
                      <m:r>
                        <a:rPr lang="en-CA" b="1" i="0" noProof="0" smtClean="0">
                          <a:ln w="2540"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glow rad="101600">
                              <a:schemeClr val="accent6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)</m:t>
                      </m:r>
                    </m:oMath>
                  </m:oMathPara>
                </a14:m>
                <a:endParaRPr lang="en-CA" b="1" noProof="0" dirty="0">
                  <a:ln w="2540">
                    <a:noFill/>
                  </a:ln>
                  <a:solidFill>
                    <a:schemeClr val="bg1"/>
                  </a:solidFill>
                  <a:effectLst>
                    <a:glow rad="101600">
                      <a:schemeClr val="accent6">
                        <a:satMod val="175000"/>
                        <a:alpha val="40000"/>
                      </a:schemeClr>
                    </a:glow>
                  </a:effectLst>
                  <a:latin typeface="Arial Black" panose="020B0A040201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10A972CC-6AA3-25A4-923E-3161D8F0C9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2368" y="5409654"/>
                <a:ext cx="2277112" cy="53553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effectLst>
                <a:glow rad="127000">
                  <a:srgbClr val="33A2BC"/>
                </a:glo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>
            <a:extLst>
              <a:ext uri="{FF2B5EF4-FFF2-40B4-BE49-F238E27FC236}">
                <a16:creationId xmlns:a16="http://schemas.microsoft.com/office/drawing/2014/main" id="{1A22710E-D46B-2E0B-84BC-2A08B8A1F84B}"/>
              </a:ext>
            </a:extLst>
          </p:cNvPr>
          <p:cNvSpPr txBox="1"/>
          <p:nvPr/>
        </p:nvSpPr>
        <p:spPr>
          <a:xfrm>
            <a:off x="8062058" y="2996476"/>
            <a:ext cx="1885951" cy="5409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CA" noProof="0" dirty="0">
                <a:ln w="2540">
                  <a:noFill/>
                </a:ln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Plane</a:t>
            </a:r>
          </a:p>
          <a:p>
            <a:pPr algn="ctr">
              <a:lnSpc>
                <a:spcPct val="80000"/>
              </a:lnSpc>
            </a:pPr>
            <a:r>
              <a:rPr lang="en-CA" noProof="0" dirty="0">
                <a:ln w="2540">
                  <a:noFill/>
                </a:ln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Mirrors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405B457-0D20-C580-D853-C84CEA051515}"/>
              </a:ext>
            </a:extLst>
          </p:cNvPr>
          <p:cNvSpPr txBox="1"/>
          <p:nvPr/>
        </p:nvSpPr>
        <p:spPr>
          <a:xfrm>
            <a:off x="9948009" y="2589586"/>
            <a:ext cx="1252459" cy="5409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CA" noProof="0" dirty="0">
                <a:ln w="2540">
                  <a:noFill/>
                </a:ln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CCD</a:t>
            </a:r>
          </a:p>
          <a:p>
            <a:pPr algn="ctr">
              <a:lnSpc>
                <a:spcPct val="80000"/>
              </a:lnSpc>
            </a:pPr>
            <a:r>
              <a:rPr lang="en-CA" noProof="0" dirty="0">
                <a:ln w="2540">
                  <a:noFill/>
                </a:ln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Camera</a:t>
            </a:r>
          </a:p>
        </p:txBody>
      </p:sp>
      <p:sp>
        <p:nvSpPr>
          <p:cNvPr id="26" name="Arc 25">
            <a:extLst>
              <a:ext uri="{FF2B5EF4-FFF2-40B4-BE49-F238E27FC236}">
                <a16:creationId xmlns:a16="http://schemas.microsoft.com/office/drawing/2014/main" id="{F5E5E90A-6C3A-32FE-FA01-10E03D509D7E}"/>
              </a:ext>
            </a:extLst>
          </p:cNvPr>
          <p:cNvSpPr/>
          <p:nvPr/>
        </p:nvSpPr>
        <p:spPr>
          <a:xfrm rot="14845231" flipH="1">
            <a:off x="6659113" y="1874289"/>
            <a:ext cx="1969591" cy="1896915"/>
          </a:xfrm>
          <a:prstGeom prst="arc">
            <a:avLst>
              <a:gd name="adj1" fmla="val 20022114"/>
              <a:gd name="adj2" fmla="val 2229739"/>
            </a:avLst>
          </a:prstGeom>
          <a:ln w="50800" cap="rnd">
            <a:solidFill>
              <a:srgbClr val="E5C185"/>
            </a:solidFill>
            <a:round/>
            <a:headEnd type="arrow"/>
            <a:tailEnd type="none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1527595 w 3543396"/>
                      <a:gd name="connsiteY0" fmla="*/ 15996 h 3354572"/>
                      <a:gd name="connsiteX1" fmla="*/ 2984702 w 3543396"/>
                      <a:gd name="connsiteY1" fmla="*/ 454769 h 3354572"/>
                      <a:gd name="connsiteX2" fmla="*/ 3524612 w 3543396"/>
                      <a:gd name="connsiteY2" fmla="*/ 1920879 h 3354572"/>
                      <a:gd name="connsiteX3" fmla="*/ 2905249 w 3543396"/>
                      <a:gd name="connsiteY3" fmla="*/ 1834809 h 3354572"/>
                      <a:gd name="connsiteX4" fmla="*/ 2320944 w 3543396"/>
                      <a:gd name="connsiteY4" fmla="*/ 1753612 h 3354572"/>
                      <a:gd name="connsiteX5" fmla="*/ 1771698 w 3543396"/>
                      <a:gd name="connsiteY5" fmla="*/ 1677286 h 3354572"/>
                      <a:gd name="connsiteX6" fmla="*/ 1695212 w 3543396"/>
                      <a:gd name="connsiteY6" fmla="*/ 1156748 h 3354572"/>
                      <a:gd name="connsiteX7" fmla="*/ 1618727 w 3543396"/>
                      <a:gd name="connsiteY7" fmla="*/ 636211 h 3354572"/>
                      <a:gd name="connsiteX8" fmla="*/ 1527595 w 3543396"/>
                      <a:gd name="connsiteY8" fmla="*/ 15996 h 3354572"/>
                      <a:gd name="connsiteX0" fmla="*/ 1527595 w 3543396"/>
                      <a:gd name="connsiteY0" fmla="*/ 15996 h 3354572"/>
                      <a:gd name="connsiteX1" fmla="*/ 2984702 w 3543396"/>
                      <a:gd name="connsiteY1" fmla="*/ 454769 h 3354572"/>
                      <a:gd name="connsiteX2" fmla="*/ 3524612 w 3543396"/>
                      <a:gd name="connsiteY2" fmla="*/ 1920879 h 33545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543396" h="3354572" stroke="0" extrusionOk="0">
                        <a:moveTo>
                          <a:pt x="1527595" y="15996"/>
                        </a:moveTo>
                        <a:cubicBezTo>
                          <a:pt x="2003216" y="-87943"/>
                          <a:pt x="2485676" y="148097"/>
                          <a:pt x="2984702" y="454769"/>
                        </a:cubicBezTo>
                        <a:cubicBezTo>
                          <a:pt x="3499271" y="849840"/>
                          <a:pt x="3582880" y="1378812"/>
                          <a:pt x="3524612" y="1920879"/>
                        </a:cubicBezTo>
                        <a:cubicBezTo>
                          <a:pt x="3273555" y="1916111"/>
                          <a:pt x="3193439" y="1883401"/>
                          <a:pt x="2905249" y="1834809"/>
                        </a:cubicBezTo>
                        <a:cubicBezTo>
                          <a:pt x="2617059" y="1786218"/>
                          <a:pt x="2565439" y="1767397"/>
                          <a:pt x="2320944" y="1753612"/>
                        </a:cubicBezTo>
                        <a:cubicBezTo>
                          <a:pt x="2076449" y="1739826"/>
                          <a:pt x="1897863" y="1667525"/>
                          <a:pt x="1771698" y="1677286"/>
                        </a:cubicBezTo>
                        <a:cubicBezTo>
                          <a:pt x="1742150" y="1503813"/>
                          <a:pt x="1739110" y="1368954"/>
                          <a:pt x="1695212" y="1156748"/>
                        </a:cubicBezTo>
                        <a:cubicBezTo>
                          <a:pt x="1651315" y="944542"/>
                          <a:pt x="1633352" y="871383"/>
                          <a:pt x="1618727" y="636211"/>
                        </a:cubicBezTo>
                        <a:cubicBezTo>
                          <a:pt x="1604102" y="401039"/>
                          <a:pt x="1521834" y="166996"/>
                          <a:pt x="1527595" y="15996"/>
                        </a:cubicBezTo>
                        <a:close/>
                      </a:path>
                      <a:path w="3543396" h="3354572" fill="none" extrusionOk="0">
                        <a:moveTo>
                          <a:pt x="1527595" y="15996"/>
                        </a:moveTo>
                        <a:cubicBezTo>
                          <a:pt x="2148690" y="-32197"/>
                          <a:pt x="2499105" y="92042"/>
                          <a:pt x="2984702" y="454769"/>
                        </a:cubicBezTo>
                        <a:cubicBezTo>
                          <a:pt x="3455218" y="869757"/>
                          <a:pt x="3683252" y="1488836"/>
                          <a:pt x="3524612" y="1920879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glow rad="12700">
              <a:schemeClr val="tx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 noProof="0" dirty="0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27" name="Arc 26">
            <a:extLst>
              <a:ext uri="{FF2B5EF4-FFF2-40B4-BE49-F238E27FC236}">
                <a16:creationId xmlns:a16="http://schemas.microsoft.com/office/drawing/2014/main" id="{A5C84CFC-9009-52BF-242A-09A38479EFF1}"/>
              </a:ext>
            </a:extLst>
          </p:cNvPr>
          <p:cNvSpPr/>
          <p:nvPr/>
        </p:nvSpPr>
        <p:spPr>
          <a:xfrm rot="15168354">
            <a:off x="6828429" y="3067848"/>
            <a:ext cx="2086792" cy="1950048"/>
          </a:xfrm>
          <a:prstGeom prst="arc">
            <a:avLst>
              <a:gd name="adj1" fmla="val 20022114"/>
              <a:gd name="adj2" fmla="val 3197571"/>
            </a:avLst>
          </a:prstGeom>
          <a:ln w="50800" cap="rnd">
            <a:solidFill>
              <a:srgbClr val="E5C185"/>
            </a:solidFill>
            <a:round/>
            <a:headEnd type="arrow"/>
            <a:tailEnd type="none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1527595 w 3543396"/>
                      <a:gd name="connsiteY0" fmla="*/ 15996 h 3354572"/>
                      <a:gd name="connsiteX1" fmla="*/ 2984702 w 3543396"/>
                      <a:gd name="connsiteY1" fmla="*/ 454769 h 3354572"/>
                      <a:gd name="connsiteX2" fmla="*/ 3524612 w 3543396"/>
                      <a:gd name="connsiteY2" fmla="*/ 1920879 h 3354572"/>
                      <a:gd name="connsiteX3" fmla="*/ 2905249 w 3543396"/>
                      <a:gd name="connsiteY3" fmla="*/ 1834809 h 3354572"/>
                      <a:gd name="connsiteX4" fmla="*/ 2320944 w 3543396"/>
                      <a:gd name="connsiteY4" fmla="*/ 1753612 h 3354572"/>
                      <a:gd name="connsiteX5" fmla="*/ 1771698 w 3543396"/>
                      <a:gd name="connsiteY5" fmla="*/ 1677286 h 3354572"/>
                      <a:gd name="connsiteX6" fmla="*/ 1695212 w 3543396"/>
                      <a:gd name="connsiteY6" fmla="*/ 1156748 h 3354572"/>
                      <a:gd name="connsiteX7" fmla="*/ 1618727 w 3543396"/>
                      <a:gd name="connsiteY7" fmla="*/ 636211 h 3354572"/>
                      <a:gd name="connsiteX8" fmla="*/ 1527595 w 3543396"/>
                      <a:gd name="connsiteY8" fmla="*/ 15996 h 3354572"/>
                      <a:gd name="connsiteX0" fmla="*/ 1527595 w 3543396"/>
                      <a:gd name="connsiteY0" fmla="*/ 15996 h 3354572"/>
                      <a:gd name="connsiteX1" fmla="*/ 2984702 w 3543396"/>
                      <a:gd name="connsiteY1" fmla="*/ 454769 h 3354572"/>
                      <a:gd name="connsiteX2" fmla="*/ 3524612 w 3543396"/>
                      <a:gd name="connsiteY2" fmla="*/ 1920879 h 33545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543396" h="3354572" stroke="0" extrusionOk="0">
                        <a:moveTo>
                          <a:pt x="1527595" y="15996"/>
                        </a:moveTo>
                        <a:cubicBezTo>
                          <a:pt x="2003216" y="-87943"/>
                          <a:pt x="2485676" y="148097"/>
                          <a:pt x="2984702" y="454769"/>
                        </a:cubicBezTo>
                        <a:cubicBezTo>
                          <a:pt x="3499271" y="849840"/>
                          <a:pt x="3582880" y="1378812"/>
                          <a:pt x="3524612" y="1920879"/>
                        </a:cubicBezTo>
                        <a:cubicBezTo>
                          <a:pt x="3273555" y="1916111"/>
                          <a:pt x="3193439" y="1883401"/>
                          <a:pt x="2905249" y="1834809"/>
                        </a:cubicBezTo>
                        <a:cubicBezTo>
                          <a:pt x="2617059" y="1786218"/>
                          <a:pt x="2565439" y="1767397"/>
                          <a:pt x="2320944" y="1753612"/>
                        </a:cubicBezTo>
                        <a:cubicBezTo>
                          <a:pt x="2076449" y="1739826"/>
                          <a:pt x="1897863" y="1667525"/>
                          <a:pt x="1771698" y="1677286"/>
                        </a:cubicBezTo>
                        <a:cubicBezTo>
                          <a:pt x="1742150" y="1503813"/>
                          <a:pt x="1739110" y="1368954"/>
                          <a:pt x="1695212" y="1156748"/>
                        </a:cubicBezTo>
                        <a:cubicBezTo>
                          <a:pt x="1651315" y="944542"/>
                          <a:pt x="1633352" y="871383"/>
                          <a:pt x="1618727" y="636211"/>
                        </a:cubicBezTo>
                        <a:cubicBezTo>
                          <a:pt x="1604102" y="401039"/>
                          <a:pt x="1521834" y="166996"/>
                          <a:pt x="1527595" y="15996"/>
                        </a:cubicBezTo>
                        <a:close/>
                      </a:path>
                      <a:path w="3543396" h="3354572" fill="none" extrusionOk="0">
                        <a:moveTo>
                          <a:pt x="1527595" y="15996"/>
                        </a:moveTo>
                        <a:cubicBezTo>
                          <a:pt x="2148690" y="-32197"/>
                          <a:pt x="2499105" y="92042"/>
                          <a:pt x="2984702" y="454769"/>
                        </a:cubicBezTo>
                        <a:cubicBezTo>
                          <a:pt x="3455218" y="869757"/>
                          <a:pt x="3683252" y="1488836"/>
                          <a:pt x="3524612" y="1920879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glow rad="12700">
              <a:schemeClr val="tx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 noProof="0" dirty="0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28" name="Arc 27">
            <a:extLst>
              <a:ext uri="{FF2B5EF4-FFF2-40B4-BE49-F238E27FC236}">
                <a16:creationId xmlns:a16="http://schemas.microsoft.com/office/drawing/2014/main" id="{58A1B431-FEF3-1EAD-75B9-7D61ED804624}"/>
              </a:ext>
            </a:extLst>
          </p:cNvPr>
          <p:cNvSpPr/>
          <p:nvPr/>
        </p:nvSpPr>
        <p:spPr>
          <a:xfrm rot="14450615" flipH="1">
            <a:off x="8246741" y="1718791"/>
            <a:ext cx="2259159" cy="2334560"/>
          </a:xfrm>
          <a:prstGeom prst="arc">
            <a:avLst>
              <a:gd name="adj1" fmla="val 1103256"/>
              <a:gd name="adj2" fmla="val 3061163"/>
            </a:avLst>
          </a:prstGeom>
          <a:ln w="50800" cap="rnd">
            <a:solidFill>
              <a:srgbClr val="E5C185"/>
            </a:solidFill>
            <a:round/>
            <a:headEnd type="arrow"/>
            <a:tailEnd type="none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1527595 w 3543396"/>
                      <a:gd name="connsiteY0" fmla="*/ 15996 h 3354572"/>
                      <a:gd name="connsiteX1" fmla="*/ 2984702 w 3543396"/>
                      <a:gd name="connsiteY1" fmla="*/ 454769 h 3354572"/>
                      <a:gd name="connsiteX2" fmla="*/ 3524612 w 3543396"/>
                      <a:gd name="connsiteY2" fmla="*/ 1920879 h 3354572"/>
                      <a:gd name="connsiteX3" fmla="*/ 2905249 w 3543396"/>
                      <a:gd name="connsiteY3" fmla="*/ 1834809 h 3354572"/>
                      <a:gd name="connsiteX4" fmla="*/ 2320944 w 3543396"/>
                      <a:gd name="connsiteY4" fmla="*/ 1753612 h 3354572"/>
                      <a:gd name="connsiteX5" fmla="*/ 1771698 w 3543396"/>
                      <a:gd name="connsiteY5" fmla="*/ 1677286 h 3354572"/>
                      <a:gd name="connsiteX6" fmla="*/ 1695212 w 3543396"/>
                      <a:gd name="connsiteY6" fmla="*/ 1156748 h 3354572"/>
                      <a:gd name="connsiteX7" fmla="*/ 1618727 w 3543396"/>
                      <a:gd name="connsiteY7" fmla="*/ 636211 h 3354572"/>
                      <a:gd name="connsiteX8" fmla="*/ 1527595 w 3543396"/>
                      <a:gd name="connsiteY8" fmla="*/ 15996 h 3354572"/>
                      <a:gd name="connsiteX0" fmla="*/ 1527595 w 3543396"/>
                      <a:gd name="connsiteY0" fmla="*/ 15996 h 3354572"/>
                      <a:gd name="connsiteX1" fmla="*/ 2984702 w 3543396"/>
                      <a:gd name="connsiteY1" fmla="*/ 454769 h 3354572"/>
                      <a:gd name="connsiteX2" fmla="*/ 3524612 w 3543396"/>
                      <a:gd name="connsiteY2" fmla="*/ 1920879 h 33545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543396" h="3354572" stroke="0" extrusionOk="0">
                        <a:moveTo>
                          <a:pt x="1527595" y="15996"/>
                        </a:moveTo>
                        <a:cubicBezTo>
                          <a:pt x="2003216" y="-87943"/>
                          <a:pt x="2485676" y="148097"/>
                          <a:pt x="2984702" y="454769"/>
                        </a:cubicBezTo>
                        <a:cubicBezTo>
                          <a:pt x="3499271" y="849840"/>
                          <a:pt x="3582880" y="1378812"/>
                          <a:pt x="3524612" y="1920879"/>
                        </a:cubicBezTo>
                        <a:cubicBezTo>
                          <a:pt x="3273555" y="1916111"/>
                          <a:pt x="3193439" y="1883401"/>
                          <a:pt x="2905249" y="1834809"/>
                        </a:cubicBezTo>
                        <a:cubicBezTo>
                          <a:pt x="2617059" y="1786218"/>
                          <a:pt x="2565439" y="1767397"/>
                          <a:pt x="2320944" y="1753612"/>
                        </a:cubicBezTo>
                        <a:cubicBezTo>
                          <a:pt x="2076449" y="1739826"/>
                          <a:pt x="1897863" y="1667525"/>
                          <a:pt x="1771698" y="1677286"/>
                        </a:cubicBezTo>
                        <a:cubicBezTo>
                          <a:pt x="1742150" y="1503813"/>
                          <a:pt x="1739110" y="1368954"/>
                          <a:pt x="1695212" y="1156748"/>
                        </a:cubicBezTo>
                        <a:cubicBezTo>
                          <a:pt x="1651315" y="944542"/>
                          <a:pt x="1633352" y="871383"/>
                          <a:pt x="1618727" y="636211"/>
                        </a:cubicBezTo>
                        <a:cubicBezTo>
                          <a:pt x="1604102" y="401039"/>
                          <a:pt x="1521834" y="166996"/>
                          <a:pt x="1527595" y="15996"/>
                        </a:cubicBezTo>
                        <a:close/>
                      </a:path>
                      <a:path w="3543396" h="3354572" fill="none" extrusionOk="0">
                        <a:moveTo>
                          <a:pt x="1527595" y="15996"/>
                        </a:moveTo>
                        <a:cubicBezTo>
                          <a:pt x="2148690" y="-32197"/>
                          <a:pt x="2499105" y="92042"/>
                          <a:pt x="2984702" y="454769"/>
                        </a:cubicBezTo>
                        <a:cubicBezTo>
                          <a:pt x="3455218" y="869757"/>
                          <a:pt x="3683252" y="1488836"/>
                          <a:pt x="3524612" y="1920879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glow rad="12700">
              <a:schemeClr val="tx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 noProof="0" dirty="0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BDC77397-CACB-D34C-960F-1C481F48A0E6}"/>
              </a:ext>
            </a:extLst>
          </p:cNvPr>
          <p:cNvSpPr txBox="1"/>
          <p:nvPr/>
        </p:nvSpPr>
        <p:spPr>
          <a:xfrm>
            <a:off x="17584" y="6567586"/>
            <a:ext cx="724594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CA" sz="1400" b="1" noProof="0" dirty="0">
                <a:solidFill>
                  <a:schemeClr val="bg1"/>
                </a:solidFill>
                <a:latin typeface="Arial" panose="020B0604020202020204" pitchFamily="34" charset="0"/>
              </a:rPr>
              <a:t>Proposed 3D dosimeter – Experimental data</a:t>
            </a:r>
            <a:endParaRPr lang="en-CA" sz="1400" b="1" noProof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35355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C447A5-D499-A94B-8059-F9194EAFA9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4203968F-0376-C925-1DE4-7248F3CEA5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7" t="980" r="4316" b="16385"/>
          <a:stretch>
            <a:fillRect/>
          </a:stretch>
        </p:blipFill>
        <p:spPr>
          <a:xfrm>
            <a:off x="10528319" y="4506591"/>
            <a:ext cx="1402080" cy="1327573"/>
          </a:xfrm>
          <a:prstGeom prst="ellipse">
            <a:avLst/>
          </a:prstGeom>
          <a:ln w="25400">
            <a:solidFill>
              <a:schemeClr val="tx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222A0D-BFC7-D0FA-3100-D3AF0970C0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noProof="0" dirty="0"/>
              <a:t>Experimental data collection and curation</a:t>
            </a:r>
          </a:p>
        </p:txBody>
      </p:sp>
      <p:pic>
        <p:nvPicPr>
          <p:cNvPr id="4" name="Picture 3" descr="A graph of a graph of a photo&#10;&#10;AI-generated content may be incorrect.">
            <a:extLst>
              <a:ext uri="{FF2B5EF4-FFF2-40B4-BE49-F238E27FC236}">
                <a16:creationId xmlns:a16="http://schemas.microsoft.com/office/drawing/2014/main" id="{91EA50DB-81C1-751D-9E3E-4BCAB33185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6162" y="1847386"/>
            <a:ext cx="6471298" cy="3837827"/>
          </a:xfrm>
          <a:prstGeom prst="rect">
            <a:avLst/>
          </a:prstGeom>
        </p:spPr>
      </p:pic>
      <p:pic>
        <p:nvPicPr>
          <p:cNvPr id="5" name="Picture 4" descr="A black square with orange and white squares&#10;&#10;AI-generated content may be incorrect.">
            <a:extLst>
              <a:ext uri="{FF2B5EF4-FFF2-40B4-BE49-F238E27FC236}">
                <a16:creationId xmlns:a16="http://schemas.microsoft.com/office/drawing/2014/main" id="{5C12944A-9211-B345-B76A-F166413FB1A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12" y="1447419"/>
            <a:ext cx="2225346" cy="2221509"/>
          </a:xfrm>
          <a:prstGeom prst="rect">
            <a:avLst/>
          </a:prstGeom>
        </p:spPr>
      </p:pic>
      <p:pic>
        <p:nvPicPr>
          <p:cNvPr id="9" name="Picture 8" descr="A black square with a blue square and a white square with a blue square&#10;&#10;AI-generated content may be incorrect.">
            <a:extLst>
              <a:ext uri="{FF2B5EF4-FFF2-40B4-BE49-F238E27FC236}">
                <a16:creationId xmlns:a16="http://schemas.microsoft.com/office/drawing/2014/main" id="{ECD91C15-4411-A94F-DB9C-CF59E6D097B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12" y="3821737"/>
            <a:ext cx="2221510" cy="2221510"/>
          </a:xfrm>
          <a:prstGeom prst="rect">
            <a:avLst/>
          </a:prstGeom>
        </p:spPr>
      </p:pic>
      <p:pic>
        <p:nvPicPr>
          <p:cNvPr id="10" name="Picture 9" descr="A blue square with a letter d&#10;&#10;AI-generated content may be incorrect.">
            <a:extLst>
              <a:ext uri="{FF2B5EF4-FFF2-40B4-BE49-F238E27FC236}">
                <a16:creationId xmlns:a16="http://schemas.microsoft.com/office/drawing/2014/main" id="{729F32D0-C2B7-2156-F68B-10C01F4FC1A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9841" y="3821737"/>
            <a:ext cx="1402323" cy="1369711"/>
          </a:xfrm>
          <a:prstGeom prst="rect">
            <a:avLst/>
          </a:prstGeom>
        </p:spPr>
      </p:pic>
      <p:pic>
        <p:nvPicPr>
          <p:cNvPr id="11" name="Picture 10" descr="A grey square with a letter and orange border&#10;&#10;AI-generated content may be incorrect.">
            <a:extLst>
              <a:ext uri="{FF2B5EF4-FFF2-40B4-BE49-F238E27FC236}">
                <a16:creationId xmlns:a16="http://schemas.microsoft.com/office/drawing/2014/main" id="{D0B0D5A9-6115-94FF-82C3-51D899C462E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9086" y="2299218"/>
            <a:ext cx="1413078" cy="1369710"/>
          </a:xfrm>
          <a:prstGeom prst="rect">
            <a:avLst/>
          </a:prstGeom>
        </p:spPr>
      </p:pic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19775B54-2CFE-9D1F-367A-832497FF81DE}"/>
              </a:ext>
            </a:extLst>
          </p:cNvPr>
          <p:cNvSpPr txBox="1">
            <a:spLocks/>
          </p:cNvSpPr>
          <p:nvPr/>
        </p:nvSpPr>
        <p:spPr>
          <a:xfrm>
            <a:off x="2503394" y="1372843"/>
            <a:ext cx="5751605" cy="46951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2400" noProof="0" dirty="0"/>
              <a:t> Background noise </a:t>
            </a:r>
            <a:r>
              <a:rPr lang="en-CA" sz="2400" noProof="0" dirty="0" err="1"/>
              <a:t>substraction</a:t>
            </a:r>
            <a:r>
              <a:rPr lang="en-CA" sz="2400" noProof="0" dirty="0"/>
              <a:t> ;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127628E-316D-E8B7-A42F-EAE0D9A93CBB}"/>
              </a:ext>
            </a:extLst>
          </p:cNvPr>
          <p:cNvSpPr txBox="1"/>
          <p:nvPr/>
        </p:nvSpPr>
        <p:spPr>
          <a:xfrm>
            <a:off x="5194207" y="4634605"/>
            <a:ext cx="1083561" cy="261610"/>
          </a:xfrm>
          <a:prstGeom prst="rect">
            <a:avLst/>
          </a:prstGeom>
          <a:solidFill>
            <a:schemeClr val="bg1"/>
          </a:solidFill>
          <a:effectLst>
            <a:softEdge rad="25400"/>
          </a:effectLst>
        </p:spPr>
        <p:txBody>
          <a:bodyPr wrap="square" lIns="0" rtlCol="0">
            <a:spAutoFit/>
          </a:bodyPr>
          <a:lstStyle/>
          <a:p>
            <a:r>
              <a:rPr lang="en-CA" sz="1100" noProof="0" dirty="0">
                <a:latin typeface="Arial" panose="020B0604020202020204" pitchFamily="34" charset="0"/>
                <a:cs typeface="Arial" panose="020B0604020202020204" pitchFamily="34" charset="0"/>
              </a:rPr>
              <a:t>Raw image</a:t>
            </a:r>
            <a:endParaRPr lang="en-CA" sz="1400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0143595-FA47-707E-30B7-2681E038FA96}"/>
              </a:ext>
            </a:extLst>
          </p:cNvPr>
          <p:cNvSpPr txBox="1"/>
          <p:nvPr/>
        </p:nvSpPr>
        <p:spPr>
          <a:xfrm>
            <a:off x="5194207" y="4860561"/>
            <a:ext cx="1174049" cy="261610"/>
          </a:xfrm>
          <a:prstGeom prst="rect">
            <a:avLst/>
          </a:prstGeom>
          <a:solidFill>
            <a:schemeClr val="bg1"/>
          </a:solidFill>
          <a:effectLst>
            <a:softEdge rad="25400"/>
          </a:effectLst>
        </p:spPr>
        <p:txBody>
          <a:bodyPr wrap="square" lIns="0" rtlCol="0">
            <a:spAutoFit/>
          </a:bodyPr>
          <a:lstStyle/>
          <a:p>
            <a:r>
              <a:rPr lang="en-CA" sz="1100" noProof="0" dirty="0">
                <a:latin typeface="Arial" panose="020B0604020202020204" pitchFamily="34" charset="0"/>
                <a:cs typeface="Arial" panose="020B0604020202020204" pitchFamily="34" charset="0"/>
              </a:rPr>
              <a:t>Processed image</a:t>
            </a:r>
            <a:endParaRPr lang="en-CA" sz="1400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E1F6938-DB13-AB44-6F69-3C5C25686138}"/>
              </a:ext>
            </a:extLst>
          </p:cNvPr>
          <p:cNvSpPr txBox="1"/>
          <p:nvPr/>
        </p:nvSpPr>
        <p:spPr>
          <a:xfrm rot="16200000">
            <a:off x="2435456" y="3365309"/>
            <a:ext cx="3216263" cy="323165"/>
          </a:xfrm>
          <a:prstGeom prst="rect">
            <a:avLst/>
          </a:prstGeom>
          <a:solidFill>
            <a:schemeClr val="bg1"/>
          </a:solidFill>
          <a:effectLst>
            <a:softEdge rad="25400"/>
          </a:effectLst>
        </p:spPr>
        <p:txBody>
          <a:bodyPr wrap="square" lIns="0" rtlCol="0">
            <a:spAutoFit/>
          </a:bodyPr>
          <a:lstStyle/>
          <a:p>
            <a:pPr algn="ctr"/>
            <a:r>
              <a:rPr lang="en-CA" sz="1500" noProof="0" dirty="0">
                <a:latin typeface="Arial" panose="020B0604020202020204" pitchFamily="34" charset="0"/>
                <a:cs typeface="Arial" panose="020B0604020202020204" pitchFamily="34" charset="0"/>
              </a:rPr>
              <a:t>Intensity (16-bit scale) [ - ]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F6049D9-6054-63C6-A583-68F3F1A4E8CB}"/>
              </a:ext>
            </a:extLst>
          </p:cNvPr>
          <p:cNvSpPr txBox="1"/>
          <p:nvPr/>
        </p:nvSpPr>
        <p:spPr>
          <a:xfrm>
            <a:off x="5939629" y="5397845"/>
            <a:ext cx="3216263" cy="323165"/>
          </a:xfrm>
          <a:prstGeom prst="rect">
            <a:avLst/>
          </a:prstGeom>
          <a:solidFill>
            <a:schemeClr val="bg1"/>
          </a:solidFill>
          <a:effectLst>
            <a:softEdge rad="25400"/>
          </a:effectLst>
        </p:spPr>
        <p:txBody>
          <a:bodyPr wrap="square" lIns="0" rtlCol="0">
            <a:spAutoFit/>
          </a:bodyPr>
          <a:lstStyle/>
          <a:p>
            <a:pPr algn="ctr"/>
            <a:r>
              <a:rPr lang="en-CA" sz="1500" noProof="0" dirty="0">
                <a:latin typeface="Arial" panose="020B0604020202020204" pitchFamily="34" charset="0"/>
                <a:cs typeface="Arial" panose="020B0604020202020204" pitchFamily="34" charset="0"/>
              </a:rPr>
              <a:t>Pixel [ - ]</a:t>
            </a:r>
          </a:p>
        </p:txBody>
      </p:sp>
      <p:sp>
        <p:nvSpPr>
          <p:cNvPr id="33" name="ZoneTexte 8">
            <a:extLst>
              <a:ext uri="{FF2B5EF4-FFF2-40B4-BE49-F238E27FC236}">
                <a16:creationId xmlns:a16="http://schemas.microsoft.com/office/drawing/2014/main" id="{1345DADC-D425-3204-B403-C83E9318C8CE}"/>
              </a:ext>
            </a:extLst>
          </p:cNvPr>
          <p:cNvSpPr txBox="1"/>
          <p:nvPr/>
        </p:nvSpPr>
        <p:spPr>
          <a:xfrm>
            <a:off x="9974372" y="5858581"/>
            <a:ext cx="25099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500"/>
              </a:spcBef>
            </a:pPr>
            <a:r>
              <a:rPr lang="en-CA" b="1" noProof="0" dirty="0">
                <a:latin typeface="Arial" panose="020B0604020202020204" pitchFamily="34" charset="0"/>
                <a:cs typeface="Arial" panose="020B0604020202020204" pitchFamily="34" charset="0"/>
              </a:rPr>
              <a:t>Nicolas Drouin</a:t>
            </a:r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6B8A16FD-32DF-E68A-5909-F2CD793716F9}"/>
              </a:ext>
            </a:extLst>
          </p:cNvPr>
          <p:cNvSpPr txBox="1">
            <a:spLocks/>
          </p:cNvSpPr>
          <p:nvPr/>
        </p:nvSpPr>
        <p:spPr>
          <a:xfrm>
            <a:off x="7443940" y="1372843"/>
            <a:ext cx="5040406" cy="46951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2400" noProof="0" dirty="0"/>
              <a:t> Temporal median filter.</a:t>
            </a:r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56CA9D22-EB51-18C9-A3C7-0AB6935A8E4A}"/>
              </a:ext>
            </a:extLst>
          </p:cNvPr>
          <p:cNvSpPr txBox="1">
            <a:spLocks/>
          </p:cNvSpPr>
          <p:nvPr/>
        </p:nvSpPr>
        <p:spPr>
          <a:xfrm>
            <a:off x="2605091" y="5766754"/>
            <a:ext cx="7632359" cy="46951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CA" sz="2400" noProof="0" dirty="0"/>
              <a:t>Collect of 249 experimental data of the form: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 Placeholder 2">
                <a:extLst>
                  <a:ext uri="{FF2B5EF4-FFF2-40B4-BE49-F238E27FC236}">
                    <a16:creationId xmlns:a16="http://schemas.microsoft.com/office/drawing/2014/main" id="{EE6F380D-5AAF-BEFA-F5A9-7324C976E00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954550" y="6146054"/>
                <a:ext cx="8554757" cy="369333"/>
              </a:xfrm>
              <a:prstGeom prst="rect">
                <a:avLst/>
              </a:prstGeom>
            </p:spPr>
            <p:txBody>
              <a:bodyPr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14:m>
                  <m:oMathPara xmlns:m="http://schemas.openxmlformats.org/officeDocument/2006/math">
                    <m:oMath>
                      <m:d>
                        <m:dPr>
                          <m:ctrlPr>
                            <a:rPr lang="en-CA" sz="2400" b="0" i="1" noProof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CA" sz="2400" b="0" i="1" noProof="0" smtClean="0">
                              <a:latin typeface="Cambria Math" panose="02040503050406030204" pitchFamily="18" charset="0"/>
                            </a:rPr>
                            <m:t>Projection</m:t>
                          </m:r>
                          <m:r>
                            <a:rPr lang="en-CA" sz="2400" b="0" i="1" noProof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CA" sz="2400" b="0" i="1" noProof="0" smtClean="0">
                              <a:latin typeface="Cambria Math" panose="02040503050406030204" pitchFamily="18" charset="0"/>
                            </a:rPr>
                            <m:t>data</m:t>
                          </m:r>
                          <m:r>
                            <m:rPr>
                              <m:nor/>
                            </m:rPr>
                            <a:rPr lang="en-CA" sz="2400" b="0" i="0" noProof="0" smtClean="0">
                              <a:latin typeface="Cambria Math" panose="02040503050406030204" pitchFamily="18" charset="0"/>
                            </a:rPr>
                            <m:t> ;  Associated computed dose distribution</m:t>
                          </m:r>
                        </m:e>
                      </m:d>
                    </m:oMath>
                  </m:oMathPara>
                </a14:m>
                <a:endParaRPr lang="en-CA" sz="2400" noProof="0" dirty="0"/>
              </a:p>
            </p:txBody>
          </p:sp>
        </mc:Choice>
        <mc:Fallback xmlns="">
          <p:sp>
            <p:nvSpPr>
              <p:cNvPr id="36" name="Text Placeholder 2">
                <a:extLst>
                  <a:ext uri="{FF2B5EF4-FFF2-40B4-BE49-F238E27FC236}">
                    <a16:creationId xmlns:a16="http://schemas.microsoft.com/office/drawing/2014/main" id="{EE6F380D-5AAF-BEFA-F5A9-7324C976E0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4550" y="6146054"/>
                <a:ext cx="8554757" cy="369333"/>
              </a:xfrm>
              <a:prstGeom prst="rect">
                <a:avLst/>
              </a:prstGeom>
              <a:blipFill>
                <a:blip r:embed="rId9"/>
                <a:stretch>
                  <a:fillRect b="-393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2">
            <a:extLst>
              <a:ext uri="{FF2B5EF4-FFF2-40B4-BE49-F238E27FC236}">
                <a16:creationId xmlns:a16="http://schemas.microsoft.com/office/drawing/2014/main" id="{496B7F5E-8419-E625-2FF6-DDF89781DC6D}"/>
              </a:ext>
            </a:extLst>
          </p:cNvPr>
          <p:cNvSpPr txBox="1"/>
          <p:nvPr/>
        </p:nvSpPr>
        <p:spPr>
          <a:xfrm>
            <a:off x="17584" y="6567586"/>
            <a:ext cx="724594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CA" sz="1400" b="1" noProof="0" dirty="0">
                <a:solidFill>
                  <a:schemeClr val="bg1"/>
                </a:solidFill>
                <a:latin typeface="Arial" panose="020B0604020202020204" pitchFamily="34" charset="0"/>
              </a:rPr>
              <a:t>Proposed 3D dosimeter – Experimental data</a:t>
            </a:r>
            <a:endParaRPr lang="en-CA" sz="1400" b="1" noProof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4718615"/>
      </p:ext>
    </p:extLst>
  </p:cSld>
  <p:clrMapOvr>
    <a:masterClrMapping/>
  </p:clrMapOvr>
</p:sld>
</file>

<file path=ppt/theme/theme1.xml><?xml version="1.0" encoding="utf-8"?>
<a:theme xmlns:a="http://schemas.openxmlformats.org/drawingml/2006/main" name="1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F2EE56E4AF2CF4A80580AC35C0AE3B4" ma:contentTypeVersion="14" ma:contentTypeDescription="Create a new document." ma:contentTypeScope="" ma:versionID="c5579faae6847989bc6d870d14e063bf">
  <xsd:schema xmlns:xsd="http://www.w3.org/2001/XMLSchema" xmlns:xs="http://www.w3.org/2001/XMLSchema" xmlns:p="http://schemas.microsoft.com/office/2006/metadata/properties" xmlns:ns3="d7375637-91f5-482b-9a55-f19aedb6db88" xmlns:ns4="053833ee-8021-43ea-9c7f-bea484a53a0b" targetNamespace="http://schemas.microsoft.com/office/2006/metadata/properties" ma:root="true" ma:fieldsID="dc1e21cc2acfee65a3439cc6f00bda9b" ns3:_="" ns4:_="">
    <xsd:import namespace="d7375637-91f5-482b-9a55-f19aedb6db88"/>
    <xsd:import namespace="053833ee-8021-43ea-9c7f-bea484a53a0b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ObjectDetectorVersions" minOccurs="0"/>
                <xsd:element ref="ns3:MediaServiceSearchProperties" minOccurs="0"/>
                <xsd:element ref="ns3:MediaServiceDateTaken" minOccurs="0"/>
                <xsd:element ref="ns3:MediaServiceSystem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7375637-91f5-482b-9a55-f19aedb6db8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_activity" ma:index="10" nillable="true" ma:displayName="_activity" ma:hidden="true" ma:internalName="_activity">
      <xsd:simpleType>
        <xsd:restriction base="dms:Note"/>
      </xsd:simpleType>
    </xsd:element>
    <xsd:element name="MediaServiceObjectDetectorVersions" ma:index="1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ystemTags" ma:index="17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BillingMetadata" ma:index="21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53833ee-8021-43ea-9c7f-bea484a53a0b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3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d7375637-91f5-482b-9a55-f19aedb6db88" xsi:nil="true"/>
  </documentManagement>
</p:properties>
</file>

<file path=customXml/itemProps1.xml><?xml version="1.0" encoding="utf-8"?>
<ds:datastoreItem xmlns:ds="http://schemas.openxmlformats.org/officeDocument/2006/customXml" ds:itemID="{E68A7FA7-0B3A-4218-859A-82A403B034D5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d7375637-91f5-482b-9a55-f19aedb6db88"/>
    <ds:schemaRef ds:uri="053833ee-8021-43ea-9c7f-bea484a53a0b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605184F-DD16-4867-8CEE-F266B797BBE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6FF6F8C-EEB4-4ECD-B3BC-23E38F2A714C}">
  <ds:schemaRefs>
    <ds:schemaRef ds:uri="d7375637-91f5-482b-9a55-f19aedb6db88"/>
    <ds:schemaRef ds:uri="http://purl.org/dc/elements/1.1/"/>
    <ds:schemaRef ds:uri="http://purl.org/dc/dcmitype/"/>
    <ds:schemaRef ds:uri="http://www.w3.org/XML/1998/namespace"/>
    <ds:schemaRef ds:uri="http://schemas.microsoft.com/office/2006/documentManagement/types"/>
    <ds:schemaRef ds:uri="http://schemas.openxmlformats.org/package/2006/metadata/core-properties"/>
    <ds:schemaRef ds:uri="http://purl.org/dc/terms/"/>
    <ds:schemaRef ds:uri="http://schemas.microsoft.com/office/2006/metadata/properties"/>
    <ds:schemaRef ds:uri="http://schemas.microsoft.com/office/infopath/2007/PartnerControls"/>
    <ds:schemaRef ds:uri="053833ee-8021-43ea-9c7f-bea484a53a0b"/>
  </ds:schemaRefs>
</ds:datastoreItem>
</file>

<file path=docMetadata/LabelInfo.xml><?xml version="1.0" encoding="utf-8"?>
<clbl:labelList xmlns:clbl="http://schemas.microsoft.com/office/2020/mipLabelMetadata">
  <clbl:label id="{56778bd5-6a3f-4bd3-a265-93163e4d5bfe}" enabled="0" method="" siteId="{56778bd5-6a3f-4bd3-a265-93163e4d5bfe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AAPM2025</Template>
  <TotalTime>2391</TotalTime>
  <Words>1553</Words>
  <Application>Microsoft Office PowerPoint</Application>
  <PresentationFormat>Widescreen</PresentationFormat>
  <Paragraphs>346</Paragraphs>
  <Slides>34</Slides>
  <Notes>32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34</vt:i4>
      </vt:variant>
    </vt:vector>
  </HeadingPairs>
  <TitlesOfParts>
    <vt:vector size="45" baseType="lpstr">
      <vt:lpstr>Algerian</vt:lpstr>
      <vt:lpstr>Aptos</vt:lpstr>
      <vt:lpstr>Arial</vt:lpstr>
      <vt:lpstr>Arial Black</vt:lpstr>
      <vt:lpstr>Calibri</vt:lpstr>
      <vt:lpstr>Calibri Light</vt:lpstr>
      <vt:lpstr>Cambria Math</vt:lpstr>
      <vt:lpstr>Consolas</vt:lpstr>
      <vt:lpstr>1_Conception personnalisée</vt:lpstr>
      <vt:lpstr>2_Conception personnalisée</vt:lpstr>
      <vt:lpstr>Conception personnalisée</vt:lpstr>
      <vt:lpstr>PowerPoint Presentation</vt:lpstr>
      <vt:lpstr>Presentation outline</vt:lpstr>
      <vt:lpstr>Toward real-time, uncertainty-aware 3D dosimetry</vt:lpstr>
      <vt:lpstr>Proposed approach</vt:lpstr>
      <vt:lpstr>Dose Measurement</vt:lpstr>
      <vt:lpstr>Volumetric scintillation dosimetry</vt:lpstr>
      <vt:lpstr>Experimental constraints</vt:lpstr>
      <vt:lpstr>Experimental setup</vt:lpstr>
      <vt:lpstr>Experimental data collection and curation</vt:lpstr>
      <vt:lpstr>Tomographic Reconstruction</vt:lpstr>
      <vt:lpstr>Tomographic reconstruction of scintillation light</vt:lpstr>
      <vt:lpstr>Deep learning reconstruction model</vt:lpstr>
      <vt:lpstr>Architecture</vt:lpstr>
      <vt:lpstr>Training data</vt:lpstr>
      <vt:lpstr>Bayesian Formulation</vt:lpstr>
      <vt:lpstr>Limitations of DL – Prediction without confidence</vt:lpstr>
      <vt:lpstr>Bayesian Neural Network (BNN)</vt:lpstr>
      <vt:lpstr>Bayesian Neural Network (BNN)</vt:lpstr>
      <vt:lpstr>Bayesian Neural Network (BNN)</vt:lpstr>
      <vt:lpstr>BNN implementation</vt:lpstr>
      <vt:lpstr>Deterministic vs Bayesian Training</vt:lpstr>
      <vt:lpstr>Results</vt:lpstr>
      <vt:lpstr>Qualitative correlation</vt:lpstr>
      <vt:lpstr>Qualitative correlation</vt:lpstr>
      <vt:lpstr>Transverse profiles</vt:lpstr>
      <vt:lpstr>Depth dose curves</vt:lpstr>
      <vt:lpstr>Quantitative correlation</vt:lpstr>
      <vt:lpstr>Deterministic model vs BNN performance</vt:lpstr>
      <vt:lpstr>Discussion and Conclusion</vt:lpstr>
      <vt:lpstr>Reconstruction time</vt:lpstr>
      <vt:lpstr>Uncertainty calibration</vt:lpstr>
      <vt:lpstr>Conclusion</vt:lpstr>
      <vt:lpstr>Next steps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Alexis Horik</dc:creator>
  <cp:lastModifiedBy>Alexis Horik</cp:lastModifiedBy>
  <cp:revision>4</cp:revision>
  <dcterms:created xsi:type="dcterms:W3CDTF">2026-05-19T19:22:18Z</dcterms:created>
  <dcterms:modified xsi:type="dcterms:W3CDTF">2026-07-07T14:41:40Z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0x010100CF2EE56E4AF2CF4A80580AC35C0AE3B4</vt:lpwstr>
  </property>
</Properties>
</file>