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7"/>
  </p:sldMasterIdLst>
  <p:notesMasterIdLst>
    <p:notesMasterId r:id="rId23"/>
  </p:notesMasterIdLst>
  <p:handoutMasterIdLst>
    <p:handoutMasterId r:id="rId24"/>
  </p:handoutMasterIdLst>
  <p:sldIdLst>
    <p:sldId id="261" r:id="rId8"/>
    <p:sldId id="262" r:id="rId9"/>
    <p:sldId id="266" r:id="rId10"/>
    <p:sldId id="275" r:id="rId11"/>
    <p:sldId id="265" r:id="rId12"/>
    <p:sldId id="267" r:id="rId13"/>
    <p:sldId id="268" r:id="rId14"/>
    <p:sldId id="269" r:id="rId15"/>
    <p:sldId id="280" r:id="rId16"/>
    <p:sldId id="270" r:id="rId17"/>
    <p:sldId id="276" r:id="rId18"/>
    <p:sldId id="272" r:id="rId19"/>
    <p:sldId id="277" r:id="rId20"/>
    <p:sldId id="278" r:id="rId21"/>
    <p:sldId id="279" r:id="rId22"/>
  </p:sldIdLst>
  <p:sldSz cx="12188825" cy="6858000"/>
  <p:notesSz cx="6797675" cy="9926638"/>
  <p:embeddedFontLst>
    <p:embeddedFont>
      <p:font typeface="AU Passata" panose="020B0604020202020204" charset="0"/>
      <p:regular r:id="rId25"/>
      <p:bold r:id="rId26"/>
    </p:embeddedFont>
    <p:embeddedFont>
      <p:font typeface="AU Passata Light" panose="020B0604020202020204" charset="0"/>
      <p:regular r:id="rId27"/>
      <p:bold r:id="rId28"/>
    </p:embeddedFont>
    <p:embeddedFont>
      <p:font typeface="AU Peto" panose="020B0604020202020204" charset="0"/>
      <p:regular r:id="rId29"/>
      <p:bold r:id="rId30"/>
    </p:embeddedFont>
    <p:embeddedFont>
      <p:font typeface="Cambria Math" panose="02040503050406030204" pitchFamily="18" charset="0"/>
      <p:regular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3" autoAdjust="0"/>
    <p:restoredTop sz="93457" autoAdjust="0"/>
  </p:normalViewPr>
  <p:slideViewPr>
    <p:cSldViewPr snapToObjects="1" showGuides="1">
      <p:cViewPr varScale="1">
        <p:scale>
          <a:sx n="78" d="100"/>
          <a:sy n="78" d="100"/>
        </p:scale>
        <p:origin x="1008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font" Target="fonts/font10.fntdata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7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5" name="Date_DateCustomA" descr="{&quot;templafy&quot;:{&quot;id&quot;:&quot;f6914591-d39b-4caf-a9f4-a477e985decd&quot;}}">
            <a:extLst>
              <a:ext uri="{FF2B5EF4-FFF2-40B4-BE49-F238E27FC236}">
                <a16:creationId xmlns:a16="http://schemas.microsoft.com/office/drawing/2014/main" id="{7F20FB0B-AB99-D1DA-4E1C-7C844AE406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15. June 2026</a:t>
            </a:r>
          </a:p>
        </p:txBody>
      </p:sp>
      <p:sp>
        <p:nvSpPr>
          <p:cNvPr id="6" name="FLD_Event" descr="{&quot;templafy&quot;:{&quot;id&quot;:&quot;abd39806-a66f-461f-9b77-1fd8a1e40a88&quot;}}">
            <a:extLst>
              <a:ext uri="{FF2B5EF4-FFF2-40B4-BE49-F238E27FC236}">
                <a16:creationId xmlns:a16="http://schemas.microsoft.com/office/drawing/2014/main" id="{94FCB787-CF58-D24B-3F9C-4CF65869F2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IC3DDose</a:t>
            </a:r>
          </a:p>
        </p:txBody>
      </p:sp>
      <p:sp>
        <p:nvSpPr>
          <p:cNvPr id="36" name="USR_Title" descr="{&quot;templafy&quot;:{&quot;id&quot;:&quot;3e33b893-ea0b-4217-97d4-39a9007f375c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PhD Student</a:t>
            </a:r>
          </a:p>
        </p:txBody>
      </p:sp>
      <p:sp>
        <p:nvSpPr>
          <p:cNvPr id="37" name="USR_Name" descr="{&quot;templafy&quot;:{&quot;id&quot;:&quot;1b6543d3-1df6-4375-b68d-e69469294c6a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Jacob Christian Warming</a:t>
            </a:r>
          </a:p>
        </p:txBody>
      </p:sp>
      <p:pic>
        <p:nvPicPr>
          <p:cNvPr id="2031030248" name="SecondaryLogo" descr="{&quot;templafy&quot;:{&quot;id&quot;:&quot;5554d570-4c8e-40dd-baed-1c45b6ee19d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113" y="5999002"/>
            <a:ext cx="1659600" cy="558000"/>
          </a:xfrm>
          <a:prstGeom prst="rect">
            <a:avLst/>
          </a:prstGeom>
        </p:spPr>
      </p:pic>
      <p:sp>
        <p:nvSpPr>
          <p:cNvPr id="8" name="OFF_logo2Computed" descr="{&quot;templafy&quot;:{&quot;id&quot;:&quot;718de562-9336-447b-91f5-4f8c65674994&quot;}}">
            <a:extLst>
              <a:ext uri="{FF2B5EF4-FFF2-40B4-BE49-F238E27FC236}">
                <a16:creationId xmlns:a16="http://schemas.microsoft.com/office/drawing/2014/main" id="{289B577B-AF3B-2A62-0411-5FD9FF3C42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Aarhus University</a:t>
            </a:r>
          </a:p>
        </p:txBody>
      </p:sp>
      <p:sp>
        <p:nvSpPr>
          <p:cNvPr id="9" name="OFF_logo1Computed" descr="{&quot;templafy&quot;:{&quot;id&quot;:&quot;de786dd0-ae96-4c25-8e7d-6597a54d896d&quot;}}">
            <a:extLst>
              <a:ext uri="{FF2B5EF4-FFF2-40B4-BE49-F238E27FC236}">
                <a16:creationId xmlns:a16="http://schemas.microsoft.com/office/drawing/2014/main" id="{066A6607-F6B4-2025-DA5F-AC4D1914151A}"/>
              </a:ext>
            </a:extLst>
          </p:cNvPr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Department of Physics and Astronomy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2607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2607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 noRot="1" noMove="1" noResize="1" noEditPoints="1" noAdjustHandles="1" noChangeArrowheads="1" noChangeShapeType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8" name="Date_DateCustomA" descr="{&quot;templafy&quot;:{&quot;id&quot;:&quot;99bf35ab-d0c8-4cc4-9778-a7a66af4f1f5&quot;}}">
            <a:extLst>
              <a:ext uri="{FF2B5EF4-FFF2-40B4-BE49-F238E27FC236}">
                <a16:creationId xmlns:a16="http://schemas.microsoft.com/office/drawing/2014/main" id="{249423E2-54F8-7094-38E5-785211867F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15. June 2026</a:t>
            </a:r>
          </a:p>
        </p:txBody>
      </p:sp>
      <p:sp>
        <p:nvSpPr>
          <p:cNvPr id="7" name="FLD_Event" descr="{&quot;templafy&quot;:{&quot;id&quot;:&quot;e9bedf1c-3d5e-41c0-8d1b-ba4ecdb0c020&quot;}}">
            <a:extLst>
              <a:ext uri="{FF2B5EF4-FFF2-40B4-BE49-F238E27FC236}">
                <a16:creationId xmlns:a16="http://schemas.microsoft.com/office/drawing/2014/main" id="{163F40E2-4217-07B0-ECD8-2A4A14C886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IC3DDose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 descr="{&quot;templafy&quot;:{&quot;id&quot;:&quot;c67d575e-da10-49b2-97a7-84a0ebe51dd2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Jacob Christian Warming</a:t>
            </a:r>
          </a:p>
        </p:txBody>
      </p:sp>
      <p:pic>
        <p:nvPicPr>
          <p:cNvPr id="1183210502" name="SecondaryLogo" descr="{&quot;templafy&quot;:{&quot;id&quot;:&quot;72ef35ec-103e-4981-aff7-2fb3e7fe0f48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113" y="5999002"/>
            <a:ext cx="1659600" cy="558000"/>
          </a:xfrm>
          <a:prstGeom prst="rect">
            <a:avLst/>
          </a:prstGeom>
        </p:spPr>
      </p:pic>
      <p:sp>
        <p:nvSpPr>
          <p:cNvPr id="9" name="OFF_logo2Computed" descr="{&quot;templafy&quot;:{&quot;id&quot;:&quot;947e6496-dd6d-4ea4-8ec8-dcef995c9d80&quot;}}">
            <a:extLst>
              <a:ext uri="{FF2B5EF4-FFF2-40B4-BE49-F238E27FC236}">
                <a16:creationId xmlns:a16="http://schemas.microsoft.com/office/drawing/2014/main" id="{4550AE95-0D19-942D-D04F-B30197C47E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Aarhus University</a:t>
            </a:r>
          </a:p>
        </p:txBody>
      </p:sp>
      <p:sp>
        <p:nvSpPr>
          <p:cNvPr id="10" name="OFF_logo1Computed" descr="{&quot;templafy&quot;:{&quot;id&quot;:&quot;b748309c-c6c7-49c3-97fa-5f82472b2031&quot;}}">
            <a:extLst>
              <a:ext uri="{FF2B5EF4-FFF2-40B4-BE49-F238E27FC236}">
                <a16:creationId xmlns:a16="http://schemas.microsoft.com/office/drawing/2014/main" id="{7E45388B-77A2-F799-5C73-3DBEF86FEF0E}"/>
              </a:ext>
            </a:extLst>
          </p:cNvPr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Department of Physics and Astronomy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2607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 descr="{&quot;templafy&quot;:{&quot;id&quot;:&quot;c6d6b032-6537-4d47-9dd4-e5929f445ab2&quot;}}"/>
          <p:cNvSpPr/>
          <p:nvPr userDrawn="1"/>
        </p:nvSpPr>
        <p:spPr bwMode="auto">
          <a:xfrm>
            <a:off x="6022613" y="2804400"/>
            <a:ext cx="65" cy="739391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Department of Physics and Astronomy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Date_DateCustomA" descr="{&quot;templafy&quot;:{&quot;id&quot;:&quot;fa81fe83-b7f6-416c-89ac-1a44b865fe87&quot;}}">
            <a:extLst>
              <a:ext uri="{FF2B5EF4-FFF2-40B4-BE49-F238E27FC236}">
                <a16:creationId xmlns:a16="http://schemas.microsoft.com/office/drawing/2014/main" id="{79F28AD6-C756-3FA9-8D35-B9ED537E5D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15. June 2026</a:t>
            </a:r>
          </a:p>
        </p:txBody>
      </p:sp>
      <p:sp>
        <p:nvSpPr>
          <p:cNvPr id="6" name="FLD_Event" descr="{&quot;templafy&quot;:{&quot;id&quot;:&quot;565611b3-78a3-452c-bd73-73c3e3e34368&quot;}}">
            <a:extLst>
              <a:ext uri="{FF2B5EF4-FFF2-40B4-BE49-F238E27FC236}">
                <a16:creationId xmlns:a16="http://schemas.microsoft.com/office/drawing/2014/main" id="{57887568-1188-7AD6-FE68-DD94BB3E07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IC3DDose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32611151" name="SecondaryLogo" descr="{&quot;templafy&quot;:{&quot;id&quot;:&quot;fd249921-dbe9-4fbe-a650-44b8154a1549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113" y="5999002"/>
            <a:ext cx="1659600" cy="558000"/>
          </a:xfrm>
          <a:prstGeom prst="rect">
            <a:avLst/>
          </a:prstGeom>
        </p:spPr>
      </p:pic>
      <p:sp>
        <p:nvSpPr>
          <p:cNvPr id="11" name="OFF_logo2Computed" descr="{&quot;templafy&quot;:{&quot;id&quot;:&quot;2b870814-bef3-4506-b7ea-eb5cfcdb107c&quot;}}">
            <a:extLst>
              <a:ext uri="{FF2B5EF4-FFF2-40B4-BE49-F238E27FC236}">
                <a16:creationId xmlns:a16="http://schemas.microsoft.com/office/drawing/2014/main" id="{A3243EC3-3157-0FCB-B9C5-4D04D60102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Aarhus University</a:t>
            </a:r>
          </a:p>
        </p:txBody>
      </p:sp>
      <p:sp>
        <p:nvSpPr>
          <p:cNvPr id="12" name="OFF_logo1Computed" descr="{&quot;templafy&quot;:{&quot;id&quot;:&quot;c86ca6b0-63c3-485e-9098-43c220713db5&quot;}}">
            <a:extLst>
              <a:ext uri="{FF2B5EF4-FFF2-40B4-BE49-F238E27FC236}">
                <a16:creationId xmlns:a16="http://schemas.microsoft.com/office/drawing/2014/main" id="{295F1ED3-E7A6-8E03-3171-374E099942CC}"/>
              </a:ext>
            </a:extLst>
          </p:cNvPr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Department of Physics and Astronomy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15/06/2026</a:t>
            </a:fld>
            <a:endParaRPr lang="en-GB" dirty="0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sp>
        <p:nvSpPr>
          <p:cNvPr id="5" name="Date_DateCustomA" descr="{&quot;templafy&quot;:{&quot;id&quot;:&quot;4f1aec0c-029d-4ef0-aeaf-b1c9f8423a66&quot;}}">
            <a:extLst>
              <a:ext uri="{FF2B5EF4-FFF2-40B4-BE49-F238E27FC236}">
                <a16:creationId xmlns:a16="http://schemas.microsoft.com/office/drawing/2014/main" id="{2DB864AE-EC00-948C-4AD8-CC3FC72BC8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15. June 2026</a:t>
            </a:r>
          </a:p>
        </p:txBody>
      </p:sp>
      <p:sp>
        <p:nvSpPr>
          <p:cNvPr id="4" name="FLD_Event" descr="{&quot;templafy&quot;:{&quot;id&quot;:&quot;ad38a117-508b-49b5-973c-87e5b902336f&quot;}}">
            <a:extLst>
              <a:ext uri="{FF2B5EF4-FFF2-40B4-BE49-F238E27FC236}">
                <a16:creationId xmlns:a16="http://schemas.microsoft.com/office/drawing/2014/main" id="{D0C255F4-97F5-2F16-C830-C233FA325C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IC3DDose</a:t>
            </a:r>
          </a:p>
        </p:txBody>
      </p:sp>
      <p:sp>
        <p:nvSpPr>
          <p:cNvPr id="28" name="USR_Title" descr="{&quot;templafy&quot;:{&quot;id&quot;:&quot;1821483f-aba9-4908-ad3b-2f557d590567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PhD Student</a:t>
            </a:r>
          </a:p>
        </p:txBody>
      </p:sp>
      <p:sp>
        <p:nvSpPr>
          <p:cNvPr id="21" name="USR_Name" descr="{&quot;templafy&quot;:{&quot;id&quot;:&quot;a951503b-8316-4d15-a354-1c365534eed0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Jacob Christian Warming</a:t>
            </a:r>
          </a:p>
        </p:txBody>
      </p:sp>
      <p:pic>
        <p:nvPicPr>
          <p:cNvPr id="608404000" name="SecondaryLogo_sort" descr="{&quot;templafy&quot;:{&quot;id&quot;:&quot;ba0791c6-3197-4039-b36b-b1f66ed376f0&quot;}}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06000" y="5999002"/>
            <a:ext cx="1659600" cy="558000"/>
          </a:xfrm>
          <a:prstGeom prst="rect">
            <a:avLst/>
          </a:prstGeom>
        </p:spPr>
      </p:pic>
      <p:sp>
        <p:nvSpPr>
          <p:cNvPr id="25" name="OFF_logo2Computed" descr="{&quot;templafy&quot;:{&quot;id&quot;:&quot;05064863-c7d1-40e6-b199-5d45d83ea7b5&quot;}}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Aarhus University</a:t>
            </a:r>
          </a:p>
        </p:txBody>
      </p:sp>
      <p:sp>
        <p:nvSpPr>
          <p:cNvPr id="26" name="OFF_logo1Computed" descr="{&quot;templafy&quot;:{&quot;id&quot;:&quot;fce1f8c3-0ed3-48c2-a1cf-33161d4e3108&quot;}}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Department of Physics and Astronomy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4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5.xml"/><Relationship Id="rId5" Type="http://schemas.openxmlformats.org/officeDocument/2006/relationships/image" Target="../media/image11.sv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066845"/>
            <a:ext cx="10220325" cy="2492990"/>
          </a:xfrm>
        </p:spPr>
        <p:txBody>
          <a:bodyPr/>
          <a:lstStyle/>
          <a:p>
            <a:r>
              <a:rPr lang="da-DK" dirty="0" err="1"/>
              <a:t>Optimising</a:t>
            </a:r>
            <a:r>
              <a:rPr lang="da-DK" dirty="0"/>
              <a:t> the </a:t>
            </a:r>
            <a:r>
              <a:rPr lang="da-DK" dirty="0" err="1"/>
              <a:t>yield</a:t>
            </a:r>
            <a:r>
              <a:rPr lang="da-DK" dirty="0"/>
              <a:t> of </a:t>
            </a:r>
            <a:r>
              <a:rPr lang="da-DK" dirty="0" err="1"/>
              <a:t>optically</a:t>
            </a:r>
            <a:r>
              <a:rPr lang="da-DK" dirty="0"/>
              <a:t> </a:t>
            </a:r>
            <a:r>
              <a:rPr lang="da-DK" dirty="0" err="1"/>
              <a:t>stimulated</a:t>
            </a:r>
            <a:r>
              <a:rPr lang="da-DK" dirty="0"/>
              <a:t> </a:t>
            </a:r>
            <a:r>
              <a:rPr lang="da-DK" dirty="0" err="1"/>
              <a:t>luminescence</a:t>
            </a:r>
            <a:r>
              <a:rPr lang="da-DK" dirty="0"/>
              <a:t> in B</a:t>
            </a:r>
            <a:r>
              <a:rPr lang="da-DK" cap="none" dirty="0"/>
              <a:t>a</a:t>
            </a:r>
            <a:r>
              <a:rPr lang="da-DK" dirty="0"/>
              <a:t>F</a:t>
            </a:r>
            <a:r>
              <a:rPr lang="da-DK" baseline="-25000" dirty="0"/>
              <a:t>2</a:t>
            </a:r>
            <a:endParaRPr lang="en-GB" noProof="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1518BD5-2B9C-51F9-48C7-FAB7B1286A47}"/>
              </a:ext>
            </a:extLst>
          </p:cNvPr>
          <p:cNvSpPr txBox="1"/>
          <p:nvPr/>
        </p:nvSpPr>
        <p:spPr>
          <a:xfrm>
            <a:off x="11350996" y="116632"/>
            <a:ext cx="44884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1/14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2EF83-A41E-755C-7AB0-A109EC40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Yield</a:t>
            </a:r>
            <a:r>
              <a:rPr lang="da-DK" dirty="0"/>
              <a:t> </a:t>
            </a:r>
            <a:r>
              <a:rPr lang="da-DK" dirty="0" err="1"/>
              <a:t>increase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742E13-3F24-D003-08B3-790523CA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9" y="1960079"/>
            <a:ext cx="3596405" cy="39374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Electron</a:t>
            </a:r>
            <a:r>
              <a:rPr lang="da-DK" dirty="0"/>
              <a:t> stimulation </a:t>
            </a:r>
            <a:r>
              <a:rPr lang="da-DK" dirty="0" err="1"/>
              <a:t>increases</a:t>
            </a:r>
            <a:r>
              <a:rPr lang="da-DK" dirty="0"/>
              <a:t> the OSL </a:t>
            </a:r>
            <a:r>
              <a:rPr lang="da-DK" dirty="0" err="1"/>
              <a:t>yield</a:t>
            </a:r>
            <a:r>
              <a:rPr lang="da-DK" dirty="0"/>
              <a:t> for the </a:t>
            </a:r>
            <a:r>
              <a:rPr lang="da-DK" dirty="0" err="1"/>
              <a:t>following</a:t>
            </a:r>
            <a:r>
              <a:rPr lang="da-DK" dirty="0"/>
              <a:t> </a:t>
            </a:r>
            <a:r>
              <a:rPr lang="da-DK" dirty="0" err="1"/>
              <a:t>measurement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Hole </a:t>
            </a:r>
            <a:r>
              <a:rPr lang="da-DK" dirty="0" err="1"/>
              <a:t>liberation</a:t>
            </a:r>
            <a:r>
              <a:rPr lang="da-DK" dirty="0"/>
              <a:t>/</a:t>
            </a:r>
            <a:r>
              <a:rPr lang="da-DK" dirty="0" err="1"/>
              <a:t>bleaching</a:t>
            </a:r>
            <a:r>
              <a:rPr lang="da-DK" dirty="0"/>
              <a:t> </a:t>
            </a:r>
            <a:r>
              <a:rPr lang="da-DK" dirty="0" err="1"/>
              <a:t>seems</a:t>
            </a:r>
            <a:r>
              <a:rPr lang="da-DK" dirty="0"/>
              <a:t> to reset the </a:t>
            </a:r>
            <a:r>
              <a:rPr lang="da-DK" dirty="0" err="1"/>
              <a:t>effect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A178C9-D04C-75CF-9A10-65BDE5BA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3A46-46E1-400B-BF20-452568536853}" type="datetime1">
              <a:rPr lang="en-GB" smtClean="0"/>
              <a:t>15/06/2026</a:t>
            </a:fld>
            <a:endParaRPr lang="en-GB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F65963E-F76B-C029-8347-2D4C4161AE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304" t="11184" r="8107"/>
          <a:stretch>
            <a:fillRect/>
          </a:stretch>
        </p:blipFill>
        <p:spPr bwMode="auto">
          <a:xfrm>
            <a:off x="5374332" y="1196752"/>
            <a:ext cx="6209658" cy="462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AB29701-AB57-3763-E2E4-E58E2D10CE09}"/>
              </a:ext>
            </a:extLst>
          </p:cNvPr>
          <p:cNvSpPr txBox="1"/>
          <p:nvPr/>
        </p:nvSpPr>
        <p:spPr>
          <a:xfrm>
            <a:off x="11350996" y="116632"/>
            <a:ext cx="44884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9/14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34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833EDEA2-D304-6149-78D7-3170A05D2C01}"/>
              </a:ext>
            </a:extLst>
          </p:cNvPr>
          <p:cNvSpPr/>
          <p:nvPr/>
        </p:nvSpPr>
        <p:spPr bwMode="auto">
          <a:xfrm>
            <a:off x="5590356" y="1268760"/>
            <a:ext cx="5832648" cy="4248472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B374EC-60CF-DE25-A940-7371B591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Emission </a:t>
            </a:r>
            <a:r>
              <a:rPr lang="da-DK" dirty="0" err="1"/>
              <a:t>spectra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6862DE-2EB4-E44B-4AC9-FC96DDA5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9" y="1960079"/>
            <a:ext cx="4460501" cy="39374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OSL emission </a:t>
            </a:r>
            <a:r>
              <a:rPr lang="da-DK" dirty="0" err="1"/>
              <a:t>spectrum</a:t>
            </a:r>
            <a:r>
              <a:rPr lang="da-DK" dirty="0"/>
              <a:t> is </a:t>
            </a:r>
            <a:br>
              <a:rPr lang="da-DK" dirty="0"/>
            </a:b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similar</a:t>
            </a:r>
            <a:r>
              <a:rPr lang="da-DK" dirty="0"/>
              <a:t> to </a:t>
            </a:r>
            <a:r>
              <a:rPr lang="da-DK" dirty="0" err="1"/>
              <a:t>scintillation</a:t>
            </a:r>
            <a:endParaRPr lang="da-DK" dirty="0"/>
          </a:p>
          <a:p>
            <a:pPr marL="774900" lvl="1" indent="-342900"/>
            <a:r>
              <a:rPr lang="da-DK" dirty="0" err="1"/>
              <a:t>Possibly</a:t>
            </a:r>
            <a:r>
              <a:rPr lang="da-DK" dirty="0"/>
              <a:t> due to STE </a:t>
            </a:r>
            <a:r>
              <a:rPr lang="da-DK" dirty="0" err="1"/>
              <a:t>configurations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Scintillation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induced</a:t>
            </a:r>
            <a:r>
              <a:rPr lang="da-DK" dirty="0"/>
              <a:t> by </a:t>
            </a:r>
            <a:r>
              <a:rPr lang="da-DK" dirty="0" err="1"/>
              <a:t>two-photon</a:t>
            </a:r>
            <a:r>
              <a:rPr lang="da-DK" dirty="0"/>
              <a:t> absorption (2PA)</a:t>
            </a:r>
          </a:p>
          <a:p>
            <a:pPr marL="774900" lvl="1" indent="-342900"/>
            <a:r>
              <a:rPr lang="da-DK" dirty="0"/>
              <a:t>Not </a:t>
            </a:r>
            <a:r>
              <a:rPr lang="da-DK" dirty="0" err="1"/>
              <a:t>limited</a:t>
            </a:r>
            <a:r>
              <a:rPr lang="da-DK" dirty="0"/>
              <a:t> to </a:t>
            </a:r>
            <a:r>
              <a:rPr lang="da-DK" dirty="0" err="1"/>
              <a:t>ionizing</a:t>
            </a:r>
            <a:r>
              <a:rPr lang="da-DK" dirty="0"/>
              <a:t> radiation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EB8B95-0112-2E35-AE47-A8B63FAA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A00-D77F-4CC6-B8DF-88E22865A91A}" type="datetime1">
              <a:rPr lang="en-GB" smtClean="0"/>
              <a:t>15/06/2026</a:t>
            </a:fld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CBF033-F300-AD2C-B717-69E3CB2F3D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8509" y="1494307"/>
            <a:ext cx="5324475" cy="39052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61CB691-D3E6-11B2-EBDD-7EC87572C0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8510" y="1494307"/>
            <a:ext cx="5324475" cy="390525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A038B042-DF73-B832-8BCE-47E934FB271C}"/>
              </a:ext>
            </a:extLst>
          </p:cNvPr>
          <p:cNvSpPr txBox="1"/>
          <p:nvPr/>
        </p:nvSpPr>
        <p:spPr>
          <a:xfrm>
            <a:off x="6382444" y="4941168"/>
            <a:ext cx="351058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200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A32543B-DD68-AA7B-15C7-42879ED55E13}"/>
              </a:ext>
            </a:extLst>
          </p:cNvPr>
          <p:cNvSpPr txBox="1"/>
          <p:nvPr/>
        </p:nvSpPr>
        <p:spPr>
          <a:xfrm>
            <a:off x="7318548" y="4952934"/>
            <a:ext cx="351058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250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CADDD802-2CB3-4510-60E9-208A2E2C85B5}"/>
              </a:ext>
            </a:extLst>
          </p:cNvPr>
          <p:cNvSpPr txBox="1"/>
          <p:nvPr/>
        </p:nvSpPr>
        <p:spPr>
          <a:xfrm>
            <a:off x="8236280" y="4952934"/>
            <a:ext cx="351058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300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E54E858-48A4-B8BA-FC9E-52F8CBE4E3C2}"/>
              </a:ext>
            </a:extLst>
          </p:cNvPr>
          <p:cNvSpPr txBox="1"/>
          <p:nvPr/>
        </p:nvSpPr>
        <p:spPr>
          <a:xfrm>
            <a:off x="9154012" y="4941168"/>
            <a:ext cx="351058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350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F649B63-9796-9CC6-EB95-E930D24C03C6}"/>
              </a:ext>
            </a:extLst>
          </p:cNvPr>
          <p:cNvSpPr txBox="1"/>
          <p:nvPr/>
        </p:nvSpPr>
        <p:spPr>
          <a:xfrm>
            <a:off x="10071744" y="4929402"/>
            <a:ext cx="351058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400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B591B72-7D0C-50EA-AC33-58AD4620B1B5}"/>
              </a:ext>
            </a:extLst>
          </p:cNvPr>
          <p:cNvSpPr txBox="1"/>
          <p:nvPr/>
        </p:nvSpPr>
        <p:spPr>
          <a:xfrm>
            <a:off x="10989476" y="4917636"/>
            <a:ext cx="351058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450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290024B-7418-B5BC-E9E7-38B95F824AAB}"/>
              </a:ext>
            </a:extLst>
          </p:cNvPr>
          <p:cNvSpPr txBox="1"/>
          <p:nvPr/>
        </p:nvSpPr>
        <p:spPr>
          <a:xfrm>
            <a:off x="11350996" y="116632"/>
            <a:ext cx="56586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10/14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0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8A8D1-F17B-689C-586B-D0248E01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optical</a:t>
            </a:r>
            <a:r>
              <a:rPr lang="da-DK" dirty="0"/>
              <a:t> </a:t>
            </a:r>
            <a:r>
              <a:rPr lang="da-DK" dirty="0" err="1"/>
              <a:t>excitation</a:t>
            </a:r>
            <a:r>
              <a:rPr lang="da-DK" dirty="0"/>
              <a:t> and </a:t>
            </a:r>
            <a:r>
              <a:rPr lang="da-DK" dirty="0" err="1"/>
              <a:t>osl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12F3AC-EB02-D2BF-2E38-5F92961A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9" y="1960079"/>
            <a:ext cx="3380382" cy="3937484"/>
          </a:xfrm>
        </p:spPr>
        <p:txBody>
          <a:bodyPr/>
          <a:lstStyle/>
          <a:p>
            <a:r>
              <a:rPr lang="da-DK" dirty="0" err="1"/>
              <a:t>Decay</a:t>
            </a:r>
            <a:r>
              <a:rPr lang="da-DK" dirty="0"/>
              <a:t> times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similar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</a:t>
            </a:r>
            <a:r>
              <a:rPr lang="da-DK" dirty="0" err="1"/>
              <a:t>scintillation</a:t>
            </a:r>
            <a:r>
              <a:rPr lang="da-DK" dirty="0"/>
              <a:t> and OSL, </a:t>
            </a:r>
            <a:r>
              <a:rPr lang="da-DK" dirty="0" err="1"/>
              <a:t>although</a:t>
            </a:r>
            <a:r>
              <a:rPr lang="da-DK" dirty="0"/>
              <a:t> OSL rise is </a:t>
            </a:r>
            <a:r>
              <a:rPr lang="da-DK" dirty="0" err="1"/>
              <a:t>slow</a:t>
            </a:r>
            <a:endParaRPr lang="da-DK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da-DK" dirty="0"/>
              <a:t>OSL from </a:t>
            </a:r>
            <a:r>
              <a:rPr lang="da-DK" dirty="0" err="1"/>
              <a:t>ionizing</a:t>
            </a:r>
            <a:r>
              <a:rPr lang="da-DK" dirty="0"/>
              <a:t> radiation and </a:t>
            </a:r>
            <a:r>
              <a:rPr lang="da-DK" dirty="0" err="1"/>
              <a:t>optical</a:t>
            </a:r>
            <a:r>
              <a:rPr lang="da-DK" dirty="0"/>
              <a:t> </a:t>
            </a:r>
            <a:r>
              <a:rPr lang="da-DK" dirty="0" err="1"/>
              <a:t>excitation</a:t>
            </a:r>
            <a:r>
              <a:rPr lang="da-DK" dirty="0"/>
              <a:t> </a:t>
            </a:r>
            <a:r>
              <a:rPr lang="da-DK" dirty="0" err="1"/>
              <a:t>decay</a:t>
            </a:r>
            <a:r>
              <a:rPr lang="da-DK" dirty="0"/>
              <a:t> </a:t>
            </a:r>
            <a:r>
              <a:rPr lang="da-DK" dirty="0" err="1"/>
              <a:t>equivalently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3B9AC02-2A48-ACCE-745B-3B11FD27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84AE-EED5-48B0-90FD-45CA1EFBBB8A}" type="datetime1">
              <a:rPr lang="en-GB" smtClean="0"/>
              <a:t>15/06/2026</a:t>
            </a:fld>
            <a:endParaRPr lang="en-GB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19A81CE-16F9-4388-30B3-553FA690A2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49482" y="1979255"/>
            <a:ext cx="6931938" cy="346596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8A686B8-820F-86BC-E57A-0064DF10BA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0916" y="4283041"/>
            <a:ext cx="1368153" cy="308142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F2BA20D4-E2B3-80D6-0D15-55564CE19910}"/>
              </a:ext>
            </a:extLst>
          </p:cNvPr>
          <p:cNvSpPr txBox="1"/>
          <p:nvPr/>
        </p:nvSpPr>
        <p:spPr>
          <a:xfrm>
            <a:off x="5230316" y="1716581"/>
            <a:ext cx="1051570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b="1" dirty="0" err="1">
                <a:latin typeface="+mn-lt"/>
              </a:rPr>
              <a:t>Scintillation</a:t>
            </a:r>
            <a:endParaRPr lang="en-GB" sz="1600" b="1" dirty="0">
              <a:latin typeface="+mn-lt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F1240F7B-AD94-E680-EFDF-653DC75DC4A6}"/>
              </a:ext>
            </a:extLst>
          </p:cNvPr>
          <p:cNvSpPr txBox="1"/>
          <p:nvPr/>
        </p:nvSpPr>
        <p:spPr>
          <a:xfrm>
            <a:off x="9118748" y="1707229"/>
            <a:ext cx="36869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b="1" dirty="0">
                <a:latin typeface="+mn-lt"/>
              </a:rPr>
              <a:t>OSL</a:t>
            </a:r>
            <a:endParaRPr lang="en-GB" sz="1600" b="1" dirty="0">
              <a:latin typeface="+mn-lt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E37F6A4-F044-4783-EF22-9A7B10940877}"/>
              </a:ext>
            </a:extLst>
          </p:cNvPr>
          <p:cNvSpPr txBox="1"/>
          <p:nvPr/>
        </p:nvSpPr>
        <p:spPr>
          <a:xfrm>
            <a:off x="11350996" y="116632"/>
            <a:ext cx="56586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11/14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45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DAC8F-E8EA-EFDA-B05B-5D4E207F2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Spatial </a:t>
            </a:r>
            <a:r>
              <a:rPr lang="da-DK" dirty="0" err="1"/>
              <a:t>readout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E44DCA-F76E-7E2A-EDE6-B3FF3FD1B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9" y="1960079"/>
            <a:ext cx="5108574" cy="39374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Imaging of OSL </a:t>
            </a:r>
            <a:r>
              <a:rPr lang="da-DK" dirty="0" err="1"/>
              <a:t>after</a:t>
            </a:r>
            <a:r>
              <a:rPr lang="da-DK" dirty="0"/>
              <a:t> ”</a:t>
            </a:r>
            <a:r>
              <a:rPr lang="da-DK" dirty="0" err="1"/>
              <a:t>irradiation</a:t>
            </a:r>
            <a:r>
              <a:rPr lang="da-DK" dirty="0"/>
              <a:t>” </a:t>
            </a:r>
            <a:br>
              <a:rPr lang="da-DK" dirty="0"/>
            </a:br>
            <a:r>
              <a:rPr lang="da-DK" dirty="0"/>
              <a:t>from 2PA with fs-laser pulses (~50 µJ)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Moving the irradiation position</a:t>
            </a:r>
            <a:br>
              <a:rPr lang="en-GB" dirty="0"/>
            </a:br>
            <a:r>
              <a:rPr lang="en-GB" dirty="0"/>
              <a:t>creates spatially separated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Solid spatial resolution (~500µm)</a:t>
            </a:r>
            <a:br>
              <a:rPr lang="en-GB" dirty="0"/>
            </a:br>
            <a:r>
              <a:rPr lang="en-GB" dirty="0"/>
              <a:t>limited by readout beam width.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9981753-E594-588C-60A5-7CD0DA77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948F-51E9-4006-87E0-972B924F1D05}" type="datetime1">
              <a:rPr lang="en-GB" smtClean="0"/>
              <a:t>15/06/2026</a:t>
            </a:fld>
            <a:endParaRPr lang="en-GB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3F7D412-DFD0-44FD-7D31-29954D4F11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02"/>
          <a:stretch>
            <a:fillRect/>
          </a:stretch>
        </p:blipFill>
        <p:spPr>
          <a:xfrm>
            <a:off x="6454452" y="1628800"/>
            <a:ext cx="5361490" cy="331236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C890854-C2D0-C2C1-3C35-3420DC93BF84}"/>
              </a:ext>
            </a:extLst>
          </p:cNvPr>
          <p:cNvSpPr/>
          <p:nvPr/>
        </p:nvSpPr>
        <p:spPr bwMode="auto">
          <a:xfrm>
            <a:off x="6310436" y="3068960"/>
            <a:ext cx="5878389" cy="159357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B2ED33C-F4F3-AAA4-5F83-338B3276F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788" y="1772816"/>
            <a:ext cx="5668154" cy="364288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95FA0FA-DCF6-B29B-E07E-0F760E62A4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622"/>
          <a:stretch>
            <a:fillRect/>
          </a:stretch>
        </p:blipFill>
        <p:spPr>
          <a:xfrm>
            <a:off x="9406780" y="526654"/>
            <a:ext cx="2349998" cy="551666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17460CB-5D35-00BB-CA72-65F13532A806}"/>
              </a:ext>
            </a:extLst>
          </p:cNvPr>
          <p:cNvSpPr txBox="1"/>
          <p:nvPr/>
        </p:nvSpPr>
        <p:spPr>
          <a:xfrm>
            <a:off x="11350996" y="116632"/>
            <a:ext cx="56586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12/14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7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EECE7-B872-EA2D-317E-79C5A510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Conclusion</a:t>
            </a:r>
            <a:r>
              <a:rPr lang="da-DK" dirty="0"/>
              <a:t> and </a:t>
            </a:r>
            <a:r>
              <a:rPr lang="da-DK" dirty="0" err="1"/>
              <a:t>outlook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6A1927-976B-B2EE-3C46-0B1FADF61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960079"/>
            <a:ext cx="6260701" cy="39374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Charge </a:t>
            </a:r>
            <a:r>
              <a:rPr lang="da-DK" dirty="0" err="1"/>
              <a:t>trapping</a:t>
            </a:r>
            <a:r>
              <a:rPr lang="da-DK" dirty="0"/>
              <a:t> in BaF</a:t>
            </a:r>
            <a:r>
              <a:rPr lang="da-DK" baseline="-25000" dirty="0"/>
              <a:t>2</a:t>
            </a:r>
            <a:r>
              <a:rPr lang="da-DK" dirty="0"/>
              <a:t> </a:t>
            </a:r>
            <a:r>
              <a:rPr lang="da-DK" dirty="0" err="1"/>
              <a:t>results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from non-</a:t>
            </a:r>
            <a:r>
              <a:rPr lang="da-DK" dirty="0" err="1"/>
              <a:t>radiative</a:t>
            </a:r>
            <a:r>
              <a:rPr lang="da-DK" dirty="0"/>
              <a:t> STE </a:t>
            </a:r>
            <a:r>
              <a:rPr lang="da-DK" dirty="0" err="1"/>
              <a:t>decay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The OSL </a:t>
            </a:r>
            <a:r>
              <a:rPr lang="da-DK" dirty="0" err="1"/>
              <a:t>yield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increased</a:t>
            </a:r>
            <a:br>
              <a:rPr lang="da-DK" dirty="0"/>
            </a:br>
            <a:r>
              <a:rPr lang="da-DK" dirty="0"/>
              <a:t>by </a:t>
            </a:r>
            <a:r>
              <a:rPr lang="da-DK" dirty="0" err="1"/>
              <a:t>selective</a:t>
            </a:r>
            <a:r>
              <a:rPr lang="da-DK" dirty="0"/>
              <a:t> </a:t>
            </a:r>
            <a:r>
              <a:rPr lang="da-DK" dirty="0" err="1"/>
              <a:t>liberation</a:t>
            </a:r>
            <a:r>
              <a:rPr lang="da-DK" dirty="0"/>
              <a:t> of </a:t>
            </a:r>
            <a:r>
              <a:rPr lang="da-DK" dirty="0" err="1"/>
              <a:t>electrons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Scintillation and OSL are both</a:t>
            </a:r>
            <a:br>
              <a:rPr lang="en-GB" dirty="0"/>
            </a:br>
            <a:r>
              <a:rPr lang="en-GB" dirty="0"/>
              <a:t>independent of excitation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we homogeneously increase the OSL yield?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do we determine the </a:t>
            </a:r>
            <a:br>
              <a:rPr lang="en-GB" dirty="0"/>
            </a:br>
            <a:r>
              <a:rPr lang="en-GB" dirty="0"/>
              <a:t>optimal stimulation wavelength?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the spatial readout be used to gain </a:t>
            </a:r>
            <a:br>
              <a:rPr lang="en-GB" dirty="0"/>
            </a:br>
            <a:r>
              <a:rPr lang="en-GB" dirty="0"/>
              <a:t>information about non-linear processes?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E60490-F58F-C724-1316-C9E8E4C9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A05-C321-48E6-A04B-BBDF430773CE}" type="datetime1">
              <a:rPr lang="en-GB" smtClean="0"/>
              <a:t>15/06/2026</a:t>
            </a:fld>
            <a:endParaRPr lang="en-GB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33A4433-4F56-6584-F64A-4392448ABB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304" t="11184" r="8107"/>
          <a:stretch>
            <a:fillRect/>
          </a:stretch>
        </p:blipFill>
        <p:spPr bwMode="auto">
          <a:xfrm>
            <a:off x="7267887" y="2241402"/>
            <a:ext cx="4534014" cy="33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0C6CA2D-5A75-27AF-688A-5BA1DD98C81F}"/>
              </a:ext>
            </a:extLst>
          </p:cNvPr>
          <p:cNvSpPr txBox="1"/>
          <p:nvPr/>
        </p:nvSpPr>
        <p:spPr>
          <a:xfrm>
            <a:off x="11350996" y="116632"/>
            <a:ext cx="56586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13/14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8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A3132AC-F789-4BE8-223F-EBE7165428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FEE2DCA-E468-4A4B-9142-7599666EB12F}" type="datetime1">
              <a:rPr lang="en-GB" smtClean="0"/>
              <a:t>15/06/2026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8F30D5-49C6-0F09-CFE9-3DFE7B033D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attention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548E3A-DB68-5423-3AE6-5F1D0E3AFE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4000" dirty="0" err="1"/>
              <a:t>Questions</a:t>
            </a:r>
            <a:r>
              <a:rPr lang="da-DK" sz="4000" dirty="0"/>
              <a:t>?</a:t>
            </a:r>
            <a:endParaRPr lang="en-GB" sz="4000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EF1D721-16B6-6FD2-8B9D-B0E32146C7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304" t="11184" r="8107"/>
          <a:stretch>
            <a:fillRect/>
          </a:stretch>
        </p:blipFill>
        <p:spPr bwMode="auto">
          <a:xfrm>
            <a:off x="5439339" y="2893638"/>
            <a:ext cx="3507045" cy="261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F665C46-E985-1E28-5058-55B537315A4E}"/>
              </a:ext>
            </a:extLst>
          </p:cNvPr>
          <p:cNvSpPr txBox="1"/>
          <p:nvPr/>
        </p:nvSpPr>
        <p:spPr>
          <a:xfrm>
            <a:off x="985838" y="5072837"/>
            <a:ext cx="4011867" cy="7017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Contact: </a:t>
            </a:r>
            <a:r>
              <a:rPr lang="da-DK" sz="1600" b="1" dirty="0">
                <a:solidFill>
                  <a:schemeClr val="bg1"/>
                </a:solidFill>
                <a:latin typeface="+mn-lt"/>
              </a:rPr>
              <a:t>jcwarming@phys.au.dk</a:t>
            </a:r>
          </a:p>
          <a:p>
            <a:pPr>
              <a:lnSpc>
                <a:spcPct val="95000"/>
              </a:lnSpc>
            </a:pPr>
            <a:endParaRPr lang="da-DK" sz="16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Supervision: </a:t>
            </a:r>
            <a:r>
              <a:rPr lang="da-DK" sz="1600" dirty="0" err="1">
                <a:solidFill>
                  <a:schemeClr val="bg1"/>
                </a:solidFill>
                <a:latin typeface="+mn-lt"/>
              </a:rPr>
              <a:t>Rosana</a:t>
            </a:r>
            <a:r>
              <a:rPr lang="da-DK" sz="1600" dirty="0">
                <a:solidFill>
                  <a:schemeClr val="bg1"/>
                </a:solidFill>
                <a:latin typeface="+mn-lt"/>
              </a:rPr>
              <a:t> M. </a:t>
            </a:r>
            <a:r>
              <a:rPr lang="da-DK" sz="1600" dirty="0" err="1">
                <a:solidFill>
                  <a:schemeClr val="bg1"/>
                </a:solidFill>
                <a:latin typeface="+mn-lt"/>
              </a:rPr>
              <a:t>Turtos</a:t>
            </a:r>
            <a:r>
              <a:rPr lang="da-DK" sz="1600" dirty="0">
                <a:solidFill>
                  <a:schemeClr val="bg1"/>
                </a:solidFill>
                <a:latin typeface="+mn-lt"/>
              </a:rPr>
              <a:t> &amp; Peter Balling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D5C3DC4-7B7D-B457-85F9-212C9E37E3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8847" y="4691273"/>
            <a:ext cx="2647181" cy="852981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AF368043-9D0F-2F36-9B57-B08D3BC94D94}"/>
              </a:ext>
            </a:extLst>
          </p:cNvPr>
          <p:cNvSpPr txBox="1"/>
          <p:nvPr/>
        </p:nvSpPr>
        <p:spPr>
          <a:xfrm>
            <a:off x="11350996" y="116632"/>
            <a:ext cx="56586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14/14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F8DC4DE-AA4C-B375-9614-32D4339F0F52}"/>
              </a:ext>
            </a:extLst>
          </p:cNvPr>
          <p:cNvSpPr txBox="1"/>
          <p:nvPr/>
        </p:nvSpPr>
        <p:spPr>
          <a:xfrm>
            <a:off x="9262764" y="4365104"/>
            <a:ext cx="777713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solidFill>
                  <a:schemeClr val="bg1"/>
                </a:solidFill>
                <a:latin typeface="+mn-lt"/>
              </a:rPr>
              <a:t>Funding: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0751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Main </a:t>
            </a:r>
            <a:r>
              <a:rPr lang="da-DK" noProof="0" dirty="0" err="1"/>
              <a:t>result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960079"/>
            <a:ext cx="4780079" cy="3937484"/>
          </a:xfrm>
        </p:spPr>
        <p:txBody>
          <a:bodyPr/>
          <a:lstStyle/>
          <a:p>
            <a:pPr>
              <a:buNone/>
            </a:pPr>
            <a:endParaRPr lang="da-DK" dirty="0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424AC1C8-A358-AF7D-043C-A9331FD06B7F}"/>
              </a:ext>
            </a:extLst>
          </p:cNvPr>
          <p:cNvGrpSpPr/>
          <p:nvPr/>
        </p:nvGrpSpPr>
        <p:grpSpPr>
          <a:xfrm>
            <a:off x="2875327" y="1650423"/>
            <a:ext cx="6438170" cy="4556795"/>
            <a:chOff x="5780690" y="1690688"/>
            <a:chExt cx="5192112" cy="3864687"/>
          </a:xfrm>
        </p:grpSpPr>
        <p:pic>
          <p:nvPicPr>
            <p:cNvPr id="2" name="Pladsholder til indhold 4">
              <a:extLst>
                <a:ext uri="{FF2B5EF4-FFF2-40B4-BE49-F238E27FC236}">
                  <a16:creationId xmlns:a16="http://schemas.microsoft.com/office/drawing/2014/main" id="{73798A40-AE43-F457-7B58-4CADF344649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4" t="11184" r="8107"/>
            <a:stretch>
              <a:fillRect/>
            </a:stretch>
          </p:blipFill>
          <p:spPr bwMode="auto">
            <a:xfrm>
              <a:off x="5780690" y="1690688"/>
              <a:ext cx="5192112" cy="386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8D3D3BC-6E38-6CFF-098B-A9C2AAA81603}"/>
                </a:ext>
              </a:extLst>
            </p:cNvPr>
            <p:cNvSpPr/>
            <p:nvPr/>
          </p:nvSpPr>
          <p:spPr bwMode="auto">
            <a:xfrm>
              <a:off x="6454452" y="3429000"/>
              <a:ext cx="1296144" cy="144016"/>
            </a:xfrm>
            <a:prstGeom prst="rect">
              <a:avLst/>
            </a:prstGeom>
            <a:solidFill>
              <a:schemeClr val="bg1"/>
            </a:solidFill>
            <a:ln w="1778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4D20D9F3-8C41-6EB8-6B7C-3B030FD75BA2}"/>
                </a:ext>
              </a:extLst>
            </p:cNvPr>
            <p:cNvSpPr/>
            <p:nvPr/>
          </p:nvSpPr>
          <p:spPr bwMode="auto">
            <a:xfrm>
              <a:off x="8614692" y="2276872"/>
              <a:ext cx="936104" cy="576064"/>
            </a:xfrm>
            <a:prstGeom prst="rect">
              <a:avLst/>
            </a:prstGeom>
            <a:solidFill>
              <a:schemeClr val="bg1"/>
            </a:solidFill>
            <a:ln w="1778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1C71973B-1B3F-B317-48B2-80BF1E58E431}"/>
                </a:ext>
              </a:extLst>
            </p:cNvPr>
            <p:cNvSpPr/>
            <p:nvPr/>
          </p:nvSpPr>
          <p:spPr bwMode="auto">
            <a:xfrm>
              <a:off x="9534519" y="3390074"/>
              <a:ext cx="1224136" cy="814081"/>
            </a:xfrm>
            <a:prstGeom prst="rect">
              <a:avLst/>
            </a:prstGeom>
            <a:solidFill>
              <a:schemeClr val="bg1"/>
            </a:solidFill>
            <a:ln w="1778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A9B386-2BE6-AD50-A128-317D8A21A00C}"/>
                </a:ext>
              </a:extLst>
            </p:cNvPr>
            <p:cNvSpPr/>
            <p:nvPr/>
          </p:nvSpPr>
          <p:spPr bwMode="auto">
            <a:xfrm>
              <a:off x="9406780" y="3901802"/>
              <a:ext cx="164239" cy="571744"/>
            </a:xfrm>
            <a:prstGeom prst="rect">
              <a:avLst/>
            </a:prstGeom>
            <a:solidFill>
              <a:schemeClr val="bg1"/>
            </a:solidFill>
            <a:ln w="1778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67D33063-C97A-7EB8-9F96-9D4709294EBD}"/>
                </a:ext>
              </a:extLst>
            </p:cNvPr>
            <p:cNvSpPr/>
            <p:nvPr/>
          </p:nvSpPr>
          <p:spPr bwMode="auto">
            <a:xfrm>
              <a:off x="7269697" y="3346641"/>
              <a:ext cx="495672" cy="144016"/>
            </a:xfrm>
            <a:prstGeom prst="rect">
              <a:avLst/>
            </a:prstGeom>
            <a:solidFill>
              <a:schemeClr val="bg1"/>
            </a:solidFill>
            <a:ln w="1778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lang="en-GB" dirty="0" err="1"/>
            </a:p>
          </p:txBody>
        </p:sp>
      </p:grpSp>
      <p:sp>
        <p:nvSpPr>
          <p:cNvPr id="11" name="Tekstfelt 10">
            <a:extLst>
              <a:ext uri="{FF2B5EF4-FFF2-40B4-BE49-F238E27FC236}">
                <a16:creationId xmlns:a16="http://schemas.microsoft.com/office/drawing/2014/main" id="{F8951C54-E5B0-05E5-61C5-F5744F474630}"/>
              </a:ext>
            </a:extLst>
          </p:cNvPr>
          <p:cNvSpPr txBox="1"/>
          <p:nvPr/>
        </p:nvSpPr>
        <p:spPr>
          <a:xfrm>
            <a:off x="11350996" y="116632"/>
            <a:ext cx="44884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2/14</a:t>
            </a:r>
            <a:endParaRPr lang="en-GB" sz="1600" dirty="0">
              <a:latin typeface="+mn-lt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E6481-B226-9BD3-2662-73EE9EBE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Luminescence</a:t>
            </a:r>
            <a:r>
              <a:rPr lang="da-DK" dirty="0"/>
              <a:t> via </a:t>
            </a:r>
            <a:r>
              <a:rPr lang="da-DK" dirty="0" err="1"/>
              <a:t>self-trapped</a:t>
            </a:r>
            <a:r>
              <a:rPr lang="da-DK" dirty="0"/>
              <a:t> </a:t>
            </a:r>
            <a:r>
              <a:rPr lang="da-DK" dirty="0" err="1"/>
              <a:t>excitons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40D588-BB3C-BE36-8560-C016C306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CF4C74-4F0E-24E9-E66A-B110AA02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261A-5DCB-4B04-A31E-AED00D836785}" type="datetime1">
              <a:rPr lang="en-GB" smtClean="0"/>
              <a:t>15/06/2026</a:t>
            </a:fld>
            <a:endParaRPr lang="en-GB" dirty="0"/>
          </a:p>
        </p:txBody>
      </p:sp>
      <p:pic>
        <p:nvPicPr>
          <p:cNvPr id="5" name="exttralong0001-1286.mp4">
            <a:hlinkClick r:id="" action="ppaction://media"/>
            <a:extLst>
              <a:ext uri="{FF2B5EF4-FFF2-40B4-BE49-F238E27FC236}">
                <a16:creationId xmlns:a16="http://schemas.microsoft.com/office/drawing/2014/main" id="{4425E638-A18B-19A7-F32C-9E0D0083578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4859"/>
                  <p14:fade in="250" out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1964" y="1740694"/>
            <a:ext cx="8037513" cy="45212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DE2FF60-65E6-EB4E-FAEB-C28C3D6C87EE}"/>
              </a:ext>
            </a:extLst>
          </p:cNvPr>
          <p:cNvSpPr txBox="1"/>
          <p:nvPr/>
        </p:nvSpPr>
        <p:spPr>
          <a:xfrm>
            <a:off x="11350996" y="116632"/>
            <a:ext cx="44884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3/14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3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E6481-B226-9BD3-2662-73EE9EBE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Luminescence</a:t>
            </a:r>
            <a:r>
              <a:rPr lang="da-DK" dirty="0"/>
              <a:t> via </a:t>
            </a:r>
            <a:r>
              <a:rPr lang="da-DK" dirty="0" err="1"/>
              <a:t>self-trapped</a:t>
            </a:r>
            <a:r>
              <a:rPr lang="da-DK" dirty="0"/>
              <a:t> </a:t>
            </a:r>
            <a:r>
              <a:rPr lang="da-DK" dirty="0" err="1"/>
              <a:t>excitons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40D588-BB3C-BE36-8560-C016C306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CF4C74-4F0E-24E9-E66A-B110AA02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261A-5DCB-4B04-A31E-AED00D836785}" type="datetime1">
              <a:rPr lang="en-GB" smtClean="0"/>
              <a:t>15/06/2026</a:t>
            </a:fld>
            <a:endParaRPr lang="en-GB" dirty="0"/>
          </a:p>
        </p:txBody>
      </p:sp>
      <p:pic>
        <p:nvPicPr>
          <p:cNvPr id="5" name="exttralong0001-1286.mp4">
            <a:hlinkClick r:id="" action="ppaction://media"/>
            <a:extLst>
              <a:ext uri="{FF2B5EF4-FFF2-40B4-BE49-F238E27FC236}">
                <a16:creationId xmlns:a16="http://schemas.microsoft.com/office/drawing/2014/main" id="{4425E638-A18B-19A7-F32C-9E0D008357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1964" y="1740694"/>
            <a:ext cx="8037513" cy="45212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87FB2A2-C79A-9F6C-8B99-8C5C4E771584}"/>
              </a:ext>
            </a:extLst>
          </p:cNvPr>
          <p:cNvSpPr txBox="1"/>
          <p:nvPr/>
        </p:nvSpPr>
        <p:spPr>
          <a:xfrm>
            <a:off x="11350996" y="116632"/>
            <a:ext cx="44884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4/14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90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F08D9084-730C-4648-2C23-F8D6CE418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900" y="2049595"/>
            <a:ext cx="2820710" cy="32340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ED0CEA-699C-F68A-BFE9-5552967E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Luminescence</a:t>
            </a:r>
            <a:r>
              <a:rPr lang="da-DK" dirty="0"/>
              <a:t> </a:t>
            </a:r>
            <a:r>
              <a:rPr lang="da-DK" dirty="0" err="1"/>
              <a:t>process</a:t>
            </a:r>
            <a:r>
              <a:rPr lang="da-DK" dirty="0"/>
              <a:t> in b</a:t>
            </a:r>
            <a:r>
              <a:rPr lang="da-DK" cap="none" dirty="0"/>
              <a:t>a</a:t>
            </a:r>
            <a:r>
              <a:rPr lang="da-DK" dirty="0"/>
              <a:t>f</a:t>
            </a:r>
            <a:r>
              <a:rPr lang="da-DK" baseline="-25000" dirty="0"/>
              <a:t>2</a:t>
            </a:r>
            <a:endParaRPr lang="en-GB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53456FA3-BF74-2979-B481-4E41149B6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5838" y="1960079"/>
                <a:ext cx="4604517" cy="3937484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da-DK" dirty="0"/>
                  <a:t>Ionizing radiation </a:t>
                </a:r>
                <a:r>
                  <a:rPr lang="da-DK" dirty="0" err="1"/>
                  <a:t>excites</a:t>
                </a:r>
                <a:r>
                  <a:rPr lang="da-DK" dirty="0"/>
                  <a:t> </a:t>
                </a:r>
                <a:br>
                  <a:rPr lang="da-DK" dirty="0"/>
                </a:br>
                <a:r>
                  <a:rPr lang="da-DK" dirty="0"/>
                  <a:t>an </a:t>
                </a:r>
                <a:r>
                  <a:rPr lang="da-DK" dirty="0" err="1"/>
                  <a:t>electron</a:t>
                </a:r>
                <a:r>
                  <a:rPr lang="da-DK" dirty="0"/>
                  <a:t> from a fluor 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Neighbouring </a:t>
                </a:r>
                <a:r>
                  <a:rPr lang="en-GB" dirty="0" err="1"/>
                  <a:t>fluors</a:t>
                </a:r>
                <a:r>
                  <a:rPr lang="en-GB" dirty="0"/>
                  <a:t> bind together as a hole in the form of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GB" dirty="0"/>
                  <a:t> molecule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Reorientation of the molecule self-traps the hole and creates a vacancy to trap the electron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The trapped electron and hole </a:t>
                </a:r>
                <a:br>
                  <a:rPr lang="en-GB" dirty="0"/>
                </a:br>
                <a:r>
                  <a:rPr lang="en-GB" dirty="0"/>
                  <a:t>form a self-trapped exciton (STE)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Non-radiative decay of the STE leads to spatially separated defects</a:t>
                </a:r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53456FA3-BF74-2979-B481-4E41149B6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5838" y="1960079"/>
                <a:ext cx="4604517" cy="3937484"/>
              </a:xfrm>
              <a:blipFill>
                <a:blip r:embed="rId3"/>
                <a:stretch>
                  <a:fillRect l="-3311" t="-2016" r="-3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F29ABC-7970-5175-2061-BF202234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322A-6E2A-4A8F-8815-422D919E5EB1}" type="datetime1">
              <a:rPr lang="en-GB" smtClean="0"/>
              <a:t>15/06/2026</a:t>
            </a:fld>
            <a:endParaRPr lang="en-GB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8079D48-31F2-FD5E-3146-C27B79450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572" y="1757421"/>
            <a:ext cx="1554274" cy="29217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56CCD58-0C27-360B-C67A-B748F8381F0F}"/>
              </a:ext>
            </a:extLst>
          </p:cNvPr>
          <p:cNvSpPr txBox="1"/>
          <p:nvPr/>
        </p:nvSpPr>
        <p:spPr>
          <a:xfrm>
            <a:off x="7630407" y="5634537"/>
            <a:ext cx="4323876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J.C. Warming </a:t>
            </a:r>
            <a:r>
              <a:rPr lang="da-DK" sz="1600" i="1" dirty="0">
                <a:latin typeface="+mn-lt"/>
              </a:rPr>
              <a:t>et al.</a:t>
            </a:r>
            <a:r>
              <a:rPr lang="da-DK" sz="1600" dirty="0">
                <a:latin typeface="+mn-lt"/>
              </a:rPr>
              <a:t>, </a:t>
            </a:r>
            <a:r>
              <a:rPr lang="da-DK" sz="1600" i="1" dirty="0">
                <a:latin typeface="+mn-lt"/>
              </a:rPr>
              <a:t>Nature </a:t>
            </a:r>
            <a:r>
              <a:rPr lang="da-DK" sz="1600" i="1" dirty="0" err="1">
                <a:latin typeface="+mn-lt"/>
              </a:rPr>
              <a:t>Photonics</a:t>
            </a:r>
            <a:r>
              <a:rPr lang="da-DK" sz="1600" dirty="0">
                <a:latin typeface="+mn-lt"/>
              </a:rPr>
              <a:t> (in </a:t>
            </a:r>
            <a:r>
              <a:rPr lang="da-DK" sz="1600" dirty="0" err="1">
                <a:latin typeface="+mn-lt"/>
              </a:rPr>
              <a:t>review</a:t>
            </a:r>
            <a:r>
              <a:rPr lang="da-DK" sz="1600" dirty="0">
                <a:latin typeface="+mn-lt"/>
              </a:rPr>
              <a:t>)</a:t>
            </a:r>
            <a:endParaRPr lang="en-GB" sz="1600" dirty="0">
              <a:latin typeface="+mn-lt"/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6FBDA2D5-623B-C1F8-D9A7-FEACA91F20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84" t="17605" r="900" b="1408"/>
          <a:stretch>
            <a:fillRect/>
          </a:stretch>
        </p:blipFill>
        <p:spPr>
          <a:xfrm>
            <a:off x="7719231" y="2095638"/>
            <a:ext cx="3174836" cy="321773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A03F409-5AB6-6AEE-18B2-9DF768C4829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126" r="2081"/>
          <a:stretch>
            <a:fillRect/>
          </a:stretch>
        </p:blipFill>
        <p:spPr>
          <a:xfrm>
            <a:off x="7624075" y="2095638"/>
            <a:ext cx="3258533" cy="320289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1623D51-5DF1-E19A-23E4-9DC0DF1B134A}"/>
              </a:ext>
            </a:extLst>
          </p:cNvPr>
          <p:cNvSpPr txBox="1"/>
          <p:nvPr/>
        </p:nvSpPr>
        <p:spPr>
          <a:xfrm>
            <a:off x="11350996" y="116632"/>
            <a:ext cx="44884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5/14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44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14D79-9C21-FEF4-189A-67D9C3B5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Optical absorption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673213-1470-8C0D-883E-5910286A5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07BF75-A208-AA64-7817-3DE310FB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7ABF-CB25-408A-91EB-AA85A1AC4F1F}" type="datetime1">
              <a:rPr lang="en-GB" smtClean="0"/>
              <a:t>15/06/2026</a:t>
            </a:fld>
            <a:endParaRPr lang="en-GB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F0CE1AA-F82E-7663-33B0-FB97B687F324}"/>
              </a:ext>
            </a:extLst>
          </p:cNvPr>
          <p:cNvSpPr txBox="1"/>
          <p:nvPr/>
        </p:nvSpPr>
        <p:spPr>
          <a:xfrm>
            <a:off x="11350996" y="116632"/>
            <a:ext cx="44884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6/14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34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17BFD-E670-0FE8-AD4E-4BF1AAAA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Optical absorption – transient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4A411C-C5E1-A1CB-240A-6DC9053A9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main</a:t>
            </a:r>
            <a:r>
              <a:rPr lang="da-DK" dirty="0"/>
              <a:t> bands </a:t>
            </a:r>
            <a:r>
              <a:rPr lang="da-DK" dirty="0" err="1"/>
              <a:t>dominate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Charges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trapped</a:t>
            </a:r>
            <a:r>
              <a:rPr lang="da-DK" dirty="0"/>
              <a:t> </a:t>
            </a:r>
            <a:r>
              <a:rPr lang="da-DK" dirty="0" err="1"/>
              <a:t>immediately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 fast component </a:t>
            </a:r>
            <a:r>
              <a:rPr lang="da-DK" dirty="0" err="1"/>
              <a:t>couples</a:t>
            </a:r>
            <a:r>
              <a:rPr lang="da-DK" dirty="0"/>
              <a:t> the bands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D85CA6-75E9-394C-B4BE-FAF21160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24D9-EB2B-4734-A1C6-3232C45F54C9}" type="datetime1">
              <a:rPr lang="en-GB" smtClean="0"/>
              <a:t>15/06/2026</a:t>
            </a:fld>
            <a:endParaRPr lang="en-GB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DA386B1-E0CC-7DBE-41E4-FAAFB45D4C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auto">
          <a:xfrm>
            <a:off x="5935437" y="2876175"/>
            <a:ext cx="5668371" cy="323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8C5907B-ADF5-62F3-9438-6632CBE1A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5" t="2313" r="2288"/>
          <a:stretch>
            <a:fillRect/>
          </a:stretch>
        </p:blipFill>
        <p:spPr>
          <a:xfrm>
            <a:off x="10077730" y="1264393"/>
            <a:ext cx="1559100" cy="2053296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4365F76C-3763-1778-032B-64019EFBB260}"/>
              </a:ext>
            </a:extLst>
          </p:cNvPr>
          <p:cNvCxnSpPr>
            <a:cxnSpLocks/>
          </p:cNvCxnSpPr>
          <p:nvPr/>
        </p:nvCxnSpPr>
        <p:spPr>
          <a:xfrm flipV="1">
            <a:off x="6746820" y="2972929"/>
            <a:ext cx="0" cy="2618821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C30A2CD6-CBA5-4D4A-7839-F7765C4CA69A}"/>
              </a:ext>
            </a:extLst>
          </p:cNvPr>
          <p:cNvCxnSpPr>
            <a:cxnSpLocks/>
          </p:cNvCxnSpPr>
          <p:nvPr/>
        </p:nvCxnSpPr>
        <p:spPr>
          <a:xfrm flipV="1">
            <a:off x="9285240" y="2972929"/>
            <a:ext cx="0" cy="2618821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C724045E-5EBE-B7B9-73A0-41A722773452}"/>
              </a:ext>
            </a:extLst>
          </p:cNvPr>
          <p:cNvCxnSpPr>
            <a:cxnSpLocks/>
          </p:cNvCxnSpPr>
          <p:nvPr/>
        </p:nvCxnSpPr>
        <p:spPr>
          <a:xfrm flipV="1">
            <a:off x="8273317" y="2972929"/>
            <a:ext cx="0" cy="2618821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75B8EDD0-B2F6-A14E-7B82-6B5335C9ADCB}"/>
              </a:ext>
            </a:extLst>
          </p:cNvPr>
          <p:cNvCxnSpPr>
            <a:cxnSpLocks/>
          </p:cNvCxnSpPr>
          <p:nvPr/>
        </p:nvCxnSpPr>
        <p:spPr>
          <a:xfrm flipH="1">
            <a:off x="9285240" y="3317689"/>
            <a:ext cx="1121025" cy="22740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lede 11">
            <a:extLst>
              <a:ext uri="{FF2B5EF4-FFF2-40B4-BE49-F238E27FC236}">
                <a16:creationId xmlns:a16="http://schemas.microsoft.com/office/drawing/2014/main" id="{FB364572-4C3E-1186-4355-C7FC01598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t="1529" r="36605" b="784"/>
          <a:stretch>
            <a:fillRect/>
          </a:stretch>
        </p:blipFill>
        <p:spPr>
          <a:xfrm>
            <a:off x="6994412" y="1521969"/>
            <a:ext cx="1468409" cy="2053297"/>
          </a:xfrm>
          <a:prstGeom prst="rect">
            <a:avLst/>
          </a:prstGeom>
        </p:spPr>
      </p:pic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B450611-17FD-0A5E-21AE-C5DD236DBF29}"/>
              </a:ext>
            </a:extLst>
          </p:cNvPr>
          <p:cNvCxnSpPr>
            <a:cxnSpLocks/>
          </p:cNvCxnSpPr>
          <p:nvPr/>
        </p:nvCxnSpPr>
        <p:spPr>
          <a:xfrm flipH="1" flipV="1">
            <a:off x="7291728" y="3575265"/>
            <a:ext cx="981590" cy="20164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lede 13">
            <a:extLst>
              <a:ext uri="{FF2B5EF4-FFF2-40B4-BE49-F238E27FC236}">
                <a16:creationId xmlns:a16="http://schemas.microsoft.com/office/drawing/2014/main" id="{5E44D709-7571-08B7-86FA-1618E3358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1570" r="69372" b="97"/>
          <a:stretch>
            <a:fillRect/>
          </a:stretch>
        </p:blipFill>
        <p:spPr>
          <a:xfrm>
            <a:off x="4438228" y="4211867"/>
            <a:ext cx="1447015" cy="2066864"/>
          </a:xfrm>
          <a:prstGeom prst="rect">
            <a:avLst/>
          </a:prstGeom>
        </p:spPr>
      </p:pic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BDB807B-38B0-8AE1-05BB-4797C6630869}"/>
              </a:ext>
            </a:extLst>
          </p:cNvPr>
          <p:cNvCxnSpPr>
            <a:cxnSpLocks/>
          </p:cNvCxnSpPr>
          <p:nvPr/>
        </p:nvCxnSpPr>
        <p:spPr>
          <a:xfrm flipV="1">
            <a:off x="5850605" y="5591750"/>
            <a:ext cx="896214" cy="2718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D272E279-6AA3-EEBD-BB41-7C3EC363FF77}"/>
              </a:ext>
            </a:extLst>
          </p:cNvPr>
          <p:cNvSpPr/>
          <p:nvPr/>
        </p:nvSpPr>
        <p:spPr bwMode="auto">
          <a:xfrm>
            <a:off x="6279806" y="2972928"/>
            <a:ext cx="914400" cy="276032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0CD3D97-8A21-E677-E53C-B6CB86EC8AB7}"/>
              </a:ext>
            </a:extLst>
          </p:cNvPr>
          <p:cNvSpPr/>
          <p:nvPr/>
        </p:nvSpPr>
        <p:spPr bwMode="auto">
          <a:xfrm>
            <a:off x="8253181" y="2984329"/>
            <a:ext cx="2075422" cy="276032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66EA94E-66E1-A94D-C945-BBB63CD8E11A}"/>
              </a:ext>
            </a:extLst>
          </p:cNvPr>
          <p:cNvSpPr/>
          <p:nvPr/>
        </p:nvSpPr>
        <p:spPr bwMode="auto">
          <a:xfrm rot="5400000">
            <a:off x="8186735" y="3236374"/>
            <a:ext cx="446424" cy="4153905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BCB5FEA-1A6B-1151-FFD9-89645DE294A6}"/>
              </a:ext>
            </a:extLst>
          </p:cNvPr>
          <p:cNvSpPr/>
          <p:nvPr/>
        </p:nvSpPr>
        <p:spPr bwMode="auto">
          <a:xfrm rot="5400000">
            <a:off x="6500060" y="5103795"/>
            <a:ext cx="446424" cy="50901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7D2FD78-EABD-701A-1F76-93293D98C6E7}"/>
              </a:ext>
            </a:extLst>
          </p:cNvPr>
          <p:cNvSpPr/>
          <p:nvPr/>
        </p:nvSpPr>
        <p:spPr bwMode="auto">
          <a:xfrm rot="5400000">
            <a:off x="8141893" y="4703704"/>
            <a:ext cx="337585" cy="1328089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41A61B3-340E-F316-0BDE-0F4E81E65BB8}"/>
              </a:ext>
            </a:extLst>
          </p:cNvPr>
          <p:cNvSpPr/>
          <p:nvPr/>
        </p:nvSpPr>
        <p:spPr bwMode="auto">
          <a:xfrm rot="5400000">
            <a:off x="8484668" y="4448131"/>
            <a:ext cx="1336625" cy="86409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D82FFE09-D713-EBD4-195F-8C32A038F5C4}"/>
              </a:ext>
            </a:extLst>
          </p:cNvPr>
          <p:cNvSpPr txBox="1"/>
          <p:nvPr/>
        </p:nvSpPr>
        <p:spPr>
          <a:xfrm>
            <a:off x="11350996" y="116632"/>
            <a:ext cx="44884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6/14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AA3A5-468F-961A-ABFE-142D5CE3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Optical absorption – stable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9EEE1F-2E39-6AE4-505E-831948AE7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9" y="1960079"/>
            <a:ext cx="4028454" cy="3937484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/>
              <a:t>The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main</a:t>
            </a:r>
            <a:r>
              <a:rPr lang="da-DK" dirty="0"/>
              <a:t> bands </a:t>
            </a:r>
            <a:br>
              <a:rPr lang="da-DK" dirty="0"/>
            </a:br>
            <a:r>
              <a:rPr lang="da-DK" dirty="0" err="1"/>
              <a:t>persist</a:t>
            </a:r>
            <a:r>
              <a:rPr lang="da-DK" dirty="0"/>
              <a:t> over a long time.</a:t>
            </a:r>
            <a:endParaRPr lang="en-GB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Spectral separation </a:t>
            </a:r>
            <a:br>
              <a:rPr lang="en-GB" dirty="0"/>
            </a:br>
            <a:r>
              <a:rPr lang="en-GB" dirty="0"/>
              <a:t>and difference in shapes indicates distinct traps.</a:t>
            </a:r>
            <a:endParaRPr lang="da-DK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Optical bleaching suggests </a:t>
            </a:r>
            <a:br>
              <a:rPr lang="en-GB" dirty="0"/>
            </a:br>
            <a:r>
              <a:rPr lang="en-GB" dirty="0"/>
              <a:t>these to be responsible for OSL.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8E56FE-98C7-7787-A922-85845A73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AA72-41E3-42F3-A666-729E808EC560}" type="datetime1">
              <a:rPr lang="en-GB" smtClean="0"/>
              <a:t>15/06/2026</a:t>
            </a:fld>
            <a:endParaRPr lang="en-GB" dirty="0"/>
          </a:p>
        </p:txBody>
      </p:sp>
      <p:pic>
        <p:nvPicPr>
          <p:cNvPr id="5" name="Pladsholder til indhold 11">
            <a:extLst>
              <a:ext uri="{FF2B5EF4-FFF2-40B4-BE49-F238E27FC236}">
                <a16:creationId xmlns:a16="http://schemas.microsoft.com/office/drawing/2014/main" id="{13AC27AB-5D0F-CDC1-4009-D18BA567B3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874" t="10926" r="7308"/>
          <a:stretch>
            <a:fillRect/>
          </a:stretch>
        </p:blipFill>
        <p:spPr bwMode="auto">
          <a:xfrm>
            <a:off x="5912563" y="1767952"/>
            <a:ext cx="5024176" cy="387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F7AFBEA-D84D-BDC3-CBB9-AA9716DACAB0}"/>
              </a:ext>
            </a:extLst>
          </p:cNvPr>
          <p:cNvSpPr txBox="1"/>
          <p:nvPr/>
        </p:nvSpPr>
        <p:spPr>
          <a:xfrm>
            <a:off x="11350996" y="116632"/>
            <a:ext cx="44884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7/14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16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F2B02-A56F-77BE-8316-54A554D0E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F2DBDCC-7D8D-505C-9811-CC0D84F34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421" y="1700808"/>
            <a:ext cx="5385088" cy="39374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15766F-06BC-97D2-2DD5-A23057AD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Lattice</a:t>
            </a:r>
            <a:r>
              <a:rPr lang="da-DK" dirty="0"/>
              <a:t> </a:t>
            </a:r>
            <a:r>
              <a:rPr lang="da-DK" dirty="0" err="1"/>
              <a:t>configurations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319AE0-7101-04ED-E900-9CF95F23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9" y="1960079"/>
            <a:ext cx="5036566" cy="39374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Spectral</a:t>
            </a:r>
            <a:r>
              <a:rPr lang="da-DK" dirty="0"/>
              <a:t> separation of </a:t>
            </a:r>
            <a:r>
              <a:rPr lang="da-DK" dirty="0" err="1"/>
              <a:t>traps</a:t>
            </a:r>
            <a:endParaRPr lang="da-DK" dirty="0"/>
          </a:p>
          <a:p>
            <a:pPr marL="774900" lvl="1" indent="-342900"/>
            <a:r>
              <a:rPr lang="da-DK" dirty="0" err="1"/>
              <a:t>Allows</a:t>
            </a:r>
            <a:r>
              <a:rPr lang="da-DK" dirty="0"/>
              <a:t> for </a:t>
            </a:r>
            <a:r>
              <a:rPr lang="da-DK" dirty="0" err="1"/>
              <a:t>selective</a:t>
            </a:r>
            <a:r>
              <a:rPr lang="da-DK" dirty="0"/>
              <a:t> </a:t>
            </a:r>
            <a:r>
              <a:rPr lang="da-DK" dirty="0" err="1"/>
              <a:t>liberation</a:t>
            </a:r>
          </a:p>
          <a:p>
            <a:pPr lvl="1" indent="0">
              <a:buNone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Hole liberation</a:t>
            </a:r>
          </a:p>
          <a:p>
            <a:pPr marL="774900" lvl="1" indent="-342900"/>
            <a:r>
              <a:rPr lang="da-DK" dirty="0"/>
              <a:t>F center + H center (</a:t>
            </a:r>
            <a:r>
              <a:rPr lang="da-DK" dirty="0" err="1"/>
              <a:t>scintillation</a:t>
            </a:r>
            <a:r>
              <a:rPr lang="da-DK" dirty="0"/>
              <a:t> STE)</a:t>
            </a:r>
          </a:p>
          <a:p>
            <a:pPr lvl="1" indent="0">
              <a:buNone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Electron</a:t>
            </a:r>
            <a:r>
              <a:rPr lang="da-DK" dirty="0"/>
              <a:t> </a:t>
            </a:r>
            <a:r>
              <a:rPr lang="da-DK" dirty="0" err="1"/>
              <a:t>liberation</a:t>
            </a:r>
            <a:endParaRPr lang="da-DK" dirty="0"/>
          </a:p>
          <a:p>
            <a:pPr marL="774900" lvl="1" indent="-342900"/>
            <a:r>
              <a:rPr lang="da-DK" dirty="0" err="1"/>
              <a:t>Free</a:t>
            </a:r>
            <a:r>
              <a:rPr lang="da-DK" dirty="0"/>
              <a:t> </a:t>
            </a:r>
            <a:r>
              <a:rPr lang="da-DK" dirty="0" err="1"/>
              <a:t>electron</a:t>
            </a:r>
            <a:r>
              <a:rPr lang="da-DK" dirty="0"/>
              <a:t> + H center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808272-D3AC-2289-767C-F86F8F0A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4AA1-07E9-45BE-9FA9-151B60B98D75}" type="datetime1">
              <a:rPr lang="en-GB" smtClean="0"/>
              <a:t>15/06/2026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FB53972-0DD6-187F-9241-19DAB885F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543" y="2575275"/>
            <a:ext cx="1554274" cy="29217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B72D76F-837D-D139-A436-17CA40041D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26" r="2081"/>
          <a:stretch>
            <a:fillRect/>
          </a:stretch>
        </p:blipFill>
        <p:spPr>
          <a:xfrm>
            <a:off x="6397255" y="2887034"/>
            <a:ext cx="3258533" cy="3202891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0BD3AEAF-DCBF-0E3E-3460-F26D02E4FD72}"/>
              </a:ext>
            </a:extLst>
          </p:cNvPr>
          <p:cNvSpPr txBox="1"/>
          <p:nvPr/>
        </p:nvSpPr>
        <p:spPr>
          <a:xfrm>
            <a:off x="11350996" y="116632"/>
            <a:ext cx="44884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8/14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72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827E-6 -3.7037E-6 L 0.09625 -0.249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6" y="-124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heme/theme1.xml><?xml version="1.0" encoding="utf-8"?>
<a:theme xmlns:a="http://schemas.openxmlformats.org/drawingml/2006/main" name="AU 16:9">
  <a:themeElements>
    <a:clrScheme name="01 AU 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FormConfiguration><![CDATA[{"formFields":[{"required":true,"helpTexts":{},"spacing":{},"shareValue":false,"type":"datePicker","name":"Date","label":"Date"},{"required":false,"placeholder":"","lines":1,"helpTexts":{},"spacing":{},"shareValue":false,"type":"textBox","name":"EventOccasion","label":"Event / Occasion"},{"distinct":false,"hideIfNoUserInteractionRequired":false,"required":false,"defaultValue":"Blå","autoSelectFirstOption":false,"helpTexts":{},"spacing":{},"shareValue":false,"type":"dropDown","dataSourceName":"ColorThemePowerPoint","dataSourceFieldName":"Name","name":"ChooseColorTheme","label":"Choose Color theme"}],"formDataEntries":[{"name":"Date","value":"kcacoUdsG20hIWwrFpZxAQ=="},{"name":"EventOccasion","value":"DsR4YPCwBDSmKfBVyGRgKw=="},{"name":"ChooseColorTheme","value":"XmRlVpWiose5Rf1eG6aJznCjkbXXnh6o3o1+21OmFqQ="}]}]]></TemplafyFormConfiguration>
</file>

<file path=customXml/item3.xml><?xml version="1.0" encoding="utf-8"?>
<TemplafyTemplateConfiguration><![CDATA[{"elementsMetadata":[{"type":"shape","id":"4f1aec0c-029d-4ef0-aeaf-b1c9f8423a66","elementConfiguration":{"binding":"{{FormatDateTime(Form.Date, \"d. MMMM yyyy\")}}","visibility":"","type":"text","disableUpdates":false}},{"type":"shape","id":"ad38a117-508b-49b5-973c-87e5b902336f","elementConfiguration":{"binding":"{{Form.EventOccasion}}","visibility":"","type":"text","disableUpdates":false}},{"type":"shape","id":"1821483f-aba9-4908-ad3b-2f557d590567","elementConfiguration":{"binding":"{{Switch(UserProfile.DocumentLanguage.Language,\"da-DK\",UserProfile.Title,\"en-GB\",UserProfile.Title_EN,UserProfile.Title)}}","visibility":"","type":"text","disableUpdates":false}},{"type":"shape","id":"a951503b-8316-4d15-a354-1c365534eed0","elementConfiguration":{"binding":"{{UserProfile.Name}}","visibility":"","type":"text","disableUpdates":false}},{"type":"shape","id":"ba0791c6-3197-4039-b36b-b1f66ed376f0","elementConfiguration":{"inheritDimensions":"{{InheritDimensions.InheritNone}}","width":"4.61 cm","height":"1.55 cm","image":"{{UserProfile.UnitId.ExtraLogoRef.ImageRightAlignedRef.ImageFile}}","visibility":"","type":"image","disableUpdates":false}},{"type":"shape","id":"05064863-c7d1-40e6-b199-5d45d83ea7b5","elementConfiguration":{"binding":"{{UserProfile.UnitId.Logo2}}","visibility":"","type":"text","disableUpdates":false}},{"type":"shape","id":"fce1f8c3-0ed3-48c2-a1cf-33161d4e3108","elementConfiguration":{"binding":"{{UserProfile.UnitId.Logo1PowerPoint}}","visibility":"","type":"text","disableUpdates":false}},{"type":"shape","id":"fa81fe83-b7f6-416c-89ac-1a44b865fe87","elementConfiguration":{"binding":"{{FormatDateTime(Form.Date, \"d. MMMM yyyy\")}}","visibility":"","type":"text","disableUpdates":false}},{"type":"shape","id":"565611b3-78a3-452c-bd73-73c3e3e34368","elementConfiguration":{"binding":"{{Form.EventOccasion}}","visibility":"","type":"text","disableUpdates":false}},{"type":"shape","id":"fd249921-dbe9-4fbe-a650-44b8154a1549","elementConfiguration":{"inheritDimensions":"{{InheritDimensions.InheritNone}}","width":"4.61 cm","height":"1.55 cm","image":"{{UserProfile.UnitId.ExtraLogoRef.ImageRightAlignedNegRef.ImageFile}}","visibility":"","type":"image","disableUpdates":false}},{"type":"shape","id":"2b870814-bef3-4506-b7ea-eb5cfcdb107c","elementConfiguration":{"binding":"{{UserProfile.UnitId.Logo2}}","visibility":"","type":"text","disableUpdates":false}},{"type":"shape","id":"c86ca6b0-63c3-485e-9098-43c220713db5","elementConfiguration":{"binding":"{{UserProfile.UnitId.Logo1PowerPoint}}","visibility":"","type":"text","disableUpdates":false}},{"type":"shape","id":"99bf35ab-d0c8-4cc4-9778-a7a66af4f1f5","elementConfiguration":{"binding":"{{FormatDateTime(Form.Date, \"d. MMMM yyyy\")}}","visibility":"","type":"text","disableUpdates":false}},{"type":"shape","id":"e9bedf1c-3d5e-41c0-8d1b-ba4ecdb0c020","elementConfiguration":{"binding":"{{Form.EventOccasion}}","visibility":"","type":"text","disableUpdates":false}},{"type":"shape","id":"c67d575e-da10-49b2-97a7-84a0ebe51dd2","elementConfiguration":{"binding":"{{UserProfile.Name}}","visibility":"","type":"text","disableUpdates":false}},{"type":"shape","id":"72ef35ec-103e-4981-aff7-2fb3e7fe0f48","elementConfiguration":{"inheritDimensions":"{{InheritDimensions.InheritNone}}","width":"4.61 cm","height":"1.55 cm","image":"{{UserProfile.UnitId.ExtraLogoRef.ImageRightAlignedNegRef.ImageFile}}","visibility":"","type":"image","disableUpdates":false}},{"type":"shape","id":"947e6496-dd6d-4ea4-8ec8-dcef995c9d80","elementConfiguration":{"binding":"{{UserProfile.UnitId.Logo2}}","visibility":"","type":"text","disableUpdates":false}},{"type":"shape","id":"b748309c-c6c7-49c3-97fa-5f82472b2031","elementConfiguration":{"binding":"{{UserProfile.UnitId.Logo1PowerPoint}}","visibility":"","type":"text","disableUpdates":false}},{"type":"shape","id":"c6d6b032-6537-4d47-9dd4-e5929f445ab2","elementConfiguration":{"binding":"{{UserProfile.UnitId.Logo1PowerPoint}}","visibility":"","type":"text","disableUpdates":false}},{"type":"shape","id":"f6914591-d39b-4caf-a9f4-a477e985decd","elementConfiguration":{"binding":"{{FormatDateTime(Form.Date, \"d. MMMM yyyy\")}}","visibility":"","type":"text","disableUpdates":false}},{"type":"shape","id":"abd39806-a66f-461f-9b77-1fd8a1e40a88","elementConfiguration":{"binding":"{{Form.EventOccasion}}","visibility":"","type":"text","disableUpdates":false}},{"type":"shape","id":"3e33b893-ea0b-4217-97d4-39a9007f375c","elementConfiguration":{"binding":"{{Switch(UserProfile.DocumentLanguage.Language,\"da-DK\",UserProfile.Title,\"en-GB\",UserProfile.Title_EN,UserProfile.Title)}}","visibility":"","type":"text","disableUpdates":false}},{"type":"shape","id":"1b6543d3-1df6-4375-b68d-e69469294c6a","elementConfiguration":{"binding":"{{UserProfile.Name}}","visibility":"","type":"text","disableUpdates":false}},{"type":"shape","id":"5554d570-4c8e-40dd-baed-1c45b6ee19dc","elementConfiguration":{"inheritDimensions":"{{InheritDimensions.InheritNone}}","width":"4.61 cm","height":"1.55 cm","image":"{{UserProfile.UnitId.ExtraLogoRef.ImageRightAlignedNegRef.ImageFile}}","visibility":"","type":"image","disableUpdates":false}},{"type":"shape","id":"718de562-9336-447b-91f5-4f8c65674994","elementConfiguration":{"binding":"{{UserProfile.UnitId.Logo2}}","visibility":"","type":"text","disableUpdates":false}},{"type":"shape","id":"de786dd0-ae96-4c25-8e7d-6597a54d896d","elementConfiguration":{"binding":"{{UserProfile.UnitId.Logo1PowerPoint}}","visibility":"","type":"text","disableUpdates":false}}],"transformationConfigurations":[{"language":"{{DocumentLanguage}}","disableUpdates":false,"type":"proofingLanguage"},{"colorTheme":"{{Form.ChooseColorTheme.ColorThemeRef.ColorTheme}}","disableUpdates":false,"originalColorThemeXml":"<a:clrScheme name=\"01 AU Blue\" xmlns:a=\"http://schemas.openxmlformats.org/drawingml/2006/main\"><a:dk1><a:srgbClr val=\"000000\" /></a:dk1><a:lt1><a:srgbClr val=\"FFFFFF\" /></a:lt1><a:dk2><a:srgbClr val=\"002546\" /></a:dk2><a:lt2><a:srgbClr val=\"002546\" /></a:lt2><a:accent1><a:srgbClr val=\"0A1449\" /></a:accent1><a:accent2><a:srgbClr val=\"183D83\" /></a:accent2><a:accent3><a:srgbClr val=\"87D1F4\" /></a:accent3><a:accent4><a:srgbClr val=\"33525F\" /></a:accent4><a:accent5><a:srgbClr val=\"548195\" /></a:accent5><a:accent6><a:srgbClr val=\"C6C6C6\" /></a:accent6><a:hlink><a:srgbClr val=\"03428E\" /></a:hlink><a:folHlink><a:srgbClr val=\"03428E\" /></a:folHlink></a:clrScheme>","type":"colorTheme"}],"templateName":"PowerPoint skabelon","templateDescription":"PowerPoint template 16:9 (convertible to 16:10 or 4:3)","enableDocumentContentUpdater":true,"version":"2.0"}]]></TemplafyTemplateConfiguration>
</file>

<file path=customXml/item4.xml><?xml version="1.0" encoding="utf-8"?>
<TemplafySlideTemplateConfiguration><![CDATA[{"slideVersion":4,"isValidatorEnabled":false,"isLocked":false,"elementsMetadata":[{"type":"shape","elementConfiguration":{"binding":"{{FormatDateTime(Form.Date, \"d. MMMM yyyy\")}}","visibility":"","type":"text","disableUpdates":false}},{"type":"shape","elementConfiguration":{"binding":"{{Form.EventOccasion}}","visibility":"","type":"text","disableUpdates":false}},{"type":"shape","elementConfiguration":{"binding":"{{Switch(UserProfile.DocumentLanguage.Language,\"da-DK\",UserProfile.Title,\"en-GB\",UserProfile.Title_EN,UserProfile.Title)}}","visibility":"","type":"text","disableUpdates":false}},{"type":"shape","elementConfiguration":{"binding":"{{UserProfile.Name}}","visibility":"","type":"text","disableUpdates":false}},{"type":"shape","elementConfiguration":{"inheritDimensions":"{{InheritDimensions.InheritNone}}","width":"4.61 cm","height":"1.55 cm","image":"{{UserProfile.UnitId.ExtraLogoRef.ImageRightAlignedNegRef.ImageFile}}","visibility":"","type":"image","disableUpdates":false}},{"type":"shape","elementConfiguration":{"binding":"{{UserProfile.UnitId.Logo2}}","visibility":"","type":"text","disableUpdates":false}},{"type":"shape","elementConfiguration":{"binding":"{{UserProfile.UnitId.Logo1PowerPoint}}","visibility":"","type":"text","disableUpdates":false}}],"slideId":"638344221284623770","enableDocumentContentUpdater":false,"version":"2.0"}]]></TemplafySlideTemplateConfiguration>
</file>

<file path=customXml/item5.xml><?xml version="1.0" encoding="utf-8"?>
<TemplafySlideTemplateConfiguration><![CDATA[{"slideVersion":4,"isValidatorEnabled":false,"isLocked":false,"elementsMetadata":[],"slideId":"638344221285055523","enableDocumentContentUpdater":false,"version":"2.0"}]]></TemplafySlideTemplateConfiguration>
</file>

<file path=customXml/item6.xml><?xml version="1.0" encoding="utf-8"?>
<TemplafySlideFormConfiguration><![CDATA[{"formFields":[{"required":true,"helpTexts":{},"spacing":{},"shareValue":false,"type":"datePicker","name":"Date","label":"Date"},{"required":false,"placeholder":"","lines":1,"helpTexts":{},"spacing":{},"shareValue":false,"type":"textBox","name":"EventOccasion","label":"Event / Occasion"}],"formDataEntries":[]}]]></TemplafySlideFormConfiguration>
</file>

<file path=customXml/itemProps1.xml><?xml version="1.0" encoding="utf-8"?>
<ds:datastoreItem xmlns:ds="http://schemas.openxmlformats.org/officeDocument/2006/customXml" ds:itemID="{F6BDCACD-D9F5-4F4E-8192-10C1008EFFE8}">
  <ds:schemaRefs/>
</ds:datastoreItem>
</file>

<file path=customXml/itemProps2.xml><?xml version="1.0" encoding="utf-8"?>
<ds:datastoreItem xmlns:ds="http://schemas.openxmlformats.org/officeDocument/2006/customXml" ds:itemID="{7DA86E9B-4135-4144-9EBF-FD9F3AFEC348}">
  <ds:schemaRefs/>
</ds:datastoreItem>
</file>

<file path=customXml/itemProps3.xml><?xml version="1.0" encoding="utf-8"?>
<ds:datastoreItem xmlns:ds="http://schemas.openxmlformats.org/officeDocument/2006/customXml" ds:itemID="{AFC86994-F0FF-421B-841D-005E37E2CB9C}">
  <ds:schemaRefs/>
</ds:datastoreItem>
</file>

<file path=customXml/itemProps4.xml><?xml version="1.0" encoding="utf-8"?>
<ds:datastoreItem xmlns:ds="http://schemas.openxmlformats.org/officeDocument/2006/customXml" ds:itemID="{B2CA2D4C-0385-4D99-AB8D-7792A88C817E}">
  <ds:schemaRefs/>
</ds:datastoreItem>
</file>

<file path=customXml/itemProps5.xml><?xml version="1.0" encoding="utf-8"?>
<ds:datastoreItem xmlns:ds="http://schemas.openxmlformats.org/officeDocument/2006/customXml" ds:itemID="{3711B4B0-0534-4D87-9554-EE0E3A45C434}">
  <ds:schemaRefs/>
</ds:datastoreItem>
</file>

<file path=customXml/itemProps6.xml><?xml version="1.0" encoding="utf-8"?>
<ds:datastoreItem xmlns:ds="http://schemas.openxmlformats.org/officeDocument/2006/customXml" ds:itemID="{7E04581C-D7FD-4482-805D-038A22FDA87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434</Words>
  <Application>Microsoft Office PowerPoint</Application>
  <PresentationFormat>Brugerdefineret</PresentationFormat>
  <Paragraphs>95</Paragraphs>
  <Slides>15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3" baseType="lpstr">
      <vt:lpstr>AU Passata Light</vt:lpstr>
      <vt:lpstr>Georgia</vt:lpstr>
      <vt:lpstr>Arial</vt:lpstr>
      <vt:lpstr>AU Passata</vt:lpstr>
      <vt:lpstr>Cambria Math</vt:lpstr>
      <vt:lpstr>Calibri</vt:lpstr>
      <vt:lpstr>AU Peto</vt:lpstr>
      <vt:lpstr>AU 16:9</vt:lpstr>
      <vt:lpstr>Optimising the yield of optically stimulated luminescence in BaF2</vt:lpstr>
      <vt:lpstr>Main result</vt:lpstr>
      <vt:lpstr>Luminescence via self-trapped excitons</vt:lpstr>
      <vt:lpstr>Luminescence via self-trapped excitons</vt:lpstr>
      <vt:lpstr>Luminescence process in baf2</vt:lpstr>
      <vt:lpstr>Optical absorption</vt:lpstr>
      <vt:lpstr>Optical absorption – transient</vt:lpstr>
      <vt:lpstr>Optical absorption – stable</vt:lpstr>
      <vt:lpstr>Lattice configurations</vt:lpstr>
      <vt:lpstr>Yield increase</vt:lpstr>
      <vt:lpstr>Emission spectra</vt:lpstr>
      <vt:lpstr>optical excitation and osl</vt:lpstr>
      <vt:lpstr>Spatial readout</vt:lpstr>
      <vt:lpstr>Conclusion and outlook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Jacob Christian Warming</cp:lastModifiedBy>
  <cp:revision>19</cp:revision>
  <dcterms:created xsi:type="dcterms:W3CDTF">2026-06-11T18:26:00Z</dcterms:created>
  <dcterms:modified xsi:type="dcterms:W3CDTF">2026-06-15T08:19:10Z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omnidocs.com</vt:lpwstr>
  </property>
  <property fmtid="{D5CDD505-2E9C-101B-9397-08002B2CF9AE}" pid="3" name="colorthemechange">
    <vt:lpwstr>true</vt:lpwstr>
  </property>
  <property fmtid="{D5CDD505-2E9C-101B-9397-08002B2CF9AE}" pid="4" name="TemplafyTimeStamp">
    <vt:lpwstr>2026-01-26T10:17:35</vt:lpwstr>
  </property>
  <property fmtid="{D5CDD505-2E9C-101B-9397-08002B2CF9AE}" pid="5" name="TemplafyTenantId">
    <vt:lpwstr>auoffice</vt:lpwstr>
  </property>
  <property fmtid="{D5CDD505-2E9C-101B-9397-08002B2CF9AE}" pid="6" name="TemplafyTemplateId">
    <vt:lpwstr>766163489789838292</vt:lpwstr>
  </property>
  <property fmtid="{D5CDD505-2E9C-101B-9397-08002B2CF9AE}" pid="7" name="TemplafyUserProfileId">
    <vt:lpwstr>1214417250775466023</vt:lpwstr>
  </property>
  <property fmtid="{D5CDD505-2E9C-101B-9397-08002B2CF9AE}" pid="8" name="TemplafyLanguageCode">
    <vt:lpwstr>en-GB</vt:lpwstr>
  </property>
  <property fmtid="{D5CDD505-2E9C-101B-9397-08002B2CF9AE}" pid="9" name="TemplafyFromBlank">
    <vt:bool>false</vt:bool>
  </property>
</Properties>
</file>