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80" r:id="rId5"/>
    <p:sldMasterId id="2147483660" r:id="rId6"/>
  </p:sldMasterIdLst>
  <p:notesMasterIdLst>
    <p:notesMasterId r:id="rId26"/>
  </p:notesMasterIdLst>
  <p:sldIdLst>
    <p:sldId id="262" r:id="rId7"/>
    <p:sldId id="410" r:id="rId8"/>
    <p:sldId id="409" r:id="rId9"/>
    <p:sldId id="428" r:id="rId10"/>
    <p:sldId id="421" r:id="rId11"/>
    <p:sldId id="424" r:id="rId12"/>
    <p:sldId id="431" r:id="rId13"/>
    <p:sldId id="413" r:id="rId14"/>
    <p:sldId id="414" r:id="rId15"/>
    <p:sldId id="411" r:id="rId16"/>
    <p:sldId id="425" r:id="rId17"/>
    <p:sldId id="415" r:id="rId18"/>
    <p:sldId id="416" r:id="rId19"/>
    <p:sldId id="419" r:id="rId20"/>
    <p:sldId id="432" r:id="rId21"/>
    <p:sldId id="393" r:id="rId22"/>
    <p:sldId id="423" r:id="rId23"/>
    <p:sldId id="417" r:id="rId24"/>
    <p:sldId id="426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7B89"/>
    <a:srgbClr val="6D1764"/>
    <a:srgbClr val="33A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D0AC07-06DA-4D5E-B622-C02540C532A7}" v="850" dt="2026-06-12T18:31:56.9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8503" autoAdjust="0"/>
  </p:normalViewPr>
  <p:slideViewPr>
    <p:cSldViewPr snapToGrid="0">
      <p:cViewPr varScale="1">
        <p:scale>
          <a:sx n="85" d="100"/>
          <a:sy n="85" d="100"/>
        </p:scale>
        <p:origin x="10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CD108-BA2D-40FF-BC3B-E07ED5C84B42}" type="datetimeFigureOut">
              <a:rPr lang="fr-CA" smtClean="0"/>
              <a:t>2026-06-12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064C7-94AE-416C-86A3-7579152B533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101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Main challenge </a:t>
            </a:r>
            <a:r>
              <a:rPr lang="fr-CA" dirty="0" err="1"/>
              <a:t>comes</a:t>
            </a:r>
            <a:r>
              <a:rPr lang="fr-CA" dirty="0"/>
              <a:t> </a:t>
            </a:r>
            <a:r>
              <a:rPr lang="fr-CA" dirty="0" err="1"/>
              <a:t>from</a:t>
            </a:r>
            <a:r>
              <a:rPr lang="fr-CA" dirty="0"/>
              <a:t> the combination of </a:t>
            </a:r>
            <a:r>
              <a:rPr lang="fr-CA" dirty="0" err="1"/>
              <a:t>hereto</a:t>
            </a:r>
            <a:r>
              <a:rPr lang="fr-CA" dirty="0"/>
              <a:t> + B_0, </a:t>
            </a:r>
            <a:r>
              <a:rPr lang="fr-CA" dirty="0" err="1"/>
              <a:t>resulting</a:t>
            </a:r>
            <a:r>
              <a:rPr lang="fr-CA" dirty="0"/>
              <a:t> in the </a:t>
            </a:r>
            <a:r>
              <a:rPr lang="fr-CA" dirty="0" err="1"/>
              <a:t>electron</a:t>
            </a:r>
            <a:r>
              <a:rPr lang="fr-CA" dirty="0"/>
              <a:t> return </a:t>
            </a:r>
            <a:r>
              <a:rPr lang="fr-CA" dirty="0" err="1"/>
              <a:t>effect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835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- </a:t>
            </a:r>
            <a:r>
              <a:rPr lang="fr-CA" dirty="0" err="1"/>
              <a:t>nematic</a:t>
            </a:r>
            <a:r>
              <a:rPr lang="fr-CA" dirty="0"/>
              <a:t>: </a:t>
            </a:r>
            <a:r>
              <a:rPr lang="fr-CA" dirty="0" err="1"/>
              <a:t>radomly</a:t>
            </a:r>
            <a:r>
              <a:rPr lang="fr-CA" dirty="0"/>
              <a:t> </a:t>
            </a:r>
            <a:r>
              <a:rPr lang="fr-CA" dirty="0" err="1"/>
              <a:t>disposed</a:t>
            </a:r>
            <a:r>
              <a:rPr lang="fr-CA" dirty="0"/>
              <a:t> in the medium</a:t>
            </a:r>
          </a:p>
          <a:p>
            <a:r>
              <a:rPr lang="fr-CA" dirty="0"/>
              <a:t>-Doping </a:t>
            </a:r>
            <a:r>
              <a:rPr lang="fr-CA" dirty="0" err="1"/>
              <a:t>allows</a:t>
            </a:r>
            <a:r>
              <a:rPr lang="fr-CA" dirty="0"/>
              <a:t> for : </a:t>
            </a:r>
            <a:r>
              <a:rPr lang="fr-CA" dirty="0" err="1"/>
              <a:t>dichroic</a:t>
            </a:r>
            <a:r>
              <a:rPr lang="fr-CA" dirty="0"/>
              <a:t> </a:t>
            </a:r>
            <a:r>
              <a:rPr lang="fr-CA" dirty="0" err="1"/>
              <a:t>macroscopic</a:t>
            </a:r>
            <a:r>
              <a:rPr lang="fr-CA" dirty="0"/>
              <a:t> light absorption (</a:t>
            </a:r>
            <a:r>
              <a:rPr lang="fr-CA" dirty="0" err="1"/>
              <a:t>parallel</a:t>
            </a:r>
            <a:r>
              <a:rPr lang="fr-CA" dirty="0"/>
              <a:t> and </a:t>
            </a:r>
            <a:r>
              <a:rPr lang="fr-CA" dirty="0" err="1"/>
              <a:t>perpendicular</a:t>
            </a:r>
            <a:r>
              <a:rPr lang="fr-CA" dirty="0"/>
              <a:t> components are </a:t>
            </a:r>
            <a:r>
              <a:rPr lang="fr-CA" dirty="0" err="1"/>
              <a:t>attenuated</a:t>
            </a:r>
            <a:r>
              <a:rPr lang="fr-CA" dirty="0"/>
              <a:t> </a:t>
            </a:r>
            <a:r>
              <a:rPr lang="fr-CA" dirty="0" err="1"/>
              <a:t>differently</a:t>
            </a:r>
            <a:r>
              <a:rPr lang="fr-CA" dirty="0"/>
              <a:t>)</a:t>
            </a:r>
          </a:p>
          <a:p>
            <a:r>
              <a:rPr lang="fr-CA" dirty="0"/>
              <a:t>- Positive </a:t>
            </a:r>
            <a:r>
              <a:rPr lang="fr-CA" dirty="0" err="1"/>
              <a:t>dielectric</a:t>
            </a:r>
            <a:r>
              <a:rPr lang="fr-CA" dirty="0"/>
              <a:t> </a:t>
            </a:r>
            <a:r>
              <a:rPr lang="fr-CA" dirty="0" err="1"/>
              <a:t>anisotropy</a:t>
            </a:r>
            <a:r>
              <a:rPr lang="fr-CA" dirty="0"/>
              <a:t> </a:t>
            </a:r>
            <a:r>
              <a:rPr lang="fr-CA" dirty="0" err="1"/>
              <a:t>allows</a:t>
            </a:r>
            <a:r>
              <a:rPr lang="fr-CA" dirty="0"/>
              <a:t> for the </a:t>
            </a:r>
            <a:r>
              <a:rPr lang="fr-CA" dirty="0" err="1"/>
              <a:t>filter</a:t>
            </a:r>
            <a:r>
              <a:rPr lang="fr-CA" dirty="0"/>
              <a:t> to </a:t>
            </a:r>
            <a:r>
              <a:rPr lang="fr-CA" dirty="0" err="1"/>
              <a:t>be</a:t>
            </a:r>
            <a:r>
              <a:rPr lang="fr-CA" dirty="0"/>
              <a:t> </a:t>
            </a:r>
            <a:r>
              <a:rPr lang="fr-CA" dirty="0" err="1"/>
              <a:t>electronically</a:t>
            </a:r>
            <a:r>
              <a:rPr lang="fr-CA" dirty="0"/>
              <a:t> </a:t>
            </a:r>
            <a:r>
              <a:rPr lang="fr-CA" dirty="0" err="1"/>
              <a:t>tunable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0980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Layer 1: straight </a:t>
            </a:r>
            <a:r>
              <a:rPr lang="fr-CA" dirty="0" err="1"/>
              <a:t>liquid</a:t>
            </a:r>
            <a:r>
              <a:rPr lang="fr-CA" dirty="0"/>
              <a:t> </a:t>
            </a:r>
            <a:r>
              <a:rPr lang="fr-CA" dirty="0" err="1"/>
              <a:t>crystals</a:t>
            </a:r>
            <a:endParaRPr lang="fr-CA" dirty="0"/>
          </a:p>
          <a:p>
            <a:r>
              <a:rPr lang="fr-CA" dirty="0"/>
              <a:t>Layer 2: </a:t>
            </a:r>
            <a:r>
              <a:rPr lang="fr-CA" dirty="0" err="1"/>
              <a:t>twisted</a:t>
            </a:r>
            <a:r>
              <a:rPr lang="fr-CA" dirty="0"/>
              <a:t> </a:t>
            </a:r>
            <a:r>
              <a:rPr lang="fr-CA" dirty="0" err="1"/>
              <a:t>liquid</a:t>
            </a:r>
            <a:r>
              <a:rPr lang="fr-CA" dirty="0"/>
              <a:t> </a:t>
            </a:r>
            <a:r>
              <a:rPr lang="fr-CA" dirty="0" err="1"/>
              <a:t>cristals</a:t>
            </a:r>
            <a:r>
              <a:rPr lang="fr-CA" dirty="0"/>
              <a:t>, in </a:t>
            </a:r>
            <a:r>
              <a:rPr lang="fr-CA" dirty="0" err="1"/>
              <a:t>ground</a:t>
            </a:r>
            <a:r>
              <a:rPr lang="fr-CA" dirty="0"/>
              <a:t> state: </a:t>
            </a:r>
            <a:r>
              <a:rPr lang="fr-CA" dirty="0" err="1"/>
              <a:t>adiabatic</a:t>
            </a:r>
            <a:r>
              <a:rPr lang="fr-CA" dirty="0"/>
              <a:t> rotation at 45 </a:t>
            </a:r>
            <a:r>
              <a:rPr lang="fr-CA" dirty="0" err="1"/>
              <a:t>deg</a:t>
            </a:r>
            <a:endParaRPr lang="fr-CA" dirty="0"/>
          </a:p>
          <a:p>
            <a:endParaRPr lang="fr-CA" dirty="0"/>
          </a:p>
          <a:p>
            <a:r>
              <a:rPr lang="fr-CA" dirty="0"/>
              <a:t>Combination of </a:t>
            </a:r>
            <a:r>
              <a:rPr lang="fr-CA" dirty="0" err="1"/>
              <a:t>ground</a:t>
            </a:r>
            <a:r>
              <a:rPr lang="fr-CA" dirty="0"/>
              <a:t> and </a:t>
            </a:r>
            <a:r>
              <a:rPr lang="fr-CA" dirty="0" err="1"/>
              <a:t>excited</a:t>
            </a:r>
            <a:r>
              <a:rPr lang="fr-CA" dirty="0"/>
              <a:t> states </a:t>
            </a:r>
            <a:r>
              <a:rPr lang="fr-CA" dirty="0" err="1"/>
              <a:t>applied</a:t>
            </a:r>
            <a:r>
              <a:rPr lang="fr-CA" dirty="0"/>
              <a:t> on layer 1 and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9220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Image </a:t>
            </a:r>
            <a:r>
              <a:rPr lang="fr-CA" dirty="0" err="1"/>
              <a:t>ressampling</a:t>
            </a:r>
            <a:r>
              <a:rPr lang="fr-CA" dirty="0"/>
              <a:t> </a:t>
            </a:r>
            <a:r>
              <a:rPr lang="fr-CA" dirty="0" err="1"/>
              <a:t>with</a:t>
            </a:r>
            <a:r>
              <a:rPr lang="fr-CA" dirty="0"/>
              <a:t>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RegularGridInterpolator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scipy.interpolate</a:t>
            </a:r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3157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Approx 5 </a:t>
            </a:r>
            <a:r>
              <a:rPr lang="fr-CA" dirty="0" err="1"/>
              <a:t>deg</a:t>
            </a:r>
            <a:r>
              <a:rPr lang="fr-CA" dirty="0"/>
              <a:t> +/- 5 </a:t>
            </a:r>
            <a:r>
              <a:rPr lang="fr-CA" dirty="0" err="1"/>
              <a:t>deg</a:t>
            </a:r>
            <a:r>
              <a:rPr lang="fr-CA" dirty="0"/>
              <a:t> angle variation in the UH ROI (ERE </a:t>
            </a:r>
            <a:r>
              <a:rPr lang="fr-CA" dirty="0" err="1"/>
              <a:t>region</a:t>
            </a:r>
            <a:r>
              <a:rPr lang="fr-CA" dirty="0"/>
              <a:t>) , </a:t>
            </a:r>
            <a:r>
              <a:rPr lang="fr-CA" dirty="0" err="1"/>
              <a:t>relatively</a:t>
            </a:r>
            <a:r>
              <a:rPr lang="fr-CA" dirty="0"/>
              <a:t> stable </a:t>
            </a:r>
            <a:r>
              <a:rPr lang="fr-CA" dirty="0" err="1"/>
              <a:t>compared</a:t>
            </a:r>
            <a:r>
              <a:rPr lang="fr-CA" dirty="0"/>
              <a:t> to </a:t>
            </a:r>
            <a:r>
              <a:rPr lang="fr-CA" dirty="0" err="1"/>
              <a:t>other</a:t>
            </a:r>
            <a:r>
              <a:rPr lang="fr-CA" dirty="0"/>
              <a:t> </a:t>
            </a:r>
            <a:r>
              <a:rPr lang="fr-CA" dirty="0" err="1"/>
              <a:t>gantry</a:t>
            </a:r>
            <a:r>
              <a:rPr lang="fr-CA" dirty="0"/>
              <a:t> orientations </a:t>
            </a:r>
            <a:r>
              <a:rPr lang="fr-CA" dirty="0" err="1"/>
              <a:t>resulting</a:t>
            </a:r>
            <a:r>
              <a:rPr lang="fr-CA" dirty="0"/>
              <a:t> in </a:t>
            </a:r>
            <a:r>
              <a:rPr lang="fr-CA" dirty="0" err="1"/>
              <a:t>vastly</a:t>
            </a:r>
            <a:r>
              <a:rPr lang="fr-CA" dirty="0"/>
              <a:t> </a:t>
            </a:r>
            <a:r>
              <a:rPr lang="fr-CA" dirty="0" err="1"/>
              <a:t>different</a:t>
            </a:r>
            <a:r>
              <a:rPr lang="fr-CA" dirty="0"/>
              <a:t> angle of </a:t>
            </a:r>
            <a:r>
              <a:rPr lang="fr-CA" dirty="0" err="1"/>
              <a:t>polarization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2132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sz="1200" dirty="0"/>
                  <a:t>Greater non-</a:t>
                </a:r>
                <a:r>
                  <a:rPr lang="fr-CA" sz="1200" dirty="0" err="1"/>
                  <a:t>polarized</a:t>
                </a:r>
                <a:r>
                  <a:rPr lang="fr-CA" sz="1200" dirty="0"/>
                  <a:t> </a:t>
                </a:r>
                <a:r>
                  <a:rPr lang="fr-CA" sz="1200" dirty="0" err="1"/>
                  <a:t>intensity</a:t>
                </a:r>
                <a:r>
                  <a:rPr lang="fr-CA" sz="1200" dirty="0"/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A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CA" sz="1200" dirty="0"/>
                  <a:t> </a:t>
                </a:r>
                <a:r>
                  <a:rPr lang="fr-CA" sz="1200" dirty="0" err="1"/>
                  <a:t>polarized</a:t>
                </a:r>
                <a:r>
                  <a:rPr lang="fr-CA" sz="1200" dirty="0"/>
                  <a:t> </a:t>
                </a:r>
                <a:r>
                  <a:rPr lang="fr-CA" sz="1200" dirty="0" err="1"/>
                  <a:t>intensity</a:t>
                </a:r>
                <a:r>
                  <a:rPr lang="fr-CA" sz="1200" dirty="0"/>
                  <a:t> in </a:t>
                </a:r>
                <a:r>
                  <a:rPr lang="fr-CA" sz="1200" dirty="0" err="1"/>
                  <a:t>isocenter</a:t>
                </a:r>
                <a:r>
                  <a:rPr lang="fr-CA" sz="1200" dirty="0"/>
                  <a:t> </a:t>
                </a:r>
                <a:r>
                  <a:rPr lang="fr-CA" sz="1200" dirty="0" err="1"/>
                  <a:t>region</a:t>
                </a:r>
                <a:endParaRPr lang="fr-CA" sz="1200" dirty="0"/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sz="1200" dirty="0"/>
                  <a:t>Greater non-</a:t>
                </a:r>
                <a:r>
                  <a:rPr lang="fr-CA" sz="1200" dirty="0" err="1"/>
                  <a:t>polarized</a:t>
                </a:r>
                <a:r>
                  <a:rPr lang="fr-CA" sz="1200" dirty="0"/>
                  <a:t> </a:t>
                </a:r>
                <a:r>
                  <a:rPr lang="fr-CA" sz="1200" dirty="0" err="1"/>
                  <a:t>intensity</a:t>
                </a:r>
                <a:r>
                  <a:rPr lang="fr-CA" sz="1200" dirty="0"/>
                  <a:t> vs </a:t>
                </a:r>
                <a:r>
                  <a:rPr lang="fr-CA" sz="1200" i="0">
                    <a:latin typeface="Cambria Math" panose="02040503050406030204" pitchFamily="18" charset="0"/>
                  </a:rPr>
                  <a:t>𝐼_0</a:t>
                </a:r>
                <a:r>
                  <a:rPr lang="fr-CA" sz="1200" dirty="0"/>
                  <a:t> </a:t>
                </a:r>
                <a:r>
                  <a:rPr lang="fr-CA" sz="1200" dirty="0" err="1"/>
                  <a:t>polarized</a:t>
                </a:r>
                <a:r>
                  <a:rPr lang="fr-CA" sz="1200" dirty="0"/>
                  <a:t> </a:t>
                </a:r>
                <a:r>
                  <a:rPr lang="fr-CA" sz="1200" dirty="0" err="1"/>
                  <a:t>intensity</a:t>
                </a:r>
                <a:r>
                  <a:rPr lang="fr-CA" sz="1200" dirty="0"/>
                  <a:t> in </a:t>
                </a:r>
                <a:r>
                  <a:rPr lang="fr-CA" sz="1200" dirty="0" err="1"/>
                  <a:t>isocenter</a:t>
                </a:r>
                <a:r>
                  <a:rPr lang="fr-CA" sz="1200" dirty="0"/>
                  <a:t> </a:t>
                </a:r>
                <a:r>
                  <a:rPr lang="fr-CA" sz="1200" dirty="0" err="1"/>
                  <a:t>region</a:t>
                </a:r>
                <a:endParaRPr lang="fr-CA" sz="1200" dirty="0"/>
              </a:p>
              <a:p>
                <a:endParaRPr lang="fr-CA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5391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sz="1200" dirty="0"/>
                  <a:t>No ERE </a:t>
                </a:r>
                <a:r>
                  <a:rPr lang="fr-CA" sz="1200" dirty="0" err="1"/>
                  <a:t>peak</a:t>
                </a:r>
                <a:r>
                  <a:rPr lang="fr-CA" sz="1200" dirty="0"/>
                  <a:t> </a:t>
                </a:r>
                <a:r>
                  <a:rPr lang="fr-CA" sz="1200" dirty="0" err="1"/>
                  <a:t>is</a:t>
                </a:r>
                <a:r>
                  <a:rPr lang="fr-CA" sz="1200" dirty="0"/>
                  <a:t> </a:t>
                </a:r>
                <a:r>
                  <a:rPr lang="fr-CA" sz="1200" dirty="0" err="1"/>
                  <a:t>present</a:t>
                </a:r>
                <a:r>
                  <a:rPr lang="fr-CA" sz="1200" dirty="0"/>
                  <a:t> in the UH ROI in the non-</a:t>
                </a:r>
                <a:r>
                  <a:rPr lang="fr-CA" sz="1200" dirty="0" err="1"/>
                  <a:t>polarized</a:t>
                </a:r>
                <a:r>
                  <a:rPr lang="fr-CA" sz="1200" dirty="0"/>
                  <a:t> </a:t>
                </a:r>
                <a:r>
                  <a:rPr lang="fr-CA" sz="1200" dirty="0" err="1"/>
                  <a:t>Cherenkov</a:t>
                </a:r>
                <a:r>
                  <a:rPr lang="fr-CA" sz="1200" dirty="0"/>
                  <a:t> </a:t>
                </a:r>
                <a:r>
                  <a:rPr lang="fr-CA" sz="1200" dirty="0" err="1"/>
                  <a:t>map</a:t>
                </a:r>
                <a:endParaRPr lang="fr-CA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sz="1200" dirty="0" err="1"/>
                  <a:t>Greater</a:t>
                </a:r>
                <a:r>
                  <a:rPr lang="fr-CA" sz="1200" dirty="0"/>
                  <a:t> non-</a:t>
                </a:r>
                <a:r>
                  <a:rPr lang="fr-CA" sz="1200" dirty="0" err="1"/>
                  <a:t>polarized</a:t>
                </a:r>
                <a:r>
                  <a:rPr lang="fr-CA" sz="1200" dirty="0"/>
                  <a:t> </a:t>
                </a:r>
                <a:r>
                  <a:rPr lang="fr-CA" sz="1200" dirty="0" err="1"/>
                  <a:t>intensity</a:t>
                </a:r>
                <a:r>
                  <a:rPr lang="fr-CA" sz="1200" dirty="0"/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A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CA" sz="1200" dirty="0"/>
                  <a:t> </a:t>
                </a:r>
                <a:r>
                  <a:rPr lang="fr-CA" sz="1200" dirty="0" err="1"/>
                  <a:t>polarized</a:t>
                </a:r>
                <a:r>
                  <a:rPr lang="fr-CA" sz="1200" dirty="0"/>
                  <a:t> </a:t>
                </a:r>
                <a:r>
                  <a:rPr lang="fr-CA" sz="1200" dirty="0" err="1"/>
                  <a:t>intensity</a:t>
                </a:r>
                <a:r>
                  <a:rPr lang="fr-CA" sz="1200" dirty="0"/>
                  <a:t> in </a:t>
                </a:r>
                <a:r>
                  <a:rPr lang="fr-CA" sz="1200" dirty="0" err="1"/>
                  <a:t>isocenter</a:t>
                </a:r>
                <a:r>
                  <a:rPr lang="fr-CA" sz="1200" dirty="0"/>
                  <a:t> </a:t>
                </a:r>
                <a:r>
                  <a:rPr lang="fr-CA" sz="1200" dirty="0" err="1"/>
                  <a:t>region</a:t>
                </a:r>
                <a:endParaRPr lang="fr-CA" sz="1200" dirty="0"/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sz="1200" dirty="0"/>
                  <a:t>No ERE </a:t>
                </a:r>
                <a:r>
                  <a:rPr lang="fr-CA" sz="1200" dirty="0" err="1"/>
                  <a:t>peak</a:t>
                </a:r>
                <a:r>
                  <a:rPr lang="fr-CA" sz="1200" dirty="0"/>
                  <a:t> </a:t>
                </a:r>
                <a:r>
                  <a:rPr lang="fr-CA" sz="1200" dirty="0" err="1"/>
                  <a:t>is</a:t>
                </a:r>
                <a:r>
                  <a:rPr lang="fr-CA" sz="1200" dirty="0"/>
                  <a:t> </a:t>
                </a:r>
                <a:r>
                  <a:rPr lang="fr-CA" sz="1200" dirty="0" err="1"/>
                  <a:t>present</a:t>
                </a:r>
                <a:r>
                  <a:rPr lang="fr-CA" sz="1200" dirty="0"/>
                  <a:t> in the UH ROI in the non-</a:t>
                </a:r>
                <a:r>
                  <a:rPr lang="fr-CA" sz="1200" dirty="0" err="1"/>
                  <a:t>polarized</a:t>
                </a:r>
                <a:r>
                  <a:rPr lang="fr-CA" sz="1200" dirty="0"/>
                  <a:t> </a:t>
                </a:r>
                <a:r>
                  <a:rPr lang="fr-CA" sz="1200" dirty="0" err="1"/>
                  <a:t>Cherenkov</a:t>
                </a:r>
                <a:r>
                  <a:rPr lang="fr-CA" sz="1200" dirty="0"/>
                  <a:t> </a:t>
                </a:r>
                <a:r>
                  <a:rPr lang="fr-CA" sz="1200" dirty="0" err="1"/>
                  <a:t>map</a:t>
                </a:r>
                <a:endParaRPr lang="fr-CA" sz="120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sz="1200" dirty="0" err="1"/>
                  <a:t>Greater</a:t>
                </a:r>
                <a:r>
                  <a:rPr lang="fr-CA" sz="1200" dirty="0"/>
                  <a:t> non-</a:t>
                </a:r>
                <a:r>
                  <a:rPr lang="fr-CA" sz="1200" dirty="0" err="1"/>
                  <a:t>polarized</a:t>
                </a:r>
                <a:r>
                  <a:rPr lang="fr-CA" sz="1200" dirty="0"/>
                  <a:t> </a:t>
                </a:r>
                <a:r>
                  <a:rPr lang="fr-CA" sz="1200" dirty="0" err="1"/>
                  <a:t>intensity</a:t>
                </a:r>
                <a:r>
                  <a:rPr lang="fr-CA" sz="1200" dirty="0"/>
                  <a:t> vs </a:t>
                </a:r>
                <a:r>
                  <a:rPr lang="fr-CA" sz="1200" i="0">
                    <a:latin typeface="Cambria Math" panose="02040503050406030204" pitchFamily="18" charset="0"/>
                  </a:rPr>
                  <a:t>𝐼_0</a:t>
                </a:r>
                <a:r>
                  <a:rPr lang="fr-CA" sz="1200" dirty="0"/>
                  <a:t> </a:t>
                </a:r>
                <a:r>
                  <a:rPr lang="fr-CA" sz="1200" dirty="0" err="1"/>
                  <a:t>polarized</a:t>
                </a:r>
                <a:r>
                  <a:rPr lang="fr-CA" sz="1200" dirty="0"/>
                  <a:t> </a:t>
                </a:r>
                <a:r>
                  <a:rPr lang="fr-CA" sz="1200" dirty="0" err="1"/>
                  <a:t>intensity</a:t>
                </a:r>
                <a:r>
                  <a:rPr lang="fr-CA" sz="1200" dirty="0"/>
                  <a:t> in </a:t>
                </a:r>
                <a:r>
                  <a:rPr lang="fr-CA" sz="1200" dirty="0" err="1"/>
                  <a:t>isocenter</a:t>
                </a:r>
                <a:r>
                  <a:rPr lang="fr-CA" sz="1200" dirty="0"/>
                  <a:t> </a:t>
                </a:r>
                <a:r>
                  <a:rPr lang="fr-CA" sz="1200" dirty="0" err="1"/>
                  <a:t>region</a:t>
                </a:r>
                <a:endParaRPr lang="fr-CA" sz="1200" dirty="0"/>
              </a:p>
              <a:p>
                <a:endParaRPr lang="fr-CA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5765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 </a:t>
            </a:r>
            <a:r>
              <a:rPr lang="fr-CA" dirty="0" err="1"/>
              <a:t>would</a:t>
            </a:r>
            <a:r>
              <a:rPr lang="fr-CA" dirty="0"/>
              <a:t> like to start </a:t>
            </a:r>
            <a:r>
              <a:rPr lang="fr-CA" dirty="0" err="1"/>
              <a:t>here</a:t>
            </a:r>
            <a:r>
              <a:rPr lang="fr-CA" dirty="0"/>
              <a:t> by </a:t>
            </a:r>
            <a:r>
              <a:rPr lang="fr-CA" dirty="0" err="1"/>
              <a:t>mentionning</a:t>
            </a:r>
            <a:r>
              <a:rPr lang="fr-CA" dirty="0"/>
              <a:t> the </a:t>
            </a:r>
            <a:r>
              <a:rPr lang="fr-CA" dirty="0" err="1"/>
              <a:t>past</a:t>
            </a:r>
            <a:r>
              <a:rPr lang="fr-CA" dirty="0"/>
              <a:t> </a:t>
            </a:r>
            <a:r>
              <a:rPr lang="fr-CA" dirty="0" err="1"/>
              <a:t>study</a:t>
            </a:r>
            <a:r>
              <a:rPr lang="fr-CA" dirty="0"/>
              <a:t> by Andreozzi et al. </a:t>
            </a:r>
          </a:p>
          <a:p>
            <a:r>
              <a:rPr lang="fr-CA" dirty="0"/>
              <a:t>This </a:t>
            </a:r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/>
              <a:t>investigated</a:t>
            </a:r>
            <a:r>
              <a:rPr lang="fr-CA" dirty="0"/>
              <a:t> </a:t>
            </a:r>
            <a:r>
              <a:rPr lang="fr-CA" dirty="0" err="1"/>
              <a:t>similar</a:t>
            </a:r>
            <a:r>
              <a:rPr lang="fr-CA" dirty="0"/>
              <a:t> </a:t>
            </a:r>
            <a:r>
              <a:rPr lang="fr-CA" dirty="0" err="1"/>
              <a:t>factors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064C7-94AE-416C-86A3-7579152B5333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777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011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842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9185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1355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45903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2822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8830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1363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2322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7363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44184" y="6373680"/>
            <a:ext cx="547816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434C72ED-C881-4A07-8621-E9D72F28938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285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495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72ED-C881-4A07-8621-E9D72F28938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2479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72ED-C881-4A07-8621-E9D72F28938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2313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72ED-C881-4A07-8621-E9D72F28938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0993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72ED-C881-4A07-8621-E9D72F28938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4685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C72ED-C881-4A07-8621-E9D72F28938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1428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D3675-105A-A1BC-8B60-09146D7E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209995"/>
            <a:ext cx="10971684" cy="831588"/>
          </a:xfrm>
        </p:spPr>
        <p:txBody>
          <a:bodyPr/>
          <a:lstStyle>
            <a:lvl1pPr>
              <a:defRPr sz="4354"/>
            </a:lvl1pPr>
          </a:lstStyle>
          <a:p>
            <a:r>
              <a:rPr lang="en-CA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E5735-7BAE-EE76-7BFA-E167B302858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71259" y="6307794"/>
            <a:ext cx="520741" cy="364854"/>
          </a:xfrm>
        </p:spPr>
        <p:txBody>
          <a:bodyPr/>
          <a:lstStyle>
            <a:lvl1pPr>
              <a:defRPr sz="1693">
                <a:solidFill>
                  <a:schemeClr val="tx1"/>
                </a:solidFill>
              </a:defRPr>
            </a:lvl1pPr>
          </a:lstStyle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‹N°›</a:t>
            </a:fld>
            <a:endParaRPr lang="en-CA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396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142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0579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72069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720693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073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680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0B8BA-4F31-4948-BCB2-87AFA8BFD15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915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429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910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file://localhost/Users/mauderoyer2/1)%20Dossiers%20importants/Contrats%20CHUL/TARDIF%20Kim/PUB%20CRCHUdeQuebec/Mode%CC%80le_PPT/Fond_Couleurs.jpg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file://localhost/Users/mauderoyer2/1)%20Dossiers%20importants/Contrats%20CHUL/PUB%20CRCHUdeQuebec/Mode%CC%80le_PPT/Fond_Couleurs.jpg" TargetMode="Externa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ond_Couleurs.jpg" descr="/Users/mauderoyer2/1) Dossiers importants/Contrats CHUL/TARDIF Kim/PUB CRCHUdeQuebec/Modèle_PPT/Fond_Couleurs.jpg"/>
          <p:cNvPicPr>
            <a:picLocks noChangeAspect="1"/>
          </p:cNvPicPr>
          <p:nvPr userDrawn="1"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0B8BA-4F31-4948-BCB2-87AFA8BFD15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893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CD2A9-9123-4543-9CDF-5E938241EA6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5345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7645078" y="6356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4C72ED-C881-4A07-8621-E9D72F289383}" type="slidenum">
              <a:rPr lang="fr-CA" smtClean="0"/>
              <a:pPr/>
              <a:t>‹N°›</a:t>
            </a:fld>
            <a:endParaRPr lang="fr-CA"/>
          </a:p>
        </p:txBody>
      </p:sp>
      <p:pic>
        <p:nvPicPr>
          <p:cNvPr id="7" name="Fond_Couleurs.jpg" descr="/Users/mauderoyer2/1) Dossiers importants/Contrats CHUL/PUB CRCHUdeQuebec/Modèle_PPT/Fond_Couleurs.jpg"/>
          <p:cNvPicPr>
            <a:picLocks noChangeAspect="1"/>
          </p:cNvPicPr>
          <p:nvPr userDrawn="1"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1" b="18311"/>
          <a:stretch>
            <a:fillRect/>
          </a:stretch>
        </p:blipFill>
        <p:spPr>
          <a:xfrm flipH="1">
            <a:off x="0" y="-9052"/>
            <a:ext cx="12192000" cy="117645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93408"/>
            <a:ext cx="12192000" cy="164592"/>
          </a:xfrm>
          <a:prstGeom prst="rect">
            <a:avLst/>
          </a:prstGeom>
          <a:gradFill>
            <a:gsLst>
              <a:gs pos="0">
                <a:srgbClr val="6E1764"/>
              </a:gs>
              <a:gs pos="70000">
                <a:srgbClr val="202855"/>
              </a:gs>
              <a:gs pos="36000">
                <a:srgbClr val="341A5E"/>
              </a:gs>
              <a:gs pos="100000">
                <a:srgbClr val="257C8A"/>
              </a:gs>
            </a:gsLst>
            <a:lin ang="208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0" y="1143886"/>
            <a:ext cx="12192000" cy="73152"/>
          </a:xfrm>
          <a:prstGeom prst="rect">
            <a:avLst/>
          </a:prstGeom>
          <a:gradFill>
            <a:gsLst>
              <a:gs pos="0">
                <a:srgbClr val="6E1764"/>
              </a:gs>
              <a:gs pos="70000">
                <a:srgbClr val="202855"/>
              </a:gs>
              <a:gs pos="36000">
                <a:srgbClr val="341A5E"/>
              </a:gs>
              <a:gs pos="100000">
                <a:srgbClr val="257C8A"/>
              </a:gs>
            </a:gsLst>
            <a:lin ang="2082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09016" y="136525"/>
            <a:ext cx="11250862" cy="918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A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9016" y="1451448"/>
            <a:ext cx="11250862" cy="4669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0278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9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Users/mauderoyer2/1)%20Dossiers%20importants/Contrats%20CHUL/TARDIF%20Kim/PUB%20CRCHUdeQuebec/Mode%CC%80le_PPT/LogoCRCHUQc-UL_coul.pn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file://localhost/Users/mauderoyer2/1)%20Dossiers%20importants/Contrats%20CHUL/TARDIF%20Kim/PUB%20CRCHUdeQuebec/Mode%CC%80le_PPT/Slogan_v2.png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5.jpeg"/><Relationship Id="rId3" Type="http://schemas.openxmlformats.org/officeDocument/2006/relationships/image" Target="../media/image51.emf"/><Relationship Id="rId7" Type="http://schemas.openxmlformats.org/officeDocument/2006/relationships/image" Target="../media/image5.png"/><Relationship Id="rId12" Type="http://schemas.openxmlformats.org/officeDocument/2006/relationships/image" Target="../media/image54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3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52.png"/><Relationship Id="rId9" Type="http://schemas.openxmlformats.org/officeDocument/2006/relationships/image" Target="file://localhost/Users/mauderoyer2/1)%20Dossiers%20importants/Contrats%20CHUL/TARDIF%20Kim/PUB%20CRCHUdeQuebec/Mode%CC%80le_PPT/LogoCRCHUQc-UL_coul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263A395-1330-4752-D6C7-03E2821044C1}"/>
              </a:ext>
            </a:extLst>
          </p:cNvPr>
          <p:cNvSpPr/>
          <p:nvPr/>
        </p:nvSpPr>
        <p:spPr>
          <a:xfrm>
            <a:off x="0" y="5755340"/>
            <a:ext cx="12192000" cy="1102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Image 5">
            <a:extLst>
              <a:ext uri="{FF2B5EF4-FFF2-40B4-BE49-F238E27FC236}">
                <a16:creationId xmlns:a16="http://schemas.microsoft.com/office/drawing/2014/main" id="{9A757C42-9AF5-3E54-2E8C-7350D6DF82D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40200" y="5977943"/>
            <a:ext cx="1738727" cy="724517"/>
          </a:xfrm>
          <a:prstGeom prst="rect">
            <a:avLst/>
          </a:prstGeom>
          <a:ln w="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C84031-DABE-894D-3446-6D44921FC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445" y="5977943"/>
            <a:ext cx="1992908" cy="6108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2D729B-8260-0941-54A9-6524C8F3E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48" y="5829788"/>
            <a:ext cx="1845875" cy="1038303"/>
          </a:xfrm>
          <a:prstGeom prst="rect">
            <a:avLst/>
          </a:prstGeom>
        </p:spPr>
      </p:pic>
      <p:pic>
        <p:nvPicPr>
          <p:cNvPr id="7" name="Slogan_v2.png" descr="/Users/mauderoyer2/1) Dossiers importants/Contrats CHUL/TARDIF Kim/PUB CRCHUdeQuebec/Modèle_PPT/Slogan_v2.png">
            <a:extLst>
              <a:ext uri="{FF2B5EF4-FFF2-40B4-BE49-F238E27FC236}">
                <a16:creationId xmlns:a16="http://schemas.microsoft.com/office/drawing/2014/main" id="{C4167A43-57DF-85E5-345F-F9177610B2C5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531" y="4516225"/>
            <a:ext cx="1866741" cy="1132841"/>
          </a:xfrm>
          <a:prstGeom prst="rect">
            <a:avLst/>
          </a:prstGeom>
        </p:spPr>
      </p:pic>
      <p:sp>
        <p:nvSpPr>
          <p:cNvPr id="16" name="TextShape 1">
            <a:extLst>
              <a:ext uri="{FF2B5EF4-FFF2-40B4-BE49-F238E27FC236}">
                <a16:creationId xmlns:a16="http://schemas.microsoft.com/office/drawing/2014/main" id="{7BE0D3DA-DF6E-CE64-C140-7BCFBE924EAE}"/>
              </a:ext>
            </a:extLst>
          </p:cNvPr>
          <p:cNvSpPr txBox="1"/>
          <p:nvPr/>
        </p:nvSpPr>
        <p:spPr>
          <a:xfrm>
            <a:off x="269417" y="711553"/>
            <a:ext cx="11653166" cy="2063918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CA" sz="4000" b="1" i="0" dirty="0">
                <a:solidFill>
                  <a:srgbClr val="002060"/>
                </a:solidFill>
                <a:effectLst/>
                <a:latin typeface="WordVisi_MSFontService"/>
              </a:rPr>
              <a:t>Cherenkov imaging dosimetry for heterogeneous phantom in the context of a MR-Linac</a:t>
            </a:r>
            <a:endParaRPr lang="en-CA" sz="4000" b="0" strike="noStrike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Shape 2">
            <a:extLst>
              <a:ext uri="{FF2B5EF4-FFF2-40B4-BE49-F238E27FC236}">
                <a16:creationId xmlns:a16="http://schemas.microsoft.com/office/drawing/2014/main" id="{5AEB9D4A-6426-1C66-B949-B8CFC74D93BB}"/>
              </a:ext>
            </a:extLst>
          </p:cNvPr>
          <p:cNvSpPr txBox="1"/>
          <p:nvPr/>
        </p:nvSpPr>
        <p:spPr>
          <a:xfrm>
            <a:off x="269414" y="3154142"/>
            <a:ext cx="11653167" cy="1269315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55000" lnSpcReduction="20000"/>
          </a:bodyPr>
          <a:lstStyle/>
          <a:p>
            <a:pPr algn="ctr"/>
            <a:r>
              <a:rPr lang="en-CA" sz="3600" b="1" spc="-1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A</a:t>
            </a:r>
            <a:r>
              <a:rPr lang="en-CA" sz="3600" b="1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udran Poher</a:t>
            </a:r>
            <a:r>
              <a:rPr lang="en-CA" sz="3600" strike="noStrike" spc="-1" baseline="3000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1, 2, 3</a:t>
            </a:r>
            <a:r>
              <a:rPr lang="en-CA" sz="3600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Janelle Morrier</a:t>
            </a:r>
            <a:r>
              <a:rPr lang="en-CA" sz="3600" strike="noStrike" spc="-1" baseline="3000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3</a:t>
            </a:r>
            <a:r>
              <a:rPr lang="en-CA" sz="3600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</a:t>
            </a:r>
            <a:r>
              <a:rPr lang="en-CA" sz="3600" spc="-1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Tigran Galstian</a:t>
            </a:r>
            <a:r>
              <a:rPr lang="en-CA" sz="3600" spc="-1" baseline="3000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</a:t>
            </a:r>
            <a:r>
              <a:rPr lang="en-CA" sz="3600" spc="-1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Louis Archambault</a:t>
            </a:r>
            <a:r>
              <a:rPr lang="en-CA" sz="3600" spc="-1" baseline="3000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1, 2, 3</a:t>
            </a:r>
            <a:r>
              <a:rPr lang="en-CA" sz="3600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and </a:t>
            </a:r>
            <a:r>
              <a:rPr lang="en-CA" sz="3600" spc="-1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Luc Beaulieu</a:t>
            </a:r>
            <a:r>
              <a:rPr lang="en-CA" sz="3600" strike="noStrike" spc="-1" baseline="3000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1, 2, 3</a:t>
            </a:r>
          </a:p>
          <a:p>
            <a:pPr algn="ctr"/>
            <a:endParaRPr lang="en-CA" sz="2400" b="1" strike="noStrike" spc="-1" dirty="0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  <a:p>
            <a:pPr algn="ctr"/>
            <a:r>
              <a:rPr lang="en-CA" sz="2400" strike="noStrike" spc="-1" baseline="30000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</a:t>
            </a:r>
            <a:r>
              <a:rPr lang="en-CA" sz="2400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Département de physique, de génie physique et </a:t>
            </a:r>
            <a:r>
              <a:rPr lang="en-CA" sz="2400" strike="noStrike" spc="-1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d’optique</a:t>
            </a:r>
            <a:r>
              <a:rPr lang="en-CA" sz="2400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Université Laval</a:t>
            </a:r>
          </a:p>
          <a:p>
            <a:pPr algn="ctr"/>
            <a:r>
              <a:rPr lang="en-CA" sz="2400" spc="-1" baseline="3000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2</a:t>
            </a:r>
            <a:r>
              <a:rPr lang="en-CA" sz="2400" spc="-1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Centre de recherche sur le cancer, Université Laval</a:t>
            </a:r>
            <a:endParaRPr lang="en-CA" sz="2400" strike="noStrike" spc="-1" dirty="0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  <a:p>
            <a:pPr algn="ctr"/>
            <a:r>
              <a:rPr lang="en-CA" sz="2400" spc="-1" baseline="30000" dirty="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3</a:t>
            </a:r>
            <a:r>
              <a:rPr lang="en-CA" sz="2400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Service de physique </a:t>
            </a:r>
            <a:r>
              <a:rPr lang="en-CA" sz="2400" spc="-1" dirty="0" err="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m</a:t>
            </a:r>
            <a:r>
              <a:rPr lang="en-CA" sz="2400" strike="noStrike" spc="-1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édicale</a:t>
            </a:r>
            <a:r>
              <a:rPr lang="en-CA" sz="2400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et de radioprotection, Centre </a:t>
            </a:r>
            <a:r>
              <a:rPr lang="en-CA" sz="2400" strike="noStrike" spc="-1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Intégré</a:t>
            </a:r>
            <a:r>
              <a:rPr lang="en-CA" sz="2400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de </a:t>
            </a:r>
            <a:r>
              <a:rPr lang="en-CA" sz="2400" strike="noStrike" spc="-1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Cancérologie</a:t>
            </a:r>
            <a:r>
              <a:rPr lang="en-CA" sz="2400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et CRCHU de </a:t>
            </a:r>
            <a:r>
              <a:rPr lang="en-CA" sz="2400" strike="noStrike" spc="-1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Québec</a:t>
            </a:r>
            <a:r>
              <a:rPr lang="en-CA" sz="2400" strike="noStrike" spc="-1" dirty="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CHU de </a:t>
            </a:r>
            <a:r>
              <a:rPr lang="en-CA" sz="2400" strike="noStrike" spc="-1" dirty="0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Québec</a:t>
            </a:r>
            <a:endParaRPr lang="en-CA" sz="1600" strike="noStrike" spc="-1" dirty="0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</p:txBody>
      </p:sp>
      <p:pic>
        <p:nvPicPr>
          <p:cNvPr id="19" name="LogoCRCHUQc-UL_coul.png" descr="/Users/mauderoyer2/1) Dossiers importants/Contrats CHUL/TARDIF Kim/PUB CRCHUdeQuebec/Modèle_PPT/LogoCRCHUQc-UL_coul.png">
            <a:extLst>
              <a:ext uri="{FF2B5EF4-FFF2-40B4-BE49-F238E27FC236}">
                <a16:creationId xmlns:a16="http://schemas.microsoft.com/office/drawing/2014/main" id="{29C1E51E-65C9-BD5B-86AE-FB8B820A6A13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184" y="5882782"/>
            <a:ext cx="2217488" cy="750394"/>
          </a:xfrm>
          <a:prstGeom prst="rect">
            <a:avLst/>
          </a:prstGeom>
        </p:spPr>
      </p:pic>
      <p:pic>
        <p:nvPicPr>
          <p:cNvPr id="2" name="Picture 1" descr="A hand holding a blue and black logo&#10;&#10;Description automatically generated">
            <a:extLst>
              <a:ext uri="{FF2B5EF4-FFF2-40B4-BE49-F238E27FC236}">
                <a16:creationId xmlns:a16="http://schemas.microsoft.com/office/drawing/2014/main" id="{C52C601B-4CB8-C77A-3CA9-AD443A4D56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5993" y="5821049"/>
            <a:ext cx="996550" cy="8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90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FD081-5DE9-3281-33CF-1679D1BF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Reference Monte Carlo dose </a:t>
            </a:r>
            <a:r>
              <a:rPr lang="fr-FR" dirty="0" err="1"/>
              <a:t>map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19D81D4-9E58-309C-825A-FAF9DBDEAD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10</a:t>
            </a:fld>
            <a:endParaRPr lang="en-CA" spc="-1">
              <a:latin typeface="Times New Roman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2CEEF2-0E53-3B8F-0207-34CCE25A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83" y="4697349"/>
            <a:ext cx="3267607" cy="148285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721E79-1D09-C9FB-24AB-9C165F19B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855" y="5381144"/>
            <a:ext cx="2724290" cy="6921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650BCC-E1A3-E88A-C383-F073F59CB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731" y="3553133"/>
            <a:ext cx="4069428" cy="305181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4F2110-73DC-7EDC-AF17-DA1D6BD24E50}"/>
              </a:ext>
            </a:extLst>
          </p:cNvPr>
          <p:cNvSpPr txBox="1"/>
          <p:nvPr/>
        </p:nvSpPr>
        <p:spPr>
          <a:xfrm>
            <a:off x="744279" y="1601972"/>
            <a:ext cx="628029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A" sz="2200" dirty="0"/>
              <a:t>10</a:t>
            </a:r>
            <a:r>
              <a:rPr lang="fr-CA" sz="2200" baseline="30000" dirty="0"/>
              <a:t>8</a:t>
            </a:r>
            <a:r>
              <a:rPr lang="fr-CA" sz="2200" dirty="0"/>
              <a:t> histories per </a:t>
            </a:r>
            <a:r>
              <a:rPr lang="fr-CA" sz="2200" dirty="0" err="1"/>
              <a:t>beam</a:t>
            </a:r>
            <a:endParaRPr lang="fr-CA" sz="2200" dirty="0"/>
          </a:p>
          <a:p>
            <a:pPr marL="285750" indent="-285750">
              <a:buFontTx/>
              <a:buChar char="-"/>
            </a:pPr>
            <a:r>
              <a:rPr lang="fr-CA" sz="2200" dirty="0"/>
              <a:t>Beam </a:t>
            </a:r>
            <a:r>
              <a:rPr lang="fr-CA" sz="2200" dirty="0" err="1"/>
              <a:t>simulated</a:t>
            </a:r>
            <a:r>
              <a:rPr lang="fr-CA" sz="2200" dirty="0"/>
              <a:t> </a:t>
            </a:r>
            <a:r>
              <a:rPr lang="fr-CA" sz="2200" dirty="0" err="1"/>
              <a:t>using</a:t>
            </a:r>
            <a:r>
              <a:rPr lang="fr-CA" sz="2200" dirty="0"/>
              <a:t> phase </a:t>
            </a:r>
            <a:r>
              <a:rPr lang="fr-CA" sz="2200" dirty="0" err="1"/>
              <a:t>space</a:t>
            </a:r>
            <a:r>
              <a:rPr lang="fr-CA" sz="2200" dirty="0"/>
              <a:t> </a:t>
            </a:r>
            <a:r>
              <a:rPr lang="fr-CA" sz="2200" dirty="0" err="1"/>
              <a:t>provided</a:t>
            </a:r>
            <a:r>
              <a:rPr lang="fr-CA" sz="2200" dirty="0"/>
              <a:t> by </a:t>
            </a:r>
            <a:r>
              <a:rPr lang="fr-CA" sz="2200" dirty="0" err="1"/>
              <a:t>Elekta</a:t>
            </a:r>
            <a:r>
              <a:rPr lang="fr-CA" sz="2200" dirty="0"/>
              <a:t> (</a:t>
            </a:r>
            <a:r>
              <a:rPr lang="fr-CA" sz="2200" dirty="0" err="1"/>
              <a:t>scored</a:t>
            </a:r>
            <a:r>
              <a:rPr lang="fr-CA" sz="2200" dirty="0"/>
              <a:t> 129 cm </a:t>
            </a:r>
            <a:r>
              <a:rPr lang="fr-CA" sz="2200" dirty="0" err="1"/>
              <a:t>from</a:t>
            </a:r>
            <a:r>
              <a:rPr lang="fr-CA" sz="2200" dirty="0"/>
              <a:t> the source)</a:t>
            </a:r>
          </a:p>
          <a:p>
            <a:pPr marL="285750" indent="-285750">
              <a:buFontTx/>
              <a:buChar char="-"/>
            </a:pPr>
            <a:r>
              <a:rPr lang="fr-CA" sz="2200" dirty="0"/>
              <a:t>2 mm × 2 mm × 2 mm voxels </a:t>
            </a:r>
          </a:p>
          <a:p>
            <a:pPr marL="285750" indent="-285750">
              <a:buFontTx/>
              <a:buChar char="-"/>
            </a:pPr>
            <a:r>
              <a:rPr lang="fr-CA" sz="2200" dirty="0" err="1"/>
              <a:t>Modeled</a:t>
            </a:r>
            <a:r>
              <a:rPr lang="fr-CA" sz="2200" dirty="0"/>
              <a:t> </a:t>
            </a:r>
            <a:r>
              <a:rPr lang="fr-CA" sz="2200" dirty="0" err="1"/>
              <a:t>phantom</a:t>
            </a:r>
            <a:r>
              <a:rPr lang="fr-CA" sz="2200" dirty="0"/>
              <a:t> </a:t>
            </a:r>
            <a:r>
              <a:rPr lang="fr-CA" sz="2200" dirty="0" err="1"/>
              <a:t>geometry</a:t>
            </a:r>
            <a:endParaRPr lang="fr-CA" sz="2200" dirty="0"/>
          </a:p>
          <a:p>
            <a:pPr marL="285750" indent="-285750">
              <a:buFontTx/>
              <a:buChar char="-"/>
            </a:pPr>
            <a:r>
              <a:rPr lang="fr-CA" sz="2200" dirty="0"/>
              <a:t>TOPAS Monte Carlo toolkit version 3.9</a:t>
            </a:r>
          </a:p>
          <a:p>
            <a:pPr marL="742950" lvl="1" indent="-285750">
              <a:buFontTx/>
              <a:buChar char="-"/>
            </a:pPr>
            <a:r>
              <a:rPr lang="fr-CA" sz="2200" dirty="0"/>
              <a:t>Geant4 version 10.7</a:t>
            </a:r>
          </a:p>
          <a:p>
            <a:pPr marL="742950" lvl="1" indent="-285750">
              <a:buFontTx/>
              <a:buChar char="-"/>
            </a:pPr>
            <a:endParaRPr lang="fr-C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2E988C-5695-BDA6-7A37-5C0C69C2565C}"/>
              </a:ext>
            </a:extLst>
          </p:cNvPr>
          <p:cNvSpPr txBox="1"/>
          <p:nvPr/>
        </p:nvSpPr>
        <p:spPr>
          <a:xfrm>
            <a:off x="764215" y="6124380"/>
            <a:ext cx="406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Perl et al. (2012), </a:t>
            </a:r>
            <a:r>
              <a:rPr lang="fr-CA" dirty="0" err="1"/>
              <a:t>Faddegon</a:t>
            </a:r>
            <a:r>
              <a:rPr lang="fr-CA" dirty="0"/>
              <a:t> et al. (2020)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5C43E5-0CB7-D657-59C6-A0288955BF69}"/>
              </a:ext>
            </a:extLst>
          </p:cNvPr>
          <p:cNvSpPr txBox="1"/>
          <p:nvPr/>
        </p:nvSpPr>
        <p:spPr>
          <a:xfrm>
            <a:off x="4984230" y="6180203"/>
            <a:ext cx="279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Agostinelli et al. (2003)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9AB5D8-4E31-56FA-00BD-C0B31E683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510" y="1714004"/>
            <a:ext cx="3445211" cy="17862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9E8C68-333A-F45C-2F37-754F43286027}"/>
              </a:ext>
            </a:extLst>
          </p:cNvPr>
          <p:cNvSpPr txBox="1"/>
          <p:nvPr/>
        </p:nvSpPr>
        <p:spPr>
          <a:xfrm>
            <a:off x="8806722" y="1283117"/>
            <a:ext cx="4401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/>
              <a:t>Gantry</a:t>
            </a:r>
            <a:r>
              <a:rPr lang="fr-CA" sz="2200" dirty="0"/>
              <a:t> at 0°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804E84-3ABA-BB27-998C-9637B4C6CB24}"/>
              </a:ext>
            </a:extLst>
          </p:cNvPr>
          <p:cNvSpPr txBox="1"/>
          <p:nvPr/>
        </p:nvSpPr>
        <p:spPr>
          <a:xfrm>
            <a:off x="9382184" y="4297239"/>
            <a:ext cx="6858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000" dirty="0"/>
              <a:t>ROI 1: UH interface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8646C2E-735A-430A-C8DF-4BCFCE8FA6EC}"/>
              </a:ext>
            </a:extLst>
          </p:cNvPr>
          <p:cNvSpPr txBox="1"/>
          <p:nvPr/>
        </p:nvSpPr>
        <p:spPr>
          <a:xfrm>
            <a:off x="9438784" y="5374828"/>
            <a:ext cx="6858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000" dirty="0"/>
              <a:t>ROI 2: RV interface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A439B56-604A-8AC5-2140-5B176A936388}"/>
              </a:ext>
            </a:extLst>
          </p:cNvPr>
          <p:cNvSpPr txBox="1"/>
          <p:nvPr/>
        </p:nvSpPr>
        <p:spPr>
          <a:xfrm>
            <a:off x="9149150" y="5871562"/>
            <a:ext cx="138144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000" dirty="0"/>
              <a:t>ROI 3: </a:t>
            </a:r>
            <a:r>
              <a:rPr lang="fr-CA" sz="1000" dirty="0" err="1"/>
              <a:t>isocenter</a:t>
            </a:r>
            <a:r>
              <a:rPr lang="fr-CA" sz="1000" dirty="0"/>
              <a:t> </a:t>
            </a:r>
            <a:r>
              <a:rPr lang="fr-CA" sz="1000" dirty="0" err="1"/>
              <a:t>region</a:t>
            </a:r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3265613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45DDC0-B8C8-5221-664B-55E8BEA4F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/>
              <a:t>Angle and </a:t>
            </a:r>
            <a:r>
              <a:rPr lang="fr-CA" dirty="0" err="1"/>
              <a:t>degree</a:t>
            </a:r>
            <a:r>
              <a:rPr lang="fr-CA" dirty="0"/>
              <a:t> of </a:t>
            </a:r>
            <a:r>
              <a:rPr lang="fr-CA" dirty="0" err="1"/>
              <a:t>linear</a:t>
            </a:r>
            <a:r>
              <a:rPr lang="fr-CA" dirty="0"/>
              <a:t> </a:t>
            </a:r>
            <a:r>
              <a:rPr lang="fr-CA" dirty="0" err="1"/>
              <a:t>polarization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BBA791-C33E-9C8B-89D3-3DC42FB1B4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11</a:t>
            </a:fld>
            <a:endParaRPr lang="en-CA" spc="-1"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3A9EB99-4843-7489-30EF-D260A54E6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801" y="5509119"/>
            <a:ext cx="4216617" cy="8255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B234B2-9E8C-D72D-D48D-C53A7DC2D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336" y="1933339"/>
            <a:ext cx="3453548" cy="343899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DC34485-AA9F-2E31-70AB-845B3CFEC51D}"/>
              </a:ext>
            </a:extLst>
          </p:cNvPr>
          <p:cNvSpPr txBox="1"/>
          <p:nvPr/>
        </p:nvSpPr>
        <p:spPr>
          <a:xfrm>
            <a:off x="6095404" y="1502452"/>
            <a:ext cx="43693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/>
              <a:t>AoP</a:t>
            </a:r>
            <a:r>
              <a:rPr lang="fr-CA" sz="2200" dirty="0"/>
              <a:t> + DoLP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D95658-7000-A1F1-4135-13EFF9FA124E}"/>
              </a:ext>
            </a:extLst>
          </p:cNvPr>
          <p:cNvSpPr txBox="1"/>
          <p:nvPr/>
        </p:nvSpPr>
        <p:spPr>
          <a:xfrm>
            <a:off x="359763" y="2309766"/>
            <a:ext cx="51333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A" sz="2200" dirty="0"/>
              <a:t>Variation of the </a:t>
            </a:r>
            <a:r>
              <a:rPr lang="fr-CA" sz="2200" dirty="0" err="1"/>
              <a:t>AoP</a:t>
            </a:r>
            <a:r>
              <a:rPr lang="fr-CA" sz="2200" dirty="0"/>
              <a:t> (5° → 81° → 164°) </a:t>
            </a:r>
            <a:r>
              <a:rPr lang="fr-CA" sz="2200" dirty="0" err="1"/>
              <a:t>with</a:t>
            </a:r>
            <a:r>
              <a:rPr lang="fr-CA" sz="2200" dirty="0"/>
              <a:t> the </a:t>
            </a:r>
            <a:r>
              <a:rPr lang="fr-CA" sz="2200" dirty="0" err="1"/>
              <a:t>gantry</a:t>
            </a:r>
            <a:r>
              <a:rPr lang="fr-CA" sz="2200" dirty="0"/>
              <a:t> angle (0° → 45° → 115°)</a:t>
            </a:r>
          </a:p>
          <a:p>
            <a:pPr marL="285750" indent="-285750">
              <a:buFontTx/>
              <a:buChar char="-"/>
            </a:pPr>
            <a:endParaRPr lang="fr-CA" sz="2200" dirty="0"/>
          </a:p>
          <a:p>
            <a:pPr marL="285750" indent="-285750">
              <a:buFontTx/>
              <a:buChar char="-"/>
            </a:pPr>
            <a:r>
              <a:rPr lang="fr-CA" sz="2200" dirty="0"/>
              <a:t>Angle of </a:t>
            </a:r>
            <a:r>
              <a:rPr lang="fr-CA" sz="2200" dirty="0" err="1"/>
              <a:t>polarization</a:t>
            </a:r>
            <a:r>
              <a:rPr lang="fr-CA" sz="2200" dirty="0"/>
              <a:t> </a:t>
            </a:r>
            <a:r>
              <a:rPr lang="fr-CA" sz="2200" dirty="0" err="1"/>
              <a:t>relatively</a:t>
            </a:r>
            <a:r>
              <a:rPr lang="fr-CA" sz="2200" dirty="0"/>
              <a:t> stable </a:t>
            </a:r>
            <a:r>
              <a:rPr lang="fr-CA" sz="2200" dirty="0" err="1"/>
              <a:t>above</a:t>
            </a:r>
            <a:r>
              <a:rPr lang="fr-CA" sz="2200" dirty="0"/>
              <a:t> the air </a:t>
            </a:r>
            <a:r>
              <a:rPr lang="fr-CA" sz="2200" dirty="0" err="1"/>
              <a:t>cavity</a:t>
            </a:r>
            <a:r>
              <a:rPr lang="fr-CA" sz="2200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fr-CA" sz="2200" dirty="0" err="1"/>
              <a:t>Increase</a:t>
            </a:r>
            <a:r>
              <a:rPr lang="fr-CA" sz="2200" dirty="0"/>
              <a:t> in </a:t>
            </a:r>
            <a:r>
              <a:rPr lang="fr-CA" sz="2200" dirty="0" err="1"/>
              <a:t>Cherenkov</a:t>
            </a:r>
            <a:r>
              <a:rPr lang="fr-CA" sz="2200" dirty="0"/>
              <a:t> signal at UH ROI not due to </a:t>
            </a:r>
            <a:r>
              <a:rPr lang="fr-CA" sz="2200" dirty="0" err="1"/>
              <a:t>reflections</a:t>
            </a:r>
            <a:endParaRPr lang="fr-CA" sz="2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7F4F68-7B76-73A8-B3C4-1AA1D746FFF4}"/>
              </a:ext>
            </a:extLst>
          </p:cNvPr>
          <p:cNvSpPr/>
          <p:nvPr/>
        </p:nvSpPr>
        <p:spPr>
          <a:xfrm>
            <a:off x="6858818" y="3079141"/>
            <a:ext cx="576304" cy="1962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53F201E-3D07-2411-6C55-53AEF1244447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5839486" y="2067305"/>
            <a:ext cx="1019332" cy="1109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5937434-47B1-A1C7-7848-937821DD8141}"/>
              </a:ext>
            </a:extLst>
          </p:cNvPr>
          <p:cNvSpPr txBox="1"/>
          <p:nvPr/>
        </p:nvSpPr>
        <p:spPr>
          <a:xfrm>
            <a:off x="4786817" y="1783467"/>
            <a:ext cx="1461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/>
              <a:t>UH ROI</a:t>
            </a: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276E2D51-530C-ED14-ABA2-CFEBA1A1442D}"/>
              </a:ext>
            </a:extLst>
          </p:cNvPr>
          <p:cNvSpPr/>
          <p:nvPr/>
        </p:nvSpPr>
        <p:spPr>
          <a:xfrm>
            <a:off x="9668505" y="1933339"/>
            <a:ext cx="839757" cy="370365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F34F6E-A861-5DCC-445C-BB4477950ED0}"/>
              </a:ext>
            </a:extLst>
          </p:cNvPr>
          <p:cNvSpPr txBox="1"/>
          <p:nvPr/>
        </p:nvSpPr>
        <p:spPr>
          <a:xfrm>
            <a:off x="10550671" y="3426426"/>
            <a:ext cx="2061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/>
              <a:t>Noisy image</a:t>
            </a: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6DCFB262-947F-62DC-93D7-55A3196E2647}"/>
              </a:ext>
            </a:extLst>
          </p:cNvPr>
          <p:cNvSpPr/>
          <p:nvPr/>
        </p:nvSpPr>
        <p:spPr>
          <a:xfrm>
            <a:off x="10989505" y="387942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B9299D1-D3E1-388E-2586-C7D96937A263}"/>
              </a:ext>
            </a:extLst>
          </p:cNvPr>
          <p:cNvSpPr txBox="1"/>
          <p:nvPr/>
        </p:nvSpPr>
        <p:spPr>
          <a:xfrm>
            <a:off x="10688082" y="4835721"/>
            <a:ext cx="1786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/>
              <a:t>Increase</a:t>
            </a:r>
            <a:r>
              <a:rPr lang="fr-CA" sz="2200" dirty="0"/>
              <a:t> irradiation time</a:t>
            </a:r>
          </a:p>
        </p:txBody>
      </p:sp>
    </p:spTree>
    <p:extLst>
      <p:ext uri="{BB962C8B-B14F-4D97-AF65-F5344CB8AC3E}">
        <p14:creationId xmlns:p14="http://schemas.microsoft.com/office/powerpoint/2010/main" val="16572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B1D6A50-6797-B551-6CB4-5A0EFF2A2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047"/>
            <a:ext cx="6261795" cy="46970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622EB8-7356-4780-C5A6-5308BA132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Projected</a:t>
            </a:r>
            <a:r>
              <a:rPr lang="fr-CA" dirty="0"/>
              <a:t> percent </a:t>
            </a:r>
            <a:r>
              <a:rPr lang="fr-CA" dirty="0" err="1"/>
              <a:t>depth</a:t>
            </a:r>
            <a:r>
              <a:rPr lang="fr-CA" dirty="0"/>
              <a:t> dose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12455-FA94-33F7-1F6C-FC87443583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12</a:t>
            </a:fld>
            <a:endParaRPr lang="en-CA" spc="-1"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07F06F-E4D9-0818-F1CE-8C59D911A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239" y="1896256"/>
            <a:ext cx="6273970" cy="43782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E9971D-D99D-1D2D-F9AB-1B908F3B2D64}"/>
              </a:ext>
            </a:extLst>
          </p:cNvPr>
          <p:cNvSpPr/>
          <p:nvPr/>
        </p:nvSpPr>
        <p:spPr>
          <a:xfrm>
            <a:off x="1768839" y="2573499"/>
            <a:ext cx="142407" cy="3132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6AD69F-C611-B84A-F5B4-005813710B68}"/>
              </a:ext>
            </a:extLst>
          </p:cNvPr>
          <p:cNvSpPr txBox="1"/>
          <p:nvPr/>
        </p:nvSpPr>
        <p:spPr>
          <a:xfrm>
            <a:off x="1367507" y="1514393"/>
            <a:ext cx="511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Averaging</a:t>
            </a:r>
            <a:r>
              <a:rPr lang="fr-CA" dirty="0"/>
              <a:t> a 0.5 cm </a:t>
            </a:r>
            <a:r>
              <a:rPr lang="fr-CA" dirty="0" err="1"/>
              <a:t>wide</a:t>
            </a:r>
            <a:r>
              <a:rPr lang="fr-CA" dirty="0"/>
              <a:t> </a:t>
            </a:r>
            <a:r>
              <a:rPr lang="fr-CA" dirty="0" err="1"/>
              <a:t>strip</a:t>
            </a:r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AF0BC4-0A14-3F09-3C56-B7D416217DFF}"/>
              </a:ext>
            </a:extLst>
          </p:cNvPr>
          <p:cNvSpPr txBox="1"/>
          <p:nvPr/>
        </p:nvSpPr>
        <p:spPr>
          <a:xfrm>
            <a:off x="5733737" y="1301744"/>
            <a:ext cx="4963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Monte Carlo: 120% ERE </a:t>
            </a:r>
            <a:r>
              <a:rPr lang="fr-CA" dirty="0" err="1"/>
              <a:t>peak</a:t>
            </a:r>
            <a:endParaRPr lang="fr-CA" dirty="0"/>
          </a:p>
          <a:p>
            <a:r>
              <a:rPr lang="fr-CA" dirty="0" err="1"/>
              <a:t>Cherenkov</a:t>
            </a:r>
            <a:r>
              <a:rPr lang="fr-CA" dirty="0"/>
              <a:t> I0</a:t>
            </a:r>
            <a:r>
              <a:rPr lang="fr-CA"/>
              <a:t>: 117% </a:t>
            </a:r>
            <a:r>
              <a:rPr lang="fr-CA" dirty="0"/>
              <a:t>ERE </a:t>
            </a:r>
            <a:r>
              <a:rPr lang="fr-CA" dirty="0" err="1"/>
              <a:t>peak</a:t>
            </a:r>
            <a:endParaRPr lang="fr-CA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FD05983-034D-7C37-8452-7906B2D1DDA6}"/>
              </a:ext>
            </a:extLst>
          </p:cNvPr>
          <p:cNvSpPr/>
          <p:nvPr/>
        </p:nvSpPr>
        <p:spPr>
          <a:xfrm>
            <a:off x="7719934" y="3620125"/>
            <a:ext cx="509666" cy="509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84E7907-6569-1CCB-CAD2-592767AA1C93}"/>
              </a:ext>
            </a:extLst>
          </p:cNvPr>
          <p:cNvSpPr/>
          <p:nvPr/>
        </p:nvSpPr>
        <p:spPr>
          <a:xfrm>
            <a:off x="10545580" y="2272764"/>
            <a:ext cx="434715" cy="5173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A8D861E-C898-FBA5-96FD-068555620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031" y="2105472"/>
            <a:ext cx="3112833" cy="244579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3C94068-DDC1-6BA1-FE89-150742FE4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706" y="32012"/>
            <a:ext cx="3330910" cy="2610123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3615078-2EB6-F4EC-F6A4-F46D7AD23A38}"/>
              </a:ext>
            </a:extLst>
          </p:cNvPr>
          <p:cNvCxnSpPr>
            <a:cxnSpLocks/>
            <a:stCxn id="10" idx="4"/>
          </p:cNvCxnSpPr>
          <p:nvPr/>
        </p:nvCxnSpPr>
        <p:spPr>
          <a:xfrm flipH="1" flipV="1">
            <a:off x="6614611" y="3874957"/>
            <a:ext cx="1360156" cy="254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B088D659-BA94-E188-D5B6-7105747AB473}"/>
              </a:ext>
            </a:extLst>
          </p:cNvPr>
          <p:cNvSpPr/>
          <p:nvPr/>
        </p:nvSpPr>
        <p:spPr>
          <a:xfrm>
            <a:off x="5066675" y="3429000"/>
            <a:ext cx="1334125" cy="5433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1CD8014-8480-1954-CE8E-E30EE40B23DD}"/>
              </a:ext>
            </a:extLst>
          </p:cNvPr>
          <p:cNvSpPr txBox="1"/>
          <p:nvPr/>
        </p:nvSpPr>
        <p:spPr>
          <a:xfrm>
            <a:off x="6095404" y="2560922"/>
            <a:ext cx="8954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/>
              <a:t>No ERE </a:t>
            </a:r>
            <a:r>
              <a:rPr lang="fr-CA" dirty="0" err="1"/>
              <a:t>peak</a:t>
            </a:r>
            <a:r>
              <a:rPr lang="fr-CA" dirty="0"/>
              <a:t>!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63A7D9D-31FA-AFB8-960D-5F2C105C37DF}"/>
              </a:ext>
            </a:extLst>
          </p:cNvPr>
          <p:cNvCxnSpPr>
            <a:cxnSpLocks/>
          </p:cNvCxnSpPr>
          <p:nvPr/>
        </p:nvCxnSpPr>
        <p:spPr>
          <a:xfrm flipV="1">
            <a:off x="10770433" y="2035052"/>
            <a:ext cx="233763" cy="758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D3AFA3DE-8246-7908-D7CB-267E821AF32E}"/>
              </a:ext>
            </a:extLst>
          </p:cNvPr>
          <p:cNvSpPr/>
          <p:nvPr/>
        </p:nvSpPr>
        <p:spPr>
          <a:xfrm>
            <a:off x="10337134" y="553225"/>
            <a:ext cx="1334125" cy="13097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493AE00-DCB7-B655-3AD1-C80E1D34A914}"/>
              </a:ext>
            </a:extLst>
          </p:cNvPr>
          <p:cNvSpPr txBox="1"/>
          <p:nvPr/>
        </p:nvSpPr>
        <p:spPr>
          <a:xfrm>
            <a:off x="8961245" y="1787835"/>
            <a:ext cx="162098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A" dirty="0"/>
              <a:t>Noisy I0 signal (av. 8% rel diff to MC)</a:t>
            </a:r>
          </a:p>
          <a:p>
            <a:pPr marL="285750" indent="-285750">
              <a:buFontTx/>
              <a:buChar char="-"/>
            </a:pPr>
            <a:r>
              <a:rPr lang="fr-CA" dirty="0"/>
              <a:t>Non-</a:t>
            </a:r>
            <a:r>
              <a:rPr lang="fr-CA" dirty="0" err="1"/>
              <a:t>pol</a:t>
            </a:r>
            <a:r>
              <a:rPr lang="fr-CA" dirty="0"/>
              <a:t>. Che. av. rel diff to MC = 1.4%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B1B705D-6FA8-F491-D689-5F60D84AC23E}"/>
              </a:ext>
            </a:extLst>
          </p:cNvPr>
          <p:cNvSpPr txBox="1"/>
          <p:nvPr/>
        </p:nvSpPr>
        <p:spPr>
          <a:xfrm>
            <a:off x="2202583" y="2671613"/>
            <a:ext cx="8325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1: UH interface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B766677-AC7E-4004-3C82-4CED26251965}"/>
              </a:ext>
            </a:extLst>
          </p:cNvPr>
          <p:cNvSpPr txBox="1"/>
          <p:nvPr/>
        </p:nvSpPr>
        <p:spPr>
          <a:xfrm>
            <a:off x="2796041" y="4394820"/>
            <a:ext cx="8325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2: RV interface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33962BED-FF2E-F54E-2E5A-9D7B189EB9D5}"/>
              </a:ext>
            </a:extLst>
          </p:cNvPr>
          <p:cNvSpPr txBox="1"/>
          <p:nvPr/>
        </p:nvSpPr>
        <p:spPr>
          <a:xfrm>
            <a:off x="2271960" y="5232950"/>
            <a:ext cx="17178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3: </a:t>
            </a:r>
            <a:r>
              <a:rPr lang="fr-CA" sz="1200" dirty="0" err="1"/>
              <a:t>isocenter</a:t>
            </a:r>
            <a:r>
              <a:rPr lang="fr-CA" sz="1200" dirty="0"/>
              <a:t> </a:t>
            </a:r>
            <a:r>
              <a:rPr lang="fr-CA" sz="1200" dirty="0" err="1"/>
              <a:t>region</a:t>
            </a:r>
            <a:endParaRPr lang="fr-CA" sz="12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9C6228D-97A5-BF6B-3E51-1FBA537F592A}"/>
              </a:ext>
            </a:extLst>
          </p:cNvPr>
          <p:cNvSpPr txBox="1"/>
          <p:nvPr/>
        </p:nvSpPr>
        <p:spPr>
          <a:xfrm>
            <a:off x="7166625" y="4394819"/>
            <a:ext cx="8325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1: UH interface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DE32E8F-BD5E-E5B5-E5E1-76F0677B4E11}"/>
              </a:ext>
            </a:extLst>
          </p:cNvPr>
          <p:cNvSpPr txBox="1"/>
          <p:nvPr/>
        </p:nvSpPr>
        <p:spPr>
          <a:xfrm>
            <a:off x="10423161" y="4165332"/>
            <a:ext cx="832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3: </a:t>
            </a:r>
            <a:r>
              <a:rPr lang="fr-CA" sz="1200" dirty="0" err="1"/>
              <a:t>isocenter</a:t>
            </a:r>
            <a:r>
              <a:rPr lang="fr-CA" sz="1200" dirty="0"/>
              <a:t> </a:t>
            </a:r>
            <a:r>
              <a:rPr lang="fr-CA" sz="1200" dirty="0" err="1"/>
              <a:t>region</a:t>
            </a:r>
            <a:endParaRPr lang="fr-CA" sz="12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4E787A4-B210-E88E-368B-8AD65750FE2C}"/>
              </a:ext>
            </a:extLst>
          </p:cNvPr>
          <p:cNvSpPr txBox="1"/>
          <p:nvPr/>
        </p:nvSpPr>
        <p:spPr>
          <a:xfrm>
            <a:off x="8659765" y="4394818"/>
            <a:ext cx="8325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Air </a:t>
            </a:r>
            <a:r>
              <a:rPr lang="fr-CA" sz="1200" dirty="0" err="1"/>
              <a:t>cavity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14415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23" grpId="0" animBg="1"/>
      <p:bldP spid="13" grpId="0" animBg="1"/>
      <p:bldP spid="26" grpId="0" animBg="1"/>
      <p:bldP spid="17" grpId="0" animBg="1"/>
      <p:bldP spid="38" grpId="0" animBg="1"/>
      <p:bldP spid="40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8946BDA-63F4-B41A-E027-523FB3EBB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50" y="1754563"/>
            <a:ext cx="11722308" cy="4553231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5EB54A8E-5126-5507-3319-278059260D7D}"/>
              </a:ext>
            </a:extLst>
          </p:cNvPr>
          <p:cNvSpPr txBox="1"/>
          <p:nvPr/>
        </p:nvSpPr>
        <p:spPr>
          <a:xfrm>
            <a:off x="8701792" y="4398921"/>
            <a:ext cx="8325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2: RV interface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1F3424A-CDE4-3600-7E57-9B5B3B11E6C6}"/>
              </a:ext>
            </a:extLst>
          </p:cNvPr>
          <p:cNvSpPr txBox="1"/>
          <p:nvPr/>
        </p:nvSpPr>
        <p:spPr>
          <a:xfrm>
            <a:off x="8285504" y="5201054"/>
            <a:ext cx="17178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3: </a:t>
            </a:r>
            <a:r>
              <a:rPr lang="fr-CA" sz="1200" dirty="0" err="1"/>
              <a:t>isocenter</a:t>
            </a:r>
            <a:r>
              <a:rPr lang="fr-CA" sz="1200" dirty="0"/>
              <a:t> </a:t>
            </a:r>
            <a:r>
              <a:rPr lang="fr-CA" sz="1200" dirty="0" err="1"/>
              <a:t>region</a:t>
            </a:r>
            <a:endParaRPr lang="fr-CA" sz="120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0B44D2C-34AE-CE6C-1873-AEBD9275C12C}"/>
              </a:ext>
            </a:extLst>
          </p:cNvPr>
          <p:cNvSpPr txBox="1"/>
          <p:nvPr/>
        </p:nvSpPr>
        <p:spPr>
          <a:xfrm>
            <a:off x="8285504" y="2906391"/>
            <a:ext cx="8325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1: UH interface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559951F-C233-FDC5-7ED7-7A9AA6C312BA}"/>
              </a:ext>
            </a:extLst>
          </p:cNvPr>
          <p:cNvSpPr txBox="1"/>
          <p:nvPr/>
        </p:nvSpPr>
        <p:spPr>
          <a:xfrm>
            <a:off x="2732586" y="4657503"/>
            <a:ext cx="8325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2: RV interface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53DF8-B322-4063-47A6-6D2B4EE3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Gamma index </a:t>
            </a:r>
            <a:r>
              <a:rPr lang="fr-CA" dirty="0" err="1"/>
              <a:t>maps</a:t>
            </a:r>
            <a:endParaRPr lang="fr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8ED63-5AF4-9199-F126-0BC9D21DB3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13</a:t>
            </a:fld>
            <a:endParaRPr lang="en-CA" spc="-1">
              <a:latin typeface="Times New Roman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811AB7-7D0E-AD77-AEEF-F13A20663ADE}"/>
              </a:ext>
            </a:extLst>
          </p:cNvPr>
          <p:cNvSpPr txBox="1"/>
          <p:nvPr/>
        </p:nvSpPr>
        <p:spPr>
          <a:xfrm>
            <a:off x="4774367" y="1298404"/>
            <a:ext cx="58636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1" u="sng" dirty="0" err="1"/>
              <a:t>Criteria</a:t>
            </a:r>
            <a:r>
              <a:rPr lang="fr-CA" sz="2200" b="1" u="sng" dirty="0"/>
              <a:t>: 3% / 3 mm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79A8EE4-93CD-BF8A-79C2-51D113912717}"/>
              </a:ext>
            </a:extLst>
          </p:cNvPr>
          <p:cNvCxnSpPr/>
          <p:nvPr/>
        </p:nvCxnSpPr>
        <p:spPr>
          <a:xfrm flipV="1">
            <a:off x="2278505" y="2668249"/>
            <a:ext cx="337279" cy="6145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30940E3-C1E1-6CBF-EA03-F053E87E53FA}"/>
              </a:ext>
            </a:extLst>
          </p:cNvPr>
          <p:cNvCxnSpPr/>
          <p:nvPr/>
        </p:nvCxnSpPr>
        <p:spPr>
          <a:xfrm flipV="1">
            <a:off x="8224604" y="2623278"/>
            <a:ext cx="337279" cy="6145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0EB5C94-EA19-194D-3602-A886D5DCB770}"/>
                  </a:ext>
                </a:extLst>
              </p:cNvPr>
              <p:cNvSpPr txBox="1"/>
              <p:nvPr/>
            </p:nvSpPr>
            <p:spPr>
              <a:xfrm>
                <a:off x="2278505" y="2353456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dirty="0"/>
                  <a:t>94% of </a:t>
                </a:r>
                <a:r>
                  <a:rPr lang="fr-CA" dirty="0" err="1"/>
                  <a:t>pix</a:t>
                </a:r>
                <a:r>
                  <a:rPr lang="fr-CA" dirty="0"/>
                  <a:t>, </a:t>
                </a:r>
                <a14:m>
                  <m:oMath xmlns:m="http://schemas.openxmlformats.org/officeDocument/2006/math">
                    <m:r>
                      <a:rPr lang="fr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endParaRPr lang="fr-CA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0EB5C94-EA19-194D-3602-A886D5DCB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505" y="2353456"/>
                <a:ext cx="1828800" cy="369332"/>
              </a:xfrm>
              <a:prstGeom prst="rect">
                <a:avLst/>
              </a:prstGeom>
              <a:blipFill>
                <a:blip r:embed="rId4"/>
                <a:stretch>
                  <a:fillRect l="-3000" t="-8197" b="-2459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940DF08-08C6-63C5-0820-9D460610151D}"/>
                  </a:ext>
                </a:extLst>
              </p:cNvPr>
              <p:cNvSpPr txBox="1"/>
              <p:nvPr/>
            </p:nvSpPr>
            <p:spPr>
              <a:xfrm>
                <a:off x="8084695" y="2298917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dirty="0"/>
                  <a:t>61% of </a:t>
                </a:r>
                <a:r>
                  <a:rPr lang="fr-CA" dirty="0" err="1"/>
                  <a:t>pix</a:t>
                </a:r>
                <a:r>
                  <a:rPr lang="fr-CA" dirty="0"/>
                  <a:t>, </a:t>
                </a:r>
                <a14:m>
                  <m:oMath xmlns:m="http://schemas.openxmlformats.org/officeDocument/2006/math">
                    <m:r>
                      <a:rPr lang="fr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fr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endParaRPr lang="fr-CA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940DF08-08C6-63C5-0820-9D4606101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4695" y="2298917"/>
                <a:ext cx="1828800" cy="369332"/>
              </a:xfrm>
              <a:prstGeom prst="rect">
                <a:avLst/>
              </a:prstGeom>
              <a:blipFill>
                <a:blip r:embed="rId5"/>
                <a:stretch>
                  <a:fillRect l="-2667" t="-8197" b="-2459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EB75F71-816A-2285-578D-B9286ED9671F}"/>
              </a:ext>
            </a:extLst>
          </p:cNvPr>
          <p:cNvCxnSpPr>
            <a:cxnSpLocks/>
          </p:cNvCxnSpPr>
          <p:nvPr/>
        </p:nvCxnSpPr>
        <p:spPr>
          <a:xfrm flipV="1">
            <a:off x="2645765" y="4646951"/>
            <a:ext cx="644576" cy="2348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CDCCE5C-676D-4CD2-CE8B-C0E69249672F}"/>
              </a:ext>
            </a:extLst>
          </p:cNvPr>
          <p:cNvCxnSpPr>
            <a:cxnSpLocks/>
          </p:cNvCxnSpPr>
          <p:nvPr/>
        </p:nvCxnSpPr>
        <p:spPr>
          <a:xfrm flipV="1">
            <a:off x="8626839" y="4529528"/>
            <a:ext cx="694544" cy="2898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E6333257-CB48-1286-7BF1-0828FEE44EB4}"/>
              </a:ext>
            </a:extLst>
          </p:cNvPr>
          <p:cNvSpPr txBox="1"/>
          <p:nvPr/>
        </p:nvSpPr>
        <p:spPr>
          <a:xfrm>
            <a:off x="3192905" y="4234350"/>
            <a:ext cx="13566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dirty="0"/>
              <a:t>ERE minimal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C36FF97-E9BE-90A3-63BC-E358F40CA41D}"/>
              </a:ext>
            </a:extLst>
          </p:cNvPr>
          <p:cNvSpPr txBox="1"/>
          <p:nvPr/>
        </p:nvSpPr>
        <p:spPr>
          <a:xfrm>
            <a:off x="9109023" y="4076582"/>
            <a:ext cx="13566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dirty="0"/>
              <a:t>ERE minimal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21CB7C-5D78-C6F1-A2BD-A57F0E81C58A}"/>
              </a:ext>
            </a:extLst>
          </p:cNvPr>
          <p:cNvSpPr/>
          <p:nvPr/>
        </p:nvSpPr>
        <p:spPr>
          <a:xfrm>
            <a:off x="1034321" y="2298918"/>
            <a:ext cx="57712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417306-53F0-99B3-1C7E-6FF2B4674A16}"/>
              </a:ext>
            </a:extLst>
          </p:cNvPr>
          <p:cNvSpPr/>
          <p:nvPr/>
        </p:nvSpPr>
        <p:spPr>
          <a:xfrm>
            <a:off x="6995410" y="2253947"/>
            <a:ext cx="477187" cy="414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F8720E2-6BE1-0A79-A19A-3293A1F264C3}"/>
              </a:ext>
            </a:extLst>
          </p:cNvPr>
          <p:cNvCxnSpPr>
            <a:cxnSpLocks/>
          </p:cNvCxnSpPr>
          <p:nvPr/>
        </p:nvCxnSpPr>
        <p:spPr>
          <a:xfrm flipV="1">
            <a:off x="8214611" y="5299023"/>
            <a:ext cx="682051" cy="189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5485D355-5A20-0CC9-BB19-DB6CDC37078F}"/>
              </a:ext>
            </a:extLst>
          </p:cNvPr>
          <p:cNvSpPr txBox="1"/>
          <p:nvPr/>
        </p:nvSpPr>
        <p:spPr>
          <a:xfrm>
            <a:off x="8999095" y="4733701"/>
            <a:ext cx="135661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dirty="0"/>
              <a:t>Better agreement to MC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A59832A-C59F-74A0-3C9E-FB31691D95F1}"/>
              </a:ext>
            </a:extLst>
          </p:cNvPr>
          <p:cNvSpPr txBox="1"/>
          <p:nvPr/>
        </p:nvSpPr>
        <p:spPr>
          <a:xfrm>
            <a:off x="2447144" y="3118403"/>
            <a:ext cx="8325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1: UH interface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E3E5F95-DCC2-E856-3785-8F5F1461776A}"/>
              </a:ext>
            </a:extLst>
          </p:cNvPr>
          <p:cNvSpPr txBox="1"/>
          <p:nvPr/>
        </p:nvSpPr>
        <p:spPr>
          <a:xfrm>
            <a:off x="2333968" y="5271272"/>
            <a:ext cx="171787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1200" dirty="0"/>
              <a:t>ROI 3: </a:t>
            </a:r>
            <a:r>
              <a:rPr lang="fr-CA" sz="1200" dirty="0" err="1"/>
              <a:t>isocenter</a:t>
            </a:r>
            <a:r>
              <a:rPr lang="fr-CA" sz="1200" dirty="0"/>
              <a:t> </a:t>
            </a:r>
            <a:r>
              <a:rPr lang="fr-CA" sz="1200" dirty="0" err="1"/>
              <a:t>region</a:t>
            </a:r>
            <a:endParaRPr lang="fr-CA" sz="1200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263B87C-87D2-DAEA-FDAD-A3D73C8AD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0936" y="1328047"/>
            <a:ext cx="1779755" cy="348446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D371C1C-770C-E037-1408-CBB5CC043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0382" y="481000"/>
            <a:ext cx="820864" cy="817404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582F3763-D240-2B84-B6FD-8FB3B7AED011}"/>
              </a:ext>
            </a:extLst>
          </p:cNvPr>
          <p:cNvSpPr txBox="1"/>
          <p:nvPr/>
        </p:nvSpPr>
        <p:spPr>
          <a:xfrm>
            <a:off x="10591223" y="169559"/>
            <a:ext cx="137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AoP</a:t>
            </a:r>
            <a:r>
              <a:rPr lang="fr-CA" dirty="0"/>
              <a:t> + DoLP</a:t>
            </a:r>
          </a:p>
        </p:txBody>
      </p:sp>
    </p:spTree>
    <p:extLst>
      <p:ext uri="{BB962C8B-B14F-4D97-AF65-F5344CB8AC3E}">
        <p14:creationId xmlns:p14="http://schemas.microsoft.com/office/powerpoint/2010/main" val="24040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  <p:bldP spid="21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FFC0972-C575-3E30-C0AF-957385841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204" y="5011340"/>
            <a:ext cx="4032767" cy="1566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810674-625C-148D-6B61-9D620D318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BFF2BA-C3FD-058C-6856-50585126D5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14</a:t>
            </a:fld>
            <a:endParaRPr lang="en-CA" spc="-1">
              <a:latin typeface="Times New Roman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AD8646-C5DC-CE78-C100-BFE2C2A09F7B}"/>
              </a:ext>
            </a:extLst>
          </p:cNvPr>
          <p:cNvSpPr txBox="1"/>
          <p:nvPr/>
        </p:nvSpPr>
        <p:spPr>
          <a:xfrm>
            <a:off x="609562" y="1256466"/>
            <a:ext cx="996096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u="sng" dirty="0" err="1"/>
              <a:t>Summary</a:t>
            </a:r>
            <a:r>
              <a:rPr lang="fr-CA" sz="2200" u="sng" dirty="0"/>
              <a:t>:</a:t>
            </a:r>
          </a:p>
          <a:p>
            <a:pPr marL="457200" indent="-457200">
              <a:buAutoNum type="arabicPeriod"/>
            </a:pPr>
            <a:r>
              <a:rPr lang="fr-CA" sz="2200" dirty="0"/>
              <a:t>A </a:t>
            </a:r>
            <a:r>
              <a:rPr lang="fr-CA" sz="2200" dirty="0" err="1"/>
              <a:t>heterogenous</a:t>
            </a:r>
            <a:r>
              <a:rPr lang="fr-CA" sz="2200" dirty="0"/>
              <a:t> </a:t>
            </a:r>
            <a:r>
              <a:rPr lang="fr-CA" sz="2200" dirty="0" err="1"/>
              <a:t>phantom</a:t>
            </a:r>
            <a:r>
              <a:rPr lang="fr-CA" sz="2200" dirty="0"/>
              <a:t> </a:t>
            </a:r>
            <a:r>
              <a:rPr lang="fr-CA" sz="2200" dirty="0" err="1"/>
              <a:t>was</a:t>
            </a:r>
            <a:r>
              <a:rPr lang="fr-CA" sz="2200" dirty="0"/>
              <a:t> </a:t>
            </a:r>
            <a:r>
              <a:rPr lang="fr-CA" sz="2200" dirty="0" err="1"/>
              <a:t>irradiated</a:t>
            </a:r>
            <a:r>
              <a:rPr lang="fr-CA" sz="2200" dirty="0"/>
              <a:t> at 3 </a:t>
            </a:r>
            <a:r>
              <a:rPr lang="fr-CA" sz="2200" dirty="0" err="1"/>
              <a:t>gantry</a:t>
            </a:r>
            <a:r>
              <a:rPr lang="fr-CA" sz="2200" dirty="0"/>
              <a:t> orientations by the Unity MR-Linac </a:t>
            </a:r>
            <a:r>
              <a:rPr lang="fr-CA" sz="2200" dirty="0" err="1"/>
              <a:t>producing</a:t>
            </a:r>
            <a:r>
              <a:rPr lang="fr-CA" sz="2200" dirty="0"/>
              <a:t> </a:t>
            </a:r>
            <a:r>
              <a:rPr lang="fr-CA" sz="2200" dirty="0" err="1"/>
              <a:t>Cherenkov</a:t>
            </a:r>
            <a:r>
              <a:rPr lang="fr-CA" sz="2200" dirty="0"/>
              <a:t> </a:t>
            </a:r>
            <a:r>
              <a:rPr lang="fr-CA" sz="2200" dirty="0" err="1"/>
              <a:t>emissions</a:t>
            </a:r>
            <a:r>
              <a:rPr lang="fr-CA" sz="2200" dirty="0"/>
              <a:t>.</a:t>
            </a:r>
          </a:p>
          <a:p>
            <a:pPr marL="457200" indent="-457200">
              <a:buAutoNum type="arabicPeriod"/>
            </a:pPr>
            <a:r>
              <a:rPr lang="fr-CA" sz="2200" dirty="0" err="1"/>
              <a:t>Using</a:t>
            </a:r>
            <a:r>
              <a:rPr lang="fr-CA" sz="2200" dirty="0"/>
              <a:t> the </a:t>
            </a:r>
            <a:r>
              <a:rPr lang="fr-CA" sz="2200" dirty="0" err="1"/>
              <a:t>Predator</a:t>
            </a:r>
            <a:r>
              <a:rPr lang="fr-CA" sz="2200" dirty="0"/>
              <a:t> </a:t>
            </a:r>
            <a:r>
              <a:rPr lang="fr-CA" sz="2200" dirty="0" err="1"/>
              <a:t>filter</a:t>
            </a:r>
            <a:r>
              <a:rPr lang="fr-CA" sz="2200" dirty="0"/>
              <a:t>, </a:t>
            </a:r>
            <a:r>
              <a:rPr lang="fr-CA" sz="2200" dirty="0" err="1"/>
              <a:t>polarization</a:t>
            </a:r>
            <a:r>
              <a:rPr lang="fr-CA" sz="2200" dirty="0"/>
              <a:t> </a:t>
            </a:r>
            <a:r>
              <a:rPr lang="fr-CA" sz="2200" dirty="0" err="1"/>
              <a:t>characteristics</a:t>
            </a:r>
            <a:r>
              <a:rPr lang="fr-CA" sz="2200" dirty="0"/>
              <a:t> of the </a:t>
            </a:r>
            <a:r>
              <a:rPr lang="fr-CA" sz="2200" dirty="0" err="1"/>
              <a:t>Cherenkov</a:t>
            </a:r>
            <a:r>
              <a:rPr lang="fr-CA" sz="2200" dirty="0"/>
              <a:t> </a:t>
            </a:r>
            <a:r>
              <a:rPr lang="fr-CA" sz="2200" dirty="0" err="1"/>
              <a:t>emissions</a:t>
            </a:r>
            <a:r>
              <a:rPr lang="fr-CA" sz="2200" dirty="0"/>
              <a:t> </a:t>
            </a:r>
            <a:r>
              <a:rPr lang="fr-CA" sz="2200" dirty="0" err="1"/>
              <a:t>were</a:t>
            </a:r>
            <a:r>
              <a:rPr lang="fr-CA" sz="2200" dirty="0"/>
              <a:t> </a:t>
            </a:r>
            <a:r>
              <a:rPr lang="fr-CA" sz="2200" dirty="0" err="1"/>
              <a:t>extracted</a:t>
            </a:r>
            <a:r>
              <a:rPr lang="fr-CA" sz="2200" dirty="0"/>
              <a:t>.</a:t>
            </a:r>
          </a:p>
          <a:p>
            <a:pPr marL="457200" indent="-457200">
              <a:buAutoNum type="arabicPeriod"/>
            </a:pPr>
            <a:r>
              <a:rPr lang="fr-CA" sz="2200" dirty="0" err="1"/>
              <a:t>Polarized</a:t>
            </a:r>
            <a:r>
              <a:rPr lang="fr-CA" sz="2200" dirty="0"/>
              <a:t> and non-</a:t>
            </a:r>
            <a:r>
              <a:rPr lang="fr-CA" sz="2200" dirty="0" err="1"/>
              <a:t>polarized</a:t>
            </a:r>
            <a:r>
              <a:rPr lang="fr-CA" sz="2200" dirty="0"/>
              <a:t> images of the </a:t>
            </a:r>
            <a:r>
              <a:rPr lang="fr-CA" sz="2200" dirty="0" err="1"/>
              <a:t>Cherenkov</a:t>
            </a:r>
            <a:r>
              <a:rPr lang="fr-CA" sz="2200" dirty="0"/>
              <a:t> </a:t>
            </a:r>
            <a:r>
              <a:rPr lang="fr-CA" sz="2200" dirty="0" err="1"/>
              <a:t>emissions</a:t>
            </a:r>
            <a:r>
              <a:rPr lang="fr-CA" sz="2200" dirty="0"/>
              <a:t> </a:t>
            </a:r>
            <a:r>
              <a:rPr lang="fr-CA" sz="2200" dirty="0" err="1"/>
              <a:t>were</a:t>
            </a:r>
            <a:r>
              <a:rPr lang="fr-CA" sz="2200" dirty="0"/>
              <a:t> </a:t>
            </a:r>
            <a:r>
              <a:rPr lang="fr-CA" sz="2200" dirty="0" err="1"/>
              <a:t>compared</a:t>
            </a:r>
            <a:r>
              <a:rPr lang="fr-CA" sz="2200" dirty="0"/>
              <a:t> to Monte Carlo dose distributions</a:t>
            </a:r>
          </a:p>
          <a:p>
            <a:endParaRPr lang="fr-CA" sz="2200" dirty="0"/>
          </a:p>
          <a:p>
            <a:pPr marL="742950" lvl="1" indent="-285750">
              <a:buFontTx/>
              <a:buChar char="-"/>
            </a:pPr>
            <a:endParaRPr lang="fr-CA" sz="2200" dirty="0"/>
          </a:p>
          <a:p>
            <a:pPr lvl="1"/>
            <a:r>
              <a:rPr lang="fr-CA" sz="2200" dirty="0"/>
              <a:t> </a:t>
            </a:r>
          </a:p>
          <a:p>
            <a:pPr marL="285750" indent="-285750">
              <a:buFontTx/>
              <a:buChar char="-"/>
            </a:pPr>
            <a:endParaRPr lang="fr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028ECEF-0EF5-3921-4D01-01971E6ADE22}"/>
                  </a:ext>
                </a:extLst>
              </p:cNvPr>
              <p:cNvSpPr txBox="1"/>
              <p:nvPr/>
            </p:nvSpPr>
            <p:spPr>
              <a:xfrm>
                <a:off x="609562" y="3825838"/>
                <a:ext cx="7140353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200" u="sng" dirty="0"/>
                  <a:t>Key </a:t>
                </a:r>
                <a:r>
                  <a:rPr lang="fr-CA" sz="2200" u="sng" dirty="0" err="1"/>
                  <a:t>findings</a:t>
                </a:r>
                <a:r>
                  <a:rPr lang="fr-CA" sz="2200" u="sng" dirty="0"/>
                  <a:t>:</a:t>
                </a:r>
              </a:p>
              <a:p>
                <a:pPr marL="457200" indent="-457200">
                  <a:buAutoNum type="arabicPeriod"/>
                </a:pPr>
                <a:r>
                  <a:rPr lang="fr-CA" sz="2200" dirty="0"/>
                  <a:t>From the </a:t>
                </a:r>
                <a:r>
                  <a:rPr lang="fr-CA" sz="2200" dirty="0" err="1"/>
                  <a:t>AoP+DoLP</a:t>
                </a:r>
                <a:r>
                  <a:rPr lang="fr-CA" sz="2200" dirty="0"/>
                  <a:t> </a:t>
                </a:r>
                <a:r>
                  <a:rPr lang="fr-CA" sz="2200" dirty="0" err="1"/>
                  <a:t>map</a:t>
                </a:r>
                <a:r>
                  <a:rPr lang="fr-CA" sz="2200" dirty="0"/>
                  <a:t> : variation of </a:t>
                </a:r>
                <a:r>
                  <a:rPr lang="fr-CA" sz="2200" dirty="0" err="1"/>
                  <a:t>AoP</a:t>
                </a:r>
                <a:r>
                  <a:rPr lang="fr-CA" sz="2200" dirty="0"/>
                  <a:t> </a:t>
                </a:r>
                <a:r>
                  <a:rPr lang="fr-CA" sz="2200" dirty="0" err="1"/>
                  <a:t>with</a:t>
                </a:r>
                <a:r>
                  <a:rPr lang="fr-CA" sz="2200" dirty="0"/>
                  <a:t> </a:t>
                </a:r>
                <a:r>
                  <a:rPr lang="fr-CA" sz="2200" dirty="0" err="1"/>
                  <a:t>gantry</a:t>
                </a:r>
                <a:r>
                  <a:rPr lang="fr-CA" sz="2200" dirty="0"/>
                  <a:t> orientation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fr-CA" sz="2200" dirty="0"/>
                  <a:t>From the Gamma index </a:t>
                </a:r>
                <a:r>
                  <a:rPr lang="fr-CA" sz="2200" dirty="0" err="1"/>
                  <a:t>maps</a:t>
                </a:r>
                <a:r>
                  <a:rPr lang="fr-CA" sz="2200" dirty="0"/>
                  <a:t>: </a:t>
                </a:r>
              </a:p>
              <a:p>
                <a:pPr marL="914400" lvl="1" indent="-457200">
                  <a:buAutoNum type="alphaLcParenR"/>
                </a:pPr>
                <a:r>
                  <a:rPr lang="fr-CA" sz="2200" dirty="0"/>
                  <a:t>UH interface ROI: </a:t>
                </a:r>
                <a:r>
                  <a:rPr lang="fr-CA" sz="2200" dirty="0" err="1"/>
                  <a:t>better</a:t>
                </a:r>
                <a:r>
                  <a:rPr lang="fr-CA" sz="2200" dirty="0"/>
                  <a:t> agreement to MC </a:t>
                </a:r>
                <a:r>
                  <a:rPr lang="fr-CA" sz="2200" dirty="0" err="1"/>
                  <a:t>with</a:t>
                </a:r>
                <a:r>
                  <a:rPr lang="fr-CA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CA" sz="2200" dirty="0"/>
                  <a:t> Cherenkov</a:t>
                </a:r>
              </a:p>
              <a:p>
                <a:pPr marL="914400" lvl="1" indent="-457200">
                  <a:buAutoNum type="alphaLcParenR"/>
                </a:pPr>
                <a:r>
                  <a:rPr lang="fr-CA" sz="2200" dirty="0" err="1"/>
                  <a:t>Isocenter</a:t>
                </a:r>
                <a:r>
                  <a:rPr lang="fr-CA" sz="2200" dirty="0"/>
                  <a:t> ROI: </a:t>
                </a:r>
                <a:r>
                  <a:rPr lang="fr-CA" sz="2200" dirty="0" err="1"/>
                  <a:t>better</a:t>
                </a:r>
                <a:r>
                  <a:rPr lang="fr-CA" sz="2200" dirty="0"/>
                  <a:t> agreement to MC </a:t>
                </a:r>
                <a:r>
                  <a:rPr lang="fr-CA" sz="2200" dirty="0" err="1"/>
                  <a:t>with</a:t>
                </a:r>
                <a:r>
                  <a:rPr lang="fr-CA" sz="2200" dirty="0"/>
                  <a:t> non-</a:t>
                </a:r>
                <a:r>
                  <a:rPr lang="fr-CA" sz="2200" dirty="0" err="1"/>
                  <a:t>polarized</a:t>
                </a:r>
                <a:r>
                  <a:rPr lang="fr-CA" sz="2200" dirty="0"/>
                  <a:t> </a:t>
                </a:r>
                <a:r>
                  <a:rPr lang="fr-CA" sz="2200" dirty="0" err="1"/>
                  <a:t>Cherenkov</a:t>
                </a:r>
                <a:endParaRPr lang="fr-CA" sz="22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028ECEF-0EF5-3921-4D01-01971E6AD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2" y="3825838"/>
                <a:ext cx="7140353" cy="2800767"/>
              </a:xfrm>
              <a:prstGeom prst="rect">
                <a:avLst/>
              </a:prstGeom>
              <a:blipFill>
                <a:blip r:embed="rId4"/>
                <a:stretch>
                  <a:fillRect l="-1196" t="-1525" b="-348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id="{1A45C275-6C01-ACBF-A1AC-E60C1CFDD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721432" y="4087631"/>
            <a:ext cx="1297994" cy="2541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628717E-0F4E-2D68-0BFD-734688B2B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337" y="3588249"/>
            <a:ext cx="1297994" cy="12925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63BBC8-305F-0842-58AB-720D57AD355F}"/>
              </a:ext>
            </a:extLst>
          </p:cNvPr>
          <p:cNvSpPr/>
          <p:nvPr/>
        </p:nvSpPr>
        <p:spPr>
          <a:xfrm>
            <a:off x="7923791" y="5141229"/>
            <a:ext cx="230114" cy="163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CB94D4-ABB8-9F21-3EA1-9D4C6CA6087A}"/>
              </a:ext>
            </a:extLst>
          </p:cNvPr>
          <p:cNvSpPr/>
          <p:nvPr/>
        </p:nvSpPr>
        <p:spPr>
          <a:xfrm>
            <a:off x="10013252" y="5141229"/>
            <a:ext cx="230114" cy="163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625C0A0-A48A-A5F1-3874-E1111A13E2FE}"/>
              </a:ext>
            </a:extLst>
          </p:cNvPr>
          <p:cNvCxnSpPr/>
          <p:nvPr/>
        </p:nvCxnSpPr>
        <p:spPr>
          <a:xfrm flipH="1">
            <a:off x="8402185" y="5347121"/>
            <a:ext cx="281587" cy="1423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84DE094-2A79-EA02-C567-77F7ADEDA7B4}"/>
              </a:ext>
            </a:extLst>
          </p:cNvPr>
          <p:cNvCxnSpPr>
            <a:cxnSpLocks/>
          </p:cNvCxnSpPr>
          <p:nvPr/>
        </p:nvCxnSpPr>
        <p:spPr>
          <a:xfrm flipH="1">
            <a:off x="10461099" y="6085480"/>
            <a:ext cx="317980" cy="1397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335A898-4A56-800E-5864-EB66D06EF657}"/>
              </a:ext>
            </a:extLst>
          </p:cNvPr>
          <p:cNvCxnSpPr/>
          <p:nvPr/>
        </p:nvCxnSpPr>
        <p:spPr>
          <a:xfrm flipH="1">
            <a:off x="10497492" y="5353681"/>
            <a:ext cx="281587" cy="1423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6ED90FD-8B18-1FF9-E7CE-A9B004DD1FB0}"/>
              </a:ext>
            </a:extLst>
          </p:cNvPr>
          <p:cNvCxnSpPr>
            <a:cxnSpLocks/>
          </p:cNvCxnSpPr>
          <p:nvPr/>
        </p:nvCxnSpPr>
        <p:spPr>
          <a:xfrm flipH="1">
            <a:off x="8356768" y="6085480"/>
            <a:ext cx="352235" cy="942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66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5827C-F856-D6C2-9724-0DF767A0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Future </a:t>
            </a:r>
            <a:r>
              <a:rPr lang="fr-CA" dirty="0" err="1"/>
              <a:t>work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C6460C-1F9F-BAC0-9A56-31152B1059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15</a:t>
            </a:fld>
            <a:endParaRPr lang="en-CA" spc="-1"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4A9D09-6F13-AB75-21A4-9E265E0EF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748" y="6284960"/>
            <a:ext cx="1854325" cy="3630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49D7A2-8B73-ECF1-293F-B59D35C04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777" y="4983275"/>
            <a:ext cx="1044265" cy="126488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70E3C60-31E5-1526-03A9-CA4D56881460}"/>
              </a:ext>
            </a:extLst>
          </p:cNvPr>
          <p:cNvSpPr txBox="1"/>
          <p:nvPr/>
        </p:nvSpPr>
        <p:spPr>
          <a:xfrm>
            <a:off x="856124" y="1461540"/>
            <a:ext cx="72102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u="sng" dirty="0" err="1"/>
              <a:t>Encountered</a:t>
            </a:r>
            <a:r>
              <a:rPr lang="fr-CA" sz="2200" u="sng" dirty="0"/>
              <a:t> limitations:</a:t>
            </a:r>
          </a:p>
          <a:p>
            <a:endParaRPr lang="fr-CA" sz="2200" dirty="0"/>
          </a:p>
          <a:p>
            <a:pPr marL="342900" indent="-342900">
              <a:buFontTx/>
              <a:buChar char="-"/>
            </a:pPr>
            <a:r>
              <a:rPr lang="fr-CA" sz="2200" dirty="0"/>
              <a:t>Noisy </a:t>
            </a:r>
            <a:r>
              <a:rPr lang="fr-CA" sz="2200" dirty="0" err="1"/>
              <a:t>AoP</a:t>
            </a:r>
            <a:r>
              <a:rPr lang="fr-CA" sz="2200" dirty="0"/>
              <a:t> + DoLP image</a:t>
            </a:r>
          </a:p>
          <a:p>
            <a:pPr marL="342900" indent="-342900">
              <a:buFontTx/>
              <a:buChar char="-"/>
            </a:pPr>
            <a:endParaRPr lang="fr-CA" sz="2200" dirty="0"/>
          </a:p>
          <a:p>
            <a:pPr marL="342900" indent="-342900">
              <a:buFontTx/>
              <a:buChar char="-"/>
            </a:pPr>
            <a:r>
              <a:rPr lang="fr-CA" sz="2200" dirty="0"/>
              <a:t>1 </a:t>
            </a:r>
            <a:r>
              <a:rPr lang="fr-CA" sz="2200" dirty="0" err="1"/>
              <a:t>polarization</a:t>
            </a:r>
            <a:r>
              <a:rPr lang="fr-CA" sz="2200" dirty="0"/>
              <a:t> angle </a:t>
            </a:r>
            <a:r>
              <a:rPr lang="fr-CA" sz="2200" dirty="0" err="1"/>
              <a:t>used</a:t>
            </a:r>
            <a:endParaRPr lang="fr-CA" sz="2200" dirty="0"/>
          </a:p>
          <a:p>
            <a:pPr marL="342900" indent="-342900">
              <a:buFontTx/>
              <a:buChar char="-"/>
            </a:pPr>
            <a:endParaRPr lang="fr-CA" sz="2200" dirty="0"/>
          </a:p>
          <a:p>
            <a:pPr marL="342900" indent="-342900">
              <a:buFontTx/>
              <a:buChar char="-"/>
            </a:pPr>
            <a:r>
              <a:rPr lang="fr-CA" sz="2200" dirty="0"/>
              <a:t>Gamma index: 3% / 3 mm </a:t>
            </a:r>
            <a:r>
              <a:rPr lang="fr-CA" sz="2200" dirty="0" err="1"/>
              <a:t>criteria</a:t>
            </a:r>
            <a:r>
              <a:rPr lang="fr-CA" sz="2200" dirty="0"/>
              <a:t> </a:t>
            </a:r>
          </a:p>
          <a:p>
            <a:pPr marL="342900" indent="-342900">
              <a:buFontTx/>
              <a:buChar char="-"/>
            </a:pPr>
            <a:endParaRPr lang="fr-CA" sz="2200" dirty="0"/>
          </a:p>
          <a:p>
            <a:pPr marL="342900" indent="-342900">
              <a:buFontTx/>
              <a:buChar char="-"/>
            </a:pPr>
            <a:r>
              <a:rPr lang="fr-CA" sz="2200" dirty="0"/>
              <a:t>No </a:t>
            </a:r>
            <a:r>
              <a:rPr lang="fr-CA" sz="2200" dirty="0" err="1"/>
              <a:t>directly</a:t>
            </a:r>
            <a:r>
              <a:rPr lang="fr-CA" sz="2200" dirty="0"/>
              <a:t> </a:t>
            </a:r>
            <a:r>
              <a:rPr lang="fr-CA" sz="2200" dirty="0" err="1"/>
              <a:t>opposed</a:t>
            </a:r>
            <a:r>
              <a:rPr lang="fr-CA" sz="2200" dirty="0"/>
              <a:t> </a:t>
            </a:r>
            <a:r>
              <a:rPr lang="fr-CA" sz="2200" dirty="0" err="1"/>
              <a:t>beams</a:t>
            </a:r>
            <a:endParaRPr lang="fr-CA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41D014A-F638-FA62-5E47-3CF5A48A9DC9}"/>
                  </a:ext>
                </a:extLst>
              </p:cNvPr>
              <p:cNvSpPr txBox="1"/>
              <p:nvPr/>
            </p:nvSpPr>
            <p:spPr>
              <a:xfrm>
                <a:off x="6390735" y="1461540"/>
                <a:ext cx="5190511" cy="3780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200" u="sng" dirty="0"/>
                  <a:t>Proposed solutions:</a:t>
                </a:r>
              </a:p>
              <a:p>
                <a:endParaRPr lang="fr-CA" u="sng" dirty="0"/>
              </a:p>
              <a:p>
                <a:pPr marL="342900" indent="-342900">
                  <a:buFontTx/>
                  <a:buChar char="-"/>
                </a:pPr>
                <a:r>
                  <a:rPr lang="fr-CA" sz="2200" dirty="0" err="1"/>
                  <a:t>Increase</a:t>
                </a:r>
                <a:r>
                  <a:rPr lang="fr-CA" sz="2200" dirty="0"/>
                  <a:t> MU to 1200 (</a:t>
                </a:r>
                <a:r>
                  <a:rPr lang="fr-CA" sz="2200" dirty="0" err="1"/>
                  <a:t>doubled</a:t>
                </a:r>
                <a:r>
                  <a:rPr lang="fr-CA" sz="2200" dirty="0"/>
                  <a:t>)</a:t>
                </a:r>
              </a:p>
              <a:p>
                <a:pPr marL="342900" indent="-342900">
                  <a:buFontTx/>
                  <a:buChar char="-"/>
                </a:pPr>
                <a:endParaRPr lang="fr-CA" sz="2200" dirty="0"/>
              </a:p>
              <a:p>
                <a:pPr marL="342900" indent="-342900">
                  <a:buFontTx/>
                  <a:buChar char="-"/>
                </a:pPr>
                <a:r>
                  <a:rPr lang="fr-CA" sz="2200" dirty="0"/>
                  <a:t>Combination of </a:t>
                </a:r>
                <a:r>
                  <a:rPr lang="fr-CA" sz="2200" dirty="0" err="1"/>
                  <a:t>polarization</a:t>
                </a:r>
                <a:r>
                  <a:rPr lang="fr-CA" sz="2200" dirty="0"/>
                  <a:t> angles (Malus </a:t>
                </a:r>
                <a:r>
                  <a:rPr lang="fr-CA" sz="2200" dirty="0" err="1"/>
                  <a:t>regression</a:t>
                </a:r>
                <a:r>
                  <a:rPr lang="fr-CA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</m:oMath>
                </a14:m>
                <a:r>
                  <a:rPr lang="fr-CA" sz="2200" dirty="0"/>
                  <a:t> extraction)</a:t>
                </a:r>
              </a:p>
              <a:p>
                <a:pPr marL="342900" indent="-342900">
                  <a:buFontTx/>
                  <a:buChar char="-"/>
                </a:pPr>
                <a:endParaRPr lang="fr-CA" sz="2200" dirty="0"/>
              </a:p>
              <a:p>
                <a:pPr marL="342900" indent="-342900">
                  <a:buFontTx/>
                  <a:buChar char="-"/>
                </a:pPr>
                <a:r>
                  <a:rPr lang="fr-CA" sz="2200" dirty="0"/>
                  <a:t>Gamma index: 1% / 1 mm </a:t>
                </a:r>
                <a:r>
                  <a:rPr lang="fr-CA" sz="2200" dirty="0" err="1"/>
                  <a:t>criteria</a:t>
                </a:r>
                <a:endParaRPr lang="fr-CA" sz="2200" dirty="0"/>
              </a:p>
              <a:p>
                <a:pPr marL="342900" indent="-342900">
                  <a:buFontTx/>
                  <a:buChar char="-"/>
                </a:pPr>
                <a:r>
                  <a:rPr lang="fr-CA" sz="2200" dirty="0"/>
                  <a:t>Dose volume </a:t>
                </a:r>
                <a:r>
                  <a:rPr lang="fr-CA" sz="2200" dirty="0" err="1"/>
                  <a:t>histograms</a:t>
                </a:r>
                <a:r>
                  <a:rPr lang="fr-CA" sz="2200" dirty="0"/>
                  <a:t> (DVH)</a:t>
                </a:r>
              </a:p>
              <a:p>
                <a:pPr marL="342900" indent="-342900">
                  <a:buFontTx/>
                  <a:buChar char="-"/>
                </a:pPr>
                <a:endParaRPr lang="fr-CA" sz="2200" dirty="0"/>
              </a:p>
              <a:p>
                <a:pPr marL="342900" indent="-342900">
                  <a:buFontTx/>
                  <a:buChar char="-"/>
                </a:pPr>
                <a:r>
                  <a:rPr lang="fr-CA" sz="2200" dirty="0" err="1"/>
                  <a:t>Acrylic</a:t>
                </a:r>
                <a:r>
                  <a:rPr lang="fr-CA" sz="2200" dirty="0"/>
                  <a:t> </a:t>
                </a:r>
                <a:r>
                  <a:rPr lang="fr-CA" sz="2200" dirty="0" err="1"/>
                  <a:t>phantom</a:t>
                </a:r>
                <a:r>
                  <a:rPr lang="fr-CA" sz="2200" dirty="0"/>
                  <a:t> 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41D014A-F638-FA62-5E47-3CF5A48A9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735" y="1461540"/>
                <a:ext cx="5190511" cy="3780971"/>
              </a:xfrm>
              <a:prstGeom prst="rect">
                <a:avLst/>
              </a:prstGeom>
              <a:blipFill>
                <a:blip r:embed="rId4"/>
                <a:stretch>
                  <a:fillRect l="-1526" t="-1129" b="-241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69CF3BC0-CE5E-72DF-F3F3-E7372477045A}"/>
              </a:ext>
            </a:extLst>
          </p:cNvPr>
          <p:cNvSpPr/>
          <p:nvPr/>
        </p:nvSpPr>
        <p:spPr>
          <a:xfrm>
            <a:off x="4706911" y="2196059"/>
            <a:ext cx="990512" cy="31479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63DBD7FE-422D-687B-B12D-522F39FE8B17}"/>
              </a:ext>
            </a:extLst>
          </p:cNvPr>
          <p:cNvSpPr/>
          <p:nvPr/>
        </p:nvSpPr>
        <p:spPr>
          <a:xfrm>
            <a:off x="4798864" y="2893266"/>
            <a:ext cx="990512" cy="3521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AA6D3AC4-CAE4-AD23-A350-EA6449789BBF}"/>
              </a:ext>
            </a:extLst>
          </p:cNvPr>
          <p:cNvSpPr/>
          <p:nvPr/>
        </p:nvSpPr>
        <p:spPr>
          <a:xfrm rot="806450">
            <a:off x="5316852" y="3700187"/>
            <a:ext cx="932368" cy="3600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B142E58C-DA66-A159-B3AF-4998C8B98D73}"/>
              </a:ext>
            </a:extLst>
          </p:cNvPr>
          <p:cNvSpPr/>
          <p:nvPr/>
        </p:nvSpPr>
        <p:spPr>
          <a:xfrm rot="928948">
            <a:off x="5045958" y="4433459"/>
            <a:ext cx="1028091" cy="2997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850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C85E3E2-F874-DD4F-7FA8-BDDC06DE75AD}"/>
              </a:ext>
            </a:extLst>
          </p:cNvPr>
          <p:cNvSpPr/>
          <p:nvPr/>
        </p:nvSpPr>
        <p:spPr>
          <a:xfrm>
            <a:off x="6473059" y="3812989"/>
            <a:ext cx="5519086" cy="179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E71B1-88CF-5546-7B5C-FB79A6D548CD}"/>
              </a:ext>
            </a:extLst>
          </p:cNvPr>
          <p:cNvSpPr txBox="1"/>
          <p:nvPr/>
        </p:nvSpPr>
        <p:spPr>
          <a:xfrm>
            <a:off x="6584538" y="114600"/>
            <a:ext cx="5201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05875">
              <a:defRPr/>
            </a:pPr>
            <a:r>
              <a:rPr lang="en-CA" sz="1400" dirty="0">
                <a:solidFill>
                  <a:srgbClr val="002060"/>
                </a:solidFill>
                <a:latin typeface="Arial" panose="020B0604020202020204" pitchFamily="34" charset="0"/>
              </a:rPr>
              <a:t>Medical Physics Research Group, Université Laval, 2026</a:t>
            </a:r>
            <a:endParaRPr lang="en-CA" sz="14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70B05FB9-1080-67F6-946B-A7FB502E1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50" y="4285953"/>
            <a:ext cx="2013363" cy="759267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2E5D4065-3F65-6CF8-40B6-82C0B65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22" y="4987187"/>
            <a:ext cx="1370589" cy="554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E061EB-B263-DD8B-CD59-E8DC79B2F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912" y="5194676"/>
            <a:ext cx="2337376" cy="29693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9126203-5B89-C8FC-5CEF-D12DB0852442}"/>
              </a:ext>
            </a:extLst>
          </p:cNvPr>
          <p:cNvSpPr txBox="1">
            <a:spLocks/>
          </p:cNvSpPr>
          <p:nvPr/>
        </p:nvSpPr>
        <p:spPr>
          <a:xfrm>
            <a:off x="6473059" y="3862205"/>
            <a:ext cx="2580166" cy="441583"/>
          </a:xfrm>
          <a:prstGeom prst="rect">
            <a:avLst/>
          </a:prstGeom>
        </p:spPr>
        <p:txBody>
          <a:bodyPr vert="horz" lIns="110588" tIns="55294" rIns="110588" bIns="5529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05875">
              <a:spcBef>
                <a:spcPts val="1209"/>
              </a:spcBef>
              <a:buNone/>
              <a:defRPr/>
            </a:pPr>
            <a:r>
              <a:rPr lang="en-CA" sz="1935" b="1" dirty="0">
                <a:solidFill>
                  <a:prstClr val="black"/>
                </a:solidFill>
              </a:rPr>
              <a:t>Acknowledgments</a:t>
            </a:r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44324B56-A0D6-CD2F-E5FC-63AAEA954DDD}"/>
              </a:ext>
            </a:extLst>
          </p:cNvPr>
          <p:cNvSpPr txBox="1"/>
          <p:nvPr/>
        </p:nvSpPr>
        <p:spPr>
          <a:xfrm>
            <a:off x="315690" y="178805"/>
            <a:ext cx="5575258" cy="2229296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en-CA" sz="4000" b="1" i="0">
                <a:solidFill>
                  <a:srgbClr val="000000"/>
                </a:solidFill>
                <a:effectLst/>
                <a:latin typeface="WordVisi_MSFontService"/>
              </a:rPr>
              <a:t>Cherenkov imaging dosimetry for heterogeneous phantom in the context of a MR-Linac</a:t>
            </a:r>
            <a:endParaRPr lang="en-CA" sz="4000" b="0" strike="noStrike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F97DCB6A-5CBA-ABE9-A790-E3A3111B5103}"/>
              </a:ext>
            </a:extLst>
          </p:cNvPr>
          <p:cNvSpPr txBox="1"/>
          <p:nvPr/>
        </p:nvSpPr>
        <p:spPr>
          <a:xfrm>
            <a:off x="378833" y="2419531"/>
            <a:ext cx="5448972" cy="1871694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62500" lnSpcReduction="20000"/>
          </a:bodyPr>
          <a:lstStyle/>
          <a:p>
            <a:pPr algn="ctr"/>
            <a:r>
              <a:rPr lang="en-CA" sz="3200" b="1" spc="-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A</a:t>
            </a:r>
            <a:r>
              <a:rPr lang="en-CA" sz="3200" b="1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udran Poher</a:t>
            </a:r>
            <a:r>
              <a:rPr lang="en-CA" sz="3200" strike="noStrike" spc="-1" baseline="3000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1, 2, 3</a:t>
            </a:r>
            <a:r>
              <a:rPr lang="en-CA" sz="32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Janelle Morrier</a:t>
            </a:r>
            <a:r>
              <a:rPr lang="en-CA" sz="3200" strike="noStrike" spc="-1" baseline="3000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3</a:t>
            </a:r>
            <a:r>
              <a:rPr lang="en-CA" sz="32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</a:t>
            </a:r>
            <a:r>
              <a:rPr lang="en-CA" sz="3200" spc="-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Tigran Galstian</a:t>
            </a:r>
            <a:r>
              <a:rPr lang="en-CA" sz="3200" spc="-1" baseline="3000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</a:t>
            </a:r>
            <a:r>
              <a:rPr lang="en-CA" sz="3200" spc="-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Louis Archambault</a:t>
            </a:r>
            <a:r>
              <a:rPr lang="en-CA" sz="3200" spc="-1" baseline="3000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1, 2, 3</a:t>
            </a:r>
            <a:r>
              <a:rPr lang="en-CA" sz="32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and </a:t>
            </a:r>
            <a:r>
              <a:rPr lang="en-CA" sz="3200" spc="-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Luc Beaulieu</a:t>
            </a:r>
            <a:r>
              <a:rPr lang="en-CA" sz="3200" strike="noStrike" spc="-1" baseline="3000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1, 2, 3</a:t>
            </a:r>
          </a:p>
          <a:p>
            <a:pPr algn="ctr"/>
            <a:endParaRPr lang="en-CA" sz="2000" b="1" strike="noStrike" spc="-1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  <a:p>
            <a:pPr algn="ctr"/>
            <a:r>
              <a:rPr lang="en-CA" sz="2000" strike="noStrike" spc="-1" baseline="30000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1</a:t>
            </a:r>
            <a:r>
              <a:rPr lang="en-CA" sz="20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Département de physique, de </a:t>
            </a:r>
            <a:r>
              <a:rPr lang="en-CA" sz="2000" strike="noStrike" spc="-1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génie</a:t>
            </a:r>
            <a:r>
              <a:rPr lang="en-CA" sz="20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physique et </a:t>
            </a:r>
            <a:r>
              <a:rPr lang="en-CA" sz="2000" strike="noStrike" spc="-1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d’optique</a:t>
            </a:r>
            <a:r>
              <a:rPr lang="en-CA" sz="20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Université Laval</a:t>
            </a:r>
          </a:p>
          <a:p>
            <a:pPr algn="ctr"/>
            <a:r>
              <a:rPr lang="en-CA" sz="2000" spc="-1" baseline="3000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2</a:t>
            </a:r>
            <a:r>
              <a:rPr lang="en-CA" sz="2000" spc="-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Centre de recherche sur le cancer, Université Laval</a:t>
            </a:r>
            <a:endParaRPr lang="en-CA" sz="2000" strike="noStrike" spc="-1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  <a:p>
            <a:pPr algn="ctr"/>
            <a:r>
              <a:rPr lang="en-CA" sz="2000" spc="-1" baseline="30000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3</a:t>
            </a:r>
            <a:r>
              <a:rPr lang="en-CA" sz="20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Service de physique </a:t>
            </a:r>
            <a:r>
              <a:rPr lang="en-CA" sz="2000" spc="-1" err="1">
                <a:solidFill>
                  <a:srgbClr val="002060"/>
                </a:solidFill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m</a:t>
            </a:r>
            <a:r>
              <a:rPr lang="en-CA" sz="2000" strike="noStrike" spc="-1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édicale</a:t>
            </a:r>
            <a:r>
              <a:rPr lang="en-CA" sz="20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et de radioprotection, Centre </a:t>
            </a:r>
            <a:r>
              <a:rPr lang="en-CA" sz="2000" strike="noStrike" spc="-1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Intégré</a:t>
            </a:r>
            <a:r>
              <a:rPr lang="en-CA" sz="20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de </a:t>
            </a:r>
            <a:r>
              <a:rPr lang="en-CA" sz="2000" strike="noStrike" spc="-1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Cancérologie</a:t>
            </a:r>
            <a:r>
              <a:rPr lang="en-CA" sz="20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 et CRCHU de </a:t>
            </a:r>
            <a:r>
              <a:rPr lang="en-CA" sz="2000" strike="noStrike" spc="-1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Québec</a:t>
            </a:r>
            <a:r>
              <a:rPr lang="en-CA" sz="2000" strike="noStrike" spc="-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, CHU de </a:t>
            </a:r>
            <a:r>
              <a:rPr lang="en-CA" sz="2000" strike="noStrike" spc="-1" err="1">
                <a:solidFill>
                  <a:srgbClr val="002060"/>
                </a:solidFill>
                <a:uFillTx/>
                <a:latin typeface="Arial" panose="020B0604020202020204" pitchFamily="34" charset="0"/>
                <a:ea typeface="AR PL SungtiL GB"/>
                <a:cs typeface="Arial" panose="020B0604020202020204" pitchFamily="34" charset="0"/>
              </a:rPr>
              <a:t>Québec</a:t>
            </a:r>
            <a:endParaRPr lang="en-CA" sz="1400" strike="noStrike" spc="-1" dirty="0">
              <a:solidFill>
                <a:srgbClr val="002060"/>
              </a:solidFill>
              <a:uFillTx/>
              <a:latin typeface="Arial" panose="020B0604020202020204" pitchFamily="34" charset="0"/>
              <a:ea typeface="AR PL SungtiL GB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4E3BE5-3C29-8771-4A17-3D73EB6D7C9D}"/>
              </a:ext>
            </a:extLst>
          </p:cNvPr>
          <p:cNvSpPr/>
          <p:nvPr/>
        </p:nvSpPr>
        <p:spPr>
          <a:xfrm>
            <a:off x="0" y="5755340"/>
            <a:ext cx="12192000" cy="1102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5" name="Image 5">
            <a:extLst>
              <a:ext uri="{FF2B5EF4-FFF2-40B4-BE49-F238E27FC236}">
                <a16:creationId xmlns:a16="http://schemas.microsoft.com/office/drawing/2014/main" id="{23F07CAE-ED87-2EA6-9A52-139581D9A24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40200" y="5977943"/>
            <a:ext cx="1738727" cy="724517"/>
          </a:xfrm>
          <a:prstGeom prst="rect">
            <a:avLst/>
          </a:prstGeom>
          <a:ln w="0"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45EA83-A4A9-315A-C9EC-AB7AC7329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445" y="5977943"/>
            <a:ext cx="1992908" cy="6108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710C7-7120-D272-34F7-AC9BE98C1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48" y="5829788"/>
            <a:ext cx="1845875" cy="1038303"/>
          </a:xfrm>
          <a:prstGeom prst="rect">
            <a:avLst/>
          </a:prstGeom>
        </p:spPr>
      </p:pic>
      <p:pic>
        <p:nvPicPr>
          <p:cNvPr id="28" name="LogoCRCHUQc-UL_coul.png" descr="/Users/mauderoyer2/1) Dossiers importants/Contrats CHUL/TARDIF Kim/PUB CRCHUdeQuebec/Modèle_PPT/LogoCRCHUQc-UL_coul.png">
            <a:extLst>
              <a:ext uri="{FF2B5EF4-FFF2-40B4-BE49-F238E27FC236}">
                <a16:creationId xmlns:a16="http://schemas.microsoft.com/office/drawing/2014/main" id="{89417F10-ADAF-AF50-49FC-F346070188E6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184" y="5882782"/>
            <a:ext cx="2217488" cy="750394"/>
          </a:xfrm>
          <a:prstGeom prst="rect">
            <a:avLst/>
          </a:prstGeom>
        </p:spPr>
      </p:pic>
      <p:pic>
        <p:nvPicPr>
          <p:cNvPr id="29" name="Picture 28" descr="A hand holding a blue and black logo&#10;&#10;Description automatically generated">
            <a:extLst>
              <a:ext uri="{FF2B5EF4-FFF2-40B4-BE49-F238E27FC236}">
                <a16:creationId xmlns:a16="http://schemas.microsoft.com/office/drawing/2014/main" id="{BDBF241A-B2C0-2487-C94D-FA179A5183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5993" y="5821049"/>
            <a:ext cx="996550" cy="873461"/>
          </a:xfrm>
          <a:prstGeom prst="rect">
            <a:avLst/>
          </a:prstGeom>
        </p:spPr>
      </p:pic>
      <p:pic>
        <p:nvPicPr>
          <p:cNvPr id="1030" name="Picture 6" descr="Narval : Un nouveau superordinateur dédié à la recherche scientifique">
            <a:extLst>
              <a:ext uri="{FF2B5EF4-FFF2-40B4-BE49-F238E27FC236}">
                <a16:creationId xmlns:a16="http://schemas.microsoft.com/office/drawing/2014/main" id="{2B57A82A-1BC9-4651-7480-D5DF87D0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338" y="4922120"/>
            <a:ext cx="1055283" cy="5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1F553-3B87-BA85-4DE1-506EBF0AF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23" y="4319147"/>
            <a:ext cx="2165720" cy="4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BD4A2F1-583F-4B46-8D71-C0B70958C6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03" y="686276"/>
            <a:ext cx="4950165" cy="284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58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EAF6E-B8EF-DF39-6B48-5FB973C96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Past </a:t>
            </a:r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dirty="0" err="1"/>
              <a:t>Cherenkov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167726-B16B-C08D-6C03-B3B92A9273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17</a:t>
            </a:fld>
            <a:endParaRPr lang="en-CA" spc="-1">
              <a:latin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8DC2A17-E861-4420-25A8-FE45CF77E417}"/>
                  </a:ext>
                </a:extLst>
              </p:cNvPr>
              <p:cNvSpPr txBox="1"/>
              <p:nvPr/>
            </p:nvSpPr>
            <p:spPr>
              <a:xfrm>
                <a:off x="365685" y="1405586"/>
                <a:ext cx="6228413" cy="4370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200" u="sng" dirty="0"/>
                  <a:t>Past </a:t>
                </a:r>
                <a:r>
                  <a:rPr lang="fr-CA" sz="2200" u="sng" dirty="0" err="1"/>
                  <a:t>study</a:t>
                </a:r>
                <a:r>
                  <a:rPr lang="fr-CA" sz="2200" u="sng" dirty="0"/>
                  <a:t> (Andreozzi et al., 2020):</a:t>
                </a:r>
              </a:p>
              <a:p>
                <a:pPr marL="285750" indent="-285750">
                  <a:buFontTx/>
                  <a:buChar char="-"/>
                </a:pPr>
                <a:r>
                  <a:rPr lang="fr-CA" sz="2200" dirty="0"/>
                  <a:t>Used the </a:t>
                </a:r>
                <a:r>
                  <a:rPr lang="fr-CA" sz="2200" b="1" dirty="0" err="1"/>
                  <a:t>MRIdian</a:t>
                </a:r>
                <a:r>
                  <a:rPr lang="fr-CA" sz="22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2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CA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A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200" dirty="0"/>
                  <a:t>= 0.345 T)</a:t>
                </a:r>
              </a:p>
              <a:p>
                <a:pPr marL="285750" indent="-285750">
                  <a:buFontTx/>
                  <a:buChar char="-"/>
                </a:pPr>
                <a:r>
                  <a:rPr lang="fr-CA" sz="2200" dirty="0"/>
                  <a:t>Used </a:t>
                </a:r>
                <a:r>
                  <a:rPr lang="fr-CA" sz="2200" b="1" dirty="0" err="1"/>
                  <a:t>larger</a:t>
                </a:r>
                <a:r>
                  <a:rPr lang="fr-CA" sz="2200" b="1" dirty="0"/>
                  <a:t> </a:t>
                </a:r>
                <a:r>
                  <a:rPr lang="fr-CA" sz="2200" b="1" dirty="0" err="1"/>
                  <a:t>fields</a:t>
                </a:r>
                <a:r>
                  <a:rPr lang="fr-CA" sz="2200" b="1" dirty="0"/>
                  <a:t> </a:t>
                </a:r>
                <a:r>
                  <a:rPr lang="fr-CA" sz="2200" dirty="0"/>
                  <a:t>(8.3 cm × 8.3 cm and 24 cm × 4.15 cm)</a:t>
                </a:r>
              </a:p>
              <a:p>
                <a:pPr marL="285750" indent="-285750">
                  <a:buFontTx/>
                  <a:buChar char="-"/>
                </a:pPr>
                <a:r>
                  <a:rPr lang="fr-CA" sz="2200" b="1" dirty="0"/>
                  <a:t>Top-down irradiation</a:t>
                </a:r>
              </a:p>
              <a:p>
                <a:pPr marL="285750" indent="-285750">
                  <a:buFontTx/>
                  <a:buChar char="-"/>
                </a:pPr>
                <a:endParaRPr lang="fr-CA" dirty="0"/>
              </a:p>
              <a:p>
                <a:pPr marL="285750" indent="-285750">
                  <a:buFontTx/>
                  <a:buChar char="-"/>
                </a:pPr>
                <a:endParaRPr lang="fr-CA" dirty="0"/>
              </a:p>
              <a:p>
                <a:r>
                  <a:rPr lang="fr-CA" sz="2200" u="sng" dirty="0"/>
                  <a:t>Our </a:t>
                </a:r>
                <a:r>
                  <a:rPr lang="fr-CA" sz="2200" u="sng" dirty="0" err="1"/>
                  <a:t>study</a:t>
                </a:r>
                <a:r>
                  <a:rPr lang="fr-CA" sz="2200" u="sng" dirty="0"/>
                  <a:t>:</a:t>
                </a:r>
              </a:p>
              <a:p>
                <a:pPr marL="285750" indent="-285750">
                  <a:buFontTx/>
                  <a:buChar char="-"/>
                </a:pPr>
                <a:r>
                  <a:rPr lang="fr-CA" sz="2200" dirty="0" err="1"/>
                  <a:t>Using</a:t>
                </a:r>
                <a:r>
                  <a:rPr lang="fr-CA" sz="2200" dirty="0"/>
                  <a:t> the </a:t>
                </a:r>
                <a:r>
                  <a:rPr lang="fr-CA" sz="2200" b="1" dirty="0"/>
                  <a:t>Unity</a:t>
                </a:r>
                <a:r>
                  <a:rPr lang="fr-CA" sz="22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2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CA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A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200" dirty="0"/>
                  <a:t>= 1.5 T)</a:t>
                </a:r>
              </a:p>
              <a:p>
                <a:pPr marL="285750" indent="-285750">
                  <a:buFontTx/>
                  <a:buChar char="-"/>
                </a:pPr>
                <a:r>
                  <a:rPr lang="fr-CA" sz="2200" dirty="0" err="1"/>
                  <a:t>Using</a:t>
                </a:r>
                <a:r>
                  <a:rPr lang="fr-CA" sz="2200" dirty="0"/>
                  <a:t> </a:t>
                </a:r>
                <a:r>
                  <a:rPr lang="fr-CA" sz="2200" b="1" dirty="0" err="1"/>
                  <a:t>smaller</a:t>
                </a:r>
                <a:r>
                  <a:rPr lang="fr-CA" sz="2200" b="1" dirty="0"/>
                  <a:t> </a:t>
                </a:r>
                <a:r>
                  <a:rPr lang="fr-CA" sz="2200" b="1" dirty="0" err="1"/>
                  <a:t>fields</a:t>
                </a:r>
                <a:r>
                  <a:rPr lang="fr-CA" sz="2200" b="1" dirty="0"/>
                  <a:t> </a:t>
                </a:r>
                <a:r>
                  <a:rPr lang="fr-CA" sz="2200" dirty="0"/>
                  <a:t>(2 cm × 2 cm)</a:t>
                </a:r>
              </a:p>
              <a:p>
                <a:pPr marL="285750" indent="-285750">
                  <a:buFontTx/>
                  <a:buChar char="-"/>
                </a:pPr>
                <a:r>
                  <a:rPr lang="fr-CA" sz="2200" dirty="0" err="1"/>
                  <a:t>Using</a:t>
                </a:r>
                <a:r>
                  <a:rPr lang="fr-CA" sz="2200" dirty="0"/>
                  <a:t> </a:t>
                </a:r>
                <a:r>
                  <a:rPr lang="fr-CA" sz="2200" b="1" dirty="0"/>
                  <a:t>combination</a:t>
                </a:r>
                <a:r>
                  <a:rPr lang="fr-CA" sz="2200" dirty="0"/>
                  <a:t> of </a:t>
                </a:r>
                <a:r>
                  <a:rPr lang="fr-CA" sz="2200" b="1" dirty="0" err="1"/>
                  <a:t>fields</a:t>
                </a:r>
                <a:r>
                  <a:rPr lang="fr-CA" sz="2200" dirty="0"/>
                  <a:t> (</a:t>
                </a:r>
                <a:r>
                  <a:rPr lang="fr-CA" sz="2200" dirty="0" err="1"/>
                  <a:t>gantry</a:t>
                </a:r>
                <a:r>
                  <a:rPr lang="fr-CA" sz="2200" dirty="0"/>
                  <a:t> at 0°, 45 and 115)</a:t>
                </a:r>
              </a:p>
              <a:p>
                <a:pPr marL="285750" indent="-285750">
                  <a:buFontTx/>
                  <a:buChar char="-"/>
                </a:pPr>
                <a:r>
                  <a:rPr lang="fr-CA" sz="2200" dirty="0" err="1"/>
                  <a:t>Investigate</a:t>
                </a:r>
                <a:r>
                  <a:rPr lang="fr-CA" sz="2200" dirty="0"/>
                  <a:t> </a:t>
                </a:r>
                <a:r>
                  <a:rPr lang="fr-CA" sz="2200" b="1" dirty="0" err="1"/>
                  <a:t>polarization</a:t>
                </a:r>
                <a:endParaRPr lang="fr-CA" sz="2200" b="1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8DC2A17-E861-4420-25A8-FE45CF77E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85" y="1405586"/>
                <a:ext cx="6228413" cy="4370427"/>
              </a:xfrm>
              <a:prstGeom prst="rect">
                <a:avLst/>
              </a:prstGeom>
              <a:blipFill>
                <a:blip r:embed="rId3"/>
                <a:stretch>
                  <a:fillRect l="-1370" t="-976" b="-195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A3BAA005-C399-3F0A-B425-0491D138D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451" y="4151191"/>
            <a:ext cx="3579178" cy="230193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D74242-C0D5-4416-9E1C-58301782876B}"/>
              </a:ext>
            </a:extLst>
          </p:cNvPr>
          <p:cNvSpPr txBox="1"/>
          <p:nvPr/>
        </p:nvSpPr>
        <p:spPr>
          <a:xfrm>
            <a:off x="8352451" y="6402921"/>
            <a:ext cx="30280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Andreozzi et al. (2020)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EE5943-47B0-E286-443E-8FF9FBD4BA01}"/>
              </a:ext>
            </a:extLst>
          </p:cNvPr>
          <p:cNvSpPr txBox="1"/>
          <p:nvPr/>
        </p:nvSpPr>
        <p:spPr>
          <a:xfrm>
            <a:off x="7245533" y="4442770"/>
            <a:ext cx="121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err="1"/>
              <a:t>Criteria</a:t>
            </a:r>
            <a:r>
              <a:rPr lang="fr-CA" b="1" dirty="0"/>
              <a:t>: 3% / 3 mm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4C0AF7-00C1-2AA0-D3E7-4341B516F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4188" y="36040"/>
            <a:ext cx="2873614" cy="11442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B97713-DE11-2679-F023-FCF82B2DD7DD}"/>
              </a:ext>
            </a:extLst>
          </p:cNvPr>
          <p:cNvSpPr/>
          <p:nvPr/>
        </p:nvSpPr>
        <p:spPr>
          <a:xfrm>
            <a:off x="7002663" y="2196059"/>
            <a:ext cx="350012" cy="334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803723D-BB96-04EA-A190-4AA0BF7C4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837" y="1319032"/>
            <a:ext cx="3466316" cy="26712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921948-8839-2732-54E6-C8B09841EC21}"/>
              </a:ext>
            </a:extLst>
          </p:cNvPr>
          <p:cNvSpPr/>
          <p:nvPr/>
        </p:nvSpPr>
        <p:spPr>
          <a:xfrm>
            <a:off x="8352451" y="1319032"/>
            <a:ext cx="211737" cy="367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E578F4-A8FF-D705-A07C-035DA64ACA94}"/>
              </a:ext>
            </a:extLst>
          </p:cNvPr>
          <p:cNvSpPr/>
          <p:nvPr/>
        </p:nvSpPr>
        <p:spPr>
          <a:xfrm>
            <a:off x="8357255" y="2654676"/>
            <a:ext cx="211737" cy="367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1A977A0-E184-51C1-FC60-232CF76D1552}"/>
              </a:ext>
            </a:extLst>
          </p:cNvPr>
          <p:cNvSpPr txBox="1"/>
          <p:nvPr/>
        </p:nvSpPr>
        <p:spPr>
          <a:xfrm>
            <a:off x="8267837" y="3966525"/>
            <a:ext cx="147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u="sng" dirty="0"/>
              <a:t>Phantom B:</a:t>
            </a:r>
          </a:p>
        </p:txBody>
      </p:sp>
    </p:spTree>
    <p:extLst>
      <p:ext uri="{BB962C8B-B14F-4D97-AF65-F5344CB8AC3E}">
        <p14:creationId xmlns:p14="http://schemas.microsoft.com/office/powerpoint/2010/main" val="29014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323CB-6A4A-0384-476F-ADF8E3080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Discussion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924284-B83D-4ED4-AF87-A73E3D50ED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18</a:t>
            </a:fld>
            <a:endParaRPr lang="en-CA" spc="-1"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53EC29-5947-713F-D11F-49E9E59A2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27" y="2623500"/>
            <a:ext cx="9823554" cy="32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8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610B3-2326-8940-63CB-FA5E5CC2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Acrylic</a:t>
            </a:r>
            <a:r>
              <a:rPr lang="fr-CA" dirty="0"/>
              <a:t> </a:t>
            </a:r>
            <a:r>
              <a:rPr lang="fr-CA" dirty="0" err="1"/>
              <a:t>phantom</a:t>
            </a:r>
            <a:r>
              <a:rPr lang="fr-CA" dirty="0"/>
              <a:t>: </a:t>
            </a:r>
            <a:r>
              <a:rPr lang="fr-CA" dirty="0" err="1"/>
              <a:t>AoP</a:t>
            </a:r>
            <a:r>
              <a:rPr lang="fr-CA" dirty="0"/>
              <a:t> + DoLP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72AE0C7-C6CB-F49E-C816-4C664B2B80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19</a:t>
            </a:fld>
            <a:endParaRPr lang="en-CA" spc="-1"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5F9E96-9D15-F0D4-9933-EFCB16AE4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487" y="1431028"/>
            <a:ext cx="2968053" cy="35951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564706-BA33-CA0A-7A54-45B83B73D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140" y="5482252"/>
            <a:ext cx="4216617" cy="825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ADE185-8E72-EF79-CB65-960751CBD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622" y="1431027"/>
            <a:ext cx="2968053" cy="36040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D06C9C-ED95-A487-A21B-167214710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523" y="5424536"/>
            <a:ext cx="4216617" cy="825542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E013AA0-1E77-AEC6-CEC3-DB628B249B34}"/>
              </a:ext>
            </a:extLst>
          </p:cNvPr>
          <p:cNvSpPr/>
          <p:nvPr/>
        </p:nvSpPr>
        <p:spPr>
          <a:xfrm>
            <a:off x="7817370" y="4247467"/>
            <a:ext cx="801974" cy="6895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EABA855-2446-AADE-85D2-6A25E49AA849}"/>
              </a:ext>
            </a:extLst>
          </p:cNvPr>
          <p:cNvSpPr/>
          <p:nvPr/>
        </p:nvSpPr>
        <p:spPr>
          <a:xfrm>
            <a:off x="9607156" y="4210133"/>
            <a:ext cx="801974" cy="6895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24D2C26-9239-5E44-E3C6-8CA03D388B03}"/>
              </a:ext>
            </a:extLst>
          </p:cNvPr>
          <p:cNvSpPr/>
          <p:nvPr/>
        </p:nvSpPr>
        <p:spPr>
          <a:xfrm>
            <a:off x="8325495" y="2796061"/>
            <a:ext cx="218898" cy="4942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03F4A6-C406-722F-5F08-B96DB82E3333}"/>
              </a:ext>
            </a:extLst>
          </p:cNvPr>
          <p:cNvSpPr txBox="1"/>
          <p:nvPr/>
        </p:nvSpPr>
        <p:spPr>
          <a:xfrm>
            <a:off x="10625218" y="1956216"/>
            <a:ext cx="163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Reflections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03803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B68077-A56B-E34C-FE7B-36533EE3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Introduction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7C09B71-46B5-B20A-3509-88A5127AD8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2</a:t>
            </a:fld>
            <a:endParaRPr lang="en-CA" spc="-1">
              <a:latin typeface="Times New Roman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C46DA9-E69E-E3B4-25CB-EAE85B02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571" y="5085563"/>
            <a:ext cx="2930792" cy="15624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CA1064-0AF5-5767-4A84-8FA7BC8B5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183" y="5015972"/>
            <a:ext cx="4254053" cy="1559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DB6AF470-8C2D-6383-491B-C24129093148}"/>
                  </a:ext>
                </a:extLst>
              </p:cNvPr>
              <p:cNvSpPr txBox="1"/>
              <p:nvPr/>
            </p:nvSpPr>
            <p:spPr>
              <a:xfrm>
                <a:off x="368135" y="1493912"/>
                <a:ext cx="5997039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200" dirty="0"/>
                  <a:t>Past </a:t>
                </a:r>
                <a:r>
                  <a:rPr lang="fr-CA" sz="2200" dirty="0" err="1"/>
                  <a:t>studies</a:t>
                </a:r>
                <a:r>
                  <a:rPr lang="fr-CA" sz="2200" dirty="0"/>
                  <a:t> </a:t>
                </a:r>
                <a:r>
                  <a:rPr lang="fr-CA" sz="2200" dirty="0" err="1"/>
                  <a:t>showed</a:t>
                </a:r>
                <a:r>
                  <a:rPr lang="fr-CA" sz="2200" dirty="0"/>
                  <a:t> </a:t>
                </a:r>
                <a:r>
                  <a:rPr lang="fr-CA" sz="2200" dirty="0" err="1"/>
                  <a:t>that</a:t>
                </a:r>
                <a:r>
                  <a:rPr lang="fr-CA" sz="2200" dirty="0"/>
                  <a:t> </a:t>
                </a:r>
                <a:r>
                  <a:rPr lang="fr-CA" sz="2200" b="1" dirty="0" err="1"/>
                  <a:t>polarized</a:t>
                </a:r>
                <a:r>
                  <a:rPr lang="fr-CA" sz="2200" b="1" dirty="0"/>
                  <a:t> </a:t>
                </a:r>
                <a:r>
                  <a:rPr lang="fr-CA" sz="2200" b="1" dirty="0" err="1"/>
                  <a:t>Cherenkov</a:t>
                </a:r>
                <a:r>
                  <a:rPr lang="fr-CA" sz="2200" b="1" dirty="0"/>
                  <a:t> </a:t>
                </a:r>
                <a:r>
                  <a:rPr lang="fr-CA" sz="2200" b="1" dirty="0" err="1"/>
                  <a:t>imaging</a:t>
                </a:r>
                <a:r>
                  <a:rPr lang="fr-CA" sz="2200" b="1" dirty="0"/>
                  <a:t> </a:t>
                </a:r>
                <a:r>
                  <a:rPr lang="fr-CA" sz="2200" dirty="0" err="1"/>
                  <a:t>dosimetry</a:t>
                </a:r>
                <a:r>
                  <a:rPr lang="fr-CA" sz="2200" dirty="0"/>
                  <a:t> </a:t>
                </a:r>
                <a:r>
                  <a:rPr lang="fr-CA" sz="2200" dirty="0" err="1"/>
                  <a:t>provides</a:t>
                </a:r>
                <a:r>
                  <a:rPr lang="fr-CA" sz="2200" dirty="0"/>
                  <a:t> </a:t>
                </a:r>
                <a:r>
                  <a:rPr lang="fr-CA" sz="2200" b="1" dirty="0" err="1"/>
                  <a:t>accurate</a:t>
                </a:r>
                <a:r>
                  <a:rPr lang="fr-CA" sz="2200" b="1" dirty="0"/>
                  <a:t> </a:t>
                </a:r>
                <a:r>
                  <a:rPr lang="fr-CA" sz="2200" b="1" dirty="0" err="1"/>
                  <a:t>continuous</a:t>
                </a:r>
                <a:r>
                  <a:rPr lang="fr-CA" sz="2200" b="1" dirty="0"/>
                  <a:t> 2D </a:t>
                </a:r>
                <a:r>
                  <a:rPr lang="fr-CA" sz="2200" b="1" dirty="0" err="1"/>
                  <a:t>dosimetry</a:t>
                </a:r>
                <a:endParaRPr lang="fr-CA" sz="2200" b="1" dirty="0"/>
              </a:p>
              <a:p>
                <a:endParaRPr lang="fr-CA" sz="2200" dirty="0"/>
              </a:p>
              <a:p>
                <a:r>
                  <a:rPr lang="fr-CA" sz="2200" b="1" dirty="0"/>
                  <a:t>MR-Linac </a:t>
                </a:r>
                <a:r>
                  <a:rPr lang="fr-CA" sz="2200" b="1" dirty="0" err="1"/>
                  <a:t>dosimetry</a:t>
                </a:r>
                <a:r>
                  <a:rPr lang="fr-CA" sz="2200" b="1" dirty="0"/>
                  <a:t>:</a:t>
                </a:r>
                <a:endParaRPr lang="fr-CA" sz="2200" dirty="0"/>
              </a:p>
              <a:p>
                <a:r>
                  <a:rPr lang="fr-CA" sz="2200" dirty="0" err="1"/>
                  <a:t>Using</a:t>
                </a:r>
                <a:r>
                  <a:rPr lang="fr-CA" sz="2200" dirty="0"/>
                  <a:t> </a:t>
                </a:r>
                <a:r>
                  <a:rPr lang="fr-CA" sz="2200" b="1" dirty="0"/>
                  <a:t>visible light </a:t>
                </a:r>
                <a:r>
                  <a:rPr lang="fr-CA" sz="2200" dirty="0" err="1"/>
                  <a:t>represents</a:t>
                </a:r>
                <a:r>
                  <a:rPr lang="fr-CA" sz="2200" dirty="0"/>
                  <a:t> a major </a:t>
                </a:r>
                <a:r>
                  <a:rPr lang="fr-CA" sz="2200" b="1" dirty="0" err="1"/>
                  <a:t>advantage</a:t>
                </a:r>
                <a:endParaRPr lang="fr-CA" sz="2200" dirty="0"/>
              </a:p>
              <a:p>
                <a:endParaRPr lang="fr-CA" sz="2200" dirty="0"/>
              </a:p>
              <a:p>
                <a:pPr marL="342900" indent="-342900">
                  <a:buFontTx/>
                  <a:buChar char="-"/>
                </a:pPr>
                <a:r>
                  <a:rPr lang="fr-CA" sz="2200" dirty="0" err="1"/>
                  <a:t>Presence</a:t>
                </a:r>
                <a:r>
                  <a:rPr lang="fr-CA" sz="2200" dirty="0"/>
                  <a:t> of the </a:t>
                </a:r>
                <a:r>
                  <a:rPr lang="fr-CA" sz="2200" dirty="0" err="1"/>
                  <a:t>strong</a:t>
                </a:r>
                <a:r>
                  <a:rPr lang="fr-CA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2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CA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A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200" dirty="0" err="1"/>
                  <a:t>external</a:t>
                </a:r>
                <a:r>
                  <a:rPr lang="fr-CA" sz="2200" dirty="0"/>
                  <a:t> </a:t>
                </a:r>
                <a:r>
                  <a:rPr lang="fr-CA" sz="2200" dirty="0" err="1"/>
                  <a:t>magnetic</a:t>
                </a:r>
                <a:r>
                  <a:rPr lang="fr-CA" sz="2200" dirty="0"/>
                  <a:t> </a:t>
                </a:r>
                <a:r>
                  <a:rPr lang="fr-CA" sz="2200" dirty="0" err="1"/>
                  <a:t>field</a:t>
                </a:r>
                <a:r>
                  <a:rPr lang="fr-CA" sz="2200" dirty="0"/>
                  <a:t> affects the </a:t>
                </a:r>
                <a:r>
                  <a:rPr lang="fr-CA" sz="2200" dirty="0" err="1"/>
                  <a:t>electron</a:t>
                </a:r>
                <a:r>
                  <a:rPr lang="fr-CA" sz="2200" dirty="0"/>
                  <a:t> </a:t>
                </a:r>
                <a:r>
                  <a:rPr lang="fr-CA" sz="2200" dirty="0" err="1"/>
                  <a:t>trajectories</a:t>
                </a:r>
                <a:endParaRPr lang="fr-CA" sz="22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DB6AF470-8C2D-6383-491B-C24129093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35" y="1493912"/>
                <a:ext cx="5997039" cy="3139321"/>
              </a:xfrm>
              <a:prstGeom prst="rect">
                <a:avLst/>
              </a:prstGeom>
              <a:blipFill>
                <a:blip r:embed="rId4"/>
                <a:stretch>
                  <a:fillRect l="-1321" t="-1359" b="-310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>
            <a:extLst>
              <a:ext uri="{FF2B5EF4-FFF2-40B4-BE49-F238E27FC236}">
                <a16:creationId xmlns:a16="http://schemas.microsoft.com/office/drawing/2014/main" id="{3F88E283-DB88-3A3A-2071-B55C5DEB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845" y="1635434"/>
            <a:ext cx="5406020" cy="315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079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FED34-E73D-2DC5-E598-3C0A5731F4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3</a:t>
            </a:fld>
            <a:endParaRPr lang="en-CA" spc="-1">
              <a:latin typeface="Times New Roman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92D4EFB-260C-7EBE-16A4-3940F5B73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electron</a:t>
            </a:r>
            <a:r>
              <a:rPr lang="fr-FR" dirty="0"/>
              <a:t> return </a:t>
            </a:r>
            <a:r>
              <a:rPr lang="fr-FR" dirty="0" err="1"/>
              <a:t>effect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A183A74-CA4D-C90A-9FBB-FFC19E470AD5}"/>
                  </a:ext>
                </a:extLst>
              </p:cNvPr>
              <p:cNvSpPr txBox="1"/>
              <p:nvPr/>
            </p:nvSpPr>
            <p:spPr>
              <a:xfrm>
                <a:off x="261257" y="1796894"/>
                <a:ext cx="6448301" cy="2882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200" b="1" dirty="0"/>
                  <a:t>Main challenge :</a:t>
                </a:r>
              </a:p>
              <a:p>
                <a:endParaRPr lang="fr-CA" sz="2200" dirty="0"/>
              </a:p>
              <a:p>
                <a:r>
                  <a:rPr lang="fr-CA" sz="2200" dirty="0" err="1"/>
                  <a:t>Heterogeneities</a:t>
                </a:r>
                <a:r>
                  <a:rPr lang="fr-CA" sz="22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2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CA" sz="2200" dirty="0"/>
                  <a:t>= </a:t>
                </a:r>
                <a:r>
                  <a:rPr lang="fr-CA" sz="2200" dirty="0" err="1"/>
                  <a:t>electron</a:t>
                </a:r>
                <a:r>
                  <a:rPr lang="fr-CA" sz="2200" dirty="0"/>
                  <a:t> return </a:t>
                </a:r>
                <a:r>
                  <a:rPr lang="fr-CA" sz="2200" dirty="0" err="1"/>
                  <a:t>effect</a:t>
                </a:r>
                <a:r>
                  <a:rPr lang="fr-CA" sz="2200" dirty="0"/>
                  <a:t> (Lorentz force affect </a:t>
                </a:r>
                <a:r>
                  <a:rPr lang="fr-CA" sz="2200" dirty="0" err="1"/>
                  <a:t>secondary</a:t>
                </a:r>
                <a:r>
                  <a:rPr lang="fr-CA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CA" sz="2200" dirty="0"/>
                  <a:t> </a:t>
                </a:r>
                <a:r>
                  <a:rPr lang="fr-CA" sz="2200" dirty="0" err="1"/>
                  <a:t>trajectories</a:t>
                </a:r>
                <a:r>
                  <a:rPr lang="fr-CA" sz="2200" dirty="0"/>
                  <a:t>)</a:t>
                </a:r>
              </a:p>
              <a:p>
                <a:endParaRPr lang="fr-CA" sz="2200" dirty="0"/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fr-CA" sz="2200" dirty="0"/>
                  <a:t>Affects ion </a:t>
                </a:r>
                <a:r>
                  <a:rPr lang="fr-CA" sz="2200" dirty="0" err="1"/>
                  <a:t>chamber</a:t>
                </a:r>
                <a:r>
                  <a:rPr lang="fr-CA" sz="2200" dirty="0"/>
                  <a:t> </a:t>
                </a:r>
                <a:r>
                  <a:rPr lang="fr-CA" sz="2200" dirty="0" err="1"/>
                  <a:t>readouts</a:t>
                </a:r>
                <a:endParaRPr lang="fr-CA" sz="2200" dirty="0"/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endParaRPr lang="fr-CA" sz="2200" dirty="0"/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fr-CA" sz="2200" dirty="0" err="1"/>
                  <a:t>Produces</a:t>
                </a:r>
                <a:r>
                  <a:rPr lang="fr-CA" sz="2200" dirty="0"/>
                  <a:t> </a:t>
                </a:r>
                <a:r>
                  <a:rPr lang="fr-CA" sz="2200" dirty="0" err="1"/>
                  <a:t>unconventional</a:t>
                </a:r>
                <a:r>
                  <a:rPr lang="fr-CA" sz="2200" dirty="0"/>
                  <a:t> </a:t>
                </a:r>
                <a:r>
                  <a:rPr lang="fr-CA" sz="2200" dirty="0" err="1"/>
                  <a:t>overdosages</a:t>
                </a:r>
                <a:r>
                  <a:rPr lang="fr-CA" sz="2200" dirty="0"/>
                  <a:t> at interfaces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A183A74-CA4D-C90A-9FBB-FFC19E470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7" y="1796894"/>
                <a:ext cx="6448301" cy="2882520"/>
              </a:xfrm>
              <a:prstGeom prst="rect">
                <a:avLst/>
              </a:prstGeom>
              <a:blipFill>
                <a:blip r:embed="rId3"/>
                <a:stretch>
                  <a:fillRect l="-1323" t="-1480" b="-42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 descr="Une image contenant text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id="{6804E1AC-E5D0-43A4-0A76-B22884B20F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225"/>
          <a:stretch>
            <a:fillRect/>
          </a:stretch>
        </p:blipFill>
        <p:spPr>
          <a:xfrm>
            <a:off x="6973025" y="1317692"/>
            <a:ext cx="4569415" cy="470345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BD5A2A5-0E44-8C6B-5388-B2A758D60406}"/>
              </a:ext>
            </a:extLst>
          </p:cNvPr>
          <p:cNvSpPr txBox="1"/>
          <p:nvPr/>
        </p:nvSpPr>
        <p:spPr>
          <a:xfrm>
            <a:off x="10632693" y="4986310"/>
            <a:ext cx="155930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2200" dirty="0" err="1"/>
              <a:t>Electron</a:t>
            </a:r>
            <a:r>
              <a:rPr lang="fr-CA" sz="2200" dirty="0"/>
              <a:t> return </a:t>
            </a:r>
            <a:r>
              <a:rPr lang="fr-CA" sz="2200" dirty="0" err="1"/>
              <a:t>effect</a:t>
            </a:r>
            <a:r>
              <a:rPr lang="fr-CA" sz="2200" dirty="0"/>
              <a:t> (ERE)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96958BA-DC66-CC77-E19A-632E0FC9BE21}"/>
              </a:ext>
            </a:extLst>
          </p:cNvPr>
          <p:cNvSpPr txBox="1"/>
          <p:nvPr/>
        </p:nvSpPr>
        <p:spPr>
          <a:xfrm>
            <a:off x="7879622" y="6045435"/>
            <a:ext cx="6114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dirty="0"/>
              <a:t>Roberts et al. (2021)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65802CB-F318-FE3A-A722-C48944B61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675" y="4539859"/>
            <a:ext cx="3762531" cy="213278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B58DFF9-3F01-AEE5-E67E-6E8A7AFDDE48}"/>
              </a:ext>
            </a:extLst>
          </p:cNvPr>
          <p:cNvSpPr txBox="1"/>
          <p:nvPr/>
        </p:nvSpPr>
        <p:spPr>
          <a:xfrm>
            <a:off x="1426458" y="6371006"/>
            <a:ext cx="6114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dirty="0"/>
              <a:t>Malkov and Rogers (2017)</a:t>
            </a: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F7FA0642-9B32-DE7F-6CB5-5B37A51E4C06}"/>
              </a:ext>
            </a:extLst>
          </p:cNvPr>
          <p:cNvSpPr/>
          <p:nvPr/>
        </p:nvSpPr>
        <p:spPr>
          <a:xfrm>
            <a:off x="4056127" y="3532950"/>
            <a:ext cx="1587735" cy="3715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0196087-614E-25BB-9FF6-8ED874D5DEC5}"/>
              </a:ext>
            </a:extLst>
          </p:cNvPr>
          <p:cNvSpPr txBox="1"/>
          <p:nvPr/>
        </p:nvSpPr>
        <p:spPr>
          <a:xfrm>
            <a:off x="5643862" y="3115422"/>
            <a:ext cx="2288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/>
              <a:t>Use luminescence-</a:t>
            </a:r>
            <a:r>
              <a:rPr lang="fr-CA" sz="2200" dirty="0" err="1"/>
              <a:t>based</a:t>
            </a:r>
            <a:r>
              <a:rPr lang="fr-CA" sz="2200" dirty="0"/>
              <a:t> </a:t>
            </a:r>
            <a:r>
              <a:rPr lang="fr-CA" sz="2200" dirty="0" err="1"/>
              <a:t>dosimetry</a:t>
            </a:r>
            <a:endParaRPr lang="fr-CA" sz="2200" dirty="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2224DBA-14F0-9E74-E46F-7816C7A73085}"/>
              </a:ext>
            </a:extLst>
          </p:cNvPr>
          <p:cNvCxnSpPr>
            <a:cxnSpLocks/>
          </p:cNvCxnSpPr>
          <p:nvPr/>
        </p:nvCxnSpPr>
        <p:spPr>
          <a:xfrm flipH="1">
            <a:off x="10110866" y="5358984"/>
            <a:ext cx="697042" cy="557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9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EAA1616-F917-7992-9CC1-5E083CF23745}"/>
              </a:ext>
            </a:extLst>
          </p:cNvPr>
          <p:cNvSpPr/>
          <p:nvPr/>
        </p:nvSpPr>
        <p:spPr>
          <a:xfrm>
            <a:off x="1416570" y="5276538"/>
            <a:ext cx="4572000" cy="120670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3ACD6BF-A0F2-633C-65BF-B22E6B9052C6}"/>
              </a:ext>
            </a:extLst>
          </p:cNvPr>
          <p:cNvSpPr/>
          <p:nvPr/>
        </p:nvSpPr>
        <p:spPr>
          <a:xfrm>
            <a:off x="1588957" y="5495171"/>
            <a:ext cx="4249954" cy="7694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26C83C-717B-4A77-BF91-65F228D2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/>
              <a:t>Cherenkov</a:t>
            </a:r>
            <a:r>
              <a:rPr lang="fr-CA"/>
              <a:t> light </a:t>
            </a:r>
            <a:r>
              <a:rPr lang="fr-CA" err="1"/>
              <a:t>emission</a:t>
            </a:r>
            <a:endParaRPr lang="fr-CA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90A315-C714-F392-E4BE-DD1B3F493F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4</a:t>
            </a:fld>
            <a:endParaRPr lang="en-CA" spc="-1">
              <a:latin typeface="Times New Roman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4524A9-F555-86E6-F5F6-9D6B2ACCF4B1}"/>
              </a:ext>
            </a:extLst>
          </p:cNvPr>
          <p:cNvSpPr txBox="1"/>
          <p:nvPr/>
        </p:nvSpPr>
        <p:spPr>
          <a:xfrm>
            <a:off x="1733511" y="5495171"/>
            <a:ext cx="4137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1" dirty="0" err="1"/>
              <a:t>Cherenkov</a:t>
            </a:r>
            <a:r>
              <a:rPr lang="fr-CA" sz="2200" dirty="0"/>
              <a:t> </a:t>
            </a:r>
            <a:r>
              <a:rPr lang="fr-CA" sz="2200" dirty="0" err="1"/>
              <a:t>is</a:t>
            </a:r>
            <a:r>
              <a:rPr lang="fr-CA" sz="2200" dirty="0"/>
              <a:t> </a:t>
            </a:r>
            <a:r>
              <a:rPr lang="fr-CA" sz="2200" dirty="0" err="1"/>
              <a:t>partly</a:t>
            </a:r>
            <a:r>
              <a:rPr lang="fr-CA" sz="2200" dirty="0"/>
              <a:t> </a:t>
            </a:r>
            <a:r>
              <a:rPr lang="fr-CA" sz="2200" b="1" dirty="0" err="1"/>
              <a:t>polarized</a:t>
            </a:r>
            <a:r>
              <a:rPr lang="fr-CA" sz="2200" dirty="0"/>
              <a:t> due to </a:t>
            </a:r>
            <a:r>
              <a:rPr lang="fr-CA" sz="2200" dirty="0" err="1"/>
              <a:t>conical</a:t>
            </a:r>
            <a:r>
              <a:rPr lang="fr-CA" sz="2200" dirty="0"/>
              <a:t> </a:t>
            </a:r>
            <a:r>
              <a:rPr lang="fr-CA" sz="2200" dirty="0" err="1"/>
              <a:t>emission</a:t>
            </a:r>
            <a:endParaRPr lang="fr-CA" sz="2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B1A2CB-B123-BBFD-4D48-908201317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68" y="4674062"/>
            <a:ext cx="3986633" cy="1916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90ED96-E32B-9100-2D33-FECE23EDB5A0}"/>
              </a:ext>
            </a:extLst>
          </p:cNvPr>
          <p:cNvSpPr txBox="1"/>
          <p:nvPr/>
        </p:nvSpPr>
        <p:spPr>
          <a:xfrm>
            <a:off x="369764" y="1510657"/>
            <a:ext cx="54691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err="1"/>
              <a:t>Cherenkov</a:t>
            </a:r>
            <a:r>
              <a:rPr lang="fr-CA" sz="2200"/>
              <a:t> production : </a:t>
            </a:r>
          </a:p>
          <a:p>
            <a:pPr marL="342900" indent="-342900">
              <a:buAutoNum type="arabicPeriod"/>
            </a:pPr>
            <a:r>
              <a:rPr lang="fr-CA" sz="2200" err="1"/>
              <a:t>Charged</a:t>
            </a:r>
            <a:r>
              <a:rPr lang="fr-CA" sz="2200"/>
              <a:t> </a:t>
            </a:r>
            <a:r>
              <a:rPr lang="fr-CA" sz="2200" err="1"/>
              <a:t>particle</a:t>
            </a:r>
            <a:r>
              <a:rPr lang="fr-CA" sz="2200"/>
              <a:t> </a:t>
            </a:r>
            <a:r>
              <a:rPr lang="fr-CA" sz="2200" err="1"/>
              <a:t>faster</a:t>
            </a:r>
            <a:r>
              <a:rPr lang="fr-CA" sz="2200"/>
              <a:t> </a:t>
            </a:r>
            <a:r>
              <a:rPr lang="fr-CA" sz="2200" err="1"/>
              <a:t>than</a:t>
            </a:r>
            <a:r>
              <a:rPr lang="fr-CA" sz="2200"/>
              <a:t> light in medium</a:t>
            </a:r>
          </a:p>
          <a:p>
            <a:pPr marL="342900" indent="-342900">
              <a:buAutoNum type="arabicPeriod"/>
            </a:pPr>
            <a:r>
              <a:rPr lang="fr-CA" sz="2200"/>
              <a:t>Constructive </a:t>
            </a:r>
            <a:r>
              <a:rPr lang="fr-CA" sz="2200" err="1"/>
              <a:t>interferences</a:t>
            </a:r>
            <a:r>
              <a:rPr lang="fr-CA" sz="2200"/>
              <a:t> of the </a:t>
            </a:r>
            <a:r>
              <a:rPr lang="fr-CA" sz="2200" err="1"/>
              <a:t>electromagnetic</a:t>
            </a:r>
            <a:r>
              <a:rPr lang="fr-CA" sz="2200"/>
              <a:t> </a:t>
            </a:r>
            <a:r>
              <a:rPr lang="fr-CA" sz="2200" err="1"/>
              <a:t>wave</a:t>
            </a:r>
            <a:r>
              <a:rPr lang="fr-CA" sz="2200"/>
              <a:t> = photon </a:t>
            </a:r>
            <a:r>
              <a:rPr lang="fr-CA" sz="2200" err="1"/>
              <a:t>emission</a:t>
            </a:r>
            <a:endParaRPr lang="fr-CA" sz="2200"/>
          </a:p>
        </p:txBody>
      </p:sp>
      <p:pic>
        <p:nvPicPr>
          <p:cNvPr id="9" name="Image 8" descr="Une image contenant texte, ligne, diagramme, Tracé&#10;&#10;Le contenu généré par l’IA peut être incorrect.">
            <a:extLst>
              <a:ext uri="{FF2B5EF4-FFF2-40B4-BE49-F238E27FC236}">
                <a16:creationId xmlns:a16="http://schemas.microsoft.com/office/drawing/2014/main" id="{3F40B90F-E3B8-F894-0F63-322E0F570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09" y="1496778"/>
            <a:ext cx="6219727" cy="2087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5">
                <a:extLst>
                  <a:ext uri="{FF2B5EF4-FFF2-40B4-BE49-F238E27FC236}">
                    <a16:creationId xmlns:a16="http://schemas.microsoft.com/office/drawing/2014/main" id="{2F7819A1-6772-3AD7-0FB5-ACC7F534AE29}"/>
                  </a:ext>
                </a:extLst>
              </p:cNvPr>
              <p:cNvSpPr txBox="1"/>
              <p:nvPr/>
            </p:nvSpPr>
            <p:spPr>
              <a:xfrm>
                <a:off x="502110" y="3864920"/>
                <a:ext cx="6498757" cy="1136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200" dirty="0" err="1"/>
                  <a:t>Cherenkov</a:t>
                </a:r>
                <a:r>
                  <a:rPr lang="fr-CA" sz="2200" dirty="0"/>
                  <a:t> production </a:t>
                </a:r>
                <a:r>
                  <a:rPr lang="fr-CA" sz="2200" dirty="0" err="1"/>
                  <a:t>threshold</a:t>
                </a:r>
                <a:r>
                  <a:rPr lang="fr-CA" sz="2200" dirty="0"/>
                  <a:t> in water = 0.264 MeV</a:t>
                </a:r>
              </a:p>
              <a:p>
                <a:endParaRPr lang="fr-CA" sz="2200" dirty="0"/>
              </a:p>
              <a:p>
                <a:r>
                  <a:rPr lang="fr-CA" sz="2200" dirty="0" err="1"/>
                  <a:t>Average</a:t>
                </a:r>
                <a:r>
                  <a:rPr lang="fr-CA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A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CA" sz="2200" dirty="0"/>
                  <a:t> </a:t>
                </a:r>
                <a:r>
                  <a:rPr lang="fr-CA" sz="2200" dirty="0" err="1"/>
                  <a:t>energy</a:t>
                </a:r>
                <a:r>
                  <a:rPr lang="fr-CA" sz="2200" dirty="0"/>
                  <a:t> </a:t>
                </a:r>
                <a:r>
                  <a:rPr lang="fr-CA" sz="2200" dirty="0" err="1"/>
                  <a:t>from</a:t>
                </a:r>
                <a:r>
                  <a:rPr lang="fr-CA" sz="2200" dirty="0"/>
                  <a:t> a MR-Linac = 2 MeV</a:t>
                </a:r>
              </a:p>
            </p:txBody>
          </p:sp>
        </mc:Choice>
        <mc:Fallback xmlns="">
          <p:sp>
            <p:nvSpPr>
              <p:cNvPr id="11" name="TextBox 5">
                <a:extLst>
                  <a:ext uri="{FF2B5EF4-FFF2-40B4-BE49-F238E27FC236}">
                    <a16:creationId xmlns:a16="http://schemas.microsoft.com/office/drawing/2014/main" id="{2F7819A1-6772-3AD7-0FB5-ACC7F534A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10" y="3864920"/>
                <a:ext cx="6498757" cy="1136978"/>
              </a:xfrm>
              <a:prstGeom prst="rect">
                <a:avLst/>
              </a:prstGeom>
              <a:blipFill>
                <a:blip r:embed="rId4"/>
                <a:stretch>
                  <a:fillRect l="-1220" t="-3743" b="-748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colade fermante 9">
            <a:extLst>
              <a:ext uri="{FF2B5EF4-FFF2-40B4-BE49-F238E27FC236}">
                <a16:creationId xmlns:a16="http://schemas.microsoft.com/office/drawing/2014/main" id="{001BFDE2-C383-8043-E0C4-E2210B1A6794}"/>
              </a:ext>
            </a:extLst>
          </p:cNvPr>
          <p:cNvSpPr/>
          <p:nvPr/>
        </p:nvSpPr>
        <p:spPr>
          <a:xfrm>
            <a:off x="6776507" y="3825370"/>
            <a:ext cx="448721" cy="110799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A34CC-60C6-787A-ECD3-C513BBD8E9BE}"/>
              </a:ext>
            </a:extLst>
          </p:cNvPr>
          <p:cNvSpPr/>
          <p:nvPr/>
        </p:nvSpPr>
        <p:spPr>
          <a:xfrm>
            <a:off x="7288004" y="4069785"/>
            <a:ext cx="1124688" cy="1342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0332E8-7E0B-AD47-693A-8E695AFEC6DF}"/>
              </a:ext>
            </a:extLst>
          </p:cNvPr>
          <p:cNvSpPr txBox="1"/>
          <p:nvPr/>
        </p:nvSpPr>
        <p:spPr>
          <a:xfrm>
            <a:off x="7512364" y="4069785"/>
            <a:ext cx="4107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1" err="1"/>
              <a:t>Cherenkov</a:t>
            </a:r>
            <a:r>
              <a:rPr lang="fr-CA" sz="2200" b="1"/>
              <a:t> light </a:t>
            </a:r>
            <a:r>
              <a:rPr lang="fr-CA" sz="2200"/>
              <a:t>can </a:t>
            </a:r>
            <a:r>
              <a:rPr lang="fr-CA" sz="2200" err="1"/>
              <a:t>be</a:t>
            </a:r>
            <a:r>
              <a:rPr lang="fr-CA" sz="2200"/>
              <a:t> </a:t>
            </a:r>
            <a:r>
              <a:rPr lang="fr-CA" sz="2200" err="1"/>
              <a:t>used</a:t>
            </a:r>
            <a:r>
              <a:rPr lang="fr-CA" sz="2200"/>
              <a:t> for </a:t>
            </a:r>
            <a:r>
              <a:rPr lang="fr-CA" sz="2200" b="1"/>
              <a:t>luminescence-</a:t>
            </a:r>
            <a:r>
              <a:rPr lang="fr-CA" sz="2200" b="1" err="1"/>
              <a:t>based</a:t>
            </a:r>
            <a:r>
              <a:rPr lang="fr-CA" sz="2200" b="1"/>
              <a:t> </a:t>
            </a:r>
            <a:r>
              <a:rPr lang="fr-CA" sz="2200" b="1" err="1"/>
              <a:t>dosimetry</a:t>
            </a:r>
            <a:endParaRPr lang="fr-CA" sz="2200" b="1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0D8D34-C357-EE00-E8C9-8F3D4C92C01A}"/>
              </a:ext>
            </a:extLst>
          </p:cNvPr>
          <p:cNvSpPr txBox="1"/>
          <p:nvPr/>
        </p:nvSpPr>
        <p:spPr>
          <a:xfrm>
            <a:off x="7671187" y="3335712"/>
            <a:ext cx="2310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Ashraf et al. (2020)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F40227-833D-8553-E94D-5E9938E0094D}"/>
              </a:ext>
            </a:extLst>
          </p:cNvPr>
          <p:cNvSpPr txBox="1"/>
          <p:nvPr/>
        </p:nvSpPr>
        <p:spPr>
          <a:xfrm>
            <a:off x="10516043" y="5738407"/>
            <a:ext cx="2310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err="1"/>
              <a:t>Peshkov</a:t>
            </a:r>
            <a:r>
              <a:rPr lang="fr-CA" sz="12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187136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4" grpId="0"/>
      <p:bldP spid="11" grpId="0"/>
      <p:bldP spid="10" grpId="0" animBg="1"/>
      <p:bldP spid="5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DC5F7-B466-1F18-693F-32E662439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Our </a:t>
            </a:r>
            <a:r>
              <a:rPr lang="fr-CA" dirty="0" err="1"/>
              <a:t>study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145418E-03A4-2D17-CCA4-18C1944E4D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5</a:t>
            </a:fld>
            <a:endParaRPr lang="en-CA" spc="-1">
              <a:latin typeface="Times New Roman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8B67E78-E4D7-A2D9-97BE-B5BDEC55431C}"/>
              </a:ext>
            </a:extLst>
          </p:cNvPr>
          <p:cNvSpPr/>
          <p:nvPr/>
        </p:nvSpPr>
        <p:spPr>
          <a:xfrm>
            <a:off x="163605" y="4631885"/>
            <a:ext cx="9132796" cy="16983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1C682A9-362B-2DC4-13ED-8527D13950C3}"/>
              </a:ext>
            </a:extLst>
          </p:cNvPr>
          <p:cNvSpPr/>
          <p:nvPr/>
        </p:nvSpPr>
        <p:spPr>
          <a:xfrm>
            <a:off x="563751" y="4910368"/>
            <a:ext cx="8302365" cy="10418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AC886E-C7F4-E115-B021-E96724355CB8}"/>
              </a:ext>
            </a:extLst>
          </p:cNvPr>
          <p:cNvSpPr txBox="1"/>
          <p:nvPr/>
        </p:nvSpPr>
        <p:spPr>
          <a:xfrm>
            <a:off x="631362" y="4909915"/>
            <a:ext cx="81671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1" dirty="0"/>
              <a:t>Objective</a:t>
            </a:r>
            <a:r>
              <a:rPr lang="fr-CA" sz="2200" dirty="0"/>
              <a:t>: </a:t>
            </a:r>
            <a:r>
              <a:rPr lang="en-CA" sz="2200" dirty="0"/>
              <a:t>characterize </a:t>
            </a:r>
            <a:r>
              <a:rPr lang="en-CA" sz="2200" b="1" dirty="0"/>
              <a:t>polarized Cherenkov </a:t>
            </a:r>
            <a:r>
              <a:rPr lang="en-CA" sz="2200" dirty="0"/>
              <a:t>imaging dosimetry in a </a:t>
            </a:r>
            <a:r>
              <a:rPr lang="en-CA" sz="2200" b="1" dirty="0"/>
              <a:t>heterogeneous phantom </a:t>
            </a:r>
            <a:r>
              <a:rPr lang="en-CA" sz="2200" dirty="0"/>
              <a:t>irradiated by a </a:t>
            </a:r>
            <a:r>
              <a:rPr lang="en-CA" sz="2200" b="1" dirty="0"/>
              <a:t>combination of fields </a:t>
            </a:r>
            <a:r>
              <a:rPr lang="en-CA" sz="2200" dirty="0"/>
              <a:t>from an </a:t>
            </a:r>
            <a:r>
              <a:rPr lang="en-CA" sz="2200" b="1" dirty="0"/>
              <a:t>MR-Linac</a:t>
            </a:r>
            <a:endParaRPr lang="fr-CA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6EF553F-5F53-B396-7196-4149CDEDE11E}"/>
                  </a:ext>
                </a:extLst>
              </p:cNvPr>
              <p:cNvSpPr txBox="1"/>
              <p:nvPr/>
            </p:nvSpPr>
            <p:spPr>
              <a:xfrm>
                <a:off x="-1540598" y="2266976"/>
                <a:ext cx="7335068" cy="463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fr-CA" sz="22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fr-CA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  <m:sSup>
                        <m:sSupPr>
                          <m:ctrlPr>
                            <a:rPr lang="fr-CA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fr-CA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A" sz="22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CA" sz="2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CA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fr-CA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A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A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fr-CA" sz="2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CA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𝑟𝑎𝑛𝑑</m:t>
                          </m:r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m:oMathPara>
                </a14:m>
                <a:endParaRPr lang="fr-CA" sz="22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6EF553F-5F53-B396-7196-4149CDEDE1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40598" y="2266976"/>
                <a:ext cx="7335068" cy="463845"/>
              </a:xfrm>
              <a:prstGeom prst="rect">
                <a:avLst/>
              </a:prstGeom>
              <a:blipFill>
                <a:blip r:embed="rId2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95458CC2-FC32-41A0-327E-508D196DCB80}"/>
              </a:ext>
            </a:extLst>
          </p:cNvPr>
          <p:cNvSpPr txBox="1"/>
          <p:nvPr/>
        </p:nvSpPr>
        <p:spPr>
          <a:xfrm>
            <a:off x="49619" y="1738228"/>
            <a:ext cx="30619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/>
              <a:t>Malus </a:t>
            </a:r>
            <a:r>
              <a:rPr lang="fr-CA" sz="2200" dirty="0" err="1"/>
              <a:t>law</a:t>
            </a:r>
            <a:r>
              <a:rPr lang="fr-CA" sz="2200" dirty="0"/>
              <a:t>: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CD5F381-DA6D-9D66-F76E-EB99BBB6D5AE}"/>
              </a:ext>
            </a:extLst>
          </p:cNvPr>
          <p:cNvSpPr txBox="1"/>
          <p:nvPr/>
        </p:nvSpPr>
        <p:spPr>
          <a:xfrm>
            <a:off x="609562" y="1336784"/>
            <a:ext cx="4347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1" u="sng" dirty="0" err="1"/>
              <a:t>Cherenkov</a:t>
            </a:r>
            <a:r>
              <a:rPr lang="fr-CA" sz="2200" b="1" u="sng" dirty="0"/>
              <a:t> </a:t>
            </a:r>
            <a:r>
              <a:rPr lang="fr-CA" sz="2200" b="1" u="sng" dirty="0" err="1"/>
              <a:t>polarimetry</a:t>
            </a:r>
            <a:r>
              <a:rPr lang="fr-CA" sz="2200" b="1" u="sng" dirty="0"/>
              <a:t>: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AB8B982-0171-7AE7-1B32-EDCD042B715D}"/>
              </a:ext>
            </a:extLst>
          </p:cNvPr>
          <p:cNvSpPr txBox="1"/>
          <p:nvPr/>
        </p:nvSpPr>
        <p:spPr>
          <a:xfrm>
            <a:off x="9385201" y="1376955"/>
            <a:ext cx="4347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1" u="sng" dirty="0"/>
              <a:t>Field combination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800D88E-C3B2-F4C7-29D1-492BA1042984}"/>
              </a:ext>
            </a:extLst>
          </p:cNvPr>
          <p:cNvSpPr txBox="1"/>
          <p:nvPr/>
        </p:nvSpPr>
        <p:spPr>
          <a:xfrm>
            <a:off x="9296401" y="1871119"/>
            <a:ext cx="2895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/>
              <a:t>Fluence </a:t>
            </a:r>
            <a:r>
              <a:rPr lang="fr-CA" sz="2200" dirty="0" err="1"/>
              <a:t>energy</a:t>
            </a:r>
            <a:r>
              <a:rPr lang="fr-CA" sz="2200" dirty="0"/>
              <a:t> </a:t>
            </a:r>
            <a:r>
              <a:rPr lang="fr-CA" sz="2200" dirty="0" err="1"/>
              <a:t>spectrum</a:t>
            </a:r>
            <a:r>
              <a:rPr lang="fr-CA" sz="2200" dirty="0"/>
              <a:t> </a:t>
            </a:r>
            <a:r>
              <a:rPr lang="fr-CA" sz="2200" dirty="0" err="1"/>
              <a:t>averaging</a:t>
            </a:r>
            <a:r>
              <a:rPr lang="fr-CA" sz="2200" dirty="0"/>
              <a:t> </a:t>
            </a:r>
            <a:r>
              <a:rPr lang="fr-CA" sz="2200" dirty="0" err="1"/>
              <a:t>with</a:t>
            </a:r>
            <a:r>
              <a:rPr lang="fr-CA" sz="2200" dirty="0"/>
              <a:t> AP-PA </a:t>
            </a:r>
            <a:r>
              <a:rPr lang="fr-CA" sz="1200" dirty="0"/>
              <a:t>(Glaser et al. 2014)</a:t>
            </a:r>
          </a:p>
          <a:p>
            <a:r>
              <a:rPr lang="fr-CA" sz="2200" dirty="0"/>
              <a:t>- 1% / 1 mm agreement 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720A1CF-9B97-D874-6E28-F07EF2BB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128" y="3596991"/>
            <a:ext cx="2609267" cy="2154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FC4B736-1F1E-3C2F-3A78-AD21681D69CA}"/>
                  </a:ext>
                </a:extLst>
              </p:cNvPr>
              <p:cNvSpPr txBox="1"/>
              <p:nvPr/>
            </p:nvSpPr>
            <p:spPr>
              <a:xfrm>
                <a:off x="-520401" y="3076956"/>
                <a:ext cx="1886967" cy="45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CA" sz="2200" b="0" i="1" smtClean="0">
                              <a:latin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</m:oMath>
                  </m:oMathPara>
                </a14:m>
                <a:endParaRPr lang="fr-CA" sz="2200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FC4B736-1F1E-3C2F-3A78-AD21681D6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20401" y="3076956"/>
                <a:ext cx="1886967" cy="456985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lèche : double flèche horizontale 25">
            <a:extLst>
              <a:ext uri="{FF2B5EF4-FFF2-40B4-BE49-F238E27FC236}">
                <a16:creationId xmlns:a16="http://schemas.microsoft.com/office/drawing/2014/main" id="{D3008D6A-9E47-FDDC-FB0A-59AE5B1D63D5}"/>
              </a:ext>
            </a:extLst>
          </p:cNvPr>
          <p:cNvSpPr/>
          <p:nvPr/>
        </p:nvSpPr>
        <p:spPr>
          <a:xfrm>
            <a:off x="910119" y="3188086"/>
            <a:ext cx="1011552" cy="286186"/>
          </a:xfrm>
          <a:prstGeom prst="left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7DB314E-9FA1-3CDB-AEC6-0CAEB0687B74}"/>
              </a:ext>
            </a:extLst>
          </p:cNvPr>
          <p:cNvSpPr txBox="1"/>
          <p:nvPr/>
        </p:nvSpPr>
        <p:spPr>
          <a:xfrm>
            <a:off x="1940886" y="2824371"/>
            <a:ext cx="22343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/>
              <a:t>Deposited</a:t>
            </a:r>
            <a:r>
              <a:rPr lang="fr-CA" sz="2200" dirty="0"/>
              <a:t> dose [Gy]</a:t>
            </a:r>
          </a:p>
          <a:p>
            <a:r>
              <a:rPr lang="fr-CA" sz="1200" dirty="0"/>
              <a:t>(Cloutier et al. 2022, Poher et al. 2026)</a:t>
            </a:r>
          </a:p>
        </p:txBody>
      </p:sp>
      <p:sp>
        <p:nvSpPr>
          <p:cNvPr id="28" name="Croix 27">
            <a:extLst>
              <a:ext uri="{FF2B5EF4-FFF2-40B4-BE49-F238E27FC236}">
                <a16:creationId xmlns:a16="http://schemas.microsoft.com/office/drawing/2014/main" id="{D9A9F8DD-0A5C-3B80-63FB-4A5007325C07}"/>
              </a:ext>
            </a:extLst>
          </p:cNvPr>
          <p:cNvSpPr/>
          <p:nvPr/>
        </p:nvSpPr>
        <p:spPr>
          <a:xfrm>
            <a:off x="4422870" y="2233596"/>
            <a:ext cx="645316" cy="657708"/>
          </a:xfrm>
          <a:prstGeom prst="plus">
            <a:avLst>
              <a:gd name="adj" fmla="val 413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9" name="Croix 28">
            <a:extLst>
              <a:ext uri="{FF2B5EF4-FFF2-40B4-BE49-F238E27FC236}">
                <a16:creationId xmlns:a16="http://schemas.microsoft.com/office/drawing/2014/main" id="{42ED805B-E460-70FE-36DE-973DCB59A5D9}"/>
              </a:ext>
            </a:extLst>
          </p:cNvPr>
          <p:cNvSpPr/>
          <p:nvPr/>
        </p:nvSpPr>
        <p:spPr>
          <a:xfrm>
            <a:off x="8093755" y="2237515"/>
            <a:ext cx="645316" cy="657708"/>
          </a:xfrm>
          <a:prstGeom prst="plus">
            <a:avLst>
              <a:gd name="adj" fmla="val 4139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875BB71-7DD0-3804-A4DD-F9EFD5358A25}"/>
              </a:ext>
            </a:extLst>
          </p:cNvPr>
          <p:cNvSpPr txBox="1"/>
          <p:nvPr/>
        </p:nvSpPr>
        <p:spPr>
          <a:xfrm>
            <a:off x="5516653" y="1366392"/>
            <a:ext cx="4347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1" u="sng" dirty="0" err="1"/>
              <a:t>Heterogeneities</a:t>
            </a:r>
            <a:r>
              <a:rPr lang="fr-CA" sz="2200" b="1" u="sng" dirty="0"/>
              <a:t>: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4A4E99E-7A03-A893-48C4-622D540896BE}"/>
              </a:ext>
            </a:extLst>
          </p:cNvPr>
          <p:cNvSpPr txBox="1"/>
          <p:nvPr/>
        </p:nvSpPr>
        <p:spPr>
          <a:xfrm>
            <a:off x="5516653" y="1871119"/>
            <a:ext cx="24961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/>
              <a:t>Characterize</a:t>
            </a:r>
            <a:r>
              <a:rPr lang="fr-CA" sz="2200" dirty="0"/>
              <a:t> the </a:t>
            </a:r>
            <a:r>
              <a:rPr lang="fr-CA" sz="2200" dirty="0" err="1"/>
              <a:t>electron</a:t>
            </a:r>
            <a:r>
              <a:rPr lang="fr-CA" sz="2200" dirty="0"/>
              <a:t> return </a:t>
            </a:r>
            <a:r>
              <a:rPr lang="fr-CA" sz="2200" dirty="0" err="1"/>
              <a:t>effect</a:t>
            </a:r>
            <a:r>
              <a:rPr lang="fr-CA" sz="2200" dirty="0"/>
              <a:t> </a:t>
            </a:r>
            <a:r>
              <a:rPr lang="fr-CA" sz="2200" dirty="0" err="1"/>
              <a:t>with</a:t>
            </a:r>
            <a:r>
              <a:rPr lang="fr-CA" sz="2200" dirty="0"/>
              <a:t> </a:t>
            </a:r>
            <a:r>
              <a:rPr lang="fr-CA" sz="2200" dirty="0" err="1"/>
              <a:t>Cherenkov</a:t>
            </a:r>
            <a:endParaRPr lang="fr-CA" sz="2200" dirty="0"/>
          </a:p>
          <a:p>
            <a:endParaRPr lang="fr-CA" sz="2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C0B77F-740E-196F-FD4D-DE9F15D599BE}"/>
              </a:ext>
            </a:extLst>
          </p:cNvPr>
          <p:cNvSpPr txBox="1"/>
          <p:nvPr/>
        </p:nvSpPr>
        <p:spPr>
          <a:xfrm>
            <a:off x="9596333" y="5751473"/>
            <a:ext cx="2074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Glaser et al. (2014)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D3EDBC-4E79-52A9-61C6-81781D9749D9}"/>
              </a:ext>
            </a:extLst>
          </p:cNvPr>
          <p:cNvSpPr/>
          <p:nvPr/>
        </p:nvSpPr>
        <p:spPr>
          <a:xfrm>
            <a:off x="9296401" y="3533941"/>
            <a:ext cx="299932" cy="33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646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21" grpId="0"/>
      <p:bldP spid="22" grpId="0"/>
      <p:bldP spid="25" grpId="0"/>
      <p:bldP spid="26" grpId="0" animBg="1"/>
      <p:bldP spid="27" grpId="0"/>
      <p:bldP spid="28" grpId="0" animBg="1"/>
      <p:bldP spid="29" grpId="0" animBg="1"/>
      <p:bldP spid="30" grpId="0"/>
      <p:bldP spid="31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E02B32-472A-3A8D-1C59-6E3CC28FF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/>
              <a:t>Predator</a:t>
            </a:r>
            <a:r>
              <a:rPr lang="fr-CA" dirty="0"/>
              <a:t> </a:t>
            </a:r>
            <a:r>
              <a:rPr lang="fr-CA" dirty="0" err="1"/>
              <a:t>filter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B7020A-13C3-A1FA-E860-DAB18115BB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6</a:t>
            </a:fld>
            <a:endParaRPr lang="en-CA" spc="-1"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CA50A0-CB04-5799-3D87-50122F87D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441" y="2324201"/>
            <a:ext cx="4989548" cy="39265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B6F8F87-974A-954D-2401-5F12BF4C0312}"/>
              </a:ext>
            </a:extLst>
          </p:cNvPr>
          <p:cNvSpPr txBox="1"/>
          <p:nvPr/>
        </p:nvSpPr>
        <p:spPr>
          <a:xfrm>
            <a:off x="487181" y="1383883"/>
            <a:ext cx="560881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u="sng" dirty="0" err="1"/>
              <a:t>Predator</a:t>
            </a:r>
            <a:r>
              <a:rPr lang="fr-CA" sz="2200" u="sng" dirty="0"/>
              <a:t> V2 system </a:t>
            </a:r>
            <a:r>
              <a:rPr lang="fr-CA" sz="2200" dirty="0"/>
              <a:t>(PATQER Photonique Inc.) (</a:t>
            </a:r>
            <a:r>
              <a:rPr lang="fr-CA" sz="2200" dirty="0" err="1"/>
              <a:t>Pusenkova</a:t>
            </a:r>
            <a:r>
              <a:rPr lang="fr-CA" sz="2200" dirty="0"/>
              <a:t> et al., 2025):</a:t>
            </a:r>
          </a:p>
          <a:p>
            <a:endParaRPr lang="fr-CA" sz="2200" dirty="0"/>
          </a:p>
          <a:p>
            <a:pPr marL="285750" indent="-285750">
              <a:buFontTx/>
              <a:buChar char="-"/>
            </a:pPr>
            <a:r>
              <a:rPr lang="fr-CA" sz="2200" dirty="0" err="1"/>
              <a:t>Polarizer</a:t>
            </a:r>
            <a:r>
              <a:rPr lang="fr-CA" sz="2200" dirty="0"/>
              <a:t>-free </a:t>
            </a:r>
            <a:r>
              <a:rPr lang="fr-CA" sz="2200" dirty="0" err="1"/>
              <a:t>electro-optic</a:t>
            </a:r>
            <a:r>
              <a:rPr lang="fr-CA" sz="2200" dirty="0"/>
              <a:t> </a:t>
            </a:r>
            <a:r>
              <a:rPr lang="fr-CA" sz="2200" dirty="0" err="1"/>
              <a:t>device</a:t>
            </a:r>
            <a:endParaRPr lang="fr-CA" sz="2200" dirty="0"/>
          </a:p>
          <a:p>
            <a:pPr marL="285750" indent="-285750">
              <a:buFontTx/>
              <a:buChar char="-"/>
            </a:pPr>
            <a:endParaRPr lang="fr-CA" sz="2200" dirty="0"/>
          </a:p>
          <a:p>
            <a:pPr marL="285750" indent="-285750">
              <a:buFontTx/>
              <a:buChar char="-"/>
            </a:pPr>
            <a:r>
              <a:rPr lang="fr-CA" sz="2200" dirty="0" err="1"/>
              <a:t>Nematic</a:t>
            </a:r>
            <a:r>
              <a:rPr lang="fr-CA" sz="2200" dirty="0"/>
              <a:t> </a:t>
            </a:r>
            <a:r>
              <a:rPr lang="fr-CA" sz="2200" dirty="0" err="1"/>
              <a:t>liquid</a:t>
            </a:r>
            <a:r>
              <a:rPr lang="fr-CA" sz="2200" dirty="0"/>
              <a:t> </a:t>
            </a:r>
            <a:r>
              <a:rPr lang="fr-CA" sz="2200" dirty="0" err="1"/>
              <a:t>crystal</a:t>
            </a:r>
            <a:r>
              <a:rPr lang="fr-CA" sz="2200" dirty="0"/>
              <a:t> </a:t>
            </a:r>
            <a:r>
              <a:rPr lang="fr-CA" sz="2200" dirty="0" err="1"/>
              <a:t>windows</a:t>
            </a:r>
            <a:r>
              <a:rPr lang="fr-CA" sz="2200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fr-CA" sz="2200" dirty="0"/>
              <a:t>positive </a:t>
            </a:r>
            <a:r>
              <a:rPr lang="fr-CA" sz="2200" dirty="0" err="1"/>
              <a:t>dielectric</a:t>
            </a:r>
            <a:r>
              <a:rPr lang="fr-CA" sz="2200" dirty="0"/>
              <a:t> </a:t>
            </a:r>
            <a:r>
              <a:rPr lang="fr-CA" sz="2200" dirty="0" err="1"/>
              <a:t>anisotropy</a:t>
            </a:r>
            <a:r>
              <a:rPr lang="fr-CA" sz="2200" dirty="0"/>
              <a:t> (</a:t>
            </a:r>
            <a:r>
              <a:rPr lang="fr-CA" sz="2200" dirty="0" err="1"/>
              <a:t>electronically</a:t>
            </a:r>
            <a:r>
              <a:rPr lang="fr-CA" sz="2200" dirty="0"/>
              <a:t> </a:t>
            </a:r>
            <a:r>
              <a:rPr lang="fr-CA" sz="2200" dirty="0" err="1"/>
              <a:t>tunable</a:t>
            </a:r>
            <a:r>
              <a:rPr lang="fr-CA" sz="2200" dirty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sz="2200" dirty="0"/>
              <a:t>doped by a mixture of dichroic azobenzene molecules (Disperse Red 1)</a:t>
            </a:r>
          </a:p>
          <a:p>
            <a:pPr marL="285750" indent="-285750">
              <a:buFontTx/>
              <a:buChar char="-"/>
            </a:pPr>
            <a:endParaRPr lang="fr-CA" sz="2200" dirty="0"/>
          </a:p>
          <a:p>
            <a:pPr marL="285750" indent="-285750">
              <a:buFontTx/>
              <a:buChar char="-"/>
            </a:pPr>
            <a:r>
              <a:rPr lang="fr-CA" sz="2200" dirty="0" err="1"/>
              <a:t>Advantage</a:t>
            </a:r>
            <a:r>
              <a:rPr lang="fr-CA" sz="2200" dirty="0"/>
              <a:t>: </a:t>
            </a:r>
            <a:r>
              <a:rPr lang="fr-CA" sz="2200" dirty="0" err="1"/>
              <a:t>perform</a:t>
            </a:r>
            <a:r>
              <a:rPr lang="fr-CA" sz="2200" dirty="0"/>
              <a:t> </a:t>
            </a:r>
            <a:r>
              <a:rPr lang="fr-CA" sz="2200" dirty="0" err="1"/>
              <a:t>polarimetry</a:t>
            </a:r>
            <a:r>
              <a:rPr lang="fr-CA" sz="2200" dirty="0"/>
              <a:t> and </a:t>
            </a:r>
            <a:r>
              <a:rPr lang="fr-CA" sz="2200" dirty="0" err="1"/>
              <a:t>keep</a:t>
            </a:r>
            <a:r>
              <a:rPr lang="fr-CA" sz="2200" dirty="0"/>
              <a:t> spatial </a:t>
            </a:r>
            <a:r>
              <a:rPr lang="fr-CA" sz="2200" dirty="0" err="1"/>
              <a:t>resolution</a:t>
            </a:r>
            <a:r>
              <a:rPr lang="fr-CA" sz="2200" dirty="0"/>
              <a:t> (no pixels in the </a:t>
            </a:r>
            <a:r>
              <a:rPr lang="fr-CA" sz="2200" dirty="0" err="1"/>
              <a:t>filter</a:t>
            </a:r>
            <a:r>
              <a:rPr lang="fr-CA" sz="2200" dirty="0"/>
              <a:t>)</a:t>
            </a:r>
          </a:p>
          <a:p>
            <a:pPr marL="285750" indent="-285750">
              <a:buFontTx/>
              <a:buChar char="-"/>
            </a:pPr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03B217-796D-7B7C-328F-B2F4CD74A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161" y="368011"/>
            <a:ext cx="5112107" cy="177691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8C84120-DCA9-84DA-8097-0B87735ED1E2}"/>
              </a:ext>
            </a:extLst>
          </p:cNvPr>
          <p:cNvSpPr txBox="1"/>
          <p:nvPr/>
        </p:nvSpPr>
        <p:spPr>
          <a:xfrm>
            <a:off x="6477441" y="6307794"/>
            <a:ext cx="6115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 i="0" u="none" strike="noStrike" baseline="0" dirty="0">
                <a:solidFill>
                  <a:srgbClr val="000000"/>
                </a:solidFill>
              </a:rPr>
              <a:t> </a:t>
            </a:r>
            <a:r>
              <a:rPr lang="fr-CA" sz="1400" i="0" u="none" strike="noStrike" baseline="0" dirty="0" err="1">
                <a:solidFill>
                  <a:srgbClr val="000000"/>
                </a:solidFill>
              </a:rPr>
              <a:t>Polarization</a:t>
            </a:r>
            <a:r>
              <a:rPr lang="fr-CA" sz="1400" i="0" u="none" strike="noStrike" baseline="0" dirty="0">
                <a:solidFill>
                  <a:srgbClr val="000000"/>
                </a:solidFill>
              </a:rPr>
              <a:t> Imaging User </a:t>
            </a:r>
            <a:r>
              <a:rPr lang="fr-CA" sz="1400" i="0" u="none" strike="noStrike" baseline="0" dirty="0" err="1">
                <a:solidFill>
                  <a:srgbClr val="000000"/>
                </a:solidFill>
              </a:rPr>
              <a:t>manual</a:t>
            </a:r>
            <a:r>
              <a:rPr lang="fr-CA" sz="1400" i="0" u="none" strike="noStrike" baseline="0" dirty="0">
                <a:solidFill>
                  <a:srgbClr val="000000"/>
                </a:solidFill>
              </a:rPr>
              <a:t>, PATQER Photonique </a:t>
            </a:r>
            <a:r>
              <a:rPr lang="fr-CA" sz="1400" i="0" u="none" strike="noStrike" baseline="0" dirty="0" err="1">
                <a:solidFill>
                  <a:srgbClr val="000000"/>
                </a:solidFill>
              </a:rPr>
              <a:t>Inc</a:t>
            </a:r>
            <a:r>
              <a:rPr lang="fr-CA" sz="1400" i="0" u="none" strike="noStrike" baseline="0" dirty="0">
                <a:solidFill>
                  <a:srgbClr val="000000"/>
                </a:solidFill>
              </a:rPr>
              <a:t> (2026). </a:t>
            </a:r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328938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01464E-8D8E-316F-68BA-7E01983B8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Predator</a:t>
            </a:r>
            <a:r>
              <a:rPr lang="fr-FR" dirty="0"/>
              <a:t> </a:t>
            </a:r>
            <a:r>
              <a:rPr lang="fr-FR" dirty="0" err="1"/>
              <a:t>filter</a:t>
            </a:r>
            <a:r>
              <a:rPr lang="fr-FR" dirty="0"/>
              <a:t>: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principles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2044139-7675-94AD-87AE-0BE21B9279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7</a:t>
            </a:fld>
            <a:endParaRPr lang="en-CA" spc="-1">
              <a:latin typeface="Times New Roman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0815BE-407C-FAC0-14AA-C9C5B6D76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33" y="1331667"/>
            <a:ext cx="3834608" cy="2097333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F6007946-9212-E71E-CE76-C4EE0FEE339A}"/>
              </a:ext>
            </a:extLst>
          </p:cNvPr>
          <p:cNvSpPr/>
          <p:nvPr/>
        </p:nvSpPr>
        <p:spPr>
          <a:xfrm>
            <a:off x="5161841" y="2271654"/>
            <a:ext cx="959370" cy="2173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B712C3-4423-DE49-C808-2817F8233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836" y="1990510"/>
            <a:ext cx="2101958" cy="997001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4F5965B5-11AA-AD35-9C2D-BD143CB8C83C}"/>
              </a:ext>
            </a:extLst>
          </p:cNvPr>
          <p:cNvSpPr/>
          <p:nvPr/>
        </p:nvSpPr>
        <p:spPr>
          <a:xfrm>
            <a:off x="7492812" y="2069949"/>
            <a:ext cx="269823" cy="314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49C27AD-6066-8803-BF04-3E69CF91922C}"/>
              </a:ext>
            </a:extLst>
          </p:cNvPr>
          <p:cNvSpPr/>
          <p:nvPr/>
        </p:nvSpPr>
        <p:spPr>
          <a:xfrm>
            <a:off x="8261476" y="2039305"/>
            <a:ext cx="269823" cy="3147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3217837-7012-4791-6BE2-867176FCF2AC}"/>
              </a:ext>
            </a:extLst>
          </p:cNvPr>
          <p:cNvCxnSpPr>
            <a:stCxn id="7" idx="0"/>
          </p:cNvCxnSpPr>
          <p:nvPr/>
        </p:nvCxnSpPr>
        <p:spPr>
          <a:xfrm flipV="1">
            <a:off x="7627724" y="1807621"/>
            <a:ext cx="52465" cy="262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A282B77-78FF-636F-BF29-2B08E83EBCCC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8261476" y="1770146"/>
            <a:ext cx="134912" cy="2691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1DE7AB6D-5935-6CCD-7DB8-A1EC9B31E72C}"/>
              </a:ext>
            </a:extLst>
          </p:cNvPr>
          <p:cNvSpPr txBox="1"/>
          <p:nvPr/>
        </p:nvSpPr>
        <p:spPr>
          <a:xfrm>
            <a:off x="7365813" y="1459562"/>
            <a:ext cx="23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40%</a:t>
            </a: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6279908F-AD92-D61D-1805-A7BF608606BA}"/>
              </a:ext>
            </a:extLst>
          </p:cNvPr>
          <p:cNvSpPr/>
          <p:nvPr/>
        </p:nvSpPr>
        <p:spPr>
          <a:xfrm>
            <a:off x="8911880" y="2271653"/>
            <a:ext cx="959370" cy="2173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85FADAA-6CD9-E316-459B-EBF04C52B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6072" y="1938785"/>
            <a:ext cx="1435174" cy="3429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C73D8E4-D34C-6DD4-FFAC-2D85D7D9B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0541" y="2404960"/>
            <a:ext cx="920797" cy="31116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F6F4493-47C4-FC69-8222-3732C010D685}"/>
              </a:ext>
            </a:extLst>
          </p:cNvPr>
          <p:cNvSpPr txBox="1"/>
          <p:nvPr/>
        </p:nvSpPr>
        <p:spPr>
          <a:xfrm>
            <a:off x="142406" y="1990510"/>
            <a:ext cx="143905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u="sng" dirty="0"/>
              <a:t>Layer 1:</a:t>
            </a:r>
          </a:p>
          <a:p>
            <a:r>
              <a:rPr lang="fr-CA" sz="2000" dirty="0" err="1"/>
              <a:t>Dichroic</a:t>
            </a:r>
            <a:r>
              <a:rPr lang="fr-CA" sz="2000" dirty="0"/>
              <a:t> </a:t>
            </a:r>
            <a:r>
              <a:rPr lang="fr-CA" sz="2000" dirty="0" err="1"/>
              <a:t>attenuation</a:t>
            </a:r>
            <a:endParaRPr lang="fr-CA" sz="20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723EB0-D512-A6C4-528E-2C7EE12AC448}"/>
              </a:ext>
            </a:extLst>
          </p:cNvPr>
          <p:cNvSpPr txBox="1"/>
          <p:nvPr/>
        </p:nvSpPr>
        <p:spPr>
          <a:xfrm>
            <a:off x="142407" y="5136004"/>
            <a:ext cx="11848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u="sng" dirty="0"/>
              <a:t>Layer 2:</a:t>
            </a:r>
          </a:p>
          <a:p>
            <a:r>
              <a:rPr lang="fr-CA" sz="2000" dirty="0" err="1"/>
              <a:t>Adiabatic</a:t>
            </a:r>
            <a:r>
              <a:rPr lang="fr-CA" sz="2000" dirty="0"/>
              <a:t> rotation 45°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4E17A3D-0C0B-4799-0562-12F5508BC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233" y="4839395"/>
            <a:ext cx="2738475" cy="1806316"/>
          </a:xfrm>
          <a:prstGeom prst="rect">
            <a:avLst/>
          </a:prstGeom>
        </p:spPr>
      </p:pic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C019380F-A5A6-F210-9CD6-501D87BF5283}"/>
              </a:ext>
            </a:extLst>
          </p:cNvPr>
          <p:cNvSpPr/>
          <p:nvPr/>
        </p:nvSpPr>
        <p:spPr>
          <a:xfrm>
            <a:off x="4128173" y="5646570"/>
            <a:ext cx="959370" cy="2173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6CCD01E-7AA6-721C-48A4-6BA64E95D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616" y="5081252"/>
            <a:ext cx="3130711" cy="57788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0F8AF77-8FB1-06BE-BAB1-4DF2B591A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3791" y="5656481"/>
            <a:ext cx="2635385" cy="457223"/>
          </a:xfrm>
          <a:prstGeom prst="rect">
            <a:avLst/>
          </a:prstGeom>
        </p:spPr>
      </p:pic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B103D1F0-21C6-8DB8-D01D-9B65D3CFE862}"/>
              </a:ext>
            </a:extLst>
          </p:cNvPr>
          <p:cNvSpPr/>
          <p:nvPr/>
        </p:nvSpPr>
        <p:spPr>
          <a:xfrm>
            <a:off x="8424840" y="5776415"/>
            <a:ext cx="959370" cy="2173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C2DA995-851F-4DAA-EB6C-9738531D22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5033" y="5688232"/>
            <a:ext cx="2171812" cy="42547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7BFF407-35EA-5541-8FBF-CA67C87DFF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2073" y="3511773"/>
            <a:ext cx="2781443" cy="68583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B16A593-D047-957E-4300-68D034E1D5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1655" y="4061998"/>
            <a:ext cx="2178162" cy="939848"/>
          </a:xfrm>
          <a:prstGeom prst="rect">
            <a:avLst/>
          </a:prstGeom>
        </p:spPr>
      </p:pic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EA76BFDA-6738-B0B3-62BA-8B745A642B6E}"/>
              </a:ext>
            </a:extLst>
          </p:cNvPr>
          <p:cNvSpPr/>
          <p:nvPr/>
        </p:nvSpPr>
        <p:spPr>
          <a:xfrm rot="5400000">
            <a:off x="10203105" y="2995570"/>
            <a:ext cx="764496" cy="2677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DD482F50-4D46-1D1C-C299-7C3EA3B6D959}"/>
              </a:ext>
            </a:extLst>
          </p:cNvPr>
          <p:cNvSpPr/>
          <p:nvPr/>
        </p:nvSpPr>
        <p:spPr>
          <a:xfrm rot="16200000">
            <a:off x="10327551" y="5198074"/>
            <a:ext cx="515604" cy="2677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ADB451FE-F170-AD4B-327F-5AD96FF593F6}"/>
              </a:ext>
            </a:extLst>
          </p:cNvPr>
          <p:cNvSpPr/>
          <p:nvPr/>
        </p:nvSpPr>
        <p:spPr>
          <a:xfrm>
            <a:off x="8911880" y="3584040"/>
            <a:ext cx="3171746" cy="137069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8" name="Croix 37">
            <a:extLst>
              <a:ext uri="{FF2B5EF4-FFF2-40B4-BE49-F238E27FC236}">
                <a16:creationId xmlns:a16="http://schemas.microsoft.com/office/drawing/2014/main" id="{90778D3C-BEBC-74C8-065E-9B2A3941CAA2}"/>
              </a:ext>
            </a:extLst>
          </p:cNvPr>
          <p:cNvSpPr/>
          <p:nvPr/>
        </p:nvSpPr>
        <p:spPr>
          <a:xfrm>
            <a:off x="2563318" y="3740408"/>
            <a:ext cx="914400" cy="914400"/>
          </a:xfrm>
          <a:prstGeom prst="plus">
            <a:avLst>
              <a:gd name="adj" fmla="val 4057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BF5D078-7EDD-74DC-9172-0EF6CDA4A9A9}"/>
              </a:ext>
            </a:extLst>
          </p:cNvPr>
          <p:cNvSpPr/>
          <p:nvPr/>
        </p:nvSpPr>
        <p:spPr>
          <a:xfrm>
            <a:off x="5303236" y="5706530"/>
            <a:ext cx="647859" cy="407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967F5C1A-8CAC-B9ED-2D20-5CED7F2D0E74}"/>
              </a:ext>
            </a:extLst>
          </p:cNvPr>
          <p:cNvCxnSpPr>
            <a:cxnSpLocks/>
          </p:cNvCxnSpPr>
          <p:nvPr/>
        </p:nvCxnSpPr>
        <p:spPr>
          <a:xfrm>
            <a:off x="5600932" y="6113704"/>
            <a:ext cx="80806" cy="152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7BD79868-3B77-A6D0-BB4C-4489DBB8EFCE}"/>
              </a:ext>
            </a:extLst>
          </p:cNvPr>
          <p:cNvSpPr txBox="1"/>
          <p:nvPr/>
        </p:nvSpPr>
        <p:spPr>
          <a:xfrm>
            <a:off x="4591428" y="6266654"/>
            <a:ext cx="23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Layer 1 and 2 </a:t>
            </a:r>
            <a:r>
              <a:rPr lang="fr-CA" dirty="0" err="1"/>
              <a:t>excited</a:t>
            </a:r>
            <a:endParaRPr lang="fr-CA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3825479-6721-3A06-197C-109BC09CF55F}"/>
              </a:ext>
            </a:extLst>
          </p:cNvPr>
          <p:cNvSpPr txBox="1"/>
          <p:nvPr/>
        </p:nvSpPr>
        <p:spPr>
          <a:xfrm>
            <a:off x="8009829" y="1445303"/>
            <a:ext cx="581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80%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09D5511-7FCF-A71D-252F-28A28A25144F}"/>
              </a:ext>
            </a:extLst>
          </p:cNvPr>
          <p:cNvSpPr txBox="1"/>
          <p:nvPr/>
        </p:nvSpPr>
        <p:spPr>
          <a:xfrm>
            <a:off x="5375906" y="2955795"/>
            <a:ext cx="23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Layer 1 (and 2) </a:t>
            </a:r>
            <a:r>
              <a:rPr lang="fr-CA" dirty="0" err="1"/>
              <a:t>excited</a:t>
            </a:r>
            <a:endParaRPr lang="fr-CA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346BBA0-7257-34A3-7880-BCB24132C348}"/>
              </a:ext>
            </a:extLst>
          </p:cNvPr>
          <p:cNvSpPr txBox="1"/>
          <p:nvPr/>
        </p:nvSpPr>
        <p:spPr>
          <a:xfrm>
            <a:off x="5206396" y="1576457"/>
            <a:ext cx="23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Layer 1 </a:t>
            </a:r>
            <a:r>
              <a:rPr lang="fr-CA" dirty="0" err="1"/>
              <a:t>ground</a:t>
            </a:r>
            <a:r>
              <a:rPr lang="fr-CA" dirty="0"/>
              <a:t> state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31F46CE-8EB7-AA62-A7FC-3DFE05E90804}"/>
              </a:ext>
            </a:extLst>
          </p:cNvPr>
          <p:cNvSpPr/>
          <p:nvPr/>
        </p:nvSpPr>
        <p:spPr>
          <a:xfrm>
            <a:off x="6436836" y="2010220"/>
            <a:ext cx="557135" cy="411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9D34A0B-3CC2-431E-61AD-E174961DC11B}"/>
              </a:ext>
            </a:extLst>
          </p:cNvPr>
          <p:cNvSpPr/>
          <p:nvPr/>
        </p:nvSpPr>
        <p:spPr>
          <a:xfrm>
            <a:off x="6436836" y="2464554"/>
            <a:ext cx="557135" cy="411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2D0C65AB-A10F-7835-97C8-E848B12E3EF0}"/>
              </a:ext>
            </a:extLst>
          </p:cNvPr>
          <p:cNvCxnSpPr>
            <a:cxnSpLocks/>
          </p:cNvCxnSpPr>
          <p:nvPr/>
        </p:nvCxnSpPr>
        <p:spPr>
          <a:xfrm flipH="1">
            <a:off x="6436836" y="2856140"/>
            <a:ext cx="183841" cy="197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FD5E141F-C0B0-8971-C8A7-AEA99B4884EC}"/>
              </a:ext>
            </a:extLst>
          </p:cNvPr>
          <p:cNvCxnSpPr>
            <a:cxnSpLocks/>
            <a:endCxn id="50" idx="2"/>
          </p:cNvCxnSpPr>
          <p:nvPr/>
        </p:nvCxnSpPr>
        <p:spPr>
          <a:xfrm flipH="1" flipV="1">
            <a:off x="6379377" y="1945789"/>
            <a:ext cx="242180" cy="641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46501729-8733-469E-6917-CEF401ED46BA}"/>
              </a:ext>
            </a:extLst>
          </p:cNvPr>
          <p:cNvSpPr/>
          <p:nvPr/>
        </p:nvSpPr>
        <p:spPr>
          <a:xfrm>
            <a:off x="5258436" y="5048959"/>
            <a:ext cx="837564" cy="5046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15E6615-D53D-13E9-103A-6F1D713637FF}"/>
              </a:ext>
            </a:extLst>
          </p:cNvPr>
          <p:cNvSpPr txBox="1"/>
          <p:nvPr/>
        </p:nvSpPr>
        <p:spPr>
          <a:xfrm>
            <a:off x="4237642" y="4531922"/>
            <a:ext cx="2726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Layer 1 and 2 </a:t>
            </a:r>
            <a:r>
              <a:rPr lang="fr-CA" dirty="0" err="1"/>
              <a:t>ground</a:t>
            </a:r>
            <a:r>
              <a:rPr lang="fr-CA" dirty="0"/>
              <a:t> state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25AC2EAE-D542-E268-BDD3-B506FB1CA9CB}"/>
              </a:ext>
            </a:extLst>
          </p:cNvPr>
          <p:cNvCxnSpPr>
            <a:cxnSpLocks/>
          </p:cNvCxnSpPr>
          <p:nvPr/>
        </p:nvCxnSpPr>
        <p:spPr>
          <a:xfrm flipH="1" flipV="1">
            <a:off x="5303236" y="4847813"/>
            <a:ext cx="145340" cy="215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92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8C9B1-481F-801D-A2A4-966631C11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setup</a:t>
            </a:r>
            <a:endParaRPr lang="fr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F257C3-D389-6D65-FAFF-5FD79C09CD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8</a:t>
            </a:fld>
            <a:endParaRPr lang="en-CA" spc="-1">
              <a:latin typeface="Times New Roman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0313EA-C528-7873-6931-93E421FCD3C8}"/>
              </a:ext>
            </a:extLst>
          </p:cNvPr>
          <p:cNvSpPr/>
          <p:nvPr/>
        </p:nvSpPr>
        <p:spPr>
          <a:xfrm>
            <a:off x="1306534" y="1467293"/>
            <a:ext cx="3728925" cy="3196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CEE549-2CF9-EDF9-A5BF-F217E5A4E776}"/>
              </a:ext>
            </a:extLst>
          </p:cNvPr>
          <p:cNvSpPr/>
          <p:nvPr/>
        </p:nvSpPr>
        <p:spPr>
          <a:xfrm>
            <a:off x="1401690" y="1889554"/>
            <a:ext cx="3535327" cy="26718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6" name="ZoneTexte 18">
            <a:extLst>
              <a:ext uri="{FF2B5EF4-FFF2-40B4-BE49-F238E27FC236}">
                <a16:creationId xmlns:a16="http://schemas.microsoft.com/office/drawing/2014/main" id="{64B910E2-BEAA-CBB1-E0C6-524D591DCFD2}"/>
              </a:ext>
            </a:extLst>
          </p:cNvPr>
          <p:cNvSpPr txBox="1"/>
          <p:nvPr/>
        </p:nvSpPr>
        <p:spPr>
          <a:xfrm>
            <a:off x="812373" y="1525967"/>
            <a:ext cx="4512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Camera’s</a:t>
            </a:r>
            <a:r>
              <a:rPr lang="fr-CA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 of </a:t>
            </a:r>
            <a:r>
              <a:rPr lang="fr-CA" sz="14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fr-CA" sz="14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6">
            <a:extLst>
              <a:ext uri="{FF2B5EF4-FFF2-40B4-BE49-F238E27FC236}">
                <a16:creationId xmlns:a16="http://schemas.microsoft.com/office/drawing/2014/main" id="{56AF394F-8C91-7044-C0DF-8FA3E613B1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56" b="16680"/>
          <a:stretch>
            <a:fillRect/>
          </a:stretch>
        </p:blipFill>
        <p:spPr>
          <a:xfrm>
            <a:off x="5124793" y="1461978"/>
            <a:ext cx="5732821" cy="32016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9FE0B8C-6BFA-F334-8F2D-01D9D68A56C4}"/>
              </a:ext>
            </a:extLst>
          </p:cNvPr>
          <p:cNvSpPr/>
          <p:nvPr/>
        </p:nvSpPr>
        <p:spPr>
          <a:xfrm>
            <a:off x="2161869" y="2484666"/>
            <a:ext cx="1511052" cy="15598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D34DCC-13DA-94AC-6F95-07B5CB7D7AC5}"/>
              </a:ext>
            </a:extLst>
          </p:cNvPr>
          <p:cNvSpPr/>
          <p:nvPr/>
        </p:nvSpPr>
        <p:spPr>
          <a:xfrm>
            <a:off x="2045748" y="2351120"/>
            <a:ext cx="114351" cy="18298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8B2241-5B7C-2CBF-35BE-CD62386478AF}"/>
              </a:ext>
            </a:extLst>
          </p:cNvPr>
          <p:cNvSpPr/>
          <p:nvPr/>
        </p:nvSpPr>
        <p:spPr>
          <a:xfrm>
            <a:off x="3672921" y="2358976"/>
            <a:ext cx="122207" cy="18219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C85C6F-3831-C759-B1B4-550597B33AB3}"/>
              </a:ext>
            </a:extLst>
          </p:cNvPr>
          <p:cNvSpPr/>
          <p:nvPr/>
        </p:nvSpPr>
        <p:spPr>
          <a:xfrm rot="16200000">
            <a:off x="2862647" y="3359769"/>
            <a:ext cx="131295" cy="151105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A46B6C-0957-B83C-108D-57F5281A19E2}"/>
              </a:ext>
            </a:extLst>
          </p:cNvPr>
          <p:cNvSpPr/>
          <p:nvPr/>
        </p:nvSpPr>
        <p:spPr>
          <a:xfrm>
            <a:off x="2160099" y="2902110"/>
            <a:ext cx="418880" cy="4306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A427C3D-9172-7753-FF28-7AC6FE32B1EA}"/>
              </a:ext>
            </a:extLst>
          </p:cNvPr>
          <p:cNvSpPr/>
          <p:nvPr/>
        </p:nvSpPr>
        <p:spPr>
          <a:xfrm>
            <a:off x="2332364" y="3460205"/>
            <a:ext cx="77348" cy="844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B30A9C9C-0175-B6B8-8E2A-9430AC44968A}"/>
              </a:ext>
            </a:extLst>
          </p:cNvPr>
          <p:cNvSpPr/>
          <p:nvPr/>
        </p:nvSpPr>
        <p:spPr>
          <a:xfrm rot="6674647">
            <a:off x="3080030" y="2997825"/>
            <a:ext cx="203811" cy="168332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Rectangle : coins arrondis 7">
            <a:extLst>
              <a:ext uri="{FF2B5EF4-FFF2-40B4-BE49-F238E27FC236}">
                <a16:creationId xmlns:a16="http://schemas.microsoft.com/office/drawing/2014/main" id="{66BCE67B-AE2D-527F-ED1D-502016C1924C}"/>
              </a:ext>
            </a:extLst>
          </p:cNvPr>
          <p:cNvSpPr/>
          <p:nvPr/>
        </p:nvSpPr>
        <p:spPr>
          <a:xfrm>
            <a:off x="5913449" y="3032804"/>
            <a:ext cx="771015" cy="497279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Flèche : droite 16">
            <a:extLst>
              <a:ext uri="{FF2B5EF4-FFF2-40B4-BE49-F238E27FC236}">
                <a16:creationId xmlns:a16="http://schemas.microsoft.com/office/drawing/2014/main" id="{CD4E53EF-8940-B0FB-98EF-FE6A4207F97B}"/>
              </a:ext>
            </a:extLst>
          </p:cNvPr>
          <p:cNvSpPr/>
          <p:nvPr/>
        </p:nvSpPr>
        <p:spPr>
          <a:xfrm rot="10800000">
            <a:off x="4882175" y="3012792"/>
            <a:ext cx="987624" cy="4972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A525B9-555A-9E8A-EF30-858282152EE1}"/>
              </a:ext>
            </a:extLst>
          </p:cNvPr>
          <p:cNvSpPr/>
          <p:nvPr/>
        </p:nvSpPr>
        <p:spPr>
          <a:xfrm>
            <a:off x="5755497" y="2511134"/>
            <a:ext cx="1086917" cy="4565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 + </a:t>
            </a:r>
            <a:r>
              <a:rPr lang="fr-CA" sz="12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Predator</a:t>
            </a:r>
            <a:r>
              <a:rPr lang="fr-CA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D2376F-D037-1A2B-4E75-885B3928407D}"/>
              </a:ext>
            </a:extLst>
          </p:cNvPr>
          <p:cNvSpPr/>
          <p:nvPr/>
        </p:nvSpPr>
        <p:spPr>
          <a:xfrm>
            <a:off x="9099134" y="2127807"/>
            <a:ext cx="958300" cy="222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MR-Linac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CEBE9B-AF5E-61F4-A5AD-67DCFC67D99B}"/>
              </a:ext>
            </a:extLst>
          </p:cNvPr>
          <p:cNvSpPr/>
          <p:nvPr/>
        </p:nvSpPr>
        <p:spPr>
          <a:xfrm>
            <a:off x="8672444" y="3305796"/>
            <a:ext cx="853381" cy="3482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Phantom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C0C9EF5-96F0-D5A8-105D-EC2D5D4F6351}"/>
              </a:ext>
            </a:extLst>
          </p:cNvPr>
          <p:cNvSpPr txBox="1"/>
          <p:nvPr/>
        </p:nvSpPr>
        <p:spPr>
          <a:xfrm>
            <a:off x="3832498" y="2643460"/>
            <a:ext cx="729310" cy="36933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900" dirty="0" err="1">
                <a:solidFill>
                  <a:schemeClr val="bg1"/>
                </a:solidFill>
              </a:rPr>
              <a:t>Acrylic</a:t>
            </a:r>
            <a:r>
              <a:rPr lang="fr-CA" sz="900" dirty="0">
                <a:solidFill>
                  <a:schemeClr val="bg1"/>
                </a:solidFill>
              </a:rPr>
              <a:t> </a:t>
            </a:r>
            <a:r>
              <a:rPr lang="fr-CA" sz="900" dirty="0" err="1">
                <a:solidFill>
                  <a:schemeClr val="bg1"/>
                </a:solidFill>
              </a:rPr>
              <a:t>walls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F4FD4C4-EEA0-1FA7-45FC-B1EDA0720F70}"/>
              </a:ext>
            </a:extLst>
          </p:cNvPr>
          <p:cNvSpPr txBox="1"/>
          <p:nvPr/>
        </p:nvSpPr>
        <p:spPr>
          <a:xfrm>
            <a:off x="2990922" y="3313888"/>
            <a:ext cx="513981" cy="23083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chemeClr val="bg1"/>
                </a:solidFill>
              </a:rPr>
              <a:t>Water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E0BA4CB-7C19-97DE-BE81-87E2FE9A825A}"/>
              </a:ext>
            </a:extLst>
          </p:cNvPr>
          <p:cNvSpPr txBox="1"/>
          <p:nvPr/>
        </p:nvSpPr>
        <p:spPr>
          <a:xfrm>
            <a:off x="2065886" y="2007996"/>
            <a:ext cx="628025" cy="23083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chemeClr val="bg1"/>
                </a:solidFill>
              </a:rPr>
              <a:t>Beam 0°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049234B-DDC1-3E96-6DA6-2914D71D15E8}"/>
              </a:ext>
            </a:extLst>
          </p:cNvPr>
          <p:cNvSpPr txBox="1"/>
          <p:nvPr/>
        </p:nvSpPr>
        <p:spPr>
          <a:xfrm>
            <a:off x="3638200" y="2099633"/>
            <a:ext cx="665756" cy="23083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chemeClr val="bg1"/>
                </a:solidFill>
              </a:rPr>
              <a:t>Beam 45°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F2CE0E3-6E9E-C021-F587-056994462BDE}"/>
              </a:ext>
            </a:extLst>
          </p:cNvPr>
          <p:cNvSpPr txBox="1"/>
          <p:nvPr/>
        </p:nvSpPr>
        <p:spPr>
          <a:xfrm>
            <a:off x="4031507" y="4147688"/>
            <a:ext cx="729310" cy="23083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chemeClr val="bg1"/>
                </a:solidFill>
              </a:rPr>
              <a:t>Beam 115°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E029649-82DD-90DD-C292-AF55B18AD949}"/>
              </a:ext>
            </a:extLst>
          </p:cNvPr>
          <p:cNvSpPr/>
          <p:nvPr/>
        </p:nvSpPr>
        <p:spPr>
          <a:xfrm>
            <a:off x="2580624" y="2869435"/>
            <a:ext cx="45719" cy="502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F00D46-A9CC-8414-3D09-753CB3A397BE}"/>
              </a:ext>
            </a:extLst>
          </p:cNvPr>
          <p:cNvSpPr/>
          <p:nvPr/>
        </p:nvSpPr>
        <p:spPr>
          <a:xfrm rot="5400000" flipH="1">
            <a:off x="2374298" y="2646886"/>
            <a:ext cx="45719" cy="4640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2A1506-5B46-7B43-DFAF-6BC85D1F1209}"/>
              </a:ext>
            </a:extLst>
          </p:cNvPr>
          <p:cNvSpPr/>
          <p:nvPr/>
        </p:nvSpPr>
        <p:spPr>
          <a:xfrm rot="5400000" flipH="1">
            <a:off x="2368783" y="3118669"/>
            <a:ext cx="45719" cy="46400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068FDBC1-DF78-EEE3-AA1D-1724AAD51EBA}"/>
              </a:ext>
            </a:extLst>
          </p:cNvPr>
          <p:cNvCxnSpPr/>
          <p:nvPr/>
        </p:nvCxnSpPr>
        <p:spPr>
          <a:xfrm>
            <a:off x="1893616" y="2358976"/>
            <a:ext cx="0" cy="1837728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Flèche : bas 38">
            <a:extLst>
              <a:ext uri="{FF2B5EF4-FFF2-40B4-BE49-F238E27FC236}">
                <a16:creationId xmlns:a16="http://schemas.microsoft.com/office/drawing/2014/main" id="{CF522AEF-0D0E-5EB1-2D1E-CD73B9EFF3A3}"/>
              </a:ext>
            </a:extLst>
          </p:cNvPr>
          <p:cNvSpPr/>
          <p:nvPr/>
        </p:nvSpPr>
        <p:spPr>
          <a:xfrm rot="2791670">
            <a:off x="2904713" y="2100635"/>
            <a:ext cx="192520" cy="166011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1694DCD5-0551-D4D6-E7DC-0257DE6FAA70}"/>
              </a:ext>
            </a:extLst>
          </p:cNvPr>
          <p:cNvSpPr/>
          <p:nvPr/>
        </p:nvSpPr>
        <p:spPr>
          <a:xfrm>
            <a:off x="2279680" y="2279555"/>
            <a:ext cx="196423" cy="116664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87197AA-619C-B2F8-4F37-28AC8C6A7850}"/>
              </a:ext>
            </a:extLst>
          </p:cNvPr>
          <p:cNvSpPr txBox="1"/>
          <p:nvPr/>
        </p:nvSpPr>
        <p:spPr>
          <a:xfrm>
            <a:off x="1567342" y="2934707"/>
            <a:ext cx="652548" cy="23083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chemeClr val="bg1"/>
                </a:solidFill>
              </a:rPr>
              <a:t>Air </a:t>
            </a:r>
            <a:r>
              <a:rPr lang="fr-CA" sz="900" dirty="0" err="1">
                <a:solidFill>
                  <a:schemeClr val="bg1"/>
                </a:solidFill>
              </a:rPr>
              <a:t>cavity</a:t>
            </a:r>
            <a:endParaRPr lang="fr-CA" sz="900" dirty="0">
              <a:solidFill>
                <a:schemeClr val="bg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8D6E8AA-8909-3AE3-CAD3-DAD152CF1DAE}"/>
              </a:ext>
            </a:extLst>
          </p:cNvPr>
          <p:cNvSpPr txBox="1"/>
          <p:nvPr/>
        </p:nvSpPr>
        <p:spPr>
          <a:xfrm>
            <a:off x="1628337" y="3439536"/>
            <a:ext cx="675501" cy="23083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900" dirty="0" err="1">
                <a:solidFill>
                  <a:schemeClr val="bg1"/>
                </a:solidFill>
              </a:rPr>
              <a:t>Isocenter</a:t>
            </a:r>
            <a:endParaRPr lang="fr-CA" sz="900" dirty="0">
              <a:solidFill>
                <a:schemeClr val="bg1"/>
              </a:solidFill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9BAE466-BD60-3A02-691B-F55CAB637985}"/>
              </a:ext>
            </a:extLst>
          </p:cNvPr>
          <p:cNvCxnSpPr>
            <a:cxnSpLocks/>
          </p:cNvCxnSpPr>
          <p:nvPr/>
        </p:nvCxnSpPr>
        <p:spPr>
          <a:xfrm>
            <a:off x="3886122" y="2484666"/>
            <a:ext cx="14408" cy="1559859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4C143EAB-AC18-DBAA-5BE2-5BA614CEAB22}"/>
              </a:ext>
            </a:extLst>
          </p:cNvPr>
          <p:cNvCxnSpPr>
            <a:cxnSpLocks/>
          </p:cNvCxnSpPr>
          <p:nvPr/>
        </p:nvCxnSpPr>
        <p:spPr>
          <a:xfrm>
            <a:off x="2370677" y="3495079"/>
            <a:ext cx="6151" cy="531289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1656B102-441E-2921-E238-70F314A391F4}"/>
              </a:ext>
            </a:extLst>
          </p:cNvPr>
          <p:cNvCxnSpPr>
            <a:cxnSpLocks/>
          </p:cNvCxnSpPr>
          <p:nvPr/>
        </p:nvCxnSpPr>
        <p:spPr>
          <a:xfrm flipH="1">
            <a:off x="2159639" y="3802324"/>
            <a:ext cx="217189" cy="0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E7E0BFC8-A6F5-15D7-838B-3A41F5F70330}"/>
              </a:ext>
            </a:extLst>
          </p:cNvPr>
          <p:cNvCxnSpPr>
            <a:cxnSpLocks/>
          </p:cNvCxnSpPr>
          <p:nvPr/>
        </p:nvCxnSpPr>
        <p:spPr>
          <a:xfrm>
            <a:off x="2543667" y="2494978"/>
            <a:ext cx="0" cy="348638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2DFA6239-3732-4FB8-FBD2-2C44DA8FD873}"/>
              </a:ext>
            </a:extLst>
          </p:cNvPr>
          <p:cNvSpPr txBox="1"/>
          <p:nvPr/>
        </p:nvSpPr>
        <p:spPr>
          <a:xfrm>
            <a:off x="3823170" y="3229373"/>
            <a:ext cx="493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17 cm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579712E-4868-29A5-3E8A-06D20370288A}"/>
              </a:ext>
            </a:extLst>
          </p:cNvPr>
          <p:cNvSpPr txBox="1"/>
          <p:nvPr/>
        </p:nvSpPr>
        <p:spPr>
          <a:xfrm>
            <a:off x="1487912" y="3205145"/>
            <a:ext cx="493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20 cm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8D93EAC-3B57-FD2D-69C4-2388C757B147}"/>
              </a:ext>
            </a:extLst>
          </p:cNvPr>
          <p:cNvSpPr txBox="1"/>
          <p:nvPr/>
        </p:nvSpPr>
        <p:spPr>
          <a:xfrm>
            <a:off x="2305088" y="3673681"/>
            <a:ext cx="6755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6.7 cm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6C7CD44-C6AF-0289-6884-119A6CE4EA02}"/>
              </a:ext>
            </a:extLst>
          </p:cNvPr>
          <p:cNvSpPr txBox="1"/>
          <p:nvPr/>
        </p:nvSpPr>
        <p:spPr>
          <a:xfrm>
            <a:off x="2121419" y="3789097"/>
            <a:ext cx="6178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2.5 cm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6464F99B-0A24-EDB5-DD49-F3C1AA068150}"/>
              </a:ext>
            </a:extLst>
          </p:cNvPr>
          <p:cNvSpPr txBox="1"/>
          <p:nvPr/>
        </p:nvSpPr>
        <p:spPr>
          <a:xfrm>
            <a:off x="2496263" y="2575534"/>
            <a:ext cx="493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3 cm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4E948706-6AF2-EE6E-9228-4193DEE04789}"/>
              </a:ext>
            </a:extLst>
          </p:cNvPr>
          <p:cNvCxnSpPr>
            <a:cxnSpLocks/>
          </p:cNvCxnSpPr>
          <p:nvPr/>
        </p:nvCxnSpPr>
        <p:spPr>
          <a:xfrm>
            <a:off x="2646658" y="3355764"/>
            <a:ext cx="0" cy="139315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C507F699-BB78-7B98-E5EE-18FADD301E53}"/>
              </a:ext>
            </a:extLst>
          </p:cNvPr>
          <p:cNvSpPr txBox="1"/>
          <p:nvPr/>
        </p:nvSpPr>
        <p:spPr>
          <a:xfrm>
            <a:off x="2486236" y="3396612"/>
            <a:ext cx="594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1.7 cm</a:t>
            </a:r>
          </a:p>
        </p:txBody>
      </p:sp>
      <p:cxnSp>
        <p:nvCxnSpPr>
          <p:cNvPr id="54" name="Straight Arrow Connector 17">
            <a:extLst>
              <a:ext uri="{FF2B5EF4-FFF2-40B4-BE49-F238E27FC236}">
                <a16:creationId xmlns:a16="http://schemas.microsoft.com/office/drawing/2014/main" id="{9D6664F0-A7C0-0944-5F7C-90F2CC5EA1E0}"/>
              </a:ext>
            </a:extLst>
          </p:cNvPr>
          <p:cNvCxnSpPr>
            <a:cxnSpLocks/>
          </p:cNvCxnSpPr>
          <p:nvPr/>
        </p:nvCxnSpPr>
        <p:spPr>
          <a:xfrm>
            <a:off x="1567342" y="2127807"/>
            <a:ext cx="326274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30">
            <a:extLst>
              <a:ext uri="{FF2B5EF4-FFF2-40B4-BE49-F238E27FC236}">
                <a16:creationId xmlns:a16="http://schemas.microsoft.com/office/drawing/2014/main" id="{2EF6BE46-B3FE-983F-B2C4-C56776E28000}"/>
              </a:ext>
            </a:extLst>
          </p:cNvPr>
          <p:cNvCxnSpPr>
            <a:cxnSpLocks/>
          </p:cNvCxnSpPr>
          <p:nvPr/>
        </p:nvCxnSpPr>
        <p:spPr>
          <a:xfrm>
            <a:off x="1567342" y="2127807"/>
            <a:ext cx="0" cy="30212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6">
                <a:extLst>
                  <a:ext uri="{FF2B5EF4-FFF2-40B4-BE49-F238E27FC236}">
                    <a16:creationId xmlns:a16="http://schemas.microsoft.com/office/drawing/2014/main" id="{9079AA4E-57E6-6463-194E-0E206F4FBE70}"/>
                  </a:ext>
                </a:extLst>
              </p:cNvPr>
              <p:cNvSpPr txBox="1"/>
              <p:nvPr/>
            </p:nvSpPr>
            <p:spPr>
              <a:xfrm>
                <a:off x="1658745" y="1920783"/>
                <a:ext cx="49300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9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CA" sz="900" b="0" dirty="0"/>
              </a:p>
            </p:txBody>
          </p:sp>
        </mc:Choice>
        <mc:Fallback xmlns="">
          <p:sp>
            <p:nvSpPr>
              <p:cNvPr id="56" name="ZoneTexte 56">
                <a:extLst>
                  <a:ext uri="{FF2B5EF4-FFF2-40B4-BE49-F238E27FC236}">
                    <a16:creationId xmlns:a16="http://schemas.microsoft.com/office/drawing/2014/main" id="{9079AA4E-57E6-6463-194E-0E206F4F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745" y="1920783"/>
                <a:ext cx="493005" cy="2308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AF75C91B-47C3-501D-26EB-FD44C1B46A44}"/>
                  </a:ext>
                </a:extLst>
              </p:cNvPr>
              <p:cNvSpPr txBox="1"/>
              <p:nvPr/>
            </p:nvSpPr>
            <p:spPr>
              <a:xfrm>
                <a:off x="1402101" y="2275560"/>
                <a:ext cx="49300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9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fr-CA" sz="900" b="0" dirty="0"/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AF75C91B-47C3-501D-26EB-FD44C1B46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101" y="2275560"/>
                <a:ext cx="493005" cy="2308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43">
            <a:extLst>
              <a:ext uri="{FF2B5EF4-FFF2-40B4-BE49-F238E27FC236}">
                <a16:creationId xmlns:a16="http://schemas.microsoft.com/office/drawing/2014/main" id="{D694FFE8-B1B3-227D-BCFF-6E68BEFCD106}"/>
              </a:ext>
            </a:extLst>
          </p:cNvPr>
          <p:cNvSpPr/>
          <p:nvPr/>
        </p:nvSpPr>
        <p:spPr>
          <a:xfrm>
            <a:off x="1551803" y="210829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9" name="Oval 44">
            <a:extLst>
              <a:ext uri="{FF2B5EF4-FFF2-40B4-BE49-F238E27FC236}">
                <a16:creationId xmlns:a16="http://schemas.microsoft.com/office/drawing/2014/main" id="{D13E8E01-C011-B283-F880-28B37507C38B}"/>
              </a:ext>
            </a:extLst>
          </p:cNvPr>
          <p:cNvSpPr/>
          <p:nvPr/>
        </p:nvSpPr>
        <p:spPr>
          <a:xfrm>
            <a:off x="1515147" y="2070999"/>
            <a:ext cx="119029" cy="1172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6">
                <a:extLst>
                  <a:ext uri="{FF2B5EF4-FFF2-40B4-BE49-F238E27FC236}">
                    <a16:creationId xmlns:a16="http://schemas.microsoft.com/office/drawing/2014/main" id="{76EF5918-8446-175C-BDD0-739E5D569A86}"/>
                  </a:ext>
                </a:extLst>
              </p:cNvPr>
              <p:cNvSpPr txBox="1"/>
              <p:nvPr/>
            </p:nvSpPr>
            <p:spPr>
              <a:xfrm>
                <a:off x="1440029" y="1926942"/>
                <a:ext cx="49300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9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fr-CA" sz="900" b="0" dirty="0"/>
              </a:p>
            </p:txBody>
          </p:sp>
        </mc:Choice>
        <mc:Fallback xmlns="">
          <p:sp>
            <p:nvSpPr>
              <p:cNvPr id="60" name="ZoneTexte 56">
                <a:extLst>
                  <a:ext uri="{FF2B5EF4-FFF2-40B4-BE49-F238E27FC236}">
                    <a16:creationId xmlns:a16="http://schemas.microsoft.com/office/drawing/2014/main" id="{76EF5918-8446-175C-BDD0-739E5D569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29" y="1926942"/>
                <a:ext cx="493005" cy="2308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8AF040AB-71D6-9B57-D26A-46040A14BDF8}"/>
              </a:ext>
            </a:extLst>
          </p:cNvPr>
          <p:cNvSpPr/>
          <p:nvPr/>
        </p:nvSpPr>
        <p:spPr>
          <a:xfrm>
            <a:off x="2251458" y="2816565"/>
            <a:ext cx="290659" cy="85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5F50D8-F5ED-6F08-001B-61E124C61726}"/>
              </a:ext>
            </a:extLst>
          </p:cNvPr>
          <p:cNvSpPr/>
          <p:nvPr/>
        </p:nvSpPr>
        <p:spPr>
          <a:xfrm>
            <a:off x="2588662" y="3191452"/>
            <a:ext cx="81311" cy="202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827F363-331F-8BEC-A512-318D882A269B}"/>
              </a:ext>
            </a:extLst>
          </p:cNvPr>
          <p:cNvSpPr/>
          <p:nvPr/>
        </p:nvSpPr>
        <p:spPr>
          <a:xfrm>
            <a:off x="2245940" y="3327404"/>
            <a:ext cx="290659" cy="348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4" name="ZoneTexte 56">
            <a:extLst>
              <a:ext uri="{FF2B5EF4-FFF2-40B4-BE49-F238E27FC236}">
                <a16:creationId xmlns:a16="http://schemas.microsoft.com/office/drawing/2014/main" id="{48DC921D-E845-6D78-E8E2-E09FC59FE44E}"/>
              </a:ext>
            </a:extLst>
          </p:cNvPr>
          <p:cNvSpPr txBox="1"/>
          <p:nvPr/>
        </p:nvSpPr>
        <p:spPr>
          <a:xfrm>
            <a:off x="2470548" y="2689911"/>
            <a:ext cx="493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rgbClr val="FF0000"/>
                </a:solidFill>
              </a:rPr>
              <a:t>ROI 1</a:t>
            </a:r>
          </a:p>
        </p:txBody>
      </p:sp>
      <p:sp>
        <p:nvSpPr>
          <p:cNvPr id="65" name="ZoneTexte 56">
            <a:extLst>
              <a:ext uri="{FF2B5EF4-FFF2-40B4-BE49-F238E27FC236}">
                <a16:creationId xmlns:a16="http://schemas.microsoft.com/office/drawing/2014/main" id="{59AA3AA5-BFF7-FDEB-7AD3-AB16935D9767}"/>
              </a:ext>
            </a:extLst>
          </p:cNvPr>
          <p:cNvSpPr txBox="1"/>
          <p:nvPr/>
        </p:nvSpPr>
        <p:spPr>
          <a:xfrm>
            <a:off x="2597488" y="3242868"/>
            <a:ext cx="493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rgbClr val="FF0000"/>
                </a:solidFill>
              </a:rPr>
              <a:t>ROI 2</a:t>
            </a:r>
          </a:p>
        </p:txBody>
      </p:sp>
      <p:sp>
        <p:nvSpPr>
          <p:cNvPr id="66" name="ZoneTexte 56">
            <a:extLst>
              <a:ext uri="{FF2B5EF4-FFF2-40B4-BE49-F238E27FC236}">
                <a16:creationId xmlns:a16="http://schemas.microsoft.com/office/drawing/2014/main" id="{CFA77E09-6B08-FC21-85ED-702305E04753}"/>
              </a:ext>
            </a:extLst>
          </p:cNvPr>
          <p:cNvSpPr txBox="1"/>
          <p:nvPr/>
        </p:nvSpPr>
        <p:spPr>
          <a:xfrm>
            <a:off x="2483017" y="3504901"/>
            <a:ext cx="493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>
                <a:solidFill>
                  <a:srgbClr val="FF0000"/>
                </a:solidFill>
              </a:rPr>
              <a:t>ROI 3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B3181873-A5D5-1ABD-15BA-0DFD267845CE}"/>
              </a:ext>
            </a:extLst>
          </p:cNvPr>
          <p:cNvCxnSpPr>
            <a:cxnSpLocks/>
          </p:cNvCxnSpPr>
          <p:nvPr/>
        </p:nvCxnSpPr>
        <p:spPr>
          <a:xfrm flipV="1">
            <a:off x="2065886" y="4287675"/>
            <a:ext cx="1689067" cy="6354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E495990E-B9CD-7665-440E-2E1FCCC4D2E8}"/>
              </a:ext>
            </a:extLst>
          </p:cNvPr>
          <p:cNvSpPr txBox="1"/>
          <p:nvPr/>
        </p:nvSpPr>
        <p:spPr>
          <a:xfrm>
            <a:off x="2693911" y="4271265"/>
            <a:ext cx="493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15 cm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31383FAB-0C74-5860-8FC1-622CB75364BD}"/>
              </a:ext>
            </a:extLst>
          </p:cNvPr>
          <p:cNvCxnSpPr>
            <a:cxnSpLocks/>
          </p:cNvCxnSpPr>
          <p:nvPr/>
        </p:nvCxnSpPr>
        <p:spPr>
          <a:xfrm>
            <a:off x="3101737" y="2776785"/>
            <a:ext cx="63469" cy="64212"/>
          </a:xfrm>
          <a:prstGeom prst="straightConnector1">
            <a:avLst/>
          </a:prstGeom>
          <a:ln w="635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7AFCB413-9517-BCF5-9F42-64059DDBAA64}"/>
              </a:ext>
            </a:extLst>
          </p:cNvPr>
          <p:cNvSpPr txBox="1"/>
          <p:nvPr/>
        </p:nvSpPr>
        <p:spPr>
          <a:xfrm>
            <a:off x="3080277" y="2776605"/>
            <a:ext cx="493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2 cm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B25BF82F-9CEF-8307-2D10-E842EFD25545}"/>
              </a:ext>
            </a:extLst>
          </p:cNvPr>
          <p:cNvSpPr txBox="1"/>
          <p:nvPr/>
        </p:nvSpPr>
        <p:spPr>
          <a:xfrm>
            <a:off x="3504903" y="4663623"/>
            <a:ext cx="2906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ROI 1: </a:t>
            </a:r>
            <a:r>
              <a:rPr lang="fr-CA" dirty="0" err="1"/>
              <a:t>upper</a:t>
            </a:r>
            <a:r>
              <a:rPr lang="fr-CA" dirty="0"/>
              <a:t> horizontal (UH) interface 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8C45D85-5A7A-AD7F-BDB5-887B83D71FA6}"/>
              </a:ext>
            </a:extLst>
          </p:cNvPr>
          <p:cNvSpPr txBox="1"/>
          <p:nvPr/>
        </p:nvSpPr>
        <p:spPr>
          <a:xfrm>
            <a:off x="3505051" y="5378199"/>
            <a:ext cx="2632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ROI 2: right vertical (RV) interface 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52B3CBB2-9318-CACE-ABFE-FFF4B89875A0}"/>
              </a:ext>
            </a:extLst>
          </p:cNvPr>
          <p:cNvSpPr txBox="1"/>
          <p:nvPr/>
        </p:nvSpPr>
        <p:spPr>
          <a:xfrm>
            <a:off x="3504902" y="6094173"/>
            <a:ext cx="2632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ROI 3: </a:t>
            </a:r>
            <a:r>
              <a:rPr lang="fr-CA" dirty="0" err="1"/>
              <a:t>isocenter</a:t>
            </a:r>
            <a:r>
              <a:rPr lang="fr-CA" dirty="0"/>
              <a:t> </a:t>
            </a:r>
            <a:r>
              <a:rPr lang="fr-CA" dirty="0" err="1"/>
              <a:t>region</a:t>
            </a:r>
            <a:r>
              <a:rPr lang="fr-CA" dirty="0"/>
              <a:t> </a:t>
            </a: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0CC706D0-1DDA-E6EF-DEEB-282F97BFA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2516" y="5747113"/>
            <a:ext cx="2768742" cy="806491"/>
          </a:xfrm>
          <a:prstGeom prst="rect">
            <a:avLst/>
          </a:prstGeom>
        </p:spPr>
      </p:pic>
      <p:sp>
        <p:nvSpPr>
          <p:cNvPr id="75" name="ZoneTexte 74">
            <a:extLst>
              <a:ext uri="{FF2B5EF4-FFF2-40B4-BE49-F238E27FC236}">
                <a16:creationId xmlns:a16="http://schemas.microsoft.com/office/drawing/2014/main" id="{EE759271-D236-7E2C-E719-A28EA9EACD4C}"/>
              </a:ext>
            </a:extLst>
          </p:cNvPr>
          <p:cNvSpPr txBox="1"/>
          <p:nvPr/>
        </p:nvSpPr>
        <p:spPr>
          <a:xfrm>
            <a:off x="418214" y="4962701"/>
            <a:ext cx="2557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Beam </a:t>
            </a:r>
            <a:r>
              <a:rPr lang="fr-CA" dirty="0" err="1"/>
              <a:t>characteristics</a:t>
            </a:r>
            <a:r>
              <a:rPr lang="fr-CA" dirty="0"/>
              <a:t>:</a:t>
            </a:r>
          </a:p>
          <a:p>
            <a:pPr marL="285750" indent="-285750">
              <a:buFontTx/>
              <a:buChar char="-"/>
            </a:pPr>
            <a:r>
              <a:rPr lang="fr-CA" dirty="0"/>
              <a:t>7 MV</a:t>
            </a:r>
          </a:p>
          <a:p>
            <a:pPr marL="285750" indent="-285750">
              <a:buFontTx/>
              <a:buChar char="-"/>
            </a:pPr>
            <a:r>
              <a:rPr lang="fr-CA" dirty="0"/>
              <a:t>600 MU at 425 MU/min</a:t>
            </a:r>
          </a:p>
          <a:p>
            <a:pPr marL="285750" indent="-285750">
              <a:buFontTx/>
              <a:buChar char="-"/>
            </a:pPr>
            <a:endParaRPr lang="fr-CA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E39CCDC4-E8AF-2E63-471E-A8503D06D8F3}"/>
              </a:ext>
            </a:extLst>
          </p:cNvPr>
          <p:cNvSpPr txBox="1"/>
          <p:nvPr/>
        </p:nvSpPr>
        <p:spPr>
          <a:xfrm>
            <a:off x="7393172" y="4962701"/>
            <a:ext cx="3154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Phantom limitations </a:t>
            </a:r>
            <a:r>
              <a:rPr lang="fr-CA" dirty="0" err="1"/>
              <a:t>prevented</a:t>
            </a:r>
            <a:r>
              <a:rPr lang="fr-CA" dirty="0"/>
              <a:t> </a:t>
            </a:r>
            <a:r>
              <a:rPr lang="fr-CA" dirty="0" err="1"/>
              <a:t>directly</a:t>
            </a:r>
            <a:r>
              <a:rPr lang="fr-CA" dirty="0"/>
              <a:t> </a:t>
            </a:r>
            <a:r>
              <a:rPr lang="fr-CA" dirty="0" err="1"/>
              <a:t>symmetrical</a:t>
            </a:r>
            <a:r>
              <a:rPr lang="fr-CA" dirty="0"/>
              <a:t> </a:t>
            </a:r>
            <a:r>
              <a:rPr lang="fr-CA" dirty="0" err="1"/>
              <a:t>opposed</a:t>
            </a:r>
            <a:r>
              <a:rPr lang="fr-CA" dirty="0"/>
              <a:t> </a:t>
            </a:r>
            <a:r>
              <a:rPr lang="fr-CA" dirty="0" err="1"/>
              <a:t>beams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1019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7" grpId="0"/>
      <p:bldP spid="48" grpId="0"/>
      <p:bldP spid="49" grpId="0"/>
      <p:bldP spid="50" grpId="0"/>
      <p:bldP spid="51" grpId="0"/>
      <p:bldP spid="53" grpId="0"/>
      <p:bldP spid="56" grpId="0"/>
      <p:bldP spid="57" grpId="0"/>
      <p:bldP spid="58" grpId="0" animBg="1"/>
      <p:bldP spid="59" grpId="0" animBg="1"/>
      <p:bldP spid="60" grpId="0"/>
      <p:bldP spid="61" grpId="0" animBg="1"/>
      <p:bldP spid="62" grpId="0" animBg="1"/>
      <p:bldP spid="63" grpId="0" animBg="1"/>
      <p:bldP spid="64" grpId="0"/>
      <p:bldP spid="65" grpId="0"/>
      <p:bldP spid="66" grpId="0"/>
      <p:bldP spid="68" grpId="0"/>
      <p:bldP spid="70" grpId="0"/>
      <p:bldP spid="71" grpId="0"/>
      <p:bldP spid="72" grpId="0"/>
      <p:bldP spid="73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F838F-1413-2013-21E5-B39F2384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Polarimetric</a:t>
            </a:r>
            <a:r>
              <a:rPr lang="fr-FR" dirty="0"/>
              <a:t> and </a:t>
            </a:r>
            <a:r>
              <a:rPr lang="fr-FR" dirty="0" err="1"/>
              <a:t>dosimetric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fr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10015C-A265-2948-1EB9-787CA25482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44C9FD52-D279-4099-9D79-B75837596A25}" type="slidenum">
              <a:rPr lang="en-CA" spc="-1" smtClean="0">
                <a:latin typeface="Calibri"/>
              </a:rPr>
              <a:pPr algn="r"/>
              <a:t>9</a:t>
            </a:fld>
            <a:endParaRPr lang="en-CA" spc="-1">
              <a:latin typeface="Times New Roman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C6CD1A-3D35-572B-1A83-DEFEA9CCC563}"/>
              </a:ext>
            </a:extLst>
          </p:cNvPr>
          <p:cNvSpPr txBox="1"/>
          <p:nvPr/>
        </p:nvSpPr>
        <p:spPr>
          <a:xfrm>
            <a:off x="453040" y="1859339"/>
            <a:ext cx="47935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u="sng" dirty="0" err="1"/>
              <a:t>Polarimetric</a:t>
            </a:r>
            <a:r>
              <a:rPr lang="fr-CA" sz="2200" u="sng" dirty="0"/>
              <a:t> </a:t>
            </a:r>
            <a:r>
              <a:rPr lang="fr-CA" sz="2200" u="sng" dirty="0" err="1"/>
              <a:t>analysis</a:t>
            </a:r>
            <a:r>
              <a:rPr lang="fr-CA" sz="2200" u="sng" dirty="0"/>
              <a:t> </a:t>
            </a:r>
            <a:r>
              <a:rPr lang="fr-CA" sz="2200" dirty="0"/>
              <a:t>(</a:t>
            </a:r>
            <a:r>
              <a:rPr lang="fr-CA" sz="2200" dirty="0" err="1"/>
              <a:t>using</a:t>
            </a:r>
            <a:r>
              <a:rPr lang="fr-CA" sz="2200" dirty="0"/>
              <a:t> the </a:t>
            </a:r>
            <a:r>
              <a:rPr lang="fr-CA" sz="2200" dirty="0" err="1"/>
              <a:t>Predator</a:t>
            </a:r>
            <a:r>
              <a:rPr lang="fr-CA" sz="2200" dirty="0"/>
              <a:t> software):</a:t>
            </a:r>
          </a:p>
          <a:p>
            <a:pPr marL="285750" indent="-285750">
              <a:buFontTx/>
              <a:buChar char="-"/>
            </a:pPr>
            <a:r>
              <a:rPr lang="fr-CA" sz="2200" dirty="0"/>
              <a:t>Image </a:t>
            </a:r>
            <a:r>
              <a:rPr lang="fr-CA" sz="2200" dirty="0" err="1"/>
              <a:t>intensities</a:t>
            </a:r>
            <a:r>
              <a:rPr lang="fr-CA" sz="2200" dirty="0"/>
              <a:t> at </a:t>
            </a:r>
            <a:r>
              <a:rPr lang="fr-CA" sz="2200" b="1" dirty="0"/>
              <a:t>0°</a:t>
            </a:r>
            <a:r>
              <a:rPr lang="fr-CA" sz="2200" dirty="0"/>
              <a:t>,</a:t>
            </a:r>
            <a:r>
              <a:rPr lang="fr-CA" sz="2200" b="1" dirty="0"/>
              <a:t> </a:t>
            </a:r>
            <a:r>
              <a:rPr lang="fr-CA" sz="2200" dirty="0"/>
              <a:t>45°, 90° and 135° </a:t>
            </a:r>
            <a:r>
              <a:rPr lang="fr-CA" sz="2200" dirty="0" err="1"/>
              <a:t>polarization</a:t>
            </a:r>
            <a:r>
              <a:rPr lang="fr-CA" sz="2200" dirty="0"/>
              <a:t> angles</a:t>
            </a:r>
          </a:p>
          <a:p>
            <a:pPr marL="285750" indent="-285750">
              <a:buFontTx/>
              <a:buChar char="-"/>
            </a:pPr>
            <a:r>
              <a:rPr lang="fr-CA" sz="2200" dirty="0" err="1"/>
              <a:t>AoP</a:t>
            </a:r>
            <a:r>
              <a:rPr lang="fr-CA" sz="2200" dirty="0"/>
              <a:t> + DoLP </a:t>
            </a:r>
            <a:r>
              <a:rPr lang="fr-CA" sz="2200" dirty="0" err="1"/>
              <a:t>map</a:t>
            </a:r>
            <a:endParaRPr lang="fr-CA" sz="2200" dirty="0"/>
          </a:p>
          <a:p>
            <a:pPr marL="285750" indent="-285750">
              <a:buFontTx/>
              <a:buChar char="-"/>
            </a:pPr>
            <a:endParaRPr lang="fr-CA" sz="2200" dirty="0"/>
          </a:p>
          <a:p>
            <a:r>
              <a:rPr lang="fr-CA" sz="2200" u="sng" dirty="0" err="1"/>
              <a:t>Dosimetric</a:t>
            </a:r>
            <a:r>
              <a:rPr lang="fr-CA" sz="2200" u="sng" dirty="0"/>
              <a:t> </a:t>
            </a:r>
            <a:r>
              <a:rPr lang="fr-CA" sz="2200" u="sng" dirty="0" err="1"/>
              <a:t>analysis</a:t>
            </a:r>
            <a:r>
              <a:rPr lang="fr-CA" sz="2200" dirty="0"/>
              <a:t>:</a:t>
            </a:r>
          </a:p>
          <a:p>
            <a:pPr marL="285750" indent="-285750">
              <a:buFontTx/>
              <a:buChar char="-"/>
            </a:pPr>
            <a:r>
              <a:rPr lang="fr-CA" sz="2200" dirty="0" err="1"/>
              <a:t>Projected</a:t>
            </a:r>
            <a:r>
              <a:rPr lang="fr-CA" sz="2200" dirty="0"/>
              <a:t> percent </a:t>
            </a:r>
            <a:r>
              <a:rPr lang="fr-CA" sz="2200" dirty="0" err="1"/>
              <a:t>depth</a:t>
            </a:r>
            <a:r>
              <a:rPr lang="fr-CA" sz="2200" dirty="0"/>
              <a:t> dose</a:t>
            </a:r>
          </a:p>
          <a:p>
            <a:pPr marL="285750" indent="-285750">
              <a:buFontTx/>
              <a:buChar char="-"/>
            </a:pPr>
            <a:r>
              <a:rPr lang="fr-CA" sz="2200" dirty="0"/>
              <a:t>Gamma index </a:t>
            </a:r>
            <a:r>
              <a:rPr lang="fr-CA" sz="2200" dirty="0" err="1"/>
              <a:t>maps</a:t>
            </a:r>
            <a:r>
              <a:rPr lang="fr-CA" sz="2200" dirty="0"/>
              <a:t> </a:t>
            </a:r>
            <a:r>
              <a:rPr lang="fr-CA" sz="2200" dirty="0" err="1"/>
              <a:t>with</a:t>
            </a:r>
            <a:r>
              <a:rPr lang="fr-CA" sz="2200" dirty="0"/>
              <a:t> a 3% / 3 mm </a:t>
            </a:r>
            <a:r>
              <a:rPr lang="fr-CA" sz="2200" dirty="0" err="1"/>
              <a:t>criteria</a:t>
            </a:r>
            <a:r>
              <a:rPr lang="fr-CA" sz="2200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E76B20-4226-6F7C-C51A-2CA9B488E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75" y="3803168"/>
            <a:ext cx="3650921" cy="27386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7CF9F7-F13A-2654-651F-61EE71302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74" y="1284187"/>
            <a:ext cx="3650921" cy="27384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276B959-EB5C-9254-408E-4748DDE960CD}"/>
              </a:ext>
            </a:extLst>
          </p:cNvPr>
          <p:cNvSpPr txBox="1"/>
          <p:nvPr/>
        </p:nvSpPr>
        <p:spPr>
          <a:xfrm>
            <a:off x="8688031" y="4378170"/>
            <a:ext cx="637209" cy="369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900" dirty="0"/>
              <a:t>ROI 1: UH interface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D22EAC-B59C-236A-AACC-D3154EB05ED5}"/>
              </a:ext>
            </a:extLst>
          </p:cNvPr>
          <p:cNvSpPr txBox="1"/>
          <p:nvPr/>
        </p:nvSpPr>
        <p:spPr>
          <a:xfrm>
            <a:off x="9006636" y="5315779"/>
            <a:ext cx="637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900" dirty="0"/>
              <a:t>ROI 2: RV interface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8BFF7C-2C76-244C-13B4-D1784B96B742}"/>
              </a:ext>
            </a:extLst>
          </p:cNvPr>
          <p:cNvSpPr txBox="1"/>
          <p:nvPr/>
        </p:nvSpPr>
        <p:spPr>
          <a:xfrm>
            <a:off x="8695591" y="5851578"/>
            <a:ext cx="125930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900" dirty="0"/>
              <a:t>ROI 3: </a:t>
            </a:r>
            <a:r>
              <a:rPr lang="fr-CA" sz="900" dirty="0" err="1"/>
              <a:t>isocenter</a:t>
            </a:r>
            <a:r>
              <a:rPr lang="fr-CA" sz="900" dirty="0"/>
              <a:t> </a:t>
            </a:r>
            <a:r>
              <a:rPr lang="fr-CA" sz="900" dirty="0" err="1"/>
              <a:t>region</a:t>
            </a:r>
            <a:endParaRPr lang="fr-CA" sz="9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971E78-7EA4-FD51-E323-8131B80C9D40}"/>
              </a:ext>
            </a:extLst>
          </p:cNvPr>
          <p:cNvSpPr txBox="1"/>
          <p:nvPr/>
        </p:nvSpPr>
        <p:spPr>
          <a:xfrm>
            <a:off x="8704444" y="1935124"/>
            <a:ext cx="637209" cy="369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900" dirty="0"/>
              <a:t>ROI 1: UH interface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19C5864-5C0A-F0FD-D9A3-943760371396}"/>
              </a:ext>
            </a:extLst>
          </p:cNvPr>
          <p:cNvSpPr txBox="1"/>
          <p:nvPr/>
        </p:nvSpPr>
        <p:spPr>
          <a:xfrm>
            <a:off x="9023049" y="2872733"/>
            <a:ext cx="6372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900" dirty="0"/>
              <a:t>ROI 2: RV interface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0796803-C034-6CA0-08B1-AAE90F7B487B}"/>
              </a:ext>
            </a:extLst>
          </p:cNvPr>
          <p:cNvSpPr txBox="1"/>
          <p:nvPr/>
        </p:nvSpPr>
        <p:spPr>
          <a:xfrm>
            <a:off x="8712004" y="3408532"/>
            <a:ext cx="125930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A" sz="900" dirty="0"/>
              <a:t>ROI 3: </a:t>
            </a:r>
            <a:r>
              <a:rPr lang="fr-CA" sz="900" dirty="0" err="1"/>
              <a:t>isocenter</a:t>
            </a:r>
            <a:r>
              <a:rPr lang="fr-CA" sz="900" dirty="0"/>
              <a:t> </a:t>
            </a:r>
            <a:r>
              <a:rPr lang="fr-CA" sz="900" dirty="0" err="1"/>
              <a:t>region</a:t>
            </a:r>
            <a:endParaRPr lang="fr-CA" sz="900" dirty="0"/>
          </a:p>
        </p:txBody>
      </p:sp>
    </p:spTree>
    <p:extLst>
      <p:ext uri="{BB962C8B-B14F-4D97-AF65-F5344CB8AC3E}">
        <p14:creationId xmlns:p14="http://schemas.microsoft.com/office/powerpoint/2010/main" val="3312126057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gos_and_closing_slide" id="{ACA03AC4-9572-4C3C-874F-375421DDBC71}" vid="{F2D37B59-DBD6-4490-B185-3722A73AF4B8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gos_and_closing_slide" id="{ACA03AC4-9572-4C3C-874F-375421DDBC71}" vid="{EFFFF190-D3AF-4038-98AC-72945176CB7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gos_and_closing_slide" id="{ACA03AC4-9572-4C3C-874F-375421DDBC71}" vid="{26551795-2301-4ED8-BDC8-398080915514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E60D280-AFE0-8F4B-9BED-4C7977CE8D4C}">
  <we:reference id="bfc52345-98f9-4096-99c4-2263a14c97f5" version="2.0.0.0" store="EXCatalog" storeType="EXCatalog"/>
  <we:alternateReferences>
    <we:reference id="WA104379997" version="2.0.0.0" store="fr-CA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8be0071-4e71-41e7-ac47-458336b138b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A2DF68D2D602438A4488F41BB23BC9" ma:contentTypeVersion="14" ma:contentTypeDescription="Crée un document." ma:contentTypeScope="" ma:versionID="4678a0f656524a12d815ab4f69c12223">
  <xsd:schema xmlns:xsd="http://www.w3.org/2001/XMLSchema" xmlns:xs="http://www.w3.org/2001/XMLSchema" xmlns:p="http://schemas.microsoft.com/office/2006/metadata/properties" xmlns:ns2="38be0071-4e71-41e7-ac47-458336b138b9" xmlns:ns3="e7cebf22-1b9b-4ff5-ae86-da01515e59da" targetNamespace="http://schemas.microsoft.com/office/2006/metadata/properties" ma:root="true" ma:fieldsID="1a504375dac0bb578905937b0e1ab28d" ns2:_="" ns3:_="">
    <xsd:import namespace="38be0071-4e71-41e7-ac47-458336b138b9"/>
    <xsd:import namespace="e7cebf22-1b9b-4ff5-ae86-da01515e59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e0071-4e71-41e7-ac47-458336b13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9eaa8290-3616-4126-84aa-16f277ca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cebf22-1b9b-4ff5-ae86-da01515e59d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FF6F8C-EEB4-4ECD-B3BC-23E38F2A714C}">
  <ds:schemaRefs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e7cebf22-1b9b-4ff5-ae86-da01515e59da"/>
    <ds:schemaRef ds:uri="38be0071-4e71-41e7-ac47-458336b138b9"/>
  </ds:schemaRefs>
</ds:datastoreItem>
</file>

<file path=customXml/itemProps2.xml><?xml version="1.0" encoding="utf-8"?>
<ds:datastoreItem xmlns:ds="http://schemas.openxmlformats.org/officeDocument/2006/customXml" ds:itemID="{0B05890B-B299-46C2-BF50-619ED4A256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be0071-4e71-41e7-ac47-458336b138b9"/>
    <ds:schemaRef ds:uri="e7cebf22-1b9b-4ff5-ae86-da01515e59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05184F-DD16-4867-8CEE-F266B797BB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logos_and_closing_slide</Template>
  <TotalTime>3400</TotalTime>
  <Words>1468</Words>
  <Application>Microsoft Office PowerPoint</Application>
  <PresentationFormat>Grand écran</PresentationFormat>
  <Paragraphs>269</Paragraphs>
  <Slides>19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Symbol</vt:lpstr>
      <vt:lpstr>Times New Roman</vt:lpstr>
      <vt:lpstr>WordVisi_MSFontService</vt:lpstr>
      <vt:lpstr>1_Conception personnalisée</vt:lpstr>
      <vt:lpstr>2_Conception personnalisée</vt:lpstr>
      <vt:lpstr>Conception personnalisée</vt:lpstr>
      <vt:lpstr>Présentation PowerPoint</vt:lpstr>
      <vt:lpstr>Introduction</vt:lpstr>
      <vt:lpstr>The electron return effect</vt:lpstr>
      <vt:lpstr>Cherenkov light emission</vt:lpstr>
      <vt:lpstr>Our study</vt:lpstr>
      <vt:lpstr>Predator filter</vt:lpstr>
      <vt:lpstr>Predator filter: working principles</vt:lpstr>
      <vt:lpstr>Experimental setup</vt:lpstr>
      <vt:lpstr>Polarimetric and dosimetric analysis</vt:lpstr>
      <vt:lpstr>Reference Monte Carlo dose map</vt:lpstr>
      <vt:lpstr>Angle and degree of linear polarization</vt:lpstr>
      <vt:lpstr>Projected percent depth dose</vt:lpstr>
      <vt:lpstr>Gamma index maps</vt:lpstr>
      <vt:lpstr>Conclusion</vt:lpstr>
      <vt:lpstr>Future work</vt:lpstr>
      <vt:lpstr>Présentation PowerPoint</vt:lpstr>
      <vt:lpstr>Past study using Cherenkov</vt:lpstr>
      <vt:lpstr>Discussion</vt:lpstr>
      <vt:lpstr>Acrylic phantom: AoP + DoLP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Audran Poher</dc:creator>
  <cp:lastModifiedBy>Audran Poher</cp:lastModifiedBy>
  <cp:revision>2</cp:revision>
  <dcterms:created xsi:type="dcterms:W3CDTF">2026-05-26T16:27:29Z</dcterms:created>
  <dcterms:modified xsi:type="dcterms:W3CDTF">2026-06-12T18:39:19Z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0x01010079A2DF68D2D602438A4488F41BB23BC9</vt:lpwstr>
  </property>
  <property fmtid="{D5CDD505-2E9C-101B-9397-08002B2CF9AE}" pid="3" name="MediaServiceImageTags">
    <vt:lpwstr/>
  </property>
</Properties>
</file>