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87" r:id="rId3"/>
    <p:sldId id="289" r:id="rId4"/>
    <p:sldId id="273" r:id="rId5"/>
    <p:sldId id="290" r:id="rId6"/>
    <p:sldId id="294" r:id="rId7"/>
    <p:sldId id="295" r:id="rId8"/>
    <p:sldId id="292" r:id="rId9"/>
    <p:sldId id="296" r:id="rId10"/>
    <p:sldId id="300" r:id="rId11"/>
    <p:sldId id="303" r:id="rId12"/>
    <p:sldId id="298" r:id="rId13"/>
    <p:sldId id="302" r:id="rId14"/>
    <p:sldId id="305" r:id="rId15"/>
    <p:sldId id="30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C00000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6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80" y="3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57F2B-E1A2-4F71-9995-C9E9E7E92D81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AFDE3-1D2D-4FAD-B11F-502726DC97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2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0135D-05B4-4898-8C36-69B6C6E42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8655"/>
            <a:ext cx="9144000" cy="207130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F1382A-A0D1-40ED-9EA1-D8BBEC0EB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E6D704-7857-4A94-8B1A-2B071A75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09/06/2024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0021F3-A026-4EA2-9D04-D829C1357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µ</a:t>
            </a:r>
            <a:r>
              <a:rPr lang="fr-FR" dirty="0" err="1"/>
              <a:t>elec</a:t>
            </a:r>
            <a:r>
              <a:rPr lang="fr-FR" dirty="0"/>
              <a:t> CPPM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A8A3E1-C1B1-477F-B9CD-0A208379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41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D638A1-5AB2-4E5F-AB48-CD1D174D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7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38585-D1DD-4A66-A6D0-B14666C4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40737-43A0-452E-A05A-93B93DE3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09/06/2024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38296E-22B0-47F8-B4C6-4FEA9700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µ</a:t>
            </a:r>
            <a:r>
              <a:rPr lang="fr-FR" dirty="0" err="1"/>
              <a:t>elec</a:t>
            </a:r>
            <a:r>
              <a:rPr lang="fr-FR" dirty="0"/>
              <a:t> CPPM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0C3803-8E54-4712-81FA-CCE6F866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08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DC0206-0ED5-4783-871C-6E8BE32EB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B261C9-39B3-4A59-93AB-3DE30F33C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16/01/2024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9FC8E-38E0-42C5-8E62-D849DDD27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µ</a:t>
            </a:r>
            <a:r>
              <a:rPr lang="fr-FR" dirty="0" err="1"/>
              <a:t>elec</a:t>
            </a:r>
            <a:r>
              <a:rPr lang="fr-FR" dirty="0"/>
              <a:t> CPPM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A0FBEE-FB98-4654-9105-251CD3663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60269-3DCC-45A7-A413-9ADECB1D740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9847EC4C-F4E4-479A-8535-EC150071A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136525"/>
            <a:ext cx="10452043" cy="944946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softEdge"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Line 16">
            <a:extLst>
              <a:ext uri="{FF2B5EF4-FFF2-40B4-BE49-F238E27FC236}">
                <a16:creationId xmlns:a16="http://schemas.microsoft.com/office/drawing/2014/main" id="{796B63A1-757D-4DBC-9406-9FBD1ADBFA3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87829" y="1260864"/>
            <a:ext cx="10985862" cy="1"/>
          </a:xfrm>
          <a:prstGeom prst="line">
            <a:avLst/>
          </a:prstGeom>
          <a:noFill/>
          <a:ln w="50800">
            <a:gradFill flip="none" rotWithShape="1">
              <a:gsLst>
                <a:gs pos="5000">
                  <a:schemeClr val="accent6">
                    <a:lumMod val="0"/>
                    <a:lumOff val="100000"/>
                  </a:schemeClr>
                </a:gs>
                <a:gs pos="29000">
                  <a:schemeClr val="accent6">
                    <a:lumMod val="0"/>
                    <a:lumOff val="100000"/>
                  </a:schemeClr>
                </a:gs>
                <a:gs pos="51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round/>
            <a:headEnd/>
            <a:tailEnd/>
          </a:ln>
          <a:effectLst/>
        </p:spPr>
        <p:txBody>
          <a:bodyPr lIns="103848" tIns="51924" rIns="103848" bIns="51924"/>
          <a:lstStyle/>
          <a:p>
            <a:pPr eaLnBrk="0" hangingPunct="0">
              <a:spcBef>
                <a:spcPct val="20000"/>
              </a:spcBef>
              <a:buClr>
                <a:srgbClr val="0000CC"/>
              </a:buClr>
              <a:buFont typeface="Wingdings" pitchFamily="2" charset="2"/>
              <a:buChar char="§"/>
              <a:defRPr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C2A574-64B5-4AF3-9FE5-62AD134A3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72" y="59977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 dirty="0">
          <a:ln w="15875">
            <a:solidFill>
              <a:schemeClr val="tx1"/>
            </a:solidFill>
          </a:ln>
          <a:gradFill>
            <a:gsLst>
              <a:gs pos="22000">
                <a:schemeClr val="tx1">
                  <a:tint val="65000"/>
                </a:schemeClr>
              </a:gs>
              <a:gs pos="62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BE6C8E-C9E4-4C74-90B8-8188BA1A5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4435D4-4939-4223-AE79-2F14753E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2F494D-2BDF-4C1A-A4DC-96353780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04D6D2-9608-42EE-A005-0E6327B453C4}"/>
              </a:ext>
            </a:extLst>
          </p:cNvPr>
          <p:cNvSpPr txBox="1">
            <a:spLocks/>
          </p:cNvSpPr>
          <p:nvPr/>
        </p:nvSpPr>
        <p:spPr>
          <a:xfrm>
            <a:off x="1524000" y="1782283"/>
            <a:ext cx="9144000" cy="2071307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prstMaterial="softEdge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6000" kern="1200">
                <a:ln w="15875">
                  <a:solidFill>
                    <a:schemeClr val="tx1"/>
                  </a:solidFill>
                </a:ln>
                <a:gradFill>
                  <a:gsLst>
                    <a:gs pos="22000">
                      <a:schemeClr val="tx1">
                        <a:tint val="65000"/>
                      </a:schemeClr>
                    </a:gs>
                    <a:gs pos="62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test bench 28nm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55A15F-B8DC-4C15-BEB3-471013ADAFFE}"/>
              </a:ext>
            </a:extLst>
          </p:cNvPr>
          <p:cNvSpPr/>
          <p:nvPr/>
        </p:nvSpPr>
        <p:spPr>
          <a:xfrm>
            <a:off x="1596268" y="1548801"/>
            <a:ext cx="8642958" cy="4484318"/>
          </a:xfrm>
          <a:prstGeom prst="rect">
            <a:avLst/>
          </a:prstGeom>
          <a:blipFill dpi="0" rotWithShape="1">
            <a:blip r:embed="rId2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063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3F44A-CE8F-4314-9147-D101DD13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declaration</a:t>
            </a:r>
            <a:r>
              <a:rPr lang="fr-FR" dirty="0"/>
              <a:t> in the software RO28nm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DF363A-B1BB-4C41-912A-938681CB5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830" y="1935221"/>
            <a:ext cx="10515600" cy="516460"/>
          </a:xfrm>
        </p:spPr>
        <p:txBody>
          <a:bodyPr>
            <a:normAutofit fontScale="92500"/>
          </a:bodyPr>
          <a:lstStyle/>
          <a:p>
            <a:r>
              <a:rPr lang="fr-FR" dirty="0"/>
              <a:t>C++ files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address</a:t>
            </a:r>
            <a:r>
              <a:rPr lang="fr-FR" dirty="0"/>
              <a:t>/data </a:t>
            </a:r>
            <a:r>
              <a:rPr lang="fr-FR" dirty="0" err="1"/>
              <a:t>previously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in the </a:t>
            </a:r>
            <a:r>
              <a:rPr lang="fr-FR" dirty="0" err="1"/>
              <a:t>address_decoder</a:t>
            </a:r>
            <a:r>
              <a:rPr lang="fr-FR" dirty="0"/>
              <a:t> .</a:t>
            </a:r>
            <a:r>
              <a:rPr lang="fr-FR" dirty="0" err="1"/>
              <a:t>vhd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6DE323-4E8D-48CB-97F0-00DFD657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886ADB-D6E9-4558-A3D4-4FCEDE6A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EB194D-17B1-4246-8B79-B61C7B41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851B26-79C3-41D8-8307-919460B3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89" y="2604986"/>
            <a:ext cx="9411222" cy="3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8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DC55F-C1BC-42FD-9E8E-7CB890C1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Pinout BeagleBone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0CE754-D0B7-45A8-A8C3-52C54F86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23542C-E5BF-4E64-83AE-0036B1DE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A0E58-3862-480B-8BDB-68D7BD30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FC41776-C1FB-45A7-A47E-BE5F05E6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571" y="1412873"/>
            <a:ext cx="7736245" cy="4624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606530-17E2-427A-9C86-466591C79B9C}"/>
              </a:ext>
            </a:extLst>
          </p:cNvPr>
          <p:cNvSpPr/>
          <p:nvPr/>
        </p:nvSpPr>
        <p:spPr>
          <a:xfrm>
            <a:off x="2885571" y="1412873"/>
            <a:ext cx="2901454" cy="4086053"/>
          </a:xfrm>
          <a:prstGeom prst="rect">
            <a:avLst/>
          </a:prstGeom>
          <a:solidFill>
            <a:schemeClr val="accent6">
              <a:alpha val="3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421665-A7AD-46C7-AE1D-4B0D3521E6C7}"/>
              </a:ext>
            </a:extLst>
          </p:cNvPr>
          <p:cNvSpPr txBox="1"/>
          <p:nvPr/>
        </p:nvSpPr>
        <p:spPr>
          <a:xfrm>
            <a:off x="3050821" y="1491432"/>
            <a:ext cx="66204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Bus GPMC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FDA904-726F-4A01-BFB4-3AD8990A20AF}"/>
              </a:ext>
            </a:extLst>
          </p:cNvPr>
          <p:cNvSpPr/>
          <p:nvPr/>
        </p:nvSpPr>
        <p:spPr>
          <a:xfrm>
            <a:off x="6457576" y="1765690"/>
            <a:ext cx="2901454" cy="639307"/>
          </a:xfrm>
          <a:prstGeom prst="rect">
            <a:avLst/>
          </a:prstGeom>
          <a:solidFill>
            <a:srgbClr val="FF0000">
              <a:alpha val="32000"/>
            </a:srgb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6CD8AF-D7AA-49DF-9D2D-4FFAF779274D}"/>
              </a:ext>
            </a:extLst>
          </p:cNvPr>
          <p:cNvSpPr txBox="1"/>
          <p:nvPr/>
        </p:nvSpPr>
        <p:spPr>
          <a:xfrm>
            <a:off x="8276262" y="1765690"/>
            <a:ext cx="9689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Power supplies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CCC8B2-ED1A-4A10-84C6-D7188A18C2A9}"/>
              </a:ext>
            </a:extLst>
          </p:cNvPr>
          <p:cNvSpPr/>
          <p:nvPr/>
        </p:nvSpPr>
        <p:spPr>
          <a:xfrm>
            <a:off x="6457576" y="2429571"/>
            <a:ext cx="2901454" cy="639307"/>
          </a:xfrm>
          <a:prstGeom prst="rect">
            <a:avLst/>
          </a:prstGeom>
          <a:solidFill>
            <a:schemeClr val="bg1">
              <a:lumMod val="65000"/>
              <a:alpha val="32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B6A1D4-60E6-4A50-8FE4-1F3FB2FB59DD}"/>
              </a:ext>
            </a:extLst>
          </p:cNvPr>
          <p:cNvSpPr txBox="1"/>
          <p:nvPr/>
        </p:nvSpPr>
        <p:spPr>
          <a:xfrm>
            <a:off x="6547152" y="2440480"/>
            <a:ext cx="32541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GPIO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5F09C0-CC66-4244-8681-380C76F3E69A}"/>
              </a:ext>
            </a:extLst>
          </p:cNvPr>
          <p:cNvSpPr/>
          <p:nvPr/>
        </p:nvSpPr>
        <p:spPr>
          <a:xfrm>
            <a:off x="5787025" y="3068029"/>
            <a:ext cx="4747364" cy="1453867"/>
          </a:xfrm>
          <a:prstGeom prst="rect">
            <a:avLst/>
          </a:prstGeom>
          <a:solidFill>
            <a:srgbClr val="0070C0">
              <a:alpha val="32000"/>
            </a:srgb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6AACCBA-7951-422E-9963-F8F997BADCFC}"/>
              </a:ext>
            </a:extLst>
          </p:cNvPr>
          <p:cNvSpPr txBox="1"/>
          <p:nvPr/>
        </p:nvSpPr>
        <p:spPr>
          <a:xfrm>
            <a:off x="9671411" y="4268338"/>
            <a:ext cx="80034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Slow control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A9166D-B457-4C4D-B48A-45F6CD986EF1}"/>
              </a:ext>
            </a:extLst>
          </p:cNvPr>
          <p:cNvSpPr txBox="1"/>
          <p:nvPr/>
        </p:nvSpPr>
        <p:spPr>
          <a:xfrm>
            <a:off x="5848691" y="3988727"/>
            <a:ext cx="69846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SPI (Pt100)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E139D4-0FB6-4099-8EEB-F0170F710CCD}"/>
              </a:ext>
            </a:extLst>
          </p:cNvPr>
          <p:cNvSpPr txBox="1"/>
          <p:nvPr/>
        </p:nvSpPr>
        <p:spPr>
          <a:xfrm>
            <a:off x="6489161" y="3482636"/>
            <a:ext cx="30502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JTAG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DBC6E31-E5F9-4D1A-992E-637241BE361A}"/>
              </a:ext>
            </a:extLst>
          </p:cNvPr>
          <p:cNvSpPr txBox="1"/>
          <p:nvPr/>
        </p:nvSpPr>
        <p:spPr>
          <a:xfrm>
            <a:off x="9801324" y="3271233"/>
            <a:ext cx="2019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I2C</a:t>
            </a:r>
            <a:endParaRPr lang="en-US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0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1F156-0D74-4DD0-A74F-D74057F8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BeagleBone environment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0DEC00-F2F6-4934-A82E-61E3A6890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961"/>
            <a:ext cx="10332475" cy="70777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OS </a:t>
            </a:r>
            <a:r>
              <a:rPr lang="fr-FR" dirty="0" err="1"/>
              <a:t>embedded</a:t>
            </a:r>
            <a:r>
              <a:rPr lang="fr-FR" dirty="0"/>
              <a:t> Linux Debian</a:t>
            </a:r>
          </a:p>
          <a:p>
            <a:pPr lvl="1"/>
            <a:r>
              <a:rPr lang="fr-FR" dirty="0"/>
              <a:t>C++ </a:t>
            </a:r>
            <a:r>
              <a:rPr lang="fr-FR" dirty="0" err="1"/>
              <a:t>environment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63910-9456-45AE-B18D-D85F08DE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67CEA-BCEB-48E8-9660-3AC11F18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13207F-9B3B-4066-9DA0-D0F01BF0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B30531-875F-49C1-A4B0-5397D9F1D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615" y="1755928"/>
            <a:ext cx="7802534" cy="4853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FE87EB-8345-40D0-AA65-77372D475DB0}"/>
              </a:ext>
            </a:extLst>
          </p:cNvPr>
          <p:cNvSpPr/>
          <p:nvPr/>
        </p:nvSpPr>
        <p:spPr>
          <a:xfrm>
            <a:off x="4432780" y="2939833"/>
            <a:ext cx="504825" cy="114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5CC024D-0966-4969-B892-EA12C8A9B9AF}"/>
              </a:ext>
            </a:extLst>
          </p:cNvPr>
          <p:cNvCxnSpPr/>
          <p:nvPr/>
        </p:nvCxnSpPr>
        <p:spPr>
          <a:xfrm flipH="1">
            <a:off x="3846993" y="2996983"/>
            <a:ext cx="583406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347C5C0-4D27-434E-A4EC-79251BB65166}"/>
              </a:ext>
            </a:extLst>
          </p:cNvPr>
          <p:cNvSpPr txBox="1"/>
          <p:nvPr/>
        </p:nvSpPr>
        <p:spPr>
          <a:xfrm>
            <a:off x="1227301" y="2904650"/>
            <a:ext cx="2654958" cy="1846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200" dirty="0"/>
              <a:t> All </a:t>
            </a:r>
            <a:r>
              <a:rPr lang="fr-FR" sz="1200" dirty="0" err="1"/>
              <a:t>project</a:t>
            </a:r>
            <a:r>
              <a:rPr lang="fr-FR" sz="1200" dirty="0"/>
              <a:t> files are in the </a:t>
            </a:r>
            <a:r>
              <a:rPr lang="fr-FR" sz="1200" dirty="0" err="1"/>
              <a:t>TestBoard</a:t>
            </a:r>
            <a:r>
              <a:rPr lang="fr-FR" sz="1200" dirty="0"/>
              <a:t> folder</a:t>
            </a:r>
            <a:endParaRPr lang="en-US" sz="1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4832AB-F75A-4957-A690-E4DE3EB3CFBB}"/>
              </a:ext>
            </a:extLst>
          </p:cNvPr>
          <p:cNvSpPr txBox="1"/>
          <p:nvPr/>
        </p:nvSpPr>
        <p:spPr>
          <a:xfrm>
            <a:off x="3015803" y="3130905"/>
            <a:ext cx="831190" cy="1846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200" dirty="0"/>
              <a:t>Library folder</a:t>
            </a:r>
            <a:endParaRPr lang="en-US" sz="1200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D59186D-51F3-4E7D-B2FC-6B98F7BCFD56}"/>
              </a:ext>
            </a:extLst>
          </p:cNvPr>
          <p:cNvCxnSpPr/>
          <p:nvPr/>
        </p:nvCxnSpPr>
        <p:spPr>
          <a:xfrm flipH="1">
            <a:off x="3846993" y="3217700"/>
            <a:ext cx="583406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3CED308-5D96-4529-895A-21D68B367EAD}"/>
              </a:ext>
            </a:extLst>
          </p:cNvPr>
          <p:cNvSpPr/>
          <p:nvPr/>
        </p:nvSpPr>
        <p:spPr>
          <a:xfrm>
            <a:off x="4430399" y="3158168"/>
            <a:ext cx="535781" cy="114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990BA2-C102-42A0-AF8E-580A1905B64E}"/>
              </a:ext>
            </a:extLst>
          </p:cNvPr>
          <p:cNvSpPr txBox="1"/>
          <p:nvPr/>
        </p:nvSpPr>
        <p:spPr>
          <a:xfrm>
            <a:off x="2108247" y="3557443"/>
            <a:ext cx="1850378" cy="1846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200" dirty="0"/>
              <a:t> </a:t>
            </a:r>
            <a:r>
              <a:rPr lang="fr-FR" sz="1200" dirty="0" err="1"/>
              <a:t>c++</a:t>
            </a:r>
            <a:r>
              <a:rPr lang="fr-FR" sz="1200" dirty="0"/>
              <a:t> </a:t>
            </a:r>
            <a:r>
              <a:rPr lang="fr-FR" sz="1200" dirty="0" err="1"/>
              <a:t>project</a:t>
            </a:r>
            <a:r>
              <a:rPr lang="fr-FR" sz="1200" dirty="0"/>
              <a:t> files in SRC_USER</a:t>
            </a:r>
            <a:endParaRPr lang="en-US" sz="1200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763C97E-6DAD-400C-A681-2E73E85387D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3958625" y="3649091"/>
            <a:ext cx="553588" cy="68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DFFBFF4-248B-4C4E-87F2-CB7DD120195E}"/>
              </a:ext>
            </a:extLst>
          </p:cNvPr>
          <p:cNvSpPr/>
          <p:nvPr/>
        </p:nvSpPr>
        <p:spPr>
          <a:xfrm>
            <a:off x="4512212" y="3589559"/>
            <a:ext cx="535781" cy="114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1D35C8-B8C2-40B3-99B1-8C7CC499EEF1}"/>
              </a:ext>
            </a:extLst>
          </p:cNvPr>
          <p:cNvSpPr txBox="1"/>
          <p:nvPr/>
        </p:nvSpPr>
        <p:spPr>
          <a:xfrm>
            <a:off x="-3498" y="3440078"/>
            <a:ext cx="2106298" cy="1846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 DAC, ADC, temp. in SRC_SHARED</a:t>
            </a:r>
            <a:endParaRPr lang="en-US" sz="12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BDD186-6361-4382-A9E8-A4CF7959A471}"/>
              </a:ext>
            </a:extLst>
          </p:cNvPr>
          <p:cNvCxnSpPr>
            <a:cxnSpLocks/>
            <a:endCxn id="19" idx="3"/>
          </p:cNvCxnSpPr>
          <p:nvPr/>
        </p:nvCxnSpPr>
        <p:spPr>
          <a:xfrm flipH="1" flipV="1">
            <a:off x="2102800" y="3532411"/>
            <a:ext cx="2409412" cy="238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29AAA-152F-492B-B607-F9F7E8CC1B46}"/>
              </a:ext>
            </a:extLst>
          </p:cNvPr>
          <p:cNvSpPr/>
          <p:nvPr/>
        </p:nvSpPr>
        <p:spPr>
          <a:xfrm>
            <a:off x="4512212" y="3475261"/>
            <a:ext cx="583406" cy="114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7388C6-4224-46A2-892D-0DECA4106B05}"/>
              </a:ext>
            </a:extLst>
          </p:cNvPr>
          <p:cNvSpPr txBox="1"/>
          <p:nvPr/>
        </p:nvSpPr>
        <p:spPr>
          <a:xfrm>
            <a:off x="720312" y="3673961"/>
            <a:ext cx="1340310" cy="1846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 GPIO,… in SRC_UTILS</a:t>
            </a:r>
            <a:endParaRPr lang="en-US" sz="1200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8956049-4791-49F7-B5B2-54FB3148C57F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2060622" y="3766294"/>
            <a:ext cx="2451590" cy="2382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A8636F9-5B88-45E0-BB1E-7C09DBEE9C0D}"/>
              </a:ext>
            </a:extLst>
          </p:cNvPr>
          <p:cNvSpPr/>
          <p:nvPr/>
        </p:nvSpPr>
        <p:spPr>
          <a:xfrm>
            <a:off x="4512212" y="3709144"/>
            <a:ext cx="583406" cy="114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0097380-235B-4F43-B17E-78B2FC4633AC}"/>
              </a:ext>
            </a:extLst>
          </p:cNvPr>
          <p:cNvSpPr txBox="1"/>
          <p:nvPr/>
        </p:nvSpPr>
        <p:spPr>
          <a:xfrm>
            <a:off x="767937" y="3905300"/>
            <a:ext cx="3169707" cy="55399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ZA" sz="1200" dirty="0"/>
              <a:t> </a:t>
            </a:r>
            <a:r>
              <a:rPr lang="en-ZA" sz="1200" dirty="0" err="1"/>
              <a:t>Makefile</a:t>
            </a:r>
            <a:r>
              <a:rPr lang="en-ZA" sz="1200" dirty="0"/>
              <a:t>: allow to compile </a:t>
            </a:r>
            <a:r>
              <a:rPr lang="en-ZA" sz="1200" dirty="0" err="1"/>
              <a:t>cpp</a:t>
            </a:r>
            <a:r>
              <a:rPr lang="en-ZA" sz="1200" dirty="0"/>
              <a:t> file and generate .o    output binary file</a:t>
            </a:r>
          </a:p>
          <a:p>
            <a:r>
              <a:rPr lang="en-ZA" sz="1200" dirty="0"/>
              <a:t> Critical file, syntax very important</a:t>
            </a:r>
            <a:endParaRPr lang="en-US" sz="1200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00F33E9-8C17-44EA-BA6C-940EF76EE40B}"/>
              </a:ext>
            </a:extLst>
          </p:cNvPr>
          <p:cNvCxnSpPr>
            <a:cxnSpLocks/>
          </p:cNvCxnSpPr>
          <p:nvPr/>
        </p:nvCxnSpPr>
        <p:spPr>
          <a:xfrm flipH="1">
            <a:off x="3948113" y="4067839"/>
            <a:ext cx="659349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02615-449F-46AC-8AC9-85AC6D09E9E9}"/>
              </a:ext>
            </a:extLst>
          </p:cNvPr>
          <p:cNvSpPr/>
          <p:nvPr/>
        </p:nvSpPr>
        <p:spPr>
          <a:xfrm>
            <a:off x="4607462" y="4010689"/>
            <a:ext cx="369809" cy="114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Danger — Wikipédia">
            <a:extLst>
              <a:ext uri="{FF2B5EF4-FFF2-40B4-BE49-F238E27FC236}">
                <a16:creationId xmlns:a16="http://schemas.microsoft.com/office/drawing/2014/main" id="{E1188070-97F0-450C-B76F-C6E3B2128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8" y="4033985"/>
            <a:ext cx="206160" cy="1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6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ECFF8-4893-40AE-8F2C-2DBD516F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START 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0FB0F9-8C60-474A-87AF-A1960B77E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0" y="1392864"/>
            <a:ext cx="5197182" cy="4351338"/>
          </a:xfrm>
        </p:spPr>
        <p:txBody>
          <a:bodyPr>
            <a:normAutofit/>
          </a:bodyPr>
          <a:lstStyle/>
          <a:p>
            <a:r>
              <a:rPr lang="fr-FR" sz="1800" dirty="0"/>
              <a:t>GPMC bus and GPIO must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configured</a:t>
            </a:r>
            <a:r>
              <a:rPr lang="fr-FR" sz="1800" dirty="0"/>
              <a:t> and </a:t>
            </a:r>
            <a:r>
              <a:rPr lang="fr-FR" sz="1800" dirty="0" err="1"/>
              <a:t>certainly</a:t>
            </a:r>
            <a:r>
              <a:rPr lang="fr-FR" sz="1800" dirty="0"/>
              <a:t> </a:t>
            </a:r>
            <a:r>
              <a:rPr lang="fr-FR" sz="1800" dirty="0" err="1"/>
              <a:t>specified</a:t>
            </a:r>
            <a:r>
              <a:rPr lang="fr-FR" sz="1800" dirty="0"/>
              <a:t> </a:t>
            </a:r>
            <a:r>
              <a:rPr lang="fr-FR" sz="1800" dirty="0" err="1"/>
              <a:t>inside</a:t>
            </a:r>
            <a:r>
              <a:rPr lang="fr-FR" sz="1800" dirty="0"/>
              <a:t> the boot of the </a:t>
            </a:r>
            <a:r>
              <a:rPr lang="fr-FR" sz="1800" dirty="0" err="1"/>
              <a:t>beaglebone</a:t>
            </a:r>
            <a:endParaRPr lang="fr-FR" sz="1800" dirty="0"/>
          </a:p>
          <a:p>
            <a:pPr lvl="1"/>
            <a:r>
              <a:rPr lang="fr-FR" sz="1400" dirty="0"/>
              <a:t>DEVICE_TREE in </a:t>
            </a:r>
            <a:r>
              <a:rPr lang="fr-FR" sz="1400" dirty="0" err="1"/>
              <a:t>debian</a:t>
            </a:r>
            <a:r>
              <a:rPr lang="fr-FR" sz="1400" dirty="0"/>
              <a:t>/STARTUP folder</a:t>
            </a:r>
          </a:p>
          <a:p>
            <a:pPr lvl="1"/>
            <a:r>
              <a:rPr lang="fr-FR" sz="1400" dirty="0"/>
              <a:t>.</a:t>
            </a:r>
            <a:r>
              <a:rPr lang="fr-FR" sz="1400" dirty="0" err="1"/>
              <a:t>dts</a:t>
            </a:r>
            <a:r>
              <a:rPr lang="fr-FR" sz="1400" dirty="0"/>
              <a:t> file </a:t>
            </a:r>
            <a:r>
              <a:rPr lang="fr-FR" sz="1400" dirty="0" err="1"/>
              <a:t>compiled</a:t>
            </a:r>
            <a:r>
              <a:rPr lang="fr-FR" sz="1400" dirty="0"/>
              <a:t> to a .</a:t>
            </a:r>
            <a:r>
              <a:rPr lang="fr-FR" sz="1400" dirty="0" err="1"/>
              <a:t>dtbo</a:t>
            </a:r>
            <a:r>
              <a:rPr lang="fr-FR" sz="1400" dirty="0"/>
              <a:t> and move in /lib/</a:t>
            </a:r>
            <a:r>
              <a:rPr lang="fr-FR" sz="1400" dirty="0" err="1"/>
              <a:t>firmware</a:t>
            </a:r>
            <a:r>
              <a:rPr lang="fr-FR" sz="1400" dirty="0"/>
              <a:t>/</a:t>
            </a:r>
          </a:p>
          <a:p>
            <a:pPr lvl="1"/>
            <a:endParaRPr lang="fr-FR" sz="1400" dirty="0"/>
          </a:p>
          <a:p>
            <a:r>
              <a:rPr lang="fr-FR" sz="1800" dirty="0" err="1"/>
              <a:t>Normally</a:t>
            </a:r>
            <a:r>
              <a:rPr lang="fr-FR" sz="1800" dirty="0"/>
              <a:t> follow the </a:t>
            </a:r>
            <a:r>
              <a:rPr lang="fr-FR" sz="1800" dirty="0" err="1"/>
              <a:t>sequence</a:t>
            </a:r>
            <a:r>
              <a:rPr lang="fr-FR" sz="1800" dirty="0"/>
              <a:t> </a:t>
            </a:r>
            <a:r>
              <a:rPr lang="fr-FR" sz="1800" dirty="0" err="1"/>
              <a:t>inside</a:t>
            </a:r>
            <a:r>
              <a:rPr lang="fr-FR" sz="1800" dirty="0"/>
              <a:t> the init.sh file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F3F43B-7E12-460E-8D4E-792D8381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72BB62-352C-4C1F-B520-1A88B6E31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9AF89F-DABC-4003-AEAC-F6257593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65E74D-0873-4193-A0CF-82A7D76A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192" y="1585925"/>
            <a:ext cx="6272667" cy="46888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D442F67-AD7C-4BBB-91C1-BEE00692E69F}"/>
              </a:ext>
            </a:extLst>
          </p:cNvPr>
          <p:cNvSpPr txBox="1"/>
          <p:nvPr/>
        </p:nvSpPr>
        <p:spPr>
          <a:xfrm>
            <a:off x="3115949" y="2754341"/>
            <a:ext cx="2067587" cy="18466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 GPMC configuration in a .</a:t>
            </a:r>
            <a:r>
              <a:rPr lang="fr-FR" sz="1200" dirty="0" err="1"/>
              <a:t>dts</a:t>
            </a:r>
            <a:r>
              <a:rPr lang="fr-FR" sz="1200" dirty="0"/>
              <a:t> file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D12F67-D27D-4E43-8DF4-2248A6193D6E}"/>
              </a:ext>
            </a:extLst>
          </p:cNvPr>
          <p:cNvSpPr/>
          <p:nvPr/>
        </p:nvSpPr>
        <p:spPr>
          <a:xfrm>
            <a:off x="6020675" y="4192553"/>
            <a:ext cx="1003309" cy="940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0CCEDB4-E056-4459-BF08-1359420CE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69" y="3411654"/>
            <a:ext cx="3266667" cy="6761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EFA326-980E-4B7B-81B8-7996DC025220}"/>
              </a:ext>
            </a:extLst>
          </p:cNvPr>
          <p:cNvSpPr/>
          <p:nvPr/>
        </p:nvSpPr>
        <p:spPr>
          <a:xfrm>
            <a:off x="5945930" y="4910411"/>
            <a:ext cx="355859" cy="940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868E79D-48D5-41F0-B5E5-BC35C99EDAAE}"/>
              </a:ext>
            </a:extLst>
          </p:cNvPr>
          <p:cNvGrpSpPr/>
          <p:nvPr/>
        </p:nvGrpSpPr>
        <p:grpSpPr>
          <a:xfrm>
            <a:off x="5185082" y="2846674"/>
            <a:ext cx="835594" cy="1405412"/>
            <a:chOff x="5185082" y="2846674"/>
            <a:chExt cx="835594" cy="1405412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F7356151-BD14-4601-A01A-D23797FA1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2879" y="4252085"/>
              <a:ext cx="41779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AD83DE48-5A96-44BB-811A-71443550C2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082" y="2846674"/>
              <a:ext cx="41779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6B3D955E-BA02-4AF2-87C1-F5B2F7752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2879" y="2846674"/>
              <a:ext cx="0" cy="140541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8D91615-4A39-4DDB-A03F-1332CE378390}"/>
              </a:ext>
            </a:extLst>
          </p:cNvPr>
          <p:cNvGrpSpPr/>
          <p:nvPr/>
        </p:nvGrpSpPr>
        <p:grpSpPr>
          <a:xfrm>
            <a:off x="5183533" y="3734194"/>
            <a:ext cx="762391" cy="1216745"/>
            <a:chOff x="5185082" y="2846674"/>
            <a:chExt cx="956359" cy="1405412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04582041-6251-48F8-AD1A-DBFA0DFD5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2880" y="4252086"/>
              <a:ext cx="53856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D3EA7042-528C-4B5C-B25B-AE471065B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5082" y="2846674"/>
              <a:ext cx="41779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61C44051-A5D2-476D-9F65-6249C79857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2879" y="2846674"/>
              <a:ext cx="0" cy="140541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4324CF9F-F746-49A2-8F4D-944CC208B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29" y="4342566"/>
            <a:ext cx="2331760" cy="182458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BC7B258-5C8C-4322-A5C4-54A0182A75A4}"/>
              </a:ext>
            </a:extLst>
          </p:cNvPr>
          <p:cNvSpPr txBox="1"/>
          <p:nvPr/>
        </p:nvSpPr>
        <p:spPr>
          <a:xfrm>
            <a:off x="1019235" y="6158549"/>
            <a:ext cx="728147" cy="184666"/>
          </a:xfrm>
          <a:prstGeom prst="rect">
            <a:avLst/>
          </a:prstGeom>
          <a:noFill/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config_pin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6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33D8C-A980-4C7F-B626-DFA25146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Slow control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B6A73C-90D0-4D5E-B2C5-5D8E6F32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604657" cy="3893004"/>
          </a:xfrm>
        </p:spPr>
        <p:txBody>
          <a:bodyPr>
            <a:normAutofit fontScale="77500" lnSpcReduction="20000"/>
          </a:bodyPr>
          <a:lstStyle/>
          <a:p>
            <a:r>
              <a:rPr lang="en-ZA" dirty="0"/>
              <a:t>I2C</a:t>
            </a:r>
          </a:p>
          <a:p>
            <a:pPr lvl="1"/>
            <a:r>
              <a:rPr lang="en-ZA" dirty="0"/>
              <a:t>Chip power supply</a:t>
            </a:r>
          </a:p>
          <a:p>
            <a:pPr lvl="2"/>
            <a:r>
              <a:rPr lang="en-ZA" dirty="0"/>
              <a:t>4 I/V monitoring (MAX9611)</a:t>
            </a:r>
          </a:p>
          <a:p>
            <a:pPr lvl="3"/>
            <a:r>
              <a:rPr lang="en-ZA" dirty="0"/>
              <a:t>0xE0</a:t>
            </a:r>
          </a:p>
          <a:p>
            <a:pPr lvl="3"/>
            <a:r>
              <a:rPr lang="en-ZA" dirty="0"/>
              <a:t>0xE6</a:t>
            </a:r>
          </a:p>
          <a:p>
            <a:pPr lvl="3"/>
            <a:r>
              <a:rPr lang="en-ZA" dirty="0"/>
              <a:t>0xF8</a:t>
            </a:r>
          </a:p>
          <a:p>
            <a:pPr lvl="3"/>
            <a:r>
              <a:rPr lang="en-ZA" dirty="0"/>
              <a:t>0xFE</a:t>
            </a:r>
          </a:p>
          <a:p>
            <a:pPr lvl="2"/>
            <a:r>
              <a:rPr lang="en-ZA" dirty="0"/>
              <a:t>4 programmable resistors (tpl102)</a:t>
            </a:r>
          </a:p>
          <a:p>
            <a:pPr lvl="3"/>
            <a:r>
              <a:rPr lang="en-ZA" dirty="0"/>
              <a:t>0x51</a:t>
            </a:r>
          </a:p>
          <a:p>
            <a:pPr lvl="3"/>
            <a:r>
              <a:rPr lang="en-ZA" dirty="0"/>
              <a:t>0x52</a:t>
            </a:r>
          </a:p>
          <a:p>
            <a:pPr lvl="1"/>
            <a:r>
              <a:rPr lang="fr-FR" dirty="0"/>
              <a:t>RTC (ds1307)</a:t>
            </a:r>
          </a:p>
          <a:p>
            <a:pPr lvl="2"/>
            <a:r>
              <a:rPr lang="fr-FR" dirty="0"/>
              <a:t>W: 0xD0</a:t>
            </a:r>
          </a:p>
          <a:p>
            <a:pPr lvl="2"/>
            <a:r>
              <a:rPr lang="fr-FR" dirty="0"/>
              <a:t>R: 0xD1</a:t>
            </a:r>
          </a:p>
          <a:p>
            <a:pPr lvl="1"/>
            <a:r>
              <a:rPr lang="fr-FR" dirty="0"/>
              <a:t>EEPROM (cat24c256)</a:t>
            </a:r>
          </a:p>
          <a:p>
            <a:pPr lvl="2"/>
            <a:r>
              <a:rPr lang="fr-FR" dirty="0"/>
              <a:t>W: 0xA0</a:t>
            </a:r>
          </a:p>
          <a:p>
            <a:pPr lvl="2"/>
            <a:r>
              <a:rPr lang="fr-FR" dirty="0"/>
              <a:t>R: 0xA1</a:t>
            </a:r>
          </a:p>
          <a:p>
            <a:pPr lvl="2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6002C3-2568-4439-B267-16195B43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32FA5-75EA-4A8B-AF72-C8D1E557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µ</a:t>
            </a:r>
            <a:r>
              <a:rPr lang="fr-FR" dirty="0" err="1"/>
              <a:t>elec</a:t>
            </a:r>
            <a:r>
              <a:rPr lang="fr-FR" dirty="0"/>
              <a:t> CPPM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56750F-8D52-4BE5-866B-04B9E358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14</a:t>
            </a:fld>
            <a:endParaRPr lang="fr-FR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CADA0BA-CE7C-483D-A09C-C5239E19BD4F}"/>
              </a:ext>
            </a:extLst>
          </p:cNvPr>
          <p:cNvGrpSpPr/>
          <p:nvPr/>
        </p:nvGrpSpPr>
        <p:grpSpPr>
          <a:xfrm>
            <a:off x="7503090" y="1775229"/>
            <a:ext cx="4042663" cy="2398381"/>
            <a:chOff x="7503090" y="1775229"/>
            <a:chExt cx="4042663" cy="23983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795AB7-369B-437D-84DA-20B721EC819C}"/>
                </a:ext>
              </a:extLst>
            </p:cNvPr>
            <p:cNvSpPr/>
            <p:nvPr/>
          </p:nvSpPr>
          <p:spPr>
            <a:xfrm>
              <a:off x="7847556" y="2448838"/>
              <a:ext cx="1064712" cy="526094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948885-E3EA-414E-8706-D0D7A8DF4EB1}"/>
                </a:ext>
              </a:extLst>
            </p:cNvPr>
            <p:cNvSpPr/>
            <p:nvPr/>
          </p:nvSpPr>
          <p:spPr>
            <a:xfrm>
              <a:off x="9530219" y="2879116"/>
              <a:ext cx="139874" cy="43528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9FF428-2DB0-4D8D-A32A-C2E1464EFFB1}"/>
                </a:ext>
              </a:extLst>
            </p:cNvPr>
            <p:cNvSpPr/>
            <p:nvPr/>
          </p:nvSpPr>
          <p:spPr>
            <a:xfrm>
              <a:off x="9530219" y="3554310"/>
              <a:ext cx="139874" cy="43528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DEE23FE3-7D76-44AB-A322-15B5E6314E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8251" y="2974932"/>
              <a:ext cx="379628" cy="2815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2AB4E11A-8F4F-4C31-BA2B-11F2FF307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2268" y="2730374"/>
              <a:ext cx="132149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0E289CFD-5397-4737-9440-5527CBFAD7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79912" y="3433920"/>
              <a:ext cx="122024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AB7A2955-29CA-4C5C-8711-79757443267A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8379912" y="2974932"/>
              <a:ext cx="0" cy="4589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6308C333-9EB6-4AFB-BE8A-801C06346D7A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9599536" y="3308200"/>
              <a:ext cx="620" cy="246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2A23F2FD-6811-4BF2-8795-8768AE4CCFDD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9599536" y="2735018"/>
              <a:ext cx="620" cy="14409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isocèle 28">
              <a:extLst>
                <a:ext uri="{FF2B5EF4-FFF2-40B4-BE49-F238E27FC236}">
                  <a16:creationId xmlns:a16="http://schemas.microsoft.com/office/drawing/2014/main" id="{193FEFF9-00E5-4E8D-A1CC-5C8272367F20}"/>
                </a:ext>
              </a:extLst>
            </p:cNvPr>
            <p:cNvSpPr/>
            <p:nvPr/>
          </p:nvSpPr>
          <p:spPr>
            <a:xfrm rot="10800000">
              <a:off x="9525457" y="4087889"/>
              <a:ext cx="150503" cy="85721"/>
            </a:xfrm>
            <a:prstGeom prst="triangl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C17486B4-7E6B-4D8C-9120-E2CB84AEDE22}"/>
                </a:ext>
              </a:extLst>
            </p:cNvPr>
            <p:cNvCxnSpPr>
              <a:cxnSpLocks/>
            </p:cNvCxnSpPr>
            <p:nvPr/>
          </p:nvCxnSpPr>
          <p:spPr>
            <a:xfrm>
              <a:off x="9598916" y="3989590"/>
              <a:ext cx="0" cy="10068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lèche : double flèche horizontale 31">
              <a:extLst>
                <a:ext uri="{FF2B5EF4-FFF2-40B4-BE49-F238E27FC236}">
                  <a16:creationId xmlns:a16="http://schemas.microsoft.com/office/drawing/2014/main" id="{8A1AAB9C-BC8C-4A1B-8CB1-3B712AAD38DA}"/>
                </a:ext>
              </a:extLst>
            </p:cNvPr>
            <p:cNvSpPr/>
            <p:nvPr/>
          </p:nvSpPr>
          <p:spPr>
            <a:xfrm>
              <a:off x="9807879" y="3081172"/>
              <a:ext cx="337159" cy="64913"/>
            </a:xfrm>
            <a:prstGeom prst="leftRightArrow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E750676-F1FB-4C54-B552-508E3837F305}"/>
                </a:ext>
              </a:extLst>
            </p:cNvPr>
            <p:cNvSpPr txBox="1"/>
            <p:nvPr/>
          </p:nvSpPr>
          <p:spPr>
            <a:xfrm>
              <a:off x="9815185" y="3171533"/>
              <a:ext cx="1139736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050" b="1" dirty="0">
                  <a:solidFill>
                    <a:schemeClr val="accent6">
                      <a:lumMod val="75000"/>
                    </a:schemeClr>
                  </a:solidFill>
                </a:rPr>
                <a:t>I2C bus – tpl102-100</a:t>
              </a:r>
              <a:endParaRPr lang="en-US" sz="105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BB9D32C-35E1-4BB2-A36A-8023E5754764}"/>
                </a:ext>
              </a:extLst>
            </p:cNvPr>
            <p:cNvSpPr txBox="1"/>
            <p:nvPr/>
          </p:nvSpPr>
          <p:spPr>
            <a:xfrm>
              <a:off x="9211533" y="3009950"/>
              <a:ext cx="267702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050" dirty="0"/>
                <a:t>100k</a:t>
              </a:r>
              <a:endParaRPr lang="en-US" sz="105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474637C-8718-42A0-B5CF-25B1274238E2}"/>
                </a:ext>
              </a:extLst>
            </p:cNvPr>
            <p:cNvSpPr txBox="1"/>
            <p:nvPr/>
          </p:nvSpPr>
          <p:spPr>
            <a:xfrm>
              <a:off x="9280463" y="3675461"/>
              <a:ext cx="198772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050" dirty="0"/>
                <a:t>20k</a:t>
              </a:r>
              <a:endParaRPr lang="en-US" sz="105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0C7866-1C23-4494-9492-B3452C61C52F}"/>
                </a:ext>
              </a:extLst>
            </p:cNvPr>
            <p:cNvSpPr/>
            <p:nvPr/>
          </p:nvSpPr>
          <p:spPr>
            <a:xfrm rot="5400000">
              <a:off x="10384724" y="2512734"/>
              <a:ext cx="139874" cy="43528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A863421-9DA3-4B52-A9CF-CD4C96C3FF4F}"/>
                </a:ext>
              </a:extLst>
            </p:cNvPr>
            <p:cNvSpPr txBox="1"/>
            <p:nvPr/>
          </p:nvSpPr>
          <p:spPr>
            <a:xfrm>
              <a:off x="10379442" y="2789371"/>
              <a:ext cx="171522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050" dirty="0"/>
                <a:t>0.1</a:t>
              </a:r>
              <a:endParaRPr lang="en-US" sz="1050" dirty="0"/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21ECCB18-D6BC-4562-9325-D0CADEC617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72301" y="2730374"/>
              <a:ext cx="63686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2680345-C4CA-4BEA-9828-6998E5420AB4}"/>
                </a:ext>
              </a:extLst>
            </p:cNvPr>
            <p:cNvSpPr txBox="1"/>
            <p:nvPr/>
          </p:nvSpPr>
          <p:spPr>
            <a:xfrm>
              <a:off x="10804868" y="2741732"/>
              <a:ext cx="411523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050" dirty="0"/>
                <a:t>to chip</a:t>
              </a:r>
              <a:endParaRPr lang="en-US" sz="1050" dirty="0"/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6364E3D3-7628-4E55-AC0B-34146B105F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3090" y="2711885"/>
              <a:ext cx="3444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BD3A084E-05CA-4D73-AD68-28B5808634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038" y="2485817"/>
              <a:ext cx="620" cy="246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F8F8F3DE-9627-40A6-81BB-B16720328D8F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467" y="2485817"/>
              <a:ext cx="620" cy="246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65D2F-8AAA-47D6-9DE9-4F3FD9BADBE0}"/>
                </a:ext>
              </a:extLst>
            </p:cNvPr>
            <p:cNvSpPr/>
            <p:nvPr/>
          </p:nvSpPr>
          <p:spPr>
            <a:xfrm>
              <a:off x="9976458" y="2136572"/>
              <a:ext cx="937760" cy="353124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lèche : double flèche horizontale 45">
              <a:extLst>
                <a:ext uri="{FF2B5EF4-FFF2-40B4-BE49-F238E27FC236}">
                  <a16:creationId xmlns:a16="http://schemas.microsoft.com/office/drawing/2014/main" id="{504B4BC4-7D28-4279-983D-39992A1440C1}"/>
                </a:ext>
              </a:extLst>
            </p:cNvPr>
            <p:cNvSpPr/>
            <p:nvPr/>
          </p:nvSpPr>
          <p:spPr>
            <a:xfrm rot="5400000">
              <a:off x="10243319" y="1911352"/>
              <a:ext cx="337159" cy="64913"/>
            </a:xfrm>
            <a:prstGeom prst="leftRightArrow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B2B30A3-5461-4A46-96C0-2F207516E8E2}"/>
                </a:ext>
              </a:extLst>
            </p:cNvPr>
            <p:cNvSpPr txBox="1"/>
            <p:nvPr/>
          </p:nvSpPr>
          <p:spPr>
            <a:xfrm>
              <a:off x="10465329" y="1835201"/>
              <a:ext cx="1080424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050" b="1" dirty="0">
                  <a:solidFill>
                    <a:schemeClr val="accent6">
                      <a:lumMod val="75000"/>
                    </a:schemeClr>
                  </a:solidFill>
                </a:rPr>
                <a:t>I2C bus – MAX9611</a:t>
              </a:r>
              <a:endParaRPr lang="en-US" sz="105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89DB7D3-BAB2-47D3-9D00-7F9FC89F1B3B}"/>
                </a:ext>
              </a:extLst>
            </p:cNvPr>
            <p:cNvSpPr txBox="1"/>
            <p:nvPr/>
          </p:nvSpPr>
          <p:spPr>
            <a:xfrm>
              <a:off x="7574262" y="2550302"/>
              <a:ext cx="248466" cy="161583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050" dirty="0"/>
                <a:t>3.3V</a:t>
              </a:r>
              <a:endParaRPr lang="en-US" sz="1050" dirty="0"/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45D59AFC-2DBC-4FF7-BDEF-00B5B10AC113}"/>
              </a:ext>
            </a:extLst>
          </p:cNvPr>
          <p:cNvSpPr txBox="1"/>
          <p:nvPr/>
        </p:nvSpPr>
        <p:spPr>
          <a:xfrm>
            <a:off x="8168613" y="2639472"/>
            <a:ext cx="397545" cy="161583"/>
          </a:xfrm>
          <a:prstGeom prst="rect">
            <a:avLst/>
          </a:prstGeom>
          <a:noFill/>
          <a:ln w="15875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050" dirty="0"/>
              <a:t>LT3021</a:t>
            </a:r>
            <a:endParaRPr lang="en-US" sz="1050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7442215-CE0D-4EC9-9580-F1BDB0C41DD1}"/>
              </a:ext>
            </a:extLst>
          </p:cNvPr>
          <p:cNvSpPr txBox="1"/>
          <p:nvPr/>
        </p:nvSpPr>
        <p:spPr>
          <a:xfrm>
            <a:off x="10204255" y="2227872"/>
            <a:ext cx="540212" cy="161583"/>
          </a:xfrm>
          <a:prstGeom prst="rect">
            <a:avLst/>
          </a:prstGeom>
          <a:noFill/>
          <a:ln w="15875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050" dirty="0"/>
              <a:t>MAX9611</a:t>
            </a:r>
            <a:endParaRPr lang="en-US" sz="1050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7B9BBFC-AF4C-458B-81F3-5A23F753FBE6}"/>
              </a:ext>
            </a:extLst>
          </p:cNvPr>
          <p:cNvSpPr txBox="1"/>
          <p:nvPr/>
        </p:nvSpPr>
        <p:spPr>
          <a:xfrm>
            <a:off x="8923809" y="4220777"/>
            <a:ext cx="1608199" cy="184666"/>
          </a:xfrm>
          <a:prstGeom prst="rect">
            <a:avLst/>
          </a:prstGeom>
          <a:noFill/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Synoptic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per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regulator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baseline="30000" dirty="0">
                <a:solidFill>
                  <a:schemeClr val="bg1">
                    <a:lumMod val="50000"/>
                  </a:schemeClr>
                </a:solidFill>
              </a:rPr>
              <a:t>(*)</a:t>
            </a:r>
            <a:endParaRPr lang="en-US" sz="1200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966C7D1-E6B2-4A2D-89B8-4074AF8A2ED6}"/>
              </a:ext>
            </a:extLst>
          </p:cNvPr>
          <p:cNvSpPr txBox="1"/>
          <p:nvPr/>
        </p:nvSpPr>
        <p:spPr>
          <a:xfrm>
            <a:off x="8358045" y="4776446"/>
            <a:ext cx="3331923" cy="1292662"/>
          </a:xfrm>
          <a:prstGeom prst="rect">
            <a:avLst/>
          </a:prstGeom>
          <a:noFill/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ZA" sz="1200" baseline="30000" dirty="0"/>
              <a:t>(*)</a:t>
            </a:r>
            <a:r>
              <a:rPr lang="en-ZA" sz="1200" dirty="0"/>
              <a:t>: modified on V4 DAQ board</a:t>
            </a:r>
          </a:p>
          <a:p>
            <a:r>
              <a:rPr lang="en-ZA" sz="1200" dirty="0"/>
              <a:t>on V3:</a:t>
            </a:r>
          </a:p>
          <a:p>
            <a:r>
              <a:rPr lang="en-ZA" sz="1200" dirty="0"/>
              <a:t>- 4 × LT3021 (500mA max.)</a:t>
            </a:r>
          </a:p>
          <a:p>
            <a:r>
              <a:rPr lang="en-ZA" sz="1200" dirty="0"/>
              <a:t>on V4:</a:t>
            </a:r>
          </a:p>
          <a:p>
            <a:r>
              <a:rPr lang="en-ZA" sz="1200" dirty="0"/>
              <a:t>- 2 × LT3021 (500mA max.)</a:t>
            </a:r>
          </a:p>
          <a:p>
            <a:r>
              <a:rPr lang="en-ZA" sz="1200" dirty="0"/>
              <a:t>- 2 × LTC3026 (1.5A max.)</a:t>
            </a:r>
          </a:p>
          <a:p>
            <a:r>
              <a:rPr lang="en-ZA" sz="1200" dirty="0"/>
              <a:t>- need to integrate this modification in the software</a:t>
            </a:r>
          </a:p>
        </p:txBody>
      </p:sp>
    </p:spTree>
    <p:extLst>
      <p:ext uri="{BB962C8B-B14F-4D97-AF65-F5344CB8AC3E}">
        <p14:creationId xmlns:p14="http://schemas.microsoft.com/office/powerpoint/2010/main" val="340371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CBBE3-096A-487D-8C8D-3C6C69912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DAQ V3 V4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08B326-AE83-40E5-A180-75AFD98D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D14F36-ED59-4380-AB88-11E8E50B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987C07-180D-4667-95AF-A4A85DE2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15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3D94A6-77C5-4CF1-B5AB-1597354FC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45" y="1734246"/>
            <a:ext cx="6994615" cy="46221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7B1F06A-0273-4CED-8909-D8435BA12945}"/>
              </a:ext>
            </a:extLst>
          </p:cNvPr>
          <p:cNvSpPr txBox="1"/>
          <p:nvPr/>
        </p:nvSpPr>
        <p:spPr>
          <a:xfrm>
            <a:off x="7671206" y="1939152"/>
            <a:ext cx="307873" cy="30777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/>
              <a:t>V3</a:t>
            </a:r>
            <a:endParaRPr lang="en-US" sz="2000" b="1" baseline="30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F57451-E84C-4C21-AFD6-284991A649DC}"/>
              </a:ext>
            </a:extLst>
          </p:cNvPr>
          <p:cNvSpPr txBox="1"/>
          <p:nvPr/>
        </p:nvSpPr>
        <p:spPr>
          <a:xfrm>
            <a:off x="4212922" y="1939152"/>
            <a:ext cx="307873" cy="30777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000" b="1" dirty="0"/>
              <a:t>V4</a:t>
            </a:r>
            <a:endParaRPr lang="en-US" sz="2000" b="1" baseline="30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B1FA58A-4D4F-4498-9C72-60A552D212F3}"/>
              </a:ext>
            </a:extLst>
          </p:cNvPr>
          <p:cNvSpPr txBox="1"/>
          <p:nvPr/>
        </p:nvSpPr>
        <p:spPr>
          <a:xfrm>
            <a:off x="388307" y="2884139"/>
            <a:ext cx="1921701" cy="1660968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V3 ≠ V4</a:t>
            </a:r>
          </a:p>
          <a:p>
            <a:pPr>
              <a:lnSpc>
                <a:spcPct val="150000"/>
              </a:lnSpc>
            </a:pPr>
            <a:r>
              <a:rPr lang="fr-FR" sz="2000" baseline="30000" dirty="0"/>
              <a:t>- </a:t>
            </a:r>
            <a:r>
              <a:rPr lang="fr-FR" sz="2000" baseline="30000" dirty="0" err="1"/>
              <a:t>regulators</a:t>
            </a:r>
            <a:endParaRPr lang="fr-FR" sz="2000" baseline="30000" dirty="0"/>
          </a:p>
          <a:p>
            <a:pPr>
              <a:lnSpc>
                <a:spcPct val="150000"/>
              </a:lnSpc>
            </a:pPr>
            <a:r>
              <a:rPr lang="fr-FR" sz="2000" baseline="30000" dirty="0"/>
              <a:t>- swap pins</a:t>
            </a:r>
          </a:p>
          <a:p>
            <a:pPr>
              <a:lnSpc>
                <a:spcPct val="150000"/>
              </a:lnSpc>
            </a:pPr>
            <a:r>
              <a:rPr lang="fr-FR" sz="2000" baseline="30000" dirty="0"/>
              <a:t>- </a:t>
            </a:r>
            <a:r>
              <a:rPr lang="fr-FR" sz="2000" baseline="30000" dirty="0" err="1"/>
              <a:t>add</a:t>
            </a:r>
            <a:r>
              <a:rPr lang="fr-FR" sz="2000" baseline="30000" dirty="0"/>
              <a:t> </a:t>
            </a:r>
            <a:r>
              <a:rPr lang="fr-FR" sz="2000" baseline="30000" dirty="0" err="1"/>
              <a:t>connectors</a:t>
            </a:r>
            <a:r>
              <a:rPr lang="fr-FR" sz="2000" baseline="30000" dirty="0"/>
              <a:t> for </a:t>
            </a:r>
            <a:r>
              <a:rPr lang="fr-FR" sz="2000" baseline="30000" dirty="0" err="1"/>
              <a:t>debug</a:t>
            </a:r>
            <a:endParaRPr lang="fr-FR" sz="2000" baseline="30000" dirty="0"/>
          </a:p>
          <a:p>
            <a:pPr>
              <a:lnSpc>
                <a:spcPct val="150000"/>
              </a:lnSpc>
            </a:pPr>
            <a:r>
              <a:rPr lang="fr-FR" sz="2000" baseline="30000" dirty="0"/>
              <a:t>-…</a:t>
            </a:r>
          </a:p>
        </p:txBody>
      </p:sp>
    </p:spTree>
    <p:extLst>
      <p:ext uri="{BB962C8B-B14F-4D97-AF65-F5344CB8AC3E}">
        <p14:creationId xmlns:p14="http://schemas.microsoft.com/office/powerpoint/2010/main" val="3376622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6F89F7-52E9-44DD-B199-7B9C145C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8CA794-2708-431D-9EF2-30876BAF0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28nm chip </a:t>
            </a:r>
            <a:r>
              <a:rPr lang="fr-FR" dirty="0" err="1"/>
              <a:t>layout</a:t>
            </a:r>
            <a:endParaRPr lang="fr-FR" dirty="0"/>
          </a:p>
          <a:p>
            <a:r>
              <a:rPr lang="fr-FR" dirty="0"/>
              <a:t>1st </a:t>
            </a:r>
            <a:r>
              <a:rPr lang="fr-FR" dirty="0" err="1"/>
              <a:t>results</a:t>
            </a:r>
            <a:r>
              <a:rPr lang="fr-FR" dirty="0"/>
              <a:t> on pixels matrix chip</a:t>
            </a:r>
          </a:p>
          <a:p>
            <a:r>
              <a:rPr lang="fr-FR" dirty="0"/>
              <a:t>DAQ </a:t>
            </a:r>
            <a:r>
              <a:rPr lang="fr-FR" dirty="0" err="1"/>
              <a:t>board</a:t>
            </a:r>
            <a:endParaRPr lang="fr-FR" dirty="0"/>
          </a:p>
          <a:p>
            <a:r>
              <a:rPr lang="fr-FR" dirty="0"/>
              <a:t>Pixel configuration</a:t>
            </a:r>
          </a:p>
          <a:p>
            <a:r>
              <a:rPr lang="fr-FR" dirty="0"/>
              <a:t>Transistors setup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7B42B-8C05-449B-A841-2EEBAFC4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81AC8F-A12D-4C1D-8919-354C2618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219FE0-1734-4423-B6D4-CA00BB02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59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D6FEB-9FD4-4B68-A4DB-91668161B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28nm chip </a:t>
            </a:r>
            <a:r>
              <a:rPr lang="fr-FR" dirty="0" err="1"/>
              <a:t>Layout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CDE589-55DE-4B63-AFCE-1325CDE7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09/06/2024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B09F6B-33A2-4D0C-B0D2-56B22B916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652598-B93B-4C1C-94F6-29134B48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3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74C15C9-4CFE-444D-AD47-D370734BD723}"/>
              </a:ext>
            </a:extLst>
          </p:cNvPr>
          <p:cNvSpPr txBox="1">
            <a:spLocks/>
          </p:cNvSpPr>
          <p:nvPr/>
        </p:nvSpPr>
        <p:spPr>
          <a:xfrm>
            <a:off x="7458216" y="1699670"/>
            <a:ext cx="4754553" cy="4457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4 independents sub-chips</a:t>
            </a:r>
          </a:p>
          <a:p>
            <a:pPr lvl="1"/>
            <a:r>
              <a:rPr lang="en-US" sz="1800" dirty="0"/>
              <a:t>Matrix of </a:t>
            </a:r>
            <a:r>
              <a:rPr lang="fr-FR" sz="1800" dirty="0"/>
              <a:t>432 pixels – « Pixel_28nm »</a:t>
            </a:r>
          </a:p>
          <a:p>
            <a:pPr lvl="1"/>
            <a:r>
              <a:rPr lang="fr-FR" sz="1800" dirty="0"/>
              <a:t>Bank of ring </a:t>
            </a:r>
            <a:r>
              <a:rPr lang="fr-FR" sz="1800" dirty="0" err="1"/>
              <a:t>oscillators</a:t>
            </a:r>
            <a:r>
              <a:rPr lang="fr-FR" sz="1800" dirty="0"/>
              <a:t> – « RO_28nm »</a:t>
            </a:r>
          </a:p>
          <a:p>
            <a:pPr lvl="1"/>
            <a:r>
              <a:rPr lang="fr-FR" sz="1800" dirty="0"/>
              <a:t>Transient signal </a:t>
            </a:r>
            <a:r>
              <a:rPr lang="fr-FR" sz="1800" dirty="0" err="1"/>
              <a:t>detection</a:t>
            </a:r>
            <a:r>
              <a:rPr lang="fr-FR" sz="1800" dirty="0"/>
              <a:t> – « SET_28nm »</a:t>
            </a:r>
          </a:p>
          <a:p>
            <a:pPr lvl="1"/>
            <a:r>
              <a:rPr lang="fr-FR" sz="1800" dirty="0"/>
              <a:t>Bank of transistors – « DEVICES_28nm »</a:t>
            </a:r>
          </a:p>
          <a:p>
            <a:pPr lvl="2"/>
            <a:r>
              <a:rPr lang="fr-FR" sz="1800" dirty="0"/>
              <a:t>N&amp;PMOS in 0.9V &amp; 1,8V </a:t>
            </a:r>
          </a:p>
          <a:p>
            <a:r>
              <a:rPr lang="en-US" sz="2000" dirty="0"/>
              <a:t>Each chip is bonded on boards</a:t>
            </a:r>
          </a:p>
          <a:p>
            <a:pPr lvl="1"/>
            <a:endParaRPr lang="en-US" sz="22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9F58866-F608-4ED3-8A63-E3F32893A278}"/>
              </a:ext>
            </a:extLst>
          </p:cNvPr>
          <p:cNvSpPr txBox="1"/>
          <p:nvPr/>
        </p:nvSpPr>
        <p:spPr>
          <a:xfrm>
            <a:off x="8833298" y="5019845"/>
            <a:ext cx="2179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>
                    <a:lumMod val="50000"/>
                  </a:schemeClr>
                </a:solidFill>
              </a:rPr>
              <a:t>Sortie CSA </a:t>
            </a:r>
            <a:r>
              <a:rPr lang="fr-FR" sz="1400" i="1" dirty="0" err="1">
                <a:solidFill>
                  <a:schemeClr val="bg2">
                    <a:lumMod val="50000"/>
                  </a:schemeClr>
                </a:solidFill>
              </a:rPr>
              <a:t>ouput</a:t>
            </a:r>
            <a:r>
              <a:rPr lang="fr-FR" sz="1400" i="1" dirty="0">
                <a:solidFill>
                  <a:schemeClr val="bg2">
                    <a:lumMod val="50000"/>
                  </a:schemeClr>
                </a:solidFill>
              </a:rPr>
              <a:t> (pixel 36)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E7E9788-5951-4BFC-86CE-5DFA1C44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97" y="1440180"/>
            <a:ext cx="5205125" cy="30632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6BFF5CE-B20F-489B-940E-8BF15B86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55110"/>
            <a:ext cx="6926580" cy="22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9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D43012-20CD-40AA-ADC3-D512B836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5" y="1557671"/>
            <a:ext cx="9732526" cy="493520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66DA0A-6A3B-42AB-B2C8-B4A87B0C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776" y="1825624"/>
            <a:ext cx="3757814" cy="4530725"/>
          </a:xfrm>
        </p:spPr>
        <p:txBody>
          <a:bodyPr>
            <a:normAutofit/>
          </a:bodyPr>
          <a:lstStyle/>
          <a:p>
            <a:r>
              <a:rPr lang="fr-FR" sz="2000" dirty="0"/>
              <a:t>Test </a:t>
            </a:r>
            <a:r>
              <a:rPr lang="fr-FR" sz="2000" dirty="0" err="1"/>
              <a:t>benches</a:t>
            </a:r>
            <a:r>
              <a:rPr lang="fr-FR" sz="2000" dirty="0"/>
              <a:t> are </a:t>
            </a:r>
            <a:r>
              <a:rPr lang="fr-FR" sz="2000" dirty="0" err="1"/>
              <a:t>ongoing</a:t>
            </a:r>
            <a:endParaRPr lang="fr-FR" sz="2000" dirty="0"/>
          </a:p>
          <a:p>
            <a:pPr lvl="1"/>
            <a:r>
              <a:rPr lang="fr-FR" sz="1600" dirty="0" err="1"/>
              <a:t>Firmware</a:t>
            </a:r>
            <a:r>
              <a:rPr lang="fr-FR" sz="1600" dirty="0"/>
              <a:t> not </a:t>
            </a:r>
            <a:r>
              <a:rPr lang="fr-FR" sz="1600" dirty="0" err="1"/>
              <a:t>fixed</a:t>
            </a:r>
            <a:endParaRPr lang="fr-FR" sz="1600" dirty="0"/>
          </a:p>
          <a:p>
            <a:pPr lvl="1"/>
            <a:r>
              <a:rPr lang="fr-FR" sz="1600" dirty="0" err="1"/>
              <a:t>Still</a:t>
            </a:r>
            <a:r>
              <a:rPr lang="fr-FR" sz="1600" dirty="0"/>
              <a:t> big </a:t>
            </a:r>
            <a:r>
              <a:rPr lang="fr-FR" sz="1600" dirty="0" err="1"/>
              <a:t>work</a:t>
            </a:r>
            <a:r>
              <a:rPr lang="fr-FR" sz="1600" dirty="0"/>
              <a:t> for the C++ software</a:t>
            </a:r>
          </a:p>
          <a:p>
            <a:pPr lvl="1"/>
            <a:r>
              <a:rPr lang="fr-FR" sz="1600" dirty="0"/>
              <a:t>…</a:t>
            </a:r>
          </a:p>
          <a:p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5F3045-F903-4492-B18D-EFB2E383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</a:t>
            </a:r>
            <a:r>
              <a:rPr lang="fr-FR" dirty="0" err="1"/>
              <a:t>bench</a:t>
            </a:r>
            <a:r>
              <a:rPr lang="fr-FR" dirty="0"/>
              <a:t> for 28nm chips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08FEBD-1721-4BFB-A9A4-FD0CE72E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B0D497-84B1-4F56-874A-CE836335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AFE319-6B99-41CF-AFCD-4A6A7FD3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4</a:t>
            </a:fld>
            <a:endParaRPr lang="fr-FR"/>
          </a:p>
        </p:txBody>
      </p:sp>
      <p:pic>
        <p:nvPicPr>
          <p:cNvPr id="8" name="Picture 2" descr="Kit d'intervention temporaire avec panneau Travaux | Signals">
            <a:extLst>
              <a:ext uri="{FF2B5EF4-FFF2-40B4-BE49-F238E27FC236}">
                <a16:creationId xmlns:a16="http://schemas.microsoft.com/office/drawing/2014/main" id="{88845E51-1935-4D89-A7B8-81B6F7E6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" y="76847"/>
            <a:ext cx="568141" cy="13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417A952-FF59-46C8-BAFE-770CB3778A89}"/>
              </a:ext>
            </a:extLst>
          </p:cNvPr>
          <p:cNvSpPr txBox="1"/>
          <p:nvPr/>
        </p:nvSpPr>
        <p:spPr>
          <a:xfrm>
            <a:off x="4587240" y="5960074"/>
            <a:ext cx="3757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2">
                    <a:lumMod val="50000"/>
                  </a:schemeClr>
                </a:solidFill>
              </a:rPr>
              <a:t>Test setup for a ring </a:t>
            </a:r>
            <a:r>
              <a:rPr lang="fr-FR" sz="1400" i="1" dirty="0" err="1">
                <a:solidFill>
                  <a:schemeClr val="bg2">
                    <a:lumMod val="50000"/>
                  </a:schemeClr>
                </a:solidFill>
              </a:rPr>
              <a:t>oscillators</a:t>
            </a:r>
            <a:r>
              <a:rPr lang="fr-FR" sz="1400" i="1" dirty="0">
                <a:solidFill>
                  <a:schemeClr val="bg2">
                    <a:lumMod val="50000"/>
                  </a:schemeClr>
                </a:solidFill>
              </a:rPr>
              <a:t> chip in TJ65nm</a:t>
            </a:r>
          </a:p>
        </p:txBody>
      </p:sp>
    </p:spTree>
    <p:extLst>
      <p:ext uri="{BB962C8B-B14F-4D97-AF65-F5344CB8AC3E}">
        <p14:creationId xmlns:p14="http://schemas.microsoft.com/office/powerpoint/2010/main" val="131910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904ED-E8DA-4668-B4CC-9E05661E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DAQ </a:t>
            </a:r>
            <a:r>
              <a:rPr lang="fr-FR" dirty="0" err="1"/>
              <a:t>board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7B9320-14CF-4328-81BF-5400B3C0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BFF510-703A-486A-84F5-1EAA3FF5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5</a:t>
            </a:fld>
            <a:endParaRPr lang="fr-FR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907E20C-FD7D-45D1-B0D0-7665BAFDA73B}"/>
              </a:ext>
            </a:extLst>
          </p:cNvPr>
          <p:cNvSpPr txBox="1">
            <a:spLocks/>
          </p:cNvSpPr>
          <p:nvPr/>
        </p:nvSpPr>
        <p:spPr>
          <a:xfrm>
            <a:off x="5845330" y="1483811"/>
            <a:ext cx="4306076" cy="47602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857" lvl="1" indent="-388857">
              <a:buClr>
                <a:schemeClr val="tx1"/>
              </a:buClr>
              <a:buSzTx/>
              <a:buFont typeface="Wingdings" pitchFamily="2" charset="2"/>
              <a:buChar char="q"/>
              <a:defRPr/>
            </a:pPr>
            <a:r>
              <a:rPr lang="en-US" sz="1700" dirty="0"/>
              <a:t>Mother board V3 – V4</a:t>
            </a:r>
          </a:p>
          <a:p>
            <a:pPr marL="388857" lvl="1" indent="-388857">
              <a:buClr>
                <a:schemeClr val="tx1"/>
              </a:buClr>
              <a:buSzTx/>
              <a:buFont typeface="Wingdings" pitchFamily="2" charset="2"/>
              <a:buChar char="q"/>
              <a:defRPr/>
            </a:pPr>
            <a:r>
              <a:rPr lang="en-US" sz="1700" dirty="0"/>
              <a:t>Features:</a:t>
            </a:r>
          </a:p>
          <a:p>
            <a:pPr lvl="1">
              <a:defRPr/>
            </a:pPr>
            <a:r>
              <a:rPr lang="en-US" sz="1500" dirty="0" err="1"/>
              <a:t>nanoPC</a:t>
            </a:r>
            <a:r>
              <a:rPr lang="en-US" sz="1500" dirty="0"/>
              <a:t> BeagleBone card (RJ45 </a:t>
            </a:r>
            <a:r>
              <a:rPr lang="en-US" sz="1500" dirty="0" err="1"/>
              <a:t>linlk</a:t>
            </a:r>
            <a:r>
              <a:rPr lang="en-US" sz="1500" dirty="0"/>
              <a:t>)</a:t>
            </a:r>
          </a:p>
          <a:p>
            <a:pPr lvl="2">
              <a:defRPr/>
            </a:pPr>
            <a:r>
              <a:rPr lang="en-US" sz="1400" dirty="0"/>
              <a:t>RJ45 link</a:t>
            </a:r>
          </a:p>
          <a:p>
            <a:pPr lvl="2">
              <a:defRPr/>
            </a:pPr>
            <a:r>
              <a:rPr lang="en-US" sz="1400" dirty="0"/>
              <a:t>Linux Debian OS integrated in a </a:t>
            </a:r>
            <a:r>
              <a:rPr lang="en-US" sz="1400" dirty="0" err="1"/>
              <a:t>SDCard</a:t>
            </a:r>
            <a:endParaRPr lang="en-US" sz="1400" dirty="0"/>
          </a:p>
          <a:p>
            <a:pPr lvl="2">
              <a:defRPr/>
            </a:pPr>
            <a:r>
              <a:rPr lang="en-US" sz="1400" dirty="0"/>
              <a:t>Connected as a local network on a PC</a:t>
            </a:r>
          </a:p>
          <a:p>
            <a:pPr lvl="1">
              <a:defRPr/>
            </a:pPr>
            <a:r>
              <a:rPr lang="en-US" sz="1500" dirty="0"/>
              <a:t>FPGA (Cyclone III – Quartus 13.1)</a:t>
            </a:r>
          </a:p>
          <a:p>
            <a:pPr lvl="1">
              <a:defRPr/>
            </a:pPr>
            <a:r>
              <a:rPr lang="en-US" sz="1500" dirty="0"/>
              <a:t>Digital signals </a:t>
            </a:r>
            <a:r>
              <a:rPr lang="en-US" sz="1500" dirty="0" err="1"/>
              <a:t>availables</a:t>
            </a:r>
            <a:endParaRPr lang="en-US" sz="1500" dirty="0"/>
          </a:p>
          <a:p>
            <a:pPr lvl="2"/>
            <a:r>
              <a:rPr lang="en-US" sz="1200" dirty="0"/>
              <a:t>40 TTL signals (local tests </a:t>
            </a:r>
            <a:r>
              <a:rPr lang="en-US" sz="1200" dirty="0">
                <a:solidFill>
                  <a:srgbClr val="FF0000"/>
                </a:solidFill>
              </a:rPr>
              <a:t>(1)</a:t>
            </a:r>
            <a:r>
              <a:rPr lang="en-US" sz="1200" dirty="0"/>
              <a:t>-HE10 connectors)</a:t>
            </a:r>
          </a:p>
          <a:p>
            <a:pPr lvl="2"/>
            <a:r>
              <a:rPr lang="en-US" sz="1200" dirty="0"/>
              <a:t>32 LVDS signals (</a:t>
            </a:r>
            <a:r>
              <a:rPr lang="en-US" sz="1100" dirty="0"/>
              <a:t>irradiation tests </a:t>
            </a:r>
            <a:r>
              <a:rPr lang="en-US" sz="1100" dirty="0">
                <a:solidFill>
                  <a:srgbClr val="FF0000"/>
                </a:solidFill>
              </a:rPr>
              <a:t>(2)</a:t>
            </a:r>
            <a:r>
              <a:rPr lang="en-US" sz="1100" dirty="0"/>
              <a:t>- DB37 connectors</a:t>
            </a:r>
            <a:r>
              <a:rPr lang="en-US" sz="1200" dirty="0"/>
              <a:t>)</a:t>
            </a:r>
          </a:p>
          <a:p>
            <a:pPr lvl="1">
              <a:defRPr/>
            </a:pPr>
            <a:r>
              <a:rPr lang="en-US" sz="1500" dirty="0"/>
              <a:t>Analog channels available</a:t>
            </a:r>
          </a:p>
          <a:p>
            <a:pPr lvl="2">
              <a:defRPr/>
            </a:pPr>
            <a:r>
              <a:rPr lang="en-US" sz="1200" dirty="0"/>
              <a:t>4 SAR ADC’s 16 bits</a:t>
            </a:r>
          </a:p>
          <a:p>
            <a:pPr lvl="2">
              <a:defRPr/>
            </a:pPr>
            <a:r>
              <a:rPr lang="en-US" sz="1200" dirty="0"/>
              <a:t>4-10 DAC (16 bits)</a:t>
            </a:r>
            <a:endParaRPr lang="en-US" sz="1200" baseline="30000" dirty="0"/>
          </a:p>
          <a:p>
            <a:pPr lvl="1">
              <a:defRPr/>
            </a:pPr>
            <a:r>
              <a:rPr lang="en-US" sz="1500" dirty="0"/>
              <a:t>Monitoring (°C, current supply)</a:t>
            </a:r>
          </a:p>
          <a:p>
            <a:pPr lvl="1">
              <a:defRPr/>
            </a:pPr>
            <a:r>
              <a:rPr lang="en-US" sz="1500" dirty="0"/>
              <a:t>Charge injector</a:t>
            </a:r>
          </a:p>
          <a:p>
            <a:pPr lvl="1">
              <a:defRPr/>
            </a:pPr>
            <a:r>
              <a:rPr lang="en-US" sz="1500" dirty="0"/>
              <a:t>Lab tests</a:t>
            </a:r>
          </a:p>
          <a:p>
            <a:pPr lvl="1">
              <a:defRPr/>
            </a:pPr>
            <a:r>
              <a:rPr lang="en-US" sz="1500" dirty="0"/>
              <a:t>Compatible with irradiation tests</a:t>
            </a:r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5A3904C-346F-43F8-B5F3-E399414D6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07" y="4428863"/>
            <a:ext cx="1575777" cy="118144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19BDA58-5030-48EA-AFBB-DDF11005779E}"/>
              </a:ext>
            </a:extLst>
          </p:cNvPr>
          <p:cNvSpPr txBox="1"/>
          <p:nvPr/>
        </p:nvSpPr>
        <p:spPr>
          <a:xfrm flipH="1">
            <a:off x="9661836" y="5547027"/>
            <a:ext cx="1195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ADCout</a:t>
            </a:r>
            <a:r>
              <a:rPr lang="fr-FR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vs Gain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A82B34A1-9DA1-4334-BF27-1594725A3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7" y="1360337"/>
            <a:ext cx="4661847" cy="289626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737D486-513B-4242-8A70-C83CA37B0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16" y="4487850"/>
            <a:ext cx="4400550" cy="20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2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 99">
            <a:extLst>
              <a:ext uri="{FF2B5EF4-FFF2-40B4-BE49-F238E27FC236}">
                <a16:creationId xmlns:a16="http://schemas.microsoft.com/office/drawing/2014/main" id="{FA2087FE-6854-4929-9711-6FF414D3B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29" y="2310136"/>
            <a:ext cx="6261406" cy="27371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084D0F-FBC8-46B1-9E66-ABE352F9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RO28nm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96358F-626A-4EFC-9ED2-30D438EB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0606" y="6310312"/>
            <a:ext cx="2743200" cy="365125"/>
          </a:xfrm>
        </p:spPr>
        <p:txBody>
          <a:bodyPr/>
          <a:lstStyle/>
          <a:p>
            <a:fld id="{47A60269-3DCC-45A7-A413-9ADECB1D7408}" type="slidenum">
              <a:rPr lang="fr-FR" smtClean="0"/>
              <a:t>6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B05FC84-9E7D-4E68-9311-F858634C2026}"/>
              </a:ext>
            </a:extLst>
          </p:cNvPr>
          <p:cNvGrpSpPr/>
          <p:nvPr/>
        </p:nvGrpSpPr>
        <p:grpSpPr>
          <a:xfrm>
            <a:off x="1351478" y="441803"/>
            <a:ext cx="1272599" cy="707771"/>
            <a:chOff x="1409615" y="1346620"/>
            <a:chExt cx="1272599" cy="70777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0C17374-54D5-4B85-9B54-4677121A4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B2A2E7-C7E7-43D3-A5A3-3AAF2AD4BF86}"/>
                </a:ext>
              </a:extLst>
            </p:cNvPr>
            <p:cNvSpPr/>
            <p:nvPr/>
          </p:nvSpPr>
          <p:spPr>
            <a:xfrm>
              <a:off x="2132731" y="1355820"/>
              <a:ext cx="289800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1466AC4-BFD9-4C59-99DE-7518A362F5AB}"/>
              </a:ext>
            </a:extLst>
          </p:cNvPr>
          <p:cNvGrpSpPr/>
          <p:nvPr/>
        </p:nvGrpSpPr>
        <p:grpSpPr>
          <a:xfrm>
            <a:off x="89222" y="91393"/>
            <a:ext cx="1127956" cy="1090933"/>
            <a:chOff x="7875291" y="2179631"/>
            <a:chExt cx="3781657" cy="37294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79909DA-CD76-4415-AFBE-9D47BA5C4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291" y="2179631"/>
              <a:ext cx="3701353" cy="36174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172B85-0CD4-4138-96E9-C26C48BE6AE4}"/>
                </a:ext>
              </a:extLst>
            </p:cNvPr>
            <p:cNvSpPr/>
            <p:nvPr/>
          </p:nvSpPr>
          <p:spPr>
            <a:xfrm>
              <a:off x="9696110" y="3239716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3AA66DA6-37FA-42A3-84ED-0CCF9C1AC91B}"/>
                </a:ext>
              </a:extLst>
            </p:cNvPr>
            <p:cNvCxnSpPr>
              <a:cxnSpLocks/>
            </p:cNvCxnSpPr>
            <p:nvPr/>
          </p:nvCxnSpPr>
          <p:spPr>
            <a:xfrm>
              <a:off x="9970907" y="3237678"/>
              <a:ext cx="1686041" cy="8799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A803F0C4-26C2-466D-988B-A745721ADBB7}"/>
                </a:ext>
              </a:extLst>
            </p:cNvPr>
            <p:cNvCxnSpPr>
              <a:cxnSpLocks/>
            </p:cNvCxnSpPr>
            <p:nvPr/>
          </p:nvCxnSpPr>
          <p:spPr>
            <a:xfrm>
              <a:off x="9696110" y="3539163"/>
              <a:ext cx="315485" cy="5784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16BD63A-D758-466E-98D7-B2969E4F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5767" y="4129651"/>
              <a:ext cx="1641181" cy="177943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C3B67A6-77B3-42CF-AB78-666DD250915D}"/>
              </a:ext>
            </a:extLst>
          </p:cNvPr>
          <p:cNvSpPr txBox="1">
            <a:spLocks/>
          </p:cNvSpPr>
          <p:nvPr/>
        </p:nvSpPr>
        <p:spPr>
          <a:xfrm>
            <a:off x="138602" y="1414106"/>
            <a:ext cx="66795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1600" dirty="0"/>
              <a:t>30 RO’s per size (7T, 9T, 12T)</a:t>
            </a:r>
          </a:p>
          <a:p>
            <a:r>
              <a:rPr lang="en-ZA" sz="1600" dirty="0"/>
              <a:t>Power supply:</a:t>
            </a:r>
          </a:p>
          <a:p>
            <a:pPr lvl="1"/>
            <a:r>
              <a:rPr lang="en-ZA" sz="1200" dirty="0"/>
              <a:t>VDD</a:t>
            </a:r>
            <a:r>
              <a:rPr lang="en-ZA" sz="1200" baseline="-25000" dirty="0"/>
              <a:t>IO</a:t>
            </a:r>
            <a:r>
              <a:rPr lang="en-ZA" sz="1200" dirty="0"/>
              <a:t> (1,8 V),</a:t>
            </a:r>
          </a:p>
          <a:p>
            <a:pPr lvl="1"/>
            <a:r>
              <a:rPr lang="en-ZA" sz="1200" dirty="0"/>
              <a:t>VDD</a:t>
            </a:r>
            <a:r>
              <a:rPr lang="en-ZA" sz="1200" baseline="-25000" dirty="0"/>
              <a:t>D </a:t>
            </a:r>
            <a:r>
              <a:rPr lang="en-ZA" sz="1200" dirty="0"/>
              <a:t>(0,9 V - ~10-20 mA)</a:t>
            </a:r>
          </a:p>
          <a:p>
            <a:r>
              <a:rPr lang="en-ZA" sz="1600" dirty="0"/>
              <a:t>Configuration through a shift register</a:t>
            </a:r>
          </a:p>
          <a:p>
            <a:pPr lvl="1"/>
            <a:r>
              <a:rPr lang="en-ZA" sz="1200" dirty="0"/>
              <a:t>It doesn’t work but implemented in the firmware</a:t>
            </a:r>
          </a:p>
          <a:p>
            <a:r>
              <a:rPr lang="en-ZA" sz="1600" dirty="0"/>
              <a:t>10 inputs/ 4 outputs:</a:t>
            </a:r>
          </a:p>
          <a:p>
            <a:endParaRPr lang="en-ZA" sz="2000" dirty="0"/>
          </a:p>
          <a:p>
            <a:endParaRPr lang="en-ZA" sz="2000" dirty="0"/>
          </a:p>
          <a:p>
            <a:pPr lvl="1"/>
            <a:endParaRPr lang="en-ZA" sz="1200" dirty="0"/>
          </a:p>
          <a:p>
            <a:endParaRPr lang="en-ZA" sz="16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1EEB593E-7A90-4CC4-8E59-A8803EC2FB2A}"/>
              </a:ext>
            </a:extLst>
          </p:cNvPr>
          <p:cNvSpPr txBox="1"/>
          <p:nvPr/>
        </p:nvSpPr>
        <p:spPr>
          <a:xfrm>
            <a:off x="1531578" y="5765375"/>
            <a:ext cx="160315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Pinout ASIC RO 28nm</a:t>
            </a:r>
          </a:p>
        </p:txBody>
      </p:sp>
      <p:pic>
        <p:nvPicPr>
          <p:cNvPr id="96" name="Image 95">
            <a:extLst>
              <a:ext uri="{FF2B5EF4-FFF2-40B4-BE49-F238E27FC236}">
                <a16:creationId xmlns:a16="http://schemas.microsoft.com/office/drawing/2014/main" id="{7528327E-A77D-4452-A8B6-355F6D457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02" y="3728776"/>
            <a:ext cx="4321419" cy="2074879"/>
          </a:xfrm>
          <a:prstGeom prst="rect">
            <a:avLst/>
          </a:prstGeom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ECB0F10D-C978-4EF6-9D7A-D50CDDA8D06A}"/>
              </a:ext>
            </a:extLst>
          </p:cNvPr>
          <p:cNvSpPr txBox="1"/>
          <p:nvPr/>
        </p:nvSpPr>
        <p:spPr>
          <a:xfrm>
            <a:off x="8377590" y="5058231"/>
            <a:ext cx="202948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af-ZA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Readout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ZA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chronogram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243E478-AA52-4391-ADA5-B3A555643C15}"/>
              </a:ext>
            </a:extLst>
          </p:cNvPr>
          <p:cNvSpPr/>
          <p:nvPr/>
        </p:nvSpPr>
        <p:spPr>
          <a:xfrm>
            <a:off x="5768729" y="3303762"/>
            <a:ext cx="6261406" cy="1772383"/>
          </a:xfrm>
          <a:prstGeom prst="rect">
            <a:avLst/>
          </a:prstGeom>
          <a:solidFill>
            <a:schemeClr val="accent2">
              <a:lumMod val="75000"/>
              <a:alpha val="27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6BE1E18-91DA-4B4F-9E12-1B4E413ABD31}"/>
              </a:ext>
            </a:extLst>
          </p:cNvPr>
          <p:cNvSpPr/>
          <p:nvPr/>
        </p:nvSpPr>
        <p:spPr>
          <a:xfrm>
            <a:off x="5768729" y="2274319"/>
            <a:ext cx="6261406" cy="1005924"/>
          </a:xfrm>
          <a:prstGeom prst="rect">
            <a:avLst/>
          </a:prstGeom>
          <a:solidFill>
            <a:schemeClr val="accent1">
              <a:lumMod val="75000"/>
              <a:alpha val="27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9E587A9B-B18A-4446-BD04-6B50F0F3B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594" y="1354854"/>
            <a:ext cx="1456548" cy="1585771"/>
          </a:xfrm>
          <a:prstGeom prst="rect">
            <a:avLst/>
          </a:prstGeom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FF89506B-B5D5-488B-8C16-1A172EBC9679}"/>
              </a:ext>
            </a:extLst>
          </p:cNvPr>
          <p:cNvSpPr txBox="1"/>
          <p:nvPr/>
        </p:nvSpPr>
        <p:spPr>
          <a:xfrm>
            <a:off x="4366369" y="2999435"/>
            <a:ext cx="120677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Sizes 7T, 9T, 12T</a:t>
            </a:r>
          </a:p>
        </p:txBody>
      </p:sp>
    </p:spTree>
    <p:extLst>
      <p:ext uri="{BB962C8B-B14F-4D97-AF65-F5344CB8AC3E}">
        <p14:creationId xmlns:p14="http://schemas.microsoft.com/office/powerpoint/2010/main" val="1061330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F958EC-FD41-4545-B904-68E7F0FE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752" y="1441162"/>
            <a:ext cx="3630187" cy="4778469"/>
          </a:xfrm>
        </p:spPr>
        <p:txBody>
          <a:bodyPr>
            <a:normAutofit/>
          </a:bodyPr>
          <a:lstStyle/>
          <a:p>
            <a:r>
              <a:rPr lang="fr-FR" sz="1400" dirty="0"/>
              <a:t>Start/stop as a </a:t>
            </a:r>
            <a:r>
              <a:rPr lang="fr-FR" sz="1400" dirty="0" err="1"/>
              <a:t>parameter</a:t>
            </a:r>
            <a:endParaRPr lang="fr-FR" sz="1400" dirty="0"/>
          </a:p>
          <a:p>
            <a:pPr lvl="1"/>
            <a:r>
              <a:rPr lang="fr-FR" sz="1200" dirty="0" err="1"/>
              <a:t>Tunable</a:t>
            </a:r>
            <a:r>
              <a:rPr lang="fr-FR" sz="1200" dirty="0"/>
              <a:t> in the C++ file</a:t>
            </a:r>
          </a:p>
          <a:p>
            <a:r>
              <a:rPr lang="fr-FR" sz="1400" dirty="0"/>
              <a:t>Software </a:t>
            </a:r>
            <a:r>
              <a:rPr lang="fr-FR" sz="1400" dirty="0" err="1"/>
              <a:t>side</a:t>
            </a:r>
            <a:r>
              <a:rPr lang="fr-FR" sz="1400" dirty="0"/>
              <a:t>:</a:t>
            </a:r>
          </a:p>
          <a:p>
            <a:pPr lvl="1"/>
            <a:r>
              <a:rPr lang="fr-FR" sz="1200" dirty="0"/>
              <a:t>Power </a:t>
            </a:r>
            <a:r>
              <a:rPr lang="fr-FR" sz="1200" dirty="0" err="1"/>
              <a:t>supply</a:t>
            </a:r>
            <a:r>
              <a:rPr lang="fr-FR" sz="1200" dirty="0"/>
              <a:t> management</a:t>
            </a:r>
          </a:p>
          <a:p>
            <a:pPr lvl="1"/>
            <a:r>
              <a:rPr lang="fr-FR" sz="1200" dirty="0" err="1"/>
              <a:t>Each</a:t>
            </a:r>
            <a:r>
              <a:rPr lang="fr-FR" sz="1200" dirty="0"/>
              <a:t> </a:t>
            </a:r>
            <a:r>
              <a:rPr lang="fr-FR" sz="1200" dirty="0" err="1"/>
              <a:t>sequence</a:t>
            </a:r>
            <a:r>
              <a:rPr lang="fr-FR" sz="1200" dirty="0"/>
              <a:t> can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tested</a:t>
            </a:r>
            <a:endParaRPr lang="fr-FR" sz="1200" dirty="0"/>
          </a:p>
          <a:p>
            <a:pPr lvl="1"/>
            <a:r>
              <a:rPr lang="fr-FR" sz="1200" dirty="0" err="1"/>
              <a:t>Counters</a:t>
            </a:r>
            <a:r>
              <a:rPr lang="fr-FR" sz="1200" dirty="0"/>
              <a:t> </a:t>
            </a:r>
            <a:r>
              <a:rPr lang="fr-FR" sz="1200" dirty="0" err="1"/>
              <a:t>readings</a:t>
            </a:r>
            <a:r>
              <a:rPr lang="fr-FR" sz="1200" dirty="0"/>
              <a:t> in a console or in a file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05335-FC4E-4213-ADB0-AE57A4BA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27/11/2024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38F9D-1E44-4DB5-9521-BE79DC38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µ</a:t>
            </a:r>
            <a:r>
              <a:rPr lang="fr-FR" dirty="0" err="1"/>
              <a:t>elec</a:t>
            </a:r>
            <a:r>
              <a:rPr lang="fr-FR" dirty="0"/>
              <a:t> CPPM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9CC756-0848-4D33-93EB-D4B998A4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7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2477863-46C9-40A7-B193-98B7CB51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025"/>
          </a:xfrm>
        </p:spPr>
        <p:txBody>
          <a:bodyPr/>
          <a:lstStyle/>
          <a:p>
            <a:r>
              <a:rPr lang="fr-FR" dirty="0"/>
              <a:t>Firmware/software RO 28nm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0BCE26-1F25-4EE7-8913-DA4CE47A56F2}"/>
              </a:ext>
            </a:extLst>
          </p:cNvPr>
          <p:cNvSpPr txBox="1"/>
          <p:nvPr/>
        </p:nvSpPr>
        <p:spPr>
          <a:xfrm>
            <a:off x="2137297" y="6385153"/>
            <a:ext cx="204484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firmware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RO 28nm </a:t>
            </a:r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synoptic</a:t>
            </a:r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AE6198F-3E6B-4F58-8645-5E639976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611" y="1441162"/>
            <a:ext cx="1476937" cy="46038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8100" h="38100"/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DF14D15-FC49-4D86-A6E0-562626AB5AB7}"/>
              </a:ext>
            </a:extLst>
          </p:cNvPr>
          <p:cNvSpPr txBox="1"/>
          <p:nvPr/>
        </p:nvSpPr>
        <p:spPr>
          <a:xfrm>
            <a:off x="7083495" y="6044970"/>
            <a:ext cx="1307469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Cell vs code mux.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FC75830-D2F2-4338-9F99-C8211DECD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87" y="3296213"/>
            <a:ext cx="2445296" cy="207065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9112E9D-FCF6-4E6A-9B9B-39289EAC9FE5}"/>
              </a:ext>
            </a:extLst>
          </p:cNvPr>
          <p:cNvSpPr txBox="1"/>
          <p:nvPr/>
        </p:nvSpPr>
        <p:spPr>
          <a:xfrm>
            <a:off x="9342174" y="5395864"/>
            <a:ext cx="201162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 menu RO 28nm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25972DC-009C-40D6-9851-A03BB3AF2DA3}"/>
              </a:ext>
            </a:extLst>
          </p:cNvPr>
          <p:cNvGrpSpPr/>
          <p:nvPr/>
        </p:nvGrpSpPr>
        <p:grpSpPr>
          <a:xfrm>
            <a:off x="431597" y="1311605"/>
            <a:ext cx="6498809" cy="5085724"/>
            <a:chOff x="431597" y="1311605"/>
            <a:chExt cx="6498809" cy="508572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9849E4D-6C98-47C4-84EB-97F586962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597" y="1311605"/>
              <a:ext cx="6498809" cy="5085724"/>
            </a:xfrm>
            <a:prstGeom prst="rect">
              <a:avLst/>
            </a:prstGeom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E7E6EA5-09DC-4F5A-AFD3-C73DA51B3496}"/>
                </a:ext>
              </a:extLst>
            </p:cNvPr>
            <p:cNvCxnSpPr/>
            <p:nvPr/>
          </p:nvCxnSpPr>
          <p:spPr>
            <a:xfrm>
              <a:off x="4572003" y="1775012"/>
              <a:ext cx="364105" cy="0"/>
            </a:xfrm>
            <a:prstGeom prst="straightConnector1">
              <a:avLst/>
            </a:prstGeom>
            <a:ln>
              <a:solidFill>
                <a:schemeClr val="tx1"/>
              </a:solidFill>
              <a:headEnd w="sm" len="sm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9629A97-9D0F-46F4-81B6-5035FE68FB05}"/>
                </a:ext>
              </a:extLst>
            </p:cNvPr>
            <p:cNvCxnSpPr/>
            <p:nvPr/>
          </p:nvCxnSpPr>
          <p:spPr>
            <a:xfrm>
              <a:off x="4572003" y="1981201"/>
              <a:ext cx="364105" cy="0"/>
            </a:xfrm>
            <a:prstGeom prst="straightConnector1">
              <a:avLst/>
            </a:prstGeom>
            <a:ln>
              <a:solidFill>
                <a:schemeClr val="tx1"/>
              </a:solidFill>
              <a:headEnd w="sm" len="sm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929ACA3-6635-4E8E-B3AE-B169DB373079}"/>
              </a:ext>
            </a:extLst>
          </p:cNvPr>
          <p:cNvGrpSpPr/>
          <p:nvPr/>
        </p:nvGrpSpPr>
        <p:grpSpPr>
          <a:xfrm>
            <a:off x="1351478" y="441803"/>
            <a:ext cx="1272599" cy="707771"/>
            <a:chOff x="1409615" y="1346620"/>
            <a:chExt cx="1272599" cy="70777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FEC3791-9C63-4B97-AEC5-FE30DC23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5" y="1346620"/>
              <a:ext cx="1272599" cy="70777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13EFE5-3EBF-4C57-8FB6-F8C7E552039C}"/>
                </a:ext>
              </a:extLst>
            </p:cNvPr>
            <p:cNvSpPr/>
            <p:nvPr/>
          </p:nvSpPr>
          <p:spPr>
            <a:xfrm>
              <a:off x="2132731" y="1355820"/>
              <a:ext cx="289800" cy="689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466CEAC-2CD1-41D2-8248-395012F59893}"/>
              </a:ext>
            </a:extLst>
          </p:cNvPr>
          <p:cNvGrpSpPr/>
          <p:nvPr/>
        </p:nvGrpSpPr>
        <p:grpSpPr>
          <a:xfrm>
            <a:off x="89222" y="91393"/>
            <a:ext cx="1127956" cy="1090933"/>
            <a:chOff x="7875291" y="2179631"/>
            <a:chExt cx="3781657" cy="3729450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A4BCFDE5-9081-4EB7-A15B-EDF653CC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291" y="2179631"/>
              <a:ext cx="3701353" cy="361748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78604F-76BA-4896-AC2F-F08111D1FA4B}"/>
                </a:ext>
              </a:extLst>
            </p:cNvPr>
            <p:cNvSpPr/>
            <p:nvPr/>
          </p:nvSpPr>
          <p:spPr>
            <a:xfrm>
              <a:off x="9696110" y="3239716"/>
              <a:ext cx="282127" cy="3005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15735D2-5989-40FF-B2AF-474AE7DA4367}"/>
                </a:ext>
              </a:extLst>
            </p:cNvPr>
            <p:cNvCxnSpPr>
              <a:cxnSpLocks/>
            </p:cNvCxnSpPr>
            <p:nvPr/>
          </p:nvCxnSpPr>
          <p:spPr>
            <a:xfrm>
              <a:off x="9970907" y="3237678"/>
              <a:ext cx="1686041" cy="8799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9B1A6A66-F666-4AF1-8B6C-11AA8CF6AF99}"/>
                </a:ext>
              </a:extLst>
            </p:cNvPr>
            <p:cNvCxnSpPr>
              <a:cxnSpLocks/>
            </p:cNvCxnSpPr>
            <p:nvPr/>
          </p:nvCxnSpPr>
          <p:spPr>
            <a:xfrm>
              <a:off x="9696110" y="3539163"/>
              <a:ext cx="315485" cy="5784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03B4FC24-138B-4861-898B-9944244C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5767" y="4129651"/>
              <a:ext cx="1641181" cy="177943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3811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943C48D0-85DA-4867-BDB1-CF10358D5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79" y="1364240"/>
            <a:ext cx="9474841" cy="54086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F5AC2A-96F7-4E83-908B-D96B546E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79" y="1287624"/>
            <a:ext cx="9474841" cy="54086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A0AF84-E41F-4D26-B6D1-63699E2C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VHDL </a:t>
            </a:r>
            <a:r>
              <a:rPr lang="fr-FR" dirty="0" err="1"/>
              <a:t>example</a:t>
            </a:r>
            <a:r>
              <a:rPr lang="fr-FR" dirty="0"/>
              <a:t>: RO28nm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40F33D-AB91-4DED-B768-C3096C73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µelec CPPM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41E02D-8875-4240-AD62-3A516136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60269-3DCC-45A7-A413-9ADECB1D7408}" type="slidenum">
              <a:rPr lang="fr-FR" smtClean="0"/>
              <a:t>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B7736B-F56E-4C53-967A-A41E702B6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79" y="1312795"/>
            <a:ext cx="9474841" cy="5408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9FE6BF-AE70-4D54-8280-4AE297BF9393}"/>
              </a:ext>
            </a:extLst>
          </p:cNvPr>
          <p:cNvSpPr/>
          <p:nvPr/>
        </p:nvSpPr>
        <p:spPr>
          <a:xfrm>
            <a:off x="9585649" y="1287624"/>
            <a:ext cx="1206759" cy="5498841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A48A64-8207-47EB-8A9E-D98DB7C5C066}"/>
              </a:ext>
            </a:extLst>
          </p:cNvPr>
          <p:cNvSpPr/>
          <p:nvPr/>
        </p:nvSpPr>
        <p:spPr>
          <a:xfrm>
            <a:off x="8711608" y="3193310"/>
            <a:ext cx="613851" cy="9533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B8168-9375-465A-A897-05B40A9C383A}"/>
              </a:ext>
            </a:extLst>
          </p:cNvPr>
          <p:cNvSpPr/>
          <p:nvPr/>
        </p:nvSpPr>
        <p:spPr>
          <a:xfrm>
            <a:off x="5834129" y="2975631"/>
            <a:ext cx="720985" cy="11081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6D5414-C350-432F-B4E8-4FEA1F09A9E8}"/>
              </a:ext>
            </a:extLst>
          </p:cNvPr>
          <p:cNvSpPr/>
          <p:nvPr/>
        </p:nvSpPr>
        <p:spPr>
          <a:xfrm>
            <a:off x="4554678" y="4531529"/>
            <a:ext cx="720985" cy="7634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647334-931D-40EB-BB54-748DD7FE9D74}"/>
              </a:ext>
            </a:extLst>
          </p:cNvPr>
          <p:cNvSpPr/>
          <p:nvPr/>
        </p:nvSpPr>
        <p:spPr>
          <a:xfrm>
            <a:off x="3516596" y="3635392"/>
            <a:ext cx="720985" cy="76348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15EFE8-8F0B-4FFC-AA71-651CB236D497}"/>
              </a:ext>
            </a:extLst>
          </p:cNvPr>
          <p:cNvSpPr/>
          <p:nvPr/>
        </p:nvSpPr>
        <p:spPr>
          <a:xfrm>
            <a:off x="2432642" y="3887029"/>
            <a:ext cx="720985" cy="76348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552C63-08E2-4BBF-8E15-309D0959DDD7}"/>
              </a:ext>
            </a:extLst>
          </p:cNvPr>
          <p:cNvSpPr txBox="1"/>
          <p:nvPr/>
        </p:nvSpPr>
        <p:spPr>
          <a:xfrm>
            <a:off x="2408280" y="1457550"/>
            <a:ext cx="2479647" cy="380480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00" b="1" dirty="0" err="1"/>
              <a:t>address</a:t>
            </a:r>
            <a:r>
              <a:rPr lang="fr-FR" sz="1000" b="1" dirty="0"/>
              <a:t> </a:t>
            </a:r>
            <a:r>
              <a:rPr lang="fr-FR" sz="1000" b="1" dirty="0" err="1"/>
              <a:t>decoder</a:t>
            </a:r>
            <a:endParaRPr lang="fr-FR" sz="1000" b="1" dirty="0"/>
          </a:p>
          <a:p>
            <a:r>
              <a:rPr lang="fr-FR" sz="1000" dirty="0" err="1"/>
              <a:t>Commands</a:t>
            </a:r>
            <a:r>
              <a:rPr lang="fr-FR" sz="1000" dirty="0"/>
              <a:t> </a:t>
            </a:r>
            <a:r>
              <a:rPr lang="fr-FR" sz="1000" dirty="0" err="1"/>
              <a:t>from</a:t>
            </a:r>
            <a:r>
              <a:rPr lang="fr-FR" sz="1000" dirty="0"/>
              <a:t> BeagleBone management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6D56E9-E69E-4BA2-AA71-38E8A28951A1}"/>
              </a:ext>
            </a:extLst>
          </p:cNvPr>
          <p:cNvSpPr txBox="1"/>
          <p:nvPr/>
        </p:nvSpPr>
        <p:spPr>
          <a:xfrm>
            <a:off x="927157" y="272208"/>
            <a:ext cx="993823" cy="22659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/>
              <a:t>ro28nm_readout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8FBB612-AE6C-44A1-B351-1456EAE89603}"/>
              </a:ext>
            </a:extLst>
          </p:cNvPr>
          <p:cNvSpPr txBox="1"/>
          <p:nvPr/>
        </p:nvSpPr>
        <p:spPr>
          <a:xfrm>
            <a:off x="2241379" y="1447052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F0A23D-CCED-4C0F-AFCE-D731F1953A06}"/>
              </a:ext>
            </a:extLst>
          </p:cNvPr>
          <p:cNvSpPr/>
          <p:nvPr/>
        </p:nvSpPr>
        <p:spPr>
          <a:xfrm>
            <a:off x="7113309" y="3096810"/>
            <a:ext cx="615488" cy="112243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AA8B2D3-CC40-42FA-808B-7ACA9F4AEE48}"/>
              </a:ext>
            </a:extLst>
          </p:cNvPr>
          <p:cNvSpPr txBox="1"/>
          <p:nvPr/>
        </p:nvSpPr>
        <p:spPr>
          <a:xfrm>
            <a:off x="7128722" y="3864044"/>
            <a:ext cx="166901" cy="226591"/>
          </a:xfrm>
          <a:prstGeom prst="rect">
            <a:avLst/>
          </a:prstGeom>
          <a:noFill/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3F603E6-1279-4BA4-8885-7CECE4ED27CC}"/>
              </a:ext>
            </a:extLst>
          </p:cNvPr>
          <p:cNvSpPr txBox="1"/>
          <p:nvPr/>
        </p:nvSpPr>
        <p:spPr>
          <a:xfrm>
            <a:off x="3961775" y="4105953"/>
            <a:ext cx="166901" cy="226591"/>
          </a:xfrm>
          <a:prstGeom prst="rect">
            <a:avLst/>
          </a:prstGeom>
          <a:noFill/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7A415F3-9537-4482-83B6-C04C4CEFF162}"/>
              </a:ext>
            </a:extLst>
          </p:cNvPr>
          <p:cNvSpPr txBox="1"/>
          <p:nvPr/>
        </p:nvSpPr>
        <p:spPr>
          <a:xfrm>
            <a:off x="2408280" y="1866261"/>
            <a:ext cx="2479647" cy="996033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00" b="1" dirty="0" err="1"/>
              <a:t>Peripheral</a:t>
            </a:r>
            <a:r>
              <a:rPr lang="fr-FR" sz="1000" b="1" dirty="0"/>
              <a:t> </a:t>
            </a:r>
            <a:r>
              <a:rPr lang="fr-FR" sz="1000" b="1" dirty="0" err="1"/>
              <a:t>registers</a:t>
            </a:r>
            <a:endParaRPr lang="fr-FR" sz="1000" b="1" dirty="0"/>
          </a:p>
          <a:p>
            <a:r>
              <a:rPr lang="fr-FR" sz="1000" dirty="0" err="1"/>
              <a:t>registers</a:t>
            </a:r>
            <a:r>
              <a:rPr lang="fr-FR" sz="1000" dirty="0"/>
              <a:t> to store </a:t>
            </a:r>
            <a:r>
              <a:rPr lang="fr-FR" sz="1000" dirty="0" err="1"/>
              <a:t>parameters</a:t>
            </a:r>
            <a:r>
              <a:rPr lang="fr-FR" sz="1000" dirty="0"/>
              <a:t> </a:t>
            </a:r>
            <a:r>
              <a:rPr lang="fr-FR" sz="1000" dirty="0" err="1"/>
              <a:t>from</a:t>
            </a:r>
            <a:r>
              <a:rPr lang="fr-FR" sz="1000" dirty="0"/>
              <a:t> data</a:t>
            </a:r>
          </a:p>
          <a:p>
            <a:pPr marL="171450" indent="-171450">
              <a:buFontTx/>
              <a:buChar char="-"/>
            </a:pPr>
            <a:r>
              <a:rPr lang="fr-FR" sz="1000" dirty="0" err="1"/>
              <a:t>Regulators</a:t>
            </a:r>
            <a:r>
              <a:rPr lang="fr-FR" sz="1000" dirty="0"/>
              <a:t> enable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DAC’s data</a:t>
            </a:r>
          </a:p>
          <a:p>
            <a:pPr marL="171450" indent="-171450">
              <a:buFontTx/>
              <a:buChar char="-"/>
            </a:pPr>
            <a:r>
              <a:rPr lang="fr-FR" sz="1000" dirty="0" err="1"/>
              <a:t>Width</a:t>
            </a:r>
            <a:r>
              <a:rPr lang="fr-FR" sz="1000" dirty="0"/>
              <a:t> </a:t>
            </a:r>
            <a:r>
              <a:rPr lang="fr-FR" sz="1000" dirty="0" err="1"/>
              <a:t>counting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/>
              <a:t>…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EA3767E-55CF-4B6A-967D-D66491AD4A8D}"/>
              </a:ext>
            </a:extLst>
          </p:cNvPr>
          <p:cNvSpPr txBox="1"/>
          <p:nvPr/>
        </p:nvSpPr>
        <p:spPr>
          <a:xfrm>
            <a:off x="2241379" y="1855763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F572B48-37B2-489A-80EB-A778439E362D}"/>
              </a:ext>
            </a:extLst>
          </p:cNvPr>
          <p:cNvSpPr txBox="1"/>
          <p:nvPr/>
        </p:nvSpPr>
        <p:spPr>
          <a:xfrm>
            <a:off x="10485066" y="6304905"/>
            <a:ext cx="166901" cy="226591"/>
          </a:xfrm>
          <a:prstGeom prst="rect">
            <a:avLst/>
          </a:prstGeom>
          <a:noFill/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E50948D-EFE7-4399-AC9E-BE1464E36E75}"/>
              </a:ext>
            </a:extLst>
          </p:cNvPr>
          <p:cNvSpPr txBox="1"/>
          <p:nvPr/>
        </p:nvSpPr>
        <p:spPr>
          <a:xfrm>
            <a:off x="1942940" y="5390137"/>
            <a:ext cx="166901" cy="226591"/>
          </a:xfrm>
          <a:prstGeom prst="rect">
            <a:avLst/>
          </a:prstGeom>
          <a:noFill/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6B4C41-FBA9-4F55-8FA9-D78AE0BCA7A0}"/>
              </a:ext>
            </a:extLst>
          </p:cNvPr>
          <p:cNvSpPr/>
          <p:nvPr/>
        </p:nvSpPr>
        <p:spPr>
          <a:xfrm>
            <a:off x="1849307" y="5008393"/>
            <a:ext cx="360493" cy="60833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A130E7-6113-4E91-A69A-C6ED59E863FB}"/>
              </a:ext>
            </a:extLst>
          </p:cNvPr>
          <p:cNvSpPr txBox="1"/>
          <p:nvPr/>
        </p:nvSpPr>
        <p:spPr>
          <a:xfrm>
            <a:off x="341503" y="4083751"/>
            <a:ext cx="1554507" cy="1303809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00" b="1" dirty="0" err="1"/>
              <a:t>PLL’s</a:t>
            </a:r>
            <a:endParaRPr lang="fr-FR" sz="1000" b="1" dirty="0"/>
          </a:p>
          <a:p>
            <a:pPr marL="171450" indent="-171450">
              <a:buFontTx/>
              <a:buChar char="-"/>
            </a:pPr>
            <a:r>
              <a:rPr lang="fr-FR" sz="1000" dirty="0" err="1"/>
              <a:t>Clkin</a:t>
            </a:r>
            <a:r>
              <a:rPr lang="fr-FR" sz="1000" dirty="0"/>
              <a:t> = 100 MHz</a:t>
            </a:r>
          </a:p>
          <a:p>
            <a:pPr marL="171450" indent="-171450">
              <a:buFontTx/>
              <a:buChar char="-"/>
            </a:pPr>
            <a:r>
              <a:rPr lang="fr-FR" sz="1000" dirty="0" err="1"/>
              <a:t>Clkout</a:t>
            </a:r>
            <a:r>
              <a:rPr lang="fr-FR" sz="1000" dirty="0"/>
              <a:t> (4 max.)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200 MHz for SIGNAL TAP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100 MHz for </a:t>
            </a:r>
            <a:r>
              <a:rPr lang="fr-FR" sz="1000" dirty="0" err="1"/>
              <a:t>clk_state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/>
              <a:t>10 MHz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1 MHz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…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348CC2D-E256-490A-AC8A-18276D263C31}"/>
              </a:ext>
            </a:extLst>
          </p:cNvPr>
          <p:cNvSpPr txBox="1"/>
          <p:nvPr/>
        </p:nvSpPr>
        <p:spPr>
          <a:xfrm>
            <a:off x="174602" y="4073253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53593FC-1A3F-4B4A-8F66-B62C36B180ED}"/>
              </a:ext>
            </a:extLst>
          </p:cNvPr>
          <p:cNvSpPr txBox="1"/>
          <p:nvPr/>
        </p:nvSpPr>
        <p:spPr>
          <a:xfrm>
            <a:off x="11004151" y="5295014"/>
            <a:ext cx="1187849" cy="842145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ZA" sz="1000" b="1" dirty="0"/>
              <a:t>Multiplexors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IN/OUT locally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 - </a:t>
            </a:r>
            <a:r>
              <a:rPr lang="en-ZA" sz="1000" dirty="0" err="1"/>
              <a:t>CONxx</a:t>
            </a:r>
            <a:endParaRPr lang="en-ZA" sz="1000" dirty="0"/>
          </a:p>
          <a:p>
            <a:pPr marL="171450" indent="-171450">
              <a:buFontTx/>
              <a:buChar char="-"/>
            </a:pPr>
            <a:r>
              <a:rPr lang="en-ZA" sz="1000" dirty="0"/>
              <a:t>IN/OUT remotely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 - LDVS drivers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090D140-D28B-4898-8D6A-1330BB819AFE}"/>
              </a:ext>
            </a:extLst>
          </p:cNvPr>
          <p:cNvSpPr txBox="1"/>
          <p:nvPr/>
        </p:nvSpPr>
        <p:spPr>
          <a:xfrm>
            <a:off x="10837250" y="5284516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996D05F-A89B-47E2-B3DA-57F6590D0F1C}"/>
              </a:ext>
            </a:extLst>
          </p:cNvPr>
          <p:cNvSpPr txBox="1"/>
          <p:nvPr/>
        </p:nvSpPr>
        <p:spPr>
          <a:xfrm>
            <a:off x="5027227" y="4993459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90C0AF5-D660-427F-B88C-8E0448A26ED2}"/>
              </a:ext>
            </a:extLst>
          </p:cNvPr>
          <p:cNvSpPr txBox="1"/>
          <p:nvPr/>
        </p:nvSpPr>
        <p:spPr>
          <a:xfrm>
            <a:off x="4708576" y="1476884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38852FD-A98B-4380-A4C4-F82116C6930F}"/>
              </a:ext>
            </a:extLst>
          </p:cNvPr>
          <p:cNvSpPr txBox="1"/>
          <p:nvPr/>
        </p:nvSpPr>
        <p:spPr>
          <a:xfrm>
            <a:off x="4905538" y="1468293"/>
            <a:ext cx="2479647" cy="380480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00" b="1" dirty="0"/>
              <a:t>ro28nm config</a:t>
            </a:r>
          </a:p>
          <a:p>
            <a:r>
              <a:rPr lang="fr-FR" sz="1000" dirty="0"/>
              <a:t>Management of 30 configuration bits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70F6621-B3B8-4724-9E67-6426BEC347A6}"/>
              </a:ext>
            </a:extLst>
          </p:cNvPr>
          <p:cNvSpPr txBox="1"/>
          <p:nvPr/>
        </p:nvSpPr>
        <p:spPr>
          <a:xfrm>
            <a:off x="9388687" y="3096810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9D63EDE-545E-4FA3-899F-EC58B20C11C9}"/>
              </a:ext>
            </a:extLst>
          </p:cNvPr>
          <p:cNvSpPr txBox="1"/>
          <p:nvPr/>
        </p:nvSpPr>
        <p:spPr>
          <a:xfrm>
            <a:off x="6369833" y="3671364"/>
            <a:ext cx="104625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C060049-095A-4CEA-ABD2-9CFB053759E0}"/>
              </a:ext>
            </a:extLst>
          </p:cNvPr>
          <p:cNvSpPr txBox="1"/>
          <p:nvPr/>
        </p:nvSpPr>
        <p:spPr>
          <a:xfrm>
            <a:off x="4708576" y="1870290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49ED1CB-7D2B-4CD6-AF72-5591CD20FB60}"/>
              </a:ext>
            </a:extLst>
          </p:cNvPr>
          <p:cNvSpPr txBox="1"/>
          <p:nvPr/>
        </p:nvSpPr>
        <p:spPr>
          <a:xfrm>
            <a:off x="4905538" y="1861699"/>
            <a:ext cx="2479647" cy="688256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00" b="1" dirty="0"/>
              <a:t>ro28nm acquisition</a:t>
            </a:r>
          </a:p>
          <a:p>
            <a:r>
              <a:rPr lang="fr-FR" sz="1000" dirty="0"/>
              <a:t>Management of 2 </a:t>
            </a:r>
            <a:r>
              <a:rPr lang="fr-FR" sz="1000" dirty="0" err="1"/>
              <a:t>signals</a:t>
            </a:r>
            <a:r>
              <a:rPr lang="fr-FR" sz="1000" dirty="0"/>
              <a:t>:</a:t>
            </a:r>
          </a:p>
          <a:p>
            <a:pPr marL="171450" indent="-171450">
              <a:buFontTx/>
              <a:buChar char="-"/>
            </a:pPr>
            <a:r>
              <a:rPr lang="fr-FR" sz="1000" dirty="0"/>
              <a:t>rstb: reste active </a:t>
            </a:r>
            <a:r>
              <a:rPr lang="fr-FR" sz="1000" dirty="0" err="1"/>
              <a:t>low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/>
              <a:t>start/stop: </a:t>
            </a:r>
            <a:r>
              <a:rPr lang="fr-FR" sz="1000" dirty="0" err="1"/>
              <a:t>width</a:t>
            </a:r>
            <a:r>
              <a:rPr lang="fr-FR" sz="1000" dirty="0"/>
              <a:t> of pulse count </a:t>
            </a:r>
            <a:r>
              <a:rPr lang="fr-FR" sz="1000" dirty="0" err="1"/>
              <a:t>tunable</a:t>
            </a:r>
            <a:endParaRPr lang="fr-FR" sz="10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7419844-EE51-455E-BF14-7131376752F7}"/>
              </a:ext>
            </a:extLst>
          </p:cNvPr>
          <p:cNvSpPr txBox="1"/>
          <p:nvPr/>
        </p:nvSpPr>
        <p:spPr>
          <a:xfrm>
            <a:off x="6778867" y="1479377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0256B7C-C525-42CD-B7B8-4ADD147873D3}"/>
              </a:ext>
            </a:extLst>
          </p:cNvPr>
          <p:cNvSpPr txBox="1"/>
          <p:nvPr/>
        </p:nvSpPr>
        <p:spPr>
          <a:xfrm>
            <a:off x="6914201" y="1468293"/>
            <a:ext cx="2479647" cy="688256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ZA" sz="1000" b="1" dirty="0"/>
              <a:t>ro28nm readout</a:t>
            </a:r>
          </a:p>
          <a:p>
            <a:r>
              <a:rPr lang="en-ZA" sz="1000" dirty="0"/>
              <a:t>Reading of 3 output (7T, 9T, 12T)</a:t>
            </a:r>
          </a:p>
          <a:p>
            <a:r>
              <a:rPr lang="en-ZA" sz="1000" dirty="0"/>
              <a:t>- store counters values in a shift register</a:t>
            </a:r>
          </a:p>
          <a:p>
            <a:r>
              <a:rPr lang="en-ZA" sz="1000" dirty="0"/>
              <a:t>- Read values in BeagleBone through data bus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8F554C5-EFF8-4565-8AC1-81A219E183E4}"/>
              </a:ext>
            </a:extLst>
          </p:cNvPr>
          <p:cNvSpPr txBox="1"/>
          <p:nvPr/>
        </p:nvSpPr>
        <p:spPr>
          <a:xfrm>
            <a:off x="2224729" y="3841989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97CEDC7-0F79-46FC-86F7-A95E586C341A}"/>
              </a:ext>
            </a:extLst>
          </p:cNvPr>
          <p:cNvSpPr txBox="1"/>
          <p:nvPr/>
        </p:nvSpPr>
        <p:spPr>
          <a:xfrm>
            <a:off x="9353" y="2063441"/>
            <a:ext cx="166901" cy="226591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fr-FR"/>
            </a:defPPr>
            <a:lvl1pPr>
              <a:defRPr sz="1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BE86164-6A96-44AF-A361-148889D3A80F}"/>
              </a:ext>
            </a:extLst>
          </p:cNvPr>
          <p:cNvSpPr txBox="1"/>
          <p:nvPr/>
        </p:nvSpPr>
        <p:spPr>
          <a:xfrm>
            <a:off x="144707" y="2051938"/>
            <a:ext cx="2479647" cy="996033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ZA" sz="1000" b="1" dirty="0"/>
              <a:t>Control registers</a:t>
            </a:r>
          </a:p>
          <a:p>
            <a:r>
              <a:rPr lang="en-ZA" sz="1000" dirty="0"/>
              <a:t>Normally use to control the status of a command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Can help to synchronize read/write sequences and know their status</a:t>
            </a:r>
          </a:p>
          <a:p>
            <a:pPr marL="171450" indent="-171450">
              <a:buFontTx/>
              <a:buChar char="-"/>
            </a:pPr>
            <a:r>
              <a:rPr lang="en-ZA" sz="1000" dirty="0"/>
              <a:t>Can avoid also sleep, wait.. in a sequence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B27690B-67DD-43B8-AEA6-334F195DA891}"/>
              </a:ext>
            </a:extLst>
          </p:cNvPr>
          <p:cNvSpPr txBox="1"/>
          <p:nvPr/>
        </p:nvSpPr>
        <p:spPr>
          <a:xfrm>
            <a:off x="5194128" y="6315824"/>
            <a:ext cx="1919181" cy="226591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000" b="1" dirty="0"/>
              <a:t>carte_test_28nm.vhd (top </a:t>
            </a:r>
            <a:r>
              <a:rPr lang="fr-FR" sz="1000" b="1" dirty="0" err="1"/>
              <a:t>view</a:t>
            </a:r>
            <a:r>
              <a:rPr lang="fr-FR" sz="1000" b="1" dirty="0"/>
              <a:t>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908982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e 151">
            <a:extLst>
              <a:ext uri="{FF2B5EF4-FFF2-40B4-BE49-F238E27FC236}">
                <a16:creationId xmlns:a16="http://schemas.microsoft.com/office/drawing/2014/main" id="{1AB6EB70-90D9-4C13-8AF4-EED8E171B2B9}"/>
              </a:ext>
            </a:extLst>
          </p:cNvPr>
          <p:cNvGrpSpPr/>
          <p:nvPr/>
        </p:nvGrpSpPr>
        <p:grpSpPr>
          <a:xfrm>
            <a:off x="7497503" y="2556567"/>
            <a:ext cx="837959" cy="1279795"/>
            <a:chOff x="7497503" y="2556567"/>
            <a:chExt cx="837959" cy="1279795"/>
          </a:xfrm>
        </p:grpSpPr>
        <p:cxnSp>
          <p:nvCxnSpPr>
            <p:cNvPr id="138" name="Connecteur droit avec flèche 137">
              <a:extLst>
                <a:ext uri="{FF2B5EF4-FFF2-40B4-BE49-F238E27FC236}">
                  <a16:creationId xmlns:a16="http://schemas.microsoft.com/office/drawing/2014/main" id="{65B9AB32-69A4-4F83-A0ED-6CC21C03B5FC}"/>
                </a:ext>
              </a:extLst>
            </p:cNvPr>
            <p:cNvCxnSpPr/>
            <p:nvPr/>
          </p:nvCxnSpPr>
          <p:spPr>
            <a:xfrm flipH="1">
              <a:off x="7497503" y="3835523"/>
              <a:ext cx="42250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avec flèche 254">
              <a:extLst>
                <a:ext uri="{FF2B5EF4-FFF2-40B4-BE49-F238E27FC236}">
                  <a16:creationId xmlns:a16="http://schemas.microsoft.com/office/drawing/2014/main" id="{F13B096B-903F-4BD2-818B-9DE26E120479}"/>
                </a:ext>
              </a:extLst>
            </p:cNvPr>
            <p:cNvCxnSpPr>
              <a:cxnSpLocks/>
            </p:cNvCxnSpPr>
            <p:nvPr/>
          </p:nvCxnSpPr>
          <p:spPr>
            <a:xfrm>
              <a:off x="7911228" y="2561050"/>
              <a:ext cx="42423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cteur droit avec flèche 256">
              <a:extLst>
                <a:ext uri="{FF2B5EF4-FFF2-40B4-BE49-F238E27FC236}">
                  <a16:creationId xmlns:a16="http://schemas.microsoft.com/office/drawing/2014/main" id="{1A58C9BE-C1D7-4872-A357-3A39035AB2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11228" y="2556567"/>
              <a:ext cx="6789" cy="127979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4" name="Connecteur en angle 64">
            <a:extLst>
              <a:ext uri="{FF2B5EF4-FFF2-40B4-BE49-F238E27FC236}">
                <a16:creationId xmlns:a16="http://schemas.microsoft.com/office/drawing/2014/main" id="{1E969FA3-3DDD-4B48-A9C4-01E58C2F08BD}"/>
              </a:ext>
            </a:extLst>
          </p:cNvPr>
          <p:cNvCxnSpPr>
            <a:cxnSpLocks/>
          </p:cNvCxnSpPr>
          <p:nvPr/>
        </p:nvCxnSpPr>
        <p:spPr>
          <a:xfrm>
            <a:off x="4613974" y="3074819"/>
            <a:ext cx="3752530" cy="2922149"/>
          </a:xfrm>
          <a:prstGeom prst="bentConnector3">
            <a:avLst>
              <a:gd name="adj1" fmla="val -1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en angle 64">
            <a:extLst>
              <a:ext uri="{FF2B5EF4-FFF2-40B4-BE49-F238E27FC236}">
                <a16:creationId xmlns:a16="http://schemas.microsoft.com/office/drawing/2014/main" id="{EEFC2B6F-C131-4789-A7BB-67675F84D687}"/>
              </a:ext>
            </a:extLst>
          </p:cNvPr>
          <p:cNvCxnSpPr>
            <a:cxnSpLocks/>
          </p:cNvCxnSpPr>
          <p:nvPr/>
        </p:nvCxnSpPr>
        <p:spPr>
          <a:xfrm>
            <a:off x="4666359" y="3070703"/>
            <a:ext cx="3690093" cy="2058152"/>
          </a:xfrm>
          <a:prstGeom prst="bentConnector3">
            <a:avLst>
              <a:gd name="adj1" fmla="val 10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en angle 64">
            <a:extLst>
              <a:ext uri="{FF2B5EF4-FFF2-40B4-BE49-F238E27FC236}">
                <a16:creationId xmlns:a16="http://schemas.microsoft.com/office/drawing/2014/main" id="{A559B144-55BE-4048-BE04-D055E24209AF}"/>
              </a:ext>
            </a:extLst>
          </p:cNvPr>
          <p:cNvCxnSpPr>
            <a:cxnSpLocks/>
          </p:cNvCxnSpPr>
          <p:nvPr/>
        </p:nvCxnSpPr>
        <p:spPr>
          <a:xfrm>
            <a:off x="4676951" y="3074819"/>
            <a:ext cx="3658511" cy="1479404"/>
          </a:xfrm>
          <a:prstGeom prst="bentConnector3">
            <a:avLst>
              <a:gd name="adj1" fmla="val 1382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3" name="Flèche : angle droit 1072">
            <a:extLst>
              <a:ext uri="{FF2B5EF4-FFF2-40B4-BE49-F238E27FC236}">
                <a16:creationId xmlns:a16="http://schemas.microsoft.com/office/drawing/2014/main" id="{2B41CF48-3181-4B7A-9843-B80F5AFD1652}"/>
              </a:ext>
            </a:extLst>
          </p:cNvPr>
          <p:cNvSpPr/>
          <p:nvPr/>
        </p:nvSpPr>
        <p:spPr>
          <a:xfrm flipH="1">
            <a:off x="6423805" y="3422810"/>
            <a:ext cx="1941318" cy="2799831"/>
          </a:xfrm>
          <a:prstGeom prst="bentUpArrow">
            <a:avLst>
              <a:gd name="adj1" fmla="val 4734"/>
              <a:gd name="adj2" fmla="val 4946"/>
              <a:gd name="adj3" fmla="val 4478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Flèche : angle droit à deux pointes 165">
            <a:extLst>
              <a:ext uri="{FF2B5EF4-FFF2-40B4-BE49-F238E27FC236}">
                <a16:creationId xmlns:a16="http://schemas.microsoft.com/office/drawing/2014/main" id="{8F7652FE-3F78-4831-AAD2-60F39B169F18}"/>
              </a:ext>
            </a:extLst>
          </p:cNvPr>
          <p:cNvSpPr/>
          <p:nvPr/>
        </p:nvSpPr>
        <p:spPr>
          <a:xfrm rot="5400000">
            <a:off x="6596757" y="3634187"/>
            <a:ext cx="2304582" cy="1205516"/>
          </a:xfrm>
          <a:prstGeom prst="leftUpArrow">
            <a:avLst>
              <a:gd name="adj1" fmla="val 5464"/>
              <a:gd name="adj2" fmla="val 6730"/>
              <a:gd name="adj3" fmla="val 6291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0" name="Flèche : angle droit à deux pointes 1049">
            <a:extLst>
              <a:ext uri="{FF2B5EF4-FFF2-40B4-BE49-F238E27FC236}">
                <a16:creationId xmlns:a16="http://schemas.microsoft.com/office/drawing/2014/main" id="{92A8BD7E-531B-40A3-AE68-CFC2CE40DB12}"/>
              </a:ext>
            </a:extLst>
          </p:cNvPr>
          <p:cNvSpPr/>
          <p:nvPr/>
        </p:nvSpPr>
        <p:spPr>
          <a:xfrm rot="5400000">
            <a:off x="6973987" y="3457372"/>
            <a:ext cx="1735187" cy="989750"/>
          </a:xfrm>
          <a:prstGeom prst="leftUpArrow">
            <a:avLst>
              <a:gd name="adj1" fmla="val 7044"/>
              <a:gd name="adj2" fmla="val 8088"/>
              <a:gd name="adj3" fmla="val 7526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37E2CC-C873-42EE-8CEE-64497AF6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Synoptic</a:t>
            </a:r>
            <a:r>
              <a:rPr lang="fr-FR" dirty="0"/>
              <a:t> </a:t>
            </a:r>
            <a:r>
              <a:rPr lang="fr-FR" dirty="0" err="1"/>
              <a:t>firmware</a:t>
            </a:r>
            <a:r>
              <a:rPr lang="fr-FR" dirty="0"/>
              <a:t> </a:t>
            </a:r>
            <a:r>
              <a:rPr lang="fr-FR" sz="3200" dirty="0"/>
              <a:t>(</a:t>
            </a:r>
            <a:r>
              <a:rPr lang="fr-FR" sz="3200" dirty="0" err="1"/>
              <a:t>simplified</a:t>
            </a:r>
            <a:r>
              <a:rPr lang="fr-FR" sz="3200" dirty="0"/>
              <a:t>)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46D1F8-D2C7-41E3-A592-0D4E5C4A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2107" y="6356859"/>
            <a:ext cx="2743200" cy="365125"/>
          </a:xfrm>
        </p:spPr>
        <p:txBody>
          <a:bodyPr/>
          <a:lstStyle/>
          <a:p>
            <a:r>
              <a:rPr lang="fr-FR" dirty="0"/>
              <a:t>27/11/2024</a:t>
            </a:r>
          </a:p>
        </p:txBody>
      </p:sp>
      <p:cxnSp>
        <p:nvCxnSpPr>
          <p:cNvPr id="15" name="Connecteur en angle 10">
            <a:extLst>
              <a:ext uri="{FF2B5EF4-FFF2-40B4-BE49-F238E27FC236}">
                <a16:creationId xmlns:a16="http://schemas.microsoft.com/office/drawing/2014/main" id="{A856F5BF-AF18-40B3-BC35-AA68189D4784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7497503" y="3283151"/>
            <a:ext cx="845011" cy="790608"/>
          </a:xfrm>
          <a:prstGeom prst="bentConnector3">
            <a:avLst>
              <a:gd name="adj1" fmla="val 66306"/>
            </a:avLst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30BEB8E1-7D31-4F22-813B-4AFB1B065C0D}"/>
              </a:ext>
            </a:extLst>
          </p:cNvPr>
          <p:cNvGrpSpPr/>
          <p:nvPr/>
        </p:nvGrpSpPr>
        <p:grpSpPr>
          <a:xfrm>
            <a:off x="6209147" y="2262641"/>
            <a:ext cx="1539241" cy="814251"/>
            <a:chOff x="4420424" y="2681505"/>
            <a:chExt cx="1539241" cy="814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45F266-4B8C-47CE-9585-FAE1E23C5C2D}"/>
                </a:ext>
              </a:extLst>
            </p:cNvPr>
            <p:cNvSpPr/>
            <p:nvPr/>
          </p:nvSpPr>
          <p:spPr>
            <a:xfrm>
              <a:off x="4420424" y="2681505"/>
              <a:ext cx="1539241" cy="814251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869A4C5-C683-4E05-A2C6-AEE105AAD2DD}"/>
                </a:ext>
              </a:extLst>
            </p:cNvPr>
            <p:cNvSpPr txBox="1"/>
            <p:nvPr/>
          </p:nvSpPr>
          <p:spPr>
            <a:xfrm>
              <a:off x="4443044" y="2701603"/>
              <a:ext cx="150201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100" b="1" dirty="0" err="1"/>
                <a:t>peripherals_registers.vhd</a:t>
              </a:r>
              <a:endParaRPr lang="fr-FR" sz="1100" b="1" dirty="0"/>
            </a:p>
            <a:p>
              <a:pPr marL="171450" indent="-171450">
                <a:buFontTx/>
                <a:buChar char="-"/>
              </a:pPr>
              <a:r>
                <a:rPr lang="fr-FR" sz="1100" dirty="0"/>
                <a:t>data </a:t>
              </a:r>
              <a:r>
                <a:rPr lang="fr-FR" sz="1100" dirty="0" err="1"/>
                <a:t>registers</a:t>
              </a:r>
              <a:endParaRPr lang="fr-FR" sz="1100" dirty="0"/>
            </a:p>
            <a:p>
              <a:pPr marL="171450" indent="-171450">
                <a:buFontTx/>
                <a:buChar char="-"/>
              </a:pPr>
              <a:r>
                <a:rPr lang="fr-FR" sz="1100" dirty="0" err="1"/>
                <a:t>parameters</a:t>
              </a:r>
              <a:r>
                <a:rPr lang="fr-FR" sz="1100" dirty="0"/>
                <a:t> </a:t>
              </a:r>
              <a:r>
                <a:rPr lang="fr-FR" sz="1100" dirty="0" err="1"/>
                <a:t>registers</a:t>
              </a:r>
              <a:endParaRPr lang="en-US" sz="800" b="1" dirty="0"/>
            </a:p>
            <a:p>
              <a:endParaRPr lang="en-US" sz="1100" b="1" dirty="0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9DE77A53-3E53-4051-BB20-BA2C95D77826}"/>
              </a:ext>
            </a:extLst>
          </p:cNvPr>
          <p:cNvSpPr txBox="1"/>
          <p:nvPr/>
        </p:nvSpPr>
        <p:spPr>
          <a:xfrm>
            <a:off x="4910374" y="2257509"/>
            <a:ext cx="1194238" cy="169277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100" dirty="0" err="1"/>
              <a:t>periph_reg_sel</a:t>
            </a:r>
            <a:r>
              <a:rPr lang="fr-FR" sz="1100" dirty="0"/>
              <a:t> (32b)</a:t>
            </a:r>
            <a:endParaRPr lang="en-US" sz="1100" dirty="0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79FB467-AD9D-43E9-B0F2-C85CE93FE14F}"/>
              </a:ext>
            </a:extLst>
          </p:cNvPr>
          <p:cNvGrpSpPr/>
          <p:nvPr/>
        </p:nvGrpSpPr>
        <p:grpSpPr>
          <a:xfrm>
            <a:off x="3519285" y="2039028"/>
            <a:ext cx="1346725" cy="1037890"/>
            <a:chOff x="2529214" y="2193572"/>
            <a:chExt cx="1346725" cy="87973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3D6FDEC-F7BF-46B0-8E8D-052C29A706C0}"/>
                </a:ext>
              </a:extLst>
            </p:cNvPr>
            <p:cNvSpPr txBox="1"/>
            <p:nvPr/>
          </p:nvSpPr>
          <p:spPr>
            <a:xfrm>
              <a:off x="2580899" y="2212636"/>
              <a:ext cx="1255152" cy="828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100" b="1" dirty="0" err="1"/>
                <a:t>address_decoder.vhd</a:t>
              </a:r>
              <a:endParaRPr lang="fr-FR" sz="1100" b="1" dirty="0"/>
            </a:p>
            <a:p>
              <a:pPr marL="171450" indent="-171450">
                <a:buFontTx/>
                <a:buChar char="-"/>
              </a:pPr>
              <a:r>
                <a:rPr lang="fr-FR" sz="1050" dirty="0" err="1"/>
                <a:t>address</a:t>
              </a:r>
              <a:r>
                <a:rPr lang="fr-FR" sz="1050" dirty="0"/>
                <a:t> building</a:t>
              </a:r>
              <a:endParaRPr lang="en-US" sz="7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50" dirty="0"/>
                <a:t>DAC’s :  0x3000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50" dirty="0" err="1"/>
                <a:t>periph</a:t>
              </a:r>
              <a:r>
                <a:rPr lang="fr-FR" sz="1050" dirty="0"/>
                <a:t>.: 0x4000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50" dirty="0"/>
                <a:t>config.:  0x2000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50" dirty="0"/>
                <a:t>…</a:t>
              </a:r>
              <a:endParaRPr lang="fr-FR" sz="12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4930AC-5ADD-4E9F-A196-BE96CFB68B45}"/>
                </a:ext>
              </a:extLst>
            </p:cNvPr>
            <p:cNvSpPr/>
            <p:nvPr/>
          </p:nvSpPr>
          <p:spPr>
            <a:xfrm>
              <a:off x="2529214" y="2193572"/>
              <a:ext cx="1346725" cy="879739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ABC8197-FAE3-4A20-987E-42ABF045BE84}"/>
              </a:ext>
            </a:extLst>
          </p:cNvPr>
          <p:cNvCxnSpPr>
            <a:cxnSpLocks/>
          </p:cNvCxnSpPr>
          <p:nvPr/>
        </p:nvCxnSpPr>
        <p:spPr>
          <a:xfrm>
            <a:off x="8988995" y="3344122"/>
            <a:ext cx="77730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A1EDF836-2BB9-4802-BF06-8223751A5D63}"/>
              </a:ext>
            </a:extLst>
          </p:cNvPr>
          <p:cNvSpPr txBox="1"/>
          <p:nvPr/>
        </p:nvSpPr>
        <p:spPr>
          <a:xfrm>
            <a:off x="9022805" y="3171229"/>
            <a:ext cx="756617" cy="169277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100" dirty="0" err="1"/>
              <a:t>cs_dac</a:t>
            </a:r>
            <a:r>
              <a:rPr lang="fr-FR" sz="1100" dirty="0"/>
              <a:t>&lt;4..0&gt;</a:t>
            </a:r>
            <a:endParaRPr lang="en-US" sz="1100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E3DAF89-3161-4352-86D2-BA232F198406}"/>
              </a:ext>
            </a:extLst>
          </p:cNvPr>
          <p:cNvCxnSpPr>
            <a:cxnSpLocks/>
          </p:cNvCxnSpPr>
          <p:nvPr/>
        </p:nvCxnSpPr>
        <p:spPr>
          <a:xfrm flipV="1">
            <a:off x="4866010" y="2452688"/>
            <a:ext cx="1351434" cy="2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CD150642-449C-44F0-A2CD-4F69754DBA4B}"/>
              </a:ext>
            </a:extLst>
          </p:cNvPr>
          <p:cNvSpPr/>
          <p:nvPr/>
        </p:nvSpPr>
        <p:spPr>
          <a:xfrm>
            <a:off x="1380831" y="2810131"/>
            <a:ext cx="2128266" cy="174082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SBC, BeagleBone Black Industr. AM3358BZCZ100, ARM Cortex-A8, 32 bits, RAM  512Mo, Flash 4Go">
            <a:extLst>
              <a:ext uri="{FF2B5EF4-FFF2-40B4-BE49-F238E27FC236}">
                <a16:creationId xmlns:a16="http://schemas.microsoft.com/office/drawing/2014/main" id="{D186D06D-9E8A-4615-BDB5-EF80E28D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" y="2702025"/>
            <a:ext cx="1285795" cy="7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C7B4C998-49CE-41FA-8513-71C8E0CD16AC}"/>
              </a:ext>
            </a:extLst>
          </p:cNvPr>
          <p:cNvSpPr txBox="1"/>
          <p:nvPr/>
        </p:nvSpPr>
        <p:spPr>
          <a:xfrm>
            <a:off x="1830380" y="2667079"/>
            <a:ext cx="84914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dirty="0" err="1"/>
              <a:t>address</a:t>
            </a:r>
            <a:r>
              <a:rPr lang="fr-FR" sz="1200" dirty="0"/>
              <a:t> (15b)</a:t>
            </a:r>
            <a:endParaRPr lang="en-US" sz="12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26A1AE4-5539-4EA1-92D6-0CEE7A89CA21}"/>
              </a:ext>
            </a:extLst>
          </p:cNvPr>
          <p:cNvSpPr txBox="1"/>
          <p:nvPr/>
        </p:nvSpPr>
        <p:spPr>
          <a:xfrm>
            <a:off x="200922" y="3573148"/>
            <a:ext cx="1532471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ZA" sz="1100" b="1" dirty="0"/>
              <a:t>DEVICE TREE</a:t>
            </a:r>
            <a:r>
              <a:rPr lang="en-ZA" sz="1100" dirty="0"/>
              <a:t>:</a:t>
            </a:r>
          </a:p>
          <a:p>
            <a:r>
              <a:rPr lang="en-ZA" sz="1100" dirty="0"/>
              <a:t>GPIO-&gt; bus GPMC</a:t>
            </a:r>
          </a:p>
          <a:p>
            <a:r>
              <a:rPr lang="en-ZA" sz="1100" dirty="0"/>
              <a:t>- address (15b)</a:t>
            </a:r>
          </a:p>
          <a:p>
            <a:pPr marL="171450" indent="-171450">
              <a:buFontTx/>
              <a:buChar char="-"/>
            </a:pPr>
            <a:r>
              <a:rPr lang="en-ZA" sz="1100" dirty="0"/>
              <a:t>data (16b) </a:t>
            </a:r>
          </a:p>
          <a:p>
            <a:pPr marL="171450" indent="-171450">
              <a:buFontTx/>
              <a:buChar char="-"/>
            </a:pPr>
            <a:endParaRPr lang="en-ZA" sz="1100" dirty="0"/>
          </a:p>
          <a:p>
            <a:r>
              <a:rPr lang="en-ZA" sz="1100" dirty="0"/>
              <a:t>I2C (2bus 1&amp;2)</a:t>
            </a:r>
          </a:p>
          <a:p>
            <a:r>
              <a:rPr lang="en-ZA" sz="1100" dirty="0"/>
              <a:t>- power supply adjustment</a:t>
            </a:r>
          </a:p>
          <a:p>
            <a:r>
              <a:rPr lang="en-ZA" sz="1100" dirty="0"/>
              <a:t>- readings I/V</a:t>
            </a:r>
          </a:p>
          <a:p>
            <a:r>
              <a:rPr lang="en-ZA" sz="1100" dirty="0"/>
              <a:t>- RTC</a:t>
            </a:r>
          </a:p>
          <a:p>
            <a:r>
              <a:rPr lang="en-ZA" sz="1100" dirty="0"/>
              <a:t>- …</a:t>
            </a:r>
          </a:p>
          <a:p>
            <a:r>
              <a:rPr lang="en-ZA" sz="1100" dirty="0"/>
              <a:t>SPI</a:t>
            </a:r>
          </a:p>
          <a:p>
            <a:r>
              <a:rPr lang="en-ZA" sz="1100" dirty="0"/>
              <a:t>- Pt100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B092AB-BBE5-4910-AFE3-6AC9B98321C0}"/>
              </a:ext>
            </a:extLst>
          </p:cNvPr>
          <p:cNvSpPr txBox="1"/>
          <p:nvPr/>
        </p:nvSpPr>
        <p:spPr>
          <a:xfrm>
            <a:off x="261691" y="2536654"/>
            <a:ext cx="103233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100" b="1" dirty="0"/>
              <a:t>BeagleBone Black</a:t>
            </a:r>
            <a:endParaRPr lang="en-US" sz="1100" dirty="0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CC3C0F7E-AFBA-416D-BBC9-81232A988E44}"/>
              </a:ext>
            </a:extLst>
          </p:cNvPr>
          <p:cNvGrpSpPr/>
          <p:nvPr/>
        </p:nvGrpSpPr>
        <p:grpSpPr>
          <a:xfrm>
            <a:off x="8356828" y="2810131"/>
            <a:ext cx="630269" cy="593107"/>
            <a:chOff x="5573653" y="4000593"/>
            <a:chExt cx="630269" cy="133757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14BD65-EF5B-467A-B549-705B6D965C9B}"/>
                </a:ext>
              </a:extLst>
            </p:cNvPr>
            <p:cNvSpPr/>
            <p:nvPr/>
          </p:nvSpPr>
          <p:spPr>
            <a:xfrm>
              <a:off x="5573653" y="4013024"/>
              <a:ext cx="630269" cy="132514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1AAB731-B55F-44CA-957C-4ED8F9A72B51}"/>
                </a:ext>
              </a:extLst>
            </p:cNvPr>
            <p:cNvSpPr txBox="1"/>
            <p:nvPr/>
          </p:nvSpPr>
          <p:spPr>
            <a:xfrm>
              <a:off x="5658630" y="4000593"/>
              <a:ext cx="46006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100" b="1" dirty="0" err="1"/>
                <a:t>dac.vhd</a:t>
              </a:r>
              <a:endParaRPr lang="en-US" sz="1100" b="1" dirty="0"/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EE820348-A75C-4F2B-B41F-31F1C4B36134}"/>
              </a:ext>
            </a:extLst>
          </p:cNvPr>
          <p:cNvSpPr txBox="1"/>
          <p:nvPr/>
        </p:nvSpPr>
        <p:spPr>
          <a:xfrm>
            <a:off x="2008506" y="3161255"/>
            <a:ext cx="64113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dirty="0"/>
              <a:t>data (16b)</a:t>
            </a:r>
            <a:endParaRPr lang="en-US" sz="1200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FA6E224C-2A06-47B8-9B96-454DD5218A33}"/>
              </a:ext>
            </a:extLst>
          </p:cNvPr>
          <p:cNvSpPr txBox="1"/>
          <p:nvPr/>
        </p:nvSpPr>
        <p:spPr>
          <a:xfrm>
            <a:off x="4994940" y="3735559"/>
            <a:ext cx="1008289" cy="169277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100" dirty="0" err="1"/>
              <a:t>ctrl_reg_sel</a:t>
            </a:r>
            <a:r>
              <a:rPr lang="fr-FR" sz="1100" dirty="0"/>
              <a:t> (16b)</a:t>
            </a:r>
            <a:endParaRPr lang="en-US" sz="1100" dirty="0"/>
          </a:p>
        </p:txBody>
      </p:sp>
      <p:sp>
        <p:nvSpPr>
          <p:cNvPr id="1027" name="Flèche : droite 1026">
            <a:extLst>
              <a:ext uri="{FF2B5EF4-FFF2-40B4-BE49-F238E27FC236}">
                <a16:creationId xmlns:a16="http://schemas.microsoft.com/office/drawing/2014/main" id="{5D1CA127-D089-4BA5-9946-FE3504DCCBFB}"/>
              </a:ext>
            </a:extLst>
          </p:cNvPr>
          <p:cNvSpPr/>
          <p:nvPr/>
        </p:nvSpPr>
        <p:spPr>
          <a:xfrm>
            <a:off x="7754108" y="2866869"/>
            <a:ext cx="595568" cy="161222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4EA1896-5490-4DB4-BE96-2DB1284AF262}"/>
              </a:ext>
            </a:extLst>
          </p:cNvPr>
          <p:cNvSpPr txBox="1"/>
          <p:nvPr/>
        </p:nvSpPr>
        <p:spPr>
          <a:xfrm>
            <a:off x="7603319" y="3459943"/>
            <a:ext cx="899285" cy="16927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100" dirty="0" err="1"/>
              <a:t>cmd_start</a:t>
            </a:r>
            <a:r>
              <a:rPr lang="fr-FR" sz="1100" dirty="0"/>
              <a:t>/stop</a:t>
            </a:r>
            <a:endParaRPr lang="en-US" sz="1100" dirty="0"/>
          </a:p>
        </p:txBody>
      </p: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EC82CD59-680C-48B9-AEBE-7719089FC016}"/>
              </a:ext>
            </a:extLst>
          </p:cNvPr>
          <p:cNvSpPr/>
          <p:nvPr/>
        </p:nvSpPr>
        <p:spPr>
          <a:xfrm>
            <a:off x="8988285" y="2856400"/>
            <a:ext cx="791137" cy="161222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CD3B4269-7CD0-46A3-A189-F5B3EB832339}"/>
              </a:ext>
            </a:extLst>
          </p:cNvPr>
          <p:cNvCxnSpPr>
            <a:cxnSpLocks/>
          </p:cNvCxnSpPr>
          <p:nvPr/>
        </p:nvCxnSpPr>
        <p:spPr>
          <a:xfrm>
            <a:off x="8987097" y="3134654"/>
            <a:ext cx="77730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id="{15BAB011-AAC1-4DD5-B37F-938A839D0B11}"/>
              </a:ext>
            </a:extLst>
          </p:cNvPr>
          <p:cNvSpPr txBox="1"/>
          <p:nvPr/>
        </p:nvSpPr>
        <p:spPr>
          <a:xfrm>
            <a:off x="9036066" y="2971640"/>
            <a:ext cx="291087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sck</a:t>
            </a:r>
            <a:endParaRPr lang="en-US" sz="1100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A60C3227-D37D-4C1A-B0EA-C5D3AC2DEBDE}"/>
              </a:ext>
            </a:extLst>
          </p:cNvPr>
          <p:cNvSpPr txBox="1"/>
          <p:nvPr/>
        </p:nvSpPr>
        <p:spPr>
          <a:xfrm>
            <a:off x="9036066" y="2728907"/>
            <a:ext cx="683409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sdi</a:t>
            </a:r>
            <a:r>
              <a:rPr lang="fr-FR" sz="1100" dirty="0"/>
              <a:t>&lt;15..0&gt;</a:t>
            </a:r>
            <a:endParaRPr lang="en-US" sz="1100" dirty="0"/>
          </a:p>
        </p:txBody>
      </p:sp>
      <p:sp>
        <p:nvSpPr>
          <p:cNvPr id="1034" name="Accolade fermante 1033">
            <a:extLst>
              <a:ext uri="{FF2B5EF4-FFF2-40B4-BE49-F238E27FC236}">
                <a16:creationId xmlns:a16="http://schemas.microsoft.com/office/drawing/2014/main" id="{60ABFC91-822D-4D1F-90CA-F54D25E40486}"/>
              </a:ext>
            </a:extLst>
          </p:cNvPr>
          <p:cNvSpPr/>
          <p:nvPr/>
        </p:nvSpPr>
        <p:spPr>
          <a:xfrm>
            <a:off x="9816836" y="2838657"/>
            <a:ext cx="81496" cy="56183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AD9F108-2B7A-4D62-A9D7-540D1D378E23}"/>
              </a:ext>
            </a:extLst>
          </p:cNvPr>
          <p:cNvSpPr/>
          <p:nvPr/>
        </p:nvSpPr>
        <p:spPr>
          <a:xfrm>
            <a:off x="9899981" y="2952665"/>
            <a:ext cx="9032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to 10 DAC’s</a:t>
            </a:r>
          </a:p>
        </p:txBody>
      </p:sp>
      <p:cxnSp>
        <p:nvCxnSpPr>
          <p:cNvPr id="23" name="Connecteur en angle 64">
            <a:extLst>
              <a:ext uri="{FF2B5EF4-FFF2-40B4-BE49-F238E27FC236}">
                <a16:creationId xmlns:a16="http://schemas.microsoft.com/office/drawing/2014/main" id="{ED8D81EA-74F7-4005-A69A-99B319771C00}"/>
              </a:ext>
            </a:extLst>
          </p:cNvPr>
          <p:cNvCxnSpPr>
            <a:cxnSpLocks/>
          </p:cNvCxnSpPr>
          <p:nvPr/>
        </p:nvCxnSpPr>
        <p:spPr>
          <a:xfrm>
            <a:off x="4800545" y="3073311"/>
            <a:ext cx="1408475" cy="838391"/>
          </a:xfrm>
          <a:prstGeom prst="bentConnector3">
            <a:avLst>
              <a:gd name="adj1" fmla="val -996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èche : trois pointes 29">
            <a:extLst>
              <a:ext uri="{FF2B5EF4-FFF2-40B4-BE49-F238E27FC236}">
                <a16:creationId xmlns:a16="http://schemas.microsoft.com/office/drawing/2014/main" id="{4233FC27-7317-4727-BC9E-71638D20A999}"/>
              </a:ext>
            </a:extLst>
          </p:cNvPr>
          <p:cNvSpPr/>
          <p:nvPr/>
        </p:nvSpPr>
        <p:spPr>
          <a:xfrm rot="16200000">
            <a:off x="3925130" y="565507"/>
            <a:ext cx="577009" cy="5608913"/>
          </a:xfrm>
          <a:prstGeom prst="leftRightUpArrow">
            <a:avLst>
              <a:gd name="adj1" fmla="val 14757"/>
              <a:gd name="adj2" fmla="val 15950"/>
              <a:gd name="adj3" fmla="val 16749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63" name="Groupe 1062">
            <a:extLst>
              <a:ext uri="{FF2B5EF4-FFF2-40B4-BE49-F238E27FC236}">
                <a16:creationId xmlns:a16="http://schemas.microsoft.com/office/drawing/2014/main" id="{BAAE5D75-E963-4298-A752-0CAB2F5FDEE8}"/>
              </a:ext>
            </a:extLst>
          </p:cNvPr>
          <p:cNvGrpSpPr/>
          <p:nvPr/>
        </p:nvGrpSpPr>
        <p:grpSpPr>
          <a:xfrm>
            <a:off x="1814848" y="3573913"/>
            <a:ext cx="2228444" cy="677251"/>
            <a:chOff x="1402402" y="3820670"/>
            <a:chExt cx="2228444" cy="677251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F5D7E68-E777-4ABE-B064-335659AFBAE8}"/>
                </a:ext>
              </a:extLst>
            </p:cNvPr>
            <p:cNvCxnSpPr>
              <a:cxnSpLocks/>
            </p:cNvCxnSpPr>
            <p:nvPr/>
          </p:nvCxnSpPr>
          <p:spPr>
            <a:xfrm>
              <a:off x="1417270" y="4043979"/>
              <a:ext cx="1137044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409582E5-D394-432D-8F2E-AC3C8E3BD8AA}"/>
                </a:ext>
              </a:extLst>
            </p:cNvPr>
            <p:cNvGrpSpPr/>
            <p:nvPr/>
          </p:nvGrpSpPr>
          <p:grpSpPr>
            <a:xfrm>
              <a:off x="2554314" y="3941037"/>
              <a:ext cx="596262" cy="556884"/>
              <a:chOff x="2529214" y="2157578"/>
              <a:chExt cx="1346725" cy="915733"/>
            </a:xfrm>
          </p:grpSpPr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56F94682-251B-41D4-A68F-9BAE4EFCF9CE}"/>
                  </a:ext>
                </a:extLst>
              </p:cNvPr>
              <p:cNvSpPr txBox="1"/>
              <p:nvPr/>
            </p:nvSpPr>
            <p:spPr>
              <a:xfrm>
                <a:off x="2666820" y="2157578"/>
                <a:ext cx="458460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b="1" dirty="0"/>
                  <a:t>synchro</a:t>
                </a:r>
                <a:endParaRPr lang="en-US" sz="1100" b="1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C2DBEBE-78A6-4A2A-BAFE-691DCAE68A1F}"/>
                  </a:ext>
                </a:extLst>
              </p:cNvPr>
              <p:cNvSpPr/>
              <p:nvPr/>
            </p:nvSpPr>
            <p:spPr>
              <a:xfrm>
                <a:off x="2529214" y="2193572"/>
                <a:ext cx="1346725" cy="87973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D671D409-E4EC-4E43-93A6-A5F7A9C002AC}"/>
                </a:ext>
              </a:extLst>
            </p:cNvPr>
            <p:cNvSpPr/>
            <p:nvPr/>
          </p:nvSpPr>
          <p:spPr>
            <a:xfrm>
              <a:off x="1402402" y="3820670"/>
              <a:ext cx="10727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gpmc_oen_ren</a:t>
              </a:r>
              <a:endParaRPr lang="fr-FR" sz="1100" dirty="0"/>
            </a:p>
          </p:txBody>
        </p: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03B55447-4E8F-4EDB-8DF6-78257D4636E8}"/>
                </a:ext>
              </a:extLst>
            </p:cNvPr>
            <p:cNvCxnSpPr>
              <a:cxnSpLocks/>
            </p:cNvCxnSpPr>
            <p:nvPr/>
          </p:nvCxnSpPr>
          <p:spPr>
            <a:xfrm>
              <a:off x="1421278" y="4211368"/>
              <a:ext cx="1137044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8D45221-ACFD-4915-AC50-7BFC7FC4A088}"/>
                </a:ext>
              </a:extLst>
            </p:cNvPr>
            <p:cNvSpPr/>
            <p:nvPr/>
          </p:nvSpPr>
          <p:spPr>
            <a:xfrm>
              <a:off x="1406410" y="3988059"/>
              <a:ext cx="81144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gpmc_wen</a:t>
              </a:r>
              <a:endParaRPr lang="fr-FR" sz="1100" dirty="0"/>
            </a:p>
          </p:txBody>
        </p: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174684EB-91F6-41A6-9543-78CB653D369E}"/>
                </a:ext>
              </a:extLst>
            </p:cNvPr>
            <p:cNvCxnSpPr>
              <a:cxnSpLocks/>
            </p:cNvCxnSpPr>
            <p:nvPr/>
          </p:nvCxnSpPr>
          <p:spPr>
            <a:xfrm>
              <a:off x="1423677" y="4381774"/>
              <a:ext cx="1137044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995BF32-8615-49B9-ABAD-7D07463F4AF0}"/>
                </a:ext>
              </a:extLst>
            </p:cNvPr>
            <p:cNvSpPr/>
            <p:nvPr/>
          </p:nvSpPr>
          <p:spPr>
            <a:xfrm>
              <a:off x="1408809" y="4158465"/>
              <a:ext cx="4764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reset</a:t>
              </a:r>
            </a:p>
          </p:txBody>
        </p: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49C20BB3-7655-4155-A6E2-8E97F0F9B23C}"/>
                </a:ext>
              </a:extLst>
            </p:cNvPr>
            <p:cNvCxnSpPr>
              <a:cxnSpLocks/>
            </p:cNvCxnSpPr>
            <p:nvPr/>
          </p:nvCxnSpPr>
          <p:spPr>
            <a:xfrm>
              <a:off x="3147342" y="4082625"/>
              <a:ext cx="483504" cy="98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FC5B3608-05C6-4E19-A928-5300B82E60AD}"/>
                </a:ext>
              </a:extLst>
            </p:cNvPr>
            <p:cNvCxnSpPr>
              <a:cxnSpLocks/>
            </p:cNvCxnSpPr>
            <p:nvPr/>
          </p:nvCxnSpPr>
          <p:spPr>
            <a:xfrm>
              <a:off x="3151350" y="4250014"/>
              <a:ext cx="479496" cy="505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542AE3EF-AD07-4894-88C5-FA6276AE99A8}"/>
                </a:ext>
              </a:extLst>
            </p:cNvPr>
            <p:cNvCxnSpPr>
              <a:cxnSpLocks/>
            </p:cNvCxnSpPr>
            <p:nvPr/>
          </p:nvCxnSpPr>
          <p:spPr>
            <a:xfrm>
              <a:off x="3153749" y="4420420"/>
              <a:ext cx="473117" cy="1886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3FA32A1-EE4E-4B4B-8475-089BF21F92B9}"/>
                </a:ext>
              </a:extLst>
            </p:cNvPr>
            <p:cNvSpPr/>
            <p:nvPr/>
          </p:nvSpPr>
          <p:spPr>
            <a:xfrm>
              <a:off x="3129287" y="3882683"/>
              <a:ext cx="44595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read</a:t>
              </a:r>
              <a:endParaRPr lang="fr-FR" sz="1100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C21A07E-A7BB-47AB-A2AA-C01716C25BD4}"/>
                </a:ext>
              </a:extLst>
            </p:cNvPr>
            <p:cNvSpPr/>
            <p:nvPr/>
          </p:nvSpPr>
          <p:spPr>
            <a:xfrm>
              <a:off x="3134860" y="4060962"/>
              <a:ext cx="48442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write</a:t>
              </a:r>
              <a:endParaRPr lang="fr-FR" sz="1100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71D392B-C0FF-420A-AF23-E7DB909DD1E4}"/>
                </a:ext>
              </a:extLst>
            </p:cNvPr>
            <p:cNvSpPr/>
            <p:nvPr/>
          </p:nvSpPr>
          <p:spPr>
            <a:xfrm>
              <a:off x="3136029" y="4225683"/>
              <a:ext cx="4764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reset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99896C86-EEA1-4CD3-A029-1B759FE27580}"/>
              </a:ext>
            </a:extLst>
          </p:cNvPr>
          <p:cNvGrpSpPr/>
          <p:nvPr/>
        </p:nvGrpSpPr>
        <p:grpSpPr>
          <a:xfrm>
            <a:off x="1507938" y="4816012"/>
            <a:ext cx="3079360" cy="1285177"/>
            <a:chOff x="1081504" y="5228863"/>
            <a:chExt cx="3079360" cy="1285177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1AED0E5-277D-43FC-A0FB-53C79FA0387E}"/>
                </a:ext>
              </a:extLst>
            </p:cNvPr>
            <p:cNvSpPr/>
            <p:nvPr/>
          </p:nvSpPr>
          <p:spPr>
            <a:xfrm>
              <a:off x="3181109" y="5228863"/>
              <a:ext cx="97975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200 MHz</a:t>
              </a:r>
            </a:p>
            <a:p>
              <a:r>
                <a:rPr lang="fr-FR" sz="1100" dirty="0"/>
                <a:t>(SIGNAL TAP)</a:t>
              </a:r>
            </a:p>
          </p:txBody>
        </p: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256E9A89-F038-41E8-B71A-EB6F895E369D}"/>
                </a:ext>
              </a:extLst>
            </p:cNvPr>
            <p:cNvGrpSpPr/>
            <p:nvPr/>
          </p:nvGrpSpPr>
          <p:grpSpPr>
            <a:xfrm>
              <a:off x="2539562" y="5541888"/>
              <a:ext cx="596262" cy="969282"/>
              <a:chOff x="2529214" y="2184179"/>
              <a:chExt cx="1346725" cy="889132"/>
            </a:xfrm>
          </p:grpSpPr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DFCBB81C-B44F-4A7B-A039-2FB5D08ED77C}"/>
                  </a:ext>
                </a:extLst>
              </p:cNvPr>
              <p:cNvSpPr txBox="1"/>
              <p:nvPr/>
            </p:nvSpPr>
            <p:spPr>
              <a:xfrm>
                <a:off x="2941458" y="2184179"/>
                <a:ext cx="438090" cy="278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b="1" dirty="0"/>
                  <a:t>PLL</a:t>
                </a:r>
                <a:endParaRPr lang="en-US" sz="1100" b="1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67F783D-9C0D-465D-B05A-BDED3AFC0DBF}"/>
                  </a:ext>
                </a:extLst>
              </p:cNvPr>
              <p:cNvSpPr/>
              <p:nvPr/>
            </p:nvSpPr>
            <p:spPr>
              <a:xfrm>
                <a:off x="2529214" y="2193572"/>
                <a:ext cx="1346725" cy="879739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112604E8-B829-4443-A8DB-CA10C86960F9}"/>
                </a:ext>
              </a:extLst>
            </p:cNvPr>
            <p:cNvCxnSpPr>
              <a:cxnSpLocks/>
            </p:cNvCxnSpPr>
            <p:nvPr/>
          </p:nvCxnSpPr>
          <p:spPr>
            <a:xfrm>
              <a:off x="1406526" y="5782838"/>
              <a:ext cx="1137044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BCC595D-AADE-4C4A-9A56-369A9F819FA9}"/>
                </a:ext>
              </a:extLst>
            </p:cNvPr>
            <p:cNvSpPr/>
            <p:nvPr/>
          </p:nvSpPr>
          <p:spPr>
            <a:xfrm>
              <a:off x="1081504" y="5546830"/>
              <a:ext cx="152157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clk_in</a:t>
              </a:r>
              <a:r>
                <a:rPr lang="fr-FR" sz="1100" dirty="0"/>
                <a:t> : </a:t>
              </a:r>
              <a:r>
                <a:rPr lang="fr-FR" sz="1100" dirty="0" err="1"/>
                <a:t>crystal</a:t>
              </a:r>
              <a:r>
                <a:rPr lang="fr-FR" sz="1100" dirty="0"/>
                <a:t> 100MHz</a:t>
              </a:r>
            </a:p>
          </p:txBody>
        </p: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5F5E1C63-6168-4C22-A959-8342614C4116}"/>
                </a:ext>
              </a:extLst>
            </p:cNvPr>
            <p:cNvCxnSpPr>
              <a:cxnSpLocks/>
            </p:cNvCxnSpPr>
            <p:nvPr/>
          </p:nvCxnSpPr>
          <p:spPr>
            <a:xfrm>
              <a:off x="3138449" y="5663143"/>
              <a:ext cx="74190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A52C3869-8D00-4B55-B0A1-7B3E503C7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2590" y="5875183"/>
              <a:ext cx="747761" cy="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FCCB1B0B-D6CD-4F7E-BDAA-082E0745BD78}"/>
                </a:ext>
              </a:extLst>
            </p:cNvPr>
            <p:cNvCxnSpPr>
              <a:cxnSpLocks/>
            </p:cNvCxnSpPr>
            <p:nvPr/>
          </p:nvCxnSpPr>
          <p:spPr>
            <a:xfrm>
              <a:off x="3133897" y="6065148"/>
              <a:ext cx="81789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CD43038-7419-49DF-8684-7BD7B2D084AC}"/>
                </a:ext>
              </a:extLst>
            </p:cNvPr>
            <p:cNvSpPr/>
            <p:nvPr/>
          </p:nvSpPr>
          <p:spPr>
            <a:xfrm>
              <a:off x="3157153" y="5659750"/>
              <a:ext cx="69762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100 MHz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B1770E1-AC10-41DA-90C1-EA2FE9973567}"/>
                </a:ext>
              </a:extLst>
            </p:cNvPr>
            <p:cNvSpPr/>
            <p:nvPr/>
          </p:nvSpPr>
          <p:spPr>
            <a:xfrm>
              <a:off x="3229288" y="5858900"/>
              <a:ext cx="6254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10 MHz</a:t>
              </a:r>
            </a:p>
          </p:txBody>
        </p: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2328CD13-0C39-4EC6-BA27-54EEF4F0218A}"/>
                </a:ext>
              </a:extLst>
            </p:cNvPr>
            <p:cNvCxnSpPr>
              <a:cxnSpLocks/>
            </p:cNvCxnSpPr>
            <p:nvPr/>
          </p:nvCxnSpPr>
          <p:spPr>
            <a:xfrm>
              <a:off x="3133897" y="6240298"/>
              <a:ext cx="81789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46C1FC9-9B63-499D-BF2C-A5E7E51D1DBD}"/>
                </a:ext>
              </a:extLst>
            </p:cNvPr>
            <p:cNvSpPr/>
            <p:nvPr/>
          </p:nvSpPr>
          <p:spPr>
            <a:xfrm>
              <a:off x="3297927" y="6039221"/>
              <a:ext cx="55335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1 MHz</a:t>
              </a:r>
            </a:p>
          </p:txBody>
        </p: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E190C935-9504-478D-BDDF-1BE67FAB6593}"/>
                </a:ext>
              </a:extLst>
            </p:cNvPr>
            <p:cNvCxnSpPr>
              <a:cxnSpLocks/>
            </p:cNvCxnSpPr>
            <p:nvPr/>
          </p:nvCxnSpPr>
          <p:spPr>
            <a:xfrm>
              <a:off x="3133897" y="6453507"/>
              <a:ext cx="81789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059E648-7BD3-4E5C-BCF7-13F466A5E9EC}"/>
                </a:ext>
              </a:extLst>
            </p:cNvPr>
            <p:cNvSpPr/>
            <p:nvPr/>
          </p:nvSpPr>
          <p:spPr>
            <a:xfrm>
              <a:off x="3297927" y="6252430"/>
              <a:ext cx="55816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 err="1"/>
                <a:t>locked</a:t>
              </a:r>
              <a:endParaRPr lang="fr-FR" sz="1100" dirty="0"/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585A57C0-5BE6-43DA-B433-8F6B325CB322}"/>
              </a:ext>
            </a:extLst>
          </p:cNvPr>
          <p:cNvGrpSpPr/>
          <p:nvPr/>
        </p:nvGrpSpPr>
        <p:grpSpPr>
          <a:xfrm>
            <a:off x="8351807" y="4145995"/>
            <a:ext cx="903378" cy="724921"/>
            <a:chOff x="5533803" y="3990385"/>
            <a:chExt cx="1172300" cy="1335166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4783139-053E-4AEC-8EF7-7EA99E308905}"/>
                </a:ext>
              </a:extLst>
            </p:cNvPr>
            <p:cNvSpPr/>
            <p:nvPr/>
          </p:nvSpPr>
          <p:spPr>
            <a:xfrm>
              <a:off x="5533803" y="4000411"/>
              <a:ext cx="1172300" cy="13251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AB0E59A0-DFC4-4E9C-8C99-196975ED3921}"/>
                </a:ext>
              </a:extLst>
            </p:cNvPr>
            <p:cNvSpPr txBox="1"/>
            <p:nvPr/>
          </p:nvSpPr>
          <p:spPr>
            <a:xfrm>
              <a:off x="5605038" y="3990385"/>
              <a:ext cx="975611" cy="6463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1100" b="1" dirty="0" err="1"/>
                <a:t>config.vhd</a:t>
              </a:r>
              <a:endParaRPr lang="fr-FR" sz="1100" b="1" dirty="0"/>
            </a:p>
            <a:p>
              <a:pPr algn="ctr"/>
              <a:r>
                <a:rPr lang="fr-FR" sz="1100" b="1" dirty="0"/>
                <a:t>(ro chip)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000" dirty="0"/>
                <a:t>data config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000" dirty="0"/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70AF2B5-B766-4B18-B5EA-0ED19F126373}"/>
              </a:ext>
            </a:extLst>
          </p:cNvPr>
          <p:cNvGrpSpPr/>
          <p:nvPr/>
        </p:nvGrpSpPr>
        <p:grpSpPr>
          <a:xfrm>
            <a:off x="6209221" y="3666633"/>
            <a:ext cx="1288282" cy="814251"/>
            <a:chOff x="4420424" y="2681505"/>
            <a:chExt cx="1539241" cy="81425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D97107A-64EE-4F5D-AFCC-C8CA0DDF1263}"/>
                </a:ext>
              </a:extLst>
            </p:cNvPr>
            <p:cNvSpPr/>
            <p:nvPr/>
          </p:nvSpPr>
          <p:spPr>
            <a:xfrm>
              <a:off x="4420424" y="2681505"/>
              <a:ext cx="1539241" cy="814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1E973C4-1FD1-461E-BE79-F0F2884CAC06}"/>
                </a:ext>
              </a:extLst>
            </p:cNvPr>
            <p:cNvSpPr txBox="1"/>
            <p:nvPr/>
          </p:nvSpPr>
          <p:spPr>
            <a:xfrm>
              <a:off x="4443044" y="2701603"/>
              <a:ext cx="125194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100" b="1" dirty="0" err="1"/>
                <a:t>control_registers.vhd</a:t>
              </a:r>
              <a:endParaRPr lang="en-US" sz="1100" b="1" dirty="0"/>
            </a:p>
          </p:txBody>
        </p:sp>
      </p:grp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DB7491EE-6DAF-4157-BFC5-0E82E51676FF}"/>
              </a:ext>
            </a:extLst>
          </p:cNvPr>
          <p:cNvCxnSpPr>
            <a:cxnSpLocks/>
          </p:cNvCxnSpPr>
          <p:nvPr/>
        </p:nvCxnSpPr>
        <p:spPr>
          <a:xfrm>
            <a:off x="9255185" y="4423656"/>
            <a:ext cx="112333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140">
            <a:extLst>
              <a:ext uri="{FF2B5EF4-FFF2-40B4-BE49-F238E27FC236}">
                <a16:creationId xmlns:a16="http://schemas.microsoft.com/office/drawing/2014/main" id="{09AE339D-1FE7-43AB-B341-3DF27826CEA6}"/>
              </a:ext>
            </a:extLst>
          </p:cNvPr>
          <p:cNvSpPr txBox="1"/>
          <p:nvPr/>
        </p:nvSpPr>
        <p:spPr>
          <a:xfrm>
            <a:off x="9300766" y="4254379"/>
            <a:ext cx="465530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s_data</a:t>
            </a:r>
            <a:endParaRPr lang="en-US" sz="1100" dirty="0"/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4AF1076F-1ECC-4738-A904-6269472689E8}"/>
              </a:ext>
            </a:extLst>
          </p:cNvPr>
          <p:cNvCxnSpPr>
            <a:cxnSpLocks/>
          </p:cNvCxnSpPr>
          <p:nvPr/>
        </p:nvCxnSpPr>
        <p:spPr>
          <a:xfrm>
            <a:off x="9255185" y="4580881"/>
            <a:ext cx="1123331" cy="792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05A681E7-6AB7-4AC3-9EED-02839626B4F7}"/>
              </a:ext>
            </a:extLst>
          </p:cNvPr>
          <p:cNvSpPr txBox="1"/>
          <p:nvPr/>
        </p:nvSpPr>
        <p:spPr>
          <a:xfrm>
            <a:off x="9300766" y="4411604"/>
            <a:ext cx="465530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s_ck</a:t>
            </a:r>
            <a:endParaRPr lang="en-US" sz="1100" dirty="0"/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1EFECD89-31B7-4052-AF05-16613C65F847}"/>
              </a:ext>
            </a:extLst>
          </p:cNvPr>
          <p:cNvCxnSpPr>
            <a:cxnSpLocks/>
          </p:cNvCxnSpPr>
          <p:nvPr/>
        </p:nvCxnSpPr>
        <p:spPr>
          <a:xfrm>
            <a:off x="9255185" y="4740469"/>
            <a:ext cx="1131524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FF2C5A64-164E-4AE4-8F8A-D1157CFC01DC}"/>
              </a:ext>
            </a:extLst>
          </p:cNvPr>
          <p:cNvSpPr txBox="1"/>
          <p:nvPr/>
        </p:nvSpPr>
        <p:spPr>
          <a:xfrm>
            <a:off x="9304437" y="4573006"/>
            <a:ext cx="777301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s_mux</a:t>
            </a:r>
            <a:r>
              <a:rPr lang="fr-FR" sz="1100" dirty="0"/>
              <a:t>&lt;5..0&gt;</a:t>
            </a:r>
            <a:endParaRPr lang="en-US" sz="1100" dirty="0"/>
          </a:p>
        </p:txBody>
      </p:sp>
      <p:sp>
        <p:nvSpPr>
          <p:cNvPr id="155" name="Accolade fermante 154">
            <a:extLst>
              <a:ext uri="{FF2B5EF4-FFF2-40B4-BE49-F238E27FC236}">
                <a16:creationId xmlns:a16="http://schemas.microsoft.com/office/drawing/2014/main" id="{D385141E-2FC2-40AB-9B76-95952A7C0227}"/>
              </a:ext>
            </a:extLst>
          </p:cNvPr>
          <p:cNvSpPr/>
          <p:nvPr/>
        </p:nvSpPr>
        <p:spPr>
          <a:xfrm>
            <a:off x="10494925" y="4321455"/>
            <a:ext cx="131321" cy="2132051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0541137-305A-4313-A475-6E658E12388E}"/>
              </a:ext>
            </a:extLst>
          </p:cNvPr>
          <p:cNvSpPr/>
          <p:nvPr/>
        </p:nvSpPr>
        <p:spPr>
          <a:xfrm>
            <a:off x="10647169" y="5271225"/>
            <a:ext cx="665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RO chip</a:t>
            </a:r>
          </a:p>
        </p:txBody>
      </p:sp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A1FF0DEE-52B3-4F0B-98AC-F1BF17CF5C81}"/>
              </a:ext>
            </a:extLst>
          </p:cNvPr>
          <p:cNvGrpSpPr/>
          <p:nvPr/>
        </p:nvGrpSpPr>
        <p:grpSpPr>
          <a:xfrm>
            <a:off x="8355247" y="5025143"/>
            <a:ext cx="1075810" cy="708848"/>
            <a:chOff x="5533803" y="3990385"/>
            <a:chExt cx="1172301" cy="1335166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D99A7DA1-DFA5-4A83-BFAD-4C07821F9075}"/>
                </a:ext>
              </a:extLst>
            </p:cNvPr>
            <p:cNvSpPr/>
            <p:nvPr/>
          </p:nvSpPr>
          <p:spPr>
            <a:xfrm>
              <a:off x="5533803" y="4000411"/>
              <a:ext cx="1172300" cy="13251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26C96AF1-C74F-4A0E-A8CF-F7537B3CF1D0}"/>
                </a:ext>
              </a:extLst>
            </p:cNvPr>
            <p:cNvSpPr txBox="1"/>
            <p:nvPr/>
          </p:nvSpPr>
          <p:spPr>
            <a:xfrm>
              <a:off x="5561668" y="3990385"/>
              <a:ext cx="1144436" cy="12463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100" b="1" dirty="0" err="1"/>
                <a:t>acquisition.vhd</a:t>
              </a:r>
              <a:endParaRPr lang="fr-FR" sz="1100" b="1" dirty="0"/>
            </a:p>
            <a:p>
              <a:pPr algn="ctr"/>
              <a:r>
                <a:rPr lang="fr-FR" sz="1100" b="1" dirty="0"/>
                <a:t>(ro chip)</a:t>
              </a:r>
            </a:p>
            <a:p>
              <a:r>
                <a:rPr lang="fr-FR" sz="1050" dirty="0"/>
                <a:t>- launch </a:t>
              </a:r>
              <a:r>
                <a:rPr lang="fr-FR" sz="1050" dirty="0" err="1"/>
                <a:t>counting</a:t>
              </a:r>
              <a:r>
                <a:rPr lang="fr-FR" sz="1050" dirty="0"/>
                <a:t> in Ro chip</a:t>
              </a:r>
            </a:p>
          </p:txBody>
        </p:sp>
      </p:grp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55A8C458-3FE7-4972-B503-745658B175C3}"/>
              </a:ext>
            </a:extLst>
          </p:cNvPr>
          <p:cNvCxnSpPr>
            <a:cxnSpLocks/>
          </p:cNvCxnSpPr>
          <p:nvPr/>
        </p:nvCxnSpPr>
        <p:spPr>
          <a:xfrm>
            <a:off x="9431061" y="5296844"/>
            <a:ext cx="94745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ZoneTexte 160">
            <a:extLst>
              <a:ext uri="{FF2B5EF4-FFF2-40B4-BE49-F238E27FC236}">
                <a16:creationId xmlns:a16="http://schemas.microsoft.com/office/drawing/2014/main" id="{7A6C465A-C5F3-4EEA-B729-2923A23519F2}"/>
              </a:ext>
            </a:extLst>
          </p:cNvPr>
          <p:cNvSpPr txBox="1"/>
          <p:nvPr/>
        </p:nvSpPr>
        <p:spPr>
          <a:xfrm>
            <a:off x="9476642" y="5127567"/>
            <a:ext cx="465530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/>
              <a:t>rstb</a:t>
            </a:r>
            <a:endParaRPr lang="en-US" sz="1100" dirty="0"/>
          </a:p>
        </p:txBody>
      </p: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DE9927BA-0961-4DA6-A7A3-154C5383A0B8}"/>
              </a:ext>
            </a:extLst>
          </p:cNvPr>
          <p:cNvCxnSpPr>
            <a:cxnSpLocks/>
          </p:cNvCxnSpPr>
          <p:nvPr/>
        </p:nvCxnSpPr>
        <p:spPr>
          <a:xfrm>
            <a:off x="9443265" y="6031649"/>
            <a:ext cx="94745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ZoneTexte 162">
            <a:extLst>
              <a:ext uri="{FF2B5EF4-FFF2-40B4-BE49-F238E27FC236}">
                <a16:creationId xmlns:a16="http://schemas.microsoft.com/office/drawing/2014/main" id="{FCEEE437-EC38-4664-BA21-5CFA724E62AA}"/>
              </a:ext>
            </a:extLst>
          </p:cNvPr>
          <p:cNvSpPr txBox="1"/>
          <p:nvPr/>
        </p:nvSpPr>
        <p:spPr>
          <a:xfrm>
            <a:off x="10647169" y="6553665"/>
            <a:ext cx="1565754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baseline="30000" dirty="0"/>
              <a:t>(*)</a:t>
            </a:r>
            <a:r>
              <a:rPr lang="fr-FR" sz="1100" dirty="0"/>
              <a:t>: pulse </a:t>
            </a:r>
            <a:r>
              <a:rPr lang="fr-FR" sz="1100" dirty="0" err="1"/>
              <a:t>width</a:t>
            </a:r>
            <a:r>
              <a:rPr lang="fr-FR" sz="1100" dirty="0"/>
              <a:t> </a:t>
            </a:r>
            <a:r>
              <a:rPr lang="fr-FR" sz="1100" dirty="0" err="1"/>
              <a:t>tunable</a:t>
            </a:r>
            <a:endParaRPr lang="en-US" sz="1100" dirty="0"/>
          </a:p>
        </p:txBody>
      </p: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9A46B553-256B-4A52-9366-E92B57C995E2}"/>
              </a:ext>
            </a:extLst>
          </p:cNvPr>
          <p:cNvCxnSpPr>
            <a:cxnSpLocks/>
          </p:cNvCxnSpPr>
          <p:nvPr/>
        </p:nvCxnSpPr>
        <p:spPr>
          <a:xfrm>
            <a:off x="9439254" y="5507924"/>
            <a:ext cx="94745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ZoneTexte 164">
            <a:extLst>
              <a:ext uri="{FF2B5EF4-FFF2-40B4-BE49-F238E27FC236}">
                <a16:creationId xmlns:a16="http://schemas.microsoft.com/office/drawing/2014/main" id="{9DC2D4C0-7AE3-4E89-90DF-94239077A7DB}"/>
              </a:ext>
            </a:extLst>
          </p:cNvPr>
          <p:cNvSpPr txBox="1"/>
          <p:nvPr/>
        </p:nvSpPr>
        <p:spPr>
          <a:xfrm>
            <a:off x="9488896" y="5340665"/>
            <a:ext cx="777301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/>
              <a:t>start/stop</a:t>
            </a:r>
            <a:r>
              <a:rPr lang="fr-FR" sz="1100" baseline="30000" dirty="0"/>
              <a:t>(*)</a:t>
            </a:r>
            <a:endParaRPr lang="en-US" sz="1100" baseline="30000" dirty="0"/>
          </a:p>
        </p:txBody>
      </p:sp>
      <p:sp>
        <p:nvSpPr>
          <p:cNvPr id="177" name="ZoneTexte 176">
            <a:extLst>
              <a:ext uri="{FF2B5EF4-FFF2-40B4-BE49-F238E27FC236}">
                <a16:creationId xmlns:a16="http://schemas.microsoft.com/office/drawing/2014/main" id="{6400F4B9-4E78-47E0-8511-638E0EDA92CE}"/>
              </a:ext>
            </a:extLst>
          </p:cNvPr>
          <p:cNvSpPr txBox="1"/>
          <p:nvPr/>
        </p:nvSpPr>
        <p:spPr>
          <a:xfrm>
            <a:off x="4988276" y="4375820"/>
            <a:ext cx="796693" cy="169277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100" dirty="0" err="1"/>
              <a:t>ro_config_sel</a:t>
            </a:r>
            <a:endParaRPr lang="en-US" sz="1100" dirty="0"/>
          </a:p>
        </p:txBody>
      </p:sp>
      <p:sp>
        <p:nvSpPr>
          <p:cNvPr id="178" name="ZoneTexte 177">
            <a:extLst>
              <a:ext uri="{FF2B5EF4-FFF2-40B4-BE49-F238E27FC236}">
                <a16:creationId xmlns:a16="http://schemas.microsoft.com/office/drawing/2014/main" id="{E0432BFA-D50C-4345-A954-FE5E1A2AE957}"/>
              </a:ext>
            </a:extLst>
          </p:cNvPr>
          <p:cNvSpPr txBox="1"/>
          <p:nvPr/>
        </p:nvSpPr>
        <p:spPr>
          <a:xfrm>
            <a:off x="5000911" y="4954495"/>
            <a:ext cx="1008289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ro_acq_dec</a:t>
            </a:r>
            <a:endParaRPr lang="en-US" sz="1100" dirty="0"/>
          </a:p>
        </p:txBody>
      </p: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27C44BC5-1C9E-4076-8FD8-5B9E7815D24A}"/>
              </a:ext>
            </a:extLst>
          </p:cNvPr>
          <p:cNvGrpSpPr/>
          <p:nvPr/>
        </p:nvGrpSpPr>
        <p:grpSpPr>
          <a:xfrm>
            <a:off x="8368292" y="5840606"/>
            <a:ext cx="1075810" cy="708848"/>
            <a:chOff x="5533803" y="3990385"/>
            <a:chExt cx="1172301" cy="1335166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B0BA977-CFA9-4D5F-AB45-4B778B214BD5}"/>
                </a:ext>
              </a:extLst>
            </p:cNvPr>
            <p:cNvSpPr/>
            <p:nvPr/>
          </p:nvSpPr>
          <p:spPr>
            <a:xfrm>
              <a:off x="5533803" y="4000411"/>
              <a:ext cx="1172300" cy="13251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id="{869FDAD2-4466-4462-92CB-2CE056497D6C}"/>
                </a:ext>
              </a:extLst>
            </p:cNvPr>
            <p:cNvSpPr txBox="1"/>
            <p:nvPr/>
          </p:nvSpPr>
          <p:spPr>
            <a:xfrm>
              <a:off x="5561668" y="3990385"/>
              <a:ext cx="1144436" cy="12463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100" b="1" dirty="0" err="1"/>
                <a:t>readout.vhd</a:t>
              </a:r>
              <a:endParaRPr lang="fr-FR" sz="1100" b="1" dirty="0"/>
            </a:p>
            <a:p>
              <a:pPr algn="ctr"/>
              <a:r>
                <a:rPr lang="fr-FR" sz="1100" b="1" dirty="0"/>
                <a:t>(ro chip)</a:t>
              </a:r>
            </a:p>
            <a:p>
              <a:r>
                <a:rPr lang="fr-FR" sz="1050" dirty="0"/>
                <a:t>- launch </a:t>
              </a:r>
              <a:r>
                <a:rPr lang="fr-FR" sz="1050" dirty="0" err="1"/>
                <a:t>counting</a:t>
              </a:r>
              <a:r>
                <a:rPr lang="fr-FR" sz="1050" dirty="0"/>
                <a:t> in Ro chip</a:t>
              </a:r>
            </a:p>
          </p:txBody>
        </p:sp>
      </p:grpSp>
      <p:sp>
        <p:nvSpPr>
          <p:cNvPr id="190" name="ZoneTexte 189">
            <a:extLst>
              <a:ext uri="{FF2B5EF4-FFF2-40B4-BE49-F238E27FC236}">
                <a16:creationId xmlns:a16="http://schemas.microsoft.com/office/drawing/2014/main" id="{E858A242-308B-488D-BFBB-EDB1B42CCE26}"/>
              </a:ext>
            </a:extLst>
          </p:cNvPr>
          <p:cNvSpPr txBox="1"/>
          <p:nvPr/>
        </p:nvSpPr>
        <p:spPr>
          <a:xfrm>
            <a:off x="5013154" y="5807530"/>
            <a:ext cx="1008289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ro_readout_dec</a:t>
            </a:r>
            <a:endParaRPr lang="en-US" sz="1100" dirty="0"/>
          </a:p>
        </p:txBody>
      </p:sp>
      <p:sp>
        <p:nvSpPr>
          <p:cNvPr id="199" name="ZoneTexte 198">
            <a:extLst>
              <a:ext uri="{FF2B5EF4-FFF2-40B4-BE49-F238E27FC236}">
                <a16:creationId xmlns:a16="http://schemas.microsoft.com/office/drawing/2014/main" id="{653535A3-DF1E-4722-99D4-EF66F9CAF3CA}"/>
              </a:ext>
            </a:extLst>
          </p:cNvPr>
          <p:cNvSpPr txBox="1"/>
          <p:nvPr/>
        </p:nvSpPr>
        <p:spPr>
          <a:xfrm>
            <a:off x="9499756" y="5853123"/>
            <a:ext cx="831077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s_ck_readout</a:t>
            </a:r>
            <a:endParaRPr lang="en-US" sz="1100" dirty="0"/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84BF8D8E-EAD8-4EAA-BC3F-2D1F8A70D9C3}"/>
              </a:ext>
            </a:extLst>
          </p:cNvPr>
          <p:cNvCxnSpPr>
            <a:cxnSpLocks/>
          </p:cNvCxnSpPr>
          <p:nvPr/>
        </p:nvCxnSpPr>
        <p:spPr>
          <a:xfrm>
            <a:off x="9443299" y="6218643"/>
            <a:ext cx="94745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ZoneTexte 200">
            <a:extLst>
              <a:ext uri="{FF2B5EF4-FFF2-40B4-BE49-F238E27FC236}">
                <a16:creationId xmlns:a16="http://schemas.microsoft.com/office/drawing/2014/main" id="{0734B3C1-4BA2-47B1-AC12-EDAA39E756F1}"/>
              </a:ext>
            </a:extLst>
          </p:cNvPr>
          <p:cNvSpPr txBox="1"/>
          <p:nvPr/>
        </p:nvSpPr>
        <p:spPr>
          <a:xfrm>
            <a:off x="9499790" y="6040117"/>
            <a:ext cx="831077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s_ld_readout</a:t>
            </a:r>
            <a:endParaRPr lang="en-US" sz="1100" dirty="0"/>
          </a:p>
        </p:txBody>
      </p:sp>
      <p:cxnSp>
        <p:nvCxnSpPr>
          <p:cNvPr id="202" name="Connecteur droit avec flèche 201">
            <a:extLst>
              <a:ext uri="{FF2B5EF4-FFF2-40B4-BE49-F238E27FC236}">
                <a16:creationId xmlns:a16="http://schemas.microsoft.com/office/drawing/2014/main" id="{FE208BA4-0CBF-4F0C-96D0-40876FD2BB1C}"/>
              </a:ext>
            </a:extLst>
          </p:cNvPr>
          <p:cNvCxnSpPr>
            <a:cxnSpLocks/>
          </p:cNvCxnSpPr>
          <p:nvPr/>
        </p:nvCxnSpPr>
        <p:spPr>
          <a:xfrm flipH="1">
            <a:off x="9435933" y="6385175"/>
            <a:ext cx="8949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ZoneTexte 202">
            <a:extLst>
              <a:ext uri="{FF2B5EF4-FFF2-40B4-BE49-F238E27FC236}">
                <a16:creationId xmlns:a16="http://schemas.microsoft.com/office/drawing/2014/main" id="{AB57DDBE-7B67-490E-AE41-25C0701BFA90}"/>
              </a:ext>
            </a:extLst>
          </p:cNvPr>
          <p:cNvSpPr txBox="1"/>
          <p:nvPr/>
        </p:nvSpPr>
        <p:spPr>
          <a:xfrm>
            <a:off x="9560577" y="6231902"/>
            <a:ext cx="955263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/>
              <a:t>data 7T, 9T, 12T</a:t>
            </a:r>
            <a:endParaRPr lang="en-US" sz="1100" dirty="0"/>
          </a:p>
        </p:txBody>
      </p:sp>
      <p:cxnSp>
        <p:nvCxnSpPr>
          <p:cNvPr id="222" name="Connecteur droit avec flèche 221">
            <a:extLst>
              <a:ext uri="{FF2B5EF4-FFF2-40B4-BE49-F238E27FC236}">
                <a16:creationId xmlns:a16="http://schemas.microsoft.com/office/drawing/2014/main" id="{0934EC61-8906-4B49-9B88-F937F65B7637}"/>
              </a:ext>
            </a:extLst>
          </p:cNvPr>
          <p:cNvCxnSpPr>
            <a:cxnSpLocks/>
          </p:cNvCxnSpPr>
          <p:nvPr/>
        </p:nvCxnSpPr>
        <p:spPr>
          <a:xfrm>
            <a:off x="8976047" y="2569428"/>
            <a:ext cx="77730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ZoneTexte 222">
            <a:extLst>
              <a:ext uri="{FF2B5EF4-FFF2-40B4-BE49-F238E27FC236}">
                <a16:creationId xmlns:a16="http://schemas.microsoft.com/office/drawing/2014/main" id="{E70FD294-5F82-47B4-A3CE-64A9314A743D}"/>
              </a:ext>
            </a:extLst>
          </p:cNvPr>
          <p:cNvSpPr txBox="1"/>
          <p:nvPr/>
        </p:nvSpPr>
        <p:spPr>
          <a:xfrm>
            <a:off x="9009857" y="2396535"/>
            <a:ext cx="160300" cy="169277"/>
          </a:xfrm>
          <a:prstGeom prst="rect">
            <a:avLst/>
          </a:prstGeom>
          <a:noFill/>
          <a:ln w="635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1100" dirty="0" err="1"/>
              <a:t>sdi</a:t>
            </a:r>
            <a:endParaRPr lang="en-US" sz="1100" dirty="0"/>
          </a:p>
        </p:txBody>
      </p:sp>
      <p:grpSp>
        <p:nvGrpSpPr>
          <p:cNvPr id="224" name="Groupe 223">
            <a:extLst>
              <a:ext uri="{FF2B5EF4-FFF2-40B4-BE49-F238E27FC236}">
                <a16:creationId xmlns:a16="http://schemas.microsoft.com/office/drawing/2014/main" id="{35B489F8-8EB9-4CD1-A3D6-E3031DDD21E5}"/>
              </a:ext>
            </a:extLst>
          </p:cNvPr>
          <p:cNvGrpSpPr/>
          <p:nvPr/>
        </p:nvGrpSpPr>
        <p:grpSpPr>
          <a:xfrm>
            <a:off x="8343880" y="2035437"/>
            <a:ext cx="630269" cy="593107"/>
            <a:chOff x="5573653" y="4000593"/>
            <a:chExt cx="630269" cy="1337571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36DDB99-00A5-4656-B1AA-96DE613DCBDC}"/>
                </a:ext>
              </a:extLst>
            </p:cNvPr>
            <p:cNvSpPr/>
            <p:nvPr/>
          </p:nvSpPr>
          <p:spPr>
            <a:xfrm>
              <a:off x="5573653" y="4013024"/>
              <a:ext cx="630269" cy="132514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6" name="ZoneTexte 225">
              <a:extLst>
                <a:ext uri="{FF2B5EF4-FFF2-40B4-BE49-F238E27FC236}">
                  <a16:creationId xmlns:a16="http://schemas.microsoft.com/office/drawing/2014/main" id="{86D45D73-6A3D-4BDD-996E-E787DF98BF9D}"/>
                </a:ext>
              </a:extLst>
            </p:cNvPr>
            <p:cNvSpPr txBox="1"/>
            <p:nvPr/>
          </p:nvSpPr>
          <p:spPr>
            <a:xfrm>
              <a:off x="5658630" y="4000593"/>
              <a:ext cx="460062" cy="38175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1100" b="1" dirty="0" err="1"/>
                <a:t>adc.vhd</a:t>
              </a:r>
              <a:endParaRPr lang="en-US" sz="1100" b="1" dirty="0"/>
            </a:p>
          </p:txBody>
        </p:sp>
      </p:grpSp>
      <p:cxnSp>
        <p:nvCxnSpPr>
          <p:cNvPr id="228" name="Connecteur droit avec flèche 227">
            <a:extLst>
              <a:ext uri="{FF2B5EF4-FFF2-40B4-BE49-F238E27FC236}">
                <a16:creationId xmlns:a16="http://schemas.microsoft.com/office/drawing/2014/main" id="{FD7E675A-7984-45A7-B674-7B5EC60B03CE}"/>
              </a:ext>
            </a:extLst>
          </p:cNvPr>
          <p:cNvCxnSpPr>
            <a:cxnSpLocks/>
          </p:cNvCxnSpPr>
          <p:nvPr/>
        </p:nvCxnSpPr>
        <p:spPr>
          <a:xfrm>
            <a:off x="8974149" y="2359960"/>
            <a:ext cx="777301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ZoneTexte 228">
            <a:extLst>
              <a:ext uri="{FF2B5EF4-FFF2-40B4-BE49-F238E27FC236}">
                <a16:creationId xmlns:a16="http://schemas.microsoft.com/office/drawing/2014/main" id="{522D07B0-B641-43B3-985A-313615CC0FC9}"/>
              </a:ext>
            </a:extLst>
          </p:cNvPr>
          <p:cNvSpPr txBox="1"/>
          <p:nvPr/>
        </p:nvSpPr>
        <p:spPr>
          <a:xfrm>
            <a:off x="9023118" y="2196946"/>
            <a:ext cx="291087" cy="169277"/>
          </a:xfrm>
          <a:prstGeom prst="rect">
            <a:avLst/>
          </a:prstGeom>
          <a:noFill/>
          <a:ln w="635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1100" dirty="0" err="1"/>
              <a:t>sck</a:t>
            </a:r>
            <a:endParaRPr lang="en-US" sz="1100" dirty="0"/>
          </a:p>
        </p:txBody>
      </p:sp>
      <p:sp>
        <p:nvSpPr>
          <p:cNvPr id="231" name="Accolade fermante 230">
            <a:extLst>
              <a:ext uri="{FF2B5EF4-FFF2-40B4-BE49-F238E27FC236}">
                <a16:creationId xmlns:a16="http://schemas.microsoft.com/office/drawing/2014/main" id="{2A9E091E-C5C4-4DA1-BEDE-02FDB93C072A}"/>
              </a:ext>
            </a:extLst>
          </p:cNvPr>
          <p:cNvSpPr/>
          <p:nvPr/>
        </p:nvSpPr>
        <p:spPr>
          <a:xfrm>
            <a:off x="9803888" y="2063963"/>
            <a:ext cx="81496" cy="56183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A0C452C0-3924-491D-AA53-70E49375D461}"/>
              </a:ext>
            </a:extLst>
          </p:cNvPr>
          <p:cNvSpPr/>
          <p:nvPr/>
        </p:nvSpPr>
        <p:spPr>
          <a:xfrm>
            <a:off x="9887033" y="2177971"/>
            <a:ext cx="978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to/</a:t>
            </a:r>
            <a:r>
              <a:rPr lang="fr-FR" sz="1200" dirty="0" err="1"/>
              <a:t>from</a:t>
            </a:r>
            <a:r>
              <a:rPr lang="fr-FR" sz="1200" dirty="0"/>
              <a:t> ADC</a:t>
            </a:r>
          </a:p>
        </p:txBody>
      </p:sp>
      <p:sp>
        <p:nvSpPr>
          <p:cNvPr id="249" name="Flèche : droite 248">
            <a:extLst>
              <a:ext uri="{FF2B5EF4-FFF2-40B4-BE49-F238E27FC236}">
                <a16:creationId xmlns:a16="http://schemas.microsoft.com/office/drawing/2014/main" id="{12EFB9DD-6859-46DD-946F-8F8B88E0E951}"/>
              </a:ext>
            </a:extLst>
          </p:cNvPr>
          <p:cNvSpPr/>
          <p:nvPr/>
        </p:nvSpPr>
        <p:spPr>
          <a:xfrm rot="10800000">
            <a:off x="7744141" y="2359236"/>
            <a:ext cx="595568" cy="161222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 : coins arrondis 152">
            <a:extLst>
              <a:ext uri="{FF2B5EF4-FFF2-40B4-BE49-F238E27FC236}">
                <a16:creationId xmlns:a16="http://schemas.microsoft.com/office/drawing/2014/main" id="{5B42E312-35A4-4D3E-8EC4-D8180B7B3924}"/>
              </a:ext>
            </a:extLst>
          </p:cNvPr>
          <p:cNvSpPr/>
          <p:nvPr/>
        </p:nvSpPr>
        <p:spPr>
          <a:xfrm>
            <a:off x="2760943" y="1825281"/>
            <a:ext cx="6759115" cy="4823365"/>
          </a:xfrm>
          <a:prstGeom prst="roundRect">
            <a:avLst>
              <a:gd name="adj" fmla="val 1640"/>
            </a:avLst>
          </a:prstGeom>
          <a:solidFill>
            <a:schemeClr val="accent6">
              <a:lumMod val="40000"/>
              <a:lumOff val="60000"/>
              <a:alpha val="2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7" name="ZoneTexte 266">
            <a:extLst>
              <a:ext uri="{FF2B5EF4-FFF2-40B4-BE49-F238E27FC236}">
                <a16:creationId xmlns:a16="http://schemas.microsoft.com/office/drawing/2014/main" id="{E48AC067-C435-44FC-8A71-D5B5433EC3BF}"/>
              </a:ext>
            </a:extLst>
          </p:cNvPr>
          <p:cNvSpPr txBox="1"/>
          <p:nvPr/>
        </p:nvSpPr>
        <p:spPr>
          <a:xfrm>
            <a:off x="5092564" y="1879739"/>
            <a:ext cx="264623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</a:rPr>
              <a:t>firmware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</a:rPr>
              <a:t> FPGA Cyclone III -&gt; Quartus 13.1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833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1134</Words>
  <Application>Microsoft Office PowerPoint</Application>
  <PresentationFormat>Grand écran</PresentationFormat>
  <Paragraphs>307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Thème Office</vt:lpstr>
      <vt:lpstr>Présentation PowerPoint</vt:lpstr>
      <vt:lpstr>outline</vt:lpstr>
      <vt:lpstr>28nm chip Layout </vt:lpstr>
      <vt:lpstr>Test bench for 28nm chips</vt:lpstr>
      <vt:lpstr>DAQ board</vt:lpstr>
      <vt:lpstr>RO28nm</vt:lpstr>
      <vt:lpstr>Firmware/software RO 28nm</vt:lpstr>
      <vt:lpstr>VHDL example: RO28nm</vt:lpstr>
      <vt:lpstr>Synoptic firmware (simplified)</vt:lpstr>
      <vt:lpstr>Address declaration in the software RO28nm</vt:lpstr>
      <vt:lpstr>Pinout BeagleBone</vt:lpstr>
      <vt:lpstr>BeagleBone environment</vt:lpstr>
      <vt:lpstr>START UP</vt:lpstr>
      <vt:lpstr>Slow control</vt:lpstr>
      <vt:lpstr>DAQ V3 V4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ASIC 28nm CPPM</dc:title>
  <dc:creator>Denis</dc:creator>
  <cp:lastModifiedBy>Denis</cp:lastModifiedBy>
  <cp:revision>263</cp:revision>
  <dcterms:created xsi:type="dcterms:W3CDTF">2023-03-29T12:59:38Z</dcterms:created>
  <dcterms:modified xsi:type="dcterms:W3CDTF">2024-11-26T11:02:19Z</dcterms:modified>
</cp:coreProperties>
</file>