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32" r:id="rId2"/>
    <p:sldId id="3637" r:id="rId3"/>
    <p:sldId id="3648" r:id="rId4"/>
    <p:sldId id="3644" r:id="rId5"/>
    <p:sldId id="3645" r:id="rId6"/>
    <p:sldId id="3646" r:id="rId7"/>
    <p:sldId id="3649" r:id="rId8"/>
    <p:sldId id="3531" r:id="rId9"/>
    <p:sldId id="3602" r:id="rId10"/>
    <p:sldId id="3624" r:id="rId11"/>
    <p:sldId id="2664" r:id="rId12"/>
    <p:sldId id="3630" r:id="rId13"/>
    <p:sldId id="3394" r:id="rId14"/>
    <p:sldId id="3396" r:id="rId15"/>
    <p:sldId id="3222" r:id="rId16"/>
    <p:sldId id="3414" r:id="rId17"/>
    <p:sldId id="3534" r:id="rId18"/>
    <p:sldId id="3535" r:id="rId19"/>
    <p:sldId id="3537" r:id="rId20"/>
    <p:sldId id="3339" r:id="rId21"/>
    <p:sldId id="3379" r:id="rId22"/>
    <p:sldId id="3539" r:id="rId23"/>
    <p:sldId id="3540" r:id="rId24"/>
    <p:sldId id="3381" r:id="rId25"/>
    <p:sldId id="3542" r:id="rId26"/>
    <p:sldId id="3543" r:id="rId27"/>
    <p:sldId id="3376" r:id="rId28"/>
    <p:sldId id="3548" r:id="rId29"/>
    <p:sldId id="3380" r:id="rId30"/>
    <p:sldId id="335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Malgeri" initials="LM" lastIdx="1" clrIdx="0"/>
  <p:cmAuthor id="2" name="Microsoft Office User" initials="MOU" lastIdx="2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CEF"/>
    <a:srgbClr val="08DF7E"/>
    <a:srgbClr val="008D32"/>
    <a:srgbClr val="614BF5"/>
    <a:srgbClr val="004CF3"/>
    <a:srgbClr val="FEC200"/>
    <a:srgbClr val="FCCB13"/>
    <a:srgbClr val="82C200"/>
    <a:srgbClr val="29733A"/>
    <a:srgbClr val="5A8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7" autoAdjust="0"/>
    <p:restoredTop sz="95946" autoAdjust="0"/>
  </p:normalViewPr>
  <p:slideViewPr>
    <p:cSldViewPr snapToGrid="0" snapToObjects="1">
      <p:cViewPr varScale="1">
        <p:scale>
          <a:sx n="124" d="100"/>
          <a:sy n="124" d="100"/>
        </p:scale>
        <p:origin x="32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25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0A0A3-E680-514A-A0D9-5D56161CA2B6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883A-A103-0047-ADA0-262C0F5B7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43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358B-323C-2A4D-B62E-A6954C044CEB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5DDA8-2351-A546-91A9-2672C2503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5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5587-09FF-02F1-AA3D-31F8B53E4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05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5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37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06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8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2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5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58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5587-09FF-02F1-AA3D-31F8B53E4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8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7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2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47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65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48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97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5587-09FF-02F1-AA3D-31F8B53E4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13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10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5587-09FF-02F1-AA3D-31F8B53E4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37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2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5587-09FF-02F1-AA3D-31F8B53E4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5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5587-09FF-02F1-AA3D-31F8B53E4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5587-09FF-02F1-AA3D-31F8B53E4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1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5587-09FF-02F1-AA3D-31F8B53E4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5DDA8-2351-A546-91A9-2672C2503B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D5587-09FF-02F1-AA3D-31F8B53E4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93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4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3663-B6A9-AA4E-B40F-DECDEF1EAF36}" type="datetime1">
              <a:rPr lang="fr-FR" smtClean="0"/>
              <a:t>21/01/2025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C92B-FB49-1348-A81C-1EEF62D92F3D}" type="datetime1">
              <a:rPr lang="fr-FR" smtClean="0"/>
              <a:t>21/01/2025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8B64-B3A2-6F48-80A4-00ECB478C79A}" type="datetime1">
              <a:rPr lang="fr-FR" smtClean="0"/>
              <a:t>21/01/2025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8"/>
            <a:ext cx="12192000" cy="67823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7622"/>
            <a:ext cx="12192000" cy="6110378"/>
          </a:xfrm>
        </p:spPr>
        <p:txBody>
          <a:bodyPr/>
          <a:lstStyle>
            <a:lvl1pPr marL="274320" indent="-274320">
              <a:spcBef>
                <a:spcPts val="600"/>
              </a:spcBef>
              <a:defRPr>
                <a:solidFill>
                  <a:srgbClr val="000090"/>
                </a:solidFill>
              </a:defRPr>
            </a:lvl1pPr>
            <a:lvl2pPr marL="548640" indent="-274320">
              <a:spcBef>
                <a:spcPts val="600"/>
              </a:spcBef>
              <a:buFont typeface="Lucida Grande"/>
              <a:buChar char="-"/>
              <a:defRPr sz="2000">
                <a:solidFill>
                  <a:schemeClr val="tx1"/>
                </a:solidFill>
              </a:defRPr>
            </a:lvl2pPr>
            <a:lvl3pPr marL="822960" indent="-274320">
              <a:spcBef>
                <a:spcPts val="300"/>
              </a:spcBef>
              <a:buFont typeface="Lucida Grande"/>
              <a:buChar char="-"/>
              <a:defRPr sz="1800">
                <a:solidFill>
                  <a:srgbClr val="800000"/>
                </a:solidFill>
              </a:defRPr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96822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51DA-6B83-E440-AFFC-54C3FCDD8676}" type="datetime1">
              <a:rPr lang="fr-FR" smtClean="0"/>
              <a:t>21/01/2025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609CA-9541-FA44-9B59-870EC9933B80}" type="datetime1">
              <a:rPr lang="fr-FR" smtClean="0"/>
              <a:t>21/01/2025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768106"/>
            <a:ext cx="1097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D448-BABD-CA41-BA6C-A2789D3F65AF}" type="datetime1">
              <a:rPr lang="fr-FR" smtClean="0"/>
              <a:t>21/01/2025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3275-F3B2-A640-A7CB-3403659B0C57}" type="datetime1">
              <a:rPr lang="fr-FR" smtClean="0"/>
              <a:t>21/01/2025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747622"/>
            <a:ext cx="1097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EFCC-DD78-2544-801C-ED68E11D8DF7}" type="datetime1">
              <a:rPr lang="fr-FR" smtClean="0"/>
              <a:t>21/01/2025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56111" y="6488431"/>
            <a:ext cx="1335889" cy="365125"/>
          </a:xfrm>
        </p:spPr>
        <p:txBody>
          <a:bodyPr/>
          <a:lstStyle>
            <a:lvl1pPr>
              <a:defRPr sz="1200" baseline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</a:lstStyle>
          <a:p>
            <a:fld id="{9CA62D5A-175C-0146-8DFE-850ADA1B8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DF8B-0858-8C46-9216-1DE5B645F548}" type="datetime1">
              <a:rPr lang="fr-FR" smtClean="0"/>
              <a:t>21/01/2025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706C-FDE9-CE42-A940-FEA35958B978}" type="datetime1">
              <a:rPr lang="fr-FR" smtClean="0"/>
              <a:t>21/01/2025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588"/>
            <a:ext cx="10972800" cy="798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747622"/>
            <a:ext cx="10972800" cy="560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A83F-2B9E-C746-AE32-B760883D1D66}" type="datetime1">
              <a:rPr lang="fr-FR" smtClean="0"/>
              <a:t>21/01/2025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6435" y="1"/>
            <a:ext cx="2495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1"/>
            <a:r>
              <a:rPr lang="en-US"/>
              <a:t>MB Apr. 9,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112" y="1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9CA62D5A-175C-0146-8DFE-850ADA1B8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3429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ppu.in2p3.fr/contribu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d1.web.cern.ch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d1.web.cern.ch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drd3.web.cern.ch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rd3.web.cern.ch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ds.cern.ch/record/2886494?ln=e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886494?ln=e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d4.web.cern.ch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d4.web.cern.ch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14404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14404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ser.web.cern.ch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fa-dp.desy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dico.cern.ch/event/1439509/contributions/6289611/attachments/2997478/5281166/ESPP_FCC_Workshop_2025.01.16.pdf" TargetMode="External"/><Relationship Id="rId4" Type="http://schemas.openxmlformats.org/officeDocument/2006/relationships/hyperlink" Target="https://cds.cern.ch/record/278489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ds.cern.ch/record/2886494?ln=en" TargetMode="External"/><Relationship Id="rId13" Type="http://schemas.openxmlformats.org/officeDocument/2006/relationships/hyperlink" Target="https://committees.web.cern.ch/drdc" TargetMode="External"/><Relationship Id="rId3" Type="http://schemas.openxmlformats.org/officeDocument/2006/relationships/hyperlink" Target="https://drd1.web.cern.ch/" TargetMode="External"/><Relationship Id="rId7" Type="http://schemas.openxmlformats.org/officeDocument/2006/relationships/hyperlink" Target="https://doser.web.cern.ch/" TargetMode="External"/><Relationship Id="rId12" Type="http://schemas.openxmlformats.org/officeDocument/2006/relationships/hyperlink" Target="https://ecfa-dp.desy.d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d4.web.cern.ch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drd3.web.cern.ch/" TargetMode="External"/><Relationship Id="rId10" Type="http://schemas.openxmlformats.org/officeDocument/2006/relationships/hyperlink" Target="https://indico.cern.ch/event/1336746/" TargetMode="External"/><Relationship Id="rId4" Type="http://schemas.openxmlformats.org/officeDocument/2006/relationships/hyperlink" Target="https://cds.cern.ch/record/2886644" TargetMode="External"/><Relationship Id="rId9" Type="http://schemas.openxmlformats.org/officeDocument/2006/relationships/hyperlink" Target="https://indico.cern.ch/event/140600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FDA882-0B6A-C9E3-BBD3-DBFE6BE90400}"/>
              </a:ext>
            </a:extLst>
          </p:cNvPr>
          <p:cNvSpPr txBox="1"/>
          <p:nvPr/>
        </p:nvSpPr>
        <p:spPr>
          <a:xfrm>
            <a:off x="302073" y="1685810"/>
            <a:ext cx="1158785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Discussion sur les </a:t>
            </a:r>
            <a:r>
              <a:rPr lang="en-US" sz="3000" dirty="0" err="1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sujets</a:t>
            </a:r>
            <a:r>
              <a:rPr lang="en-US" sz="3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transverses: Instrumentation et R&amp;D</a:t>
            </a:r>
          </a:p>
          <a:p>
            <a:pPr algn="ctr"/>
            <a:r>
              <a:rPr lang="en-GB" sz="2000" b="0" i="0" u="none" strike="noStrike" dirty="0">
                <a:effectLst/>
                <a:latin typeface="Avenir Next" panose="020B0503020202020204" pitchFamily="34" charset="0"/>
              </a:rPr>
              <a:t>Symposium national - </a:t>
            </a:r>
            <a:r>
              <a:rPr lang="en-GB" sz="2000" b="0" i="0" u="none" strike="noStrike" dirty="0" err="1">
                <a:effectLst/>
                <a:latin typeface="Avenir Next" panose="020B0503020202020204" pitchFamily="34" charset="0"/>
              </a:rPr>
              <a:t>Préparation</a:t>
            </a:r>
            <a:r>
              <a:rPr lang="en-GB" sz="2000" b="0" i="0" u="none" strike="noStrike" dirty="0">
                <a:effectLst/>
                <a:latin typeface="Avenir Next" panose="020B0503020202020204" pitchFamily="34" charset="0"/>
              </a:rPr>
              <a:t> de la contribution de la </a:t>
            </a:r>
            <a:r>
              <a:rPr lang="en-GB" sz="2000" b="0" i="0" u="none" strike="noStrike" dirty="0" err="1">
                <a:effectLst/>
                <a:latin typeface="Avenir Next" panose="020B0503020202020204" pitchFamily="34" charset="0"/>
              </a:rPr>
              <a:t>communauté</a:t>
            </a:r>
            <a:r>
              <a:rPr lang="en-GB" sz="2000" b="0" i="0" u="none" strike="noStrike" dirty="0">
                <a:effectLst/>
                <a:latin typeface="Avenir Next" panose="020B0503020202020204" pitchFamily="34" charset="0"/>
              </a:rPr>
              <a:t> française </a:t>
            </a:r>
            <a:r>
              <a:rPr lang="en-GB" sz="2000" b="0" i="0" u="none" strike="noStrike" dirty="0" err="1">
                <a:effectLst/>
                <a:latin typeface="Avenir Next" panose="020B0503020202020204" pitchFamily="34" charset="0"/>
              </a:rPr>
              <a:t>à</a:t>
            </a:r>
            <a:r>
              <a:rPr lang="en-GB" sz="2000" b="0" i="0" u="none" strike="noStrike" dirty="0">
                <a:effectLst/>
                <a:latin typeface="Avenir Next" panose="020B0503020202020204" pitchFamily="34" charset="0"/>
              </a:rPr>
              <a:t> ESPPU</a:t>
            </a:r>
            <a:endParaRPr lang="en-US" sz="3000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i="0" u="none" strike="noStrike" dirty="0">
                <a:effectLst/>
                <a:latin typeface="Avenir Next" panose="020B0503020202020204" pitchFamily="34" charset="0"/>
              </a:rPr>
              <a:t>Campus P&amp;M Curie, </a:t>
            </a:r>
            <a:r>
              <a:rPr lang="en-US" i="0" u="none" strike="noStrike" dirty="0" err="1">
                <a:effectLst/>
                <a:latin typeface="Avenir Next" panose="020B0503020202020204" pitchFamily="34" charset="0"/>
              </a:rPr>
              <a:t>Jussieu</a:t>
            </a:r>
            <a:r>
              <a:rPr lang="en-US" i="0" u="none" strike="noStrike" dirty="0">
                <a:effectLst/>
                <a:latin typeface="Avenir Next" panose="020B0503020202020204" pitchFamily="34" charset="0"/>
              </a:rPr>
              <a:t>, Paris 20-21/01/2025</a:t>
            </a:r>
            <a:endParaRPr lang="en-US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Avenir Next" panose="020B0503020202020204" pitchFamily="34" charset="0"/>
              </a:rPr>
              <a:t>D. </a:t>
            </a:r>
            <a:r>
              <a:rPr lang="en-US" dirty="0" err="1">
                <a:latin typeface="Avenir Next" panose="020B0503020202020204" pitchFamily="34" charset="0"/>
              </a:rPr>
              <a:t>Contardo</a:t>
            </a:r>
            <a:r>
              <a:rPr lang="en-US" dirty="0">
                <a:latin typeface="Avenir Next" panose="020B0503020202020204" pitchFamily="34" charset="0"/>
              </a:rPr>
              <a:t>, P. </a:t>
            </a:r>
            <a:r>
              <a:rPr lang="en-US" dirty="0" err="1">
                <a:latin typeface="Avenir Next" panose="020B0503020202020204" pitchFamily="34" charset="0"/>
              </a:rPr>
              <a:t>Schwemling</a:t>
            </a:r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ADB39-5A4A-CC9C-7382-90D5B5FA3C0C}"/>
              </a:ext>
            </a:extLst>
          </p:cNvPr>
          <p:cNvSpPr txBox="1"/>
          <p:nvPr/>
        </p:nvSpPr>
        <p:spPr>
          <a:xfrm>
            <a:off x="461099" y="3441138"/>
            <a:ext cx="11269801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FR" sz="2200" dirty="0">
                <a:latin typeface="Avenir Next" panose="020B0503020202020204" pitchFamily="34" charset="0"/>
              </a:rPr>
              <a:t>64 contributions at </a:t>
            </a:r>
            <a:r>
              <a:rPr lang="en-GB" sz="2200" dirty="0">
                <a:latin typeface="Avenir Next" panose="020B0503020202020204" pitchFamily="34" charset="0"/>
                <a:hlinkClick r:id="rId3"/>
              </a:rPr>
              <a:t>https://esppu.in2p3.fr/contribution</a:t>
            </a:r>
            <a:endParaRPr lang="en-GB" sz="2200" dirty="0">
              <a:latin typeface="Avenir Next" panose="020B05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" panose="020B0503020202020204" pitchFamily="34" charset="0"/>
              </a:rPr>
              <a:t>25 include ”detector R&amp;D” keyword: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rather generic identification of R&amp;D areas, aspirations toward given projects (experiments) </a:t>
            </a:r>
          </a:p>
          <a:p>
            <a:pPr lvl="2"/>
            <a:r>
              <a:rPr lang="en-GB" dirty="0">
                <a:latin typeface="Avenir Next" panose="020B0503020202020204" pitchFamily="34" charset="0"/>
              </a:rPr>
              <a:t>     and/or within institutes, some </a:t>
            </a:r>
            <a:r>
              <a:rPr lang="en-GB" dirty="0" err="1">
                <a:latin typeface="Avenir Next" panose="020B0503020202020204" pitchFamily="34" charset="0"/>
              </a:rPr>
              <a:t>EoI</a:t>
            </a:r>
            <a:r>
              <a:rPr lang="en-GB" dirty="0">
                <a:latin typeface="Avenir Next" panose="020B0503020202020204" pitchFamily="34" charset="0"/>
              </a:rPr>
              <a:t> for FCC-</a:t>
            </a:r>
            <a:r>
              <a:rPr lang="en-GB" dirty="0" err="1">
                <a:latin typeface="Avenir Next" panose="020B0503020202020204" pitchFamily="34" charset="0"/>
              </a:rPr>
              <a:t>ee</a:t>
            </a:r>
            <a:r>
              <a:rPr lang="en-GB" dirty="0">
                <a:latin typeface="Avenir Next" panose="020B0503020202020204" pitchFamily="34" charset="0"/>
              </a:rPr>
              <a:t> systems </a:t>
            </a:r>
          </a:p>
        </p:txBody>
      </p:sp>
    </p:spTree>
    <p:extLst>
      <p:ext uri="{BB962C8B-B14F-4D97-AF65-F5344CB8AC3E}">
        <p14:creationId xmlns:p14="http://schemas.microsoft.com/office/powerpoint/2010/main" val="80828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F74CE-B704-796F-B6F1-89CFDF75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515100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F00248-3EDE-6720-6725-5D4FBAC4D3D0}"/>
              </a:ext>
            </a:extLst>
          </p:cNvPr>
          <p:cNvSpPr/>
          <p:nvPr/>
        </p:nvSpPr>
        <p:spPr>
          <a:xfrm>
            <a:off x="131690" y="277439"/>
            <a:ext cx="11928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Overall DRD planning for collider projects</a:t>
            </a:r>
          </a:p>
          <a:p>
            <a:pPr algn="ctr"/>
            <a:r>
              <a:rPr lang="en-US" sz="2800" dirty="0">
                <a:latin typeface="Avenir Next" panose="020B0503020202020204" pitchFamily="34" charset="0"/>
              </a:rPr>
              <a:t> </a:t>
            </a:r>
            <a:r>
              <a:rPr lang="en-US" sz="2400" dirty="0">
                <a:latin typeface="Avenir Next" panose="020B0503020202020204" pitchFamily="34" charset="0"/>
              </a:rPr>
              <a:t>French interests largely driven by future e-e collider, but also intermediate programs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F2A6172-79B4-1BA0-C901-8A7FD23BE3BB}"/>
              </a:ext>
            </a:extLst>
          </p:cNvPr>
          <p:cNvGrpSpPr/>
          <p:nvPr/>
        </p:nvGrpSpPr>
        <p:grpSpPr>
          <a:xfrm>
            <a:off x="1153887" y="1408169"/>
            <a:ext cx="10593867" cy="4803100"/>
            <a:chOff x="1153887" y="1471964"/>
            <a:chExt cx="10593867" cy="480310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A1896D9-944E-6134-677C-AF4FCA384F15}"/>
                </a:ext>
              </a:extLst>
            </p:cNvPr>
            <p:cNvGrpSpPr/>
            <p:nvPr/>
          </p:nvGrpSpPr>
          <p:grpSpPr>
            <a:xfrm>
              <a:off x="1153887" y="1471964"/>
              <a:ext cx="10593867" cy="4803100"/>
              <a:chOff x="1153887" y="1471964"/>
              <a:chExt cx="10593867" cy="48031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E336148-ABDE-17FA-241A-8E34D4B32718}"/>
                  </a:ext>
                </a:extLst>
              </p:cNvPr>
              <p:cNvGrpSpPr/>
              <p:nvPr/>
            </p:nvGrpSpPr>
            <p:grpSpPr>
              <a:xfrm>
                <a:off x="1153887" y="1471964"/>
                <a:ext cx="10593867" cy="4803100"/>
                <a:chOff x="1153887" y="1265457"/>
                <a:chExt cx="10593867" cy="480310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A2286284-00C0-FD1B-4562-EB7289A1EA5A}"/>
                    </a:ext>
                  </a:extLst>
                </p:cNvPr>
                <p:cNvGrpSpPr/>
                <p:nvPr/>
              </p:nvGrpSpPr>
              <p:grpSpPr>
                <a:xfrm>
                  <a:off x="1153887" y="1265457"/>
                  <a:ext cx="9962778" cy="4803100"/>
                  <a:chOff x="1153887" y="1252010"/>
                  <a:chExt cx="9962778" cy="4803100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73DDA8B8-A6F9-9DD9-8642-5592ABE40C23}"/>
                      </a:ext>
                    </a:extLst>
                  </p:cNvPr>
                  <p:cNvGrpSpPr/>
                  <p:nvPr/>
                </p:nvGrpSpPr>
                <p:grpSpPr>
                  <a:xfrm>
                    <a:off x="1424987" y="1252010"/>
                    <a:ext cx="9691678" cy="4803100"/>
                    <a:chOff x="1424987" y="1252010"/>
                    <a:chExt cx="9691678" cy="4803100"/>
                  </a:xfrm>
                </p:grpSpPr>
                <p:pic>
                  <p:nvPicPr>
                    <p:cNvPr id="29" name="Picture 28">
                      <a:extLst>
                        <a:ext uri="{FF2B5EF4-FFF2-40B4-BE49-F238E27FC236}">
                          <a16:creationId xmlns:a16="http://schemas.microsoft.com/office/drawing/2014/main" id="{80E16F5B-D1CD-2FFD-F056-B5D08533E80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1424987" y="1252010"/>
                      <a:ext cx="8536864" cy="48031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A57214D4-CDF1-86B1-B0A1-BA783A149E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755477" y="4806499"/>
                      <a:ext cx="864004" cy="169329"/>
                      <a:chOff x="118343" y="-9832"/>
                      <a:chExt cx="864004" cy="169329"/>
                    </a:xfrm>
                    <a:scene3d>
                      <a:camera prst="orthographicFront"/>
                      <a:lightRig rig="flat" dir="t"/>
                    </a:scene3d>
                  </p:grpSpPr>
                  <p:sp>
                    <p:nvSpPr>
                      <p:cNvPr id="44" name="Chevron 43">
                        <a:extLst>
                          <a:ext uri="{FF2B5EF4-FFF2-40B4-BE49-F238E27FC236}">
                            <a16:creationId xmlns:a16="http://schemas.microsoft.com/office/drawing/2014/main" id="{FDD80E2D-E5C8-812C-892A-8690F36C447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8343" y="0"/>
                        <a:ext cx="864004" cy="159497"/>
                      </a:xfrm>
                      <a:prstGeom prst="chevron">
                        <a:avLst/>
                      </a:prstGeom>
                      <a:ln>
                        <a:noFill/>
                      </a:ln>
                      <a:effectLst/>
                      <a:sp3d prstMaterial="dkEdge">
                        <a:bevelT w="8200" h="38100"/>
                      </a:sp3d>
                    </p:spPr>
                    <p:style>
                      <a:lnRef idx="0">
                        <a:scrgbClr r="0" g="0" b="0"/>
                      </a:lnRef>
                      <a:fillRef idx="2">
                        <a:schemeClr val="accent6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1">
                        <a:scrgbClr r="0" g="0" b="0"/>
                      </a:effectRef>
                      <a:fontRef idx="minor">
                        <a:schemeClr val="dk1"/>
                      </a:fontRef>
                    </p:style>
                  </p:sp>
                  <p:sp>
                    <p:nvSpPr>
                      <p:cNvPr id="45" name="Chevron 4">
                        <a:extLst>
                          <a:ext uri="{FF2B5EF4-FFF2-40B4-BE49-F238E27FC236}">
                            <a16:creationId xmlns:a16="http://schemas.microsoft.com/office/drawing/2014/main" id="{0F7F5699-6736-2083-8EA8-96A77563A8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091" y="-9832"/>
                        <a:ext cx="704507" cy="159497"/>
                      </a:xfrm>
                      <a:prstGeom prst="rect">
                        <a:avLst/>
                      </a:prstGeom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spcFirstLastPara="0" vert="horz" wrap="square" lIns="36005" tIns="12002" rIns="12002" bIns="12002" numCol="1" spcCol="1270" anchor="ctr" anchorCtr="0">
                        <a:noAutofit/>
                      </a:bodyPr>
                      <a:lstStyle/>
                      <a:p>
                        <a:pPr marL="0" lvl="0" indent="0" algn="ctr" defTabSz="4000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  <a:buNone/>
                        </a:pPr>
                        <a:r>
                          <a:rPr lang="en-FR" sz="900" b="1" dirty="0"/>
                          <a:t>EPIC/EIC</a:t>
                        </a:r>
                      </a:p>
                    </p:txBody>
                  </p:sp>
                </p:grpSp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1D58982E-3A54-7DC7-3E16-24298FADEB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755478" y="3291280"/>
                      <a:ext cx="864004" cy="161240"/>
                      <a:chOff x="118343" y="0"/>
                      <a:chExt cx="864004" cy="161240"/>
                    </a:xfrm>
                    <a:scene3d>
                      <a:camera prst="orthographicFront"/>
                      <a:lightRig rig="flat" dir="t"/>
                    </a:scene3d>
                  </p:grpSpPr>
                  <p:sp>
                    <p:nvSpPr>
                      <p:cNvPr id="42" name="Chevron 41">
                        <a:extLst>
                          <a:ext uri="{FF2B5EF4-FFF2-40B4-BE49-F238E27FC236}">
                            <a16:creationId xmlns:a16="http://schemas.microsoft.com/office/drawing/2014/main" id="{85084CF3-F6F5-C886-A723-F7095B607B3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8343" y="0"/>
                        <a:ext cx="864004" cy="159497"/>
                      </a:xfrm>
                      <a:prstGeom prst="chevron">
                        <a:avLst/>
                      </a:prstGeom>
                      <a:ln>
                        <a:noFill/>
                      </a:ln>
                      <a:effectLst/>
                      <a:sp3d prstMaterial="dkEdge">
                        <a:bevelT w="8200" h="38100"/>
                      </a:sp3d>
                    </p:spPr>
                    <p:style>
                      <a:lnRef idx="0">
                        <a:scrgbClr r="0" g="0" b="0"/>
                      </a:lnRef>
                      <a:fillRef idx="2">
                        <a:schemeClr val="accent6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1">
                        <a:scrgbClr r="0" g="0" b="0"/>
                      </a:effectRef>
                      <a:fontRef idx="minor">
                        <a:schemeClr val="dk1"/>
                      </a:fontRef>
                    </p:style>
                  </p:sp>
                  <p:sp>
                    <p:nvSpPr>
                      <p:cNvPr id="43" name="Chevron 4">
                        <a:extLst>
                          <a:ext uri="{FF2B5EF4-FFF2-40B4-BE49-F238E27FC236}">
                            <a16:creationId xmlns:a16="http://schemas.microsoft.com/office/drawing/2014/main" id="{BD02E5BF-021C-03A9-B1AB-EFDE26E4164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091" y="1743"/>
                        <a:ext cx="704507" cy="159497"/>
                      </a:xfrm>
                      <a:prstGeom prst="rect">
                        <a:avLst/>
                      </a:prstGeom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spcFirstLastPara="0" vert="horz" wrap="square" lIns="36005" tIns="12002" rIns="12002" bIns="12002" numCol="1" spcCol="1270" anchor="ctr" anchorCtr="0">
                        <a:noAutofit/>
                      </a:bodyPr>
                      <a:lstStyle/>
                      <a:p>
                        <a:pPr marL="0" lvl="0" indent="0" algn="ctr" defTabSz="4000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  <a:buNone/>
                        </a:pPr>
                        <a:r>
                          <a:rPr lang="en-FR" sz="900" b="1" dirty="0"/>
                          <a:t>FCC-ee</a:t>
                        </a:r>
                        <a:endParaRPr lang="en-FR" sz="900" b="1" kern="1200" dirty="0"/>
                      </a:p>
                    </p:txBody>
                  </p:sp>
                </p:grp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E4418701-94AD-B9BA-8D02-1926CF72D0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757729" y="3985437"/>
                      <a:ext cx="864004" cy="161540"/>
                      <a:chOff x="118343" y="-11875"/>
                      <a:chExt cx="864004" cy="161540"/>
                    </a:xfrm>
                    <a:scene3d>
                      <a:camera prst="orthographicFront"/>
                      <a:lightRig rig="flat" dir="t"/>
                    </a:scene3d>
                  </p:grpSpPr>
                  <p:sp>
                    <p:nvSpPr>
                      <p:cNvPr id="40" name="Chevron 39">
                        <a:extLst>
                          <a:ext uri="{FF2B5EF4-FFF2-40B4-BE49-F238E27FC236}">
                            <a16:creationId xmlns:a16="http://schemas.microsoft.com/office/drawing/2014/main" id="{22A783A7-EB50-DF8A-86FA-B326D8CBD8C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8343" y="-11875"/>
                        <a:ext cx="864004" cy="159497"/>
                      </a:xfrm>
                      <a:prstGeom prst="chevron">
                        <a:avLst/>
                      </a:prstGeom>
                      <a:ln>
                        <a:noFill/>
                      </a:ln>
                      <a:effectLst/>
                      <a:sp3d prstMaterial="dkEdge">
                        <a:bevelT w="8200" h="38100"/>
                      </a:sp3d>
                    </p:spPr>
                    <p:style>
                      <a:lnRef idx="0">
                        <a:scrgbClr r="0" g="0" b="0"/>
                      </a:lnRef>
                      <a:fillRef idx="2">
                        <a:schemeClr val="accent6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1">
                        <a:scrgbClr r="0" g="0" b="0"/>
                      </a:effectRef>
                      <a:fontRef idx="minor">
                        <a:schemeClr val="dk1"/>
                      </a:fontRef>
                    </p:style>
                  </p:sp>
                  <p:sp>
                    <p:nvSpPr>
                      <p:cNvPr id="41" name="Chevron 4">
                        <a:extLst>
                          <a:ext uri="{FF2B5EF4-FFF2-40B4-BE49-F238E27FC236}">
                            <a16:creationId xmlns:a16="http://schemas.microsoft.com/office/drawing/2014/main" id="{F82FA8AE-57FE-FEF5-160C-0BB77E56D84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091" y="-9832"/>
                        <a:ext cx="704507" cy="159497"/>
                      </a:xfrm>
                      <a:prstGeom prst="rect">
                        <a:avLst/>
                      </a:prstGeom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spcFirstLastPara="0" vert="horz" wrap="square" lIns="36005" tIns="12002" rIns="12002" bIns="12002" numCol="1" spcCol="1270" anchor="ctr" anchorCtr="0">
                        <a:noAutofit/>
                      </a:bodyPr>
                      <a:lstStyle/>
                      <a:p>
                        <a:pPr marL="0" lvl="0" indent="0" algn="ctr" defTabSz="4000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  <a:buNone/>
                        </a:pPr>
                        <a:r>
                          <a:rPr lang="en-FR" sz="900" b="1" kern="1200" dirty="0"/>
                          <a:t>ILC</a:t>
                        </a:r>
                      </a:p>
                    </p:txBody>
                  </p:sp>
                </p:grpSp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E4805B3F-D08C-37FC-0133-F89B4AF0F1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701803" y="4332121"/>
                      <a:ext cx="923424" cy="339212"/>
                      <a:chOff x="64668" y="-131366"/>
                      <a:chExt cx="923424" cy="339212"/>
                    </a:xfrm>
                    <a:scene3d>
                      <a:camera prst="orthographicFront"/>
                      <a:lightRig rig="flat" dir="t"/>
                    </a:scene3d>
                  </p:grpSpPr>
                  <p:sp>
                    <p:nvSpPr>
                      <p:cNvPr id="38" name="Chevron 37">
                        <a:extLst>
                          <a:ext uri="{FF2B5EF4-FFF2-40B4-BE49-F238E27FC236}">
                            <a16:creationId xmlns:a16="http://schemas.microsoft.com/office/drawing/2014/main" id="{E9A545C8-00FF-41FD-972A-FAEDF8ACDFA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8343" y="-131366"/>
                        <a:ext cx="864004" cy="305611"/>
                      </a:xfrm>
                      <a:prstGeom prst="chevron">
                        <a:avLst/>
                      </a:prstGeom>
                      <a:ln>
                        <a:noFill/>
                      </a:ln>
                      <a:effectLst/>
                      <a:sp3d prstMaterial="dkEdge">
                        <a:bevelT w="8200" h="38100"/>
                      </a:sp3d>
                    </p:spPr>
                    <p:style>
                      <a:lnRef idx="0">
                        <a:scrgbClr r="0" g="0" b="0"/>
                      </a:lnRef>
                      <a:fillRef idx="2">
                        <a:schemeClr val="accent6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1">
                        <a:scrgbClr r="0" g="0" b="0"/>
                      </a:effectRef>
                      <a:fontRef idx="minor">
                        <a:schemeClr val="dk1"/>
                      </a:fontRef>
                    </p:style>
                  </p:sp>
                  <p:sp>
                    <p:nvSpPr>
                      <p:cNvPr id="39" name="Chevron 4">
                        <a:extLst>
                          <a:ext uri="{FF2B5EF4-FFF2-40B4-BE49-F238E27FC236}">
                            <a16:creationId xmlns:a16="http://schemas.microsoft.com/office/drawing/2014/main" id="{F6269615-6E94-74FC-D07E-9B24648311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668" y="-128148"/>
                        <a:ext cx="923424" cy="335994"/>
                      </a:xfrm>
                      <a:prstGeom prst="rect">
                        <a:avLst/>
                      </a:prstGeom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dk1"/>
                      </a:fontRef>
                    </p:style>
                    <p:txBody>
                      <a:bodyPr spcFirstLastPara="0" vert="horz" wrap="square" lIns="36005" tIns="12002" rIns="12002" bIns="12002" numCol="1" spcCol="1270" anchor="ctr" anchorCtr="0">
                        <a:noAutofit/>
                      </a:bodyPr>
                      <a:lstStyle/>
                      <a:p>
                        <a:pPr lvl="0" algn="ctr" defTabSz="4000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r>
                          <a:rPr lang="en-FR" sz="900" b="1" dirty="0"/>
                          <a:t>HL-LHC*, Belle-3 CEPC</a:t>
                        </a:r>
                      </a:p>
                    </p:txBody>
                  </p:sp>
                </p:grpSp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638E7526-E157-0173-7367-4BD6A4E13078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10229082" y="3913468"/>
                      <a:ext cx="143661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FR" sz="1600" dirty="0">
                          <a:latin typeface="Avenir Next" panose="020B0503020202020204" pitchFamily="34" charset="0"/>
                        </a:rPr>
                        <a:t>10 – 12 years</a:t>
                      </a:r>
                    </a:p>
                  </p:txBody>
                </p:sp>
                <p:cxnSp>
                  <p:nvCxnSpPr>
                    <p:cNvPr id="35" name="Straight Arrow Connector 34">
                      <a:extLst>
                        <a:ext uri="{FF2B5EF4-FFF2-40B4-BE49-F238E27FC236}">
                          <a16:creationId xmlns:a16="http://schemas.microsoft.com/office/drawing/2014/main" id="{B3E41506-25BB-51A4-79A3-AB51EC62D5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738884" y="3191742"/>
                      <a:ext cx="0" cy="1794719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headEnd type="triangle"/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F87C9CB9-082C-5B9D-B5FF-3702AB24BDEA}"/>
                      </a:ext>
                    </a:extLst>
                  </p:cNvPr>
                  <p:cNvSpPr txBox="1"/>
                  <p:nvPr/>
                </p:nvSpPr>
                <p:spPr>
                  <a:xfrm>
                    <a:off x="1566772" y="4569070"/>
                    <a:ext cx="4270499" cy="769441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GB" sz="1600" dirty="0">
                        <a:latin typeface="Avenir Next" panose="020B0503020202020204" pitchFamily="34" charset="0"/>
                      </a:rPr>
                      <a:t>i</a:t>
                    </a:r>
                    <a:r>
                      <a:rPr lang="en-FR" sz="1600" dirty="0">
                        <a:latin typeface="Avenir Next" panose="020B0503020202020204" pitchFamily="34" charset="0"/>
                      </a:rPr>
                      <a:t>nitial DRD programs focus on 3-4 years</a:t>
                    </a:r>
                  </a:p>
                  <a:p>
                    <a:pPr algn="r"/>
                    <a:r>
                      <a:rPr lang="en-FR" sz="1400" dirty="0">
                        <a:latin typeface="Avenir Next" panose="020B0503020202020204" pitchFamily="34" charset="0"/>
                      </a:rPr>
                      <a:t>consistent with earlier projects as stepping stones, technologies could change by FCC-ee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BBCCE85-4BF1-7963-6B2A-5E3A442996E0}"/>
                      </a:ext>
                    </a:extLst>
                  </p:cNvPr>
                  <p:cNvSpPr txBox="1"/>
                  <p:nvPr/>
                </p:nvSpPr>
                <p:spPr>
                  <a:xfrm>
                    <a:off x="2466751" y="3840356"/>
                    <a:ext cx="3370520" cy="33855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GB" sz="1600" dirty="0">
                        <a:latin typeface="Avenir Next" panose="020B0503020202020204" pitchFamily="34" charset="0"/>
                      </a:rPr>
                      <a:t>w</a:t>
                    </a:r>
                    <a:r>
                      <a:rPr lang="en-FR" sz="1600" dirty="0">
                        <a:latin typeface="Avenir Next" panose="020B0503020202020204" pitchFamily="34" charset="0"/>
                      </a:rPr>
                      <a:t>ill steer community contributions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C3D37CB-81E4-7C39-34CD-BC8E006DF7CB}"/>
                      </a:ext>
                    </a:extLst>
                  </p:cNvPr>
                  <p:cNvSpPr txBox="1"/>
                  <p:nvPr/>
                </p:nvSpPr>
                <p:spPr>
                  <a:xfrm>
                    <a:off x="1153887" y="4200031"/>
                    <a:ext cx="4683386" cy="33855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GB" sz="1600" dirty="0">
                        <a:latin typeface="Avenir Next" panose="020B0503020202020204" pitchFamily="34" charset="0"/>
                      </a:rPr>
                      <a:t>d</a:t>
                    </a:r>
                    <a:r>
                      <a:rPr lang="en-FR" sz="1600" dirty="0">
                        <a:latin typeface="Avenir Next" panose="020B0503020202020204" pitchFamily="34" charset="0"/>
                      </a:rPr>
                      <a:t>ecision on accelerator will steer DRD directions </a:t>
                    </a:r>
                    <a:endParaRPr lang="en-FR" sz="1600" dirty="0"/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1D72DFF-E22A-FCAC-FC27-C0DD4A525907}"/>
                      </a:ext>
                    </a:extLst>
                  </p:cNvPr>
                  <p:cNvSpPr txBox="1"/>
                  <p:nvPr/>
                </p:nvSpPr>
                <p:spPr>
                  <a:xfrm>
                    <a:off x="1572518" y="3181109"/>
                    <a:ext cx="4264753" cy="33855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FR" sz="1600" dirty="0">
                        <a:latin typeface="Avenir Next" panose="020B0503020202020204" pitchFamily="34" charset="0"/>
                      </a:rPr>
                      <a:t>technology choices for specific engineering</a:t>
                    </a:r>
                    <a:endParaRPr lang="en-FR" sz="1600" dirty="0"/>
                  </a:p>
                </p:txBody>
              </p:sp>
            </p:grp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0310F92F-A246-75C7-A40B-205ABC03549E}"/>
                    </a:ext>
                  </a:extLst>
                </p:cNvPr>
                <p:cNvSpPr/>
                <p:nvPr/>
              </p:nvSpPr>
              <p:spPr>
                <a:xfrm rot="5400000">
                  <a:off x="10072646" y="3978860"/>
                  <a:ext cx="2797447" cy="552769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dirty="0">
                      <a:solidFill>
                        <a:schemeClr val="tx1"/>
                      </a:solidFill>
                      <a:latin typeface="Avenir Next" panose="020B0503020202020204" pitchFamily="34" charset="0"/>
                    </a:rPr>
                    <a:t>p</a:t>
                  </a:r>
                  <a:r>
                    <a:rPr lang="en-FR" sz="1600" dirty="0">
                      <a:solidFill>
                        <a:schemeClr val="tx1"/>
                      </a:solidFill>
                      <a:latin typeface="Avenir Next" panose="020B0503020202020204" pitchFamily="34" charset="0"/>
                    </a:rPr>
                    <a:t>eriods &amp; projects covered</a:t>
                  </a:r>
                </a:p>
                <a:p>
                  <a:pPr algn="ctr"/>
                  <a:r>
                    <a:rPr lang="en-FR" sz="1600" dirty="0">
                      <a:solidFill>
                        <a:schemeClr val="tx1"/>
                      </a:solidFill>
                      <a:latin typeface="Avenir Next" panose="020B0503020202020204" pitchFamily="34" charset="0"/>
                    </a:rPr>
                    <a:t> by the CERN DRDs</a:t>
                  </a:r>
                </a:p>
              </p:txBody>
            </p:sp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A19CCB-1A19-42BB-E612-C8BB31D2C8FB}"/>
                  </a:ext>
                </a:extLst>
              </p:cNvPr>
              <p:cNvSpPr/>
              <p:nvPr/>
            </p:nvSpPr>
            <p:spPr>
              <a:xfrm>
                <a:off x="5962079" y="4418327"/>
                <a:ext cx="3726462" cy="82541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CC37EBC-6986-F582-629A-5493972D613D}"/>
                  </a:ext>
                </a:extLst>
              </p:cNvPr>
              <p:cNvSpPr/>
              <p:nvPr/>
            </p:nvSpPr>
            <p:spPr>
              <a:xfrm rot="5400000">
                <a:off x="9297024" y="3893922"/>
                <a:ext cx="1800000" cy="910809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2B8F606-6419-5413-2E97-CE32454E6F3E}"/>
                </a:ext>
              </a:extLst>
            </p:cNvPr>
            <p:cNvGrpSpPr/>
            <p:nvPr/>
          </p:nvGrpSpPr>
          <p:grpSpPr>
            <a:xfrm>
              <a:off x="6293371" y="3730134"/>
              <a:ext cx="1629139" cy="230832"/>
              <a:chOff x="8172731" y="1252812"/>
              <a:chExt cx="1629139" cy="230832"/>
            </a:xfrm>
          </p:grpSpPr>
          <p:sp>
            <p:nvSpPr>
              <p:cNvPr id="56" name="Chevron 55">
                <a:extLst>
                  <a:ext uri="{FF2B5EF4-FFF2-40B4-BE49-F238E27FC236}">
                    <a16:creationId xmlns:a16="http://schemas.microsoft.com/office/drawing/2014/main" id="{85AC8DD6-136B-6906-6214-C883BF1793E7}"/>
                  </a:ext>
                </a:extLst>
              </p:cNvPr>
              <p:cNvSpPr/>
              <p:nvPr/>
            </p:nvSpPr>
            <p:spPr>
              <a:xfrm flipH="1">
                <a:off x="8172731" y="1273978"/>
                <a:ext cx="1629139" cy="180000"/>
              </a:xfrm>
              <a:prstGeom prst="chevron">
                <a:avLst/>
              </a:prstGeom>
              <a:ln>
                <a:noFill/>
              </a:ln>
              <a:effectLst/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9833CBE-5A17-4F11-6F64-FBE572EFFF3E}"/>
                  </a:ext>
                </a:extLst>
              </p:cNvPr>
              <p:cNvSpPr txBox="1"/>
              <p:nvPr/>
            </p:nvSpPr>
            <p:spPr>
              <a:xfrm>
                <a:off x="8259187" y="1252812"/>
                <a:ext cx="145622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900" b="1" dirty="0"/>
                  <a:t>End of LHC upgrades LS4</a:t>
                </a:r>
                <a:endParaRPr lang="en-FR" sz="900" b="1" dirty="0"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68A74B8-AEC7-1595-45DF-93C5C8F83C5A}"/>
              </a:ext>
            </a:extLst>
          </p:cNvPr>
          <p:cNvSpPr txBox="1"/>
          <p:nvPr/>
        </p:nvSpPr>
        <p:spPr>
          <a:xfrm>
            <a:off x="4093" y="6612534"/>
            <a:ext cx="111125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latin typeface="Avenir Next" panose="020B0503020202020204" pitchFamily="34" charset="0"/>
              </a:rPr>
              <a:t>* The programs considered for LS4 R&amp;D are: ALICE-3, </a:t>
            </a:r>
            <a:r>
              <a:rPr lang="en-GB" sz="1200" i="1" dirty="0" err="1">
                <a:latin typeface="Avenir Next" panose="020B0503020202020204" pitchFamily="34" charset="0"/>
              </a:rPr>
              <a:t>LHCb</a:t>
            </a:r>
            <a:r>
              <a:rPr lang="en-GB" sz="1200" i="1" dirty="0">
                <a:latin typeface="Avenir Next" panose="020B0503020202020204" pitchFamily="34" charset="0"/>
              </a:rPr>
              <a:t>-II, replacement of ATLAS and CMS inner VD layer(s), and ATLAS inner HGTD ring(s)</a:t>
            </a:r>
            <a:endParaRPr lang="en-FR" sz="1200" i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8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72541DE-0124-DD44-A298-4E6A3B8C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  <a:solidFill>
            <a:schemeClr val="bg1"/>
          </a:solidFill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B532-E22B-746F-D201-EFBAF278D6C9}"/>
              </a:ext>
            </a:extLst>
          </p:cNvPr>
          <p:cNvGrpSpPr/>
          <p:nvPr/>
        </p:nvGrpSpPr>
        <p:grpSpPr>
          <a:xfrm>
            <a:off x="299763" y="721693"/>
            <a:ext cx="11724274" cy="5633526"/>
            <a:chOff x="568705" y="732451"/>
            <a:chExt cx="11724274" cy="563352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A7019B-1FFC-8BAD-81F0-9CE475D1A12C}"/>
                </a:ext>
              </a:extLst>
            </p:cNvPr>
            <p:cNvSpPr txBox="1"/>
            <p:nvPr/>
          </p:nvSpPr>
          <p:spPr>
            <a:xfrm>
              <a:off x="1771497" y="2347712"/>
              <a:ext cx="3866039" cy="46166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2400" dirty="0">
                  <a:solidFill>
                    <a:srgbClr val="C00000"/>
                  </a:solidFill>
                  <a:latin typeface="Avenir Next" panose="020B0503020202020204" pitchFamily="34" charset="0"/>
                </a:rPr>
                <a:t>Sub-systems ESPP EoIs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9DBEC1-CD3F-B084-56BE-CCEB85D9787F}"/>
                </a:ext>
              </a:extLst>
            </p:cNvPr>
            <p:cNvSpPr txBox="1"/>
            <p:nvPr/>
          </p:nvSpPr>
          <p:spPr>
            <a:xfrm>
              <a:off x="568705" y="732451"/>
              <a:ext cx="1045194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Avenir Next" panose="020B0503020202020204" pitchFamily="34" charset="0"/>
                </a:rPr>
                <a:t>French instrumentation interests</a:t>
              </a:r>
            </a:p>
            <a:p>
              <a:r>
                <a:rPr lang="en-GB" sz="2400" dirty="0">
                  <a:latin typeface="Avenir Next" panose="020B0503020202020204" pitchFamily="34" charset="0"/>
                </a:rPr>
                <a:t>applications in </a:t>
              </a:r>
              <a:r>
                <a:rPr lang="en-GB" sz="2400" dirty="0">
                  <a:solidFill>
                    <a:srgbClr val="C00000"/>
                  </a:solidFill>
                  <a:latin typeface="Avenir Next" panose="020B0503020202020204" pitchFamily="34" charset="0"/>
                </a:rPr>
                <a:t>CLD</a:t>
              </a:r>
              <a:r>
                <a:rPr lang="en-GB" sz="2400" dirty="0">
                  <a:latin typeface="Avenir Next" panose="020B0503020202020204" pitchFamily="34" charset="0"/>
                </a:rPr>
                <a:t>-like concept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525E7-B809-E196-4C35-E5D7A02ACD33}"/>
                </a:ext>
              </a:extLst>
            </p:cNvPr>
            <p:cNvSpPr txBox="1"/>
            <p:nvPr/>
          </p:nvSpPr>
          <p:spPr>
            <a:xfrm>
              <a:off x="2029602" y="3808918"/>
              <a:ext cx="487279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dirty="0">
                  <a:latin typeface="Avenir Next" panose="020B0503020202020204" pitchFamily="34" charset="0"/>
                </a:rPr>
                <a:t> IP2I, LPC-CF, OMEGA: </a:t>
              </a:r>
              <a:r>
                <a:rPr lang="en-GB" dirty="0">
                  <a:solidFill>
                    <a:srgbClr val="0070C0"/>
                  </a:solidFill>
                  <a:latin typeface="Avenir Next" panose="020B0503020202020204" pitchFamily="34" charset="0"/>
                </a:rPr>
                <a:t>T-SDHCAL</a:t>
              </a:r>
              <a:r>
                <a:rPr lang="en-GB" dirty="0">
                  <a:latin typeface="Avenir Next" panose="020B0503020202020204" pitchFamily="34" charset="0"/>
                </a:rPr>
                <a:t> </a:t>
              </a:r>
            </a:p>
            <a:p>
              <a:pPr algn="r"/>
              <a:r>
                <a:rPr lang="en-GB" dirty="0" err="1">
                  <a:latin typeface="Avenir Next" panose="020B0503020202020204" pitchFamily="34" charset="0"/>
                </a:rPr>
                <a:t>IJCLab</a:t>
              </a:r>
              <a:r>
                <a:rPr lang="en-GB" dirty="0">
                  <a:latin typeface="Avenir Next" panose="020B0503020202020204" pitchFamily="34" charset="0"/>
                </a:rPr>
                <a:t>, LLR, LPNHE, OMEGA: </a:t>
              </a:r>
              <a:r>
                <a:rPr lang="en-GB" dirty="0">
                  <a:solidFill>
                    <a:srgbClr val="0070C0"/>
                  </a:solidFill>
                  <a:latin typeface="Avenir Next" panose="020B0503020202020204" pitchFamily="34" charset="0"/>
                </a:rPr>
                <a:t>Si/W ECAL*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7DCDA4-41AA-C23C-D1B7-469AA2555920}"/>
                </a:ext>
              </a:extLst>
            </p:cNvPr>
            <p:cNvSpPr txBox="1"/>
            <p:nvPr/>
          </p:nvSpPr>
          <p:spPr>
            <a:xfrm>
              <a:off x="742280" y="5996645"/>
              <a:ext cx="61816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200" algn="r"/>
              <a:r>
                <a:rPr lang="en-US" dirty="0">
                  <a:solidFill>
                    <a:schemeClr val="accent2"/>
                  </a:solidFill>
                  <a:latin typeface="Avenir Next" panose="020B0503020202020204" pitchFamily="34" charset="0"/>
                </a:rPr>
                <a:t>Vertex Detector </a:t>
              </a:r>
              <a:r>
                <a:rPr lang="en-US" dirty="0">
                  <a:latin typeface="Avenir Next" panose="020B0503020202020204" pitchFamily="34" charset="0"/>
                </a:rPr>
                <a:t>APC, CPPM, IPHC, IP2I, LPNHE: </a:t>
              </a:r>
              <a:r>
                <a:rPr lang="en-US" dirty="0">
                  <a:solidFill>
                    <a:srgbClr val="0070C0"/>
                  </a:solidFill>
                  <a:latin typeface="Avenir Next" panose="020B0503020202020204" pitchFamily="34" charset="0"/>
                </a:rPr>
                <a:t>MCMOS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Avenir Next" panose="020B0503020202020204" pitchFamily="34" charset="0"/>
                </a:rPr>
                <a:t>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DC4AA54-87E4-6CBF-0A73-9B2EF8931329}"/>
                </a:ext>
              </a:extLst>
            </p:cNvPr>
            <p:cNvSpPr txBox="1"/>
            <p:nvPr/>
          </p:nvSpPr>
          <p:spPr>
            <a:xfrm>
              <a:off x="3430497" y="4511046"/>
              <a:ext cx="347189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T</a:t>
              </a:r>
              <a:r>
                <a:rPr lang="en-FR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racking/Timing layers</a:t>
              </a:r>
            </a:p>
            <a:p>
              <a:pPr algn="r"/>
              <a:r>
                <a:rPr lang="en-FR" dirty="0">
                  <a:latin typeface="Avenir Next" panose="020B0503020202020204" pitchFamily="34" charset="0"/>
                </a:rPr>
                <a:t>IP2I, IRFU: </a:t>
              </a:r>
              <a:r>
                <a:rPr lang="en-FR" dirty="0">
                  <a:solidFill>
                    <a:srgbClr val="0070C0"/>
                  </a:solidFill>
                  <a:latin typeface="Avenir Next" panose="020B0503020202020204" pitchFamily="34" charset="0"/>
                </a:rPr>
                <a:t>MCMOS</a:t>
              </a:r>
              <a:r>
                <a:rPr lang="en-FR" dirty="0">
                  <a:latin typeface="Avenir Next" panose="020B0503020202020204" pitchFamily="34" charset="0"/>
                </a:rPr>
                <a:t> </a:t>
              </a:r>
            </a:p>
            <a:p>
              <a:pPr algn="r"/>
              <a:r>
                <a:rPr lang="en-US" sz="1800" dirty="0" err="1">
                  <a:latin typeface="Avenir Next" panose="020B0503020202020204" pitchFamily="34" charset="0"/>
                </a:rPr>
                <a:t>IJCLab</a:t>
              </a:r>
              <a:r>
                <a:rPr lang="en-US" sz="1800" dirty="0">
                  <a:latin typeface="Avenir Next" panose="020B0503020202020204" pitchFamily="34" charset="0"/>
                </a:rPr>
                <a:t>, CPPM, LPNHE</a:t>
              </a:r>
              <a:r>
                <a:rPr lang="en-FR" dirty="0">
                  <a:latin typeface="Avenir Next" panose="020B0503020202020204" pitchFamily="34" charset="0"/>
                </a:rPr>
                <a:t>:</a:t>
              </a:r>
              <a:r>
                <a:rPr lang="en-FR" sz="1600" dirty="0">
                  <a:latin typeface="Avenir Next" panose="020B0503020202020204" pitchFamily="34" charset="0"/>
                </a:rPr>
                <a:t> </a:t>
              </a:r>
              <a:r>
                <a:rPr lang="en-FR" dirty="0">
                  <a:solidFill>
                    <a:srgbClr val="0070C0"/>
                  </a:solidFill>
                  <a:latin typeface="Avenir Next" panose="020B0503020202020204" pitchFamily="34" charset="0"/>
                </a:rPr>
                <a:t>LGAD</a:t>
              </a:r>
              <a:endParaRPr lang="en-US" dirty="0">
                <a:solidFill>
                  <a:srgbClr val="0070C0"/>
                </a:solidFill>
                <a:latin typeface="Avenir Next" panose="020B0503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1010FD-306C-3909-7412-5FC82EDD4DB2}"/>
                </a:ext>
              </a:extLst>
            </p:cNvPr>
            <p:cNvGrpSpPr/>
            <p:nvPr/>
          </p:nvGrpSpPr>
          <p:grpSpPr>
            <a:xfrm>
              <a:off x="6972505" y="1249604"/>
              <a:ext cx="5320474" cy="5060066"/>
              <a:chOff x="6446809" y="1554085"/>
              <a:chExt cx="5563993" cy="515073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14EDD804-05B7-58EF-B25A-33E4523E2C65}"/>
                  </a:ext>
                </a:extLst>
              </p:cNvPr>
              <p:cNvGrpSpPr/>
              <p:nvPr/>
            </p:nvGrpSpPr>
            <p:grpSpPr>
              <a:xfrm>
                <a:off x="6446809" y="1554085"/>
                <a:ext cx="5563993" cy="5150736"/>
                <a:chOff x="6223471" y="922281"/>
                <a:chExt cx="5793186" cy="5406018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87CC5326-E81F-D864-EFC7-2BAE017DFD87}"/>
                    </a:ext>
                  </a:extLst>
                </p:cNvPr>
                <p:cNvGrpSpPr/>
                <p:nvPr/>
              </p:nvGrpSpPr>
              <p:grpSpPr>
                <a:xfrm>
                  <a:off x="6223471" y="922281"/>
                  <a:ext cx="5793186" cy="5406018"/>
                  <a:chOff x="6223471" y="922281"/>
                  <a:chExt cx="5793186" cy="5406018"/>
                </a:xfrm>
              </p:grpSpPr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12979FB4-5A9B-B286-632F-F7B7F8FB176F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223471" y="922281"/>
                    <a:ext cx="5793186" cy="5406018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4E1AAEFA-C045-C728-C32E-D8766A075B2D}"/>
                      </a:ext>
                    </a:extLst>
                  </p:cNvPr>
                  <p:cNvSpPr/>
                  <p:nvPr/>
                </p:nvSpPr>
                <p:spPr>
                  <a:xfrm flipH="1">
                    <a:off x="6236510" y="4425020"/>
                    <a:ext cx="2338778" cy="197981"/>
                  </a:xfrm>
                  <a:prstGeom prst="rect">
                    <a:avLst/>
                  </a:prstGeom>
                  <a:solidFill>
                    <a:srgbClr val="FFB1B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 dirty="0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B73630C8-8175-B4A4-7935-B9523DF5B29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7568448" y="5265702"/>
                    <a:ext cx="1891013" cy="211871"/>
                  </a:xfrm>
                  <a:prstGeom prst="rect">
                    <a:avLst/>
                  </a:prstGeom>
                  <a:solidFill>
                    <a:srgbClr val="FFB1B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 dirty="0"/>
                  </a:p>
                </p:txBody>
              </p:sp>
            </p:grp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24AB7B3E-B23F-D841-70C7-FFE8C5243A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7251" y="4594627"/>
                  <a:ext cx="2217661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98A495F7-B8D5-3DC8-0CDC-FCF97F9BB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44912" y="4563739"/>
                  <a:ext cx="0" cy="176400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A6987E-F94E-8A87-B3ED-0D9038169E53}"/>
                  </a:ext>
                </a:extLst>
              </p:cNvPr>
              <p:cNvSpPr txBox="1"/>
              <p:nvPr/>
            </p:nvSpPr>
            <p:spPr>
              <a:xfrm>
                <a:off x="6525391" y="4796449"/>
                <a:ext cx="2037598" cy="2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300" b="1" dirty="0"/>
                  <a:t>Array of Rich Cells for PID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A9B449-BC6C-EDD4-E850-9216F5987976}"/>
                </a:ext>
              </a:extLst>
            </p:cNvPr>
            <p:cNvSpPr txBox="1"/>
            <p:nvPr/>
          </p:nvSpPr>
          <p:spPr>
            <a:xfrm>
              <a:off x="4654044" y="1704379"/>
              <a:ext cx="2205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15200"/>
              <a:r>
                <a:rPr lang="en-US" dirty="0">
                  <a:latin typeface="Avenir Next" panose="020B0503020202020204" pitchFamily="34" charset="0"/>
                </a:rPr>
                <a:t>IRFU: </a:t>
              </a:r>
              <a:r>
                <a:rPr lang="en-US" dirty="0" err="1">
                  <a:solidFill>
                    <a:srgbClr val="0070C0"/>
                  </a:solidFill>
                  <a:latin typeface="Avenir Next" panose="020B0503020202020204" pitchFamily="34" charset="0"/>
                </a:rPr>
                <a:t>MicroMegas</a:t>
              </a:r>
              <a:endParaRPr lang="en-US" dirty="0">
                <a:solidFill>
                  <a:srgbClr val="0070C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0BF4B3-B9F5-5F96-A827-E770762C2D3D}"/>
                </a:ext>
              </a:extLst>
            </p:cNvPr>
            <p:cNvSpPr txBox="1"/>
            <p:nvPr/>
          </p:nvSpPr>
          <p:spPr>
            <a:xfrm>
              <a:off x="568705" y="1704379"/>
              <a:ext cx="34263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DRD1 WP1: Muon hodoscope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4E45CD-F28C-1030-318D-6FA62A399FC0}"/>
                </a:ext>
              </a:extLst>
            </p:cNvPr>
            <p:cNvSpPr txBox="1"/>
            <p:nvPr/>
          </p:nvSpPr>
          <p:spPr>
            <a:xfrm>
              <a:off x="568705" y="3508938"/>
              <a:ext cx="64324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DRD6 WP1: </a:t>
              </a: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Sampling calorimetry w/ embedded electronics</a:t>
              </a:r>
              <a:r>
                <a:rPr lang="en-GB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B75190-37FF-1C09-6D7E-38CD9BB5570A}"/>
                </a:ext>
              </a:extLst>
            </p:cNvPr>
            <p:cNvSpPr txBox="1"/>
            <p:nvPr/>
          </p:nvSpPr>
          <p:spPr>
            <a:xfrm>
              <a:off x="568705" y="4532058"/>
              <a:ext cx="31037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DRD3: SSD tracking</a:t>
              </a:r>
            </a:p>
            <a:p>
              <a:r>
                <a:rPr lang="en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 </a:t>
              </a:r>
              <a:endParaRPr lang="en-F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976E3-7400-E26F-7C1B-B31382B59F01}"/>
                </a:ext>
              </a:extLst>
            </p:cNvPr>
            <p:cNvSpPr txBox="1"/>
            <p:nvPr/>
          </p:nvSpPr>
          <p:spPr>
            <a:xfrm>
              <a:off x="579463" y="4780436"/>
              <a:ext cx="183146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WP1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WP2</a:t>
              </a:r>
              <a:endParaRPr lang="en-F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D848B4-5ECF-0237-6909-C0383EC0F4D3}"/>
                </a:ext>
              </a:extLst>
            </p:cNvPr>
            <p:cNvSpPr txBox="1"/>
            <p:nvPr/>
          </p:nvSpPr>
          <p:spPr>
            <a:xfrm>
              <a:off x="568705" y="5456837"/>
              <a:ext cx="16354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WP1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0837DB-181B-C9E6-356D-ABFCA3EC7460}"/>
                </a:ext>
              </a:extLst>
            </p:cNvPr>
            <p:cNvSpPr/>
            <p:nvPr/>
          </p:nvSpPr>
          <p:spPr>
            <a:xfrm>
              <a:off x="2410925" y="4091847"/>
              <a:ext cx="4470687" cy="288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EEA6BF-B569-3735-94DB-6E8480D1D4B6}"/>
                </a:ext>
              </a:extLst>
            </p:cNvPr>
            <p:cNvSpPr/>
            <p:nvPr/>
          </p:nvSpPr>
          <p:spPr>
            <a:xfrm>
              <a:off x="4417218" y="4524956"/>
              <a:ext cx="2464394" cy="576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B29FCC-A76B-E2C0-72DA-FC5C80340585}"/>
                </a:ext>
              </a:extLst>
            </p:cNvPr>
            <p:cNvSpPr/>
            <p:nvPr/>
          </p:nvSpPr>
          <p:spPr>
            <a:xfrm>
              <a:off x="904836" y="6021192"/>
              <a:ext cx="5976776" cy="288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11F1D3-26D0-0956-1389-7F922124C403}"/>
                </a:ext>
              </a:extLst>
            </p:cNvPr>
            <p:cNvSpPr txBox="1"/>
            <p:nvPr/>
          </p:nvSpPr>
          <p:spPr>
            <a:xfrm>
              <a:off x="7015537" y="5086281"/>
              <a:ext cx="113133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300" b="1" dirty="0">
                  <a:solidFill>
                    <a:schemeClr val="bg1"/>
                  </a:solidFill>
                </a:rPr>
                <a:t>Full Si Tracker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83BB851-3F3C-24B8-9FF9-8E0FA1EED129}"/>
                </a:ext>
              </a:extLst>
            </p:cNvPr>
            <p:cNvSpPr txBox="1"/>
            <p:nvPr/>
          </p:nvSpPr>
          <p:spPr>
            <a:xfrm>
              <a:off x="3430498" y="5456837"/>
              <a:ext cx="34718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200" algn="r">
                <a:spcAft>
                  <a:spcPts val="1000"/>
                </a:spcAft>
              </a:pPr>
              <a:r>
                <a:rPr lang="en-US" dirty="0">
                  <a:latin typeface="Avenir Next" panose="020B0503020202020204" pitchFamily="34" charset="0"/>
                </a:rPr>
                <a:t>Tracking IP2I, IRFU: </a:t>
              </a:r>
              <a:r>
                <a:rPr lang="en-US" dirty="0">
                  <a:solidFill>
                    <a:srgbClr val="0070C0"/>
                  </a:solidFill>
                  <a:latin typeface="Avenir Next" panose="020B0503020202020204" pitchFamily="34" charset="0"/>
                </a:rPr>
                <a:t>MCMOS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295BAA0-B12A-27AB-F622-99787FE14C1E}"/>
              </a:ext>
            </a:extLst>
          </p:cNvPr>
          <p:cNvSpPr txBox="1"/>
          <p:nvPr/>
        </p:nvSpPr>
        <p:spPr>
          <a:xfrm>
            <a:off x="-10505" y="6587971"/>
            <a:ext cx="5657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i="1" dirty="0">
                <a:latin typeface="Avenir Next" panose="020B0503020202020204" pitchFamily="34" charset="0"/>
              </a:rPr>
              <a:t>* MCMOS tracking sensors could be used in Si/W calorimetry layers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DD3F66-D216-6DFC-9B71-1D5949A62769}"/>
              </a:ext>
            </a:extLst>
          </p:cNvPr>
          <p:cNvSpPr/>
          <p:nvPr/>
        </p:nvSpPr>
        <p:spPr>
          <a:xfrm>
            <a:off x="3052916" y="3832710"/>
            <a:ext cx="3559941" cy="24837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242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72541DE-0124-DD44-A298-4E6A3B8C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  <a:solidFill>
            <a:schemeClr val="bg1"/>
          </a:solidFill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A7A41A-2505-C403-844E-9A52FD433614}"/>
              </a:ext>
            </a:extLst>
          </p:cNvPr>
          <p:cNvGrpSpPr/>
          <p:nvPr/>
        </p:nvGrpSpPr>
        <p:grpSpPr>
          <a:xfrm>
            <a:off x="6698679" y="4710269"/>
            <a:ext cx="1986949" cy="1458513"/>
            <a:chOff x="6710254" y="4744994"/>
            <a:chExt cx="1986949" cy="14585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F3A8F3A-3B06-398F-3CC8-247C9436BEAA}"/>
                </a:ext>
              </a:extLst>
            </p:cNvPr>
            <p:cNvGrpSpPr/>
            <p:nvPr/>
          </p:nvGrpSpPr>
          <p:grpSpPr>
            <a:xfrm>
              <a:off x="6710254" y="4744994"/>
              <a:ext cx="1986949" cy="1458513"/>
              <a:chOff x="3799674" y="4542152"/>
              <a:chExt cx="2541257" cy="130074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6722C1-C7B9-5DCA-3382-97012BE4863C}"/>
                  </a:ext>
                </a:extLst>
              </p:cNvPr>
              <p:cNvSpPr/>
              <p:nvPr/>
            </p:nvSpPr>
            <p:spPr>
              <a:xfrm>
                <a:off x="3812749" y="4542152"/>
                <a:ext cx="2528182" cy="1289985"/>
              </a:xfrm>
              <a:prstGeom prst="rect">
                <a:avLst/>
              </a:prstGeom>
              <a:solidFill>
                <a:srgbClr val="FFC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A7857FD-5370-C144-EE61-F1BB25CC43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0585" y="5802196"/>
                <a:ext cx="2530346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4FAEB31-75E3-195A-43CB-3EBFFDD2A4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9674" y="4576449"/>
                <a:ext cx="2515576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B283416-B392-37ED-2FA9-19673AB5F2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5914" y="4598279"/>
                <a:ext cx="400" cy="1244617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712CF6-378E-EF88-C5EE-0A4487738384}"/>
                </a:ext>
              </a:extLst>
            </p:cNvPr>
            <p:cNvSpPr txBox="1"/>
            <p:nvPr/>
          </p:nvSpPr>
          <p:spPr>
            <a:xfrm>
              <a:off x="7290244" y="5285782"/>
              <a:ext cx="73203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1300" b="1" dirty="0">
                  <a:latin typeface="Avenir Next" panose="020B0503020202020204" pitchFamily="34" charset="0"/>
                </a:rPr>
                <a:t>TPC</a:t>
              </a: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E50354E-CF44-98E2-96A2-C66D354D7E6B}"/>
              </a:ext>
            </a:extLst>
          </p:cNvPr>
          <p:cNvSpPr/>
          <p:nvPr/>
        </p:nvSpPr>
        <p:spPr>
          <a:xfrm>
            <a:off x="637954" y="6008641"/>
            <a:ext cx="5977782" cy="288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B3B671D-B934-E6ED-CF1B-FB8F949948C9}"/>
              </a:ext>
            </a:extLst>
          </p:cNvPr>
          <p:cNvGrpSpPr/>
          <p:nvPr/>
        </p:nvGrpSpPr>
        <p:grpSpPr>
          <a:xfrm>
            <a:off x="301822" y="719900"/>
            <a:ext cx="11724274" cy="5577219"/>
            <a:chOff x="301822" y="719900"/>
            <a:chExt cx="11724274" cy="557721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44CD9EF-DD82-27AB-8A80-B8FE0ABAC3BD}"/>
                </a:ext>
              </a:extLst>
            </p:cNvPr>
            <p:cNvGrpSpPr/>
            <p:nvPr/>
          </p:nvGrpSpPr>
          <p:grpSpPr>
            <a:xfrm>
              <a:off x="301822" y="719900"/>
              <a:ext cx="11724274" cy="5577219"/>
              <a:chOff x="301822" y="719900"/>
              <a:chExt cx="11724274" cy="557721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5CAEE6F-7041-3BAD-F0AB-2CAD4CB2FEBA}"/>
                  </a:ext>
                </a:extLst>
              </p:cNvPr>
              <p:cNvGrpSpPr/>
              <p:nvPr/>
            </p:nvGrpSpPr>
            <p:grpSpPr>
              <a:xfrm>
                <a:off x="301822" y="719900"/>
                <a:ext cx="11724274" cy="5577219"/>
                <a:chOff x="301822" y="719900"/>
                <a:chExt cx="11724274" cy="5577219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617D3A86-88F3-119A-01E6-AB6937FC4BC0}"/>
                    </a:ext>
                  </a:extLst>
                </p:cNvPr>
                <p:cNvGrpSpPr/>
                <p:nvPr/>
              </p:nvGrpSpPr>
              <p:grpSpPr>
                <a:xfrm>
                  <a:off x="301822" y="719900"/>
                  <a:ext cx="11724274" cy="5577219"/>
                  <a:chOff x="301822" y="719900"/>
                  <a:chExt cx="11724274" cy="5577219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1ECA5DF4-0D98-7236-DB4E-3AE5A8457AEE}"/>
                      </a:ext>
                    </a:extLst>
                  </p:cNvPr>
                  <p:cNvGrpSpPr/>
                  <p:nvPr/>
                </p:nvGrpSpPr>
                <p:grpSpPr>
                  <a:xfrm>
                    <a:off x="301822" y="719900"/>
                    <a:ext cx="11724274" cy="5577219"/>
                    <a:chOff x="301822" y="754626"/>
                    <a:chExt cx="11724274" cy="5577219"/>
                  </a:xfrm>
                </p:grpSpPr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329DBEC1-CD3F-B084-56BE-CCEB85D978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1822" y="754626"/>
                      <a:ext cx="10451940" cy="892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2800" dirty="0">
                          <a:latin typeface="Avenir Next" panose="020B0503020202020204" pitchFamily="34" charset="0"/>
                        </a:rPr>
                        <a:t>French instrumentation interests</a:t>
                      </a:r>
                    </a:p>
                    <a:p>
                      <a:r>
                        <a:rPr lang="en-GB" sz="2400" dirty="0">
                          <a:latin typeface="Avenir Next" panose="020B0503020202020204" pitchFamily="34" charset="0"/>
                        </a:rPr>
                        <a:t>applications in </a:t>
                      </a:r>
                      <a:r>
                        <a:rPr lang="en-GB" sz="2400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ILD</a:t>
                      </a:r>
                      <a:r>
                        <a:rPr lang="en-GB" sz="2400" dirty="0">
                          <a:latin typeface="Avenir Next" panose="020B0503020202020204" pitchFamily="34" charset="0"/>
                        </a:rPr>
                        <a:t>-like concept</a:t>
                      </a:r>
                    </a:p>
                  </p:txBody>
                </p:sp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C22C8BB8-FF18-8A4C-C911-A98037DEBD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822" y="1271779"/>
                      <a:ext cx="11724274" cy="5060066"/>
                      <a:chOff x="237275" y="1414901"/>
                      <a:chExt cx="11724274" cy="5060066"/>
                    </a:xfrm>
                  </p:grpSpPr>
                  <p:sp>
                    <p:nvSpPr>
                      <p:cNvPr id="72" name="TextBox 71">
                        <a:extLst>
                          <a:ext uri="{FF2B5EF4-FFF2-40B4-BE49-F238E27FC236}">
                            <a16:creationId xmlns:a16="http://schemas.microsoft.com/office/drawing/2014/main" id="{6DC4AA54-87E4-6CBF-0A73-9B2EF893132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76071" y="4676343"/>
                        <a:ext cx="4494893" cy="9233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r"/>
                        <a:r>
                          <a:rPr lang="en-GB" dirty="0">
                            <a:solidFill>
                              <a:srgbClr val="FF0000"/>
                            </a:solidFill>
                            <a:latin typeface="Avenir Next" panose="020B0503020202020204" pitchFamily="34" charset="0"/>
                          </a:rPr>
                          <a:t>T</a:t>
                        </a:r>
                        <a:r>
                          <a:rPr lang="en-FR" dirty="0">
                            <a:solidFill>
                              <a:srgbClr val="FF0000"/>
                            </a:solidFill>
                            <a:latin typeface="Avenir Next" panose="020B0503020202020204" pitchFamily="34" charset="0"/>
                          </a:rPr>
                          <a:t>racking/</a:t>
                        </a:r>
                        <a:r>
                          <a:rPr lang="en-FR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Avenir Next" panose="020B0503020202020204" pitchFamily="34" charset="0"/>
                          </a:rPr>
                          <a:t>Timing</a:t>
                        </a:r>
                        <a:r>
                          <a:rPr lang="en-FR" dirty="0">
                            <a:solidFill>
                              <a:srgbClr val="FF0000"/>
                            </a:solidFill>
                            <a:latin typeface="Avenir Next" panose="020B0503020202020204" pitchFamily="34" charset="0"/>
                          </a:rPr>
                          <a:t> layers</a:t>
                        </a:r>
                      </a:p>
                      <a:p>
                        <a:pPr algn="r"/>
                        <a:r>
                          <a:rPr lang="en-FR" dirty="0">
                            <a:latin typeface="Avenir Next" panose="020B0503020202020204" pitchFamily="34" charset="0"/>
                          </a:rPr>
                          <a:t>IP2I, IRFU: </a:t>
                        </a:r>
                        <a:r>
                          <a:rPr lang="en-FR" dirty="0">
                            <a:solidFill>
                              <a:srgbClr val="0070C0"/>
                            </a:solidFill>
                            <a:latin typeface="Avenir Next" panose="020B0503020202020204" pitchFamily="34" charset="0"/>
                          </a:rPr>
                          <a:t>MCMOS</a:t>
                        </a:r>
                        <a:r>
                          <a:rPr lang="en-FR" dirty="0">
                            <a:latin typeface="Avenir Next" panose="020B0503020202020204" pitchFamily="34" charset="0"/>
                          </a:rPr>
                          <a:t> </a:t>
                        </a:r>
                      </a:p>
                      <a:p>
                        <a:pPr algn="r"/>
                        <a:r>
                          <a:rPr lang="en-US" sz="1800" dirty="0" err="1">
                            <a:latin typeface="Avenir Next" panose="020B0503020202020204" pitchFamily="34" charset="0"/>
                          </a:rPr>
                          <a:t>IJCLab</a:t>
                        </a:r>
                        <a:r>
                          <a:rPr lang="en-US" sz="1800" dirty="0">
                            <a:latin typeface="Avenir Next" panose="020B0503020202020204" pitchFamily="34" charset="0"/>
                          </a:rPr>
                          <a:t>, CPPM, LPNHE</a:t>
                        </a:r>
                        <a:r>
                          <a:rPr lang="en-FR" dirty="0">
                            <a:latin typeface="Avenir Next" panose="020B0503020202020204" pitchFamily="34" charset="0"/>
                          </a:rPr>
                          <a:t>: </a:t>
                        </a:r>
                        <a:r>
                          <a:rPr lang="en-FR" dirty="0">
                            <a:solidFill>
                              <a:srgbClr val="0070C0"/>
                            </a:solidFill>
                            <a:latin typeface="Avenir Next" panose="020B0503020202020204" pitchFamily="34" charset="0"/>
                          </a:rPr>
                          <a:t>LGAD</a:t>
                        </a:r>
                        <a:endParaRPr lang="en-US" dirty="0">
                          <a:solidFill>
                            <a:srgbClr val="0070C0"/>
                          </a:solidFill>
                          <a:latin typeface="Avenir Next" panose="020B0503020202020204" pitchFamily="34" charset="0"/>
                        </a:endParaRPr>
                      </a:p>
                    </p:txBody>
                  </p:sp>
                  <p:grpSp>
                    <p:nvGrpSpPr>
                      <p:cNvPr id="15" name="Group 14">
                        <a:extLst>
                          <a:ext uri="{FF2B5EF4-FFF2-40B4-BE49-F238E27FC236}">
                            <a16:creationId xmlns:a16="http://schemas.microsoft.com/office/drawing/2014/main" id="{EF1010FD-306C-3909-7412-5FC82EDD4D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1075" y="1414901"/>
                        <a:ext cx="5320474" cy="5060066"/>
                        <a:chOff x="6446809" y="1554085"/>
                        <a:chExt cx="5563993" cy="5150736"/>
                      </a:xfrm>
                    </p:grpSpPr>
                    <p:grpSp>
                      <p:nvGrpSpPr>
                        <p:cNvPr id="65" name="Group 64">
                          <a:extLst>
                            <a:ext uri="{FF2B5EF4-FFF2-40B4-BE49-F238E27FC236}">
                              <a16:creationId xmlns:a16="http://schemas.microsoft.com/office/drawing/2014/main" id="{14EDD804-05B7-58EF-B25A-33E4523E2C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446809" y="1554085"/>
                          <a:ext cx="5563993" cy="5150736"/>
                          <a:chOff x="6223471" y="922281"/>
                          <a:chExt cx="5793186" cy="5406018"/>
                        </a:xfrm>
                      </p:grpSpPr>
                      <p:grpSp>
                        <p:nvGrpSpPr>
                          <p:cNvPr id="66" name="Group 65">
                            <a:extLst>
                              <a:ext uri="{FF2B5EF4-FFF2-40B4-BE49-F238E27FC236}">
                                <a16:creationId xmlns:a16="http://schemas.microsoft.com/office/drawing/2014/main" id="{87CC5326-E81F-D864-EFC7-2BAE017DFD8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223471" y="922281"/>
                            <a:ext cx="5793186" cy="5406018"/>
                            <a:chOff x="6223471" y="922281"/>
                            <a:chExt cx="5793186" cy="5406018"/>
                          </a:xfrm>
                        </p:grpSpPr>
                        <p:pic>
                          <p:nvPicPr>
                            <p:cNvPr id="69" name="Picture 68">
                              <a:extLst>
                                <a:ext uri="{FF2B5EF4-FFF2-40B4-BE49-F238E27FC236}">
                                  <a16:creationId xmlns:a16="http://schemas.microsoft.com/office/drawing/2014/main" id="{12979FB4-5A9B-B286-632F-F7B7F8FB176F}"/>
                                </a:ext>
                              </a:extLst>
                            </p:cNvPr>
                            <p:cNvPicPr>
                              <a:picLocks/>
                            </p:cNvPicPr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223471" y="922281"/>
                              <a:ext cx="5793186" cy="5406018"/>
                            </a:xfrm>
                            <a:prstGeom prst="rect">
                              <a:avLst/>
                            </a:prstGeom>
                            <a:ln>
                              <a:noFill/>
                            </a:ln>
                          </p:spPr>
                        </p:pic>
                        <p:sp>
                          <p:nvSpPr>
                            <p:cNvPr id="70" name="Rectangle 69">
                              <a:extLst>
                                <a:ext uri="{FF2B5EF4-FFF2-40B4-BE49-F238E27FC236}">
                                  <a16:creationId xmlns:a16="http://schemas.microsoft.com/office/drawing/2014/main" id="{4E1AAEFA-C045-C728-C32E-D8766A075B2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H="1">
                              <a:off x="6236510" y="4425020"/>
                              <a:ext cx="2338778" cy="197981"/>
                            </a:xfrm>
                            <a:prstGeom prst="rect">
                              <a:avLst/>
                            </a:prstGeom>
                            <a:solidFill>
                              <a:srgbClr val="FFB1B0"/>
                            </a:solidFill>
                            <a:ln>
                              <a:noFill/>
                            </a:ln>
                            <a:effectLst/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FR" dirty="0"/>
                            </a:p>
                          </p:txBody>
                        </p:sp>
                        <p:sp>
                          <p:nvSpPr>
                            <p:cNvPr id="71" name="Rectangle 70">
                              <a:extLst>
                                <a:ext uri="{FF2B5EF4-FFF2-40B4-BE49-F238E27FC236}">
                                  <a16:creationId xmlns:a16="http://schemas.microsoft.com/office/drawing/2014/main" id="{B73630C8-8175-B4A4-7935-B9523DF5B29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 flipH="1">
                              <a:off x="7568448" y="5265702"/>
                              <a:ext cx="1891013" cy="211871"/>
                            </a:xfrm>
                            <a:prstGeom prst="rect">
                              <a:avLst/>
                            </a:prstGeom>
                            <a:solidFill>
                              <a:srgbClr val="FFB1B0"/>
                            </a:solidFill>
                            <a:ln>
                              <a:noFill/>
                            </a:ln>
                            <a:effectLst/>
                          </p:spPr>
                          <p:style>
                            <a:lnRef idx="1">
                              <a:schemeClr val="accent1"/>
                            </a:lnRef>
                            <a:fillRef idx="3">
                              <a:schemeClr val="accent1"/>
                            </a:fillRef>
                            <a:effectRef idx="2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FR" dirty="0"/>
                            </a:p>
                          </p:txBody>
                        </p:sp>
                      </p:grpSp>
                      <p:cxnSp>
                        <p:nvCxnSpPr>
                          <p:cNvPr id="67" name="Straight Connector 66">
                            <a:extLst>
                              <a:ext uri="{FF2B5EF4-FFF2-40B4-BE49-F238E27FC236}">
                                <a16:creationId xmlns:a16="http://schemas.microsoft.com/office/drawing/2014/main" id="{24AB7B3E-B23F-D841-70C7-FFE8C5243A1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6227251" y="4594627"/>
                            <a:ext cx="2217661" cy="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" name="Straight Connector 67">
                            <a:extLst>
                              <a:ext uri="{FF2B5EF4-FFF2-40B4-BE49-F238E27FC236}">
                                <a16:creationId xmlns:a16="http://schemas.microsoft.com/office/drawing/2014/main" id="{98A495F7-B8D5-3DC8-0CDC-FCF97F9BB86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>
                            <a:off x="8444912" y="4563739"/>
                            <a:ext cx="0" cy="1764000"/>
                          </a:xfrm>
                          <a:prstGeom prst="line">
                            <a:avLst/>
                          </a:prstGeom>
                          <a:ln w="76200">
                            <a:solidFill>
                              <a:srgbClr val="FF0000"/>
                            </a:solidFill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" name="TextBox 1">
                          <a:extLst>
                            <a:ext uri="{FF2B5EF4-FFF2-40B4-BE49-F238E27FC236}">
                              <a16:creationId xmlns:a16="http://schemas.microsoft.com/office/drawing/2014/main" id="{9DA6987E-F94E-8A87-B3ED-0D9038169E5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525391" y="4796449"/>
                          <a:ext cx="2037598" cy="29762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FR" sz="1300" b="1" dirty="0"/>
                            <a:t>Array of Rich Cells for PID</a:t>
                          </a:r>
                        </a:p>
                      </p:txBody>
                    </p:sp>
                  </p:grp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C8A9B449-BC6C-EDD4-E850-9216F598797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322614" y="1869676"/>
                        <a:ext cx="2205318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115200"/>
                        <a:r>
                          <a:rPr lang="en-US" dirty="0">
                            <a:latin typeface="Avenir Next" panose="020B0503020202020204" pitchFamily="34" charset="0"/>
                          </a:rPr>
                          <a:t>IRFU: </a:t>
                        </a:r>
                        <a:r>
                          <a:rPr lang="en-US" dirty="0" err="1">
                            <a:solidFill>
                              <a:srgbClr val="0070C0"/>
                            </a:solidFill>
                            <a:latin typeface="Avenir Next" panose="020B0503020202020204" pitchFamily="34" charset="0"/>
                          </a:rPr>
                          <a:t>MicroMegas</a:t>
                        </a:r>
                        <a:endParaRPr lang="en-US" dirty="0">
                          <a:solidFill>
                            <a:srgbClr val="0070C0"/>
                          </a:solidFill>
                          <a:latin typeface="Avenir Next" panose="020B0503020202020204" pitchFamily="34" charset="0"/>
                        </a:endParaRPr>
                      </a:p>
                    </p:txBody>
                  </p:sp>
                  <p:sp>
                    <p:nvSpPr>
                      <p:cNvPr id="4" name="TextBox 3">
                        <a:extLst>
                          <a:ext uri="{FF2B5EF4-FFF2-40B4-BE49-F238E27FC236}">
                            <a16:creationId xmlns:a16="http://schemas.microsoft.com/office/drawing/2014/main" id="{9A0BF4B3-B9F5-5F96-A827-E770762C2D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7275" y="1869676"/>
                        <a:ext cx="342631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venir Next" panose="020B0503020202020204" pitchFamily="34" charset="0"/>
                          </a:rPr>
                          <a:t>DRD1 WP1: Muon hodoscope</a:t>
                        </a:r>
                      </a:p>
                    </p:txBody>
                  </p:sp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F6B75190-37FF-1C09-6D7E-38CD9BB557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7275" y="4697355"/>
                        <a:ext cx="3103737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FR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venir Next" panose="020B0503020202020204" pitchFamily="34" charset="0"/>
                          </a:rPr>
                          <a:t>DRD3: SSD tracking</a:t>
                        </a:r>
                      </a:p>
                      <a:p>
                        <a:r>
                          <a:rPr lang="en-FR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venir Next" panose="020B0503020202020204" pitchFamily="34" charset="0"/>
                          </a:rPr>
                          <a:t> </a:t>
                        </a:r>
                        <a:endParaRPr lang="en-F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135976E3-7400-E26F-7C1B-B31382B59F0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8033" y="4945733"/>
                        <a:ext cx="1831462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285750" indent="-285750">
                          <a:buFont typeface="Arial" panose="020B0604020202020204" pitchFamily="34" charset="0"/>
                          <a:buChar char="•"/>
                        </a:pPr>
                        <a:r>
                          <a:rPr lang="en-FR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venir Next" panose="020B0503020202020204" pitchFamily="34" charset="0"/>
                          </a:rPr>
                          <a:t>WP1</a:t>
                        </a:r>
                      </a:p>
                      <a:p>
                        <a:pPr marL="285750" indent="-285750">
                          <a:buFont typeface="Arial" panose="020B0604020202020204" pitchFamily="34" charset="0"/>
                          <a:buChar char="•"/>
                        </a:pPr>
                        <a:r>
                          <a:rPr lang="en-FR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venir Next" panose="020B0503020202020204" pitchFamily="34" charset="0"/>
                          </a:rPr>
                          <a:t>WP2</a:t>
                        </a:r>
                        <a:endParaRPr lang="en-F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0311F1D3-26D0-0956-1389-7F922124C4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48654" y="5108456"/>
                      <a:ext cx="1131335" cy="2923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FR" sz="1300" b="1" dirty="0">
                          <a:solidFill>
                            <a:schemeClr val="bg1"/>
                          </a:solidFill>
                        </a:rPr>
                        <a:t>Full Si Tracker</a:t>
                      </a: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0D809A6-A0DE-1424-531E-D1701706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4240097" y="5352516"/>
                    <a:ext cx="238730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dirty="0">
                        <a:latin typeface="Avenir Next" panose="020B0503020202020204" pitchFamily="34" charset="0"/>
                      </a:rPr>
                      <a:t>Tracking IRFU</a:t>
                    </a:r>
                    <a:r>
                      <a:rPr lang="en-FR" dirty="0">
                        <a:latin typeface="Avenir Next" panose="020B0503020202020204" pitchFamily="34" charset="0"/>
                      </a:rPr>
                      <a:t>:</a:t>
                    </a:r>
                    <a:r>
                      <a:rPr lang="en-FR" sz="1600" dirty="0">
                        <a:latin typeface="Avenir Next" panose="020B0503020202020204" pitchFamily="34" charset="0"/>
                      </a:rPr>
                      <a:t> </a:t>
                    </a:r>
                    <a:r>
                      <a:rPr lang="en-FR" dirty="0">
                        <a:solidFill>
                          <a:srgbClr val="0070C0"/>
                        </a:solidFill>
                        <a:latin typeface="Avenir Next" panose="020B0503020202020204" pitchFamily="34" charset="0"/>
                      </a:rPr>
                      <a:t>TPC</a:t>
                    </a:r>
                    <a:endParaRPr lang="en-US" dirty="0">
                      <a:solidFill>
                        <a:srgbClr val="0070C0"/>
                      </a:solidFill>
                      <a:latin typeface="Avenir Next" panose="020B0503020202020204" pitchFamily="34" charset="0"/>
                    </a:endParaRPr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D46ABB08-8216-84A7-1AE4-6B4373F00A42}"/>
                    </a:ext>
                  </a:extLst>
                </p:cNvPr>
                <p:cNvGrpSpPr/>
                <p:nvPr/>
              </p:nvGrpSpPr>
              <p:grpSpPr>
                <a:xfrm>
                  <a:off x="6710254" y="4721844"/>
                  <a:ext cx="1986949" cy="1458513"/>
                  <a:chOff x="6710254" y="4744994"/>
                  <a:chExt cx="1986949" cy="1458513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68AAD02D-0324-0D5A-E305-2227555AE593}"/>
                      </a:ext>
                    </a:extLst>
                  </p:cNvPr>
                  <p:cNvGrpSpPr/>
                  <p:nvPr/>
                </p:nvGrpSpPr>
                <p:grpSpPr>
                  <a:xfrm>
                    <a:off x="6710254" y="4744994"/>
                    <a:ext cx="1986949" cy="1458513"/>
                    <a:chOff x="3799674" y="4542152"/>
                    <a:chExt cx="2541257" cy="1300744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C83F8CE5-9CDF-9D06-FEA6-D3136D908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2749" y="4542152"/>
                      <a:ext cx="2528182" cy="1289985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FR" dirty="0"/>
                    </a:p>
                  </p:txBody>
                </p: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73194094-21DB-0479-DC61-801ACAFF3D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810585" y="5802196"/>
                      <a:ext cx="2530346" cy="0"/>
                    </a:xfrm>
                    <a:prstGeom prst="line">
                      <a:avLst/>
                    </a:prstGeom>
                    <a:ln w="76200"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A4CF9991-8250-5276-9507-9D50905E13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99674" y="4576449"/>
                      <a:ext cx="2515576" cy="0"/>
                    </a:xfrm>
                    <a:prstGeom prst="line">
                      <a:avLst/>
                    </a:prstGeom>
                    <a:ln w="76200"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6D589E90-A056-AC65-7D6B-F44649EB07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315914" y="4598279"/>
                      <a:ext cx="400" cy="1244617"/>
                    </a:xfrm>
                    <a:prstGeom prst="line">
                      <a:avLst/>
                    </a:prstGeom>
                    <a:ln w="76200"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6E753F4A-7984-205A-8E4F-087F1CE560EB}"/>
                      </a:ext>
                    </a:extLst>
                  </p:cNvPr>
                  <p:cNvSpPr txBox="1"/>
                  <p:nvPr/>
                </p:nvSpPr>
                <p:spPr>
                  <a:xfrm>
                    <a:off x="7307738" y="5285782"/>
                    <a:ext cx="73203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FR" sz="1400" b="1" dirty="0">
                        <a:latin typeface="Avenir Next" panose="020B0503020202020204" pitchFamily="34" charset="0"/>
                      </a:rPr>
                      <a:t>TPC</a:t>
                    </a:r>
                  </a:p>
                </p:txBody>
              </p:sp>
            </p:grp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75FC459-EBDC-560C-9EAA-AF152AC13734}"/>
                  </a:ext>
                </a:extLst>
              </p:cNvPr>
              <p:cNvSpPr/>
              <p:nvPr/>
            </p:nvSpPr>
            <p:spPr>
              <a:xfrm>
                <a:off x="4150335" y="4512405"/>
                <a:ext cx="2464394" cy="5760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715F2CF-5EA3-90BC-4AA2-57256C72D81E}"/>
                </a:ext>
              </a:extLst>
            </p:cNvPr>
            <p:cNvSpPr txBox="1"/>
            <p:nvPr/>
          </p:nvSpPr>
          <p:spPr>
            <a:xfrm>
              <a:off x="312213" y="5352516"/>
              <a:ext cx="19135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DRD1 WP4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61B1919-E9DD-0B72-0320-A188C8C7DD13}"/>
                </a:ext>
              </a:extLst>
            </p:cNvPr>
            <p:cNvSpPr txBox="1"/>
            <p:nvPr/>
          </p:nvSpPr>
          <p:spPr>
            <a:xfrm>
              <a:off x="301822" y="5681970"/>
              <a:ext cx="16354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DRD3 WP1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A8021FFB-EF92-0853-1D04-20EA23A13634}"/>
              </a:ext>
            </a:extLst>
          </p:cNvPr>
          <p:cNvSpPr txBox="1"/>
          <p:nvPr/>
        </p:nvSpPr>
        <p:spPr>
          <a:xfrm>
            <a:off x="1504614" y="2335161"/>
            <a:ext cx="3866039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2400" dirty="0">
                <a:solidFill>
                  <a:srgbClr val="C00000"/>
                </a:solidFill>
                <a:latin typeface="Avenir Next" panose="020B0503020202020204" pitchFamily="34" charset="0"/>
              </a:rPr>
              <a:t>Sub-systems ESPP EoIs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37EEB3B-3C63-3896-C081-D11D04F400A1}"/>
              </a:ext>
            </a:extLst>
          </p:cNvPr>
          <p:cNvSpPr txBox="1"/>
          <p:nvPr/>
        </p:nvSpPr>
        <p:spPr>
          <a:xfrm>
            <a:off x="-10505" y="6587971"/>
            <a:ext cx="5657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i="1" dirty="0">
                <a:latin typeface="Avenir Next" panose="020B0503020202020204" pitchFamily="34" charset="0"/>
              </a:rPr>
              <a:t>* MCMOS tracking sensors could be used in Si/W calorimetry layers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9A1468-65B9-8466-25A8-64C7F2F59962}"/>
              </a:ext>
            </a:extLst>
          </p:cNvPr>
          <p:cNvSpPr txBox="1"/>
          <p:nvPr/>
        </p:nvSpPr>
        <p:spPr>
          <a:xfrm>
            <a:off x="1760847" y="3798160"/>
            <a:ext cx="487279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Next" panose="020B0503020202020204" pitchFamily="34" charset="0"/>
              </a:rPr>
              <a:t> IP2I, LPC-CF, OMEGA: </a:t>
            </a:r>
            <a:r>
              <a:rPr lang="en-GB" dirty="0">
                <a:solidFill>
                  <a:srgbClr val="0070C0"/>
                </a:solidFill>
                <a:latin typeface="Avenir Next" panose="020B0503020202020204" pitchFamily="34" charset="0"/>
              </a:rPr>
              <a:t>T-SDHCAL</a:t>
            </a:r>
            <a:r>
              <a:rPr lang="en-GB" dirty="0">
                <a:latin typeface="Avenir Next" panose="020B0503020202020204" pitchFamily="34" charset="0"/>
              </a:rPr>
              <a:t> </a:t>
            </a:r>
          </a:p>
          <a:p>
            <a:pPr algn="r"/>
            <a:r>
              <a:rPr lang="en-GB" dirty="0" err="1">
                <a:latin typeface="Avenir Next" panose="020B0503020202020204" pitchFamily="34" charset="0"/>
              </a:rPr>
              <a:t>IJCLab</a:t>
            </a:r>
            <a:r>
              <a:rPr lang="en-GB" dirty="0">
                <a:latin typeface="Avenir Next" panose="020B0503020202020204" pitchFamily="34" charset="0"/>
              </a:rPr>
              <a:t>, LLR, LPNHE, OMEGA: </a:t>
            </a:r>
            <a:r>
              <a:rPr lang="en-GB" dirty="0">
                <a:solidFill>
                  <a:srgbClr val="0070C0"/>
                </a:solidFill>
                <a:latin typeface="Avenir Next" panose="020B0503020202020204" pitchFamily="34" charset="0"/>
              </a:rPr>
              <a:t>Si/W ECAL*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C1AFE1-0846-F322-529F-63B34C436E7D}"/>
              </a:ext>
            </a:extLst>
          </p:cNvPr>
          <p:cNvSpPr txBox="1"/>
          <p:nvPr/>
        </p:nvSpPr>
        <p:spPr>
          <a:xfrm>
            <a:off x="299950" y="3498180"/>
            <a:ext cx="6432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DRD6 WP1: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Sampling calorimetry w/ embedded electronics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ADF0FE-A5D1-47C4-507D-CD3331C0BD88}"/>
              </a:ext>
            </a:extLst>
          </p:cNvPr>
          <p:cNvSpPr/>
          <p:nvPr/>
        </p:nvSpPr>
        <p:spPr>
          <a:xfrm>
            <a:off x="2142170" y="4081089"/>
            <a:ext cx="4470687" cy="288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7806A4-1B01-1771-C6F8-B6F3D146FDF3}"/>
              </a:ext>
            </a:extLst>
          </p:cNvPr>
          <p:cNvSpPr txBox="1"/>
          <p:nvPr/>
        </p:nvSpPr>
        <p:spPr>
          <a:xfrm>
            <a:off x="473338" y="5985887"/>
            <a:ext cx="6181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200" algn="r"/>
            <a:r>
              <a:rPr lang="en-US" dirty="0">
                <a:solidFill>
                  <a:schemeClr val="accent2"/>
                </a:solidFill>
                <a:latin typeface="Avenir Next" panose="020B0503020202020204" pitchFamily="34" charset="0"/>
              </a:rPr>
              <a:t>Vertex Detector </a:t>
            </a:r>
            <a:r>
              <a:rPr lang="en-US" dirty="0">
                <a:latin typeface="Avenir Next" panose="020B0503020202020204" pitchFamily="34" charset="0"/>
              </a:rPr>
              <a:t>APC, CPPM, IPHC, IP2I, LPNHE: </a:t>
            </a:r>
            <a:r>
              <a:rPr lang="en-US" dirty="0">
                <a:solidFill>
                  <a:srgbClr val="0070C0"/>
                </a:solidFill>
                <a:latin typeface="Avenir Next" panose="020B0503020202020204" pitchFamily="34" charset="0"/>
              </a:rPr>
              <a:t>MCMOS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41CD12-ABEE-6145-B95E-ABB57BAB69F0}"/>
              </a:ext>
            </a:extLst>
          </p:cNvPr>
          <p:cNvSpPr/>
          <p:nvPr/>
        </p:nvSpPr>
        <p:spPr>
          <a:xfrm>
            <a:off x="3052916" y="3832710"/>
            <a:ext cx="3559941" cy="24837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7401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0FA8E16-10ED-4814-CDCA-5EE8329BAAB1}"/>
              </a:ext>
            </a:extLst>
          </p:cNvPr>
          <p:cNvGrpSpPr/>
          <p:nvPr/>
        </p:nvGrpSpPr>
        <p:grpSpPr>
          <a:xfrm>
            <a:off x="6698995" y="1255045"/>
            <a:ext cx="5320474" cy="5060066"/>
            <a:chOff x="6420062" y="925658"/>
            <a:chExt cx="5389079" cy="540739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2B2160-F2B4-18B7-5D86-98E1CFD3AFBB}"/>
                </a:ext>
              </a:extLst>
            </p:cNvPr>
            <p:cNvGrpSpPr/>
            <p:nvPr/>
          </p:nvGrpSpPr>
          <p:grpSpPr>
            <a:xfrm>
              <a:off x="6424932" y="925658"/>
              <a:ext cx="5384209" cy="5407398"/>
              <a:chOff x="6424932" y="925658"/>
              <a:chExt cx="5384209" cy="5407398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93D3F08-3CCD-0CD4-968A-EDA89AAFA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588" t="13537" r="14188" b="3986"/>
              <a:stretch/>
            </p:blipFill>
            <p:spPr>
              <a:xfrm>
                <a:off x="6424932" y="925658"/>
                <a:ext cx="5384209" cy="5407398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59CC99C-E518-8452-F3C3-231CC0D59044}"/>
                  </a:ext>
                </a:extLst>
              </p:cNvPr>
              <p:cNvSpPr/>
              <p:nvPr/>
            </p:nvSpPr>
            <p:spPr>
              <a:xfrm>
                <a:off x="6436081" y="4153318"/>
                <a:ext cx="2628000" cy="180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A241A4C-AEC9-E53C-1257-087F74FB6434}"/>
                </a:ext>
              </a:extLst>
            </p:cNvPr>
            <p:cNvCxnSpPr>
              <a:cxnSpLocks/>
            </p:cNvCxnSpPr>
            <p:nvPr/>
          </p:nvCxnSpPr>
          <p:spPr>
            <a:xfrm>
              <a:off x="6441012" y="4063006"/>
              <a:ext cx="277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F0A06F3-0797-FC46-323C-849138F4CF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73032" y="4032117"/>
              <a:ext cx="0" cy="198000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24F9517-029C-4382-9013-2716F8F2D2E2}"/>
                </a:ext>
              </a:extLst>
            </p:cNvPr>
            <p:cNvCxnSpPr>
              <a:cxnSpLocks/>
            </p:cNvCxnSpPr>
            <p:nvPr/>
          </p:nvCxnSpPr>
          <p:spPr>
            <a:xfrm>
              <a:off x="6420062" y="4130670"/>
              <a:ext cx="2700000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CE1997-EBE2-65C2-5715-710D4C8E37AD}"/>
                </a:ext>
              </a:extLst>
            </p:cNvPr>
            <p:cNvCxnSpPr>
              <a:cxnSpLocks/>
            </p:cNvCxnSpPr>
            <p:nvPr/>
          </p:nvCxnSpPr>
          <p:spPr>
            <a:xfrm>
              <a:off x="9103839" y="4108088"/>
              <a:ext cx="0" cy="190800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4BD6E9-B663-E633-5752-A891CFB680C3}"/>
                </a:ext>
              </a:extLst>
            </p:cNvPr>
            <p:cNvCxnSpPr>
              <a:cxnSpLocks/>
            </p:cNvCxnSpPr>
            <p:nvPr/>
          </p:nvCxnSpPr>
          <p:spPr>
            <a:xfrm>
              <a:off x="6427876" y="5966721"/>
              <a:ext cx="2700000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72541DE-0124-DD44-A298-4E6A3B8C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  <a:solidFill>
            <a:schemeClr val="bg1"/>
          </a:solidFill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0BD0C1-9BA8-FC8C-C3CF-1AE85E2F0304}"/>
              </a:ext>
            </a:extLst>
          </p:cNvPr>
          <p:cNvSpPr txBox="1"/>
          <p:nvPr/>
        </p:nvSpPr>
        <p:spPr>
          <a:xfrm>
            <a:off x="1872082" y="3456562"/>
            <a:ext cx="4763679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Next" panose="020B0503020202020204" pitchFamily="34" charset="0"/>
              </a:rPr>
              <a:t>ECAL </a:t>
            </a:r>
          </a:p>
          <a:p>
            <a:pPr algn="r"/>
            <a:r>
              <a:rPr lang="en-GB" sz="1600" dirty="0">
                <a:latin typeface="Avenir Next" panose="020B0503020202020204" pitchFamily="34" charset="0"/>
              </a:rPr>
              <a:t>APC, CPPM, </a:t>
            </a:r>
            <a:r>
              <a:rPr lang="en-GB" sz="1600" dirty="0" err="1">
                <a:latin typeface="Avenir Next" panose="020B0503020202020204" pitchFamily="34" charset="0"/>
              </a:rPr>
              <a:t>IJCLab</a:t>
            </a:r>
            <a:r>
              <a:rPr lang="en-GB" sz="1600" dirty="0">
                <a:latin typeface="Avenir Next" panose="020B0503020202020204" pitchFamily="34" charset="0"/>
              </a:rPr>
              <a:t>, LAPP, LPNHE, LPSC, Omega </a:t>
            </a:r>
            <a:endParaRPr lang="en-FR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8A221-0370-41E4-074F-B74E86F9EDFF}"/>
              </a:ext>
            </a:extLst>
          </p:cNvPr>
          <p:cNvSpPr txBox="1"/>
          <p:nvPr/>
        </p:nvSpPr>
        <p:spPr>
          <a:xfrm>
            <a:off x="301822" y="715570"/>
            <a:ext cx="104519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French instrumentation interests</a:t>
            </a:r>
          </a:p>
          <a:p>
            <a:r>
              <a:rPr lang="en-GB" sz="2400" dirty="0">
                <a:latin typeface="Avenir Next" panose="020B0503020202020204" pitchFamily="34" charset="0"/>
              </a:rPr>
              <a:t>applications in </a:t>
            </a:r>
            <a:r>
              <a:rPr lang="en-GB" sz="2400" dirty="0">
                <a:solidFill>
                  <a:srgbClr val="C00000"/>
                </a:solidFill>
                <a:latin typeface="Avenir Next" panose="020B0503020202020204" pitchFamily="34" charset="0"/>
              </a:rPr>
              <a:t>ALLEGRO</a:t>
            </a:r>
            <a:r>
              <a:rPr lang="en-GB" sz="2400" dirty="0">
                <a:latin typeface="Avenir Next" panose="020B0503020202020204" pitchFamily="34" charset="0"/>
              </a:rPr>
              <a:t>-like concept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53C892-4259-08E4-12E3-A3A26A771DBD}"/>
              </a:ext>
            </a:extLst>
          </p:cNvPr>
          <p:cNvSpPr txBox="1"/>
          <p:nvPr/>
        </p:nvSpPr>
        <p:spPr>
          <a:xfrm>
            <a:off x="7474496" y="4841471"/>
            <a:ext cx="106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1400" b="1" dirty="0">
                <a:solidFill>
                  <a:schemeClr val="bg1"/>
                </a:solidFill>
                <a:latin typeface="Avenir Next" panose="020B0503020202020204" pitchFamily="34" charset="0"/>
              </a:rPr>
              <a:t>DCH (TPC-DT)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5C5137-8084-837C-192D-A59ABECD4559}"/>
              </a:ext>
            </a:extLst>
          </p:cNvPr>
          <p:cNvSpPr txBox="1"/>
          <p:nvPr/>
        </p:nvSpPr>
        <p:spPr>
          <a:xfrm>
            <a:off x="301822" y="3389778"/>
            <a:ext cx="6432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DRD6 WP2: Liquified Noble Gas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31373B-3C59-BECA-E57C-5E16EFEBC5CA}"/>
              </a:ext>
            </a:extLst>
          </p:cNvPr>
          <p:cNvSpPr/>
          <p:nvPr/>
        </p:nvSpPr>
        <p:spPr>
          <a:xfrm>
            <a:off x="1977653" y="3741283"/>
            <a:ext cx="4644000" cy="288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CF45F6-A6F5-32A8-40C0-6CCDB2411897}"/>
              </a:ext>
            </a:extLst>
          </p:cNvPr>
          <p:cNvSpPr txBox="1"/>
          <p:nvPr/>
        </p:nvSpPr>
        <p:spPr>
          <a:xfrm>
            <a:off x="312213" y="5352516"/>
            <a:ext cx="1913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DRD1 WP2/4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13B0BA-37A9-1025-25A1-EAB89102964B}"/>
              </a:ext>
            </a:extLst>
          </p:cNvPr>
          <p:cNvSpPr txBox="1"/>
          <p:nvPr/>
        </p:nvSpPr>
        <p:spPr>
          <a:xfrm>
            <a:off x="301822" y="5681970"/>
            <a:ext cx="1635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DRD3 WP1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23DA43-A989-C87F-ABD3-E01560D4C8EA}"/>
              </a:ext>
            </a:extLst>
          </p:cNvPr>
          <p:cNvSpPr txBox="1"/>
          <p:nvPr/>
        </p:nvSpPr>
        <p:spPr>
          <a:xfrm>
            <a:off x="2270522" y="5352643"/>
            <a:ext cx="4365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venir Next" panose="020B0503020202020204" pitchFamily="34" charset="0"/>
              </a:rPr>
              <a:t>IRFU</a:t>
            </a:r>
            <a:r>
              <a:rPr lang="en-FR" dirty="0">
                <a:latin typeface="Avenir Next" panose="020B0503020202020204" pitchFamily="34" charset="0"/>
              </a:rPr>
              <a:t>: </a:t>
            </a:r>
            <a:r>
              <a:rPr lang="en-FR" dirty="0">
                <a:solidFill>
                  <a:srgbClr val="0070C0"/>
                </a:solidFill>
                <a:latin typeface="Avenir Next" panose="020B0503020202020204" pitchFamily="34" charset="0"/>
              </a:rPr>
              <a:t>TPC</a:t>
            </a:r>
            <a:r>
              <a:rPr lang="en-FR" dirty="0">
                <a:latin typeface="Avenir Next" panose="020B0503020202020204" pitchFamily="34" charset="0"/>
              </a:rPr>
              <a:t>, IJCLAB, GANIL, LPHC: </a:t>
            </a:r>
            <a:r>
              <a:rPr lang="en-FR" dirty="0">
                <a:solidFill>
                  <a:srgbClr val="0070C0"/>
                </a:solidFill>
                <a:latin typeface="Avenir Next" panose="020B0503020202020204" pitchFamily="34" charset="0"/>
              </a:rPr>
              <a:t>DCH</a:t>
            </a:r>
            <a:endParaRPr lang="en-US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A6EEEA8-E1A1-77ED-D3A6-1863D75CB2BB}"/>
              </a:ext>
            </a:extLst>
          </p:cNvPr>
          <p:cNvSpPr txBox="1"/>
          <p:nvPr/>
        </p:nvSpPr>
        <p:spPr>
          <a:xfrm>
            <a:off x="4387161" y="1691828"/>
            <a:ext cx="220531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5200"/>
            <a:r>
              <a:rPr lang="en-US" dirty="0">
                <a:latin typeface="Avenir Next" panose="020B0503020202020204" pitchFamily="34" charset="0"/>
              </a:rPr>
              <a:t>IRFU: </a:t>
            </a:r>
            <a:r>
              <a:rPr lang="en-US" dirty="0" err="1">
                <a:solidFill>
                  <a:srgbClr val="0070C0"/>
                </a:solidFill>
                <a:latin typeface="Avenir Next" panose="020B0503020202020204" pitchFamily="34" charset="0"/>
              </a:rPr>
              <a:t>MicroMegas</a:t>
            </a:r>
            <a:endParaRPr lang="en-US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3DB4CC4-8E99-B2E0-31B8-F233F63A9377}"/>
              </a:ext>
            </a:extLst>
          </p:cNvPr>
          <p:cNvSpPr txBox="1"/>
          <p:nvPr/>
        </p:nvSpPr>
        <p:spPr>
          <a:xfrm>
            <a:off x="301822" y="1691828"/>
            <a:ext cx="342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DRD1 WP1: Muon hodoscope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91F0EE9-5779-8F7E-C486-E49B00454739}"/>
              </a:ext>
            </a:extLst>
          </p:cNvPr>
          <p:cNvSpPr/>
          <p:nvPr/>
        </p:nvSpPr>
        <p:spPr>
          <a:xfrm>
            <a:off x="637954" y="6008641"/>
            <a:ext cx="5976000" cy="288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59770A3-EC74-04BE-F3D8-A24EDBF2F2E0}"/>
              </a:ext>
            </a:extLst>
          </p:cNvPr>
          <p:cNvSpPr txBox="1"/>
          <p:nvPr/>
        </p:nvSpPr>
        <p:spPr>
          <a:xfrm>
            <a:off x="2140868" y="4498495"/>
            <a:ext cx="4494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FF0000"/>
                </a:solidFill>
                <a:latin typeface="Avenir Next" panose="020B0503020202020204" pitchFamily="34" charset="0"/>
              </a:rPr>
              <a:t>T</a:t>
            </a:r>
            <a:r>
              <a:rPr lang="en-FR" dirty="0">
                <a:solidFill>
                  <a:srgbClr val="FF0000"/>
                </a:solidFill>
                <a:latin typeface="Avenir Next" panose="020B0503020202020204" pitchFamily="34" charset="0"/>
              </a:rPr>
              <a:t>racking/</a:t>
            </a:r>
            <a:r>
              <a:rPr lang="en-FR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Timing</a:t>
            </a:r>
            <a:r>
              <a:rPr lang="en-FR" dirty="0">
                <a:solidFill>
                  <a:srgbClr val="FF0000"/>
                </a:solidFill>
                <a:latin typeface="Avenir Next" panose="020B0503020202020204" pitchFamily="34" charset="0"/>
              </a:rPr>
              <a:t> layers</a:t>
            </a:r>
          </a:p>
          <a:p>
            <a:pPr algn="r"/>
            <a:r>
              <a:rPr lang="en-FR" dirty="0">
                <a:latin typeface="Avenir Next" panose="020B0503020202020204" pitchFamily="34" charset="0"/>
              </a:rPr>
              <a:t>IP2I, IRFU: </a:t>
            </a:r>
            <a:r>
              <a:rPr lang="en-FR" dirty="0">
                <a:solidFill>
                  <a:srgbClr val="0070C0"/>
                </a:solidFill>
                <a:latin typeface="Avenir Next" panose="020B0503020202020204" pitchFamily="34" charset="0"/>
              </a:rPr>
              <a:t>MCMOS</a:t>
            </a:r>
            <a:r>
              <a:rPr lang="en-FR" dirty="0">
                <a:latin typeface="Avenir Next" panose="020B0503020202020204" pitchFamily="34" charset="0"/>
              </a:rPr>
              <a:t> </a:t>
            </a:r>
          </a:p>
          <a:p>
            <a:pPr algn="r"/>
            <a:r>
              <a:rPr lang="en-US" sz="1800" dirty="0" err="1">
                <a:latin typeface="Avenir Next" panose="020B0503020202020204" pitchFamily="34" charset="0"/>
              </a:rPr>
              <a:t>IJCLab</a:t>
            </a:r>
            <a:r>
              <a:rPr lang="en-US" sz="1800" dirty="0">
                <a:latin typeface="Avenir Next" panose="020B0503020202020204" pitchFamily="34" charset="0"/>
              </a:rPr>
              <a:t>, CPPM, LPNHE</a:t>
            </a:r>
            <a:r>
              <a:rPr lang="en-FR" dirty="0">
                <a:latin typeface="Avenir Next" panose="020B0503020202020204" pitchFamily="34" charset="0"/>
              </a:rPr>
              <a:t>: </a:t>
            </a:r>
            <a:r>
              <a:rPr lang="en-FR" dirty="0">
                <a:solidFill>
                  <a:srgbClr val="0070C0"/>
                </a:solidFill>
                <a:latin typeface="Avenir Next" panose="020B0503020202020204" pitchFamily="34" charset="0"/>
              </a:rPr>
              <a:t>LGAD</a:t>
            </a:r>
            <a:endParaRPr lang="en-US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0EE7A51-FF10-8C4E-CAA4-94538B602ED5}"/>
              </a:ext>
            </a:extLst>
          </p:cNvPr>
          <p:cNvSpPr txBox="1"/>
          <p:nvPr/>
        </p:nvSpPr>
        <p:spPr>
          <a:xfrm>
            <a:off x="301822" y="4519507"/>
            <a:ext cx="3103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DRD3: SSD tracking</a:t>
            </a:r>
          </a:p>
          <a:p>
            <a:r>
              <a:rPr lang="en-FR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</a:t>
            </a:r>
            <a:endParaRPr lang="en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B832C35-49D1-161B-85AF-9D8C52E57375}"/>
              </a:ext>
            </a:extLst>
          </p:cNvPr>
          <p:cNvSpPr txBox="1"/>
          <p:nvPr/>
        </p:nvSpPr>
        <p:spPr>
          <a:xfrm>
            <a:off x="312580" y="4767885"/>
            <a:ext cx="1831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WP1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WP2</a:t>
            </a:r>
            <a:endParaRPr lang="en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E29455F-3099-F72A-F48E-DEBBFFBC7C02}"/>
              </a:ext>
            </a:extLst>
          </p:cNvPr>
          <p:cNvSpPr/>
          <p:nvPr/>
        </p:nvSpPr>
        <p:spPr>
          <a:xfrm>
            <a:off x="4157259" y="4512405"/>
            <a:ext cx="2464394" cy="576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314A97-9F27-E972-B030-C20584CB244B}"/>
              </a:ext>
            </a:extLst>
          </p:cNvPr>
          <p:cNvSpPr txBox="1"/>
          <p:nvPr/>
        </p:nvSpPr>
        <p:spPr>
          <a:xfrm>
            <a:off x="1504614" y="2335161"/>
            <a:ext cx="3866039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2400" dirty="0">
                <a:solidFill>
                  <a:srgbClr val="C00000"/>
                </a:solidFill>
                <a:latin typeface="Avenir Next" panose="020B0503020202020204" pitchFamily="34" charset="0"/>
              </a:rPr>
              <a:t>Sub-systems ESPP EoIs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2FC259-D096-7AE9-4F4E-A272C5BB37CD}"/>
              </a:ext>
            </a:extLst>
          </p:cNvPr>
          <p:cNvSpPr txBox="1"/>
          <p:nvPr/>
        </p:nvSpPr>
        <p:spPr>
          <a:xfrm>
            <a:off x="473338" y="5985887"/>
            <a:ext cx="6181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200" algn="r"/>
            <a:r>
              <a:rPr lang="en-US" dirty="0">
                <a:solidFill>
                  <a:schemeClr val="accent2"/>
                </a:solidFill>
                <a:latin typeface="Avenir Next" panose="020B0503020202020204" pitchFamily="34" charset="0"/>
              </a:rPr>
              <a:t>Vertex Detector </a:t>
            </a:r>
            <a:r>
              <a:rPr lang="en-US" dirty="0">
                <a:latin typeface="Avenir Next" panose="020B0503020202020204" pitchFamily="34" charset="0"/>
              </a:rPr>
              <a:t>APC, CPPM, IPHC, IP2I, LPNHE: </a:t>
            </a:r>
            <a:r>
              <a:rPr lang="en-US" dirty="0">
                <a:solidFill>
                  <a:srgbClr val="0070C0"/>
                </a:solidFill>
                <a:latin typeface="Avenir Next" panose="020B0503020202020204" pitchFamily="34" charset="0"/>
              </a:rPr>
              <a:t>MCMOS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14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72541DE-0124-DD44-A298-4E6A3B8C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2" y="6474965"/>
            <a:ext cx="1335889" cy="365125"/>
          </a:xfrm>
          <a:solidFill>
            <a:schemeClr val="bg1"/>
          </a:solidFill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7AD091-C934-DDFC-5307-F9FBA856B17F}"/>
              </a:ext>
            </a:extLst>
          </p:cNvPr>
          <p:cNvSpPr txBox="1"/>
          <p:nvPr/>
        </p:nvSpPr>
        <p:spPr>
          <a:xfrm>
            <a:off x="1116700" y="3643877"/>
            <a:ext cx="5540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Next" panose="020B0503020202020204" pitchFamily="34" charset="0"/>
              </a:rPr>
              <a:t>ECAL</a:t>
            </a:r>
          </a:p>
          <a:p>
            <a:pPr algn="r"/>
            <a:r>
              <a:rPr lang="en-GB" dirty="0">
                <a:latin typeface="Avenir Next" panose="020B0503020202020204" pitchFamily="34" charset="0"/>
              </a:rPr>
              <a:t>IJCLAB, LPC-CF: </a:t>
            </a:r>
            <a:r>
              <a:rPr lang="en-GB" dirty="0">
                <a:solidFill>
                  <a:srgbClr val="0070C0"/>
                </a:solidFill>
                <a:latin typeface="Avenir Next" panose="020B0503020202020204" pitchFamily="34" charset="0"/>
              </a:rPr>
              <a:t>Crystal grains </a:t>
            </a:r>
            <a:r>
              <a:rPr lang="en-GB" dirty="0" err="1">
                <a:solidFill>
                  <a:srgbClr val="0070C0"/>
                </a:solidFill>
                <a:latin typeface="Avenir Next" panose="020B0503020202020204" pitchFamily="34" charset="0"/>
              </a:rPr>
              <a:t>GRAiNITA</a:t>
            </a:r>
            <a:r>
              <a:rPr lang="en-GB" dirty="0">
                <a:solidFill>
                  <a:srgbClr val="008215"/>
                </a:solidFill>
                <a:latin typeface="Avenir Next" panose="020B0503020202020204" pitchFamily="34" charset="0"/>
              </a:rPr>
              <a:t> </a:t>
            </a:r>
          </a:p>
          <a:p>
            <a:pPr algn="r"/>
            <a:r>
              <a:rPr lang="en-GB" dirty="0">
                <a:latin typeface="Avenir Next" panose="020B0503020202020204" pitchFamily="34" charset="0"/>
              </a:rPr>
              <a:t>IP2I: </a:t>
            </a:r>
            <a:r>
              <a:rPr lang="en-GB" dirty="0">
                <a:solidFill>
                  <a:srgbClr val="0070C0"/>
                </a:solidFill>
                <a:latin typeface="Avenir Next" panose="020B0503020202020204" pitchFamily="34" charset="0"/>
              </a:rPr>
              <a:t>Crystal bars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99280-47C1-232E-4F01-D8EFB40A0493}"/>
              </a:ext>
            </a:extLst>
          </p:cNvPr>
          <p:cNvSpPr txBox="1"/>
          <p:nvPr/>
        </p:nvSpPr>
        <p:spPr>
          <a:xfrm>
            <a:off x="312213" y="348735"/>
            <a:ext cx="104519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French instrumentation interests</a:t>
            </a:r>
          </a:p>
          <a:p>
            <a:r>
              <a:rPr lang="en-GB" sz="2400" dirty="0">
                <a:latin typeface="Avenir Next" panose="020B0503020202020204" pitchFamily="34" charset="0"/>
              </a:rPr>
              <a:t>applications in </a:t>
            </a:r>
            <a:r>
              <a:rPr lang="en-GB" sz="2400" dirty="0">
                <a:solidFill>
                  <a:srgbClr val="C00000"/>
                </a:solidFill>
                <a:latin typeface="Avenir Next" panose="020B0503020202020204" pitchFamily="34" charset="0"/>
              </a:rPr>
              <a:t>IDEA</a:t>
            </a:r>
            <a:r>
              <a:rPr lang="en-GB" sz="2400" dirty="0">
                <a:latin typeface="Avenir Next" panose="020B0503020202020204" pitchFamily="34" charset="0"/>
              </a:rPr>
              <a:t>-like concept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3F3C40-5894-C980-EA30-806FD6701F02}"/>
              </a:ext>
            </a:extLst>
          </p:cNvPr>
          <p:cNvGrpSpPr/>
          <p:nvPr/>
        </p:nvGrpSpPr>
        <p:grpSpPr>
          <a:xfrm>
            <a:off x="6705917" y="1241287"/>
            <a:ext cx="5320474" cy="5093646"/>
            <a:chOff x="6452040" y="922319"/>
            <a:chExt cx="5547086" cy="52666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E9421F-0FA7-8F91-C125-3985CDC6EC63}"/>
                </a:ext>
              </a:extLst>
            </p:cNvPr>
            <p:cNvGrpSpPr/>
            <p:nvPr/>
          </p:nvGrpSpPr>
          <p:grpSpPr>
            <a:xfrm>
              <a:off x="6458798" y="922319"/>
              <a:ext cx="5540328" cy="5266607"/>
              <a:chOff x="4720865" y="2365197"/>
              <a:chExt cx="2662177" cy="2569581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49A802B-AC22-3289-7133-3DCD086487AA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0865" y="2365197"/>
                <a:ext cx="2662177" cy="2569581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5371334-DF10-85E1-59C9-3C3FAC52B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9390" y="2749222"/>
                <a:ext cx="2250133" cy="214378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2D22C6E-73CA-6917-298D-180D514826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5258" y="4063393"/>
                <a:ext cx="858860" cy="868861"/>
              </a:xfrm>
              <a:prstGeom prst="rect">
                <a:avLst/>
              </a:prstGeom>
            </p:spPr>
          </p:pic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FF0420-CC55-5C0D-75F4-6B65952548E3}"/>
                </a:ext>
              </a:extLst>
            </p:cNvPr>
            <p:cNvSpPr/>
            <p:nvPr/>
          </p:nvSpPr>
          <p:spPr>
            <a:xfrm>
              <a:off x="6463484" y="4536356"/>
              <a:ext cx="1609999" cy="1368000"/>
            </a:xfrm>
            <a:prstGeom prst="rect">
              <a:avLst/>
            </a:prstGeom>
            <a:solidFill>
              <a:srgbClr val="FFC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EE38D7-C274-2536-2500-0C2096EE9124}"/>
                </a:ext>
              </a:extLst>
            </p:cNvPr>
            <p:cNvSpPr txBox="1"/>
            <p:nvPr/>
          </p:nvSpPr>
          <p:spPr>
            <a:xfrm>
              <a:off x="6991337" y="2532888"/>
              <a:ext cx="10621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DRCAL</a:t>
              </a:r>
              <a:endParaRPr lang="en-FR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F2E75D-E329-C889-035B-952170B0108F}"/>
                </a:ext>
              </a:extLst>
            </p:cNvPr>
            <p:cNvSpPr txBox="1"/>
            <p:nvPr/>
          </p:nvSpPr>
          <p:spPr>
            <a:xfrm>
              <a:off x="6991337" y="4092191"/>
              <a:ext cx="10621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ECAL</a:t>
              </a:r>
              <a:endParaRPr lang="en-FR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CCF155-EA67-45E2-D341-9B0F502F46E6}"/>
                </a:ext>
              </a:extLst>
            </p:cNvPr>
            <p:cNvSpPr txBox="1"/>
            <p:nvPr/>
          </p:nvSpPr>
          <p:spPr>
            <a:xfrm>
              <a:off x="6925590" y="5032259"/>
              <a:ext cx="665753" cy="350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DCH</a:t>
              </a:r>
              <a:endParaRPr lang="en-FR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EAB392-3A1C-39A7-52C9-4798ADD34A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8798" y="4519737"/>
              <a:ext cx="1700466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28357B9-ACDD-9385-D6F6-A75BF16DC6C2}"/>
                </a:ext>
              </a:extLst>
            </p:cNvPr>
            <p:cNvCxnSpPr>
              <a:cxnSpLocks/>
            </p:cNvCxnSpPr>
            <p:nvPr/>
          </p:nvCxnSpPr>
          <p:spPr>
            <a:xfrm>
              <a:off x="8129928" y="4524299"/>
              <a:ext cx="0" cy="1380057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1FC462-2958-0582-9AE0-F270B52B3A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57654" y="4428596"/>
              <a:ext cx="1764574" cy="11697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C0CA6B-092A-BC9F-89A9-9700E034E6F5}"/>
                </a:ext>
              </a:extLst>
            </p:cNvPr>
            <p:cNvCxnSpPr>
              <a:cxnSpLocks/>
            </p:cNvCxnSpPr>
            <p:nvPr/>
          </p:nvCxnSpPr>
          <p:spPr>
            <a:xfrm>
              <a:off x="8230216" y="4419456"/>
              <a:ext cx="0" cy="1512000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0CB0F9-C958-FC64-CCF7-9E7C13BB3C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2040" y="5931456"/>
              <a:ext cx="1700466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A10F37A-2DCE-FFCD-063F-38D601B2A2C3}"/>
              </a:ext>
            </a:extLst>
          </p:cNvPr>
          <p:cNvSpPr txBox="1"/>
          <p:nvPr/>
        </p:nvSpPr>
        <p:spPr>
          <a:xfrm>
            <a:off x="4387161" y="1250395"/>
            <a:ext cx="220531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5200"/>
            <a:r>
              <a:rPr lang="en-US" dirty="0">
                <a:latin typeface="Avenir Next" panose="020B0503020202020204" pitchFamily="34" charset="0"/>
              </a:rPr>
              <a:t>IRFU: </a:t>
            </a:r>
            <a:r>
              <a:rPr lang="en-US" dirty="0" err="1">
                <a:solidFill>
                  <a:srgbClr val="0070C0"/>
                </a:solidFill>
                <a:latin typeface="Avenir Next" panose="020B0503020202020204" pitchFamily="34" charset="0"/>
              </a:rPr>
              <a:t>MicroMegas</a:t>
            </a:r>
            <a:endParaRPr lang="en-US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B7C669-CE26-744E-3CAA-0E522F0AFA44}"/>
              </a:ext>
            </a:extLst>
          </p:cNvPr>
          <p:cNvSpPr txBox="1"/>
          <p:nvPr/>
        </p:nvSpPr>
        <p:spPr>
          <a:xfrm>
            <a:off x="301822" y="1250395"/>
            <a:ext cx="342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DRD1 WP1: Muon hodoscope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D09902-9A4C-801D-3992-BA5084F6D8C3}"/>
              </a:ext>
            </a:extLst>
          </p:cNvPr>
          <p:cNvSpPr txBox="1"/>
          <p:nvPr/>
        </p:nvSpPr>
        <p:spPr>
          <a:xfrm>
            <a:off x="301822" y="3631518"/>
            <a:ext cx="3692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DRD6 WP3: Optical Calorimeters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81670A-7B1C-6849-5050-61F31A8CD0B7}"/>
              </a:ext>
            </a:extLst>
          </p:cNvPr>
          <p:cNvSpPr txBox="1"/>
          <p:nvPr/>
        </p:nvSpPr>
        <p:spPr>
          <a:xfrm>
            <a:off x="2141353" y="4498495"/>
            <a:ext cx="4494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FF0000"/>
                </a:solidFill>
                <a:latin typeface="Avenir Next" panose="020B0503020202020204" pitchFamily="34" charset="0"/>
              </a:rPr>
              <a:t>T</a:t>
            </a:r>
            <a:r>
              <a:rPr lang="en-FR" dirty="0">
                <a:solidFill>
                  <a:srgbClr val="FF0000"/>
                </a:solidFill>
                <a:latin typeface="Avenir Next" panose="020B0503020202020204" pitchFamily="34" charset="0"/>
              </a:rPr>
              <a:t>racking/</a:t>
            </a:r>
            <a:r>
              <a:rPr lang="en-FR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Timing</a:t>
            </a:r>
            <a:r>
              <a:rPr lang="en-FR" dirty="0">
                <a:solidFill>
                  <a:srgbClr val="FF0000"/>
                </a:solidFill>
                <a:latin typeface="Avenir Next" panose="020B0503020202020204" pitchFamily="34" charset="0"/>
              </a:rPr>
              <a:t> </a:t>
            </a:r>
            <a:r>
              <a:rPr lang="en-FR" dirty="0">
                <a:latin typeface="Avenir Next" panose="020B0503020202020204" pitchFamily="34" charset="0"/>
              </a:rPr>
              <a:t>layers</a:t>
            </a:r>
          </a:p>
          <a:p>
            <a:pPr algn="r"/>
            <a:r>
              <a:rPr lang="en-FR" dirty="0">
                <a:latin typeface="Avenir Next" panose="020B0503020202020204" pitchFamily="34" charset="0"/>
              </a:rPr>
              <a:t>IP2I, IRFU: </a:t>
            </a:r>
            <a:r>
              <a:rPr lang="en-FR" dirty="0">
                <a:solidFill>
                  <a:srgbClr val="0070C0"/>
                </a:solidFill>
                <a:latin typeface="Avenir Next" panose="020B0503020202020204" pitchFamily="34" charset="0"/>
              </a:rPr>
              <a:t>MCMOS</a:t>
            </a:r>
            <a:r>
              <a:rPr lang="en-FR" dirty="0">
                <a:latin typeface="Avenir Next" panose="020B0503020202020204" pitchFamily="34" charset="0"/>
              </a:rPr>
              <a:t> </a:t>
            </a:r>
          </a:p>
          <a:p>
            <a:pPr algn="r"/>
            <a:r>
              <a:rPr lang="en-US" sz="1800" dirty="0" err="1">
                <a:latin typeface="Avenir Next" panose="020B0503020202020204" pitchFamily="34" charset="0"/>
              </a:rPr>
              <a:t>IJCLab</a:t>
            </a:r>
            <a:r>
              <a:rPr lang="en-US" sz="1800" dirty="0">
                <a:latin typeface="Avenir Next" panose="020B0503020202020204" pitchFamily="34" charset="0"/>
              </a:rPr>
              <a:t>, CPPM, </a:t>
            </a:r>
            <a:r>
              <a:rPr lang="en-US" dirty="0">
                <a:latin typeface="Avenir Next" panose="020B0503020202020204" pitchFamily="34" charset="0"/>
              </a:rPr>
              <a:t>LPNHE</a:t>
            </a:r>
            <a:r>
              <a:rPr lang="en-FR" dirty="0">
                <a:latin typeface="Avenir Next" panose="020B0503020202020204" pitchFamily="34" charset="0"/>
              </a:rPr>
              <a:t>: </a:t>
            </a:r>
            <a:r>
              <a:rPr lang="en-FR" dirty="0">
                <a:solidFill>
                  <a:srgbClr val="0070C0"/>
                </a:solidFill>
                <a:latin typeface="Avenir Next" panose="020B0503020202020204" pitchFamily="34" charset="0"/>
              </a:rPr>
              <a:t>LGAD</a:t>
            </a:r>
            <a:endParaRPr lang="en-US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86D5F1-F9B8-F903-4463-D1C823B728A7}"/>
              </a:ext>
            </a:extLst>
          </p:cNvPr>
          <p:cNvSpPr txBox="1"/>
          <p:nvPr/>
        </p:nvSpPr>
        <p:spPr>
          <a:xfrm>
            <a:off x="301822" y="4519507"/>
            <a:ext cx="3103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DRD3: SSD tracking</a:t>
            </a:r>
          </a:p>
          <a:p>
            <a:r>
              <a:rPr lang="en-FR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 </a:t>
            </a:r>
            <a:endParaRPr lang="en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B5C773-778C-01B5-7EE7-D73CAB6E1FAA}"/>
              </a:ext>
            </a:extLst>
          </p:cNvPr>
          <p:cNvSpPr txBox="1"/>
          <p:nvPr/>
        </p:nvSpPr>
        <p:spPr>
          <a:xfrm>
            <a:off x="312580" y="4767885"/>
            <a:ext cx="1831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WP1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WP2</a:t>
            </a:r>
            <a:endParaRPr lang="en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8163EC-7A89-1048-1CCF-237FC27685C7}"/>
              </a:ext>
            </a:extLst>
          </p:cNvPr>
          <p:cNvSpPr txBox="1"/>
          <p:nvPr/>
        </p:nvSpPr>
        <p:spPr>
          <a:xfrm>
            <a:off x="2721934" y="5352516"/>
            <a:ext cx="3913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venir Next" panose="020B0503020202020204" pitchFamily="34" charset="0"/>
              </a:rPr>
              <a:t>I</a:t>
            </a:r>
            <a:r>
              <a:rPr lang="en-FR" dirty="0">
                <a:latin typeface="Avenir Next" panose="020B0503020202020204" pitchFamily="34" charset="0"/>
              </a:rPr>
              <a:t>JCLAB, GANIL, LPHC: </a:t>
            </a:r>
            <a:r>
              <a:rPr lang="en-FR" dirty="0">
                <a:solidFill>
                  <a:srgbClr val="0070C0"/>
                </a:solidFill>
                <a:latin typeface="Avenir Next" panose="020B0503020202020204" pitchFamily="34" charset="0"/>
              </a:rPr>
              <a:t>DCH</a:t>
            </a:r>
            <a:endParaRPr lang="en-US" dirty="0">
              <a:solidFill>
                <a:srgbClr val="0070C0"/>
              </a:solidFill>
              <a:latin typeface="Avenir Next" panose="020B0503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80A367-0F57-6188-42EE-45F61D50B0F9}"/>
              </a:ext>
            </a:extLst>
          </p:cNvPr>
          <p:cNvSpPr/>
          <p:nvPr/>
        </p:nvSpPr>
        <p:spPr>
          <a:xfrm>
            <a:off x="637954" y="6008641"/>
            <a:ext cx="5976362" cy="288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828BEB-8D44-0902-5C17-DCC0203FF14B}"/>
              </a:ext>
            </a:extLst>
          </p:cNvPr>
          <p:cNvSpPr/>
          <p:nvPr/>
        </p:nvSpPr>
        <p:spPr>
          <a:xfrm>
            <a:off x="4150335" y="4512405"/>
            <a:ext cx="2464394" cy="576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667911-55F1-F7BD-311B-8DFA21E900EF}"/>
              </a:ext>
            </a:extLst>
          </p:cNvPr>
          <p:cNvSpPr txBox="1"/>
          <p:nvPr/>
        </p:nvSpPr>
        <p:spPr>
          <a:xfrm>
            <a:off x="312213" y="5352516"/>
            <a:ext cx="1913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DRD1 WP2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9F8B63-43B8-B824-CD19-308524F8D5E6}"/>
              </a:ext>
            </a:extLst>
          </p:cNvPr>
          <p:cNvSpPr txBox="1"/>
          <p:nvPr/>
        </p:nvSpPr>
        <p:spPr>
          <a:xfrm>
            <a:off x="301822" y="5681970"/>
            <a:ext cx="1635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DRD3 WP1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545D22-1262-AB6C-DFBF-E6C138B8B637}"/>
              </a:ext>
            </a:extLst>
          </p:cNvPr>
          <p:cNvSpPr txBox="1"/>
          <p:nvPr/>
        </p:nvSpPr>
        <p:spPr>
          <a:xfrm>
            <a:off x="1504614" y="2335161"/>
            <a:ext cx="3866039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FR" sz="2400" dirty="0">
                <a:solidFill>
                  <a:srgbClr val="C00000"/>
                </a:solidFill>
                <a:latin typeface="Avenir Next" panose="020B0503020202020204" pitchFamily="34" charset="0"/>
              </a:rPr>
              <a:t>Sub-systems ESPP EoIs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C1B99-AD1B-86BD-EC89-565AFE6A61A7}"/>
              </a:ext>
            </a:extLst>
          </p:cNvPr>
          <p:cNvSpPr txBox="1"/>
          <p:nvPr/>
        </p:nvSpPr>
        <p:spPr>
          <a:xfrm>
            <a:off x="473338" y="5985887"/>
            <a:ext cx="6181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200" algn="r"/>
            <a:r>
              <a:rPr lang="en-US" dirty="0">
                <a:solidFill>
                  <a:schemeClr val="accent2"/>
                </a:solidFill>
                <a:latin typeface="Avenir Next" panose="020B0503020202020204" pitchFamily="34" charset="0"/>
              </a:rPr>
              <a:t>Vertex Detector </a:t>
            </a:r>
            <a:r>
              <a:rPr lang="en-US" dirty="0">
                <a:latin typeface="Avenir Next" panose="020B0503020202020204" pitchFamily="34" charset="0"/>
              </a:rPr>
              <a:t>APC, CPPM, IPHC, IP2I, LPNHE: </a:t>
            </a:r>
            <a:r>
              <a:rPr lang="en-US" dirty="0">
                <a:solidFill>
                  <a:srgbClr val="0070C0"/>
                </a:solidFill>
                <a:latin typeface="Avenir Next" panose="020B0503020202020204" pitchFamily="34" charset="0"/>
              </a:rPr>
              <a:t>MCMOS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10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E7FE0E-8A04-FECE-3000-2700F03B79F2}"/>
              </a:ext>
            </a:extLst>
          </p:cNvPr>
          <p:cNvSpPr txBox="1"/>
          <p:nvPr/>
        </p:nvSpPr>
        <p:spPr>
          <a:xfrm>
            <a:off x="449069" y="193788"/>
            <a:ext cx="1129386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Neutrino, Dark Matter, 0𝜈ββ decay detectors (from ECFA roadmap) 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goal to measure the different signals in same multi-purpose detectors of increasing volumes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shorter time scale than colliders: 1</a:t>
            </a:r>
            <a:r>
              <a:rPr lang="en-US" sz="2000" baseline="30000" dirty="0"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st</a:t>
            </a:r>
            <a:r>
              <a:rPr lang="en-US" sz="2000" dirty="0"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 generation 2025-2030, 2</a:t>
            </a:r>
            <a:r>
              <a:rPr lang="en-US" sz="2000" baseline="30000" dirty="0"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nd</a:t>
            </a:r>
            <a:r>
              <a:rPr lang="en-US" sz="2000" dirty="0"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 generation 2035-2040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1AC4F-FC8A-1B22-1465-C80F68481F05}"/>
              </a:ext>
            </a:extLst>
          </p:cNvPr>
          <p:cNvGrpSpPr/>
          <p:nvPr/>
        </p:nvGrpSpPr>
        <p:grpSpPr>
          <a:xfrm>
            <a:off x="529951" y="1617941"/>
            <a:ext cx="11474935" cy="4878922"/>
            <a:chOff x="515203" y="1558946"/>
            <a:chExt cx="11474935" cy="487892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3E179F7-D921-AA98-2E39-5A12AB30DA4C}"/>
                </a:ext>
              </a:extLst>
            </p:cNvPr>
            <p:cNvGrpSpPr/>
            <p:nvPr/>
          </p:nvGrpSpPr>
          <p:grpSpPr>
            <a:xfrm>
              <a:off x="1049828" y="1558946"/>
              <a:ext cx="7868583" cy="4333987"/>
              <a:chOff x="1049828" y="1696043"/>
              <a:chExt cx="7868583" cy="433398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16E57D5-F24B-9062-78E8-554D5A32E9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3886" y="1696043"/>
                <a:ext cx="5787301" cy="433398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DB907C-C176-0CCC-4B85-B203E06FC711}"/>
                  </a:ext>
                </a:extLst>
              </p:cNvPr>
              <p:cNvSpPr/>
              <p:nvPr/>
            </p:nvSpPr>
            <p:spPr>
              <a:xfrm>
                <a:off x="3692324" y="5266481"/>
                <a:ext cx="4937411" cy="669367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FB8438-F221-DB1A-23FC-9D63E7E8662D}"/>
                  </a:ext>
                </a:extLst>
              </p:cNvPr>
              <p:cNvSpPr/>
              <p:nvPr/>
            </p:nvSpPr>
            <p:spPr>
              <a:xfrm>
                <a:off x="4838217" y="4780344"/>
                <a:ext cx="2372810" cy="437065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5D0B43-AB18-1DA0-CCD5-2B0377F908BE}"/>
                  </a:ext>
                </a:extLst>
              </p:cNvPr>
              <p:cNvSpPr/>
              <p:nvPr/>
            </p:nvSpPr>
            <p:spPr>
              <a:xfrm>
                <a:off x="5532699" y="4132947"/>
                <a:ext cx="879676" cy="415963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CEDBB8-1CFE-841E-ED7C-F0DD04A6B0C8}"/>
                  </a:ext>
                </a:extLst>
              </p:cNvPr>
              <p:cNvSpPr txBox="1"/>
              <p:nvPr/>
            </p:nvSpPr>
            <p:spPr>
              <a:xfrm>
                <a:off x="1049828" y="3437468"/>
                <a:ext cx="1555476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B0F0"/>
                    </a:solidFill>
                    <a:latin typeface="Avenir Next" panose="020B0503020202020204" pitchFamily="34" charset="0"/>
                    <a:cs typeface="Arial" panose="020B0604020202020204" pitchFamily="34" charset="0"/>
                    <a:sym typeface="Wingdings"/>
                  </a:rPr>
                  <a:t>Neutrino</a:t>
                </a:r>
                <a:endParaRPr lang="en-US" sz="1800" dirty="0">
                  <a:solidFill>
                    <a:srgbClr val="00B050"/>
                  </a:solidFill>
                  <a:latin typeface="Avenir Next" panose="020B0503020202020204" pitchFamily="34" charset="0"/>
                  <a:cs typeface="Arial" panose="020B0604020202020204" pitchFamily="34" charset="0"/>
                  <a:sym typeface="Wingdings"/>
                </a:endParaRPr>
              </a:p>
              <a:p>
                <a:r>
                  <a:rPr lang="en-US" dirty="0">
                    <a:solidFill>
                      <a:srgbClr val="FFC000"/>
                    </a:solidFill>
                    <a:latin typeface="Avenir Next" panose="020B0503020202020204" pitchFamily="34" charset="0"/>
                    <a:cs typeface="Arial" panose="020B0604020202020204" pitchFamily="34" charset="0"/>
                    <a:sym typeface="Wingdings"/>
                  </a:rPr>
                  <a:t>Dark Matter</a:t>
                </a:r>
              </a:p>
              <a:p>
                <a:r>
                  <a:rPr lang="en-US" sz="1800" dirty="0">
                    <a:solidFill>
                      <a:srgbClr val="00B050"/>
                    </a:solidFill>
                    <a:latin typeface="Avenir Next" panose="020B0503020202020204" pitchFamily="34" charset="0"/>
                    <a:cs typeface="Arial" panose="020B0604020202020204" pitchFamily="34" charset="0"/>
                    <a:sym typeface="Wingdings"/>
                  </a:rPr>
                  <a:t>0𝜈ββ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6501617-968C-9CEE-098F-D6E644D09824}"/>
                  </a:ext>
                </a:extLst>
              </p:cNvPr>
              <p:cNvSpPr/>
              <p:nvPr/>
            </p:nvSpPr>
            <p:spPr>
              <a:xfrm>
                <a:off x="4311569" y="2688795"/>
                <a:ext cx="839164" cy="543061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768DE53-DF19-5BB6-AC88-E423DE433ACC}"/>
                  </a:ext>
                </a:extLst>
              </p:cNvPr>
              <p:cNvSpPr/>
              <p:nvPr/>
            </p:nvSpPr>
            <p:spPr>
              <a:xfrm>
                <a:off x="3273929" y="2571342"/>
                <a:ext cx="879676" cy="543061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5FF2D11-DF54-5C86-0B95-765D694A21A6}"/>
                  </a:ext>
                </a:extLst>
              </p:cNvPr>
              <p:cNvSpPr/>
              <p:nvPr/>
            </p:nvSpPr>
            <p:spPr>
              <a:xfrm>
                <a:off x="6826170" y="2724920"/>
                <a:ext cx="839164" cy="389483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4CA67C-2253-A5BE-038B-A2763D174419}"/>
                  </a:ext>
                </a:extLst>
              </p:cNvPr>
              <p:cNvSpPr/>
              <p:nvPr/>
            </p:nvSpPr>
            <p:spPr>
              <a:xfrm flipV="1">
                <a:off x="7810219" y="3453785"/>
                <a:ext cx="905517" cy="491184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47738A6-CDDD-243D-92A4-244B43B9D480}"/>
                  </a:ext>
                </a:extLst>
              </p:cNvPr>
              <p:cNvSpPr/>
              <p:nvPr/>
            </p:nvSpPr>
            <p:spPr>
              <a:xfrm>
                <a:off x="3131110" y="4217247"/>
                <a:ext cx="1267270" cy="1009331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AEE2B82-7E29-CED0-225D-6A3E68149D9C}"/>
                  </a:ext>
                </a:extLst>
              </p:cNvPr>
              <p:cNvSpPr/>
              <p:nvPr/>
            </p:nvSpPr>
            <p:spPr>
              <a:xfrm>
                <a:off x="7863836" y="4097155"/>
                <a:ext cx="1054575" cy="1009331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E5040C-784E-A33B-9CD5-F9FA679D128C}"/>
                </a:ext>
              </a:extLst>
            </p:cNvPr>
            <p:cNvSpPr txBox="1"/>
            <p:nvPr/>
          </p:nvSpPr>
          <p:spPr>
            <a:xfrm>
              <a:off x="515203" y="2152633"/>
              <a:ext cx="261270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FR" dirty="0">
                  <a:latin typeface="Avenir Next" panose="020B0503020202020204" pitchFamily="34" charset="0"/>
                </a:rPr>
                <a:t>Low energy thresholds </a:t>
              </a:r>
              <a:r>
                <a:rPr lang="en-GB" dirty="0">
                  <a:latin typeface="Avenir Next" panose="020B0503020202020204" pitchFamily="34" charset="0"/>
                </a:rPr>
                <a:t>s</a:t>
              </a:r>
              <a:r>
                <a:rPr lang="en-FR" dirty="0">
                  <a:latin typeface="Avenir Next" panose="020B0503020202020204" pitchFamily="34" charset="0"/>
                </a:rPr>
                <a:t>mall detectors crystals with quantum sensors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F89A88E-C2CF-E0FD-BA6E-D3E7DAB3D229}"/>
                </a:ext>
              </a:extLst>
            </p:cNvPr>
            <p:cNvGrpSpPr/>
            <p:nvPr/>
          </p:nvGrpSpPr>
          <p:grpSpPr>
            <a:xfrm>
              <a:off x="1568947" y="3300371"/>
              <a:ext cx="10421191" cy="3137497"/>
              <a:chOff x="1568947" y="3300371"/>
              <a:chExt cx="10421191" cy="313749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7BC2037-76F3-6F50-D9FC-DF53504AC883}"/>
                  </a:ext>
                </a:extLst>
              </p:cNvPr>
              <p:cNvGrpSpPr/>
              <p:nvPr/>
            </p:nvGrpSpPr>
            <p:grpSpPr>
              <a:xfrm>
                <a:off x="1568947" y="5449532"/>
                <a:ext cx="9227729" cy="988336"/>
                <a:chOff x="1568947" y="5424582"/>
                <a:chExt cx="9227729" cy="988336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E3BDE8D3-E48A-9D58-1772-C2A205761201}"/>
                    </a:ext>
                  </a:extLst>
                </p:cNvPr>
                <p:cNvGrpSpPr/>
                <p:nvPr/>
              </p:nvGrpSpPr>
              <p:grpSpPr>
                <a:xfrm>
                  <a:off x="1568947" y="5581921"/>
                  <a:ext cx="9227729" cy="830997"/>
                  <a:chOff x="1568947" y="5709246"/>
                  <a:chExt cx="9227729" cy="830997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6ADB5717-7AC0-A059-475A-E27324BB3ED1}"/>
                      </a:ext>
                    </a:extLst>
                  </p:cNvPr>
                  <p:cNvSpPr/>
                  <p:nvPr/>
                </p:nvSpPr>
                <p:spPr>
                  <a:xfrm>
                    <a:off x="8901606" y="5709246"/>
                    <a:ext cx="1895070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rgbClr val="7030A0"/>
                        </a:solidFill>
                        <a:latin typeface="Avenir Next" panose="020B0503020202020204" pitchFamily="34" charset="0"/>
                        <a:cs typeface="Arial" panose="020B0604020202020204" pitchFamily="34" charset="0"/>
                        <a:sym typeface="Wingdings"/>
                      </a:rPr>
                      <a:t>Liquid Scintillators</a:t>
                    </a:r>
                  </a:p>
                  <a:p>
                    <a:pPr algn="ctr"/>
                    <a:r>
                      <a:rPr lang="en-US" sz="1600" dirty="0">
                        <a:latin typeface="Avenir Next" panose="020B0503020202020204" pitchFamily="34" charset="0"/>
                        <a:cs typeface="Arial" panose="020B0604020202020204" pitchFamily="34" charset="0"/>
                        <a:sym typeface="Wingdings"/>
                      </a:rPr>
                      <a:t>O(10</a:t>
                    </a:r>
                    <a:r>
                      <a:rPr lang="en-US" sz="1600" baseline="30000" dirty="0">
                        <a:latin typeface="Avenir Next" panose="020B0503020202020204" pitchFamily="34" charset="0"/>
                        <a:cs typeface="Arial" panose="020B0604020202020204" pitchFamily="34" charset="0"/>
                        <a:sym typeface="Wingdings"/>
                      </a:rPr>
                      <a:t>4</a:t>
                    </a:r>
                    <a:r>
                      <a:rPr lang="en-US" sz="1600" dirty="0">
                        <a:latin typeface="Avenir Next" panose="020B0503020202020204" pitchFamily="34" charset="0"/>
                        <a:cs typeface="Arial" panose="020B0604020202020204" pitchFamily="34" charset="0"/>
                        <a:sym typeface="Wingdings"/>
                      </a:rPr>
                      <a:t>) 𝛾/MeV</a:t>
                    </a:r>
                  </a:p>
                  <a:p>
                    <a:pPr algn="ctr"/>
                    <a:r>
                      <a:rPr lang="en-US" sz="1600" dirty="0">
                        <a:latin typeface="Avenir Next" panose="020B0503020202020204" pitchFamily="34" charset="0"/>
                        <a:cs typeface="Arial" panose="020B0604020202020204" pitchFamily="34" charset="0"/>
                        <a:sym typeface="Wingdings"/>
                      </a:rPr>
                      <a:t>visible range</a:t>
                    </a:r>
                    <a:endParaRPr lang="fr-FR" sz="1600" dirty="0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8A7627D-30E5-700D-F952-76431441BE37}"/>
                      </a:ext>
                    </a:extLst>
                  </p:cNvPr>
                  <p:cNvSpPr/>
                  <p:nvPr/>
                </p:nvSpPr>
                <p:spPr>
                  <a:xfrm>
                    <a:off x="1568947" y="5709246"/>
                    <a:ext cx="1808124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rgbClr val="7030A0"/>
                        </a:solidFill>
                        <a:latin typeface="Avenir Next" panose="020B0503020202020204" pitchFamily="34" charset="0"/>
                        <a:cs typeface="Arial" panose="020B0604020202020204" pitchFamily="34" charset="0"/>
                        <a:sym typeface="Wingdings"/>
                      </a:rPr>
                      <a:t>Water Cherenkov</a:t>
                    </a:r>
                  </a:p>
                  <a:p>
                    <a:pPr algn="ctr"/>
                    <a:r>
                      <a:rPr lang="en-US" sz="1600" dirty="0">
                        <a:latin typeface="Avenir Next" panose="020B0503020202020204" pitchFamily="34" charset="0"/>
                        <a:cs typeface="Arial" panose="020B0604020202020204" pitchFamily="34" charset="0"/>
                        <a:sym typeface="Wingdings"/>
                      </a:rPr>
                      <a:t>O(10</a:t>
                    </a:r>
                    <a:r>
                      <a:rPr lang="en-US" sz="1600" baseline="30000" dirty="0">
                        <a:latin typeface="Avenir Next" panose="020B0503020202020204" pitchFamily="34" charset="0"/>
                        <a:cs typeface="Arial" panose="020B0604020202020204" pitchFamily="34" charset="0"/>
                        <a:sym typeface="Wingdings"/>
                      </a:rPr>
                      <a:t>2</a:t>
                    </a:r>
                    <a:r>
                      <a:rPr lang="en-US" sz="1600" dirty="0">
                        <a:latin typeface="Avenir Next" panose="020B0503020202020204" pitchFamily="34" charset="0"/>
                        <a:cs typeface="Arial" panose="020B0604020202020204" pitchFamily="34" charset="0"/>
                        <a:sym typeface="Wingdings"/>
                      </a:rPr>
                      <a:t>) 𝛾/MeV</a:t>
                    </a:r>
                  </a:p>
                  <a:p>
                    <a:pPr algn="ctr"/>
                    <a:r>
                      <a:rPr lang="en-US" sz="1600" dirty="0">
                        <a:latin typeface="Avenir Next" panose="020B0503020202020204" pitchFamily="34" charset="0"/>
                        <a:cs typeface="Arial" panose="020B0604020202020204" pitchFamily="34" charset="0"/>
                        <a:sym typeface="Wingdings"/>
                      </a:rPr>
                      <a:t>visible range</a:t>
                    </a:r>
                    <a:endParaRPr lang="fr-FR" sz="1600" dirty="0"/>
                  </a:p>
                </p:txBody>
              </p:sp>
            </p:grpSp>
            <p:cxnSp>
              <p:nvCxnSpPr>
                <p:cNvPr id="41" name="Connecteur droit avec flèche 108">
                  <a:extLst>
                    <a:ext uri="{FF2B5EF4-FFF2-40B4-BE49-F238E27FC236}">
                      <a16:creationId xmlns:a16="http://schemas.microsoft.com/office/drawing/2014/main" id="{CD9C1B83-A858-A39E-27D9-798B702274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65140" y="5440099"/>
                  <a:ext cx="368538" cy="22465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avec flèche 108">
                  <a:extLst>
                    <a:ext uri="{FF2B5EF4-FFF2-40B4-BE49-F238E27FC236}">
                      <a16:creationId xmlns:a16="http://schemas.microsoft.com/office/drawing/2014/main" id="{74485556-F7B4-4BE6-D2C7-11C557B01C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568121" y="5424582"/>
                  <a:ext cx="368538" cy="22465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avec flèche 108">
                  <a:extLst>
                    <a:ext uri="{FF2B5EF4-FFF2-40B4-BE49-F238E27FC236}">
                      <a16:creationId xmlns:a16="http://schemas.microsoft.com/office/drawing/2014/main" id="{34F8081D-825E-E6F2-45C1-B73E834AB9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92300" y="5791077"/>
                  <a:ext cx="0" cy="32209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4426B2-A031-29AA-AE37-6AC45E68DA46}"/>
                  </a:ext>
                </a:extLst>
              </p:cNvPr>
              <p:cNvSpPr txBox="1"/>
              <p:nvPr/>
            </p:nvSpPr>
            <p:spPr>
              <a:xfrm>
                <a:off x="9036076" y="3300371"/>
                <a:ext cx="295406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FR" dirty="0">
                    <a:latin typeface="Avenir Next" panose="020B0503020202020204" pitchFamily="34" charset="0"/>
                  </a:rPr>
                  <a:t>Large detector volumes</a:t>
                </a:r>
              </a:p>
              <a:p>
                <a:r>
                  <a:rPr lang="en-GB" dirty="0">
                    <a:latin typeface="Avenir Next" panose="020B0503020202020204" pitchFamily="34" charset="0"/>
                  </a:rPr>
                  <a:t>d</a:t>
                </a:r>
                <a:r>
                  <a:rPr lang="en-FR" dirty="0">
                    <a:latin typeface="Avenir Next" panose="020B0503020202020204" pitchFamily="34" charset="0"/>
                  </a:rPr>
                  <a:t>ifferent readout schemes </a:t>
                </a: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C0572DD-2AFD-CB38-9D35-2CE09DB61632}"/>
              </a:ext>
            </a:extLst>
          </p:cNvPr>
          <p:cNvSpPr/>
          <p:nvPr/>
        </p:nvSpPr>
        <p:spPr>
          <a:xfrm>
            <a:off x="5343025" y="1402149"/>
            <a:ext cx="1261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Bolometers</a:t>
            </a:r>
            <a:endParaRPr lang="fr-FR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27F8D-A122-E834-A75B-1FB78F07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3FEE01-C7A5-0E60-45C8-9D11D355B215}"/>
              </a:ext>
            </a:extLst>
          </p:cNvPr>
          <p:cNvSpPr/>
          <p:nvPr/>
        </p:nvSpPr>
        <p:spPr>
          <a:xfrm>
            <a:off x="3149748" y="6133756"/>
            <a:ext cx="5735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Liquified Noble Gas TPC </a:t>
            </a:r>
          </a:p>
          <a:p>
            <a:pPr algn="ctr"/>
            <a:r>
              <a:rPr lang="en-US" sz="1600" dirty="0"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Ionization and O(4x10</a:t>
            </a:r>
            <a:r>
              <a:rPr lang="en-US" sz="1600" baseline="30000" dirty="0"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4</a:t>
            </a:r>
            <a:r>
              <a:rPr lang="en-US" sz="1600" dirty="0">
                <a:latin typeface="Avenir Next" panose="020B0503020202020204" pitchFamily="34" charset="0"/>
                <a:cs typeface="Arial" panose="020B0604020202020204" pitchFamily="34" charset="0"/>
                <a:sym typeface="Wingdings"/>
              </a:rPr>
              <a:t>) 𝛾/MeV 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VUV 128(178) nm for </a:t>
            </a:r>
            <a:r>
              <a:rPr lang="en-GB" sz="1600" dirty="0" err="1">
                <a:effectLst/>
                <a:latin typeface="Avenir Next" panose="020B0503020202020204" pitchFamily="34" charset="0"/>
              </a:rPr>
              <a:t>LAr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(Xe)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6C5621-7B20-69A7-AAED-44EF728D11D0}"/>
              </a:ext>
            </a:extLst>
          </p:cNvPr>
          <p:cNvCxnSpPr>
            <a:cxnSpLocks/>
          </p:cNvCxnSpPr>
          <p:nvPr/>
        </p:nvCxnSpPr>
        <p:spPr>
          <a:xfrm>
            <a:off x="73938" y="3209112"/>
            <a:ext cx="119162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46BCB1-CF59-DFC6-9A67-7E740F0A6F3E}"/>
              </a:ext>
            </a:extLst>
          </p:cNvPr>
          <p:cNvSpPr txBox="1"/>
          <p:nvPr/>
        </p:nvSpPr>
        <p:spPr>
          <a:xfrm rot="16200000">
            <a:off x="-144711" y="253021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latin typeface="Avenir Next" panose="020B0503020202020204" pitchFamily="34" charset="0"/>
              </a:rPr>
              <a:t>DRD5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D77429-272D-52AE-6A5E-20AF446F9F55}"/>
              </a:ext>
            </a:extLst>
          </p:cNvPr>
          <p:cNvSpPr txBox="1"/>
          <p:nvPr/>
        </p:nvSpPr>
        <p:spPr>
          <a:xfrm rot="16200000">
            <a:off x="-148159" y="351769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latin typeface="Avenir Next" panose="020B0503020202020204" pitchFamily="34" charset="0"/>
              </a:rPr>
              <a:t>DRD2</a:t>
            </a:r>
          </a:p>
        </p:txBody>
      </p:sp>
    </p:spTree>
    <p:extLst>
      <p:ext uri="{BB962C8B-B14F-4D97-AF65-F5344CB8AC3E}">
        <p14:creationId xmlns:p14="http://schemas.microsoft.com/office/powerpoint/2010/main" val="31736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55FA1AE-60C3-3BBD-2DD1-B111B845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18571-FD08-FD89-C8DC-7FAD8A0A8B38}"/>
              </a:ext>
            </a:extLst>
          </p:cNvPr>
          <p:cNvSpPr txBox="1"/>
          <p:nvPr/>
        </p:nvSpPr>
        <p:spPr>
          <a:xfrm>
            <a:off x="2058" y="6367268"/>
            <a:ext cx="977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i="1" baseline="30000" dirty="0">
                <a:solidFill>
                  <a:srgbClr val="00B050"/>
                </a:solidFill>
                <a:latin typeface="Avenir Next" panose="020B0503020202020204" pitchFamily="34" charset="0"/>
              </a:rPr>
              <a:t>1) </a:t>
            </a:r>
            <a:r>
              <a:rPr lang="en-FR" sz="1400" i="1" dirty="0">
                <a:solidFill>
                  <a:srgbClr val="00B050"/>
                </a:solidFill>
                <a:latin typeface="Avenir Next" panose="020B0503020202020204" pitchFamily="34" charset="0"/>
              </a:rPr>
              <a:t>IN2P3 and </a:t>
            </a:r>
            <a:r>
              <a:rPr lang="en-FR" sz="1400" i="1" baseline="30000" dirty="0">
                <a:solidFill>
                  <a:srgbClr val="00B050"/>
                </a:solidFill>
                <a:latin typeface="Avenir Next" panose="020B0503020202020204" pitchFamily="34" charset="0"/>
              </a:rPr>
              <a:t>2) </a:t>
            </a:r>
            <a:r>
              <a:rPr lang="en-FR" sz="1400" i="1" dirty="0">
                <a:solidFill>
                  <a:srgbClr val="00B050"/>
                </a:solidFill>
                <a:latin typeface="Avenir Next" panose="020B0503020202020204" pitchFamily="34" charset="0"/>
              </a:rPr>
              <a:t>CEA/IRFU contributions </a:t>
            </a:r>
            <a:r>
              <a:rPr lang="en-FR" sz="1400" i="1" dirty="0">
                <a:latin typeface="Avenir Next" panose="020B0503020202020204" pitchFamily="34" charset="0"/>
              </a:rPr>
              <a:t>to management positions, WG (multi-)convenership and </a:t>
            </a:r>
            <a:r>
              <a:rPr lang="en-FR" sz="1400" i="1" dirty="0">
                <a:solidFill>
                  <a:srgbClr val="C00000"/>
                </a:solidFill>
                <a:latin typeface="Avenir Next" panose="020B0503020202020204" pitchFamily="34" charset="0"/>
              </a:rPr>
              <a:t>WP </a:t>
            </a:r>
            <a:r>
              <a:rPr lang="en-FR" sz="1400" i="1" dirty="0">
                <a:latin typeface="Avenir Next" panose="020B0503020202020204" pitchFamily="34" charset="0"/>
              </a:rPr>
              <a:t>(multi-)coodination</a:t>
            </a:r>
          </a:p>
          <a:p>
            <a:r>
              <a:rPr lang="en-FR" sz="1400" i="1" dirty="0">
                <a:latin typeface="Avenir Next" panose="020B0503020202020204" pitchFamily="34" charset="0"/>
              </a:rPr>
              <a:t>* </a:t>
            </a:r>
            <a:r>
              <a:rPr lang="en-GB" sz="1400" i="1" dirty="0">
                <a:latin typeface="Avenir Next" panose="020B0503020202020204" pitchFamily="34" charset="0"/>
              </a:rPr>
              <a:t>c</a:t>
            </a:r>
            <a:r>
              <a:rPr lang="en-FR" sz="1400" i="1" dirty="0">
                <a:latin typeface="Avenir Next" panose="020B0503020202020204" pitchFamily="34" charset="0"/>
              </a:rPr>
              <a:t>an contain insitutes outside IN2P3 and CEA/IRFU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44BE13-D8A7-776F-DFFB-65707770D2D0}"/>
              </a:ext>
            </a:extLst>
          </p:cNvPr>
          <p:cNvSpPr/>
          <p:nvPr/>
        </p:nvSpPr>
        <p:spPr>
          <a:xfrm>
            <a:off x="2425822" y="478495"/>
            <a:ext cx="60508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DRD1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Gaseous Detectors: structure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M. Titov</a:t>
            </a:r>
            <a:r>
              <a:rPr lang="en-US" sz="2000" baseline="300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2) </a:t>
            </a:r>
            <a:r>
              <a:rPr lang="en-US" sz="20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co-spokesperson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F76650-CD04-6788-8509-37FB97B1DD55}"/>
              </a:ext>
            </a:extLst>
          </p:cNvPr>
          <p:cNvGrpSpPr/>
          <p:nvPr/>
        </p:nvGrpSpPr>
        <p:grpSpPr>
          <a:xfrm>
            <a:off x="1387055" y="1393530"/>
            <a:ext cx="8337231" cy="4952487"/>
            <a:chOff x="1387055" y="1484971"/>
            <a:chExt cx="8337231" cy="495248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6BC27F3-FA0A-0C2C-0EE9-EE2FDE225B3B}"/>
                </a:ext>
              </a:extLst>
            </p:cNvPr>
            <p:cNvGrpSpPr/>
            <p:nvPr/>
          </p:nvGrpSpPr>
          <p:grpSpPr>
            <a:xfrm>
              <a:off x="1387055" y="1484971"/>
              <a:ext cx="8337231" cy="4952487"/>
              <a:chOff x="3384869" y="1706648"/>
              <a:chExt cx="8337231" cy="495248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2849BA8-142B-A926-9744-D6B7D0D7400F}"/>
                  </a:ext>
                </a:extLst>
              </p:cNvPr>
              <p:cNvGrpSpPr/>
              <p:nvPr/>
            </p:nvGrpSpPr>
            <p:grpSpPr>
              <a:xfrm>
                <a:off x="3384869" y="1706648"/>
                <a:ext cx="8337231" cy="4512505"/>
                <a:chOff x="3384869" y="1702147"/>
                <a:chExt cx="8337231" cy="4512505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1007D0F-99DD-2BE3-32B1-403A5089F09A}"/>
                    </a:ext>
                  </a:extLst>
                </p:cNvPr>
                <p:cNvSpPr txBox="1"/>
                <p:nvPr/>
              </p:nvSpPr>
              <p:spPr>
                <a:xfrm>
                  <a:off x="3384869" y="5568321"/>
                  <a:ext cx="3495233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FR" dirty="0">
                      <a:latin typeface="Avenir Next" panose="020B0503020202020204" pitchFamily="34" charset="0"/>
                    </a:rPr>
                    <a:t>Detector R&amp;D Themes (DRDT) identified in the ECFA roadmap</a:t>
                  </a:r>
                  <a:endParaRPr lang="en-FR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35D2027-868A-706E-9D90-F82FF04574CB}"/>
                    </a:ext>
                  </a:extLst>
                </p:cNvPr>
                <p:cNvSpPr txBox="1"/>
                <p:nvPr/>
              </p:nvSpPr>
              <p:spPr>
                <a:xfrm>
                  <a:off x="5492970" y="1702147"/>
                  <a:ext cx="247490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FR" sz="1800" dirty="0">
                      <a:solidFill>
                        <a:srgbClr val="C00000"/>
                      </a:solidFill>
                      <a:latin typeface="Avenir Next" panose="020B0503020202020204" pitchFamily="34" charset="0"/>
                    </a:rPr>
                    <a:t>Work Packages</a:t>
                  </a:r>
                  <a:endParaRPr lang="en-FR" dirty="0">
                    <a:solidFill>
                      <a:srgbClr val="C00000"/>
                    </a:solidFill>
                    <a:latin typeface="Avenir Next" panose="020B0503020202020204" pitchFamily="34" charset="0"/>
                  </a:endParaRPr>
                </a:p>
                <a:p>
                  <a:pPr algn="ctr"/>
                  <a:r>
                    <a:rPr lang="en-GB" dirty="0">
                      <a:solidFill>
                        <a:srgbClr val="C00000"/>
                      </a:solidFill>
                      <a:latin typeface="Avenir Next" panose="020B0503020202020204" pitchFamily="34" charset="0"/>
                    </a:rPr>
                    <a:t>s</a:t>
                  </a:r>
                  <a:r>
                    <a:rPr lang="en-FR" dirty="0">
                      <a:solidFill>
                        <a:srgbClr val="C00000"/>
                      </a:solidFill>
                      <a:latin typeface="Avenir Next" panose="020B0503020202020204" pitchFamily="34" charset="0"/>
                    </a:rPr>
                    <a:t>ystem applications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1E4BCDD-61C5-8535-4E28-8B206ECE8514}"/>
                    </a:ext>
                  </a:extLst>
                </p:cNvPr>
                <p:cNvSpPr txBox="1"/>
                <p:nvPr/>
              </p:nvSpPr>
              <p:spPr>
                <a:xfrm>
                  <a:off x="7828754" y="1702147"/>
                  <a:ext cx="3893346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FR" dirty="0">
                      <a:latin typeface="Avenir Next" panose="020B0503020202020204" pitchFamily="34" charset="0"/>
                    </a:rPr>
                    <a:t>Working Groups</a:t>
                  </a:r>
                  <a:r>
                    <a:rPr lang="en-FR" dirty="0"/>
                    <a:t> </a:t>
                  </a:r>
                </a:p>
                <a:p>
                  <a:pPr algn="ctr"/>
                  <a:r>
                    <a:rPr lang="en-GB" dirty="0">
                      <a:latin typeface="Avenir Next" panose="020B0503020202020204" pitchFamily="34" charset="0"/>
                    </a:rPr>
                    <a:t>common forums</a:t>
                  </a:r>
                  <a:endParaRPr lang="en-FR" dirty="0">
                    <a:latin typeface="Avenir Next" panose="020B0503020202020204" pitchFamily="34" charset="0"/>
                  </a:endParaRP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21CB1896-C83B-DBB1-8BB3-B23C10916418}"/>
                    </a:ext>
                  </a:extLst>
                </p:cNvPr>
                <p:cNvGrpSpPr/>
                <p:nvPr/>
              </p:nvGrpSpPr>
              <p:grpSpPr>
                <a:xfrm>
                  <a:off x="4419672" y="2336447"/>
                  <a:ext cx="7302428" cy="3055765"/>
                  <a:chOff x="4419672" y="2336447"/>
                  <a:chExt cx="7302428" cy="3055765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FECB8EF0-99B4-B038-71CC-628BDC0D54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6367"/>
                  <a:stretch/>
                </p:blipFill>
                <p:spPr>
                  <a:xfrm>
                    <a:off x="4419672" y="2336447"/>
                    <a:ext cx="7302428" cy="3055765"/>
                  </a:xfrm>
                  <a:prstGeom prst="rect">
                    <a:avLst/>
                  </a:prstGeom>
                </p:spPr>
              </p:pic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D0C8301B-2462-E33B-899F-825ED92DA4C8}"/>
                      </a:ext>
                    </a:extLst>
                  </p:cNvPr>
                  <p:cNvSpPr/>
                  <p:nvPr/>
                </p:nvSpPr>
                <p:spPr>
                  <a:xfrm>
                    <a:off x="6077467" y="2347525"/>
                    <a:ext cx="5593834" cy="2132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</p:grpSp>
            <p:sp>
              <p:nvSpPr>
                <p:cNvPr id="28" name="Right Brace 27">
                  <a:extLst>
                    <a:ext uri="{FF2B5EF4-FFF2-40B4-BE49-F238E27FC236}">
                      <a16:creationId xmlns:a16="http://schemas.microsoft.com/office/drawing/2014/main" id="{95FB3302-84E6-417A-6451-76BD2E9AC41D}"/>
                    </a:ext>
                  </a:extLst>
                </p:cNvPr>
                <p:cNvSpPr/>
                <p:nvPr/>
              </p:nvSpPr>
              <p:spPr>
                <a:xfrm rot="5400000" flipH="1">
                  <a:off x="6673399" y="1581863"/>
                  <a:ext cx="115200" cy="1676397"/>
                </a:xfrm>
                <a:prstGeom prst="rightBrace">
                  <a:avLst/>
                </a:prstGeom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FR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2" name="Right Brace 31">
                  <a:extLst>
                    <a:ext uri="{FF2B5EF4-FFF2-40B4-BE49-F238E27FC236}">
                      <a16:creationId xmlns:a16="http://schemas.microsoft.com/office/drawing/2014/main" id="{C82AA6EF-0EDA-5A59-B062-0947FFB2ECEB}"/>
                    </a:ext>
                  </a:extLst>
                </p:cNvPr>
                <p:cNvSpPr/>
                <p:nvPr/>
              </p:nvSpPr>
              <p:spPr>
                <a:xfrm rot="5400000" flipH="1">
                  <a:off x="9600900" y="458062"/>
                  <a:ext cx="115200" cy="3924000"/>
                </a:xfrm>
                <a:prstGeom prst="rightBrac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  <p:sp>
              <p:nvSpPr>
                <p:cNvPr id="33" name="Right Brace 32">
                  <a:extLst>
                    <a:ext uri="{FF2B5EF4-FFF2-40B4-BE49-F238E27FC236}">
                      <a16:creationId xmlns:a16="http://schemas.microsoft.com/office/drawing/2014/main" id="{7AA50C5D-2A04-B9B6-B27A-61DD6675D4A7}"/>
                    </a:ext>
                  </a:extLst>
                </p:cNvPr>
                <p:cNvSpPr/>
                <p:nvPr/>
              </p:nvSpPr>
              <p:spPr>
                <a:xfrm rot="16200000" flipH="1">
                  <a:off x="5102953" y="4800189"/>
                  <a:ext cx="115200" cy="1393200"/>
                </a:xfrm>
                <a:prstGeom prst="rightBrac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F27259-7452-165E-88D6-752497C15E3D}"/>
                  </a:ext>
                </a:extLst>
              </p:cNvPr>
              <p:cNvSpPr txBox="1"/>
              <p:nvPr/>
            </p:nvSpPr>
            <p:spPr>
              <a:xfrm rot="16200000">
                <a:off x="7421562" y="5649649"/>
                <a:ext cx="93135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P. Colas</a:t>
                </a:r>
                <a:r>
                  <a:rPr lang="en-US" sz="1200" baseline="300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2) </a:t>
                </a:r>
                <a:endParaRPr lang="en-FR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CF22EE-5CF1-AD57-1C48-FA04704F3A87}"/>
                  </a:ext>
                </a:extLst>
              </p:cNvPr>
              <p:cNvSpPr txBox="1"/>
              <p:nvPr/>
            </p:nvSpPr>
            <p:spPr>
              <a:xfrm rot="16200000">
                <a:off x="9257708" y="5852303"/>
                <a:ext cx="1336662" cy="277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M. Gouzevitch</a:t>
                </a:r>
                <a:r>
                  <a:rPr lang="en-US" sz="1200" baseline="300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1)</a:t>
                </a:r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endParaRPr lang="en-FR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C1E99-6241-59D5-3501-170C3B123D68}"/>
                  </a:ext>
                </a:extLst>
              </p:cNvPr>
              <p:cNvSpPr txBox="1"/>
              <p:nvPr/>
            </p:nvSpPr>
            <p:spPr>
              <a:xfrm rot="16200000">
                <a:off x="9884740" y="5580833"/>
                <a:ext cx="11630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G. Charles</a:t>
                </a:r>
                <a:r>
                  <a:rPr lang="en-US" sz="1200" baseline="300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1)</a:t>
                </a:r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,</a:t>
                </a:r>
              </a:p>
              <a:p>
                <a:pPr algn="r"/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I. </a:t>
                </a:r>
                <a:r>
                  <a:rPr lang="en-US" sz="1200" dirty="0" err="1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Laktineh</a:t>
                </a:r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sz="1200" baseline="300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1)</a:t>
                </a:r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</a:p>
              <a:p>
                <a:pPr algn="r"/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F. </a:t>
                </a:r>
                <a:r>
                  <a:rPr lang="en-US" sz="1200" dirty="0" err="1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Jeanneau</a:t>
                </a:r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sz="1200" baseline="300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2)</a:t>
                </a:r>
                <a:endParaRPr lang="en-FR" sz="1200" baseline="30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6F3B1-CBA5-17F8-C204-D112D534390D}"/>
                  </a:ext>
                </a:extLst>
              </p:cNvPr>
              <p:cNvSpPr txBox="1"/>
              <p:nvPr/>
            </p:nvSpPr>
            <p:spPr>
              <a:xfrm>
                <a:off x="3419810" y="3868830"/>
                <a:ext cx="112705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I. </a:t>
                </a:r>
                <a:r>
                  <a:rPr lang="en-US" sz="1200" dirty="0" err="1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Laktineh</a:t>
                </a:r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sz="1200" baseline="300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1)</a:t>
                </a:r>
                <a:r>
                  <a:rPr lang="en-US" sz="1200" dirty="0">
                    <a:solidFill>
                      <a:srgbClr val="00B050"/>
                    </a:solidFill>
                    <a:latin typeface="Avenir Next" panose="020B0503020202020204" pitchFamily="34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B9453E-A699-449B-445F-752B8F38F45B}"/>
                </a:ext>
              </a:extLst>
            </p:cNvPr>
            <p:cNvSpPr txBox="1"/>
            <p:nvPr/>
          </p:nvSpPr>
          <p:spPr>
            <a:xfrm>
              <a:off x="1421995" y="4241558"/>
              <a:ext cx="112705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 I. </a:t>
              </a:r>
              <a:r>
                <a:rPr lang="en-US" sz="1200" dirty="0" err="1">
                  <a:solidFill>
                    <a:srgbClr val="00B050"/>
                  </a:solidFill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Laktineh</a:t>
              </a:r>
              <a:r>
                <a:rPr lang="en-US" sz="1200" dirty="0">
                  <a:solidFill>
                    <a:srgbClr val="00B050"/>
                  </a:solidFill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sz="1200" baseline="30000" dirty="0">
                  <a:solidFill>
                    <a:srgbClr val="00B050"/>
                  </a:solidFill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1)</a:t>
              </a:r>
              <a:r>
                <a:rPr lang="en-US" sz="1200" dirty="0">
                  <a:solidFill>
                    <a:srgbClr val="00B050"/>
                  </a:solidFill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19F7AB55-FCED-D28A-565A-9937967F2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790" y="318500"/>
            <a:ext cx="2777161" cy="15612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59A3DDA-DFF1-52CF-BE7E-FFADADD57CA2}"/>
              </a:ext>
            </a:extLst>
          </p:cNvPr>
          <p:cNvSpPr txBox="1"/>
          <p:nvPr/>
        </p:nvSpPr>
        <p:spPr>
          <a:xfrm flipH="1">
            <a:off x="10058116" y="535576"/>
            <a:ext cx="20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85142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55FA1AE-60C3-3BBD-2DD1-B111B845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98C033-E0A2-4C4A-5B0C-ED4501B3B10D}"/>
              </a:ext>
            </a:extLst>
          </p:cNvPr>
          <p:cNvSpPr/>
          <p:nvPr/>
        </p:nvSpPr>
        <p:spPr>
          <a:xfrm>
            <a:off x="355600" y="728784"/>
            <a:ext cx="11569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DRD1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Gaseous Detectors: </a:t>
            </a:r>
            <a:r>
              <a:rPr lang="en-US" sz="28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French contribution proposals 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relation to 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FCC-</a:t>
            </a:r>
            <a:r>
              <a:rPr lang="en-US" sz="2000" dirty="0" err="1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ee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detector concepts</a:t>
            </a:r>
            <a:endParaRPr lang="en-US" sz="2000" dirty="0">
              <a:solidFill>
                <a:srgbClr val="7030A0"/>
              </a:solidFill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8131DF-F1B2-0C30-757C-CF7695EC6E6F}"/>
              </a:ext>
            </a:extLst>
          </p:cNvPr>
          <p:cNvSpPr txBox="1"/>
          <p:nvPr/>
        </p:nvSpPr>
        <p:spPr>
          <a:xfrm>
            <a:off x="2001969" y="5022597"/>
            <a:ext cx="8188062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Major challenges (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</a:rPr>
              <a:t>FCC-</a:t>
            </a:r>
            <a:r>
              <a:rPr lang="en-US" sz="2000" dirty="0" err="1">
                <a:solidFill>
                  <a:srgbClr val="00B0F0"/>
                </a:solidFill>
                <a:latin typeface="Avenir Next" panose="020B0503020202020204" pitchFamily="34" charset="0"/>
              </a:rPr>
              <a:t>ee</a:t>
            </a:r>
            <a:r>
              <a:rPr lang="en-US" sz="2000" dirty="0">
                <a:latin typeface="Avenir Next" panose="020B0503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DC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engineering </a:t>
            </a:r>
            <a:r>
              <a:rPr lang="en-US" dirty="0">
                <a:latin typeface="Avenir Next" panose="020B0503020202020204" pitchFamily="34" charset="0"/>
              </a:rPr>
              <a:t>- new: pulse sampling for </a:t>
            </a:r>
            <a:r>
              <a:rPr lang="en-US" dirty="0" err="1">
                <a:latin typeface="Avenir Next" panose="020B0503020202020204" pitchFamily="34" charset="0"/>
              </a:rPr>
              <a:t>dN</a:t>
            </a:r>
            <a:r>
              <a:rPr lang="en-US" dirty="0">
                <a:latin typeface="Avenir Next" panose="020B0503020202020204" pitchFamily="34" charset="0"/>
              </a:rPr>
              <a:t>/dx</a:t>
            </a:r>
            <a:endParaRPr lang="en-US" dirty="0">
              <a:solidFill>
                <a:srgbClr val="00B050"/>
              </a:solidFill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TPC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Ion Back Flow </a:t>
            </a:r>
            <a:r>
              <a:rPr lang="en-US" dirty="0">
                <a:latin typeface="Avenir Next" panose="020B0503020202020204" pitchFamily="34" charset="0"/>
              </a:rPr>
              <a:t>- new: MPGD readout for </a:t>
            </a:r>
            <a:r>
              <a:rPr lang="en-US" dirty="0" err="1">
                <a:latin typeface="Avenir Next" panose="020B0503020202020204" pitchFamily="34" charset="0"/>
              </a:rPr>
              <a:t>dN</a:t>
            </a:r>
            <a:r>
              <a:rPr lang="en-US" dirty="0">
                <a:latin typeface="Avenir Next" panose="020B0503020202020204" pitchFamily="34" charset="0"/>
              </a:rPr>
              <a:t>/dx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RPC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eco-friendly gas mixture </a:t>
            </a:r>
            <a:r>
              <a:rPr lang="en-US" dirty="0">
                <a:latin typeface="Avenir Next" panose="020B0503020202020204" pitchFamily="34" charset="0"/>
              </a:rPr>
              <a:t>- new thin multigap design for Time of Flight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C7C8488-FEA3-9432-1995-3D2B6194EC4E}"/>
              </a:ext>
            </a:extLst>
          </p:cNvPr>
          <p:cNvGrpSpPr/>
          <p:nvPr/>
        </p:nvGrpSpPr>
        <p:grpSpPr>
          <a:xfrm>
            <a:off x="1313128" y="1918235"/>
            <a:ext cx="10485445" cy="2765274"/>
            <a:chOff x="1313128" y="1918235"/>
            <a:chExt cx="10485445" cy="276527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D3871BF-A827-9B0F-922E-86E0DB44E38D}"/>
                </a:ext>
              </a:extLst>
            </p:cNvPr>
            <p:cNvGrpSpPr/>
            <p:nvPr/>
          </p:nvGrpSpPr>
          <p:grpSpPr>
            <a:xfrm>
              <a:off x="1313128" y="1918235"/>
              <a:ext cx="10485445" cy="2765274"/>
              <a:chOff x="1836540" y="2458574"/>
              <a:chExt cx="10485445" cy="276527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D44E96-1A8D-A645-6878-40A8A9F044B3}"/>
                  </a:ext>
                </a:extLst>
              </p:cNvPr>
              <p:cNvSpPr txBox="1"/>
              <p:nvPr/>
            </p:nvSpPr>
            <p:spPr>
              <a:xfrm>
                <a:off x="3388933" y="2768299"/>
                <a:ext cx="1942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FR" dirty="0">
                    <a:solidFill>
                      <a:srgbClr val="00B0F0"/>
                    </a:solidFill>
                    <a:latin typeface="Avenir Next" panose="020B0503020202020204" pitchFamily="34" charset="0"/>
                  </a:rPr>
                  <a:t>IDEA - ALLEGRO</a:t>
                </a: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D3DEC3A-0D29-264E-B7A3-CF66316616CB}"/>
                  </a:ext>
                </a:extLst>
              </p:cNvPr>
              <p:cNvGrpSpPr/>
              <p:nvPr/>
            </p:nvGrpSpPr>
            <p:grpSpPr>
              <a:xfrm>
                <a:off x="1836540" y="2458574"/>
                <a:ext cx="10485445" cy="2765274"/>
                <a:chOff x="1836540" y="2444286"/>
                <a:chExt cx="10485445" cy="276527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ED40FE35-862F-D2A1-68EE-E9851D66C10E}"/>
                    </a:ext>
                  </a:extLst>
                </p:cNvPr>
                <p:cNvGrpSpPr/>
                <p:nvPr/>
              </p:nvGrpSpPr>
              <p:grpSpPr>
                <a:xfrm>
                  <a:off x="1836540" y="2444286"/>
                  <a:ext cx="5611960" cy="2765274"/>
                  <a:chOff x="2052368" y="2208191"/>
                  <a:chExt cx="5611960" cy="2765274"/>
                </a:xfrm>
              </p:grpSpPr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DEDA358F-A99B-0BCE-CD0E-A2D719F690EB}"/>
                      </a:ext>
                    </a:extLst>
                  </p:cNvPr>
                  <p:cNvSpPr txBox="1"/>
                  <p:nvPr/>
                </p:nvSpPr>
                <p:spPr>
                  <a:xfrm>
                    <a:off x="2052368" y="3440393"/>
                    <a:ext cx="3495233" cy="12439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spcAft>
                        <a:spcPts val="300"/>
                      </a:spcAft>
                    </a:pPr>
                    <a:r>
                      <a:rPr lang="en-FR" dirty="0">
                        <a:latin typeface="Avenir Next" panose="020B0503020202020204" pitchFamily="34" charset="0"/>
                      </a:rPr>
                      <a:t> </a:t>
                    </a:r>
                    <a:r>
                      <a:rPr lang="en-GB" dirty="0">
                        <a:latin typeface="Avenir Next" panose="020B0503020202020204" pitchFamily="34" charset="0"/>
                      </a:rPr>
                      <a:t>MPGD/RPC</a:t>
                    </a:r>
                    <a:r>
                      <a:rPr lang="en-FR" dirty="0">
                        <a:latin typeface="Avenir Next" panose="020B0503020202020204" pitchFamily="34" charset="0"/>
                      </a:rPr>
                      <a:t> for DRD6 </a:t>
                    </a:r>
                    <a:r>
                      <a:rPr lang="en-FR" dirty="0">
                        <a:solidFill>
                          <a:srgbClr val="00B0F0"/>
                        </a:solidFill>
                        <a:latin typeface="Avenir Next" panose="020B0503020202020204" pitchFamily="34" charset="0"/>
                      </a:rPr>
                      <a:t>ILD’, CLD</a:t>
                    </a:r>
                    <a:r>
                      <a:rPr lang="en-FR" dirty="0">
                        <a:latin typeface="Avenir Next" panose="020B0503020202020204" pitchFamily="34" charset="0"/>
                      </a:rPr>
                      <a:t> </a:t>
                    </a:r>
                  </a:p>
                  <a:p>
                    <a:pPr algn="r">
                      <a:spcAft>
                        <a:spcPts val="2200"/>
                      </a:spcAft>
                    </a:pPr>
                    <a:r>
                      <a:rPr lang="en-FR" dirty="0">
                        <a:latin typeface="Avenir Next" panose="020B0503020202020204" pitchFamily="34" charset="0"/>
                      </a:rPr>
                      <a:t>RICH readout for DRD4  </a:t>
                    </a:r>
                  </a:p>
                  <a:p>
                    <a:pPr algn="r"/>
                    <a:r>
                      <a:rPr lang="en-GB" dirty="0">
                        <a:latin typeface="Avenir Next" panose="020B0503020202020204" pitchFamily="34" charset="0"/>
                      </a:rPr>
                      <a:t>r</a:t>
                    </a:r>
                    <a:r>
                      <a:rPr lang="en-FR" dirty="0">
                        <a:latin typeface="Avenir Next" panose="020B0503020202020204" pitchFamily="34" charset="0"/>
                      </a:rPr>
                      <a:t>eadout components for DRD2 </a:t>
                    </a:r>
                  </a:p>
                </p:txBody>
              </p:sp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FECB8EF0-99B4-B038-71CC-628BDC0D54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9685" t="15268" r="55488"/>
                  <a:stretch/>
                </p:blipFill>
                <p:spPr>
                  <a:xfrm>
                    <a:off x="5851306" y="2208191"/>
                    <a:ext cx="1813022" cy="2765274"/>
                  </a:xfrm>
                  <a:prstGeom prst="rect">
                    <a:avLst/>
                  </a:prstGeom>
                </p:spPr>
              </p:pic>
              <p:cxnSp>
                <p:nvCxnSpPr>
                  <p:cNvPr id="13" name="Straight Arrow Connector 12">
                    <a:extLst>
                      <a:ext uri="{FF2B5EF4-FFF2-40B4-BE49-F238E27FC236}">
                        <a16:creationId xmlns:a16="http://schemas.microsoft.com/office/drawing/2014/main" id="{83EDE5DA-EA90-E656-62FB-46B44C396A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49911" y="3596309"/>
                    <a:ext cx="234782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D1CEE7EB-9978-6E75-A5F8-7135EB1EA9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49911" y="3888409"/>
                    <a:ext cx="234782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9B4E5074-05B9-AEBD-8CB5-ECE2DCD0DD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49911" y="4478959"/>
                    <a:ext cx="234782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DA1B6A9-A421-5B77-F7EB-5F0554900B3B}"/>
                    </a:ext>
                  </a:extLst>
                </p:cNvPr>
                <p:cNvSpPr txBox="1"/>
                <p:nvPr/>
              </p:nvSpPr>
              <p:spPr>
                <a:xfrm>
                  <a:off x="2532319" y="2471996"/>
                  <a:ext cx="2799454" cy="979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Aft>
                      <a:spcPts val="2600"/>
                    </a:spcAft>
                  </a:pPr>
                  <a:r>
                    <a:rPr lang="en-GB" dirty="0">
                      <a:latin typeface="Avenir Next" panose="020B0503020202020204" pitchFamily="34" charset="0"/>
                    </a:rPr>
                    <a:t>Muon systems </a:t>
                  </a:r>
                  <a:r>
                    <a:rPr lang="en-GB" dirty="0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all</a:t>
                  </a:r>
                  <a:r>
                    <a:rPr lang="en-FR" dirty="0">
                      <a:latin typeface="Avenir Next" panose="020B0503020202020204" pitchFamily="34" charset="0"/>
                    </a:rPr>
                    <a:t> </a:t>
                  </a:r>
                </a:p>
                <a:p>
                  <a:pPr algn="r"/>
                  <a:r>
                    <a:rPr lang="en-FR" dirty="0">
                      <a:latin typeface="Avenir Next" panose="020B0503020202020204" pitchFamily="34" charset="0"/>
                    </a:rPr>
                    <a:t>Central Tracking with PID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9DDCABC6-CAC6-9B6B-B621-B094906028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4083" y="2627050"/>
                  <a:ext cx="23478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1CD9DF2-9F40-CC02-1D77-68D15D27384F}"/>
                    </a:ext>
                  </a:extLst>
                </p:cNvPr>
                <p:cNvSpPr txBox="1"/>
                <p:nvPr/>
              </p:nvSpPr>
              <p:spPr>
                <a:xfrm>
                  <a:off x="3504029" y="3376254"/>
                  <a:ext cx="18277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FR" dirty="0">
                      <a:solidFill>
                        <a:srgbClr val="00B0F0"/>
                      </a:solidFill>
                      <a:latin typeface="Avenir Next" panose="020B0503020202020204" pitchFamily="34" charset="0"/>
                    </a:rPr>
                    <a:t>ILD’ (ALLEGRO)</a:t>
                  </a:r>
                </a:p>
              </p:txBody>
            </p: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964D7D3-5FB6-B6B3-39E2-F5B4327104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4083" y="2904145"/>
                  <a:ext cx="23478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C7C9B6EA-3336-FDB9-D50D-61EE980161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4083" y="3541456"/>
                  <a:ext cx="23478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BAB204A-17EB-C2F7-5261-6C203762797A}"/>
                    </a:ext>
                  </a:extLst>
                </p:cNvPr>
                <p:cNvSpPr txBox="1"/>
                <p:nvPr/>
              </p:nvSpPr>
              <p:spPr>
                <a:xfrm>
                  <a:off x="7720062" y="2444286"/>
                  <a:ext cx="22100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MicroMegas</a:t>
                  </a:r>
                  <a:r>
                    <a:rPr lang="en-US" sz="1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 - </a:t>
                  </a:r>
                  <a:r>
                    <a:rPr lang="en-US" sz="1800" dirty="0">
                      <a:solidFill>
                        <a:srgbClr val="00B050"/>
                      </a:solidFill>
                      <a:latin typeface="Avenir Next" panose="020B0503020202020204" pitchFamily="34" charset="0"/>
                    </a:rPr>
                    <a:t>IRFU</a:t>
                  </a:r>
                  <a:endParaRPr lang="en-FR" dirty="0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1CD8341-9C88-D2F7-036C-D6E9481DBB54}"/>
                    </a:ext>
                  </a:extLst>
                </p:cNvPr>
                <p:cNvSpPr txBox="1"/>
                <p:nvPr/>
              </p:nvSpPr>
              <p:spPr>
                <a:xfrm>
                  <a:off x="7720062" y="2718019"/>
                  <a:ext cx="460192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wires, cell, weaving - </a:t>
                  </a:r>
                  <a:r>
                    <a:rPr lang="en-US" sz="1800" dirty="0" err="1">
                      <a:solidFill>
                        <a:srgbClr val="00B050"/>
                      </a:solidFill>
                      <a:latin typeface="Avenir Next" panose="020B0503020202020204" pitchFamily="34" charset="0"/>
                    </a:rPr>
                    <a:t>IJCLab</a:t>
                  </a:r>
                  <a:r>
                    <a:rPr lang="en-US" sz="1800" dirty="0">
                      <a:solidFill>
                        <a:srgbClr val="00B050"/>
                      </a:solidFill>
                      <a:latin typeface="Avenir Next" panose="020B0503020202020204" pitchFamily="34" charset="0"/>
                    </a:rPr>
                    <a:t>, GANIL, LPSC 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536BF3F-199F-B37B-D475-25B8F3BDD5EA}"/>
                    </a:ext>
                  </a:extLst>
                </p:cNvPr>
                <p:cNvSpPr txBox="1"/>
                <p:nvPr/>
              </p:nvSpPr>
              <p:spPr>
                <a:xfrm>
                  <a:off x="7720062" y="3365489"/>
                  <a:ext cx="443998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IBF studies, </a:t>
                  </a:r>
                  <a:r>
                    <a:rPr lang="en-US" sz="18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MicroMegas</a:t>
                  </a:r>
                  <a:r>
                    <a:rPr lang="en-US" sz="1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 readout - </a:t>
                  </a:r>
                  <a:r>
                    <a:rPr lang="en-US" sz="1800" dirty="0">
                      <a:solidFill>
                        <a:srgbClr val="00B050"/>
                      </a:solidFill>
                      <a:latin typeface="Avenir Next" panose="020B0503020202020204" pitchFamily="34" charset="0"/>
                    </a:rPr>
                    <a:t>IRFU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92823E1-86F1-1752-A7A8-8ACE108D72CF}"/>
                    </a:ext>
                  </a:extLst>
                </p:cNvPr>
                <p:cNvSpPr txBox="1"/>
                <p:nvPr/>
              </p:nvSpPr>
              <p:spPr>
                <a:xfrm>
                  <a:off x="7720062" y="3681036"/>
                  <a:ext cx="4439985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RPC ≲ 100 </a:t>
                  </a:r>
                  <a:r>
                    <a:rPr lang="en-US" sz="18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ps</a:t>
                  </a:r>
                  <a:r>
                    <a:rPr lang="en-US" sz="1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 precision - </a:t>
                  </a:r>
                  <a:r>
                    <a:rPr lang="en-US" sz="1800" dirty="0">
                      <a:solidFill>
                        <a:srgbClr val="3FB000"/>
                      </a:solidFill>
                      <a:latin typeface="Avenir Next" panose="020B0503020202020204" pitchFamily="34" charset="0"/>
                    </a:rPr>
                    <a:t>IP2I, LPC</a:t>
                  </a:r>
                  <a:r>
                    <a:rPr lang="en-US" dirty="0">
                      <a:solidFill>
                        <a:srgbClr val="3FB000"/>
                      </a:solidFill>
                      <a:latin typeface="Avenir Next" panose="020B0503020202020204" pitchFamily="34" charset="0"/>
                    </a:rPr>
                    <a:t>-CF</a:t>
                  </a:r>
                  <a:r>
                    <a:rPr lang="en-US" sz="1800" dirty="0">
                      <a:solidFill>
                        <a:srgbClr val="3FB000"/>
                      </a:solidFill>
                      <a:latin typeface="Avenir Next" panose="020B0503020202020204" pitchFamily="34" charset="0"/>
                    </a:rPr>
                    <a:t> OMEGA</a:t>
                  </a:r>
                  <a:endParaRPr lang="en-FR" dirty="0"/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7AB36503-6FCF-07D5-49F3-1C98CC1791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63195" y="4050368"/>
                  <a:ext cx="234782" cy="27767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2AF65FF-020C-A3FC-ED55-8BA24D67289F}"/>
                    </a:ext>
                  </a:extLst>
                </p:cNvPr>
                <p:cNvSpPr txBox="1"/>
                <p:nvPr/>
              </p:nvSpPr>
              <p:spPr>
                <a:xfrm>
                  <a:off x="7720062" y="4274250"/>
                  <a:ext cx="30018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MicroMegas</a:t>
                  </a:r>
                  <a:r>
                    <a:rPr lang="en-US" sz="1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 </a:t>
                  </a:r>
                  <a:r>
                    <a:rPr lang="en-US" sz="18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Picosec</a:t>
                  </a:r>
                  <a:r>
                    <a:rPr lang="en-US" sz="1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 - </a:t>
                  </a:r>
                  <a:r>
                    <a:rPr lang="en-US" sz="1800" dirty="0">
                      <a:solidFill>
                        <a:srgbClr val="3FB000"/>
                      </a:solidFill>
                      <a:latin typeface="Avenir Next" panose="020B0503020202020204" pitchFamily="34" charset="0"/>
                    </a:rPr>
                    <a:t>IRFU</a:t>
                  </a:r>
                  <a:r>
                    <a:rPr lang="en-US" sz="1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venir Next" panose="020B0503020202020204" pitchFamily="34" charset="0"/>
                    </a:rPr>
                    <a:t> </a:t>
                  </a:r>
                  <a:endParaRPr lang="en-FR" dirty="0"/>
                </a:p>
              </p:txBody>
            </p:sp>
          </p:grp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D59DE91-9D02-D047-BD3D-27C24DD46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9783" y="3297389"/>
              <a:ext cx="23478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BF98FD3-0363-BE51-9C92-B9BBCD3E64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9783" y="3924546"/>
              <a:ext cx="23478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6BE0C55-5E4A-A713-1EA5-17803D9332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9783" y="2092035"/>
              <a:ext cx="23478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0234D1D-4BF7-53B4-CB7C-B2C054E8D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9783" y="2369130"/>
              <a:ext cx="23478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732F7FF-BD24-379B-1985-CC55B985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9783" y="3006441"/>
              <a:ext cx="23478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74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1211321-A84E-367E-73AD-30C6BA5C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2A6EF-261B-12C2-0A33-A8C79F34E080}"/>
              </a:ext>
            </a:extLst>
          </p:cNvPr>
          <p:cNvSpPr txBox="1"/>
          <p:nvPr/>
        </p:nvSpPr>
        <p:spPr>
          <a:xfrm>
            <a:off x="0" y="6376973"/>
            <a:ext cx="1179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400" i="1" dirty="0">
                <a:latin typeface="Avenir Next" panose="020B0503020202020204" pitchFamily="34" charset="0"/>
              </a:rPr>
              <a:t>* DRD3 </a:t>
            </a:r>
            <a:r>
              <a:rPr lang="en-GB" sz="1400" i="1" dirty="0">
                <a:latin typeface="Avenir Next" panose="020B0503020202020204" pitchFamily="34" charset="0"/>
              </a:rPr>
              <a:t>p</a:t>
            </a:r>
            <a:r>
              <a:rPr lang="en-FR" sz="1400" i="1" dirty="0">
                <a:latin typeface="Avenir Next" panose="020B0503020202020204" pitchFamily="34" charset="0"/>
              </a:rPr>
              <a:t>roposal conditional approval, aiming at full approval at the next DRDC and RB sessions in June </a:t>
            </a:r>
          </a:p>
          <a:p>
            <a:r>
              <a:rPr lang="en-FR" sz="1400" i="1" baseline="30000" dirty="0">
                <a:solidFill>
                  <a:srgbClr val="00B050"/>
                </a:solidFill>
                <a:latin typeface="Avenir Next" panose="020B0503020202020204" pitchFamily="34" charset="0"/>
              </a:rPr>
              <a:t>1) </a:t>
            </a:r>
            <a:r>
              <a:rPr lang="en-FR" sz="1400" i="1" dirty="0">
                <a:solidFill>
                  <a:srgbClr val="00B050"/>
                </a:solidFill>
                <a:latin typeface="Avenir Next" panose="020B0503020202020204" pitchFamily="34" charset="0"/>
              </a:rPr>
              <a:t>IN2P3 contributions to </a:t>
            </a:r>
            <a:r>
              <a:rPr lang="en-FR" sz="1400" i="1" dirty="0">
                <a:latin typeface="Avenir Next" panose="020B0503020202020204" pitchFamily="34" charset="0"/>
              </a:rPr>
              <a:t>WG/</a:t>
            </a:r>
            <a:r>
              <a:rPr lang="en-FR" sz="1400" i="1" dirty="0">
                <a:solidFill>
                  <a:srgbClr val="C00000"/>
                </a:solidFill>
                <a:latin typeface="Avenir Next" panose="020B0503020202020204" pitchFamily="34" charset="0"/>
              </a:rPr>
              <a:t>WP</a:t>
            </a:r>
            <a:r>
              <a:rPr lang="en-FR" sz="1400" i="1" dirty="0">
                <a:latin typeface="Avenir Next" panose="020B0503020202020204" pitchFamily="34" charset="0"/>
              </a:rPr>
              <a:t> co-convenership, ** </a:t>
            </a:r>
            <a:r>
              <a:rPr lang="en-GB" sz="1400" i="1" dirty="0">
                <a:latin typeface="Avenir Next" panose="020B0503020202020204" pitchFamily="34" charset="0"/>
              </a:rPr>
              <a:t>c</a:t>
            </a:r>
            <a:r>
              <a:rPr lang="en-FR" sz="1400" i="1" dirty="0">
                <a:latin typeface="Avenir Next" panose="020B0503020202020204" pitchFamily="34" charset="0"/>
              </a:rPr>
              <a:t>an contain insitutes outside IN2P3 and CEA/IRFU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FCC235-9745-257C-A5BF-F21372ABB602}"/>
              </a:ext>
            </a:extLst>
          </p:cNvPr>
          <p:cNvGrpSpPr/>
          <p:nvPr/>
        </p:nvGrpSpPr>
        <p:grpSpPr>
          <a:xfrm>
            <a:off x="1916716" y="1350160"/>
            <a:ext cx="7278804" cy="4672393"/>
            <a:chOff x="2360067" y="1460999"/>
            <a:chExt cx="7278804" cy="467239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217D5F1-7A1F-7BEA-918F-48F53E1D9578}"/>
                </a:ext>
              </a:extLst>
            </p:cNvPr>
            <p:cNvGrpSpPr/>
            <p:nvPr/>
          </p:nvGrpSpPr>
          <p:grpSpPr>
            <a:xfrm>
              <a:off x="2553129" y="1460999"/>
              <a:ext cx="7085742" cy="4672393"/>
              <a:chOff x="4707928" y="1167759"/>
              <a:chExt cx="7085742" cy="467239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ADB71D9-928E-5959-BFC5-94A73C2F20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3200"/>
              <a:stretch/>
            </p:blipFill>
            <p:spPr>
              <a:xfrm>
                <a:off x="5577532" y="1928152"/>
                <a:ext cx="6216138" cy="3134261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1E2D65-8169-765D-91E1-592F9A91113D}"/>
                  </a:ext>
                </a:extLst>
              </p:cNvPr>
              <p:cNvSpPr txBox="1"/>
              <p:nvPr/>
            </p:nvSpPr>
            <p:spPr>
              <a:xfrm>
                <a:off x="5270777" y="1167759"/>
                <a:ext cx="24749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FR" dirty="0">
                    <a:solidFill>
                      <a:srgbClr val="C00000"/>
                    </a:solidFill>
                    <a:latin typeface="Avenir Next" panose="020B0503020202020204" pitchFamily="34" charset="0"/>
                  </a:rPr>
                  <a:t>Work Packages</a:t>
                </a:r>
              </a:p>
              <a:p>
                <a:pPr algn="ctr"/>
                <a:r>
                  <a:rPr lang="en-FR" dirty="0">
                    <a:solidFill>
                      <a:srgbClr val="C00000"/>
                    </a:solidFill>
                    <a:latin typeface="Avenir Next" panose="020B0503020202020204" pitchFamily="34" charset="0"/>
                  </a:rPr>
                  <a:t>technologies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47880A-0CD4-23D7-E93E-9138D56DEB5A}"/>
                  </a:ext>
                </a:extLst>
              </p:cNvPr>
              <p:cNvSpPr txBox="1"/>
              <p:nvPr/>
            </p:nvSpPr>
            <p:spPr>
              <a:xfrm>
                <a:off x="4707928" y="5193821"/>
                <a:ext cx="360616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FR" dirty="0">
                    <a:latin typeface="Avenir Next" panose="020B0503020202020204" pitchFamily="34" charset="0"/>
                  </a:rPr>
                  <a:t>matched to DRDTs</a:t>
                </a:r>
              </a:p>
              <a:p>
                <a:pPr algn="ctr"/>
                <a:r>
                  <a:rPr lang="en-GB" dirty="0">
                    <a:latin typeface="Avenir Next" panose="020B0503020202020204" pitchFamily="34" charset="0"/>
                  </a:rPr>
                  <a:t>i</a:t>
                </a:r>
                <a:r>
                  <a:rPr lang="en-FR" dirty="0">
                    <a:latin typeface="Avenir Next" panose="020B0503020202020204" pitchFamily="34" charset="0"/>
                  </a:rPr>
                  <a:t>dentified in the ECFA roadmap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39B708-1922-F499-2362-6E2F696CB9E9}"/>
                  </a:ext>
                </a:extLst>
              </p:cNvPr>
              <p:cNvSpPr txBox="1"/>
              <p:nvPr/>
            </p:nvSpPr>
            <p:spPr>
              <a:xfrm>
                <a:off x="7797366" y="1167759"/>
                <a:ext cx="386446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FR" dirty="0">
                    <a:latin typeface="Avenir Next" panose="020B0503020202020204" pitchFamily="34" charset="0"/>
                  </a:rPr>
                  <a:t>Working Groups </a:t>
                </a:r>
              </a:p>
              <a:p>
                <a:pPr algn="ctr"/>
                <a:r>
                  <a:rPr lang="en-GB" dirty="0">
                    <a:latin typeface="Avenir Next" panose="020B0503020202020204" pitchFamily="34" charset="0"/>
                  </a:rPr>
                  <a:t>t</a:t>
                </a:r>
                <a:r>
                  <a:rPr lang="en-FR" dirty="0">
                    <a:latin typeface="Avenir Next" panose="020B0503020202020204" pitchFamily="34" charset="0"/>
                  </a:rPr>
                  <a:t>echnology  &amp; common activities</a:t>
                </a:r>
              </a:p>
            </p:txBody>
          </p:sp>
          <p:sp>
            <p:nvSpPr>
              <p:cNvPr id="16" name="Right Brace 15">
                <a:extLst>
                  <a:ext uri="{FF2B5EF4-FFF2-40B4-BE49-F238E27FC236}">
                    <a16:creationId xmlns:a16="http://schemas.microsoft.com/office/drawing/2014/main" id="{F0DCAB51-2DCF-0C1B-7437-D8B3FB3C989E}"/>
                  </a:ext>
                </a:extLst>
              </p:cNvPr>
              <p:cNvSpPr/>
              <p:nvPr/>
            </p:nvSpPr>
            <p:spPr>
              <a:xfrm rot="5400000" flipH="1">
                <a:off x="6450627" y="1278192"/>
                <a:ext cx="115200" cy="1191191"/>
              </a:xfrm>
              <a:prstGeom prst="rightBrace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17" name="Right Brace 16">
                <a:extLst>
                  <a:ext uri="{FF2B5EF4-FFF2-40B4-BE49-F238E27FC236}">
                    <a16:creationId xmlns:a16="http://schemas.microsoft.com/office/drawing/2014/main" id="{F2B4D3E6-9E1F-0D67-D6B4-87FFF7CF843F}"/>
                  </a:ext>
                </a:extLst>
              </p:cNvPr>
              <p:cNvSpPr/>
              <p:nvPr/>
            </p:nvSpPr>
            <p:spPr>
              <a:xfrm rot="5400000" flipH="1">
                <a:off x="9646315" y="160403"/>
                <a:ext cx="115200" cy="3426770"/>
              </a:xfrm>
              <a:prstGeom prst="rightBrac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19" name="Right Brace 18">
                <a:extLst>
                  <a:ext uri="{FF2B5EF4-FFF2-40B4-BE49-F238E27FC236}">
                    <a16:creationId xmlns:a16="http://schemas.microsoft.com/office/drawing/2014/main" id="{C29D7544-5FAE-2F0B-8B59-1854D1EE1543}"/>
                  </a:ext>
                </a:extLst>
              </p:cNvPr>
              <p:cNvSpPr/>
              <p:nvPr/>
            </p:nvSpPr>
            <p:spPr>
              <a:xfrm rot="16200000" flipH="1">
                <a:off x="6450627" y="4539392"/>
                <a:ext cx="115200" cy="1191191"/>
              </a:xfrm>
              <a:prstGeom prst="rightBrac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635B5B-32A7-A3FF-B4C3-C0EB03A17A9D}"/>
                </a:ext>
              </a:extLst>
            </p:cNvPr>
            <p:cNvSpPr txBox="1"/>
            <p:nvPr/>
          </p:nvSpPr>
          <p:spPr>
            <a:xfrm>
              <a:off x="2546811" y="2556716"/>
              <a:ext cx="9683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FR" sz="12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J. Baudot</a:t>
              </a:r>
              <a:r>
                <a:rPr lang="en-FR" sz="1200" baseline="300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1)</a:t>
              </a:r>
              <a:endParaRPr lang="en-FR" sz="1200" dirty="0">
                <a:solidFill>
                  <a:srgbClr val="3FB00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68E389-82D7-C0AE-C168-B9B86BEF6A6E}"/>
                </a:ext>
              </a:extLst>
            </p:cNvPr>
            <p:cNvSpPr txBox="1"/>
            <p:nvPr/>
          </p:nvSpPr>
          <p:spPr>
            <a:xfrm>
              <a:off x="2360067" y="4689236"/>
              <a:ext cx="1155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FR" sz="12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G. Calderini</a:t>
              </a:r>
              <a:r>
                <a:rPr lang="en-FR" sz="1200" baseline="300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1)</a:t>
              </a:r>
              <a:endParaRPr lang="en-FR" sz="1200" dirty="0">
                <a:solidFill>
                  <a:srgbClr val="3FB000"/>
                </a:solidFill>
                <a:latin typeface="Avenir Next" panose="020B0503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81E2058-8C0B-9999-7A04-BAB520A2C134}"/>
              </a:ext>
            </a:extLst>
          </p:cNvPr>
          <p:cNvSpPr txBox="1"/>
          <p:nvPr/>
        </p:nvSpPr>
        <p:spPr>
          <a:xfrm>
            <a:off x="2103460" y="733287"/>
            <a:ext cx="6506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>
                <a:latin typeface="Avenir Next" panose="020B0503020202020204" pitchFamily="34" charset="0"/>
                <a:hlinkClick r:id="rId4"/>
              </a:rPr>
              <a:t>DRD3</a:t>
            </a:r>
            <a:r>
              <a:rPr lang="en-GB" sz="2800" dirty="0">
                <a:latin typeface="Avenir Next" panose="020B0503020202020204" pitchFamily="34" charset="0"/>
              </a:rPr>
              <a:t> Solid State Detectors*: structure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2BCA5F-A826-D09D-69FC-9F2CFB935794}"/>
              </a:ext>
            </a:extLst>
          </p:cNvPr>
          <p:cNvCxnSpPr>
            <a:cxnSpLocks/>
          </p:cNvCxnSpPr>
          <p:nvPr/>
        </p:nvCxnSpPr>
        <p:spPr>
          <a:xfrm>
            <a:off x="3096166" y="2563832"/>
            <a:ext cx="234782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E7AD7D-ADD8-C7C3-4439-F1CB2AA587D3}"/>
              </a:ext>
            </a:extLst>
          </p:cNvPr>
          <p:cNvCxnSpPr>
            <a:cxnSpLocks/>
          </p:cNvCxnSpPr>
          <p:nvPr/>
        </p:nvCxnSpPr>
        <p:spPr>
          <a:xfrm>
            <a:off x="3091399" y="4687907"/>
            <a:ext cx="234782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090448E-8AF2-DA76-677F-64B20EB3A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295" y="297638"/>
            <a:ext cx="2777160" cy="1710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6E707BA-24DC-3390-B24E-F10DEC1BD33C}"/>
              </a:ext>
            </a:extLst>
          </p:cNvPr>
          <p:cNvSpPr txBox="1"/>
          <p:nvPr/>
        </p:nvSpPr>
        <p:spPr>
          <a:xfrm>
            <a:off x="9654200" y="522495"/>
            <a:ext cx="447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800" i="1" dirty="0">
                <a:latin typeface="Avenir Next" panose="020B0503020202020204" pitchFamily="34" charset="0"/>
              </a:rPr>
              <a:t>**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75423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1211321-A84E-367E-73AD-30C6BA5C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B4D902-491E-2796-CFFB-117279C477AA}"/>
              </a:ext>
            </a:extLst>
          </p:cNvPr>
          <p:cNvSpPr/>
          <p:nvPr/>
        </p:nvSpPr>
        <p:spPr>
          <a:xfrm>
            <a:off x="355600" y="395422"/>
            <a:ext cx="11569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DRD3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Solid State Detectors: </a:t>
            </a:r>
            <a:r>
              <a:rPr lang="en-US" sz="28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French contribution proposals 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relation to 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FCC-</a:t>
            </a:r>
            <a:r>
              <a:rPr lang="en-US" sz="2000" dirty="0" err="1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ee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detector concepts</a:t>
            </a:r>
            <a:endParaRPr lang="en-US" sz="2000" dirty="0">
              <a:solidFill>
                <a:srgbClr val="7030A0"/>
              </a:solidFill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3F28D-0726-F809-0A2F-48DF67F65A83}"/>
              </a:ext>
            </a:extLst>
          </p:cNvPr>
          <p:cNvCxnSpPr/>
          <p:nvPr/>
        </p:nvCxnSpPr>
        <p:spPr>
          <a:xfrm flipH="1">
            <a:off x="9058570" y="4216488"/>
            <a:ext cx="602466" cy="0"/>
          </a:xfrm>
          <a:prstGeom prst="straightConnector1">
            <a:avLst/>
          </a:prstGeom>
          <a:ln w="1905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2B63B8A-9759-96C8-F7C5-8BE9E5A71059}"/>
              </a:ext>
            </a:extLst>
          </p:cNvPr>
          <p:cNvSpPr txBox="1"/>
          <p:nvPr/>
        </p:nvSpPr>
        <p:spPr>
          <a:xfrm>
            <a:off x="1747" y="6602578"/>
            <a:ext cx="89475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</a:rPr>
              <a:t>Vertex Detector, Central Tracking, High Granularity Calorimetry, Time of Flight Layers</a:t>
            </a:r>
            <a:endParaRPr lang="en-US" sz="1400" i="1" baseline="-25000" dirty="0">
              <a:latin typeface="Avenir Next" panose="020B0503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2F6C18C-FFED-A981-4088-3E1BC373EF77}"/>
              </a:ext>
            </a:extLst>
          </p:cNvPr>
          <p:cNvGrpSpPr/>
          <p:nvPr/>
        </p:nvGrpSpPr>
        <p:grpSpPr>
          <a:xfrm>
            <a:off x="65154" y="1305779"/>
            <a:ext cx="11994616" cy="3243780"/>
            <a:chOff x="65154" y="1805802"/>
            <a:chExt cx="11994616" cy="32437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B9E4FF8-0E6E-8575-E741-19110B064E77}"/>
                </a:ext>
              </a:extLst>
            </p:cNvPr>
            <p:cNvSpPr txBox="1"/>
            <p:nvPr/>
          </p:nvSpPr>
          <p:spPr>
            <a:xfrm>
              <a:off x="6893773" y="1985292"/>
              <a:ext cx="51659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venir Next" panose="020B0503020202020204" pitchFamily="34" charset="0"/>
                </a:rPr>
                <a:t>TJ/</a:t>
              </a:r>
              <a:r>
                <a:rPr lang="en-US" sz="1600" dirty="0" err="1">
                  <a:latin typeface="Avenir Next" panose="020B0503020202020204" pitchFamily="34" charset="0"/>
                </a:rPr>
                <a:t>TPSCo</a:t>
              </a:r>
              <a:r>
                <a:rPr lang="en-US" sz="1600" dirty="0">
                  <a:latin typeface="Avenir Next" panose="020B0503020202020204" pitchFamily="34" charset="0"/>
                </a:rPr>
                <a:t> 180/65 nm - </a:t>
              </a:r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APC, CPPM, IPHC, IP2I, LPNHE</a:t>
              </a:r>
            </a:p>
            <a:p>
              <a:r>
                <a:rPr lang="en-US" sz="1600" dirty="0" err="1">
                  <a:latin typeface="Avenir Next" panose="020B0503020202020204" pitchFamily="34" charset="0"/>
                </a:rPr>
                <a:t>LFoundry</a:t>
              </a:r>
              <a:r>
                <a:rPr lang="en-US" sz="1600" dirty="0">
                  <a:latin typeface="Avenir Next" panose="020B0503020202020204" pitchFamily="34" charset="0"/>
                </a:rPr>
                <a:t> 150 nm - </a:t>
              </a:r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IRFU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94A71DF-D305-DF64-7731-CC04A8FC6212}"/>
                </a:ext>
              </a:extLst>
            </p:cNvPr>
            <p:cNvGrpSpPr/>
            <p:nvPr/>
          </p:nvGrpSpPr>
          <p:grpSpPr>
            <a:xfrm>
              <a:off x="65154" y="1805802"/>
              <a:ext cx="6832080" cy="3161971"/>
              <a:chOff x="11366" y="1805802"/>
              <a:chExt cx="6832080" cy="3161971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E51A7B2-6D61-6535-E485-965C35CE1BEC}"/>
                  </a:ext>
                </a:extLst>
              </p:cNvPr>
              <p:cNvGrpSpPr/>
              <p:nvPr/>
            </p:nvGrpSpPr>
            <p:grpSpPr>
              <a:xfrm>
                <a:off x="11366" y="1805802"/>
                <a:ext cx="6824260" cy="3161971"/>
                <a:chOff x="226518" y="1805802"/>
                <a:chExt cx="6824260" cy="3161971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BCD9D7C0-D3D8-352F-31FF-78149861AA59}"/>
                    </a:ext>
                  </a:extLst>
                </p:cNvPr>
                <p:cNvGrpSpPr/>
                <p:nvPr/>
              </p:nvGrpSpPr>
              <p:grpSpPr>
                <a:xfrm>
                  <a:off x="226518" y="1805802"/>
                  <a:ext cx="6824260" cy="3161971"/>
                  <a:chOff x="226518" y="1805802"/>
                  <a:chExt cx="6824260" cy="3161971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3ED1CA13-702D-1693-813E-32A48518E902}"/>
                      </a:ext>
                    </a:extLst>
                  </p:cNvPr>
                  <p:cNvGrpSpPr/>
                  <p:nvPr/>
                </p:nvGrpSpPr>
                <p:grpSpPr>
                  <a:xfrm>
                    <a:off x="226518" y="1805802"/>
                    <a:ext cx="6824260" cy="3161971"/>
                    <a:chOff x="226518" y="2007507"/>
                    <a:chExt cx="6824260" cy="3161971"/>
                  </a:xfrm>
                </p:grpSpPr>
                <p:grpSp>
                  <p:nvGrpSpPr>
                    <p:cNvPr id="10" name="Group 9">
                      <a:extLst>
                        <a:ext uri="{FF2B5EF4-FFF2-40B4-BE49-F238E27FC236}">
                          <a16:creationId xmlns:a16="http://schemas.microsoft.com/office/drawing/2014/main" id="{291DDFF9-C2A1-2681-3545-CF23CB30D5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68932" y="2007507"/>
                      <a:ext cx="1881846" cy="3161971"/>
                      <a:chOff x="2842566" y="1342489"/>
                      <a:chExt cx="1881846" cy="3161971"/>
                    </a:xfrm>
                  </p:grpSpPr>
                  <p:pic>
                    <p:nvPicPr>
                      <p:cNvPr id="6" name="Picture 5">
                        <a:extLst>
                          <a:ext uri="{FF2B5EF4-FFF2-40B4-BE49-F238E27FC236}">
                            <a16:creationId xmlns:a16="http://schemas.microsoft.com/office/drawing/2014/main" id="{8ADB71D9-928E-5959-BFC5-94A73C2F206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/>
                      <a:srcRect t="13200" r="75076"/>
                      <a:stretch/>
                    </p:blipFill>
                    <p:spPr>
                      <a:xfrm>
                        <a:off x="2842566" y="1342489"/>
                        <a:ext cx="1549325" cy="313426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" name="Picture 3">
                        <a:extLst>
                          <a:ext uri="{FF2B5EF4-FFF2-40B4-BE49-F238E27FC236}">
                            <a16:creationId xmlns:a16="http://schemas.microsoft.com/office/drawing/2014/main" id="{FC6361BF-DD12-96B2-0B39-8A85C7599F9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/>
                      <a:srcRect l="94651" t="13200"/>
                      <a:stretch/>
                    </p:blipFill>
                    <p:spPr>
                      <a:xfrm>
                        <a:off x="4391891" y="1370199"/>
                        <a:ext cx="332521" cy="3134261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AE0A9A48-9486-76A1-AB21-047B5D152B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6518" y="2311770"/>
                      <a:ext cx="492826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FR" sz="1600" dirty="0">
                          <a:latin typeface="Avenir Next" panose="020B0503020202020204" pitchFamily="34" charset="0"/>
                        </a:rPr>
                        <a:t>Monolithic CMOS 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venir Next" panose="020B0503020202020204" pitchFamily="34" charset="0"/>
                        </a:rPr>
                        <a:t>VD/CT </a:t>
                      </a:r>
                      <a:r>
                        <a:rPr lang="en-US" sz="16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rPr>
                        <a:t>all, 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venir Next" panose="020B0503020202020204" pitchFamily="34" charset="0"/>
                        </a:rPr>
                        <a:t>HGC </a:t>
                      </a:r>
                      <a:r>
                        <a:rPr lang="en-US" sz="16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rPr>
                        <a:t>ILD’ &amp; CLD</a:t>
                      </a:r>
                      <a:r>
                        <a:rPr lang="en-FR" sz="1600" dirty="0">
                          <a:latin typeface="Avenir Next" panose="020B0503020202020204" pitchFamily="34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DA1B1145-0D71-5085-0696-A665E8E437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6518" y="3038444"/>
                      <a:ext cx="492826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FR" sz="1600" dirty="0">
                          <a:latin typeface="Avenir Next" panose="020B0503020202020204" pitchFamily="34" charset="0"/>
                        </a:rPr>
                        <a:t>LGAD TL </a:t>
                      </a:r>
                      <a:r>
                        <a:rPr lang="en-FR" sz="16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rPr>
                        <a:t>all</a:t>
                      </a:r>
                      <a:r>
                        <a:rPr lang="en-FR" sz="1600" dirty="0">
                          <a:latin typeface="Avenir Next" panose="020B0503020202020204" pitchFamily="34" charset="0"/>
                        </a:rPr>
                        <a:t> and 3D sensors </a:t>
                      </a:r>
                    </a:p>
                  </p:txBody>
                </p: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2DC182EA-3850-57F5-D1CE-E3CAD085F9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52280" y="3598776"/>
                      <a:ext cx="3702499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FR" sz="1600" dirty="0">
                          <a:latin typeface="Avenir Next" panose="020B0503020202020204" pitchFamily="34" charset="0"/>
                        </a:rPr>
                        <a:t>radiation tolerance </a:t>
                      </a:r>
                    </a:p>
                    <a:p>
                      <a:pPr algn="r"/>
                      <a:r>
                        <a:rPr lang="en-FR" sz="1600" dirty="0">
                          <a:latin typeface="Avenir Next" panose="020B0503020202020204" pitchFamily="34" charset="0"/>
                        </a:rPr>
                        <a:t>ATLAS/CMS/LHCb long term FCC-hh</a:t>
                      </a:r>
                    </a:p>
                  </p:txBody>
                </p:sp>
                <p:cxnSp>
                  <p:nvCxnSpPr>
                    <p:cNvPr id="22" name="Straight Arrow Connector 21">
                      <a:extLst>
                        <a:ext uri="{FF2B5EF4-FFF2-40B4-BE49-F238E27FC236}">
                          <a16:creationId xmlns:a16="http://schemas.microsoft.com/office/drawing/2014/main" id="{D37CFCDE-AE44-B449-18A2-1EF24335E8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51904" y="2469187"/>
                      <a:ext cx="23478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Arrow Connector 22">
                      <a:extLst>
                        <a:ext uri="{FF2B5EF4-FFF2-40B4-BE49-F238E27FC236}">
                          <a16:creationId xmlns:a16="http://schemas.microsoft.com/office/drawing/2014/main" id="{9154D560-D8C8-2354-2BD0-0871B62EC9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51904" y="3207782"/>
                      <a:ext cx="23478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Arrow Connector 23">
                      <a:extLst>
                        <a:ext uri="{FF2B5EF4-FFF2-40B4-BE49-F238E27FC236}">
                          <a16:creationId xmlns:a16="http://schemas.microsoft.com/office/drawing/2014/main" id="{8C3C4474-6EE6-062D-91A6-50DA91583F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51904" y="3888480"/>
                      <a:ext cx="23478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F9481CB-BFBC-F8FD-FE64-C43C1F3F3A03}"/>
                      </a:ext>
                    </a:extLst>
                  </p:cNvPr>
                  <p:cNvSpPr txBox="1"/>
                  <p:nvPr/>
                </p:nvSpPr>
                <p:spPr>
                  <a:xfrm>
                    <a:off x="2936629" y="4188079"/>
                    <a:ext cx="2218151" cy="338554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nir Next" panose="020B0503020202020204" pitchFamily="34" charset="0"/>
                      </a:rPr>
                      <a:t>VD/CT/HGC </a:t>
                    </a:r>
                    <a:r>
                      <a:rPr lang="en-US" sz="1600" dirty="0">
                        <a:solidFill>
                          <a:srgbClr val="00B0F0"/>
                        </a:solidFill>
                        <a:latin typeface="Avenir Next" panose="020B0503020202020204" pitchFamily="34" charset="0"/>
                      </a:rPr>
                      <a:t>all </a:t>
                    </a:r>
                    <a:r>
                      <a: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nir Next" panose="020B0503020202020204" pitchFamily="34" charset="0"/>
                      </a:rPr>
                      <a:t>- HGC</a:t>
                    </a:r>
                    <a:endParaRPr lang="en-US" sz="1600" dirty="0">
                      <a:solidFill>
                        <a:srgbClr val="00B0F0"/>
                      </a:solidFill>
                      <a:latin typeface="Avenir Next" panose="020B0503020202020204" pitchFamily="34" charset="0"/>
                    </a:endParaRPr>
                  </a:p>
                </p:txBody>
              </p:sp>
            </p:grp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64FB6DF0-23DC-0E5E-456A-3B0647B5A1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904" y="4336714"/>
                  <a:ext cx="23478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C3DF9D0-C745-E8E6-FFD0-8C89948CA8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08664" y="2271965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DCAC011D-A32D-9B64-F3AF-0B8EE049EE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08664" y="3010560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07D79A05-6052-5B8D-D64D-3CDBAF6A22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08664" y="3691258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27F32D30-6212-4C4C-D9D3-F2DB0E41AD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08664" y="4341197"/>
                <a:ext cx="23478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D0EAAC1-C357-48AC-B593-DB9FB3F1AB51}"/>
                </a:ext>
              </a:extLst>
            </p:cNvPr>
            <p:cNvSpPr txBox="1"/>
            <p:nvPr/>
          </p:nvSpPr>
          <p:spPr>
            <a:xfrm>
              <a:off x="6897234" y="2850186"/>
              <a:ext cx="413220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venir Next" panose="020B0503020202020204" pitchFamily="34" charset="0"/>
                </a:rPr>
                <a:t>LGAD - </a:t>
              </a:r>
              <a:r>
                <a:rPr lang="en-US" sz="1600" dirty="0" err="1">
                  <a:solidFill>
                    <a:srgbClr val="3FB000"/>
                  </a:solidFill>
                  <a:latin typeface="Avenir Next" panose="020B0503020202020204" pitchFamily="34" charset="0"/>
                </a:rPr>
                <a:t>IJCLab</a:t>
              </a:r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 , Omega, LPNHE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CDB2B9D-0664-15F4-743A-29F4C22797DB}"/>
                </a:ext>
              </a:extLst>
            </p:cNvPr>
            <p:cNvSpPr txBox="1"/>
            <p:nvPr/>
          </p:nvSpPr>
          <p:spPr>
            <a:xfrm>
              <a:off x="6897234" y="3394760"/>
              <a:ext cx="48286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venir Next" panose="020B0503020202020204" pitchFamily="34" charset="0"/>
                </a:rPr>
                <a:t>WBG - </a:t>
              </a:r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LPSC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, </a:t>
              </a:r>
              <a:r>
                <a:rPr lang="en-US" sz="1600" dirty="0">
                  <a:latin typeface="Avenir Next" panose="020B0503020202020204" pitchFamily="34" charset="0"/>
                </a:rPr>
                <a:t>Diamond and Silicon - </a:t>
              </a:r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LPSC,  </a:t>
              </a:r>
              <a:r>
                <a:rPr lang="en-US" sz="1600" dirty="0" err="1">
                  <a:solidFill>
                    <a:srgbClr val="3FB000"/>
                  </a:solidFill>
                  <a:latin typeface="Avenir Next" panose="020B0503020202020204" pitchFamily="34" charset="0"/>
                </a:rPr>
                <a:t>IJCLab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 </a:t>
              </a:r>
              <a:r>
                <a:rPr lang="en-US" sz="1600" dirty="0">
                  <a:latin typeface="Avenir Next" panose="020B0503020202020204" pitchFamily="34" charset="0"/>
                </a:rPr>
                <a:t>Silicon - </a:t>
              </a:r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APC, IRFU, LPNHE</a:t>
              </a:r>
              <a:endParaRPr lang="en-FR" sz="16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B03ABB-BE54-BB3B-A74B-CC88A638C431}"/>
                </a:ext>
              </a:extLst>
            </p:cNvPr>
            <p:cNvSpPr txBox="1"/>
            <p:nvPr/>
          </p:nvSpPr>
          <p:spPr>
            <a:xfrm>
              <a:off x="6889414" y="3972364"/>
              <a:ext cx="381668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venir Next" panose="020B0503020202020204" pitchFamily="34" charset="0"/>
                </a:rPr>
                <a:t>in house interconnect - </a:t>
              </a:r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CPPM, </a:t>
              </a:r>
              <a:r>
                <a:rPr lang="en-US" sz="1600" dirty="0" err="1">
                  <a:solidFill>
                    <a:srgbClr val="3FB000"/>
                  </a:solidFill>
                  <a:latin typeface="Avenir Next" panose="020B0503020202020204" pitchFamily="34" charset="0"/>
                </a:rPr>
                <a:t>IJCLab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 </a:t>
              </a:r>
            </a:p>
            <a:p>
              <a:r>
                <a:rPr lang="en-US" sz="1600" dirty="0">
                  <a:latin typeface="Avenir Next" panose="020B0503020202020204" pitchFamily="34" charset="0"/>
                </a:rPr>
                <a:t>wafer to wafer for MCMOS - </a:t>
              </a:r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IP2I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endParaRPr>
            </a:p>
            <a:p>
              <a:r>
                <a:rPr lang="en-US" sz="1600" dirty="0">
                  <a:latin typeface="Avenir Next" panose="020B0503020202020204" pitchFamily="34" charset="0"/>
                </a:rPr>
                <a:t>all techniques - </a:t>
              </a:r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LPNHE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endParaRPr>
            </a:p>
            <a:p>
              <a:r>
                <a:rPr lang="en-US" sz="1600" dirty="0">
                  <a:latin typeface="Avenir Next" panose="020B0503020202020204" pitchFamily="34" charset="0"/>
                </a:rPr>
                <a:t>mechanics &amp; cooling - </a:t>
              </a:r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CPPM, LPNHE</a:t>
              </a:r>
              <a:endParaRPr lang="en-US" sz="1600" dirty="0">
                <a:latin typeface="Avenir Next" panose="020B050302020202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A20DDF3-5D69-2A76-CC2B-3FA7472920F3}"/>
              </a:ext>
            </a:extLst>
          </p:cNvPr>
          <p:cNvSpPr txBox="1"/>
          <p:nvPr/>
        </p:nvSpPr>
        <p:spPr>
          <a:xfrm>
            <a:off x="247650" y="4636716"/>
            <a:ext cx="11696700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Major challenges (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</a:rPr>
              <a:t>FCC-</a:t>
            </a:r>
            <a:r>
              <a:rPr lang="en-US" sz="2000" dirty="0" err="1">
                <a:solidFill>
                  <a:srgbClr val="00B0F0"/>
                </a:solidFill>
                <a:latin typeface="Avenir Next" panose="020B0503020202020204" pitchFamily="34" charset="0"/>
              </a:rPr>
              <a:t>ee</a:t>
            </a:r>
            <a:r>
              <a:rPr lang="en-US" sz="2000" dirty="0">
                <a:latin typeface="Avenir Next" panose="020B0503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MCMOS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granularity in large size at low power consumption </a:t>
            </a:r>
            <a:r>
              <a:rPr lang="en-US" dirty="0">
                <a:latin typeface="Avenir Next" panose="020B0503020202020204" pitchFamily="34" charset="0"/>
              </a:rPr>
              <a:t>- new: precise timing, on detector processing…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LGAD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improve fill factor </a:t>
            </a:r>
            <a:r>
              <a:rPr lang="en-US" dirty="0">
                <a:latin typeface="Avenir Next" panose="020B0503020202020204" pitchFamily="34" charset="0"/>
              </a:rPr>
              <a:t>(for high pixel granularity)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collapse LGAD &amp; MCMOS </a:t>
            </a:r>
            <a:r>
              <a:rPr lang="en-US" dirty="0">
                <a:latin typeface="Avenir Next" panose="020B0503020202020204" pitchFamily="34" charset="0"/>
              </a:rPr>
              <a:t>(spatial/time precisions)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in single monolithic device, extend use to CT &amp; HGC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sustain foundry interest </a:t>
            </a:r>
            <a:r>
              <a:rPr lang="en-US" dirty="0">
                <a:latin typeface="Avenir Next" panose="020B0503020202020204" pitchFamily="34" charset="0"/>
              </a:rPr>
              <a:t>(so far ≠ process privileged for ≠ applications to VD, CT, HGC, TL)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new finer nodes and/or 3D interconnection </a:t>
            </a:r>
            <a:r>
              <a:rPr lang="en-US" dirty="0">
                <a:latin typeface="Avenir Next" panose="020B0503020202020204" pitchFamily="34" charset="0"/>
              </a:rPr>
              <a:t>(analog - digital features) to gain space and for low power</a:t>
            </a:r>
          </a:p>
        </p:txBody>
      </p:sp>
    </p:spTree>
    <p:extLst>
      <p:ext uri="{BB962C8B-B14F-4D97-AF65-F5344CB8AC3E}">
        <p14:creationId xmlns:p14="http://schemas.microsoft.com/office/powerpoint/2010/main" val="113255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72AEFB-89C2-428B-1855-094DE58B3D12}"/>
              </a:ext>
            </a:extLst>
          </p:cNvPr>
          <p:cNvSpPr txBox="1"/>
          <p:nvPr/>
        </p:nvSpPr>
        <p:spPr>
          <a:xfrm>
            <a:off x="263648" y="1088658"/>
            <a:ext cx="11664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Introduction to French instrumentation activities (1)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FBF59D3-FFAB-0860-BB83-4E8BA126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5F5D5-3C92-E7DE-14C2-D060E3DC97BF}"/>
              </a:ext>
            </a:extLst>
          </p:cNvPr>
          <p:cNvGrpSpPr/>
          <p:nvPr/>
        </p:nvGrpSpPr>
        <p:grpSpPr>
          <a:xfrm>
            <a:off x="163032" y="1967427"/>
            <a:ext cx="11865935" cy="4008790"/>
            <a:chOff x="163032" y="1238560"/>
            <a:chExt cx="11865935" cy="40087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6B23AC-0852-2591-9F72-2AB4D28233EB}"/>
                </a:ext>
              </a:extLst>
            </p:cNvPr>
            <p:cNvSpPr txBox="1"/>
            <p:nvPr/>
          </p:nvSpPr>
          <p:spPr>
            <a:xfrm>
              <a:off x="163032" y="1238560"/>
              <a:ext cx="11865935" cy="400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z="2200" dirty="0">
                  <a:latin typeface="Avenir Next" panose="020B0503020202020204" pitchFamily="34" charset="0"/>
                </a:rPr>
                <a:t>French R&amp;D activities mostly embedded in CERN DRDs (source below, not exhaustive)</a:t>
              </a:r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Avenir Next" panose="020B0503020202020204" pitchFamily="34" charset="0"/>
                </a:rPr>
                <a:t>Most contributions are related to collider projects: </a:t>
              </a:r>
            </a:p>
            <a:p>
              <a:pPr marL="120015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Alice-3, </a:t>
              </a:r>
              <a:r>
                <a:rPr lang="en-GB" dirty="0" err="1">
                  <a:solidFill>
                    <a:srgbClr val="FF3CEF"/>
                  </a:solidFill>
                  <a:latin typeface="Avenir Next" panose="020B0503020202020204" pitchFamily="34" charset="0"/>
                </a:rPr>
                <a:t>LHCb</a:t>
              </a: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-II, Belle-3, ATLAS, </a:t>
              </a:r>
              <a:r>
                <a:rPr lang="en-GB" dirty="0" err="1">
                  <a:solidFill>
                    <a:srgbClr val="FF3CEF"/>
                  </a:solidFill>
                  <a:latin typeface="Avenir Next" panose="020B0503020202020204" pitchFamily="34" charset="0"/>
                </a:rPr>
                <a:t>ePIC</a:t>
              </a: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, time scale 2034-35, matched to a 1</a:t>
              </a:r>
              <a:r>
                <a:rPr lang="en-GB" baseline="30000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st</a:t>
              </a: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 R&amp;D period of 3-4 years</a:t>
              </a:r>
            </a:p>
            <a:p>
              <a:pPr marL="120015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FCC-</a:t>
              </a:r>
              <a:r>
                <a:rPr lang="en-GB" dirty="0" err="1">
                  <a:solidFill>
                    <a:srgbClr val="FF3CEF"/>
                  </a:solidFill>
                  <a:latin typeface="Avenir Next" panose="020B0503020202020204" pitchFamily="34" charset="0"/>
                </a:rPr>
                <a:t>ee</a:t>
              </a: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 2045-2048 (and other e-e 2040) can allow further technology steps</a:t>
              </a:r>
            </a:p>
            <a:p>
              <a:pPr marL="1513350" lvl="3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5 labs involved/interested in Gas Detectors: </a:t>
              </a:r>
              <a:r>
                <a:rPr lang="en-GB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MicroMegas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, RPC, LGVD</a:t>
              </a:r>
            </a:p>
            <a:p>
              <a:pPr marL="1513350" lvl="3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8 labs involved/interested in Solid States detectors: 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MCMOS, LGAD, Diamond</a:t>
              </a:r>
            </a:p>
            <a:p>
              <a:pPr marL="1513350" lvl="3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3 labs involved/interested in Photon &amp; PID detectors: 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PMT, Cerenkov radiator &amp; PD coupling, </a:t>
              </a:r>
              <a:r>
                <a:rPr lang="en-GB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SciFi</a:t>
              </a:r>
              <a:endParaRPr lang="en-GB" dirty="0">
                <a:solidFill>
                  <a:srgbClr val="FF0000"/>
                </a:solidFill>
                <a:latin typeface="Avenir Next" panose="020B0503020202020204" pitchFamily="34" charset="0"/>
              </a:endParaRPr>
            </a:p>
            <a:p>
              <a:pPr marL="1513350" lvl="3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8 labs involved/interested in calorimetry: 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ECAL Si, LNG, Crystals; </a:t>
              </a:r>
              <a:r>
                <a:rPr lang="en-GB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HCal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 TMRPC </a:t>
              </a:r>
            </a:p>
            <a:p>
              <a:pPr marL="1513350" lvl="3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7 labs involved/interested in on/off-detector electronics: 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data transmission, 4(5)D IP blocs, radiation tolerance, intelligence on-detector, Backend/non Backend, complex imaging ASIC</a:t>
              </a:r>
            </a:p>
            <a:p>
              <a:pPr marL="1513350" lvl="3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3 labs involved/interested in Mechanics and integration of tracking systems: 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design and integration, material and manufacturing techniques, cooling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96E66E-3DDA-1D29-18FB-B1519E21B6DF}"/>
                </a:ext>
              </a:extLst>
            </p:cNvPr>
            <p:cNvSpPr txBox="1"/>
            <p:nvPr/>
          </p:nvSpPr>
          <p:spPr>
            <a:xfrm>
              <a:off x="663676" y="2738402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A6D601-17BC-3404-196A-00E6F8FA0501}"/>
                </a:ext>
              </a:extLst>
            </p:cNvPr>
            <p:cNvSpPr txBox="1"/>
            <p:nvPr/>
          </p:nvSpPr>
          <p:spPr>
            <a:xfrm>
              <a:off x="663676" y="3050038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0604A6-F18F-E09B-96B5-EAC8348D2942}"/>
                </a:ext>
              </a:extLst>
            </p:cNvPr>
            <p:cNvSpPr txBox="1"/>
            <p:nvPr/>
          </p:nvSpPr>
          <p:spPr>
            <a:xfrm>
              <a:off x="663676" y="3328679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6CD224-6309-5FF9-7B9D-877674E1F43F}"/>
                </a:ext>
              </a:extLst>
            </p:cNvPr>
            <p:cNvSpPr txBox="1"/>
            <p:nvPr/>
          </p:nvSpPr>
          <p:spPr>
            <a:xfrm>
              <a:off x="663676" y="3678575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F0E360-9388-65CE-B006-CF6E628F0994}"/>
                </a:ext>
              </a:extLst>
            </p:cNvPr>
            <p:cNvSpPr txBox="1"/>
            <p:nvPr/>
          </p:nvSpPr>
          <p:spPr>
            <a:xfrm>
              <a:off x="663676" y="3984747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8CC9C2-0187-797B-C8F2-446ED4D062F6}"/>
                </a:ext>
              </a:extLst>
            </p:cNvPr>
            <p:cNvSpPr txBox="1"/>
            <p:nvPr/>
          </p:nvSpPr>
          <p:spPr>
            <a:xfrm>
              <a:off x="663676" y="4566642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331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19DDC-4ACD-6ADB-A699-B627DD5D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83948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utoShape 4">
            <a:extLst>
              <a:ext uri="{FF2B5EF4-FFF2-40B4-BE49-F238E27FC236}">
                <a16:creationId xmlns:a16="http://schemas.microsoft.com/office/drawing/2014/main" id="{60DBE41A-4AE1-4033-8629-6FF6315BFB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R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F731BBE-2B11-4022-71CB-483F9F981AE1}"/>
              </a:ext>
            </a:extLst>
          </p:cNvPr>
          <p:cNvGrpSpPr/>
          <p:nvPr/>
        </p:nvGrpSpPr>
        <p:grpSpPr>
          <a:xfrm>
            <a:off x="308949" y="2215160"/>
            <a:ext cx="11574102" cy="3501038"/>
            <a:chOff x="308949" y="2466497"/>
            <a:chExt cx="11574102" cy="350103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A7EC369-24DC-EA4B-DC51-3CA9F742D98F}"/>
                </a:ext>
              </a:extLst>
            </p:cNvPr>
            <p:cNvGrpSpPr/>
            <p:nvPr/>
          </p:nvGrpSpPr>
          <p:grpSpPr>
            <a:xfrm>
              <a:off x="308949" y="2466497"/>
              <a:ext cx="11574102" cy="3501038"/>
              <a:chOff x="308949" y="2285739"/>
              <a:chExt cx="11574102" cy="350103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2C6C774-E950-06AD-5190-A429914CC2BD}"/>
                  </a:ext>
                </a:extLst>
              </p:cNvPr>
              <p:cNvGrpSpPr/>
              <p:nvPr/>
            </p:nvGrpSpPr>
            <p:grpSpPr>
              <a:xfrm>
                <a:off x="2383600" y="2285739"/>
                <a:ext cx="7760517" cy="3071440"/>
                <a:chOff x="2383600" y="2285739"/>
                <a:chExt cx="7760517" cy="307144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A788ADB-9B82-A555-F12B-E06EB80E5596}"/>
                    </a:ext>
                  </a:extLst>
                </p:cNvPr>
                <p:cNvSpPr txBox="1"/>
                <p:nvPr/>
              </p:nvSpPr>
              <p:spPr>
                <a:xfrm>
                  <a:off x="2383600" y="2285739"/>
                  <a:ext cx="776051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C00000"/>
                      </a:solidFill>
                      <a:latin typeface="Avenir Next" panose="020B0503020202020204" pitchFamily="34" charset="0"/>
                    </a:rPr>
                    <a:t>Work Packages :</a:t>
                  </a:r>
                  <a:r>
                    <a:rPr lang="en-US" dirty="0">
                      <a:latin typeface="Avenir Next" panose="020B0503020202020204" pitchFamily="34" charset="0"/>
                    </a:rPr>
                    <a:t> 3 main classes of calorimeters + electronics (transverse)</a:t>
                  </a: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57D4095-2B23-9426-3EF2-10A57DA8816A}"/>
                    </a:ext>
                  </a:extLst>
                </p:cNvPr>
                <p:cNvGrpSpPr/>
                <p:nvPr/>
              </p:nvGrpSpPr>
              <p:grpSpPr>
                <a:xfrm>
                  <a:off x="2798498" y="2648141"/>
                  <a:ext cx="6595004" cy="2709038"/>
                  <a:chOff x="2798498" y="2648141"/>
                  <a:chExt cx="6595004" cy="2709038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03736514-4CFD-51CA-E43A-403DA1D7918E}"/>
                      </a:ext>
                    </a:extLst>
                  </p:cNvPr>
                  <p:cNvGrpSpPr/>
                  <p:nvPr/>
                </p:nvGrpSpPr>
                <p:grpSpPr>
                  <a:xfrm>
                    <a:off x="2798498" y="2648141"/>
                    <a:ext cx="6595004" cy="2709038"/>
                    <a:chOff x="2684198" y="2571941"/>
                    <a:chExt cx="6595004" cy="2709038"/>
                  </a:xfrm>
                </p:grpSpPr>
                <p:grpSp>
                  <p:nvGrpSpPr>
                    <p:cNvPr id="22" name="Group 21">
                      <a:extLst>
                        <a:ext uri="{FF2B5EF4-FFF2-40B4-BE49-F238E27FC236}">
                          <a16:creationId xmlns:a16="http://schemas.microsoft.com/office/drawing/2014/main" id="{BAF7415B-E16B-C49A-4144-53C325D9FC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84198" y="2849688"/>
                      <a:ext cx="6595004" cy="2431291"/>
                      <a:chOff x="1526807" y="3052728"/>
                      <a:chExt cx="7424957" cy="2569851"/>
                    </a:xfrm>
                  </p:grpSpPr>
                  <p:pic>
                    <p:nvPicPr>
                      <p:cNvPr id="10" name="Picture 9">
                        <a:extLst>
                          <a:ext uri="{FF2B5EF4-FFF2-40B4-BE49-F238E27FC236}">
                            <a16:creationId xmlns:a16="http://schemas.microsoft.com/office/drawing/2014/main" id="{32904873-DCE8-685F-4743-9F3AD582636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l="18559" t="44617" r="3920" b="1"/>
                      <a:stretch/>
                    </p:blipFill>
                    <p:spPr>
                      <a:xfrm>
                        <a:off x="1526807" y="3052728"/>
                        <a:ext cx="7424957" cy="247871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D68FEC2D-9F04-F7BC-E4DE-DB050A7B72B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097870" y="3057129"/>
                        <a:ext cx="351944" cy="8113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FR"/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46AD87DD-14B4-D7ED-C23D-473289805E23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1248401" y="4447657"/>
                        <a:ext cx="1760779" cy="5890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GB" sz="1400" dirty="0">
                            <a:latin typeface="Avenir Next" panose="020B0503020202020204" pitchFamily="34" charset="0"/>
                          </a:rPr>
                          <a:t>W</a:t>
                        </a:r>
                        <a:r>
                          <a:rPr lang="en-FR" sz="1400" dirty="0">
                            <a:latin typeface="Avenir Next" panose="020B0503020202020204" pitchFamily="34" charset="0"/>
                          </a:rPr>
                          <a:t>orking Groups</a:t>
                        </a:r>
                      </a:p>
                      <a:p>
                        <a:pPr algn="ctr"/>
                        <a:r>
                          <a:rPr lang="en-GB" sz="1400" dirty="0">
                            <a:latin typeface="Avenir Next" panose="020B0503020202020204" pitchFamily="34" charset="0"/>
                          </a:rPr>
                          <a:t>c</a:t>
                        </a:r>
                        <a:r>
                          <a:rPr lang="en-FR" sz="1400" dirty="0">
                            <a:latin typeface="Avenir Next" panose="020B0503020202020204" pitchFamily="34" charset="0"/>
                          </a:rPr>
                          <a:t>ommon activities</a:t>
                        </a:r>
                      </a:p>
                    </p:txBody>
                  </p:sp>
                  <p:sp>
                    <p:nvSpPr>
                      <p:cNvPr id="12" name="Right Brace 11">
                        <a:extLst>
                          <a:ext uri="{FF2B5EF4-FFF2-40B4-BE49-F238E27FC236}">
                            <a16:creationId xmlns:a16="http://schemas.microsoft.com/office/drawing/2014/main" id="{20BD8C6C-95CC-3ED1-65E8-8B5A48C329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382334" y="4023031"/>
                        <a:ext cx="148352" cy="1444577"/>
                      </a:xfrm>
                      <a:prstGeom prst="rightBrac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FR"/>
                      </a:p>
                    </p:txBody>
                  </p:sp>
                </p:grpSp>
                <p:cxnSp>
                  <p:nvCxnSpPr>
                    <p:cNvPr id="27" name="Straight Arrow Connector 26">
                      <a:extLst>
                        <a:ext uri="{FF2B5EF4-FFF2-40B4-BE49-F238E27FC236}">
                          <a16:creationId xmlns:a16="http://schemas.microsoft.com/office/drawing/2014/main" id="{8110507E-3C9F-76E6-3722-967BDAAA305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57001" y="2571941"/>
                      <a:ext cx="0" cy="216774"/>
                    </a:xfrm>
                    <a:prstGeom prst="straightConnector1">
                      <a:avLst/>
                    </a:prstGeom>
                    <a:ln w="19050">
                      <a:solidFill>
                        <a:srgbClr val="C00000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Arrow Connector 30">
                      <a:extLst>
                        <a:ext uri="{FF2B5EF4-FFF2-40B4-BE49-F238E27FC236}">
                          <a16:creationId xmlns:a16="http://schemas.microsoft.com/office/drawing/2014/main" id="{17A6DAF8-2891-DDEB-77A7-C90C425402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43145" y="2571941"/>
                      <a:ext cx="0" cy="216774"/>
                    </a:xfrm>
                    <a:prstGeom prst="straightConnector1">
                      <a:avLst/>
                    </a:prstGeom>
                    <a:ln w="19050">
                      <a:solidFill>
                        <a:srgbClr val="C00000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Arrow Connector 31">
                      <a:extLst>
                        <a:ext uri="{FF2B5EF4-FFF2-40B4-BE49-F238E27FC236}">
                          <a16:creationId xmlns:a16="http://schemas.microsoft.com/office/drawing/2014/main" id="{37357597-0C61-1757-36EA-B14196B676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784991" y="2571941"/>
                      <a:ext cx="0" cy="216774"/>
                    </a:xfrm>
                    <a:prstGeom prst="straightConnector1">
                      <a:avLst/>
                    </a:prstGeom>
                    <a:ln w="19050">
                      <a:solidFill>
                        <a:srgbClr val="C00000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8EE5E942-254D-067C-97F3-D2CA4AFA81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93412" y="2648141"/>
                    <a:ext cx="0" cy="216774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ADD006-3092-8315-F3B7-8557B3CC58C3}"/>
                  </a:ext>
                </a:extLst>
              </p:cNvPr>
              <p:cNvSpPr txBox="1"/>
              <p:nvPr/>
            </p:nvSpPr>
            <p:spPr>
              <a:xfrm>
                <a:off x="308949" y="2899151"/>
                <a:ext cx="2210968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R" sz="1600" dirty="0">
                    <a:latin typeface="Avenir Next" panose="020B0503020202020204" pitchFamily="34" charset="0"/>
                  </a:rPr>
                  <a:t>DRD1/DRD3/WP3 </a:t>
                </a:r>
              </a:p>
              <a:p>
                <a:pPr algn="ctr"/>
                <a:r>
                  <a:rPr lang="en-GB" sz="1600" dirty="0">
                    <a:latin typeface="Avenir Next" panose="020B0503020202020204" pitchFamily="34" charset="0"/>
                  </a:rPr>
                  <a:t>f</a:t>
                </a:r>
                <a:r>
                  <a:rPr lang="en-FR" sz="1600" dirty="0">
                    <a:latin typeface="Avenir Next" panose="020B0503020202020204" pitchFamily="34" charset="0"/>
                  </a:rPr>
                  <a:t>or sensitive elements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BE04E6-B069-2710-44C3-8F272A6674F6}"/>
                  </a:ext>
                </a:extLst>
              </p:cNvPr>
              <p:cNvSpPr txBox="1"/>
              <p:nvPr/>
            </p:nvSpPr>
            <p:spPr>
              <a:xfrm>
                <a:off x="3792772" y="5448223"/>
                <a:ext cx="2950612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latin typeface="Avenir Next" panose="020B0503020202020204" pitchFamily="34" charset="0"/>
                  </a:rPr>
                  <a:t>link</a:t>
                </a:r>
                <a:r>
                  <a:rPr lang="en-FR" sz="1600" dirty="0">
                    <a:latin typeface="Avenir Next" panose="020B0503020202020204" pitchFamily="34" charset="0"/>
                  </a:rPr>
                  <a:t> to DRD2/DRD4 for SiPMs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67FD00-733B-5ABC-26A7-26F89CDD389A}"/>
                  </a:ext>
                </a:extLst>
              </p:cNvPr>
              <p:cNvSpPr txBox="1"/>
              <p:nvPr/>
            </p:nvSpPr>
            <p:spPr>
              <a:xfrm>
                <a:off x="9672083" y="2942226"/>
                <a:ext cx="2210968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>
                    <a:latin typeface="Avenir Next" panose="020B0503020202020204" pitchFamily="34" charset="0"/>
                  </a:rPr>
                  <a:t>link</a:t>
                </a:r>
                <a:r>
                  <a:rPr lang="en-FR" sz="1600" dirty="0">
                    <a:latin typeface="Avenir Next" panose="020B0503020202020204" pitchFamily="34" charset="0"/>
                  </a:rPr>
                  <a:t> to DRD2 for </a:t>
                </a:r>
              </a:p>
              <a:p>
                <a:pPr algn="ctr"/>
                <a:r>
                  <a:rPr lang="en-FR" sz="1600" dirty="0">
                    <a:latin typeface="Avenir Next" panose="020B0503020202020204" pitchFamily="34" charset="0"/>
                  </a:rPr>
                  <a:t>WP2 cold electronics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EBB990-5331-2B42-E074-649C09518374}"/>
                  </a:ext>
                </a:extLst>
              </p:cNvPr>
              <p:cNvSpPr txBox="1"/>
              <p:nvPr/>
            </p:nvSpPr>
            <p:spPr>
              <a:xfrm>
                <a:off x="7879009" y="3831005"/>
                <a:ext cx="3779592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>
                    <a:latin typeface="Avenir Next" panose="020B0503020202020204" pitchFamily="34" charset="0"/>
                  </a:rPr>
                  <a:t>R&amp;D scintillating &amp; Cerenkov materials </a:t>
                </a:r>
              </a:p>
              <a:p>
                <a:pPr algn="ctr"/>
                <a:r>
                  <a:rPr lang="en-GB" sz="1600" dirty="0">
                    <a:latin typeface="Avenir Next" panose="020B0503020202020204" pitchFamily="34" charset="0"/>
                  </a:rPr>
                  <a:t>link to DRD5 (quantum), DRD4 (</a:t>
                </a:r>
                <a:r>
                  <a:rPr lang="en-GB" sz="1600" dirty="0" err="1">
                    <a:latin typeface="Avenir Next" panose="020B0503020202020204" pitchFamily="34" charset="0"/>
                  </a:rPr>
                  <a:t>ToF</a:t>
                </a:r>
                <a:r>
                  <a:rPr lang="en-GB" sz="1600" dirty="0">
                    <a:latin typeface="Avenir Next" panose="020B0503020202020204" pitchFamily="34" charset="0"/>
                  </a:rPr>
                  <a:t>)  </a:t>
                </a:r>
                <a:endParaRPr lang="en-FR" sz="1600" dirty="0">
                  <a:latin typeface="Avenir Next" panose="020B0503020202020204" pitchFamily="34" charset="0"/>
                </a:endParaRP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DFC0D98-F0EA-069C-BC51-4E7B17587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8010" y="3188272"/>
                <a:ext cx="34341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946D82E3-8AC1-0D28-40D0-88E8D61185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07404" y="3234613"/>
                <a:ext cx="34341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29244C3-B6D1-9D36-BF13-71E080A2EA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27045" y="3483926"/>
                <a:ext cx="432434" cy="3274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C992310-88C6-FCD5-C2CF-222147983F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8078" y="4583659"/>
              <a:ext cx="0" cy="10324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43CC006-B41B-8665-5DC5-058843E0C547}"/>
              </a:ext>
            </a:extLst>
          </p:cNvPr>
          <p:cNvSpPr txBox="1"/>
          <p:nvPr/>
        </p:nvSpPr>
        <p:spPr>
          <a:xfrm>
            <a:off x="4186490" y="2545211"/>
            <a:ext cx="1133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 dirty="0">
                <a:solidFill>
                  <a:srgbClr val="3FB000"/>
                </a:solidFill>
                <a:latin typeface="Avenir Next" panose="020B0503020202020204" pitchFamily="34" charset="0"/>
              </a:rPr>
              <a:t>N. Morange</a:t>
            </a:r>
            <a:r>
              <a:rPr lang="en-US" sz="1200" baseline="300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1) </a:t>
            </a:r>
            <a:endParaRPr lang="en-FR" sz="1200" dirty="0">
              <a:solidFill>
                <a:srgbClr val="3FB000"/>
              </a:solidFill>
              <a:latin typeface="Avenir Next" panose="020B05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369DA1-AB0D-C6DB-0DEF-1E2AF6FD47EC}"/>
              </a:ext>
            </a:extLst>
          </p:cNvPr>
          <p:cNvSpPr txBox="1"/>
          <p:nvPr/>
        </p:nvSpPr>
        <p:spPr>
          <a:xfrm>
            <a:off x="7424852" y="2545211"/>
            <a:ext cx="1242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200" dirty="0">
                <a:solidFill>
                  <a:srgbClr val="3FB000"/>
                </a:solidFill>
                <a:latin typeface="Avenir Next" panose="020B0503020202020204" pitchFamily="34" charset="0"/>
              </a:rPr>
              <a:t>C. De la Taille</a:t>
            </a:r>
            <a:r>
              <a:rPr lang="en-US" sz="1200" baseline="300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1) </a:t>
            </a:r>
            <a:endParaRPr lang="en-FR" sz="1200" dirty="0">
              <a:solidFill>
                <a:srgbClr val="3FB000"/>
              </a:solidFill>
              <a:latin typeface="Avenir Next" panose="020B05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66ACAA-488A-1DE5-2AA3-7E7E00CFA492}"/>
              </a:ext>
            </a:extLst>
          </p:cNvPr>
          <p:cNvSpPr txBox="1"/>
          <p:nvPr/>
        </p:nvSpPr>
        <p:spPr>
          <a:xfrm>
            <a:off x="-545" y="6583429"/>
            <a:ext cx="11659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400" i="1" baseline="30000" dirty="0">
                <a:solidFill>
                  <a:srgbClr val="00B050"/>
                </a:solidFill>
                <a:latin typeface="Avenir Next" panose="020B0503020202020204" pitchFamily="34" charset="0"/>
              </a:rPr>
              <a:t>1) </a:t>
            </a:r>
            <a:r>
              <a:rPr lang="en-FR" sz="1400" i="1" dirty="0">
                <a:solidFill>
                  <a:srgbClr val="00B050"/>
                </a:solidFill>
                <a:latin typeface="Avenir Next" panose="020B0503020202020204" pitchFamily="34" charset="0"/>
              </a:rPr>
              <a:t>IN2P3 </a:t>
            </a:r>
            <a:r>
              <a:rPr lang="en-FR" sz="1400" i="1" dirty="0">
                <a:latin typeface="Avenir Next" panose="020B0503020202020204" pitchFamily="34" charset="0"/>
              </a:rPr>
              <a:t>contributions to management positions and </a:t>
            </a:r>
            <a:r>
              <a:rPr lang="en-FR" sz="1400" i="1" dirty="0">
                <a:solidFill>
                  <a:srgbClr val="C00000"/>
                </a:solidFill>
                <a:latin typeface="Avenir Next" panose="020B0503020202020204" pitchFamily="34" charset="0"/>
              </a:rPr>
              <a:t>WP</a:t>
            </a:r>
            <a:r>
              <a:rPr lang="en-FR" sz="1400" i="1" dirty="0">
                <a:latin typeface="Avenir Next" panose="020B0503020202020204" pitchFamily="34" charset="0"/>
              </a:rPr>
              <a:t> convenership (C. De la Taille tbc), * </a:t>
            </a:r>
            <a:r>
              <a:rPr lang="en-GB" sz="1400" i="1" dirty="0">
                <a:latin typeface="Avenir Next" panose="020B0503020202020204" pitchFamily="34" charset="0"/>
              </a:rPr>
              <a:t>c</a:t>
            </a:r>
            <a:r>
              <a:rPr lang="en-FR" sz="1400" i="1" dirty="0">
                <a:latin typeface="Avenir Next" panose="020B0503020202020204" pitchFamily="34" charset="0"/>
              </a:rPr>
              <a:t>an contain insitutes outside IN2P3 and CEA/IRFU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8F4B7B-4A1B-A309-60DE-7E370621349A}"/>
              </a:ext>
            </a:extLst>
          </p:cNvPr>
          <p:cNvSpPr txBox="1"/>
          <p:nvPr/>
        </p:nvSpPr>
        <p:spPr>
          <a:xfrm>
            <a:off x="1821881" y="937269"/>
            <a:ext cx="68835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venir Next" panose="020B0503020202020204" pitchFamily="34" charset="0"/>
                <a:hlinkClick r:id="rId4"/>
              </a:rPr>
              <a:t>DRD6</a:t>
            </a:r>
            <a:r>
              <a:rPr lang="en-GB" sz="2800" dirty="0">
                <a:latin typeface="Avenir Next" panose="020B0503020202020204" pitchFamily="34" charset="0"/>
              </a:rPr>
              <a:t> Calorimetry organization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: structure</a:t>
            </a:r>
            <a:endParaRPr lang="en-GB" sz="2800" dirty="0">
              <a:latin typeface="Avenir Next" panose="020B0503020202020204" pitchFamily="34" charset="0"/>
            </a:endParaRP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R. Poeschl</a:t>
            </a:r>
            <a:r>
              <a:rPr lang="en-US" sz="2000" baseline="300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1) </a:t>
            </a:r>
            <a:r>
              <a:rPr lang="en-US" sz="20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spokesperson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E76DC-9B3E-BDEC-48FA-50C3FFB2B6F8}"/>
              </a:ext>
            </a:extLst>
          </p:cNvPr>
          <p:cNvSpPr txBox="1"/>
          <p:nvPr/>
        </p:nvSpPr>
        <p:spPr>
          <a:xfrm>
            <a:off x="9498417" y="970957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800" i="1" dirty="0">
                <a:latin typeface="Avenir Next" panose="020B0503020202020204" pitchFamily="34" charset="0"/>
              </a:rPr>
              <a:t>*</a:t>
            </a:r>
            <a:endParaRPr lang="en-FR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731975-C707-31B9-8B49-2D4FDC1BA0E8}"/>
              </a:ext>
            </a:extLst>
          </p:cNvPr>
          <p:cNvGrpSpPr/>
          <p:nvPr/>
        </p:nvGrpSpPr>
        <p:grpSpPr>
          <a:xfrm>
            <a:off x="9149113" y="363449"/>
            <a:ext cx="2689339" cy="1731211"/>
            <a:chOff x="9149113" y="363449"/>
            <a:chExt cx="2689339" cy="173121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0562FFC-D89A-4902-0018-C53C42FC49DA}"/>
                </a:ext>
              </a:extLst>
            </p:cNvPr>
            <p:cNvGrpSpPr/>
            <p:nvPr/>
          </p:nvGrpSpPr>
          <p:grpSpPr>
            <a:xfrm>
              <a:off x="9149113" y="363449"/>
              <a:ext cx="2689339" cy="1731211"/>
              <a:chOff x="9149113" y="363449"/>
              <a:chExt cx="2689339" cy="173121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FE20D24-5ADA-76D6-0E5E-5C9B6DA73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9113" y="363449"/>
                <a:ext cx="2689339" cy="173121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567E52-3EE2-1846-5D44-02AAAF379FE5}"/>
                  </a:ext>
                </a:extLst>
              </p:cNvPr>
              <p:cNvSpPr txBox="1"/>
              <p:nvPr/>
            </p:nvSpPr>
            <p:spPr>
              <a:xfrm>
                <a:off x="9307404" y="763640"/>
                <a:ext cx="4363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sz="1600" dirty="0">
                    <a:solidFill>
                      <a:srgbClr val="3FB000"/>
                    </a:solidFill>
                  </a:rPr>
                  <a:t>9%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08ADE291-71DB-27A5-DDC0-0ADFFBE7C3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25573" y="1025994"/>
                <a:ext cx="49044" cy="16496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9F46A87-8810-7D9D-3F4B-AB7B3C4C2105}"/>
                </a:ext>
              </a:extLst>
            </p:cNvPr>
            <p:cNvSpPr/>
            <p:nvPr/>
          </p:nvSpPr>
          <p:spPr>
            <a:xfrm>
              <a:off x="9587707" y="1208375"/>
              <a:ext cx="108000" cy="648000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</p:spTree>
    <p:extLst>
      <p:ext uri="{BB962C8B-B14F-4D97-AF65-F5344CB8AC3E}">
        <p14:creationId xmlns:p14="http://schemas.microsoft.com/office/powerpoint/2010/main" val="1009683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19DDC-4ACD-6ADB-A699-B627DD5D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83948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B3817-C038-204D-537B-5E4157AF9FAD}"/>
              </a:ext>
            </a:extLst>
          </p:cNvPr>
          <p:cNvSpPr/>
          <p:nvPr/>
        </p:nvSpPr>
        <p:spPr>
          <a:xfrm>
            <a:off x="355600" y="613137"/>
            <a:ext cx="11569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venir Next" panose="020B0503020202020204" pitchFamily="34" charset="0"/>
                <a:hlinkClick r:id="rId3"/>
              </a:rPr>
              <a:t>DRD6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Calorimetry: </a:t>
            </a:r>
            <a:r>
              <a:rPr lang="en-US" sz="28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French contribution proposals 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relation to 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FCC-</a:t>
            </a:r>
            <a:r>
              <a:rPr lang="en-US" sz="2000" dirty="0" err="1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ee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detector concepts</a:t>
            </a:r>
            <a:endParaRPr lang="en-US" sz="2000" dirty="0">
              <a:solidFill>
                <a:srgbClr val="7030A0"/>
              </a:solidFill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B58733A-765A-FCCF-EF79-075A9A436B3D}"/>
              </a:ext>
            </a:extLst>
          </p:cNvPr>
          <p:cNvGrpSpPr/>
          <p:nvPr/>
        </p:nvGrpSpPr>
        <p:grpSpPr>
          <a:xfrm>
            <a:off x="1553715" y="1814947"/>
            <a:ext cx="8851376" cy="2330692"/>
            <a:chOff x="1553715" y="1597232"/>
            <a:chExt cx="8851376" cy="233069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AEB47A-C27A-8F04-5DF7-15400FE29930}"/>
                </a:ext>
              </a:extLst>
            </p:cNvPr>
            <p:cNvGrpSpPr/>
            <p:nvPr/>
          </p:nvGrpSpPr>
          <p:grpSpPr>
            <a:xfrm>
              <a:off x="2208147" y="1597232"/>
              <a:ext cx="7775707" cy="977156"/>
              <a:chOff x="2844196" y="1991129"/>
              <a:chExt cx="7775707" cy="97715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3483D92-D7BF-C62D-B440-5B8FAAD85A51}"/>
                  </a:ext>
                </a:extLst>
              </p:cNvPr>
              <p:cNvGrpSpPr/>
              <p:nvPr/>
            </p:nvGrpSpPr>
            <p:grpSpPr>
              <a:xfrm>
                <a:off x="2844196" y="1991129"/>
                <a:ext cx="7775707" cy="977156"/>
                <a:chOff x="2844196" y="1344016"/>
                <a:chExt cx="7775707" cy="977156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288ECA2-3723-C704-E2BB-6B62CB5601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8559" t="44617" r="3920" b="40469"/>
                <a:stretch/>
              </p:blipFill>
              <p:spPr>
                <a:xfrm>
                  <a:off x="2844196" y="1653659"/>
                  <a:ext cx="7775707" cy="667513"/>
                </a:xfrm>
                <a:prstGeom prst="rect">
                  <a:avLst/>
                </a:prstGeom>
              </p:spPr>
            </p:pic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4F02ED4-6656-6CF2-EA9D-B802BBC6E176}"/>
                    </a:ext>
                  </a:extLst>
                </p:cNvPr>
                <p:cNvGrpSpPr/>
                <p:nvPr/>
              </p:nvGrpSpPr>
              <p:grpSpPr>
                <a:xfrm>
                  <a:off x="3012787" y="1344016"/>
                  <a:ext cx="5475744" cy="977156"/>
                  <a:chOff x="2546790" y="1688394"/>
                  <a:chExt cx="5475744" cy="977156"/>
                </a:xfrm>
              </p:grpSpPr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9304A99E-44CC-DF81-31F4-17733EEE281D}"/>
                      </a:ext>
                    </a:extLst>
                  </p:cNvPr>
                  <p:cNvSpPr/>
                  <p:nvPr/>
                </p:nvSpPr>
                <p:spPr>
                  <a:xfrm flipH="1">
                    <a:off x="6073751" y="1998038"/>
                    <a:ext cx="351944" cy="667512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73E5C98-48F9-74FC-0F68-ED52FFAE3B52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790" y="1688394"/>
                    <a:ext cx="1512000" cy="338554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rgbClr val="00B0F0"/>
                        </a:solidFill>
                        <a:latin typeface="Avenir Next" panose="020B0503020202020204" pitchFamily="34" charset="0"/>
                      </a:rPr>
                      <a:t>ILD’, CLD </a:t>
                    </a:r>
                    <a:endParaRPr lang="en-FR" sz="16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B40BE40-8FE0-AE68-A7E6-53386D247DFD}"/>
                      </a:ext>
                    </a:extLst>
                  </p:cNvPr>
                  <p:cNvSpPr txBox="1"/>
                  <p:nvPr/>
                </p:nvSpPr>
                <p:spPr>
                  <a:xfrm>
                    <a:off x="4492294" y="1688395"/>
                    <a:ext cx="1512000" cy="338554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rgbClr val="00B0F0"/>
                        </a:solidFill>
                        <a:latin typeface="Avenir Next" panose="020B0503020202020204" pitchFamily="34" charset="0"/>
                      </a:rPr>
                      <a:t>ALLEGRO</a:t>
                    </a:r>
                    <a:endParaRPr lang="en-FR" sz="16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D3C4BFC-ECCA-1ADD-3834-DC3628DE22A4}"/>
                      </a:ext>
                    </a:extLst>
                  </p:cNvPr>
                  <p:cNvSpPr txBox="1"/>
                  <p:nvPr/>
                </p:nvSpPr>
                <p:spPr>
                  <a:xfrm>
                    <a:off x="6510534" y="1688394"/>
                    <a:ext cx="1512000" cy="338554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rgbClr val="00B0F0"/>
                        </a:solidFill>
                        <a:latin typeface="Avenir Next" panose="020B0503020202020204" pitchFamily="34" charset="0"/>
                      </a:rPr>
                      <a:t>IDEA</a:t>
                    </a:r>
                    <a:endParaRPr lang="en-FR" sz="16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254E05-D6F9-4463-F518-41A9D4867229}"/>
                  </a:ext>
                </a:extLst>
              </p:cNvPr>
              <p:cNvSpPr txBox="1"/>
              <p:nvPr/>
            </p:nvSpPr>
            <p:spPr>
              <a:xfrm>
                <a:off x="8922035" y="1991129"/>
                <a:ext cx="1512000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B0F0"/>
                    </a:solidFill>
                    <a:latin typeface="Avenir Next" panose="020B0503020202020204" pitchFamily="34" charset="0"/>
                  </a:rPr>
                  <a:t>All</a:t>
                </a:r>
                <a:endParaRPr lang="en-FR" sz="16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A1AF15-89D8-18E1-9A3C-3308E51B5293}"/>
                </a:ext>
              </a:extLst>
            </p:cNvPr>
            <p:cNvSpPr txBox="1"/>
            <p:nvPr/>
          </p:nvSpPr>
          <p:spPr>
            <a:xfrm>
              <a:off x="1553715" y="3096927"/>
              <a:ext cx="308687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 err="1">
                  <a:latin typeface="Avenir Next" panose="020B0503020202020204" pitchFamily="34" charset="0"/>
                </a:rPr>
                <a:t>SiW</a:t>
              </a:r>
              <a:r>
                <a:rPr lang="en-GB" sz="1600" dirty="0">
                  <a:latin typeface="Avenir Next" panose="020B0503020202020204" pitchFamily="34" charset="0"/>
                </a:rPr>
                <a:t>-ECAL - </a:t>
              </a:r>
              <a:r>
                <a:rPr lang="en-GB" sz="1600" dirty="0" err="1">
                  <a:solidFill>
                    <a:srgbClr val="3FB000"/>
                  </a:solidFill>
                  <a:latin typeface="Avenir Next" panose="020B0503020202020204" pitchFamily="34" charset="0"/>
                </a:rPr>
                <a:t>IJCLab</a:t>
              </a:r>
              <a:r>
                <a:rPr lang="en-GB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, LLR, LPNHE </a:t>
              </a:r>
            </a:p>
            <a:p>
              <a:r>
                <a:rPr lang="en-GB" sz="1600" dirty="0">
                  <a:latin typeface="Avenir Next" panose="020B0503020202020204" pitchFamily="34" charset="0"/>
                </a:rPr>
                <a:t>T-SDHCAL - </a:t>
              </a:r>
              <a:r>
                <a:rPr lang="en-GB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IP2I, LPC-CF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9DDA0B-6730-8C5F-51C1-C0EC77944BE0}"/>
                </a:ext>
              </a:extLst>
            </p:cNvPr>
            <p:cNvSpPr txBox="1"/>
            <p:nvPr/>
          </p:nvSpPr>
          <p:spPr>
            <a:xfrm>
              <a:off x="3685415" y="2769025"/>
              <a:ext cx="278565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APC, CPPM, </a:t>
              </a:r>
              <a:r>
                <a:rPr lang="en-GB" sz="1600" dirty="0" err="1">
                  <a:solidFill>
                    <a:srgbClr val="3FB000"/>
                  </a:solidFill>
                  <a:latin typeface="Avenir Next" panose="020B0503020202020204" pitchFamily="34" charset="0"/>
                </a:rPr>
                <a:t>IJCLab</a:t>
              </a:r>
              <a:r>
                <a:rPr lang="en-GB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, LPNHE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25A6DF-1191-6399-614E-24E41D271B0A}"/>
                </a:ext>
              </a:extLst>
            </p:cNvPr>
            <p:cNvSpPr txBox="1"/>
            <p:nvPr/>
          </p:nvSpPr>
          <p:spPr>
            <a:xfrm>
              <a:off x="5878118" y="3096927"/>
              <a:ext cx="45269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 err="1">
                  <a:latin typeface="Avenir Next" panose="020B0503020202020204" pitchFamily="34" charset="0"/>
                </a:rPr>
                <a:t>GRAiNITA</a:t>
              </a:r>
              <a:r>
                <a:rPr lang="en-GB" sz="1600" dirty="0">
                  <a:latin typeface="Avenir Next" panose="020B0503020202020204" pitchFamily="34" charset="0"/>
                </a:rPr>
                <a:t> - </a:t>
              </a:r>
              <a:r>
                <a:rPr lang="en-GB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IJCLAB, LPC-CF</a:t>
              </a:r>
            </a:p>
            <a:p>
              <a:r>
                <a:rPr lang="en-GB" sz="1600" dirty="0">
                  <a:latin typeface="Avenir Next" panose="020B0503020202020204" pitchFamily="34" charset="0"/>
                </a:rPr>
                <a:t>MAXICC - </a:t>
              </a:r>
              <a:r>
                <a:rPr lang="en-GB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IP2I, CPPM</a:t>
              </a:r>
            </a:p>
            <a:p>
              <a:r>
                <a:rPr lang="en-GB" sz="1600" dirty="0" err="1">
                  <a:latin typeface="Avenir Next" panose="020B0503020202020204" pitchFamily="34" charset="0"/>
                </a:rPr>
                <a:t>SpaCal</a:t>
              </a:r>
              <a:r>
                <a:rPr lang="en-GB" sz="1600" dirty="0">
                  <a:latin typeface="Avenir Next" panose="020B0503020202020204" pitchFamily="34" charset="0"/>
                </a:rPr>
                <a:t> (LHCB-2) - </a:t>
              </a:r>
              <a:r>
                <a:rPr lang="en-GB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IJCLAB, LPC-CAEN, LPC-CF</a:t>
              </a:r>
              <a:endParaRPr lang="en-FR" sz="1600" dirty="0">
                <a:solidFill>
                  <a:srgbClr val="3FB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DE33C9-702D-026A-3641-A98A8B1E335E}"/>
                </a:ext>
              </a:extLst>
            </p:cNvPr>
            <p:cNvSpPr txBox="1"/>
            <p:nvPr/>
          </p:nvSpPr>
          <p:spPr>
            <a:xfrm>
              <a:off x="7698562" y="2769025"/>
              <a:ext cx="26868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panose="020B0503020202020204" pitchFamily="34" charset="0"/>
                </a:rPr>
                <a:t>WP1- WP2 - </a:t>
              </a:r>
              <a:r>
                <a:rPr lang="en-GB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OMEGA, IRFU </a:t>
              </a:r>
              <a:endParaRPr lang="en-FR" sz="1600" dirty="0">
                <a:solidFill>
                  <a:srgbClr val="3FB000"/>
                </a:solidFill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C4F482C-7066-F7C5-C68A-A388765EC2B7}"/>
                </a:ext>
              </a:extLst>
            </p:cNvPr>
            <p:cNvCxnSpPr>
              <a:cxnSpLocks/>
            </p:cNvCxnSpPr>
            <p:nvPr/>
          </p:nvCxnSpPr>
          <p:spPr>
            <a:xfrm>
              <a:off x="5080803" y="2557135"/>
              <a:ext cx="0" cy="2167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346A400-A716-74F9-F9D3-46921EDC0D5E}"/>
                </a:ext>
              </a:extLst>
            </p:cNvPr>
            <p:cNvCxnSpPr>
              <a:cxnSpLocks/>
            </p:cNvCxnSpPr>
            <p:nvPr/>
          </p:nvCxnSpPr>
          <p:spPr>
            <a:xfrm>
              <a:off x="9046050" y="2544458"/>
              <a:ext cx="0" cy="2167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AE76C70-25EA-2618-3773-345CBF29647A}"/>
                </a:ext>
              </a:extLst>
            </p:cNvPr>
            <p:cNvCxnSpPr>
              <a:cxnSpLocks/>
            </p:cNvCxnSpPr>
            <p:nvPr/>
          </p:nvCxnSpPr>
          <p:spPr>
            <a:xfrm>
              <a:off x="7102763" y="2557914"/>
              <a:ext cx="0" cy="4750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EE97E29-C19B-4571-8948-3914D6ABEB8B}"/>
                </a:ext>
              </a:extLst>
            </p:cNvPr>
            <p:cNvCxnSpPr>
              <a:cxnSpLocks/>
            </p:cNvCxnSpPr>
            <p:nvPr/>
          </p:nvCxnSpPr>
          <p:spPr>
            <a:xfrm>
              <a:off x="3094260" y="2544458"/>
              <a:ext cx="0" cy="4750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5E77165-4582-7FC4-110E-68226E0663B7}"/>
              </a:ext>
            </a:extLst>
          </p:cNvPr>
          <p:cNvSpPr txBox="1"/>
          <p:nvPr/>
        </p:nvSpPr>
        <p:spPr>
          <a:xfrm>
            <a:off x="1714245" y="4503027"/>
            <a:ext cx="8763510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Major challenges (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</a:rPr>
              <a:t>FCC-</a:t>
            </a:r>
            <a:r>
              <a:rPr lang="en-US" sz="2000" dirty="0" err="1">
                <a:solidFill>
                  <a:srgbClr val="00B0F0"/>
                </a:solidFill>
                <a:latin typeface="Avenir Next" panose="020B0503020202020204" pitchFamily="34" charset="0"/>
              </a:rPr>
              <a:t>ee</a:t>
            </a:r>
            <a:r>
              <a:rPr lang="en-US" sz="2000" dirty="0">
                <a:latin typeface="Avenir Next" panose="020B0503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HGC ECAL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sampling fraction </a:t>
            </a:r>
            <a:r>
              <a:rPr lang="en-US" dirty="0">
                <a:latin typeface="Avenir Next" panose="020B0503020202020204" pitchFamily="34" charset="0"/>
              </a:rPr>
              <a:t>- new: particle counting, precise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venir Next" panose="020B0503020202020204" pitchFamily="34" charset="0"/>
              </a:rPr>
              <a:t>LNGCal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dual readout -</a:t>
            </a:r>
            <a:r>
              <a:rPr lang="en-US" dirty="0">
                <a:latin typeface="Avenir Next" panose="020B0503020202020204" pitchFamily="34" charset="0"/>
              </a:rPr>
              <a:t> new: depth segmentation, cold electronics, light cryostat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venir Next" panose="020B0503020202020204" pitchFamily="34" charset="0"/>
              </a:rPr>
              <a:t>OptiCal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 depth segmentation </a:t>
            </a:r>
            <a:r>
              <a:rPr lang="en-US" dirty="0">
                <a:latin typeface="Avenir Next" panose="020B0503020202020204" pitchFamily="34" charset="0"/>
              </a:rPr>
              <a:t>- new: dual readout materials, precise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Electronics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fast and low power consumption</a:t>
            </a:r>
            <a:endParaRPr lang="en-US" dirty="0"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All systems engineering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uniformity, no cracks, mechanical precision</a:t>
            </a:r>
          </a:p>
        </p:txBody>
      </p:sp>
    </p:spTree>
    <p:extLst>
      <p:ext uri="{BB962C8B-B14F-4D97-AF65-F5344CB8AC3E}">
        <p14:creationId xmlns:p14="http://schemas.microsoft.com/office/powerpoint/2010/main" val="1354491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078B1-2614-6692-C5FB-F4C5FC03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522334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D6BA7D-A294-3011-99D6-ED429129889C}"/>
              </a:ext>
            </a:extLst>
          </p:cNvPr>
          <p:cNvSpPr txBox="1"/>
          <p:nvPr/>
        </p:nvSpPr>
        <p:spPr>
          <a:xfrm>
            <a:off x="1209675" y="777663"/>
            <a:ext cx="9772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venir Next" panose="020B0503020202020204" pitchFamily="34" charset="0"/>
                <a:hlinkClick r:id="rId3"/>
              </a:rPr>
              <a:t>DRD4</a:t>
            </a:r>
            <a:r>
              <a:rPr lang="en-GB" sz="2800" dirty="0">
                <a:latin typeface="Avenir Next" panose="020B0503020202020204" pitchFamily="34" charset="0"/>
              </a:rPr>
              <a:t> Photon and PID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: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6DAB4-C86F-CE6A-0789-C5BB89335388}"/>
              </a:ext>
            </a:extLst>
          </p:cNvPr>
          <p:cNvSpPr txBox="1"/>
          <p:nvPr/>
        </p:nvSpPr>
        <p:spPr>
          <a:xfrm>
            <a:off x="-14833" y="6582204"/>
            <a:ext cx="6925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400" i="1" baseline="30000" dirty="0">
                <a:solidFill>
                  <a:srgbClr val="00B050"/>
                </a:solidFill>
                <a:latin typeface="Avenir Next" panose="020B0503020202020204" pitchFamily="34" charset="0"/>
              </a:rPr>
              <a:t>1) </a:t>
            </a:r>
            <a:r>
              <a:rPr lang="en-FR" sz="1400" i="1" dirty="0">
                <a:solidFill>
                  <a:srgbClr val="00B050"/>
                </a:solidFill>
                <a:latin typeface="Avenir Next" panose="020B0503020202020204" pitchFamily="34" charset="0"/>
              </a:rPr>
              <a:t>IN2P3 </a:t>
            </a:r>
            <a:r>
              <a:rPr lang="en-FR" sz="1400" i="1" dirty="0">
                <a:solidFill>
                  <a:srgbClr val="C00000"/>
                </a:solidFill>
                <a:latin typeface="Avenir Next" panose="020B0503020202020204" pitchFamily="34" charset="0"/>
              </a:rPr>
              <a:t>WP</a:t>
            </a:r>
            <a:r>
              <a:rPr lang="en-FR" sz="1400" i="1" dirty="0">
                <a:latin typeface="Avenir Next" panose="020B0503020202020204" pitchFamily="34" charset="0"/>
              </a:rPr>
              <a:t> convenership, * </a:t>
            </a:r>
            <a:r>
              <a:rPr lang="en-GB" sz="1400" i="1" dirty="0">
                <a:latin typeface="Avenir Next" panose="020B0503020202020204" pitchFamily="34" charset="0"/>
              </a:rPr>
              <a:t>c</a:t>
            </a:r>
            <a:r>
              <a:rPr lang="en-FR" sz="1400" i="1" dirty="0">
                <a:latin typeface="Avenir Next" panose="020B0503020202020204" pitchFamily="34" charset="0"/>
              </a:rPr>
              <a:t>an contain insitutes outside IN2P3 and CEA/IRFU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403618-D0B3-BE18-6906-A31B46EE76D3}"/>
              </a:ext>
            </a:extLst>
          </p:cNvPr>
          <p:cNvCxnSpPr>
            <a:cxnSpLocks/>
          </p:cNvCxnSpPr>
          <p:nvPr/>
        </p:nvCxnSpPr>
        <p:spPr>
          <a:xfrm rot="5400000">
            <a:off x="4841769" y="2518441"/>
            <a:ext cx="144000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CE969F-A81D-599B-FA21-37ADF6822427}"/>
              </a:ext>
            </a:extLst>
          </p:cNvPr>
          <p:cNvGrpSpPr/>
          <p:nvPr/>
        </p:nvGrpSpPr>
        <p:grpSpPr>
          <a:xfrm>
            <a:off x="2684152" y="1538617"/>
            <a:ext cx="6823697" cy="4442867"/>
            <a:chOff x="2684152" y="1538617"/>
            <a:chExt cx="6823697" cy="44428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2B2B269-C743-99B1-52EE-EBDD7E6FC736}"/>
                </a:ext>
              </a:extLst>
            </p:cNvPr>
            <p:cNvGrpSpPr/>
            <p:nvPr/>
          </p:nvGrpSpPr>
          <p:grpSpPr>
            <a:xfrm>
              <a:off x="2684152" y="1538617"/>
              <a:ext cx="6823697" cy="4442867"/>
              <a:chOff x="2684152" y="1538617"/>
              <a:chExt cx="6823697" cy="444286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39370E8-5A09-5C70-545F-EB27287776E5}"/>
                  </a:ext>
                </a:extLst>
              </p:cNvPr>
              <p:cNvGrpSpPr/>
              <p:nvPr/>
            </p:nvGrpSpPr>
            <p:grpSpPr>
              <a:xfrm>
                <a:off x="2684152" y="1538617"/>
                <a:ext cx="6823697" cy="4442867"/>
                <a:chOff x="2187880" y="1581481"/>
                <a:chExt cx="6823697" cy="4442867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49554B1F-D429-0C72-8DE5-1625F956CC0C}"/>
                    </a:ext>
                  </a:extLst>
                </p:cNvPr>
                <p:cNvGrpSpPr/>
                <p:nvPr/>
              </p:nvGrpSpPr>
              <p:grpSpPr>
                <a:xfrm>
                  <a:off x="2187880" y="1581481"/>
                  <a:ext cx="6823697" cy="4442867"/>
                  <a:chOff x="5591892" y="1405724"/>
                  <a:chExt cx="6311666" cy="3905334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E7B31AEF-A18C-2879-F269-012CD8AFC983}"/>
                      </a:ext>
                    </a:extLst>
                  </p:cNvPr>
                  <p:cNvGrpSpPr/>
                  <p:nvPr/>
                </p:nvGrpSpPr>
                <p:grpSpPr>
                  <a:xfrm>
                    <a:off x="5591892" y="1405724"/>
                    <a:ext cx="6051045" cy="3528986"/>
                    <a:chOff x="5591892" y="1151724"/>
                    <a:chExt cx="6051045" cy="3528986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CC731F74-38B1-BB3C-54AC-43E2BAF40A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96928" y="1887431"/>
                      <a:ext cx="5846009" cy="2793279"/>
                      <a:chOff x="2807178" y="2937790"/>
                      <a:chExt cx="6377944" cy="2802150"/>
                    </a:xfrm>
                  </p:grpSpPr>
                  <p:pic>
                    <p:nvPicPr>
                      <p:cNvPr id="22" name="Picture 21">
                        <a:extLst>
                          <a:ext uri="{FF2B5EF4-FFF2-40B4-BE49-F238E27FC236}">
                            <a16:creationId xmlns:a16="http://schemas.microsoft.com/office/drawing/2014/main" id="{3E6CD324-4724-8AEE-73AD-162CC146D52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7178" y="3003344"/>
                        <a:ext cx="6377944" cy="273659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3" name="Rectangle 22">
                        <a:extLst>
                          <a:ext uri="{FF2B5EF4-FFF2-40B4-BE49-F238E27FC236}">
                            <a16:creationId xmlns:a16="http://schemas.microsoft.com/office/drawing/2014/main" id="{9A0FCFD4-4B15-B31C-16DE-5FBA3E180A8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28150" y="2937790"/>
                        <a:ext cx="156001" cy="16216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FR" dirty="0"/>
                      </a:p>
                    </p:txBody>
                  </p:sp>
                </p:grpSp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7716064D-B005-772C-82B3-5B84061F09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91892" y="1151724"/>
                      <a:ext cx="5958533" cy="5681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FR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Work P</a:t>
                      </a:r>
                      <a:r>
                        <a:rPr lang="en-GB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a</a:t>
                      </a:r>
                      <a:r>
                        <a:rPr lang="en-FR" dirty="0">
                          <a:solidFill>
                            <a:srgbClr val="C00000"/>
                          </a:solidFill>
                          <a:latin typeface="Avenir Next" panose="020B0503020202020204" pitchFamily="34" charset="0"/>
                        </a:rPr>
                        <a:t>ckages: </a:t>
                      </a:r>
                      <a:r>
                        <a:rPr lang="en-FR" dirty="0">
                          <a:latin typeface="Avenir Next" panose="020B0503020202020204" pitchFamily="34" charset="0"/>
                        </a:rPr>
                        <a:t>matching the DRDTs of the ECFA roadmap</a:t>
                      </a:r>
                    </a:p>
                    <a:p>
                      <a:pPr algn="ctr"/>
                      <a:r>
                        <a:rPr lang="en-FR" dirty="0">
                          <a:latin typeface="Avenir Next" panose="020B0503020202020204" pitchFamily="34" charset="0"/>
                        </a:rPr>
                        <a:t>mix of technology and systems </a:t>
                      </a:r>
                    </a:p>
                  </p:txBody>
                </p:sp>
              </p:grp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B4B35CB-4FDB-F3E2-3689-C9AE526EFBEC}"/>
                      </a:ext>
                    </a:extLst>
                  </p:cNvPr>
                  <p:cNvSpPr txBox="1"/>
                  <p:nvPr/>
                </p:nvSpPr>
                <p:spPr>
                  <a:xfrm>
                    <a:off x="5707544" y="4986411"/>
                    <a:ext cx="6196014" cy="32464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FR" sz="1800" dirty="0">
                        <a:latin typeface="Avenir Next" panose="020B0503020202020204" pitchFamily="34" charset="0"/>
                      </a:rPr>
                      <a:t>Working </a:t>
                    </a:r>
                    <a:r>
                      <a:rPr lang="en-FR" dirty="0">
                        <a:latin typeface="Avenir Next" panose="020B0503020202020204" pitchFamily="34" charset="0"/>
                      </a:rPr>
                      <a:t>G</a:t>
                    </a:r>
                    <a:r>
                      <a:rPr lang="en-FR" sz="1800" dirty="0">
                        <a:latin typeface="Avenir Next" panose="020B0503020202020204" pitchFamily="34" charset="0"/>
                      </a:rPr>
                      <a:t>roups common forums and activities</a:t>
                    </a:r>
                    <a:endParaRPr lang="en-FR" dirty="0"/>
                  </a:p>
                </p:txBody>
              </p:sp>
              <p:sp>
                <p:nvSpPr>
                  <p:cNvPr id="21" name="Right Brace 20">
                    <a:extLst>
                      <a:ext uri="{FF2B5EF4-FFF2-40B4-BE49-F238E27FC236}">
                        <a16:creationId xmlns:a16="http://schemas.microsoft.com/office/drawing/2014/main" id="{BCD7A4AE-99B7-72A2-7853-2E4C06A2C7AB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8489500" y="-472897"/>
                    <a:ext cx="115200" cy="4902200"/>
                  </a:xfrm>
                  <a:prstGeom prst="rightBrace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 dirty="0"/>
                  </a:p>
                </p:txBody>
              </p:sp>
              <p:sp>
                <p:nvSpPr>
                  <p:cNvPr id="24" name="Right Brace 23">
                    <a:extLst>
                      <a:ext uri="{FF2B5EF4-FFF2-40B4-BE49-F238E27FC236}">
                        <a16:creationId xmlns:a16="http://schemas.microsoft.com/office/drawing/2014/main" id="{8A422B9A-F2C6-D3DE-B752-F11C61813261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8743499" y="2262861"/>
                    <a:ext cx="115200" cy="5410200"/>
                  </a:xfrm>
                  <a:prstGeom prst="rightBrac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/>
                  </a:p>
                </p:txBody>
              </p:sp>
            </p:grp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423D2B5-40CA-4819-0169-8E9C78C56D7C}"/>
                    </a:ext>
                  </a:extLst>
                </p:cNvPr>
                <p:cNvSpPr txBox="1"/>
                <p:nvPr/>
              </p:nvSpPr>
              <p:spPr>
                <a:xfrm>
                  <a:off x="3795816" y="2248414"/>
                  <a:ext cx="1127053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 I. </a:t>
                  </a:r>
                  <a:r>
                    <a:rPr lang="en-US" sz="1200" dirty="0" err="1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Laktineh</a:t>
                  </a:r>
                  <a:r>
                    <a:rPr lang="en-US" sz="1200" dirty="0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1200" baseline="30000" dirty="0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1)</a:t>
                  </a:r>
                  <a:r>
                    <a:rPr lang="en-US" sz="1200" dirty="0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0ECDAB-1376-8700-0308-439971B4E48E}"/>
                  </a:ext>
                </a:extLst>
              </p:cNvPr>
              <p:cNvSpPr/>
              <p:nvPr/>
            </p:nvSpPr>
            <p:spPr>
              <a:xfrm flipH="1">
                <a:off x="3007690" y="2536997"/>
                <a:ext cx="154590" cy="183904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B71CF5-9083-9D34-2796-FAB89ADEC692}"/>
                  </a:ext>
                </a:extLst>
              </p:cNvPr>
              <p:cNvSpPr/>
              <p:nvPr/>
            </p:nvSpPr>
            <p:spPr>
              <a:xfrm flipH="1">
                <a:off x="2905821" y="3543586"/>
                <a:ext cx="154590" cy="183904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011DE9-DE9C-043C-9B8A-BC2FF15DFDFA}"/>
                </a:ext>
              </a:extLst>
            </p:cNvPr>
            <p:cNvSpPr/>
            <p:nvPr/>
          </p:nvSpPr>
          <p:spPr>
            <a:xfrm flipH="1">
              <a:off x="8625591" y="2713727"/>
              <a:ext cx="154588" cy="152235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5A406FA-FEE4-80D4-6954-53472C100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085" y="340182"/>
            <a:ext cx="2771869" cy="1738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DCDD3F-8B36-C121-0F81-009AC960E015}"/>
              </a:ext>
            </a:extLst>
          </p:cNvPr>
          <p:cNvSpPr txBox="1"/>
          <p:nvPr/>
        </p:nvSpPr>
        <p:spPr>
          <a:xfrm>
            <a:off x="10368487" y="619123"/>
            <a:ext cx="32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800" i="1" dirty="0">
                <a:latin typeface="Avenir Next" panose="020B0503020202020204" pitchFamily="34" charset="0"/>
              </a:rPr>
              <a:t>*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781398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078B1-2614-6692-C5FB-F4C5FC03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522334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96A1CE-39F4-AFCB-90F2-45DF712E0577}"/>
              </a:ext>
            </a:extLst>
          </p:cNvPr>
          <p:cNvSpPr/>
          <p:nvPr/>
        </p:nvSpPr>
        <p:spPr>
          <a:xfrm>
            <a:off x="355600" y="613137"/>
            <a:ext cx="11569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venir Next" panose="020B0503020202020204" pitchFamily="34" charset="0"/>
                <a:hlinkClick r:id="rId3"/>
              </a:rPr>
              <a:t>DRD4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Photon and PID: </a:t>
            </a:r>
            <a:r>
              <a:rPr lang="en-US" sz="28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French contribution proposals 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relation to 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FCC-</a:t>
            </a:r>
            <a:r>
              <a:rPr lang="en-US" sz="2000" dirty="0" err="1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ee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detector concepts</a:t>
            </a:r>
            <a:endParaRPr lang="en-US" sz="2000" dirty="0">
              <a:solidFill>
                <a:srgbClr val="7030A0"/>
              </a:solidFill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B04F39-0C52-05CD-32C9-C56D56D67B76}"/>
              </a:ext>
            </a:extLst>
          </p:cNvPr>
          <p:cNvSpPr txBox="1"/>
          <p:nvPr/>
        </p:nvSpPr>
        <p:spPr>
          <a:xfrm>
            <a:off x="1253100" y="4765972"/>
            <a:ext cx="96858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Major challenges (</a:t>
            </a:r>
            <a:r>
              <a:rPr lang="en-US" sz="2000" dirty="0">
                <a:solidFill>
                  <a:srgbClr val="00B0F0"/>
                </a:solidFill>
                <a:latin typeface="Avenir Next" panose="020B0503020202020204" pitchFamily="34" charset="0"/>
              </a:rPr>
              <a:t>FCC-</a:t>
            </a:r>
            <a:r>
              <a:rPr lang="en-US" sz="2000" dirty="0" err="1">
                <a:solidFill>
                  <a:srgbClr val="00B0F0"/>
                </a:solidFill>
                <a:latin typeface="Avenir Next" panose="020B0503020202020204" pitchFamily="34" charset="0"/>
              </a:rPr>
              <a:t>ee</a:t>
            </a:r>
            <a:r>
              <a:rPr lang="en-US" sz="2000" dirty="0">
                <a:latin typeface="Avenir Next" panose="020B0503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PD </a:t>
            </a:r>
            <a:r>
              <a:rPr lang="en-US" sz="2000" dirty="0">
                <a:solidFill>
                  <a:srgbClr val="C00000"/>
                </a:solidFill>
                <a:latin typeface="Avenir Next" panose="020B0503020202020204" pitchFamily="34" charset="0"/>
              </a:rPr>
              <a:t>spectral range, radiation tolerance </a:t>
            </a:r>
            <a:r>
              <a:rPr lang="en-US" sz="2000" dirty="0">
                <a:latin typeface="Avenir Next" panose="020B0503020202020204" pitchFamily="34" charset="0"/>
              </a:rPr>
              <a:t>– monolithic digital w/ high fill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radiators and photocathodes </a:t>
            </a:r>
            <a:r>
              <a:rPr lang="en-US" sz="2000" dirty="0">
                <a:solidFill>
                  <a:srgbClr val="C00000"/>
                </a:solidFill>
                <a:latin typeface="Avenir Next" panose="020B0503020202020204" pitchFamily="34" charset="0"/>
              </a:rPr>
              <a:t>new materials, radiation tolerant </a:t>
            </a:r>
            <a:r>
              <a:rPr lang="en-US" sz="2000" dirty="0">
                <a:latin typeface="Avenir Next" panose="020B0503020202020204" pitchFamily="34" charset="0"/>
              </a:rPr>
              <a:t>(photocathodes)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RICH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thin/light large momentum coverage </a:t>
            </a:r>
            <a:r>
              <a:rPr lang="en-US" dirty="0">
                <a:latin typeface="Avenir Next" panose="020B0503020202020204" pitchFamily="34" charset="0"/>
              </a:rPr>
              <a:t>– new; heterogenous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venir Next" panose="020B0503020202020204" pitchFamily="34" charset="0"/>
              </a:rPr>
              <a:t>ToF</a:t>
            </a:r>
            <a:r>
              <a:rPr lang="en-US" dirty="0">
                <a:latin typeface="Avenir Next" panose="020B0503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single photon time resolution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95DCF07-F227-4B51-670B-D050C2459DAC}"/>
              </a:ext>
            </a:extLst>
          </p:cNvPr>
          <p:cNvGrpSpPr/>
          <p:nvPr/>
        </p:nvGrpSpPr>
        <p:grpSpPr>
          <a:xfrm>
            <a:off x="2717800" y="1750513"/>
            <a:ext cx="8266575" cy="2781297"/>
            <a:chOff x="2717800" y="1750513"/>
            <a:chExt cx="8266575" cy="278129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A50E5B9-4F5D-1AEC-488E-15378C68716D}"/>
                </a:ext>
              </a:extLst>
            </p:cNvPr>
            <p:cNvCxnSpPr>
              <a:cxnSpLocks/>
            </p:cNvCxnSpPr>
            <p:nvPr/>
          </p:nvCxnSpPr>
          <p:spPr>
            <a:xfrm>
              <a:off x="3540752" y="2052415"/>
              <a:ext cx="0" cy="1851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51D27AB-FBC2-4551-34DA-E0BC24DED134}"/>
                </a:ext>
              </a:extLst>
            </p:cNvPr>
            <p:cNvCxnSpPr>
              <a:cxnSpLocks/>
            </p:cNvCxnSpPr>
            <p:nvPr/>
          </p:nvCxnSpPr>
          <p:spPr>
            <a:xfrm>
              <a:off x="6118852" y="2077815"/>
              <a:ext cx="0" cy="1851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AB28439-3178-B0A2-B968-2BBDF5C81C72}"/>
                </a:ext>
              </a:extLst>
            </p:cNvPr>
            <p:cNvCxnSpPr>
              <a:cxnSpLocks/>
            </p:cNvCxnSpPr>
            <p:nvPr/>
          </p:nvCxnSpPr>
          <p:spPr>
            <a:xfrm>
              <a:off x="7020552" y="2090515"/>
              <a:ext cx="0" cy="1851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97C4831-12DD-B9FD-8623-74C2B5B60FCB}"/>
                </a:ext>
              </a:extLst>
            </p:cNvPr>
            <p:cNvGrpSpPr/>
            <p:nvPr/>
          </p:nvGrpSpPr>
          <p:grpSpPr>
            <a:xfrm>
              <a:off x="2717800" y="1750513"/>
              <a:ext cx="8266575" cy="2781297"/>
              <a:chOff x="2717800" y="1799063"/>
              <a:chExt cx="8266575" cy="278129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DB826EE-598C-73EF-AC79-449FBD61097E}"/>
                  </a:ext>
                </a:extLst>
              </p:cNvPr>
              <p:cNvGrpSpPr/>
              <p:nvPr/>
            </p:nvGrpSpPr>
            <p:grpSpPr>
              <a:xfrm>
                <a:off x="2717800" y="1799063"/>
                <a:ext cx="8266575" cy="2781297"/>
                <a:chOff x="2717800" y="1799063"/>
                <a:chExt cx="8266575" cy="278129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B08CD127-4904-399A-3788-3A584D133D16}"/>
                    </a:ext>
                  </a:extLst>
                </p:cNvPr>
                <p:cNvGrpSpPr/>
                <p:nvPr/>
              </p:nvGrpSpPr>
              <p:grpSpPr>
                <a:xfrm>
                  <a:off x="2717800" y="1799063"/>
                  <a:ext cx="6550258" cy="2781297"/>
                  <a:chOff x="2717800" y="1862563"/>
                  <a:chExt cx="6550258" cy="2781297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A060417D-46C6-685D-30E1-275888FF4150}"/>
                      </a:ext>
                    </a:extLst>
                  </p:cNvPr>
                  <p:cNvGrpSpPr/>
                  <p:nvPr/>
                </p:nvGrpSpPr>
                <p:grpSpPr>
                  <a:xfrm>
                    <a:off x="2717800" y="1862563"/>
                    <a:ext cx="6374737" cy="2507959"/>
                    <a:chOff x="2717800" y="1862563"/>
                    <a:chExt cx="6374737" cy="2507959"/>
                  </a:xfrm>
                </p:grpSpPr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BD1B3048-0D00-7B2C-6C91-F6CE843BA6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17800" y="1862563"/>
                      <a:ext cx="6374737" cy="2507959"/>
                      <a:chOff x="2717800" y="1938763"/>
                      <a:chExt cx="6374737" cy="2507959"/>
                    </a:xfrm>
                  </p:grpSpPr>
                  <p:grpSp>
                    <p:nvGrpSpPr>
                      <p:cNvPr id="18" name="Group 17">
                        <a:extLst>
                          <a:ext uri="{FF2B5EF4-FFF2-40B4-BE49-F238E27FC236}">
                            <a16:creationId xmlns:a16="http://schemas.microsoft.com/office/drawing/2014/main" id="{CC731F74-38B1-BB3C-54AC-43E2BAF40A5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05821" y="2423747"/>
                        <a:ext cx="2850955" cy="1943284"/>
                        <a:chOff x="2807178" y="2980257"/>
                        <a:chExt cx="2876973" cy="1713595"/>
                      </a:xfrm>
                    </p:grpSpPr>
                    <p:pic>
                      <p:nvPicPr>
                        <p:cNvPr id="22" name="Picture 21">
                          <a:extLst>
                            <a:ext uri="{FF2B5EF4-FFF2-40B4-BE49-F238E27FC236}">
                              <a16:creationId xmlns:a16="http://schemas.microsoft.com/office/drawing/2014/main" id="{3E6CD324-4724-8AEE-73AD-162CC146D52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/>
                        <a:srcRect r="57993" b="39260"/>
                        <a:stretch/>
                      </p:blipFill>
                      <p:spPr>
                        <a:xfrm>
                          <a:off x="2807178" y="3003345"/>
                          <a:ext cx="2679175" cy="1662198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23" name="Rectangle 22">
                          <a:extLst>
                            <a:ext uri="{FF2B5EF4-FFF2-40B4-BE49-F238E27FC236}">
                              <a16:creationId xmlns:a16="http://schemas.microsoft.com/office/drawing/2014/main" id="{9A0FCFD4-4B15-B31C-16DE-5FBA3E180A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H="1">
                          <a:off x="5486353" y="2980257"/>
                          <a:ext cx="197798" cy="17135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FR"/>
                        </a:p>
                      </p:txBody>
                    </p:sp>
                  </p:grpSp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D9631ED1-268E-74D4-F2F6-CA32E517C8C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17800" y="1938763"/>
                        <a:ext cx="1664007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en-US" sz="1600" dirty="0">
                            <a:solidFill>
                              <a:srgbClr val="00B0F0"/>
                            </a:solidFill>
                            <a:latin typeface="Avenir Next" panose="020B0503020202020204" pitchFamily="34" charset="0"/>
                          </a:rPr>
                          <a:t>IDEA, ILD’, CLD</a:t>
                        </a:r>
                        <a:endParaRPr lang="en-FR" sz="16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endParaRPr>
                      </a:p>
                    </p:txBody>
                  </p:sp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54445988-BDA1-0B6F-8E0C-0F02524782F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29307" y="1938763"/>
                        <a:ext cx="59395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r"/>
                        <a:r>
                          <a:rPr lang="en-US" sz="1600" dirty="0">
                            <a:solidFill>
                              <a:srgbClr val="00B0F0"/>
                            </a:solidFill>
                            <a:latin typeface="Avenir Next" panose="020B0503020202020204" pitchFamily="34" charset="0"/>
                          </a:rPr>
                          <a:t>CLD</a:t>
                        </a:r>
                        <a:endParaRPr lang="en-FR" sz="16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endParaRPr>
                      </a:p>
                    </p:txBody>
                  </p: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8198FFF3-815D-55A3-AFD4-1392A97E391F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2087864" y="3371621"/>
                        <a:ext cx="1811648" cy="3385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en-FR" sz="1600" dirty="0">
                            <a:solidFill>
                              <a:srgbClr val="C00000"/>
                            </a:solidFill>
                            <a:latin typeface="Avenir Next" panose="020B0503020202020204" pitchFamily="34" charset="0"/>
                          </a:rPr>
                          <a:t>Work P</a:t>
                        </a:r>
                        <a:r>
                          <a:rPr lang="en-GB" sz="1600" dirty="0">
                            <a:solidFill>
                              <a:srgbClr val="C00000"/>
                            </a:solidFill>
                            <a:latin typeface="Avenir Next" panose="020B0503020202020204" pitchFamily="34" charset="0"/>
                          </a:rPr>
                          <a:t>a</a:t>
                        </a:r>
                        <a:r>
                          <a:rPr lang="en-FR" sz="1600" dirty="0">
                            <a:solidFill>
                              <a:srgbClr val="C00000"/>
                            </a:solidFill>
                            <a:latin typeface="Avenir Next" panose="020B0503020202020204" pitchFamily="34" charset="0"/>
                          </a:rPr>
                          <a:t>ckages</a:t>
                        </a:r>
                        <a:endParaRPr lang="en-FR" sz="1600" dirty="0">
                          <a:latin typeface="Avenir Next" panose="020B0503020202020204" pitchFamily="34" charset="0"/>
                        </a:endParaRPr>
                      </a:p>
                    </p:txBody>
                  </p:sp>
                  <p:pic>
                    <p:nvPicPr>
                      <p:cNvPr id="26" name="Picture 25">
                        <a:extLst>
                          <a:ext uri="{FF2B5EF4-FFF2-40B4-BE49-F238E27FC236}">
                            <a16:creationId xmlns:a16="http://schemas.microsoft.com/office/drawing/2014/main" id="{847F1906-2B9C-030A-3FB2-950ECE651A3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/>
                      <a:srcRect l="45108" b="39260"/>
                      <a:stretch/>
                    </p:blipFill>
                    <p:spPr>
                      <a:xfrm>
                        <a:off x="5623226" y="2521853"/>
                        <a:ext cx="3469311" cy="1884998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2E4DB438-4356-F31A-3AA9-B23FA0ADD67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87890" y="1938763"/>
                        <a:ext cx="69081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>
                            <a:solidFill>
                              <a:srgbClr val="00B0F0"/>
                            </a:solidFill>
                            <a:latin typeface="Avenir Next" panose="020B0503020202020204" pitchFamily="34" charset="0"/>
                          </a:rPr>
                          <a:t>IDEA</a:t>
                        </a:r>
                        <a:endParaRPr lang="en-FR" sz="1600" dirty="0">
                          <a:solidFill>
                            <a:srgbClr val="00B0F0"/>
                          </a:solidFill>
                          <a:latin typeface="Avenir Next" panose="020B0503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57F2E512-9C1A-A852-1366-FD227DF0464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438599" y="2710261"/>
                      <a:ext cx="154588" cy="152235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FR" dirty="0"/>
                    </a:p>
                  </p:txBody>
                </p:sp>
              </p:grp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F2BB1CF-C744-C33B-E36D-B69572F9699F}"/>
                      </a:ext>
                    </a:extLst>
                  </p:cNvPr>
                  <p:cNvSpPr txBox="1"/>
                  <p:nvPr/>
                </p:nvSpPr>
                <p:spPr>
                  <a:xfrm>
                    <a:off x="4115928" y="4305306"/>
                    <a:ext cx="1640848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600" dirty="0">
                        <a:latin typeface="Avenir Next" panose="020B0503020202020204" pitchFamily="34" charset="0"/>
                      </a:rPr>
                      <a:t>nano-PMT</a:t>
                    </a:r>
                    <a:r>
                      <a: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venir Next" panose="020B0503020202020204" pitchFamily="34" charset="0"/>
                      </a:rPr>
                      <a:t> </a:t>
                    </a:r>
                    <a:r>
                      <a:rPr lang="en-US" sz="1600" dirty="0">
                        <a:solidFill>
                          <a:srgbClr val="3FB000"/>
                        </a:solidFill>
                        <a:latin typeface="Avenir Next" panose="020B0503020202020204" pitchFamily="34" charset="0"/>
                      </a:rPr>
                      <a:t>- IP2I </a:t>
                    </a:r>
                    <a:endParaRPr lang="en-FR" sz="1600" dirty="0">
                      <a:solidFill>
                        <a:srgbClr val="3FB000"/>
                      </a:solidFill>
                    </a:endParaRPr>
                  </a:p>
                </p:txBody>
              </p:sp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34B94D85-ADB2-8EBA-EA64-691BEB67AC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4925052" y="4127340"/>
                    <a:ext cx="0" cy="18514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2DAB1190-2A92-92B5-C05F-A8ECC49BC81C}"/>
                      </a:ext>
                    </a:extLst>
                  </p:cNvPr>
                  <p:cNvSpPr txBox="1"/>
                  <p:nvPr/>
                </p:nvSpPr>
                <p:spPr>
                  <a:xfrm>
                    <a:off x="6004159" y="4305306"/>
                    <a:ext cx="3263899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600" dirty="0">
                        <a:latin typeface="Avenir Next" panose="020B0503020202020204" pitchFamily="34" charset="0"/>
                      </a:rPr>
                      <a:t>New materials/PD for </a:t>
                    </a:r>
                    <a:r>
                      <a:rPr lang="en-US" sz="1600" dirty="0" err="1">
                        <a:latin typeface="Avenir Next" panose="020B0503020202020204" pitchFamily="34" charset="0"/>
                      </a:rPr>
                      <a:t>ToF</a:t>
                    </a:r>
                    <a:r>
                      <a:rPr lang="en-US" sz="1600" dirty="0">
                        <a:latin typeface="Avenir Next" panose="020B0503020202020204" pitchFamily="34" charset="0"/>
                      </a:rPr>
                      <a:t> </a:t>
                    </a:r>
                    <a:r>
                      <a:rPr lang="en-US" sz="1600" dirty="0">
                        <a:solidFill>
                          <a:srgbClr val="3FB000"/>
                        </a:solidFill>
                        <a:latin typeface="Avenir Next" panose="020B0503020202020204" pitchFamily="34" charset="0"/>
                      </a:rPr>
                      <a:t>- CPPM </a:t>
                    </a:r>
                    <a:endParaRPr lang="en-FR" sz="1600" dirty="0">
                      <a:solidFill>
                        <a:srgbClr val="3FB000"/>
                      </a:solidFill>
                    </a:endParaRPr>
                  </a:p>
                </p:txBody>
              </p:sp>
              <p:cxnSp>
                <p:nvCxnSpPr>
                  <p:cNvPr id="44" name="Straight Arrow Connector 43">
                    <a:extLst>
                      <a:ext uri="{FF2B5EF4-FFF2-40B4-BE49-F238E27FC236}">
                        <a16:creationId xmlns:a16="http://schemas.microsoft.com/office/drawing/2014/main" id="{CC0EDD75-BDC6-0E71-CA0A-9EDEF6F6D8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7096752" y="4138915"/>
                    <a:ext cx="0" cy="18514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>
                    <a:extLst>
                      <a:ext uri="{FF2B5EF4-FFF2-40B4-BE49-F238E27FC236}">
                        <a16:creationId xmlns:a16="http://schemas.microsoft.com/office/drawing/2014/main" id="{565DC351-3B5D-C36A-75DA-63F5017911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6173027" y="4140040"/>
                    <a:ext cx="0" cy="18514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3C5798E-9F49-64DC-47F7-449170639A1F}"/>
                    </a:ext>
                  </a:extLst>
                </p:cNvPr>
                <p:cNvSpPr txBox="1"/>
                <p:nvPr/>
              </p:nvSpPr>
              <p:spPr>
                <a:xfrm>
                  <a:off x="8551777" y="3231843"/>
                  <a:ext cx="2432598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>
                      <a:latin typeface="Avenir Next" panose="020B0503020202020204" pitchFamily="34" charset="0"/>
                    </a:rPr>
                    <a:t>radiation tolerant fibers </a:t>
                  </a:r>
                </a:p>
                <a:p>
                  <a:r>
                    <a:rPr lang="en-US" sz="1600" dirty="0">
                      <a:solidFill>
                        <a:srgbClr val="3FB000"/>
                      </a:solidFill>
                      <a:latin typeface="Avenir Next" panose="020B0503020202020204" pitchFamily="34" charset="0"/>
                    </a:rPr>
                    <a:t>LPC-CF</a:t>
                  </a:r>
                </a:p>
              </p:txBody>
            </p:sp>
          </p:grp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CB80D015-BFA7-F24E-BC96-9A059DF554A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493752" y="3301840"/>
                <a:ext cx="0" cy="1851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77666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691CC-8B87-CDBB-CC4A-DEF7B27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08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29243-77B5-91B4-A603-D6CD4BA4C61A}"/>
              </a:ext>
            </a:extLst>
          </p:cNvPr>
          <p:cNvSpPr txBox="1"/>
          <p:nvPr/>
        </p:nvSpPr>
        <p:spPr>
          <a:xfrm>
            <a:off x="-14833" y="6582204"/>
            <a:ext cx="10647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400" i="1" baseline="30000" dirty="0">
                <a:solidFill>
                  <a:srgbClr val="00B050"/>
                </a:solidFill>
                <a:latin typeface="Avenir Next" panose="020B0503020202020204" pitchFamily="34" charset="0"/>
              </a:rPr>
              <a:t>1) </a:t>
            </a:r>
            <a:r>
              <a:rPr lang="en-FR" sz="1400" i="1" dirty="0">
                <a:solidFill>
                  <a:srgbClr val="00B050"/>
                </a:solidFill>
                <a:latin typeface="Avenir Next" panose="020B0503020202020204" pitchFamily="34" charset="0"/>
              </a:rPr>
              <a:t>IN2P3 </a:t>
            </a:r>
            <a:r>
              <a:rPr lang="en-FR" sz="1400" i="1" dirty="0">
                <a:latin typeface="Avenir Next" panose="020B0503020202020204" pitchFamily="34" charset="0"/>
              </a:rPr>
              <a:t>contribution to interim management team and WG convenership, * </a:t>
            </a:r>
            <a:r>
              <a:rPr lang="en-GB" sz="1400" i="1" dirty="0">
                <a:latin typeface="Avenir Next" panose="020B0503020202020204" pitchFamily="34" charset="0"/>
              </a:rPr>
              <a:t>c</a:t>
            </a:r>
            <a:r>
              <a:rPr lang="en-FR" sz="1400" i="1" dirty="0">
                <a:latin typeface="Avenir Next" panose="020B0503020202020204" pitchFamily="34" charset="0"/>
              </a:rPr>
              <a:t>an contain insitutes outside IN2P3 and CEA/IRFU</a:t>
            </a:r>
            <a:endParaRPr lang="en-FR" sz="1400" i="1" dirty="0">
              <a:solidFill>
                <a:srgbClr val="00B050"/>
              </a:solidFill>
              <a:latin typeface="Avenir Next" panose="020B0503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364E1A-FDF2-93E7-1E6A-108399E7A4D5}"/>
              </a:ext>
            </a:extLst>
          </p:cNvPr>
          <p:cNvSpPr txBox="1"/>
          <p:nvPr/>
        </p:nvSpPr>
        <p:spPr>
          <a:xfrm>
            <a:off x="1447742" y="574242"/>
            <a:ext cx="92965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venir Next" panose="020B0503020202020204" pitchFamily="34" charset="0"/>
              </a:rPr>
              <a:t>DRD7 Electronics &amp; on-detector processing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: structure</a:t>
            </a:r>
            <a:endParaRPr lang="en-GB" sz="2800" dirty="0">
              <a:latin typeface="Avenir Next" panose="020B0503020202020204" pitchFamily="34" charset="0"/>
            </a:endParaRPr>
          </a:p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proposal submitted to DRDC aiming approval at June 2024 CERN RB meeting</a:t>
            </a:r>
          </a:p>
          <a:p>
            <a:pPr algn="ctr"/>
            <a:r>
              <a:rPr lang="en-GB" sz="2000" dirty="0">
                <a:latin typeface="Avenir Next" panose="020B0503020202020204" pitchFamily="34" charset="0"/>
              </a:rPr>
              <a:t>68 institutes from </a:t>
            </a:r>
            <a:r>
              <a:rPr lang="en-FR" sz="2000" dirty="0">
                <a:latin typeface="Avenir Next" panose="020B0503020202020204" pitchFamily="34" charset="0"/>
              </a:rPr>
              <a:t>19 countries -</a:t>
            </a:r>
            <a:r>
              <a:rPr lang="en-FR" sz="2000" dirty="0">
                <a:solidFill>
                  <a:srgbClr val="00B050"/>
                </a:solidFill>
                <a:latin typeface="Avenir Next" panose="020B0503020202020204" pitchFamily="34" charset="0"/>
              </a:rPr>
              <a:t>12 French 18%</a:t>
            </a:r>
            <a:r>
              <a:rPr lang="en-FR" sz="2000" dirty="0">
                <a:latin typeface="Avenir Next" panose="020B0503020202020204" pitchFamily="34" charset="0"/>
              </a:rPr>
              <a:t>*</a:t>
            </a:r>
            <a:endParaRPr lang="en-GB" sz="2000" dirty="0">
              <a:latin typeface="Avenir Next" panose="020B0503020202020204" pitchFamily="34" charset="0"/>
            </a:endParaRPr>
          </a:p>
          <a:p>
            <a:pPr algn="ctr"/>
            <a:r>
              <a:rPr lang="en-GB" sz="2000" dirty="0">
                <a:solidFill>
                  <a:srgbClr val="3FB000"/>
                </a:solidFill>
                <a:latin typeface="Avenir Next" panose="020B0503020202020204" pitchFamily="34" charset="0"/>
              </a:rPr>
              <a:t>J. Baudot</a:t>
            </a:r>
            <a:r>
              <a:rPr lang="en-GB" sz="2000" baseline="30000" dirty="0">
                <a:solidFill>
                  <a:srgbClr val="3FB000"/>
                </a:solidFill>
                <a:latin typeface="Avenir Next" panose="020B0503020202020204" pitchFamily="34" charset="0"/>
              </a:rPr>
              <a:t>1) </a:t>
            </a:r>
            <a:r>
              <a:rPr lang="en-GB" sz="2000" dirty="0">
                <a:solidFill>
                  <a:srgbClr val="3FB000"/>
                </a:solidFill>
                <a:latin typeface="Avenir Next" panose="020B0503020202020204" pitchFamily="34" charset="0"/>
              </a:rPr>
              <a:t>steering committee member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148DD0-3C8A-3A68-3723-D8E7789F68E9}"/>
              </a:ext>
            </a:extLst>
          </p:cNvPr>
          <p:cNvGrpSpPr/>
          <p:nvPr/>
        </p:nvGrpSpPr>
        <p:grpSpPr>
          <a:xfrm>
            <a:off x="2581249" y="2152427"/>
            <a:ext cx="7029503" cy="2952760"/>
            <a:chOff x="2290103" y="1917293"/>
            <a:chExt cx="7029503" cy="295276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78A850B-05EB-81D5-690A-4F7B467E46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904" b="12981"/>
            <a:stretch/>
          </p:blipFill>
          <p:spPr>
            <a:xfrm>
              <a:off x="2872395" y="2359506"/>
              <a:ext cx="6447211" cy="2510547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360E4F3-9ED4-9802-7002-A8DD1D01C850}"/>
                </a:ext>
              </a:extLst>
            </p:cNvPr>
            <p:cNvGrpSpPr/>
            <p:nvPr/>
          </p:nvGrpSpPr>
          <p:grpSpPr>
            <a:xfrm>
              <a:off x="2290103" y="1917293"/>
              <a:ext cx="6946975" cy="2371794"/>
              <a:chOff x="2120824" y="2069693"/>
              <a:chExt cx="6946975" cy="237179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593A78F-E017-0863-A3A9-04D7E7756243}"/>
                  </a:ext>
                </a:extLst>
              </p:cNvPr>
              <p:cNvGrpSpPr/>
              <p:nvPr/>
            </p:nvGrpSpPr>
            <p:grpSpPr>
              <a:xfrm>
                <a:off x="3818309" y="2069693"/>
                <a:ext cx="5249490" cy="530706"/>
                <a:chOff x="3818309" y="2806293"/>
                <a:chExt cx="5249490" cy="530706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D725C33-6183-D145-825F-2AEA439DD620}"/>
                    </a:ext>
                  </a:extLst>
                </p:cNvPr>
                <p:cNvSpPr txBox="1"/>
                <p:nvPr/>
              </p:nvSpPr>
              <p:spPr>
                <a:xfrm>
                  <a:off x="7945808" y="2806293"/>
                  <a:ext cx="112199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 M.Barbero</a:t>
                  </a:r>
                  <a:r>
                    <a:rPr lang="en-US" sz="1200" baseline="30000" dirty="0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1)</a:t>
                  </a:r>
                  <a:r>
                    <a:rPr lang="en-US" sz="1200" dirty="0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FCD3C-DC57-8004-02D3-98F34C5FC556}"/>
                    </a:ext>
                  </a:extLst>
                </p:cNvPr>
                <p:cNvSpPr txBox="1"/>
                <p:nvPr/>
              </p:nvSpPr>
              <p:spPr>
                <a:xfrm>
                  <a:off x="3818309" y="2806293"/>
                  <a:ext cx="112199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1200" dirty="0" err="1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F.Crescioli</a:t>
                  </a:r>
                  <a:r>
                    <a:rPr lang="en-US" sz="1200" dirty="0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US" sz="1200" baseline="30000" dirty="0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1)</a:t>
                  </a:r>
                  <a:r>
                    <a:rPr lang="en-US" sz="1200" dirty="0">
                      <a:solidFill>
                        <a:srgbClr val="00B050"/>
                      </a:solidFill>
                      <a:latin typeface="Avenir Next" panose="020B0503020202020204" pitchFamily="34" charset="0"/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F434C2A5-E0AF-A7BA-175A-4BF849FA6BCE}"/>
                    </a:ext>
                  </a:extLst>
                </p:cNvPr>
                <p:cNvCxnSpPr>
                  <a:cxnSpLocks/>
                  <a:stCxn id="24" idx="2"/>
                </p:cNvCxnSpPr>
                <p:nvPr/>
              </p:nvCxnSpPr>
              <p:spPr>
                <a:xfrm flipH="1">
                  <a:off x="4379304" y="3083292"/>
                  <a:ext cx="1" cy="25370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09B624-20F5-CD5E-CEA5-168A14B527EC}"/>
                  </a:ext>
                </a:extLst>
              </p:cNvPr>
              <p:cNvSpPr txBox="1"/>
              <p:nvPr/>
            </p:nvSpPr>
            <p:spPr>
              <a:xfrm rot="16200000">
                <a:off x="1587918" y="3323805"/>
                <a:ext cx="165058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venir Next" panose="020B0503020202020204" pitchFamily="34" charset="0"/>
                  </a:rPr>
                  <a:t>Work Packages</a:t>
                </a:r>
              </a:p>
              <a:p>
                <a:pPr algn="ctr"/>
                <a:r>
                  <a:rPr lang="en-US" sz="1600" dirty="0">
                    <a:latin typeface="Avenir Next" panose="020B0503020202020204" pitchFamily="34" charset="0"/>
                  </a:rPr>
                  <a:t>16 projects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8E4186E-03C8-4F40-04FE-2E3CA8450AA6}"/>
              </a:ext>
            </a:extLst>
          </p:cNvPr>
          <p:cNvSpPr txBox="1"/>
          <p:nvPr/>
        </p:nvSpPr>
        <p:spPr>
          <a:xfrm>
            <a:off x="1246661" y="5283420"/>
            <a:ext cx="96986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venir Next" panose="020B0503020202020204" pitchFamily="34" charset="0"/>
              </a:rPr>
              <a:t>transverse Working Group 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to propose regional hub/platform organization to provide support to the entire community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for common standards, methodologies, IP, technology access and tools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A2C3AF-BAEC-677E-ACDB-0E42B649A225}"/>
              </a:ext>
            </a:extLst>
          </p:cNvPr>
          <p:cNvCxnSpPr>
            <a:cxnSpLocks/>
          </p:cNvCxnSpPr>
          <p:nvPr/>
        </p:nvCxnSpPr>
        <p:spPr>
          <a:xfrm flipH="1">
            <a:off x="8967229" y="2442126"/>
            <a:ext cx="1" cy="2537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862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691CC-8B87-CDBB-CC4A-DEF7B27C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7008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364E1A-FDF2-93E7-1E6A-108399E7A4D5}"/>
              </a:ext>
            </a:extLst>
          </p:cNvPr>
          <p:cNvSpPr txBox="1"/>
          <p:nvPr/>
        </p:nvSpPr>
        <p:spPr>
          <a:xfrm>
            <a:off x="2429934" y="593474"/>
            <a:ext cx="7332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venir Next" panose="020B0503020202020204" pitchFamily="34" charset="0"/>
              </a:rPr>
              <a:t>DRD7 Electronics &amp; on-detector processing 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French contribution proposals</a:t>
            </a:r>
            <a:endParaRPr lang="en-US" sz="2800" dirty="0">
              <a:solidFill>
                <a:srgbClr val="7030A0"/>
              </a:solidFill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A39D4EB-CB9C-78E6-B425-966BE0CADF47}"/>
              </a:ext>
            </a:extLst>
          </p:cNvPr>
          <p:cNvGrpSpPr/>
          <p:nvPr/>
        </p:nvGrpSpPr>
        <p:grpSpPr>
          <a:xfrm>
            <a:off x="100072" y="1713403"/>
            <a:ext cx="11991856" cy="3501631"/>
            <a:chOff x="-1" y="2284903"/>
            <a:chExt cx="11991856" cy="350163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7C95BB2-8EFD-020C-7B9F-ABC9D717E064}"/>
                </a:ext>
              </a:extLst>
            </p:cNvPr>
            <p:cNvGrpSpPr/>
            <p:nvPr/>
          </p:nvGrpSpPr>
          <p:grpSpPr>
            <a:xfrm>
              <a:off x="-1" y="2284903"/>
              <a:ext cx="11991856" cy="3501631"/>
              <a:chOff x="177799" y="2208703"/>
              <a:chExt cx="11991856" cy="350163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AEA6B-4AA0-238C-FC27-2853FF6A6146}"/>
                  </a:ext>
                </a:extLst>
              </p:cNvPr>
              <p:cNvSpPr txBox="1"/>
              <p:nvPr/>
            </p:nvSpPr>
            <p:spPr>
              <a:xfrm>
                <a:off x="9347743" y="2208703"/>
                <a:ext cx="282191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latin typeface="Avenir Next" panose="020B0503020202020204" pitchFamily="34" charset="0"/>
                  </a:rPr>
                  <a:t>MCMOS submissions</a:t>
                </a:r>
              </a:p>
              <a:p>
                <a:r>
                  <a:rPr lang="en-GB" sz="1600" dirty="0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CPPM, IPHC, IP2I, LPNHE</a:t>
                </a:r>
              </a:p>
              <a:p>
                <a:r>
                  <a:rPr lang="en-GB" sz="1600" dirty="0">
                    <a:latin typeface="Avenir Next" panose="020B0503020202020204" pitchFamily="34" charset="0"/>
                  </a:rPr>
                  <a:t>3D &amp; advanced integration </a:t>
                </a:r>
                <a:r>
                  <a:rPr lang="en-GB" sz="1600" dirty="0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IP2I</a:t>
                </a:r>
                <a:endParaRPr lang="en-FR" sz="16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A09E713-E20C-5336-C7F0-F5287BB2BB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4904" b="12981"/>
              <a:stretch/>
            </p:blipFill>
            <p:spPr>
              <a:xfrm>
                <a:off x="2872394" y="2289942"/>
                <a:ext cx="6447211" cy="2510547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968DF1-FA5D-7259-E89A-BCCBC02C3D36}"/>
                  </a:ext>
                </a:extLst>
              </p:cNvPr>
              <p:cNvSpPr txBox="1"/>
              <p:nvPr/>
            </p:nvSpPr>
            <p:spPr>
              <a:xfrm>
                <a:off x="390127" y="2208703"/>
                <a:ext cx="24535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1600" dirty="0">
                    <a:latin typeface="Avenir Next" panose="020B0503020202020204" pitchFamily="34" charset="0"/>
                  </a:rPr>
                  <a:t>Wireless Allowing Data </a:t>
                </a:r>
              </a:p>
              <a:p>
                <a:pPr algn="r"/>
                <a:r>
                  <a:rPr lang="en-GB" sz="1600" dirty="0">
                    <a:latin typeface="Avenir Next" panose="020B0503020202020204" pitchFamily="34" charset="0"/>
                  </a:rPr>
                  <a:t>and Power Transmission</a:t>
                </a:r>
                <a:r>
                  <a:rPr lang="en-GB" sz="1600" dirty="0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 CEA-</a:t>
                </a:r>
                <a:r>
                  <a:rPr lang="en-GB" sz="1600" dirty="0" err="1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Leti</a:t>
                </a:r>
                <a:r>
                  <a:rPr lang="en-GB" sz="1600" dirty="0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, LPSC</a:t>
                </a:r>
                <a:endParaRPr lang="en-FR" sz="16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860751-854F-FF44-0575-EC17CCA54E82}"/>
                  </a:ext>
                </a:extLst>
              </p:cNvPr>
              <p:cNvSpPr txBox="1"/>
              <p:nvPr/>
            </p:nvSpPr>
            <p:spPr>
              <a:xfrm>
                <a:off x="177799" y="3197167"/>
                <a:ext cx="266591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1600" dirty="0">
                    <a:latin typeface="Avenir Next" panose="020B0503020202020204" pitchFamily="34" charset="0"/>
                  </a:rPr>
                  <a:t>high level modelling </a:t>
                </a:r>
                <a:r>
                  <a:rPr lang="en-GB" sz="1600" dirty="0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IPHC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E42BB2-7A57-1AE1-BAE6-6B7165D963D8}"/>
                  </a:ext>
                </a:extLst>
              </p:cNvPr>
              <p:cNvSpPr txBox="1"/>
              <p:nvPr/>
            </p:nvSpPr>
            <p:spPr>
              <a:xfrm>
                <a:off x="405865" y="4879337"/>
                <a:ext cx="545101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1600" dirty="0">
                    <a:latin typeface="Avenir Next" panose="020B0503020202020204" pitchFamily="34" charset="0"/>
                  </a:rPr>
                  <a:t>TDC and ADC -</a:t>
                </a: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" panose="020B0503020202020204" pitchFamily="34" charset="0"/>
                  </a:rPr>
                  <a:t> </a:t>
                </a:r>
                <a:r>
                  <a:rPr lang="en-GB" sz="1600" dirty="0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CPPM, IP2I, IRFU, OMEGA</a:t>
                </a:r>
              </a:p>
              <a:p>
                <a:pPr algn="r"/>
                <a:r>
                  <a:rPr lang="en-GB" sz="1600" dirty="0">
                    <a:latin typeface="Avenir Next" panose="020B0503020202020204" pitchFamily="34" charset="0"/>
                  </a:rPr>
                  <a:t>time calibration -</a:t>
                </a:r>
                <a:r>
                  <a:rPr lang="en-GB" sz="1600" dirty="0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 LPC-CF</a:t>
                </a:r>
              </a:p>
              <a:p>
                <a:pPr algn="r"/>
                <a:r>
                  <a:rPr lang="en-GB" sz="1600" dirty="0">
                    <a:latin typeface="Avenir Next" panose="020B0503020202020204" pitchFamily="34" charset="0"/>
                  </a:rPr>
                  <a:t>timing system strategy &amp; characterisation </a:t>
                </a:r>
                <a:r>
                  <a:rPr lang="en-GB" sz="1600" dirty="0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- CPPM, </a:t>
                </a:r>
                <a:r>
                  <a:rPr lang="en-GB" sz="1600" dirty="0" err="1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IJCLab</a:t>
                </a:r>
                <a:endParaRPr lang="en-FR" sz="16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8F70FA-08EF-B287-B419-EA41328F92DF}"/>
                  </a:ext>
                </a:extLst>
              </p:cNvPr>
              <p:cNvSpPr txBox="1"/>
              <p:nvPr/>
            </p:nvSpPr>
            <p:spPr>
              <a:xfrm>
                <a:off x="6240681" y="4879337"/>
                <a:ext cx="421482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" panose="020B0503020202020204" pitchFamily="34" charset="0"/>
                  </a:rPr>
                  <a:t>CMOS </a:t>
                </a:r>
                <a:r>
                  <a:rPr lang="en-GB" sz="1600" dirty="0">
                    <a:latin typeface="Avenir Next" panose="020B0503020202020204" pitchFamily="34" charset="0"/>
                  </a:rPr>
                  <a:t>process radiation tolerance </a:t>
                </a: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" panose="020B0503020202020204" pitchFamily="34" charset="0"/>
                  </a:rPr>
                  <a:t>- </a:t>
                </a:r>
                <a:r>
                  <a:rPr lang="en-GB" sz="1600" dirty="0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CPPM</a:t>
                </a:r>
              </a:p>
              <a:p>
                <a:r>
                  <a:rPr lang="en-GB" sz="1600" dirty="0">
                    <a:latin typeface="Avenir Next" panose="020B0503020202020204" pitchFamily="34" charset="0"/>
                  </a:rPr>
                  <a:t>cooling - </a:t>
                </a:r>
                <a:r>
                  <a:rPr lang="en-GB" sz="1600" dirty="0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CPPM, LAPP, LPNHE, LPSC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544F29-4FA4-30E8-9B21-FB5704DFA76A}"/>
                  </a:ext>
                </a:extLst>
              </p:cNvPr>
              <p:cNvSpPr txBox="1"/>
              <p:nvPr/>
            </p:nvSpPr>
            <p:spPr>
              <a:xfrm>
                <a:off x="9297485" y="3319823"/>
                <a:ext cx="225331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latin typeface="Avenir Next" panose="020B0503020202020204" pitchFamily="34" charset="0"/>
                  </a:rPr>
                  <a:t>Processor &amp; SoC in FE </a:t>
                </a:r>
              </a:p>
              <a:p>
                <a:r>
                  <a:rPr lang="en-GB" sz="1600" dirty="0">
                    <a:latin typeface="Avenir Next" panose="020B0503020202020204" pitchFamily="34" charset="0"/>
                  </a:rPr>
                  <a:t>(100 GbE-based links) </a:t>
                </a:r>
              </a:p>
              <a:p>
                <a:r>
                  <a:rPr lang="en-GB" sz="1600" dirty="0">
                    <a:solidFill>
                      <a:srgbClr val="00B050"/>
                    </a:solidFill>
                    <a:latin typeface="Avenir Next" panose="020B0503020202020204" pitchFamily="34" charset="0"/>
                  </a:rPr>
                  <a:t>CPPM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0CEE375-7A02-CCD4-6B92-04E0CE5390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4374" y="4218009"/>
              <a:ext cx="0" cy="7375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7DDCBD1-F195-2DFB-3552-DE18FE339F41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2665913" y="2700402"/>
              <a:ext cx="2804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EF23007-487E-F629-AEA2-497F3E309B65}"/>
                </a:ext>
              </a:extLst>
            </p:cNvPr>
            <p:cNvCxnSpPr>
              <a:cxnSpLocks/>
            </p:cNvCxnSpPr>
            <p:nvPr/>
          </p:nvCxnSpPr>
          <p:spPr>
            <a:xfrm>
              <a:off x="2666456" y="3434830"/>
              <a:ext cx="12578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D9B1238-C66D-CBC5-820B-D701314EB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15900" y="2675001"/>
              <a:ext cx="3707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DF5C0CDE-4C58-F810-364E-89F6B39F4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6700" y="3555613"/>
              <a:ext cx="12999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4112E7C-02C6-B206-60CF-2BDF6BE37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5781" y="4218009"/>
              <a:ext cx="0" cy="7375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F8A22A0-3D32-AE34-1A8F-96C592635D0B}"/>
              </a:ext>
            </a:extLst>
          </p:cNvPr>
          <p:cNvSpPr txBox="1"/>
          <p:nvPr/>
        </p:nvSpPr>
        <p:spPr>
          <a:xfrm>
            <a:off x="189286" y="5376889"/>
            <a:ext cx="1181342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Major challenge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enabling 5D devices at high channel density low power dissipation </a:t>
            </a:r>
            <a:r>
              <a:rPr lang="en-US" dirty="0">
                <a:latin typeface="Avenir Next" panose="020B0503020202020204" pitchFamily="34" charset="0"/>
              </a:rPr>
              <a:t>(ultimately with extreme radiation tolerance)</a:t>
            </a:r>
          </a:p>
          <a:p>
            <a:pPr algn="ctr"/>
            <a:r>
              <a:rPr lang="en-US" dirty="0">
                <a:latin typeface="Avenir Next" panose="020B0503020202020204" pitchFamily="34" charset="0"/>
              </a:rPr>
              <a:t>introduce new technologies: finer foundry nodes, data transmission, 3D integration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492727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731C69F-7670-6653-A561-0F3C102E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7F55C-9F92-CC14-AA02-41BA4EA75B8D}"/>
              </a:ext>
            </a:extLst>
          </p:cNvPr>
          <p:cNvSpPr txBox="1"/>
          <p:nvPr/>
        </p:nvSpPr>
        <p:spPr>
          <a:xfrm>
            <a:off x="531019" y="924218"/>
            <a:ext cx="11129962" cy="85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800" dirty="0">
                <a:latin typeface="Avenir Next" panose="020B0503020202020204" pitchFamily="34" charset="0"/>
              </a:rPr>
              <a:t>DRD8 Mechanics &amp; Cooling of future Vertex and Tracking systems</a:t>
            </a:r>
            <a:endParaRPr lang="en-GB" sz="2800" dirty="0">
              <a:solidFill>
                <a:srgbClr val="3FB000"/>
              </a:solidFill>
              <a:latin typeface="Avenir Next" panose="020B050302020202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LoI submitted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to DRDC in March 2023, targeting proposal in autumn 2024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6830A-1554-3769-DD4C-AFECDC0D5F98}"/>
              </a:ext>
            </a:extLst>
          </p:cNvPr>
          <p:cNvSpPr txBox="1"/>
          <p:nvPr/>
        </p:nvSpPr>
        <p:spPr>
          <a:xfrm>
            <a:off x="1874243" y="1908664"/>
            <a:ext cx="84435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FR" sz="2000" dirty="0">
                <a:latin typeface="Avenir Next" panose="020B0503020202020204" pitchFamily="34" charset="0"/>
              </a:rPr>
              <a:t>P</a:t>
            </a:r>
            <a:r>
              <a:rPr lang="en-GB" sz="2000" dirty="0">
                <a:latin typeface="Avenir Next" panose="020B0503020202020204" pitchFamily="34" charset="0"/>
              </a:rPr>
              <a:t>r</a:t>
            </a:r>
            <a:r>
              <a:rPr lang="en-FR" sz="2000" dirty="0">
                <a:latin typeface="Avenir Next" panose="020B0503020202020204" pitchFamily="34" charset="0"/>
              </a:rPr>
              <a:t>oposed Work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latin typeface="Avenir Next" panose="020B0503020202020204" pitchFamily="34" charset="0"/>
              </a:rPr>
              <a:t>Global/System Design and Integration - </a:t>
            </a:r>
            <a:r>
              <a:rPr lang="en-FR" dirty="0">
                <a:solidFill>
                  <a:srgbClr val="3FB000"/>
                </a:solidFill>
                <a:latin typeface="Avenir Next" panose="020B0503020202020204" pitchFamily="34" charset="0"/>
              </a:rPr>
              <a:t>IPHC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s</a:t>
            </a:r>
            <a:r>
              <a:rPr lang="en-FR" dirty="0">
                <a:latin typeface="Avenir Next" panose="020B0503020202020204" pitchFamily="34" charset="0"/>
              </a:rPr>
              <a:t>tructures, services, environmental aspects, MDI, sclability, 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latin typeface="Avenir Next" panose="020B0503020202020204" pitchFamily="34" charset="0"/>
              </a:rPr>
              <a:t>Low Mass Mechanics and thermal management -</a:t>
            </a:r>
            <a:r>
              <a:rPr lang="en-FR" dirty="0">
                <a:solidFill>
                  <a:srgbClr val="3FB000"/>
                </a:solidFill>
                <a:latin typeface="Avenir Next" panose="020B0503020202020204" pitchFamily="34" charset="0"/>
              </a:rPr>
              <a:t> CPPM, LPNHE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FR" dirty="0">
                <a:latin typeface="Avenir Next" panose="020B0503020202020204" pitchFamily="34" charset="0"/>
              </a:rPr>
              <a:t>materials, advanced manufacturing techniques, embedded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latin typeface="Avenir Next" panose="020B0503020202020204" pitchFamily="34" charset="0"/>
              </a:rPr>
              <a:t>Detector Cooling - </a:t>
            </a:r>
            <a:r>
              <a:rPr lang="en-FR" dirty="0">
                <a:solidFill>
                  <a:srgbClr val="3FB000"/>
                </a:solidFill>
                <a:latin typeface="Avenir Next" panose="020B0503020202020204" pitchFamily="34" charset="0"/>
              </a:rPr>
              <a:t>CPPM, LPNHE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e</a:t>
            </a:r>
            <a:r>
              <a:rPr lang="en-FR" dirty="0">
                <a:latin typeface="Avenir Next" panose="020B0503020202020204" pitchFamily="34" charset="0"/>
              </a:rPr>
              <a:t>vaporative and liquid, gas, connexions and instrumentation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>
                <a:latin typeface="Avenir Next" panose="020B0503020202020204" pitchFamily="34" charset="0"/>
              </a:rPr>
              <a:t>Design and Qualification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R" dirty="0">
                <a:latin typeface="Avenir Next" panose="020B0503020202020204" pitchFamily="34" charset="0"/>
              </a:rPr>
              <a:t>open-source software, ML assisted topology optimization, virtual reality, methods for complex 3D integration, connection of CAD tools to Geant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0BE9D-6DB6-B6F3-880A-8D347A0F7FC7}"/>
              </a:ext>
            </a:extLst>
          </p:cNvPr>
          <p:cNvSpPr txBox="1"/>
          <p:nvPr/>
        </p:nvSpPr>
        <p:spPr>
          <a:xfrm>
            <a:off x="864143" y="5153672"/>
            <a:ext cx="10463715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FR" sz="2000" dirty="0">
                <a:latin typeface="Avenir Next" panose="020B0503020202020204" pitchFamily="34" charset="0"/>
              </a:rPr>
              <a:t>DRD8 has a strong link to DRD3 but institutes involved in other DRDs expressed interets  </a:t>
            </a:r>
          </a:p>
          <a:p>
            <a:pPr algn="ctr"/>
            <a:r>
              <a:rPr lang="en-GB" dirty="0">
                <a:latin typeface="Avenir Next" panose="020B0503020202020204" pitchFamily="34" charset="0"/>
              </a:rPr>
              <a:t>c</a:t>
            </a:r>
            <a:r>
              <a:rPr lang="en-FR" dirty="0">
                <a:latin typeface="Avenir Next" panose="020B0503020202020204" pitchFamily="34" charset="0"/>
              </a:rPr>
              <a:t>ommunity building on-going (22 institutes so far)*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07589-2A85-9409-2F53-3FBCD1E90B44}"/>
              </a:ext>
            </a:extLst>
          </p:cNvPr>
          <p:cNvSpPr txBox="1"/>
          <p:nvPr/>
        </p:nvSpPr>
        <p:spPr>
          <a:xfrm>
            <a:off x="-25400" y="6549806"/>
            <a:ext cx="873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FR" sz="1400" i="1" dirty="0">
                <a:latin typeface="Avenir Next" panose="020B0503020202020204" pitchFamily="34" charset="0"/>
              </a:rPr>
              <a:t>* contacts Andreas Mussgiller, Burckard Schmidt meeting to discuss proposal May 29-31, 2024 in Purdue</a:t>
            </a:r>
          </a:p>
        </p:txBody>
      </p:sp>
    </p:spTree>
    <p:extLst>
      <p:ext uri="{BB962C8B-B14F-4D97-AF65-F5344CB8AC3E}">
        <p14:creationId xmlns:p14="http://schemas.microsoft.com/office/powerpoint/2010/main" val="1188602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9C874-7195-BEFF-3759-BF8D0CAA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8E36B-C2D7-2FD4-160C-34E0CABE0CBE}"/>
              </a:ext>
            </a:extLst>
          </p:cNvPr>
          <p:cNvSpPr txBox="1"/>
          <p:nvPr/>
        </p:nvSpPr>
        <p:spPr>
          <a:xfrm>
            <a:off x="5391807" y="-851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6EADC-97BB-2545-86AC-B191ABD6E917}"/>
              </a:ext>
            </a:extLst>
          </p:cNvPr>
          <p:cNvSpPr txBox="1"/>
          <p:nvPr/>
        </p:nvSpPr>
        <p:spPr>
          <a:xfrm>
            <a:off x="2856856" y="953123"/>
            <a:ext cx="647828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DRD2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Liquid Detectors : structure</a:t>
            </a:r>
          </a:p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Water Cerenkov, Noble Liquids, Liquid Scintillators </a:t>
            </a:r>
          </a:p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for DM, Neutrino, 0𝜈ββ, rare decays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7D7086-32F8-A203-2839-2AA00006DF6E}"/>
              </a:ext>
            </a:extLst>
          </p:cNvPr>
          <p:cNvSpPr txBox="1"/>
          <p:nvPr/>
        </p:nvSpPr>
        <p:spPr>
          <a:xfrm>
            <a:off x="-545" y="6596492"/>
            <a:ext cx="10856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400" i="1" baseline="30000" dirty="0">
                <a:solidFill>
                  <a:srgbClr val="00B050"/>
                </a:solidFill>
                <a:latin typeface="Avenir Next" panose="020B0503020202020204" pitchFamily="34" charset="0"/>
              </a:rPr>
              <a:t>1) </a:t>
            </a:r>
            <a:r>
              <a:rPr lang="en-FR" sz="1400" i="1" dirty="0">
                <a:solidFill>
                  <a:srgbClr val="00B050"/>
                </a:solidFill>
                <a:latin typeface="Avenir Next" panose="020B0503020202020204" pitchFamily="34" charset="0"/>
              </a:rPr>
              <a:t>IN2P3 </a:t>
            </a:r>
            <a:r>
              <a:rPr lang="en-FR" sz="1400" i="1" dirty="0">
                <a:latin typeface="Avenir Next" panose="020B0503020202020204" pitchFamily="34" charset="0"/>
              </a:rPr>
              <a:t>contributions to interim convenership, * </a:t>
            </a:r>
            <a:r>
              <a:rPr lang="en-GB" sz="1400" i="1" dirty="0">
                <a:latin typeface="Avenir Next" panose="020B0503020202020204" pitchFamily="34" charset="0"/>
              </a:rPr>
              <a:t>c</a:t>
            </a:r>
            <a:r>
              <a:rPr lang="en-FR" sz="1400" i="1" dirty="0">
                <a:latin typeface="Avenir Next" panose="020B0503020202020204" pitchFamily="34" charset="0"/>
              </a:rPr>
              <a:t>an contain insitutes outside IN2P3 and CEA/IRFU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BC50CD-5079-C967-6C39-3751B4E49BC6}"/>
              </a:ext>
            </a:extLst>
          </p:cNvPr>
          <p:cNvGrpSpPr/>
          <p:nvPr/>
        </p:nvGrpSpPr>
        <p:grpSpPr>
          <a:xfrm>
            <a:off x="3008873" y="2476622"/>
            <a:ext cx="6174254" cy="3202649"/>
            <a:chOff x="3008873" y="1784289"/>
            <a:chExt cx="6174254" cy="320264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67E3840-CDFF-859A-E8A3-986216C595D9}"/>
                </a:ext>
              </a:extLst>
            </p:cNvPr>
            <p:cNvGrpSpPr/>
            <p:nvPr/>
          </p:nvGrpSpPr>
          <p:grpSpPr>
            <a:xfrm>
              <a:off x="3008873" y="1784289"/>
              <a:ext cx="6174254" cy="3202649"/>
              <a:chOff x="3207779" y="1286575"/>
              <a:chExt cx="6174254" cy="320264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AF1CE63-7FB0-A996-9F54-2E5A7859A8C9}"/>
                  </a:ext>
                </a:extLst>
              </p:cNvPr>
              <p:cNvGrpSpPr/>
              <p:nvPr/>
            </p:nvGrpSpPr>
            <p:grpSpPr>
              <a:xfrm>
                <a:off x="3207779" y="1286575"/>
                <a:ext cx="6174254" cy="3202649"/>
                <a:chOff x="2889708" y="2402862"/>
                <a:chExt cx="6174254" cy="3202649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C7AD041C-2A0D-5FEB-6685-3A5C1632EC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9512" y="2819406"/>
                  <a:ext cx="6112889" cy="2786105"/>
                </a:xfrm>
                <a:prstGeom prst="rect">
                  <a:avLst/>
                </a:prstGeom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D6D9E5E-7106-5A1C-C5F8-166F6E94C5AF}"/>
                    </a:ext>
                  </a:extLst>
                </p:cNvPr>
                <p:cNvSpPr txBox="1"/>
                <p:nvPr/>
              </p:nvSpPr>
              <p:spPr>
                <a:xfrm>
                  <a:off x="2889708" y="2402862"/>
                  <a:ext cx="61742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FR" dirty="0">
                      <a:solidFill>
                        <a:srgbClr val="C00000"/>
                      </a:solidFill>
                      <a:latin typeface="Avenir Next" panose="020B0503020202020204" pitchFamily="34" charset="0"/>
                    </a:rPr>
                    <a:t>Work Packages </a:t>
                  </a:r>
                  <a:r>
                    <a:rPr lang="en-FR" dirty="0">
                      <a:latin typeface="Avenir Next" panose="020B0503020202020204" pitchFamily="34" charset="0"/>
                    </a:rPr>
                    <a:t>matched to DRDTs of the ECFA roadmap </a:t>
                  </a:r>
                </a:p>
              </p:txBody>
            </p:sp>
          </p:grpSp>
          <p:sp>
            <p:nvSpPr>
              <p:cNvPr id="27" name="Right Brace 26">
                <a:extLst>
                  <a:ext uri="{FF2B5EF4-FFF2-40B4-BE49-F238E27FC236}">
                    <a16:creationId xmlns:a16="http://schemas.microsoft.com/office/drawing/2014/main" id="{1D3EFF5B-7270-0617-A172-D857654D9CD2}"/>
                  </a:ext>
                </a:extLst>
              </p:cNvPr>
              <p:cNvSpPr/>
              <p:nvPr/>
            </p:nvSpPr>
            <p:spPr>
              <a:xfrm rot="5400000" flipH="1">
                <a:off x="6199259" y="-1227704"/>
                <a:ext cx="182983" cy="5799100"/>
              </a:xfrm>
              <a:prstGeom prst="rightBrace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633841-E525-C5B6-0556-901DEDEBF63E}"/>
                </a:ext>
              </a:extLst>
            </p:cNvPr>
            <p:cNvSpPr txBox="1"/>
            <p:nvPr/>
          </p:nvSpPr>
          <p:spPr>
            <a:xfrm>
              <a:off x="4664599" y="4499367"/>
              <a:ext cx="1188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200" dirty="0">
                  <a:solidFill>
                    <a:srgbClr val="00B050"/>
                  </a:solidFill>
                  <a:latin typeface="Avenir Next" panose="020B0503020202020204" pitchFamily="34" charset="0"/>
                </a:rPr>
                <a:t>M. Bongrand</a:t>
              </a:r>
              <a:r>
                <a:rPr lang="en-FR" sz="1200" baseline="30000" dirty="0">
                  <a:solidFill>
                    <a:srgbClr val="00B050"/>
                  </a:solidFill>
                  <a:latin typeface="Avenir Next" panose="020B0503020202020204" pitchFamily="34" charset="0"/>
                </a:rPr>
                <a:t>1)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3A29EE0-6037-2C61-F00C-10BC3E06B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2154" y="4375230"/>
              <a:ext cx="0" cy="1574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685E6D-68B8-153B-D56B-9FE5C430C401}"/>
                </a:ext>
              </a:extLst>
            </p:cNvPr>
            <p:cNvSpPr txBox="1"/>
            <p:nvPr/>
          </p:nvSpPr>
          <p:spPr>
            <a:xfrm>
              <a:off x="6194391" y="4499367"/>
              <a:ext cx="9363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200" dirty="0">
                  <a:solidFill>
                    <a:srgbClr val="00B050"/>
                  </a:solidFill>
                  <a:latin typeface="Avenir Next" panose="020B0503020202020204" pitchFamily="34" charset="0"/>
                </a:rPr>
                <a:t>C. Franco</a:t>
              </a:r>
              <a:r>
                <a:rPr lang="en-FR" sz="1200" baseline="30000" dirty="0">
                  <a:solidFill>
                    <a:srgbClr val="00B050"/>
                  </a:solidFill>
                  <a:latin typeface="Avenir Next" panose="020B0503020202020204" pitchFamily="34" charset="0"/>
                </a:rPr>
                <a:t>1)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1A73FF2-B188-4838-6D8A-C757292AE0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7771" y="4375230"/>
              <a:ext cx="0" cy="1574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1ADB802-AB23-E546-8D98-18D2CCDC7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29" y="662352"/>
            <a:ext cx="2768799" cy="17899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F6F7CB-3194-385A-880F-E5FEE02FA1C6}"/>
              </a:ext>
            </a:extLst>
          </p:cNvPr>
          <p:cNvSpPr txBox="1"/>
          <p:nvPr/>
        </p:nvSpPr>
        <p:spPr>
          <a:xfrm>
            <a:off x="11396692" y="376567"/>
            <a:ext cx="280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800" i="1" dirty="0">
                <a:latin typeface="Avenir Next" panose="020B0503020202020204" pitchFamily="34" charset="0"/>
              </a:rPr>
              <a:t>*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720039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9C874-7195-BEFF-3759-BF8D0CAA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8E36B-C2D7-2FD4-160C-34E0CABE0CBE}"/>
              </a:ext>
            </a:extLst>
          </p:cNvPr>
          <p:cNvSpPr txBox="1"/>
          <p:nvPr/>
        </p:nvSpPr>
        <p:spPr>
          <a:xfrm>
            <a:off x="5391807" y="-851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6EADC-97BB-2545-86AC-B191ABD6E917}"/>
              </a:ext>
            </a:extLst>
          </p:cNvPr>
          <p:cNvSpPr txBox="1"/>
          <p:nvPr/>
        </p:nvSpPr>
        <p:spPr>
          <a:xfrm>
            <a:off x="682906" y="431042"/>
            <a:ext cx="10995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DRD2</a:t>
            </a: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Liquid Detectors : structure</a:t>
            </a:r>
          </a:p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Water Cerenkov, Noble Liquids, Liquid Scintillators for DM, Neutrino, 0𝜈ββ, rare decays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343FE7-DA4D-4471-3773-4839FF608B96}"/>
              </a:ext>
            </a:extLst>
          </p:cNvPr>
          <p:cNvGrpSpPr/>
          <p:nvPr/>
        </p:nvGrpSpPr>
        <p:grpSpPr>
          <a:xfrm>
            <a:off x="737121" y="1529644"/>
            <a:ext cx="10803551" cy="3347826"/>
            <a:chOff x="737121" y="1784289"/>
            <a:chExt cx="10803551" cy="334782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67E3840-CDFF-859A-E8A3-986216C595D9}"/>
                </a:ext>
              </a:extLst>
            </p:cNvPr>
            <p:cNvGrpSpPr/>
            <p:nvPr/>
          </p:nvGrpSpPr>
          <p:grpSpPr>
            <a:xfrm>
              <a:off x="3008873" y="1784289"/>
              <a:ext cx="6174254" cy="3202649"/>
              <a:chOff x="3207779" y="1286575"/>
              <a:chExt cx="6174254" cy="320264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AF1CE63-7FB0-A996-9F54-2E5A7859A8C9}"/>
                  </a:ext>
                </a:extLst>
              </p:cNvPr>
              <p:cNvGrpSpPr/>
              <p:nvPr/>
            </p:nvGrpSpPr>
            <p:grpSpPr>
              <a:xfrm>
                <a:off x="3207779" y="1286575"/>
                <a:ext cx="6174254" cy="3202649"/>
                <a:chOff x="2889708" y="2402862"/>
                <a:chExt cx="6174254" cy="3202649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C7AD041C-2A0D-5FEB-6685-3A5C1632EC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9512" y="2819406"/>
                  <a:ext cx="6112889" cy="2786105"/>
                </a:xfrm>
                <a:prstGeom prst="rect">
                  <a:avLst/>
                </a:prstGeom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D6D9E5E-7106-5A1C-C5F8-166F6E94C5AF}"/>
                    </a:ext>
                  </a:extLst>
                </p:cNvPr>
                <p:cNvSpPr txBox="1"/>
                <p:nvPr/>
              </p:nvSpPr>
              <p:spPr>
                <a:xfrm>
                  <a:off x="2889708" y="2402862"/>
                  <a:ext cx="61742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FR" dirty="0">
                      <a:solidFill>
                        <a:srgbClr val="C00000"/>
                      </a:solidFill>
                      <a:latin typeface="Avenir Next" panose="020B0503020202020204" pitchFamily="34" charset="0"/>
                    </a:rPr>
                    <a:t>Work Packages </a:t>
                  </a:r>
                  <a:r>
                    <a:rPr lang="en-FR" dirty="0">
                      <a:latin typeface="Avenir Next" panose="020B0503020202020204" pitchFamily="34" charset="0"/>
                    </a:rPr>
                    <a:t>matched to DRDTs of the ECFA roadmap </a:t>
                  </a:r>
                </a:p>
              </p:txBody>
            </p:sp>
          </p:grpSp>
          <p:sp>
            <p:nvSpPr>
              <p:cNvPr id="27" name="Right Brace 26">
                <a:extLst>
                  <a:ext uri="{FF2B5EF4-FFF2-40B4-BE49-F238E27FC236}">
                    <a16:creationId xmlns:a16="http://schemas.microsoft.com/office/drawing/2014/main" id="{1D3EFF5B-7270-0617-A172-D857654D9CD2}"/>
                  </a:ext>
                </a:extLst>
              </p:cNvPr>
              <p:cNvSpPr/>
              <p:nvPr/>
            </p:nvSpPr>
            <p:spPr>
              <a:xfrm rot="5400000" flipH="1">
                <a:off x="6199259" y="-1227704"/>
                <a:ext cx="182983" cy="5799100"/>
              </a:xfrm>
              <a:prstGeom prst="rightBrace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3D2661-1F39-1C4B-712B-58681F74AC99}"/>
                </a:ext>
              </a:extLst>
            </p:cNvPr>
            <p:cNvSpPr txBox="1"/>
            <p:nvPr/>
          </p:nvSpPr>
          <p:spPr>
            <a:xfrm>
              <a:off x="737121" y="2947928"/>
              <a:ext cx="212182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latin typeface="Avenir Next" panose="020B0503020202020204" pitchFamily="34" charset="0"/>
                </a:rPr>
                <a:t>low noise &amp; power, </a:t>
              </a:r>
            </a:p>
            <a:p>
              <a:pPr algn="r"/>
              <a:r>
                <a:rPr lang="en-US" sz="1600" dirty="0">
                  <a:latin typeface="Avenir Next" panose="020B0503020202020204" pitchFamily="34" charset="0"/>
                </a:rPr>
                <a:t>multimodal readout</a:t>
              </a:r>
            </a:p>
            <a:p>
              <a:pPr algn="r"/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LPNHE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4519D3A-6FD6-3E98-7FA1-3657AC94CAB1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2858949" y="3127830"/>
              <a:ext cx="254096" cy="2355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3F2B2EB-A9DC-B55D-8236-D0C6639FE1B3}"/>
                </a:ext>
              </a:extLst>
            </p:cNvPr>
            <p:cNvCxnSpPr>
              <a:cxnSpLocks/>
            </p:cNvCxnSpPr>
            <p:nvPr/>
          </p:nvCxnSpPr>
          <p:spPr>
            <a:xfrm>
              <a:off x="2860875" y="3361251"/>
              <a:ext cx="254096" cy="2355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5DD6F9-AD68-2A07-82AA-69DF2CE03D2E}"/>
                </a:ext>
              </a:extLst>
            </p:cNvPr>
            <p:cNvSpPr txBox="1"/>
            <p:nvPr/>
          </p:nvSpPr>
          <p:spPr>
            <a:xfrm>
              <a:off x="2476983" y="4447905"/>
              <a:ext cx="32650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venir Next" panose="020B0503020202020204" pitchFamily="34" charset="0"/>
                </a:rPr>
                <a:t>opaque liquid scintillator - </a:t>
              </a:r>
              <a:r>
                <a:rPr lang="en-US" sz="1600" dirty="0" err="1">
                  <a:solidFill>
                    <a:srgbClr val="3FB000"/>
                  </a:solidFill>
                  <a:latin typeface="Avenir Next" panose="020B0503020202020204" pitchFamily="34" charset="0"/>
                </a:rPr>
                <a:t>IJClab</a:t>
              </a:r>
              <a:endParaRPr lang="en-US" sz="1600" dirty="0">
                <a:solidFill>
                  <a:srgbClr val="3FB000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F9764AF-853B-59BF-A99A-9F822915AF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7783" y="3361251"/>
              <a:ext cx="647338" cy="11209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FA7340-2DC0-325E-0D24-22181DBB9050}"/>
                </a:ext>
              </a:extLst>
            </p:cNvPr>
            <p:cNvSpPr txBox="1"/>
            <p:nvPr/>
          </p:nvSpPr>
          <p:spPr>
            <a:xfrm>
              <a:off x="2476983" y="4793561"/>
              <a:ext cx="54020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venir Next" panose="020B0503020202020204" pitchFamily="34" charset="0"/>
                </a:rPr>
                <a:t>LNG target properties </a:t>
              </a:r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APC, LPNHE + CTP, ICB, </a:t>
              </a:r>
              <a:r>
                <a:rPr lang="en-US" sz="1600" dirty="0" err="1">
                  <a:solidFill>
                    <a:srgbClr val="3FB000"/>
                  </a:solidFill>
                  <a:latin typeface="Avenir Next" panose="020B0503020202020204" pitchFamily="34" charset="0"/>
                </a:rPr>
                <a:t>ICPJLab</a:t>
              </a:r>
              <a:endParaRPr lang="en-US" sz="1600" dirty="0">
                <a:solidFill>
                  <a:srgbClr val="3FB000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FF0A4B-F07C-6272-8C26-335D8F7C07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5816" y="3064791"/>
              <a:ext cx="1441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4B8888-A727-7CBD-6E2A-CB4EA9D3FF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8122" y="4394060"/>
              <a:ext cx="0" cy="3593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C80E729-EEB6-FD12-2B23-0C2A383ECC1A}"/>
                </a:ext>
              </a:extLst>
            </p:cNvPr>
            <p:cNvSpPr txBox="1"/>
            <p:nvPr/>
          </p:nvSpPr>
          <p:spPr>
            <a:xfrm>
              <a:off x="9155867" y="2907074"/>
              <a:ext cx="78014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CPPM</a:t>
              </a:r>
              <a:endParaRPr lang="en-FR" sz="1600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C12115D-78EC-F230-74A6-3822DA36DE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6169" y="4154741"/>
              <a:ext cx="1441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7AC3FF1-5813-93F9-0AD5-BD39F29FFC72}"/>
                </a:ext>
              </a:extLst>
            </p:cNvPr>
            <p:cNvSpPr txBox="1"/>
            <p:nvPr/>
          </p:nvSpPr>
          <p:spPr>
            <a:xfrm>
              <a:off x="9146220" y="3997024"/>
              <a:ext cx="23944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3FB000"/>
                  </a:solidFill>
                  <a:latin typeface="Avenir Next" panose="020B0503020202020204" pitchFamily="34" charset="0"/>
                </a:rPr>
                <a:t>LLR, OMEGA, CEA/IRFU</a:t>
              </a:r>
              <a:endParaRPr lang="en-FR" sz="1600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E03F7B5-62AA-D7EC-E038-9153117044B6}"/>
              </a:ext>
            </a:extLst>
          </p:cNvPr>
          <p:cNvSpPr txBox="1"/>
          <p:nvPr/>
        </p:nvSpPr>
        <p:spPr>
          <a:xfrm>
            <a:off x="551727" y="5035753"/>
            <a:ext cx="1108854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Major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readout</a:t>
            </a:r>
            <a:r>
              <a:rPr lang="en-US" sz="2000" dirty="0">
                <a:solidFill>
                  <a:srgbClr val="C00000"/>
                </a:solidFill>
                <a:latin typeface="Avenir Next" panose="020B0503020202020204" pitchFamily="34" charset="0"/>
              </a:rPr>
              <a:t> low threshold, energy and spatial resolution </a:t>
            </a:r>
            <a:r>
              <a:rPr lang="en-US" sz="2000" dirty="0">
                <a:latin typeface="Avenir Next" panose="020B0503020202020204" pitchFamily="34" charset="0"/>
              </a:rPr>
              <a:t>(pixels, QE, WLS, photocathodes…)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000" dirty="0">
                <a:latin typeface="Avenir Next" panose="020B0503020202020204" pitchFamily="34" charset="0"/>
              </a:rPr>
              <a:t>material</a:t>
            </a:r>
            <a:r>
              <a:rPr lang="en-FR" sz="2000" dirty="0">
                <a:solidFill>
                  <a:srgbClr val="C00000"/>
                </a:solidFill>
                <a:latin typeface="Avenir Next" panose="020B0503020202020204" pitchFamily="34" charset="0"/>
              </a:rPr>
              <a:t> sensitivity</a:t>
            </a:r>
            <a:r>
              <a:rPr lang="en-FR" sz="2000" dirty="0">
                <a:latin typeface="Avenir Next" panose="020B0503020202020204" pitchFamily="34" charset="0"/>
              </a:rPr>
              <a:t>, </a:t>
            </a:r>
            <a:r>
              <a:rPr lang="en-GB" sz="2000" dirty="0">
                <a:latin typeface="Avenir Next" panose="020B0503020202020204" pitchFamily="34" charset="0"/>
              </a:rPr>
              <a:t>h</a:t>
            </a:r>
            <a:r>
              <a:rPr lang="en-FR" sz="2000" dirty="0">
                <a:latin typeface="Avenir Next" panose="020B0503020202020204" pitchFamily="34" charset="0"/>
              </a:rPr>
              <a:t>eterogenous Cerenkov &amp; scintillation, </a:t>
            </a:r>
            <a:r>
              <a:rPr lang="en-GB" sz="2000" dirty="0">
                <a:latin typeface="Avenir Next" panose="020B0503020202020204" pitchFamily="34" charset="0"/>
              </a:rPr>
              <a:t>n</a:t>
            </a:r>
            <a:r>
              <a:rPr lang="en-FR" sz="2000" dirty="0">
                <a:latin typeface="Avenir Next" panose="020B0503020202020204" pitchFamily="34" charset="0"/>
              </a:rPr>
              <a:t>ew scintillators ex. </a:t>
            </a:r>
            <a:r>
              <a:rPr lang="en-GB" sz="2000" dirty="0">
                <a:latin typeface="Avenir Next" panose="020B0503020202020204" pitchFamily="34" charset="0"/>
              </a:rPr>
              <a:t>o</a:t>
            </a:r>
            <a:r>
              <a:rPr lang="en-FR" sz="2000" dirty="0">
                <a:latin typeface="Avenir Next" panose="020B0503020202020204" pitchFamily="34" charset="0"/>
              </a:rPr>
              <a:t>paque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000" dirty="0">
                <a:latin typeface="Avenir Next" panose="020B0503020202020204" pitchFamily="34" charset="0"/>
              </a:rPr>
              <a:t>systems </a:t>
            </a:r>
            <a:r>
              <a:rPr lang="en-FR" sz="2000" dirty="0">
                <a:solidFill>
                  <a:srgbClr val="C00000"/>
                </a:solidFill>
                <a:latin typeface="Avenir Next" panose="020B0503020202020204" pitchFamily="34" charset="0"/>
              </a:rPr>
              <a:t>scaling</a:t>
            </a:r>
            <a:r>
              <a:rPr lang="en-FR" sz="2000" dirty="0">
                <a:latin typeface="Avenir Next" panose="020B0503020202020204" pitchFamily="34" charset="0"/>
              </a:rPr>
              <a:t> x 10 -100</a:t>
            </a:r>
          </a:p>
        </p:txBody>
      </p:sp>
    </p:spTree>
    <p:extLst>
      <p:ext uri="{BB962C8B-B14F-4D97-AF65-F5344CB8AC3E}">
        <p14:creationId xmlns:p14="http://schemas.microsoft.com/office/powerpoint/2010/main" val="598742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F74CE-B704-796F-B6F1-89CFDF75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515100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0BDCB-AEC0-71C3-CE35-AA0B749F8325}"/>
              </a:ext>
            </a:extLst>
          </p:cNvPr>
          <p:cNvSpPr txBox="1"/>
          <p:nvPr/>
        </p:nvSpPr>
        <p:spPr>
          <a:xfrm>
            <a:off x="399372" y="243468"/>
            <a:ext cx="113932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venir Next" panose="020B0503020202020204" pitchFamily="34" charset="0"/>
                <a:hlinkClick r:id="rId3"/>
              </a:rPr>
              <a:t>DRD5</a:t>
            </a:r>
            <a:r>
              <a:rPr lang="en-GB" sz="2800" dirty="0">
                <a:latin typeface="Avenir Next" panose="020B0503020202020204" pitchFamily="34" charset="0"/>
              </a:rPr>
              <a:t> Quantum Sensors</a:t>
            </a:r>
          </a:p>
          <a:p>
            <a:pPr algn="ctr"/>
            <a:r>
              <a:rPr lang="en-GB" sz="2000" dirty="0">
                <a:latin typeface="Avenir Next" panose="020B0503020202020204" pitchFamily="34" charset="0"/>
              </a:rPr>
              <a:t>high sensitivity sensors, nano/meta/heterogenous materials</a:t>
            </a:r>
          </a:p>
          <a:p>
            <a:pPr algn="ctr"/>
            <a:r>
              <a:rPr lang="en-GB" sz="2000" dirty="0">
                <a:latin typeface="Avenir Next" panose="020B0503020202020204" pitchFamily="34" charset="0"/>
              </a:rPr>
              <a:t>so far applications in EDM, DM, neutrino, 0𝜈ββ searches, fundamental forces</a:t>
            </a:r>
          </a:p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proposal submitted to DRDC aiming approval at June 2024 CERN RB meeting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76 groups in 15 countries*, 25 proposed contributions - </a:t>
            </a:r>
            <a:r>
              <a:rPr lang="en-US" sz="2000" dirty="0">
                <a:solidFill>
                  <a:srgbClr val="3FB000"/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no IN2P3, CEA/IRFU contributions so far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C553F-4075-B161-4015-F03FF1DFEC95}"/>
              </a:ext>
            </a:extLst>
          </p:cNvPr>
          <p:cNvSpPr txBox="1"/>
          <p:nvPr/>
        </p:nvSpPr>
        <p:spPr>
          <a:xfrm>
            <a:off x="4507772" y="2690298"/>
            <a:ext cx="71942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Work Packages </a:t>
            </a:r>
            <a:r>
              <a:rPr lang="en-US" dirty="0">
                <a:latin typeface="Avenir Next" panose="020B0503020202020204" pitchFamily="34" charset="0"/>
              </a:rPr>
              <a:t>(defined considering and HEP collaborative model)</a:t>
            </a:r>
          </a:p>
          <a:p>
            <a:pPr marL="64440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atomic, nuclear &amp; molecular systems in traps &amp; beams</a:t>
            </a:r>
          </a:p>
          <a:p>
            <a:pPr marL="64440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quantum materials</a:t>
            </a:r>
          </a:p>
          <a:p>
            <a:pPr marL="64440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cryogenic materials, device and systems</a:t>
            </a:r>
          </a:p>
          <a:p>
            <a:pPr marL="64440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scaled-up quantum</a:t>
            </a:r>
          </a:p>
          <a:p>
            <a:pPr marL="64440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quantum techniques for sensing</a:t>
            </a:r>
            <a:endParaRPr lang="en-GB" dirty="0">
              <a:latin typeface="Avenir Next" panose="020B0503020202020204" pitchFamily="34" charset="0"/>
            </a:endParaRPr>
          </a:p>
          <a:p>
            <a:pPr marL="644400" lvl="3" indent="-285750">
              <a:buFont typeface="Arial" panose="020B0604020202020204" pitchFamily="34" charset="0"/>
              <a:buChar char="•"/>
            </a:pPr>
            <a:r>
              <a:rPr lang="en-GB" dirty="0">
                <a:latin typeface="Avenir Next" panose="020B0503020202020204" pitchFamily="34" charset="0"/>
              </a:rPr>
              <a:t>networking, training, shared expertise and infrastructure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A594BC-FE41-1263-E690-286E44652A42}"/>
              </a:ext>
            </a:extLst>
          </p:cNvPr>
          <p:cNvSpPr txBox="1"/>
          <p:nvPr/>
        </p:nvSpPr>
        <p:spPr>
          <a:xfrm>
            <a:off x="4785911" y="4942975"/>
            <a:ext cx="5111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venir Next" panose="020B0503020202020204" pitchFamily="34" charset="0"/>
              </a:rPr>
              <a:t>window for new detector concepts at FCC-</a:t>
            </a:r>
            <a:r>
              <a:rPr lang="en-US" dirty="0" err="1">
                <a:solidFill>
                  <a:srgbClr val="00B0F0"/>
                </a:solidFill>
                <a:latin typeface="Avenir Next" panose="020B0503020202020204" pitchFamily="34" charset="0"/>
              </a:rPr>
              <a:t>ee</a:t>
            </a:r>
            <a:r>
              <a:rPr lang="en-US" dirty="0">
                <a:solidFill>
                  <a:srgbClr val="00B0F0"/>
                </a:solidFill>
                <a:latin typeface="Avenir Next" panose="020B0503020202020204" pitchFamily="34" charset="0"/>
              </a:rPr>
              <a:t> ?</a:t>
            </a:r>
            <a:r>
              <a:rPr lang="en-US" sz="1800" dirty="0">
                <a:solidFill>
                  <a:srgbClr val="00B0F0"/>
                </a:solidFill>
                <a:latin typeface="Avenir Next" panose="020B0503020202020204" pitchFamily="34" charset="0"/>
              </a:rPr>
              <a:t> </a:t>
            </a:r>
            <a:endParaRPr lang="en-FR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A3B016-2DB8-B53D-2586-32AE78A24598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4507432" y="5127641"/>
            <a:ext cx="2784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2B7A9F8-AA56-0EF9-9D2D-90B7591B8595}"/>
              </a:ext>
            </a:extLst>
          </p:cNvPr>
          <p:cNvGrpSpPr/>
          <p:nvPr/>
        </p:nvGrpSpPr>
        <p:grpSpPr>
          <a:xfrm>
            <a:off x="838878" y="2145164"/>
            <a:ext cx="3575266" cy="3402956"/>
            <a:chOff x="1050278" y="2361064"/>
            <a:chExt cx="3575266" cy="34029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DDCF60-11FF-3050-843B-4D07423709B1}"/>
                </a:ext>
              </a:extLst>
            </p:cNvPr>
            <p:cNvGrpSpPr/>
            <p:nvPr/>
          </p:nvGrpSpPr>
          <p:grpSpPr>
            <a:xfrm>
              <a:off x="1216605" y="2361064"/>
              <a:ext cx="3408939" cy="3402956"/>
              <a:chOff x="554073" y="4286246"/>
              <a:chExt cx="1963055" cy="191469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192F65D-1DE7-60CF-AE28-43A66E4CE7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-1808" t="50710" r="80746" b="12447"/>
              <a:stretch/>
            </p:blipFill>
            <p:spPr>
              <a:xfrm>
                <a:off x="554073" y="4286246"/>
                <a:ext cx="1963055" cy="1914699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0C12A3-1891-32B3-8935-EB989FC27374}"/>
                  </a:ext>
                </a:extLst>
              </p:cNvPr>
              <p:cNvSpPr/>
              <p:nvPr/>
            </p:nvSpPr>
            <p:spPr>
              <a:xfrm>
                <a:off x="715751" y="4286247"/>
                <a:ext cx="1796590" cy="194413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B0E41D-5CAD-6877-B7A2-809D026B6BA3}"/>
                  </a:ext>
                </a:extLst>
              </p:cNvPr>
              <p:cNvSpPr/>
              <p:nvPr/>
            </p:nvSpPr>
            <p:spPr>
              <a:xfrm>
                <a:off x="715751" y="4522019"/>
                <a:ext cx="1796590" cy="194413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C6FCE8-5EC5-69BD-A168-D373E5367D83}"/>
                  </a:ext>
                </a:extLst>
              </p:cNvPr>
              <p:cNvSpPr/>
              <p:nvPr/>
            </p:nvSpPr>
            <p:spPr>
              <a:xfrm>
                <a:off x="715751" y="4751021"/>
                <a:ext cx="1796590" cy="351822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10E943-010B-4D2C-D52C-B7F8AEFA40B8}"/>
                  </a:ext>
                </a:extLst>
              </p:cNvPr>
              <p:cNvSpPr/>
              <p:nvPr/>
            </p:nvSpPr>
            <p:spPr>
              <a:xfrm>
                <a:off x="715751" y="5136519"/>
                <a:ext cx="1796590" cy="194413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C742D1-DA02-0138-7ABE-33634B013D72}"/>
                  </a:ext>
                </a:extLst>
              </p:cNvPr>
              <p:cNvSpPr/>
              <p:nvPr/>
            </p:nvSpPr>
            <p:spPr>
              <a:xfrm>
                <a:off x="715751" y="5377237"/>
                <a:ext cx="1796590" cy="351822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2BA3A9-6D4F-86AB-316C-47F4DFF01650}"/>
                  </a:ext>
                </a:extLst>
              </p:cNvPr>
              <p:cNvSpPr/>
              <p:nvPr/>
            </p:nvSpPr>
            <p:spPr>
              <a:xfrm>
                <a:off x="715751" y="5768575"/>
                <a:ext cx="1796590" cy="391568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34F6A9-7126-9D9C-C31A-7A867ECAFF7B}"/>
                </a:ext>
              </a:extLst>
            </p:cNvPr>
            <p:cNvSpPr txBox="1"/>
            <p:nvPr/>
          </p:nvSpPr>
          <p:spPr>
            <a:xfrm rot="16200000">
              <a:off x="222038" y="3873895"/>
              <a:ext cx="2025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>
                  <a:latin typeface="Avenir Next" panose="020B0503020202020204" pitchFamily="34" charset="0"/>
                </a:rPr>
                <a:t>T</a:t>
              </a:r>
              <a:r>
                <a:rPr lang="en-GB" dirty="0">
                  <a:latin typeface="Avenir Next" panose="020B0503020202020204" pitchFamily="34" charset="0"/>
                </a:rPr>
                <a:t>e</a:t>
              </a:r>
              <a:r>
                <a:rPr lang="en-FR" dirty="0">
                  <a:latin typeface="Avenir Next" panose="020B0503020202020204" pitchFamily="34" charset="0"/>
                </a:rPr>
                <a:t>chnology areas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75CA010-F69A-CE40-90ED-E4EBF287A6B0}"/>
              </a:ext>
            </a:extLst>
          </p:cNvPr>
          <p:cNvSpPr txBox="1"/>
          <p:nvPr/>
        </p:nvSpPr>
        <p:spPr>
          <a:xfrm>
            <a:off x="1519954" y="5719814"/>
            <a:ext cx="9152092" cy="677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considering community building possibly through platform/hub organization </a:t>
            </a:r>
          </a:p>
          <a:p>
            <a:pPr algn="ctr"/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promoting developments and investigating application to collider projects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2480EF-8237-3052-B1E8-B9171CDE02CA}"/>
              </a:ext>
            </a:extLst>
          </p:cNvPr>
          <p:cNvSpPr txBox="1"/>
          <p:nvPr/>
        </p:nvSpPr>
        <p:spPr>
          <a:xfrm>
            <a:off x="0" y="6591591"/>
            <a:ext cx="4994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i="1" dirty="0">
                <a:latin typeface="Avenir Next" panose="020B0503020202020204" pitchFamily="34" charset="0"/>
              </a:rPr>
              <a:t>* </a:t>
            </a:r>
            <a:r>
              <a:rPr lang="en-GB" sz="1400" i="1" dirty="0">
                <a:latin typeface="Avenir Next" panose="020B0503020202020204" pitchFamily="34" charset="0"/>
              </a:rPr>
              <a:t>including several contributions</a:t>
            </a:r>
            <a:r>
              <a:rPr lang="en-FR" sz="1400" i="1" dirty="0">
                <a:latin typeface="Avenir Next" panose="020B0503020202020204" pitchFamily="34" charset="0"/>
              </a:rPr>
              <a:t> outside of HEP community</a:t>
            </a:r>
          </a:p>
        </p:txBody>
      </p:sp>
    </p:spTree>
    <p:extLst>
      <p:ext uri="{BB962C8B-B14F-4D97-AF65-F5344CB8AC3E}">
        <p14:creationId xmlns:p14="http://schemas.microsoft.com/office/powerpoint/2010/main" val="35873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72AEFB-89C2-428B-1855-094DE58B3D12}"/>
              </a:ext>
            </a:extLst>
          </p:cNvPr>
          <p:cNvSpPr txBox="1"/>
          <p:nvPr/>
        </p:nvSpPr>
        <p:spPr>
          <a:xfrm>
            <a:off x="263648" y="1088658"/>
            <a:ext cx="11664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Introduction to French instrumentation activities (2)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FBF59D3-FFAB-0860-BB83-4E8BA126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5F5D5-3C92-E7DE-14C2-D060E3DC97BF}"/>
              </a:ext>
            </a:extLst>
          </p:cNvPr>
          <p:cNvGrpSpPr/>
          <p:nvPr/>
        </p:nvGrpSpPr>
        <p:grpSpPr>
          <a:xfrm>
            <a:off x="163032" y="1967427"/>
            <a:ext cx="11865935" cy="4008790"/>
            <a:chOff x="163032" y="1238560"/>
            <a:chExt cx="11865935" cy="40087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6B23AC-0852-2591-9F72-2AB4D28233EB}"/>
                </a:ext>
              </a:extLst>
            </p:cNvPr>
            <p:cNvSpPr txBox="1"/>
            <p:nvPr/>
          </p:nvSpPr>
          <p:spPr>
            <a:xfrm>
              <a:off x="163032" y="1238560"/>
              <a:ext cx="11865935" cy="400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z="2200" dirty="0">
                  <a:latin typeface="Avenir Next" panose="020B0503020202020204" pitchFamily="34" charset="0"/>
                </a:rPr>
                <a:t>French R&amp;D activities mostly embedded in CERN DRDs (source below, not exhaustive)</a:t>
              </a:r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Avenir Next" panose="020B0503020202020204" pitchFamily="34" charset="0"/>
                </a:rPr>
                <a:t>Most contributions are related to collider projects: </a:t>
              </a:r>
            </a:p>
            <a:p>
              <a:pPr marL="120015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Alice-3, </a:t>
              </a:r>
              <a:r>
                <a:rPr lang="en-GB" dirty="0" err="1">
                  <a:solidFill>
                    <a:srgbClr val="FF3CEF"/>
                  </a:solidFill>
                  <a:latin typeface="Avenir Next" panose="020B0503020202020204" pitchFamily="34" charset="0"/>
                </a:rPr>
                <a:t>LHCb</a:t>
              </a: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-II, Belle-3, ATLAS, </a:t>
              </a:r>
              <a:r>
                <a:rPr lang="en-GB" dirty="0" err="1">
                  <a:solidFill>
                    <a:srgbClr val="FF3CEF"/>
                  </a:solidFill>
                  <a:latin typeface="Avenir Next" panose="020B0503020202020204" pitchFamily="34" charset="0"/>
                </a:rPr>
                <a:t>ePIC</a:t>
              </a: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, time scale 2034-35, matched to a 1</a:t>
              </a:r>
              <a:r>
                <a:rPr lang="en-GB" baseline="30000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st</a:t>
              </a: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 R&amp;D period of 3-4 yeas</a:t>
              </a:r>
            </a:p>
            <a:p>
              <a:pPr marL="120015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FCC-</a:t>
              </a:r>
              <a:r>
                <a:rPr lang="en-GB" dirty="0" err="1">
                  <a:solidFill>
                    <a:srgbClr val="FF3CEF"/>
                  </a:solidFill>
                  <a:latin typeface="Avenir Next" panose="020B0503020202020204" pitchFamily="34" charset="0"/>
                </a:rPr>
                <a:t>ee</a:t>
              </a: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 2045-2048 (and other e-e 2040) can allow further technology steps</a:t>
              </a:r>
            </a:p>
            <a:p>
              <a:pPr marL="1513350" lvl="3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5 labs involved/interested in Gas Detectors: </a:t>
              </a:r>
              <a:r>
                <a:rPr lang="en-GB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MicroMegas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, RPC, LGVD</a:t>
              </a:r>
            </a:p>
            <a:p>
              <a:pPr marL="1513350" lvl="3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8 labs involved/interested in Solid States detectors: 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MCMOS, LGAD, Diamond</a:t>
              </a:r>
            </a:p>
            <a:p>
              <a:pPr marL="1513350" lvl="3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3 labs involved/interested in Photon &amp; PID detectors: 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PMT, Cerenkov radiator &amp; PD coupling, </a:t>
              </a:r>
              <a:r>
                <a:rPr lang="en-GB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SciFi</a:t>
              </a:r>
              <a:endParaRPr lang="en-GB" dirty="0">
                <a:solidFill>
                  <a:srgbClr val="FF0000"/>
                </a:solidFill>
                <a:latin typeface="Avenir Next" panose="020B0503020202020204" pitchFamily="34" charset="0"/>
              </a:endParaRPr>
            </a:p>
            <a:p>
              <a:pPr marL="1513350" lvl="3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8 labs involved/interested in calorimetry: 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ECAL Si, LNG, Crystals; </a:t>
              </a:r>
              <a:r>
                <a:rPr lang="en-GB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HCal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 TMRPC </a:t>
              </a:r>
            </a:p>
            <a:p>
              <a:pPr marL="1513350" lvl="3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7 labs involved/interested in on/off-detector electronics: 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data transmission, 4(5)D IP blocs, radiation tolerance, intelligence on-detector, Backend/non Backend, complex imaging ASIC</a:t>
              </a:r>
            </a:p>
            <a:p>
              <a:pPr marL="1513350" lvl="3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3 labs involved/interested in Mechanics and integration of tracking systems: 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design and integration, material and manufacturing techniques, cooling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396E66E-3DDA-1D29-18FB-B1519E21B6DF}"/>
                </a:ext>
              </a:extLst>
            </p:cNvPr>
            <p:cNvSpPr txBox="1"/>
            <p:nvPr/>
          </p:nvSpPr>
          <p:spPr>
            <a:xfrm>
              <a:off x="663676" y="2728128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A6D601-17BC-3404-196A-00E6F8FA0501}"/>
                </a:ext>
              </a:extLst>
            </p:cNvPr>
            <p:cNvSpPr txBox="1"/>
            <p:nvPr/>
          </p:nvSpPr>
          <p:spPr>
            <a:xfrm>
              <a:off x="663676" y="3039764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0604A6-F18F-E09B-96B5-EAC8348D2942}"/>
                </a:ext>
              </a:extLst>
            </p:cNvPr>
            <p:cNvSpPr txBox="1"/>
            <p:nvPr/>
          </p:nvSpPr>
          <p:spPr>
            <a:xfrm>
              <a:off x="663676" y="3318405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6CD224-6309-5FF9-7B9D-877674E1F43F}"/>
                </a:ext>
              </a:extLst>
            </p:cNvPr>
            <p:cNvSpPr txBox="1"/>
            <p:nvPr/>
          </p:nvSpPr>
          <p:spPr>
            <a:xfrm>
              <a:off x="663676" y="3668301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F0E360-9388-65CE-B006-CF6E628F0994}"/>
                </a:ext>
              </a:extLst>
            </p:cNvPr>
            <p:cNvSpPr txBox="1"/>
            <p:nvPr/>
          </p:nvSpPr>
          <p:spPr>
            <a:xfrm>
              <a:off x="663676" y="3974473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8CC9C2-0187-797B-C8F2-446ED4D062F6}"/>
                </a:ext>
              </a:extLst>
            </p:cNvPr>
            <p:cNvSpPr txBox="1"/>
            <p:nvPr/>
          </p:nvSpPr>
          <p:spPr>
            <a:xfrm>
              <a:off x="663676" y="4556368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DRD8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55317C-1F72-4F77-1817-D0D3861CB108}"/>
              </a:ext>
            </a:extLst>
          </p:cNvPr>
          <p:cNvGrpSpPr/>
          <p:nvPr/>
        </p:nvGrpSpPr>
        <p:grpSpPr>
          <a:xfrm>
            <a:off x="288508" y="3496752"/>
            <a:ext cx="11614984" cy="2591156"/>
            <a:chOff x="743903" y="3806464"/>
            <a:chExt cx="11208440" cy="259115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91DF53-405F-E78F-5729-7C365C87F2AB}"/>
                </a:ext>
              </a:extLst>
            </p:cNvPr>
            <p:cNvSpPr/>
            <p:nvPr/>
          </p:nvSpPr>
          <p:spPr>
            <a:xfrm>
              <a:off x="743903" y="3806464"/>
              <a:ext cx="11208440" cy="2591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sx="1000" sy="1000" algn="ctr" rotWithShape="0">
                <a:schemeClr val="bg1">
                  <a:lumMod val="9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8F771A-FE73-68A7-2E48-34F84DADD200}"/>
                </a:ext>
              </a:extLst>
            </p:cNvPr>
            <p:cNvSpPr txBox="1"/>
            <p:nvPr/>
          </p:nvSpPr>
          <p:spPr>
            <a:xfrm>
              <a:off x="1036450" y="3844251"/>
              <a:ext cx="10676129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600"/>
                </a:spcAft>
              </a:pPr>
              <a:r>
                <a:rPr lang="en-GB" sz="2000" dirty="0">
                  <a:solidFill>
                    <a:srgbClr val="00B050"/>
                  </a:solidFill>
                  <a:latin typeface="Avenir Next" panose="020B0503020202020204" pitchFamily="34" charset="0"/>
                </a:rPr>
                <a:t>Covering the ESPP GT goals and all FCC-</a:t>
              </a:r>
              <a:r>
                <a:rPr lang="en-GB" sz="2000" dirty="0" err="1">
                  <a:solidFill>
                    <a:srgbClr val="00B050"/>
                  </a:solidFill>
                  <a:latin typeface="Avenir Next" panose="020B0503020202020204" pitchFamily="34" charset="0"/>
                </a:rPr>
                <a:t>ee</a:t>
              </a:r>
              <a:r>
                <a:rPr lang="en-GB" sz="2000" dirty="0">
                  <a:solidFill>
                    <a:srgbClr val="00B050"/>
                  </a:solidFill>
                  <a:latin typeface="Avenir Next" panose="020B0503020202020204" pitchFamily="34" charset="0"/>
                </a:rPr>
                <a:t> collider concepts</a:t>
              </a:r>
            </a:p>
            <a:p>
              <a:pPr marL="342900" indent="-342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Avenir Next" panose="020B0503020202020204" pitchFamily="34" charset="0"/>
                </a:rPr>
                <a:t>Some R&amp;D are applicable to different sub-systems</a:t>
              </a:r>
            </a:p>
            <a:p>
              <a:pPr marL="342900" indent="-34290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Avenir Next" panose="020B0503020202020204" pitchFamily="34" charset="0"/>
                </a:rPr>
                <a:t>Three mainstream R&amp;D areas at this stage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Avenir Next" panose="020B0503020202020204" pitchFamily="34" charset="0"/>
                </a:rPr>
                <a:t>High Granularity and Noble Liquid Calorimetry; Tracking with MCMOS technologies</a:t>
              </a:r>
            </a:p>
            <a:p>
              <a:pPr marL="1257300" lvl="2" indent="-342900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5 systems </a:t>
              </a:r>
              <a:r>
                <a:rPr lang="en-GB" dirty="0" err="1">
                  <a:solidFill>
                    <a:srgbClr val="FF0000"/>
                  </a:solidFill>
                  <a:latin typeface="Avenir Next" panose="020B0503020202020204" pitchFamily="34" charset="0"/>
                </a:rPr>
                <a:t>EoIs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 to be submitted to ESPP </a:t>
              </a:r>
              <a:endParaRPr lang="en-GB" dirty="0">
                <a:latin typeface="Avenir Next" panose="020B0503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 err="1">
                  <a:latin typeface="Avenir Next" panose="020B0503020202020204" pitchFamily="34" charset="0"/>
                </a:rPr>
                <a:t>Flavor</a:t>
              </a:r>
              <a:r>
                <a:rPr lang="en-GB" sz="2000" dirty="0">
                  <a:latin typeface="Avenir Next" panose="020B0503020202020204" pitchFamily="34" charset="0"/>
                </a:rPr>
                <a:t> (&amp; some searches) physics program enhanced with homogenous crystal ECAL energy resolution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84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DA0E34-708F-1BF1-C2F4-AC286BDF4BF7}"/>
              </a:ext>
            </a:extLst>
          </p:cNvPr>
          <p:cNvSpPr/>
          <p:nvPr/>
        </p:nvSpPr>
        <p:spPr>
          <a:xfrm>
            <a:off x="176151" y="529531"/>
            <a:ext cx="11839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Links across DRDs and to external partners </a:t>
            </a:r>
            <a:endParaRPr lang="en-US" sz="2400" dirty="0">
              <a:latin typeface="Avenir Next" panose="020B05030202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85FD1C6-852B-5C22-8E19-00C39B1F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0C40E-E163-5679-AC05-15AFC5542F23}"/>
              </a:ext>
            </a:extLst>
          </p:cNvPr>
          <p:cNvSpPr txBox="1"/>
          <p:nvPr/>
        </p:nvSpPr>
        <p:spPr>
          <a:xfrm>
            <a:off x="-23326" y="6615477"/>
            <a:ext cx="11997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latin typeface="Avenir Next" panose="020B0503020202020204" pitchFamily="34" charset="0"/>
              </a:rPr>
              <a:t>**</a:t>
            </a:r>
            <a:r>
              <a:rPr lang="en-GB" sz="1200" i="1" dirty="0">
                <a:effectLst/>
                <a:latin typeface="Avenir Next" panose="020B0503020202020204" pitchFamily="34" charset="0"/>
              </a:rPr>
              <a:t> CEA/IRFU-France, CERN-EU, CIEMAT-Spain, DESY</a:t>
            </a:r>
            <a:r>
              <a:rPr lang="en-GB" sz="1200" i="1" dirty="0">
                <a:latin typeface="Avenir Next" panose="020B0503020202020204" pitchFamily="34" charset="0"/>
              </a:rPr>
              <a:t>-</a:t>
            </a:r>
            <a:r>
              <a:rPr lang="en-GB" sz="1200" i="1" dirty="0">
                <a:effectLst/>
                <a:latin typeface="Avenir Next" panose="020B0503020202020204" pitchFamily="34" charset="0"/>
              </a:rPr>
              <a:t>Germany, </a:t>
            </a:r>
            <a:r>
              <a:rPr lang="en-GB" sz="1200" i="1" dirty="0" err="1">
                <a:effectLst/>
                <a:latin typeface="Avenir Next" panose="020B0503020202020204" pitchFamily="34" charset="0"/>
              </a:rPr>
              <a:t>IJCLab</a:t>
            </a:r>
            <a:r>
              <a:rPr lang="en-GB" sz="1200" i="1" dirty="0">
                <a:latin typeface="Avenir Next" panose="020B0503020202020204" pitchFamily="34" charset="0"/>
              </a:rPr>
              <a:t>-</a:t>
            </a:r>
            <a:r>
              <a:rPr lang="en-GB" sz="1200" i="1" dirty="0">
                <a:effectLst/>
                <a:latin typeface="Avenir Next" panose="020B0503020202020204" pitchFamily="34" charset="0"/>
              </a:rPr>
              <a:t>France, LNF-Italy, LNGS-Italy, </a:t>
            </a:r>
            <a:r>
              <a:rPr lang="en-GB" sz="1200" i="1" dirty="0" err="1">
                <a:effectLst/>
                <a:latin typeface="Avenir Next" panose="020B0503020202020204" pitchFamily="34" charset="0"/>
              </a:rPr>
              <a:t>Nikhef</a:t>
            </a:r>
            <a:r>
              <a:rPr lang="en-GB" sz="1200" i="1" dirty="0">
                <a:latin typeface="Avenir Next" panose="020B0503020202020204" pitchFamily="34" charset="0"/>
              </a:rPr>
              <a:t>-</a:t>
            </a:r>
            <a:r>
              <a:rPr lang="en-GB" sz="1200" i="1" dirty="0">
                <a:effectLst/>
                <a:latin typeface="Avenir Next" panose="020B0503020202020204" pitchFamily="34" charset="0"/>
              </a:rPr>
              <a:t>Netherlands, PSI-Switzerland, STFC/Daresbury-UK, STFC/RAL-UK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731463-B0DF-C6BA-EAB3-F3C1D595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801" y="1219087"/>
            <a:ext cx="9730399" cy="4473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E9A1C1-58A6-117E-406C-2E12CA5F2701}"/>
              </a:ext>
            </a:extLst>
          </p:cNvPr>
          <p:cNvSpPr txBox="1"/>
          <p:nvPr/>
        </p:nvSpPr>
        <p:spPr>
          <a:xfrm>
            <a:off x="1009896" y="5897181"/>
            <a:ext cx="1017220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venir Next" panose="020B0503020202020204" pitchFamily="34" charset="0"/>
              </a:rPr>
              <a:t>n</a:t>
            </a:r>
            <a:r>
              <a:rPr lang="en-FR" sz="2000" dirty="0">
                <a:latin typeface="Avenir Next" panose="020B0503020202020204" pitchFamily="34" charset="0"/>
              </a:rPr>
              <a:t>eed to synchronise programs and understand sharing of resources in common areas</a:t>
            </a:r>
          </a:p>
        </p:txBody>
      </p:sp>
    </p:spTree>
    <p:extLst>
      <p:ext uri="{BB962C8B-B14F-4D97-AF65-F5344CB8AC3E}">
        <p14:creationId xmlns:p14="http://schemas.microsoft.com/office/powerpoint/2010/main" val="154459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72AEFB-89C2-428B-1855-094DE58B3D12}"/>
              </a:ext>
            </a:extLst>
          </p:cNvPr>
          <p:cNvSpPr txBox="1"/>
          <p:nvPr/>
        </p:nvSpPr>
        <p:spPr>
          <a:xfrm>
            <a:off x="263648" y="1602073"/>
            <a:ext cx="11664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Introduction to French instrumentation activities (3)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FBF59D3-FFAB-0860-BB83-4E8BA126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C0CA79-24D3-794E-B230-AAB75CC84891}"/>
              </a:ext>
            </a:extLst>
          </p:cNvPr>
          <p:cNvGrpSpPr/>
          <p:nvPr/>
        </p:nvGrpSpPr>
        <p:grpSpPr>
          <a:xfrm>
            <a:off x="213340" y="2624060"/>
            <a:ext cx="11765321" cy="2431435"/>
            <a:chOff x="163032" y="1948195"/>
            <a:chExt cx="11765321" cy="24314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6B23AC-0852-2591-9F72-2AB4D28233EB}"/>
                </a:ext>
              </a:extLst>
            </p:cNvPr>
            <p:cNvSpPr txBox="1"/>
            <p:nvPr/>
          </p:nvSpPr>
          <p:spPr>
            <a:xfrm>
              <a:off x="163032" y="1948195"/>
              <a:ext cx="11765321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z="2200" dirty="0">
                  <a:latin typeface="Avenir Next" panose="020B0503020202020204" pitchFamily="34" charset="0"/>
                </a:rPr>
                <a:t>French R&amp;D activities mostly embedded in CERN DRDs  (source below, not exhaustive)</a:t>
              </a:r>
            </a:p>
            <a:p>
              <a:pPr marL="74295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>
                  <a:latin typeface="Avenir Next" panose="020B0503020202020204" pitchFamily="34" charset="0"/>
                </a:rPr>
                <a:t>Neutrino, DM, 0𝜈2β and rare decays </a:t>
              </a:r>
            </a:p>
            <a:p>
              <a:pPr marL="1200150" lvl="2" indent="-285750"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en-GB" dirty="0">
                  <a:solidFill>
                    <a:srgbClr val="FF3CEF"/>
                  </a:solidFill>
                  <a:latin typeface="Avenir Next" panose="020B0503020202020204" pitchFamily="34" charset="0"/>
                </a:rPr>
                <a:t>link to projects and boundaries between on-going generation of experiments in preparation by end of the decade and next “scaled” generation in 2030-2040 not fully defined</a:t>
              </a:r>
            </a:p>
            <a:p>
              <a:pPr marL="1200150" lvl="2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latin typeface="Avenir Next" panose="020B0503020202020204" pitchFamily="34" charset="0"/>
                </a:rPr>
                <a:t>6 labs involved/interested in Liquid Detectors: </a:t>
              </a:r>
              <a:r>
                <a:rPr lang="en-GB" dirty="0">
                  <a:solidFill>
                    <a:srgbClr val="FF0000"/>
                  </a:solidFill>
                  <a:latin typeface="Avenir Next" panose="020B0503020202020204" pitchFamily="34" charset="0"/>
                </a:rPr>
                <a:t>TPC charge readout, target properties Opaque Scintillator and NLG, radiopurity, large area readout</a:t>
              </a:r>
            </a:p>
            <a:p>
              <a:pPr marL="1200150" lvl="2" indent="-285750">
                <a:buFont typeface="Wingdings" pitchFamily="2" charset="2"/>
                <a:buChar char="Ø"/>
              </a:pPr>
              <a:r>
                <a:rPr lang="en-GB" dirty="0">
                  <a:latin typeface="Avenir Next" panose="020B0503020202020204" pitchFamily="34" charset="0"/>
                </a:rPr>
                <a:t>bolometers linked to quantum sensor no identified involvement in DRD5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5F5B37-DD5C-EAB3-12FD-547F73A8DE37}"/>
                </a:ext>
              </a:extLst>
            </p:cNvPr>
            <p:cNvSpPr txBox="1"/>
            <p:nvPr/>
          </p:nvSpPr>
          <p:spPr>
            <a:xfrm>
              <a:off x="383458" y="3356542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2DD3B0-F74C-CCEA-F47D-5241D46D589F}"/>
                </a:ext>
              </a:extLst>
            </p:cNvPr>
            <p:cNvSpPr txBox="1"/>
            <p:nvPr/>
          </p:nvSpPr>
          <p:spPr>
            <a:xfrm>
              <a:off x="383458" y="3986655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sz="1600" dirty="0">
                  <a:latin typeface="Avenir Next" panose="020B0503020202020204" pitchFamily="34" charset="0"/>
                </a:rPr>
                <a:t>DRD5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8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72AEFB-89C2-428B-1855-094DE58B3D12}"/>
              </a:ext>
            </a:extLst>
          </p:cNvPr>
          <p:cNvSpPr txBox="1"/>
          <p:nvPr/>
        </p:nvSpPr>
        <p:spPr>
          <a:xfrm>
            <a:off x="263648" y="701574"/>
            <a:ext cx="11664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French contributions to DRDs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FBF59D3-FFAB-0860-BB83-4E8BA126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97F165-8DF1-286B-5B99-ED3AC5C92261}"/>
              </a:ext>
            </a:extLst>
          </p:cNvPr>
          <p:cNvGrpSpPr/>
          <p:nvPr/>
        </p:nvGrpSpPr>
        <p:grpSpPr>
          <a:xfrm>
            <a:off x="799769" y="1443742"/>
            <a:ext cx="10592463" cy="4085987"/>
            <a:chOff x="719518" y="3009433"/>
            <a:chExt cx="10592463" cy="40859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7F2BE6-AFE9-5269-537C-3BA073B6B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518" y="3020619"/>
              <a:ext cx="3496825" cy="19658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50170B-247E-00A5-9BFF-027418746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4547" y="3020619"/>
              <a:ext cx="3249222" cy="19658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4E20022-5E01-5D34-DC8A-1FAA10132F61}"/>
                </a:ext>
              </a:extLst>
            </p:cNvPr>
            <p:cNvGrpSpPr/>
            <p:nvPr/>
          </p:nvGrpSpPr>
          <p:grpSpPr>
            <a:xfrm>
              <a:off x="6270161" y="5129587"/>
              <a:ext cx="3386245" cy="1965833"/>
              <a:chOff x="9385146" y="3429000"/>
              <a:chExt cx="3386245" cy="196583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5368AC8-AB23-6886-4DFD-419336EFE429}"/>
                  </a:ext>
                </a:extLst>
              </p:cNvPr>
              <p:cNvGrpSpPr/>
              <p:nvPr/>
            </p:nvGrpSpPr>
            <p:grpSpPr>
              <a:xfrm>
                <a:off x="9385146" y="3429000"/>
                <a:ext cx="3386245" cy="1965833"/>
                <a:chOff x="9762639" y="363449"/>
                <a:chExt cx="3386245" cy="217983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3F5D6AFD-8132-AA62-F082-81509E3D7064}"/>
                    </a:ext>
                  </a:extLst>
                </p:cNvPr>
                <p:cNvGrpSpPr/>
                <p:nvPr/>
              </p:nvGrpSpPr>
              <p:grpSpPr>
                <a:xfrm>
                  <a:off x="9762639" y="363449"/>
                  <a:ext cx="3386245" cy="2179831"/>
                  <a:chOff x="9762639" y="363449"/>
                  <a:chExt cx="3386245" cy="2179831"/>
                </a:xfrm>
              </p:grpSpPr>
              <p:pic>
                <p:nvPicPr>
                  <p:cNvPr id="11" name="Picture 10">
                    <a:extLst>
                      <a:ext uri="{FF2B5EF4-FFF2-40B4-BE49-F238E27FC236}">
                        <a16:creationId xmlns:a16="http://schemas.microsoft.com/office/drawing/2014/main" id="{656D0397-CFB7-808C-4B43-67C6471334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762639" y="363449"/>
                    <a:ext cx="3386245" cy="2179831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2B441E6-83A9-E4F6-B40B-2243F46CC2F1}"/>
                      </a:ext>
                    </a:extLst>
                  </p:cNvPr>
                  <p:cNvSpPr txBox="1"/>
                  <p:nvPr/>
                </p:nvSpPr>
                <p:spPr>
                  <a:xfrm>
                    <a:off x="10027635" y="937880"/>
                    <a:ext cx="436338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FR" sz="1600" dirty="0">
                        <a:solidFill>
                          <a:srgbClr val="3FB000"/>
                        </a:solidFill>
                      </a:rPr>
                      <a:t>9%</a:t>
                    </a:r>
                  </a:p>
                </p:txBody>
              </p:sp>
              <p:cxnSp>
                <p:nvCxnSpPr>
                  <p:cNvPr id="13" name="Straight Arrow Connector 12">
                    <a:extLst>
                      <a:ext uri="{FF2B5EF4-FFF2-40B4-BE49-F238E27FC236}">
                        <a16:creationId xmlns:a16="http://schemas.microsoft.com/office/drawing/2014/main" id="{5C501727-364A-B7C9-9481-3075A1CC65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285564" y="1288403"/>
                    <a:ext cx="49044" cy="164960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E1A2690-DBE4-5F41-D69D-1201EC289934}"/>
                    </a:ext>
                  </a:extLst>
                </p:cNvPr>
                <p:cNvSpPr/>
                <p:nvPr/>
              </p:nvSpPr>
              <p:spPr>
                <a:xfrm>
                  <a:off x="10321355" y="1491447"/>
                  <a:ext cx="129365" cy="730882"/>
                </a:xfrm>
                <a:prstGeom prst="rect">
                  <a:avLst/>
                </a:prstGeom>
                <a:noFill/>
                <a:ln w="127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R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CF9C0B-6352-503F-6F44-50772B4A9303}"/>
                  </a:ext>
                </a:extLst>
              </p:cNvPr>
              <p:cNvSpPr txBox="1"/>
              <p:nvPr/>
            </p:nvSpPr>
            <p:spPr>
              <a:xfrm>
                <a:off x="9812156" y="3677145"/>
                <a:ext cx="6014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sz="1200" dirty="0">
                    <a:latin typeface="Avenir Next" panose="020B0503020202020204" pitchFamily="34" charset="0"/>
                  </a:rPr>
                  <a:t>DRD6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41EA79D-2B39-1227-6D81-A36A35B9C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21820" y="3009433"/>
              <a:ext cx="3490161" cy="19658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3AAF6E-9FA5-666A-6DAF-684FE4529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0455" y="5129587"/>
              <a:ext cx="3486296" cy="19658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840D6F5-31B4-C842-1F22-4AE767903880}"/>
              </a:ext>
            </a:extLst>
          </p:cNvPr>
          <p:cNvSpPr txBox="1"/>
          <p:nvPr/>
        </p:nvSpPr>
        <p:spPr>
          <a:xfrm>
            <a:off x="695824" y="5884855"/>
            <a:ext cx="10800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venir Next" panose="020B0503020202020204" pitchFamily="34" charset="0"/>
                <a:sym typeface="Wingdings" pitchFamily="2" charset="2"/>
              </a:rPr>
              <a:t>To be consolidated in </a:t>
            </a:r>
            <a:r>
              <a:rPr lang="en-GB" dirty="0" err="1">
                <a:latin typeface="Avenir Next" panose="020B0503020202020204" pitchFamily="34" charset="0"/>
                <a:sym typeface="Wingdings" pitchFamily="2" charset="2"/>
              </a:rPr>
              <a:t>MoUs</a:t>
            </a:r>
            <a:r>
              <a:rPr lang="en-GB" dirty="0">
                <a:latin typeface="Avenir Next" panose="020B0503020202020204" pitchFamily="34" charset="0"/>
                <a:sym typeface="Wingdings" pitchFamily="2" charset="2"/>
              </a:rPr>
              <a:t>, in preparation: deliverables with attached personnel and funding</a:t>
            </a:r>
            <a:r>
              <a:rPr lang="en-GB" sz="1800" dirty="0">
                <a:latin typeface="Avenir Next" panose="020B0503020202020204" pitchFamily="34" charset="0"/>
                <a:sym typeface="Wingdings" pitchFamily="2" charset="2"/>
              </a:rPr>
              <a:t> 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49251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72AEFB-89C2-428B-1855-094DE58B3D12}"/>
              </a:ext>
            </a:extLst>
          </p:cNvPr>
          <p:cNvSpPr txBox="1"/>
          <p:nvPr/>
        </p:nvSpPr>
        <p:spPr>
          <a:xfrm>
            <a:off x="263647" y="493159"/>
            <a:ext cx="11664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Instrumentation in ESPP process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FBF59D3-FFAB-0860-BB83-4E8BA126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B23AC-0852-2591-9F72-2AB4D28233EB}"/>
              </a:ext>
            </a:extLst>
          </p:cNvPr>
          <p:cNvSpPr txBox="1"/>
          <p:nvPr/>
        </p:nvSpPr>
        <p:spPr>
          <a:xfrm>
            <a:off x="88488" y="1105158"/>
            <a:ext cx="1202896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venir Next" panose="020B0503020202020204" pitchFamily="34" charset="0"/>
              </a:rPr>
              <a:t>Planned inputs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" panose="020B0503020202020204" pitchFamily="34" charset="0"/>
                <a:hlinkClick r:id="rId3"/>
              </a:rPr>
              <a:t>ECFA Detector Panel </a:t>
            </a:r>
            <a:r>
              <a:rPr lang="en-GB" sz="2000" dirty="0">
                <a:latin typeface="Avenir Next" panose="020B0503020202020204" pitchFamily="34" charset="0"/>
              </a:rPr>
              <a:t>input – generic DRD collaborations status and prospect toward execution of the </a:t>
            </a:r>
            <a:r>
              <a:rPr lang="en-GB" sz="2000" dirty="0">
                <a:latin typeface="Avenir Next" panose="020B0503020202020204" pitchFamily="34" charset="0"/>
                <a:hlinkClick r:id="rId4"/>
              </a:rPr>
              <a:t>ECFA Detector Development roadmap</a:t>
            </a:r>
            <a:endParaRPr lang="en-GB" sz="2000" dirty="0">
              <a:latin typeface="Avenir Next" panose="020B0503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" panose="020B0503020202020204" pitchFamily="34" charset="0"/>
              </a:rPr>
              <a:t>Some DRD inputs (DRD5, DRD6 +?)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venir Next" panose="020B0503020202020204" pitchFamily="34" charset="0"/>
              </a:rPr>
              <a:t>Detector instrumentation group of the ESSP PPG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venir Next" panose="020B0503020202020204" pitchFamily="34" charset="0"/>
              </a:rPr>
              <a:t>”Detector instrumentation: will look at requirements from projects and whether they are covered by the R&amp;D activities” </a:t>
            </a:r>
            <a:r>
              <a:rPr lang="en-GB" sz="1600" dirty="0">
                <a:latin typeface="Avenir Next" panose="020B0503020202020204" pitchFamily="34" charset="0"/>
              </a:rPr>
              <a:t>(K. </a:t>
            </a:r>
            <a:r>
              <a:rPr lang="en-GB" sz="1600" dirty="0" err="1">
                <a:latin typeface="Avenir Next" panose="020B0503020202020204" pitchFamily="34" charset="0"/>
              </a:rPr>
              <a:t>Jakobs</a:t>
            </a:r>
            <a:r>
              <a:rPr lang="en-GB" sz="1600" dirty="0">
                <a:latin typeface="Avenir Next" panose="020B0503020202020204" pitchFamily="34" charset="0"/>
              </a:rPr>
              <a:t> at </a:t>
            </a:r>
            <a:r>
              <a:rPr lang="en-GB" sz="1600" dirty="0">
                <a:latin typeface="Avenir Next" panose="020B0503020202020204" pitchFamily="34" charset="0"/>
                <a:hlinkClick r:id="rId5"/>
              </a:rPr>
              <a:t>FCC workshop last week</a:t>
            </a:r>
            <a:r>
              <a:rPr lang="en-GB" sz="1600" dirty="0">
                <a:latin typeface="Avenir Next" panose="020B0503020202020204" pitchFamily="34" charset="0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venir Next" panose="020B0503020202020204" pitchFamily="34" charset="0"/>
              </a:rPr>
              <a:t>Global topics for discussion:</a:t>
            </a: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</a:rPr>
              <a:t>Organisation of </a:t>
            </a: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DRDs, management of cross-cut activities, adequation of resources</a:t>
            </a:r>
            <a:endParaRPr lang="en-GB" sz="2000" dirty="0">
              <a:latin typeface="Avenir Next" panose="020B0503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</a:rPr>
              <a:t>1</a:t>
            </a:r>
            <a:r>
              <a:rPr lang="en-GB" sz="2000" baseline="30000" dirty="0">
                <a:latin typeface="Avenir Next" panose="020B0503020202020204" pitchFamily="34" charset="0"/>
              </a:rPr>
              <a:t>st</a:t>
            </a:r>
            <a:r>
              <a:rPr lang="en-GB" sz="2000" dirty="0">
                <a:latin typeface="Avenir Next" panose="020B0503020202020204" pitchFamily="34" charset="0"/>
              </a:rPr>
              <a:t> phase (3-4 years) DRD goals versus project concept groups planning </a:t>
            </a: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Transitions to less iterative second phase - focus on FCC-</a:t>
            </a:r>
            <a:r>
              <a:rPr lang="en-GB" sz="2000" dirty="0" err="1">
                <a:latin typeface="Avenir Next" panose="020B0503020202020204" pitchFamily="34" charset="0"/>
                <a:sym typeface="Wingdings" pitchFamily="2" charset="2"/>
              </a:rPr>
              <a:t>ee</a:t>
            </a: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 and 2</a:t>
            </a:r>
            <a:r>
              <a:rPr lang="en-GB" sz="2000" baseline="30000" dirty="0">
                <a:latin typeface="Avenir Next" panose="020B0503020202020204" pitchFamily="34" charset="0"/>
                <a:sym typeface="Wingdings" pitchFamily="2" charset="2"/>
              </a:rPr>
              <a:t>nd</a:t>
            </a: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 generation Neutrino, DM, Rare Decays - evolution to new technologies - ramp-up of resources</a:t>
            </a:r>
            <a:endParaRPr lang="en-GB" sz="1600" dirty="0">
              <a:latin typeface="Avenir Next" panose="020B0503020202020204" pitchFamily="34" charset="0"/>
              <a:sym typeface="Wingdings" pitchFamily="2" charset="2"/>
            </a:endParaRP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Availability of beam test and infrastructure facilities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Training and Early Career (providing direct input to ESPPU)</a:t>
            </a:r>
          </a:p>
        </p:txBody>
      </p:sp>
    </p:spTree>
    <p:extLst>
      <p:ext uri="{BB962C8B-B14F-4D97-AF65-F5344CB8AC3E}">
        <p14:creationId xmlns:p14="http://schemas.microsoft.com/office/powerpoint/2010/main" val="182778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72AEFB-89C2-428B-1855-094DE58B3D12}"/>
              </a:ext>
            </a:extLst>
          </p:cNvPr>
          <p:cNvSpPr txBox="1"/>
          <p:nvPr/>
        </p:nvSpPr>
        <p:spPr>
          <a:xfrm>
            <a:off x="263647" y="493159"/>
            <a:ext cx="11664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Instrumentation in ESPP process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FBF59D3-FFAB-0860-BB83-4E8BA126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B23AC-0852-2591-9F72-2AB4D28233EB}"/>
              </a:ext>
            </a:extLst>
          </p:cNvPr>
          <p:cNvSpPr txBox="1"/>
          <p:nvPr/>
        </p:nvSpPr>
        <p:spPr>
          <a:xfrm>
            <a:off x="81515" y="3859520"/>
            <a:ext cx="12028967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venir Next" panose="020B0503020202020204" pitchFamily="34" charset="0"/>
              </a:rPr>
              <a:t>Global topics for discussion:</a:t>
            </a: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</a:rPr>
              <a:t>Organisation of </a:t>
            </a: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DRDs, management of cross-cut activities, adequation of resources</a:t>
            </a:r>
            <a:endParaRPr lang="en-GB" sz="2000" dirty="0">
              <a:latin typeface="Avenir Next" panose="020B0503020202020204" pitchFamily="34" charset="0"/>
            </a:endParaRP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</a:rPr>
              <a:t>1</a:t>
            </a:r>
            <a:r>
              <a:rPr lang="en-GB" sz="2000" baseline="30000" dirty="0">
                <a:latin typeface="Avenir Next" panose="020B0503020202020204" pitchFamily="34" charset="0"/>
              </a:rPr>
              <a:t>st</a:t>
            </a:r>
            <a:r>
              <a:rPr lang="en-GB" sz="2000" dirty="0">
                <a:latin typeface="Avenir Next" panose="020B0503020202020204" pitchFamily="34" charset="0"/>
              </a:rPr>
              <a:t> phase (3-4 years) DRD goals versus project concept groups planning </a:t>
            </a: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Transitions to less iterative second phase - focus on FCC-</a:t>
            </a:r>
            <a:r>
              <a:rPr lang="en-GB" sz="2000" dirty="0" err="1">
                <a:latin typeface="Avenir Next" panose="020B0503020202020204" pitchFamily="34" charset="0"/>
                <a:sym typeface="Wingdings" pitchFamily="2" charset="2"/>
              </a:rPr>
              <a:t>ee</a:t>
            </a: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 and 2</a:t>
            </a:r>
            <a:r>
              <a:rPr lang="en-GB" sz="2000" baseline="30000" dirty="0">
                <a:latin typeface="Avenir Next" panose="020B0503020202020204" pitchFamily="34" charset="0"/>
                <a:sym typeface="Wingdings" pitchFamily="2" charset="2"/>
              </a:rPr>
              <a:t>nd</a:t>
            </a: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 generation Neutrino, DM, Rare Decays - evolution to new technologies - ramp-up of resources</a:t>
            </a:r>
            <a:endParaRPr lang="en-GB" sz="1600" dirty="0">
              <a:latin typeface="Avenir Next" panose="020B0503020202020204" pitchFamily="34" charset="0"/>
              <a:sym typeface="Wingdings" pitchFamily="2" charset="2"/>
            </a:endParaRPr>
          </a:p>
          <a:p>
            <a:pPr marL="742950" lvl="1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Availability of beam test and infrastructure facilities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Training and Early Career (providing direct input to ESPPU)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5DBA6-9D99-5383-2C22-312BE27D5221}"/>
              </a:ext>
            </a:extLst>
          </p:cNvPr>
          <p:cNvSpPr txBox="1"/>
          <p:nvPr/>
        </p:nvSpPr>
        <p:spPr>
          <a:xfrm>
            <a:off x="564318" y="1096558"/>
            <a:ext cx="11063365" cy="26545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en-GB" sz="2200" dirty="0">
                <a:latin typeface="Avenir Next" panose="020B0503020202020204" pitchFamily="34" charset="0"/>
              </a:rPr>
              <a:t>Discussion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venir Next" panose="020B0503020202020204" pitchFamily="34" charset="0"/>
              </a:rPr>
              <a:t>French views on the global topics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</a:rPr>
              <a:t>External (DRD) organisation, fit of programs/planning with French activities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Internal organisation, synergies and priorities (not emerging from this exercise but not the goal, more relevant of a prospective exercise)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Community building national/international (starting with discussions of common FCC </a:t>
            </a:r>
            <a:r>
              <a:rPr lang="en-GB" sz="2000" dirty="0" err="1">
                <a:latin typeface="Avenir Next" panose="020B0503020202020204" pitchFamily="34" charset="0"/>
                <a:sym typeface="Wingdings" pitchFamily="2" charset="2"/>
              </a:rPr>
              <a:t>EoI</a:t>
            </a: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 inputs to ESSP-2025, including 3 </a:t>
            </a:r>
            <a:r>
              <a:rPr lang="en-GB" sz="2000" dirty="0" err="1">
                <a:latin typeface="Avenir Next" panose="020B0503020202020204" pitchFamily="34" charset="0"/>
                <a:sym typeface="Wingdings" pitchFamily="2" charset="2"/>
              </a:rPr>
              <a:t>EoIs</a:t>
            </a:r>
            <a:r>
              <a:rPr lang="en-GB" sz="2000" dirty="0">
                <a:latin typeface="Avenir Next" panose="020B0503020202020204" pitchFamily="34" charset="0"/>
                <a:sym typeface="Wingdings" pitchFamily="2" charset="2"/>
              </a:rPr>
              <a:t> of detector concepts)</a:t>
            </a:r>
          </a:p>
        </p:txBody>
      </p:sp>
    </p:spTree>
    <p:extLst>
      <p:ext uri="{BB962C8B-B14F-4D97-AF65-F5344CB8AC3E}">
        <p14:creationId xmlns:p14="http://schemas.microsoft.com/office/powerpoint/2010/main" val="147063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FDA882-0B6A-C9E3-BBD3-DBFE6BE90400}"/>
              </a:ext>
            </a:extLst>
          </p:cNvPr>
          <p:cNvSpPr txBox="1"/>
          <p:nvPr/>
        </p:nvSpPr>
        <p:spPr>
          <a:xfrm>
            <a:off x="210274" y="2875002"/>
            <a:ext cx="1177145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Further Information</a:t>
            </a:r>
            <a:endParaRPr lang="en-GB" sz="2800" b="0" i="0" u="none" strike="noStrike" dirty="0">
              <a:effectLst/>
              <a:latin typeface="Avenir Next" panose="020B0503020202020204" pitchFamily="34" charset="0"/>
            </a:endParaRPr>
          </a:p>
          <a:p>
            <a:pPr algn="ctr"/>
            <a:r>
              <a:rPr lang="en-GB" sz="2400" dirty="0">
                <a:latin typeface="Avenir Next" panose="020B0503020202020204" pitchFamily="34" charset="0"/>
              </a:rPr>
              <a:t>DRD framework, links of French activities to projects </a:t>
            </a:r>
          </a:p>
          <a:p>
            <a:pPr algn="ctr"/>
            <a:r>
              <a:rPr lang="en-GB" sz="2400" dirty="0">
                <a:latin typeface="Avenir Next" panose="020B0503020202020204" pitchFamily="34" charset="0"/>
              </a:rPr>
              <a:t>DRDs main challenges, organisations and French contributions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081408A-2D15-ECB6-071F-F59A2DF8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9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EF06184-24A1-DD7B-AFDF-20E1B1242BB3}"/>
              </a:ext>
            </a:extLst>
          </p:cNvPr>
          <p:cNvSpPr/>
          <p:nvPr/>
        </p:nvSpPr>
        <p:spPr>
          <a:xfrm>
            <a:off x="131690" y="326472"/>
            <a:ext cx="119286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International instrumentation framework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French interest embedded in the (new) CERN DRD programs</a:t>
            </a:r>
          </a:p>
          <a:p>
            <a:pPr algn="ctr"/>
            <a:r>
              <a:rPr lang="en-US" sz="2200" dirty="0">
                <a:solidFill>
                  <a:srgbClr val="C00000"/>
                </a:solidFill>
                <a:latin typeface="Avenir Next" panose="020B0503020202020204" pitchFamily="34" charset="0"/>
              </a:rPr>
              <a:t>consolidation on-going in preparation of </a:t>
            </a:r>
            <a:r>
              <a:rPr lang="en-US" sz="2200" dirty="0" err="1">
                <a:solidFill>
                  <a:srgbClr val="C00000"/>
                </a:solidFill>
                <a:latin typeface="Avenir Next" panose="020B0503020202020204" pitchFamily="34" charset="0"/>
              </a:rPr>
              <a:t>MoUs</a:t>
            </a:r>
            <a:r>
              <a:rPr lang="en-US" sz="2200" dirty="0">
                <a:solidFill>
                  <a:srgbClr val="C00000"/>
                </a:solidFill>
                <a:latin typeface="Avenir Next" panose="020B0503020202020204" pitchFamily="34" charset="0"/>
              </a:rPr>
              <a:t> (by mid-2025?): deliverables and resources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36F8138-E5E7-2E4E-82D4-DEA330B9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11" y="6492875"/>
            <a:ext cx="1335889" cy="365125"/>
          </a:xfrm>
        </p:spPr>
        <p:txBody>
          <a:bodyPr/>
          <a:lstStyle/>
          <a:p>
            <a:fld id="{9CA62D5A-175C-0146-8DFE-850ADA1B8FDC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B7CF0-1459-77DD-72C9-A35CE99A17DF}"/>
              </a:ext>
            </a:extLst>
          </p:cNvPr>
          <p:cNvSpPr txBox="1"/>
          <p:nvPr/>
        </p:nvSpPr>
        <p:spPr>
          <a:xfrm>
            <a:off x="410543" y="5707708"/>
            <a:ext cx="11370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venir Next" panose="020B0503020202020204" pitchFamily="34" charset="0"/>
              </a:rPr>
              <a:t>DRDs cover Technology </a:t>
            </a:r>
            <a:r>
              <a:rPr lang="en-US" dirty="0">
                <a:latin typeface="Avenir Next" panose="020B0503020202020204" pitchFamily="34" charset="0"/>
              </a:rPr>
              <a:t>R</a:t>
            </a:r>
            <a:r>
              <a:rPr lang="en-US" sz="1800" dirty="0">
                <a:latin typeface="Avenir Next" panose="020B0503020202020204" pitchFamily="34" charset="0"/>
              </a:rPr>
              <a:t>eadiness Levels </a:t>
            </a:r>
            <a:r>
              <a:rPr lang="en-US" dirty="0">
                <a:latin typeface="Avenir Next" panose="020B0503020202020204" pitchFamily="34" charset="0"/>
              </a:rPr>
              <a:t>b</a:t>
            </a:r>
            <a:r>
              <a:rPr lang="en-US" sz="1800" dirty="0">
                <a:latin typeface="Avenir Next" panose="020B0503020202020204" pitchFamily="34" charset="0"/>
              </a:rPr>
              <a:t>etween “blue sky” ≃ 3 &amp; “</a:t>
            </a:r>
            <a:r>
              <a:rPr lang="en-US" dirty="0">
                <a:latin typeface="Avenir Next" panose="020B0503020202020204" pitchFamily="34" charset="0"/>
              </a:rPr>
              <a:t>experiment specific engineering” </a:t>
            </a:r>
            <a:r>
              <a:rPr lang="en-US" sz="1800" dirty="0">
                <a:latin typeface="Avenir Next" panose="020B0503020202020204" pitchFamily="34" charset="0"/>
              </a:rPr>
              <a:t>≃ 6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Avenir Next" panose="020B0503020202020204" pitchFamily="34" charset="0"/>
              </a:rPr>
              <a:t>some DRDs plan to</a:t>
            </a:r>
            <a:r>
              <a:rPr lang="en-FR" dirty="0">
                <a:solidFill>
                  <a:srgbClr val="C00000"/>
                </a:solidFill>
                <a:latin typeface="Avenir Next" panose="020B0503020202020204" pitchFamily="34" charset="0"/>
              </a:rPr>
              <a:t> submit an input to the ESPP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72B591-80F7-3922-90CD-8C9D0C536120}"/>
              </a:ext>
            </a:extLst>
          </p:cNvPr>
          <p:cNvGrpSpPr/>
          <p:nvPr/>
        </p:nvGrpSpPr>
        <p:grpSpPr>
          <a:xfrm>
            <a:off x="746545" y="1795523"/>
            <a:ext cx="10492990" cy="3719659"/>
            <a:chOff x="746545" y="1795523"/>
            <a:chExt cx="10492990" cy="3719659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77F03F5-E2C2-45B3-1D8A-C8E734C53146}"/>
                </a:ext>
              </a:extLst>
            </p:cNvPr>
            <p:cNvGrpSpPr/>
            <p:nvPr/>
          </p:nvGrpSpPr>
          <p:grpSpPr>
            <a:xfrm>
              <a:off x="1671037" y="1795523"/>
              <a:ext cx="9568498" cy="3719659"/>
              <a:chOff x="1311751" y="1213136"/>
              <a:chExt cx="9568498" cy="371965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7E11DE1-0312-2AFA-4C6D-C4C15D61D9BD}"/>
                  </a:ext>
                </a:extLst>
              </p:cNvPr>
              <p:cNvGrpSpPr/>
              <p:nvPr/>
            </p:nvGrpSpPr>
            <p:grpSpPr>
              <a:xfrm>
                <a:off x="1311751" y="3513742"/>
                <a:ext cx="9568498" cy="1419053"/>
                <a:chOff x="1790276" y="2231392"/>
                <a:chExt cx="9568498" cy="1419053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8033BD41-A108-18A7-73BC-6A2032DB74D9}"/>
                    </a:ext>
                  </a:extLst>
                </p:cNvPr>
                <p:cNvGrpSpPr/>
                <p:nvPr/>
              </p:nvGrpSpPr>
              <p:grpSpPr>
                <a:xfrm>
                  <a:off x="1790276" y="2231392"/>
                  <a:ext cx="1203321" cy="1387783"/>
                  <a:chOff x="4561277" y="2260606"/>
                  <a:chExt cx="1203321" cy="1387783"/>
                </a:xfrm>
              </p:grpSpPr>
              <p:sp>
                <p:nvSpPr>
                  <p:cNvPr id="55" name="Rounded Rectangle 54">
                    <a:extLst>
                      <a:ext uri="{FF2B5EF4-FFF2-40B4-BE49-F238E27FC236}">
                        <a16:creationId xmlns:a16="http://schemas.microsoft.com/office/drawing/2014/main" id="{AACBEF46-73A9-6A2C-CA22-499D0C30E0D1}"/>
                      </a:ext>
                    </a:extLst>
                  </p:cNvPr>
                  <p:cNvSpPr/>
                  <p:nvPr/>
                </p:nvSpPr>
                <p:spPr>
                  <a:xfrm>
                    <a:off x="4631966" y="2260606"/>
                    <a:ext cx="1085376" cy="1387783"/>
                  </a:xfrm>
                  <a:prstGeom prst="roundRect">
                    <a:avLst/>
                  </a:prstGeom>
                  <a:solidFill>
                    <a:srgbClr val="D6F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 dirty="0"/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79907E43-9935-26F4-A083-23155F908EDF}"/>
                      </a:ext>
                    </a:extLst>
                  </p:cNvPr>
                  <p:cNvSpPr txBox="1"/>
                  <p:nvPr/>
                </p:nvSpPr>
                <p:spPr>
                  <a:xfrm>
                    <a:off x="4561277" y="2348282"/>
                    <a:ext cx="1203321" cy="12772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en-GB" sz="1200" dirty="0">
                        <a:latin typeface="Avenir Next" panose="020B0503020202020204" pitchFamily="34" charset="0"/>
                        <a:hlinkClick r:id="rId3"/>
                      </a:rPr>
                      <a:t>DRD1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Gaseous Detector</a:t>
                    </a:r>
                  </a:p>
                  <a:p>
                    <a:pPr algn="ctr"/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M. </a:t>
                    </a:r>
                    <a:r>
                      <a:rPr lang="en-GB" sz="1200" dirty="0" err="1">
                        <a:latin typeface="Avenir Next" panose="020B0503020202020204" pitchFamily="34" charset="0"/>
                      </a:rPr>
                      <a:t>Titov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E. </a:t>
                    </a:r>
                    <a:r>
                      <a:rPr lang="en-GB" sz="1200" dirty="0" err="1">
                        <a:latin typeface="Avenir Next" panose="020B0503020202020204" pitchFamily="34" charset="0"/>
                      </a:rPr>
                      <a:t>Oliveri</a:t>
                    </a:r>
                    <a:endParaRPr lang="en-FR" sz="1200" dirty="0"/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F49C1ABB-0B9E-9696-ABBE-0DDC7B815E8A}"/>
                    </a:ext>
                  </a:extLst>
                </p:cNvPr>
                <p:cNvGrpSpPr/>
                <p:nvPr/>
              </p:nvGrpSpPr>
              <p:grpSpPr>
                <a:xfrm>
                  <a:off x="3018562" y="2231392"/>
                  <a:ext cx="1203321" cy="1387783"/>
                  <a:chOff x="6020098" y="2238582"/>
                  <a:chExt cx="1203321" cy="1387783"/>
                </a:xfrm>
              </p:grpSpPr>
              <p:sp>
                <p:nvSpPr>
                  <p:cNvPr id="53" name="Rounded Rectangle 52">
                    <a:extLst>
                      <a:ext uri="{FF2B5EF4-FFF2-40B4-BE49-F238E27FC236}">
                        <a16:creationId xmlns:a16="http://schemas.microsoft.com/office/drawing/2014/main" id="{F1D110BC-F611-A66C-169E-4AC90706801E}"/>
                      </a:ext>
                    </a:extLst>
                  </p:cNvPr>
                  <p:cNvSpPr/>
                  <p:nvPr/>
                </p:nvSpPr>
                <p:spPr>
                  <a:xfrm>
                    <a:off x="6071146" y="2238582"/>
                    <a:ext cx="1085376" cy="1387783"/>
                  </a:xfrm>
                  <a:prstGeom prst="roundRect">
                    <a:avLst/>
                  </a:prstGeom>
                  <a:solidFill>
                    <a:srgbClr val="D6F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 dirty="0"/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7269B6C1-1748-EA46-0B33-721D73F7DCEC}"/>
                      </a:ext>
                    </a:extLst>
                  </p:cNvPr>
                  <p:cNvSpPr txBox="1"/>
                  <p:nvPr/>
                </p:nvSpPr>
                <p:spPr>
                  <a:xfrm>
                    <a:off x="6020098" y="2326258"/>
                    <a:ext cx="1203321" cy="12772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en-GB" sz="1200" dirty="0">
                        <a:latin typeface="Avenir Next" panose="020B0503020202020204" pitchFamily="34" charset="0"/>
                        <a:hlinkClick r:id="rId4"/>
                      </a:rPr>
                      <a:t>DRD2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Liquid Detector</a:t>
                    </a:r>
                  </a:p>
                  <a:p>
                    <a:pPr algn="ctr"/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R. Guenette</a:t>
                    </a: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J. Monroe</a:t>
                    </a:r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0DEE7432-21AB-5C81-1A7B-B9882769A234}"/>
                    </a:ext>
                  </a:extLst>
                </p:cNvPr>
                <p:cNvGrpSpPr/>
                <p:nvPr/>
              </p:nvGrpSpPr>
              <p:grpSpPr>
                <a:xfrm>
                  <a:off x="4170647" y="2231392"/>
                  <a:ext cx="1272881" cy="1387783"/>
                  <a:chOff x="4823123" y="2261749"/>
                  <a:chExt cx="1272881" cy="1387783"/>
                </a:xfrm>
              </p:grpSpPr>
              <p:sp>
                <p:nvSpPr>
                  <p:cNvPr id="51" name="Rounded Rectangle 50">
                    <a:extLst>
                      <a:ext uri="{FF2B5EF4-FFF2-40B4-BE49-F238E27FC236}">
                        <a16:creationId xmlns:a16="http://schemas.microsoft.com/office/drawing/2014/main" id="{57C9E34D-2498-175F-E63B-5CC1584AF638}"/>
                      </a:ext>
                    </a:extLst>
                  </p:cNvPr>
                  <p:cNvSpPr/>
                  <p:nvPr/>
                </p:nvSpPr>
                <p:spPr>
                  <a:xfrm>
                    <a:off x="4924979" y="2261749"/>
                    <a:ext cx="1085376" cy="1387783"/>
                  </a:xfrm>
                  <a:prstGeom prst="roundRect">
                    <a:avLst/>
                  </a:prstGeom>
                  <a:solidFill>
                    <a:srgbClr val="D6F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 dirty="0"/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D2CDD744-A694-37A6-C1CB-2DBD3D1C783F}"/>
                      </a:ext>
                    </a:extLst>
                  </p:cNvPr>
                  <p:cNvSpPr txBox="1"/>
                  <p:nvPr/>
                </p:nvSpPr>
                <p:spPr>
                  <a:xfrm>
                    <a:off x="4823123" y="2349425"/>
                    <a:ext cx="1272881" cy="12772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en-GB" sz="1200" dirty="0">
                        <a:latin typeface="Avenir Next" panose="020B0503020202020204" pitchFamily="34" charset="0"/>
                        <a:hlinkClick r:id="rId5"/>
                      </a:rPr>
                      <a:t>DRD3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Solid State Detector</a:t>
                    </a:r>
                  </a:p>
                  <a:p>
                    <a:pPr algn="ctr"/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G. </a:t>
                    </a:r>
                    <a:r>
                      <a:rPr lang="en-GB" sz="1200" dirty="0" err="1">
                        <a:latin typeface="Avenir Next" panose="020B0503020202020204" pitchFamily="34" charset="0"/>
                      </a:rPr>
                      <a:t>Kramberger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G. Pellegrini</a:t>
                    </a:r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E7E55030-826E-CADD-3423-29FCDE1F40F4}"/>
                    </a:ext>
                  </a:extLst>
                </p:cNvPr>
                <p:cNvGrpSpPr/>
                <p:nvPr/>
              </p:nvGrpSpPr>
              <p:grpSpPr>
                <a:xfrm>
                  <a:off x="5353746" y="2231392"/>
                  <a:ext cx="1345395" cy="1387783"/>
                  <a:chOff x="8426503" y="2233501"/>
                  <a:chExt cx="1345395" cy="1387783"/>
                </a:xfrm>
              </p:grpSpPr>
              <p:sp>
                <p:nvSpPr>
                  <p:cNvPr id="49" name="Rounded Rectangle 48">
                    <a:extLst>
                      <a:ext uri="{FF2B5EF4-FFF2-40B4-BE49-F238E27FC236}">
                        <a16:creationId xmlns:a16="http://schemas.microsoft.com/office/drawing/2014/main" id="{38D8A490-E242-1F83-66D4-652E3EAD0EFB}"/>
                      </a:ext>
                    </a:extLst>
                  </p:cNvPr>
                  <p:cNvSpPr/>
                  <p:nvPr/>
                </p:nvSpPr>
                <p:spPr>
                  <a:xfrm>
                    <a:off x="8539435" y="2233501"/>
                    <a:ext cx="1085376" cy="1387783"/>
                  </a:xfrm>
                  <a:prstGeom prst="roundRect">
                    <a:avLst/>
                  </a:prstGeom>
                  <a:solidFill>
                    <a:srgbClr val="D6F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 dirty="0"/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3DA08ABF-EC67-DA74-C5C2-E52D053AEA1E}"/>
                      </a:ext>
                    </a:extLst>
                  </p:cNvPr>
                  <p:cNvSpPr txBox="1"/>
                  <p:nvPr/>
                </p:nvSpPr>
                <p:spPr>
                  <a:xfrm>
                    <a:off x="8426503" y="2321177"/>
                    <a:ext cx="1345395" cy="12772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en-GB" sz="1200" dirty="0">
                        <a:latin typeface="Avenir Next" panose="020B0503020202020204" pitchFamily="34" charset="0"/>
                        <a:hlinkClick r:id="rId6"/>
                      </a:rPr>
                      <a:t>DRD4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Photon det.</a:t>
                    </a: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and PID</a:t>
                    </a:r>
                  </a:p>
                  <a:p>
                    <a:pPr algn="ctr"/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 err="1">
                        <a:latin typeface="Avenir Next" panose="020B0503020202020204" pitchFamily="34" charset="0"/>
                      </a:rPr>
                      <a:t>M.Fiorini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G. Wilkinson</a:t>
                    </a:r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1A34691-BACA-7A5F-F3BE-E9D17E89EB6B}"/>
                    </a:ext>
                  </a:extLst>
                </p:cNvPr>
                <p:cNvGrpSpPr/>
                <p:nvPr/>
              </p:nvGrpSpPr>
              <p:grpSpPr>
                <a:xfrm>
                  <a:off x="6508192" y="2231392"/>
                  <a:ext cx="1345395" cy="1387783"/>
                  <a:chOff x="9706560" y="2189147"/>
                  <a:chExt cx="1345395" cy="1387783"/>
                </a:xfrm>
              </p:grpSpPr>
              <p:sp>
                <p:nvSpPr>
                  <p:cNvPr id="46" name="Rounded Rectangle 45">
                    <a:extLst>
                      <a:ext uri="{FF2B5EF4-FFF2-40B4-BE49-F238E27FC236}">
                        <a16:creationId xmlns:a16="http://schemas.microsoft.com/office/drawing/2014/main" id="{F89DB865-9DD9-91F7-0893-11A173BB25D7}"/>
                      </a:ext>
                    </a:extLst>
                  </p:cNvPr>
                  <p:cNvSpPr/>
                  <p:nvPr/>
                </p:nvSpPr>
                <p:spPr>
                  <a:xfrm>
                    <a:off x="9858754" y="2189147"/>
                    <a:ext cx="1085376" cy="1387783"/>
                  </a:xfrm>
                  <a:prstGeom prst="roundRect">
                    <a:avLst/>
                  </a:prstGeom>
                  <a:solidFill>
                    <a:srgbClr val="D6F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 dirty="0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BF83219F-D35F-F484-E7F5-9E9DCCFB0D0B}"/>
                      </a:ext>
                    </a:extLst>
                  </p:cNvPr>
                  <p:cNvSpPr txBox="1"/>
                  <p:nvPr/>
                </p:nvSpPr>
                <p:spPr>
                  <a:xfrm>
                    <a:off x="9706560" y="2272978"/>
                    <a:ext cx="1345395" cy="12772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en-GB" sz="1200" dirty="0">
                        <a:latin typeface="Avenir Next" panose="020B0503020202020204" pitchFamily="34" charset="0"/>
                        <a:hlinkClick r:id="rId7"/>
                      </a:rPr>
                      <a:t>DRD5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Quantum, </a:t>
                    </a: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emerging </a:t>
                    </a: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techno. </a:t>
                    </a: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M. </a:t>
                    </a:r>
                    <a:r>
                      <a:rPr lang="en-GB" sz="1200" dirty="0" err="1">
                        <a:latin typeface="Avenir Next" panose="020B0503020202020204" pitchFamily="34" charset="0"/>
                      </a:rPr>
                      <a:t>Demarteau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M. </a:t>
                    </a:r>
                    <a:r>
                      <a:rPr lang="en-GB" sz="1200" dirty="0" err="1">
                        <a:latin typeface="Avenir Next" panose="020B0503020202020204" pitchFamily="34" charset="0"/>
                      </a:rPr>
                      <a:t>Doser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84280E8-DDFC-ACD7-C67F-78D07051FC86}"/>
                    </a:ext>
                  </a:extLst>
                </p:cNvPr>
                <p:cNvGrpSpPr/>
                <p:nvPr/>
              </p:nvGrpSpPr>
              <p:grpSpPr>
                <a:xfrm>
                  <a:off x="7709350" y="2231392"/>
                  <a:ext cx="1345395" cy="1387783"/>
                  <a:chOff x="5025589" y="3355315"/>
                  <a:chExt cx="1345395" cy="1387783"/>
                </a:xfrm>
              </p:grpSpPr>
              <p:sp>
                <p:nvSpPr>
                  <p:cNvPr id="44" name="Rounded Rectangle 43">
                    <a:extLst>
                      <a:ext uri="{FF2B5EF4-FFF2-40B4-BE49-F238E27FC236}">
                        <a16:creationId xmlns:a16="http://schemas.microsoft.com/office/drawing/2014/main" id="{5F355AC3-2975-42F0-3AFD-D03E6DD11293}"/>
                      </a:ext>
                    </a:extLst>
                  </p:cNvPr>
                  <p:cNvSpPr/>
                  <p:nvPr/>
                </p:nvSpPr>
                <p:spPr>
                  <a:xfrm>
                    <a:off x="5170659" y="3355315"/>
                    <a:ext cx="1085376" cy="1387783"/>
                  </a:xfrm>
                  <a:prstGeom prst="roundRect">
                    <a:avLst/>
                  </a:prstGeom>
                  <a:solidFill>
                    <a:srgbClr val="D6F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 dirty="0"/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B9D33A6B-2993-9215-7C31-BFA5AFAE9D46}"/>
                      </a:ext>
                    </a:extLst>
                  </p:cNvPr>
                  <p:cNvSpPr txBox="1"/>
                  <p:nvPr/>
                </p:nvSpPr>
                <p:spPr>
                  <a:xfrm>
                    <a:off x="5025589" y="3439146"/>
                    <a:ext cx="1345395" cy="128496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Aft>
                        <a:spcPts val="1200"/>
                      </a:spcAft>
                    </a:pPr>
                    <a:r>
                      <a:rPr lang="en-GB" sz="1200" dirty="0">
                        <a:latin typeface="Avenir Next" panose="020B0503020202020204" pitchFamily="34" charset="0"/>
                        <a:hlinkClick r:id="rId8"/>
                      </a:rPr>
                      <a:t>DRD6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>
                      <a:spcAft>
                        <a:spcPts val="600"/>
                      </a:spcAft>
                    </a:pPr>
                    <a:r>
                      <a:rPr lang="en-GB" sz="1200" dirty="0">
                        <a:latin typeface="Avenir Next" panose="020B0503020202020204" pitchFamily="34" charset="0"/>
                      </a:rPr>
                      <a:t> Calorimetry</a:t>
                    </a:r>
                  </a:p>
                  <a:p>
                    <a:pPr algn="ctr">
                      <a:spcAft>
                        <a:spcPts val="300"/>
                      </a:spcAft>
                    </a:pP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R. </a:t>
                    </a:r>
                    <a:r>
                      <a:rPr lang="en-GB" sz="1200" dirty="0" err="1">
                        <a:latin typeface="Avenir Next" panose="020B0503020202020204" pitchFamily="34" charset="0"/>
                      </a:rPr>
                      <a:t>Poeschl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R. Ferrari</a:t>
                    </a: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7A870E7-3ABA-1389-0213-7F13735FFCD5}"/>
                    </a:ext>
                  </a:extLst>
                </p:cNvPr>
                <p:cNvGrpSpPr/>
                <p:nvPr/>
              </p:nvGrpSpPr>
              <p:grpSpPr>
                <a:xfrm>
                  <a:off x="9038764" y="2231392"/>
                  <a:ext cx="1110521" cy="1387783"/>
                  <a:chOff x="6870272" y="2395298"/>
                  <a:chExt cx="1110521" cy="1387783"/>
                </a:xfrm>
              </p:grpSpPr>
              <p:sp>
                <p:nvSpPr>
                  <p:cNvPr id="40" name="Rounded Rectangle 39">
                    <a:extLst>
                      <a:ext uri="{FF2B5EF4-FFF2-40B4-BE49-F238E27FC236}">
                        <a16:creationId xmlns:a16="http://schemas.microsoft.com/office/drawing/2014/main" id="{0E593805-BD5C-1603-49C1-83C4305ECB3B}"/>
                      </a:ext>
                    </a:extLst>
                  </p:cNvPr>
                  <p:cNvSpPr/>
                  <p:nvPr/>
                </p:nvSpPr>
                <p:spPr>
                  <a:xfrm>
                    <a:off x="6895417" y="2395298"/>
                    <a:ext cx="1085376" cy="1387783"/>
                  </a:xfrm>
                  <a:prstGeom prst="roundRect">
                    <a:avLst/>
                  </a:prstGeom>
                  <a:solidFill>
                    <a:srgbClr val="D6F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 dirty="0"/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7ADF31F-ECB4-C748-65A1-19F412AECC49}"/>
                      </a:ext>
                    </a:extLst>
                  </p:cNvPr>
                  <p:cNvSpPr txBox="1"/>
                  <p:nvPr/>
                </p:nvSpPr>
                <p:spPr>
                  <a:xfrm>
                    <a:off x="6870272" y="2479129"/>
                    <a:ext cx="1085377" cy="12772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en-GB" sz="1200" dirty="0">
                        <a:latin typeface="Avenir Next" panose="020B0503020202020204" pitchFamily="34" charset="0"/>
                        <a:hlinkClick r:id="rId9"/>
                      </a:rPr>
                      <a:t>DRD7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 Electronics </a:t>
                    </a: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on-detector </a:t>
                    </a: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processing</a:t>
                    </a: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F. Simon</a:t>
                    </a: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F. Vasey</a:t>
                    </a: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E887CDD2-A2F4-4441-AC67-96580CC299A5}"/>
                    </a:ext>
                  </a:extLst>
                </p:cNvPr>
                <p:cNvGrpSpPr/>
                <p:nvPr/>
              </p:nvGrpSpPr>
              <p:grpSpPr>
                <a:xfrm>
                  <a:off x="10273398" y="2231392"/>
                  <a:ext cx="1085376" cy="1419053"/>
                  <a:chOff x="8393033" y="2398149"/>
                  <a:chExt cx="1085376" cy="1419053"/>
                </a:xfrm>
              </p:grpSpPr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D0D51EFE-BE1C-2416-AE6C-569F8E48DB04}"/>
                      </a:ext>
                    </a:extLst>
                  </p:cNvPr>
                  <p:cNvSpPr/>
                  <p:nvPr/>
                </p:nvSpPr>
                <p:spPr>
                  <a:xfrm>
                    <a:off x="8393033" y="2398149"/>
                    <a:ext cx="1085376" cy="1387783"/>
                  </a:xfrm>
                  <a:prstGeom prst="roundRect">
                    <a:avLst/>
                  </a:prstGeom>
                  <a:solidFill>
                    <a:srgbClr val="D6F0FF"/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FR" dirty="0"/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F5AC2DA-81D3-3C1D-C28A-595CF93DFCBF}"/>
                      </a:ext>
                    </a:extLst>
                  </p:cNvPr>
                  <p:cNvSpPr txBox="1"/>
                  <p:nvPr/>
                </p:nvSpPr>
                <p:spPr>
                  <a:xfrm>
                    <a:off x="8393033" y="2462985"/>
                    <a:ext cx="1085376" cy="135421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Aft>
                        <a:spcPts val="600"/>
                      </a:spcAft>
                    </a:pPr>
                    <a:r>
                      <a:rPr lang="en-GB" sz="1200" dirty="0">
                        <a:latin typeface="Avenir Next" panose="020B0503020202020204" pitchFamily="34" charset="0"/>
                        <a:hlinkClick r:id="rId10"/>
                      </a:rPr>
                      <a:t>DRD8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Mechanics and </a:t>
                    </a:r>
                  </a:p>
                  <a:p>
                    <a:pPr algn="ctr">
                      <a:spcAft>
                        <a:spcPts val="600"/>
                      </a:spcAft>
                    </a:pPr>
                    <a:r>
                      <a:rPr lang="en-GB" sz="1200" dirty="0">
                        <a:latin typeface="Avenir Next" panose="020B0503020202020204" pitchFamily="34" charset="0"/>
                      </a:rPr>
                      <a:t>Integration</a:t>
                    </a: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B. Schmidt</a:t>
                    </a:r>
                  </a:p>
                  <a:p>
                    <a:pPr algn="ctr"/>
                    <a:r>
                      <a:rPr lang="en-GB" sz="1200" dirty="0">
                        <a:latin typeface="Avenir Next" panose="020B0503020202020204" pitchFamily="34" charset="0"/>
                      </a:rPr>
                      <a:t>A. </a:t>
                    </a:r>
                    <a:r>
                      <a:rPr lang="en-GB" sz="1200" dirty="0" err="1">
                        <a:latin typeface="Avenir Next" panose="020B0503020202020204" pitchFamily="34" charset="0"/>
                      </a:rPr>
                      <a:t>Mussgiller</a:t>
                    </a:r>
                    <a:endParaRPr lang="en-GB" sz="1200" dirty="0">
                      <a:latin typeface="Avenir Next" panose="020B0503020202020204" pitchFamily="34" charset="0"/>
                    </a:endParaRPr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32A26CE7-8303-E90F-30EA-5831921B75F3}"/>
                  </a:ext>
                </a:extLst>
              </p:cNvPr>
              <p:cNvGrpSpPr/>
              <p:nvPr/>
            </p:nvGrpSpPr>
            <p:grpSpPr>
              <a:xfrm>
                <a:off x="2636627" y="1213136"/>
                <a:ext cx="7063039" cy="2693089"/>
                <a:chOff x="2636627" y="1179683"/>
                <a:chExt cx="7063039" cy="2693089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177E3FC3-4E6B-F7CA-DDBC-7ED4C0313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636627" y="1179683"/>
                  <a:ext cx="7063039" cy="2258461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E5A4B84-6F1D-DF4F-DB5B-6E71C8615927}"/>
                    </a:ext>
                  </a:extLst>
                </p:cNvPr>
                <p:cNvSpPr txBox="1"/>
                <p:nvPr/>
              </p:nvSpPr>
              <p:spPr>
                <a:xfrm>
                  <a:off x="4544874" y="3503440"/>
                  <a:ext cx="473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3FB000"/>
                    </a:buClr>
                    <a:buFont typeface="Wingdings" pitchFamily="2" charset="2"/>
                    <a:buChar char="ü"/>
                  </a:pPr>
                  <a:endParaRPr lang="en-FR" dirty="0">
                    <a:solidFill>
                      <a:srgbClr val="3FB000"/>
                    </a:solidFill>
                  </a:endParaRPr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972F33-8787-3846-65D5-D4AA7FC30211}"/>
                </a:ext>
              </a:extLst>
            </p:cNvPr>
            <p:cNvSpPr txBox="1"/>
            <p:nvPr/>
          </p:nvSpPr>
          <p:spPr>
            <a:xfrm>
              <a:off x="746545" y="2935322"/>
              <a:ext cx="2221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rgbClr val="C00000"/>
                  </a:solidFill>
                  <a:latin typeface="Avenir Next" panose="020B0503020202020204" pitchFamily="34" charset="0"/>
                  <a:hlinkClick r:id="rId12"/>
                </a:rPr>
                <a:t>EDP</a:t>
              </a:r>
              <a:r>
                <a:rPr lang="en-GB" dirty="0">
                  <a:solidFill>
                    <a:srgbClr val="C00000"/>
                  </a:solidFill>
                  <a:latin typeface="Avenir Next" panose="020B0503020202020204" pitchFamily="34" charset="0"/>
                </a:rPr>
                <a:t> w</a:t>
              </a:r>
              <a:r>
                <a:rPr lang="en-FR" dirty="0">
                  <a:solidFill>
                    <a:srgbClr val="C00000"/>
                  </a:solidFill>
                  <a:latin typeface="Avenir Next" panose="020B0503020202020204" pitchFamily="34" charset="0"/>
                </a:rPr>
                <a:t>ill submit an input to the ESPP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7A0FFA8-C8E6-CC1E-11B4-E39334E0A3DF}"/>
              </a:ext>
            </a:extLst>
          </p:cNvPr>
          <p:cNvSpPr txBox="1"/>
          <p:nvPr/>
        </p:nvSpPr>
        <p:spPr>
          <a:xfrm>
            <a:off x="7785896" y="3108780"/>
            <a:ext cx="368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venir Next" panose="020B0503020202020204" pitchFamily="34" charset="0"/>
              </a:rPr>
              <a:t>The </a:t>
            </a:r>
            <a:r>
              <a:rPr lang="en-GB" dirty="0">
                <a:solidFill>
                  <a:srgbClr val="C00000"/>
                </a:solidFill>
                <a:latin typeface="Avenir Next" panose="020B0503020202020204" pitchFamily="34" charset="0"/>
                <a:hlinkClick r:id="rId13"/>
              </a:rPr>
              <a:t>DRDC</a:t>
            </a:r>
            <a:r>
              <a:rPr lang="en-GB" dirty="0">
                <a:solidFill>
                  <a:srgbClr val="C00000"/>
                </a:solidFill>
                <a:latin typeface="Avenir Next" panose="020B0503020202020204" pitchFamily="34" charset="0"/>
              </a:rPr>
              <a:t> chair is the ESPP PPG instrumentation WG chair</a:t>
            </a:r>
            <a:endParaRPr lang="en-FR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9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515675</TotalTime>
  <Words>3483</Words>
  <Application>Microsoft Macintosh PowerPoint</Application>
  <PresentationFormat>Widescreen</PresentationFormat>
  <Paragraphs>532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Avenir Next</vt:lpstr>
      <vt:lpstr>Calibri</vt:lpstr>
      <vt:lpstr>Courier New</vt:lpstr>
      <vt:lpstr>Lucida Grande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Microsoft Office User</cp:lastModifiedBy>
  <cp:revision>18360</cp:revision>
  <cp:lastPrinted>2023-01-12T07:06:58Z</cp:lastPrinted>
  <dcterms:created xsi:type="dcterms:W3CDTF">2015-10-09T13:44:56Z</dcterms:created>
  <dcterms:modified xsi:type="dcterms:W3CDTF">2025-01-21T10:54:08Z</dcterms:modified>
</cp:coreProperties>
</file>