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  <p:sldMasterId id="2147483663" r:id="rId2"/>
  </p:sldMasterIdLst>
  <p:notesMasterIdLst>
    <p:notesMasterId r:id="rId32"/>
  </p:notesMasterIdLst>
  <p:handoutMasterIdLst>
    <p:handoutMasterId r:id="rId33"/>
  </p:handoutMasterIdLst>
  <p:sldIdLst>
    <p:sldId id="724" r:id="rId3"/>
    <p:sldId id="725" r:id="rId4"/>
    <p:sldId id="565" r:id="rId5"/>
    <p:sldId id="566" r:id="rId6"/>
    <p:sldId id="607" r:id="rId7"/>
    <p:sldId id="615" r:id="rId8"/>
    <p:sldId id="597" r:id="rId9"/>
    <p:sldId id="608" r:id="rId10"/>
    <p:sldId id="2254" r:id="rId11"/>
    <p:sldId id="727" r:id="rId12"/>
    <p:sldId id="621" r:id="rId13"/>
    <p:sldId id="726" r:id="rId14"/>
    <p:sldId id="614" r:id="rId15"/>
    <p:sldId id="590" r:id="rId16"/>
    <p:sldId id="569" r:id="rId17"/>
    <p:sldId id="562" r:id="rId18"/>
    <p:sldId id="561" r:id="rId19"/>
    <p:sldId id="256" r:id="rId20"/>
    <p:sldId id="728" r:id="rId21"/>
    <p:sldId id="617" r:id="rId22"/>
    <p:sldId id="2255" r:id="rId23"/>
    <p:sldId id="571" r:id="rId24"/>
    <p:sldId id="570" r:id="rId25"/>
    <p:sldId id="568" r:id="rId26"/>
    <p:sldId id="598" r:id="rId27"/>
    <p:sldId id="599" r:id="rId28"/>
    <p:sldId id="600" r:id="rId29"/>
    <p:sldId id="601" r:id="rId30"/>
    <p:sldId id="602" r:id="rId31"/>
  </p:sldIdLst>
  <p:sldSz cx="9144000" cy="6858000" type="screen4x3"/>
  <p:notesSz cx="6997700" cy="92837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40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40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40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40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276"/>
    <p:restoredTop sz="94709"/>
  </p:normalViewPr>
  <p:slideViewPr>
    <p:cSldViewPr>
      <p:cViewPr varScale="1">
        <p:scale>
          <a:sx n="102" d="100"/>
          <a:sy n="102" d="100"/>
        </p:scale>
        <p:origin x="85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>
            <a:extLst>
              <a:ext uri="{FF2B5EF4-FFF2-40B4-BE49-F238E27FC236}">
                <a16:creationId xmlns:a16="http://schemas.microsoft.com/office/drawing/2014/main" id="{53743538-05FF-F12A-038A-A945F65F4E3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86371" name="Rectangle 3">
            <a:extLst>
              <a:ext uri="{FF2B5EF4-FFF2-40B4-BE49-F238E27FC236}">
                <a16:creationId xmlns:a16="http://schemas.microsoft.com/office/drawing/2014/main" id="{545FC677-69F8-6272-F977-51561964A1C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86372" name="Rectangle 4">
            <a:extLst>
              <a:ext uri="{FF2B5EF4-FFF2-40B4-BE49-F238E27FC236}">
                <a16:creationId xmlns:a16="http://schemas.microsoft.com/office/drawing/2014/main" id="{3B62AC40-EE8C-877F-996D-6ED2DF57CB7A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86373" name="Rectangle 5">
            <a:extLst>
              <a:ext uri="{FF2B5EF4-FFF2-40B4-BE49-F238E27FC236}">
                <a16:creationId xmlns:a16="http://schemas.microsoft.com/office/drawing/2014/main" id="{FA3019CA-1282-7B8E-1BE2-D63BC9CDEAC3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B562E7C4-A705-7547-8AC3-773525F93D63}" type="slidenum">
              <a:rPr lang="es-ES" altLang="it-IT"/>
              <a:pPr>
                <a:defRPr/>
              </a:pPr>
              <a:t>‹#›</a:t>
            </a:fld>
            <a:endParaRPr lang="es-ES" altLang="it-IT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3D253987-D458-B8ED-2392-78897B36FCB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EA4C69E7-A3FE-C3B4-A6B6-5F1EFB968FC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456C2AB9-8342-ACE8-4E1B-849330083B4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792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3" name="Rectangle 5">
            <a:extLst>
              <a:ext uri="{FF2B5EF4-FFF2-40B4-BE49-F238E27FC236}">
                <a16:creationId xmlns:a16="http://schemas.microsoft.com/office/drawing/2014/main" id="{71D89797-39B7-F76B-D161-98F44DACFD2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10075"/>
            <a:ext cx="559752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Click to edit Master text styles</a:t>
            </a:r>
          </a:p>
          <a:p>
            <a:pPr lvl="1"/>
            <a:r>
              <a:rPr lang="it-IT" noProof="0"/>
              <a:t>Second level</a:t>
            </a:r>
          </a:p>
          <a:p>
            <a:pPr lvl="2"/>
            <a:r>
              <a:rPr lang="it-IT" noProof="0"/>
              <a:t>Third level</a:t>
            </a:r>
          </a:p>
          <a:p>
            <a:pPr lvl="3"/>
            <a:r>
              <a:rPr lang="it-IT" noProof="0"/>
              <a:t>Fourth level</a:t>
            </a:r>
          </a:p>
          <a:p>
            <a:pPr lvl="4"/>
            <a:r>
              <a:rPr lang="it-IT" noProof="0"/>
              <a:t>Fifth level</a:t>
            </a:r>
          </a:p>
        </p:txBody>
      </p:sp>
      <p:sp>
        <p:nvSpPr>
          <p:cNvPr id="73734" name="Rectangle 6">
            <a:extLst>
              <a:ext uri="{FF2B5EF4-FFF2-40B4-BE49-F238E27FC236}">
                <a16:creationId xmlns:a16="http://schemas.microsoft.com/office/drawing/2014/main" id="{54EB8C7F-E09A-29DD-D209-740389A6B45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3735" name="Rectangle 7">
            <a:extLst>
              <a:ext uri="{FF2B5EF4-FFF2-40B4-BE49-F238E27FC236}">
                <a16:creationId xmlns:a16="http://schemas.microsoft.com/office/drawing/2014/main" id="{F9D6AAB0-758B-2897-C6E7-56B637990B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D2864022-7008-B848-8F4B-154B8FF03E26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>
            <a:extLst>
              <a:ext uri="{FF2B5EF4-FFF2-40B4-BE49-F238E27FC236}">
                <a16:creationId xmlns:a16="http://schemas.microsoft.com/office/drawing/2014/main" id="{BA954FBC-A0B8-1F56-17AB-BDEA1F5941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FA914C5-738D-0C43-870F-D1470D2A3B89}" type="slidenum">
              <a:rPr lang="it-IT" altLang="en-IT" sz="1200"/>
              <a:pPr/>
              <a:t>1</a:t>
            </a:fld>
            <a:endParaRPr lang="it-IT" altLang="en-IT" sz="1200"/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4FFA9578-1452-F4A4-3348-813ADE6B94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A4DB2A99-0D2C-AD76-B5FA-2CE4605B1A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3450" y="4410075"/>
            <a:ext cx="5130800" cy="41767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en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>
            <a:extLst>
              <a:ext uri="{FF2B5EF4-FFF2-40B4-BE49-F238E27FC236}">
                <a16:creationId xmlns:a16="http://schemas.microsoft.com/office/drawing/2014/main" id="{DB83B551-AE73-09CE-30E4-A7D3E0178F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4" name="Notes Placeholder 2">
            <a:extLst>
              <a:ext uri="{FF2B5EF4-FFF2-40B4-BE49-F238E27FC236}">
                <a16:creationId xmlns:a16="http://schemas.microsoft.com/office/drawing/2014/main" id="{8B0EC642-EA6E-4445-C30E-91AF593B25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12E80-BC1C-F35B-06BB-EB8D9C270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>
            <a:extLst>
              <a:ext uri="{FF2B5EF4-FFF2-40B4-BE49-F238E27FC236}">
                <a16:creationId xmlns:a16="http://schemas.microsoft.com/office/drawing/2014/main" id="{809F9985-CDCC-41A5-CDD8-FC1DDAB94E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FA914C5-738D-0C43-870F-D1470D2A3B89}" type="slidenum">
              <a:rPr lang="it-IT" altLang="en-IT" sz="1200"/>
              <a:pPr/>
              <a:t>10</a:t>
            </a:fld>
            <a:endParaRPr lang="it-IT" altLang="en-IT" sz="1200"/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F70244A4-92D0-FFD3-4040-16293E7AA7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2BBC67E1-506C-7AE5-7EBD-3DA72B0132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3450" y="4410075"/>
            <a:ext cx="5130800" cy="41767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en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371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864022-7008-B848-8F4B-154B8FF03E26}" type="slidenum">
              <a:rPr lang="it-IT" altLang="it-IT" smtClean="0"/>
              <a:pPr>
                <a:defRPr/>
              </a:pPr>
              <a:t>11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54461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4A0FD-1D04-BE48-8B96-2671F805D4F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27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egnaposto immagine diapositiva 1">
            <a:extLst>
              <a:ext uri="{FF2B5EF4-FFF2-40B4-BE49-F238E27FC236}">
                <a16:creationId xmlns:a16="http://schemas.microsoft.com/office/drawing/2014/main" id="{A96BED9A-52A5-D495-70A3-C8C813C31D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0" name="Segnaposto note 2">
            <a:extLst>
              <a:ext uri="{FF2B5EF4-FFF2-40B4-BE49-F238E27FC236}">
                <a16:creationId xmlns:a16="http://schemas.microsoft.com/office/drawing/2014/main" id="{A37F0555-8EEC-6EC4-4AE3-44BCD6C379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27651" name="Segnaposto numero diapositiva 3">
            <a:extLst>
              <a:ext uri="{FF2B5EF4-FFF2-40B4-BE49-F238E27FC236}">
                <a16:creationId xmlns:a16="http://schemas.microsoft.com/office/drawing/2014/main" id="{3DA72A76-B2C0-524A-1118-81269F9A64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99C27BDB-7377-0B4F-A21F-5AC0ED2DF1AD}" type="slidenum">
              <a:rPr lang="it-IT" altLang="it-IT" sz="1200" smtClean="0"/>
              <a:pPr/>
              <a:t>23</a:t>
            </a:fld>
            <a:endParaRPr lang="it-IT" altLang="it-IT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egnaposto immagine diapositiva 1">
            <a:extLst>
              <a:ext uri="{FF2B5EF4-FFF2-40B4-BE49-F238E27FC236}">
                <a16:creationId xmlns:a16="http://schemas.microsoft.com/office/drawing/2014/main" id="{2B9C3225-58F3-8051-BEF8-009A901EFE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8" name="Segnaposto note 2">
            <a:extLst>
              <a:ext uri="{FF2B5EF4-FFF2-40B4-BE49-F238E27FC236}">
                <a16:creationId xmlns:a16="http://schemas.microsoft.com/office/drawing/2014/main" id="{41602D2C-8EE4-3AD5-9377-51B1F319F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29699" name="Segnaposto numero diapositiva 3">
            <a:extLst>
              <a:ext uri="{FF2B5EF4-FFF2-40B4-BE49-F238E27FC236}">
                <a16:creationId xmlns:a16="http://schemas.microsoft.com/office/drawing/2014/main" id="{CC3ADE9F-861B-92B6-6514-AF7EF28D76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E63ACCF-4F98-A946-B613-B5BA122EE190}" type="slidenum">
              <a:rPr lang="it-IT" altLang="it-IT" sz="1200" smtClean="0"/>
              <a:pPr/>
              <a:t>24</a:t>
            </a:fld>
            <a:endParaRPr lang="it-IT" altLang="it-IT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3409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8013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5973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59737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96241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926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74021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795607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87020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23471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6828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3275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1287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04120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47136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74281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94270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7687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5973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59737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11942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23137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1207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52400"/>
            <a:ext cx="8229600" cy="59737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3152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9913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1656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4474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052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8481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4657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0862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3F0E4D2-6EB7-2B41-15C6-FEFFD88DC39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</p:spPr>
        <p:txBody>
          <a:bodyPr wrap="none" anchor="ctr"/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tr-TR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DC59028-85C3-B1EC-C68B-D30C4133A7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524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panose="020B0600070205080204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panose="020B0600070205080204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panose="020B0600070205080204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panose="020B0600070205080204" pitchFamily="34" charset="-128"/>
          <a:cs typeface="MS PGothic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2527E911-7965-819D-3266-175B32C9B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</p:spPr>
        <p:txBody>
          <a:bodyPr wrap="none" anchor="ctr"/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tr-TR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FE84C5C3-6C80-8D6A-7292-0826FA30A9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524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Click to edit Master title style</a:t>
            </a:r>
          </a:p>
        </p:txBody>
      </p:sp>
      <p:sp>
        <p:nvSpPr>
          <p:cNvPr id="2052" name="Rectangle 2">
            <a:extLst>
              <a:ext uri="{FF2B5EF4-FFF2-40B4-BE49-F238E27FC236}">
                <a16:creationId xmlns:a16="http://schemas.microsoft.com/office/drawing/2014/main" id="{301459D0-C0A3-7B96-385E-8E586CCF22B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</p:spPr>
        <p:txBody>
          <a:bodyPr wrap="none" anchor="ctr"/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panose="020B0600070205080204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panose="020B0600070205080204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panose="020B0600070205080204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panose="020B0600070205080204" pitchFamily="34" charset="-128"/>
          <a:cs typeface="MS PGothic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6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8">
            <a:extLst>
              <a:ext uri="{FF2B5EF4-FFF2-40B4-BE49-F238E27FC236}">
                <a16:creationId xmlns:a16="http://schemas.microsoft.com/office/drawing/2014/main" id="{14688269-A850-6C7A-348C-EEEA52BEA6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751" y="2537609"/>
            <a:ext cx="813911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dirty="0"/>
              <a:t>Possibilities offered by (</a:t>
            </a:r>
            <a:r>
              <a:rPr lang="en-GB" baseline="30000" dirty="0"/>
              <a:t>3</a:t>
            </a:r>
            <a:r>
              <a:rPr lang="en-GB" dirty="0"/>
              <a:t>He,n) reactions with AGATA and NEDA</a:t>
            </a:r>
            <a:endParaRPr lang="it-IT" altLang="en-IT" sz="32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ECBEBE1-95B5-CF34-F358-0427061B225F}"/>
              </a:ext>
            </a:extLst>
          </p:cNvPr>
          <p:cNvCxnSpPr/>
          <p:nvPr/>
        </p:nvCxnSpPr>
        <p:spPr>
          <a:xfrm>
            <a:off x="685800" y="3960812"/>
            <a:ext cx="7772400" cy="1588"/>
          </a:xfrm>
          <a:prstGeom prst="line">
            <a:avLst/>
          </a:prstGeom>
          <a:ln w="114300" cap="rnd">
            <a:gradFill flip="none" rotWithShape="1">
              <a:gsLst>
                <a:gs pos="81000">
                  <a:schemeClr val="accent1"/>
                </a:gs>
                <a:gs pos="100000">
                  <a:srgbClr val="FFFFFF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23" name="Text Box 10">
            <a:extLst>
              <a:ext uri="{FF2B5EF4-FFF2-40B4-BE49-F238E27FC236}">
                <a16:creationId xmlns:a16="http://schemas.microsoft.com/office/drawing/2014/main" id="{3BB3DF28-03AB-F6E5-7835-176245162A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84763"/>
            <a:ext cx="75596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IT" sz="2400" dirty="0"/>
              <a:t>Jose Javier </a:t>
            </a:r>
            <a:r>
              <a:rPr lang="it-IT" altLang="en-IT" sz="2400" dirty="0" err="1"/>
              <a:t>Valiente</a:t>
            </a:r>
            <a:r>
              <a:rPr lang="it-IT" altLang="en-IT" sz="2400" dirty="0"/>
              <a:t> </a:t>
            </a:r>
            <a:r>
              <a:rPr lang="it-IT" altLang="en-IT" sz="2400" dirty="0" err="1"/>
              <a:t>Dobón</a:t>
            </a:r>
            <a:r>
              <a:rPr lang="it-IT" altLang="en-IT" sz="2400" dirty="0"/>
              <a:t> 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en-IT" sz="2400" dirty="0"/>
              <a:t>IFIC-CSIC, Valencia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E40563-26C8-67EE-2ECD-38E4BBFFA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8">
            <a:extLst>
              <a:ext uri="{FF2B5EF4-FFF2-40B4-BE49-F238E27FC236}">
                <a16:creationId xmlns:a16="http://schemas.microsoft.com/office/drawing/2014/main" id="{0F934E53-773A-61DC-5DEC-52EF97676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835" y="3075057"/>
            <a:ext cx="432217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dirty="0"/>
              <a:t>(</a:t>
            </a:r>
            <a:r>
              <a:rPr lang="en-GB" baseline="30000" dirty="0"/>
              <a:t>3</a:t>
            </a:r>
            <a:r>
              <a:rPr lang="en-GB" dirty="0"/>
              <a:t>He,n) reactions</a:t>
            </a:r>
            <a:endParaRPr lang="it-IT" altLang="en-IT" sz="32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ECF30A4-5D1A-FF91-48A0-7CFCD8357D86}"/>
              </a:ext>
            </a:extLst>
          </p:cNvPr>
          <p:cNvCxnSpPr>
            <a:cxnSpLocks/>
          </p:cNvCxnSpPr>
          <p:nvPr/>
        </p:nvCxnSpPr>
        <p:spPr>
          <a:xfrm>
            <a:off x="685800" y="3960812"/>
            <a:ext cx="4534272" cy="1"/>
          </a:xfrm>
          <a:prstGeom prst="line">
            <a:avLst/>
          </a:prstGeom>
          <a:ln w="114300" cap="rnd">
            <a:gradFill flip="none" rotWithShape="1">
              <a:gsLst>
                <a:gs pos="81000">
                  <a:schemeClr val="accent1"/>
                </a:gs>
                <a:gs pos="100000">
                  <a:srgbClr val="FFFFFF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D3F17BF-D961-617D-C9B5-4E30AA472056}"/>
              </a:ext>
            </a:extLst>
          </p:cNvPr>
          <p:cNvSpPr txBox="1"/>
          <p:nvPr/>
        </p:nvSpPr>
        <p:spPr>
          <a:xfrm>
            <a:off x="2718843" y="6309320"/>
            <a:ext cx="6425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/>
              <a:t>2p transfer </a:t>
            </a:r>
            <a:r>
              <a:rPr lang="it-IT" sz="1800" dirty="0">
                <a:sym typeface="Wingdings" pitchFamily="2" charset="2"/>
              </a:rPr>
              <a:t> large </a:t>
            </a:r>
            <a:r>
              <a:rPr lang="it-IT" sz="1800" dirty="0" err="1">
                <a:sym typeface="Wingdings" pitchFamily="2" charset="2"/>
              </a:rPr>
              <a:t>exoticity</a:t>
            </a:r>
            <a:r>
              <a:rPr lang="it-IT" sz="1800" dirty="0">
                <a:sym typeface="Wingdings" pitchFamily="2" charset="2"/>
              </a:rPr>
              <a:t> of </a:t>
            </a:r>
            <a:r>
              <a:rPr lang="it-IT" sz="1800" dirty="0" err="1">
                <a:sym typeface="Wingdings" pitchFamily="2" charset="2"/>
              </a:rPr>
              <a:t>final</a:t>
            </a:r>
            <a:r>
              <a:rPr lang="it-IT" sz="1800" dirty="0">
                <a:sym typeface="Wingdings" pitchFamily="2" charset="2"/>
              </a:rPr>
              <a:t> </a:t>
            </a:r>
            <a:r>
              <a:rPr lang="it-IT" sz="1800" dirty="0" err="1">
                <a:sym typeface="Wingdings" pitchFamily="2" charset="2"/>
              </a:rPr>
              <a:t>neutron</a:t>
            </a:r>
            <a:r>
              <a:rPr lang="it-IT" sz="1800" dirty="0">
                <a:sym typeface="Wingdings" pitchFamily="2" charset="2"/>
              </a:rPr>
              <a:t> </a:t>
            </a:r>
            <a:r>
              <a:rPr lang="it-IT" sz="1800" dirty="0" err="1">
                <a:sym typeface="Wingdings" pitchFamily="2" charset="2"/>
              </a:rPr>
              <a:t>deficient</a:t>
            </a:r>
            <a:r>
              <a:rPr lang="it-IT" sz="1800" dirty="0">
                <a:sym typeface="Wingdings" pitchFamily="2" charset="2"/>
              </a:rPr>
              <a:t> </a:t>
            </a:r>
            <a:r>
              <a:rPr lang="it-IT" sz="1800" dirty="0" err="1">
                <a:sym typeface="Wingdings" pitchFamily="2" charset="2"/>
              </a:rPr>
              <a:t>nucleus</a:t>
            </a:r>
            <a:endParaRPr lang="it-IT" sz="1800" dirty="0"/>
          </a:p>
        </p:txBody>
      </p:sp>
      <p:pic>
        <p:nvPicPr>
          <p:cNvPr id="4" name="Picture 3" descr="A colorful periodic table of elements&#10;&#10;AI-generated content may be incorrect.">
            <a:extLst>
              <a:ext uri="{FF2B5EF4-FFF2-40B4-BE49-F238E27FC236}">
                <a16:creationId xmlns:a16="http://schemas.microsoft.com/office/drawing/2014/main" id="{63CD847B-79A2-6CFD-38C8-F2A9B5B6B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875" y="2436446"/>
            <a:ext cx="3020357" cy="3516122"/>
          </a:xfrm>
          <a:prstGeom prst="rect">
            <a:avLst/>
          </a:prstGeom>
        </p:spPr>
      </p:pic>
      <p:sp>
        <p:nvSpPr>
          <p:cNvPr id="6" name="U-turn Arrow 5">
            <a:extLst>
              <a:ext uri="{FF2B5EF4-FFF2-40B4-BE49-F238E27FC236}">
                <a16:creationId xmlns:a16="http://schemas.microsoft.com/office/drawing/2014/main" id="{94D9E0A2-7962-9907-64B4-4ABA04DEAE1C}"/>
              </a:ext>
            </a:extLst>
          </p:cNvPr>
          <p:cNvSpPr/>
          <p:nvPr/>
        </p:nvSpPr>
        <p:spPr>
          <a:xfrm rot="16200000">
            <a:off x="6936736" y="2769398"/>
            <a:ext cx="707886" cy="755334"/>
          </a:xfrm>
          <a:prstGeom prst="uturn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61539B-05EF-84AF-5166-423C4C413906}"/>
              </a:ext>
            </a:extLst>
          </p:cNvPr>
          <p:cNvSpPr txBox="1"/>
          <p:nvPr/>
        </p:nvSpPr>
        <p:spPr>
          <a:xfrm>
            <a:off x="7112036" y="2802414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2p</a:t>
            </a:r>
          </a:p>
        </p:txBody>
      </p:sp>
    </p:spTree>
    <p:extLst>
      <p:ext uri="{BB962C8B-B14F-4D97-AF65-F5344CB8AC3E}">
        <p14:creationId xmlns:p14="http://schemas.microsoft.com/office/powerpoint/2010/main" val="4148561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7C873784-03BE-798A-E667-3C3E946703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52400"/>
            <a:ext cx="7772400" cy="914400"/>
          </a:xfrm>
        </p:spPr>
        <p:txBody>
          <a:bodyPr wrap="square" anchor="ctr">
            <a:normAutofit/>
          </a:bodyPr>
          <a:lstStyle/>
          <a:p>
            <a:r>
              <a:rPr lang="en-IT" altLang="en-IT" dirty="0"/>
              <a:t>Coupling GRIT-NEDA-AGATA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0C4EA93-F52A-B550-007B-5319C3D16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9" r="20270" b="1"/>
          <a:stretch>
            <a:fillRect/>
          </a:stretch>
        </p:blipFill>
        <p:spPr bwMode="auto">
          <a:xfrm>
            <a:off x="3942010" y="1665542"/>
            <a:ext cx="4668590" cy="523197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close-up of a sphere&#10;&#10;AI-generated content may be incorrect.">
            <a:extLst>
              <a:ext uri="{FF2B5EF4-FFF2-40B4-BE49-F238E27FC236}">
                <a16:creationId xmlns:a16="http://schemas.microsoft.com/office/drawing/2014/main" id="{3457BC8D-2719-EDA4-890E-BA19E38CA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3469022"/>
            <a:ext cx="2771800" cy="1848790"/>
          </a:xfrm>
          <a:prstGeom prst="rect">
            <a:avLst/>
          </a:prstGeom>
        </p:spPr>
      </p:pic>
      <p:sp>
        <p:nvSpPr>
          <p:cNvPr id="6" name="Left-right Arrow 5">
            <a:extLst>
              <a:ext uri="{FF2B5EF4-FFF2-40B4-BE49-F238E27FC236}">
                <a16:creationId xmlns:a16="http://schemas.microsoft.com/office/drawing/2014/main" id="{A95582B8-D41B-9AD5-16DE-FAFDE81D2CF5}"/>
              </a:ext>
            </a:extLst>
          </p:cNvPr>
          <p:cNvSpPr/>
          <p:nvPr/>
        </p:nvSpPr>
        <p:spPr>
          <a:xfrm rot="20744881">
            <a:off x="3917123" y="4149080"/>
            <a:ext cx="2239053" cy="204459"/>
          </a:xfrm>
          <a:prstGeom prst="leftRightArrow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763AEF-C78D-897E-899F-5EC472651226}"/>
              </a:ext>
            </a:extLst>
          </p:cNvPr>
          <p:cNvSpPr txBox="1"/>
          <p:nvPr/>
        </p:nvSpPr>
        <p:spPr>
          <a:xfrm>
            <a:off x="297102" y="1350171"/>
            <a:ext cx="85497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One </a:t>
            </a:r>
            <a:r>
              <a:rPr lang="it-IT" sz="2000" dirty="0" err="1"/>
              <a:t>could</a:t>
            </a:r>
            <a:r>
              <a:rPr lang="it-IT" sz="2000" dirty="0"/>
              <a:t> </a:t>
            </a:r>
            <a:r>
              <a:rPr lang="it-IT" sz="2000" dirty="0" err="1"/>
              <a:t>imagine</a:t>
            </a:r>
            <a:r>
              <a:rPr lang="it-IT" sz="2000" dirty="0"/>
              <a:t> </a:t>
            </a:r>
            <a:r>
              <a:rPr lang="it-IT" sz="2000" dirty="0" err="1"/>
              <a:t>it</a:t>
            </a:r>
            <a:r>
              <a:rPr lang="it-IT" sz="2000" dirty="0"/>
              <a:t> </a:t>
            </a:r>
            <a:r>
              <a:rPr lang="it-IT" sz="2000" dirty="0" err="1"/>
              <a:t>as</a:t>
            </a:r>
            <a:r>
              <a:rPr lang="it-IT" sz="2000" dirty="0"/>
              <a:t> a </a:t>
            </a:r>
            <a:r>
              <a:rPr lang="it-IT" sz="2000" dirty="0" err="1"/>
              <a:t>campaign</a:t>
            </a:r>
            <a:r>
              <a:rPr lang="it-IT" sz="2000" dirty="0"/>
              <a:t> </a:t>
            </a:r>
            <a:r>
              <a:rPr lang="it-IT" sz="2000" dirty="0" err="1"/>
              <a:t>dedicated</a:t>
            </a:r>
            <a:r>
              <a:rPr lang="it-IT" sz="2000" dirty="0"/>
              <a:t> NEDA+AGATA+VAMOS or a </a:t>
            </a:r>
            <a:r>
              <a:rPr lang="it-IT" sz="2000" dirty="0" err="1"/>
              <a:t>unique</a:t>
            </a:r>
            <a:r>
              <a:rPr lang="it-IT" sz="2000" dirty="0"/>
              <a:t> </a:t>
            </a:r>
            <a:r>
              <a:rPr lang="it-IT" sz="2000" dirty="0" err="1"/>
              <a:t>configuration</a:t>
            </a:r>
            <a:r>
              <a:rPr lang="it-IT" sz="2000" dirty="0"/>
              <a:t> NEDA+AGATA+GRIT+VAMOS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err="1"/>
              <a:t>Mechanical</a:t>
            </a:r>
            <a:r>
              <a:rPr lang="it-IT" sz="2000" dirty="0"/>
              <a:t> </a:t>
            </a:r>
            <a:r>
              <a:rPr lang="it-IT" sz="2000" dirty="0" err="1"/>
              <a:t>integration</a:t>
            </a:r>
            <a:r>
              <a:rPr lang="it-IT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err="1"/>
              <a:t>Electroncis</a:t>
            </a:r>
            <a:r>
              <a:rPr lang="it-IT" sz="2000" dirty="0"/>
              <a:t> </a:t>
            </a:r>
            <a:r>
              <a:rPr lang="it-IT" sz="2000" dirty="0" err="1"/>
              <a:t>integration</a:t>
            </a:r>
            <a:r>
              <a:rPr lang="it-IT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46951FF-364C-2945-8895-2777F76D5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732" y="1236645"/>
            <a:ext cx="4916306" cy="15138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CBA314-1247-0847-9C39-539A43536D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444"/>
          <a:stretch/>
        </p:blipFill>
        <p:spPr>
          <a:xfrm>
            <a:off x="623047" y="2770094"/>
            <a:ext cx="5538189" cy="3812242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0C5FC3C-793A-3F4F-A984-68F2D43BD71F}"/>
              </a:ext>
            </a:extLst>
          </p:cNvPr>
          <p:cNvCxnSpPr/>
          <p:nvPr/>
        </p:nvCxnSpPr>
        <p:spPr>
          <a:xfrm flipH="1">
            <a:off x="1522880" y="2770094"/>
            <a:ext cx="3829049" cy="38122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A055CE7D-A7B5-8D4D-A030-0E31371F3D1D}"/>
              </a:ext>
            </a:extLst>
          </p:cNvPr>
          <p:cNvSpPr txBox="1">
            <a:spLocks/>
          </p:cNvSpPr>
          <p:nvPr/>
        </p:nvSpPr>
        <p:spPr>
          <a:xfrm>
            <a:off x="838200" y="152400"/>
            <a:ext cx="7772400" cy="9144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14400"/>
            <a:r>
              <a:rPr lang="it-IT" kern="0" dirty="0" err="1"/>
              <a:t>Broken</a:t>
            </a:r>
            <a:r>
              <a:rPr lang="it-IT" kern="0" dirty="0"/>
              <a:t> </a:t>
            </a:r>
            <a:r>
              <a:rPr lang="it-IT" kern="0" dirty="0" err="1"/>
              <a:t>mirrors</a:t>
            </a:r>
            <a:r>
              <a:rPr lang="it-IT" kern="0" dirty="0"/>
              <a:t>: the </a:t>
            </a:r>
            <a:r>
              <a:rPr lang="it-IT" kern="0" baseline="30000" dirty="0"/>
              <a:t>36</a:t>
            </a:r>
            <a:r>
              <a:rPr lang="it-IT" kern="0" dirty="0"/>
              <a:t>Ca-</a:t>
            </a:r>
            <a:r>
              <a:rPr lang="it-IT" kern="0" baseline="30000" dirty="0"/>
              <a:t>36</a:t>
            </a:r>
            <a:r>
              <a:rPr lang="it-IT" kern="0" dirty="0"/>
              <a:t>S case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10A8E30-B2BD-F747-8AB8-F037C6BF5518}"/>
              </a:ext>
            </a:extLst>
          </p:cNvPr>
          <p:cNvCxnSpPr/>
          <p:nvPr/>
        </p:nvCxnSpPr>
        <p:spPr>
          <a:xfrm>
            <a:off x="3469341" y="3065929"/>
            <a:ext cx="1627094" cy="1610286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C16020C-3FB2-1744-BBAD-BF3D62055CDA}"/>
              </a:ext>
            </a:extLst>
          </p:cNvPr>
          <p:cNvCxnSpPr>
            <a:cxnSpLocks/>
          </p:cNvCxnSpPr>
          <p:nvPr/>
        </p:nvCxnSpPr>
        <p:spPr>
          <a:xfrm>
            <a:off x="2655794" y="3065929"/>
            <a:ext cx="2440641" cy="2541495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807413B-073B-464D-A7E8-B16A57D5E521}"/>
              </a:ext>
            </a:extLst>
          </p:cNvPr>
          <p:cNvCxnSpPr>
            <a:cxnSpLocks/>
          </p:cNvCxnSpPr>
          <p:nvPr/>
        </p:nvCxnSpPr>
        <p:spPr>
          <a:xfrm>
            <a:off x="1801906" y="3044638"/>
            <a:ext cx="3294529" cy="3334871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3431D5E-B9E2-2747-BC26-B75644433A28}"/>
              </a:ext>
            </a:extLst>
          </p:cNvPr>
          <p:cNvSpPr txBox="1"/>
          <p:nvPr/>
        </p:nvSpPr>
        <p:spPr>
          <a:xfrm>
            <a:off x="1475656" y="2852936"/>
            <a:ext cx="470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aseline="30000" dirty="0"/>
              <a:t>32</a:t>
            </a:r>
            <a:r>
              <a:rPr lang="it-IT" sz="1100" dirty="0"/>
              <a:t>Ca</a:t>
            </a:r>
          </a:p>
        </p:txBody>
      </p:sp>
      <p:sp>
        <p:nvSpPr>
          <p:cNvPr id="17" name="Line 2">
            <a:extLst>
              <a:ext uri="{FF2B5EF4-FFF2-40B4-BE49-F238E27FC236}">
                <a16:creationId xmlns:a16="http://schemas.microsoft.com/office/drawing/2014/main" id="{B9E3A9F2-EB5E-E848-A5F8-897AACDC1F27}"/>
              </a:ext>
            </a:extLst>
          </p:cNvPr>
          <p:cNvSpPr>
            <a:spLocks noChangeShapeType="1"/>
          </p:cNvSpPr>
          <p:nvPr/>
        </p:nvSpPr>
        <p:spPr bwMode="auto">
          <a:xfrm rot="18900000" flipV="1">
            <a:off x="6739180" y="3922246"/>
            <a:ext cx="1873250" cy="0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800"/>
          </a:p>
        </p:txBody>
      </p:sp>
      <p:sp>
        <p:nvSpPr>
          <p:cNvPr id="18" name="Text Box 5">
            <a:extLst>
              <a:ext uri="{FF2B5EF4-FFF2-40B4-BE49-F238E27FC236}">
                <a16:creationId xmlns:a16="http://schemas.microsoft.com/office/drawing/2014/main" id="{D29B7C39-B8C3-664A-BDD7-106802424DD6}"/>
              </a:ext>
            </a:extLst>
          </p:cNvPr>
          <p:cNvSpPr txBox="1">
            <a:spLocks noChangeArrowheads="1"/>
          </p:cNvSpPr>
          <p:nvPr/>
        </p:nvSpPr>
        <p:spPr bwMode="auto">
          <a:xfrm rot="18900000">
            <a:off x="7587682" y="3281174"/>
            <a:ext cx="6270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it-IT" sz="1800" b="1">
                <a:solidFill>
                  <a:srgbClr val="FF0000"/>
                </a:solidFill>
              </a:rPr>
              <a:t>N</a:t>
            </a:r>
            <a:r>
              <a:rPr lang="en-US" altLang="it-IT" sz="1800" b="1">
                <a:solidFill>
                  <a:srgbClr val="FF0000"/>
                </a:solidFill>
                <a:cs typeface="Arial" panose="020B0604020202020204" pitchFamily="34" charset="0"/>
              </a:rPr>
              <a:t>=Z</a:t>
            </a:r>
          </a:p>
        </p:txBody>
      </p:sp>
      <p:sp>
        <p:nvSpPr>
          <p:cNvPr id="19" name="Line 6">
            <a:extLst>
              <a:ext uri="{FF2B5EF4-FFF2-40B4-BE49-F238E27FC236}">
                <a16:creationId xmlns:a16="http://schemas.microsoft.com/office/drawing/2014/main" id="{6FA201C4-6E61-9D42-A4B5-10735FD3983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90005" y="2953871"/>
            <a:ext cx="0" cy="16002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800"/>
          </a:p>
        </p:txBody>
      </p:sp>
      <p:sp>
        <p:nvSpPr>
          <p:cNvPr id="20" name="Line 7">
            <a:extLst>
              <a:ext uri="{FF2B5EF4-FFF2-40B4-BE49-F238E27FC236}">
                <a16:creationId xmlns:a16="http://schemas.microsoft.com/office/drawing/2014/main" id="{3D2886F6-04D7-9C4A-8587-105F052920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90005" y="4554071"/>
            <a:ext cx="13716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800"/>
          </a:p>
        </p:txBody>
      </p:sp>
      <p:sp>
        <p:nvSpPr>
          <p:cNvPr id="21" name="Text Box 8">
            <a:extLst>
              <a:ext uri="{FF2B5EF4-FFF2-40B4-BE49-F238E27FC236}">
                <a16:creationId xmlns:a16="http://schemas.microsoft.com/office/drawing/2014/main" id="{353BD448-DB69-9046-8E26-483E6B411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2805" y="2877671"/>
            <a:ext cx="3257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it-IT" sz="1800">
                <a:solidFill>
                  <a:srgbClr val="000000"/>
                </a:solidFill>
              </a:rPr>
              <a:t>Z</a:t>
            </a:r>
          </a:p>
        </p:txBody>
      </p:sp>
      <p:sp>
        <p:nvSpPr>
          <p:cNvPr id="22" name="Text Box 9">
            <a:extLst>
              <a:ext uri="{FF2B5EF4-FFF2-40B4-BE49-F238E27FC236}">
                <a16:creationId xmlns:a16="http://schemas.microsoft.com/office/drawing/2014/main" id="{FF377721-EF24-EC46-8AC6-CC08158E0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7318" y="4401671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it-IT" sz="1800">
                <a:solidFill>
                  <a:srgbClr val="000000"/>
                </a:solidFill>
              </a:rPr>
              <a:t>N</a:t>
            </a:r>
          </a:p>
        </p:txBody>
      </p:sp>
      <p:sp>
        <p:nvSpPr>
          <p:cNvPr id="23" name="Rectangle 10">
            <a:extLst>
              <a:ext uri="{FF2B5EF4-FFF2-40B4-BE49-F238E27FC236}">
                <a16:creationId xmlns:a16="http://schemas.microsoft.com/office/drawing/2014/main" id="{38282E80-3E8E-7C47-9B85-7BD751EC2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3405" y="3868271"/>
            <a:ext cx="228600" cy="228600"/>
          </a:xfrm>
          <a:prstGeom prst="rect">
            <a:avLst/>
          </a:prstGeom>
          <a:solidFill>
            <a:srgbClr val="99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it-IT" sz="1800"/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7159292D-28B4-B944-9D00-C776EAFC0A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005" y="4096871"/>
            <a:ext cx="228600" cy="228600"/>
          </a:xfrm>
          <a:prstGeom prst="rect">
            <a:avLst/>
          </a:prstGeom>
          <a:solidFill>
            <a:srgbClr val="99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it-IT" sz="1800"/>
          </a:p>
        </p:txBody>
      </p:sp>
      <p:sp>
        <p:nvSpPr>
          <p:cNvPr id="25" name="Rectangle 12">
            <a:extLst>
              <a:ext uri="{FF2B5EF4-FFF2-40B4-BE49-F238E27FC236}">
                <a16:creationId xmlns:a16="http://schemas.microsoft.com/office/drawing/2014/main" id="{0183D2A5-13C4-184C-A4CB-5CE05A8CA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4805" y="3639671"/>
            <a:ext cx="228600" cy="228600"/>
          </a:xfrm>
          <a:prstGeom prst="rect">
            <a:avLst/>
          </a:prstGeom>
          <a:solidFill>
            <a:srgbClr val="99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it-IT" sz="1800"/>
          </a:p>
        </p:txBody>
      </p:sp>
      <p:sp>
        <p:nvSpPr>
          <p:cNvPr id="26" name="Rectangle 13">
            <a:extLst>
              <a:ext uri="{FF2B5EF4-FFF2-40B4-BE49-F238E27FC236}">
                <a16:creationId xmlns:a16="http://schemas.microsoft.com/office/drawing/2014/main" id="{439C1F26-75E4-7047-B610-A2E38F271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3405" y="4096871"/>
            <a:ext cx="228600" cy="2286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it-IT" sz="1800"/>
          </a:p>
        </p:txBody>
      </p:sp>
      <p:sp>
        <p:nvSpPr>
          <p:cNvPr id="27" name="Rectangle 14">
            <a:extLst>
              <a:ext uri="{FF2B5EF4-FFF2-40B4-BE49-F238E27FC236}">
                <a16:creationId xmlns:a16="http://schemas.microsoft.com/office/drawing/2014/main" id="{98D5BC43-AE41-C147-873E-6A6F1F181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4805" y="3868271"/>
            <a:ext cx="228600" cy="2286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it-IT" sz="18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EF18AB8-B5FE-EA4C-B05B-4B9D33E80DD1}"/>
              </a:ext>
            </a:extLst>
          </p:cNvPr>
          <p:cNvSpPr txBox="1"/>
          <p:nvPr/>
        </p:nvSpPr>
        <p:spPr>
          <a:xfrm>
            <a:off x="6525857" y="2447870"/>
            <a:ext cx="2159566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sz="1800" dirty="0"/>
              <a:t>MED</a:t>
            </a:r>
            <a:r>
              <a:rPr lang="it-IT" sz="1800" baseline="-25000" dirty="0"/>
              <a:t>J</a:t>
            </a:r>
            <a:r>
              <a:rPr lang="it-IT" sz="1800" dirty="0"/>
              <a:t> = E</a:t>
            </a:r>
            <a:r>
              <a:rPr lang="it-IT" sz="1800" baseline="-25000" dirty="0"/>
              <a:t>J,Z&gt;</a:t>
            </a:r>
            <a:r>
              <a:rPr lang="it-IT" sz="1800" dirty="0"/>
              <a:t> - E</a:t>
            </a:r>
            <a:r>
              <a:rPr lang="it-IT" sz="1800" baseline="-25000" dirty="0"/>
              <a:t>J,Z&lt;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F40F5F0-F4A7-784C-8D38-C7B1E0AB23B3}"/>
              </a:ext>
            </a:extLst>
          </p:cNvPr>
          <p:cNvSpPr txBox="1"/>
          <p:nvPr/>
        </p:nvSpPr>
        <p:spPr>
          <a:xfrm>
            <a:off x="1801906" y="5125143"/>
            <a:ext cx="694987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800" dirty="0" err="1"/>
              <a:t>N</a:t>
            </a:r>
            <a:r>
              <a:rPr lang="it-IT" sz="1800" dirty="0"/>
              <a:t>=</a:t>
            </a:r>
            <a:r>
              <a:rPr lang="it-IT" sz="1800" dirty="0" err="1"/>
              <a:t>Z</a:t>
            </a:r>
            <a:endParaRPr lang="it-IT" sz="18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B6D41E9-0464-DA44-9644-D2046EBC9A20}"/>
              </a:ext>
            </a:extLst>
          </p:cNvPr>
          <p:cNvSpPr txBox="1"/>
          <p:nvPr/>
        </p:nvSpPr>
        <p:spPr>
          <a:xfrm>
            <a:off x="6145340" y="1979293"/>
            <a:ext cx="2812441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800" dirty="0" err="1"/>
              <a:t>Mirror</a:t>
            </a:r>
            <a:r>
              <a:rPr lang="it-IT" sz="1800" dirty="0"/>
              <a:t> Energy </a:t>
            </a:r>
            <a:r>
              <a:rPr lang="it-IT" sz="1800" dirty="0" err="1"/>
              <a:t>Differences</a:t>
            </a:r>
            <a:endParaRPr lang="it-IT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82E3ED-ED42-D243-AC91-004D5AC7F62E}"/>
              </a:ext>
            </a:extLst>
          </p:cNvPr>
          <p:cNvSpPr/>
          <p:nvPr/>
        </p:nvSpPr>
        <p:spPr>
          <a:xfrm>
            <a:off x="4888877" y="6158754"/>
            <a:ext cx="1272360" cy="456080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3115B62-ABA5-CC42-9308-0304EDF39266}"/>
              </a:ext>
            </a:extLst>
          </p:cNvPr>
          <p:cNvSpPr txBox="1"/>
          <p:nvPr/>
        </p:nvSpPr>
        <p:spPr>
          <a:xfrm>
            <a:off x="212689" y="2044859"/>
            <a:ext cx="2132273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800" dirty="0" err="1"/>
              <a:t>Isospin</a:t>
            </a:r>
            <a:r>
              <a:rPr lang="it-IT" sz="1800" dirty="0"/>
              <a:t> </a:t>
            </a:r>
            <a:r>
              <a:rPr lang="it-IT" sz="1800" dirty="0" err="1"/>
              <a:t>symmetry</a:t>
            </a:r>
            <a:r>
              <a:rPr lang="it-IT" sz="1800" dirty="0"/>
              <a:t> Island of </a:t>
            </a:r>
            <a:r>
              <a:rPr lang="it-IT" sz="1800" dirty="0" err="1"/>
              <a:t>inversion</a:t>
            </a:r>
            <a:r>
              <a:rPr lang="it-IT" sz="1800" dirty="0"/>
              <a:t>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4EF64DE-54BE-3E49-BF2E-8D94B1FF9CA4}"/>
              </a:ext>
            </a:extLst>
          </p:cNvPr>
          <p:cNvSpPr txBox="1"/>
          <p:nvPr/>
        </p:nvSpPr>
        <p:spPr>
          <a:xfrm>
            <a:off x="1895693" y="2852936"/>
            <a:ext cx="470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aseline="30000" dirty="0"/>
              <a:t>33</a:t>
            </a:r>
            <a:r>
              <a:rPr lang="it-IT" sz="1100" dirty="0"/>
              <a:t>Ca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406CF7-5492-8E49-AC0D-7FBD3451AE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2715" y="5093446"/>
            <a:ext cx="942090" cy="15434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97740A-2760-8744-BC94-E17E0B6448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018" y="2848998"/>
            <a:ext cx="917807" cy="18652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EDB0B4-F298-5F47-BFFE-96FBA31761C9}"/>
              </a:ext>
            </a:extLst>
          </p:cNvPr>
          <p:cNvSpPr txBox="1"/>
          <p:nvPr/>
        </p:nvSpPr>
        <p:spPr>
          <a:xfrm>
            <a:off x="5249331" y="4686861"/>
            <a:ext cx="213227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800" dirty="0"/>
              <a:t>Island of </a:t>
            </a:r>
            <a:r>
              <a:rPr lang="it-IT" sz="1800" dirty="0" err="1"/>
              <a:t>inversion</a:t>
            </a:r>
            <a:r>
              <a:rPr lang="it-IT" sz="1800" dirty="0"/>
              <a:t> 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157E75C-1558-524E-89A6-63437E21B1E8}"/>
              </a:ext>
            </a:extLst>
          </p:cNvPr>
          <p:cNvCxnSpPr>
            <a:cxnSpLocks/>
          </p:cNvCxnSpPr>
          <p:nvPr/>
        </p:nvCxnSpPr>
        <p:spPr>
          <a:xfrm>
            <a:off x="4262885" y="3019426"/>
            <a:ext cx="920862" cy="937153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9790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0F912F-8611-E346-AC76-9609B161D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350" y="2990605"/>
            <a:ext cx="5401810" cy="2670643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B8BFE57-46F2-D549-AFB2-BB73B4FB6BB4}"/>
              </a:ext>
            </a:extLst>
          </p:cNvPr>
          <p:cNvSpPr txBox="1">
            <a:spLocks/>
          </p:cNvSpPr>
          <p:nvPr/>
        </p:nvSpPr>
        <p:spPr>
          <a:xfrm>
            <a:off x="838200" y="152400"/>
            <a:ext cx="7772400" cy="9144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14400"/>
            <a:r>
              <a:rPr lang="it-IT" kern="0" dirty="0"/>
              <a:t>LSSM </a:t>
            </a:r>
            <a:r>
              <a:rPr lang="it-IT" kern="0" dirty="0" err="1"/>
              <a:t>calculations</a:t>
            </a:r>
            <a:r>
              <a:rPr lang="it-IT" kern="0" dirty="0"/>
              <a:t> for </a:t>
            </a:r>
            <a:r>
              <a:rPr lang="it-IT" kern="0" baseline="30000" dirty="0"/>
              <a:t>36</a:t>
            </a:r>
            <a:r>
              <a:rPr lang="it-IT" kern="0" dirty="0"/>
              <a:t>Ca-</a:t>
            </a:r>
            <a:r>
              <a:rPr lang="it-IT" kern="0" baseline="30000" dirty="0"/>
              <a:t>36</a:t>
            </a:r>
            <a:r>
              <a:rPr lang="it-IT" kern="0" dirty="0"/>
              <a:t>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0FB0B5C-E8D2-5541-8918-93FEDE37EE51}"/>
              </a:ext>
            </a:extLst>
          </p:cNvPr>
          <p:cNvSpPr/>
          <p:nvPr/>
        </p:nvSpPr>
        <p:spPr>
          <a:xfrm>
            <a:off x="398936" y="6290156"/>
            <a:ext cx="57813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latin typeface="Helvetica" pitchFamily="2" charset="0"/>
              </a:rPr>
              <a:t>Sdpfu</a:t>
            </a:r>
            <a:r>
              <a:rPr lang="it-IT" sz="1400" dirty="0">
                <a:latin typeface="Helvetica" pitchFamily="2" charset="0"/>
              </a:rPr>
              <a:t>-mix </a:t>
            </a:r>
            <a:r>
              <a:rPr lang="it-IT" sz="1400" dirty="0" err="1">
                <a:latin typeface="Helvetica" pitchFamily="2" charset="0"/>
              </a:rPr>
              <a:t>interaction</a:t>
            </a:r>
            <a:r>
              <a:rPr lang="it-IT" sz="1400" dirty="0">
                <a:latin typeface="Helvetica" pitchFamily="2" charset="0"/>
              </a:rPr>
              <a:t>: model </a:t>
            </a:r>
            <a:r>
              <a:rPr lang="it-IT" sz="1400" dirty="0" err="1">
                <a:latin typeface="Helvetica" pitchFamily="2" charset="0"/>
              </a:rPr>
              <a:t>space</a:t>
            </a:r>
            <a:r>
              <a:rPr lang="it-IT" sz="1400" dirty="0">
                <a:latin typeface="Helvetica" pitchFamily="2" charset="0"/>
              </a:rPr>
              <a:t>  (</a:t>
            </a:r>
            <a:r>
              <a:rPr lang="it-IT" sz="1400" dirty="0" err="1">
                <a:latin typeface="Helvetica" pitchFamily="2" charset="0"/>
              </a:rPr>
              <a:t>sdpf</a:t>
            </a:r>
            <a:r>
              <a:rPr lang="it-IT" sz="1400" dirty="0">
                <a:latin typeface="Helvetica" pitchFamily="2" charset="0"/>
              </a:rPr>
              <a:t>)</a:t>
            </a:r>
            <a:r>
              <a:rPr lang="it-IT" sz="1400" dirty="0" err="1">
                <a:latin typeface="Symbol" pitchFamily="2" charset="2"/>
              </a:rPr>
              <a:t>pn</a:t>
            </a:r>
            <a:r>
              <a:rPr lang="it-IT" sz="1400" dirty="0">
                <a:latin typeface="Helvetica" pitchFamily="2" charset="0"/>
              </a:rPr>
              <a:t> and (</a:t>
            </a:r>
            <a:r>
              <a:rPr lang="it-IT" sz="1400" dirty="0" err="1">
                <a:latin typeface="Helvetica" pitchFamily="2" charset="0"/>
              </a:rPr>
              <a:t>sd</a:t>
            </a:r>
            <a:r>
              <a:rPr lang="it-IT" sz="1400" dirty="0">
                <a:latin typeface="Helvetica" pitchFamily="2" charset="0"/>
              </a:rPr>
              <a:t>)</a:t>
            </a:r>
            <a:r>
              <a:rPr lang="it-IT" sz="1400" dirty="0">
                <a:latin typeface="Symbol" pitchFamily="2" charset="2"/>
              </a:rPr>
              <a:t> </a:t>
            </a:r>
            <a:r>
              <a:rPr lang="it-IT" sz="1400" dirty="0" err="1">
                <a:latin typeface="Symbol" pitchFamily="2" charset="2"/>
              </a:rPr>
              <a:t>pn</a:t>
            </a:r>
            <a:endParaRPr lang="it-IT" sz="14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latin typeface="Helvetica" pitchFamily="2" charset="0"/>
              </a:rPr>
              <a:t>two</a:t>
            </a:r>
            <a:r>
              <a:rPr lang="it-IT" sz="1400" dirty="0">
                <a:latin typeface="Helvetica" pitchFamily="2" charset="0"/>
              </a:rPr>
              <a:t>-body </a:t>
            </a:r>
            <a:r>
              <a:rPr lang="it-IT" sz="1400" dirty="0" err="1">
                <a:latin typeface="Helvetica" pitchFamily="2" charset="0"/>
              </a:rPr>
              <a:t>matrix</a:t>
            </a:r>
            <a:r>
              <a:rPr lang="it-IT" sz="1400" dirty="0">
                <a:latin typeface="Helvetica" pitchFamily="2" charset="0"/>
              </a:rPr>
              <a:t> </a:t>
            </a:r>
            <a:r>
              <a:rPr lang="it-IT" sz="1400" dirty="0" err="1">
                <a:latin typeface="Helvetica" pitchFamily="2" charset="0"/>
              </a:rPr>
              <a:t>elements</a:t>
            </a:r>
            <a:r>
              <a:rPr lang="it-IT" sz="1400" dirty="0">
                <a:latin typeface="Helvetica" pitchFamily="2" charset="0"/>
              </a:rPr>
              <a:t> of the Coulomb </a:t>
            </a:r>
            <a:r>
              <a:rPr lang="it-IT" sz="1400" dirty="0" err="1">
                <a:latin typeface="Helvetica" pitchFamily="2" charset="0"/>
              </a:rPr>
              <a:t>potential</a:t>
            </a:r>
            <a:endParaRPr lang="it-IT" sz="1400" dirty="0">
              <a:effectLst/>
              <a:latin typeface="Helvetica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0359C8-B402-B24A-83DC-1A7CB587BB08}"/>
              </a:ext>
            </a:extLst>
          </p:cNvPr>
          <p:cNvSpPr txBox="1"/>
          <p:nvPr/>
        </p:nvSpPr>
        <p:spPr>
          <a:xfrm>
            <a:off x="8057483" y="3082378"/>
            <a:ext cx="4314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>
                <a:latin typeface="Symbol" pitchFamily="2" charset="2"/>
              </a:rPr>
              <a:t> u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977C68-F58A-AD42-9FE0-5537FCF10D16}"/>
              </a:ext>
            </a:extLst>
          </p:cNvPr>
          <p:cNvSpPr txBox="1"/>
          <p:nvPr/>
        </p:nvSpPr>
        <p:spPr>
          <a:xfrm>
            <a:off x="6290344" y="5231654"/>
            <a:ext cx="851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(</a:t>
            </a:r>
            <a:r>
              <a:rPr lang="it-IT" sz="1600" dirty="0" err="1"/>
              <a:t>sd</a:t>
            </a:r>
            <a:r>
              <a:rPr lang="it-IT" sz="1600" dirty="0"/>
              <a:t>)</a:t>
            </a:r>
            <a:r>
              <a:rPr lang="it-IT" sz="1600" baseline="30000" dirty="0"/>
              <a:t>12</a:t>
            </a:r>
            <a:endParaRPr lang="it-IT" sz="16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3D15D0-4418-2E49-BB23-3A54BACD1738}"/>
              </a:ext>
            </a:extLst>
          </p:cNvPr>
          <p:cNvSpPr/>
          <p:nvPr/>
        </p:nvSpPr>
        <p:spPr>
          <a:xfrm>
            <a:off x="6531546" y="3070984"/>
            <a:ext cx="3481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i="1" dirty="0" err="1">
                <a:latin typeface="Symbol" pitchFamily="2" charset="2"/>
              </a:rPr>
              <a:t>p</a:t>
            </a:r>
            <a:r>
              <a:rPr lang="it-IT" sz="1600" i="1" dirty="0">
                <a:latin typeface="Symbol" pitchFamily="2" charset="2"/>
              </a:rPr>
              <a:t> </a:t>
            </a:r>
            <a:endParaRPr lang="it-IT" sz="1600" i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950EAF-13F7-A140-B775-E0BBF63B2DFD}"/>
              </a:ext>
            </a:extLst>
          </p:cNvPr>
          <p:cNvSpPr txBox="1"/>
          <p:nvPr/>
        </p:nvSpPr>
        <p:spPr>
          <a:xfrm>
            <a:off x="6339839" y="3675596"/>
            <a:ext cx="8437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i="1" dirty="0"/>
              <a:t>(</a:t>
            </a:r>
            <a:r>
              <a:rPr lang="it-IT" sz="1600" i="1" dirty="0" err="1"/>
              <a:t>sd</a:t>
            </a:r>
            <a:r>
              <a:rPr lang="it-IT" sz="1600" i="1" dirty="0"/>
              <a:t>)</a:t>
            </a:r>
            <a:r>
              <a:rPr lang="it-IT" sz="1600" i="1" baseline="30000" dirty="0"/>
              <a:t>12</a:t>
            </a:r>
            <a:endParaRPr lang="it-IT" sz="1600" i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1A5DFA-AFCD-174A-86C5-D3B22B487E8E}"/>
              </a:ext>
            </a:extLst>
          </p:cNvPr>
          <p:cNvSpPr txBox="1"/>
          <p:nvPr/>
        </p:nvSpPr>
        <p:spPr>
          <a:xfrm>
            <a:off x="7553779" y="3681293"/>
            <a:ext cx="14388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/>
              <a:t>d</a:t>
            </a:r>
            <a:r>
              <a:rPr lang="it-IT" sz="1600" i="1" baseline="-25000" dirty="0"/>
              <a:t>5/2</a:t>
            </a:r>
            <a:r>
              <a:rPr lang="it-IT" sz="1600" i="1" baseline="30000" dirty="0"/>
              <a:t>6</a:t>
            </a:r>
            <a:r>
              <a:rPr lang="it-IT" sz="1600" i="1" dirty="0"/>
              <a:t>s</a:t>
            </a:r>
            <a:r>
              <a:rPr lang="it-IT" sz="1600" i="1" baseline="-25000" dirty="0"/>
              <a:t>1/2</a:t>
            </a:r>
            <a:r>
              <a:rPr lang="it-IT" sz="1600" i="1" baseline="30000" dirty="0"/>
              <a:t>1</a:t>
            </a:r>
            <a:r>
              <a:rPr lang="it-IT" sz="1600" i="1" dirty="0"/>
              <a:t>d</a:t>
            </a:r>
            <a:r>
              <a:rPr lang="it-IT" sz="1600" i="1" baseline="-25000" dirty="0"/>
              <a:t>3/2</a:t>
            </a:r>
            <a:r>
              <a:rPr lang="it-IT" sz="1600" i="1" baseline="30000" dirty="0"/>
              <a:t>1</a:t>
            </a:r>
            <a:endParaRPr lang="it-IT" sz="1600" i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8A713CF-BCD6-F444-845E-BA73B2B01707}"/>
              </a:ext>
            </a:extLst>
          </p:cNvPr>
          <p:cNvSpPr txBox="1"/>
          <p:nvPr/>
        </p:nvSpPr>
        <p:spPr>
          <a:xfrm>
            <a:off x="7701924" y="5231654"/>
            <a:ext cx="1072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/>
              <a:t>d</a:t>
            </a:r>
            <a:r>
              <a:rPr lang="it-IT" sz="1600" i="1" baseline="-25000" dirty="0"/>
              <a:t>5/2</a:t>
            </a:r>
            <a:r>
              <a:rPr lang="it-IT" sz="1600" i="1" baseline="30000" dirty="0"/>
              <a:t>6</a:t>
            </a:r>
            <a:r>
              <a:rPr lang="it-IT" sz="1600" i="1" dirty="0"/>
              <a:t>s</a:t>
            </a:r>
            <a:r>
              <a:rPr lang="it-IT" sz="1600" i="1" baseline="-25000" dirty="0"/>
              <a:t>1/2</a:t>
            </a:r>
            <a:r>
              <a:rPr lang="it-IT" sz="1600" i="1" baseline="30000" dirty="0"/>
              <a:t>2</a:t>
            </a:r>
            <a:endParaRPr lang="it-IT" sz="1600" i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B378FBB-76B5-D441-B5CC-A94E61B5F0F8}"/>
              </a:ext>
            </a:extLst>
          </p:cNvPr>
          <p:cNvSpPr txBox="1"/>
          <p:nvPr/>
        </p:nvSpPr>
        <p:spPr>
          <a:xfrm>
            <a:off x="7553779" y="4280208"/>
            <a:ext cx="14388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/>
              <a:t>d</a:t>
            </a:r>
            <a:r>
              <a:rPr lang="it-IT" sz="1600" i="1" baseline="-25000" dirty="0"/>
              <a:t>5/2</a:t>
            </a:r>
            <a:r>
              <a:rPr lang="it-IT" sz="1600" i="1" baseline="30000" dirty="0"/>
              <a:t>6</a:t>
            </a:r>
            <a:r>
              <a:rPr lang="it-IT" sz="1600" i="1" dirty="0"/>
              <a:t>s</a:t>
            </a:r>
            <a:r>
              <a:rPr lang="it-IT" sz="1600" i="1" baseline="-25000" dirty="0"/>
              <a:t>1/2</a:t>
            </a:r>
            <a:r>
              <a:rPr lang="it-IT" sz="1600" i="1" baseline="30000" dirty="0"/>
              <a:t>1</a:t>
            </a:r>
            <a:r>
              <a:rPr lang="it-IT" sz="1600" i="1" dirty="0"/>
              <a:t>d</a:t>
            </a:r>
            <a:r>
              <a:rPr lang="it-IT" sz="1600" i="1" baseline="-25000" dirty="0"/>
              <a:t>3/2</a:t>
            </a:r>
            <a:r>
              <a:rPr lang="it-IT" sz="1600" i="1" baseline="30000" dirty="0"/>
              <a:t>1</a:t>
            </a:r>
            <a:endParaRPr lang="it-IT" sz="1600" i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E8AEEA-FAAC-4247-AC68-DA3B30F953A5}"/>
              </a:ext>
            </a:extLst>
          </p:cNvPr>
          <p:cNvSpPr txBox="1"/>
          <p:nvPr/>
        </p:nvSpPr>
        <p:spPr>
          <a:xfrm>
            <a:off x="5439910" y="4280208"/>
            <a:ext cx="19296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/>
              <a:t>d</a:t>
            </a:r>
            <a:r>
              <a:rPr lang="it-IT" sz="1600" i="1" baseline="-25000" dirty="0"/>
              <a:t>5/2</a:t>
            </a:r>
            <a:r>
              <a:rPr lang="it-IT" sz="1600" i="1" baseline="30000" dirty="0"/>
              <a:t>6</a:t>
            </a:r>
            <a:r>
              <a:rPr lang="it-IT" sz="1600" i="1" dirty="0"/>
              <a:t>s</a:t>
            </a:r>
            <a:r>
              <a:rPr lang="it-IT" sz="1600" i="1" baseline="-25000" dirty="0"/>
              <a:t>1/2</a:t>
            </a:r>
            <a:r>
              <a:rPr lang="it-IT" sz="1600" i="1" baseline="30000" dirty="0"/>
              <a:t>2</a:t>
            </a:r>
            <a:r>
              <a:rPr lang="it-IT" sz="1600" i="1" dirty="0"/>
              <a:t>d</a:t>
            </a:r>
            <a:r>
              <a:rPr lang="it-IT" sz="1600" i="1" baseline="-25000" dirty="0"/>
              <a:t>3/2</a:t>
            </a:r>
            <a:r>
              <a:rPr lang="it-IT" sz="1600" i="1" baseline="30000" dirty="0"/>
              <a:t>2</a:t>
            </a:r>
            <a:r>
              <a:rPr lang="it-IT" sz="1600" i="1" dirty="0"/>
              <a:t> (</a:t>
            </a:r>
            <a:r>
              <a:rPr lang="it-IT" sz="1600" i="1" dirty="0" err="1"/>
              <a:t>pf</a:t>
            </a:r>
            <a:r>
              <a:rPr lang="it-IT" sz="1600" i="1" dirty="0"/>
              <a:t>)</a:t>
            </a:r>
            <a:r>
              <a:rPr lang="it-IT" sz="1600" i="1" baseline="30000" dirty="0"/>
              <a:t>2</a:t>
            </a:r>
            <a:endParaRPr lang="it-IT" sz="1600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2F78DE-2A2F-F44E-85EF-2EE6E1FEF149}"/>
              </a:ext>
            </a:extLst>
          </p:cNvPr>
          <p:cNvSpPr txBox="1"/>
          <p:nvPr/>
        </p:nvSpPr>
        <p:spPr>
          <a:xfrm>
            <a:off x="7034455" y="2987741"/>
            <a:ext cx="670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aseline="30000" dirty="0"/>
              <a:t>36</a:t>
            </a:r>
            <a:r>
              <a:rPr lang="it-IT" sz="1600" dirty="0"/>
              <a:t>Ca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33A8D3F-DB67-554A-BB6B-13F075B5A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377" y="1600482"/>
            <a:ext cx="2424387" cy="12152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315795-1BDC-CB4F-9EB1-B3F2D3D91F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51" y="1297109"/>
            <a:ext cx="3847138" cy="83379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DC4B59F-5210-4348-9BF5-762FAAF26977}"/>
              </a:ext>
            </a:extLst>
          </p:cNvPr>
          <p:cNvCxnSpPr>
            <a:cxnSpLocks/>
          </p:cNvCxnSpPr>
          <p:nvPr/>
        </p:nvCxnSpPr>
        <p:spPr>
          <a:xfrm flipH="1" flipV="1">
            <a:off x="5235376" y="4257751"/>
            <a:ext cx="1054968" cy="1299158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BFC2F5C-41BF-4E47-86E6-B0CEF3D4488E}"/>
              </a:ext>
            </a:extLst>
          </p:cNvPr>
          <p:cNvCxnSpPr/>
          <p:nvPr/>
        </p:nvCxnSpPr>
        <p:spPr>
          <a:xfrm>
            <a:off x="7573391" y="2453091"/>
            <a:ext cx="716897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1E6FF85-EF24-3A43-9C0C-41676B04BA2D}"/>
              </a:ext>
            </a:extLst>
          </p:cNvPr>
          <p:cNvCxnSpPr/>
          <p:nvPr/>
        </p:nvCxnSpPr>
        <p:spPr>
          <a:xfrm>
            <a:off x="7573390" y="2053753"/>
            <a:ext cx="716897" cy="0"/>
          </a:xfrm>
          <a:prstGeom prst="line">
            <a:avLst/>
          </a:prstGeom>
          <a:ln>
            <a:solidFill>
              <a:srgbClr val="2B55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0AE05DC-D704-8C45-B567-E01C076107FF}"/>
              </a:ext>
            </a:extLst>
          </p:cNvPr>
          <p:cNvCxnSpPr/>
          <p:nvPr/>
        </p:nvCxnSpPr>
        <p:spPr>
          <a:xfrm>
            <a:off x="7573390" y="1641785"/>
            <a:ext cx="716897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own Arrow 12">
            <a:extLst>
              <a:ext uri="{FF2B5EF4-FFF2-40B4-BE49-F238E27FC236}">
                <a16:creationId xmlns:a16="http://schemas.microsoft.com/office/drawing/2014/main" id="{575B79A4-C4A0-F740-AB8E-155B1534CDA3}"/>
              </a:ext>
            </a:extLst>
          </p:cNvPr>
          <p:cNvSpPr/>
          <p:nvPr/>
        </p:nvSpPr>
        <p:spPr>
          <a:xfrm>
            <a:off x="7807848" y="2083885"/>
            <a:ext cx="177778" cy="197179"/>
          </a:xfrm>
          <a:prstGeom prst="downArrow">
            <a:avLst/>
          </a:prstGeom>
          <a:solidFill>
            <a:srgbClr val="2B55FF"/>
          </a:solidFill>
          <a:ln>
            <a:solidFill>
              <a:srgbClr val="2B55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D701FD-9C23-E042-BA78-6B2FCBA60653}"/>
              </a:ext>
            </a:extLst>
          </p:cNvPr>
          <p:cNvSpPr txBox="1"/>
          <p:nvPr/>
        </p:nvSpPr>
        <p:spPr>
          <a:xfrm>
            <a:off x="8354055" y="2268425"/>
            <a:ext cx="572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d</a:t>
            </a:r>
            <a:r>
              <a:rPr lang="it-IT" sz="1600" baseline="-25000" dirty="0"/>
              <a:t>5/2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ED9B5A3-72CD-0441-ABDF-EA79B6CD5B41}"/>
              </a:ext>
            </a:extLst>
          </p:cNvPr>
          <p:cNvSpPr txBox="1"/>
          <p:nvPr/>
        </p:nvSpPr>
        <p:spPr>
          <a:xfrm>
            <a:off x="8354054" y="1423370"/>
            <a:ext cx="572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d</a:t>
            </a:r>
            <a:r>
              <a:rPr lang="it-IT" sz="1600" baseline="-25000" dirty="0"/>
              <a:t>3/2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EA0E819-163E-7D41-B5A3-C721A0C4F402}"/>
              </a:ext>
            </a:extLst>
          </p:cNvPr>
          <p:cNvSpPr txBox="1"/>
          <p:nvPr/>
        </p:nvSpPr>
        <p:spPr>
          <a:xfrm>
            <a:off x="8354054" y="1856424"/>
            <a:ext cx="572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s</a:t>
            </a:r>
            <a:r>
              <a:rPr lang="it-IT" sz="1600" baseline="-25000" dirty="0"/>
              <a:t>1/2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FED61BA-F1A0-434F-964E-CB53F7379259}"/>
              </a:ext>
            </a:extLst>
          </p:cNvPr>
          <p:cNvSpPr/>
          <p:nvPr/>
        </p:nvSpPr>
        <p:spPr>
          <a:xfrm>
            <a:off x="7747332" y="2383400"/>
            <a:ext cx="3481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i="1" dirty="0" err="1">
                <a:latin typeface="Symbol" pitchFamily="2" charset="2"/>
              </a:rPr>
              <a:t>p</a:t>
            </a:r>
            <a:r>
              <a:rPr lang="it-IT" sz="1600" i="1" dirty="0">
                <a:latin typeface="Symbol" pitchFamily="2" charset="2"/>
              </a:rPr>
              <a:t> </a:t>
            </a:r>
            <a:endParaRPr lang="it-IT" sz="1600" i="1" dirty="0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103CC978-CA77-0542-87F6-941D5BACE5CD}"/>
              </a:ext>
            </a:extLst>
          </p:cNvPr>
          <p:cNvSpPr/>
          <p:nvPr/>
        </p:nvSpPr>
        <p:spPr>
          <a:xfrm>
            <a:off x="3980329" y="4226420"/>
            <a:ext cx="1129553" cy="480051"/>
          </a:xfrm>
          <a:prstGeom prst="roundRect">
            <a:avLst/>
          </a:prstGeom>
          <a:noFill/>
          <a:ln w="38100">
            <a:solidFill>
              <a:srgbClr val="49B1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A3AF41F-B6C8-A447-95CE-64538D532D8E}"/>
              </a:ext>
            </a:extLst>
          </p:cNvPr>
          <p:cNvSpPr txBox="1"/>
          <p:nvPr/>
        </p:nvSpPr>
        <p:spPr>
          <a:xfrm>
            <a:off x="4181451" y="4221995"/>
            <a:ext cx="680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8 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93F35E-EEE5-04AC-844C-86A0080F4E84}"/>
              </a:ext>
            </a:extLst>
          </p:cNvPr>
          <p:cNvSpPr txBox="1"/>
          <p:nvPr/>
        </p:nvSpPr>
        <p:spPr>
          <a:xfrm>
            <a:off x="6535226" y="843085"/>
            <a:ext cx="2434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The </a:t>
            </a:r>
            <a:r>
              <a:rPr lang="it-IT" sz="1200" dirty="0" err="1"/>
              <a:t>proton</a:t>
            </a:r>
            <a:r>
              <a:rPr lang="it-IT" sz="1200" dirty="0"/>
              <a:t> </a:t>
            </a:r>
            <a:r>
              <a:rPr lang="it-IT" sz="1200" dirty="0" err="1"/>
              <a:t>being</a:t>
            </a:r>
            <a:r>
              <a:rPr lang="it-IT" sz="1200" dirty="0"/>
              <a:t> </a:t>
            </a:r>
            <a:r>
              <a:rPr lang="it-IT" sz="1200" dirty="0" err="1"/>
              <a:t>further</a:t>
            </a:r>
            <a:r>
              <a:rPr lang="it-IT" sz="1200" dirty="0"/>
              <a:t> </a:t>
            </a:r>
            <a:r>
              <a:rPr lang="it-IT" sz="1200" dirty="0" err="1"/>
              <a:t>away</a:t>
            </a:r>
            <a:r>
              <a:rPr lang="it-IT" sz="1200" dirty="0"/>
              <a:t> </a:t>
            </a:r>
            <a:r>
              <a:rPr lang="it-IT" sz="1200" dirty="0" err="1"/>
              <a:t>feels</a:t>
            </a:r>
            <a:r>
              <a:rPr lang="it-IT" sz="1200" dirty="0"/>
              <a:t> </a:t>
            </a:r>
            <a:r>
              <a:rPr lang="it-IT" sz="1200" dirty="0" err="1"/>
              <a:t>less</a:t>
            </a:r>
            <a:r>
              <a:rPr lang="it-IT" sz="1200" dirty="0"/>
              <a:t> the Coulomb </a:t>
            </a:r>
            <a:r>
              <a:rPr lang="it-IT" sz="1200" dirty="0" err="1"/>
              <a:t>repulsion</a:t>
            </a:r>
            <a:r>
              <a:rPr lang="it-IT" sz="1200" dirty="0"/>
              <a:t> and </a:t>
            </a:r>
            <a:r>
              <a:rPr lang="it-IT" sz="1200" dirty="0" err="1"/>
              <a:t>therefore</a:t>
            </a:r>
            <a:r>
              <a:rPr lang="it-IT" sz="1200" dirty="0"/>
              <a:t> </a:t>
            </a:r>
            <a:r>
              <a:rPr lang="it-IT" sz="1200" dirty="0" err="1"/>
              <a:t>is</a:t>
            </a:r>
            <a:r>
              <a:rPr lang="it-IT" sz="1200" dirty="0"/>
              <a:t> more </a:t>
            </a:r>
            <a:r>
              <a:rPr lang="it-IT" sz="1200" dirty="0" err="1"/>
              <a:t>bound</a:t>
            </a:r>
            <a:endParaRPr lang="it-IT" sz="1200" dirty="0"/>
          </a:p>
        </p:txBody>
      </p:sp>
      <p:pic>
        <p:nvPicPr>
          <p:cNvPr id="9" name="Picture 8" descr="A close up of a paper&#10;&#10;AI-generated content may be incorrect.">
            <a:extLst>
              <a:ext uri="{FF2B5EF4-FFF2-40B4-BE49-F238E27FC236}">
                <a16:creationId xmlns:a16="http://schemas.microsoft.com/office/drawing/2014/main" id="{B6EBBB7A-56FC-11BC-B858-D366CB20E3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844" y="2179573"/>
            <a:ext cx="3611220" cy="902805"/>
          </a:xfrm>
          <a:prstGeom prst="rect">
            <a:avLst/>
          </a:prstGeom>
        </p:spPr>
      </p:pic>
      <p:pic>
        <p:nvPicPr>
          <p:cNvPr id="10" name="Picture 9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72390D37-B8CC-FD36-D52C-34B5D96103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1579" y="5595718"/>
            <a:ext cx="1604565" cy="1233835"/>
          </a:xfrm>
          <a:prstGeom prst="rect">
            <a:avLst/>
          </a:prstGeom>
        </p:spPr>
      </p:pic>
      <p:pic>
        <p:nvPicPr>
          <p:cNvPr id="16" name="Picture 15" descr="A text on a white background&#10;&#10;AI-generated content may be incorrect.">
            <a:extLst>
              <a:ext uri="{FF2B5EF4-FFF2-40B4-BE49-F238E27FC236}">
                <a16:creationId xmlns:a16="http://schemas.microsoft.com/office/drawing/2014/main" id="{D245F463-AEF7-0F40-2297-EA58DC8A76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7368" y="5615381"/>
            <a:ext cx="2728631" cy="61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4197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A60DA5-81C5-3108-D95D-1ED314C0C311}"/>
              </a:ext>
            </a:extLst>
          </p:cNvPr>
          <p:cNvSpPr txBox="1">
            <a:spLocks/>
          </p:cNvSpPr>
          <p:nvPr/>
        </p:nvSpPr>
        <p:spPr>
          <a:xfrm>
            <a:off x="838200" y="152400"/>
            <a:ext cx="7772400" cy="9144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it-IT" kern="0" dirty="0" err="1"/>
              <a:t>Experimentally</a:t>
            </a:r>
            <a:r>
              <a:rPr lang="it-IT" kern="0" dirty="0"/>
              <a:t> CMED in </a:t>
            </a:r>
            <a:r>
              <a:rPr lang="it-IT" kern="0" baseline="30000" dirty="0"/>
              <a:t>36</a:t>
            </a:r>
            <a:r>
              <a:rPr lang="it-IT" kern="0" dirty="0"/>
              <a:t>Ca-</a:t>
            </a:r>
            <a:r>
              <a:rPr lang="it-IT" kern="0" baseline="30000" dirty="0"/>
              <a:t>36</a:t>
            </a:r>
            <a:r>
              <a:rPr lang="it-IT" kern="0" dirty="0"/>
              <a:t>S</a:t>
            </a:r>
          </a:p>
        </p:txBody>
      </p:sp>
      <p:pic>
        <p:nvPicPr>
          <p:cNvPr id="19458" name="Picture 11">
            <a:extLst>
              <a:ext uri="{FF2B5EF4-FFF2-40B4-BE49-F238E27FC236}">
                <a16:creationId xmlns:a16="http://schemas.microsoft.com/office/drawing/2014/main" id="{5C86526D-2A26-21B2-F578-929AE240F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" t="18251" r="16963" b="5545"/>
          <a:stretch>
            <a:fillRect/>
          </a:stretch>
        </p:blipFill>
        <p:spPr bwMode="auto">
          <a:xfrm>
            <a:off x="4406900" y="3590925"/>
            <a:ext cx="44450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4">
            <a:extLst>
              <a:ext uri="{FF2B5EF4-FFF2-40B4-BE49-F238E27FC236}">
                <a16:creationId xmlns:a16="http://schemas.microsoft.com/office/drawing/2014/main" id="{29D4EFD4-ABA8-F57D-4641-A613F4BCB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150" y="1966913"/>
            <a:ext cx="2649538" cy="149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62F9DE-743A-C069-44F4-EF5DB6BAEFC0}"/>
              </a:ext>
            </a:extLst>
          </p:cNvPr>
          <p:cNvCxnSpPr/>
          <p:nvPr/>
        </p:nvCxnSpPr>
        <p:spPr>
          <a:xfrm flipV="1">
            <a:off x="6629400" y="3451225"/>
            <a:ext cx="0" cy="29368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3027A39-115E-DE5D-2969-02259276652C}"/>
              </a:ext>
            </a:extLst>
          </p:cNvPr>
          <p:cNvSpPr txBox="1"/>
          <p:nvPr/>
        </p:nvSpPr>
        <p:spPr>
          <a:xfrm>
            <a:off x="5667375" y="3197225"/>
            <a:ext cx="1924050" cy="6477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1800" dirty="0" err="1"/>
              <a:t>Neutron</a:t>
            </a:r>
            <a:r>
              <a:rPr lang="it-IT" sz="1800" dirty="0"/>
              <a:t> detector NEDA 2</a:t>
            </a:r>
            <a:r>
              <a:rPr lang="it-IT" sz="1800" dirty="0">
                <a:latin typeface="Symbol" pitchFamily="2" charset="2"/>
              </a:rPr>
              <a:t>p</a:t>
            </a:r>
          </a:p>
        </p:txBody>
      </p:sp>
      <p:pic>
        <p:nvPicPr>
          <p:cNvPr id="19462" name="Immagine 4" descr="IMG_7493.JPG">
            <a:extLst>
              <a:ext uri="{FF2B5EF4-FFF2-40B4-BE49-F238E27FC236}">
                <a16:creationId xmlns:a16="http://schemas.microsoft.com/office/drawing/2014/main" id="{529E87DE-7C5F-4527-88D0-320A21606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5" r="16455" b="39734"/>
          <a:stretch>
            <a:fillRect/>
          </a:stretch>
        </p:blipFill>
        <p:spPr bwMode="auto">
          <a:xfrm rot="5400000">
            <a:off x="1647031" y="1845469"/>
            <a:ext cx="2649538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9">
            <a:extLst>
              <a:ext uri="{FF2B5EF4-FFF2-40B4-BE49-F238E27FC236}">
                <a16:creationId xmlns:a16="http://schemas.microsoft.com/office/drawing/2014/main" id="{2474BEAA-314D-B13F-2FDF-277D76A93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4614863"/>
            <a:ext cx="3875087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0">
            <a:extLst>
              <a:ext uri="{FF2B5EF4-FFF2-40B4-BE49-F238E27FC236}">
                <a16:creationId xmlns:a16="http://schemas.microsoft.com/office/drawing/2014/main" id="{4E36BF43-4749-67CE-B865-158A8EA33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75" y="4759325"/>
            <a:ext cx="985838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TextBox 7">
            <a:extLst>
              <a:ext uri="{FF2B5EF4-FFF2-40B4-BE49-F238E27FC236}">
                <a16:creationId xmlns:a16="http://schemas.microsoft.com/office/drawing/2014/main" id="{569E4190-9D8B-29B3-CCAA-63D68DE55F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338" y="4213225"/>
            <a:ext cx="32178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 sz="1800"/>
              <a:t>Angular distributions with NW</a:t>
            </a:r>
          </a:p>
        </p:txBody>
      </p:sp>
      <p:sp>
        <p:nvSpPr>
          <p:cNvPr id="13" name="CasellaDiTesto 30">
            <a:extLst>
              <a:ext uri="{FF2B5EF4-FFF2-40B4-BE49-F238E27FC236}">
                <a16:creationId xmlns:a16="http://schemas.microsoft.com/office/drawing/2014/main" id="{CD46F27C-F8CF-111A-4041-1931A5976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1038" y="4357688"/>
            <a:ext cx="1924050" cy="1323975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it-IT" sz="1600" dirty="0"/>
              <a:t>DWBA </a:t>
            </a:r>
            <a:r>
              <a:rPr lang="it-IT" sz="1600" dirty="0" err="1"/>
              <a:t>calculations</a:t>
            </a:r>
            <a:r>
              <a:rPr lang="it-IT" sz="1600" dirty="0"/>
              <a:t> (</a:t>
            </a:r>
            <a:r>
              <a:rPr lang="it-IT" sz="1600" dirty="0" err="1"/>
              <a:t>Twofnr</a:t>
            </a:r>
            <a:r>
              <a:rPr lang="it-IT" sz="1600" dirty="0"/>
              <a:t>) – </a:t>
            </a:r>
            <a:r>
              <a:rPr lang="it-IT" sz="1600" dirty="0" err="1"/>
              <a:t>One</a:t>
            </a:r>
            <a:r>
              <a:rPr lang="it-IT" sz="1600" dirty="0"/>
              <a:t> </a:t>
            </a:r>
            <a:r>
              <a:rPr lang="it-IT" sz="1600" dirty="0" err="1"/>
              <a:t>step</a:t>
            </a:r>
            <a:r>
              <a:rPr lang="it-IT" sz="1600" dirty="0"/>
              <a:t> </a:t>
            </a:r>
            <a:r>
              <a:rPr lang="it-IT" sz="1600" dirty="0" err="1"/>
              <a:t>process</a:t>
            </a:r>
            <a:r>
              <a:rPr lang="it-IT" sz="1600" dirty="0"/>
              <a:t> </a:t>
            </a:r>
            <a:r>
              <a:rPr lang="it-IT" sz="1600" dirty="0">
                <a:sym typeface="Wingdings" pitchFamily="2" charset="2"/>
              </a:rPr>
              <a:t> </a:t>
            </a:r>
            <a:r>
              <a:rPr lang="it-IT" sz="1600" dirty="0" err="1">
                <a:sym typeface="Wingdings" pitchFamily="2" charset="2"/>
              </a:rPr>
              <a:t>Potel</a:t>
            </a:r>
            <a:r>
              <a:rPr lang="it-IT" sz="1600" dirty="0">
                <a:sym typeface="Wingdings" pitchFamily="2" charset="2"/>
              </a:rPr>
              <a:t> more </a:t>
            </a:r>
            <a:r>
              <a:rPr lang="it-IT" sz="1600" dirty="0" err="1">
                <a:sym typeface="Wingdings" pitchFamily="2" charset="2"/>
              </a:rPr>
              <a:t>realistic</a:t>
            </a:r>
            <a:r>
              <a:rPr lang="it-IT" sz="1600" dirty="0">
                <a:sym typeface="Wingdings" pitchFamily="2" charset="2"/>
              </a:rPr>
              <a:t> </a:t>
            </a:r>
            <a:r>
              <a:rPr lang="it-IT" sz="1600" dirty="0" err="1">
                <a:sym typeface="Wingdings" pitchFamily="2" charset="2"/>
              </a:rPr>
              <a:t>calculations</a:t>
            </a:r>
            <a:endParaRPr lang="it-IT" sz="1600" dirty="0"/>
          </a:p>
        </p:txBody>
      </p:sp>
      <p:sp>
        <p:nvSpPr>
          <p:cNvPr id="19467" name="Rettangolo 2">
            <a:extLst>
              <a:ext uri="{FF2B5EF4-FFF2-40B4-BE49-F238E27FC236}">
                <a16:creationId xmlns:a16="http://schemas.microsoft.com/office/drawing/2014/main" id="{3C8C0CB8-4CC2-70CD-7B9B-BC2E34785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1550" y="9398000"/>
            <a:ext cx="4895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it-IT" sz="1400"/>
              <a:t>Optical potential: C.T. Liang et al. JPG 36 (2009) 085104 </a:t>
            </a:r>
            <a:endParaRPr lang="it-IT" altLang="it-IT" sz="14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E9D2F3-EE59-6570-F07B-EC354EBD84E2}"/>
              </a:ext>
            </a:extLst>
          </p:cNvPr>
          <p:cNvSpPr/>
          <p:nvPr/>
        </p:nvSpPr>
        <p:spPr>
          <a:xfrm>
            <a:off x="2017713" y="2689225"/>
            <a:ext cx="228600" cy="5080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18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110544-CB20-4A53-9E47-94DBB5D3CBA0}"/>
              </a:ext>
            </a:extLst>
          </p:cNvPr>
          <p:cNvSpPr txBox="1"/>
          <p:nvPr/>
        </p:nvSpPr>
        <p:spPr>
          <a:xfrm>
            <a:off x="1360488" y="1695450"/>
            <a:ext cx="1489075" cy="40005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2000" baseline="30000" dirty="0"/>
              <a:t>3</a:t>
            </a:r>
            <a:r>
              <a:rPr lang="it-IT" sz="2000" dirty="0"/>
              <a:t>He target</a:t>
            </a:r>
          </a:p>
        </p:txBody>
      </p:sp>
      <p:sp>
        <p:nvSpPr>
          <p:cNvPr id="19470" name="TextBox 2">
            <a:extLst>
              <a:ext uri="{FF2B5EF4-FFF2-40B4-BE49-F238E27FC236}">
                <a16:creationId xmlns:a16="http://schemas.microsoft.com/office/drawing/2014/main" id="{9CDBF583-F9AC-D6DF-DF8A-6D8C68B84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163" y="788988"/>
            <a:ext cx="4356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 sz="2000" baseline="30000"/>
              <a:t>36</a:t>
            </a:r>
            <a:r>
              <a:rPr lang="it-IT" altLang="it-IT" sz="2000"/>
              <a:t>Ar (</a:t>
            </a:r>
            <a:r>
              <a:rPr lang="it-IT" altLang="it-IT" sz="2000" baseline="30000"/>
              <a:t>3</a:t>
            </a:r>
            <a:r>
              <a:rPr lang="it-IT" altLang="it-IT" sz="2000"/>
              <a:t>He,n)</a:t>
            </a:r>
            <a:r>
              <a:rPr lang="it-IT" altLang="it-IT" sz="2000" baseline="30000"/>
              <a:t>36</a:t>
            </a:r>
            <a:r>
              <a:rPr lang="it-IT" altLang="it-IT" sz="2000"/>
              <a:t>Ca</a:t>
            </a:r>
          </a:p>
        </p:txBody>
      </p:sp>
      <p:sp>
        <p:nvSpPr>
          <p:cNvPr id="19471" name="Rectangle 4">
            <a:extLst>
              <a:ext uri="{FF2B5EF4-FFF2-40B4-BE49-F238E27FC236}">
                <a16:creationId xmlns:a16="http://schemas.microsoft.com/office/drawing/2014/main" id="{3582DA93-5363-652E-579F-AA906E1A7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4313" y="1519238"/>
            <a:ext cx="493077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it-IT" altLang="it-IT" sz="1800" dirty="0" err="1"/>
              <a:t>Populate</a:t>
            </a:r>
            <a:r>
              <a:rPr lang="it-IT" altLang="it-IT" sz="1800" dirty="0"/>
              <a:t> the 2</a:t>
            </a:r>
            <a:r>
              <a:rPr lang="it-IT" altLang="it-IT" sz="1800" baseline="30000" dirty="0"/>
              <a:t>+</a:t>
            </a:r>
            <a:r>
              <a:rPr lang="it-IT" altLang="it-IT" sz="1800" dirty="0"/>
              <a:t>/0</a:t>
            </a:r>
            <a:r>
              <a:rPr lang="it-IT" altLang="it-IT" sz="1800" baseline="-25000" dirty="0"/>
              <a:t>2</a:t>
            </a:r>
            <a:r>
              <a:rPr lang="it-IT" altLang="it-IT" sz="1800" baseline="30000" dirty="0"/>
              <a:t>+</a:t>
            </a:r>
            <a:r>
              <a:rPr lang="it-IT" altLang="it-IT" sz="1800" dirty="0"/>
              <a:t> via </a:t>
            </a:r>
            <a:r>
              <a:rPr lang="it-IT" altLang="it-IT" sz="1800" baseline="30000" dirty="0"/>
              <a:t>34</a:t>
            </a:r>
            <a:r>
              <a:rPr lang="it-IT" altLang="it-IT" sz="1800" dirty="0"/>
              <a:t>Ar (</a:t>
            </a:r>
            <a:r>
              <a:rPr lang="it-IT" altLang="it-IT" sz="1800" baseline="30000" dirty="0"/>
              <a:t>3</a:t>
            </a:r>
            <a:r>
              <a:rPr lang="it-IT" altLang="it-IT" sz="1800" dirty="0"/>
              <a:t>He,n) </a:t>
            </a:r>
            <a:r>
              <a:rPr lang="it-IT" altLang="it-IT" sz="1800" baseline="30000" dirty="0"/>
              <a:t>36</a:t>
            </a:r>
            <a:r>
              <a:rPr lang="it-IT" altLang="it-IT" sz="1800" dirty="0"/>
              <a:t>Ca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altLang="it-IT" sz="1800" dirty="0"/>
              <a:t>Proton nature of the 2</a:t>
            </a:r>
            <a:r>
              <a:rPr lang="it-IT" altLang="it-IT" sz="1800" baseline="30000" dirty="0"/>
              <a:t>+</a:t>
            </a:r>
            <a:r>
              <a:rPr lang="it-IT" altLang="it-IT" sz="1800" dirty="0"/>
              <a:t> in </a:t>
            </a:r>
            <a:r>
              <a:rPr lang="it-IT" altLang="it-IT" sz="1800" baseline="30000" dirty="0"/>
              <a:t>36</a:t>
            </a:r>
            <a:r>
              <a:rPr lang="it-IT" altLang="it-IT" sz="1800" dirty="0"/>
              <a:t>Ca?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altLang="it-IT" sz="1800" dirty="0" err="1"/>
              <a:t>Measure</a:t>
            </a:r>
            <a:r>
              <a:rPr lang="it-IT" altLang="it-IT" sz="1800" dirty="0"/>
              <a:t> the 0</a:t>
            </a:r>
            <a:r>
              <a:rPr lang="it-IT" altLang="it-IT" sz="1800" baseline="30000" dirty="0"/>
              <a:t>+</a:t>
            </a:r>
            <a:r>
              <a:rPr lang="it-IT" altLang="it-IT" sz="1800" dirty="0">
                <a:sym typeface="Wingdings" pitchFamily="2" charset="2"/>
              </a:rPr>
              <a:t> 0</a:t>
            </a:r>
            <a:r>
              <a:rPr lang="it-IT" altLang="it-IT" sz="1800" baseline="30000" dirty="0">
                <a:sym typeface="Wingdings" pitchFamily="2" charset="2"/>
              </a:rPr>
              <a:t>+ </a:t>
            </a:r>
            <a:r>
              <a:rPr lang="it-IT" altLang="it-IT" sz="1800" dirty="0" err="1">
                <a:sym typeface="Wingdings" pitchFamily="2" charset="2"/>
              </a:rPr>
              <a:t>transition</a:t>
            </a:r>
            <a:r>
              <a:rPr lang="it-IT" altLang="it-IT" sz="1800" dirty="0">
                <a:sym typeface="Wingdings" pitchFamily="2" charset="2"/>
              </a:rPr>
              <a:t> </a:t>
            </a:r>
            <a:r>
              <a:rPr lang="it-IT" altLang="it-IT" sz="1800" dirty="0" err="1">
                <a:sym typeface="Wingdings" pitchFamily="2" charset="2"/>
              </a:rPr>
              <a:t>internal</a:t>
            </a:r>
            <a:r>
              <a:rPr lang="it-IT" altLang="it-IT" sz="1800" dirty="0">
                <a:sym typeface="Wingdings" pitchFamily="2" charset="2"/>
              </a:rPr>
              <a:t> </a:t>
            </a:r>
            <a:r>
              <a:rPr lang="it-IT" altLang="it-IT" sz="1800" dirty="0" err="1">
                <a:sym typeface="Wingdings" pitchFamily="2" charset="2"/>
              </a:rPr>
              <a:t>pair</a:t>
            </a:r>
            <a:r>
              <a:rPr lang="it-IT" altLang="it-IT" sz="1800" dirty="0">
                <a:sym typeface="Wingdings" pitchFamily="2" charset="2"/>
              </a:rPr>
              <a:t> production </a:t>
            </a:r>
            <a:r>
              <a:rPr lang="it-IT" altLang="it-IT" sz="1800" dirty="0" err="1">
                <a:sym typeface="Wingdings" pitchFamily="2" charset="2"/>
              </a:rPr>
              <a:t>e</a:t>
            </a:r>
            <a:r>
              <a:rPr lang="it-IT" altLang="it-IT" sz="1800" baseline="30000" dirty="0" err="1">
                <a:sym typeface="Wingdings" pitchFamily="2" charset="2"/>
              </a:rPr>
              <a:t>+</a:t>
            </a:r>
            <a:r>
              <a:rPr lang="it-IT" altLang="it-IT" sz="1800" dirty="0" err="1">
                <a:sym typeface="Wingdings" pitchFamily="2" charset="2"/>
              </a:rPr>
              <a:t>e</a:t>
            </a:r>
            <a:r>
              <a:rPr lang="it-IT" altLang="it-IT" sz="1800" baseline="30000" dirty="0">
                <a:sym typeface="Wingdings" pitchFamily="2" charset="2"/>
              </a:rPr>
              <a:t>-</a:t>
            </a:r>
            <a:r>
              <a:rPr lang="it-IT" altLang="it-IT" sz="1800" dirty="0">
                <a:sym typeface="Wingdings" pitchFamily="2" charset="2"/>
              </a:rPr>
              <a:t> </a:t>
            </a:r>
            <a:r>
              <a:rPr lang="en-GB" altLang="it-IT" sz="1800" dirty="0">
                <a:sym typeface="Wingdings" pitchFamily="2" charset="2"/>
              </a:rPr>
              <a:t>The </a:t>
            </a:r>
            <a:r>
              <a:rPr lang="en-GB" altLang="it-IT" sz="1800" dirty="0" err="1">
                <a:sym typeface="Wingdings" pitchFamily="2" charset="2"/>
              </a:rPr>
              <a:t>e+e</a:t>
            </a:r>
            <a:r>
              <a:rPr lang="en-GB" altLang="it-IT" sz="1800" dirty="0">
                <a:sym typeface="Wingdings" pitchFamily="2" charset="2"/>
              </a:rPr>
              <a:t>- pair production branch in the </a:t>
            </a:r>
            <a:r>
              <a:rPr lang="en-GB" altLang="it-IT" sz="1800" dirty="0"/>
              <a:t>0+ </a:t>
            </a:r>
            <a:r>
              <a:rPr lang="en-GB" altLang="it-IT" sz="1800" dirty="0">
                <a:sym typeface="Wingdings" pitchFamily="2" charset="2"/>
              </a:rPr>
              <a:t> 0+ transition is 50 more intense than the EC branch. Lifetime?</a:t>
            </a:r>
            <a:endParaRPr lang="en-IT" altLang="en-IT" sz="18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Immagine 2" descr="Screen Shot 2015-11-09 at 21.42.44.png">
            <a:extLst>
              <a:ext uri="{FF2B5EF4-FFF2-40B4-BE49-F238E27FC236}">
                <a16:creationId xmlns:a16="http://schemas.microsoft.com/office/drawing/2014/main" id="{A675D054-988D-9A11-FB6C-75C6C86BDE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61"/>
          <a:stretch>
            <a:fillRect/>
          </a:stretch>
        </p:blipFill>
        <p:spPr bwMode="auto">
          <a:xfrm>
            <a:off x="250825" y="2924175"/>
            <a:ext cx="4149725" cy="277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Titolo 1">
            <a:extLst>
              <a:ext uri="{FF2B5EF4-FFF2-40B4-BE49-F238E27FC236}">
                <a16:creationId xmlns:a16="http://schemas.microsoft.com/office/drawing/2014/main" id="{09B21492-290D-47CE-76F0-28A2EBA50B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 err="1"/>
              <a:t>Spectroscopy</a:t>
            </a:r>
            <a:r>
              <a:rPr lang="it-IT" altLang="it-IT" dirty="0"/>
              <a:t> of </a:t>
            </a:r>
            <a:r>
              <a:rPr lang="it-IT" altLang="it-IT" baseline="30000" dirty="0"/>
              <a:t>20</a:t>
            </a:r>
            <a:r>
              <a:rPr lang="it-IT" altLang="it-IT" dirty="0"/>
              <a:t>Mg</a:t>
            </a:r>
            <a:endParaRPr lang="it-IT" altLang="it-IT" baseline="30000" dirty="0"/>
          </a:p>
        </p:txBody>
      </p:sp>
      <p:sp>
        <p:nvSpPr>
          <p:cNvPr id="30723" name="Rettangolo 2">
            <a:extLst>
              <a:ext uri="{FF2B5EF4-FFF2-40B4-BE49-F238E27FC236}">
                <a16:creationId xmlns:a16="http://schemas.microsoft.com/office/drawing/2014/main" id="{941A2843-2211-777E-A3E7-B889EEA742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76" y="1683772"/>
            <a:ext cx="34559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 sz="2000" baseline="30000" dirty="0"/>
              <a:t>18</a:t>
            </a:r>
            <a:r>
              <a:rPr lang="it-IT" altLang="it-IT" sz="2000" dirty="0"/>
              <a:t>Ne (</a:t>
            </a:r>
            <a:r>
              <a:rPr lang="it-IT" altLang="it-IT" sz="2000" baseline="30000" dirty="0"/>
              <a:t>3</a:t>
            </a:r>
            <a:r>
              <a:rPr lang="it-IT" altLang="it-IT" sz="2000" dirty="0"/>
              <a:t>He,n) </a:t>
            </a:r>
            <a:r>
              <a:rPr lang="it-IT" altLang="it-IT" sz="2000" baseline="30000" dirty="0"/>
              <a:t>20</a:t>
            </a:r>
            <a:r>
              <a:rPr lang="it-IT" altLang="it-IT" sz="2000" dirty="0"/>
              <a:t>Mg</a:t>
            </a:r>
          </a:p>
        </p:txBody>
      </p:sp>
      <p:pic>
        <p:nvPicPr>
          <p:cNvPr id="30724" name="Immagine 4" descr="Screen Shot 2015-10-27 at 14.57.14.png">
            <a:extLst>
              <a:ext uri="{FF2B5EF4-FFF2-40B4-BE49-F238E27FC236}">
                <a16:creationId xmlns:a16="http://schemas.microsoft.com/office/drawing/2014/main" id="{4492EEDD-D567-15DA-5432-3349BAE7F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997200"/>
            <a:ext cx="463867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eccia circolare in giù 7">
            <a:extLst>
              <a:ext uri="{FF2B5EF4-FFF2-40B4-BE49-F238E27FC236}">
                <a16:creationId xmlns:a16="http://schemas.microsoft.com/office/drawing/2014/main" id="{D20EFB8C-468D-1ADA-888F-2E99A2E6AE61}"/>
              </a:ext>
            </a:extLst>
          </p:cNvPr>
          <p:cNvSpPr>
            <a:spLocks noChangeArrowheads="1"/>
          </p:cNvSpPr>
          <p:nvPr/>
        </p:nvSpPr>
        <p:spPr bwMode="auto">
          <a:xfrm rot="-740458">
            <a:off x="2716213" y="2495550"/>
            <a:ext cx="2538412" cy="1308100"/>
          </a:xfrm>
          <a:prstGeom prst="curvedDownArrow">
            <a:avLst>
              <a:gd name="adj1" fmla="val 9"/>
              <a:gd name="adj2" fmla="val 49996"/>
              <a:gd name="adj3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it-IT">
              <a:latin typeface="+mn-lt"/>
              <a:ea typeface="+mn-ea"/>
            </a:endParaRPr>
          </a:p>
        </p:txBody>
      </p:sp>
      <p:sp>
        <p:nvSpPr>
          <p:cNvPr id="30726" name="Rettangolo 8">
            <a:extLst>
              <a:ext uri="{FF2B5EF4-FFF2-40B4-BE49-F238E27FC236}">
                <a16:creationId xmlns:a16="http://schemas.microsoft.com/office/drawing/2014/main" id="{7555591E-9457-B621-0CA8-33EBC1F55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175" y="6505575"/>
            <a:ext cx="5041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s-ES_tradnl" altLang="it-IT" sz="1400" dirty="0"/>
              <a:t>M. Borrajo, </a:t>
            </a:r>
            <a:r>
              <a:rPr lang="es-ES_tradnl" altLang="it-IT" sz="1400" dirty="0" err="1"/>
              <a:t>T.R.Rodriguez</a:t>
            </a:r>
            <a:r>
              <a:rPr lang="es-ES_tradnl" altLang="it-IT" sz="1400" dirty="0"/>
              <a:t>, J.L. </a:t>
            </a:r>
            <a:r>
              <a:rPr lang="es-ES_tradnl" altLang="it-IT" sz="1400" dirty="0" err="1"/>
              <a:t>Egido</a:t>
            </a:r>
            <a:r>
              <a:rPr lang="es-ES_tradnl" altLang="it-IT" sz="1400" dirty="0"/>
              <a:t>, PLB 746, 341 (2015)</a:t>
            </a:r>
            <a:endParaRPr lang="it-IT" altLang="it-IT" sz="1400" dirty="0"/>
          </a:p>
        </p:txBody>
      </p:sp>
      <p:pic>
        <p:nvPicPr>
          <p:cNvPr id="3" name="Picture 2" descr="A close-up of a text&#10;&#10;AI-generated content may be incorrect.">
            <a:extLst>
              <a:ext uri="{FF2B5EF4-FFF2-40B4-BE49-F238E27FC236}">
                <a16:creationId xmlns:a16="http://schemas.microsoft.com/office/drawing/2014/main" id="{6D6391D0-1D1E-7426-B225-C8CFB22B4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1430403"/>
            <a:ext cx="4210050" cy="132249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5765CC4-C007-CB4D-D829-57A7CAE234E7}"/>
              </a:ext>
            </a:extLst>
          </p:cNvPr>
          <p:cNvSpPr/>
          <p:nvPr/>
        </p:nvSpPr>
        <p:spPr>
          <a:xfrm>
            <a:off x="5004048" y="3975046"/>
            <a:ext cx="144016" cy="102139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D1A12AA-CD40-FC0B-ABA8-0A07E8DA25A6}"/>
              </a:ext>
            </a:extLst>
          </p:cNvPr>
          <p:cNvCxnSpPr>
            <a:cxnSpLocks/>
          </p:cNvCxnSpPr>
          <p:nvPr/>
        </p:nvCxnSpPr>
        <p:spPr>
          <a:xfrm>
            <a:off x="2339752" y="3717032"/>
            <a:ext cx="1800200" cy="187220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6604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olo 1">
            <a:extLst>
              <a:ext uri="{FF2B5EF4-FFF2-40B4-BE49-F238E27FC236}">
                <a16:creationId xmlns:a16="http://schemas.microsoft.com/office/drawing/2014/main" id="{71A5E98F-FE3B-3071-48A0-0FD52E41DE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Transfer </a:t>
            </a:r>
            <a:r>
              <a:rPr lang="it-IT" altLang="it-IT" baseline="30000"/>
              <a:t>18</a:t>
            </a:r>
            <a:r>
              <a:rPr lang="it-IT" altLang="it-IT"/>
              <a:t>Ne (</a:t>
            </a:r>
            <a:r>
              <a:rPr lang="it-IT" altLang="it-IT" baseline="30000"/>
              <a:t>3</a:t>
            </a:r>
            <a:r>
              <a:rPr lang="it-IT" altLang="it-IT"/>
              <a:t>He,n) </a:t>
            </a:r>
            <a:r>
              <a:rPr lang="it-IT" altLang="it-IT" baseline="30000"/>
              <a:t>20</a:t>
            </a:r>
            <a:r>
              <a:rPr lang="it-IT" altLang="it-IT"/>
              <a:t>Mg </a:t>
            </a:r>
          </a:p>
        </p:txBody>
      </p:sp>
      <p:pic>
        <p:nvPicPr>
          <p:cNvPr id="31746" name="Immagine 1" descr="18Ne20Mg.pdf">
            <a:extLst>
              <a:ext uri="{FF2B5EF4-FFF2-40B4-BE49-F238E27FC236}">
                <a16:creationId xmlns:a16="http://schemas.microsoft.com/office/drawing/2014/main" id="{59B78246-76C3-7FA3-33D1-7287602DC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0" r="9468"/>
          <a:stretch>
            <a:fillRect/>
          </a:stretch>
        </p:blipFill>
        <p:spPr bwMode="auto">
          <a:xfrm>
            <a:off x="4040188" y="2349500"/>
            <a:ext cx="492442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9AF5DD43-7CA2-896B-43EC-363C4A3D731D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659563" y="2565400"/>
            <a:ext cx="22225" cy="287972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31748" name="Immagine 6" descr="Screen Shot 2015-10-27 at 10.53.13.png">
            <a:extLst>
              <a:ext uri="{FF2B5EF4-FFF2-40B4-BE49-F238E27FC236}">
                <a16:creationId xmlns:a16="http://schemas.microsoft.com/office/drawing/2014/main" id="{5E883C55-5B72-D5F8-8129-3A675D42D2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2565400"/>
            <a:ext cx="6810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CasellaDiTesto 30">
            <a:extLst>
              <a:ext uri="{FF2B5EF4-FFF2-40B4-BE49-F238E27FC236}">
                <a16:creationId xmlns:a16="http://schemas.microsoft.com/office/drawing/2014/main" id="{0A7AE2E2-89CC-358A-C917-1377C4CFF9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1484313"/>
            <a:ext cx="5257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 sz="1800"/>
              <a:t>DWBA calculations (Twofnr) – One step process</a:t>
            </a:r>
          </a:p>
        </p:txBody>
      </p:sp>
      <p:sp>
        <p:nvSpPr>
          <p:cNvPr id="31751" name="CasellaDiTesto 8">
            <a:extLst>
              <a:ext uri="{FF2B5EF4-FFF2-40B4-BE49-F238E27FC236}">
                <a16:creationId xmlns:a16="http://schemas.microsoft.com/office/drawing/2014/main" id="{85A753F7-B46D-F411-F6DA-F8CC8810DD7C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917950" y="4802188"/>
            <a:ext cx="6381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 sz="1600"/>
              <a:t>SF x</a:t>
            </a:r>
          </a:p>
        </p:txBody>
      </p:sp>
      <p:pic>
        <p:nvPicPr>
          <p:cNvPr id="31752" name="Immagine 2" descr="Screen Shot 2015-11-09 at 11.31.13.png">
            <a:extLst>
              <a:ext uri="{FF2B5EF4-FFF2-40B4-BE49-F238E27FC236}">
                <a16:creationId xmlns:a16="http://schemas.microsoft.com/office/drawing/2014/main" id="{EB7DBEDD-A2FB-9C7F-1808-44EBCE62CA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6" r="4060"/>
          <a:stretch>
            <a:fillRect/>
          </a:stretch>
        </p:blipFill>
        <p:spPr bwMode="auto">
          <a:xfrm>
            <a:off x="744538" y="3389313"/>
            <a:ext cx="3395662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CasellaDiTesto 3">
            <a:extLst>
              <a:ext uri="{FF2B5EF4-FFF2-40B4-BE49-F238E27FC236}">
                <a16:creationId xmlns:a16="http://schemas.microsoft.com/office/drawing/2014/main" id="{73E99825-B552-BBE8-7B31-30F855670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0688" y="5765800"/>
            <a:ext cx="1800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 sz="2000"/>
              <a:t>θ</a:t>
            </a:r>
            <a:r>
              <a:rPr lang="it-IT" altLang="it-IT" sz="2000" baseline="-25000"/>
              <a:t>Lab</a:t>
            </a:r>
            <a:r>
              <a:rPr lang="it-IT" altLang="it-IT" sz="2000"/>
              <a:t>(degrees)</a:t>
            </a:r>
          </a:p>
        </p:txBody>
      </p:sp>
      <p:sp>
        <p:nvSpPr>
          <p:cNvPr id="31754" name="CasellaDiTesto 12">
            <a:extLst>
              <a:ext uri="{FF2B5EF4-FFF2-40B4-BE49-F238E27FC236}">
                <a16:creationId xmlns:a16="http://schemas.microsoft.com/office/drawing/2014/main" id="{A8CCB10F-B06D-F951-1FB0-5AA11AA17100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685006" y="4201319"/>
            <a:ext cx="19446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 sz="2000"/>
              <a:t>Energy  (MeV)</a:t>
            </a:r>
          </a:p>
        </p:txBody>
      </p:sp>
      <p:sp>
        <p:nvSpPr>
          <p:cNvPr id="31755" name="CasellaDiTesto 4">
            <a:extLst>
              <a:ext uri="{FF2B5EF4-FFF2-40B4-BE49-F238E27FC236}">
                <a16:creationId xmlns:a16="http://schemas.microsoft.com/office/drawing/2014/main" id="{C94E5C5F-6616-6C27-1F9A-4DE4681D7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194" y="6234503"/>
            <a:ext cx="3816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it-IT" altLang="it-IT" sz="1800" dirty="0"/>
              <a:t>Energy of the </a:t>
            </a:r>
            <a:r>
              <a:rPr lang="it-IT" altLang="it-IT" sz="1800" dirty="0" err="1"/>
              <a:t>neutrons</a:t>
            </a:r>
            <a:r>
              <a:rPr lang="it-IT" altLang="it-IT" sz="1800" dirty="0"/>
              <a:t> </a:t>
            </a:r>
            <a:r>
              <a:rPr lang="it-IT" altLang="it-IT" sz="1800" dirty="0" err="1"/>
              <a:t>emitted</a:t>
            </a:r>
            <a:r>
              <a:rPr lang="it-IT" altLang="it-IT" sz="1800" dirty="0"/>
              <a:t> in the </a:t>
            </a:r>
            <a:r>
              <a:rPr lang="it-IT" altLang="it-IT" sz="1800" dirty="0" err="1"/>
              <a:t>laboratory</a:t>
            </a:r>
            <a:r>
              <a:rPr lang="it-IT" altLang="it-IT" sz="1800" dirty="0"/>
              <a:t> </a:t>
            </a:r>
            <a:r>
              <a:rPr lang="it-IT" altLang="it-IT" sz="1800" dirty="0" err="1"/>
              <a:t>reference</a:t>
            </a:r>
            <a:r>
              <a:rPr lang="it-IT" altLang="it-IT" sz="1800" dirty="0"/>
              <a:t> frame</a:t>
            </a:r>
          </a:p>
        </p:txBody>
      </p:sp>
      <p:sp>
        <p:nvSpPr>
          <p:cNvPr id="31756" name="Rettangolo 14">
            <a:extLst>
              <a:ext uri="{FF2B5EF4-FFF2-40B4-BE49-F238E27FC236}">
                <a16:creationId xmlns:a16="http://schemas.microsoft.com/office/drawing/2014/main" id="{63B01C53-44D7-834F-4A54-4039F4129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6524625"/>
            <a:ext cx="4895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it-IT" sz="1400"/>
              <a:t>Optical potential: C.T. Liang et al. JPG 36 (2009) 085104 </a:t>
            </a:r>
            <a:endParaRPr lang="it-IT" altLang="it-IT" sz="1400"/>
          </a:p>
        </p:txBody>
      </p:sp>
      <p:sp>
        <p:nvSpPr>
          <p:cNvPr id="31757" name="CasellaDiTesto 9">
            <a:extLst>
              <a:ext uri="{FF2B5EF4-FFF2-40B4-BE49-F238E27FC236}">
                <a16:creationId xmlns:a16="http://schemas.microsoft.com/office/drawing/2014/main" id="{44532909-2707-DFC4-8570-878EB2215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573463"/>
            <a:ext cx="5032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 sz="1400"/>
              <a:t>17</a:t>
            </a:r>
          </a:p>
        </p:txBody>
      </p:sp>
      <p:sp>
        <p:nvSpPr>
          <p:cNvPr id="31758" name="CasellaDiTesto 16">
            <a:extLst>
              <a:ext uri="{FF2B5EF4-FFF2-40B4-BE49-F238E27FC236}">
                <a16:creationId xmlns:a16="http://schemas.microsoft.com/office/drawing/2014/main" id="{D8AD92DA-02C4-D6EE-5376-422E66B7A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4724400"/>
            <a:ext cx="5032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 sz="1400"/>
              <a:t>3</a:t>
            </a:r>
          </a:p>
        </p:txBody>
      </p:sp>
      <p:pic>
        <p:nvPicPr>
          <p:cNvPr id="3" name="Picture 2" descr="A close-up of a paper&#10;&#10;AI-generated content may be incorrect.">
            <a:extLst>
              <a:ext uri="{FF2B5EF4-FFF2-40B4-BE49-F238E27FC236}">
                <a16:creationId xmlns:a16="http://schemas.microsoft.com/office/drawing/2014/main" id="{BC35CD20-535D-F5F7-9057-47A17A3676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1" y="1964308"/>
            <a:ext cx="3650638" cy="1207518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F3B3577-BD01-D43C-8823-54EB3A6BB2C0}"/>
              </a:ext>
            </a:extLst>
          </p:cNvPr>
          <p:cNvCxnSpPr/>
          <p:nvPr/>
        </p:nvCxnSpPr>
        <p:spPr>
          <a:xfrm>
            <a:off x="3851920" y="2780928"/>
            <a:ext cx="1800200" cy="19434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69F3E57-49DA-DFAF-3577-322C8B3EBE4E}"/>
              </a:ext>
            </a:extLst>
          </p:cNvPr>
          <p:cNvSpPr txBox="1"/>
          <p:nvPr/>
        </p:nvSpPr>
        <p:spPr>
          <a:xfrm>
            <a:off x="5261543" y="4326805"/>
            <a:ext cx="10294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0</a:t>
            </a:r>
            <a:r>
              <a:rPr lang="it-IT" sz="1600" baseline="30000" dirty="0"/>
              <a:t>+</a:t>
            </a:r>
            <a:r>
              <a:rPr lang="it-IT" sz="1600" dirty="0"/>
              <a:t> (6p2h)</a:t>
            </a:r>
          </a:p>
        </p:txBody>
      </p:sp>
    </p:spTree>
    <p:extLst>
      <p:ext uri="{BB962C8B-B14F-4D97-AF65-F5344CB8AC3E}">
        <p14:creationId xmlns:p14="http://schemas.microsoft.com/office/powerpoint/2010/main" val="6870360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olo 1">
            <a:extLst>
              <a:ext uri="{FF2B5EF4-FFF2-40B4-BE49-F238E27FC236}">
                <a16:creationId xmlns:a16="http://schemas.microsoft.com/office/drawing/2014/main" id="{F0B2DCAD-9F20-2FB2-F9DB-17FDDD6852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 err="1"/>
              <a:t>Wealth</a:t>
            </a:r>
            <a:r>
              <a:rPr lang="it-IT" altLang="it-IT" dirty="0"/>
              <a:t> of transfer reactions</a:t>
            </a:r>
          </a:p>
        </p:txBody>
      </p:sp>
      <p:sp>
        <p:nvSpPr>
          <p:cNvPr id="32770" name="Segnaposto contenuto 2">
            <a:extLst>
              <a:ext uri="{FF2B5EF4-FFF2-40B4-BE49-F238E27FC236}">
                <a16:creationId xmlns:a16="http://schemas.microsoft.com/office/drawing/2014/main" id="{E0A21D5A-4CE1-65C8-BC0B-3EC56486EC41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115616" y="2370584"/>
            <a:ext cx="5915000" cy="408275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it-IT" altLang="it-IT" sz="2400" baseline="30000" dirty="0"/>
              <a:t>14</a:t>
            </a:r>
            <a:r>
              <a:rPr lang="it-IT" altLang="it-IT" sz="2400" dirty="0"/>
              <a:t>O (</a:t>
            </a:r>
            <a:r>
              <a:rPr lang="it-IT" altLang="it-IT" sz="2400" baseline="30000" dirty="0"/>
              <a:t>3</a:t>
            </a:r>
            <a:r>
              <a:rPr lang="it-IT" altLang="it-IT" sz="2400" dirty="0"/>
              <a:t>He,n) </a:t>
            </a:r>
            <a:r>
              <a:rPr lang="it-IT" altLang="it-IT" sz="2400" b="1" baseline="30000" dirty="0"/>
              <a:t>16</a:t>
            </a:r>
            <a:r>
              <a:rPr lang="it-IT" altLang="it-IT" sz="2400" b="1" dirty="0"/>
              <a:t>Ne</a:t>
            </a:r>
            <a:r>
              <a:rPr lang="it-IT" altLang="it-IT" sz="2400" dirty="0"/>
              <a:t>  </a:t>
            </a:r>
            <a:r>
              <a:rPr lang="it-IT" altLang="it-IT" sz="2400" dirty="0">
                <a:sym typeface="Wingdings" pitchFamily="2" charset="2"/>
              </a:rPr>
              <a:t> 2.7 </a:t>
            </a:r>
            <a:r>
              <a:rPr lang="it-IT" altLang="it-IT" sz="2400" dirty="0"/>
              <a:t>10</a:t>
            </a:r>
            <a:r>
              <a:rPr lang="it-IT" altLang="it-IT" sz="2400" baseline="30000" dirty="0"/>
              <a:t>5 </a:t>
            </a:r>
            <a:r>
              <a:rPr lang="it-IT" altLang="it-IT" sz="2400" dirty="0" err="1"/>
              <a:t>ions</a:t>
            </a:r>
            <a:endParaRPr lang="it-IT" altLang="it-IT" sz="2400" dirty="0"/>
          </a:p>
          <a:p>
            <a:r>
              <a:rPr lang="it-IT" altLang="it-IT" sz="2400" baseline="30000" dirty="0"/>
              <a:t>18</a:t>
            </a:r>
            <a:r>
              <a:rPr lang="it-IT" altLang="it-IT" sz="2400" dirty="0"/>
              <a:t>Ne (</a:t>
            </a:r>
            <a:r>
              <a:rPr lang="it-IT" altLang="it-IT" sz="2400" baseline="30000" dirty="0"/>
              <a:t>3</a:t>
            </a:r>
            <a:r>
              <a:rPr lang="it-IT" altLang="it-IT" sz="2400" dirty="0"/>
              <a:t>He,n) </a:t>
            </a:r>
            <a:r>
              <a:rPr lang="it-IT" altLang="it-IT" sz="2400" b="1" baseline="30000" dirty="0"/>
              <a:t>20</a:t>
            </a:r>
            <a:r>
              <a:rPr lang="it-IT" altLang="it-IT" sz="2400" b="1" dirty="0"/>
              <a:t>Mg</a:t>
            </a:r>
            <a:r>
              <a:rPr lang="it-IT" altLang="it-IT" sz="2400" dirty="0"/>
              <a:t>  </a:t>
            </a:r>
            <a:r>
              <a:rPr lang="it-IT" altLang="it-IT" sz="2400" dirty="0">
                <a:sym typeface="Wingdings" pitchFamily="2" charset="2"/>
              </a:rPr>
              <a:t> 7.7 </a:t>
            </a:r>
            <a:r>
              <a:rPr lang="it-IT" altLang="it-IT" sz="2400" dirty="0"/>
              <a:t>10</a:t>
            </a:r>
            <a:r>
              <a:rPr lang="it-IT" altLang="it-IT" sz="2400" baseline="30000" dirty="0"/>
              <a:t>6 </a:t>
            </a:r>
            <a:r>
              <a:rPr lang="it-IT" altLang="it-IT" sz="2400" dirty="0" err="1"/>
              <a:t>ions</a:t>
            </a:r>
            <a:endParaRPr lang="it-IT" altLang="it-IT" sz="2400" dirty="0"/>
          </a:p>
          <a:p>
            <a:r>
              <a:rPr lang="it-IT" altLang="it-IT" sz="2400" baseline="30000" dirty="0"/>
              <a:t>22</a:t>
            </a:r>
            <a:r>
              <a:rPr lang="it-IT" altLang="it-IT" sz="2400" dirty="0"/>
              <a:t>Mg (</a:t>
            </a:r>
            <a:r>
              <a:rPr lang="it-IT" altLang="it-IT" sz="2400" baseline="30000" dirty="0"/>
              <a:t>3</a:t>
            </a:r>
            <a:r>
              <a:rPr lang="it-IT" altLang="it-IT" sz="2400" dirty="0"/>
              <a:t>He,n) </a:t>
            </a:r>
            <a:r>
              <a:rPr lang="it-IT" altLang="it-IT" sz="2400" b="1" baseline="30000" dirty="0"/>
              <a:t>24</a:t>
            </a:r>
            <a:r>
              <a:rPr lang="it-IT" altLang="it-IT" sz="2400" b="1" dirty="0"/>
              <a:t>Si</a:t>
            </a:r>
            <a:r>
              <a:rPr lang="it-IT" altLang="it-IT" sz="2400" dirty="0"/>
              <a:t>  </a:t>
            </a:r>
            <a:r>
              <a:rPr lang="it-IT" altLang="it-IT" sz="2400" dirty="0">
                <a:sym typeface="Wingdings" pitchFamily="2" charset="2"/>
              </a:rPr>
              <a:t> 1 </a:t>
            </a:r>
            <a:r>
              <a:rPr lang="it-IT" altLang="it-IT" sz="2400" dirty="0"/>
              <a:t>10</a:t>
            </a:r>
            <a:r>
              <a:rPr lang="it-IT" altLang="it-IT" sz="2400" baseline="30000" dirty="0"/>
              <a:t>5 </a:t>
            </a:r>
            <a:r>
              <a:rPr lang="it-IT" altLang="it-IT" sz="2400" dirty="0" err="1"/>
              <a:t>ions</a:t>
            </a:r>
            <a:endParaRPr lang="it-IT" altLang="it-IT" sz="2400" dirty="0"/>
          </a:p>
          <a:p>
            <a:r>
              <a:rPr lang="it-IT" altLang="it-IT" sz="2400" baseline="30000" dirty="0"/>
              <a:t>34</a:t>
            </a:r>
            <a:r>
              <a:rPr lang="it-IT" altLang="it-IT" sz="2400" dirty="0"/>
              <a:t>Ar (</a:t>
            </a:r>
            <a:r>
              <a:rPr lang="it-IT" altLang="it-IT" sz="2400" baseline="30000" dirty="0"/>
              <a:t>3</a:t>
            </a:r>
            <a:r>
              <a:rPr lang="it-IT" altLang="it-IT" sz="2400" dirty="0"/>
              <a:t>He,n) </a:t>
            </a:r>
            <a:r>
              <a:rPr lang="it-IT" altLang="it-IT" sz="2400" b="1" baseline="30000" dirty="0"/>
              <a:t>36</a:t>
            </a:r>
            <a:r>
              <a:rPr lang="it-IT" altLang="it-IT" sz="2400" b="1" dirty="0"/>
              <a:t>Ca</a:t>
            </a:r>
            <a:r>
              <a:rPr lang="it-IT" altLang="it-IT" sz="2400" dirty="0"/>
              <a:t>  </a:t>
            </a:r>
            <a:r>
              <a:rPr lang="it-IT" altLang="it-IT" sz="2400" dirty="0">
                <a:sym typeface="Wingdings" pitchFamily="2" charset="2"/>
              </a:rPr>
              <a:t> 9 </a:t>
            </a:r>
            <a:r>
              <a:rPr lang="it-IT" altLang="it-IT" sz="2400" dirty="0"/>
              <a:t>10</a:t>
            </a:r>
            <a:r>
              <a:rPr lang="it-IT" altLang="it-IT" sz="2400" baseline="30000" dirty="0"/>
              <a:t>5 </a:t>
            </a:r>
            <a:r>
              <a:rPr lang="it-IT" altLang="it-IT" sz="2400" dirty="0" err="1"/>
              <a:t>ions</a:t>
            </a:r>
            <a:endParaRPr lang="it-IT" altLang="it-IT" sz="2400" dirty="0"/>
          </a:p>
          <a:p>
            <a:r>
              <a:rPr lang="it-IT" altLang="it-IT" sz="2400" baseline="30000" dirty="0"/>
              <a:t>52</a:t>
            </a:r>
            <a:r>
              <a:rPr lang="it-IT" altLang="it-IT" sz="2400" dirty="0"/>
              <a:t>Fe (</a:t>
            </a:r>
            <a:r>
              <a:rPr lang="it-IT" altLang="it-IT" sz="2400" baseline="30000" dirty="0"/>
              <a:t>3</a:t>
            </a:r>
            <a:r>
              <a:rPr lang="it-IT" altLang="it-IT" sz="2400" dirty="0"/>
              <a:t>He,n) </a:t>
            </a:r>
            <a:r>
              <a:rPr lang="it-IT" altLang="it-IT" sz="2400" b="1" baseline="30000" dirty="0"/>
              <a:t>54</a:t>
            </a:r>
            <a:r>
              <a:rPr lang="it-IT" altLang="it-IT" sz="2400" b="1" dirty="0"/>
              <a:t>Ni</a:t>
            </a:r>
            <a:r>
              <a:rPr lang="it-IT" altLang="it-IT" sz="2400" dirty="0"/>
              <a:t>  </a:t>
            </a:r>
            <a:r>
              <a:rPr lang="it-IT" altLang="it-IT" sz="2400" dirty="0">
                <a:sym typeface="Wingdings" pitchFamily="2" charset="2"/>
              </a:rPr>
              <a:t> 3 </a:t>
            </a:r>
            <a:r>
              <a:rPr lang="it-IT" altLang="it-IT" sz="2400" dirty="0"/>
              <a:t>10</a:t>
            </a:r>
            <a:r>
              <a:rPr lang="it-IT" altLang="it-IT" sz="2400" baseline="30000" dirty="0"/>
              <a:t>4 </a:t>
            </a:r>
            <a:r>
              <a:rPr lang="it-IT" altLang="it-IT" sz="2400" dirty="0" err="1"/>
              <a:t>ions</a:t>
            </a:r>
            <a:endParaRPr lang="it-IT" altLang="it-IT" sz="2400" dirty="0"/>
          </a:p>
          <a:p>
            <a:r>
              <a:rPr lang="it-IT" altLang="it-IT" sz="2400" baseline="30000" dirty="0"/>
              <a:t>54</a:t>
            </a:r>
            <a:r>
              <a:rPr lang="it-IT" altLang="it-IT" sz="2400" dirty="0"/>
              <a:t>Fe (</a:t>
            </a:r>
            <a:r>
              <a:rPr lang="it-IT" altLang="it-IT" sz="2400" baseline="30000" dirty="0"/>
              <a:t>3</a:t>
            </a:r>
            <a:r>
              <a:rPr lang="it-IT" altLang="it-IT" sz="2400" dirty="0"/>
              <a:t>He,n) </a:t>
            </a:r>
            <a:r>
              <a:rPr lang="it-IT" altLang="it-IT" sz="2400" b="1" baseline="30000" dirty="0"/>
              <a:t>56</a:t>
            </a:r>
            <a:r>
              <a:rPr lang="it-IT" altLang="it-IT" sz="2400" b="1" dirty="0"/>
              <a:t>Ni</a:t>
            </a:r>
            <a:r>
              <a:rPr lang="it-IT" altLang="it-IT" sz="2400" dirty="0"/>
              <a:t>  </a:t>
            </a:r>
            <a:r>
              <a:rPr lang="it-IT" altLang="it-IT" sz="2400" dirty="0">
                <a:sym typeface="Wingdings" pitchFamily="2" charset="2"/>
              </a:rPr>
              <a:t> </a:t>
            </a:r>
            <a:r>
              <a:rPr lang="it-IT" altLang="it-IT" sz="2400" dirty="0" err="1">
                <a:sym typeface="Wingdings" pitchFamily="2" charset="2"/>
              </a:rPr>
              <a:t>stable</a:t>
            </a:r>
            <a:endParaRPr lang="it-IT" altLang="it-IT" sz="2400" dirty="0"/>
          </a:p>
          <a:p>
            <a:r>
              <a:rPr lang="it-IT" altLang="it-IT" sz="2400" dirty="0"/>
              <a:t>…</a:t>
            </a:r>
          </a:p>
          <a:p>
            <a:endParaRPr lang="it-IT" altLang="it-IT" sz="2400" dirty="0"/>
          </a:p>
          <a:p>
            <a:endParaRPr lang="it-IT" altLang="it-IT" sz="2400" dirty="0"/>
          </a:p>
          <a:p>
            <a:pPr marL="0" indent="0">
              <a:buNone/>
            </a:pPr>
            <a:endParaRPr lang="it-IT" altLang="it-IT" sz="2400" dirty="0"/>
          </a:p>
          <a:p>
            <a:endParaRPr lang="it-IT" altLang="it-IT" sz="2400" dirty="0"/>
          </a:p>
          <a:p>
            <a:endParaRPr lang="it-IT" altLang="it-IT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47AC5D-0C85-C1BD-FE46-4201D0954E20}"/>
              </a:ext>
            </a:extLst>
          </p:cNvPr>
          <p:cNvSpPr txBox="1"/>
          <p:nvPr/>
        </p:nvSpPr>
        <p:spPr>
          <a:xfrm>
            <a:off x="904900" y="1418873"/>
            <a:ext cx="733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/>
              <a:t>F</a:t>
            </a:r>
            <a:r>
              <a:rPr lang="it-IT" sz="2000" dirty="0"/>
              <a:t>. Galtarossa, A. Gadea, A. </a:t>
            </a:r>
            <a:r>
              <a:rPr lang="it-IT" sz="2000" dirty="0" err="1"/>
              <a:t>Goasduff</a:t>
            </a:r>
            <a:r>
              <a:rPr lang="it-IT" sz="2000" dirty="0"/>
              <a:t>, A. Gottardo, S. Bottoni, D. Mengoni, M. Rocchini, … </a:t>
            </a:r>
          </a:p>
        </p:txBody>
      </p:sp>
    </p:spTree>
    <p:extLst>
      <p:ext uri="{BB962C8B-B14F-4D97-AF65-F5344CB8AC3E}">
        <p14:creationId xmlns:p14="http://schemas.microsoft.com/office/powerpoint/2010/main" val="15332068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Image 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9270" y="1941863"/>
            <a:ext cx="3510030" cy="2577344"/>
          </a:xfrm>
          <a:prstGeom prst="rect">
            <a:avLst/>
          </a:prstGeom>
        </p:spPr>
      </p:pic>
      <p:pic>
        <p:nvPicPr>
          <p:cNvPr id="50" name="Image 49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32471" y="5135217"/>
            <a:ext cx="2324327" cy="1526759"/>
          </a:xfrm>
          <a:prstGeom prst="rect">
            <a:avLst/>
          </a:prstGeom>
          <a:noFill/>
          <a:ln w="28575" cmpd="sng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1" name="ZoneTexte 60"/>
          <p:cNvSpPr txBox="1"/>
          <p:nvPr/>
        </p:nvSpPr>
        <p:spPr>
          <a:xfrm>
            <a:off x="830328" y="1575125"/>
            <a:ext cx="45111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/>
              <a:t>8</a:t>
            </a:r>
            <a:r>
              <a:rPr lang="en-US" sz="1400" dirty="0"/>
              <a:t>B = 1p halo nucleus</a:t>
            </a:r>
          </a:p>
          <a:p>
            <a:r>
              <a:rPr lang="en-US" sz="1400" baseline="30000" dirty="0"/>
              <a:t>9</a:t>
            </a:r>
            <a:r>
              <a:rPr lang="en-US" sz="1400" dirty="0"/>
              <a:t>C = good candidate for 2-proton halo and 2p structure</a:t>
            </a:r>
            <a:endParaRPr lang="en-US" sz="1400" baseline="30000" dirty="0"/>
          </a:p>
        </p:txBody>
      </p:sp>
      <p:sp>
        <p:nvSpPr>
          <p:cNvPr id="66" name="ZoneTexte 65"/>
          <p:cNvSpPr txBox="1"/>
          <p:nvPr/>
        </p:nvSpPr>
        <p:spPr>
          <a:xfrm>
            <a:off x="755576" y="2737582"/>
            <a:ext cx="543648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. 1</a:t>
            </a:r>
            <a:r>
              <a:rPr lang="en-US" sz="1400" baseline="30000" dirty="0"/>
              <a:t>st</a:t>
            </a:r>
            <a:r>
              <a:rPr lang="en-US" sz="1400" dirty="0"/>
              <a:t> excited state : two proton halo</a:t>
            </a:r>
          </a:p>
          <a:p>
            <a:r>
              <a:rPr lang="en-US" sz="1400" dirty="0"/>
              <a:t>. Higher levels : 2 proton structure observed</a:t>
            </a:r>
          </a:p>
          <a:p>
            <a:r>
              <a:rPr lang="tr-TR" sz="1400" i="1" dirty="0"/>
              <a:t>	T. </a:t>
            </a:r>
            <a:r>
              <a:rPr lang="tr-TR" sz="1400" i="1" dirty="0" err="1"/>
              <a:t>Zerguerras</a:t>
            </a:r>
            <a:r>
              <a:rPr lang="tr-TR" sz="1400" i="1" dirty="0"/>
              <a:t> et al, </a:t>
            </a:r>
            <a:r>
              <a:rPr lang="tr-TR" sz="1400" i="1" dirty="0" err="1"/>
              <a:t>Eur</a:t>
            </a:r>
            <a:r>
              <a:rPr lang="tr-TR" sz="1400" i="1" dirty="0"/>
              <a:t>. </a:t>
            </a:r>
            <a:r>
              <a:rPr lang="tr-TR" sz="1400" i="1" dirty="0" err="1"/>
              <a:t>Phys</a:t>
            </a:r>
            <a:r>
              <a:rPr lang="tr-TR" sz="1400" i="1" dirty="0"/>
              <a:t>. J. A 20, 389–396 (2004)</a:t>
            </a:r>
          </a:p>
          <a:p>
            <a:r>
              <a:rPr lang="tr-TR" sz="1400" i="1" dirty="0"/>
              <a:t>                 J.D. </a:t>
            </a:r>
            <a:r>
              <a:rPr lang="tr-TR" sz="1400" i="1" dirty="0" err="1"/>
              <a:t>Ovejas</a:t>
            </a:r>
            <a:r>
              <a:rPr lang="tr-TR" sz="1400" i="1" dirty="0"/>
              <a:t> </a:t>
            </a:r>
            <a:r>
              <a:rPr lang="en-GB" sz="1400" dirty="0"/>
              <a:t>PLB 843 (2023) 138007</a:t>
            </a:r>
            <a:endParaRPr lang="tr-TR" sz="1400" i="1" dirty="0"/>
          </a:p>
          <a:p>
            <a:r>
              <a:rPr lang="en-US" sz="1400" b="1" dirty="0"/>
              <a:t>. Waiting in CNO cycle : direct 2p capture rate </a:t>
            </a:r>
          </a:p>
          <a:p>
            <a:r>
              <a:rPr lang="en-US" sz="1400" b="1" dirty="0"/>
              <a:t>on </a:t>
            </a:r>
            <a:r>
              <a:rPr lang="en-US" sz="1400" b="1" baseline="30000" dirty="0"/>
              <a:t>15</a:t>
            </a:r>
            <a:r>
              <a:rPr lang="en-US" sz="1400" b="1" dirty="0"/>
              <a:t>O</a:t>
            </a:r>
          </a:p>
        </p:txBody>
      </p:sp>
      <p:sp>
        <p:nvSpPr>
          <p:cNvPr id="67" name="ZoneTexte 66"/>
          <p:cNvSpPr txBox="1"/>
          <p:nvPr/>
        </p:nvSpPr>
        <p:spPr>
          <a:xfrm>
            <a:off x="7446210" y="6095999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CNO cycle</a:t>
            </a:r>
          </a:p>
        </p:txBody>
      </p:sp>
      <p:grpSp>
        <p:nvGrpSpPr>
          <p:cNvPr id="72" name="Grouper 71"/>
          <p:cNvGrpSpPr/>
          <p:nvPr/>
        </p:nvGrpSpPr>
        <p:grpSpPr>
          <a:xfrm>
            <a:off x="1261599" y="5085184"/>
            <a:ext cx="3094377" cy="1730061"/>
            <a:chOff x="2165685" y="4631721"/>
            <a:chExt cx="3395579" cy="1918805"/>
          </a:xfrm>
        </p:grpSpPr>
        <p:pic>
          <p:nvPicPr>
            <p:cNvPr id="62" name="Image 61"/>
            <p:cNvPicPr>
              <a:picLocks noChangeAspect="1"/>
            </p:cNvPicPr>
            <p:nvPr/>
          </p:nvPicPr>
          <p:blipFill rotWithShape="1">
            <a:blip r:embed="rId5"/>
            <a:srcRect l="4383" t="3083" r="3015" b="49397"/>
            <a:stretch/>
          </p:blipFill>
          <p:spPr>
            <a:xfrm>
              <a:off x="2165685" y="4631721"/>
              <a:ext cx="3395579" cy="1918805"/>
            </a:xfrm>
            <a:prstGeom prst="rect">
              <a:avLst/>
            </a:prstGeom>
          </p:spPr>
        </p:pic>
        <p:sp>
          <p:nvSpPr>
            <p:cNvPr id="68" name="Forme libre 67"/>
            <p:cNvSpPr/>
            <p:nvPr/>
          </p:nvSpPr>
          <p:spPr>
            <a:xfrm>
              <a:off x="2486526" y="5732165"/>
              <a:ext cx="1470527" cy="497520"/>
            </a:xfrm>
            <a:custGeom>
              <a:avLst/>
              <a:gdLst>
                <a:gd name="connsiteX0" fmla="*/ 0 w 1470527"/>
                <a:gd name="connsiteY0" fmla="*/ 446777 h 500250"/>
                <a:gd name="connsiteX1" fmla="*/ 227263 w 1470527"/>
                <a:gd name="connsiteY1" fmla="*/ 246250 h 500250"/>
                <a:gd name="connsiteX2" fmla="*/ 441158 w 1470527"/>
                <a:gd name="connsiteY2" fmla="*/ 5619 h 500250"/>
                <a:gd name="connsiteX3" fmla="*/ 681790 w 1470527"/>
                <a:gd name="connsiteY3" fmla="*/ 99198 h 500250"/>
                <a:gd name="connsiteX4" fmla="*/ 882316 w 1470527"/>
                <a:gd name="connsiteY4" fmla="*/ 353198 h 500250"/>
                <a:gd name="connsiteX5" fmla="*/ 1470527 w 1470527"/>
                <a:gd name="connsiteY5" fmla="*/ 500250 h 500250"/>
                <a:gd name="connsiteX0" fmla="*/ 0 w 1470527"/>
                <a:gd name="connsiteY0" fmla="*/ 444232 h 497705"/>
                <a:gd name="connsiteX1" fmla="*/ 227263 w 1470527"/>
                <a:gd name="connsiteY1" fmla="*/ 243705 h 497705"/>
                <a:gd name="connsiteX2" fmla="*/ 441158 w 1470527"/>
                <a:gd name="connsiteY2" fmla="*/ 3074 h 497705"/>
                <a:gd name="connsiteX3" fmla="*/ 681790 w 1470527"/>
                <a:gd name="connsiteY3" fmla="*/ 123390 h 497705"/>
                <a:gd name="connsiteX4" fmla="*/ 882316 w 1470527"/>
                <a:gd name="connsiteY4" fmla="*/ 350653 h 497705"/>
                <a:gd name="connsiteX5" fmla="*/ 1470527 w 1470527"/>
                <a:gd name="connsiteY5" fmla="*/ 497705 h 497705"/>
                <a:gd name="connsiteX0" fmla="*/ 0 w 1470527"/>
                <a:gd name="connsiteY0" fmla="*/ 444047 h 497520"/>
                <a:gd name="connsiteX1" fmla="*/ 227263 w 1470527"/>
                <a:gd name="connsiteY1" fmla="*/ 243520 h 497520"/>
                <a:gd name="connsiteX2" fmla="*/ 441158 w 1470527"/>
                <a:gd name="connsiteY2" fmla="*/ 2889 h 497520"/>
                <a:gd name="connsiteX3" fmla="*/ 681790 w 1470527"/>
                <a:gd name="connsiteY3" fmla="*/ 123205 h 497520"/>
                <a:gd name="connsiteX4" fmla="*/ 922421 w 1470527"/>
                <a:gd name="connsiteY4" fmla="*/ 310363 h 497520"/>
                <a:gd name="connsiteX5" fmla="*/ 1470527 w 1470527"/>
                <a:gd name="connsiteY5" fmla="*/ 497520 h 497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0527" h="497520">
                  <a:moveTo>
                    <a:pt x="0" y="444047"/>
                  </a:moveTo>
                  <a:cubicBezTo>
                    <a:pt x="76868" y="380546"/>
                    <a:pt x="153737" y="317046"/>
                    <a:pt x="227263" y="243520"/>
                  </a:cubicBezTo>
                  <a:cubicBezTo>
                    <a:pt x="300789" y="169994"/>
                    <a:pt x="365404" y="22941"/>
                    <a:pt x="441158" y="2889"/>
                  </a:cubicBezTo>
                  <a:cubicBezTo>
                    <a:pt x="516912" y="-17163"/>
                    <a:pt x="601580" y="71959"/>
                    <a:pt x="681790" y="123205"/>
                  </a:cubicBezTo>
                  <a:cubicBezTo>
                    <a:pt x="762000" y="174451"/>
                    <a:pt x="790965" y="247977"/>
                    <a:pt x="922421" y="310363"/>
                  </a:cubicBezTo>
                  <a:cubicBezTo>
                    <a:pt x="1053877" y="372749"/>
                    <a:pt x="1470527" y="497520"/>
                    <a:pt x="1470527" y="497520"/>
                  </a:cubicBezTo>
                </a:path>
              </a:pathLst>
            </a:custGeom>
            <a:ln>
              <a:solidFill>
                <a:srgbClr val="C5131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9" name="ZoneTexte 68"/>
            <p:cNvSpPr txBox="1"/>
            <p:nvPr/>
          </p:nvSpPr>
          <p:spPr>
            <a:xfrm>
              <a:off x="3622842" y="5882106"/>
              <a:ext cx="17459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pure 2p emission</a:t>
              </a:r>
            </a:p>
          </p:txBody>
        </p:sp>
        <p:sp>
          <p:nvSpPr>
            <p:cNvPr id="70" name="Forme libre 69"/>
            <p:cNvSpPr/>
            <p:nvPr/>
          </p:nvSpPr>
          <p:spPr>
            <a:xfrm>
              <a:off x="2486526" y="5413312"/>
              <a:ext cx="2914316" cy="789635"/>
            </a:xfrm>
            <a:custGeom>
              <a:avLst/>
              <a:gdLst>
                <a:gd name="connsiteX0" fmla="*/ 0 w 2914316"/>
                <a:gd name="connsiteY0" fmla="*/ 789635 h 789635"/>
                <a:gd name="connsiteX1" fmla="*/ 721895 w 2914316"/>
                <a:gd name="connsiteY1" fmla="*/ 214793 h 789635"/>
                <a:gd name="connsiteX2" fmla="*/ 1403685 w 2914316"/>
                <a:gd name="connsiteY2" fmla="*/ 899 h 789635"/>
                <a:gd name="connsiteX3" fmla="*/ 2326106 w 2914316"/>
                <a:gd name="connsiteY3" fmla="*/ 281635 h 789635"/>
                <a:gd name="connsiteX4" fmla="*/ 2914316 w 2914316"/>
                <a:gd name="connsiteY4" fmla="*/ 776267 h 789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4316" h="789635">
                  <a:moveTo>
                    <a:pt x="0" y="789635"/>
                  </a:moveTo>
                  <a:cubicBezTo>
                    <a:pt x="243974" y="567942"/>
                    <a:pt x="487948" y="346249"/>
                    <a:pt x="721895" y="214793"/>
                  </a:cubicBezTo>
                  <a:cubicBezTo>
                    <a:pt x="955842" y="83337"/>
                    <a:pt x="1136317" y="-10241"/>
                    <a:pt x="1403685" y="899"/>
                  </a:cubicBezTo>
                  <a:cubicBezTo>
                    <a:pt x="1671054" y="12039"/>
                    <a:pt x="2074334" y="152407"/>
                    <a:pt x="2326106" y="281635"/>
                  </a:cubicBezTo>
                  <a:cubicBezTo>
                    <a:pt x="2577878" y="410863"/>
                    <a:pt x="2914316" y="776267"/>
                    <a:pt x="2914316" y="776267"/>
                  </a:cubicBezTo>
                </a:path>
              </a:pathLst>
            </a:custGeom>
            <a:ln>
              <a:solidFill>
                <a:srgbClr val="008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1" name="ZoneTexte 70"/>
            <p:cNvSpPr txBox="1"/>
            <p:nvPr/>
          </p:nvSpPr>
          <p:spPr>
            <a:xfrm>
              <a:off x="3810002" y="5013163"/>
              <a:ext cx="14157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3-body decay</a:t>
              </a:r>
            </a:p>
          </p:txBody>
        </p:sp>
      </p:grpSp>
      <p:sp>
        <p:nvSpPr>
          <p:cNvPr id="73" name="Rectangle 72"/>
          <p:cNvSpPr/>
          <p:nvPr/>
        </p:nvSpPr>
        <p:spPr>
          <a:xfrm>
            <a:off x="2677171" y="4746630"/>
            <a:ext cx="37673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/>
              <a:t>X. </a:t>
            </a:r>
            <a:r>
              <a:rPr lang="en-US" sz="1400" i="1" dirty="0" err="1"/>
              <a:t>Xu</a:t>
            </a:r>
            <a:r>
              <a:rPr lang="en-US" sz="1400" i="1" dirty="0"/>
              <a:t>, Physics Letters B 727 (2013) 126–129</a:t>
            </a:r>
          </a:p>
        </p:txBody>
      </p:sp>
      <p:sp>
        <p:nvSpPr>
          <p:cNvPr id="74" name="ZoneTexte 73"/>
          <p:cNvSpPr txBox="1"/>
          <p:nvPr/>
        </p:nvSpPr>
        <p:spPr>
          <a:xfrm>
            <a:off x="819080" y="4504722"/>
            <a:ext cx="49023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/>
              <a:t>28</a:t>
            </a:r>
            <a:r>
              <a:rPr lang="en-US" sz="1400" dirty="0"/>
              <a:t>S </a:t>
            </a:r>
            <a:r>
              <a:rPr lang="en-US" sz="1400" dirty="0">
                <a:sym typeface="Wingdings"/>
              </a:rPr>
              <a:t></a:t>
            </a:r>
            <a:r>
              <a:rPr lang="en-US" sz="1400" dirty="0"/>
              <a:t> correlation between 2p emitted from high lying states</a:t>
            </a:r>
            <a:endParaRPr lang="en-US" sz="1400" baseline="30000" dirty="0"/>
          </a:p>
        </p:txBody>
      </p:sp>
      <p:sp>
        <p:nvSpPr>
          <p:cNvPr id="75" name="Rectangle 74"/>
          <p:cNvSpPr/>
          <p:nvPr/>
        </p:nvSpPr>
        <p:spPr>
          <a:xfrm>
            <a:off x="1745752" y="2054756"/>
            <a:ext cx="39771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/>
              <a:t>N. </a:t>
            </a:r>
            <a:r>
              <a:rPr lang="en-US" sz="1400" i="1" dirty="0" err="1"/>
              <a:t>Furutachi</a:t>
            </a:r>
            <a:r>
              <a:rPr lang="en-US" sz="1400" i="1" dirty="0"/>
              <a:t> et al, </a:t>
            </a:r>
            <a:r>
              <a:rPr lang="en-US" sz="1400" i="1" dirty="0" err="1"/>
              <a:t>Prog</a:t>
            </a:r>
            <a:r>
              <a:rPr lang="en-US" sz="1400" i="1" dirty="0"/>
              <a:t>. </a:t>
            </a:r>
            <a:r>
              <a:rPr lang="en-US" sz="1400" i="1" dirty="0" err="1"/>
              <a:t>Theor</a:t>
            </a:r>
            <a:r>
              <a:rPr lang="en-US" sz="1400" i="1" dirty="0"/>
              <a:t>. Phys., 122,2009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BEE6060-E2D5-7933-1837-1F1C5B72B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524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altLang="it-IT" kern="0" dirty="0"/>
              <a:t>Study of </a:t>
            </a:r>
            <a:r>
              <a:rPr lang="it-IT" altLang="it-IT" kern="0" dirty="0" err="1"/>
              <a:t>two-proton</a:t>
            </a:r>
            <a:r>
              <a:rPr lang="it-IT" altLang="it-IT" kern="0" dirty="0"/>
              <a:t> </a:t>
            </a:r>
            <a:r>
              <a:rPr lang="it-IT" altLang="it-IT" kern="0" dirty="0" err="1"/>
              <a:t>structures</a:t>
            </a:r>
            <a:endParaRPr lang="it-IT" altLang="it-IT" kern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302F09-EE28-3BC4-946C-32CE48BBF279}"/>
              </a:ext>
            </a:extLst>
          </p:cNvPr>
          <p:cNvSpPr txBox="1"/>
          <p:nvPr/>
        </p:nvSpPr>
        <p:spPr>
          <a:xfrm>
            <a:off x="860853" y="836712"/>
            <a:ext cx="4706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/>
              <a:t>Marlene </a:t>
            </a:r>
            <a:r>
              <a:rPr lang="it-IT" sz="1800" dirty="0" err="1"/>
              <a:t>Assie</a:t>
            </a:r>
            <a:endParaRPr lang="it-IT" sz="18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EB78E34-3618-2DDD-CF76-64ECDDFD4A88}"/>
              </a:ext>
            </a:extLst>
          </p:cNvPr>
          <p:cNvSpPr txBox="1">
            <a:spLocks/>
          </p:cNvSpPr>
          <p:nvPr/>
        </p:nvSpPr>
        <p:spPr>
          <a:xfrm>
            <a:off x="448961" y="1239730"/>
            <a:ext cx="4275439" cy="330182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it-IT" sz="1600" kern="0" dirty="0"/>
              <a:t>Case of </a:t>
            </a:r>
            <a:r>
              <a:rPr lang="it-IT" sz="1600" kern="0" baseline="30000" dirty="0"/>
              <a:t>7</a:t>
            </a:r>
            <a:r>
              <a:rPr lang="it-IT" sz="1600" kern="0" dirty="0"/>
              <a:t>Be(</a:t>
            </a:r>
            <a:r>
              <a:rPr lang="it-IT" sz="1600" kern="0" baseline="30000" dirty="0"/>
              <a:t>3</a:t>
            </a:r>
            <a:r>
              <a:rPr lang="it-IT" sz="1600" kern="0" dirty="0"/>
              <a:t>He,n)</a:t>
            </a:r>
            <a:r>
              <a:rPr lang="it-IT" sz="1600" kern="0" baseline="30000" dirty="0"/>
              <a:t>9</a:t>
            </a:r>
            <a:r>
              <a:rPr lang="it-IT" sz="1600" kern="0" dirty="0"/>
              <a:t>C</a:t>
            </a:r>
          </a:p>
          <a:p>
            <a:pPr marL="0" indent="0">
              <a:buFontTx/>
              <a:buNone/>
            </a:pPr>
            <a:endParaRPr lang="it-IT" sz="1600" kern="0" dirty="0"/>
          </a:p>
          <a:p>
            <a:pPr marL="0" indent="0">
              <a:buFontTx/>
              <a:buNone/>
            </a:pPr>
            <a:endParaRPr lang="it-IT" sz="1600" kern="0" dirty="0"/>
          </a:p>
          <a:p>
            <a:pPr marL="0" indent="0">
              <a:buFontTx/>
              <a:buNone/>
            </a:pPr>
            <a:endParaRPr lang="it-IT" sz="1600" kern="0" dirty="0"/>
          </a:p>
          <a:p>
            <a:r>
              <a:rPr lang="it-IT" sz="1600" kern="0" dirty="0"/>
              <a:t>Case of </a:t>
            </a:r>
            <a:r>
              <a:rPr lang="it-IT" sz="1600" kern="0" baseline="30000" dirty="0"/>
              <a:t>15</a:t>
            </a:r>
            <a:r>
              <a:rPr lang="it-IT" sz="1600" kern="0" dirty="0"/>
              <a:t>O(</a:t>
            </a:r>
            <a:r>
              <a:rPr lang="it-IT" sz="1600" kern="0" baseline="30000" dirty="0"/>
              <a:t>3</a:t>
            </a:r>
            <a:r>
              <a:rPr lang="it-IT" sz="1600" kern="0" dirty="0"/>
              <a:t>He,n)</a:t>
            </a:r>
            <a:r>
              <a:rPr lang="it-IT" sz="1600" kern="0" baseline="30000" dirty="0"/>
              <a:t>17</a:t>
            </a:r>
            <a:r>
              <a:rPr lang="it-IT" sz="1600" kern="0" dirty="0"/>
              <a:t>Ne</a:t>
            </a:r>
          </a:p>
          <a:p>
            <a:pPr marL="0" indent="0">
              <a:buFontTx/>
              <a:buNone/>
            </a:pPr>
            <a:endParaRPr lang="it-IT" sz="1600" kern="0" dirty="0"/>
          </a:p>
          <a:p>
            <a:pPr marL="0" indent="0">
              <a:buFontTx/>
              <a:buNone/>
            </a:pPr>
            <a:endParaRPr lang="it-IT" sz="1600" kern="0" dirty="0"/>
          </a:p>
          <a:p>
            <a:pPr marL="0" indent="0">
              <a:buFontTx/>
              <a:buNone/>
            </a:pPr>
            <a:endParaRPr lang="it-IT" sz="1600" kern="0" dirty="0"/>
          </a:p>
          <a:p>
            <a:pPr marL="0" indent="0">
              <a:buFontTx/>
              <a:buNone/>
            </a:pPr>
            <a:endParaRPr lang="it-IT" sz="1600" kern="0" dirty="0"/>
          </a:p>
          <a:p>
            <a:pPr marL="0" indent="0">
              <a:buFontTx/>
              <a:buNone/>
            </a:pPr>
            <a:endParaRPr lang="it-IT" sz="1600" kern="0" dirty="0"/>
          </a:p>
          <a:p>
            <a:r>
              <a:rPr lang="it-IT" sz="1600" kern="0" dirty="0"/>
              <a:t>Case of </a:t>
            </a:r>
            <a:r>
              <a:rPr lang="it-IT" sz="1600" kern="0" baseline="30000" dirty="0"/>
              <a:t>26</a:t>
            </a:r>
            <a:r>
              <a:rPr lang="it-IT" sz="1600" kern="0" dirty="0"/>
              <a:t>Si(</a:t>
            </a:r>
            <a:r>
              <a:rPr lang="it-IT" sz="1600" kern="0" baseline="30000" dirty="0"/>
              <a:t>3</a:t>
            </a:r>
            <a:r>
              <a:rPr lang="it-IT" sz="1600" kern="0" dirty="0"/>
              <a:t>He,n)</a:t>
            </a:r>
            <a:r>
              <a:rPr lang="it-IT" sz="1600" kern="0" baseline="30000" dirty="0"/>
              <a:t>28</a:t>
            </a:r>
            <a:r>
              <a:rPr lang="it-IT" sz="1600" kern="0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8483377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20979C-F0F8-D3B0-FFA2-631F8AA7B29D}"/>
              </a:ext>
            </a:extLst>
          </p:cNvPr>
          <p:cNvSpPr txBox="1"/>
          <p:nvPr/>
        </p:nvSpPr>
        <p:spPr>
          <a:xfrm>
            <a:off x="858489" y="316670"/>
            <a:ext cx="6552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aseline="30000" dirty="0"/>
              <a:t>3</a:t>
            </a:r>
            <a:r>
              <a:rPr lang="it-IT" dirty="0"/>
              <a:t>He target </a:t>
            </a:r>
            <a:r>
              <a:rPr lang="it-IT" dirty="0" err="1"/>
              <a:t>possibilities</a:t>
            </a:r>
            <a:endParaRPr lang="it-IT" dirty="0"/>
          </a:p>
        </p:txBody>
      </p:sp>
      <p:pic>
        <p:nvPicPr>
          <p:cNvPr id="4" name="Picture 3" descr="A screenshot of a web page&#10;&#10;AI-generated content may be incorrect.">
            <a:extLst>
              <a:ext uri="{FF2B5EF4-FFF2-40B4-BE49-F238E27FC236}">
                <a16:creationId xmlns:a16="http://schemas.microsoft.com/office/drawing/2014/main" id="{944ED3A5-0407-2714-39A3-3074B948E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3456" y="1971057"/>
            <a:ext cx="3704415" cy="1517204"/>
          </a:xfrm>
          <a:prstGeom prst="rect">
            <a:avLst/>
          </a:prstGeom>
        </p:spPr>
      </p:pic>
      <p:pic>
        <p:nvPicPr>
          <p:cNvPr id="8" name="Picture 7" descr="A close-up of a microscope&#10;&#10;AI-generated content may be incorrect.">
            <a:extLst>
              <a:ext uri="{FF2B5EF4-FFF2-40B4-BE49-F238E27FC236}">
                <a16:creationId xmlns:a16="http://schemas.microsoft.com/office/drawing/2014/main" id="{745A7AAE-AA5F-73EA-A17D-A6989F577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806" y="4448065"/>
            <a:ext cx="2325069" cy="1670254"/>
          </a:xfrm>
          <a:prstGeom prst="rect">
            <a:avLst/>
          </a:prstGeom>
        </p:spPr>
      </p:pic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FB28A3B-E181-E668-2CBF-728ECA82B2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901" y="1700808"/>
            <a:ext cx="4069091" cy="15172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0C6453-9230-FF63-4A4C-1E04EFC42268}"/>
              </a:ext>
            </a:extLst>
          </p:cNvPr>
          <p:cNvSpPr txBox="1"/>
          <p:nvPr/>
        </p:nvSpPr>
        <p:spPr>
          <a:xfrm>
            <a:off x="1400116" y="1253455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Solid target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B9B869-6321-E67D-413A-4B32E4BE49CF}"/>
              </a:ext>
            </a:extLst>
          </p:cNvPr>
          <p:cNvSpPr txBox="1"/>
          <p:nvPr/>
        </p:nvSpPr>
        <p:spPr>
          <a:xfrm>
            <a:off x="5839393" y="1315018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/>
              <a:t>Cryogenic</a:t>
            </a:r>
            <a:r>
              <a:rPr lang="it-IT" sz="2400" dirty="0"/>
              <a:t> target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EA85AD-B183-FE65-B450-73871CA11543}"/>
              </a:ext>
            </a:extLst>
          </p:cNvPr>
          <p:cNvSpPr txBox="1"/>
          <p:nvPr/>
        </p:nvSpPr>
        <p:spPr>
          <a:xfrm>
            <a:off x="5839393" y="6118319"/>
            <a:ext cx="3111500" cy="6463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GB" sz="1800" dirty="0">
                <a:effectLst/>
                <a:latin typeface="Helvetica" pitchFamily="2" charset="0"/>
              </a:rPr>
              <a:t>Density: 10</a:t>
            </a:r>
            <a:r>
              <a:rPr lang="en-GB" sz="1800" baseline="30000" dirty="0">
                <a:effectLst/>
                <a:latin typeface="Helvetica" pitchFamily="2" charset="0"/>
              </a:rPr>
              <a:t>20</a:t>
            </a:r>
            <a:r>
              <a:rPr lang="en-GB" sz="1800" dirty="0">
                <a:effectLst/>
                <a:latin typeface="Helvetica" pitchFamily="2" charset="0"/>
              </a:rPr>
              <a:t> − 10</a:t>
            </a:r>
            <a:r>
              <a:rPr lang="en-GB" sz="1800" baseline="30000" dirty="0">
                <a:effectLst/>
                <a:latin typeface="Helvetica" pitchFamily="2" charset="0"/>
              </a:rPr>
              <a:t>21</a:t>
            </a:r>
            <a:r>
              <a:rPr lang="en-GB" sz="1800" dirty="0">
                <a:effectLst/>
                <a:latin typeface="Helvetica" pitchFamily="2" charset="0"/>
              </a:rPr>
              <a:t> at/cm</a:t>
            </a:r>
            <a:r>
              <a:rPr lang="en-GB" sz="1800" baseline="30000" dirty="0">
                <a:effectLst/>
                <a:latin typeface="Helvetica" pitchFamily="2" charset="0"/>
              </a:rPr>
              <a:t>2</a:t>
            </a:r>
          </a:p>
          <a:p>
            <a:r>
              <a:rPr lang="en-GB" sz="1800" dirty="0">
                <a:latin typeface="Helvetica" pitchFamily="2" charset="0"/>
              </a:rPr>
              <a:t>Cost:?</a:t>
            </a:r>
            <a:r>
              <a:rPr lang="en-GB" sz="1800" dirty="0">
                <a:effectLst/>
                <a:latin typeface="Helvetica" pitchFamily="2" charset="0"/>
              </a:rPr>
              <a:t> 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CB34D8-B4DB-097E-C6FF-CAE024407998}"/>
              </a:ext>
            </a:extLst>
          </p:cNvPr>
          <p:cNvSpPr txBox="1"/>
          <p:nvPr/>
        </p:nvSpPr>
        <p:spPr>
          <a:xfrm>
            <a:off x="745267" y="6122707"/>
            <a:ext cx="3111500" cy="6463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GB" sz="1800" dirty="0">
                <a:effectLst/>
                <a:latin typeface="Helvetica" pitchFamily="2" charset="0"/>
              </a:rPr>
              <a:t>Density: 10</a:t>
            </a:r>
            <a:r>
              <a:rPr lang="en-GB" sz="1800" baseline="30000" dirty="0">
                <a:latin typeface="Helvetica" pitchFamily="2" charset="0"/>
              </a:rPr>
              <a:t>18</a:t>
            </a:r>
            <a:r>
              <a:rPr lang="en-GB" sz="1800" dirty="0">
                <a:effectLst/>
                <a:latin typeface="Helvetica" pitchFamily="2" charset="0"/>
              </a:rPr>
              <a:t> - </a:t>
            </a:r>
            <a:r>
              <a:rPr lang="en-GB" sz="1800" dirty="0">
                <a:latin typeface="Helvetica" pitchFamily="2" charset="0"/>
              </a:rPr>
              <a:t>10</a:t>
            </a:r>
            <a:r>
              <a:rPr lang="en-GB" sz="1800" baseline="30000" dirty="0">
                <a:latin typeface="Helvetica" pitchFamily="2" charset="0"/>
              </a:rPr>
              <a:t>19</a:t>
            </a:r>
            <a:r>
              <a:rPr lang="en-GB" sz="1800" dirty="0">
                <a:latin typeface="Helvetica" pitchFamily="2" charset="0"/>
              </a:rPr>
              <a:t> at</a:t>
            </a:r>
            <a:r>
              <a:rPr lang="en-GB" sz="1800" dirty="0">
                <a:effectLst/>
                <a:latin typeface="Helvetica" pitchFamily="2" charset="0"/>
              </a:rPr>
              <a:t>/cm</a:t>
            </a:r>
            <a:r>
              <a:rPr lang="en-GB" sz="1800" baseline="30000" dirty="0">
                <a:effectLst/>
                <a:latin typeface="Helvetica" pitchFamily="2" charset="0"/>
              </a:rPr>
              <a:t>2</a:t>
            </a:r>
          </a:p>
          <a:p>
            <a:r>
              <a:rPr lang="en-GB" sz="1800" dirty="0">
                <a:latin typeface="Helvetica" pitchFamily="2" charset="0"/>
              </a:rPr>
              <a:t>Cost: 100 euros </a:t>
            </a:r>
            <a:r>
              <a:rPr lang="en-GB" sz="1800" dirty="0">
                <a:effectLst/>
                <a:latin typeface="Helvetica" pitchFamily="2" charset="0"/>
              </a:rPr>
              <a:t> </a:t>
            </a: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BFF2E64-B9C1-2977-22A8-49B7808285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509" y="3256739"/>
            <a:ext cx="3501132" cy="1252381"/>
          </a:xfrm>
          <a:prstGeom prst="rect">
            <a:avLst/>
          </a:prstGeom>
        </p:spPr>
      </p:pic>
      <p:pic>
        <p:nvPicPr>
          <p:cNvPr id="7" name="Picture 6" descr="A diagram of a nuclear reactor&#10;&#10;AI-generated content may be incorrect.">
            <a:extLst>
              <a:ext uri="{FF2B5EF4-FFF2-40B4-BE49-F238E27FC236}">
                <a16:creationId xmlns:a16="http://schemas.microsoft.com/office/drawing/2014/main" id="{849B419E-0557-3D07-C3BD-07392CFD95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9310" y="3802098"/>
            <a:ext cx="3845178" cy="214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650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olo 1">
            <a:extLst>
              <a:ext uri="{FF2B5EF4-FFF2-40B4-BE49-F238E27FC236}">
                <a16:creationId xmlns:a16="http://schemas.microsoft.com/office/drawing/2014/main" id="{365BFBAF-1510-5250-EF65-927E340D0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IT"/>
              <a:t>Overview</a:t>
            </a:r>
          </a:p>
        </p:txBody>
      </p:sp>
      <p:sp>
        <p:nvSpPr>
          <p:cNvPr id="33794" name="Segnaposto contenuto 2">
            <a:extLst>
              <a:ext uri="{FF2B5EF4-FFF2-40B4-BE49-F238E27FC236}">
                <a16:creationId xmlns:a16="http://schemas.microsoft.com/office/drawing/2014/main" id="{83E90BAB-E94B-F07D-4D93-BF1E565ADC2D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002432" y="1556792"/>
            <a:ext cx="7139136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it-IT" altLang="en-IT" dirty="0" err="1"/>
              <a:t>Introduction</a:t>
            </a:r>
            <a:endParaRPr lang="it-IT" altLang="en-IT" dirty="0"/>
          </a:p>
          <a:p>
            <a:pPr lvl="1"/>
            <a:r>
              <a:rPr lang="it-IT" altLang="en-IT" sz="2000" dirty="0" err="1"/>
              <a:t>What</a:t>
            </a:r>
            <a:r>
              <a:rPr lang="it-IT" altLang="en-IT" sz="2000" dirty="0"/>
              <a:t> </a:t>
            </a:r>
            <a:r>
              <a:rPr lang="it-IT" altLang="en-IT" sz="2000" dirty="0" err="1"/>
              <a:t>is</a:t>
            </a:r>
            <a:r>
              <a:rPr lang="it-IT" altLang="en-IT" sz="2000" dirty="0"/>
              <a:t> NEDA</a:t>
            </a:r>
          </a:p>
          <a:p>
            <a:pPr lvl="1"/>
            <a:r>
              <a:rPr lang="it-IT" altLang="en-IT" sz="2000" dirty="0"/>
              <a:t>NEDA detectors</a:t>
            </a:r>
          </a:p>
          <a:p>
            <a:pPr lvl="1"/>
            <a:r>
              <a:rPr lang="it-IT" altLang="en-IT" sz="2000" dirty="0"/>
              <a:t>NEDA </a:t>
            </a:r>
            <a:r>
              <a:rPr lang="it-IT" altLang="en-IT" sz="2000" dirty="0" err="1"/>
              <a:t>electronics</a:t>
            </a:r>
            <a:endParaRPr lang="it-IT" altLang="en-IT" sz="2000" dirty="0"/>
          </a:p>
          <a:p>
            <a:pPr lvl="1"/>
            <a:r>
              <a:rPr lang="it-IT" altLang="en-IT" sz="2000" dirty="0"/>
              <a:t>General </a:t>
            </a:r>
            <a:r>
              <a:rPr lang="it-IT" altLang="en-IT" sz="2000" dirty="0" err="1"/>
              <a:t>properties</a:t>
            </a:r>
            <a:endParaRPr lang="it-IT" altLang="en-IT" sz="2000" dirty="0"/>
          </a:p>
          <a:p>
            <a:r>
              <a:rPr lang="it-IT" altLang="en-IT" dirty="0"/>
              <a:t>Some </a:t>
            </a:r>
            <a:r>
              <a:rPr lang="it-IT" altLang="en-IT" dirty="0" err="1"/>
              <a:t>possible</a:t>
            </a:r>
            <a:r>
              <a:rPr lang="it-IT" altLang="en-IT" dirty="0"/>
              <a:t> </a:t>
            </a:r>
            <a:r>
              <a:rPr lang="it-IT" altLang="en-IT" dirty="0" err="1"/>
              <a:t>physics</a:t>
            </a:r>
            <a:r>
              <a:rPr lang="it-IT" altLang="en-IT" dirty="0"/>
              <a:t> </a:t>
            </a:r>
            <a:r>
              <a:rPr lang="it-IT" altLang="en-IT" dirty="0" err="1"/>
              <a:t>cases</a:t>
            </a:r>
            <a:r>
              <a:rPr lang="it-IT" altLang="en-IT" dirty="0"/>
              <a:t> (</a:t>
            </a:r>
            <a:r>
              <a:rPr lang="it-IT" altLang="en-IT" baseline="30000" dirty="0"/>
              <a:t>3</a:t>
            </a:r>
            <a:r>
              <a:rPr lang="it-IT" altLang="en-IT" dirty="0"/>
              <a:t>He, </a:t>
            </a:r>
            <a:r>
              <a:rPr lang="it-IT" altLang="en-IT" dirty="0" err="1"/>
              <a:t>n</a:t>
            </a:r>
            <a:r>
              <a:rPr lang="it-IT" altLang="en-IT" dirty="0"/>
              <a:t>) for NEDA+AGATA</a:t>
            </a:r>
          </a:p>
          <a:p>
            <a:r>
              <a:rPr lang="it-IT" altLang="en-IT" dirty="0" err="1"/>
              <a:t>What</a:t>
            </a:r>
            <a:r>
              <a:rPr lang="it-IT" altLang="en-IT" dirty="0"/>
              <a:t> </a:t>
            </a:r>
            <a:r>
              <a:rPr lang="it-IT" altLang="en-IT" dirty="0" err="1"/>
              <a:t>about</a:t>
            </a:r>
            <a:r>
              <a:rPr lang="it-IT" altLang="en-IT" dirty="0"/>
              <a:t> </a:t>
            </a:r>
            <a:r>
              <a:rPr lang="it-IT" altLang="en-IT" baseline="30000" dirty="0"/>
              <a:t>3</a:t>
            </a:r>
            <a:r>
              <a:rPr lang="it-IT" altLang="en-IT" dirty="0"/>
              <a:t>He targets? </a:t>
            </a:r>
          </a:p>
          <a:p>
            <a:r>
              <a:rPr lang="it-IT" altLang="en-IT" dirty="0" err="1"/>
              <a:t>Summary</a:t>
            </a:r>
            <a:endParaRPr lang="it-IT" altLang="en-IT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olo 1">
            <a:extLst>
              <a:ext uri="{FF2B5EF4-FFF2-40B4-BE49-F238E27FC236}">
                <a16:creationId xmlns:a16="http://schemas.microsoft.com/office/drawing/2014/main" id="{50CA219B-B439-0164-EB14-B1B4980941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Summary</a:t>
            </a:r>
          </a:p>
        </p:txBody>
      </p:sp>
      <p:sp>
        <p:nvSpPr>
          <p:cNvPr id="20482" name="Segnaposto contenuto 2">
            <a:extLst>
              <a:ext uri="{FF2B5EF4-FFF2-40B4-BE49-F238E27FC236}">
                <a16:creationId xmlns:a16="http://schemas.microsoft.com/office/drawing/2014/main" id="{CEFAE606-02BD-44AA-91F6-01CE8F6830AA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457200" y="1349648"/>
            <a:ext cx="8507413" cy="5319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it-IT" altLang="it-IT" dirty="0"/>
              <a:t>Versatile </a:t>
            </a:r>
            <a:r>
              <a:rPr lang="it-IT" altLang="it-IT" dirty="0" err="1"/>
              <a:t>neutron</a:t>
            </a:r>
            <a:r>
              <a:rPr lang="it-IT" altLang="it-IT" dirty="0"/>
              <a:t> detector to be </a:t>
            </a:r>
            <a:r>
              <a:rPr lang="it-IT" altLang="it-IT" dirty="0" err="1"/>
              <a:t>coupled</a:t>
            </a:r>
            <a:r>
              <a:rPr lang="it-IT" altLang="it-IT" dirty="0"/>
              <a:t> to gamma-ray arrays and </a:t>
            </a:r>
            <a:r>
              <a:rPr lang="it-IT" altLang="it-IT" dirty="0" err="1"/>
              <a:t>charged</a:t>
            </a:r>
            <a:r>
              <a:rPr lang="it-IT" altLang="it-IT" dirty="0"/>
              <a:t> </a:t>
            </a:r>
            <a:r>
              <a:rPr lang="it-IT" altLang="it-IT" dirty="0" err="1"/>
              <a:t>particle</a:t>
            </a:r>
            <a:r>
              <a:rPr lang="it-IT" altLang="it-IT" dirty="0"/>
              <a:t> detectors. </a:t>
            </a:r>
          </a:p>
          <a:p>
            <a:r>
              <a:rPr lang="it-IT" altLang="it-IT" dirty="0"/>
              <a:t>High </a:t>
            </a:r>
            <a:r>
              <a:rPr lang="it-IT" altLang="it-IT" dirty="0" err="1"/>
              <a:t>efficiency</a:t>
            </a:r>
            <a:r>
              <a:rPr lang="it-IT" altLang="it-IT" dirty="0"/>
              <a:t> </a:t>
            </a:r>
            <a:r>
              <a:rPr lang="it-IT" altLang="it-IT" dirty="0" err="1"/>
              <a:t>neutron</a:t>
            </a:r>
            <a:r>
              <a:rPr lang="it-IT" altLang="it-IT" dirty="0"/>
              <a:t> detector </a:t>
            </a:r>
            <a:r>
              <a:rPr lang="it-IT" altLang="it-IT" dirty="0" err="1"/>
              <a:t>based</a:t>
            </a:r>
            <a:r>
              <a:rPr lang="it-IT" altLang="it-IT" dirty="0"/>
              <a:t> on the </a:t>
            </a:r>
            <a:r>
              <a:rPr lang="it-IT" altLang="it-IT" dirty="0" err="1"/>
              <a:t>liquid</a:t>
            </a:r>
            <a:r>
              <a:rPr lang="it-IT" altLang="it-IT" dirty="0"/>
              <a:t> </a:t>
            </a:r>
            <a:r>
              <a:rPr lang="it-IT" altLang="it-IT" dirty="0" err="1"/>
              <a:t>scintillator</a:t>
            </a:r>
            <a:r>
              <a:rPr lang="it-IT" altLang="it-IT" dirty="0"/>
              <a:t> EJ301 with good </a:t>
            </a:r>
            <a:r>
              <a:rPr lang="it-IT" altLang="it-IT" dirty="0" err="1"/>
              <a:t>neutron</a:t>
            </a:r>
            <a:r>
              <a:rPr lang="it-IT" altLang="it-IT" dirty="0"/>
              <a:t>-gamma </a:t>
            </a:r>
            <a:r>
              <a:rPr lang="it-IT" altLang="it-IT" dirty="0" err="1"/>
              <a:t>discrimination</a:t>
            </a:r>
            <a:r>
              <a:rPr lang="it-IT" altLang="it-IT" dirty="0"/>
              <a:t> capabilities.</a:t>
            </a:r>
          </a:p>
          <a:p>
            <a:r>
              <a:rPr lang="it-IT" altLang="it-IT" dirty="0"/>
              <a:t>NEDA can be </a:t>
            </a:r>
            <a:r>
              <a:rPr lang="it-IT" altLang="it-IT" dirty="0" err="1"/>
              <a:t>used</a:t>
            </a:r>
            <a:r>
              <a:rPr lang="it-IT" altLang="it-IT" dirty="0"/>
              <a:t> in: </a:t>
            </a:r>
          </a:p>
          <a:p>
            <a:pPr lvl="1"/>
            <a:r>
              <a:rPr lang="it-IT" altLang="it-IT" sz="2000" dirty="0"/>
              <a:t>Fusion </a:t>
            </a:r>
            <a:r>
              <a:rPr lang="it-IT" altLang="it-IT" sz="2000" dirty="0" err="1"/>
              <a:t>evaporation</a:t>
            </a:r>
            <a:r>
              <a:rPr lang="it-IT" altLang="it-IT" sz="2000" dirty="0"/>
              <a:t> reactions</a:t>
            </a:r>
          </a:p>
          <a:p>
            <a:pPr lvl="1"/>
            <a:r>
              <a:rPr lang="it-IT" altLang="it-IT" sz="2000" dirty="0"/>
              <a:t>Transfer reaction, </a:t>
            </a:r>
            <a:r>
              <a:rPr lang="it-IT" altLang="it-IT" sz="2000" dirty="0" err="1"/>
              <a:t>such</a:t>
            </a:r>
            <a:r>
              <a:rPr lang="it-IT" altLang="it-IT" sz="2000" dirty="0"/>
              <a:t> </a:t>
            </a:r>
            <a:r>
              <a:rPr lang="it-IT" altLang="it-IT" sz="2000" dirty="0" err="1"/>
              <a:t>as</a:t>
            </a:r>
            <a:r>
              <a:rPr lang="it-IT" altLang="it-IT" sz="2000" dirty="0"/>
              <a:t> (</a:t>
            </a:r>
            <a:r>
              <a:rPr lang="it-IT" altLang="it-IT" sz="2000" baseline="30000" dirty="0"/>
              <a:t>3</a:t>
            </a:r>
            <a:r>
              <a:rPr lang="it-IT" altLang="it-IT" sz="2000" dirty="0"/>
              <a:t>He,n), (</a:t>
            </a:r>
            <a:r>
              <a:rPr lang="it-IT" altLang="it-IT" sz="2000" dirty="0" err="1"/>
              <a:t>d,n</a:t>
            </a:r>
            <a:r>
              <a:rPr lang="it-IT" altLang="it-IT" sz="2000" dirty="0"/>
              <a:t>), etc.</a:t>
            </a:r>
          </a:p>
          <a:p>
            <a:pPr lvl="1"/>
            <a:r>
              <a:rPr lang="it-IT" altLang="it-IT" sz="2000" dirty="0"/>
              <a:t>…</a:t>
            </a:r>
          </a:p>
          <a:p>
            <a:r>
              <a:rPr lang="en-GB" dirty="0"/>
              <a:t>A discussion on compatibility with GRIT and AGATA—both in terms of mechanics and electronics—is necessary; however, I believe the </a:t>
            </a:r>
            <a:r>
              <a:rPr lang="en-GB" b="1" dirty="0"/>
              <a:t>possible anticipated physics outcomes fully justify the effort</a:t>
            </a:r>
            <a:r>
              <a:rPr lang="en-GB" dirty="0"/>
              <a:t>.</a:t>
            </a:r>
          </a:p>
          <a:p>
            <a:r>
              <a:rPr lang="it-IT" altLang="it-IT" dirty="0"/>
              <a:t>One </a:t>
            </a:r>
            <a:r>
              <a:rPr lang="it-IT" altLang="it-IT" dirty="0" err="1"/>
              <a:t>could</a:t>
            </a:r>
            <a:r>
              <a:rPr lang="it-IT" altLang="it-IT" dirty="0"/>
              <a:t> </a:t>
            </a:r>
            <a:r>
              <a:rPr lang="it-IT" altLang="it-IT" dirty="0" err="1"/>
              <a:t>also</a:t>
            </a:r>
            <a:r>
              <a:rPr lang="it-IT" altLang="it-IT" dirty="0"/>
              <a:t> </a:t>
            </a:r>
            <a:r>
              <a:rPr lang="it-IT" altLang="it-IT" dirty="0" err="1"/>
              <a:t>imagine</a:t>
            </a:r>
            <a:r>
              <a:rPr lang="it-IT" altLang="it-IT" dirty="0"/>
              <a:t> a </a:t>
            </a:r>
            <a:r>
              <a:rPr lang="it-IT" altLang="it-IT" dirty="0" err="1"/>
              <a:t>campaign</a:t>
            </a:r>
            <a:r>
              <a:rPr lang="it-IT" altLang="it-IT" dirty="0"/>
              <a:t> </a:t>
            </a:r>
            <a:r>
              <a:rPr lang="it-IT" altLang="it-IT" dirty="0" err="1"/>
              <a:t>only</a:t>
            </a:r>
            <a:r>
              <a:rPr lang="it-IT" altLang="it-IT" dirty="0"/>
              <a:t> NEDA+AGATA …</a:t>
            </a:r>
          </a:p>
          <a:p>
            <a:endParaRPr lang="it-IT" altLang="it-IT" dirty="0"/>
          </a:p>
          <a:p>
            <a:r>
              <a:rPr lang="it-IT" altLang="it-IT" dirty="0"/>
              <a:t>Collaboration G. </a:t>
            </a:r>
            <a:r>
              <a:rPr lang="it-IT" altLang="it-IT" dirty="0" err="1"/>
              <a:t>Pottel</a:t>
            </a:r>
            <a:r>
              <a:rPr lang="it-IT" altLang="it-IT" dirty="0"/>
              <a:t> (Uni. Sevilla) for the 2p transfer </a:t>
            </a:r>
            <a:r>
              <a:rPr lang="it-IT" altLang="it-IT" dirty="0" err="1"/>
              <a:t>crossection</a:t>
            </a:r>
            <a:r>
              <a:rPr lang="it-IT" altLang="it-IT" dirty="0"/>
              <a:t> </a:t>
            </a:r>
            <a:r>
              <a:rPr lang="it-IT" altLang="it-IT" dirty="0" err="1"/>
              <a:t>calculations</a:t>
            </a:r>
            <a:endParaRPr lang="it-IT" altLang="it-IT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956E2-AD32-F2AE-B0CE-229FF799B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40378579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olo 1">
            <a:extLst>
              <a:ext uri="{FF2B5EF4-FFF2-40B4-BE49-F238E27FC236}">
                <a16:creationId xmlns:a16="http://schemas.microsoft.com/office/drawing/2014/main" id="{2E213323-270C-7B73-ABA8-10CBBEAD94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Transfer reactions </a:t>
            </a:r>
            <a:r>
              <a:rPr lang="it-IT" altLang="it-IT" baseline="30000"/>
              <a:t>3</a:t>
            </a:r>
            <a:r>
              <a:rPr lang="it-IT" altLang="it-IT"/>
              <a:t>He,n</a:t>
            </a:r>
          </a:p>
        </p:txBody>
      </p:sp>
      <p:pic>
        <p:nvPicPr>
          <p:cNvPr id="25602" name="Immagine 3" descr="Screen Shot 2015-10-27 at 14.33.24.png">
            <a:extLst>
              <a:ext uri="{FF2B5EF4-FFF2-40B4-BE49-F238E27FC236}">
                <a16:creationId xmlns:a16="http://schemas.microsoft.com/office/drawing/2014/main" id="{0E9FF444-3AAF-A2A0-21ED-B192F20329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68413"/>
            <a:ext cx="6515100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Immagine 4" descr="Screen Shot 2015-10-27 at 14.36.47.png">
            <a:extLst>
              <a:ext uri="{FF2B5EF4-FFF2-40B4-BE49-F238E27FC236}">
                <a16:creationId xmlns:a16="http://schemas.microsoft.com/office/drawing/2014/main" id="{FFA49AC8-F78F-5DCF-6183-D234C6A13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3573463"/>
            <a:ext cx="4854575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Immagine 5" descr="Screen Shot 2015-10-27 at 14.37.11.png">
            <a:extLst>
              <a:ext uri="{FF2B5EF4-FFF2-40B4-BE49-F238E27FC236}">
                <a16:creationId xmlns:a16="http://schemas.microsoft.com/office/drawing/2014/main" id="{B215DA6F-3E17-296C-2991-714F1757F1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27"/>
          <a:stretch>
            <a:fillRect/>
          </a:stretch>
        </p:blipFill>
        <p:spPr bwMode="auto">
          <a:xfrm>
            <a:off x="5219700" y="4554538"/>
            <a:ext cx="2159000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34BFB79-3B57-70F1-2A84-DA9E371520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805488"/>
            <a:ext cx="4608512" cy="708025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it-IT" altLang="it-IT" sz="2000">
                <a:solidFill>
                  <a:srgbClr val="000000"/>
                </a:solidFill>
              </a:rPr>
              <a:t>One neutron detector NE213 n/γ discrimination and one HPGe detector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AF73FC3A-056D-E535-5E3B-3B6073961A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138" y="3500438"/>
            <a:ext cx="2055812" cy="400050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000" baseline="30000" dirty="0">
                <a:solidFill>
                  <a:schemeClr val="dk1"/>
                </a:solidFill>
                <a:latin typeface="+mn-lt"/>
                <a:ea typeface="+mn-ea"/>
              </a:rPr>
              <a:t>58</a:t>
            </a:r>
            <a:r>
              <a:rPr lang="it-IT" sz="2000" dirty="0">
                <a:solidFill>
                  <a:schemeClr val="dk1"/>
                </a:solidFill>
                <a:latin typeface="+mn-lt"/>
                <a:ea typeface="+mn-ea"/>
              </a:rPr>
              <a:t>Ni (</a:t>
            </a:r>
            <a:r>
              <a:rPr lang="it-IT" sz="2000" baseline="30000" dirty="0">
                <a:solidFill>
                  <a:schemeClr val="dk1"/>
                </a:solidFill>
                <a:latin typeface="+mn-lt"/>
                <a:ea typeface="+mn-ea"/>
              </a:rPr>
              <a:t>3</a:t>
            </a:r>
            <a:r>
              <a:rPr lang="it-IT" sz="2000" dirty="0">
                <a:solidFill>
                  <a:schemeClr val="dk1"/>
                </a:solidFill>
                <a:latin typeface="+mn-lt"/>
                <a:ea typeface="+mn-ea"/>
              </a:rPr>
              <a:t>He,n) </a:t>
            </a:r>
            <a:r>
              <a:rPr lang="it-IT" sz="2000" baseline="30000" dirty="0">
                <a:solidFill>
                  <a:schemeClr val="dk1"/>
                </a:solidFill>
                <a:latin typeface="+mn-lt"/>
                <a:ea typeface="+mn-ea"/>
              </a:rPr>
              <a:t>60</a:t>
            </a:r>
            <a:r>
              <a:rPr lang="it-IT" sz="2000" dirty="0">
                <a:solidFill>
                  <a:schemeClr val="dk1"/>
                </a:solidFill>
                <a:latin typeface="+mn-lt"/>
                <a:ea typeface="+mn-ea"/>
              </a:rPr>
              <a:t>Zn </a:t>
            </a:r>
          </a:p>
        </p:txBody>
      </p:sp>
      <p:sp>
        <p:nvSpPr>
          <p:cNvPr id="25607" name="CasellaDiTesto 8">
            <a:extLst>
              <a:ext uri="{FF2B5EF4-FFF2-40B4-BE49-F238E27FC236}">
                <a16:creationId xmlns:a16="http://schemas.microsoft.com/office/drawing/2014/main" id="{E28F206A-1A07-F2D8-06DA-B8813522C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836613"/>
            <a:ext cx="52562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 sz="2000"/>
              <a:t>Let’s look at one example: </a:t>
            </a:r>
            <a:r>
              <a:rPr lang="it-IT" altLang="it-IT" sz="2000" baseline="30000"/>
              <a:t>60</a:t>
            </a:r>
            <a:r>
              <a:rPr lang="it-IT" altLang="it-IT" sz="2000"/>
              <a:t>Zn</a:t>
            </a:r>
          </a:p>
        </p:txBody>
      </p:sp>
      <p:pic>
        <p:nvPicPr>
          <p:cNvPr id="25608" name="Immagine 9" descr="Screen Shot 2015-10-27 at 15.20.46.png">
            <a:extLst>
              <a:ext uri="{FF2B5EF4-FFF2-40B4-BE49-F238E27FC236}">
                <a16:creationId xmlns:a16="http://schemas.microsoft.com/office/drawing/2014/main" id="{497FE8B9-27C2-6F0D-10E8-7FA0712E6D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25" y="1508125"/>
            <a:ext cx="2317750" cy="336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CasellaDiTesto 1">
            <a:extLst>
              <a:ext uri="{FF2B5EF4-FFF2-40B4-BE49-F238E27FC236}">
                <a16:creationId xmlns:a16="http://schemas.microsoft.com/office/drawing/2014/main" id="{DB015EF8-DB36-C1A0-FD5E-61252D2ACC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1196975"/>
            <a:ext cx="21605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 sz="1800"/>
              <a:t>Angular distribution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olo 1">
            <a:extLst>
              <a:ext uri="{FF2B5EF4-FFF2-40B4-BE49-F238E27FC236}">
                <a16:creationId xmlns:a16="http://schemas.microsoft.com/office/drawing/2014/main" id="{A9F646E3-0A87-1D5E-D957-0079F9AAD7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Shape coexistence in </a:t>
            </a:r>
            <a:r>
              <a:rPr lang="it-IT" altLang="it-IT" baseline="30000"/>
              <a:t>80</a:t>
            </a:r>
            <a:r>
              <a:rPr lang="it-IT" altLang="it-IT"/>
              <a:t>Zr</a:t>
            </a:r>
          </a:p>
        </p:txBody>
      </p:sp>
      <p:pic>
        <p:nvPicPr>
          <p:cNvPr id="26626" name="Immagine 7" descr="Screen Shot 2015-10-27 at 09.22.18.png">
            <a:extLst>
              <a:ext uri="{FF2B5EF4-FFF2-40B4-BE49-F238E27FC236}">
                <a16:creationId xmlns:a16="http://schemas.microsoft.com/office/drawing/2014/main" id="{A5401D8F-0564-00A6-EFC2-7BB160138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341438"/>
            <a:ext cx="3527425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CA3BA5B7-C976-D87C-A60D-97AF1EFEA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3" y="1628775"/>
            <a:ext cx="3635375" cy="1570038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1600" dirty="0" err="1">
                <a:solidFill>
                  <a:schemeClr val="dk1"/>
                </a:solidFill>
                <a:latin typeface="+mn-lt"/>
                <a:ea typeface="+mn-ea"/>
              </a:rPr>
              <a:t>Five</a:t>
            </a:r>
            <a:r>
              <a:rPr lang="it-IT" sz="1600" dirty="0">
                <a:solidFill>
                  <a:schemeClr val="dk1"/>
                </a:solidFill>
                <a:latin typeface="+mn-lt"/>
                <a:ea typeface="+mn-ea"/>
              </a:rPr>
              <a:t> 0+ </a:t>
            </a:r>
            <a:r>
              <a:rPr lang="it-IT" sz="1600" dirty="0" err="1">
                <a:solidFill>
                  <a:schemeClr val="dk1"/>
                </a:solidFill>
                <a:latin typeface="+mn-lt"/>
                <a:ea typeface="+mn-ea"/>
              </a:rPr>
              <a:t>states</a:t>
            </a:r>
            <a:r>
              <a:rPr lang="it-IT" sz="1600" dirty="0">
                <a:solidFill>
                  <a:schemeClr val="dk1"/>
                </a:solidFill>
                <a:latin typeface="+mn-lt"/>
                <a:ea typeface="+mn-ea"/>
              </a:rPr>
              <a:t> </a:t>
            </a:r>
            <a:r>
              <a:rPr lang="it-IT" sz="1600" dirty="0" err="1">
                <a:solidFill>
                  <a:schemeClr val="dk1"/>
                </a:solidFill>
                <a:latin typeface="+mn-lt"/>
                <a:ea typeface="+mn-ea"/>
              </a:rPr>
              <a:t>below</a:t>
            </a:r>
            <a:r>
              <a:rPr lang="it-IT" sz="1600" dirty="0">
                <a:solidFill>
                  <a:schemeClr val="dk1"/>
                </a:solidFill>
                <a:latin typeface="+mn-lt"/>
                <a:ea typeface="+mn-ea"/>
              </a:rPr>
              <a:t> 2.25 </a:t>
            </a:r>
            <a:r>
              <a:rPr lang="it-IT" sz="1600" dirty="0" err="1">
                <a:solidFill>
                  <a:schemeClr val="dk1"/>
                </a:solidFill>
                <a:latin typeface="+mn-lt"/>
                <a:ea typeface="+mn-ea"/>
              </a:rPr>
              <a:t>MeV</a:t>
            </a:r>
            <a:r>
              <a:rPr lang="it-IT" sz="1600" dirty="0">
                <a:solidFill>
                  <a:schemeClr val="dk1"/>
                </a:solidFill>
                <a:latin typeface="+mn-lt"/>
                <a:ea typeface="+mn-ea"/>
              </a:rPr>
              <a:t> </a:t>
            </a:r>
            <a:r>
              <a:rPr lang="it-IT" sz="1600" dirty="0" err="1">
                <a:solidFill>
                  <a:schemeClr val="dk1"/>
                </a:solidFill>
                <a:latin typeface="+mn-lt"/>
                <a:ea typeface="+mn-ea"/>
              </a:rPr>
              <a:t>that</a:t>
            </a:r>
            <a:r>
              <a:rPr lang="it-IT" sz="1600" dirty="0">
                <a:solidFill>
                  <a:schemeClr val="dk1"/>
                </a:solidFill>
                <a:latin typeface="+mn-lt"/>
                <a:ea typeface="+mn-ea"/>
              </a:rPr>
              <a:t> </a:t>
            </a:r>
            <a:r>
              <a:rPr lang="it-IT" sz="1600" dirty="0" err="1">
                <a:solidFill>
                  <a:schemeClr val="dk1"/>
                </a:solidFill>
                <a:latin typeface="+mn-lt"/>
                <a:ea typeface="+mn-ea"/>
              </a:rPr>
              <a:t>correspond</a:t>
            </a:r>
            <a:r>
              <a:rPr lang="it-IT" sz="1600" dirty="0">
                <a:solidFill>
                  <a:schemeClr val="dk1"/>
                </a:solidFill>
                <a:latin typeface="+mn-lt"/>
                <a:ea typeface="+mn-ea"/>
              </a:rPr>
              <a:t> to </a:t>
            </a:r>
            <a:r>
              <a:rPr lang="it-IT" sz="1600" dirty="0" err="1">
                <a:solidFill>
                  <a:schemeClr val="dk1"/>
                </a:solidFill>
                <a:latin typeface="+mn-lt"/>
                <a:ea typeface="+mn-ea"/>
              </a:rPr>
              <a:t>different</a:t>
            </a:r>
            <a:r>
              <a:rPr lang="it-IT" sz="1600" dirty="0">
                <a:solidFill>
                  <a:schemeClr val="dk1"/>
                </a:solidFill>
                <a:latin typeface="+mn-lt"/>
                <a:ea typeface="+mn-ea"/>
              </a:rPr>
              <a:t> minima in the </a:t>
            </a:r>
            <a:r>
              <a:rPr lang="it-IT" sz="1600" dirty="0" err="1">
                <a:solidFill>
                  <a:schemeClr val="dk1"/>
                </a:solidFill>
                <a:latin typeface="+mn-lt"/>
                <a:ea typeface="+mn-ea"/>
              </a:rPr>
              <a:t>triaxial</a:t>
            </a:r>
            <a:r>
              <a:rPr lang="it-IT" sz="1600" dirty="0">
                <a:solidFill>
                  <a:schemeClr val="dk1"/>
                </a:solidFill>
                <a:latin typeface="+mn-lt"/>
                <a:ea typeface="+mn-ea"/>
              </a:rPr>
              <a:t> </a:t>
            </a:r>
            <a:r>
              <a:rPr lang="it-IT" sz="1600" dirty="0" err="1">
                <a:solidFill>
                  <a:schemeClr val="dk1"/>
                </a:solidFill>
                <a:latin typeface="+mn-lt"/>
                <a:ea typeface="+mn-ea"/>
              </a:rPr>
              <a:t>potential</a:t>
            </a:r>
            <a:r>
              <a:rPr lang="it-IT" sz="1600" dirty="0">
                <a:solidFill>
                  <a:schemeClr val="dk1"/>
                </a:solidFill>
                <a:latin typeface="+mn-lt"/>
                <a:ea typeface="+mn-ea"/>
              </a:rPr>
              <a:t> </a:t>
            </a:r>
            <a:r>
              <a:rPr lang="it-IT" sz="1600" dirty="0" err="1">
                <a:solidFill>
                  <a:schemeClr val="dk1"/>
                </a:solidFill>
                <a:latin typeface="+mn-lt"/>
                <a:ea typeface="+mn-ea"/>
              </a:rPr>
              <a:t>energy</a:t>
            </a:r>
            <a:r>
              <a:rPr lang="it-IT" sz="1600" dirty="0">
                <a:solidFill>
                  <a:schemeClr val="dk1"/>
                </a:solidFill>
                <a:latin typeface="+mn-lt"/>
                <a:ea typeface="+mn-ea"/>
              </a:rPr>
              <a:t> </a:t>
            </a:r>
            <a:r>
              <a:rPr lang="it-IT" sz="1600" dirty="0" err="1">
                <a:solidFill>
                  <a:schemeClr val="dk1"/>
                </a:solidFill>
                <a:latin typeface="+mn-lt"/>
                <a:ea typeface="+mn-ea"/>
              </a:rPr>
              <a:t>landscape</a:t>
            </a:r>
            <a:r>
              <a:rPr lang="it-IT" sz="1600" dirty="0">
                <a:solidFill>
                  <a:schemeClr val="dk1"/>
                </a:solidFill>
                <a:latin typeface="+mn-lt"/>
                <a:ea typeface="+mn-ea"/>
              </a:rPr>
              <a:t> </a:t>
            </a:r>
            <a:r>
              <a:rPr lang="it-IT" sz="1600" dirty="0" err="1">
                <a:solidFill>
                  <a:schemeClr val="dk1"/>
                </a:solidFill>
                <a:latin typeface="+mn-lt"/>
                <a:ea typeface="+mn-ea"/>
              </a:rPr>
              <a:t>which</a:t>
            </a:r>
            <a:r>
              <a:rPr lang="it-IT" sz="1600" dirty="0">
                <a:solidFill>
                  <a:schemeClr val="dk1"/>
                </a:solidFill>
                <a:latin typeface="+mn-lt"/>
                <a:ea typeface="+mn-ea"/>
              </a:rPr>
              <a:t> </a:t>
            </a:r>
            <a:r>
              <a:rPr lang="it-IT" sz="1600" dirty="0" err="1">
                <a:solidFill>
                  <a:schemeClr val="dk1"/>
                </a:solidFill>
                <a:latin typeface="+mn-lt"/>
                <a:ea typeface="+mn-ea"/>
              </a:rPr>
              <a:t>constitutes</a:t>
            </a:r>
            <a:r>
              <a:rPr lang="it-IT" sz="1600" dirty="0">
                <a:solidFill>
                  <a:schemeClr val="dk1"/>
                </a:solidFill>
                <a:latin typeface="+mn-lt"/>
                <a:ea typeface="+mn-ea"/>
              </a:rPr>
              <a:t> a </a:t>
            </a:r>
            <a:r>
              <a:rPr lang="it-IT" sz="1600" dirty="0" err="1">
                <a:solidFill>
                  <a:schemeClr val="dk1"/>
                </a:solidFill>
                <a:latin typeface="+mn-lt"/>
                <a:ea typeface="+mn-ea"/>
              </a:rPr>
              <a:t>unique</a:t>
            </a:r>
            <a:r>
              <a:rPr lang="it-IT" sz="1600" dirty="0">
                <a:solidFill>
                  <a:schemeClr val="dk1"/>
                </a:solidFill>
                <a:latin typeface="+mn-lt"/>
                <a:ea typeface="+mn-ea"/>
              </a:rPr>
              <a:t> </a:t>
            </a:r>
            <a:r>
              <a:rPr lang="it-IT" sz="1600" dirty="0" err="1">
                <a:solidFill>
                  <a:schemeClr val="dk1"/>
                </a:solidFill>
                <a:latin typeface="+mn-lt"/>
                <a:ea typeface="+mn-ea"/>
              </a:rPr>
              <a:t>example</a:t>
            </a:r>
            <a:r>
              <a:rPr lang="it-IT" sz="1600" dirty="0">
                <a:solidFill>
                  <a:schemeClr val="dk1"/>
                </a:solidFill>
                <a:latin typeface="+mn-lt"/>
                <a:ea typeface="+mn-ea"/>
              </a:rPr>
              <a:t> of multiple </a:t>
            </a:r>
            <a:r>
              <a:rPr lang="it-IT" sz="1600" dirty="0" err="1">
                <a:solidFill>
                  <a:schemeClr val="dk1"/>
                </a:solidFill>
                <a:latin typeface="+mn-lt"/>
                <a:ea typeface="+mn-ea"/>
              </a:rPr>
              <a:t>shape</a:t>
            </a:r>
            <a:r>
              <a:rPr lang="it-IT" sz="1600" dirty="0">
                <a:solidFill>
                  <a:schemeClr val="dk1"/>
                </a:solidFill>
                <a:latin typeface="+mn-lt"/>
                <a:ea typeface="+mn-ea"/>
              </a:rPr>
              <a:t> </a:t>
            </a:r>
            <a:r>
              <a:rPr lang="it-IT" sz="1600" dirty="0" err="1">
                <a:solidFill>
                  <a:schemeClr val="dk1"/>
                </a:solidFill>
                <a:latin typeface="+mn-lt"/>
                <a:ea typeface="+mn-ea"/>
              </a:rPr>
              <a:t>coexistence</a:t>
            </a:r>
            <a:r>
              <a:rPr lang="it-IT" sz="1600" dirty="0">
                <a:solidFill>
                  <a:schemeClr val="dk1"/>
                </a:solidFill>
                <a:latin typeface="+mn-lt"/>
                <a:ea typeface="+mn-ea"/>
              </a:rPr>
              <a:t> in the </a:t>
            </a:r>
            <a:r>
              <a:rPr lang="it-IT" sz="1600" dirty="0" err="1">
                <a:solidFill>
                  <a:schemeClr val="dk1"/>
                </a:solidFill>
                <a:latin typeface="+mn-lt"/>
                <a:ea typeface="+mn-ea"/>
              </a:rPr>
              <a:t>nuclear</a:t>
            </a:r>
            <a:r>
              <a:rPr lang="it-IT" sz="1600" dirty="0">
                <a:solidFill>
                  <a:schemeClr val="dk1"/>
                </a:solidFill>
                <a:latin typeface="+mn-lt"/>
                <a:ea typeface="+mn-ea"/>
              </a:rPr>
              <a:t> chart.</a:t>
            </a:r>
          </a:p>
        </p:txBody>
      </p:sp>
      <p:sp>
        <p:nvSpPr>
          <p:cNvPr id="26628" name="Rettangolo 9">
            <a:extLst>
              <a:ext uri="{FF2B5EF4-FFF2-40B4-BE49-F238E27FC236}">
                <a16:creationId xmlns:a16="http://schemas.microsoft.com/office/drawing/2014/main" id="{A126DFD2-4369-C5C1-FD82-2F1180F63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6502400"/>
            <a:ext cx="63373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it-IT" sz="1600"/>
              <a:t>T. Rodriguez and J.L. Egido, Physics Letters B 705 (2011) 255–259</a:t>
            </a:r>
            <a:endParaRPr lang="it-IT" altLang="it-IT" sz="1600"/>
          </a:p>
        </p:txBody>
      </p:sp>
      <p:pic>
        <p:nvPicPr>
          <p:cNvPr id="26629" name="Immagine 2" descr="Screen Shot 2015-10-27 at 09.41.38.png">
            <a:extLst>
              <a:ext uri="{FF2B5EF4-FFF2-40B4-BE49-F238E27FC236}">
                <a16:creationId xmlns:a16="http://schemas.microsoft.com/office/drawing/2014/main" id="{EA783A6B-BA36-5757-1256-9003A84A91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644900"/>
            <a:ext cx="5761038" cy="27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Immagine 10" descr="Screen Shot 2015-10-26 at 17.56.46.png">
            <a:extLst>
              <a:ext uri="{FF2B5EF4-FFF2-40B4-BE49-F238E27FC236}">
                <a16:creationId xmlns:a16="http://schemas.microsoft.com/office/drawing/2014/main" id="{F4A90684-741A-3902-57ED-5627EA4783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 t="62427"/>
          <a:stretch>
            <a:fillRect/>
          </a:stretch>
        </p:blipFill>
        <p:spPr bwMode="auto">
          <a:xfrm>
            <a:off x="73025" y="4581525"/>
            <a:ext cx="291465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CasellaDiTesto 11">
            <a:extLst>
              <a:ext uri="{FF2B5EF4-FFF2-40B4-BE49-F238E27FC236}">
                <a16:creationId xmlns:a16="http://schemas.microsoft.com/office/drawing/2014/main" id="{C944B386-5A7C-F5D7-3E4E-4D3307FCE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94413"/>
            <a:ext cx="27368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 sz="1100"/>
              <a:t>S.M. Fisher et al., PRL87, 132501 (2001)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2FB240B-D3A1-2F8D-7D5D-EDC375298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3852863"/>
            <a:ext cx="2447925" cy="584200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600" dirty="0">
                <a:solidFill>
                  <a:schemeClr val="dk1"/>
                </a:solidFill>
                <a:latin typeface="+mn-lt"/>
                <a:ea typeface="+mn-ea"/>
              </a:rPr>
              <a:t>Fusion-</a:t>
            </a:r>
            <a:r>
              <a:rPr lang="it-IT" sz="1600" dirty="0" err="1">
                <a:solidFill>
                  <a:schemeClr val="dk1"/>
                </a:solidFill>
                <a:latin typeface="+mn-lt"/>
                <a:ea typeface="+mn-ea"/>
              </a:rPr>
              <a:t>evaporation</a:t>
            </a:r>
            <a:r>
              <a:rPr lang="it-IT" sz="1600" dirty="0">
                <a:solidFill>
                  <a:schemeClr val="dk1"/>
                </a:solidFill>
                <a:latin typeface="+mn-lt"/>
                <a:ea typeface="+mn-ea"/>
              </a:rPr>
              <a:t> </a:t>
            </a:r>
            <a:r>
              <a:rPr lang="it-IT" sz="1600" dirty="0" err="1">
                <a:solidFill>
                  <a:schemeClr val="dk1"/>
                </a:solidFill>
                <a:latin typeface="+mn-lt"/>
                <a:ea typeface="+mn-ea"/>
              </a:rPr>
              <a:t>reaction</a:t>
            </a:r>
            <a:r>
              <a:rPr lang="it-IT" sz="1600" dirty="0">
                <a:solidFill>
                  <a:schemeClr val="dk1"/>
                </a:solidFill>
                <a:latin typeface="+mn-lt"/>
                <a:ea typeface="+mn-ea"/>
              </a:rPr>
              <a:t>  </a:t>
            </a:r>
            <a:r>
              <a:rPr lang="it-IT" sz="1600" baseline="30000" dirty="0">
                <a:solidFill>
                  <a:schemeClr val="dk1"/>
                </a:solidFill>
                <a:latin typeface="+mn-lt"/>
                <a:ea typeface="+mn-ea"/>
              </a:rPr>
              <a:t>24</a:t>
            </a:r>
            <a:r>
              <a:rPr lang="it-IT" sz="1600" dirty="0">
                <a:solidFill>
                  <a:schemeClr val="dk1"/>
                </a:solidFill>
                <a:latin typeface="+mn-lt"/>
                <a:ea typeface="+mn-ea"/>
              </a:rPr>
              <a:t>Mg (</a:t>
            </a:r>
            <a:r>
              <a:rPr lang="it-IT" sz="1600" baseline="30000" dirty="0">
                <a:solidFill>
                  <a:schemeClr val="dk1"/>
                </a:solidFill>
                <a:latin typeface="+mn-lt"/>
                <a:ea typeface="+mn-ea"/>
              </a:rPr>
              <a:t>58</a:t>
            </a:r>
            <a:r>
              <a:rPr lang="it-IT" sz="1600" dirty="0">
                <a:solidFill>
                  <a:schemeClr val="dk1"/>
                </a:solidFill>
                <a:latin typeface="+mn-lt"/>
                <a:ea typeface="+mn-ea"/>
              </a:rPr>
              <a:t>Ni,2n)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olo 1">
            <a:extLst>
              <a:ext uri="{FF2B5EF4-FFF2-40B4-BE49-F238E27FC236}">
                <a16:creationId xmlns:a16="http://schemas.microsoft.com/office/drawing/2014/main" id="{A75A0122-75F8-1608-A212-A73CD490D1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Shape coexistence in </a:t>
            </a:r>
            <a:r>
              <a:rPr lang="it-IT" altLang="it-IT" baseline="30000"/>
              <a:t>80</a:t>
            </a:r>
            <a:r>
              <a:rPr lang="it-IT" altLang="it-IT"/>
              <a:t>Zr</a:t>
            </a:r>
          </a:p>
        </p:txBody>
      </p:sp>
      <p:pic>
        <p:nvPicPr>
          <p:cNvPr id="28674" name="Immagine 10" descr="78Sr80Zr.pdf">
            <a:extLst>
              <a:ext uri="{FF2B5EF4-FFF2-40B4-BE49-F238E27FC236}">
                <a16:creationId xmlns:a16="http://schemas.microsoft.com/office/drawing/2014/main" id="{CA1EDBC8-C651-B8C6-5F01-7089D873DE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0" r="9924" b="4047"/>
          <a:stretch>
            <a:fillRect/>
          </a:stretch>
        </p:blipFill>
        <p:spPr bwMode="auto">
          <a:xfrm>
            <a:off x="488950" y="2636838"/>
            <a:ext cx="5713413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Immagine 7" descr="Screen Shot 2015-10-27 at 09.22.18.png">
            <a:extLst>
              <a:ext uri="{FF2B5EF4-FFF2-40B4-BE49-F238E27FC236}">
                <a16:creationId xmlns:a16="http://schemas.microsoft.com/office/drawing/2014/main" id="{C8C4616C-27A1-FC64-1706-50099F0F17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773238"/>
            <a:ext cx="3321050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EA624809-4BBA-2D42-07DB-AFAABDA7525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932363" y="3500438"/>
            <a:ext cx="647700" cy="2160587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D0A56F65-CD31-2131-6EB5-172F28CEE54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427538" y="2781300"/>
            <a:ext cx="1223962" cy="2303463"/>
          </a:xfrm>
          <a:prstGeom prst="straightConnector1">
            <a:avLst/>
          </a:prstGeom>
          <a:noFill/>
          <a:ln w="57150">
            <a:solidFill>
              <a:srgbClr val="008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90D9B1E1-2B4D-5021-CA6B-2D1693C89B4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219700" y="3284538"/>
            <a:ext cx="1296988" cy="2376487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8" name="Connettore 1 27">
            <a:extLst>
              <a:ext uri="{FF2B5EF4-FFF2-40B4-BE49-F238E27FC236}">
                <a16:creationId xmlns:a16="http://schemas.microsoft.com/office/drawing/2014/main" id="{C56CEAEA-E100-CF08-249E-E9ED215BE27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708400" y="2852738"/>
            <a:ext cx="71438" cy="3097212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10552409-8FDD-2F1D-4FD4-31C2D0FAD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2276475"/>
            <a:ext cx="1368425" cy="400050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it-IT" altLang="it-IT" sz="2000">
                <a:solidFill>
                  <a:srgbClr val="000000"/>
                </a:solidFill>
              </a:rPr>
              <a:t>NEDA 2π</a:t>
            </a:r>
          </a:p>
        </p:txBody>
      </p:sp>
      <p:sp>
        <p:nvSpPr>
          <p:cNvPr id="28681" name="CasellaDiTesto 30">
            <a:extLst>
              <a:ext uri="{FF2B5EF4-FFF2-40B4-BE49-F238E27FC236}">
                <a16:creationId xmlns:a16="http://schemas.microsoft.com/office/drawing/2014/main" id="{62334DD9-ABD2-FB80-084E-67D123516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1484313"/>
            <a:ext cx="5257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 sz="1800"/>
              <a:t>DWBA calculations (Twofnr) – One step process</a:t>
            </a:r>
          </a:p>
        </p:txBody>
      </p:sp>
      <p:pic>
        <p:nvPicPr>
          <p:cNvPr id="28682" name="Immagine 31" descr="Screen Shot 2015-10-27 at 10.53.13.png">
            <a:extLst>
              <a:ext uri="{FF2B5EF4-FFF2-40B4-BE49-F238E27FC236}">
                <a16:creationId xmlns:a16="http://schemas.microsoft.com/office/drawing/2014/main" id="{383B5113-3F92-C7B9-211B-96E4635D28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781300"/>
            <a:ext cx="681037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3" name="Rettangolo 32">
            <a:extLst>
              <a:ext uri="{FF2B5EF4-FFF2-40B4-BE49-F238E27FC236}">
                <a16:creationId xmlns:a16="http://schemas.microsoft.com/office/drawing/2014/main" id="{C86B7EE5-18CE-E75B-DC42-B267D028E0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4437063"/>
            <a:ext cx="273685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 sz="1600" baseline="30000"/>
              <a:t>78</a:t>
            </a:r>
            <a:r>
              <a:rPr lang="it-IT" altLang="it-IT" sz="1600"/>
              <a:t>Sr (source – 2.2 10</a:t>
            </a:r>
            <a:r>
              <a:rPr lang="it-IT" altLang="it-IT" sz="1600" baseline="30000"/>
              <a:t>6 </a:t>
            </a:r>
            <a:r>
              <a:rPr lang="it-IT" altLang="it-IT" sz="1600"/>
              <a:t>ions/μA) considering 1.4 μA of protons and 5% charge/acc. efficiency </a:t>
            </a:r>
            <a:r>
              <a:rPr lang="it-IT" altLang="it-IT" sz="1600">
                <a:sym typeface="Wingdings" pitchFamily="2" charset="2"/>
              </a:rPr>
              <a:t> 1.5 </a:t>
            </a:r>
            <a:r>
              <a:rPr lang="it-IT" altLang="it-IT" sz="1600"/>
              <a:t>10</a:t>
            </a:r>
            <a:r>
              <a:rPr lang="it-IT" altLang="it-IT" sz="1600" baseline="30000"/>
              <a:t>5 </a:t>
            </a:r>
            <a:r>
              <a:rPr lang="it-IT" altLang="it-IT" sz="1600"/>
              <a:t>ions/s</a:t>
            </a: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36C385F9-8C05-DC51-50D6-9917C5CBE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2708275"/>
            <a:ext cx="2017712" cy="400050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000" baseline="30000" dirty="0">
                <a:solidFill>
                  <a:schemeClr val="dk1"/>
                </a:solidFill>
                <a:latin typeface="+mn-lt"/>
                <a:ea typeface="+mn-ea"/>
              </a:rPr>
              <a:t>78</a:t>
            </a:r>
            <a:r>
              <a:rPr lang="it-IT" sz="2000" dirty="0">
                <a:solidFill>
                  <a:schemeClr val="dk1"/>
                </a:solidFill>
                <a:latin typeface="+mn-lt"/>
                <a:ea typeface="+mn-ea"/>
              </a:rPr>
              <a:t>Sr (</a:t>
            </a:r>
            <a:r>
              <a:rPr lang="it-IT" sz="2000" baseline="30000" dirty="0">
                <a:solidFill>
                  <a:schemeClr val="dk1"/>
                </a:solidFill>
                <a:latin typeface="+mn-lt"/>
                <a:ea typeface="+mn-ea"/>
              </a:rPr>
              <a:t>3</a:t>
            </a:r>
            <a:r>
              <a:rPr lang="it-IT" sz="2000" dirty="0">
                <a:solidFill>
                  <a:schemeClr val="dk1"/>
                </a:solidFill>
                <a:latin typeface="+mn-lt"/>
                <a:ea typeface="+mn-ea"/>
              </a:rPr>
              <a:t>He,n) </a:t>
            </a:r>
            <a:r>
              <a:rPr lang="it-IT" sz="2000" baseline="30000" dirty="0">
                <a:solidFill>
                  <a:schemeClr val="dk1"/>
                </a:solidFill>
                <a:latin typeface="+mn-lt"/>
                <a:ea typeface="+mn-ea"/>
              </a:rPr>
              <a:t>80</a:t>
            </a:r>
            <a:r>
              <a:rPr lang="it-IT" sz="2000" dirty="0">
                <a:solidFill>
                  <a:schemeClr val="dk1"/>
                </a:solidFill>
                <a:latin typeface="+mn-lt"/>
                <a:ea typeface="+mn-ea"/>
              </a:rPr>
              <a:t>Zr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6B7A450-4F86-5C8E-20F8-138A42EB4C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2133600"/>
            <a:ext cx="1368425" cy="400050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000" dirty="0">
                <a:solidFill>
                  <a:schemeClr val="dk1"/>
                </a:solidFill>
                <a:latin typeface="+mn-lt"/>
                <a:ea typeface="+mn-ea"/>
              </a:rPr>
              <a:t>4.0 </a:t>
            </a:r>
            <a:r>
              <a:rPr lang="it-IT" sz="2000" dirty="0" err="1">
                <a:solidFill>
                  <a:schemeClr val="dk1"/>
                </a:solidFill>
                <a:latin typeface="+mn-lt"/>
                <a:ea typeface="+mn-ea"/>
              </a:rPr>
              <a:t>MeV</a:t>
            </a:r>
            <a:r>
              <a:rPr lang="it-IT" sz="2000" dirty="0">
                <a:solidFill>
                  <a:schemeClr val="dk1"/>
                </a:solidFill>
                <a:latin typeface="+mn-lt"/>
                <a:ea typeface="+mn-ea"/>
              </a:rPr>
              <a:t>/u</a:t>
            </a:r>
          </a:p>
        </p:txBody>
      </p:sp>
      <p:sp>
        <p:nvSpPr>
          <p:cNvPr id="28686" name="Rettangolo 2">
            <a:extLst>
              <a:ext uri="{FF2B5EF4-FFF2-40B4-BE49-F238E27FC236}">
                <a16:creationId xmlns:a16="http://schemas.microsoft.com/office/drawing/2014/main" id="{6F9D5C38-A623-BF05-F4ED-7B8CFB0F1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6524625"/>
            <a:ext cx="4895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it-IT" sz="1400"/>
              <a:t>Optical potential: C.T. Liang et al. JPG 36 (2009) 085104 </a:t>
            </a:r>
            <a:endParaRPr lang="it-IT" altLang="it-IT" sz="1400"/>
          </a:p>
        </p:txBody>
      </p:sp>
      <p:sp>
        <p:nvSpPr>
          <p:cNvPr id="28687" name="CasellaDiTesto 3">
            <a:extLst>
              <a:ext uri="{FF2B5EF4-FFF2-40B4-BE49-F238E27FC236}">
                <a16:creationId xmlns:a16="http://schemas.microsoft.com/office/drawing/2014/main" id="{B5781E6E-E3F1-B70B-B7BC-40C83DC627CA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34988" y="5307013"/>
            <a:ext cx="6365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 sz="1600"/>
              <a:t>SF x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Number Placeholder 1">
            <a:extLst>
              <a:ext uri="{FF2B5EF4-FFF2-40B4-BE49-F238E27FC236}">
                <a16:creationId xmlns:a16="http://schemas.microsoft.com/office/drawing/2014/main" id="{6B543851-5997-E280-281E-95D6D0D2DFFD}"/>
              </a:ext>
            </a:extLst>
          </p:cNvPr>
          <p:cNvSpPr txBox="1">
            <a:spLocks/>
          </p:cNvSpPr>
          <p:nvPr/>
        </p:nvSpPr>
        <p:spPr bwMode="auto">
          <a:xfrm>
            <a:off x="6556375" y="6246813"/>
            <a:ext cx="21304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659" tIns="34829" rIns="69659" bIns="34829"/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fld id="{5BEB3E2C-523D-674D-9DC1-6A87CB808EF3}" type="slidenum">
              <a:rPr lang="tr-TR" altLang="it-IT"/>
              <a:pPr algn="ctr" eaLnBrk="1" hangingPunct="1"/>
              <a:t>25</a:t>
            </a:fld>
            <a:endParaRPr lang="tr-TR" altLang="it-IT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EE98AE5-A8CB-C447-4794-927123476A46}"/>
              </a:ext>
            </a:extLst>
          </p:cNvPr>
          <p:cNvSpPr/>
          <p:nvPr/>
        </p:nvSpPr>
        <p:spPr>
          <a:xfrm>
            <a:off x="0" y="1077913"/>
            <a:ext cx="9144000" cy="578008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9659" tIns="34829" rIns="69659" bIns="34829" anchor="ctr"/>
          <a:lstStyle/>
          <a:p>
            <a:pPr algn="ctr" eaLnBrk="1" hangingPunct="1">
              <a:defRPr/>
            </a:pPr>
            <a:endParaRPr lang="tr-TR" dirty="0"/>
          </a:p>
        </p:txBody>
      </p:sp>
      <p:pic>
        <p:nvPicPr>
          <p:cNvPr id="37891" name="Picture 3" descr="C:\Users\tayfun\Desktop\nedalnl\337752_2465379794179_1242796267_33154528_552600495_o.jpg">
            <a:extLst>
              <a:ext uri="{FF2B5EF4-FFF2-40B4-BE49-F238E27FC236}">
                <a16:creationId xmlns:a16="http://schemas.microsoft.com/office/drawing/2014/main" id="{9DF7335D-B0B9-D91C-8A6E-64DF3E7EA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888" y="4343400"/>
            <a:ext cx="4914900" cy="2457450"/>
          </a:xfrm>
          <a:prstGeom prst="rect">
            <a:avLst/>
          </a:prstGeom>
          <a:solidFill>
            <a:schemeClr val="bg1">
              <a:alpha val="8705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Box 6">
            <a:extLst>
              <a:ext uri="{FF2B5EF4-FFF2-40B4-BE49-F238E27FC236}">
                <a16:creationId xmlns:a16="http://schemas.microsoft.com/office/drawing/2014/main" id="{F994CA3E-73C7-64F7-51B1-2E35687CB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125538"/>
            <a:ext cx="6913562" cy="307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659" tIns="34829" rIns="69659" bIns="34829">
            <a:spAutoFit/>
          </a:bodyPr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it-IT" sz="1500"/>
              <a:t>The tests are being performed at LNL with the following instrumentation:</a:t>
            </a:r>
          </a:p>
          <a:p>
            <a:pPr eaLnBrk="1" hangingPunct="1"/>
            <a:endParaRPr lang="en-US" altLang="it-IT" sz="150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it-IT" sz="1500"/>
              <a:t>  2 x BC501A (5” x 5” cylindrical prototype detector)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it-IT" sz="1500"/>
              <a:t>  2 x BC537 (5” x 5” cylindrical prototype detector)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it-IT" sz="1500"/>
              <a:t>  SIS3302 100 MS/s, 16 bits 8 ch. digitizer (analog setup)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it-IT" sz="1500"/>
              <a:t>  SIS3350 500 MS/s, 12 bits 4 ch. digitizer </a:t>
            </a:r>
            <a:r>
              <a:rPr lang="tr-TR" altLang="it-IT" sz="1500"/>
              <a:t>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tr-TR" altLang="it-IT" sz="150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tr-TR" altLang="it-IT" sz="1500"/>
              <a:t>  Digital PSA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tr-TR" altLang="it-IT" sz="1500"/>
              <a:t>  VD tests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tr-TR" altLang="it-IT" sz="1500"/>
              <a:t>  Prototype tests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tr-TR" altLang="it-IT" sz="1500"/>
              <a:t>  Relative efficiency performance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tr-TR" altLang="it-IT" sz="1500"/>
              <a:t>  Cross-talk between the detectors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tr-TR" altLang="it-IT" sz="1500"/>
              <a:t>  Timing</a:t>
            </a:r>
            <a:endParaRPr lang="en-US" altLang="it-IT" sz="1500"/>
          </a:p>
        </p:txBody>
      </p:sp>
      <p:pic>
        <p:nvPicPr>
          <p:cNvPr id="37893" name="Picture 4" descr="C:\Users\tayfun\Desktop\nedalnl\337752_2465379914182_1242796267_33154530_2066414878_o.jpg">
            <a:extLst>
              <a:ext uri="{FF2B5EF4-FFF2-40B4-BE49-F238E27FC236}">
                <a16:creationId xmlns:a16="http://schemas.microsoft.com/office/drawing/2014/main" id="{EAC24AB6-B9A8-F4CE-B9C8-6B9865621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84313"/>
            <a:ext cx="301307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5" descr="C:\Users\tayfun\Desktop\nedalnl\301575_2465379674176_1242796267_33154526_955346064_n.jpg">
            <a:extLst>
              <a:ext uri="{FF2B5EF4-FFF2-40B4-BE49-F238E27FC236}">
                <a16:creationId xmlns:a16="http://schemas.microsoft.com/office/drawing/2014/main" id="{21E1477C-7417-89B4-57D6-1155130B7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4437063"/>
            <a:ext cx="3444875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Rectangle 2">
            <a:extLst>
              <a:ext uri="{FF2B5EF4-FFF2-40B4-BE49-F238E27FC236}">
                <a16:creationId xmlns:a16="http://schemas.microsoft.com/office/drawing/2014/main" id="{1523A4AF-BFF3-0531-AD6F-A036EFC33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524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>
                <a:solidFill>
                  <a:schemeClr val="tx2"/>
                </a:solidFill>
              </a:rPr>
              <a:t>NEDA test setup at LNL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6CF4686-E083-B355-42F9-B83E0698137E}"/>
              </a:ext>
            </a:extLst>
          </p:cNvPr>
          <p:cNvSpPr txBox="1"/>
          <p:nvPr/>
        </p:nvSpPr>
        <p:spPr>
          <a:xfrm>
            <a:off x="4572000" y="4797425"/>
            <a:ext cx="936625" cy="3683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1800" dirty="0"/>
              <a:t>BC537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2E6095A-7346-8B84-1052-82726943BD64}"/>
              </a:ext>
            </a:extLst>
          </p:cNvPr>
          <p:cNvSpPr txBox="1"/>
          <p:nvPr/>
        </p:nvSpPr>
        <p:spPr>
          <a:xfrm>
            <a:off x="7308850" y="4500563"/>
            <a:ext cx="1079500" cy="3683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1800" dirty="0"/>
              <a:t>BC501A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FFC0F98-CB0D-90C9-19DE-74BB4CF5A986}"/>
              </a:ext>
            </a:extLst>
          </p:cNvPr>
          <p:cNvSpPr txBox="1"/>
          <p:nvPr/>
        </p:nvSpPr>
        <p:spPr>
          <a:xfrm>
            <a:off x="6443663" y="6237288"/>
            <a:ext cx="936625" cy="36988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1800" dirty="0"/>
              <a:t>BaF2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Immagine 2">
            <a:extLst>
              <a:ext uri="{FF2B5EF4-FFF2-40B4-BE49-F238E27FC236}">
                <a16:creationId xmlns:a16="http://schemas.microsoft.com/office/drawing/2014/main" id="{B5DF1EFA-C997-8670-500C-94E3EAE5D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557338"/>
            <a:ext cx="6673850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Titolo 1">
            <a:extLst>
              <a:ext uri="{FF2B5EF4-FFF2-40B4-BE49-F238E27FC236}">
                <a16:creationId xmlns:a16="http://schemas.microsoft.com/office/drawing/2014/main" id="{6B232B4C-20CE-2F03-9B6E-5061459D76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Simulations: Single cell unit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FDF8D06-1025-DB07-2C82-22A1A0193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4437063"/>
            <a:ext cx="2881312" cy="1323975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2000" dirty="0" err="1">
                <a:solidFill>
                  <a:schemeClr val="dk1"/>
                </a:solidFill>
                <a:latin typeface="+mn-lt"/>
                <a:ea typeface="+mn-ea"/>
              </a:rPr>
              <a:t>Detailed</a:t>
            </a:r>
            <a:r>
              <a:rPr lang="it-IT" sz="2000" dirty="0">
                <a:solidFill>
                  <a:schemeClr val="dk1"/>
                </a:solidFill>
                <a:latin typeface="+mn-lt"/>
                <a:ea typeface="+mn-ea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+mn-lt"/>
                <a:ea typeface="+mn-ea"/>
              </a:rPr>
              <a:t>study</a:t>
            </a:r>
            <a:r>
              <a:rPr lang="it-IT" sz="2000" dirty="0">
                <a:solidFill>
                  <a:schemeClr val="dk1"/>
                </a:solidFill>
                <a:latin typeface="+mn-lt"/>
                <a:ea typeface="+mn-ea"/>
              </a:rPr>
              <a:t> of GEANT4 </a:t>
            </a:r>
            <a:r>
              <a:rPr lang="it-IT" sz="2000" dirty="0" err="1">
                <a:solidFill>
                  <a:schemeClr val="dk1"/>
                </a:solidFill>
                <a:latin typeface="+mn-lt"/>
                <a:ea typeface="+mn-ea"/>
              </a:rPr>
              <a:t>simulations</a:t>
            </a:r>
            <a:r>
              <a:rPr lang="it-IT" sz="2000" dirty="0">
                <a:solidFill>
                  <a:schemeClr val="dk1"/>
                </a:solidFill>
                <a:latin typeface="+mn-lt"/>
                <a:ea typeface="+mn-ea"/>
              </a:rPr>
              <a:t> for a single detector of NEDA.</a:t>
            </a:r>
          </a:p>
        </p:txBody>
      </p:sp>
      <p:pic>
        <p:nvPicPr>
          <p:cNvPr id="38916" name="Picture 2" descr="C:\Users\tayfun\Documents\My Dropbox\NEDA\Javier-report\2011-09-14\singlecell.png">
            <a:extLst>
              <a:ext uri="{FF2B5EF4-FFF2-40B4-BE49-F238E27FC236}">
                <a16:creationId xmlns:a16="http://schemas.microsoft.com/office/drawing/2014/main" id="{86C1E3F5-BE5D-ADED-3BF7-B388F6B9E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9" t="34000" r="44408" b="10861"/>
          <a:stretch>
            <a:fillRect/>
          </a:stretch>
        </p:blipFill>
        <p:spPr bwMode="auto">
          <a:xfrm>
            <a:off x="4572000" y="4508500"/>
            <a:ext cx="1565275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olo 1">
            <a:extLst>
              <a:ext uri="{FF2B5EF4-FFF2-40B4-BE49-F238E27FC236}">
                <a16:creationId xmlns:a16="http://schemas.microsoft.com/office/drawing/2014/main" id="{C24E82FC-92B7-C172-6485-0BDDE4EDD901}"/>
              </a:ext>
            </a:extLst>
          </p:cNvPr>
          <p:cNvSpPr txBox="1">
            <a:spLocks/>
          </p:cNvSpPr>
          <p:nvPr/>
        </p:nvSpPr>
        <p:spPr bwMode="auto">
          <a:xfrm>
            <a:off x="838200" y="152400"/>
            <a:ext cx="8305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 sz="3600">
                <a:solidFill>
                  <a:schemeClr val="tx2"/>
                </a:solidFill>
              </a:rPr>
              <a:t>PSA measurements for NEDA</a:t>
            </a:r>
          </a:p>
        </p:txBody>
      </p:sp>
      <p:sp>
        <p:nvSpPr>
          <p:cNvPr id="39938" name="Rettangolo 2">
            <a:extLst>
              <a:ext uri="{FF2B5EF4-FFF2-40B4-BE49-F238E27FC236}">
                <a16:creationId xmlns:a16="http://schemas.microsoft.com/office/drawing/2014/main" id="{1AB30076-C01A-BDC4-593B-F83164B62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1341438"/>
            <a:ext cx="79200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it-IT" sz="1800"/>
              <a:t>Algorithm for digital PSA for various Photomultipliers (fast to slow HQE 5’’)</a:t>
            </a:r>
          </a:p>
        </p:txBody>
      </p:sp>
      <p:pic>
        <p:nvPicPr>
          <p:cNvPr id="39939" name="Immagine 2" descr="Screen Shot 2015-01-06 at 17.49.21.png">
            <a:extLst>
              <a:ext uri="{FF2B5EF4-FFF2-40B4-BE49-F238E27FC236}">
                <a16:creationId xmlns:a16="http://schemas.microsoft.com/office/drawing/2014/main" id="{08C8924F-C15A-12C1-12F8-2165B51333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89138"/>
            <a:ext cx="5327650" cy="336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Immagine 1" descr="Screen Shot 2015-01-06 at 22.06.24.png">
            <a:extLst>
              <a:ext uri="{FF2B5EF4-FFF2-40B4-BE49-F238E27FC236}">
                <a16:creationId xmlns:a16="http://schemas.microsoft.com/office/drawing/2014/main" id="{EA64F091-D174-36C3-8613-104569D7D1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716338"/>
            <a:ext cx="4059237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CasellaDiTesto 3">
            <a:extLst>
              <a:ext uri="{FF2B5EF4-FFF2-40B4-BE49-F238E27FC236}">
                <a16:creationId xmlns:a16="http://schemas.microsoft.com/office/drawing/2014/main" id="{1D42FB46-DF12-8471-848F-C35C8587B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2997200"/>
            <a:ext cx="28082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2000"/>
              <a:t>FOM for various PM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6E66596-2537-A6F8-7D02-4CA8A06907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5229225"/>
            <a:ext cx="3025775" cy="708025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2000" dirty="0">
                <a:solidFill>
                  <a:schemeClr val="dk1"/>
                </a:solidFill>
                <a:latin typeface="+mn-lt"/>
                <a:ea typeface="+mn-ea"/>
              </a:rPr>
              <a:t>PM </a:t>
            </a:r>
            <a:r>
              <a:rPr lang="it-IT" sz="2000" dirty="0" err="1">
                <a:solidFill>
                  <a:schemeClr val="dk1"/>
                </a:solidFill>
                <a:latin typeface="+mn-lt"/>
                <a:ea typeface="+mn-ea"/>
              </a:rPr>
              <a:t>tests</a:t>
            </a:r>
            <a:r>
              <a:rPr lang="it-IT" sz="2000" dirty="0">
                <a:solidFill>
                  <a:schemeClr val="dk1"/>
                </a:solidFill>
                <a:latin typeface="+mn-lt"/>
                <a:ea typeface="+mn-ea"/>
              </a:rPr>
              <a:t> for best PSA NEDA </a:t>
            </a:r>
            <a:r>
              <a:rPr lang="it-IT" sz="2000" dirty="0" err="1">
                <a:solidFill>
                  <a:schemeClr val="dk1"/>
                </a:solidFill>
                <a:latin typeface="+mn-lt"/>
                <a:ea typeface="+mn-ea"/>
              </a:rPr>
              <a:t>capabilities</a:t>
            </a:r>
            <a:endParaRPr lang="it-IT" sz="2000" dirty="0">
              <a:solidFill>
                <a:schemeClr val="dk1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olo 1">
            <a:extLst>
              <a:ext uri="{FF2B5EF4-FFF2-40B4-BE49-F238E27FC236}">
                <a16:creationId xmlns:a16="http://schemas.microsoft.com/office/drawing/2014/main" id="{CF33FF67-8D4A-D238-7EF9-B366D26E3CD4}"/>
              </a:ext>
            </a:extLst>
          </p:cNvPr>
          <p:cNvSpPr txBox="1">
            <a:spLocks/>
          </p:cNvSpPr>
          <p:nvPr/>
        </p:nvSpPr>
        <p:spPr bwMode="auto">
          <a:xfrm>
            <a:off x="838200" y="152400"/>
            <a:ext cx="8305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 sz="3600">
                <a:solidFill>
                  <a:schemeClr val="tx2"/>
                </a:solidFill>
              </a:rPr>
              <a:t>Timing measurements for NEDA </a:t>
            </a:r>
          </a:p>
        </p:txBody>
      </p:sp>
      <p:sp>
        <p:nvSpPr>
          <p:cNvPr id="40962" name="Rettangolo 2">
            <a:extLst>
              <a:ext uri="{FF2B5EF4-FFF2-40B4-BE49-F238E27FC236}">
                <a16:creationId xmlns:a16="http://schemas.microsoft.com/office/drawing/2014/main" id="{5CB31E81-DEE5-8840-3E8A-34F5C25E16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1341438"/>
            <a:ext cx="79200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it-IT" sz="1800"/>
              <a:t>Algorithm for digital timing for various Photomultipliers (fast to slow HQE 5’’)</a:t>
            </a:r>
          </a:p>
        </p:txBody>
      </p:sp>
      <p:sp>
        <p:nvSpPr>
          <p:cNvPr id="40963" name="Rettangolo 3">
            <a:extLst>
              <a:ext uri="{FF2B5EF4-FFF2-40B4-BE49-F238E27FC236}">
                <a16:creationId xmlns:a16="http://schemas.microsoft.com/office/drawing/2014/main" id="{B78B7CB8-2FC6-4000-640B-1763C598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5951538"/>
            <a:ext cx="72723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it-IT" sz="1800"/>
              <a:t>The time resolution is obtained with a </a:t>
            </a:r>
            <a:r>
              <a:rPr lang="en-US" altLang="it-IT" sz="1800" baseline="30000"/>
              <a:t>60</a:t>
            </a:r>
            <a:r>
              <a:rPr lang="en-US" altLang="it-IT" sz="1800"/>
              <a:t>Co source and for two frequencies 500 MHz (the nominal) and 200 MHz (final NEDA one)</a:t>
            </a:r>
            <a:endParaRPr lang="en-GB" altLang="it-IT" sz="1800"/>
          </a:p>
        </p:txBody>
      </p:sp>
      <p:pic>
        <p:nvPicPr>
          <p:cNvPr id="40964" name="Immagine 1" descr="Screen Shot 2015-01-06 at 18.28.50.png">
            <a:extLst>
              <a:ext uri="{FF2B5EF4-FFF2-40B4-BE49-F238E27FC236}">
                <a16:creationId xmlns:a16="http://schemas.microsoft.com/office/drawing/2014/main" id="{6EA36AC9-1160-E558-B638-F4774C8209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89138"/>
            <a:ext cx="5111750" cy="317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Immagine 1" descr="Screen Shot 2014-01-06 at 10.22.52.png">
            <a:extLst>
              <a:ext uri="{FF2B5EF4-FFF2-40B4-BE49-F238E27FC236}">
                <a16:creationId xmlns:a16="http://schemas.microsoft.com/office/drawing/2014/main" id="{1AA529BE-B291-C81A-ED56-DD3FA97011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292600"/>
            <a:ext cx="1781175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Immagine 2" descr="Screen Shot 2015-01-06 at 22.17.12.png">
            <a:extLst>
              <a:ext uri="{FF2B5EF4-FFF2-40B4-BE49-F238E27FC236}">
                <a16:creationId xmlns:a16="http://schemas.microsoft.com/office/drawing/2014/main" id="{F628758B-CB26-DF65-FE7F-7643722EBA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0" r="16901" b="8073"/>
          <a:stretch>
            <a:fillRect/>
          </a:stretch>
        </p:blipFill>
        <p:spPr bwMode="auto">
          <a:xfrm>
            <a:off x="5435600" y="2060575"/>
            <a:ext cx="3529013" cy="396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0793563C-6F9F-6EBA-59CB-7061A4544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4797425"/>
            <a:ext cx="3024187" cy="708025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2000" dirty="0">
                <a:solidFill>
                  <a:schemeClr val="dk1"/>
                </a:solidFill>
                <a:latin typeface="+mn-lt"/>
                <a:ea typeface="+mn-ea"/>
              </a:rPr>
              <a:t>PM </a:t>
            </a:r>
            <a:r>
              <a:rPr lang="it-IT" sz="2000" dirty="0" err="1">
                <a:solidFill>
                  <a:schemeClr val="dk1"/>
                </a:solidFill>
                <a:latin typeface="+mn-lt"/>
                <a:ea typeface="+mn-ea"/>
              </a:rPr>
              <a:t>tests</a:t>
            </a:r>
            <a:r>
              <a:rPr lang="it-IT" sz="2000" dirty="0">
                <a:solidFill>
                  <a:schemeClr val="dk1"/>
                </a:solidFill>
                <a:latin typeface="+mn-lt"/>
                <a:ea typeface="+mn-ea"/>
              </a:rPr>
              <a:t> for best timing NEDA </a:t>
            </a:r>
            <a:r>
              <a:rPr lang="it-IT" sz="2000" dirty="0" err="1">
                <a:solidFill>
                  <a:schemeClr val="dk1"/>
                </a:solidFill>
                <a:latin typeface="+mn-lt"/>
                <a:ea typeface="+mn-ea"/>
              </a:rPr>
              <a:t>capabilities</a:t>
            </a:r>
            <a:endParaRPr lang="it-IT" sz="2000" dirty="0">
              <a:solidFill>
                <a:schemeClr val="dk1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Immagine 1">
            <a:extLst>
              <a:ext uri="{FF2B5EF4-FFF2-40B4-BE49-F238E27FC236}">
                <a16:creationId xmlns:a16="http://schemas.microsoft.com/office/drawing/2014/main" id="{CD57BEBE-5AC6-6934-E7F5-489E11929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8" y="1341438"/>
            <a:ext cx="5546725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CasellaDiTesto 4">
            <a:extLst>
              <a:ext uri="{FF2B5EF4-FFF2-40B4-BE49-F238E27FC236}">
                <a16:creationId xmlns:a16="http://schemas.microsoft.com/office/drawing/2014/main" id="{8DF348D8-ECF5-DB76-FB33-E653291A6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1638" y="6443663"/>
            <a:ext cx="4897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1800"/>
              <a:t>P.A. Soderstrom et al., to be submitted NIM 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535415F-197A-EBBD-98A5-E87E63E82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888" y="2349500"/>
            <a:ext cx="2881312" cy="708025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2000" dirty="0" err="1">
                <a:solidFill>
                  <a:schemeClr val="dk1"/>
                </a:solidFill>
                <a:latin typeface="+mn-lt"/>
                <a:ea typeface="+mn-ea"/>
              </a:rPr>
              <a:t>Pulse</a:t>
            </a:r>
            <a:r>
              <a:rPr lang="it-IT" sz="2000" dirty="0">
                <a:solidFill>
                  <a:schemeClr val="dk1"/>
                </a:solidFill>
                <a:latin typeface="+mn-lt"/>
                <a:ea typeface="+mn-ea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+mn-lt"/>
                <a:ea typeface="+mn-ea"/>
              </a:rPr>
              <a:t>shape</a:t>
            </a:r>
            <a:r>
              <a:rPr lang="it-IT" sz="2000" dirty="0">
                <a:solidFill>
                  <a:schemeClr val="dk1"/>
                </a:solidFill>
                <a:latin typeface="+mn-lt"/>
                <a:ea typeface="+mn-ea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+mn-lt"/>
                <a:ea typeface="+mn-ea"/>
              </a:rPr>
              <a:t>discrimination</a:t>
            </a:r>
            <a:r>
              <a:rPr lang="it-IT" sz="2000" dirty="0">
                <a:solidFill>
                  <a:schemeClr val="dk1"/>
                </a:solidFill>
                <a:latin typeface="+mn-lt"/>
                <a:ea typeface="+mn-ea"/>
              </a:rPr>
              <a:t> for NEDA </a:t>
            </a:r>
          </a:p>
        </p:txBody>
      </p:sp>
      <p:pic>
        <p:nvPicPr>
          <p:cNvPr id="41988" name="Immagine 1">
            <a:extLst>
              <a:ext uri="{FF2B5EF4-FFF2-40B4-BE49-F238E27FC236}">
                <a16:creationId xmlns:a16="http://schemas.microsoft.com/office/drawing/2014/main" id="{521815D5-1159-BE59-569A-8857CCC18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8" t="12296" r="60834" b="44431"/>
          <a:stretch>
            <a:fillRect/>
          </a:stretch>
        </p:blipFill>
        <p:spPr bwMode="auto">
          <a:xfrm>
            <a:off x="6264275" y="3429000"/>
            <a:ext cx="2555875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C2DB482-5E63-6496-8607-AADA7CEDD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5300663"/>
            <a:ext cx="720725" cy="400050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2000" dirty="0">
                <a:solidFill>
                  <a:schemeClr val="dk1"/>
                </a:solidFill>
                <a:latin typeface="+mn-lt"/>
                <a:ea typeface="+mn-ea"/>
              </a:rPr>
              <a:t>NN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EAD0BC9-C287-8FB7-98A5-DB3673EFC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1725" y="3357563"/>
            <a:ext cx="1512888" cy="400050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2000" dirty="0" err="1">
                <a:solidFill>
                  <a:schemeClr val="dk1"/>
                </a:solidFill>
                <a:latin typeface="+mn-lt"/>
                <a:ea typeface="+mn-ea"/>
              </a:rPr>
              <a:t>Traditional</a:t>
            </a:r>
            <a:endParaRPr lang="it-IT" sz="2000" dirty="0">
              <a:solidFill>
                <a:schemeClr val="dk1"/>
              </a:solidFill>
              <a:latin typeface="+mn-lt"/>
              <a:ea typeface="+mn-ea"/>
            </a:endParaRP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393438E3-23AE-B506-6D9D-914F79090E3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948488" y="3789363"/>
            <a:ext cx="1295400" cy="144462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436A7244-0CD0-8E3E-DDDF-265F718F3256}"/>
              </a:ext>
            </a:extLst>
          </p:cNvPr>
          <p:cNvCxnSpPr>
            <a:cxnSpLocks noChangeShapeType="1"/>
            <a:stCxn id="2" idx="0"/>
          </p:cNvCxnSpPr>
          <p:nvPr/>
        </p:nvCxnSpPr>
        <p:spPr bwMode="auto">
          <a:xfrm flipV="1">
            <a:off x="6011863" y="4581525"/>
            <a:ext cx="863600" cy="71913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41993" name="Title 1">
            <a:extLst>
              <a:ext uri="{FF2B5EF4-FFF2-40B4-BE49-F238E27FC236}">
                <a16:creationId xmlns:a16="http://schemas.microsoft.com/office/drawing/2014/main" id="{229A2139-577D-B955-7A34-D6193E1A5594}"/>
              </a:ext>
            </a:extLst>
          </p:cNvPr>
          <p:cNvSpPr txBox="1">
            <a:spLocks/>
          </p:cNvSpPr>
          <p:nvPr/>
        </p:nvSpPr>
        <p:spPr bwMode="auto">
          <a:xfrm>
            <a:off x="468313" y="152400"/>
            <a:ext cx="8077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it-IT" sz="3600">
                <a:solidFill>
                  <a:schemeClr val="tx2"/>
                </a:solidFill>
              </a:rPr>
              <a:t>NEDA test: PSA Neural Network </a:t>
            </a:r>
          </a:p>
        </p:txBody>
      </p:sp>
      <p:pic>
        <p:nvPicPr>
          <p:cNvPr id="41994" name="Picture 2">
            <a:extLst>
              <a:ext uri="{FF2B5EF4-FFF2-40B4-BE49-F238E27FC236}">
                <a16:creationId xmlns:a16="http://schemas.microsoft.com/office/drawing/2014/main" id="{5714502B-B9F6-2999-F333-B1207FF84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7"/>
          <a:stretch>
            <a:fillRect/>
          </a:stretch>
        </p:blipFill>
        <p:spPr bwMode="auto">
          <a:xfrm>
            <a:off x="2484438" y="5229225"/>
            <a:ext cx="1636712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2" descr="Diagram&#10;&#10;Description automatically generated">
            <a:extLst>
              <a:ext uri="{FF2B5EF4-FFF2-40B4-BE49-F238E27FC236}">
                <a16:creationId xmlns:a16="http://schemas.microsoft.com/office/drawing/2014/main" id="{95D22B1F-50B7-AC8F-5077-384D6A8A5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946525"/>
            <a:ext cx="3057525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Titolo 1">
            <a:extLst>
              <a:ext uri="{FF2B5EF4-FFF2-40B4-BE49-F238E27FC236}">
                <a16:creationId xmlns:a16="http://schemas.microsoft.com/office/drawing/2014/main" id="{F344EE8B-31F1-3832-4AF0-D044453F9E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What is NEDA? </a:t>
            </a:r>
          </a:p>
        </p:txBody>
      </p:sp>
      <p:sp>
        <p:nvSpPr>
          <p:cNvPr id="8195" name="Segnaposto contenuto 2">
            <a:extLst>
              <a:ext uri="{FF2B5EF4-FFF2-40B4-BE49-F238E27FC236}">
                <a16:creationId xmlns:a16="http://schemas.microsoft.com/office/drawing/2014/main" id="{66129E1D-A447-EE8F-A7D0-AA33E7C97C3C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457200" y="1341438"/>
            <a:ext cx="8229600" cy="3052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it-IT" altLang="it-IT"/>
              <a:t>Versatile neutron detector designed to be coupled to gamma-ray arrays </a:t>
            </a:r>
          </a:p>
          <a:p>
            <a:r>
              <a:rPr lang="it-IT" altLang="it-IT"/>
              <a:t>Neutron detection is based on the liquid scintillator EJ301 with good neutron-gamma discrimination capabilities.</a:t>
            </a:r>
          </a:p>
          <a:p>
            <a:r>
              <a:rPr lang="it-IT" altLang="it-IT"/>
              <a:t>FEE fully digital system:</a:t>
            </a:r>
          </a:p>
          <a:p>
            <a:pPr lvl="1"/>
            <a:r>
              <a:rPr lang="it-IT" altLang="it-IT" sz="2000"/>
              <a:t>200 MHz and ENOB 11,3</a:t>
            </a:r>
          </a:p>
          <a:p>
            <a:pPr lvl="1"/>
            <a:r>
              <a:rPr lang="it-IT" altLang="it-IT" sz="2000"/>
              <a:t>Global Trigger System - GTS</a:t>
            </a:r>
          </a:p>
          <a:p>
            <a:endParaRPr lang="it-IT" altLang="it-IT"/>
          </a:p>
          <a:p>
            <a:pPr lvl="1"/>
            <a:endParaRPr lang="it-IT" altLang="it-IT" sz="2000"/>
          </a:p>
        </p:txBody>
      </p:sp>
      <p:pic>
        <p:nvPicPr>
          <p:cNvPr id="8196" name="Immagine 2" descr="M.Danesin©Galileo-0415.jpg">
            <a:extLst>
              <a:ext uri="{FF2B5EF4-FFF2-40B4-BE49-F238E27FC236}">
                <a16:creationId xmlns:a16="http://schemas.microsoft.com/office/drawing/2014/main" id="{9D774A18-F14A-73E3-7AFB-21FDA9B200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4868863"/>
            <a:ext cx="1223963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Immagine 3" descr="M.Danesin©Galileo-0407.jpg">
            <a:extLst>
              <a:ext uri="{FF2B5EF4-FFF2-40B4-BE49-F238E27FC236}">
                <a16:creationId xmlns:a16="http://schemas.microsoft.com/office/drawing/2014/main" id="{D10BBA62-0D6C-7393-C62E-9E3455DF77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79"/>
          <a:stretch>
            <a:fillRect/>
          </a:stretch>
        </p:blipFill>
        <p:spPr bwMode="auto">
          <a:xfrm>
            <a:off x="7451725" y="3500438"/>
            <a:ext cx="1223963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CasellaDiTesto 4">
            <a:extLst>
              <a:ext uri="{FF2B5EF4-FFF2-40B4-BE49-F238E27FC236}">
                <a16:creationId xmlns:a16="http://schemas.microsoft.com/office/drawing/2014/main" id="{F47E2068-8436-B029-CF4C-C3627BA03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88" y="2852738"/>
            <a:ext cx="1368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 sz="1600"/>
              <a:t>Predecessor Neutron Wall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EE3E750-AAFB-6D85-E669-74D7129AD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125" y="6026150"/>
            <a:ext cx="1225550" cy="307975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1400" dirty="0">
                <a:solidFill>
                  <a:schemeClr val="dk1"/>
                </a:solidFill>
                <a:latin typeface="+mn-lt"/>
                <a:ea typeface="+mn-ea"/>
              </a:rPr>
              <a:t>AGATA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C038B05-4662-BE23-A419-9341A09AC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5257800"/>
            <a:ext cx="863600" cy="306388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1400" dirty="0">
                <a:solidFill>
                  <a:schemeClr val="dk1"/>
                </a:solidFill>
                <a:latin typeface="+mn-lt"/>
                <a:ea typeface="+mn-ea"/>
              </a:rPr>
              <a:t>NEDA</a:t>
            </a:r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F7778347-A2CA-EB57-F388-B1960C6E1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6013" y="4659313"/>
            <a:ext cx="719137" cy="792162"/>
          </a:xfrm>
          <a:prstGeom prst="ellips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it-IT">
              <a:solidFill>
                <a:schemeClr val="lt1"/>
              </a:solidFill>
              <a:latin typeface="+mn-lt"/>
              <a:ea typeface="+mn-ea"/>
            </a:endParaRP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92B1AA59-9EFD-DDCF-C4D3-54186D1BF6AB}"/>
              </a:ext>
            </a:extLst>
          </p:cNvPr>
          <p:cNvCxnSpPr>
            <a:cxnSpLocks noChangeShapeType="1"/>
            <a:stCxn id="12" idx="2"/>
          </p:cNvCxnSpPr>
          <p:nvPr/>
        </p:nvCxnSpPr>
        <p:spPr bwMode="auto">
          <a:xfrm flipH="1">
            <a:off x="801688" y="5054600"/>
            <a:ext cx="1584325" cy="971550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8203" name="Picture 10">
            <a:extLst>
              <a:ext uri="{FF2B5EF4-FFF2-40B4-BE49-F238E27FC236}">
                <a16:creationId xmlns:a16="http://schemas.microsoft.com/office/drawing/2014/main" id="{6F608D80-57F1-2A60-0576-70FADE835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550" y="3816350"/>
            <a:ext cx="3344863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olo 1">
            <a:extLst>
              <a:ext uri="{FF2B5EF4-FFF2-40B4-BE49-F238E27FC236}">
                <a16:creationId xmlns:a16="http://schemas.microsoft.com/office/drawing/2014/main" id="{D4754984-7404-2B19-A3CC-6B878F9DE5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NEDA detectors </a:t>
            </a:r>
          </a:p>
        </p:txBody>
      </p:sp>
      <p:pic>
        <p:nvPicPr>
          <p:cNvPr id="9218" name="Immagine 3" descr="Screen Shot 2015-10-19 at 17.16.48.png">
            <a:extLst>
              <a:ext uri="{FF2B5EF4-FFF2-40B4-BE49-F238E27FC236}">
                <a16:creationId xmlns:a16="http://schemas.microsoft.com/office/drawing/2014/main" id="{265DB8E9-71F9-1752-290A-B7F538BC7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412875"/>
            <a:ext cx="28194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CasellaDiTesto 4">
            <a:extLst>
              <a:ext uri="{FF2B5EF4-FFF2-40B4-BE49-F238E27FC236}">
                <a16:creationId xmlns:a16="http://schemas.microsoft.com/office/drawing/2014/main" id="{E6AB2891-9B5B-6428-813F-298B16B80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484313"/>
            <a:ext cx="489585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it-IT" altLang="it-IT" sz="2000"/>
              <a:t>Regular hexagon to tile up a surface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altLang="it-IT" sz="2000"/>
              <a:t>20 cm depth detector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altLang="it-IT" sz="2000"/>
              <a:t>5” PM Hamamatsu R11833-100HA QE 33%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altLang="it-IT" sz="2000"/>
              <a:t>PSA liquid EJ301 </a:t>
            </a:r>
            <a:r>
              <a:rPr lang="it-IT" altLang="it-IT" sz="2000">
                <a:sym typeface="Wingdings" pitchFamily="2" charset="2"/>
              </a:rPr>
              <a:t> 3 liters</a:t>
            </a:r>
            <a:endParaRPr lang="it-IT" altLang="it-IT" sz="2000"/>
          </a:p>
          <a:p>
            <a:pPr>
              <a:buFont typeface="Arial" panose="020B0604020202020204" pitchFamily="34" charset="0"/>
              <a:buChar char="•"/>
            </a:pPr>
            <a:r>
              <a:rPr lang="it-IT" altLang="it-IT" sz="2000"/>
              <a:t>TiO</a:t>
            </a:r>
            <a:r>
              <a:rPr lang="it-IT" altLang="it-IT" sz="2000" baseline="-25000"/>
              <a:t>2 </a:t>
            </a:r>
            <a:r>
              <a:rPr lang="it-IT" altLang="it-IT" sz="2000"/>
              <a:t>Reflexion paint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altLang="it-IT" sz="2000"/>
              <a:t>Expasion chamber ΔT =10-50 degrees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altLang="it-IT" sz="2000"/>
              <a:t>Voltage divider transistorized for large counting rates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altLang="it-IT" sz="2000"/>
              <a:t>Single to differential converter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altLang="it-IT" sz="2000"/>
              <a:t>1mm mu-metal shielding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altLang="it-IT" sz="2000"/>
              <a:t>Self produced</a:t>
            </a:r>
          </a:p>
        </p:txBody>
      </p:sp>
      <p:pic>
        <p:nvPicPr>
          <p:cNvPr id="9220" name="Immagine 15" descr="Screen Shot 2015-10-29 at 14.24.43.png">
            <a:extLst>
              <a:ext uri="{FF2B5EF4-FFF2-40B4-BE49-F238E27FC236}">
                <a16:creationId xmlns:a16="http://schemas.microsoft.com/office/drawing/2014/main" id="{3DE828FD-9474-B40C-8EB7-CE6855DA47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23616">
            <a:off x="5241131" y="2450307"/>
            <a:ext cx="1541463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C4CC96C-E50A-F2BE-9A4E-0E21661F8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3625" y="4803775"/>
            <a:ext cx="1417638" cy="646113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1800" dirty="0">
                <a:solidFill>
                  <a:schemeClr val="dk1"/>
                </a:solidFill>
                <a:latin typeface="+mn-lt"/>
                <a:ea typeface="+mn-ea"/>
              </a:rPr>
              <a:t>Expansion </a:t>
            </a:r>
            <a:r>
              <a:rPr lang="it-IT" sz="1800" dirty="0" err="1">
                <a:solidFill>
                  <a:schemeClr val="dk1"/>
                </a:solidFill>
                <a:latin typeface="+mn-lt"/>
                <a:ea typeface="+mn-ea"/>
              </a:rPr>
              <a:t>chamber</a:t>
            </a:r>
            <a:endParaRPr lang="it-IT" sz="1800" dirty="0">
              <a:solidFill>
                <a:schemeClr val="dk1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4">
            <a:extLst>
              <a:ext uri="{FF2B5EF4-FFF2-40B4-BE49-F238E27FC236}">
                <a16:creationId xmlns:a16="http://schemas.microsoft.com/office/drawing/2014/main" id="{60103AA7-5960-A78F-CB3C-121AFA6EB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2" r="30267" b="-101"/>
          <a:stretch>
            <a:fillRect/>
          </a:stretch>
        </p:blipFill>
        <p:spPr bwMode="auto">
          <a:xfrm rot="5400000">
            <a:off x="1142999" y="-1169987"/>
            <a:ext cx="6858001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CD27B1C-D37E-9AFF-58F1-1CF76CA41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716338"/>
            <a:ext cx="3384550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8">
            <a:extLst>
              <a:ext uri="{FF2B5EF4-FFF2-40B4-BE49-F238E27FC236}">
                <a16:creationId xmlns:a16="http://schemas.microsoft.com/office/drawing/2014/main" id="{627FBBA6-1070-0CF5-DA4A-8023B3E20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90" r="51575" b="24538"/>
          <a:stretch>
            <a:fillRect/>
          </a:stretch>
        </p:blipFill>
        <p:spPr bwMode="auto">
          <a:xfrm>
            <a:off x="-4763" y="20638"/>
            <a:ext cx="9148763" cy="705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olo 1">
            <a:extLst>
              <a:ext uri="{FF2B5EF4-FFF2-40B4-BE49-F238E27FC236}">
                <a16:creationId xmlns:a16="http://schemas.microsoft.com/office/drawing/2014/main" id="{C555D394-46EE-58A9-40B3-E410D7767E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General properties of NEDA</a:t>
            </a:r>
          </a:p>
        </p:txBody>
      </p:sp>
      <p:sp>
        <p:nvSpPr>
          <p:cNvPr id="12290" name="Segnaposto contenuto 2">
            <a:extLst>
              <a:ext uri="{FF2B5EF4-FFF2-40B4-BE49-F238E27FC236}">
                <a16:creationId xmlns:a16="http://schemas.microsoft.com/office/drawing/2014/main" id="{C5315318-5CD8-C3F3-2A9D-82B4EB28FA1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57200" y="1412875"/>
            <a:ext cx="8229600" cy="4997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it-IT" altLang="it-IT"/>
              <a:t>Flexible array – variability of focal positions  (experiment dependent) or configurations (mechanics to be done)</a:t>
            </a:r>
          </a:p>
          <a:p>
            <a:pPr lvl="1"/>
            <a:r>
              <a:rPr lang="it-IT" altLang="it-IT" sz="2000"/>
              <a:t>Various campaigns of physics depending on the configuration</a:t>
            </a:r>
          </a:p>
          <a:p>
            <a:r>
              <a:rPr lang="it-IT" altLang="it-IT"/>
              <a:t>Neutron multiplicity filter. Efficiency 1n 30%</a:t>
            </a:r>
          </a:p>
          <a:p>
            <a:r>
              <a:rPr lang="it-IT" altLang="it-IT"/>
              <a:t>Pulse shape discrimination – online trigger selectivity</a:t>
            </a:r>
          </a:p>
          <a:p>
            <a:r>
              <a:rPr lang="it-IT" altLang="it-IT"/>
              <a:t>Off-line implementation of traditional algorithms and/or Neural Networks</a:t>
            </a:r>
          </a:p>
          <a:p>
            <a:r>
              <a:rPr lang="it-IT" altLang="it-IT"/>
              <a:t>Angular resolution: </a:t>
            </a:r>
            <a:r>
              <a:rPr lang="it-IT" altLang="it-IT">
                <a:latin typeface="Symbol" pitchFamily="2" charset="2"/>
              </a:rPr>
              <a:t>D</a:t>
            </a:r>
            <a:r>
              <a:rPr lang="it-IT" altLang="it-IT"/>
              <a:t>θ(0.5 m) = ±7° - </a:t>
            </a:r>
            <a:r>
              <a:rPr lang="it-IT" altLang="it-IT">
                <a:latin typeface="Symbol" pitchFamily="2" charset="2"/>
              </a:rPr>
              <a:t>D</a:t>
            </a:r>
            <a:r>
              <a:rPr lang="it-IT" altLang="it-IT"/>
              <a:t>θ(1 m) = ±4° </a:t>
            </a:r>
          </a:p>
          <a:p>
            <a:r>
              <a:rPr lang="it-IT" altLang="it-IT"/>
              <a:t>Timing better than 1 ns. Same performance digital/analog.</a:t>
            </a:r>
          </a:p>
          <a:p>
            <a:r>
              <a:rPr lang="it-IT" altLang="it-IT"/>
              <a:t>Energy resolution ΔE/E: NEDA 1m – 40%, NEDA 7m – 5%</a:t>
            </a:r>
          </a:p>
          <a:p>
            <a:pPr>
              <a:buFontTx/>
              <a:buNone/>
            </a:pPr>
            <a:endParaRPr lang="it-IT" altLang="it-IT"/>
          </a:p>
        </p:txBody>
      </p:sp>
      <p:pic>
        <p:nvPicPr>
          <p:cNvPr id="12291" name="Immagine 4" descr="Screen Shot 2015-10-29 at 14.39.54.png">
            <a:extLst>
              <a:ext uri="{FF2B5EF4-FFF2-40B4-BE49-F238E27FC236}">
                <a16:creationId xmlns:a16="http://schemas.microsoft.com/office/drawing/2014/main" id="{5A8F1CD7-D958-6329-8618-176E0DCA5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5186363"/>
            <a:ext cx="43211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olo 1">
            <a:extLst>
              <a:ext uri="{FF2B5EF4-FFF2-40B4-BE49-F238E27FC236}">
                <a16:creationId xmlns:a16="http://schemas.microsoft.com/office/drawing/2014/main" id="{3142BFB1-90FD-CC4A-D027-4664440777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/>
              <a:t>First physics campaign with NEDA</a:t>
            </a:r>
          </a:p>
        </p:txBody>
      </p:sp>
      <p:pic>
        <p:nvPicPr>
          <p:cNvPr id="13314" name="Immagine 1" descr="Screen Shot 2016-05-11 at 14.44.13.png">
            <a:extLst>
              <a:ext uri="{FF2B5EF4-FFF2-40B4-BE49-F238E27FC236}">
                <a16:creationId xmlns:a16="http://schemas.microsoft.com/office/drawing/2014/main" id="{2BAB19C5-E2E0-9CD4-2240-780D9F728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40" r="50893"/>
          <a:stretch>
            <a:fillRect/>
          </a:stretch>
        </p:blipFill>
        <p:spPr bwMode="auto">
          <a:xfrm>
            <a:off x="755650" y="1268413"/>
            <a:ext cx="7416800" cy="551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0EB0ACA-7958-EFE4-A1B8-294AD0A31B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4221163"/>
            <a:ext cx="1943100" cy="461962"/>
          </a:xfrm>
          <a:prstGeom prst="rect">
            <a:avLst/>
          </a:prstGeom>
          <a:solidFill>
            <a:srgbClr val="3366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>
              <a:defRPr/>
            </a:pPr>
            <a:r>
              <a:rPr lang="it-IT" altLang="en-US" sz="1200">
                <a:solidFill>
                  <a:srgbClr val="000000"/>
                </a:solidFill>
              </a:rPr>
              <a:t>M. Bentley</a:t>
            </a:r>
          </a:p>
          <a:p>
            <a:pPr>
              <a:defRPr/>
            </a:pPr>
            <a:r>
              <a:rPr lang="it-IT" altLang="en-US" sz="1200" baseline="30000">
                <a:solidFill>
                  <a:srgbClr val="000000"/>
                </a:solidFill>
              </a:rPr>
              <a:t>65</a:t>
            </a:r>
            <a:r>
              <a:rPr lang="it-IT" altLang="en-US" sz="1200">
                <a:solidFill>
                  <a:srgbClr val="000000"/>
                </a:solidFill>
              </a:rPr>
              <a:t>As – isospin symmetry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E1B2C69-33AB-0204-2E51-0D6C6EB4F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3789363"/>
            <a:ext cx="2232025" cy="461962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 marL="228600" indent="-228600">
              <a:defRPr sz="40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>
              <a:buFontTx/>
              <a:buAutoNum type="alphaUcPeriod"/>
              <a:defRPr/>
            </a:pPr>
            <a:r>
              <a:rPr lang="it-IT" altLang="en-US" sz="1200">
                <a:solidFill>
                  <a:srgbClr val="000000"/>
                </a:solidFill>
              </a:rPr>
              <a:t>Boso</a:t>
            </a:r>
          </a:p>
          <a:p>
            <a:pPr>
              <a:defRPr/>
            </a:pPr>
            <a:r>
              <a:rPr lang="it-IT" altLang="en-US" sz="1200" baseline="30000">
                <a:solidFill>
                  <a:srgbClr val="000000"/>
                </a:solidFill>
              </a:rPr>
              <a:t>71</a:t>
            </a:r>
            <a:r>
              <a:rPr lang="it-IT" altLang="en-US" sz="1200">
                <a:solidFill>
                  <a:srgbClr val="000000"/>
                </a:solidFill>
              </a:rPr>
              <a:t>Kr-</a:t>
            </a:r>
            <a:r>
              <a:rPr lang="it-IT" altLang="en-US" sz="1200" baseline="30000">
                <a:solidFill>
                  <a:srgbClr val="000000"/>
                </a:solidFill>
              </a:rPr>
              <a:t>71</a:t>
            </a:r>
            <a:r>
              <a:rPr lang="it-IT" altLang="en-US" sz="1200">
                <a:solidFill>
                  <a:srgbClr val="000000"/>
                </a:solidFill>
              </a:rPr>
              <a:t>Br – isospin symmetry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7A944B6-2C7E-1566-C6EE-E1ADE551C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2997200"/>
            <a:ext cx="1441450" cy="461963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1200" dirty="0">
                <a:solidFill>
                  <a:schemeClr val="dk1"/>
                </a:solidFill>
                <a:latin typeface="+mn-lt"/>
                <a:ea typeface="+mn-ea"/>
              </a:rPr>
              <a:t>B. </a:t>
            </a:r>
            <a:r>
              <a:rPr lang="it-IT" sz="1200" dirty="0" err="1">
                <a:solidFill>
                  <a:schemeClr val="dk1"/>
                </a:solidFill>
                <a:latin typeface="+mn-lt"/>
                <a:ea typeface="+mn-ea"/>
              </a:rPr>
              <a:t>Cederwall</a:t>
            </a:r>
            <a:endParaRPr lang="it-IT" sz="1200" dirty="0">
              <a:solidFill>
                <a:schemeClr val="dk1"/>
              </a:solidFill>
              <a:latin typeface="+mn-lt"/>
              <a:ea typeface="+mn-ea"/>
            </a:endParaRPr>
          </a:p>
          <a:p>
            <a:pPr>
              <a:defRPr/>
            </a:pPr>
            <a:r>
              <a:rPr lang="it-IT" sz="1200" dirty="0">
                <a:solidFill>
                  <a:schemeClr val="dk1"/>
                </a:solidFill>
                <a:latin typeface="+mn-lt"/>
                <a:ea typeface="+mn-ea"/>
              </a:rPr>
              <a:t>T=0  </a:t>
            </a:r>
            <a:r>
              <a:rPr lang="it-IT" sz="1200" dirty="0" err="1">
                <a:solidFill>
                  <a:schemeClr val="dk1"/>
                </a:solidFill>
                <a:latin typeface="+mn-lt"/>
                <a:ea typeface="+mn-ea"/>
              </a:rPr>
              <a:t>pairing</a:t>
            </a:r>
            <a:r>
              <a:rPr lang="it-IT" sz="1200" dirty="0">
                <a:solidFill>
                  <a:schemeClr val="dk1"/>
                </a:solidFill>
                <a:latin typeface="+mn-lt"/>
                <a:ea typeface="+mn-ea"/>
              </a:rPr>
              <a:t> </a:t>
            </a:r>
            <a:r>
              <a:rPr lang="it-IT" sz="1200" baseline="30000" dirty="0">
                <a:solidFill>
                  <a:schemeClr val="dk1"/>
                </a:solidFill>
                <a:latin typeface="+mn-lt"/>
                <a:ea typeface="+mn-ea"/>
              </a:rPr>
              <a:t>88</a:t>
            </a:r>
            <a:r>
              <a:rPr lang="it-IT" sz="1200" dirty="0">
                <a:solidFill>
                  <a:schemeClr val="dk1"/>
                </a:solidFill>
                <a:latin typeface="+mn-lt"/>
                <a:ea typeface="+mn-ea"/>
              </a:rPr>
              <a:t>Ru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BDB85CA-4B61-1A2D-7E01-7F174F8AD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2420938"/>
            <a:ext cx="1727200" cy="461962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1200" dirty="0">
                <a:solidFill>
                  <a:schemeClr val="dk1"/>
                </a:solidFill>
                <a:latin typeface="+mn-lt"/>
                <a:ea typeface="+mn-ea"/>
              </a:rPr>
              <a:t>B. </a:t>
            </a:r>
            <a:r>
              <a:rPr lang="it-IT" sz="1200" dirty="0" err="1">
                <a:solidFill>
                  <a:schemeClr val="dk1"/>
                </a:solidFill>
                <a:latin typeface="+mn-lt"/>
                <a:ea typeface="+mn-ea"/>
              </a:rPr>
              <a:t>Cederwall</a:t>
            </a:r>
            <a:endParaRPr lang="it-IT" sz="1200" dirty="0">
              <a:solidFill>
                <a:schemeClr val="dk1"/>
              </a:solidFill>
              <a:latin typeface="+mn-lt"/>
              <a:ea typeface="+mn-ea"/>
            </a:endParaRPr>
          </a:p>
          <a:p>
            <a:pPr>
              <a:defRPr/>
            </a:pPr>
            <a:r>
              <a:rPr lang="it-IT" sz="1200" dirty="0">
                <a:solidFill>
                  <a:schemeClr val="dk1"/>
                </a:solidFill>
                <a:latin typeface="+mn-lt"/>
                <a:ea typeface="+mn-ea"/>
              </a:rPr>
              <a:t>T=0  </a:t>
            </a:r>
            <a:r>
              <a:rPr lang="it-IT" sz="1200" dirty="0" err="1">
                <a:solidFill>
                  <a:schemeClr val="dk1"/>
                </a:solidFill>
                <a:latin typeface="+mn-lt"/>
                <a:ea typeface="+mn-ea"/>
              </a:rPr>
              <a:t>lifetimesPd</a:t>
            </a:r>
            <a:r>
              <a:rPr lang="it-IT" sz="1200" dirty="0">
                <a:solidFill>
                  <a:schemeClr val="dk1"/>
                </a:solidFill>
                <a:latin typeface="+mn-lt"/>
                <a:ea typeface="+mn-ea"/>
              </a:rPr>
              <a:t>-Ru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1E95A50-B724-21ED-6CC0-0FC222597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1341438"/>
            <a:ext cx="2447925" cy="460375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1200" dirty="0">
                <a:solidFill>
                  <a:schemeClr val="dk1"/>
                </a:solidFill>
                <a:latin typeface="+mn-lt"/>
                <a:ea typeface="+mn-ea"/>
              </a:rPr>
              <a:t>E. </a:t>
            </a:r>
            <a:r>
              <a:rPr lang="it-IT" sz="1200" dirty="0" err="1">
                <a:solidFill>
                  <a:schemeClr val="dk1"/>
                </a:solidFill>
                <a:latin typeface="+mn-lt"/>
                <a:ea typeface="+mn-ea"/>
              </a:rPr>
              <a:t>Clement</a:t>
            </a:r>
            <a:r>
              <a:rPr lang="it-IT" sz="1200" dirty="0">
                <a:solidFill>
                  <a:schemeClr val="dk1"/>
                </a:solidFill>
                <a:latin typeface="+mn-lt"/>
                <a:ea typeface="+mn-ea"/>
              </a:rPr>
              <a:t>/J.J. Valiente-Dobon</a:t>
            </a:r>
          </a:p>
          <a:p>
            <a:pPr>
              <a:defRPr/>
            </a:pPr>
            <a:r>
              <a:rPr lang="it-IT" sz="1200" dirty="0" err="1">
                <a:solidFill>
                  <a:schemeClr val="dk1"/>
                </a:solidFill>
                <a:latin typeface="+mn-lt"/>
                <a:ea typeface="+mn-ea"/>
              </a:rPr>
              <a:t>Octupoles</a:t>
            </a:r>
            <a:r>
              <a:rPr lang="it-IT" sz="1200" dirty="0">
                <a:solidFill>
                  <a:schemeClr val="dk1"/>
                </a:solidFill>
                <a:latin typeface="+mn-lt"/>
                <a:ea typeface="+mn-ea"/>
              </a:rPr>
              <a:t> </a:t>
            </a:r>
            <a:r>
              <a:rPr lang="it-IT" sz="1200" dirty="0" err="1">
                <a:solidFill>
                  <a:schemeClr val="dk1"/>
                </a:solidFill>
                <a:latin typeface="+mn-lt"/>
                <a:ea typeface="+mn-ea"/>
              </a:rPr>
              <a:t>N</a:t>
            </a:r>
            <a:r>
              <a:rPr lang="it-IT" sz="1200" dirty="0">
                <a:solidFill>
                  <a:schemeClr val="dk1"/>
                </a:solidFill>
                <a:latin typeface="+mn-lt"/>
                <a:ea typeface="+mn-ea"/>
              </a:rPr>
              <a:t>=</a:t>
            </a:r>
            <a:r>
              <a:rPr lang="it-IT" sz="1200" dirty="0" err="1">
                <a:solidFill>
                  <a:schemeClr val="dk1"/>
                </a:solidFill>
                <a:latin typeface="+mn-lt"/>
                <a:ea typeface="+mn-ea"/>
              </a:rPr>
              <a:t>Z</a:t>
            </a:r>
            <a:r>
              <a:rPr lang="it-IT" sz="1200" dirty="0">
                <a:solidFill>
                  <a:schemeClr val="dk1"/>
                </a:solidFill>
                <a:latin typeface="+mn-lt"/>
                <a:ea typeface="+mn-ea"/>
              </a:rPr>
              <a:t> </a:t>
            </a:r>
            <a:r>
              <a:rPr lang="it-IT" sz="1200" dirty="0" err="1">
                <a:solidFill>
                  <a:schemeClr val="dk1"/>
                </a:solidFill>
                <a:latin typeface="+mn-lt"/>
                <a:ea typeface="+mn-ea"/>
              </a:rPr>
              <a:t>region</a:t>
            </a:r>
            <a:r>
              <a:rPr lang="it-IT" sz="1200" dirty="0">
                <a:solidFill>
                  <a:schemeClr val="dk1"/>
                </a:solidFill>
                <a:latin typeface="+mn-lt"/>
                <a:ea typeface="+mn-ea"/>
              </a:rPr>
              <a:t> </a:t>
            </a:r>
            <a:r>
              <a:rPr lang="it-IT" sz="1200" dirty="0" err="1">
                <a:solidFill>
                  <a:schemeClr val="dk1"/>
                </a:solidFill>
                <a:latin typeface="+mn-lt"/>
                <a:ea typeface="+mn-ea"/>
              </a:rPr>
              <a:t>Ba</a:t>
            </a:r>
            <a:r>
              <a:rPr lang="it-IT" sz="1200" dirty="0">
                <a:solidFill>
                  <a:schemeClr val="dk1"/>
                </a:solidFill>
                <a:latin typeface="+mn-lt"/>
                <a:ea typeface="+mn-ea"/>
              </a:rPr>
              <a:t>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12938EE-4791-D1B9-7378-C6F499B63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6308725"/>
            <a:ext cx="2735262" cy="461963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1200" dirty="0">
                <a:solidFill>
                  <a:schemeClr val="dk1"/>
                </a:solidFill>
                <a:latin typeface="+mn-lt"/>
                <a:ea typeface="+mn-ea"/>
              </a:rPr>
              <a:t>S. Leoni/B. </a:t>
            </a:r>
            <a:r>
              <a:rPr lang="it-IT" sz="1200" dirty="0" err="1">
                <a:solidFill>
                  <a:schemeClr val="dk1"/>
                </a:solidFill>
                <a:latin typeface="+mn-lt"/>
                <a:ea typeface="+mn-ea"/>
              </a:rPr>
              <a:t>Fornal</a:t>
            </a:r>
            <a:endParaRPr lang="it-IT" sz="1200" dirty="0">
              <a:solidFill>
                <a:schemeClr val="dk1"/>
              </a:solidFill>
              <a:latin typeface="+mn-lt"/>
              <a:ea typeface="+mn-ea"/>
            </a:endParaRPr>
          </a:p>
          <a:p>
            <a:pPr>
              <a:defRPr/>
            </a:pPr>
            <a:r>
              <a:rPr lang="it-IT" sz="1200" dirty="0">
                <a:solidFill>
                  <a:schemeClr val="dk1"/>
                </a:solidFill>
                <a:latin typeface="+mn-lt"/>
                <a:ea typeface="+mn-ea"/>
              </a:rPr>
              <a:t>Gamma </a:t>
            </a:r>
            <a:r>
              <a:rPr lang="it-IT" sz="1200" dirty="0" err="1">
                <a:solidFill>
                  <a:schemeClr val="dk1"/>
                </a:solidFill>
                <a:latin typeface="+mn-lt"/>
                <a:ea typeface="+mn-ea"/>
              </a:rPr>
              <a:t>decay</a:t>
            </a:r>
            <a:r>
              <a:rPr lang="it-IT" sz="1200" dirty="0">
                <a:solidFill>
                  <a:schemeClr val="dk1"/>
                </a:solidFill>
                <a:latin typeface="+mn-lt"/>
                <a:ea typeface="+mn-ea"/>
              </a:rPr>
              <a:t> </a:t>
            </a:r>
            <a:r>
              <a:rPr lang="it-IT" sz="1200" dirty="0" err="1">
                <a:solidFill>
                  <a:schemeClr val="dk1"/>
                </a:solidFill>
                <a:latin typeface="+mn-lt"/>
                <a:ea typeface="+mn-ea"/>
              </a:rPr>
              <a:t>near</a:t>
            </a:r>
            <a:r>
              <a:rPr lang="it-IT" sz="1200" dirty="0">
                <a:solidFill>
                  <a:schemeClr val="dk1"/>
                </a:solidFill>
                <a:latin typeface="+mn-lt"/>
                <a:ea typeface="+mn-ea"/>
              </a:rPr>
              <a:t> </a:t>
            </a:r>
            <a:r>
              <a:rPr lang="it-IT" sz="1200" dirty="0" err="1">
                <a:solidFill>
                  <a:schemeClr val="dk1"/>
                </a:solidFill>
                <a:latin typeface="+mn-lt"/>
                <a:ea typeface="+mn-ea"/>
              </a:rPr>
              <a:t>threshold</a:t>
            </a:r>
            <a:r>
              <a:rPr lang="it-IT" sz="1200" dirty="0">
                <a:solidFill>
                  <a:schemeClr val="dk1"/>
                </a:solidFill>
                <a:latin typeface="+mn-lt"/>
                <a:ea typeface="+mn-ea"/>
              </a:rPr>
              <a:t> </a:t>
            </a:r>
            <a:r>
              <a:rPr lang="it-IT" sz="1200" baseline="30000" dirty="0">
                <a:solidFill>
                  <a:schemeClr val="dk1"/>
                </a:solidFill>
                <a:latin typeface="+mn-lt"/>
                <a:ea typeface="+mn-ea"/>
              </a:rPr>
              <a:t>14</a:t>
            </a:r>
            <a:r>
              <a:rPr lang="it-IT" sz="1200" dirty="0">
                <a:solidFill>
                  <a:schemeClr val="dk1"/>
                </a:solidFill>
                <a:latin typeface="+mn-lt"/>
                <a:ea typeface="+mn-ea"/>
              </a:rPr>
              <a:t>C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F902BA5-AE77-2A83-E98B-7462BD804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4581525"/>
            <a:ext cx="2087562" cy="461963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1200" dirty="0">
                <a:solidFill>
                  <a:schemeClr val="dk1"/>
                </a:solidFill>
                <a:latin typeface="+mn-lt"/>
                <a:ea typeface="+mn-ea"/>
              </a:rPr>
              <a:t>D. </a:t>
            </a:r>
            <a:r>
              <a:rPr lang="it-IT" sz="1200" dirty="0" err="1">
                <a:solidFill>
                  <a:schemeClr val="dk1"/>
                </a:solidFill>
                <a:latin typeface="+mn-lt"/>
                <a:ea typeface="+mn-ea"/>
              </a:rPr>
              <a:t>Mengoni</a:t>
            </a:r>
            <a:endParaRPr lang="it-IT" sz="1200" dirty="0">
              <a:solidFill>
                <a:schemeClr val="dk1"/>
              </a:solidFill>
              <a:latin typeface="+mn-lt"/>
              <a:ea typeface="+mn-ea"/>
            </a:endParaRPr>
          </a:p>
          <a:p>
            <a:pPr>
              <a:defRPr/>
            </a:pPr>
            <a:r>
              <a:rPr lang="it-IT" sz="1200" dirty="0" err="1">
                <a:solidFill>
                  <a:schemeClr val="dk1"/>
                </a:solidFill>
                <a:latin typeface="+mn-lt"/>
                <a:ea typeface="+mn-ea"/>
              </a:rPr>
              <a:t>Shape</a:t>
            </a:r>
            <a:r>
              <a:rPr lang="it-IT" sz="1200" dirty="0">
                <a:solidFill>
                  <a:schemeClr val="dk1"/>
                </a:solidFill>
                <a:latin typeface="+mn-lt"/>
                <a:ea typeface="+mn-ea"/>
              </a:rPr>
              <a:t>  </a:t>
            </a:r>
            <a:r>
              <a:rPr lang="it-IT" sz="1200" dirty="0" err="1">
                <a:solidFill>
                  <a:schemeClr val="dk1"/>
                </a:solidFill>
                <a:latin typeface="+mn-lt"/>
                <a:ea typeface="+mn-ea"/>
              </a:rPr>
              <a:t>coexistance</a:t>
            </a:r>
            <a:r>
              <a:rPr lang="it-IT" sz="1200" dirty="0">
                <a:solidFill>
                  <a:schemeClr val="dk1"/>
                </a:solidFill>
                <a:latin typeface="+mn-lt"/>
                <a:ea typeface="+mn-ea"/>
              </a:rPr>
              <a:t> </a:t>
            </a:r>
            <a:r>
              <a:rPr lang="it-IT" sz="1200" baseline="30000" dirty="0">
                <a:solidFill>
                  <a:schemeClr val="dk1"/>
                </a:solidFill>
                <a:latin typeface="+mn-lt"/>
                <a:ea typeface="+mn-ea"/>
              </a:rPr>
              <a:t>60</a:t>
            </a:r>
            <a:r>
              <a:rPr lang="it-IT" sz="1200" dirty="0">
                <a:solidFill>
                  <a:schemeClr val="dk1"/>
                </a:solidFill>
                <a:latin typeface="+mn-lt"/>
                <a:ea typeface="+mn-ea"/>
              </a:rPr>
              <a:t>Zn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D995A18-460B-0C02-58BD-ABF0B491F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2967038"/>
            <a:ext cx="1728788" cy="461962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1200" dirty="0">
                <a:solidFill>
                  <a:schemeClr val="dk1"/>
                </a:solidFill>
                <a:latin typeface="+mn-lt"/>
                <a:ea typeface="+mn-ea"/>
              </a:rPr>
              <a:t>D. </a:t>
            </a:r>
            <a:r>
              <a:rPr lang="it-IT" sz="1200" dirty="0" err="1">
                <a:solidFill>
                  <a:schemeClr val="dk1"/>
                </a:solidFill>
                <a:latin typeface="+mn-lt"/>
                <a:ea typeface="+mn-ea"/>
              </a:rPr>
              <a:t>Ralet</a:t>
            </a:r>
            <a:endParaRPr lang="it-IT" sz="1200" dirty="0">
              <a:solidFill>
                <a:schemeClr val="dk1"/>
              </a:solidFill>
              <a:latin typeface="+mn-lt"/>
              <a:ea typeface="+mn-ea"/>
            </a:endParaRPr>
          </a:p>
          <a:p>
            <a:pPr>
              <a:defRPr/>
            </a:pPr>
            <a:r>
              <a:rPr lang="it-IT" sz="1200" baseline="30000" dirty="0">
                <a:solidFill>
                  <a:schemeClr val="dk1"/>
                </a:solidFill>
                <a:latin typeface="+mn-lt"/>
                <a:ea typeface="+mn-ea"/>
              </a:rPr>
              <a:t>84</a:t>
            </a:r>
            <a:r>
              <a:rPr lang="it-IT" sz="1200" dirty="0">
                <a:solidFill>
                  <a:schemeClr val="dk1"/>
                </a:solidFill>
                <a:latin typeface="+mn-lt"/>
                <a:ea typeface="+mn-ea"/>
              </a:rPr>
              <a:t>Mo T=0 </a:t>
            </a:r>
            <a:r>
              <a:rPr lang="it-IT" sz="1200" dirty="0" err="1">
                <a:solidFill>
                  <a:schemeClr val="dk1"/>
                </a:solidFill>
                <a:latin typeface="+mn-lt"/>
                <a:ea typeface="+mn-ea"/>
              </a:rPr>
              <a:t>pairing</a:t>
            </a:r>
            <a:endParaRPr lang="it-IT" sz="1200" dirty="0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F066434-AACC-65AC-0D16-0405EB930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1887538"/>
            <a:ext cx="1728787" cy="461962"/>
          </a:xfrm>
          <a:prstGeom prst="rect">
            <a:avLst/>
          </a:prstGeom>
          <a:solidFill>
            <a:srgbClr val="3366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1200" dirty="0">
                <a:solidFill>
                  <a:schemeClr val="dk1"/>
                </a:solidFill>
                <a:latin typeface="+mn-lt"/>
                <a:ea typeface="+mn-ea"/>
              </a:rPr>
              <a:t>M. </a:t>
            </a:r>
            <a:r>
              <a:rPr lang="it-IT" sz="1200" dirty="0" err="1">
                <a:solidFill>
                  <a:schemeClr val="dk1"/>
                </a:solidFill>
                <a:latin typeface="+mn-lt"/>
                <a:ea typeface="+mn-ea"/>
              </a:rPr>
              <a:t>Palacz</a:t>
            </a:r>
            <a:r>
              <a:rPr lang="it-IT" sz="1200" dirty="0">
                <a:solidFill>
                  <a:schemeClr val="dk1"/>
                </a:solidFill>
                <a:latin typeface="+mn-lt"/>
                <a:ea typeface="+mn-ea"/>
              </a:rPr>
              <a:t>/M. </a:t>
            </a:r>
            <a:r>
              <a:rPr lang="it-IT" sz="1200" dirty="0" err="1">
                <a:solidFill>
                  <a:schemeClr val="dk1"/>
                </a:solidFill>
                <a:latin typeface="+mn-lt"/>
                <a:ea typeface="+mn-ea"/>
              </a:rPr>
              <a:t>Gorska</a:t>
            </a:r>
            <a:endParaRPr lang="it-IT" sz="1200" dirty="0">
              <a:solidFill>
                <a:schemeClr val="dk1"/>
              </a:solidFill>
              <a:latin typeface="+mn-lt"/>
              <a:ea typeface="+mn-ea"/>
            </a:endParaRPr>
          </a:p>
          <a:p>
            <a:pPr>
              <a:defRPr/>
            </a:pPr>
            <a:r>
              <a:rPr lang="it-IT" sz="1200" dirty="0">
                <a:solidFill>
                  <a:schemeClr val="dk1"/>
                </a:solidFill>
                <a:latin typeface="+mn-lt"/>
                <a:ea typeface="+mn-ea"/>
              </a:rPr>
              <a:t>Pd high spin</a:t>
            </a:r>
          </a:p>
        </p:txBody>
      </p: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E5CDB9FE-6BC4-3AFA-D853-CD36C923DD1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900113" y="1341438"/>
            <a:ext cx="5040312" cy="496728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E2A8C1A9-0E3B-FA36-0F43-7F1BAC078C4F}"/>
              </a:ext>
            </a:extLst>
          </p:cNvPr>
          <p:cNvCxnSpPr>
            <a:cxnSpLocks noChangeShapeType="1"/>
            <a:stCxn id="8" idx="3"/>
          </p:cNvCxnSpPr>
          <p:nvPr/>
        </p:nvCxnSpPr>
        <p:spPr bwMode="auto">
          <a:xfrm>
            <a:off x="5148263" y="1571625"/>
            <a:ext cx="576262" cy="34448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4E85C472-8657-7DE3-BBA5-9A297A2A2DE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708400" y="2060575"/>
            <a:ext cx="1223963" cy="5762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6E99C65E-7A5C-AB76-0076-6EDD046FE77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11638" y="2708275"/>
            <a:ext cx="576262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1AE73A6B-614F-3B46-F414-F135C9118B4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563938" y="2924175"/>
            <a:ext cx="863600" cy="21748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00C99F09-D7C8-D69C-524A-1DE5378D83F1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4356100" y="2852738"/>
            <a:ext cx="503238" cy="36036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E1132B58-24FF-2933-D558-4BBCDB45B294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348038" y="3789363"/>
            <a:ext cx="863600" cy="100806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22D40299-D159-2438-8B24-3F4F2157D2EC}"/>
              </a:ext>
            </a:extLst>
          </p:cNvPr>
          <p:cNvCxnSpPr>
            <a:cxnSpLocks noChangeShapeType="1"/>
            <a:stCxn id="5" idx="1"/>
          </p:cNvCxnSpPr>
          <p:nvPr/>
        </p:nvCxnSpPr>
        <p:spPr bwMode="auto">
          <a:xfrm flipH="1" flipV="1">
            <a:off x="3492500" y="3644900"/>
            <a:ext cx="503238" cy="37465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843B4B20-D8F9-9F99-4655-D5EF669846C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051050" y="3716338"/>
            <a:ext cx="1368425" cy="73501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9D0E9380-62EA-D3C3-EFE9-9B49C89C9C8A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1403350" y="5949950"/>
            <a:ext cx="1296988" cy="59055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1B756B9C-02DF-7E03-F037-DA8D982275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1844675"/>
            <a:ext cx="2160587" cy="461963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1200" dirty="0">
                <a:solidFill>
                  <a:schemeClr val="dk1"/>
                </a:solidFill>
                <a:latin typeface="+mn-lt"/>
                <a:ea typeface="+mn-ea"/>
              </a:rPr>
              <a:t>N. </a:t>
            </a:r>
            <a:r>
              <a:rPr lang="it-IT" sz="1200" dirty="0" err="1">
                <a:solidFill>
                  <a:schemeClr val="dk1"/>
                </a:solidFill>
                <a:latin typeface="+mn-lt"/>
                <a:ea typeface="+mn-ea"/>
              </a:rPr>
              <a:t>Redon</a:t>
            </a:r>
            <a:endParaRPr lang="it-IT" sz="1200" dirty="0">
              <a:solidFill>
                <a:schemeClr val="dk1"/>
              </a:solidFill>
              <a:latin typeface="+mn-lt"/>
              <a:ea typeface="+mn-ea"/>
            </a:endParaRPr>
          </a:p>
          <a:p>
            <a:pPr>
              <a:defRPr/>
            </a:pPr>
            <a:r>
              <a:rPr lang="it-IT" sz="1200" dirty="0">
                <a:solidFill>
                  <a:schemeClr val="dk1"/>
                </a:solidFill>
                <a:latin typeface="+mn-lt"/>
                <a:ea typeface="+mn-ea"/>
              </a:rPr>
              <a:t>Sm, Pm </a:t>
            </a:r>
            <a:r>
              <a:rPr lang="it-IT" sz="1200" dirty="0" err="1">
                <a:solidFill>
                  <a:schemeClr val="dk1"/>
                </a:solidFill>
                <a:latin typeface="+mn-lt"/>
                <a:ea typeface="+mn-ea"/>
              </a:rPr>
              <a:t>deformations</a:t>
            </a:r>
            <a:r>
              <a:rPr lang="it-IT" sz="1200" dirty="0">
                <a:solidFill>
                  <a:schemeClr val="dk1"/>
                </a:solidFill>
                <a:latin typeface="+mn-lt"/>
                <a:ea typeface="+mn-ea"/>
              </a:rPr>
              <a:t> </a:t>
            </a:r>
          </a:p>
        </p:txBody>
      </p:sp>
      <p:cxnSp>
        <p:nvCxnSpPr>
          <p:cNvPr id="40" name="Connettore 2 39">
            <a:extLst>
              <a:ext uri="{FF2B5EF4-FFF2-40B4-BE49-F238E27FC236}">
                <a16:creationId xmlns:a16="http://schemas.microsoft.com/office/drawing/2014/main" id="{4AA1AF05-F6E3-E441-EF6D-A71E959C0482}"/>
              </a:ext>
            </a:extLst>
          </p:cNvPr>
          <p:cNvCxnSpPr>
            <a:cxnSpLocks noChangeShapeType="1"/>
            <a:stCxn id="39" idx="0"/>
          </p:cNvCxnSpPr>
          <p:nvPr/>
        </p:nvCxnSpPr>
        <p:spPr bwMode="auto">
          <a:xfrm flipV="1">
            <a:off x="7812088" y="404813"/>
            <a:ext cx="360362" cy="143986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C4BAE789-CEBE-16EE-C3D3-CEF7D3817D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6237288"/>
            <a:ext cx="792163" cy="400050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000" dirty="0" err="1">
                <a:solidFill>
                  <a:srgbClr val="FF0000"/>
                </a:solidFill>
                <a:latin typeface="+mn-lt"/>
                <a:ea typeface="+mn-ea"/>
              </a:rPr>
              <a:t>N</a:t>
            </a:r>
            <a:r>
              <a:rPr lang="it-IT" sz="2000" dirty="0">
                <a:solidFill>
                  <a:srgbClr val="FF0000"/>
                </a:solidFill>
                <a:latin typeface="+mn-lt"/>
                <a:ea typeface="+mn-ea"/>
              </a:rPr>
              <a:t>=</a:t>
            </a:r>
            <a:r>
              <a:rPr lang="it-IT" sz="2000" dirty="0" err="1">
                <a:solidFill>
                  <a:srgbClr val="FF0000"/>
                </a:solidFill>
                <a:latin typeface="+mn-lt"/>
                <a:ea typeface="+mn-ea"/>
              </a:rPr>
              <a:t>Z</a:t>
            </a:r>
            <a:endParaRPr lang="it-IT" sz="2000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90343BF1-FA3C-BF03-CD28-24632A536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5373688"/>
            <a:ext cx="3563938" cy="646112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800" dirty="0">
                <a:solidFill>
                  <a:schemeClr val="dk1"/>
                </a:solidFill>
                <a:latin typeface="+mn-lt"/>
                <a:ea typeface="+mn-ea"/>
              </a:rPr>
              <a:t>Fusion-</a:t>
            </a:r>
            <a:r>
              <a:rPr lang="it-IT" sz="1800" dirty="0" err="1">
                <a:solidFill>
                  <a:schemeClr val="dk1"/>
                </a:solidFill>
                <a:latin typeface="+mn-lt"/>
                <a:ea typeface="+mn-ea"/>
              </a:rPr>
              <a:t>evaporation</a:t>
            </a:r>
            <a:r>
              <a:rPr lang="it-IT" sz="1800" dirty="0">
                <a:solidFill>
                  <a:schemeClr val="dk1"/>
                </a:solidFill>
                <a:latin typeface="+mn-lt"/>
                <a:ea typeface="+mn-ea"/>
              </a:rPr>
              <a:t> </a:t>
            </a:r>
            <a:r>
              <a:rPr lang="it-IT" sz="1800" dirty="0" err="1">
                <a:solidFill>
                  <a:schemeClr val="dk1"/>
                </a:solidFill>
                <a:latin typeface="+mn-lt"/>
                <a:ea typeface="+mn-ea"/>
              </a:rPr>
              <a:t>reactions</a:t>
            </a:r>
            <a:r>
              <a:rPr lang="it-IT" sz="1800" dirty="0">
                <a:solidFill>
                  <a:schemeClr val="dk1"/>
                </a:solidFill>
                <a:latin typeface="+mn-lt"/>
                <a:ea typeface="+mn-ea"/>
              </a:rPr>
              <a:t> </a:t>
            </a:r>
            <a:r>
              <a:rPr lang="it-IT" sz="1800" dirty="0" err="1">
                <a:solidFill>
                  <a:schemeClr val="dk1"/>
                </a:solidFill>
                <a:latin typeface="+mn-lt"/>
                <a:ea typeface="+mn-ea"/>
              </a:rPr>
              <a:t>involving</a:t>
            </a:r>
            <a:r>
              <a:rPr lang="it-IT" sz="1800" dirty="0">
                <a:solidFill>
                  <a:schemeClr val="dk1"/>
                </a:solidFill>
                <a:latin typeface="+mn-lt"/>
                <a:ea typeface="+mn-ea"/>
              </a:rPr>
              <a:t> 1 or 2 </a:t>
            </a:r>
            <a:r>
              <a:rPr lang="it-IT" sz="1800" dirty="0" err="1">
                <a:solidFill>
                  <a:schemeClr val="dk1"/>
                </a:solidFill>
                <a:latin typeface="+mn-lt"/>
                <a:ea typeface="+mn-ea"/>
              </a:rPr>
              <a:t>neutrons</a:t>
            </a:r>
            <a:r>
              <a:rPr lang="it-IT" sz="1800" dirty="0">
                <a:solidFill>
                  <a:schemeClr val="dk1"/>
                </a:solidFill>
                <a:latin typeface="+mn-lt"/>
                <a:ea typeface="+mn-ea"/>
              </a:rPr>
              <a:t> </a:t>
            </a:r>
            <a:r>
              <a:rPr lang="it-IT" sz="1800" dirty="0" err="1">
                <a:solidFill>
                  <a:schemeClr val="dk1"/>
                </a:solidFill>
                <a:latin typeface="+mn-lt"/>
                <a:ea typeface="+mn-ea"/>
              </a:rPr>
              <a:t>tagging</a:t>
            </a:r>
            <a:r>
              <a:rPr lang="it-IT" sz="1800" dirty="0">
                <a:solidFill>
                  <a:schemeClr val="dk1"/>
                </a:solidFill>
                <a:latin typeface="+mn-lt"/>
                <a:ea typeface="+mn-ea"/>
              </a:rPr>
              <a:t>. 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E9078A90-B044-F7BB-647E-456B21374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5157788"/>
            <a:ext cx="1943100" cy="460375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>
              <a:defRPr/>
            </a:pPr>
            <a:r>
              <a:rPr lang="it-IT" altLang="en-US" sz="1200">
                <a:solidFill>
                  <a:srgbClr val="000000"/>
                </a:solidFill>
              </a:rPr>
              <a:t>B.S. Nara Singh</a:t>
            </a:r>
          </a:p>
          <a:p>
            <a:pPr>
              <a:defRPr/>
            </a:pPr>
            <a:r>
              <a:rPr lang="it-IT" altLang="en-US" sz="1200">
                <a:solidFill>
                  <a:srgbClr val="000000"/>
                </a:solidFill>
              </a:rPr>
              <a:t>A=50 – isospin symmetry </a:t>
            </a:r>
          </a:p>
        </p:txBody>
      </p:sp>
      <p:cxnSp>
        <p:nvCxnSpPr>
          <p:cNvPr id="47" name="Connettore 2 46">
            <a:extLst>
              <a:ext uri="{FF2B5EF4-FFF2-40B4-BE49-F238E27FC236}">
                <a16:creationId xmlns:a16="http://schemas.microsoft.com/office/drawing/2014/main" id="{B3582DDF-604B-A6C4-EC12-3FB52D8EF5E3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2916238" y="4437063"/>
            <a:ext cx="503237" cy="72072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FCC3A155-B73A-72DC-9265-5F6F2B2D1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3573463"/>
            <a:ext cx="2232025" cy="461962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1200" dirty="0">
                <a:solidFill>
                  <a:schemeClr val="dk1"/>
                </a:solidFill>
                <a:latin typeface="+mn-lt"/>
                <a:ea typeface="+mn-ea"/>
              </a:rPr>
              <a:t>S. Lenzi</a:t>
            </a:r>
          </a:p>
          <a:p>
            <a:pPr>
              <a:defRPr/>
            </a:pPr>
            <a:r>
              <a:rPr lang="it-IT" sz="1200" dirty="0" err="1">
                <a:solidFill>
                  <a:schemeClr val="dk1"/>
                </a:solidFill>
                <a:latin typeface="+mn-lt"/>
                <a:ea typeface="+mn-ea"/>
              </a:rPr>
              <a:t>Iso</a:t>
            </a:r>
            <a:r>
              <a:rPr lang="it-IT" sz="1200" dirty="0">
                <a:solidFill>
                  <a:schemeClr val="dk1"/>
                </a:solidFill>
                <a:latin typeface="+mn-lt"/>
                <a:ea typeface="+mn-ea"/>
              </a:rPr>
              <a:t>. </a:t>
            </a:r>
            <a:r>
              <a:rPr lang="it-IT" sz="1200" dirty="0" err="1">
                <a:solidFill>
                  <a:schemeClr val="dk1"/>
                </a:solidFill>
                <a:latin typeface="+mn-lt"/>
                <a:ea typeface="+mn-ea"/>
              </a:rPr>
              <a:t>Symmetry</a:t>
            </a:r>
            <a:r>
              <a:rPr lang="it-IT" sz="1200" dirty="0">
                <a:solidFill>
                  <a:schemeClr val="dk1"/>
                </a:solidFill>
                <a:latin typeface="+mn-lt"/>
                <a:ea typeface="+mn-ea"/>
              </a:rPr>
              <a:t> Breaking A~63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38E20844-A5DC-5436-7C03-EE740AAEBC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1341438"/>
            <a:ext cx="2160588" cy="461962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1200" dirty="0" err="1">
                <a:solidFill>
                  <a:schemeClr val="dk1"/>
                </a:solidFill>
                <a:latin typeface="+mn-lt"/>
                <a:ea typeface="+mn-ea"/>
              </a:rPr>
              <a:t>J</a:t>
            </a:r>
            <a:r>
              <a:rPr lang="it-IT" sz="1200" dirty="0">
                <a:solidFill>
                  <a:schemeClr val="dk1"/>
                </a:solidFill>
                <a:latin typeface="+mn-lt"/>
                <a:ea typeface="+mn-ea"/>
              </a:rPr>
              <a:t>.. </a:t>
            </a:r>
            <a:r>
              <a:rPr lang="it-IT" sz="1200" dirty="0" err="1">
                <a:solidFill>
                  <a:schemeClr val="dk1"/>
                </a:solidFill>
                <a:latin typeface="+mn-lt"/>
                <a:ea typeface="+mn-ea"/>
              </a:rPr>
              <a:t>Nyberg</a:t>
            </a:r>
            <a:endParaRPr lang="it-IT" sz="1200" dirty="0">
              <a:solidFill>
                <a:schemeClr val="dk1"/>
              </a:solidFill>
              <a:latin typeface="+mn-lt"/>
              <a:ea typeface="+mn-ea"/>
            </a:endParaRPr>
          </a:p>
          <a:p>
            <a:pPr>
              <a:defRPr/>
            </a:pPr>
            <a:r>
              <a:rPr lang="it-IT" sz="1200" baseline="30000" dirty="0">
                <a:solidFill>
                  <a:schemeClr val="dk1"/>
                </a:solidFill>
                <a:latin typeface="+mn-lt"/>
                <a:ea typeface="+mn-ea"/>
              </a:rPr>
              <a:t>102,103</a:t>
            </a:r>
            <a:r>
              <a:rPr lang="it-IT" sz="1200" dirty="0">
                <a:solidFill>
                  <a:schemeClr val="dk1"/>
                </a:solidFill>
                <a:latin typeface="+mn-lt"/>
                <a:ea typeface="+mn-ea"/>
              </a:rPr>
              <a:t>Sn </a:t>
            </a:r>
            <a:r>
              <a:rPr lang="it-IT" sz="1200" dirty="0" err="1">
                <a:solidFill>
                  <a:schemeClr val="dk1"/>
                </a:solidFill>
                <a:latin typeface="+mn-lt"/>
                <a:ea typeface="+mn-ea"/>
              </a:rPr>
              <a:t>excited</a:t>
            </a:r>
            <a:r>
              <a:rPr lang="it-IT" sz="1200" dirty="0">
                <a:solidFill>
                  <a:schemeClr val="dk1"/>
                </a:solidFill>
                <a:latin typeface="+mn-lt"/>
                <a:ea typeface="+mn-ea"/>
              </a:rPr>
              <a:t> </a:t>
            </a:r>
            <a:r>
              <a:rPr lang="it-IT" sz="1200" dirty="0" err="1">
                <a:solidFill>
                  <a:schemeClr val="dk1"/>
                </a:solidFill>
                <a:latin typeface="+mn-lt"/>
                <a:ea typeface="+mn-ea"/>
              </a:rPr>
              <a:t>levels</a:t>
            </a:r>
            <a:r>
              <a:rPr lang="it-IT" sz="1200" dirty="0">
                <a:solidFill>
                  <a:schemeClr val="dk1"/>
                </a:solidFill>
                <a:latin typeface="+mn-lt"/>
                <a:ea typeface="+mn-ea"/>
              </a:rPr>
              <a:t>  </a:t>
            </a:r>
          </a:p>
        </p:txBody>
      </p: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80F652F1-DB6E-0D8E-BDA7-267491F1141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076825" y="1700213"/>
            <a:ext cx="719138" cy="36036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3343" name="Rettangolo 13">
            <a:extLst>
              <a:ext uri="{FF2B5EF4-FFF2-40B4-BE49-F238E27FC236}">
                <a16:creationId xmlns:a16="http://schemas.microsoft.com/office/drawing/2014/main" id="{79882024-66AE-59BB-099C-B018202971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341438"/>
            <a:ext cx="2087563" cy="400050"/>
          </a:xfrm>
          <a:prstGeom prst="rect">
            <a:avLst/>
          </a:prstGeom>
          <a:solidFill>
            <a:srgbClr val="62A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000"/>
              <a:t>~ 44 beam days</a:t>
            </a:r>
            <a:endParaRPr lang="it-IT" altLang="en-US" sz="2000"/>
          </a:p>
        </p:txBody>
      </p:sp>
      <p:sp>
        <p:nvSpPr>
          <p:cNvPr id="13344" name="TextBox 1">
            <a:extLst>
              <a:ext uri="{FF2B5EF4-FFF2-40B4-BE49-F238E27FC236}">
                <a16:creationId xmlns:a16="http://schemas.microsoft.com/office/drawing/2014/main" id="{75C39DD4-3FEA-04FF-FDAF-FC1CD8394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836613"/>
            <a:ext cx="39608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 sz="1800"/>
              <a:t>18</a:t>
            </a:r>
            <a:r>
              <a:rPr lang="it-IT" altLang="it-IT" sz="1800" baseline="30000"/>
              <a:t>th</a:t>
            </a:r>
            <a:r>
              <a:rPr lang="it-IT" altLang="it-IT" sz="1800"/>
              <a:t> of april until 29</a:t>
            </a:r>
            <a:r>
              <a:rPr lang="it-IT" altLang="it-IT" sz="1800" baseline="30000"/>
              <a:t>th</a:t>
            </a:r>
            <a:r>
              <a:rPr lang="it-IT" altLang="it-IT" sz="1800"/>
              <a:t> of July 2018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7ECF5C-0E24-D5B6-56B5-B35B273B5C50}"/>
              </a:ext>
            </a:extLst>
          </p:cNvPr>
          <p:cNvSpPr txBox="1"/>
          <p:nvPr/>
        </p:nvSpPr>
        <p:spPr>
          <a:xfrm>
            <a:off x="5491163" y="6205538"/>
            <a:ext cx="2393950" cy="522287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it-IT" sz="2800" dirty="0"/>
              <a:t>TO BE DONE</a:t>
            </a:r>
          </a:p>
        </p:txBody>
      </p:sp>
      <p:pic>
        <p:nvPicPr>
          <p:cNvPr id="13346" name="Picture 11">
            <a:extLst>
              <a:ext uri="{FF2B5EF4-FFF2-40B4-BE49-F238E27FC236}">
                <a16:creationId xmlns:a16="http://schemas.microsoft.com/office/drawing/2014/main" id="{52BD923A-CFC1-30D0-1916-E7512EFCE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2565400"/>
            <a:ext cx="2520950" cy="1912938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">
            <a:extLst>
              <a:ext uri="{FF2B5EF4-FFF2-40B4-BE49-F238E27FC236}">
                <a16:creationId xmlns:a16="http://schemas.microsoft.com/office/drawing/2014/main" id="{16ED1657-1833-FB4F-C861-4F61D6F8EA6A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296960"/>
            <a:ext cx="8305800" cy="914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it-IT" altLang="it-IT" kern="0" dirty="0"/>
              <a:t>The NEDA time line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814D0E40-5ADF-A387-A7E0-081F11CF2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2" r="30267" b="-101"/>
          <a:stretch>
            <a:fillRect/>
          </a:stretch>
        </p:blipFill>
        <p:spPr bwMode="auto">
          <a:xfrm rot="5400000">
            <a:off x="985372" y="2348380"/>
            <a:ext cx="1694187" cy="2258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E74B21-13C4-CA2A-16C1-9ECE807FA1DB}"/>
              </a:ext>
            </a:extLst>
          </p:cNvPr>
          <p:cNvSpPr txBox="1"/>
          <p:nvPr/>
        </p:nvSpPr>
        <p:spPr>
          <a:xfrm>
            <a:off x="703007" y="4405922"/>
            <a:ext cx="1708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2017-2019</a:t>
            </a:r>
          </a:p>
          <a:p>
            <a:r>
              <a:rPr lang="it-IT" sz="1600" dirty="0"/>
              <a:t>NEDA@GANIL</a:t>
            </a:r>
          </a:p>
        </p:txBody>
      </p:sp>
      <p:pic>
        <p:nvPicPr>
          <p:cNvPr id="11" name="Picture 10" descr="A machine with many wires&#10;&#10;AI-generated content may be incorrect.">
            <a:extLst>
              <a:ext uri="{FF2B5EF4-FFF2-40B4-BE49-F238E27FC236}">
                <a16:creationId xmlns:a16="http://schemas.microsoft.com/office/drawing/2014/main" id="{94DC513A-41D3-0BB3-21A0-338675D08E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848" y="2658709"/>
            <a:ext cx="1795935" cy="1628612"/>
          </a:xfrm>
          <a:prstGeom prst="rect">
            <a:avLst/>
          </a:prstGeom>
        </p:spPr>
      </p:pic>
      <p:pic>
        <p:nvPicPr>
          <p:cNvPr id="13" name="Picture 12" descr="A diagram of a machine&#10;&#10;AI-generated content may be incorrect.">
            <a:extLst>
              <a:ext uri="{FF2B5EF4-FFF2-40B4-BE49-F238E27FC236}">
                <a16:creationId xmlns:a16="http://schemas.microsoft.com/office/drawing/2014/main" id="{A5702CDB-30E2-1170-A264-A0CEDDDDF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3587" y="2586766"/>
            <a:ext cx="2433028" cy="18191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833B70-00C2-993A-2347-283C481F9CAB}"/>
              </a:ext>
            </a:extLst>
          </p:cNvPr>
          <p:cNvSpPr txBox="1"/>
          <p:nvPr/>
        </p:nvSpPr>
        <p:spPr>
          <a:xfrm>
            <a:off x="3131840" y="4405922"/>
            <a:ext cx="1708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2021-2025</a:t>
            </a:r>
          </a:p>
          <a:p>
            <a:r>
              <a:rPr lang="it-IT" sz="1600" dirty="0"/>
              <a:t>NEDA@HIL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90662E-2E0D-0CE3-8003-2F09814876C1}"/>
              </a:ext>
            </a:extLst>
          </p:cNvPr>
          <p:cNvSpPr txBox="1"/>
          <p:nvPr/>
        </p:nvSpPr>
        <p:spPr>
          <a:xfrm>
            <a:off x="5323503" y="4405922"/>
            <a:ext cx="1708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2026-2028</a:t>
            </a:r>
          </a:p>
          <a:p>
            <a:r>
              <a:rPr lang="it-IT" sz="1600" dirty="0"/>
              <a:t>NEDA@LNL</a:t>
            </a: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C3212C81-DDC6-9D8D-97CE-230AE2F5E9CB}"/>
              </a:ext>
            </a:extLst>
          </p:cNvPr>
          <p:cNvSpPr/>
          <p:nvPr/>
        </p:nvSpPr>
        <p:spPr>
          <a:xfrm>
            <a:off x="7745849" y="3280320"/>
            <a:ext cx="936104" cy="508720"/>
          </a:xfrm>
          <a:prstGeom prst="rightArrow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F71950-BCD1-1A7C-1789-9662EA071E86}"/>
              </a:ext>
            </a:extLst>
          </p:cNvPr>
          <p:cNvSpPr txBox="1"/>
          <p:nvPr/>
        </p:nvSpPr>
        <p:spPr>
          <a:xfrm>
            <a:off x="7901824" y="2668237"/>
            <a:ext cx="432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k8">
  <a:themeElements>
    <a:clrScheme name="1_Default Design 3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64141</TotalTime>
  <Words>1590</Words>
  <Application>Microsoft Macintosh PowerPoint</Application>
  <PresentationFormat>On-screen Show (4:3)</PresentationFormat>
  <Paragraphs>257</Paragraphs>
  <Slides>29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Helvetica</vt:lpstr>
      <vt:lpstr>Symbol</vt:lpstr>
      <vt:lpstr>Wingdings</vt:lpstr>
      <vt:lpstr>1_Default Design</vt:lpstr>
      <vt:lpstr>kk8</vt:lpstr>
      <vt:lpstr>PowerPoint Presentation</vt:lpstr>
      <vt:lpstr>Overview</vt:lpstr>
      <vt:lpstr>What is NEDA? </vt:lpstr>
      <vt:lpstr>NEDA detectors </vt:lpstr>
      <vt:lpstr>PowerPoint Presentation</vt:lpstr>
      <vt:lpstr>PowerPoint Presentation</vt:lpstr>
      <vt:lpstr>General properties of NEDA</vt:lpstr>
      <vt:lpstr>First physics campaign with NEDA</vt:lpstr>
      <vt:lpstr>PowerPoint Presentation</vt:lpstr>
      <vt:lpstr>PowerPoint Presentation</vt:lpstr>
      <vt:lpstr>Coupling GRIT-NEDA-AGATA</vt:lpstr>
      <vt:lpstr>PowerPoint Presentation</vt:lpstr>
      <vt:lpstr>PowerPoint Presentation</vt:lpstr>
      <vt:lpstr>PowerPoint Presentation</vt:lpstr>
      <vt:lpstr>Spectroscopy of 20Mg</vt:lpstr>
      <vt:lpstr>Transfer 18Ne (3He,n) 20Mg </vt:lpstr>
      <vt:lpstr>Wealth of transfer reactions</vt:lpstr>
      <vt:lpstr>PowerPoint Presentation</vt:lpstr>
      <vt:lpstr>PowerPoint Presentation</vt:lpstr>
      <vt:lpstr>Summary</vt:lpstr>
      <vt:lpstr>END</vt:lpstr>
      <vt:lpstr>Transfer reactions 3He,n</vt:lpstr>
      <vt:lpstr>Shape coexistence in 80Zr</vt:lpstr>
      <vt:lpstr>Shape coexistence in 80Zr</vt:lpstr>
      <vt:lpstr>PowerPoint Presentation</vt:lpstr>
      <vt:lpstr>Simulations: Single cell unit</vt:lpstr>
      <vt:lpstr>PowerPoint Presentation</vt:lpstr>
      <vt:lpstr>PowerPoint Presentation</vt:lpstr>
      <vt:lpstr>PowerPoint Presentation</vt:lpstr>
    </vt:vector>
  </TitlesOfParts>
  <Company>JJ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Shape Evolution at High Spins in 76Kr</dc:title>
  <dc:creator>Jose Javier Valiente</dc:creator>
  <cp:lastModifiedBy>Jose' Javier Valiente Dobon</cp:lastModifiedBy>
  <cp:revision>1155</cp:revision>
  <dcterms:created xsi:type="dcterms:W3CDTF">2011-01-12T08:47:12Z</dcterms:created>
  <dcterms:modified xsi:type="dcterms:W3CDTF">2025-06-12T13:32:08Z</dcterms:modified>
</cp:coreProperties>
</file>