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40" r:id="rId1"/>
  </p:sldMasterIdLst>
  <p:notesMasterIdLst>
    <p:notesMasterId r:id="rId11"/>
  </p:notesMasterIdLst>
  <p:handoutMasterIdLst>
    <p:handoutMasterId r:id="rId12"/>
  </p:handoutMasterIdLst>
  <p:sldIdLst>
    <p:sldId id="516" r:id="rId2"/>
    <p:sldId id="867" r:id="rId3"/>
    <p:sldId id="869" r:id="rId4"/>
    <p:sldId id="893" r:id="rId5"/>
    <p:sldId id="896" r:id="rId6"/>
    <p:sldId id="895" r:id="rId7"/>
    <p:sldId id="898" r:id="rId8"/>
    <p:sldId id="939" r:id="rId9"/>
    <p:sldId id="899" r:id="rId10"/>
  </p:sldIdLst>
  <p:sldSz cx="12192000" cy="6858000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585788" indent="-128588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1171575" indent="-257175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757363" indent="-385763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2343150" indent="-51435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DC594F"/>
    <a:srgbClr val="C0278F"/>
    <a:srgbClr val="942093"/>
    <a:srgbClr val="0070C0"/>
    <a:srgbClr val="92D050"/>
    <a:srgbClr val="DCA34C"/>
    <a:srgbClr val="008F00"/>
    <a:srgbClr val="5C0C49"/>
    <a:srgbClr val="AD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738"/>
  </p:normalViewPr>
  <p:slideViewPr>
    <p:cSldViewPr snapToGrid="0">
      <p:cViewPr varScale="1">
        <p:scale>
          <a:sx n="86" d="100"/>
          <a:sy n="86" d="100"/>
        </p:scale>
        <p:origin x="96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26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AE35EA8F-5049-5E48-986B-73F1DEDB75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524ABB62-5C80-0540-AE3D-3D24ACFD1E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C6B3EEF9-C371-3F48-9C9B-479E9DAE1E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8421" name="Rectangle 5">
            <a:extLst>
              <a:ext uri="{FF2B5EF4-FFF2-40B4-BE49-F238E27FC236}">
                <a16:creationId xmlns:a16="http://schemas.microsoft.com/office/drawing/2014/main" id="{5739A5FB-F42D-4240-A62C-64D5B7EFC5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64DBA3-6A91-FC4F-8E11-8B6E4CA166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0DB93374-CFBA-F44D-A44B-2C2B563F09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27A990C1-74E2-E148-A98E-674472D269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2B6E8A-925E-B34B-A848-B88FF789AC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>
            <a:extLst>
              <a:ext uri="{FF2B5EF4-FFF2-40B4-BE49-F238E27FC236}">
                <a16:creationId xmlns:a16="http://schemas.microsoft.com/office/drawing/2014/main" id="{CA9AFE47-B88B-7D49-811C-FA8845BA7D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61478" name="Rectangle 6">
            <a:extLst>
              <a:ext uri="{FF2B5EF4-FFF2-40B4-BE49-F238E27FC236}">
                <a16:creationId xmlns:a16="http://schemas.microsoft.com/office/drawing/2014/main" id="{A668F214-E2B5-ED4C-B4E9-FE9EA13556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1479" name="Rectangle 7">
            <a:extLst>
              <a:ext uri="{FF2B5EF4-FFF2-40B4-BE49-F238E27FC236}">
                <a16:creationId xmlns:a16="http://schemas.microsoft.com/office/drawing/2014/main" id="{FF4CF186-1C52-AE4B-9195-89130E1B1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9E083B-9876-7D4A-A4F3-A371051B7C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857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715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7573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3431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93065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>
            <a:extLst>
              <a:ext uri="{FF2B5EF4-FFF2-40B4-BE49-F238E27FC236}">
                <a16:creationId xmlns:a16="http://schemas.microsoft.com/office/drawing/2014/main" id="{B1E6555C-2A7D-524B-A3B4-08BCF2241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48F181-F243-C44F-81C0-438C24915500}" type="slidenum">
              <a:rPr lang="fr-FR" altLang="fr-FR" sz="1300" smtClean="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F0FDC37-FB7D-5E47-9250-2F1CD4DD8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743BBA-D9C2-3C4E-8904-4CC9CD73E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 altLang="fr-FR" sz="1538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E083B-9876-7D4A-A4F3-A371051B7C68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58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E083B-9876-7D4A-A4F3-A371051B7C68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530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28E7C24-0699-4F4D-84B1-1891D0152202}"/>
              </a:ext>
            </a:extLst>
          </p:cNvPr>
          <p:cNvSpPr txBox="1"/>
          <p:nvPr userDrawn="1"/>
        </p:nvSpPr>
        <p:spPr>
          <a:xfrm>
            <a:off x="8196263" y="1404938"/>
            <a:ext cx="3132137" cy="4968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sz="1800" dirty="0">
              <a:latin typeface="Avenir Heavy"/>
              <a:cs typeface="Avenir Heavy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99" y="1388533"/>
            <a:ext cx="7243234" cy="3124200"/>
          </a:xfrm>
          <a:solidFill>
            <a:srgbClr val="002060"/>
          </a:solidFill>
        </p:spPr>
        <p:txBody>
          <a:bodyPr anchor="b">
            <a:noAutofit/>
          </a:bodyPr>
          <a:lstStyle>
            <a:lvl1pPr>
              <a:defRPr sz="3600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935" y="4601633"/>
            <a:ext cx="7264400" cy="1752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355D7E"/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018170-7BE3-DA4F-8BE4-2C1CBDD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90F2E9-329E-5743-BA47-FE61337C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  <a:endParaRPr lang="en-US" altLang="fr-F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F7468A-0A2C-0A47-900F-B9B0A1AE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A273-2EE7-2C4E-BAF6-1C757BE2201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C4DECC-1A85-0C4C-B5F2-B495E4DC6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9926" y="0"/>
            <a:ext cx="1912074" cy="13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POWERPOINTfond_suite (2).jpg">
            <a:extLst>
              <a:ext uri="{FF2B5EF4-FFF2-40B4-BE49-F238E27FC236}">
                <a16:creationId xmlns:a16="http://schemas.microsoft.com/office/drawing/2014/main" id="{065C54A1-5824-E14A-B749-D5953015C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logoipn.png">
            <a:extLst>
              <a:ext uri="{FF2B5EF4-FFF2-40B4-BE49-F238E27FC236}">
                <a16:creationId xmlns:a16="http://schemas.microsoft.com/office/drawing/2014/main" id="{693C44C7-096C-3B4A-87D6-1073015D9A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71438"/>
            <a:ext cx="2905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4">
            <a:extLst>
              <a:ext uri="{FF2B5EF4-FFF2-40B4-BE49-F238E27FC236}">
                <a16:creationId xmlns:a16="http://schemas.microsoft.com/office/drawing/2014/main" id="{D34D856B-AEEA-CF47-9CD6-639E7881548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914E44F-96B0-4F4A-9B51-73AE9F47BAAA}"/>
              </a:ext>
            </a:extLst>
          </p:cNvPr>
          <p:cNvCxnSpPr/>
          <p:nvPr userDrawn="1"/>
        </p:nvCxnSpPr>
        <p:spPr>
          <a:xfrm>
            <a:off x="3333750" y="785813"/>
            <a:ext cx="8858250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8733CD72-D228-D641-B8E1-6B97E664F993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00813"/>
            <a:ext cx="7620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6D439CE-555C-FC4E-B47D-2996A5450494}" type="slidenum">
              <a:rPr lang="fr-FR" sz="1200" smtClean="0"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ea typeface="+mn-ea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143231" y="285728"/>
            <a:ext cx="8763061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0F4D856-6382-0145-9C1D-942FA9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0" y="492125"/>
            <a:ext cx="22860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12/06/2025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4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POWERPOINTfond_suite (2).jpg">
            <a:extLst>
              <a:ext uri="{FF2B5EF4-FFF2-40B4-BE49-F238E27FC236}">
                <a16:creationId xmlns:a16="http://schemas.microsoft.com/office/drawing/2014/main" id="{E62CBA3C-0B60-CE42-B970-0E2D479D86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logoipn.png">
            <a:extLst>
              <a:ext uri="{FF2B5EF4-FFF2-40B4-BE49-F238E27FC236}">
                <a16:creationId xmlns:a16="http://schemas.microsoft.com/office/drawing/2014/main" id="{D04B2C0C-FB57-3244-AD9C-92A0D3BAC4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71438"/>
            <a:ext cx="2905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4">
            <a:extLst>
              <a:ext uri="{FF2B5EF4-FFF2-40B4-BE49-F238E27FC236}">
                <a16:creationId xmlns:a16="http://schemas.microsoft.com/office/drawing/2014/main" id="{AE294900-05C4-9E4C-B495-CCE5F48077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924BF34-2884-1040-8C6C-C80EB5391BD0}"/>
              </a:ext>
            </a:extLst>
          </p:cNvPr>
          <p:cNvCxnSpPr/>
          <p:nvPr userDrawn="1"/>
        </p:nvCxnSpPr>
        <p:spPr>
          <a:xfrm>
            <a:off x="3333750" y="785813"/>
            <a:ext cx="8858250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CD2E4D93-0F7F-5342-BFF8-224725D04E56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00813"/>
            <a:ext cx="7620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623833-58F2-DE48-911B-B3A3E0175EA0}" type="slidenum">
              <a:rPr lang="fr-FR" sz="1200" smtClean="0"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ea typeface="+mn-ea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143231" y="285728"/>
            <a:ext cx="8763061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EB15813-19B8-574B-9E19-68387D23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0" y="492125"/>
            <a:ext cx="22860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12/06/2025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39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POWERPOINTfond_suite (2).jpg">
            <a:extLst>
              <a:ext uri="{FF2B5EF4-FFF2-40B4-BE49-F238E27FC236}">
                <a16:creationId xmlns:a16="http://schemas.microsoft.com/office/drawing/2014/main" id="{B000AD04-BF87-AF4B-8849-B6E91A810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logoipn.png">
            <a:extLst>
              <a:ext uri="{FF2B5EF4-FFF2-40B4-BE49-F238E27FC236}">
                <a16:creationId xmlns:a16="http://schemas.microsoft.com/office/drawing/2014/main" id="{F0CFC484-C096-E140-89B8-83B503D48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71438"/>
            <a:ext cx="2905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4">
            <a:extLst>
              <a:ext uri="{FF2B5EF4-FFF2-40B4-BE49-F238E27FC236}">
                <a16:creationId xmlns:a16="http://schemas.microsoft.com/office/drawing/2014/main" id="{DC204055-4A54-1849-97D7-743F3B0AA95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06CD508-F399-8D4C-8AB3-0F15DD1F4A5B}"/>
              </a:ext>
            </a:extLst>
          </p:cNvPr>
          <p:cNvCxnSpPr/>
          <p:nvPr userDrawn="1"/>
        </p:nvCxnSpPr>
        <p:spPr>
          <a:xfrm>
            <a:off x="3333750" y="785813"/>
            <a:ext cx="8858250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FEB49647-F9B3-8243-B7BE-B4D826191B11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00813"/>
            <a:ext cx="7620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95D43D4-1E81-724C-969B-7D6AE4833C54}" type="slidenum">
              <a:rPr lang="fr-FR" sz="1200" smtClean="0"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ea typeface="+mn-ea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143231" y="285728"/>
            <a:ext cx="8763061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E47AE85-5351-4B48-9CA8-DA5B206A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0" y="492125"/>
            <a:ext cx="22860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12/06/2025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065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POWERPOINTfond_suite (2).jpg">
            <a:extLst>
              <a:ext uri="{FF2B5EF4-FFF2-40B4-BE49-F238E27FC236}">
                <a16:creationId xmlns:a16="http://schemas.microsoft.com/office/drawing/2014/main" id="{F71516E8-4552-E940-BF21-14DC5B85A9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logoipn.png">
            <a:extLst>
              <a:ext uri="{FF2B5EF4-FFF2-40B4-BE49-F238E27FC236}">
                <a16:creationId xmlns:a16="http://schemas.microsoft.com/office/drawing/2014/main" id="{D4BF7218-0500-A44F-A397-3C69A9992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71438"/>
            <a:ext cx="2905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4">
            <a:extLst>
              <a:ext uri="{FF2B5EF4-FFF2-40B4-BE49-F238E27FC236}">
                <a16:creationId xmlns:a16="http://schemas.microsoft.com/office/drawing/2014/main" id="{D488E081-9AD5-F048-B185-2710663F70C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B98F7D-A9F7-4740-8A79-BDD1FDFADC24}"/>
              </a:ext>
            </a:extLst>
          </p:cNvPr>
          <p:cNvCxnSpPr/>
          <p:nvPr userDrawn="1"/>
        </p:nvCxnSpPr>
        <p:spPr>
          <a:xfrm>
            <a:off x="3333750" y="785813"/>
            <a:ext cx="8858250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3D7E607D-F27C-6C4D-80F8-2137A57FFC7C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00813"/>
            <a:ext cx="7620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279338B-D861-BC41-9250-6763FA8426BE}" type="slidenum">
              <a:rPr lang="fr-FR" sz="1200" smtClean="0"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ea typeface="+mn-ea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143231" y="285728"/>
            <a:ext cx="8763061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9944441-A742-3248-A39F-B1A5DEEB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0" y="492125"/>
            <a:ext cx="22860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12/06/2025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66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POWERPOINTfond_suite (2).jpg">
            <a:extLst>
              <a:ext uri="{FF2B5EF4-FFF2-40B4-BE49-F238E27FC236}">
                <a16:creationId xmlns:a16="http://schemas.microsoft.com/office/drawing/2014/main" id="{478BD976-C506-4840-9178-7CDDC0334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logoipn.png">
            <a:extLst>
              <a:ext uri="{FF2B5EF4-FFF2-40B4-BE49-F238E27FC236}">
                <a16:creationId xmlns:a16="http://schemas.microsoft.com/office/drawing/2014/main" id="{05F4337F-17B3-5E49-ABC3-CD9889C13D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71438"/>
            <a:ext cx="2905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4">
            <a:extLst>
              <a:ext uri="{FF2B5EF4-FFF2-40B4-BE49-F238E27FC236}">
                <a16:creationId xmlns:a16="http://schemas.microsoft.com/office/drawing/2014/main" id="{C0EF5D56-50B7-264A-9F4F-784B83B5B67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796B03-9213-6848-8DA5-A2B35C590B3A}"/>
              </a:ext>
            </a:extLst>
          </p:cNvPr>
          <p:cNvCxnSpPr/>
          <p:nvPr userDrawn="1"/>
        </p:nvCxnSpPr>
        <p:spPr>
          <a:xfrm>
            <a:off x="3333750" y="785813"/>
            <a:ext cx="8858250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9F14986C-5AA3-3B43-B17C-D8B415DB4951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00813"/>
            <a:ext cx="7620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848DBA-B814-4C48-82A5-B95AC9981D7D}" type="slidenum">
              <a:rPr lang="fr-FR" sz="1200" smtClean="0"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ea typeface="+mn-ea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143231" y="285728"/>
            <a:ext cx="8763061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EC511E7-5645-F54B-AAEF-3AD6861F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0" y="492125"/>
            <a:ext cx="22860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12/06/2025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17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018170-7BE3-DA4F-8BE4-2C1CBDD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90F2E9-329E-5743-BA47-FE61337C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  <a:endParaRPr lang="en-US" altLang="fr-F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F7468A-0A2C-0A47-900F-B9B0A1AE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A273-2EE7-2C4E-BAF6-1C757BE2201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5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2834F-2274-0F46-A453-30ACA657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E342B-B4D9-D44F-8FC3-8309DBAA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020F6-069A-1545-99D0-1F33926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7121-C83C-8844-9BE5-6FD70B1417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6244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67" y="422275"/>
            <a:ext cx="10972800" cy="62865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669746-8B0E-B14F-BC79-79D8977D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08B63-1869-F74D-B701-82F0BAD6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1E097A-CFC9-484C-B79F-FFDB6335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2C9F-A5AA-6245-B971-5ABD21A9C3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148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AB72D6-875C-9A4D-B865-C6721170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D28B2D-73EC-CE43-A48D-2BFB1469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8AF94E-268D-E44A-A586-D63B1BFF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08CD-3637-DF49-A6FB-77BB3501FBC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5114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E1DEA610-6CB0-8D45-90E6-34968CB2F594}"/>
              </a:ext>
            </a:extLst>
          </p:cNvPr>
          <p:cNvCxnSpPr/>
          <p:nvPr/>
        </p:nvCxnSpPr>
        <p:spPr>
          <a:xfrm rot="5400000">
            <a:off x="912019" y="3580607"/>
            <a:ext cx="5578475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15C6F9C-D9DC-7148-A511-5216E35B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8C512E9-12D2-EC45-A707-A46445C7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A64FD04-4BA6-6041-BED3-8B02BCE8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6586-C7CA-384A-A792-6CA72565BB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444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414D01-2DE8-DB47-A616-C1E0160B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1009ED-19B7-8B45-B8C8-D0A647C7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47422F-0372-EE4A-9C3C-C0D41515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72B6-A1E7-0E45-828F-D7D21478A69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0106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1310D-DD5D-8A49-95E8-1568D89A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A142-41B8-7641-A267-2CAED9DB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AA4CC-4CD3-C34C-BDF7-1C3C1769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6808-9116-984C-8B06-9A5D028519B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915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EDD40-8A43-3E43-8BC3-16F956A4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37F58-9D7E-574D-A97B-8168B3E8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79B1-2B44-364B-8F3C-17B79642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2197-7F2E-9C44-AB79-4A6DF8A00C6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0034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POWERPOINTfond_suite (2).jpg">
            <a:extLst>
              <a:ext uri="{FF2B5EF4-FFF2-40B4-BE49-F238E27FC236}">
                <a16:creationId xmlns:a16="http://schemas.microsoft.com/office/drawing/2014/main" id="{C288C9B1-4CA8-5B43-857D-2CED43B959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logoipn.png">
            <a:extLst>
              <a:ext uri="{FF2B5EF4-FFF2-40B4-BE49-F238E27FC236}">
                <a16:creationId xmlns:a16="http://schemas.microsoft.com/office/drawing/2014/main" id="{72366455-1555-7340-8588-89DD1BB54C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71438"/>
            <a:ext cx="2905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4">
            <a:extLst>
              <a:ext uri="{FF2B5EF4-FFF2-40B4-BE49-F238E27FC236}">
                <a16:creationId xmlns:a16="http://schemas.microsoft.com/office/drawing/2014/main" id="{9D15FE9E-6A8F-AC4D-A7F6-9640918A5FF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4B8E5C-D4A4-AF4F-9262-6C704A1219CF}"/>
              </a:ext>
            </a:extLst>
          </p:cNvPr>
          <p:cNvCxnSpPr/>
          <p:nvPr userDrawn="1"/>
        </p:nvCxnSpPr>
        <p:spPr>
          <a:xfrm>
            <a:off x="3333750" y="785813"/>
            <a:ext cx="8858250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AD49912C-8150-D646-B97C-89751D6B4576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00813"/>
            <a:ext cx="7620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76AA300-6067-704D-8CA8-E60466AE895F}" type="slidenum">
              <a:rPr lang="fr-FR" sz="1200" smtClean="0"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ea typeface="+mn-ea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143231" y="285728"/>
            <a:ext cx="8763061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70FFC58-1D2E-614A-AD70-722FF470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0" y="492125"/>
            <a:ext cx="22860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12/06/2025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4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2C000-341E-7944-92D1-A117F8A6B1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422275"/>
            <a:ext cx="10972800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2227" name="Text Placeholder 2">
            <a:extLst>
              <a:ext uri="{FF2B5EF4-FFF2-40B4-BE49-F238E27FC236}">
                <a16:creationId xmlns:a16="http://schemas.microsoft.com/office/drawing/2014/main" id="{C960001D-9DE0-D049-93B7-6899FD782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6025"/>
            <a:ext cx="109728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60C85-1DA4-5B43-9A38-893056906092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1054-7095-8046-8ECF-386B07998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62E90-EA9C-0946-8B21-17A48B76E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9050"/>
            <a:ext cx="7683500" cy="330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ASSIE Marlène   –  AGATA-GRIT-VAMOS workshop June 2025</a:t>
            </a:r>
            <a:endParaRPr lang="en-US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6236-BDE6-1C4B-8FD7-074620F88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9DBDC4-70C1-F946-AD21-BCF3D623230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64" r:id="rId2"/>
    <p:sldLayoutId id="2147484870" r:id="rId3"/>
    <p:sldLayoutId id="2147484865" r:id="rId4"/>
    <p:sldLayoutId id="2147484871" r:id="rId5"/>
    <p:sldLayoutId id="2147484866" r:id="rId6"/>
    <p:sldLayoutId id="2147484867" r:id="rId7"/>
    <p:sldLayoutId id="2147484868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spc="-100">
          <a:solidFill>
            <a:srgbClr val="355D7E"/>
          </a:solidFill>
          <a:latin typeface="Avenir Black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55D7E"/>
          </a:solidFill>
          <a:latin typeface="Avenir Black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ern="1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ern="1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4">
            <a:extLst>
              <a:ext uri="{FF2B5EF4-FFF2-40B4-BE49-F238E27FC236}">
                <a16:creationId xmlns:a16="http://schemas.microsoft.com/office/drawing/2014/main" id="{5E857A06-BFFB-5A4E-96D1-5203041B9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1516063"/>
            <a:ext cx="12080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Image 34">
            <a:extLst>
              <a:ext uri="{FF2B5EF4-FFF2-40B4-BE49-F238E27FC236}">
                <a16:creationId xmlns:a16="http://schemas.microsoft.com/office/drawing/2014/main" id="{2502C42A-39B8-F04D-B9BC-E2EE1A57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00275"/>
            <a:ext cx="560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5">
            <a:extLst>
              <a:ext uri="{FF2B5EF4-FFF2-40B4-BE49-F238E27FC236}">
                <a16:creationId xmlns:a16="http://schemas.microsoft.com/office/drawing/2014/main" id="{763F91AA-EA25-5144-8405-C43BDE5AA4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47675"/>
            <a:ext cx="938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E5FDE8A-A2F3-0743-8095-079DD100C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389063"/>
            <a:ext cx="7243763" cy="3124200"/>
          </a:xfrm>
          <a:solidFill>
            <a:srgbClr val="3A6182"/>
          </a:solidFill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200" dirty="0"/>
              <a:t>Neutron-proton pairs in the self-</a:t>
            </a:r>
            <a:r>
              <a:rPr lang="fr-FR" sz="3200" dirty="0" err="1"/>
              <a:t>conjugate</a:t>
            </a:r>
            <a:r>
              <a:rPr lang="fr-FR" sz="3200" dirty="0"/>
              <a:t> </a:t>
            </a:r>
            <a:r>
              <a:rPr lang="fr-FR" sz="3200" dirty="0" err="1"/>
              <a:t>nuclei</a:t>
            </a:r>
            <a:r>
              <a:rPr lang="fr-FR" sz="3200" dirty="0"/>
              <a:t> of the </a:t>
            </a:r>
            <a:r>
              <a:rPr lang="fr-FR" sz="3200" i="1" dirty="0" err="1"/>
              <a:t>fp</a:t>
            </a:r>
            <a:r>
              <a:rPr lang="fr-FR" sz="3200" dirty="0" err="1"/>
              <a:t>-shell</a:t>
            </a:r>
            <a:r>
              <a:rPr lang="fr-FR" sz="3200" dirty="0"/>
              <a:t> </a:t>
            </a:r>
            <a:r>
              <a:rPr lang="fr-FR" sz="3200" dirty="0" err="1"/>
              <a:t>through</a:t>
            </a:r>
            <a:r>
              <a:rPr lang="fr-FR" sz="3200" dirty="0"/>
              <a:t> </a:t>
            </a:r>
            <a:r>
              <a:rPr lang="fr-FR" sz="3200" dirty="0" err="1"/>
              <a:t>two-nucleon</a:t>
            </a:r>
            <a:r>
              <a:rPr lang="fr-FR" sz="3200" dirty="0"/>
              <a:t> </a:t>
            </a:r>
            <a:r>
              <a:rPr lang="fr-FR" sz="3200" dirty="0" err="1"/>
              <a:t>transfer</a:t>
            </a:r>
            <a:r>
              <a:rPr lang="fr-FR" sz="3200" dirty="0"/>
              <a:t> </a:t>
            </a:r>
            <a:r>
              <a:rPr lang="fr-FR" sz="3200" dirty="0" err="1"/>
              <a:t>reactions</a:t>
            </a:r>
            <a:r>
              <a:rPr lang="fr-FR" sz="3200" dirty="0"/>
              <a:t>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4A505A01-2FAA-C24E-9C02-F1844DEA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463" y="4602163"/>
            <a:ext cx="7264400" cy="175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fr-FR" dirty="0"/>
          </a:p>
          <a:p>
            <a:pPr>
              <a:spcBef>
                <a:spcPts val="0"/>
              </a:spcBef>
              <a:defRPr/>
            </a:pPr>
            <a:r>
              <a:rPr lang="fr-FR" dirty="0"/>
              <a:t>M. </a:t>
            </a:r>
            <a:r>
              <a:rPr lang="fr-FR" dirty="0" err="1"/>
              <a:t>Assié</a:t>
            </a:r>
            <a:r>
              <a:rPr lang="fr-FR" dirty="0"/>
              <a:t>, </a:t>
            </a:r>
            <a:r>
              <a:rPr lang="fr-FR" dirty="0" err="1"/>
              <a:t>IJCLab</a:t>
            </a:r>
            <a:r>
              <a:rPr lang="fr-FR" dirty="0"/>
              <a:t> Orsay, assie@ijclab.in2p3.fr</a:t>
            </a:r>
          </a:p>
          <a:p>
            <a:pPr>
              <a:spcBef>
                <a:spcPts val="0"/>
              </a:spcBef>
              <a:defRPr/>
            </a:pPr>
            <a:endParaRPr lang="fr-FR" dirty="0"/>
          </a:p>
          <a:p>
            <a:pPr>
              <a:spcBef>
                <a:spcPts val="0"/>
              </a:spcBef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3078" name="Espace réservé de la date 7">
            <a:extLst>
              <a:ext uri="{FF2B5EF4-FFF2-40B4-BE49-F238E27FC236}">
                <a16:creationId xmlns:a16="http://schemas.microsoft.com/office/drawing/2014/main" id="{187C6302-180A-C74C-AA00-F2ABBA1268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FFFFFF"/>
                </a:solidFill>
                <a:latin typeface="Comic Sans MS" panose="030F0902030302020204" pitchFamily="66" charset="0"/>
              </a:rPr>
              <a:t>12/06/2025</a:t>
            </a:r>
            <a:endParaRPr lang="en-US" altLang="fr-FR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3079" name="Espace réservé du pied de page 8">
            <a:extLst>
              <a:ext uri="{FF2B5EF4-FFF2-40B4-BE49-F238E27FC236}">
                <a16:creationId xmlns:a16="http://schemas.microsoft.com/office/drawing/2014/main" id="{AE0EF9BA-D681-5540-9B5C-5D410F71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FFFFFF"/>
                </a:solidFill>
                <a:latin typeface="Comic Sans MS" panose="030F0902030302020204" pitchFamily="66" charset="0"/>
              </a:rPr>
              <a:t>ASSIE Marlène   –  AGATA-GRIT-VAMOS workshop June 2025</a:t>
            </a:r>
            <a:endParaRPr lang="en-US" altLang="fr-FR" dirty="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3080" name="Espace réservé du numéro de diapositive 9">
            <a:extLst>
              <a:ext uri="{FF2B5EF4-FFF2-40B4-BE49-F238E27FC236}">
                <a16:creationId xmlns:a16="http://schemas.microsoft.com/office/drawing/2014/main" id="{B58C9F29-A805-6D42-B362-0E07E023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97A9D5-40C3-4841-A4F7-78FFC006ECFE}" type="slidenum">
              <a:rPr lang="en-US" altLang="fr-FR" smtClean="0">
                <a:solidFill>
                  <a:srgbClr val="FFFFFF"/>
                </a:solidFill>
                <a:latin typeface="Comic Sans MS" panose="030F09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fr-FR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7D8E2A-610E-8F47-B472-45724FA9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9486A0-0E53-BA48-A29D-4004CED3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AD0E3-6ED9-B246-8148-1D18C6F6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27121-C83C-8844-9BE5-6FD70B1417AB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9B72780-9C24-C44A-9291-B2BBD969CA48}"/>
              </a:ext>
            </a:extLst>
          </p:cNvPr>
          <p:cNvSpPr txBox="1">
            <a:spLocks/>
          </p:cNvSpPr>
          <p:nvPr/>
        </p:nvSpPr>
        <p:spPr>
          <a:xfrm>
            <a:off x="1547965" y="478562"/>
            <a:ext cx="8245475" cy="65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355D7E"/>
                </a:solidFill>
                <a:latin typeface="Avenir Black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Neutron-proton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</a:rPr>
              <a:t>pairing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</a:rPr>
              <a:t>generalities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4C8FAA90-E343-5D44-97BD-6BA3A87248B4}"/>
              </a:ext>
            </a:extLst>
          </p:cNvPr>
          <p:cNvSpPr txBox="1">
            <a:spLocks/>
          </p:cNvSpPr>
          <p:nvPr/>
        </p:nvSpPr>
        <p:spPr>
          <a:xfrm>
            <a:off x="8300369" y="6492875"/>
            <a:ext cx="75350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1pPr>
            <a:lvl2pPr marL="5857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2pPr>
            <a:lvl3pPr marL="11715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3pPr>
            <a:lvl4pPr marL="1757363" indent="-38576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4pPr>
            <a:lvl5pPr marL="2343150" indent="-5143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9CA366C0-DB20-F040-983A-26B04F52865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1747C02-B4AF-EB4B-A12F-6E34BF58538E}"/>
              </a:ext>
            </a:extLst>
          </p:cNvPr>
          <p:cNvSpPr txBox="1">
            <a:spLocks noChangeArrowheads="1"/>
          </p:cNvSpPr>
          <p:nvPr/>
        </p:nvSpPr>
        <p:spPr>
          <a:xfrm>
            <a:off x="5900928" y="1167823"/>
            <a:ext cx="6291072" cy="2989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 typeface=".Lucida Grande UI Regular"/>
              <a:buChar char="►"/>
            </a:pP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 2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states: 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=1 (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isovector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800" b="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isoscalar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&lt;-- unique in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pairs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u="sng">
                <a:latin typeface="Calibri" panose="020F0502020204030204" pitchFamily="34" charset="0"/>
                <a:cs typeface="Calibri" panose="020F0502020204030204" pitchFamily="34" charset="0"/>
              </a:rPr>
              <a:t>Manifestations 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fr-FR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Tx/>
              <a:buChar char="-"/>
            </a:pP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deuteron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mass-2 nucleus to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Tx/>
              <a:buChar char="-"/>
            </a:pP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overbinding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of N=Z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nuclei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--&gt;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shells</a:t>
            </a: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Tx/>
              <a:buChar char="-"/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en-US" sz="1800" b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 N=Z nuclei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en-US" sz="1800" b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 stronger in </a:t>
            </a: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high-j orbitals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--&gt; </a:t>
            </a:r>
            <a:r>
              <a:rPr lang="fr-FR" sz="18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  <a:r>
              <a:rPr lang="fr-FR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shell</a:t>
            </a: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The question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or not the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BCS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superfluid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D42B79E-1D6B-DB44-B412-F6676A9E9412}"/>
              </a:ext>
            </a:extLst>
          </p:cNvPr>
          <p:cNvCxnSpPr>
            <a:cxnSpLocks/>
          </p:cNvCxnSpPr>
          <p:nvPr/>
        </p:nvCxnSpPr>
        <p:spPr>
          <a:xfrm>
            <a:off x="5748044" y="1251262"/>
            <a:ext cx="0" cy="5410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03A04F1-E397-6747-B55D-14236543BC53}"/>
              </a:ext>
            </a:extLst>
          </p:cNvPr>
          <p:cNvSpPr txBox="1"/>
          <p:nvPr/>
        </p:nvSpPr>
        <p:spPr>
          <a:xfrm>
            <a:off x="5858891" y="6317307"/>
            <a:ext cx="614596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probe neutron-proton </a:t>
            </a:r>
            <a:r>
              <a:rPr lang="fr-FR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experimentally</a:t>
            </a:r>
            <a:r>
              <a:rPr 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8F9319B8-58DB-1D4D-AF74-FC8508ADC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21" r="29055"/>
          <a:stretch/>
        </p:blipFill>
        <p:spPr>
          <a:xfrm>
            <a:off x="0" y="1541883"/>
            <a:ext cx="2818151" cy="770699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8A6576FB-7952-F341-BB1A-889974FC0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47" t="3318"/>
          <a:stretch/>
        </p:blipFill>
        <p:spPr>
          <a:xfrm>
            <a:off x="3852471" y="1594742"/>
            <a:ext cx="1066696" cy="72822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B102B51-9771-EF4C-B489-E8BFA2FAA69C}"/>
              </a:ext>
            </a:extLst>
          </p:cNvPr>
          <p:cNvSpPr/>
          <p:nvPr/>
        </p:nvSpPr>
        <p:spPr>
          <a:xfrm>
            <a:off x="164892" y="1556874"/>
            <a:ext cx="2563318" cy="720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08AB3A-6A19-3B4C-B0ED-6EF6C7DC2B37}"/>
              </a:ext>
            </a:extLst>
          </p:cNvPr>
          <p:cNvSpPr/>
          <p:nvPr/>
        </p:nvSpPr>
        <p:spPr>
          <a:xfrm>
            <a:off x="3060491" y="1567261"/>
            <a:ext cx="2563318" cy="720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5656CB9-5906-294E-B5B2-DF7732B002E7}"/>
              </a:ext>
            </a:extLst>
          </p:cNvPr>
          <p:cNvSpPr txBox="1"/>
          <p:nvPr/>
        </p:nvSpPr>
        <p:spPr>
          <a:xfrm>
            <a:off x="3944911" y="114753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=0,S=1</a:t>
            </a: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326F3FE6-10CC-F44B-897C-056E70C3A7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2" t="47876" b="-88"/>
          <a:stretch/>
        </p:blipFill>
        <p:spPr>
          <a:xfrm>
            <a:off x="3829858" y="2415981"/>
            <a:ext cx="955901" cy="1492625"/>
          </a:xfrm>
          <a:prstGeom prst="rect">
            <a:avLst/>
          </a:prstGeom>
        </p:spPr>
      </p:pic>
      <p:sp>
        <p:nvSpPr>
          <p:cNvPr id="79" name="Triangle 78">
            <a:extLst>
              <a:ext uri="{FF2B5EF4-FFF2-40B4-BE49-F238E27FC236}">
                <a16:creationId xmlns:a16="http://schemas.microsoft.com/office/drawing/2014/main" id="{78619E87-71CC-224A-B752-1A87BBDE01AD}"/>
              </a:ext>
            </a:extLst>
          </p:cNvPr>
          <p:cNvSpPr/>
          <p:nvPr/>
        </p:nvSpPr>
        <p:spPr>
          <a:xfrm rot="5400000" flipH="1">
            <a:off x="4351701" y="3309545"/>
            <a:ext cx="121024" cy="165198"/>
          </a:xfrm>
          <a:prstGeom prst="triangle">
            <a:avLst/>
          </a:prstGeom>
          <a:solidFill>
            <a:srgbClr val="2E3080"/>
          </a:solidFill>
          <a:ln>
            <a:solidFill>
              <a:srgbClr val="2E308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B46B8-E40B-7047-BCFE-25769D70E48B}"/>
              </a:ext>
            </a:extLst>
          </p:cNvPr>
          <p:cNvSpPr/>
          <p:nvPr/>
        </p:nvSpPr>
        <p:spPr>
          <a:xfrm>
            <a:off x="3777780" y="2631135"/>
            <a:ext cx="470647" cy="28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45D75E2-6418-6C47-A85D-F58489E0D735}"/>
              </a:ext>
            </a:extLst>
          </p:cNvPr>
          <p:cNvSpPr txBox="1"/>
          <p:nvPr/>
        </p:nvSpPr>
        <p:spPr>
          <a:xfrm>
            <a:off x="3743241" y="2547135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200" b="1" dirty="0" err="1">
                <a:solidFill>
                  <a:srgbClr val="5C0D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2200" b="1" dirty="0">
                <a:solidFill>
                  <a:srgbClr val="5C0D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    J=1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C81C73B2-388A-764B-B877-24B23BD1A064}"/>
              </a:ext>
            </a:extLst>
          </p:cNvPr>
          <p:cNvGrpSpPr/>
          <p:nvPr/>
        </p:nvGrpSpPr>
        <p:grpSpPr>
          <a:xfrm>
            <a:off x="939890" y="2347092"/>
            <a:ext cx="1166681" cy="1411941"/>
            <a:chOff x="917614" y="3782376"/>
            <a:chExt cx="1398994" cy="1623342"/>
          </a:xfrm>
        </p:grpSpPr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77171007-3E0D-164C-BAA9-7B41B7CA6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89" b="50815"/>
            <a:stretch/>
          </p:blipFill>
          <p:spPr>
            <a:xfrm>
              <a:off x="917614" y="3799503"/>
              <a:ext cx="1257252" cy="1512085"/>
            </a:xfrm>
            <a:prstGeom prst="rect">
              <a:avLst/>
            </a:prstGeom>
          </p:spPr>
        </p:pic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376D5D0-4C7D-1345-834C-B0B260B8309D}"/>
                </a:ext>
              </a:extLst>
            </p:cNvPr>
            <p:cNvSpPr txBox="1"/>
            <p:nvPr/>
          </p:nvSpPr>
          <p:spPr>
            <a:xfrm>
              <a:off x="1531813" y="3782376"/>
              <a:ext cx="784795" cy="49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200" b="1" dirty="0">
                  <a:solidFill>
                    <a:srgbClr val="5C0D4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J=0</a:t>
              </a:r>
            </a:p>
          </p:txBody>
        </p: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6F9E4817-465F-D94B-A767-0505AD29E84B}"/>
                </a:ext>
              </a:extLst>
            </p:cNvPr>
            <p:cNvCxnSpPr/>
            <p:nvPr/>
          </p:nvCxnSpPr>
          <p:spPr>
            <a:xfrm>
              <a:off x="1465729" y="4800600"/>
              <a:ext cx="0" cy="6051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riangle 85">
            <a:extLst>
              <a:ext uri="{FF2B5EF4-FFF2-40B4-BE49-F238E27FC236}">
                <a16:creationId xmlns:a16="http://schemas.microsoft.com/office/drawing/2014/main" id="{F6B355D4-9D29-484F-8190-6AB69F47DD28}"/>
              </a:ext>
            </a:extLst>
          </p:cNvPr>
          <p:cNvSpPr/>
          <p:nvPr/>
        </p:nvSpPr>
        <p:spPr>
          <a:xfrm rot="5400000" flipH="1">
            <a:off x="1196981" y="3131833"/>
            <a:ext cx="121024" cy="165198"/>
          </a:xfrm>
          <a:prstGeom prst="triangle">
            <a:avLst/>
          </a:prstGeom>
          <a:solidFill>
            <a:srgbClr val="2E3080"/>
          </a:solidFill>
          <a:ln>
            <a:solidFill>
              <a:srgbClr val="2E308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87" name="Triangle 86">
            <a:extLst>
              <a:ext uri="{FF2B5EF4-FFF2-40B4-BE49-F238E27FC236}">
                <a16:creationId xmlns:a16="http://schemas.microsoft.com/office/drawing/2014/main" id="{D0404864-3997-CD43-B2EE-6D7F40CADBA3}"/>
              </a:ext>
            </a:extLst>
          </p:cNvPr>
          <p:cNvSpPr/>
          <p:nvPr/>
        </p:nvSpPr>
        <p:spPr>
          <a:xfrm rot="16200000" flipH="1">
            <a:off x="1510750" y="3203548"/>
            <a:ext cx="121024" cy="1651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AF87C030-37A5-F04A-8F81-B08C2A0BA6BD}"/>
              </a:ext>
            </a:extLst>
          </p:cNvPr>
          <p:cNvSpPr txBox="1"/>
          <p:nvPr/>
        </p:nvSpPr>
        <p:spPr>
          <a:xfrm>
            <a:off x="839449" y="1137149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=1,S=0</a:t>
            </a:r>
          </a:p>
        </p:txBody>
      </p:sp>
    </p:spTree>
    <p:extLst>
      <p:ext uri="{BB962C8B-B14F-4D97-AF65-F5344CB8AC3E}">
        <p14:creationId xmlns:p14="http://schemas.microsoft.com/office/powerpoint/2010/main" val="429232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7D8E2A-610E-8F47-B472-45724FA9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9486A0-0E53-BA48-A29D-4004CED3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AD0E3-6ED9-B246-8148-1D18C6F6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27121-C83C-8844-9BE5-6FD70B1417AB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9B72780-9C24-C44A-9291-B2BBD969CA48}"/>
              </a:ext>
            </a:extLst>
          </p:cNvPr>
          <p:cNvSpPr txBox="1">
            <a:spLocks/>
          </p:cNvSpPr>
          <p:nvPr/>
        </p:nvSpPr>
        <p:spPr>
          <a:xfrm>
            <a:off x="1826924" y="424201"/>
            <a:ext cx="8556462" cy="59682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355D7E"/>
                </a:solidFill>
                <a:latin typeface="Avenir Black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55D7E"/>
                </a:solidFill>
                <a:latin typeface="Avenir Black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Transposition for 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</a:rPr>
              <a:t>np-transfer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</a:rPr>
              <a:t>reactions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4C8FAA90-E343-5D44-97BD-6BA3A87248B4}"/>
              </a:ext>
            </a:extLst>
          </p:cNvPr>
          <p:cNvSpPr txBox="1">
            <a:spLocks/>
          </p:cNvSpPr>
          <p:nvPr/>
        </p:nvSpPr>
        <p:spPr>
          <a:xfrm>
            <a:off x="8300369" y="6492875"/>
            <a:ext cx="75350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1pPr>
            <a:lvl2pPr marL="5857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2pPr>
            <a:lvl3pPr marL="11715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3pPr>
            <a:lvl4pPr marL="1757363" indent="-38576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4pPr>
            <a:lvl5pPr marL="2343150" indent="-5143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9CA366C0-DB20-F040-983A-26B04F52865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1747C02-B4AF-EB4B-A12F-6E34BF58538E}"/>
              </a:ext>
            </a:extLst>
          </p:cNvPr>
          <p:cNvSpPr txBox="1">
            <a:spLocks noChangeArrowheads="1"/>
          </p:cNvSpPr>
          <p:nvPr/>
        </p:nvSpPr>
        <p:spPr>
          <a:xfrm>
            <a:off x="4347980" y="1376317"/>
            <a:ext cx="7376987" cy="68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Baskerville"/>
                <a:ea typeface="+mn-ea"/>
                <a:cs typeface="Baskervill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important, the 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 </a:t>
            </a:r>
            <a:r>
              <a:rPr lang="fr-FR" sz="1800" b="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</a:t>
            </a:r>
            <a:r>
              <a:rPr lang="fr-FR" sz="1800" b="0" dirty="0">
                <a:solidFill>
                  <a:srgbClr val="4E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particularly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mid-shell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onset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superfluid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phase: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Enhencemnet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factor : 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- 25 for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nn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pairs      </a:t>
            </a:r>
            <a:r>
              <a:rPr lang="fr-FR" sz="1600" b="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Brink &amp; </a:t>
            </a:r>
            <a:r>
              <a:rPr lang="fr-FR" sz="1600" b="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Broglia</a:t>
            </a:r>
            <a:r>
              <a:rPr lang="fr-FR" sz="1600" b="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b="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sz="1600" b="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superfluidity</a:t>
            </a:r>
            <a:endParaRPr lang="fr-FR" sz="16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- 2.5 for </a:t>
            </a:r>
            <a:r>
              <a:rPr lang="fr-FR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pairs     </a:t>
            </a:r>
            <a:r>
              <a:rPr lang="fr-FR" sz="1600" b="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Fröbrich</a:t>
            </a:r>
            <a:r>
              <a:rPr lang="fr-FR" sz="1600" b="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</a:t>
            </a:r>
            <a:r>
              <a:rPr lang="fr-FR" sz="1600" b="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</a:t>
            </a:r>
            <a:r>
              <a:rPr lang="fr-FR" sz="1600" b="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(1971) 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 typeface=".Lucida Grande UI Regular"/>
              <a:buChar char="►"/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endParaRPr lang="fr-FR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Tx/>
              <a:buChar char="-"/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D42B79E-1D6B-DB44-B412-F6676A9E9412}"/>
              </a:ext>
            </a:extLst>
          </p:cNvPr>
          <p:cNvCxnSpPr>
            <a:cxnSpLocks/>
          </p:cNvCxnSpPr>
          <p:nvPr/>
        </p:nvCxnSpPr>
        <p:spPr>
          <a:xfrm>
            <a:off x="4318484" y="1295554"/>
            <a:ext cx="0" cy="1137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5">
            <a:extLst>
              <a:ext uri="{FF2B5EF4-FFF2-40B4-BE49-F238E27FC236}">
                <a16:creationId xmlns:a16="http://schemas.microsoft.com/office/drawing/2014/main" id="{07645B82-F9E6-1144-BED7-D5F059E91F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4205" b="19159"/>
          <a:stretch>
            <a:fillRect/>
          </a:stretch>
        </p:blipFill>
        <p:spPr bwMode="auto">
          <a:xfrm>
            <a:off x="125870" y="984944"/>
            <a:ext cx="3946561" cy="24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3">
            <a:extLst>
              <a:ext uri="{FF2B5EF4-FFF2-40B4-BE49-F238E27FC236}">
                <a16:creationId xmlns:a16="http://schemas.microsoft.com/office/drawing/2014/main" id="{B803449E-F867-C44F-885D-1D701EBF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076" y="3493947"/>
            <a:ext cx="333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714248-078C-2044-9159-89B7511ABD49}"/>
              </a:ext>
            </a:extLst>
          </p:cNvPr>
          <p:cNvSpPr txBox="1"/>
          <p:nvPr/>
        </p:nvSpPr>
        <p:spPr>
          <a:xfrm>
            <a:off x="567096" y="3427098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closed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shell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60DD582-66F1-8842-A540-A2AE8DBD92A6}"/>
              </a:ext>
            </a:extLst>
          </p:cNvPr>
          <p:cNvSpPr txBox="1"/>
          <p:nvPr/>
        </p:nvSpPr>
        <p:spPr>
          <a:xfrm>
            <a:off x="3213458" y="3427098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closed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shell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7986211-5780-1D49-93AB-4BCDEBCA75EB}"/>
              </a:ext>
            </a:extLst>
          </p:cNvPr>
          <p:cNvSpPr txBox="1"/>
          <p:nvPr/>
        </p:nvSpPr>
        <p:spPr>
          <a:xfrm>
            <a:off x="2099151" y="2106453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dirty="0" err="1">
                <a:solidFill>
                  <a:srgbClr val="5C0D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fr-FR" sz="1600" dirty="0">
                <a:solidFill>
                  <a:srgbClr val="5C0D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5C0D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shell</a:t>
            </a:r>
            <a:endParaRPr lang="fr-FR" sz="1600" dirty="0">
              <a:solidFill>
                <a:srgbClr val="5C0D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4A843C81-4717-244A-931F-5F70A54AD1B4}"/>
              </a:ext>
            </a:extLst>
          </p:cNvPr>
          <p:cNvCxnSpPr>
            <a:cxnSpLocks/>
          </p:cNvCxnSpPr>
          <p:nvPr/>
        </p:nvCxnSpPr>
        <p:spPr>
          <a:xfrm>
            <a:off x="226610" y="4321365"/>
            <a:ext cx="0" cy="1428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">
            <a:extLst>
              <a:ext uri="{FF2B5EF4-FFF2-40B4-BE49-F238E27FC236}">
                <a16:creationId xmlns:a16="http://schemas.microsoft.com/office/drawing/2014/main" id="{F05809FA-0276-474B-93B6-1B831CA0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254" y="1901199"/>
            <a:ext cx="4412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i="1" dirty="0">
                <a:solidFill>
                  <a:schemeClr val="accent1">
                    <a:lumMod val="50000"/>
                  </a:schemeClr>
                </a:solidFill>
              </a:rPr>
              <a:t>S. </a:t>
            </a:r>
            <a:r>
              <a:rPr lang="fr-FR" altLang="fr-FR" sz="1600" i="1" dirty="0" err="1">
                <a:solidFill>
                  <a:schemeClr val="accent1">
                    <a:lumMod val="50000"/>
                  </a:schemeClr>
                </a:solidFill>
              </a:rPr>
              <a:t>Frauendorf</a:t>
            </a:r>
            <a:r>
              <a:rPr lang="fr-FR" altLang="fr-FR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Prog. in Part. and </a:t>
            </a:r>
            <a:r>
              <a:rPr lang="en-GB" sz="1600" i="1" dirty="0" err="1">
                <a:solidFill>
                  <a:schemeClr val="accent1">
                    <a:lumMod val="50000"/>
                  </a:schemeClr>
                </a:solidFill>
              </a:rPr>
              <a:t>Nucl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. Phys. (2014)</a:t>
            </a:r>
            <a:endParaRPr lang="fr-FR" altLang="fr-FR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76B0B6-7843-7343-8804-3FD632B9101A}"/>
              </a:ext>
            </a:extLst>
          </p:cNvPr>
          <p:cNvSpPr txBox="1"/>
          <p:nvPr/>
        </p:nvSpPr>
        <p:spPr>
          <a:xfrm>
            <a:off x="296909" y="4267623"/>
            <a:ext cx="5735181" cy="185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Transfer </a:t>
            </a:r>
            <a:r>
              <a:rPr lang="fr-FR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can</a:t>
            </a:r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take</a:t>
            </a:r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place in </a:t>
            </a:r>
          </a:p>
          <a:p>
            <a:pPr marL="742950" lvl="1" indent="-28575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Tx/>
              <a:buChar char="-"/>
            </a:pPr>
            <a:r>
              <a:rPr lang="fr-FR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=0,J=1 state 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fr-FR" sz="1800" dirty="0" err="1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deuteron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transfer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  <a:buFontTx/>
              <a:buChar char="-"/>
            </a:pPr>
            <a:r>
              <a:rPr lang="fr-FR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=1,J=0 state (</a:t>
            </a:r>
            <a:r>
              <a:rPr lang="fr-FR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analog</a:t>
            </a:r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to 2n or 2p </a:t>
            </a:r>
            <a:r>
              <a:rPr lang="fr-FR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transfer</a:t>
            </a:r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r>
              <a:rPr lang="fr-FR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(p,</a:t>
            </a:r>
            <a:r>
              <a:rPr lang="fr-FR" sz="1800" baseline="300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He) and (</a:t>
            </a:r>
            <a:r>
              <a:rPr lang="fr-FR" sz="1800" baseline="300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He,p)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transfer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reactions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allow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both</a:t>
            </a:r>
            <a:r>
              <a:rPr lang="fr-FR" sz="1800" dirty="0">
                <a:solidFill>
                  <a:srgbClr val="4E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00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channels</a:t>
            </a: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8F00"/>
                </a:solidFill>
                <a:latin typeface="Symbol" charset="0"/>
              </a:rPr>
              <a:t>D</a:t>
            </a:r>
            <a:r>
              <a:rPr lang="fr-FR" sz="1800" dirty="0">
                <a:solidFill>
                  <a:srgbClr val="008F00"/>
                </a:solidFill>
              </a:rPr>
              <a:t>T </a:t>
            </a: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0,1.</a:t>
            </a: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CE86843-7B66-A346-8322-DFDC319740A7}"/>
              </a:ext>
            </a:extLst>
          </p:cNvPr>
          <p:cNvSpPr txBox="1"/>
          <p:nvPr/>
        </p:nvSpPr>
        <p:spPr>
          <a:xfrm>
            <a:off x="162233" y="6229709"/>
            <a:ext cx="1188361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400"/>
              </a:spcAft>
              <a:buSzPct val="70000"/>
            </a:pPr>
            <a:r>
              <a:rPr lang="fr-FR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</a:t>
            </a:r>
            <a:r>
              <a:rPr lang="fr-FR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usual</a:t>
            </a:r>
            <a:r>
              <a:rPr lang="fr-FR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observable for </a:t>
            </a:r>
            <a:r>
              <a:rPr lang="fr-FR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np</a:t>
            </a:r>
            <a:r>
              <a:rPr lang="fr-FR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transfer</a:t>
            </a:r>
            <a:r>
              <a:rPr lang="fr-FR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is</a:t>
            </a:r>
            <a:r>
              <a:rPr lang="fr-FR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the ratio </a:t>
            </a:r>
            <a:r>
              <a:rPr lang="fr-FR" altLang="fr-FR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fr-FR" alt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</a:t>
            </a:r>
            <a:r>
              <a:rPr lang="fr-FR" altLang="fr-FR" sz="20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alt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)/</a:t>
            </a:r>
            <a:r>
              <a:rPr lang="fr-FR" altLang="fr-FR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fr-FR" alt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</a:t>
            </a:r>
            <a:r>
              <a:rPr lang="fr-FR" altLang="fr-FR" sz="20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alt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the relative </a:t>
            </a:r>
            <a:r>
              <a:rPr lang="fr-FR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=1/</a:t>
            </a:r>
            <a:r>
              <a:rPr lang="fr-FR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fr-FR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8DA5654-7B88-9148-A5F7-D69CE9548C15}"/>
              </a:ext>
            </a:extLst>
          </p:cNvPr>
          <p:cNvGrpSpPr/>
          <p:nvPr/>
        </p:nvGrpSpPr>
        <p:grpSpPr>
          <a:xfrm>
            <a:off x="5357402" y="3754555"/>
            <a:ext cx="3814763" cy="1211360"/>
            <a:chOff x="7436925" y="3872542"/>
            <a:chExt cx="3814763" cy="1211360"/>
          </a:xfrm>
        </p:grpSpPr>
        <p:grpSp>
          <p:nvGrpSpPr>
            <p:cNvPr id="28" name="Grouper 36">
              <a:extLst>
                <a:ext uri="{FF2B5EF4-FFF2-40B4-BE49-F238E27FC236}">
                  <a16:creationId xmlns:a16="http://schemas.microsoft.com/office/drawing/2014/main" id="{B74F94F5-E135-E047-AC70-64B1E003A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6925" y="3952453"/>
              <a:ext cx="3814763" cy="1125538"/>
              <a:chOff x="-60960" y="5039360"/>
              <a:chExt cx="3814657" cy="1124278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2CE8FA7A-CFE3-E048-B5CB-2D8B34CBDDFC}"/>
                  </a:ext>
                </a:extLst>
              </p:cNvPr>
              <p:cNvCxnSpPr/>
              <p:nvPr/>
            </p:nvCxnSpPr>
            <p:spPr>
              <a:xfrm>
                <a:off x="570847" y="5676821"/>
                <a:ext cx="77309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425064B6-B2F6-D54C-881D-6E66933CBF8D}"/>
                  </a:ext>
                </a:extLst>
              </p:cNvPr>
              <p:cNvCxnSpPr/>
              <p:nvPr/>
            </p:nvCxnSpPr>
            <p:spPr>
              <a:xfrm>
                <a:off x="2256726" y="5668892"/>
                <a:ext cx="77309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75180AB6-06C6-BB44-8644-248619D9D577}"/>
                  </a:ext>
                </a:extLst>
              </p:cNvPr>
              <p:cNvCxnSpPr/>
              <p:nvPr/>
            </p:nvCxnSpPr>
            <p:spPr>
              <a:xfrm>
                <a:off x="2271013" y="5381876"/>
                <a:ext cx="77309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6023ACA7-80E4-9B45-BA78-F9A9E71F5D67}"/>
                  </a:ext>
                </a:extLst>
              </p:cNvPr>
              <p:cNvCxnSpPr/>
              <p:nvPr/>
            </p:nvCxnSpPr>
            <p:spPr>
              <a:xfrm flipV="1">
                <a:off x="1453473" y="5373948"/>
                <a:ext cx="730230" cy="2553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7C2B1022-E919-2249-ACB6-7D8B571BEAF5}"/>
                  </a:ext>
                </a:extLst>
              </p:cNvPr>
              <p:cNvCxnSpPr/>
              <p:nvPr/>
            </p:nvCxnSpPr>
            <p:spPr>
              <a:xfrm>
                <a:off x="1432836" y="5691093"/>
                <a:ext cx="741341" cy="7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50">
                <a:extLst>
                  <a:ext uri="{FF2B5EF4-FFF2-40B4-BE49-F238E27FC236}">
                    <a16:creationId xmlns:a16="http://schemas.microsoft.com/office/drawing/2014/main" id="{BF505BBE-6518-2246-A10C-1ABA20D06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185" y="5825375"/>
                <a:ext cx="505306" cy="33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 baseline="300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2Z</a:t>
                </a:r>
                <a:r>
                  <a:rPr lang="fr-FR" altLang="fr-FR" sz="16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Z</a:t>
                </a:r>
              </a:p>
            </p:txBody>
          </p:sp>
          <p:sp>
            <p:nvSpPr>
              <p:cNvPr id="35" name="ZoneTexte 51">
                <a:extLst>
                  <a:ext uri="{FF2B5EF4-FFF2-40B4-BE49-F238E27FC236}">
                    <a16:creationId xmlns:a16="http://schemas.microsoft.com/office/drawing/2014/main" id="{1FD1F106-7A34-0A4A-981A-A5EB22384F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9425" y="5794895"/>
                <a:ext cx="1250760" cy="33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 baseline="300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2(Z±1)</a:t>
                </a:r>
                <a:r>
                  <a:rPr lang="fr-FR" altLang="fr-FR" sz="16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(Z±1)</a:t>
                </a:r>
              </a:p>
            </p:txBody>
          </p:sp>
          <p:sp>
            <p:nvSpPr>
              <p:cNvPr id="36" name="ZoneTexte 52">
                <a:extLst>
                  <a:ext uri="{FF2B5EF4-FFF2-40B4-BE49-F238E27FC236}">
                    <a16:creationId xmlns:a16="http://schemas.microsoft.com/office/drawing/2014/main" id="{BCDD729E-B72E-A749-BCAE-A1FAD7D6E4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073317">
                <a:off x="1411616" y="5202038"/>
                <a:ext cx="583859" cy="27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ΔT=0</a:t>
                </a:r>
              </a:p>
            </p:txBody>
          </p:sp>
          <p:sp>
            <p:nvSpPr>
              <p:cNvPr id="37" name="ZoneTexte 53">
                <a:extLst>
                  <a:ext uri="{FF2B5EF4-FFF2-40B4-BE49-F238E27FC236}">
                    <a16:creationId xmlns:a16="http://schemas.microsoft.com/office/drawing/2014/main" id="{FA7928B3-4874-1240-9105-DEEABB822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361" y="5669280"/>
                <a:ext cx="558209" cy="27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ΔT=1</a:t>
                </a:r>
              </a:p>
            </p:txBody>
          </p:sp>
          <p:sp>
            <p:nvSpPr>
              <p:cNvPr id="38" name="ZoneTexte 54">
                <a:extLst>
                  <a:ext uri="{FF2B5EF4-FFF2-40B4-BE49-F238E27FC236}">
                    <a16:creationId xmlns:a16="http://schemas.microsoft.com/office/drawing/2014/main" id="{8744111F-0982-A649-A057-F14B77019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0960" y="5506718"/>
                <a:ext cx="649587" cy="27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0</a:t>
                </a:r>
                <a:r>
                  <a:rPr lang="fr-FR" altLang="fr-FR" sz="1200" baseline="300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+</a:t>
                </a:r>
                <a:r>
                  <a:rPr lang="fr-FR" altLang="fr-FR" sz="12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,T=0</a:t>
                </a:r>
              </a:p>
            </p:txBody>
          </p:sp>
          <p:sp>
            <p:nvSpPr>
              <p:cNvPr id="39" name="ZoneTexte 55">
                <a:extLst>
                  <a:ext uri="{FF2B5EF4-FFF2-40B4-BE49-F238E27FC236}">
                    <a16:creationId xmlns:a16="http://schemas.microsoft.com/office/drawing/2014/main" id="{76944AE8-CAC1-C947-AEAB-B6DF790C7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5496561"/>
                <a:ext cx="705697" cy="27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0</a:t>
                </a:r>
                <a:r>
                  <a:rPr lang="fr-FR" altLang="fr-FR" sz="1200" b="1" baseline="300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+</a:t>
                </a:r>
                <a:r>
                  <a:rPr lang="fr-FR" altLang="fr-FR" sz="12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,T=1</a:t>
                </a:r>
              </a:p>
            </p:txBody>
          </p:sp>
          <p:sp>
            <p:nvSpPr>
              <p:cNvPr id="40" name="ZoneTexte 56">
                <a:extLst>
                  <a:ext uri="{FF2B5EF4-FFF2-40B4-BE49-F238E27FC236}">
                    <a16:creationId xmlns:a16="http://schemas.microsoft.com/office/drawing/2014/main" id="{91D641D3-C7C0-FB4D-9000-65FE102BA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840" y="5222240"/>
                <a:ext cx="705697" cy="27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fr-FR" altLang="fr-FR" sz="1200" b="1" baseline="30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+</a:t>
                </a:r>
                <a:r>
                  <a:rPr lang="fr-FR" altLang="fr-FR" sz="12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,T=0</a:t>
                </a:r>
              </a:p>
            </p:txBody>
          </p:sp>
          <p:sp>
            <p:nvSpPr>
              <p:cNvPr id="41" name="ZoneTexte 57">
                <a:extLst>
                  <a:ext uri="{FF2B5EF4-FFF2-40B4-BE49-F238E27FC236}">
                    <a16:creationId xmlns:a16="http://schemas.microsoft.com/office/drawing/2014/main" id="{CE0F2909-4E12-E040-9A8E-6EA1AF65F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3120" y="5039360"/>
                <a:ext cx="1148160" cy="27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 dirty="0" err="1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deuteron-like</a:t>
                </a:r>
                <a:endParaRPr lang="fr-FR" altLang="fr-FR" sz="1200" dirty="0">
                  <a:solidFill>
                    <a:srgbClr val="FF0000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BBC0605-C1AB-554F-BC4C-AE56CC9E6582}"/>
                </a:ext>
              </a:extLst>
            </p:cNvPr>
            <p:cNvSpPr txBox="1"/>
            <p:nvPr/>
          </p:nvSpPr>
          <p:spPr>
            <a:xfrm>
              <a:off x="8967357" y="4745348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ΔL=0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E946828-842E-3841-8258-CBF3B0434ACD}"/>
                </a:ext>
              </a:extLst>
            </p:cNvPr>
            <p:cNvSpPr txBox="1"/>
            <p:nvPr/>
          </p:nvSpPr>
          <p:spPr>
            <a:xfrm rot="20502543">
              <a:off x="8680301" y="3872542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ΔL=0,2</a:t>
              </a:r>
            </a:p>
          </p:txBody>
        </p:sp>
      </p:grp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15BF851A-C0B7-104E-875E-F8235366E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61409"/>
              </p:ext>
            </p:extLst>
          </p:nvPr>
        </p:nvGraphicFramePr>
        <p:xfrm>
          <a:off x="9424005" y="3476881"/>
          <a:ext cx="2443530" cy="2105025"/>
        </p:xfrm>
        <a:graphic>
          <a:graphicData uri="http://schemas.openxmlformats.org/drawingml/2006/table">
            <a:tbl>
              <a:tblPr/>
              <a:tblGrid>
                <a:gridCol w="1213218">
                  <a:extLst>
                    <a:ext uri="{9D8B030D-6E8A-4147-A177-3AD203B41FA5}">
                      <a16:colId xmlns:a16="http://schemas.microsoft.com/office/drawing/2014/main" val="3755554945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3600327484"/>
                    </a:ext>
                  </a:extLst>
                </a:gridCol>
              </a:tblGrid>
              <a:tr h="3936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reaction</a:t>
                      </a: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A12">
                        <a:alpha val="4901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selectivity</a:t>
                      </a: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A12">
                        <a:alpha val="4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93508"/>
                  </a:ext>
                </a:extLst>
              </a:tr>
              <a:tr h="3936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(p,</a:t>
                      </a:r>
                      <a:r>
                        <a:rPr kumimoji="0" lang="fr-FR" altLang="fr-F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He)</a:t>
                      </a: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ΔT=0,1 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anose="020B06000405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18254"/>
                  </a:ext>
                </a:extLst>
              </a:tr>
              <a:tr h="3936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fr-FR" altLang="fr-F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</a:rPr>
                        <a:t>He,p)</a:t>
                      </a: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ΔT=0,1</a:t>
                      </a: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anose="020B06000405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886463"/>
                  </a:ext>
                </a:extLst>
              </a:tr>
              <a:tr h="3936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(d,α)(α,</a:t>
                      </a:r>
                      <a:r>
                        <a:rPr kumimoji="0" lang="fr-FR" altLang="fr-F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6</a:t>
                      </a: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Li)</a:t>
                      </a: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anose="020B06000405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ΔT=0 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anose="020B06000405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23635"/>
                  </a:ext>
                </a:extLst>
              </a:tr>
              <a:tr h="530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(α,d)(</a:t>
                      </a:r>
                      <a:r>
                        <a:rPr kumimoji="0" lang="fr-FR" altLang="fr-F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6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Li, α)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anose="020B06000405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 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anose="020B06000405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355D7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anose="020B06000405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ΔT=0 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anose="020B06000405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65" marR="9146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721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1733D-E3EE-0849-8914-E39614A6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State-of-the-art of the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pairing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16BDD-838A-0F44-A64D-CDAAC1F2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91ABE5-3FCF-374F-AD4C-90B93C05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D433E3-A9E9-7E47-9F06-E8741FC9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2C9F-A5AA-6245-B971-5ABD21A9C350}" type="slidenum">
              <a:rPr lang="en-US" altLang="fr-FR" smtClean="0"/>
              <a:pPr>
                <a:defRPr/>
              </a:pPr>
              <a:t>4</a:t>
            </a:fld>
            <a:endParaRPr lang="en-US" alt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A0EBC1-015F-B14A-A322-C6781E510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t="8742" r="46276"/>
          <a:stretch/>
        </p:blipFill>
        <p:spPr bwMode="auto">
          <a:xfrm>
            <a:off x="147009" y="1516111"/>
            <a:ext cx="1274164" cy="50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BD359F-6C1E-2847-A52F-B413745E64B3}"/>
              </a:ext>
            </a:extLst>
          </p:cNvPr>
          <p:cNvSpPr/>
          <p:nvPr/>
        </p:nvSpPr>
        <p:spPr>
          <a:xfrm>
            <a:off x="0" y="4333209"/>
            <a:ext cx="1395663" cy="1124263"/>
          </a:xfrm>
          <a:prstGeom prst="rect">
            <a:avLst/>
          </a:prstGeom>
          <a:ln w="38100">
            <a:solidFill>
              <a:srgbClr val="942093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3598E1C-4767-5847-A0BF-626D9757738D}"/>
              </a:ext>
            </a:extLst>
          </p:cNvPr>
          <p:cNvSpPr/>
          <p:nvPr/>
        </p:nvSpPr>
        <p:spPr>
          <a:xfrm>
            <a:off x="667064" y="5117259"/>
            <a:ext cx="382247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8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D3AF595-B976-B144-A1DA-B8651A21B18B}"/>
              </a:ext>
            </a:extLst>
          </p:cNvPr>
          <p:cNvSpPr/>
          <p:nvPr/>
        </p:nvSpPr>
        <p:spPr>
          <a:xfrm>
            <a:off x="609602" y="4145397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20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5752337-2869-FF40-B6EF-B62B60D4F8B9}"/>
              </a:ext>
            </a:extLst>
          </p:cNvPr>
          <p:cNvSpPr/>
          <p:nvPr/>
        </p:nvSpPr>
        <p:spPr>
          <a:xfrm>
            <a:off x="597110" y="3653220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28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2B2B108-21E9-0B4A-A614-EB2EE061F95B}"/>
              </a:ext>
            </a:extLst>
          </p:cNvPr>
          <p:cNvSpPr/>
          <p:nvPr/>
        </p:nvSpPr>
        <p:spPr>
          <a:xfrm>
            <a:off x="614599" y="2441515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50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3A9E093-C162-1345-A3E1-9C1C53F6AB6D}"/>
              </a:ext>
            </a:extLst>
          </p:cNvPr>
          <p:cNvGrpSpPr/>
          <p:nvPr/>
        </p:nvGrpSpPr>
        <p:grpSpPr>
          <a:xfrm>
            <a:off x="1567393" y="1357099"/>
            <a:ext cx="7065597" cy="4646766"/>
            <a:chOff x="2000530" y="1341057"/>
            <a:chExt cx="7065597" cy="4646766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0145962E-EBC1-FB44-BE70-43E8B8702CFB}"/>
                </a:ext>
              </a:extLst>
            </p:cNvPr>
            <p:cNvGrpSpPr/>
            <p:nvPr/>
          </p:nvGrpSpPr>
          <p:grpSpPr>
            <a:xfrm>
              <a:off x="2000530" y="1341057"/>
              <a:ext cx="5516380" cy="4371775"/>
              <a:chOff x="2032614" y="1822320"/>
              <a:chExt cx="5516380" cy="4371775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EDE70CE5-C0A5-DA44-BE59-257B53B2A10A}"/>
                  </a:ext>
                </a:extLst>
              </p:cNvPr>
              <p:cNvGrpSpPr/>
              <p:nvPr/>
            </p:nvGrpSpPr>
            <p:grpSpPr>
              <a:xfrm>
                <a:off x="2032614" y="1822320"/>
                <a:ext cx="5516380" cy="4371775"/>
                <a:chOff x="0" y="3118969"/>
                <a:chExt cx="4498645" cy="3739031"/>
              </a:xfrm>
            </p:grpSpPr>
            <p:pic>
              <p:nvPicPr>
                <p:cNvPr id="58" name="Image 57">
                  <a:extLst>
                    <a:ext uri="{FF2B5EF4-FFF2-40B4-BE49-F238E27FC236}">
                      <a16:creationId xmlns:a16="http://schemas.microsoft.com/office/drawing/2014/main" id="{68F96803-5F86-FC4A-AE94-995256121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3230715"/>
                  <a:ext cx="4498645" cy="3627285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A5B9A78-D919-7940-B166-61AFFF9A293E}"/>
                    </a:ext>
                  </a:extLst>
                </p:cNvPr>
                <p:cNvSpPr/>
                <p:nvPr/>
              </p:nvSpPr>
              <p:spPr>
                <a:xfrm rot="2277713">
                  <a:off x="3309672" y="3516306"/>
                  <a:ext cx="79752" cy="1376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 eaLnBrk="1" hangingPunct="1"/>
                  <a:endParaRPr lang="fr-FR" sz="1600" i="1" dirty="0" err="1">
                    <a:latin typeface="Avenir Book" charset="0"/>
                    <a:cs typeface="Avenir Book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51D1C1E-3A99-8E40-8451-93A0CF005655}"/>
                    </a:ext>
                  </a:extLst>
                </p:cNvPr>
                <p:cNvSpPr/>
                <p:nvPr/>
              </p:nvSpPr>
              <p:spPr>
                <a:xfrm rot="2272683">
                  <a:off x="3262048" y="3654416"/>
                  <a:ext cx="79752" cy="1376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 eaLnBrk="1" hangingPunct="1"/>
                  <a:endParaRPr lang="fr-FR" sz="1600" i="1" dirty="0" err="1">
                    <a:latin typeface="Avenir Book" charset="0"/>
                    <a:cs typeface="Avenir Book" charset="0"/>
                  </a:endParaRP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EB99FFC6-F102-1944-B843-ED29E69DBB49}"/>
                    </a:ext>
                  </a:extLst>
                </p:cNvPr>
                <p:cNvSpPr txBox="1"/>
                <p:nvPr/>
              </p:nvSpPr>
              <p:spPr>
                <a:xfrm>
                  <a:off x="804863" y="3118969"/>
                  <a:ext cx="1995488" cy="289554"/>
                </a:xfrm>
                <a:prstGeom prst="rect">
                  <a:avLst/>
                </a:prstGeom>
                <a:solidFill>
                  <a:srgbClr val="942093">
                    <a:alpha val="43922"/>
                  </a:srgbClr>
                </a:solidFill>
                <a:ln w="19050">
                  <a:solidFill>
                    <a:srgbClr val="94209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i="1" dirty="0" err="1">
                      <a:latin typeface="Avenir Next Condensed Medium" panose="020B0506020202020204" pitchFamily="34" charset="0"/>
                    </a:rPr>
                    <a:t>sd</a:t>
                  </a:r>
                  <a:r>
                    <a:rPr lang="fr-FR" sz="1600" dirty="0" err="1">
                      <a:latin typeface="Avenir Next Condensed Medium" panose="020B0506020202020204" pitchFamily="34" charset="0"/>
                    </a:rPr>
                    <a:t>-shell</a:t>
                  </a:r>
                  <a:endParaRPr lang="fr-FR" sz="1600" dirty="0">
                    <a:latin typeface="Avenir Next Condensed Medium" panose="020B0506020202020204" pitchFamily="34" charset="0"/>
                  </a:endParaRPr>
                </a:p>
              </p:txBody>
            </p:sp>
            <p:cxnSp>
              <p:nvCxnSpPr>
                <p:cNvPr id="62" name="Connecteur droit 61">
                  <a:extLst>
                    <a:ext uri="{FF2B5EF4-FFF2-40B4-BE49-F238E27FC236}">
                      <a16:creationId xmlns:a16="http://schemas.microsoft.com/office/drawing/2014/main" id="{1E8E5427-C7F9-0343-B687-EBB655A415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3375" y="4143375"/>
                  <a:ext cx="0" cy="2428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B06758B-9597-7642-B659-0A0CD208826E}"/>
                    </a:ext>
                  </a:extLst>
                </p:cNvPr>
                <p:cNvSpPr/>
                <p:nvPr/>
              </p:nvSpPr>
              <p:spPr>
                <a:xfrm>
                  <a:off x="3700463" y="3443288"/>
                  <a:ext cx="400050" cy="6286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64" name="Image 63">
                  <a:extLst>
                    <a:ext uri="{FF2B5EF4-FFF2-40B4-BE49-F238E27FC236}">
                      <a16:creationId xmlns:a16="http://schemas.microsoft.com/office/drawing/2014/main" id="{5906D9E6-2EB3-534A-AE66-9E9730F8E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87775" y="3648075"/>
                  <a:ext cx="101600" cy="419100"/>
                </a:xfrm>
                <a:prstGeom prst="rect">
                  <a:avLst/>
                </a:prstGeom>
                <a:ln>
                  <a:noFill/>
                </a:ln>
              </p:spPr>
            </p:pic>
            <p:cxnSp>
              <p:nvCxnSpPr>
                <p:cNvPr id="65" name="Connecteur droit 64">
                  <a:extLst>
                    <a:ext uri="{FF2B5EF4-FFF2-40B4-BE49-F238E27FC236}">
                      <a16:creationId xmlns:a16="http://schemas.microsoft.com/office/drawing/2014/main" id="{CB7E4ED4-6B94-A04C-AE9E-F645AAD556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8571" y="3981447"/>
                  <a:ext cx="0" cy="2428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>
                  <a:extLst>
                    <a:ext uri="{FF2B5EF4-FFF2-40B4-BE49-F238E27FC236}">
                      <a16:creationId xmlns:a16="http://schemas.microsoft.com/office/drawing/2014/main" id="{0E325693-C060-694A-8910-86A44498CE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3805" y="3429000"/>
                  <a:ext cx="0" cy="36194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517E268-4BBD-FC4F-A38A-041C7D27D678}"/>
                  </a:ext>
                </a:extLst>
              </p:cNvPr>
              <p:cNvSpPr/>
              <p:nvPr/>
            </p:nvSpPr>
            <p:spPr>
              <a:xfrm>
                <a:off x="5476108" y="2204730"/>
                <a:ext cx="1846053" cy="3554083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EA9E29-0317-6247-B33B-FC090A8F006D}"/>
                  </a:ext>
                </a:extLst>
              </p:cNvPr>
              <p:cNvSpPr/>
              <p:nvPr/>
            </p:nvSpPr>
            <p:spPr>
              <a:xfrm>
                <a:off x="7267074" y="2181726"/>
                <a:ext cx="224589" cy="3657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FCE45BEE-8045-544C-966C-B3A9712FBC2C}"/>
                  </a:ext>
                </a:extLst>
              </p:cNvPr>
              <p:cNvSpPr txBox="1"/>
              <p:nvPr/>
            </p:nvSpPr>
            <p:spPr>
              <a:xfrm>
                <a:off x="6272463" y="2310063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p:grp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06EC1AD6-8E18-A54D-8B66-C378B1E29ACA}"/>
                </a:ext>
              </a:extLst>
            </p:cNvPr>
            <p:cNvCxnSpPr/>
            <p:nvPr/>
          </p:nvCxnSpPr>
          <p:spPr>
            <a:xfrm>
              <a:off x="2994124" y="1737087"/>
              <a:ext cx="0" cy="355408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169B916-A51C-4544-B36C-FB852CD943FD}"/>
                </a:ext>
              </a:extLst>
            </p:cNvPr>
            <p:cNvCxnSpPr/>
            <p:nvPr/>
          </p:nvCxnSpPr>
          <p:spPr>
            <a:xfrm>
              <a:off x="5436079" y="1668961"/>
              <a:ext cx="0" cy="355408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05E558A-879F-1944-8AD9-01784D6190D8}"/>
                </a:ext>
              </a:extLst>
            </p:cNvPr>
            <p:cNvCxnSpPr/>
            <p:nvPr/>
          </p:nvCxnSpPr>
          <p:spPr>
            <a:xfrm>
              <a:off x="7084862" y="1672918"/>
              <a:ext cx="0" cy="355408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FB522D8-ACF7-8742-8D2A-8EF1C204522C}"/>
                </a:ext>
              </a:extLst>
            </p:cNvPr>
            <p:cNvSpPr txBox="1"/>
            <p:nvPr/>
          </p:nvSpPr>
          <p:spPr>
            <a:xfrm>
              <a:off x="4138863" y="4106778"/>
              <a:ext cx="843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r-FR" sz="1800" baseline="30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He,p)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F13D971-20FE-074F-B939-BEA292A48763}"/>
                </a:ext>
              </a:extLst>
            </p:cNvPr>
            <p:cNvSpPr txBox="1"/>
            <p:nvPr/>
          </p:nvSpPr>
          <p:spPr>
            <a:xfrm>
              <a:off x="4211052" y="2414336"/>
              <a:ext cx="843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(p,</a:t>
              </a:r>
              <a:r>
                <a:rPr lang="fr-FR" sz="1800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fr-FR" sz="1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AFF88D7-4083-964B-92D8-030AEABA3458}"/>
                </a:ext>
              </a:extLst>
            </p:cNvPr>
            <p:cNvSpPr/>
            <p:nvPr/>
          </p:nvSpPr>
          <p:spPr>
            <a:xfrm>
              <a:off x="5518484" y="1989221"/>
              <a:ext cx="737937" cy="36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 eaLnBrk="1" hangingPunct="1"/>
              <a:endParaRPr lang="fr-FR" sz="1600" i="1" dirty="0" err="1">
                <a:latin typeface="Avenir Book" charset="0"/>
                <a:cs typeface="Avenir Book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959537-352B-5246-823F-5D5BCD3A2564}"/>
                </a:ext>
              </a:extLst>
            </p:cNvPr>
            <p:cNvSpPr/>
            <p:nvPr/>
          </p:nvSpPr>
          <p:spPr>
            <a:xfrm>
              <a:off x="6216316" y="3104147"/>
              <a:ext cx="737937" cy="36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 eaLnBrk="1" hangingPunct="1"/>
              <a:endParaRPr lang="fr-FR" sz="1600" i="1" dirty="0" err="1">
                <a:latin typeface="Avenir Book" charset="0"/>
                <a:cs typeface="Avenir Book" charset="0"/>
              </a:endParaRP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AA30E0A1-0198-0546-A74C-43699DDD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6502" y="5108073"/>
              <a:ext cx="1079500" cy="203200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64654B5C-6A7C-204C-9D10-8DBAFBE6A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648" t="20460" b="-1"/>
            <a:stretch/>
          </p:blipFill>
          <p:spPr>
            <a:xfrm>
              <a:off x="8177134" y="5153201"/>
              <a:ext cx="888993" cy="161626"/>
            </a:xfrm>
            <a:prstGeom prst="rect">
              <a:avLst/>
            </a:prstGeom>
          </p:spPr>
        </p:pic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2BDC030-0B5B-9F48-B002-77F4393D1F9A}"/>
                </a:ext>
              </a:extLst>
            </p:cNvPr>
            <p:cNvCxnSpPr/>
            <p:nvPr/>
          </p:nvCxnSpPr>
          <p:spPr>
            <a:xfrm>
              <a:off x="9042913" y="1709571"/>
              <a:ext cx="0" cy="3554083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D80EAB59-8256-3F4D-B092-BDA6AAB2D7B8}"/>
                </a:ext>
              </a:extLst>
            </p:cNvPr>
            <p:cNvSpPr txBox="1"/>
            <p:nvPr/>
          </p:nvSpPr>
          <p:spPr>
            <a:xfrm>
              <a:off x="7195929" y="5227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b="1" dirty="0">
                  <a:latin typeface="Helvetica" pitchFamily="2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481F7D6-2F02-7143-BED8-60316A27D6A1}"/>
                </a:ext>
              </a:extLst>
            </p:cNvPr>
            <p:cNvSpPr txBox="1"/>
            <p:nvPr/>
          </p:nvSpPr>
          <p:spPr>
            <a:xfrm>
              <a:off x="7984434" y="524123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b="1" dirty="0">
                  <a:latin typeface="Helvetica" pitchFamily="2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9FA9788-BA7F-0940-877F-051E5375DA89}"/>
                </a:ext>
              </a:extLst>
            </p:cNvPr>
            <p:cNvSpPr/>
            <p:nvPr/>
          </p:nvSpPr>
          <p:spPr>
            <a:xfrm>
              <a:off x="4830417" y="5446643"/>
              <a:ext cx="477079" cy="3776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eaLnBrk="1" hangingPunct="1"/>
              <a:endParaRPr lang="fr-FR" sz="1600" i="1" dirty="0" err="1">
                <a:latin typeface="Avenir Book" charset="0"/>
                <a:cs typeface="Avenir Book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F57A624-91E3-D54E-AF48-810C067402B0}"/>
                </a:ext>
              </a:extLst>
            </p:cNvPr>
            <p:cNvSpPr/>
            <p:nvPr/>
          </p:nvSpPr>
          <p:spPr>
            <a:xfrm>
              <a:off x="4982817" y="5599043"/>
              <a:ext cx="477079" cy="3776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eaLnBrk="1" hangingPunct="1"/>
              <a:endParaRPr lang="fr-FR" sz="1600" i="1" dirty="0" err="1">
                <a:latin typeface="Avenir Book" charset="0"/>
                <a:cs typeface="Avenir Book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09ADFF40-7949-044C-A776-76322906DED3}"/>
                </a:ext>
              </a:extLst>
            </p:cNvPr>
            <p:cNvSpPr txBox="1"/>
            <p:nvPr/>
          </p:nvSpPr>
          <p:spPr>
            <a:xfrm>
              <a:off x="3896139" y="552615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2400" b="1" dirty="0">
                  <a:latin typeface="Helvetica" pitchFamily="2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A814ABD-9525-4048-9F13-0A81236704A9}"/>
              </a:ext>
            </a:extLst>
          </p:cNvPr>
          <p:cNvSpPr/>
          <p:nvPr/>
        </p:nvSpPr>
        <p:spPr>
          <a:xfrm>
            <a:off x="5149514" y="1171074"/>
            <a:ext cx="3769895" cy="444366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35" name="ZoneTexte 74">
            <a:extLst>
              <a:ext uri="{FF2B5EF4-FFF2-40B4-BE49-F238E27FC236}">
                <a16:creationId xmlns:a16="http://schemas.microsoft.com/office/drawing/2014/main" id="{9EFE7D7C-3574-5745-9391-1CD2CB2E6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768" y="2078397"/>
            <a:ext cx="6513095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70000"/>
              <a:buFont typeface="Lucida Grande" panose="020B0600040502020204" pitchFamily="34" charset="0"/>
              <a:buChar char="►"/>
            </a:pPr>
            <a:r>
              <a:rPr lang="fr-FR" altLang="fr-FR" sz="1600" b="1" dirty="0" err="1">
                <a:solidFill>
                  <a:schemeClr val="tx1"/>
                </a:solidFill>
                <a:latin typeface="Avenir Heavy" panose="02000503020000020003" pitchFamily="2" charset="0"/>
              </a:rPr>
              <a:t>sd-shell</a:t>
            </a:r>
            <a:r>
              <a:rPr lang="fr-FR" altLang="fr-FR" sz="1600" b="1" dirty="0">
                <a:solidFill>
                  <a:schemeClr val="tx1"/>
                </a:solidFill>
                <a:latin typeface="Avenir Heavy" panose="02000503020000020003" pitchFamily="2" charset="0"/>
              </a:rPr>
              <a:t> </a:t>
            </a:r>
            <a:r>
              <a:rPr lang="fr-FR" altLang="fr-FR" sz="1600" b="1" dirty="0" err="1">
                <a:solidFill>
                  <a:schemeClr val="tx1"/>
                </a:solidFill>
                <a:latin typeface="Avenir Heavy" panose="02000503020000020003" pitchFamily="2" charset="0"/>
              </a:rPr>
              <a:t>systematic</a:t>
            </a:r>
            <a:r>
              <a:rPr lang="fr-FR" altLang="fr-FR" sz="1600" b="1" dirty="0">
                <a:solidFill>
                  <a:schemeClr val="tx1"/>
                </a:solidFill>
                <a:latin typeface="Avenir Heavy" panose="02000503020000020003" pitchFamily="2" charset="0"/>
              </a:rPr>
              <a:t> </a:t>
            </a:r>
            <a:r>
              <a:rPr lang="fr-FR" altLang="fr-FR" sz="1600" b="1" dirty="0" err="1">
                <a:solidFill>
                  <a:schemeClr val="tx1"/>
                </a:solidFill>
                <a:latin typeface="Avenir Heavy" panose="02000503020000020003" pitchFamily="2" charset="0"/>
              </a:rPr>
              <a:t>measurement</a:t>
            </a:r>
            <a:r>
              <a:rPr lang="fr-FR" altLang="fr-FR" sz="1600" b="1" dirty="0">
                <a:solidFill>
                  <a:schemeClr val="tx1"/>
                </a:solidFill>
                <a:latin typeface="Avenir Heavy" panose="02000503020000020003" pitchFamily="2" charset="0"/>
              </a:rPr>
              <a:t> (stable </a:t>
            </a:r>
            <a:r>
              <a:rPr lang="fr-FR" altLang="fr-FR" sz="1600" b="1" dirty="0" err="1">
                <a:solidFill>
                  <a:schemeClr val="tx1"/>
                </a:solidFill>
                <a:latin typeface="Avenir Heavy" panose="02000503020000020003" pitchFamily="2" charset="0"/>
              </a:rPr>
              <a:t>nuclei</a:t>
            </a:r>
            <a:r>
              <a:rPr lang="fr-FR" altLang="fr-FR" sz="1600" b="1" dirty="0">
                <a:solidFill>
                  <a:schemeClr val="tx1"/>
                </a:solidFill>
                <a:latin typeface="Avenir Heavy" panose="02000503020000020003" pitchFamily="2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Pct val="70000"/>
              <a:buFont typeface="Lucida Grande" panose="020B0600040502020204" pitchFamily="34" charset="0"/>
              <a:buChar char="►"/>
            </a:pPr>
            <a:endParaRPr lang="fr-FR" altLang="fr-FR" sz="1600" b="1" dirty="0">
              <a:solidFill>
                <a:schemeClr val="tx1"/>
              </a:solidFill>
              <a:latin typeface="Avenir Heavy" panose="02000503020000020003" pitchFamily="2" charset="0"/>
            </a:endParaRPr>
          </a:p>
          <a:p>
            <a:pPr marL="452438" lvl="2" indent="217488" eaLnBrk="1" hangingPunct="1">
              <a:spcBef>
                <a:spcPct val="0"/>
              </a:spcBef>
              <a:buClrTx/>
              <a:buSzPct val="70000"/>
              <a:buFont typeface="Wingdings" pitchFamily="2" charset="2"/>
              <a:buChar char="q"/>
            </a:pPr>
            <a:r>
              <a:rPr lang="fr-FR" altLang="fr-FR" sz="1800" i="1" u="sng" dirty="0" err="1">
                <a:solidFill>
                  <a:schemeClr val="tx1"/>
                </a:solidFill>
              </a:rPr>
              <a:t>From</a:t>
            </a:r>
            <a:r>
              <a:rPr lang="fr-FR" altLang="fr-FR" sz="1800" i="1" u="sng" dirty="0">
                <a:solidFill>
                  <a:schemeClr val="tx1"/>
                </a:solidFill>
              </a:rPr>
              <a:t> </a:t>
            </a:r>
            <a:r>
              <a:rPr lang="fr-FR" altLang="fr-FR" sz="1800" i="1" u="sng" dirty="0" err="1">
                <a:solidFill>
                  <a:schemeClr val="tx1"/>
                </a:solidFill>
              </a:rPr>
              <a:t>litterature</a:t>
            </a:r>
            <a:r>
              <a:rPr lang="fr-FR" altLang="fr-FR" sz="1800" i="1" u="sng" dirty="0">
                <a:solidFill>
                  <a:schemeClr val="tx1"/>
                </a:solidFill>
              </a:rPr>
              <a:t> &amp; ENSDF</a:t>
            </a:r>
            <a:r>
              <a:rPr lang="fr-FR" altLang="fr-FR" sz="1800" i="1" dirty="0">
                <a:solidFill>
                  <a:schemeClr val="tx1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SzPct val="70000"/>
              <a:buFontTx/>
              <a:buNone/>
            </a:pPr>
            <a:r>
              <a:rPr lang="fr-FR" altLang="fr-FR" sz="1800" i="1" dirty="0">
                <a:solidFill>
                  <a:schemeClr val="tx1"/>
                </a:solidFill>
              </a:rPr>
              <a:t>		</a:t>
            </a:r>
            <a:r>
              <a:rPr lang="fr-FR" altLang="fr-FR" sz="1800" dirty="0">
                <a:solidFill>
                  <a:schemeClr val="tx1"/>
                </a:solidFill>
              </a:rPr>
              <a:t>- max of cross-section  (</a:t>
            </a:r>
            <a:r>
              <a:rPr lang="fr-FR" altLang="fr-FR" sz="1800" dirty="0" err="1">
                <a:solidFill>
                  <a:schemeClr val="tx1"/>
                </a:solidFill>
              </a:rPr>
              <a:t>lowest</a:t>
            </a:r>
            <a:r>
              <a:rPr lang="fr-FR" altLang="fr-FR" sz="1800" dirty="0">
                <a:solidFill>
                  <a:schemeClr val="tx1"/>
                </a:solidFill>
              </a:rPr>
              <a:t> angle </a:t>
            </a:r>
            <a:r>
              <a:rPr lang="fr-FR" altLang="fr-FR" sz="1800" dirty="0" err="1">
                <a:solidFill>
                  <a:schemeClr val="tx1"/>
                </a:solidFill>
              </a:rPr>
              <a:t>measured</a:t>
            </a:r>
            <a:r>
              <a:rPr lang="fr-FR" altLang="fr-FR" sz="1800" dirty="0">
                <a:solidFill>
                  <a:schemeClr val="tx1"/>
                </a:solidFill>
              </a:rPr>
              <a:t>) </a:t>
            </a:r>
          </a:p>
          <a:p>
            <a:pPr eaLnBrk="1" hangingPunct="1">
              <a:spcBef>
                <a:spcPct val="0"/>
              </a:spcBef>
              <a:buClrTx/>
              <a:buSzPct val="70000"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                   + no </a:t>
            </a:r>
            <a:r>
              <a:rPr lang="fr-FR" altLang="fr-FR" sz="1800" dirty="0" err="1">
                <a:solidFill>
                  <a:schemeClr val="tx1"/>
                </a:solidFill>
              </a:rPr>
              <a:t>error</a:t>
            </a:r>
            <a:r>
              <a:rPr lang="fr-FR" altLang="fr-FR" sz="1800" dirty="0">
                <a:solidFill>
                  <a:schemeClr val="tx1"/>
                </a:solidFill>
              </a:rPr>
              <a:t> bars</a:t>
            </a:r>
          </a:p>
          <a:p>
            <a:pPr eaLnBrk="1" hangingPunct="1">
              <a:spcBef>
                <a:spcPct val="0"/>
              </a:spcBef>
              <a:buClrTx/>
              <a:buSzPct val="70000"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		- first 0+ and first 1+ states </a:t>
            </a:r>
            <a:r>
              <a:rPr lang="fr-FR" altLang="fr-FR" sz="1800" dirty="0" err="1">
                <a:solidFill>
                  <a:schemeClr val="tx1"/>
                </a:solidFill>
              </a:rPr>
              <a:t>taken</a:t>
            </a:r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dirty="0" err="1">
                <a:solidFill>
                  <a:schemeClr val="tx1"/>
                </a:solidFill>
              </a:rPr>
              <a:t>into</a:t>
            </a:r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dirty="0" err="1">
                <a:solidFill>
                  <a:schemeClr val="tx1"/>
                </a:solidFill>
              </a:rPr>
              <a:t>account</a:t>
            </a:r>
            <a:endParaRPr lang="fr-FR" altLang="fr-FR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70000"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                    (no </a:t>
            </a:r>
            <a:r>
              <a:rPr lang="fr-FR" altLang="fr-FR" sz="1800" dirty="0" err="1">
                <a:solidFill>
                  <a:schemeClr val="tx1"/>
                </a:solidFill>
              </a:rPr>
              <a:t>centroid</a:t>
            </a:r>
            <a:r>
              <a:rPr lang="fr-FR" altLang="fr-FR" sz="1800" dirty="0">
                <a:solidFill>
                  <a:schemeClr val="tx1"/>
                </a:solidFill>
              </a:rPr>
              <a:t>)</a:t>
            </a:r>
            <a:endParaRPr lang="fr-FR" altLang="fr-FR" sz="1800" dirty="0">
              <a:solidFill>
                <a:schemeClr val="tx1"/>
              </a:solidFill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buClrTx/>
              <a:buSzPct val="70000"/>
              <a:buFont typeface="Wingdings" pitchFamily="2" charset="2"/>
              <a:buChar char="q"/>
            </a:pPr>
            <a:endParaRPr lang="fr-FR" altLang="fr-FR" sz="1800" i="1" u="sng" dirty="0">
              <a:solidFill>
                <a:schemeClr val="tx1"/>
              </a:solidFill>
              <a:sym typeface="Wingdings" pitchFamily="2" charset="2"/>
            </a:endParaRPr>
          </a:p>
          <a:p>
            <a:pPr marL="714375" lvl="2" indent="-219075" eaLnBrk="1" hangingPunct="1">
              <a:spcBef>
                <a:spcPct val="0"/>
              </a:spcBef>
              <a:buClrTx/>
              <a:buSzPct val="70000"/>
              <a:buFont typeface="Wingdings" pitchFamily="2" charset="2"/>
              <a:buChar char="q"/>
            </a:pPr>
            <a:r>
              <a:rPr lang="fr-FR" altLang="fr-FR" sz="1800" i="1" u="sng" dirty="0" err="1">
                <a:solidFill>
                  <a:schemeClr val="tx1"/>
                </a:solidFill>
                <a:sym typeface="Wingdings" pitchFamily="2" charset="2"/>
              </a:rPr>
              <a:t>Recent</a:t>
            </a:r>
            <a:r>
              <a:rPr lang="fr-FR" altLang="fr-FR" sz="1800" i="1" u="sng" dirty="0">
                <a:solidFill>
                  <a:schemeClr val="tx1"/>
                </a:solidFill>
                <a:sym typeface="Wingdings" pitchFamily="2" charset="2"/>
              </a:rPr>
              <a:t> consistent </a:t>
            </a:r>
            <a:r>
              <a:rPr lang="fr-FR" altLang="fr-FR" sz="1800" i="1" u="sng" dirty="0" err="1">
                <a:solidFill>
                  <a:schemeClr val="tx1"/>
                </a:solidFill>
                <a:sym typeface="Wingdings" pitchFamily="2" charset="2"/>
              </a:rPr>
              <a:t>remeasurement</a:t>
            </a:r>
            <a:r>
              <a:rPr lang="fr-FR" altLang="fr-FR" sz="1800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altLang="fr-FR" sz="1800" dirty="0">
                <a:solidFill>
                  <a:schemeClr val="tx1"/>
                </a:solidFill>
                <a:latin typeface="Avenir Book" panose="02000503020000020003" pitchFamily="2" charset="0"/>
                <a:sym typeface="Wingdings" pitchFamily="2" charset="2"/>
              </a:rPr>
              <a:t>: </a:t>
            </a:r>
            <a:r>
              <a:rPr lang="fr-FR" altLang="fr-FR" sz="1800" i="1" dirty="0">
                <a:solidFill>
                  <a:schemeClr val="tx1"/>
                </a:solidFill>
                <a:sym typeface="Wingdings" pitchFamily="2" charset="2"/>
              </a:rPr>
              <a:t>Y. </a:t>
            </a:r>
            <a:r>
              <a:rPr lang="fr-FR" altLang="fr-FR" sz="1800" i="1" dirty="0" err="1">
                <a:solidFill>
                  <a:schemeClr val="tx1"/>
                </a:solidFill>
                <a:sym typeface="Wingdings" pitchFamily="2" charset="2"/>
              </a:rPr>
              <a:t>Ayyad</a:t>
            </a:r>
            <a:r>
              <a:rPr lang="fr-FR" altLang="fr-FR" sz="1800" i="1" dirty="0">
                <a:solidFill>
                  <a:schemeClr val="tx1"/>
                </a:solidFill>
                <a:sym typeface="Wingdings" pitchFamily="2" charset="2"/>
              </a:rPr>
              <a:t> et al, PRC 96 (2017)  </a:t>
            </a:r>
            <a:r>
              <a:rPr lang="fr-FR" altLang="fr-FR" sz="1800" i="1" dirty="0">
                <a:solidFill>
                  <a:schemeClr val="tx1"/>
                </a:solidFill>
              </a:rPr>
              <a:t>(open triangles)</a:t>
            </a:r>
          </a:p>
          <a:p>
            <a:pPr marL="0" indent="0" eaLnBrk="1" hangingPunct="1">
              <a:spcBef>
                <a:spcPct val="0"/>
              </a:spcBef>
              <a:buClrTx/>
              <a:buSzPct val="70000"/>
              <a:buNone/>
            </a:pPr>
            <a:endParaRPr lang="fr-FR" altLang="fr-FR" sz="1600" b="1" i="1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Pct val="70000"/>
              <a:buNone/>
            </a:pPr>
            <a:endParaRPr lang="fr-FR" altLang="fr-FR" sz="16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1B89911-4C8E-E341-8F3B-B975D309B08F}"/>
              </a:ext>
            </a:extLst>
          </p:cNvPr>
          <p:cNvSpPr txBox="1"/>
          <p:nvPr/>
        </p:nvSpPr>
        <p:spPr>
          <a:xfrm>
            <a:off x="1796716" y="5951620"/>
            <a:ext cx="414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~ agreement </a:t>
            </a:r>
            <a:r>
              <a:rPr lang="fr-FR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parabolic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7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1733D-E3EE-0849-8914-E39614A6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State-of-the-art of the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pairing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16BDD-838A-0F44-A64D-CDAAC1F2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91ABE5-3FCF-374F-AD4C-90B93C05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D433E3-A9E9-7E47-9F06-E8741FC9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2C9F-A5AA-6245-B971-5ABD21A9C350}" type="slidenum">
              <a:rPr lang="en-US" altLang="fr-FR" smtClean="0"/>
              <a:pPr>
                <a:defRPr/>
              </a:pPr>
              <a:t>5</a:t>
            </a:fld>
            <a:endParaRPr lang="en-US" alt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8E24ED5-0F0E-B242-A5AE-1CA677E7507F}"/>
              </a:ext>
            </a:extLst>
          </p:cNvPr>
          <p:cNvGrpSpPr/>
          <p:nvPr/>
        </p:nvGrpSpPr>
        <p:grpSpPr>
          <a:xfrm>
            <a:off x="1487183" y="1337200"/>
            <a:ext cx="5516380" cy="4375631"/>
            <a:chOff x="2032614" y="1818464"/>
            <a:chExt cx="5516380" cy="437563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2EEE486-6503-394B-85FE-FC20E5098A2B}"/>
                </a:ext>
              </a:extLst>
            </p:cNvPr>
            <p:cNvGrpSpPr/>
            <p:nvPr/>
          </p:nvGrpSpPr>
          <p:grpSpPr>
            <a:xfrm>
              <a:off x="2032614" y="1822320"/>
              <a:ext cx="5516380" cy="4371775"/>
              <a:chOff x="0" y="3118969"/>
              <a:chExt cx="4498645" cy="3739031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929C10C8-015A-8D4F-B66F-E04778BB2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230715"/>
                <a:ext cx="4498645" cy="362728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8BDEEF-3154-FE4C-A9A2-6BF06C257B2C}"/>
                  </a:ext>
                </a:extLst>
              </p:cNvPr>
              <p:cNvSpPr/>
              <p:nvPr/>
            </p:nvSpPr>
            <p:spPr>
              <a:xfrm rot="2277713">
                <a:off x="3309672" y="3516306"/>
                <a:ext cx="79752" cy="13768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F48820-482E-E442-BC8E-80B72A152009}"/>
                  </a:ext>
                </a:extLst>
              </p:cNvPr>
              <p:cNvSpPr/>
              <p:nvPr/>
            </p:nvSpPr>
            <p:spPr>
              <a:xfrm rot="2272683">
                <a:off x="3262048" y="3654416"/>
                <a:ext cx="79752" cy="13768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B98052-4F1C-6C43-9FC2-CFD662D940AB}"/>
                  </a:ext>
                </a:extLst>
              </p:cNvPr>
              <p:cNvSpPr txBox="1"/>
              <p:nvPr/>
            </p:nvSpPr>
            <p:spPr>
              <a:xfrm>
                <a:off x="804863" y="3118969"/>
                <a:ext cx="1995488" cy="289554"/>
              </a:xfrm>
              <a:prstGeom prst="rect">
                <a:avLst/>
              </a:prstGeom>
              <a:solidFill>
                <a:srgbClr val="942093">
                  <a:alpha val="43922"/>
                </a:srgbClr>
              </a:solidFill>
              <a:ln w="19050">
                <a:solidFill>
                  <a:srgbClr val="94209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i="1" dirty="0" err="1">
                    <a:latin typeface="Avenir Next Condensed Medium" panose="020B0506020202020204" pitchFamily="34" charset="0"/>
                  </a:rPr>
                  <a:t>sd</a:t>
                </a:r>
                <a:r>
                  <a:rPr lang="fr-FR" sz="1600" dirty="0" err="1">
                    <a:latin typeface="Avenir Next Condensed Medium" panose="020B0506020202020204" pitchFamily="34" charset="0"/>
                  </a:rPr>
                  <a:t>-shell</a:t>
                </a:r>
                <a:endParaRPr lang="fr-FR" sz="1600" dirty="0">
                  <a:latin typeface="Avenir Next Condensed Medium" panose="020B0506020202020204" pitchFamily="34" charset="0"/>
                </a:endParaRPr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CD75DF9A-E9E5-EA41-9E29-7D14929A95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3375" y="4143375"/>
                <a:ext cx="0" cy="2428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951A07E-77B0-D843-BBD8-0BEFC3CD491D}"/>
                  </a:ext>
                </a:extLst>
              </p:cNvPr>
              <p:cNvSpPr/>
              <p:nvPr/>
            </p:nvSpPr>
            <p:spPr>
              <a:xfrm>
                <a:off x="3700463" y="3443288"/>
                <a:ext cx="400050" cy="628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7772CBFB-C879-044B-8C68-CADAEC9E7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775" y="3648075"/>
                <a:ext cx="101600" cy="419100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96E2BDFE-CB7F-E344-8388-78302DE7B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8571" y="3981447"/>
                <a:ext cx="0" cy="2428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4A7F75AD-C560-BB43-A5D6-3828CBA95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3805" y="3429000"/>
                <a:ext cx="0" cy="3619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41614F-C5A9-D447-B11E-7F1FF61249AC}"/>
                </a:ext>
              </a:extLst>
            </p:cNvPr>
            <p:cNvSpPr/>
            <p:nvPr/>
          </p:nvSpPr>
          <p:spPr>
            <a:xfrm>
              <a:off x="5476108" y="2204730"/>
              <a:ext cx="1846053" cy="355408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fr-FR" sz="1600" i="1" dirty="0" err="1">
                <a:latin typeface="Avenir Book" charset="0"/>
                <a:cs typeface="Avenir Book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EDBC61-E2A5-9B47-A418-7C2ED58F805A}"/>
                </a:ext>
              </a:extLst>
            </p:cNvPr>
            <p:cNvSpPr/>
            <p:nvPr/>
          </p:nvSpPr>
          <p:spPr>
            <a:xfrm>
              <a:off x="7267074" y="2181726"/>
              <a:ext cx="224589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fr-FR" sz="1600" i="1" dirty="0" err="1">
                <a:latin typeface="Avenir Book" charset="0"/>
                <a:cs typeface="Avenir Book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2158627-D58C-864F-8C06-7C388897E4E4}"/>
                </a:ext>
              </a:extLst>
            </p:cNvPr>
            <p:cNvSpPr txBox="1"/>
            <p:nvPr/>
          </p:nvSpPr>
          <p:spPr>
            <a:xfrm>
              <a:off x="5464487" y="1818464"/>
              <a:ext cx="1995091" cy="338554"/>
            </a:xfrm>
            <a:prstGeom prst="rect">
              <a:avLst/>
            </a:prstGeom>
            <a:solidFill>
              <a:srgbClr val="92D050">
                <a:alpha val="60784"/>
              </a:srgbClr>
            </a:solidFill>
            <a:ln w="190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err="1">
                  <a:solidFill>
                    <a:srgbClr val="261F4D"/>
                  </a:solidFill>
                  <a:latin typeface="Avenir Next Condensed Medium" panose="020B0506020202020204" pitchFamily="34" charset="0"/>
                </a:rPr>
                <a:t>fp</a:t>
              </a:r>
              <a:r>
                <a:rPr lang="fr-FR" sz="1600" dirty="0" err="1">
                  <a:solidFill>
                    <a:srgbClr val="261F4D"/>
                  </a:solidFill>
                  <a:latin typeface="Avenir Next Condensed Medium" panose="020B0506020202020204" pitchFamily="34" charset="0"/>
                </a:rPr>
                <a:t>-shell</a:t>
              </a:r>
              <a:endParaRPr lang="fr-FR" sz="1600" dirty="0">
                <a:solidFill>
                  <a:srgbClr val="261F4D"/>
                </a:solidFill>
                <a:latin typeface="Avenir Next Condensed Medium" panose="020B0506020202020204" pitchFamily="34" charset="0"/>
              </a:endParaRPr>
            </a:p>
          </p:txBody>
        </p:sp>
      </p:grp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1E5BF54-51BA-464F-AAD7-33EAD31330C0}"/>
              </a:ext>
            </a:extLst>
          </p:cNvPr>
          <p:cNvCxnSpPr/>
          <p:nvPr/>
        </p:nvCxnSpPr>
        <p:spPr>
          <a:xfrm>
            <a:off x="2480777" y="1737086"/>
            <a:ext cx="0" cy="355408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7BECC3F-85D7-3445-BE7C-0E6542BC4C2A}"/>
              </a:ext>
            </a:extLst>
          </p:cNvPr>
          <p:cNvCxnSpPr/>
          <p:nvPr/>
        </p:nvCxnSpPr>
        <p:spPr>
          <a:xfrm>
            <a:off x="4922732" y="1668960"/>
            <a:ext cx="0" cy="355408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B67F1A9-C7F0-044D-A3D1-E67DB5891584}"/>
              </a:ext>
            </a:extLst>
          </p:cNvPr>
          <p:cNvCxnSpPr/>
          <p:nvPr/>
        </p:nvCxnSpPr>
        <p:spPr>
          <a:xfrm>
            <a:off x="6571515" y="1672917"/>
            <a:ext cx="0" cy="355408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0DF36442-E6CC-C640-BB5E-CFB0BD4C65D6}"/>
              </a:ext>
            </a:extLst>
          </p:cNvPr>
          <p:cNvSpPr txBox="1"/>
          <p:nvPr/>
        </p:nvSpPr>
        <p:spPr>
          <a:xfrm>
            <a:off x="3625516" y="4106777"/>
            <a:ext cx="843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8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He,p)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6E0A62F-18CE-AF4C-A272-623A524094E7}"/>
              </a:ext>
            </a:extLst>
          </p:cNvPr>
          <p:cNvSpPr txBox="1"/>
          <p:nvPr/>
        </p:nvSpPr>
        <p:spPr>
          <a:xfrm>
            <a:off x="3697705" y="2414335"/>
            <a:ext cx="843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(p,</a:t>
            </a:r>
            <a:r>
              <a:rPr lang="fr-FR" sz="18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5520A4-058B-2B40-92AA-C9EC4E97B306}"/>
              </a:ext>
            </a:extLst>
          </p:cNvPr>
          <p:cNvSpPr/>
          <p:nvPr/>
        </p:nvSpPr>
        <p:spPr>
          <a:xfrm>
            <a:off x="5005137" y="1989220"/>
            <a:ext cx="737937" cy="368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165D80-742D-0444-95AD-741F1BB2473E}"/>
              </a:ext>
            </a:extLst>
          </p:cNvPr>
          <p:cNvSpPr/>
          <p:nvPr/>
        </p:nvSpPr>
        <p:spPr>
          <a:xfrm>
            <a:off x="5702969" y="3104146"/>
            <a:ext cx="737937" cy="368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E8272E90-B742-404D-A9C6-1FCF05303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75263" b="-23026"/>
          <a:stretch/>
        </p:blipFill>
        <p:spPr>
          <a:xfrm>
            <a:off x="6663155" y="5108071"/>
            <a:ext cx="267034" cy="249991"/>
          </a:xfrm>
          <a:prstGeom prst="rect">
            <a:avLst/>
          </a:prstGeom>
        </p:spPr>
      </p:pic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E9D671E-5050-724D-837B-FF9D7D63D21B}"/>
              </a:ext>
            </a:extLst>
          </p:cNvPr>
          <p:cNvCxnSpPr/>
          <p:nvPr/>
        </p:nvCxnSpPr>
        <p:spPr>
          <a:xfrm>
            <a:off x="6909313" y="1613318"/>
            <a:ext cx="0" cy="355408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701BDB61-A33C-3346-8A55-F4E51B1CB809}"/>
              </a:ext>
            </a:extLst>
          </p:cNvPr>
          <p:cNvSpPr txBox="1"/>
          <p:nvPr/>
        </p:nvSpPr>
        <p:spPr>
          <a:xfrm>
            <a:off x="6682582" y="52279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>
                <a:latin typeface="Helvetica" pitchFamily="2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5F4E69-4B7F-5040-99C2-C427B3CEA344}"/>
              </a:ext>
            </a:extLst>
          </p:cNvPr>
          <p:cNvSpPr/>
          <p:nvPr/>
        </p:nvSpPr>
        <p:spPr>
          <a:xfrm>
            <a:off x="4317070" y="5446642"/>
            <a:ext cx="477079" cy="37768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D03EA49-B91A-3041-A358-74C1DA60BC6D}"/>
              </a:ext>
            </a:extLst>
          </p:cNvPr>
          <p:cNvSpPr/>
          <p:nvPr/>
        </p:nvSpPr>
        <p:spPr>
          <a:xfrm>
            <a:off x="4469470" y="5599042"/>
            <a:ext cx="477079" cy="37768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02DAA7C-356F-8344-A72D-D004D59B1B8F}"/>
              </a:ext>
            </a:extLst>
          </p:cNvPr>
          <p:cNvSpPr txBox="1"/>
          <p:nvPr/>
        </p:nvSpPr>
        <p:spPr>
          <a:xfrm>
            <a:off x="5211592" y="552615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>
                <a:latin typeface="Helvetica" pitchFamily="2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C30D3D6-C92A-E843-B1F9-B8F154176BCC}"/>
              </a:ext>
            </a:extLst>
          </p:cNvPr>
          <p:cNvSpPr txBox="1"/>
          <p:nvPr/>
        </p:nvSpPr>
        <p:spPr>
          <a:xfrm>
            <a:off x="7144259" y="2262630"/>
            <a:ext cx="519764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indent="142875" eaLnBrk="1" hangingPunct="1">
              <a:buSzPct val="70000"/>
              <a:buFont typeface="Lucida Grande" panose="020B0600040502020204" pitchFamily="34" charset="0"/>
              <a:buChar char="►"/>
            </a:pP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shell</a:t>
            </a: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 (inverse </a:t>
            </a:r>
            <a:r>
              <a:rPr lang="fr-FR" altLang="fr-FR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kinematics</a:t>
            </a: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endParaRPr lang="fr-FR" alt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2" indent="-254000" eaLnBrk="1" hangingPunct="1">
              <a:buSzPct val="70000"/>
              <a:buFont typeface="Wingdings" pitchFamily="2" charset="2"/>
              <a:buChar char="q"/>
            </a:pP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Ti(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He,p)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@ Argonne   </a:t>
            </a:r>
          </a:p>
          <a:p>
            <a:pPr marL="381000" lvl="2" indent="0" eaLnBrk="1" hangingPunct="1">
              <a:buSzPct val="70000"/>
            </a:pPr>
            <a:r>
              <a:rPr lang="fr-FR" alt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(A.O. </a:t>
            </a:r>
            <a:r>
              <a:rPr lang="fr-FR" altLang="fr-F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Macchiavelli</a:t>
            </a:r>
            <a:r>
              <a:rPr lang="fr-FR" alt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et al)</a:t>
            </a:r>
            <a:endParaRPr lang="fr-FR" altLang="fr-FR" sz="1800" u="sng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2" indent="-254000" eaLnBrk="1" hangingPunct="1">
              <a:buSzPct val="70000"/>
              <a:buFont typeface="Wingdings" pitchFamily="2" charset="2"/>
              <a:buChar char="q"/>
            </a:pPr>
            <a:endParaRPr lang="fr-FR" altLang="fr-FR" sz="1800" u="sng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2" indent="-254000" eaLnBrk="1" hangingPunct="1">
              <a:buSzPct val="70000"/>
              <a:buFont typeface="Wingdings" pitchFamily="2" charset="2"/>
              <a:buChar char="q"/>
            </a:pP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Ni, 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Fe(p,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He)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Co,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@ LISE  </a:t>
            </a:r>
          </a:p>
          <a:p>
            <a:pPr marL="587375" lvl="2" indent="0" eaLnBrk="1" hangingPunct="1">
              <a:buSzPct val="70000"/>
              <a:tabLst>
                <a:tab pos="571500" algn="l"/>
              </a:tabLst>
            </a:pPr>
            <a:r>
              <a:rPr lang="fr-FR" alt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(B. Le </a:t>
            </a:r>
            <a:r>
              <a:rPr lang="fr-FR" altLang="fr-F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Crom</a:t>
            </a:r>
            <a:r>
              <a:rPr lang="fr-FR" alt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M. A. et al)</a:t>
            </a:r>
          </a:p>
          <a:p>
            <a:pPr marL="381000" lvl="2" indent="0" eaLnBrk="1" hangingPunct="1">
              <a:buSzPct val="70000"/>
            </a:pPr>
            <a:endParaRPr lang="fr-FR" altLang="fr-FR" sz="1800" u="sng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2" indent="-254000" eaLnBrk="1" hangingPunct="1">
              <a:buSzPct val="70000"/>
              <a:buFont typeface="Wingdings" pitchFamily="2" charset="2"/>
              <a:buChar char="q"/>
            </a:pP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Cr(p,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He)</a:t>
            </a:r>
            <a:r>
              <a:rPr lang="fr-FR" altLang="fr-FR" sz="18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fr-FR" alt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 : </a:t>
            </a: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@ LISE  </a:t>
            </a:r>
          </a:p>
          <a:p>
            <a:pPr marL="914400" lvl="2" indent="-374650" eaLnBrk="1" hangingPunct="1">
              <a:buSzPct val="70000"/>
            </a:pPr>
            <a:r>
              <a:rPr lang="fr-FR" alt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(H. Jacob, M. A. et al)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9227BD09-C980-0543-9F45-6DC56CE90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t="8742" r="46276"/>
          <a:stretch/>
        </p:blipFill>
        <p:spPr bwMode="auto">
          <a:xfrm>
            <a:off x="147009" y="1516111"/>
            <a:ext cx="1274164" cy="50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Ellipse 66">
            <a:extLst>
              <a:ext uri="{FF2B5EF4-FFF2-40B4-BE49-F238E27FC236}">
                <a16:creationId xmlns:a16="http://schemas.microsoft.com/office/drawing/2014/main" id="{D7E1A4CF-B1FE-F243-A6D6-C25A4E1B5B71}"/>
              </a:ext>
            </a:extLst>
          </p:cNvPr>
          <p:cNvSpPr/>
          <p:nvPr/>
        </p:nvSpPr>
        <p:spPr>
          <a:xfrm>
            <a:off x="667064" y="5117259"/>
            <a:ext cx="382247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8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543652F-848B-A946-8A91-7187334B0097}"/>
              </a:ext>
            </a:extLst>
          </p:cNvPr>
          <p:cNvSpPr/>
          <p:nvPr/>
        </p:nvSpPr>
        <p:spPr>
          <a:xfrm>
            <a:off x="609602" y="4145397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20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EDFC476C-B753-BD43-89E1-3C0F1A705B2E}"/>
              </a:ext>
            </a:extLst>
          </p:cNvPr>
          <p:cNvSpPr/>
          <p:nvPr/>
        </p:nvSpPr>
        <p:spPr>
          <a:xfrm>
            <a:off x="597110" y="3653220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28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1C657A23-3F6A-744B-9701-B39A276CB01B}"/>
              </a:ext>
            </a:extLst>
          </p:cNvPr>
          <p:cNvSpPr/>
          <p:nvPr/>
        </p:nvSpPr>
        <p:spPr>
          <a:xfrm>
            <a:off x="614599" y="2441515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B90304-4653-5448-96A4-E0AAE030FDFE}"/>
              </a:ext>
            </a:extLst>
          </p:cNvPr>
          <p:cNvSpPr/>
          <p:nvPr/>
        </p:nvSpPr>
        <p:spPr>
          <a:xfrm>
            <a:off x="0" y="3063230"/>
            <a:ext cx="1411705" cy="123120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90A823F-5546-2E42-BFBF-388AC0069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7" t="15417" r="22243" b="24278"/>
          <a:stretch/>
        </p:blipFill>
        <p:spPr>
          <a:xfrm>
            <a:off x="5742879" y="2397513"/>
            <a:ext cx="83634" cy="295508"/>
          </a:xfrm>
          <a:prstGeom prst="rect">
            <a:avLst/>
          </a:prstGeom>
          <a:ln>
            <a:noFill/>
          </a:ln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486A6A0-4373-2F47-AF0E-A0C0C720BCC0}"/>
              </a:ext>
            </a:extLst>
          </p:cNvPr>
          <p:cNvCxnSpPr/>
          <p:nvPr/>
        </p:nvCxnSpPr>
        <p:spPr>
          <a:xfrm>
            <a:off x="2278505" y="2398426"/>
            <a:ext cx="3702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3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1733D-E3EE-0849-8914-E39614A6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State-of-the-art of the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pairing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: f-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shell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16BDD-838A-0F44-A64D-CDAAC1F2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91ABE5-3FCF-374F-AD4C-90B93C05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D433E3-A9E9-7E47-9F06-E8741FC9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2C9F-A5AA-6245-B971-5ABD21A9C350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A0EBC1-015F-B14A-A322-C6781E510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t="8742" r="46276"/>
          <a:stretch/>
        </p:blipFill>
        <p:spPr bwMode="auto">
          <a:xfrm>
            <a:off x="66799" y="1403815"/>
            <a:ext cx="1274164" cy="50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B3598E1C-4767-5847-A0BF-626D9757738D}"/>
              </a:ext>
            </a:extLst>
          </p:cNvPr>
          <p:cNvSpPr/>
          <p:nvPr/>
        </p:nvSpPr>
        <p:spPr>
          <a:xfrm>
            <a:off x="314138" y="5037048"/>
            <a:ext cx="382247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8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D3AF595-B976-B144-A1DA-B8651A21B18B}"/>
              </a:ext>
            </a:extLst>
          </p:cNvPr>
          <p:cNvSpPr/>
          <p:nvPr/>
        </p:nvSpPr>
        <p:spPr>
          <a:xfrm>
            <a:off x="256676" y="4065186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20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5752337-2869-FF40-B6EF-B62B60D4F8B9}"/>
              </a:ext>
            </a:extLst>
          </p:cNvPr>
          <p:cNvSpPr/>
          <p:nvPr/>
        </p:nvSpPr>
        <p:spPr>
          <a:xfrm>
            <a:off x="244184" y="3573009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28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2B2B108-21E9-0B4A-A614-EB2EE061F95B}"/>
              </a:ext>
            </a:extLst>
          </p:cNvPr>
          <p:cNvSpPr/>
          <p:nvPr/>
        </p:nvSpPr>
        <p:spPr>
          <a:xfrm>
            <a:off x="261673" y="2361304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B90304-4653-5448-96A4-E0AAE030FDFE}"/>
              </a:ext>
            </a:extLst>
          </p:cNvPr>
          <p:cNvSpPr/>
          <p:nvPr/>
        </p:nvSpPr>
        <p:spPr>
          <a:xfrm>
            <a:off x="0" y="2983019"/>
            <a:ext cx="1354615" cy="123120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EDBE3170-AE6A-A84D-9F1E-584507ACE8DE}"/>
              </a:ext>
            </a:extLst>
          </p:cNvPr>
          <p:cNvSpPr txBox="1"/>
          <p:nvPr/>
        </p:nvSpPr>
        <p:spPr>
          <a:xfrm>
            <a:off x="3130469" y="4971053"/>
            <a:ext cx="9173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SzPct val="70000"/>
              <a:buFont typeface="Courier New" panose="02070309020205020404" pitchFamily="49" charset="0"/>
              <a:buChar char="o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Good agreement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DWBA+pairing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large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bars)</a:t>
            </a:r>
          </a:p>
          <a:p>
            <a:pPr algn="l">
              <a:buSzPct val="70000"/>
            </a:pP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 err="1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 ~ </a:t>
            </a:r>
            <a:r>
              <a:rPr lang="fr-FR" sz="1800" dirty="0" err="1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superfluid</a:t>
            </a:r>
            <a:endParaRPr lang="fr-FR" sz="1800" dirty="0">
              <a:solidFill>
                <a:srgbClr val="008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SzPct val="70000"/>
            </a:pP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 err="1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fr-FR" sz="1800" dirty="0" err="1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</a:t>
            </a: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due to the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of spin-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orbit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hinders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-shell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SzPct val="70000"/>
            </a:pPr>
            <a:endParaRPr lang="fr-FR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SzPct val="70000"/>
            </a:pPr>
            <a:endParaRPr lang="fr-FR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ZoneTexte 7">
            <a:extLst>
              <a:ext uri="{FF2B5EF4-FFF2-40B4-BE49-F238E27FC236}">
                <a16:creationId xmlns:a16="http://schemas.microsoft.com/office/drawing/2014/main" id="{2803103F-8288-624D-B2D9-B67B6C72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678" y="3258568"/>
            <a:ext cx="3068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dirty="0">
                <a:solidFill>
                  <a:schemeClr val="tx1"/>
                </a:solidFill>
              </a:rPr>
              <a:t>T=1 (1f</a:t>
            </a:r>
            <a:r>
              <a:rPr lang="en-US" altLang="fr-FR" sz="1600" baseline="-25000" dirty="0">
                <a:solidFill>
                  <a:schemeClr val="tx1"/>
                </a:solidFill>
              </a:rPr>
              <a:t>7/2</a:t>
            </a:r>
            <a:r>
              <a:rPr lang="en-US" altLang="fr-FR" sz="1600" dirty="0">
                <a:solidFill>
                  <a:schemeClr val="tx1"/>
                </a:solidFill>
              </a:rPr>
              <a:t>)</a:t>
            </a:r>
            <a:r>
              <a:rPr lang="en-US" altLang="fr-FR" sz="1600" baseline="30000" dirty="0">
                <a:solidFill>
                  <a:schemeClr val="tx1"/>
                </a:solidFill>
              </a:rPr>
              <a:t>2  </a:t>
            </a:r>
            <a:r>
              <a:rPr lang="en-US" altLang="fr-FR" sz="1600" dirty="0">
                <a:solidFill>
                  <a:schemeClr val="tx1"/>
                </a:solidFill>
              </a:rPr>
              <a:t>&amp; (1f</a:t>
            </a:r>
            <a:r>
              <a:rPr lang="en-US" altLang="fr-FR" sz="1600" baseline="-25000" dirty="0">
                <a:solidFill>
                  <a:schemeClr val="tx1"/>
                </a:solidFill>
              </a:rPr>
              <a:t>5/2</a:t>
            </a:r>
            <a:r>
              <a:rPr lang="en-US" altLang="fr-FR" sz="1600" dirty="0">
                <a:solidFill>
                  <a:schemeClr val="tx1"/>
                </a:solidFill>
              </a:rPr>
              <a:t>)</a:t>
            </a:r>
            <a:r>
              <a:rPr lang="en-US" altLang="fr-FR" sz="1600" baseline="30000" dirty="0">
                <a:solidFill>
                  <a:schemeClr val="tx1"/>
                </a:solidFill>
              </a:rPr>
              <a:t>2</a:t>
            </a:r>
            <a:endParaRPr lang="en-US" altLang="fr-FR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dirty="0">
                <a:solidFill>
                  <a:schemeClr val="tx1"/>
                </a:solidFill>
              </a:rPr>
              <a:t>T=0 (1f</a:t>
            </a:r>
            <a:r>
              <a:rPr lang="en-US" altLang="fr-FR" sz="1600" baseline="-25000" dirty="0">
                <a:solidFill>
                  <a:schemeClr val="tx1"/>
                </a:solidFill>
              </a:rPr>
              <a:t>7/2</a:t>
            </a:r>
            <a:r>
              <a:rPr lang="en-US" altLang="fr-FR" sz="1600" dirty="0">
                <a:solidFill>
                  <a:schemeClr val="tx1"/>
                </a:solidFill>
              </a:rPr>
              <a:t>)</a:t>
            </a:r>
            <a:r>
              <a:rPr lang="en-US" altLang="fr-FR" sz="1600" baseline="30000" dirty="0">
                <a:solidFill>
                  <a:schemeClr val="tx1"/>
                </a:solidFill>
              </a:rPr>
              <a:t>2  </a:t>
            </a:r>
            <a:r>
              <a:rPr lang="en-US" altLang="fr-FR" sz="1600" dirty="0">
                <a:solidFill>
                  <a:schemeClr val="tx1"/>
                </a:solidFill>
              </a:rPr>
              <a:t>&amp; (1f</a:t>
            </a:r>
            <a:r>
              <a:rPr lang="en-US" altLang="fr-FR" sz="1600" baseline="-25000" dirty="0">
                <a:solidFill>
                  <a:schemeClr val="tx1"/>
                </a:solidFill>
              </a:rPr>
              <a:t>5/2</a:t>
            </a:r>
            <a:r>
              <a:rPr lang="en-US" altLang="fr-FR" sz="1600" dirty="0">
                <a:solidFill>
                  <a:schemeClr val="tx1"/>
                </a:solidFill>
              </a:rPr>
              <a:t>)</a:t>
            </a:r>
            <a:r>
              <a:rPr lang="en-US" altLang="fr-FR" sz="1600" baseline="30000" dirty="0">
                <a:solidFill>
                  <a:schemeClr val="tx1"/>
                </a:solidFill>
              </a:rPr>
              <a:t>2 </a:t>
            </a:r>
            <a:r>
              <a:rPr lang="en-US" altLang="fr-FR" sz="1600" dirty="0">
                <a:solidFill>
                  <a:srgbClr val="C80202"/>
                </a:solidFill>
              </a:rPr>
              <a:t>&amp;(1f</a:t>
            </a:r>
            <a:r>
              <a:rPr lang="en-US" altLang="fr-FR" sz="1600" baseline="-25000" dirty="0">
                <a:solidFill>
                  <a:srgbClr val="C80202"/>
                </a:solidFill>
              </a:rPr>
              <a:t>7/2</a:t>
            </a:r>
            <a:r>
              <a:rPr lang="en-US" altLang="fr-FR" sz="1600" dirty="0">
                <a:solidFill>
                  <a:srgbClr val="C80202"/>
                </a:solidFill>
              </a:rPr>
              <a:t>)(1f</a:t>
            </a:r>
            <a:r>
              <a:rPr lang="en-US" altLang="fr-FR" sz="1600" baseline="-25000" dirty="0">
                <a:solidFill>
                  <a:srgbClr val="C80202"/>
                </a:solidFill>
              </a:rPr>
              <a:t>5/2</a:t>
            </a:r>
            <a:r>
              <a:rPr lang="en-US" altLang="fr-FR" sz="1600" dirty="0">
                <a:solidFill>
                  <a:srgbClr val="C80202"/>
                </a:solidFill>
              </a:rPr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442F7EFB-9AEA-F84E-B882-6CBF9AA9B542}"/>
              </a:ext>
            </a:extLst>
          </p:cNvPr>
          <p:cNvCxnSpPr/>
          <p:nvPr/>
        </p:nvCxnSpPr>
        <p:spPr>
          <a:xfrm>
            <a:off x="32085" y="3288631"/>
            <a:ext cx="8983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FCF28FC2-EBB5-1448-8C3C-D6E26DCB7368}"/>
              </a:ext>
            </a:extLst>
          </p:cNvPr>
          <p:cNvCxnSpPr/>
          <p:nvPr/>
        </p:nvCxnSpPr>
        <p:spPr>
          <a:xfrm>
            <a:off x="8022" y="4018547"/>
            <a:ext cx="8983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3643730-2D43-B442-B386-276D80FD8034}"/>
              </a:ext>
            </a:extLst>
          </p:cNvPr>
          <p:cNvCxnSpPr/>
          <p:nvPr/>
        </p:nvCxnSpPr>
        <p:spPr>
          <a:xfrm>
            <a:off x="24064" y="3184357"/>
            <a:ext cx="898357" cy="0"/>
          </a:xfrm>
          <a:prstGeom prst="line">
            <a:avLst/>
          </a:prstGeom>
          <a:ln w="28575">
            <a:solidFill>
              <a:srgbClr val="00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44A66889-57B5-CE43-9B45-BC9EE1CAD977}"/>
              </a:ext>
            </a:extLst>
          </p:cNvPr>
          <p:cNvCxnSpPr/>
          <p:nvPr/>
        </p:nvCxnSpPr>
        <p:spPr>
          <a:xfrm>
            <a:off x="64169" y="3561347"/>
            <a:ext cx="898357" cy="0"/>
          </a:xfrm>
          <a:prstGeom prst="line">
            <a:avLst/>
          </a:prstGeom>
          <a:ln w="28575">
            <a:solidFill>
              <a:srgbClr val="00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E005EFE7-2D21-FD41-8283-72C6CAD9E9DD}"/>
              </a:ext>
            </a:extLst>
          </p:cNvPr>
          <p:cNvSpPr txBox="1"/>
          <p:nvPr/>
        </p:nvSpPr>
        <p:spPr>
          <a:xfrm>
            <a:off x="3181280" y="6023447"/>
            <a:ext cx="877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err="1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r>
              <a:rPr lang="fr-FR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1800" baseline="300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1800" b="1" baseline="300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fr-FR" sz="1800" b="1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: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interplay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pairing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deformation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 ?  --&gt;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investigation</a:t>
            </a:r>
            <a:endParaRPr lang="fr-FR" sz="1800" i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89AE01-985C-7742-BF47-A9694F65F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64" y="1109271"/>
            <a:ext cx="5154375" cy="37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2DEC04D2-E8EF-0847-998A-7B15BB4DA4E4}"/>
              </a:ext>
            </a:extLst>
          </p:cNvPr>
          <p:cNvGrpSpPr/>
          <p:nvPr/>
        </p:nvGrpSpPr>
        <p:grpSpPr>
          <a:xfrm>
            <a:off x="7648575" y="3713162"/>
            <a:ext cx="4543425" cy="3144838"/>
            <a:chOff x="2274469" y="2068428"/>
            <a:chExt cx="4543425" cy="3144838"/>
          </a:xfrm>
        </p:grpSpPr>
        <p:pic>
          <p:nvPicPr>
            <p:cNvPr id="22" name="Image 3">
              <a:extLst>
                <a:ext uri="{FF2B5EF4-FFF2-40B4-BE49-F238E27FC236}">
                  <a16:creationId xmlns:a16="http://schemas.microsoft.com/office/drawing/2014/main" id="{7F09C160-EEA0-314B-9AEC-6AD920C6C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469" y="2068428"/>
              <a:ext cx="4543425" cy="31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E2B2D7F-039C-ED4F-8EE3-85A465625D7C}"/>
                </a:ext>
              </a:extLst>
            </p:cNvPr>
            <p:cNvSpPr txBox="1"/>
            <p:nvPr/>
          </p:nvSpPr>
          <p:spPr>
            <a:xfrm>
              <a:off x="3048000" y="2518610"/>
              <a:ext cx="417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0+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49C1464-6702-9D47-8EF1-690B445EA8D7}"/>
                </a:ext>
              </a:extLst>
            </p:cNvPr>
            <p:cNvSpPr txBox="1"/>
            <p:nvPr/>
          </p:nvSpPr>
          <p:spPr>
            <a:xfrm>
              <a:off x="3023936" y="4531894"/>
              <a:ext cx="417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1+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001733D-E3EE-0849-8914-E39614A6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paring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in the </a:t>
            </a:r>
            <a:r>
              <a:rPr lang="fr-FR" sz="2800" i="1" dirty="0" err="1">
                <a:solidFill>
                  <a:schemeClr val="accent1">
                    <a:lumMod val="50000"/>
                  </a:schemeClr>
                </a:solidFill>
              </a:rPr>
              <a:t>fp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-shell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further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studies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16BDD-838A-0F44-A64D-CDAAC1F2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91ABE5-3FCF-374F-AD4C-90B93C05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D433E3-A9E9-7E47-9F06-E8741FC9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2C9F-A5AA-6245-B971-5ABD21A9C350}" type="slidenum">
              <a:rPr lang="en-US" altLang="fr-FR" smtClean="0"/>
              <a:pPr>
                <a:defRPr/>
              </a:pPr>
              <a:t>7</a:t>
            </a:fld>
            <a:endParaRPr lang="en-US" alt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A0EBC1-015F-B14A-A322-C6781E510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t="8742" r="46276"/>
          <a:stretch/>
        </p:blipFill>
        <p:spPr bwMode="auto">
          <a:xfrm>
            <a:off x="419725" y="1484026"/>
            <a:ext cx="1274164" cy="50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B3598E1C-4767-5847-A0BF-626D9757738D}"/>
              </a:ext>
            </a:extLst>
          </p:cNvPr>
          <p:cNvSpPr/>
          <p:nvPr/>
        </p:nvSpPr>
        <p:spPr>
          <a:xfrm>
            <a:off x="667064" y="5117259"/>
            <a:ext cx="382247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8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D3AF595-B976-B144-A1DA-B8651A21B18B}"/>
              </a:ext>
            </a:extLst>
          </p:cNvPr>
          <p:cNvSpPr/>
          <p:nvPr/>
        </p:nvSpPr>
        <p:spPr>
          <a:xfrm>
            <a:off x="609602" y="4145397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20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5752337-2869-FF40-B6EF-B62B60D4F8B9}"/>
              </a:ext>
            </a:extLst>
          </p:cNvPr>
          <p:cNvSpPr/>
          <p:nvPr/>
        </p:nvSpPr>
        <p:spPr>
          <a:xfrm>
            <a:off x="597110" y="3653220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28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2B2B108-21E9-0B4A-A614-EB2EE061F95B}"/>
              </a:ext>
            </a:extLst>
          </p:cNvPr>
          <p:cNvSpPr/>
          <p:nvPr/>
        </p:nvSpPr>
        <p:spPr>
          <a:xfrm>
            <a:off x="614599" y="2441515"/>
            <a:ext cx="544641" cy="432792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FR" sz="1400" b="1" dirty="0">
                <a:latin typeface="Avenir Book" charset="0"/>
                <a:cs typeface="Avenir Book" charset="0"/>
              </a:rPr>
              <a:t>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B90304-4653-5448-96A4-E0AAE030FDFE}"/>
              </a:ext>
            </a:extLst>
          </p:cNvPr>
          <p:cNvSpPr/>
          <p:nvPr/>
        </p:nvSpPr>
        <p:spPr>
          <a:xfrm>
            <a:off x="148564" y="3063230"/>
            <a:ext cx="1558977" cy="123120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442F7EFB-9AEA-F84E-B882-6CBF9AA9B542}"/>
              </a:ext>
            </a:extLst>
          </p:cNvPr>
          <p:cNvCxnSpPr/>
          <p:nvPr/>
        </p:nvCxnSpPr>
        <p:spPr>
          <a:xfrm>
            <a:off x="385011" y="3368842"/>
            <a:ext cx="8983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FCF28FC2-EBB5-1448-8C3C-D6E26DCB7368}"/>
              </a:ext>
            </a:extLst>
          </p:cNvPr>
          <p:cNvCxnSpPr/>
          <p:nvPr/>
        </p:nvCxnSpPr>
        <p:spPr>
          <a:xfrm>
            <a:off x="360948" y="4098758"/>
            <a:ext cx="8983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3643730-2D43-B442-B386-276D80FD8034}"/>
              </a:ext>
            </a:extLst>
          </p:cNvPr>
          <p:cNvCxnSpPr/>
          <p:nvPr/>
        </p:nvCxnSpPr>
        <p:spPr>
          <a:xfrm>
            <a:off x="376990" y="3264568"/>
            <a:ext cx="898357" cy="0"/>
          </a:xfrm>
          <a:prstGeom prst="line">
            <a:avLst/>
          </a:prstGeom>
          <a:ln w="28575">
            <a:solidFill>
              <a:srgbClr val="00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44A66889-57B5-CE43-9B45-BC9EE1CAD977}"/>
              </a:ext>
            </a:extLst>
          </p:cNvPr>
          <p:cNvCxnSpPr/>
          <p:nvPr/>
        </p:nvCxnSpPr>
        <p:spPr>
          <a:xfrm>
            <a:off x="417095" y="3641558"/>
            <a:ext cx="898357" cy="0"/>
          </a:xfrm>
          <a:prstGeom prst="line">
            <a:avLst/>
          </a:prstGeom>
          <a:ln w="28575">
            <a:solidFill>
              <a:srgbClr val="00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45">
            <a:extLst>
              <a:ext uri="{FF2B5EF4-FFF2-40B4-BE49-F238E27FC236}">
                <a16:creationId xmlns:a16="http://schemas.microsoft.com/office/drawing/2014/main" id="{33FE91A3-B927-724D-849D-6CA1EBF1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492" y="5373497"/>
            <a:ext cx="56751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fr-FR" sz="1800" baseline="30000" dirty="0">
                <a:solidFill>
                  <a:srgbClr val="DC594F"/>
                </a:solidFill>
                <a:latin typeface="Calibri" panose="020F0502020204030204" pitchFamily="34" charset="0"/>
              </a:rPr>
              <a:t>56</a:t>
            </a:r>
            <a:r>
              <a:rPr lang="en-US" altLang="fr-FR" sz="1800" dirty="0">
                <a:solidFill>
                  <a:srgbClr val="DC594F"/>
                </a:solidFill>
                <a:latin typeface="Calibri" panose="020F0502020204030204" pitchFamily="34" charset="0"/>
              </a:rPr>
              <a:t>Ni(</a:t>
            </a:r>
            <a:r>
              <a:rPr lang="en-US" altLang="fr-FR" sz="1800" baseline="30000" dirty="0">
                <a:solidFill>
                  <a:srgbClr val="DC594F"/>
                </a:solidFill>
                <a:latin typeface="Calibri" panose="020F0502020204030204" pitchFamily="34" charset="0"/>
              </a:rPr>
              <a:t>3</a:t>
            </a:r>
            <a:r>
              <a:rPr lang="en-US" altLang="fr-FR" sz="1800" dirty="0">
                <a:solidFill>
                  <a:srgbClr val="DC594F"/>
                </a:solidFill>
                <a:latin typeface="Calibri" panose="020F0502020204030204" pitchFamily="34" charset="0"/>
              </a:rPr>
              <a:t>He,p)</a:t>
            </a:r>
            <a:r>
              <a:rPr lang="en-US" altLang="fr-FR" sz="1800" baseline="30000" dirty="0">
                <a:solidFill>
                  <a:srgbClr val="DC594F"/>
                </a:solidFill>
                <a:latin typeface="Calibri" panose="020F0502020204030204" pitchFamily="34" charset="0"/>
              </a:rPr>
              <a:t>58</a:t>
            </a:r>
            <a:r>
              <a:rPr lang="en-US" altLang="fr-FR" sz="1800" dirty="0">
                <a:solidFill>
                  <a:srgbClr val="DC594F"/>
                </a:solidFill>
                <a:latin typeface="Calibri" panose="020F0502020204030204" pitchFamily="34" charset="0"/>
              </a:rPr>
              <a:t>Cu  </a:t>
            </a:r>
            <a:r>
              <a:rPr lang="en-US" altLang="fr-FR" sz="1800" b="1" dirty="0">
                <a:latin typeface="Calibri" panose="020F0502020204030204" pitchFamily="34" charset="0"/>
              </a:rPr>
              <a:t>: </a:t>
            </a:r>
            <a:r>
              <a:rPr lang="en-US" altLang="fr-FR" sz="1800" baseline="30000" dirty="0">
                <a:solidFill>
                  <a:srgbClr val="F36258"/>
                </a:solidFill>
                <a:latin typeface="Calibri" panose="020F0502020204030204" pitchFamily="34" charset="0"/>
              </a:rPr>
              <a:t>58</a:t>
            </a:r>
            <a:r>
              <a:rPr lang="en-US" altLang="fr-FR" sz="1800" dirty="0">
                <a:solidFill>
                  <a:srgbClr val="F36258"/>
                </a:solidFill>
                <a:latin typeface="Calibri" panose="020F0502020204030204" pitchFamily="34" charset="0"/>
              </a:rPr>
              <a:t>Cu </a:t>
            </a:r>
            <a:r>
              <a:rPr lang="en-US" altLang="fr-FR" sz="1800" b="1" dirty="0">
                <a:latin typeface="Calibri" panose="020F0502020204030204" pitchFamily="34" charset="0"/>
              </a:rPr>
              <a:t>is the only </a:t>
            </a:r>
            <a:r>
              <a:rPr lang="en-US" altLang="fr-FR" sz="1800" b="1" dirty="0" err="1">
                <a:latin typeface="Calibri" panose="020F0502020204030204" pitchFamily="34" charset="0"/>
              </a:rPr>
              <a:t>fp</a:t>
            </a:r>
            <a:r>
              <a:rPr lang="en-US" altLang="fr-FR" sz="1800" b="1" dirty="0">
                <a:latin typeface="Calibri" panose="020F0502020204030204" pitchFamily="34" charset="0"/>
              </a:rPr>
              <a:t> shell odd-odd nucleus  with</a:t>
            </a:r>
            <a:r>
              <a:rPr lang="en-US" altLang="fr-FR" sz="1800" b="1" baseline="30000" dirty="0">
                <a:latin typeface="Calibri" panose="020F0502020204030204" pitchFamily="34" charset="0"/>
              </a:rPr>
              <a:t> </a:t>
            </a:r>
            <a:r>
              <a:rPr lang="en-US" altLang="fr-FR" sz="1800" b="1" dirty="0" err="1">
                <a:latin typeface="Calibri" panose="020F0502020204030204" pitchFamily="34" charset="0"/>
              </a:rPr>
              <a:t>g.s.</a:t>
            </a:r>
            <a:r>
              <a:rPr lang="en-US" altLang="fr-FR" sz="1800" b="1" dirty="0">
                <a:latin typeface="Calibri" panose="020F0502020204030204" pitchFamily="34" charset="0"/>
              </a:rPr>
              <a:t> T=0</a:t>
            </a:r>
          </a:p>
          <a:p>
            <a:pPr marL="0" indent="0" eaLnBrk="1" hangingPunct="1"/>
            <a:r>
              <a:rPr lang="en-US" altLang="fr-FR" sz="1800" b="1" dirty="0">
                <a:latin typeface="Calibri" panose="020F0502020204030204" pitchFamily="34" charset="0"/>
              </a:rPr>
              <a:t>     Spin-orbit effect </a:t>
            </a:r>
            <a:r>
              <a:rPr lang="en-US" altLang="fr-FR" sz="1800" dirty="0">
                <a:latin typeface="Calibri" panose="020F0502020204030204" pitchFamily="34" charset="0"/>
              </a:rPr>
              <a:t>reduced in this nucleus ?</a:t>
            </a:r>
          </a:p>
          <a:p>
            <a:pPr marL="0" indent="0" eaLnBrk="1" hangingPunct="1"/>
            <a:endParaRPr lang="en-US" altLang="fr-FR" sz="1800" dirty="0">
              <a:latin typeface="Calibri" panose="020F0502020204030204" pitchFamily="34" charset="0"/>
            </a:endParaRPr>
          </a:p>
          <a:p>
            <a:pPr marL="0" indent="0" eaLnBrk="1" hangingPunct="1"/>
            <a:endParaRPr lang="en-US" altLang="fr-FR" sz="1800" dirty="0">
              <a:latin typeface="Calibri" panose="020F0502020204030204" pitchFamily="34" charset="0"/>
            </a:endParaRPr>
          </a:p>
          <a:p>
            <a:pPr marL="0" indent="0" eaLnBrk="1" hangingPunct="1"/>
            <a:endParaRPr lang="en-US" altLang="fr-FR" sz="1800" dirty="0">
              <a:latin typeface="Calibri" panose="020F0502020204030204" pitchFamily="34" charset="0"/>
            </a:endParaRPr>
          </a:p>
        </p:txBody>
      </p:sp>
      <p:sp>
        <p:nvSpPr>
          <p:cNvPr id="30" name="ZoneTexte 45">
            <a:extLst>
              <a:ext uri="{FF2B5EF4-FFF2-40B4-BE49-F238E27FC236}">
                <a16:creationId xmlns:a16="http://schemas.microsoft.com/office/drawing/2014/main" id="{12CC4CF9-3D60-1D4D-A84C-29C53BC2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785" y="1562851"/>
            <a:ext cx="85633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fr-FR" sz="1800" baseline="30000" dirty="0">
                <a:solidFill>
                  <a:srgbClr val="F36258"/>
                </a:solidFill>
                <a:latin typeface="Calibri" panose="020F0502020204030204" pitchFamily="34" charset="0"/>
              </a:rPr>
              <a:t>44</a:t>
            </a:r>
            <a:r>
              <a:rPr lang="en-US" altLang="fr-FR" sz="1800" dirty="0">
                <a:solidFill>
                  <a:srgbClr val="F36258"/>
                </a:solidFill>
                <a:latin typeface="Calibri" panose="020F0502020204030204" pitchFamily="34" charset="0"/>
              </a:rPr>
              <a:t>Ti(</a:t>
            </a:r>
            <a:r>
              <a:rPr lang="en-US" altLang="fr-FR" sz="1800" baseline="30000" dirty="0">
                <a:solidFill>
                  <a:srgbClr val="F36258"/>
                </a:solidFill>
                <a:latin typeface="Calibri" panose="020F0502020204030204" pitchFamily="34" charset="0"/>
              </a:rPr>
              <a:t>3</a:t>
            </a:r>
            <a:r>
              <a:rPr lang="en-US" altLang="fr-FR" sz="1800" dirty="0">
                <a:solidFill>
                  <a:srgbClr val="F36258"/>
                </a:solidFill>
                <a:latin typeface="Calibri" panose="020F0502020204030204" pitchFamily="34" charset="0"/>
              </a:rPr>
              <a:t>He,p)</a:t>
            </a:r>
            <a:r>
              <a:rPr lang="en-US" altLang="fr-FR" sz="1800" baseline="30000" dirty="0">
                <a:solidFill>
                  <a:srgbClr val="F36258"/>
                </a:solidFill>
                <a:latin typeface="Calibri" panose="020F0502020204030204" pitchFamily="34" charset="0"/>
              </a:rPr>
              <a:t>46</a:t>
            </a:r>
            <a:r>
              <a:rPr lang="en-US" altLang="fr-FR" sz="1800" dirty="0">
                <a:solidFill>
                  <a:srgbClr val="F36258"/>
                </a:solidFill>
                <a:latin typeface="Calibri" panose="020F0502020204030204" pitchFamily="34" charset="0"/>
              </a:rPr>
              <a:t>V </a:t>
            </a:r>
            <a:r>
              <a:rPr lang="en-US" altLang="fr-FR" sz="1800" dirty="0">
                <a:latin typeface="Calibri" panose="020F0502020204030204" pitchFamily="34" charset="0"/>
              </a:rPr>
              <a:t> for re-measurement given that the first low lying</a:t>
            </a:r>
          </a:p>
          <a:p>
            <a:pPr marL="0" indent="0" eaLnBrk="1" hangingPunct="1"/>
            <a:r>
              <a:rPr lang="en-US" altLang="fr-FR" sz="1800" dirty="0">
                <a:latin typeface="Calibri" panose="020F0502020204030204" pitchFamily="34" charset="0"/>
              </a:rPr>
              <a:t> states could not be disentangled in the Argonne experiment.</a:t>
            </a:r>
          </a:p>
          <a:p>
            <a:pPr marL="0" indent="0" eaLnBrk="1" hangingPunct="1"/>
            <a:r>
              <a:rPr lang="en-US" altLang="fr-FR" sz="1800" dirty="0">
                <a:latin typeface="Calibri" panose="020F0502020204030204" pitchFamily="34" charset="0"/>
              </a:rPr>
              <a:t>--&gt; </a:t>
            </a:r>
            <a:r>
              <a:rPr lang="en-US" altLang="fr-FR" sz="1800" b="1" dirty="0">
                <a:latin typeface="Calibri" panose="020F0502020204030204" pitchFamily="34" charset="0"/>
              </a:rPr>
              <a:t>particle-gamma coincidences </a:t>
            </a:r>
            <a:r>
              <a:rPr lang="en-US" altLang="fr-FR" sz="1800" dirty="0">
                <a:latin typeface="Calibri" panose="020F0502020204030204" pitchFamily="34" charset="0"/>
              </a:rPr>
              <a:t>are crucial</a:t>
            </a:r>
          </a:p>
          <a:p>
            <a:pPr marL="0" indent="0" eaLnBrk="1" hangingPunct="1"/>
            <a:endParaRPr lang="en-US" altLang="fr-FR" sz="1800" dirty="0">
              <a:latin typeface="Calibri" panose="020F0502020204030204" pitchFamily="34" charset="0"/>
            </a:endParaRPr>
          </a:p>
        </p:txBody>
      </p:sp>
      <p:pic>
        <p:nvPicPr>
          <p:cNvPr id="31" name="Image 3">
            <a:extLst>
              <a:ext uri="{FF2B5EF4-FFF2-40B4-BE49-F238E27FC236}">
                <a16:creationId xmlns:a16="http://schemas.microsoft.com/office/drawing/2014/main" id="{7A715346-B280-604F-A91A-47FB876FE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6158" r="699"/>
          <a:stretch/>
        </p:blipFill>
        <p:spPr bwMode="auto">
          <a:xfrm>
            <a:off x="9317241" y="1201039"/>
            <a:ext cx="2746421" cy="25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8">
            <a:extLst>
              <a:ext uri="{FF2B5EF4-FFF2-40B4-BE49-F238E27FC236}">
                <a16:creationId xmlns:a16="http://schemas.microsoft.com/office/drawing/2014/main" id="{C2042F6D-58F0-2E48-8515-9CC44F51F6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/>
          <a:stretch/>
        </p:blipFill>
        <p:spPr bwMode="auto">
          <a:xfrm>
            <a:off x="3470617" y="2412304"/>
            <a:ext cx="3652758" cy="26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4F592-F361-6C40-BBA0-C9C9F5E26226}"/>
              </a:ext>
            </a:extLst>
          </p:cNvPr>
          <p:cNvSpPr/>
          <p:nvPr/>
        </p:nvSpPr>
        <p:spPr>
          <a:xfrm>
            <a:off x="9683646" y="1484026"/>
            <a:ext cx="419724" cy="17988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 eaLnBrk="1" hangingPunct="1"/>
            <a:endParaRPr lang="fr-FR" sz="1600" i="1" dirty="0" err="1">
              <a:latin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8FDDF-64FB-8A41-8EF0-09AFF4DB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set-up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9EC31D-2F00-F34F-9BFF-D6CF9F3F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02DEDC-FC7A-2D4C-9721-886E5F2E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9E4EA6-F170-BA41-AA2D-FC661212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2C9F-A5AA-6245-B971-5ABD21A9C350}" type="slidenum">
              <a:rPr lang="en-US" altLang="fr-FR" smtClean="0"/>
              <a:pPr>
                <a:defRPr/>
              </a:pPr>
              <a:t>8</a:t>
            </a:fld>
            <a:endParaRPr lang="en-US" alt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CB05920-FEA8-524A-BD59-32163EBA18E6}"/>
              </a:ext>
            </a:extLst>
          </p:cNvPr>
          <p:cNvSpPr txBox="1"/>
          <p:nvPr/>
        </p:nvSpPr>
        <p:spPr>
          <a:xfrm>
            <a:off x="4865974" y="2299046"/>
            <a:ext cx="6160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GRIT phase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0 (not full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ATRACT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HecTOr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the MUGAST-AGATA-VAMOS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a new design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investigation (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by ANR ATRACT):</a:t>
            </a: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cryocooler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thinner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- de-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icing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tour à l'accueil">
            <a:extLst>
              <a:ext uri="{FF2B5EF4-FFF2-40B4-BE49-F238E27FC236}">
                <a16:creationId xmlns:a16="http://schemas.microsoft.com/office/drawing/2014/main" id="{A7E75167-F502-8948-AD7A-D318B262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76" y="5036938"/>
            <a:ext cx="1665544" cy="4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013E36-3DCF-6142-A0C5-A6758362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474"/>
            <a:ext cx="4775200" cy="502652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C27E735-02FE-3540-B6D4-4D3F785C0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</a:blip>
          <a:srcRect l="19608" r="24020"/>
          <a:stretch/>
        </p:blipFill>
        <p:spPr>
          <a:xfrm>
            <a:off x="9689376" y="3669114"/>
            <a:ext cx="1656185" cy="28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66F4AF1-6002-B544-B0F5-8F70F63E2D86}"/>
              </a:ext>
            </a:extLst>
          </p:cNvPr>
          <p:cNvSpPr txBox="1"/>
          <p:nvPr/>
        </p:nvSpPr>
        <p:spPr>
          <a:xfrm>
            <a:off x="344773" y="948690"/>
            <a:ext cx="527875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Ni(</a:t>
            </a:r>
            <a:r>
              <a:rPr lang="fr-FR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He,p)</a:t>
            </a:r>
            <a:r>
              <a:rPr lang="fr-FR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Cu @ 10 MeV/u</a:t>
            </a: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2 mg/cm</a:t>
            </a:r>
            <a:r>
              <a:rPr lang="fr-FR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deformation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included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 4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um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of Toray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Aramid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Ni Spiral1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? Contaminants ? </a:t>
            </a: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--&gt;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difficulty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charge states in VAMOS </a:t>
            </a: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Excitation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: 460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 100 </a:t>
            </a:r>
            <a:r>
              <a:rPr lang="fr-F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ub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cross-section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700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counts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particle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) /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	             ~100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counts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(gamma)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69B6FC-7255-1446-9B6E-3BAA4C06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Experimental</a:t>
            </a:r>
            <a:r>
              <a:rPr lang="fr-FR" dirty="0"/>
              <a:t> conditions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C2D5A-3DA5-4947-91BD-F66DA243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12/06/2025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6B4B08-83B9-B940-BAD0-79897DF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ASSIE Marlène   –  AGATA-GRIT-VAMOS workshop June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B810DD-6887-D24D-9D0A-11C41B38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2C9F-A5AA-6245-B971-5ABD21A9C350}" type="slidenum">
              <a:rPr lang="en-US" altLang="fr-FR" smtClean="0"/>
              <a:pPr>
                <a:defRPr/>
              </a:pPr>
              <a:t>9</a:t>
            </a:fld>
            <a:endParaRPr lang="en-US" alt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3457B42-0EED-8349-AC99-5D8D6114A656}"/>
              </a:ext>
            </a:extLst>
          </p:cNvPr>
          <p:cNvGrpSpPr/>
          <p:nvPr/>
        </p:nvGrpSpPr>
        <p:grpSpPr>
          <a:xfrm>
            <a:off x="5416030" y="1314469"/>
            <a:ext cx="2687366" cy="2459862"/>
            <a:chOff x="8339112" y="4232743"/>
            <a:chExt cx="2687366" cy="2459862"/>
          </a:xfrm>
        </p:grpSpPr>
        <p:cxnSp>
          <p:nvCxnSpPr>
            <p:cNvPr id="8" name="Connecteur droit avec flèche 28">
              <a:extLst>
                <a:ext uri="{FF2B5EF4-FFF2-40B4-BE49-F238E27FC236}">
                  <a16:creationId xmlns:a16="http://schemas.microsoft.com/office/drawing/2014/main" id="{E82DEC00-1051-4643-89CF-BA5640DCB8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90037" y="4429385"/>
              <a:ext cx="14288" cy="14493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Connecteur droit avec flèche 29">
              <a:extLst>
                <a:ext uri="{FF2B5EF4-FFF2-40B4-BE49-F238E27FC236}">
                  <a16:creationId xmlns:a16="http://schemas.microsoft.com/office/drawing/2014/main" id="{00F57CAB-8CD7-A341-94BB-5FB0AF24D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05875" y="4894523"/>
              <a:ext cx="4762" cy="984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ZoneTexte 36">
              <a:extLst>
                <a:ext uri="{FF2B5EF4-FFF2-40B4-BE49-F238E27FC236}">
                  <a16:creationId xmlns:a16="http://schemas.microsoft.com/office/drawing/2014/main" id="{B6AB7395-F51D-3240-93B0-1ECEC1F45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9112" y="6323273"/>
              <a:ext cx="663964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baseline="30000" dirty="0">
                  <a:solidFill>
                    <a:schemeClr val="tx1"/>
                  </a:solidFill>
                  <a:latin typeface="Baskerville" panose="02020502070401020303" pitchFamily="18" charset="0"/>
                </a:rPr>
                <a:t>58</a:t>
              </a:r>
              <a:r>
                <a:rPr lang="fr-FR" altLang="fr-FR" sz="1800" b="1" dirty="0">
                  <a:solidFill>
                    <a:schemeClr val="tx1"/>
                  </a:solidFill>
                  <a:latin typeface="Baskerville" panose="02020502070401020303" pitchFamily="18" charset="0"/>
                </a:rPr>
                <a:t>Cu</a:t>
              </a:r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4364CF1D-0191-9A43-887C-18723D8F8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4832" y="4232743"/>
              <a:ext cx="1561646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355D7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4</a:t>
              </a:r>
              <a:r>
                <a:rPr lang="fr-FR" altLang="fr-FR" sz="1400" baseline="30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+ 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1549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keV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T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=0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2</a:t>
              </a:r>
              <a:r>
                <a:rPr lang="fr-FR" altLang="fr-FR" sz="1400" baseline="30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+ 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1427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keV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T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=0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1</a:t>
              </a:r>
              <a:r>
                <a:rPr lang="fr-FR" altLang="fr-FR" sz="1400" baseline="30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+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1051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keV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T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=0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endParaRPr lang="fr-FR" altLang="fr-FR" sz="1400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3+, 443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keV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T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=0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0+ 203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keV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T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=1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1</a:t>
              </a:r>
              <a:r>
                <a:rPr lang="fr-FR" altLang="fr-FR" sz="1400" baseline="30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+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g.s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. (</a:t>
              </a:r>
              <a:r>
                <a:rPr lang="fr-FR" altLang="fr-FR" sz="1400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T</a:t>
              </a:r>
              <a:r>
                <a:rPr lang="fr-FR" altLang="fr-FR" sz="14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=0)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6FBF5CBC-18CB-DA40-9EB3-AB1192490C3D}"/>
                </a:ext>
              </a:extLst>
            </p:cNvPr>
            <p:cNvCxnSpPr/>
            <p:nvPr/>
          </p:nvCxnSpPr>
          <p:spPr>
            <a:xfrm>
              <a:off x="8374037" y="6296285"/>
              <a:ext cx="10763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52A83B08-76A4-084B-A3DA-CCB91A5A43A2}"/>
                </a:ext>
              </a:extLst>
            </p:cNvPr>
            <p:cNvCxnSpPr/>
            <p:nvPr/>
          </p:nvCxnSpPr>
          <p:spPr>
            <a:xfrm>
              <a:off x="8362925" y="5896235"/>
              <a:ext cx="1074737" cy="0"/>
            </a:xfrm>
            <a:prstGeom prst="line">
              <a:avLst/>
            </a:prstGeom>
            <a:ln w="28575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9B9C58AE-A220-5046-9D90-5810E9332A45}"/>
                </a:ext>
              </a:extLst>
            </p:cNvPr>
            <p:cNvCxnSpPr/>
            <p:nvPr/>
          </p:nvCxnSpPr>
          <p:spPr>
            <a:xfrm>
              <a:off x="8350225" y="5510473"/>
              <a:ext cx="10763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5347CDE-A685-F14B-8E05-0C22BB27486B}"/>
                </a:ext>
              </a:extLst>
            </p:cNvPr>
            <p:cNvCxnSpPr/>
            <p:nvPr/>
          </p:nvCxnSpPr>
          <p:spPr>
            <a:xfrm>
              <a:off x="8383562" y="4886585"/>
              <a:ext cx="10763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817C265-B2E0-C042-B8FA-F5D7A5F543CA}"/>
                </a:ext>
              </a:extLst>
            </p:cNvPr>
            <p:cNvCxnSpPr/>
            <p:nvPr/>
          </p:nvCxnSpPr>
          <p:spPr>
            <a:xfrm>
              <a:off x="8401025" y="4410335"/>
              <a:ext cx="10763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avec flèche 51">
              <a:extLst>
                <a:ext uri="{FF2B5EF4-FFF2-40B4-BE49-F238E27FC236}">
                  <a16:creationId xmlns:a16="http://schemas.microsoft.com/office/drawing/2014/main" id="{1EA5E700-6E99-D845-81ED-7545CC3210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72525" y="5523173"/>
              <a:ext cx="1587" cy="7540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245DE25-0322-F545-ACE7-E7920B83C948}"/>
                </a:ext>
              </a:extLst>
            </p:cNvPr>
            <p:cNvCxnSpPr/>
            <p:nvPr/>
          </p:nvCxnSpPr>
          <p:spPr>
            <a:xfrm>
              <a:off x="8401025" y="4515110"/>
              <a:ext cx="10763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6">
              <a:extLst>
                <a:ext uri="{FF2B5EF4-FFF2-40B4-BE49-F238E27FC236}">
                  <a16:creationId xmlns:a16="http://schemas.microsoft.com/office/drawing/2014/main" id="{81843BA2-EEC5-E543-B44C-1F95ECB31A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50275" y="5926398"/>
              <a:ext cx="0" cy="352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necteur droit avec flèche 30">
              <a:extLst>
                <a:ext uri="{FF2B5EF4-FFF2-40B4-BE49-F238E27FC236}">
                  <a16:creationId xmlns:a16="http://schemas.microsoft.com/office/drawing/2014/main" id="{AE340849-EF59-8347-B5DB-8F3AE3203E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56687" y="4508760"/>
              <a:ext cx="6350" cy="17287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eur droit avec flèche 32">
              <a:extLst>
                <a:ext uri="{FF2B5EF4-FFF2-40B4-BE49-F238E27FC236}">
                  <a16:creationId xmlns:a16="http://schemas.microsoft.com/office/drawing/2014/main" id="{41A1001B-A0A0-7B4A-9155-7E96875905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10637" y="5915285"/>
              <a:ext cx="0" cy="3508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Connecteur droit avec flèche 33">
              <a:extLst>
                <a:ext uri="{FF2B5EF4-FFF2-40B4-BE49-F238E27FC236}">
                  <a16:creationId xmlns:a16="http://schemas.microsoft.com/office/drawing/2014/main" id="{85DE43D1-7AFF-6B46-88E2-D14529FBD1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94800" y="5915285"/>
              <a:ext cx="0" cy="3508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B95E02C6-75B1-0E4F-994E-865830F6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042" y="4062334"/>
            <a:ext cx="3949866" cy="26261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2C73717-E349-E74B-8026-2103412DA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767" y="1283756"/>
            <a:ext cx="4217233" cy="272377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511C2D5-E86D-314E-878D-0BA40486B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80" y="2720180"/>
            <a:ext cx="4319249" cy="289738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443992E-C804-F648-B816-3EDE5A62C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989" y="3739388"/>
            <a:ext cx="3092419" cy="21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té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wrap="none">
        <a:spAutoFit/>
      </a:bodyPr>
      <a:lstStyle>
        <a:defPPr eaLnBrk="1" hangingPunct="1">
          <a:defRPr sz="1600" i="1" dirty="0" err="1" smtClean="0">
            <a:latin typeface="Avenir Book" charset="0"/>
            <a:cs typeface="Avenir Book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18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72611</TotalTime>
  <Words>1031</Words>
  <Application>Microsoft Macintosh PowerPoint</Application>
  <PresentationFormat>Grand écran</PresentationFormat>
  <Paragraphs>203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5" baseType="lpstr">
      <vt:lpstr>.Lucida Grande UI Regular</vt:lpstr>
      <vt:lpstr>Arial</vt:lpstr>
      <vt:lpstr>Arial Bold</vt:lpstr>
      <vt:lpstr>Avenir Black</vt:lpstr>
      <vt:lpstr>Avenir Book</vt:lpstr>
      <vt:lpstr>Avenir Heavy</vt:lpstr>
      <vt:lpstr>Avenir Next Condensed Medium</vt:lpstr>
      <vt:lpstr>Baskerville</vt:lpstr>
      <vt:lpstr>Calibri</vt:lpstr>
      <vt:lpstr>Comic Sans MS</vt:lpstr>
      <vt:lpstr>Courier New</vt:lpstr>
      <vt:lpstr>Helvetica</vt:lpstr>
      <vt:lpstr>Lucida Grande</vt:lpstr>
      <vt:lpstr>Symbol</vt:lpstr>
      <vt:lpstr>Wingdings</vt:lpstr>
      <vt:lpstr>1_Clarté</vt:lpstr>
      <vt:lpstr>Neutron-proton pairs in the self-conjugate nuclei of the fp-shell through two-nucleon transfer reactions </vt:lpstr>
      <vt:lpstr>Présentation PowerPoint</vt:lpstr>
      <vt:lpstr>Présentation PowerPoint</vt:lpstr>
      <vt:lpstr>State-of-the-art of the search for np pairing</vt:lpstr>
      <vt:lpstr>State-of-the-art of the search for np pairing</vt:lpstr>
      <vt:lpstr>State-of-the-art of the search for np pairing : f-shell</vt:lpstr>
      <vt:lpstr>np paring in the fp-shell : further studies</vt:lpstr>
      <vt:lpstr>Experimental set-up</vt:lpstr>
      <vt:lpstr>Experimental conditions</vt:lpstr>
    </vt:vector>
  </TitlesOfParts>
  <Company>IPN Orsay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kikoo </dc:title>
  <dc:creator>Administrateur</dc:creator>
  <cp:lastModifiedBy>Microsoft Office User</cp:lastModifiedBy>
  <cp:revision>666</cp:revision>
  <cp:lastPrinted>2022-06-29T10:39:19Z</cp:lastPrinted>
  <dcterms:created xsi:type="dcterms:W3CDTF">2008-05-25T16:05:36Z</dcterms:created>
  <dcterms:modified xsi:type="dcterms:W3CDTF">2025-06-18T14:33:14Z</dcterms:modified>
</cp:coreProperties>
</file>