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00" r:id="rId3"/>
    <p:sldId id="301" r:id="rId4"/>
    <p:sldId id="306" r:id="rId5"/>
    <p:sldId id="307" r:id="rId6"/>
    <p:sldId id="309" r:id="rId7"/>
    <p:sldId id="308" r:id="rId8"/>
    <p:sldId id="311" r:id="rId9"/>
    <p:sldId id="312" r:id="rId10"/>
    <p:sldId id="31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/>
    <p:restoredTop sz="94656"/>
  </p:normalViewPr>
  <p:slideViewPr>
    <p:cSldViewPr snapToGrid="0">
      <p:cViewPr>
        <p:scale>
          <a:sx n="89" d="100"/>
          <a:sy n="89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0373C-EE96-4649-94D8-0F27B799AD2D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4B44-3B53-9440-994E-D99CE29F0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950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A4B44-3B53-9440-994E-D99CE29F03B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3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A4B44-3B53-9440-994E-D99CE29F03B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24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A4B44-3B53-9440-994E-D99CE29F03B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80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A4B44-3B53-9440-994E-D99CE29F03B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6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E421B-CD3D-BE18-9F44-0C5A6713F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FEF4BB-E478-F6EE-5E5B-902FEF41C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46FEC4-70F8-669D-831F-4E36D12D6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B645A-BCE1-3ADB-6A24-B7C5BAD9D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F9C490-EE9E-8A81-5937-EF679376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56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754AAB-4919-0E00-ED49-FB921B69C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F26956-4E1E-F0A2-690A-377DC27BA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EC37C8-965F-6A72-D663-85262E7A3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C1911-5D90-3397-398E-534F162C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72AAEB-58D5-68F8-F170-813CDD36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82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7112A0-71A0-646C-44DE-FB5535431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E4E854-09C9-3A22-BD63-4043442BE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742B3F-D20C-03A0-6449-2DAB1723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7BF87-CE53-E48D-617B-767863E4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F2E4D-D886-FF9B-AF99-B0DC0B5E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14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F95A75-9F46-CF90-A117-8BB02D98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F69EE0-A31F-81E2-5EDA-8B03A3925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801E0F-8972-FFE5-D82A-C1DC2374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9511BE-E569-C614-3AD0-AF08671F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CC9193-4287-6277-4C51-1878C7C4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75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5F00E-4336-9286-349E-9225BEEFC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E0FF68-837D-02D4-D3DA-53FF08DCE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A97F2C-CBEE-A777-98FB-02FDE094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7F274D-4CB7-8DE5-B65E-2A8826D60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EA9023-E719-DE96-B4E6-890C26B1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75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6687F-C823-4036-E669-0DB34579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BC2B31-90BC-4C52-810B-86ECAAAC1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3861AF-9329-CFAA-2C17-AC4BA0B41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B8194C-AC69-1470-E3DB-09C67151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8935BF-1CCC-3D5B-0014-07570799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F45EDD-AA13-621E-C2B1-CC90B06E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D0A8AE-BCE3-70C9-D656-F885C533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BAFCDB-C79E-161F-D17C-CB1FE4A75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F503E8-579C-39B4-CC91-D4E26EDBC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0F444B-503E-19DF-2AC1-BB70F025C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CCA627-A9F4-0D40-F545-7C54A9A99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120375-F03D-19A2-6FC6-57B14E47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C60FE1D-F730-23D9-5030-396A4764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D2430F-7A09-7436-B64A-F45B103B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3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BD664-B0A4-F492-9DE6-58341534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CCA544-50F5-5180-397D-96B4BD59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8042B7-2CC3-C0C1-4474-C053FE8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1427A2-415D-841C-59F1-7719CBC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29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2401CD-0431-DF19-052F-822D102D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600C86-3562-AFE7-6F23-9B9FAFF6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1E2C3-C1A1-330D-5A8E-C724C6E8E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58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60A58-3F33-5474-14F2-7D4567D6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DABE45-4B84-5502-7624-AAC113884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D6CD19-B0C2-E833-DF49-4918CE412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C584E4-927C-31D3-337A-6C821935F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46C18A-A0C9-3D5E-C98D-85AF2C2E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57ACE-41F9-DC85-6418-9230FC38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26B1D-4056-8070-1D20-5CE6D780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6A71C25-D6B4-C49C-E858-D719752A2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42D6BE-20C2-CAAC-6E72-9C12EDE7E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05C75A-0893-345C-427A-0C5352581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7B1050-553D-4C0B-2A67-9708E534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69DBA3-B08C-E95E-7DB5-2B516373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64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044A28-D705-550B-59B0-959D1DCA2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7191F3-9DA0-3A01-6B5D-388805355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DFCEBA-1E50-8F26-38F0-AACEDCF4B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9094-53AF-1543-9476-50EFB29709EF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FB3EB7-7834-86E7-EE48-20C734E13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2AA643-FC82-DF64-EB65-18F84436E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B3741-3C77-DE4D-9EFC-8CF24BB86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94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7F6DB9E-27B0-2B6B-C9E6-A1CC138A3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56100" y="307070"/>
            <a:ext cx="3355155" cy="714128"/>
          </a:xfrm>
          <a:prstGeom prst="rect">
            <a:avLst/>
          </a:prstGeom>
          <a:ln w="0">
            <a:noFill/>
          </a:ln>
        </p:spPr>
      </p:pic>
      <p:sp>
        <p:nvSpPr>
          <p:cNvPr id="5" name="TextShape 1">
            <a:extLst>
              <a:ext uri="{FF2B5EF4-FFF2-40B4-BE49-F238E27FC236}">
                <a16:creationId xmlns:a16="http://schemas.microsoft.com/office/drawing/2014/main" id="{C8B2B4E3-4807-FA19-CAA5-8592600BFC4A}"/>
              </a:ext>
            </a:extLst>
          </p:cNvPr>
          <p:cNvSpPr/>
          <p:nvPr/>
        </p:nvSpPr>
        <p:spPr>
          <a:xfrm>
            <a:off x="4929992" y="4054450"/>
            <a:ext cx="2332016" cy="4024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pc="-1" dirty="0">
                <a:solidFill>
                  <a:srgbClr val="000000"/>
                </a:solidFill>
                <a:latin typeface="Arial"/>
              </a:rPr>
              <a:t>Diego Ramos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pc="-1" dirty="0">
                <a:solidFill>
                  <a:srgbClr val="000000"/>
                </a:solidFill>
                <a:latin typeface="Arial"/>
              </a:rPr>
              <a:t>Antoine Lemasson</a:t>
            </a:r>
            <a:endParaRPr lang="en-US" spc="-1" dirty="0">
              <a:latin typeface="Arial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74AA8356-F1D1-AFEB-BECA-B0DA777957F8}"/>
              </a:ext>
            </a:extLst>
          </p:cNvPr>
          <p:cNvSpPr/>
          <p:nvPr/>
        </p:nvSpPr>
        <p:spPr>
          <a:xfrm>
            <a:off x="2553618" y="3012641"/>
            <a:ext cx="7084764" cy="9217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spc="-1" dirty="0">
                <a:latin typeface="Arial"/>
              </a:rPr>
              <a:t>VAMOS Data Flow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FD0D2F-2635-321C-8455-D8C57DBD6E6A}"/>
              </a:ext>
            </a:extLst>
          </p:cNvPr>
          <p:cNvSpPr txBox="1"/>
          <p:nvPr/>
        </p:nvSpPr>
        <p:spPr>
          <a:xfrm>
            <a:off x="0" y="6403247"/>
            <a:ext cx="12192000" cy="596426"/>
          </a:xfrm>
          <a:prstGeom prst="rect">
            <a:avLst/>
          </a:prstGeom>
          <a:noFill/>
          <a:ln w="0">
            <a:noFill/>
          </a:ln>
        </p:spPr>
        <p:txBody>
          <a:bodyPr lIns="89986" tIns="44993" rIns="89986" bIns="44993" anchor="t">
            <a:noAutofit/>
          </a:bodyPr>
          <a:lstStyle/>
          <a:p>
            <a:pPr algn="ctr"/>
            <a:r>
              <a:rPr lang="en-US" sz="1600" spc="-1" dirty="0">
                <a:latin typeface="Arial"/>
              </a:rPr>
              <a:t>GRIT AGATA VAMOS MEETING                                                                                                                          12/06/2025, Caen        </a:t>
            </a:r>
          </a:p>
        </p:txBody>
      </p:sp>
    </p:spTree>
    <p:extLst>
      <p:ext uri="{BB962C8B-B14F-4D97-AF65-F5344CB8AC3E}">
        <p14:creationId xmlns:p14="http://schemas.microsoft.com/office/powerpoint/2010/main" val="212608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 IDEA FOR AGATA-GRIT-VAMOS DATA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Image 30">
            <a:extLst>
              <a:ext uri="{FF2B5EF4-FFF2-40B4-BE49-F238E27FC236}">
                <a16:creationId xmlns:a16="http://schemas.microsoft.com/office/drawing/2014/main" id="{79EB2786-A13D-836D-F522-7A95D2B5EF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698" y="950624"/>
            <a:ext cx="7648603" cy="4967924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8B5DC619-B099-3D44-3C80-5B4C422E57B5}"/>
              </a:ext>
            </a:extLst>
          </p:cNvPr>
          <p:cNvSpPr/>
          <p:nvPr/>
        </p:nvSpPr>
        <p:spPr>
          <a:xfrm>
            <a:off x="0" y="4409768"/>
            <a:ext cx="12192000" cy="2448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F582485-6E50-19C1-A485-295531A8EC5F}"/>
              </a:ext>
            </a:extLst>
          </p:cNvPr>
          <p:cNvSpPr/>
          <p:nvPr/>
        </p:nvSpPr>
        <p:spPr>
          <a:xfrm>
            <a:off x="4050707" y="4195985"/>
            <a:ext cx="999857" cy="341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4B70C2-8436-0ECE-A6CF-5AB0C0721BA5}"/>
              </a:ext>
            </a:extLst>
          </p:cNvPr>
          <p:cNvSpPr/>
          <p:nvPr/>
        </p:nvSpPr>
        <p:spPr>
          <a:xfrm>
            <a:off x="6178609" y="3750365"/>
            <a:ext cx="2948299" cy="445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09278023-9D54-4465-3CB6-9F95DBAAECE2}"/>
              </a:ext>
            </a:extLst>
          </p:cNvPr>
          <p:cNvSpPr/>
          <p:nvPr/>
        </p:nvSpPr>
        <p:spPr>
          <a:xfrm>
            <a:off x="3037745" y="4762774"/>
            <a:ext cx="817131" cy="2935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PSA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6ACF2C96-69AC-2E43-7E86-457DA49150EB}"/>
              </a:ext>
            </a:extLst>
          </p:cNvPr>
          <p:cNvSpPr/>
          <p:nvPr/>
        </p:nvSpPr>
        <p:spPr>
          <a:xfrm>
            <a:off x="5520311" y="4762773"/>
            <a:ext cx="817131" cy="2935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GAna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D6E7FC48-5483-38C7-1104-6BFE85FD5B17}"/>
              </a:ext>
            </a:extLst>
          </p:cNvPr>
          <p:cNvSpPr/>
          <p:nvPr/>
        </p:nvSpPr>
        <p:spPr>
          <a:xfrm>
            <a:off x="8439717" y="4762773"/>
            <a:ext cx="817131" cy="2935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nptool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05F0F3D4-8B24-376B-C7BC-802C5F1E3836}"/>
              </a:ext>
            </a:extLst>
          </p:cNvPr>
          <p:cNvSpPr/>
          <p:nvPr/>
        </p:nvSpPr>
        <p:spPr>
          <a:xfrm>
            <a:off x="2810857" y="5323276"/>
            <a:ext cx="1270906" cy="40544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RootFile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(TS Branch)</a:t>
            </a: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DB5C1D7D-7A27-F482-CC91-4C401A11D57A}"/>
              </a:ext>
            </a:extLst>
          </p:cNvPr>
          <p:cNvSpPr/>
          <p:nvPr/>
        </p:nvSpPr>
        <p:spPr>
          <a:xfrm>
            <a:off x="5349074" y="5323278"/>
            <a:ext cx="1159603" cy="40544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RootFile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(TS Branch)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2582BF52-48FF-C076-A06C-A23944087814}"/>
              </a:ext>
            </a:extLst>
          </p:cNvPr>
          <p:cNvSpPr/>
          <p:nvPr/>
        </p:nvSpPr>
        <p:spPr>
          <a:xfrm>
            <a:off x="8308721" y="5323277"/>
            <a:ext cx="1079121" cy="40544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RootFile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(TS Branch)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0F675BA-4795-30BC-1E9C-24AEDACFCDB3}"/>
              </a:ext>
            </a:extLst>
          </p:cNvPr>
          <p:cNvSpPr txBox="1"/>
          <p:nvPr/>
        </p:nvSpPr>
        <p:spPr>
          <a:xfrm>
            <a:off x="126429" y="5189775"/>
            <a:ext cx="2413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- </a:t>
            </a:r>
            <a:r>
              <a:rPr lang="fr-FR" sz="1600" dirty="0" err="1"/>
              <a:t>RootFiles</a:t>
            </a:r>
            <a:r>
              <a:rPr lang="fr-FR" sz="1600" dirty="0"/>
              <a:t> </a:t>
            </a:r>
            <a:r>
              <a:rPr lang="fr-FR" sz="1600" dirty="0" err="1"/>
              <a:t>without</a:t>
            </a:r>
            <a:r>
              <a:rPr lang="fr-FR" sz="1600" dirty="0"/>
              <a:t> </a:t>
            </a:r>
            <a:r>
              <a:rPr lang="fr-FR" sz="1600" dirty="0" err="1"/>
              <a:t>specific</a:t>
            </a:r>
            <a:r>
              <a:rPr lang="fr-FR" sz="1600" dirty="0"/>
              <a:t> </a:t>
            </a:r>
            <a:r>
              <a:rPr lang="fr-FR" sz="1600" dirty="0" err="1"/>
              <a:t>libraries</a:t>
            </a:r>
            <a:r>
              <a:rPr lang="fr-FR" sz="1600" dirty="0"/>
              <a:t> </a:t>
            </a:r>
            <a:r>
              <a:rPr lang="fr-FR" sz="1600" dirty="0" err="1"/>
              <a:t>dependences</a:t>
            </a:r>
            <a:endParaRPr lang="fr-FR" sz="16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A5F8ED4-F7C6-84EA-2E6F-AEEFE9DDE680}"/>
              </a:ext>
            </a:extLst>
          </p:cNvPr>
          <p:cNvSpPr txBox="1"/>
          <p:nvPr/>
        </p:nvSpPr>
        <p:spPr>
          <a:xfrm>
            <a:off x="117263" y="5911533"/>
            <a:ext cx="2920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- </a:t>
            </a:r>
            <a:r>
              <a:rPr lang="fr-FR" sz="1600" b="1" dirty="0" err="1"/>
              <a:t>Automatic</a:t>
            </a:r>
            <a:r>
              <a:rPr lang="fr-FR" sz="1600" b="1" dirty="0"/>
              <a:t> Merge Process</a:t>
            </a: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76085D0C-51E0-23C3-1EAD-0ACB51CD58D7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3446311" y="4383827"/>
            <a:ext cx="0" cy="3789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BE071C48-3FC3-8C0D-7F74-D3BBC4CF652B}"/>
              </a:ext>
            </a:extLst>
          </p:cNvPr>
          <p:cNvCxnSpPr>
            <a:cxnSpLocks/>
            <a:stCxn id="37" idx="2"/>
            <a:endCxn id="40" idx="0"/>
          </p:cNvCxnSpPr>
          <p:nvPr/>
        </p:nvCxnSpPr>
        <p:spPr>
          <a:xfrm flipH="1">
            <a:off x="3446310" y="5056275"/>
            <a:ext cx="1" cy="2670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02C3DA60-4AE8-FA85-C7D2-CEDF4E3E6EF1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5928876" y="4383827"/>
            <a:ext cx="1" cy="3789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E45C20E2-8766-4085-1BFA-DED51D1D1936}"/>
              </a:ext>
            </a:extLst>
          </p:cNvPr>
          <p:cNvCxnSpPr>
            <a:cxnSpLocks/>
            <a:stCxn id="38" idx="2"/>
            <a:endCxn id="41" idx="0"/>
          </p:cNvCxnSpPr>
          <p:nvPr/>
        </p:nvCxnSpPr>
        <p:spPr>
          <a:xfrm flipH="1">
            <a:off x="5928876" y="5056274"/>
            <a:ext cx="1" cy="2670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FA9FB3CF-22EF-8415-3540-3135A58101E7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8848282" y="3750365"/>
            <a:ext cx="1" cy="10124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EBE15898-5228-19AA-E532-7C7E4D274925}"/>
              </a:ext>
            </a:extLst>
          </p:cNvPr>
          <p:cNvCxnSpPr>
            <a:cxnSpLocks/>
            <a:stCxn id="39" idx="2"/>
            <a:endCxn id="43" idx="0"/>
          </p:cNvCxnSpPr>
          <p:nvPr/>
        </p:nvCxnSpPr>
        <p:spPr>
          <a:xfrm flipH="1">
            <a:off x="8848282" y="5056274"/>
            <a:ext cx="1" cy="2670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CA824E70-05F2-51C8-1562-F6B4055818CF}"/>
              </a:ext>
            </a:extLst>
          </p:cNvPr>
          <p:cNvSpPr txBox="1"/>
          <p:nvPr/>
        </p:nvSpPr>
        <p:spPr>
          <a:xfrm>
            <a:off x="147309" y="4634952"/>
            <a:ext cx="2247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- </a:t>
            </a:r>
            <a:r>
              <a:rPr lang="fr-FR" sz="1600" dirty="0" err="1"/>
              <a:t>Individual</a:t>
            </a:r>
            <a:r>
              <a:rPr lang="fr-FR" sz="1600" dirty="0"/>
              <a:t> </a:t>
            </a:r>
            <a:r>
              <a:rPr lang="fr-FR" sz="1600" dirty="0" err="1"/>
              <a:t>Analysis</a:t>
            </a:r>
            <a:r>
              <a:rPr lang="fr-FR" sz="1600" dirty="0"/>
              <a:t> Process (versioning)</a:t>
            </a:r>
          </a:p>
        </p:txBody>
      </p: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35C39E52-60BE-9455-2871-BFA76AAF8817}"/>
              </a:ext>
            </a:extLst>
          </p:cNvPr>
          <p:cNvSpPr/>
          <p:nvPr/>
        </p:nvSpPr>
        <p:spPr>
          <a:xfrm>
            <a:off x="10425267" y="5566082"/>
            <a:ext cx="1200846" cy="8300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Merged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RootFile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6" name="Connecteur en angle 75">
            <a:extLst>
              <a:ext uri="{FF2B5EF4-FFF2-40B4-BE49-F238E27FC236}">
                <a16:creationId xmlns:a16="http://schemas.microsoft.com/office/drawing/2014/main" id="{C0BEDA64-0F50-A3F1-202A-40813BAFC5FF}"/>
              </a:ext>
            </a:extLst>
          </p:cNvPr>
          <p:cNvCxnSpPr>
            <a:cxnSpLocks/>
            <a:stCxn id="40" idx="2"/>
          </p:cNvCxnSpPr>
          <p:nvPr/>
        </p:nvCxnSpPr>
        <p:spPr>
          <a:xfrm rot="16200000" flipH="1">
            <a:off x="6745780" y="2429248"/>
            <a:ext cx="380016" cy="6978957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en angle 77">
            <a:extLst>
              <a:ext uri="{FF2B5EF4-FFF2-40B4-BE49-F238E27FC236}">
                <a16:creationId xmlns:a16="http://schemas.microsoft.com/office/drawing/2014/main" id="{E9E7FB2C-C7BB-E384-6A23-FE9FEDAED794}"/>
              </a:ext>
            </a:extLst>
          </p:cNvPr>
          <p:cNvCxnSpPr>
            <a:stCxn id="41" idx="2"/>
          </p:cNvCxnSpPr>
          <p:nvPr/>
        </p:nvCxnSpPr>
        <p:spPr>
          <a:xfrm rot="16200000" flipH="1">
            <a:off x="8039814" y="3617782"/>
            <a:ext cx="274514" cy="449639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en angle 79">
            <a:extLst>
              <a:ext uri="{FF2B5EF4-FFF2-40B4-BE49-F238E27FC236}">
                <a16:creationId xmlns:a16="http://schemas.microsoft.com/office/drawing/2014/main" id="{EDAB531C-7DDE-B3A3-6D6A-CCF02A9771D4}"/>
              </a:ext>
            </a:extLst>
          </p:cNvPr>
          <p:cNvCxnSpPr>
            <a:cxnSpLocks/>
            <a:stCxn id="43" idx="2"/>
          </p:cNvCxnSpPr>
          <p:nvPr/>
        </p:nvCxnSpPr>
        <p:spPr>
          <a:xfrm rot="16200000" flipH="1">
            <a:off x="9555456" y="5021545"/>
            <a:ext cx="162638" cy="1576987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458DF308-70BA-F364-3B8D-1041DF35D3DD}"/>
              </a:ext>
            </a:extLst>
          </p:cNvPr>
          <p:cNvSpPr txBox="1"/>
          <p:nvPr/>
        </p:nvSpPr>
        <p:spPr>
          <a:xfrm>
            <a:off x="10094870" y="2258403"/>
            <a:ext cx="19798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ADVANTAGES: </a:t>
            </a:r>
          </a:p>
          <a:p>
            <a:r>
              <a:rPr lang="fr-FR" sz="1600" dirty="0"/>
              <a:t>- </a:t>
            </a:r>
            <a:r>
              <a:rPr lang="fr-FR" sz="1600" dirty="0" err="1"/>
              <a:t>Parallel</a:t>
            </a:r>
            <a:r>
              <a:rPr lang="fr-FR" sz="1600" dirty="0"/>
              <a:t> </a:t>
            </a:r>
            <a:r>
              <a:rPr lang="fr-FR" sz="1600" dirty="0" err="1"/>
              <a:t>analysis</a:t>
            </a:r>
            <a:endParaRPr lang="fr-FR" sz="1600" dirty="0"/>
          </a:p>
          <a:p>
            <a:r>
              <a:rPr lang="fr-FR" sz="1600" dirty="0"/>
              <a:t>- Full compatibility</a:t>
            </a:r>
          </a:p>
          <a:p>
            <a:endParaRPr lang="fr-FR" sz="1600" dirty="0"/>
          </a:p>
          <a:p>
            <a:r>
              <a:rPr lang="fr-FR" sz="1600" dirty="0"/>
              <a:t>RISKS:</a:t>
            </a:r>
          </a:p>
          <a:p>
            <a:r>
              <a:rPr lang="fr-FR" sz="1600" dirty="0"/>
              <a:t>- </a:t>
            </a:r>
            <a:r>
              <a:rPr lang="fr-FR" sz="1600" dirty="0" err="1"/>
              <a:t>Lost</a:t>
            </a:r>
            <a:r>
              <a:rPr lang="fr-FR" sz="1600" dirty="0"/>
              <a:t> of versioning</a:t>
            </a:r>
          </a:p>
          <a:p>
            <a:r>
              <a:rPr lang="fr-FR" sz="1600" dirty="0"/>
              <a:t>- </a:t>
            </a:r>
            <a:r>
              <a:rPr lang="fr-FR" sz="1600" dirty="0" err="1"/>
              <a:t>Latency</a:t>
            </a:r>
            <a:r>
              <a:rPr lang="fr-FR" sz="1600" dirty="0"/>
              <a:t> in </a:t>
            </a:r>
          </a:p>
          <a:p>
            <a:r>
              <a:rPr lang="fr-FR" sz="1600" dirty="0"/>
              <a:t>data </a:t>
            </a:r>
            <a:r>
              <a:rPr lang="fr-FR" sz="1600" dirty="0" err="1"/>
              <a:t>quality</a:t>
            </a:r>
            <a:r>
              <a:rPr lang="fr-FR" sz="1600" dirty="0"/>
              <a:t> checks</a:t>
            </a:r>
          </a:p>
          <a:p>
            <a:r>
              <a:rPr lang="fr-FR" sz="1600" dirty="0"/>
              <a:t>- </a:t>
            </a:r>
            <a:r>
              <a:rPr lang="fr-FR" sz="1600" dirty="0" err="1"/>
              <a:t>Lost</a:t>
            </a:r>
            <a:r>
              <a:rPr lang="fr-FR" sz="1600" dirty="0"/>
              <a:t> of run index</a:t>
            </a:r>
          </a:p>
          <a:p>
            <a:r>
              <a:rPr lang="fr-FR" sz="1600" dirty="0" err="1"/>
              <a:t>synchronization</a:t>
            </a:r>
            <a:endParaRPr lang="fr-FR" sz="1600" dirty="0"/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4520D23E-C0BA-B6B1-CBC1-75D4653A74D1}"/>
              </a:ext>
            </a:extLst>
          </p:cNvPr>
          <p:cNvSpPr/>
          <p:nvPr/>
        </p:nvSpPr>
        <p:spPr>
          <a:xfrm>
            <a:off x="9994854" y="2100263"/>
            <a:ext cx="1979865" cy="295601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18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3A13DD5-3424-B90C-B23F-F21A20D60D2E}"/>
              </a:ext>
            </a:extLst>
          </p:cNvPr>
          <p:cNvSpPr/>
          <p:nvPr/>
        </p:nvSpPr>
        <p:spPr>
          <a:xfrm>
            <a:off x="451262" y="1728409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F7CB17D-338C-2995-E09C-0F78DEC3805A}"/>
              </a:ext>
            </a:extLst>
          </p:cNvPr>
          <p:cNvSpPr/>
          <p:nvPr/>
        </p:nvSpPr>
        <p:spPr>
          <a:xfrm>
            <a:off x="1893203" y="1728408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1A302B6D-FF5D-B008-2168-AA8BDC0A8731}"/>
              </a:ext>
            </a:extLst>
          </p:cNvPr>
          <p:cNvSpPr/>
          <p:nvPr/>
        </p:nvSpPr>
        <p:spPr>
          <a:xfrm>
            <a:off x="3359648" y="1728409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D3FDAAE7-49BA-7E68-2F7C-CE40941852A0}"/>
              </a:ext>
            </a:extLst>
          </p:cNvPr>
          <p:cNvSpPr/>
          <p:nvPr/>
        </p:nvSpPr>
        <p:spPr>
          <a:xfrm>
            <a:off x="4801589" y="1728408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91D6FB60-6DF6-1C16-2160-186FADE240F7}"/>
              </a:ext>
            </a:extLst>
          </p:cNvPr>
          <p:cNvSpPr/>
          <p:nvPr/>
        </p:nvSpPr>
        <p:spPr>
          <a:xfrm>
            <a:off x="585849" y="2888681"/>
            <a:ext cx="7370619" cy="27907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BB341AE-930E-8751-B923-46D55C7564CB}"/>
              </a:ext>
            </a:extLst>
          </p:cNvPr>
          <p:cNvSpPr txBox="1"/>
          <p:nvPr/>
        </p:nvSpPr>
        <p:spPr>
          <a:xfrm>
            <a:off x="585849" y="502564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NARVAL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E4478D79-1897-70C7-2B30-F46BED1BC74C}"/>
              </a:ext>
            </a:extLst>
          </p:cNvPr>
          <p:cNvSpPr/>
          <p:nvPr/>
        </p:nvSpPr>
        <p:spPr>
          <a:xfrm>
            <a:off x="824886" y="3092749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D1EEC5F-D117-59AF-DD20-36BCE92E358D}"/>
              </a:ext>
            </a:extLst>
          </p:cNvPr>
          <p:cNvSpPr/>
          <p:nvPr/>
        </p:nvSpPr>
        <p:spPr>
          <a:xfrm>
            <a:off x="2006249" y="3092748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F7FAD18-E70C-2618-2523-8BD870213570}"/>
              </a:ext>
            </a:extLst>
          </p:cNvPr>
          <p:cNvSpPr/>
          <p:nvPr/>
        </p:nvSpPr>
        <p:spPr>
          <a:xfrm>
            <a:off x="3250160" y="3092749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735C0EE-C5F4-1C54-F105-02C95C6F54F7}"/>
              </a:ext>
            </a:extLst>
          </p:cNvPr>
          <p:cNvSpPr/>
          <p:nvPr/>
        </p:nvSpPr>
        <p:spPr>
          <a:xfrm>
            <a:off x="4431523" y="3092748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F443EC01-F4E3-F3B8-363A-59722B202AC0}"/>
              </a:ext>
            </a:extLst>
          </p:cNvPr>
          <p:cNvSpPr/>
          <p:nvPr/>
        </p:nvSpPr>
        <p:spPr>
          <a:xfrm>
            <a:off x="6205869" y="3104831"/>
            <a:ext cx="1168707" cy="42454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RECEIVER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051FF71D-50A4-BEEF-223F-982F4E02F3E2}"/>
              </a:ext>
            </a:extLst>
          </p:cNvPr>
          <p:cNvSpPr/>
          <p:nvPr/>
        </p:nvSpPr>
        <p:spPr>
          <a:xfrm>
            <a:off x="9700219" y="1614488"/>
            <a:ext cx="1294411" cy="82776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MTDC </a:t>
            </a:r>
          </a:p>
          <a:p>
            <a:pPr algn="ctr"/>
            <a:r>
              <a:rPr lang="fr-FR" dirty="0"/>
              <a:t>VTC (TS)</a:t>
            </a:r>
          </a:p>
          <a:p>
            <a:pPr algn="ctr"/>
            <a:r>
              <a:rPr lang="fr-FR" dirty="0"/>
              <a:t>(VME)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2DC4E6F2-1EB0-A24E-1B9D-B3B913A8C2CE}"/>
              </a:ext>
            </a:extLst>
          </p:cNvPr>
          <p:cNvSpPr/>
          <p:nvPr/>
        </p:nvSpPr>
        <p:spPr>
          <a:xfrm>
            <a:off x="9521088" y="2976724"/>
            <a:ext cx="1652672" cy="65658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TRANSMITTER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DC1FFCBE-0F99-802B-8E40-D40A79B7E529}"/>
              </a:ext>
            </a:extLst>
          </p:cNvPr>
          <p:cNvSpPr/>
          <p:nvPr/>
        </p:nvSpPr>
        <p:spPr>
          <a:xfrm>
            <a:off x="3521058" y="4066545"/>
            <a:ext cx="1500200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MERGER</a:t>
            </a:r>
          </a:p>
          <a:p>
            <a:pPr algn="ctr"/>
            <a:r>
              <a:rPr lang="fr-FR" dirty="0"/>
              <a:t>(TS)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AD585B52-3BE7-40F9-E2A0-8CFA656FB32F}"/>
              </a:ext>
            </a:extLst>
          </p:cNvPr>
          <p:cNvSpPr/>
          <p:nvPr/>
        </p:nvSpPr>
        <p:spPr>
          <a:xfrm>
            <a:off x="3521058" y="6069058"/>
            <a:ext cx="1500200" cy="37871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STORAGE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EADA1227-32B5-83C0-7743-6E859D0EA7FB}"/>
              </a:ext>
            </a:extLst>
          </p:cNvPr>
          <p:cNvCxnSpPr>
            <a:stCxn id="4" idx="2"/>
            <a:endCxn id="26" idx="0"/>
          </p:cNvCxnSpPr>
          <p:nvPr/>
        </p:nvCxnSpPr>
        <p:spPr>
          <a:xfrm>
            <a:off x="1098468" y="2120294"/>
            <a:ext cx="260577" cy="9724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0C95452B-3C3E-6507-C447-5AC00C1BFADF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2540409" y="2120293"/>
            <a:ext cx="0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6B50F06E-254E-21EA-FD12-CBBD8B02CEAA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 flipH="1">
            <a:off x="3784319" y="2120294"/>
            <a:ext cx="222535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3B201A49-1BCC-EA9A-15E3-0BB28E47FC6D}"/>
              </a:ext>
            </a:extLst>
          </p:cNvPr>
          <p:cNvCxnSpPr>
            <a:cxnSpLocks/>
            <a:stCxn id="23" idx="2"/>
            <a:endCxn id="29" idx="0"/>
          </p:cNvCxnSpPr>
          <p:nvPr/>
        </p:nvCxnSpPr>
        <p:spPr>
          <a:xfrm flipH="1">
            <a:off x="4965682" y="2120293"/>
            <a:ext cx="483113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50DE442-E490-A813-AE50-B4D6E874323E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10347424" y="2442253"/>
            <a:ext cx="1" cy="5344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8BEFD3B8-5D4F-3046-4DB1-235E5E369AA6}"/>
              </a:ext>
            </a:extLst>
          </p:cNvPr>
          <p:cNvCxnSpPr>
            <a:cxnSpLocks/>
            <a:stCxn id="32" idx="1"/>
            <a:endCxn id="30" idx="3"/>
          </p:cNvCxnSpPr>
          <p:nvPr/>
        </p:nvCxnSpPr>
        <p:spPr>
          <a:xfrm flipH="1">
            <a:off x="7374576" y="3305019"/>
            <a:ext cx="2146512" cy="12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9D1A9231-D292-C135-110E-77D65EDFD321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4271158" y="3529374"/>
            <a:ext cx="2519065" cy="537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B724C4AE-3069-3BEF-D7D9-443EA974ABF5}"/>
              </a:ext>
            </a:extLst>
          </p:cNvPr>
          <p:cNvCxnSpPr>
            <a:cxnSpLocks/>
            <a:stCxn id="29" idx="2"/>
            <a:endCxn id="33" idx="0"/>
          </p:cNvCxnSpPr>
          <p:nvPr/>
        </p:nvCxnSpPr>
        <p:spPr>
          <a:xfrm flipH="1">
            <a:off x="4271158" y="3517291"/>
            <a:ext cx="694524" cy="549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8FF2BBD9-3D5D-5B22-DB39-1508D6CFF1A5}"/>
              </a:ext>
            </a:extLst>
          </p:cNvPr>
          <p:cNvCxnSpPr>
            <a:cxnSpLocks/>
            <a:stCxn id="28" idx="2"/>
            <a:endCxn id="33" idx="0"/>
          </p:cNvCxnSpPr>
          <p:nvPr/>
        </p:nvCxnSpPr>
        <p:spPr>
          <a:xfrm>
            <a:off x="3784319" y="3517292"/>
            <a:ext cx="486839" cy="549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2C43D729-043A-3916-2A3A-32B269FB30EF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>
            <a:off x="2540408" y="3517291"/>
            <a:ext cx="1730750" cy="549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3EBF470A-8D08-3D8D-47B8-B8120BEBBCA7}"/>
              </a:ext>
            </a:extLst>
          </p:cNvPr>
          <p:cNvCxnSpPr>
            <a:cxnSpLocks/>
            <a:stCxn id="26" idx="2"/>
            <a:endCxn id="33" idx="0"/>
          </p:cNvCxnSpPr>
          <p:nvPr/>
        </p:nvCxnSpPr>
        <p:spPr>
          <a:xfrm>
            <a:off x="1359045" y="3517292"/>
            <a:ext cx="2912113" cy="549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1008B87B-80CC-B94D-7211-5DABBF991815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4271158" y="4823967"/>
            <a:ext cx="0" cy="12450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5F69AFA-AE5D-3014-989B-82FFE5128DC5}"/>
              </a:ext>
            </a:extLst>
          </p:cNvPr>
          <p:cNvSpPr/>
          <p:nvPr/>
        </p:nvSpPr>
        <p:spPr>
          <a:xfrm>
            <a:off x="8020888" y="4935765"/>
            <a:ext cx="1500200" cy="65658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ONLINE ANALYSIS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FE418DB6-55B5-2861-5532-F1117C1D2882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4271158" y="5264060"/>
            <a:ext cx="37497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CustomShape 7">
            <a:extLst>
              <a:ext uri="{FF2B5EF4-FFF2-40B4-BE49-F238E27FC236}">
                <a16:creationId xmlns:a16="http://schemas.microsoft.com/office/drawing/2014/main" id="{CC50D27A-99EB-C88D-916C-A609B7F09630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FLOW SCHEME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45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FLOW SCHEME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3A13DD5-3424-B90C-B23F-F21A20D60D2E}"/>
              </a:ext>
            </a:extLst>
          </p:cNvPr>
          <p:cNvSpPr/>
          <p:nvPr/>
        </p:nvSpPr>
        <p:spPr>
          <a:xfrm>
            <a:off x="451262" y="1728409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F7CB17D-338C-2995-E09C-0F78DEC3805A}"/>
              </a:ext>
            </a:extLst>
          </p:cNvPr>
          <p:cNvSpPr/>
          <p:nvPr/>
        </p:nvSpPr>
        <p:spPr>
          <a:xfrm>
            <a:off x="1893203" y="1728408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1A302B6D-FF5D-B008-2168-AA8BDC0A8731}"/>
              </a:ext>
            </a:extLst>
          </p:cNvPr>
          <p:cNvSpPr/>
          <p:nvPr/>
        </p:nvSpPr>
        <p:spPr>
          <a:xfrm>
            <a:off x="3359648" y="1728409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D3FDAAE7-49BA-7E68-2F7C-CE40941852A0}"/>
              </a:ext>
            </a:extLst>
          </p:cNvPr>
          <p:cNvSpPr/>
          <p:nvPr/>
        </p:nvSpPr>
        <p:spPr>
          <a:xfrm>
            <a:off x="4801589" y="1728408"/>
            <a:ext cx="1294411" cy="391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NUMEXO2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91D6FB60-6DF6-1C16-2160-186FADE240F7}"/>
              </a:ext>
            </a:extLst>
          </p:cNvPr>
          <p:cNvSpPr/>
          <p:nvPr/>
        </p:nvSpPr>
        <p:spPr>
          <a:xfrm>
            <a:off x="585849" y="2888681"/>
            <a:ext cx="7370619" cy="27907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BB341AE-930E-8751-B923-46D55C7564CB}"/>
              </a:ext>
            </a:extLst>
          </p:cNvPr>
          <p:cNvSpPr txBox="1"/>
          <p:nvPr/>
        </p:nvSpPr>
        <p:spPr>
          <a:xfrm>
            <a:off x="585849" y="502564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NARVAL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E4478D79-1897-70C7-2B30-F46BED1BC74C}"/>
              </a:ext>
            </a:extLst>
          </p:cNvPr>
          <p:cNvSpPr/>
          <p:nvPr/>
        </p:nvSpPr>
        <p:spPr>
          <a:xfrm>
            <a:off x="824886" y="3092749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AD1EEC5F-D117-59AF-DD20-36BCE92E358D}"/>
              </a:ext>
            </a:extLst>
          </p:cNvPr>
          <p:cNvSpPr/>
          <p:nvPr/>
        </p:nvSpPr>
        <p:spPr>
          <a:xfrm>
            <a:off x="2006249" y="3092748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F7FAD18-E70C-2618-2523-8BD870213570}"/>
              </a:ext>
            </a:extLst>
          </p:cNvPr>
          <p:cNvSpPr/>
          <p:nvPr/>
        </p:nvSpPr>
        <p:spPr>
          <a:xfrm>
            <a:off x="3250160" y="3092749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735C0EE-C5F4-1C54-F105-02C95C6F54F7}"/>
              </a:ext>
            </a:extLst>
          </p:cNvPr>
          <p:cNvSpPr/>
          <p:nvPr/>
        </p:nvSpPr>
        <p:spPr>
          <a:xfrm>
            <a:off x="4431523" y="3092748"/>
            <a:ext cx="1068318" cy="424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F443EC01-F4E3-F3B8-363A-59722B202AC0}"/>
              </a:ext>
            </a:extLst>
          </p:cNvPr>
          <p:cNvSpPr/>
          <p:nvPr/>
        </p:nvSpPr>
        <p:spPr>
          <a:xfrm>
            <a:off x="6205869" y="3104831"/>
            <a:ext cx="1168707" cy="42454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RECEIVER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051FF71D-50A4-BEEF-223F-982F4E02F3E2}"/>
              </a:ext>
            </a:extLst>
          </p:cNvPr>
          <p:cNvSpPr/>
          <p:nvPr/>
        </p:nvSpPr>
        <p:spPr>
          <a:xfrm>
            <a:off x="9700219" y="1614488"/>
            <a:ext cx="1294411" cy="82776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MTDC </a:t>
            </a:r>
          </a:p>
          <a:p>
            <a:pPr algn="ctr"/>
            <a:r>
              <a:rPr lang="fr-FR" dirty="0"/>
              <a:t>VTC (TS)</a:t>
            </a:r>
          </a:p>
          <a:p>
            <a:pPr algn="ctr"/>
            <a:r>
              <a:rPr lang="fr-FR" dirty="0"/>
              <a:t>(VME)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2DC4E6F2-1EB0-A24E-1B9D-B3B913A8C2CE}"/>
              </a:ext>
            </a:extLst>
          </p:cNvPr>
          <p:cNvSpPr/>
          <p:nvPr/>
        </p:nvSpPr>
        <p:spPr>
          <a:xfrm>
            <a:off x="9521088" y="2976724"/>
            <a:ext cx="1652672" cy="65658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TRANSMITTER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DC1FFCBE-0F99-802B-8E40-D40A79B7E529}"/>
              </a:ext>
            </a:extLst>
          </p:cNvPr>
          <p:cNvSpPr/>
          <p:nvPr/>
        </p:nvSpPr>
        <p:spPr>
          <a:xfrm>
            <a:off x="3521058" y="4066545"/>
            <a:ext cx="1500200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MERGER</a:t>
            </a:r>
          </a:p>
          <a:p>
            <a:pPr algn="ctr"/>
            <a:r>
              <a:rPr lang="fr-FR" dirty="0"/>
              <a:t>(TS)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AD585B52-3BE7-40F9-E2A0-8CFA656FB32F}"/>
              </a:ext>
            </a:extLst>
          </p:cNvPr>
          <p:cNvSpPr/>
          <p:nvPr/>
        </p:nvSpPr>
        <p:spPr>
          <a:xfrm>
            <a:off x="3521058" y="6069058"/>
            <a:ext cx="1500200" cy="37871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STORAGE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EADA1227-32B5-83C0-7743-6E859D0EA7FB}"/>
              </a:ext>
            </a:extLst>
          </p:cNvPr>
          <p:cNvCxnSpPr>
            <a:stCxn id="4" idx="2"/>
            <a:endCxn id="26" idx="0"/>
          </p:cNvCxnSpPr>
          <p:nvPr/>
        </p:nvCxnSpPr>
        <p:spPr>
          <a:xfrm>
            <a:off x="1098468" y="2120294"/>
            <a:ext cx="260577" cy="9724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0C95452B-3C3E-6507-C447-5AC00C1BFADF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2540409" y="2120293"/>
            <a:ext cx="0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6B50F06E-254E-21EA-FD12-CBBD8B02CEAA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 flipH="1">
            <a:off x="3784319" y="2120294"/>
            <a:ext cx="222535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3B201A49-1BCC-EA9A-15E3-0BB28E47FC6D}"/>
              </a:ext>
            </a:extLst>
          </p:cNvPr>
          <p:cNvCxnSpPr>
            <a:cxnSpLocks/>
            <a:stCxn id="23" idx="2"/>
            <a:endCxn id="29" idx="0"/>
          </p:cNvCxnSpPr>
          <p:nvPr/>
        </p:nvCxnSpPr>
        <p:spPr>
          <a:xfrm flipH="1">
            <a:off x="4965682" y="2120293"/>
            <a:ext cx="483113" cy="9724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50DE442-E490-A813-AE50-B4D6E874323E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10347424" y="2442253"/>
            <a:ext cx="1" cy="5344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8BEFD3B8-5D4F-3046-4DB1-235E5E369AA6}"/>
              </a:ext>
            </a:extLst>
          </p:cNvPr>
          <p:cNvCxnSpPr>
            <a:cxnSpLocks/>
            <a:stCxn id="32" idx="1"/>
            <a:endCxn id="30" idx="3"/>
          </p:cNvCxnSpPr>
          <p:nvPr/>
        </p:nvCxnSpPr>
        <p:spPr>
          <a:xfrm flipH="1">
            <a:off x="7374576" y="3305019"/>
            <a:ext cx="2146512" cy="12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9D1A9231-D292-C135-110E-77D65EDFD321}"/>
              </a:ext>
            </a:extLst>
          </p:cNvPr>
          <p:cNvCxnSpPr>
            <a:cxnSpLocks/>
            <a:stCxn id="30" idx="2"/>
            <a:endCxn id="33" idx="0"/>
          </p:cNvCxnSpPr>
          <p:nvPr/>
        </p:nvCxnSpPr>
        <p:spPr>
          <a:xfrm flipH="1">
            <a:off x="4271158" y="3529374"/>
            <a:ext cx="2519065" cy="537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B724C4AE-3069-3BEF-D7D9-443EA974ABF5}"/>
              </a:ext>
            </a:extLst>
          </p:cNvPr>
          <p:cNvCxnSpPr>
            <a:cxnSpLocks/>
            <a:stCxn id="29" idx="2"/>
            <a:endCxn id="33" idx="0"/>
          </p:cNvCxnSpPr>
          <p:nvPr/>
        </p:nvCxnSpPr>
        <p:spPr>
          <a:xfrm flipH="1">
            <a:off x="4271158" y="3517291"/>
            <a:ext cx="694524" cy="549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8FF2BBD9-3D5D-5B22-DB39-1508D6CFF1A5}"/>
              </a:ext>
            </a:extLst>
          </p:cNvPr>
          <p:cNvCxnSpPr>
            <a:cxnSpLocks/>
            <a:stCxn id="28" idx="2"/>
            <a:endCxn id="33" idx="0"/>
          </p:cNvCxnSpPr>
          <p:nvPr/>
        </p:nvCxnSpPr>
        <p:spPr>
          <a:xfrm>
            <a:off x="3784319" y="3517292"/>
            <a:ext cx="486839" cy="549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2C43D729-043A-3916-2A3A-32B269FB30EF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>
            <a:off x="2540408" y="3517291"/>
            <a:ext cx="1730750" cy="549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3EBF470A-8D08-3D8D-47B8-B8120BEBBCA7}"/>
              </a:ext>
            </a:extLst>
          </p:cNvPr>
          <p:cNvCxnSpPr>
            <a:cxnSpLocks/>
            <a:stCxn id="26" idx="2"/>
            <a:endCxn id="33" idx="0"/>
          </p:cNvCxnSpPr>
          <p:nvPr/>
        </p:nvCxnSpPr>
        <p:spPr>
          <a:xfrm>
            <a:off x="1359045" y="3517292"/>
            <a:ext cx="2912113" cy="549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1008B87B-80CC-B94D-7211-5DABBF991815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4271158" y="4823967"/>
            <a:ext cx="0" cy="12450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5F69AFA-AE5D-3014-989B-82FFE5128DC5}"/>
              </a:ext>
            </a:extLst>
          </p:cNvPr>
          <p:cNvSpPr/>
          <p:nvPr/>
        </p:nvSpPr>
        <p:spPr>
          <a:xfrm>
            <a:off x="8020888" y="4935765"/>
            <a:ext cx="1500200" cy="65658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ONLINE ANALYSIS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FE418DB6-55B5-2861-5532-F1117C1D2882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4271158" y="5264060"/>
            <a:ext cx="37497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578D752D-6C7A-123B-6899-B986521A3970}"/>
              </a:ext>
            </a:extLst>
          </p:cNvPr>
          <p:cNvSpPr/>
          <p:nvPr/>
        </p:nvSpPr>
        <p:spPr>
          <a:xfrm>
            <a:off x="7586663" y="1069483"/>
            <a:ext cx="1014412" cy="6135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GTS</a:t>
            </a:r>
          </a:p>
        </p:txBody>
      </p:sp>
      <p:cxnSp>
        <p:nvCxnSpPr>
          <p:cNvPr id="85" name="Connecteur en angle 84">
            <a:extLst>
              <a:ext uri="{FF2B5EF4-FFF2-40B4-BE49-F238E27FC236}">
                <a16:creationId xmlns:a16="http://schemas.microsoft.com/office/drawing/2014/main" id="{7BD49DF7-4C1C-ED95-8556-DF122F1DCBD7}"/>
              </a:ext>
            </a:extLst>
          </p:cNvPr>
          <p:cNvCxnSpPr>
            <a:cxnSpLocks/>
            <a:endCxn id="4" idx="0"/>
          </p:cNvCxnSpPr>
          <p:nvPr/>
        </p:nvCxnSpPr>
        <p:spPr>
          <a:xfrm rot="10800000" flipV="1">
            <a:off x="1098469" y="1161197"/>
            <a:ext cx="6439475" cy="567212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en angle 87">
            <a:extLst>
              <a:ext uri="{FF2B5EF4-FFF2-40B4-BE49-F238E27FC236}">
                <a16:creationId xmlns:a16="http://schemas.microsoft.com/office/drawing/2014/main" id="{B8EA5C2E-4953-8B8A-2145-8D74D881DDBC}"/>
              </a:ext>
            </a:extLst>
          </p:cNvPr>
          <p:cNvCxnSpPr>
            <a:cxnSpLocks/>
            <a:endCxn id="21" idx="0"/>
          </p:cNvCxnSpPr>
          <p:nvPr/>
        </p:nvCxnSpPr>
        <p:spPr>
          <a:xfrm rot="10800000" flipV="1">
            <a:off x="2540410" y="1296516"/>
            <a:ext cx="4997535" cy="431892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en angle 90">
            <a:extLst>
              <a:ext uri="{FF2B5EF4-FFF2-40B4-BE49-F238E27FC236}">
                <a16:creationId xmlns:a16="http://schemas.microsoft.com/office/drawing/2014/main" id="{F77D8CEB-EF45-9F59-2997-10C044D62417}"/>
              </a:ext>
            </a:extLst>
          </p:cNvPr>
          <p:cNvCxnSpPr>
            <a:cxnSpLocks/>
            <a:endCxn id="22" idx="0"/>
          </p:cNvCxnSpPr>
          <p:nvPr/>
        </p:nvCxnSpPr>
        <p:spPr>
          <a:xfrm rot="10800000" flipV="1">
            <a:off x="4006855" y="1459159"/>
            <a:ext cx="3531089" cy="269250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en angle 93">
            <a:extLst>
              <a:ext uri="{FF2B5EF4-FFF2-40B4-BE49-F238E27FC236}">
                <a16:creationId xmlns:a16="http://schemas.microsoft.com/office/drawing/2014/main" id="{89D5AD37-8698-4B66-0043-FA02EF552D2D}"/>
              </a:ext>
            </a:extLst>
          </p:cNvPr>
          <p:cNvCxnSpPr>
            <a:cxnSpLocks/>
            <a:endCxn id="23" idx="0"/>
          </p:cNvCxnSpPr>
          <p:nvPr/>
        </p:nvCxnSpPr>
        <p:spPr>
          <a:xfrm rot="10800000" flipV="1">
            <a:off x="5448796" y="1580146"/>
            <a:ext cx="2089149" cy="148262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 : coins arrondis 96">
            <a:extLst>
              <a:ext uri="{FF2B5EF4-FFF2-40B4-BE49-F238E27FC236}">
                <a16:creationId xmlns:a16="http://schemas.microsoft.com/office/drawing/2014/main" id="{0BF6B9C6-8302-E73B-53AE-683670487E64}"/>
              </a:ext>
            </a:extLst>
          </p:cNvPr>
          <p:cNvSpPr/>
          <p:nvPr/>
        </p:nvSpPr>
        <p:spPr>
          <a:xfrm>
            <a:off x="7586663" y="1880055"/>
            <a:ext cx="1014412" cy="30719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BEAST</a:t>
            </a:r>
          </a:p>
        </p:txBody>
      </p:sp>
      <p:cxnSp>
        <p:nvCxnSpPr>
          <p:cNvPr id="103" name="Connecteur droit avec flèche 102">
            <a:extLst>
              <a:ext uri="{FF2B5EF4-FFF2-40B4-BE49-F238E27FC236}">
                <a16:creationId xmlns:a16="http://schemas.microsoft.com/office/drawing/2014/main" id="{C37C9CCB-C11B-DEDC-2D48-1BA6BEC5F8A2}"/>
              </a:ext>
            </a:extLst>
          </p:cNvPr>
          <p:cNvCxnSpPr>
            <a:stCxn id="97" idx="3"/>
          </p:cNvCxnSpPr>
          <p:nvPr/>
        </p:nvCxnSpPr>
        <p:spPr>
          <a:xfrm flipV="1">
            <a:off x="8601075" y="2028148"/>
            <a:ext cx="1293501" cy="550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>
            <a:extLst>
              <a:ext uri="{FF2B5EF4-FFF2-40B4-BE49-F238E27FC236}">
                <a16:creationId xmlns:a16="http://schemas.microsoft.com/office/drawing/2014/main" id="{C7892D92-8FC7-E270-3C91-9260E6C14553}"/>
              </a:ext>
            </a:extLst>
          </p:cNvPr>
          <p:cNvCxnSpPr>
            <a:cxnSpLocks/>
            <a:stCxn id="83" idx="2"/>
            <a:endCxn id="97" idx="0"/>
          </p:cNvCxnSpPr>
          <p:nvPr/>
        </p:nvCxnSpPr>
        <p:spPr>
          <a:xfrm>
            <a:off x="8093869" y="1683069"/>
            <a:ext cx="0" cy="196986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03EE7F06-A94E-27D4-EC63-7F5658AABDE4}"/>
              </a:ext>
            </a:extLst>
          </p:cNvPr>
          <p:cNvSpPr txBox="1"/>
          <p:nvPr/>
        </p:nvSpPr>
        <p:spPr>
          <a:xfrm>
            <a:off x="6924684" y="5829127"/>
            <a:ext cx="5267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 COMMON DEADTIME READOUT</a:t>
            </a:r>
          </a:p>
          <a:p>
            <a:r>
              <a:rPr lang="fr-FR" dirty="0"/>
              <a:t>  - NUMEXO: Trigger-</a:t>
            </a:r>
            <a:r>
              <a:rPr lang="fr-FR" dirty="0" err="1"/>
              <a:t>less</a:t>
            </a:r>
            <a:r>
              <a:rPr lang="fr-FR" dirty="0"/>
              <a:t> </a:t>
            </a:r>
            <a:r>
              <a:rPr lang="fr-FR" dirty="0" err="1"/>
              <a:t>readout</a:t>
            </a:r>
            <a:r>
              <a:rPr lang="fr-FR" dirty="0"/>
              <a:t> (</a:t>
            </a:r>
            <a:r>
              <a:rPr lang="fr-FR" dirty="0" err="1"/>
              <a:t>External</a:t>
            </a:r>
            <a:r>
              <a:rPr lang="fr-FR" dirty="0"/>
              <a:t> validation)</a:t>
            </a:r>
          </a:p>
          <a:p>
            <a:r>
              <a:rPr lang="fr-FR" dirty="0"/>
              <a:t>  - MTDC: </a:t>
            </a:r>
            <a:r>
              <a:rPr lang="fr-FR" dirty="0" err="1"/>
              <a:t>External</a:t>
            </a:r>
            <a:r>
              <a:rPr lang="fr-FR" dirty="0"/>
              <a:t> Trigger</a:t>
            </a:r>
          </a:p>
        </p:txBody>
      </p:sp>
    </p:spTree>
    <p:extLst>
      <p:ext uri="{BB962C8B-B14F-4D97-AF65-F5344CB8AC3E}">
        <p14:creationId xmlns:p14="http://schemas.microsoft.com/office/powerpoint/2010/main" val="107587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 : coins arrondis 135">
            <a:extLst>
              <a:ext uri="{FF2B5EF4-FFF2-40B4-BE49-F238E27FC236}">
                <a16:creationId xmlns:a16="http://schemas.microsoft.com/office/drawing/2014/main" id="{531FF79D-06F9-0AE2-C237-818D92A174C4}"/>
              </a:ext>
            </a:extLst>
          </p:cNvPr>
          <p:cNvSpPr/>
          <p:nvPr/>
        </p:nvSpPr>
        <p:spPr>
          <a:xfrm>
            <a:off x="2300288" y="1857653"/>
            <a:ext cx="9620245" cy="28429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TREATMENT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9CAEBA-8144-02D8-6E40-3483B0E6D575}"/>
              </a:ext>
            </a:extLst>
          </p:cNvPr>
          <p:cNvSpPr/>
          <p:nvPr/>
        </p:nvSpPr>
        <p:spPr>
          <a:xfrm>
            <a:off x="200350" y="2939775"/>
            <a:ext cx="1945532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MERGED FRAMES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41DA58-B1CF-8ADB-C2E6-960B244BD071}"/>
              </a:ext>
            </a:extLst>
          </p:cNvPr>
          <p:cNvSpPr txBox="1"/>
          <p:nvPr/>
        </p:nvSpPr>
        <p:spPr>
          <a:xfrm>
            <a:off x="118928" y="4972446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Online </a:t>
            </a:r>
            <a:r>
              <a:rPr lang="fr-FR" dirty="0" err="1"/>
              <a:t>Analysis</a:t>
            </a:r>
            <a:r>
              <a:rPr lang="fr-FR" dirty="0"/>
              <a:t> and Offline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(SAME SOFTWARE)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DFB8260-42FE-1176-D934-8A3E9EB3709D}"/>
              </a:ext>
            </a:extLst>
          </p:cNvPr>
          <p:cNvSpPr/>
          <p:nvPr/>
        </p:nvSpPr>
        <p:spPr>
          <a:xfrm>
            <a:off x="2624300" y="2939775"/>
            <a:ext cx="1403998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UNPACKER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48570C-4A50-A7AA-4567-149B1E41E3C7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145882" y="3318486"/>
            <a:ext cx="478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685029-F14D-8F64-859F-49022FA5CCC7}"/>
              </a:ext>
            </a:extLst>
          </p:cNvPr>
          <p:cNvSpPr/>
          <p:nvPr/>
        </p:nvSpPr>
        <p:spPr>
          <a:xfrm>
            <a:off x="2452463" y="1287483"/>
            <a:ext cx="1747672" cy="41356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 </a:t>
            </a:r>
            <a:r>
              <a:rPr lang="fr-FR" dirty="0" err="1"/>
              <a:t>libraries</a:t>
            </a:r>
            <a:endParaRPr lang="fr-FR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DB60D9E-BE2B-3E16-3F5C-1103B3A74F1F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>
          <a:xfrm>
            <a:off x="3326299" y="1701044"/>
            <a:ext cx="0" cy="1238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3863101-0744-3191-9B88-5EDFDD91E09F}"/>
              </a:ext>
            </a:extLst>
          </p:cNvPr>
          <p:cNvSpPr/>
          <p:nvPr/>
        </p:nvSpPr>
        <p:spPr>
          <a:xfrm>
            <a:off x="4668350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L1 ANALYSIS</a:t>
            </a:r>
          </a:p>
          <a:p>
            <a:pPr algn="ctr"/>
            <a:r>
              <a:rPr lang="fr-FR" dirty="0" err="1"/>
              <a:t>RawData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4AB94C3-873B-DCA7-3EC3-917EC97B3568}"/>
              </a:ext>
            </a:extLst>
          </p:cNvPr>
          <p:cNvSpPr/>
          <p:nvPr/>
        </p:nvSpPr>
        <p:spPr>
          <a:xfrm>
            <a:off x="4826559" y="2109391"/>
            <a:ext cx="1747673" cy="5479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Detectors Configuration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3242DAC-FC07-11DE-26B1-9141080F3CDA}"/>
              </a:ext>
            </a:extLst>
          </p:cNvPr>
          <p:cNvSpPr/>
          <p:nvPr/>
        </p:nvSpPr>
        <p:spPr>
          <a:xfrm>
            <a:off x="4659641" y="4848109"/>
            <a:ext cx="2064092" cy="7574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Raw Branches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FCB66B-5A69-ABDE-4205-24394163D930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028298" y="3318486"/>
            <a:ext cx="640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BCEDACA-C1E2-2D00-54B5-CBB4092095FD}"/>
              </a:ext>
            </a:extLst>
          </p:cNvPr>
          <p:cNvCxnSpPr>
            <a:cxnSpLocks/>
            <a:stCxn id="15" idx="2"/>
            <a:endCxn id="35" idx="0"/>
          </p:cNvCxnSpPr>
          <p:nvPr/>
        </p:nvCxnSpPr>
        <p:spPr>
          <a:xfrm flipH="1">
            <a:off x="5691687" y="3697197"/>
            <a:ext cx="8709" cy="1150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A164434-9FED-DC50-EA12-410E37B0C10F}"/>
              </a:ext>
            </a:extLst>
          </p:cNvPr>
          <p:cNvCxnSpPr>
            <a:cxnSpLocks/>
            <a:stCxn id="20" idx="2"/>
            <a:endCxn id="15" idx="0"/>
          </p:cNvCxnSpPr>
          <p:nvPr/>
        </p:nvCxnSpPr>
        <p:spPr>
          <a:xfrm>
            <a:off x="5700396" y="2657308"/>
            <a:ext cx="0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59D8C93-48D7-301F-6BAF-A5984EA7B183}"/>
              </a:ext>
            </a:extLst>
          </p:cNvPr>
          <p:cNvSpPr/>
          <p:nvPr/>
        </p:nvSpPr>
        <p:spPr>
          <a:xfrm>
            <a:off x="7117326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L2 ANALYSIS</a:t>
            </a:r>
          </a:p>
          <a:p>
            <a:pPr algn="ctr"/>
            <a:r>
              <a:rPr lang="fr-FR" dirty="0" err="1"/>
              <a:t>Calibrated</a:t>
            </a:r>
            <a:r>
              <a:rPr lang="fr-FR" dirty="0"/>
              <a:t> Data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89871F1E-26B3-465D-E209-B345A421B700}"/>
              </a:ext>
            </a:extLst>
          </p:cNvPr>
          <p:cNvCxnSpPr>
            <a:cxnSpLocks/>
            <a:stCxn id="15" idx="3"/>
            <a:endCxn id="50" idx="1"/>
          </p:cNvCxnSpPr>
          <p:nvPr/>
        </p:nvCxnSpPr>
        <p:spPr>
          <a:xfrm>
            <a:off x="6732442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DED33378-818D-2276-3238-F140C9EAD006}"/>
              </a:ext>
            </a:extLst>
          </p:cNvPr>
          <p:cNvSpPr/>
          <p:nvPr/>
        </p:nvSpPr>
        <p:spPr>
          <a:xfrm>
            <a:off x="7142611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POSITIONS</a:t>
            </a:r>
          </a:p>
          <a:p>
            <a:pPr algn="ctr"/>
            <a:r>
              <a:rPr lang="fr-FR" dirty="0"/>
              <a:t>TIMES</a:t>
            </a:r>
          </a:p>
          <a:p>
            <a:pPr algn="ctr"/>
            <a:r>
              <a:rPr lang="fr-FR" dirty="0"/>
              <a:t>(Raw Branches)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A5ABD49-FF4D-877A-086B-C9AD4FEB361B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8149372" y="3697197"/>
            <a:ext cx="25285" cy="11408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6771E9A0-C5FE-ED9B-2F9E-471409D9B243}"/>
              </a:ext>
            </a:extLst>
          </p:cNvPr>
          <p:cNvSpPr/>
          <p:nvPr/>
        </p:nvSpPr>
        <p:spPr>
          <a:xfrm>
            <a:off x="9566302" y="2804145"/>
            <a:ext cx="2182652" cy="102868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L3 ANALYSIS</a:t>
            </a:r>
          </a:p>
          <a:p>
            <a:pPr algn="ctr"/>
            <a:r>
              <a:rPr lang="fr-FR" dirty="0" err="1"/>
              <a:t>Brho</a:t>
            </a:r>
            <a:r>
              <a:rPr lang="fr-FR" dirty="0"/>
              <a:t> Reconstruction</a:t>
            </a:r>
          </a:p>
          <a:p>
            <a:pPr algn="ctr"/>
            <a:r>
              <a:rPr lang="fr-FR" dirty="0"/>
              <a:t>Identification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F9E4D2D2-1853-91B7-331C-888840A61B57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9181418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268B718D-A4CC-6BB7-9D78-65387A792C07}"/>
              </a:ext>
            </a:extLst>
          </p:cNvPr>
          <p:cNvCxnSpPr>
            <a:cxnSpLocks/>
            <a:stCxn id="110" idx="2"/>
            <a:endCxn id="127" idx="0"/>
          </p:cNvCxnSpPr>
          <p:nvPr/>
        </p:nvCxnSpPr>
        <p:spPr>
          <a:xfrm>
            <a:off x="10657628" y="3832827"/>
            <a:ext cx="0" cy="1005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 : coins arrondis 126">
            <a:extLst>
              <a:ext uri="{FF2B5EF4-FFF2-40B4-BE49-F238E27FC236}">
                <a16:creationId xmlns:a16="http://schemas.microsoft.com/office/drawing/2014/main" id="{FDDD9B58-34ED-1DF7-D8C6-2B3A0348E03A}"/>
              </a:ext>
            </a:extLst>
          </p:cNvPr>
          <p:cNvSpPr/>
          <p:nvPr/>
        </p:nvSpPr>
        <p:spPr>
          <a:xfrm>
            <a:off x="9625582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 err="1"/>
              <a:t>Z,A,Q,v</a:t>
            </a:r>
            <a:endParaRPr lang="fr-FR" dirty="0"/>
          </a:p>
          <a:p>
            <a:pPr algn="ctr"/>
            <a:r>
              <a:rPr lang="fr-FR" dirty="0"/>
              <a:t>(Raw Branches)</a:t>
            </a:r>
          </a:p>
        </p:txBody>
      </p:sp>
      <p:sp>
        <p:nvSpPr>
          <p:cNvPr id="130" name="Rectangle : coins arrondis 129">
            <a:extLst>
              <a:ext uri="{FF2B5EF4-FFF2-40B4-BE49-F238E27FC236}">
                <a16:creationId xmlns:a16="http://schemas.microsoft.com/office/drawing/2014/main" id="{4E66F065-EF78-88B3-B12E-390C28F9CA9C}"/>
              </a:ext>
            </a:extLst>
          </p:cNvPr>
          <p:cNvSpPr/>
          <p:nvPr/>
        </p:nvSpPr>
        <p:spPr>
          <a:xfrm>
            <a:off x="7275535" y="2228839"/>
            <a:ext cx="1747673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Calibration Files</a:t>
            </a:r>
          </a:p>
        </p:txBody>
      </p: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DEA6E013-B701-4623-995F-D14DB6C7565A}"/>
              </a:ext>
            </a:extLst>
          </p:cNvPr>
          <p:cNvCxnSpPr>
            <a:cxnSpLocks/>
            <a:stCxn id="130" idx="2"/>
            <a:endCxn id="50" idx="0"/>
          </p:cNvCxnSpPr>
          <p:nvPr/>
        </p:nvCxnSpPr>
        <p:spPr>
          <a:xfrm>
            <a:off x="8149372" y="2607174"/>
            <a:ext cx="0" cy="33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0413460-E800-FC37-D533-EB493D87A292}"/>
              </a:ext>
            </a:extLst>
          </p:cNvPr>
          <p:cNvSpPr txBox="1"/>
          <p:nvPr/>
        </p:nvSpPr>
        <p:spPr>
          <a:xfrm>
            <a:off x="9566302" y="1890348"/>
            <a:ext cx="2027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GAnalysis</a:t>
            </a:r>
            <a:r>
              <a:rPr lang="fr-FR" b="1" dirty="0"/>
              <a:t> Software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8D87646-049A-294F-424C-0EACCC4B8BA3}"/>
              </a:ext>
            </a:extLst>
          </p:cNvPr>
          <p:cNvSpPr txBox="1"/>
          <p:nvPr/>
        </p:nvSpPr>
        <p:spPr>
          <a:xfrm>
            <a:off x="7486654" y="1515646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https://gitlab.in2p3.fr/</a:t>
            </a:r>
            <a:r>
              <a:rPr lang="fr-FR" dirty="0" err="1"/>
              <a:t>ganilanalysis</a:t>
            </a:r>
            <a:r>
              <a:rPr lang="fr-FR" dirty="0"/>
              <a:t>/</a:t>
            </a:r>
            <a:r>
              <a:rPr lang="fr-FR" dirty="0" err="1"/>
              <a:t>ganalysis.git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97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 : coins arrondis 135">
            <a:extLst>
              <a:ext uri="{FF2B5EF4-FFF2-40B4-BE49-F238E27FC236}">
                <a16:creationId xmlns:a16="http://schemas.microsoft.com/office/drawing/2014/main" id="{531FF79D-06F9-0AE2-C237-818D92A174C4}"/>
              </a:ext>
            </a:extLst>
          </p:cNvPr>
          <p:cNvSpPr/>
          <p:nvPr/>
        </p:nvSpPr>
        <p:spPr>
          <a:xfrm>
            <a:off x="2300288" y="1857653"/>
            <a:ext cx="9620245" cy="28429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TREATMENT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9CAEBA-8144-02D8-6E40-3483B0E6D575}"/>
              </a:ext>
            </a:extLst>
          </p:cNvPr>
          <p:cNvSpPr/>
          <p:nvPr/>
        </p:nvSpPr>
        <p:spPr>
          <a:xfrm>
            <a:off x="200350" y="2939775"/>
            <a:ext cx="1945532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MERGED FRAMES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41DA58-B1CF-8ADB-C2E6-960B244BD071}"/>
              </a:ext>
            </a:extLst>
          </p:cNvPr>
          <p:cNvSpPr txBox="1"/>
          <p:nvPr/>
        </p:nvSpPr>
        <p:spPr>
          <a:xfrm>
            <a:off x="118928" y="4972446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Online </a:t>
            </a:r>
            <a:r>
              <a:rPr lang="fr-FR" dirty="0" err="1"/>
              <a:t>Analysis</a:t>
            </a:r>
            <a:r>
              <a:rPr lang="fr-FR" dirty="0"/>
              <a:t> and Offline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(SAME SOFTWARE)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DFB8260-42FE-1176-D934-8A3E9EB3709D}"/>
              </a:ext>
            </a:extLst>
          </p:cNvPr>
          <p:cNvSpPr/>
          <p:nvPr/>
        </p:nvSpPr>
        <p:spPr>
          <a:xfrm>
            <a:off x="2624300" y="2939775"/>
            <a:ext cx="1403998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UNPACKER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48570C-4A50-A7AA-4567-149B1E41E3C7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145882" y="3318486"/>
            <a:ext cx="478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685029-F14D-8F64-859F-49022FA5CCC7}"/>
              </a:ext>
            </a:extLst>
          </p:cNvPr>
          <p:cNvSpPr/>
          <p:nvPr/>
        </p:nvSpPr>
        <p:spPr>
          <a:xfrm>
            <a:off x="2452463" y="1287483"/>
            <a:ext cx="1747672" cy="41356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 </a:t>
            </a:r>
            <a:r>
              <a:rPr lang="fr-FR" dirty="0" err="1"/>
              <a:t>libraries</a:t>
            </a:r>
            <a:endParaRPr lang="fr-FR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DB60D9E-BE2B-3E16-3F5C-1103B3A74F1F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>
          <a:xfrm>
            <a:off x="3326299" y="1701044"/>
            <a:ext cx="0" cy="1238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3863101-0744-3191-9B88-5EDFDD91E09F}"/>
              </a:ext>
            </a:extLst>
          </p:cNvPr>
          <p:cNvSpPr/>
          <p:nvPr/>
        </p:nvSpPr>
        <p:spPr>
          <a:xfrm>
            <a:off x="4668350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L1 ANALYSIS</a:t>
            </a:r>
          </a:p>
          <a:p>
            <a:pPr algn="ctr"/>
            <a:r>
              <a:rPr lang="fr-FR" dirty="0" err="1"/>
              <a:t>RawData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4AB94C3-873B-DCA7-3EC3-917EC97B3568}"/>
              </a:ext>
            </a:extLst>
          </p:cNvPr>
          <p:cNvSpPr/>
          <p:nvPr/>
        </p:nvSpPr>
        <p:spPr>
          <a:xfrm>
            <a:off x="4826559" y="2109391"/>
            <a:ext cx="1747673" cy="5479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Detectors Configuration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3242DAC-FC07-11DE-26B1-9141080F3CDA}"/>
              </a:ext>
            </a:extLst>
          </p:cNvPr>
          <p:cNvSpPr/>
          <p:nvPr/>
        </p:nvSpPr>
        <p:spPr>
          <a:xfrm>
            <a:off x="4659641" y="4848109"/>
            <a:ext cx="2064092" cy="7574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Raw Branches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FCB66B-5A69-ABDE-4205-24394163D930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028298" y="3318486"/>
            <a:ext cx="640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BCEDACA-C1E2-2D00-54B5-CBB4092095FD}"/>
              </a:ext>
            </a:extLst>
          </p:cNvPr>
          <p:cNvCxnSpPr>
            <a:cxnSpLocks/>
            <a:stCxn id="15" idx="2"/>
            <a:endCxn id="35" idx="0"/>
          </p:cNvCxnSpPr>
          <p:nvPr/>
        </p:nvCxnSpPr>
        <p:spPr>
          <a:xfrm flipH="1">
            <a:off x="5691687" y="3697197"/>
            <a:ext cx="8709" cy="1150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A164434-9FED-DC50-EA12-410E37B0C10F}"/>
              </a:ext>
            </a:extLst>
          </p:cNvPr>
          <p:cNvCxnSpPr>
            <a:cxnSpLocks/>
            <a:stCxn id="20" idx="2"/>
            <a:endCxn id="15" idx="0"/>
          </p:cNvCxnSpPr>
          <p:nvPr/>
        </p:nvCxnSpPr>
        <p:spPr>
          <a:xfrm>
            <a:off x="5700396" y="2657308"/>
            <a:ext cx="0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59D8C93-48D7-301F-6BAF-A5984EA7B183}"/>
              </a:ext>
            </a:extLst>
          </p:cNvPr>
          <p:cNvSpPr/>
          <p:nvPr/>
        </p:nvSpPr>
        <p:spPr>
          <a:xfrm>
            <a:off x="7117326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L2 ANALYSIS</a:t>
            </a:r>
          </a:p>
          <a:p>
            <a:pPr algn="ctr"/>
            <a:r>
              <a:rPr lang="fr-FR" dirty="0" err="1"/>
              <a:t>Calibrated</a:t>
            </a:r>
            <a:r>
              <a:rPr lang="fr-FR" dirty="0"/>
              <a:t> Data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89871F1E-26B3-465D-E209-B345A421B700}"/>
              </a:ext>
            </a:extLst>
          </p:cNvPr>
          <p:cNvCxnSpPr>
            <a:cxnSpLocks/>
            <a:stCxn id="15" idx="3"/>
            <a:endCxn id="50" idx="1"/>
          </p:cNvCxnSpPr>
          <p:nvPr/>
        </p:nvCxnSpPr>
        <p:spPr>
          <a:xfrm>
            <a:off x="6732442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DED33378-818D-2276-3238-F140C9EAD006}"/>
              </a:ext>
            </a:extLst>
          </p:cNvPr>
          <p:cNvSpPr/>
          <p:nvPr/>
        </p:nvSpPr>
        <p:spPr>
          <a:xfrm>
            <a:off x="7142611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POSITIONS</a:t>
            </a:r>
          </a:p>
          <a:p>
            <a:pPr algn="ctr"/>
            <a:r>
              <a:rPr lang="fr-FR" dirty="0"/>
              <a:t>TIMES</a:t>
            </a:r>
          </a:p>
          <a:p>
            <a:pPr algn="ctr"/>
            <a:r>
              <a:rPr lang="fr-FR" dirty="0"/>
              <a:t>(Raw Branches)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A5ABD49-FF4D-877A-086B-C9AD4FEB361B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8149372" y="3697197"/>
            <a:ext cx="25285" cy="11408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6771E9A0-C5FE-ED9B-2F9E-471409D9B243}"/>
              </a:ext>
            </a:extLst>
          </p:cNvPr>
          <p:cNvSpPr/>
          <p:nvPr/>
        </p:nvSpPr>
        <p:spPr>
          <a:xfrm>
            <a:off x="9566302" y="2804145"/>
            <a:ext cx="2182652" cy="102868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L3 ANALYSIS</a:t>
            </a:r>
          </a:p>
          <a:p>
            <a:pPr algn="ctr"/>
            <a:r>
              <a:rPr lang="fr-FR" dirty="0" err="1"/>
              <a:t>Brho</a:t>
            </a:r>
            <a:r>
              <a:rPr lang="fr-FR" dirty="0"/>
              <a:t> Reconstruction</a:t>
            </a:r>
          </a:p>
          <a:p>
            <a:pPr algn="ctr"/>
            <a:r>
              <a:rPr lang="fr-FR" dirty="0"/>
              <a:t>Identification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F9E4D2D2-1853-91B7-331C-888840A61B57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9181418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268B718D-A4CC-6BB7-9D78-65387A792C07}"/>
              </a:ext>
            </a:extLst>
          </p:cNvPr>
          <p:cNvCxnSpPr>
            <a:cxnSpLocks/>
            <a:stCxn id="110" idx="2"/>
            <a:endCxn id="127" idx="0"/>
          </p:cNvCxnSpPr>
          <p:nvPr/>
        </p:nvCxnSpPr>
        <p:spPr>
          <a:xfrm>
            <a:off x="10657628" y="3832827"/>
            <a:ext cx="0" cy="1005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 : coins arrondis 126">
            <a:extLst>
              <a:ext uri="{FF2B5EF4-FFF2-40B4-BE49-F238E27FC236}">
                <a16:creationId xmlns:a16="http://schemas.microsoft.com/office/drawing/2014/main" id="{FDDD9B58-34ED-1DF7-D8C6-2B3A0348E03A}"/>
              </a:ext>
            </a:extLst>
          </p:cNvPr>
          <p:cNvSpPr/>
          <p:nvPr/>
        </p:nvSpPr>
        <p:spPr>
          <a:xfrm>
            <a:off x="9625582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 err="1"/>
              <a:t>Z,A,Q,v</a:t>
            </a:r>
            <a:endParaRPr lang="fr-FR" dirty="0"/>
          </a:p>
          <a:p>
            <a:pPr algn="ctr"/>
            <a:r>
              <a:rPr lang="fr-FR" dirty="0"/>
              <a:t>(Raw Branches)</a:t>
            </a:r>
          </a:p>
        </p:txBody>
      </p:sp>
      <p:sp>
        <p:nvSpPr>
          <p:cNvPr id="130" name="Rectangle : coins arrondis 129">
            <a:extLst>
              <a:ext uri="{FF2B5EF4-FFF2-40B4-BE49-F238E27FC236}">
                <a16:creationId xmlns:a16="http://schemas.microsoft.com/office/drawing/2014/main" id="{4E66F065-EF78-88B3-B12E-390C28F9CA9C}"/>
              </a:ext>
            </a:extLst>
          </p:cNvPr>
          <p:cNvSpPr/>
          <p:nvPr/>
        </p:nvSpPr>
        <p:spPr>
          <a:xfrm>
            <a:off x="7275535" y="2228839"/>
            <a:ext cx="1747673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Calibration Files</a:t>
            </a:r>
          </a:p>
        </p:txBody>
      </p: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DEA6E013-B701-4623-995F-D14DB6C7565A}"/>
              </a:ext>
            </a:extLst>
          </p:cNvPr>
          <p:cNvCxnSpPr>
            <a:cxnSpLocks/>
            <a:stCxn id="130" idx="2"/>
            <a:endCxn id="50" idx="0"/>
          </p:cNvCxnSpPr>
          <p:nvPr/>
        </p:nvCxnSpPr>
        <p:spPr>
          <a:xfrm>
            <a:off x="8149372" y="2607174"/>
            <a:ext cx="0" cy="33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0413460-E800-FC37-D533-EB493D87A292}"/>
              </a:ext>
            </a:extLst>
          </p:cNvPr>
          <p:cNvSpPr txBox="1"/>
          <p:nvPr/>
        </p:nvSpPr>
        <p:spPr>
          <a:xfrm>
            <a:off x="9566302" y="1890348"/>
            <a:ext cx="2027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GAnalysis</a:t>
            </a:r>
            <a:r>
              <a:rPr lang="fr-FR" b="1" dirty="0"/>
              <a:t> Software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8EB1A5A-1427-107B-3986-C2C34C339160}"/>
              </a:ext>
            </a:extLst>
          </p:cNvPr>
          <p:cNvCxnSpPr>
            <a:cxnSpLocks/>
            <a:stCxn id="35" idx="0"/>
            <a:endCxn id="50" idx="1"/>
          </p:cNvCxnSpPr>
          <p:nvPr/>
        </p:nvCxnSpPr>
        <p:spPr>
          <a:xfrm flipV="1">
            <a:off x="5691687" y="3318486"/>
            <a:ext cx="1425639" cy="152962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CE89097-ECB3-DF34-6FC3-F54C57A1A067}"/>
              </a:ext>
            </a:extLst>
          </p:cNvPr>
          <p:cNvCxnSpPr>
            <a:cxnSpLocks/>
            <a:stCxn id="55" idx="0"/>
            <a:endCxn id="110" idx="1"/>
          </p:cNvCxnSpPr>
          <p:nvPr/>
        </p:nvCxnSpPr>
        <p:spPr>
          <a:xfrm flipV="1">
            <a:off x="8174657" y="3318486"/>
            <a:ext cx="1391645" cy="1519532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3B86828-74B1-0EED-E538-FB1CCA9B7DE9}"/>
              </a:ext>
            </a:extLst>
          </p:cNvPr>
          <p:cNvSpPr txBox="1"/>
          <p:nvPr/>
        </p:nvSpPr>
        <p:spPr>
          <a:xfrm>
            <a:off x="118927" y="5753064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</a:t>
            </a:r>
            <a:r>
              <a:rPr lang="fr-FR" dirty="0" err="1"/>
              <a:t>Posibility</a:t>
            </a:r>
            <a:r>
              <a:rPr lang="fr-FR" dirty="0"/>
              <a:t> to Process Single Levels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previous-level</a:t>
            </a:r>
            <a:r>
              <a:rPr lang="fr-FR" dirty="0"/>
              <a:t> </a:t>
            </a:r>
            <a:r>
              <a:rPr lang="fr-FR" dirty="0" err="1"/>
              <a:t>RootFiles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C20D8B5-3374-DD62-9F77-62095F2D5BA0}"/>
              </a:ext>
            </a:extLst>
          </p:cNvPr>
          <p:cNvSpPr txBox="1"/>
          <p:nvPr/>
        </p:nvSpPr>
        <p:spPr>
          <a:xfrm>
            <a:off x="7486654" y="1515646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https://gitlab.in2p3.fr/</a:t>
            </a:r>
            <a:r>
              <a:rPr lang="fr-FR" dirty="0" err="1"/>
              <a:t>ganilanalysis</a:t>
            </a:r>
            <a:r>
              <a:rPr lang="fr-FR" dirty="0"/>
              <a:t>/</a:t>
            </a:r>
            <a:r>
              <a:rPr lang="fr-FR" dirty="0" err="1"/>
              <a:t>ganalysis.git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07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 : coins arrondis 135">
            <a:extLst>
              <a:ext uri="{FF2B5EF4-FFF2-40B4-BE49-F238E27FC236}">
                <a16:creationId xmlns:a16="http://schemas.microsoft.com/office/drawing/2014/main" id="{531FF79D-06F9-0AE2-C237-818D92A174C4}"/>
              </a:ext>
            </a:extLst>
          </p:cNvPr>
          <p:cNvSpPr/>
          <p:nvPr/>
        </p:nvSpPr>
        <p:spPr>
          <a:xfrm>
            <a:off x="2300288" y="1857653"/>
            <a:ext cx="9620245" cy="28429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TREATMENT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9CAEBA-8144-02D8-6E40-3483B0E6D575}"/>
              </a:ext>
            </a:extLst>
          </p:cNvPr>
          <p:cNvSpPr/>
          <p:nvPr/>
        </p:nvSpPr>
        <p:spPr>
          <a:xfrm>
            <a:off x="200350" y="2939775"/>
            <a:ext cx="1945532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MERGED FRAMES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41DA58-B1CF-8ADB-C2E6-960B244BD071}"/>
              </a:ext>
            </a:extLst>
          </p:cNvPr>
          <p:cNvSpPr txBox="1"/>
          <p:nvPr/>
        </p:nvSpPr>
        <p:spPr>
          <a:xfrm>
            <a:off x="118928" y="4972446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Online </a:t>
            </a:r>
            <a:r>
              <a:rPr lang="fr-FR" dirty="0" err="1"/>
              <a:t>Analysis</a:t>
            </a:r>
            <a:r>
              <a:rPr lang="fr-FR" dirty="0"/>
              <a:t> and Offline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(SAME SOFTWARE)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DFB8260-42FE-1176-D934-8A3E9EB3709D}"/>
              </a:ext>
            </a:extLst>
          </p:cNvPr>
          <p:cNvSpPr/>
          <p:nvPr/>
        </p:nvSpPr>
        <p:spPr>
          <a:xfrm>
            <a:off x="2624300" y="2939775"/>
            <a:ext cx="1403998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UNPACKER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48570C-4A50-A7AA-4567-149B1E41E3C7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145882" y="3318486"/>
            <a:ext cx="478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685029-F14D-8F64-859F-49022FA5CCC7}"/>
              </a:ext>
            </a:extLst>
          </p:cNvPr>
          <p:cNvSpPr/>
          <p:nvPr/>
        </p:nvSpPr>
        <p:spPr>
          <a:xfrm>
            <a:off x="2452463" y="1287483"/>
            <a:ext cx="1747672" cy="41356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 </a:t>
            </a:r>
            <a:r>
              <a:rPr lang="fr-FR" dirty="0" err="1"/>
              <a:t>libraries</a:t>
            </a:r>
            <a:endParaRPr lang="fr-FR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DB60D9E-BE2B-3E16-3F5C-1103B3A74F1F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>
          <a:xfrm>
            <a:off x="3326299" y="1701044"/>
            <a:ext cx="0" cy="1238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3863101-0744-3191-9B88-5EDFDD91E09F}"/>
              </a:ext>
            </a:extLst>
          </p:cNvPr>
          <p:cNvSpPr/>
          <p:nvPr/>
        </p:nvSpPr>
        <p:spPr>
          <a:xfrm>
            <a:off x="4668350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L1 ANALYSIS</a:t>
            </a:r>
          </a:p>
          <a:p>
            <a:pPr algn="ctr"/>
            <a:r>
              <a:rPr lang="fr-FR" dirty="0" err="1"/>
              <a:t>RawData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4AB94C3-873B-DCA7-3EC3-917EC97B3568}"/>
              </a:ext>
            </a:extLst>
          </p:cNvPr>
          <p:cNvSpPr/>
          <p:nvPr/>
        </p:nvSpPr>
        <p:spPr>
          <a:xfrm>
            <a:off x="4826559" y="2109391"/>
            <a:ext cx="1747673" cy="5479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Detectors Configuration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3242DAC-FC07-11DE-26B1-9141080F3CDA}"/>
              </a:ext>
            </a:extLst>
          </p:cNvPr>
          <p:cNvSpPr/>
          <p:nvPr/>
        </p:nvSpPr>
        <p:spPr>
          <a:xfrm>
            <a:off x="4659641" y="4848109"/>
            <a:ext cx="2064092" cy="7574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Raw Branches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FCB66B-5A69-ABDE-4205-24394163D930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028298" y="3318486"/>
            <a:ext cx="640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BCEDACA-C1E2-2D00-54B5-CBB4092095FD}"/>
              </a:ext>
            </a:extLst>
          </p:cNvPr>
          <p:cNvCxnSpPr>
            <a:cxnSpLocks/>
            <a:stCxn id="15" idx="2"/>
            <a:endCxn id="35" idx="0"/>
          </p:cNvCxnSpPr>
          <p:nvPr/>
        </p:nvCxnSpPr>
        <p:spPr>
          <a:xfrm flipH="1">
            <a:off x="5691687" y="3697197"/>
            <a:ext cx="8709" cy="1150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A164434-9FED-DC50-EA12-410E37B0C10F}"/>
              </a:ext>
            </a:extLst>
          </p:cNvPr>
          <p:cNvCxnSpPr>
            <a:cxnSpLocks/>
            <a:stCxn id="20" idx="2"/>
            <a:endCxn id="15" idx="0"/>
          </p:cNvCxnSpPr>
          <p:nvPr/>
        </p:nvCxnSpPr>
        <p:spPr>
          <a:xfrm>
            <a:off x="5700396" y="2657308"/>
            <a:ext cx="0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59D8C93-48D7-301F-6BAF-A5984EA7B183}"/>
              </a:ext>
            </a:extLst>
          </p:cNvPr>
          <p:cNvSpPr/>
          <p:nvPr/>
        </p:nvSpPr>
        <p:spPr>
          <a:xfrm>
            <a:off x="7117326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L2 ANALYSIS</a:t>
            </a:r>
          </a:p>
          <a:p>
            <a:pPr algn="ctr"/>
            <a:r>
              <a:rPr lang="fr-FR" dirty="0" err="1"/>
              <a:t>Calibrated</a:t>
            </a:r>
            <a:r>
              <a:rPr lang="fr-FR" dirty="0"/>
              <a:t> Data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89871F1E-26B3-465D-E209-B345A421B700}"/>
              </a:ext>
            </a:extLst>
          </p:cNvPr>
          <p:cNvCxnSpPr>
            <a:cxnSpLocks/>
            <a:stCxn id="15" idx="3"/>
            <a:endCxn id="50" idx="1"/>
          </p:cNvCxnSpPr>
          <p:nvPr/>
        </p:nvCxnSpPr>
        <p:spPr>
          <a:xfrm>
            <a:off x="6732442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DED33378-818D-2276-3238-F140C9EAD006}"/>
              </a:ext>
            </a:extLst>
          </p:cNvPr>
          <p:cNvSpPr/>
          <p:nvPr/>
        </p:nvSpPr>
        <p:spPr>
          <a:xfrm>
            <a:off x="7142611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POSITIONS</a:t>
            </a:r>
          </a:p>
          <a:p>
            <a:pPr algn="ctr"/>
            <a:r>
              <a:rPr lang="fr-FR" dirty="0"/>
              <a:t>TIMES</a:t>
            </a:r>
          </a:p>
          <a:p>
            <a:pPr algn="ctr"/>
            <a:r>
              <a:rPr lang="fr-FR" dirty="0"/>
              <a:t>(Raw Branches)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A5ABD49-FF4D-877A-086B-C9AD4FEB361B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8149372" y="3697197"/>
            <a:ext cx="25285" cy="11408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6771E9A0-C5FE-ED9B-2F9E-471409D9B243}"/>
              </a:ext>
            </a:extLst>
          </p:cNvPr>
          <p:cNvSpPr/>
          <p:nvPr/>
        </p:nvSpPr>
        <p:spPr>
          <a:xfrm>
            <a:off x="9566302" y="2804145"/>
            <a:ext cx="2182652" cy="102868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L3 ANALYSIS</a:t>
            </a:r>
          </a:p>
          <a:p>
            <a:pPr algn="ctr"/>
            <a:r>
              <a:rPr lang="fr-FR" dirty="0" err="1"/>
              <a:t>Brho</a:t>
            </a:r>
            <a:r>
              <a:rPr lang="fr-FR" dirty="0"/>
              <a:t> Reconstruction</a:t>
            </a:r>
          </a:p>
          <a:p>
            <a:pPr algn="ctr"/>
            <a:r>
              <a:rPr lang="fr-FR" dirty="0"/>
              <a:t>Identification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F9E4D2D2-1853-91B7-331C-888840A61B57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9181418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268B718D-A4CC-6BB7-9D78-65387A792C07}"/>
              </a:ext>
            </a:extLst>
          </p:cNvPr>
          <p:cNvCxnSpPr>
            <a:cxnSpLocks/>
            <a:stCxn id="110" idx="2"/>
            <a:endCxn id="127" idx="0"/>
          </p:cNvCxnSpPr>
          <p:nvPr/>
        </p:nvCxnSpPr>
        <p:spPr>
          <a:xfrm>
            <a:off x="10657628" y="3832827"/>
            <a:ext cx="0" cy="1005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 : coins arrondis 126">
            <a:extLst>
              <a:ext uri="{FF2B5EF4-FFF2-40B4-BE49-F238E27FC236}">
                <a16:creationId xmlns:a16="http://schemas.microsoft.com/office/drawing/2014/main" id="{FDDD9B58-34ED-1DF7-D8C6-2B3A0348E03A}"/>
              </a:ext>
            </a:extLst>
          </p:cNvPr>
          <p:cNvSpPr/>
          <p:nvPr/>
        </p:nvSpPr>
        <p:spPr>
          <a:xfrm>
            <a:off x="9625582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 err="1"/>
              <a:t>Z,A,Q,v</a:t>
            </a:r>
            <a:endParaRPr lang="fr-FR" dirty="0"/>
          </a:p>
          <a:p>
            <a:pPr algn="ctr"/>
            <a:r>
              <a:rPr lang="fr-FR" dirty="0"/>
              <a:t>(Raw Branches)</a:t>
            </a:r>
          </a:p>
        </p:txBody>
      </p:sp>
      <p:sp>
        <p:nvSpPr>
          <p:cNvPr id="130" name="Rectangle : coins arrondis 129">
            <a:extLst>
              <a:ext uri="{FF2B5EF4-FFF2-40B4-BE49-F238E27FC236}">
                <a16:creationId xmlns:a16="http://schemas.microsoft.com/office/drawing/2014/main" id="{4E66F065-EF78-88B3-B12E-390C28F9CA9C}"/>
              </a:ext>
            </a:extLst>
          </p:cNvPr>
          <p:cNvSpPr/>
          <p:nvPr/>
        </p:nvSpPr>
        <p:spPr>
          <a:xfrm>
            <a:off x="7275535" y="2228839"/>
            <a:ext cx="1747673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Calibration Files</a:t>
            </a:r>
          </a:p>
        </p:txBody>
      </p: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DEA6E013-B701-4623-995F-D14DB6C7565A}"/>
              </a:ext>
            </a:extLst>
          </p:cNvPr>
          <p:cNvCxnSpPr>
            <a:cxnSpLocks/>
            <a:stCxn id="130" idx="2"/>
            <a:endCxn id="50" idx="0"/>
          </p:cNvCxnSpPr>
          <p:nvPr/>
        </p:nvCxnSpPr>
        <p:spPr>
          <a:xfrm>
            <a:off x="8149372" y="2607174"/>
            <a:ext cx="0" cy="33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0413460-E800-FC37-D533-EB493D87A292}"/>
              </a:ext>
            </a:extLst>
          </p:cNvPr>
          <p:cNvSpPr txBox="1"/>
          <p:nvPr/>
        </p:nvSpPr>
        <p:spPr>
          <a:xfrm>
            <a:off x="9566302" y="1890348"/>
            <a:ext cx="2027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GAnalysis</a:t>
            </a:r>
            <a:r>
              <a:rPr lang="fr-FR" b="1" dirty="0"/>
              <a:t> Software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8EB1A5A-1427-107B-3986-C2C34C339160}"/>
              </a:ext>
            </a:extLst>
          </p:cNvPr>
          <p:cNvCxnSpPr>
            <a:cxnSpLocks/>
            <a:stCxn id="35" idx="0"/>
            <a:endCxn id="50" idx="1"/>
          </p:cNvCxnSpPr>
          <p:nvPr/>
        </p:nvCxnSpPr>
        <p:spPr>
          <a:xfrm flipV="1">
            <a:off x="5691687" y="3318486"/>
            <a:ext cx="1425639" cy="152962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CE89097-ECB3-DF34-6FC3-F54C57A1A067}"/>
              </a:ext>
            </a:extLst>
          </p:cNvPr>
          <p:cNvCxnSpPr>
            <a:cxnSpLocks/>
            <a:stCxn id="55" idx="0"/>
            <a:endCxn id="110" idx="1"/>
          </p:cNvCxnSpPr>
          <p:nvPr/>
        </p:nvCxnSpPr>
        <p:spPr>
          <a:xfrm flipV="1">
            <a:off x="8174657" y="3318486"/>
            <a:ext cx="1391645" cy="1519532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3B86828-74B1-0EED-E538-FB1CCA9B7DE9}"/>
              </a:ext>
            </a:extLst>
          </p:cNvPr>
          <p:cNvSpPr txBox="1"/>
          <p:nvPr/>
        </p:nvSpPr>
        <p:spPr>
          <a:xfrm>
            <a:off x="118927" y="5753064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</a:t>
            </a:r>
            <a:r>
              <a:rPr lang="fr-FR" dirty="0" err="1"/>
              <a:t>Posibility</a:t>
            </a:r>
            <a:r>
              <a:rPr lang="fr-FR" dirty="0"/>
              <a:t> to Process Single Levels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previous-level</a:t>
            </a:r>
            <a:r>
              <a:rPr lang="fr-FR" dirty="0"/>
              <a:t> </a:t>
            </a:r>
            <a:r>
              <a:rPr lang="fr-FR" dirty="0" err="1"/>
              <a:t>RootFiles</a:t>
            </a:r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6AFA6A9-EBD0-6D94-5319-B65067453CE6}"/>
              </a:ext>
            </a:extLst>
          </p:cNvPr>
          <p:cNvSpPr/>
          <p:nvPr/>
        </p:nvSpPr>
        <p:spPr>
          <a:xfrm>
            <a:off x="4624460" y="6375055"/>
            <a:ext cx="7100394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Data </a:t>
            </a:r>
            <a:r>
              <a:rPr lang="fr-FR" dirty="0" err="1">
                <a:solidFill>
                  <a:schemeClr val="tx1"/>
                </a:solidFill>
              </a:rPr>
              <a:t>Quality</a:t>
            </a:r>
            <a:r>
              <a:rPr lang="fr-FR" dirty="0">
                <a:solidFill>
                  <a:schemeClr val="tx1"/>
                </a:solidFill>
              </a:rPr>
              <a:t> Control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7031D75-F540-EA20-D411-FF52635F8951}"/>
              </a:ext>
            </a:extLst>
          </p:cNvPr>
          <p:cNvCxnSpPr>
            <a:cxnSpLocks/>
            <a:endCxn id="35" idx="2"/>
          </p:cNvCxnSpPr>
          <p:nvPr/>
        </p:nvCxnSpPr>
        <p:spPr>
          <a:xfrm flipV="1">
            <a:off x="5691687" y="5605531"/>
            <a:ext cx="0" cy="764509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E70C4BC-A2EB-00D2-4DAD-0C5BAB4A018D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8174657" y="6139476"/>
            <a:ext cx="0" cy="235579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DAB35F52-96F4-0D2C-6CA2-1EE9B5EEDF67}"/>
              </a:ext>
            </a:extLst>
          </p:cNvPr>
          <p:cNvCxnSpPr>
            <a:cxnSpLocks/>
            <a:endCxn id="127" idx="2"/>
          </p:cNvCxnSpPr>
          <p:nvPr/>
        </p:nvCxnSpPr>
        <p:spPr>
          <a:xfrm flipV="1">
            <a:off x="10657628" y="6139476"/>
            <a:ext cx="0" cy="259919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960D7D2E-486C-E597-8EC9-D9D7BF6E6CD7}"/>
              </a:ext>
            </a:extLst>
          </p:cNvPr>
          <p:cNvSpPr txBox="1"/>
          <p:nvPr/>
        </p:nvSpPr>
        <p:spPr>
          <a:xfrm>
            <a:off x="7486654" y="1515646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https://gitlab.in2p3.fr/</a:t>
            </a:r>
            <a:r>
              <a:rPr lang="fr-FR" dirty="0" err="1"/>
              <a:t>ganilanalysis</a:t>
            </a:r>
            <a:r>
              <a:rPr lang="fr-FR" dirty="0"/>
              <a:t>/</a:t>
            </a:r>
            <a:r>
              <a:rPr lang="fr-FR" dirty="0" err="1"/>
              <a:t>ganalysis.git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7546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7BB54299-88EA-0FBD-911A-E6904B27B741}"/>
              </a:ext>
            </a:extLst>
          </p:cNvPr>
          <p:cNvSpPr/>
          <p:nvPr/>
        </p:nvSpPr>
        <p:spPr>
          <a:xfrm>
            <a:off x="9452884" y="4756003"/>
            <a:ext cx="2467649" cy="1975442"/>
          </a:xfrm>
          <a:prstGeom prst="roundRect">
            <a:avLst/>
          </a:prstGeom>
          <a:solidFill>
            <a:srgbClr val="FF6500">
              <a:alpha val="5372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355C483-F8BD-7900-163D-88F9559D1494}"/>
              </a:ext>
            </a:extLst>
          </p:cNvPr>
          <p:cNvSpPr/>
          <p:nvPr/>
        </p:nvSpPr>
        <p:spPr>
          <a:xfrm>
            <a:off x="4454012" y="4779319"/>
            <a:ext cx="4940711" cy="19754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 : coins arrondis 135">
            <a:extLst>
              <a:ext uri="{FF2B5EF4-FFF2-40B4-BE49-F238E27FC236}">
                <a16:creationId xmlns:a16="http://schemas.microsoft.com/office/drawing/2014/main" id="{531FF79D-06F9-0AE2-C237-818D92A174C4}"/>
              </a:ext>
            </a:extLst>
          </p:cNvPr>
          <p:cNvSpPr/>
          <p:nvPr/>
        </p:nvSpPr>
        <p:spPr>
          <a:xfrm>
            <a:off x="2300288" y="1857653"/>
            <a:ext cx="9620245" cy="28429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TREATMENT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9CAEBA-8144-02D8-6E40-3483B0E6D575}"/>
              </a:ext>
            </a:extLst>
          </p:cNvPr>
          <p:cNvSpPr/>
          <p:nvPr/>
        </p:nvSpPr>
        <p:spPr>
          <a:xfrm>
            <a:off x="200350" y="2939775"/>
            <a:ext cx="1945532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MERGED FRAMES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41DA58-B1CF-8ADB-C2E6-960B244BD071}"/>
              </a:ext>
            </a:extLst>
          </p:cNvPr>
          <p:cNvSpPr txBox="1"/>
          <p:nvPr/>
        </p:nvSpPr>
        <p:spPr>
          <a:xfrm>
            <a:off x="118928" y="4972446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Online </a:t>
            </a:r>
            <a:r>
              <a:rPr lang="fr-FR" dirty="0" err="1"/>
              <a:t>Analysis</a:t>
            </a:r>
            <a:r>
              <a:rPr lang="fr-FR" dirty="0"/>
              <a:t> and Offline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(SAME SOFTWARE)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DFB8260-42FE-1176-D934-8A3E9EB3709D}"/>
              </a:ext>
            </a:extLst>
          </p:cNvPr>
          <p:cNvSpPr/>
          <p:nvPr/>
        </p:nvSpPr>
        <p:spPr>
          <a:xfrm>
            <a:off x="2624300" y="2939775"/>
            <a:ext cx="1403998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UNPACKER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48570C-4A50-A7AA-4567-149B1E41E3C7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145882" y="3318486"/>
            <a:ext cx="478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685029-F14D-8F64-859F-49022FA5CCC7}"/>
              </a:ext>
            </a:extLst>
          </p:cNvPr>
          <p:cNvSpPr/>
          <p:nvPr/>
        </p:nvSpPr>
        <p:spPr>
          <a:xfrm>
            <a:off x="2452463" y="1287483"/>
            <a:ext cx="1747672" cy="41356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 </a:t>
            </a:r>
            <a:r>
              <a:rPr lang="fr-FR" dirty="0" err="1"/>
              <a:t>libraries</a:t>
            </a:r>
            <a:endParaRPr lang="fr-FR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DB60D9E-BE2B-3E16-3F5C-1103B3A74F1F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>
          <a:xfrm>
            <a:off x="3326299" y="1701044"/>
            <a:ext cx="0" cy="1238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3863101-0744-3191-9B88-5EDFDD91E09F}"/>
              </a:ext>
            </a:extLst>
          </p:cNvPr>
          <p:cNvSpPr/>
          <p:nvPr/>
        </p:nvSpPr>
        <p:spPr>
          <a:xfrm>
            <a:off x="4668350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L1 ANALYSIS</a:t>
            </a:r>
          </a:p>
          <a:p>
            <a:pPr algn="ctr"/>
            <a:r>
              <a:rPr lang="fr-FR" dirty="0" err="1"/>
              <a:t>RawData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4AB94C3-873B-DCA7-3EC3-917EC97B3568}"/>
              </a:ext>
            </a:extLst>
          </p:cNvPr>
          <p:cNvSpPr/>
          <p:nvPr/>
        </p:nvSpPr>
        <p:spPr>
          <a:xfrm>
            <a:off x="4826559" y="2109391"/>
            <a:ext cx="1747673" cy="5479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Detectors Configuration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3242DAC-FC07-11DE-26B1-9141080F3CDA}"/>
              </a:ext>
            </a:extLst>
          </p:cNvPr>
          <p:cNvSpPr/>
          <p:nvPr/>
        </p:nvSpPr>
        <p:spPr>
          <a:xfrm>
            <a:off x="4659641" y="4848109"/>
            <a:ext cx="2064092" cy="7574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Raw Branches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FCB66B-5A69-ABDE-4205-24394163D930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028298" y="3318486"/>
            <a:ext cx="640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BCEDACA-C1E2-2D00-54B5-CBB4092095FD}"/>
              </a:ext>
            </a:extLst>
          </p:cNvPr>
          <p:cNvCxnSpPr>
            <a:cxnSpLocks/>
            <a:stCxn id="15" idx="2"/>
            <a:endCxn id="35" idx="0"/>
          </p:cNvCxnSpPr>
          <p:nvPr/>
        </p:nvCxnSpPr>
        <p:spPr>
          <a:xfrm flipH="1">
            <a:off x="5691687" y="3697197"/>
            <a:ext cx="8709" cy="1150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A164434-9FED-DC50-EA12-410E37B0C10F}"/>
              </a:ext>
            </a:extLst>
          </p:cNvPr>
          <p:cNvCxnSpPr>
            <a:cxnSpLocks/>
            <a:stCxn id="20" idx="2"/>
            <a:endCxn id="15" idx="0"/>
          </p:cNvCxnSpPr>
          <p:nvPr/>
        </p:nvCxnSpPr>
        <p:spPr>
          <a:xfrm>
            <a:off x="5700396" y="2657308"/>
            <a:ext cx="0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59D8C93-48D7-301F-6BAF-A5984EA7B183}"/>
              </a:ext>
            </a:extLst>
          </p:cNvPr>
          <p:cNvSpPr/>
          <p:nvPr/>
        </p:nvSpPr>
        <p:spPr>
          <a:xfrm>
            <a:off x="7117326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L2 ANALYSIS</a:t>
            </a:r>
          </a:p>
          <a:p>
            <a:pPr algn="ctr"/>
            <a:r>
              <a:rPr lang="fr-FR" dirty="0" err="1"/>
              <a:t>Calibrated</a:t>
            </a:r>
            <a:r>
              <a:rPr lang="fr-FR" dirty="0"/>
              <a:t> Data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89871F1E-26B3-465D-E209-B345A421B700}"/>
              </a:ext>
            </a:extLst>
          </p:cNvPr>
          <p:cNvCxnSpPr>
            <a:cxnSpLocks/>
            <a:stCxn id="15" idx="3"/>
            <a:endCxn id="50" idx="1"/>
          </p:cNvCxnSpPr>
          <p:nvPr/>
        </p:nvCxnSpPr>
        <p:spPr>
          <a:xfrm>
            <a:off x="6732442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DED33378-818D-2276-3238-F140C9EAD006}"/>
              </a:ext>
            </a:extLst>
          </p:cNvPr>
          <p:cNvSpPr/>
          <p:nvPr/>
        </p:nvSpPr>
        <p:spPr>
          <a:xfrm>
            <a:off x="7142611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POSITIONS</a:t>
            </a:r>
          </a:p>
          <a:p>
            <a:pPr algn="ctr"/>
            <a:r>
              <a:rPr lang="fr-FR" dirty="0"/>
              <a:t>TIMES</a:t>
            </a:r>
          </a:p>
          <a:p>
            <a:pPr algn="ctr"/>
            <a:r>
              <a:rPr lang="fr-FR" dirty="0"/>
              <a:t>(Raw Branches)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A5ABD49-FF4D-877A-086B-C9AD4FEB361B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8149372" y="3697197"/>
            <a:ext cx="25285" cy="11408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6771E9A0-C5FE-ED9B-2F9E-471409D9B243}"/>
              </a:ext>
            </a:extLst>
          </p:cNvPr>
          <p:cNvSpPr/>
          <p:nvPr/>
        </p:nvSpPr>
        <p:spPr>
          <a:xfrm>
            <a:off x="9566302" y="2804145"/>
            <a:ext cx="2182652" cy="102868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L3 ANALYSIS</a:t>
            </a:r>
          </a:p>
          <a:p>
            <a:pPr algn="ctr"/>
            <a:r>
              <a:rPr lang="fr-FR" dirty="0" err="1"/>
              <a:t>Brho</a:t>
            </a:r>
            <a:r>
              <a:rPr lang="fr-FR" dirty="0"/>
              <a:t> Reconstruction</a:t>
            </a:r>
          </a:p>
          <a:p>
            <a:pPr algn="ctr"/>
            <a:r>
              <a:rPr lang="fr-FR" dirty="0"/>
              <a:t>Identification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F9E4D2D2-1853-91B7-331C-888840A61B57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9181418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268B718D-A4CC-6BB7-9D78-65387A792C07}"/>
              </a:ext>
            </a:extLst>
          </p:cNvPr>
          <p:cNvCxnSpPr>
            <a:cxnSpLocks/>
            <a:stCxn id="110" idx="2"/>
            <a:endCxn id="127" idx="0"/>
          </p:cNvCxnSpPr>
          <p:nvPr/>
        </p:nvCxnSpPr>
        <p:spPr>
          <a:xfrm>
            <a:off x="10657628" y="3832827"/>
            <a:ext cx="0" cy="1005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 : coins arrondis 126">
            <a:extLst>
              <a:ext uri="{FF2B5EF4-FFF2-40B4-BE49-F238E27FC236}">
                <a16:creationId xmlns:a16="http://schemas.microsoft.com/office/drawing/2014/main" id="{FDDD9B58-34ED-1DF7-D8C6-2B3A0348E03A}"/>
              </a:ext>
            </a:extLst>
          </p:cNvPr>
          <p:cNvSpPr/>
          <p:nvPr/>
        </p:nvSpPr>
        <p:spPr>
          <a:xfrm>
            <a:off x="9625582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 err="1"/>
              <a:t>Z,A,Q,v</a:t>
            </a:r>
            <a:endParaRPr lang="fr-FR" dirty="0"/>
          </a:p>
          <a:p>
            <a:pPr algn="ctr"/>
            <a:r>
              <a:rPr lang="fr-FR" dirty="0"/>
              <a:t>(Raw Branches)</a:t>
            </a:r>
          </a:p>
        </p:txBody>
      </p:sp>
      <p:sp>
        <p:nvSpPr>
          <p:cNvPr id="130" name="Rectangle : coins arrondis 129">
            <a:extLst>
              <a:ext uri="{FF2B5EF4-FFF2-40B4-BE49-F238E27FC236}">
                <a16:creationId xmlns:a16="http://schemas.microsoft.com/office/drawing/2014/main" id="{4E66F065-EF78-88B3-B12E-390C28F9CA9C}"/>
              </a:ext>
            </a:extLst>
          </p:cNvPr>
          <p:cNvSpPr/>
          <p:nvPr/>
        </p:nvSpPr>
        <p:spPr>
          <a:xfrm>
            <a:off x="7275535" y="2228839"/>
            <a:ext cx="1747673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Calibration Files</a:t>
            </a:r>
          </a:p>
        </p:txBody>
      </p: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DEA6E013-B701-4623-995F-D14DB6C7565A}"/>
              </a:ext>
            </a:extLst>
          </p:cNvPr>
          <p:cNvCxnSpPr>
            <a:cxnSpLocks/>
            <a:stCxn id="130" idx="2"/>
            <a:endCxn id="50" idx="0"/>
          </p:cNvCxnSpPr>
          <p:nvPr/>
        </p:nvCxnSpPr>
        <p:spPr>
          <a:xfrm>
            <a:off x="8149372" y="2607174"/>
            <a:ext cx="0" cy="33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0413460-E800-FC37-D533-EB493D87A292}"/>
              </a:ext>
            </a:extLst>
          </p:cNvPr>
          <p:cNvSpPr txBox="1"/>
          <p:nvPr/>
        </p:nvSpPr>
        <p:spPr>
          <a:xfrm>
            <a:off x="9566302" y="1890348"/>
            <a:ext cx="2027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GAnalysis</a:t>
            </a:r>
            <a:r>
              <a:rPr lang="fr-FR" b="1" dirty="0"/>
              <a:t> Software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8EB1A5A-1427-107B-3986-C2C34C339160}"/>
              </a:ext>
            </a:extLst>
          </p:cNvPr>
          <p:cNvCxnSpPr>
            <a:cxnSpLocks/>
            <a:stCxn id="35" idx="0"/>
            <a:endCxn id="50" idx="1"/>
          </p:cNvCxnSpPr>
          <p:nvPr/>
        </p:nvCxnSpPr>
        <p:spPr>
          <a:xfrm flipV="1">
            <a:off x="5691687" y="3318486"/>
            <a:ext cx="1425639" cy="152962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CE89097-ECB3-DF34-6FC3-F54C57A1A067}"/>
              </a:ext>
            </a:extLst>
          </p:cNvPr>
          <p:cNvCxnSpPr>
            <a:cxnSpLocks/>
            <a:stCxn id="55" idx="0"/>
            <a:endCxn id="110" idx="1"/>
          </p:cNvCxnSpPr>
          <p:nvPr/>
        </p:nvCxnSpPr>
        <p:spPr>
          <a:xfrm flipV="1">
            <a:off x="8174657" y="3318486"/>
            <a:ext cx="1391645" cy="1519532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3B86828-74B1-0EED-E538-FB1CCA9B7DE9}"/>
              </a:ext>
            </a:extLst>
          </p:cNvPr>
          <p:cNvSpPr txBox="1"/>
          <p:nvPr/>
        </p:nvSpPr>
        <p:spPr>
          <a:xfrm>
            <a:off x="118927" y="5753064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</a:t>
            </a:r>
            <a:r>
              <a:rPr lang="fr-FR" dirty="0" err="1"/>
              <a:t>Posibility</a:t>
            </a:r>
            <a:r>
              <a:rPr lang="fr-FR" dirty="0"/>
              <a:t> to Process Single Levels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previous-level</a:t>
            </a:r>
            <a:r>
              <a:rPr lang="fr-FR" dirty="0"/>
              <a:t> </a:t>
            </a:r>
            <a:r>
              <a:rPr lang="fr-FR" dirty="0" err="1"/>
              <a:t>RootFiles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E21BB1C-83EA-2685-8059-03027A1EE4C1}"/>
              </a:ext>
            </a:extLst>
          </p:cNvPr>
          <p:cNvSpPr txBox="1"/>
          <p:nvPr/>
        </p:nvSpPr>
        <p:spPr>
          <a:xfrm>
            <a:off x="5072888" y="6334789"/>
            <a:ext cx="370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ONLINE DELIVERABLE DATA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E62FD09-1375-AA4B-3F97-A1E724A47D59}"/>
              </a:ext>
            </a:extLst>
          </p:cNvPr>
          <p:cNvSpPr txBox="1"/>
          <p:nvPr/>
        </p:nvSpPr>
        <p:spPr>
          <a:xfrm>
            <a:off x="9685807" y="6140540"/>
            <a:ext cx="2062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POSTPROCESSING</a:t>
            </a:r>
          </a:p>
          <a:p>
            <a:pPr algn="ctr"/>
            <a:r>
              <a:rPr lang="fr-FR" b="1" dirty="0"/>
              <a:t> REQUIRED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D8D8716-67C0-592A-AE58-D01234F28DA2}"/>
              </a:ext>
            </a:extLst>
          </p:cNvPr>
          <p:cNvSpPr txBox="1"/>
          <p:nvPr/>
        </p:nvSpPr>
        <p:spPr>
          <a:xfrm>
            <a:off x="7486654" y="1515646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https://gitlab.in2p3.fr/</a:t>
            </a:r>
            <a:r>
              <a:rPr lang="fr-FR" dirty="0" err="1"/>
              <a:t>ganilanalysis</a:t>
            </a:r>
            <a:r>
              <a:rPr lang="fr-FR" dirty="0"/>
              <a:t>/</a:t>
            </a:r>
            <a:r>
              <a:rPr lang="fr-FR" dirty="0" err="1"/>
              <a:t>ganalysis.git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90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7BB54299-88EA-0FBD-911A-E6904B27B741}"/>
              </a:ext>
            </a:extLst>
          </p:cNvPr>
          <p:cNvSpPr/>
          <p:nvPr/>
        </p:nvSpPr>
        <p:spPr>
          <a:xfrm>
            <a:off x="9452884" y="4756003"/>
            <a:ext cx="2467649" cy="1975442"/>
          </a:xfrm>
          <a:prstGeom prst="roundRect">
            <a:avLst/>
          </a:prstGeom>
          <a:solidFill>
            <a:srgbClr val="FF6500">
              <a:alpha val="53727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355C483-F8BD-7900-163D-88F9559D1494}"/>
              </a:ext>
            </a:extLst>
          </p:cNvPr>
          <p:cNvSpPr/>
          <p:nvPr/>
        </p:nvSpPr>
        <p:spPr>
          <a:xfrm>
            <a:off x="4454012" y="4779319"/>
            <a:ext cx="4940711" cy="19754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 : coins arrondis 135">
            <a:extLst>
              <a:ext uri="{FF2B5EF4-FFF2-40B4-BE49-F238E27FC236}">
                <a16:creationId xmlns:a16="http://schemas.microsoft.com/office/drawing/2014/main" id="{531FF79D-06F9-0AE2-C237-818D92A174C4}"/>
              </a:ext>
            </a:extLst>
          </p:cNvPr>
          <p:cNvSpPr/>
          <p:nvPr/>
        </p:nvSpPr>
        <p:spPr>
          <a:xfrm>
            <a:off x="2300288" y="1857653"/>
            <a:ext cx="9620245" cy="28429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VAMOS DATA TREATMENT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9CAEBA-8144-02D8-6E40-3483B0E6D575}"/>
              </a:ext>
            </a:extLst>
          </p:cNvPr>
          <p:cNvSpPr/>
          <p:nvPr/>
        </p:nvSpPr>
        <p:spPr>
          <a:xfrm>
            <a:off x="200350" y="2939775"/>
            <a:ext cx="1945532" cy="75742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</a:t>
            </a:r>
          </a:p>
          <a:p>
            <a:pPr algn="ctr"/>
            <a:r>
              <a:rPr lang="fr-FR" dirty="0"/>
              <a:t>MERGED FRAMES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41DA58-B1CF-8ADB-C2E6-960B244BD071}"/>
              </a:ext>
            </a:extLst>
          </p:cNvPr>
          <p:cNvSpPr txBox="1"/>
          <p:nvPr/>
        </p:nvSpPr>
        <p:spPr>
          <a:xfrm>
            <a:off x="118928" y="4972446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Online </a:t>
            </a:r>
            <a:r>
              <a:rPr lang="fr-FR" dirty="0" err="1"/>
              <a:t>Analysis</a:t>
            </a:r>
            <a:r>
              <a:rPr lang="fr-FR" dirty="0"/>
              <a:t> and Offline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(SAME SOFTWARE)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DFB8260-42FE-1176-D934-8A3E9EB3709D}"/>
              </a:ext>
            </a:extLst>
          </p:cNvPr>
          <p:cNvSpPr/>
          <p:nvPr/>
        </p:nvSpPr>
        <p:spPr>
          <a:xfrm>
            <a:off x="2624300" y="2939775"/>
            <a:ext cx="1403998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UNPACKER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48570C-4A50-A7AA-4567-149B1E41E3C7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>
            <a:off x="2145882" y="3318486"/>
            <a:ext cx="478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685029-F14D-8F64-859F-49022FA5CCC7}"/>
              </a:ext>
            </a:extLst>
          </p:cNvPr>
          <p:cNvSpPr/>
          <p:nvPr/>
        </p:nvSpPr>
        <p:spPr>
          <a:xfrm>
            <a:off x="2452463" y="1287483"/>
            <a:ext cx="1747672" cy="41356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MFM </a:t>
            </a:r>
            <a:r>
              <a:rPr lang="fr-FR" dirty="0" err="1"/>
              <a:t>libraries</a:t>
            </a:r>
            <a:endParaRPr lang="fr-FR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DB60D9E-BE2B-3E16-3F5C-1103B3A74F1F}"/>
              </a:ext>
            </a:extLst>
          </p:cNvPr>
          <p:cNvCxnSpPr>
            <a:cxnSpLocks/>
            <a:stCxn id="11" idx="2"/>
            <a:endCxn id="7" idx="0"/>
          </p:cNvCxnSpPr>
          <p:nvPr/>
        </p:nvCxnSpPr>
        <p:spPr>
          <a:xfrm>
            <a:off x="3326299" y="1701044"/>
            <a:ext cx="0" cy="1238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3863101-0744-3191-9B88-5EDFDD91E09F}"/>
              </a:ext>
            </a:extLst>
          </p:cNvPr>
          <p:cNvSpPr/>
          <p:nvPr/>
        </p:nvSpPr>
        <p:spPr>
          <a:xfrm>
            <a:off x="4668350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L1 ANALYSIS</a:t>
            </a:r>
          </a:p>
          <a:p>
            <a:pPr algn="ctr"/>
            <a:r>
              <a:rPr lang="fr-FR" dirty="0" err="1"/>
              <a:t>RawData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4AB94C3-873B-DCA7-3EC3-917EC97B3568}"/>
              </a:ext>
            </a:extLst>
          </p:cNvPr>
          <p:cNvSpPr/>
          <p:nvPr/>
        </p:nvSpPr>
        <p:spPr>
          <a:xfrm>
            <a:off x="4826559" y="2109391"/>
            <a:ext cx="1747673" cy="5479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Detectors Configuration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33242DAC-FC07-11DE-26B1-9141080F3CDA}"/>
              </a:ext>
            </a:extLst>
          </p:cNvPr>
          <p:cNvSpPr/>
          <p:nvPr/>
        </p:nvSpPr>
        <p:spPr>
          <a:xfrm>
            <a:off x="4659641" y="4848109"/>
            <a:ext cx="2064092" cy="7574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Raw Branches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FCB66B-5A69-ABDE-4205-24394163D930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028298" y="3318486"/>
            <a:ext cx="6400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BCEDACA-C1E2-2D00-54B5-CBB4092095FD}"/>
              </a:ext>
            </a:extLst>
          </p:cNvPr>
          <p:cNvCxnSpPr>
            <a:cxnSpLocks/>
            <a:stCxn id="15" idx="2"/>
            <a:endCxn id="35" idx="0"/>
          </p:cNvCxnSpPr>
          <p:nvPr/>
        </p:nvCxnSpPr>
        <p:spPr>
          <a:xfrm flipH="1">
            <a:off x="5691687" y="3697197"/>
            <a:ext cx="8709" cy="1150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A164434-9FED-DC50-EA12-410E37B0C10F}"/>
              </a:ext>
            </a:extLst>
          </p:cNvPr>
          <p:cNvCxnSpPr>
            <a:cxnSpLocks/>
            <a:stCxn id="20" idx="2"/>
            <a:endCxn id="15" idx="0"/>
          </p:cNvCxnSpPr>
          <p:nvPr/>
        </p:nvCxnSpPr>
        <p:spPr>
          <a:xfrm>
            <a:off x="5700396" y="2657308"/>
            <a:ext cx="0" cy="282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59D8C93-48D7-301F-6BAF-A5984EA7B183}"/>
              </a:ext>
            </a:extLst>
          </p:cNvPr>
          <p:cNvSpPr/>
          <p:nvPr/>
        </p:nvSpPr>
        <p:spPr>
          <a:xfrm>
            <a:off x="7117326" y="2939775"/>
            <a:ext cx="2064092" cy="75742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L2 ANALYSIS</a:t>
            </a:r>
          </a:p>
          <a:p>
            <a:pPr algn="ctr"/>
            <a:r>
              <a:rPr lang="fr-FR" dirty="0" err="1"/>
              <a:t>Calibrated</a:t>
            </a:r>
            <a:r>
              <a:rPr lang="fr-FR" dirty="0"/>
              <a:t> Data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89871F1E-26B3-465D-E209-B345A421B700}"/>
              </a:ext>
            </a:extLst>
          </p:cNvPr>
          <p:cNvCxnSpPr>
            <a:cxnSpLocks/>
            <a:stCxn id="15" idx="3"/>
            <a:endCxn id="50" idx="1"/>
          </p:cNvCxnSpPr>
          <p:nvPr/>
        </p:nvCxnSpPr>
        <p:spPr>
          <a:xfrm>
            <a:off x="6732442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DED33378-818D-2276-3238-F140C9EAD006}"/>
              </a:ext>
            </a:extLst>
          </p:cNvPr>
          <p:cNvSpPr/>
          <p:nvPr/>
        </p:nvSpPr>
        <p:spPr>
          <a:xfrm>
            <a:off x="7142611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/>
              <a:t>POSITIONS</a:t>
            </a:r>
          </a:p>
          <a:p>
            <a:pPr algn="ctr"/>
            <a:r>
              <a:rPr lang="fr-FR" dirty="0"/>
              <a:t>TIMES</a:t>
            </a:r>
          </a:p>
          <a:p>
            <a:pPr algn="ctr"/>
            <a:r>
              <a:rPr lang="fr-FR" dirty="0"/>
              <a:t>(Raw Branches)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8A5ABD49-FF4D-877A-086B-C9AD4FEB361B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8149372" y="3697197"/>
            <a:ext cx="25285" cy="11408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6771E9A0-C5FE-ED9B-2F9E-471409D9B243}"/>
              </a:ext>
            </a:extLst>
          </p:cNvPr>
          <p:cNvSpPr/>
          <p:nvPr/>
        </p:nvSpPr>
        <p:spPr>
          <a:xfrm>
            <a:off x="9566302" y="2804145"/>
            <a:ext cx="2182652" cy="102868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L3 ANALYSIS</a:t>
            </a:r>
          </a:p>
          <a:p>
            <a:pPr algn="ctr"/>
            <a:r>
              <a:rPr lang="fr-FR" dirty="0" err="1"/>
              <a:t>Brho</a:t>
            </a:r>
            <a:r>
              <a:rPr lang="fr-FR" dirty="0"/>
              <a:t> Reconstruction</a:t>
            </a:r>
          </a:p>
          <a:p>
            <a:pPr algn="ctr"/>
            <a:r>
              <a:rPr lang="fr-FR" dirty="0"/>
              <a:t>Identification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F9E4D2D2-1853-91B7-331C-888840A61B57}"/>
              </a:ext>
            </a:extLst>
          </p:cNvPr>
          <p:cNvCxnSpPr>
            <a:cxnSpLocks/>
            <a:stCxn id="50" idx="3"/>
            <a:endCxn id="110" idx="1"/>
          </p:cNvCxnSpPr>
          <p:nvPr/>
        </p:nvCxnSpPr>
        <p:spPr>
          <a:xfrm>
            <a:off x="9181418" y="3318486"/>
            <a:ext cx="3848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>
            <a:extLst>
              <a:ext uri="{FF2B5EF4-FFF2-40B4-BE49-F238E27FC236}">
                <a16:creationId xmlns:a16="http://schemas.microsoft.com/office/drawing/2014/main" id="{268B718D-A4CC-6BB7-9D78-65387A792C07}"/>
              </a:ext>
            </a:extLst>
          </p:cNvPr>
          <p:cNvCxnSpPr>
            <a:cxnSpLocks/>
            <a:stCxn id="110" idx="2"/>
            <a:endCxn id="127" idx="0"/>
          </p:cNvCxnSpPr>
          <p:nvPr/>
        </p:nvCxnSpPr>
        <p:spPr>
          <a:xfrm>
            <a:off x="10657628" y="3832827"/>
            <a:ext cx="0" cy="1005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 : coins arrondis 126">
            <a:extLst>
              <a:ext uri="{FF2B5EF4-FFF2-40B4-BE49-F238E27FC236}">
                <a16:creationId xmlns:a16="http://schemas.microsoft.com/office/drawing/2014/main" id="{FDDD9B58-34ED-1DF7-D8C6-2B3A0348E03A}"/>
              </a:ext>
            </a:extLst>
          </p:cNvPr>
          <p:cNvSpPr/>
          <p:nvPr/>
        </p:nvSpPr>
        <p:spPr>
          <a:xfrm>
            <a:off x="9625582" y="4838018"/>
            <a:ext cx="2064092" cy="13014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ROOT FILE</a:t>
            </a:r>
          </a:p>
          <a:p>
            <a:pPr algn="ctr"/>
            <a:r>
              <a:rPr lang="fr-FR" dirty="0" err="1"/>
              <a:t>Z,A,Q,v</a:t>
            </a:r>
            <a:endParaRPr lang="fr-FR" dirty="0"/>
          </a:p>
          <a:p>
            <a:pPr algn="ctr"/>
            <a:r>
              <a:rPr lang="fr-FR" dirty="0"/>
              <a:t>(Raw Branches)</a:t>
            </a:r>
          </a:p>
        </p:txBody>
      </p:sp>
      <p:sp>
        <p:nvSpPr>
          <p:cNvPr id="130" name="Rectangle : coins arrondis 129">
            <a:extLst>
              <a:ext uri="{FF2B5EF4-FFF2-40B4-BE49-F238E27FC236}">
                <a16:creationId xmlns:a16="http://schemas.microsoft.com/office/drawing/2014/main" id="{4E66F065-EF78-88B3-B12E-390C28F9CA9C}"/>
              </a:ext>
            </a:extLst>
          </p:cNvPr>
          <p:cNvSpPr/>
          <p:nvPr/>
        </p:nvSpPr>
        <p:spPr>
          <a:xfrm>
            <a:off x="7275535" y="2228839"/>
            <a:ext cx="1747673" cy="37833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Calibration Files</a:t>
            </a:r>
          </a:p>
        </p:txBody>
      </p: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DEA6E013-B701-4623-995F-D14DB6C7565A}"/>
              </a:ext>
            </a:extLst>
          </p:cNvPr>
          <p:cNvCxnSpPr>
            <a:cxnSpLocks/>
            <a:stCxn id="130" idx="2"/>
            <a:endCxn id="50" idx="0"/>
          </p:cNvCxnSpPr>
          <p:nvPr/>
        </p:nvCxnSpPr>
        <p:spPr>
          <a:xfrm>
            <a:off x="8149372" y="2607174"/>
            <a:ext cx="0" cy="33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ZoneTexte 136">
            <a:extLst>
              <a:ext uri="{FF2B5EF4-FFF2-40B4-BE49-F238E27FC236}">
                <a16:creationId xmlns:a16="http://schemas.microsoft.com/office/drawing/2014/main" id="{20413460-E800-FC37-D533-EB493D87A292}"/>
              </a:ext>
            </a:extLst>
          </p:cNvPr>
          <p:cNvSpPr txBox="1"/>
          <p:nvPr/>
        </p:nvSpPr>
        <p:spPr>
          <a:xfrm>
            <a:off x="9566302" y="1890348"/>
            <a:ext cx="2027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GAnalysis</a:t>
            </a:r>
            <a:r>
              <a:rPr lang="fr-FR" b="1" dirty="0"/>
              <a:t> Software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DA8C941F-7E51-6775-C0C5-5750D557C9A4}"/>
              </a:ext>
            </a:extLst>
          </p:cNvPr>
          <p:cNvSpPr txBox="1"/>
          <p:nvPr/>
        </p:nvSpPr>
        <p:spPr>
          <a:xfrm>
            <a:off x="7486654" y="1515646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https://gitlab.in2p3.fr/</a:t>
            </a:r>
            <a:r>
              <a:rPr lang="fr-FR" dirty="0" err="1"/>
              <a:t>ganilanalysis</a:t>
            </a:r>
            <a:r>
              <a:rPr lang="fr-FR" dirty="0"/>
              <a:t>/</a:t>
            </a:r>
            <a:r>
              <a:rPr lang="fr-FR" dirty="0" err="1"/>
              <a:t>ganalysis.git</a:t>
            </a:r>
            <a:endParaRPr lang="fr-FR" dirty="0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8EB1A5A-1427-107B-3986-C2C34C339160}"/>
              </a:ext>
            </a:extLst>
          </p:cNvPr>
          <p:cNvCxnSpPr>
            <a:cxnSpLocks/>
            <a:stCxn id="35" idx="0"/>
            <a:endCxn id="50" idx="1"/>
          </p:cNvCxnSpPr>
          <p:nvPr/>
        </p:nvCxnSpPr>
        <p:spPr>
          <a:xfrm flipV="1">
            <a:off x="5691687" y="3318486"/>
            <a:ext cx="1425639" cy="152962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CE89097-ECB3-DF34-6FC3-F54C57A1A067}"/>
              </a:ext>
            </a:extLst>
          </p:cNvPr>
          <p:cNvCxnSpPr>
            <a:cxnSpLocks/>
            <a:stCxn id="55" idx="0"/>
            <a:endCxn id="110" idx="1"/>
          </p:cNvCxnSpPr>
          <p:nvPr/>
        </p:nvCxnSpPr>
        <p:spPr>
          <a:xfrm flipV="1">
            <a:off x="8174657" y="3318486"/>
            <a:ext cx="1391645" cy="1519532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3B86828-74B1-0EED-E538-FB1CCA9B7DE9}"/>
              </a:ext>
            </a:extLst>
          </p:cNvPr>
          <p:cNvSpPr txBox="1"/>
          <p:nvPr/>
        </p:nvSpPr>
        <p:spPr>
          <a:xfrm>
            <a:off x="118927" y="5753064"/>
            <a:ext cx="3702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</a:t>
            </a:r>
            <a:r>
              <a:rPr lang="fr-FR" dirty="0" err="1"/>
              <a:t>Posibility</a:t>
            </a:r>
            <a:r>
              <a:rPr lang="fr-FR" dirty="0"/>
              <a:t> to Process Single Levels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previous-level</a:t>
            </a:r>
            <a:r>
              <a:rPr lang="fr-FR" dirty="0"/>
              <a:t> </a:t>
            </a:r>
            <a:r>
              <a:rPr lang="fr-FR" dirty="0" err="1"/>
              <a:t>RootFiles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E21BB1C-83EA-2685-8059-03027A1EE4C1}"/>
              </a:ext>
            </a:extLst>
          </p:cNvPr>
          <p:cNvSpPr txBox="1"/>
          <p:nvPr/>
        </p:nvSpPr>
        <p:spPr>
          <a:xfrm>
            <a:off x="5072888" y="6334789"/>
            <a:ext cx="370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ONLINE DELIVERABLE DATA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E62FD09-1375-AA4B-3F97-A1E724A47D59}"/>
              </a:ext>
            </a:extLst>
          </p:cNvPr>
          <p:cNvSpPr txBox="1"/>
          <p:nvPr/>
        </p:nvSpPr>
        <p:spPr>
          <a:xfrm>
            <a:off x="9685807" y="6140540"/>
            <a:ext cx="2062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POSTPROCESSING</a:t>
            </a:r>
          </a:p>
          <a:p>
            <a:pPr algn="ctr"/>
            <a:r>
              <a:rPr lang="fr-FR" b="1" dirty="0"/>
              <a:t> REQUIRED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6C714E6-8F3F-6B9E-D6D1-6B1117C2973E}"/>
              </a:ext>
            </a:extLst>
          </p:cNvPr>
          <p:cNvSpPr/>
          <p:nvPr/>
        </p:nvSpPr>
        <p:spPr>
          <a:xfrm>
            <a:off x="5800925" y="1018195"/>
            <a:ext cx="2246882" cy="39265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METADATA STORAGE</a:t>
            </a:r>
          </a:p>
        </p:txBody>
      </p:sp>
      <p:cxnSp>
        <p:nvCxnSpPr>
          <p:cNvPr id="22" name="Connecteur en angle 21">
            <a:extLst>
              <a:ext uri="{FF2B5EF4-FFF2-40B4-BE49-F238E27FC236}">
                <a16:creationId xmlns:a16="http://schemas.microsoft.com/office/drawing/2014/main" id="{F03F24F8-B19E-A2DB-5EE5-8D506B5C11CF}"/>
              </a:ext>
            </a:extLst>
          </p:cNvPr>
          <p:cNvCxnSpPr>
            <a:cxnSpLocks/>
            <a:stCxn id="20" idx="0"/>
            <a:endCxn id="9" idx="2"/>
          </p:cNvCxnSpPr>
          <p:nvPr/>
        </p:nvCxnSpPr>
        <p:spPr>
          <a:xfrm rot="5400000" flipH="1" flipV="1">
            <a:off x="5963112" y="1148137"/>
            <a:ext cx="698538" cy="1223970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en angle 23">
            <a:extLst>
              <a:ext uri="{FF2B5EF4-FFF2-40B4-BE49-F238E27FC236}">
                <a16:creationId xmlns:a16="http://schemas.microsoft.com/office/drawing/2014/main" id="{D73F8972-D6BF-1E5F-1969-2632A89C8EB0}"/>
              </a:ext>
            </a:extLst>
          </p:cNvPr>
          <p:cNvCxnSpPr>
            <a:cxnSpLocks/>
            <a:stCxn id="130" idx="0"/>
            <a:endCxn id="9" idx="2"/>
          </p:cNvCxnSpPr>
          <p:nvPr/>
        </p:nvCxnSpPr>
        <p:spPr>
          <a:xfrm rot="16200000" flipV="1">
            <a:off x="7127876" y="1207343"/>
            <a:ext cx="817986" cy="1225006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77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81C4AE-B7D9-11E1-259C-BFA37F91223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09840" y="237654"/>
            <a:ext cx="2230569" cy="474765"/>
          </a:xfrm>
          <a:prstGeom prst="rect">
            <a:avLst/>
          </a:prstGeom>
          <a:ln>
            <a:noFill/>
          </a:ln>
        </p:spPr>
      </p:pic>
      <p:sp>
        <p:nvSpPr>
          <p:cNvPr id="6" name="CustomShape 7">
            <a:extLst>
              <a:ext uri="{FF2B5EF4-FFF2-40B4-BE49-F238E27FC236}">
                <a16:creationId xmlns:a16="http://schemas.microsoft.com/office/drawing/2014/main" id="{DFD2D205-02E2-265C-7077-12D54D91D9A7}"/>
              </a:ext>
            </a:extLst>
          </p:cNvPr>
          <p:cNvSpPr/>
          <p:nvPr/>
        </p:nvSpPr>
        <p:spPr>
          <a:xfrm>
            <a:off x="2739116" y="355355"/>
            <a:ext cx="6713768" cy="7141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3" rIns="89986" bIns="44993"/>
          <a:lstStyle/>
          <a:p>
            <a:pPr algn="ctr">
              <a:lnSpc>
                <a:spcPct val="100000"/>
              </a:lnSpc>
            </a:pPr>
            <a:r>
              <a:rPr lang="fr-FR" sz="2199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AGATA-MUGAST-VAMOS DATA</a:t>
            </a:r>
            <a:endParaRPr lang="fr-FR" sz="2199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C2B3856-52C3-C9C3-1727-B2775A3AD394}"/>
              </a:ext>
            </a:extLst>
          </p:cNvPr>
          <p:cNvCxnSpPr>
            <a:cxnSpLocks/>
          </p:cNvCxnSpPr>
          <p:nvPr/>
        </p:nvCxnSpPr>
        <p:spPr>
          <a:xfrm>
            <a:off x="0" y="939452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Image 30">
            <a:extLst>
              <a:ext uri="{FF2B5EF4-FFF2-40B4-BE49-F238E27FC236}">
                <a16:creationId xmlns:a16="http://schemas.microsoft.com/office/drawing/2014/main" id="{79EB2786-A13D-836D-F522-7A95D2B5EF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698" y="950624"/>
            <a:ext cx="7648603" cy="496792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B56C6EB-675B-EFF3-9979-CA05B7672D47}"/>
              </a:ext>
            </a:extLst>
          </p:cNvPr>
          <p:cNvSpPr txBox="1"/>
          <p:nvPr/>
        </p:nvSpPr>
        <p:spPr>
          <a:xfrm>
            <a:off x="7890161" y="4914900"/>
            <a:ext cx="4060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PROBLEMs</a:t>
            </a:r>
            <a:r>
              <a:rPr lang="fr-FR" dirty="0"/>
              <a:t>: </a:t>
            </a:r>
          </a:p>
          <a:p>
            <a:r>
              <a:rPr lang="fr-FR" dirty="0"/>
              <a:t>- </a:t>
            </a:r>
            <a:r>
              <a:rPr lang="fr-FR" dirty="0" err="1"/>
              <a:t>Difficult</a:t>
            </a:r>
            <a:r>
              <a:rPr lang="fr-FR" dirty="0"/>
              <a:t> to </a:t>
            </a:r>
            <a:r>
              <a:rPr lang="fr-FR" dirty="0" err="1"/>
              <a:t>ReProcess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Lost</a:t>
            </a:r>
            <a:r>
              <a:rPr lang="fr-FR" dirty="0"/>
              <a:t> of the version of </a:t>
            </a:r>
            <a:r>
              <a:rPr lang="fr-FR" dirty="0" err="1"/>
              <a:t>each</a:t>
            </a:r>
            <a:r>
              <a:rPr lang="fr-FR" dirty="0"/>
              <a:t> software</a:t>
            </a:r>
          </a:p>
          <a:p>
            <a:r>
              <a:rPr lang="fr-FR" dirty="0"/>
              <a:t>- </a:t>
            </a:r>
            <a:r>
              <a:rPr lang="fr-FR" dirty="0" err="1"/>
              <a:t>Crazy</a:t>
            </a:r>
            <a:r>
              <a:rPr lang="fr-FR" dirty="0"/>
              <a:t> </a:t>
            </a:r>
            <a:r>
              <a:rPr lang="fr-FR" dirty="0" err="1"/>
              <a:t>loops</a:t>
            </a:r>
            <a:r>
              <a:rPr lang="fr-FR" dirty="0"/>
              <a:t> in the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dependences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03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11240</TotalTime>
  <Words>633</Words>
  <Application>Microsoft Macintosh PowerPoint</Application>
  <PresentationFormat>Grand écran</PresentationFormat>
  <Paragraphs>226</Paragraphs>
  <Slides>10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Ramos Diego</dc:creator>
  <cp:lastModifiedBy>Ramos Diego</cp:lastModifiedBy>
  <cp:revision>70</cp:revision>
  <dcterms:created xsi:type="dcterms:W3CDTF">2024-10-08T14:06:54Z</dcterms:created>
  <dcterms:modified xsi:type="dcterms:W3CDTF">2025-06-12T05:21:03Z</dcterms:modified>
</cp:coreProperties>
</file>