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80" r:id="rId2"/>
    <p:sldId id="278" r:id="rId3"/>
    <p:sldId id="257" r:id="rId4"/>
    <p:sldId id="285" r:id="rId5"/>
    <p:sldId id="286" r:id="rId6"/>
    <p:sldId id="293" r:id="rId7"/>
    <p:sldId id="295" r:id="rId8"/>
    <p:sldId id="294" r:id="rId9"/>
    <p:sldId id="314" r:id="rId10"/>
    <p:sldId id="311" r:id="rId11"/>
    <p:sldId id="312" r:id="rId12"/>
    <p:sldId id="313" r:id="rId13"/>
    <p:sldId id="296" r:id="rId14"/>
    <p:sldId id="310" r:id="rId15"/>
    <p:sldId id="305" r:id="rId16"/>
    <p:sldId id="306" r:id="rId17"/>
    <p:sldId id="315" r:id="rId18"/>
    <p:sldId id="307" r:id="rId19"/>
    <p:sldId id="308" r:id="rId20"/>
    <p:sldId id="297" r:id="rId21"/>
    <p:sldId id="304" r:id="rId22"/>
    <p:sldId id="283" r:id="rId23"/>
    <p:sldId id="309" r:id="rId24"/>
  </p:sldIdLst>
  <p:sldSz cx="12192000" cy="6858000"/>
  <p:notesSz cx="6735763" cy="98663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0EDF0"/>
    <a:srgbClr val="C95827"/>
    <a:srgbClr val="261F4D"/>
    <a:srgbClr val="60A4B4"/>
    <a:srgbClr val="CACD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E3FDE45-AF77-4B5C-9715-49D594BDF05E}" styleName="Style léger 1 - Accentuation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99"/>
    <p:restoredTop sz="96327"/>
  </p:normalViewPr>
  <p:slideViewPr>
    <p:cSldViewPr snapToGrid="0" showGuides="1">
      <p:cViewPr varScale="1">
        <p:scale>
          <a:sx n="122" d="100"/>
          <a:sy n="122" d="100"/>
        </p:scale>
        <p:origin x="437" y="8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42B621ED-5418-3245-3465-427B3A0D3BD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D675734-EAB5-D7E0-1871-9D38A8961E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43C6D6A-BF13-F9F3-A2A9-B5A5F3683A9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8C7E8-D2B2-ED43-9D08-6ADD78CFDC08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2BBC4A8C-D77F-1D53-451A-57D959428E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FFE2B1-9F4D-1849-B725-F1A2344A2365}" type="datetimeFigureOut">
              <a:rPr lang="fr-FR" smtClean="0"/>
              <a:t>12/06/2025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52944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extLst mod="1">
    <p:ext uri="{56416CCD-93CA-4268-BC5B-53C4BB910035}">
      <p15:sldGuideLst xmlns:p15="http://schemas.microsoft.com/office/powerpoint/2012/main">
        <p15:guide id="1" orient="horz" pos="3108" userDrawn="1">
          <p15:clr>
            <a:srgbClr val="F26B43"/>
          </p15:clr>
        </p15:guide>
        <p15:guide id="2" pos="2122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E69620-070F-D948-B6E5-ABE1BC2E8378}" type="datetimeFigureOut">
              <a:rPr lang="fr-FR" smtClean="0"/>
              <a:t>12/06/2025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FC862-3C35-3D4E-9084-D9ECACF1A1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45609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Timestamping = synchronizing and labeling events across different detectors </a:t>
            </a:r>
          </a:p>
          <a:p>
            <a:endParaRPr lang="en-US" dirty="0" smtClean="0"/>
          </a:p>
          <a:p>
            <a:r>
              <a:rPr lang="en-US" dirty="0" smtClean="0"/>
              <a:t>Goal : Enabling us to correlate data in a distributed setup.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FC862-3C35-3D4E-9084-D9ECACF1A1C6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81635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FC862-3C35-3D4E-9084-D9ECACF1A1C6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2652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A few key questions that structure both our work and this presentation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1 : Overview of where we stand today</a:t>
            </a:r>
          </a:p>
          <a:p>
            <a:endParaRPr lang="en-US" dirty="0" smtClean="0"/>
          </a:p>
          <a:p>
            <a:r>
              <a:rPr lang="en-US" dirty="0" smtClean="0"/>
              <a:t>2 : Dive into the main challenges that pushed us to develop new solutions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3: I’ll introduce the SMART system, how it tackles these challenges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4: Following a phased deployment and development strategy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5 :I’ll leave you with some open questions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FC862-3C35-3D4E-9084-D9ECACF1A1C6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1528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Even</a:t>
            </a:r>
            <a:r>
              <a:rPr lang="en-US" baseline="0" dirty="0" smtClean="0"/>
              <a:t> if e</a:t>
            </a:r>
            <a:r>
              <a:rPr lang="en-US" dirty="0" smtClean="0"/>
              <a:t>ach system comes with its own technology and acronyms, they all rely on the same backbone: </a:t>
            </a:r>
          </a:p>
          <a:p>
            <a:endParaRPr lang="en-US" dirty="0" smtClean="0"/>
          </a:p>
          <a:p>
            <a:r>
              <a:rPr lang="en-US" dirty="0" smtClean="0"/>
              <a:t>- 48-bit timestamp at 10 ns precision</a:t>
            </a:r>
          </a:p>
          <a:p>
            <a:r>
              <a:rPr lang="en-US" dirty="0" smtClean="0"/>
              <a:t>-</a:t>
            </a:r>
            <a:r>
              <a:rPr lang="en-US" baseline="0" dirty="0" smtClean="0"/>
              <a:t> </a:t>
            </a:r>
            <a:r>
              <a:rPr lang="en-US" dirty="0" smtClean="0"/>
              <a:t>32-bit event number for identification.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FC862-3C35-3D4E-9084-D9ECACF1A1C6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4270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FC862-3C35-3D4E-9084-D9ECACF1A1C6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5911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VTC stands for "VME Trigger Centrum,”</a:t>
            </a:r>
          </a:p>
          <a:p>
            <a:endParaRPr lang="da-DK" dirty="0" smtClean="0"/>
          </a:p>
          <a:p>
            <a:r>
              <a:rPr lang="da-DK" dirty="0" smtClean="0"/>
              <a:t>CAEN commercial module with CENTRUM daughterboard</a:t>
            </a:r>
          </a:p>
          <a:p>
            <a:endParaRPr lang="da-DK" dirty="0" smtClean="0"/>
          </a:p>
          <a:p>
            <a:r>
              <a:rPr lang="en-US" dirty="0" smtClean="0"/>
              <a:t>Drop-in replacement module for earlier TGV</a:t>
            </a:r>
            <a:br>
              <a:rPr lang="en-US" dirty="0" smtClean="0"/>
            </a:br>
            <a:r>
              <a:rPr lang="en-US" dirty="0" smtClean="0"/>
              <a:t>Full compatible with MESYTEC acquisition modules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FC862-3C35-3D4E-9084-D9ECACF1A1C6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4115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Ideal, drop-in replacement solution for VXI CENTRUM master module</a:t>
            </a:r>
          </a:p>
          <a:p>
            <a:endParaRPr lang="en-US" dirty="0" smtClean="0"/>
          </a:p>
          <a:p>
            <a:r>
              <a:rPr lang="en-US" dirty="0" smtClean="0"/>
              <a:t>Within</a:t>
            </a:r>
            <a:r>
              <a:rPr lang="en-US" baseline="0" dirty="0" smtClean="0"/>
              <a:t> </a:t>
            </a:r>
            <a:r>
              <a:rPr lang="en-US" dirty="0" smtClean="0"/>
              <a:t>a modern µTCA standard.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FC862-3C35-3D4E-9084-D9ECACF1A1C6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831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BEAST is seen as a GTS leaf, so this module is part of the GTS tree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FC862-3C35-3D4E-9084-D9ECACF1A1C6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12846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mode is the one that we use to replace the AGAVA when we need to couple GTS based systems with CENTRUM based system.</a:t>
            </a:r>
          </a:p>
          <a:p>
            <a:endParaRPr lang="en-US" dirty="0" smtClean="0"/>
          </a:p>
          <a:p>
            <a:r>
              <a:rPr lang="en-US" dirty="0" smtClean="0"/>
              <a:t>Like today in VAMOS to couple GTS modules with MESYTEC solution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FC862-3C35-3D4E-9084-D9ECACF1A1C6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35216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Key benefits of the SMART_AMC module: integration.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FC862-3C35-3D4E-9084-D9ECACF1A1C6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085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seu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12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de section">
    <p:bg>
      <p:bgPr>
        <a:solidFill>
          <a:srgbClr val="261F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13/06/2025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3158999" y="3158999"/>
            <a:ext cx="6858001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WORKSHOP AGATA-GRIT-VAMOS / SMART+GANIL coupling / M.BEZARD 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0771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13/06/2025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3159001" y="3159001"/>
            <a:ext cx="6858002" cy="54000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WORKSHOP AGATA-GRIT-VAMOS / SMART+GANIL coupling / M.BEZARD 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19F34A1-9284-4A8D-88FE-89C9697BF9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927C20D-B4A5-20B7-AB48-75CA86D08432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9950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20669"/>
            <a:ext cx="10801350" cy="61277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290897"/>
            <a:ext cx="10801350" cy="483844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13/06/2025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3159001" y="3159000"/>
            <a:ext cx="6858001" cy="540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algn="ctr"/>
            <a:r>
              <a:rPr lang="fr-FR" smtClean="0"/>
              <a:t>WORKSHOP AGATA-GRIT-VAMOS / SMART+GANIL coupling / M.BEZARD 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F5B9310-A98B-02B0-8DFD-5F4E8CAFFA50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9346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E4176C-7890-FCDE-E3BA-7880D1541F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343025"/>
            <a:ext cx="5292725" cy="4786313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3A68C2-03F0-D3C1-1C1F-532C8A01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3950" y="1343025"/>
            <a:ext cx="5292724" cy="4786313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13/06/2025</a:t>
            </a:r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3159000" y="3159000"/>
            <a:ext cx="6858001" cy="540000"/>
          </a:xfrm>
        </p:spPr>
        <p:txBody>
          <a:bodyPr/>
          <a:lstStyle/>
          <a:p>
            <a:pPr algn="ctr"/>
            <a:r>
              <a:rPr lang="fr-FR" smtClean="0"/>
              <a:t>WORKSHOP AGATA-GRIT-VAMOS / SMART+GANIL coupling / M.BEZARD 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7ED1F4B-F8AF-6A32-996A-140828E4FD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A45FD47-8F02-E3D1-8836-A153070B3F16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20674"/>
            <a:ext cx="10801350" cy="61277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5B9310-A98B-02B0-8DFD-5F4E8CAFFA50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2166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F5B9310-A98B-02B0-8DFD-5F4E8CAFFA50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265603E-9229-B94A-80F8-4FD6A3621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13/06/2025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C332EF9-A7AF-0E36-B432-A2F119BA7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3158999" y="3158999"/>
            <a:ext cx="6858001" cy="540000"/>
          </a:xfrm>
        </p:spPr>
        <p:txBody>
          <a:bodyPr/>
          <a:lstStyle/>
          <a:p>
            <a:pPr algn="ctr"/>
            <a:r>
              <a:rPr lang="fr-FR" smtClean="0"/>
              <a:t>WORKSHOP AGATA-GRIT-VAMOS / SMART+GANIL coupling / M.BEZARD 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264E45D-D49D-03B1-DAB7-55D30C0FB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C24615F-94DA-228D-98B8-8CFF9A1CF9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ECA7C713-6E9F-9E06-96FE-1CBF92D19B1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20670"/>
            <a:ext cx="10801350" cy="61277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79107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3F002E4-6434-1420-E8D9-7B0AE58D3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13/06/2025</a:t>
            </a:r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6450D56-F435-4A27-B920-5376803E8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3158999" y="3158999"/>
            <a:ext cx="6858001" cy="54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algn="ctr"/>
            <a:r>
              <a:rPr lang="fr-FR" smtClean="0"/>
              <a:t>WORKSHOP AGATA-GRIT-VAMOS / SMART+GANIL coupling / M.BEZARD 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F17099-300B-92B2-0055-CA9B48CA8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0E8317-6100-4728-184D-31EFF1753D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B5172B8-E3F5-93A5-63F0-42E8B9ECA0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9B1BF06-95A7-3FD5-5A3D-E19DB4A323A8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CF5B9310-A98B-02B0-8DFD-5F4E8CAFFA50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5812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image">
    <p:bg>
      <p:bgPr>
        <a:solidFill>
          <a:srgbClr val="CACD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nuage, plein air, arbre, ciel&#10;&#10;Description générée automatiquement">
            <a:extLst>
              <a:ext uri="{FF2B5EF4-FFF2-40B4-BE49-F238E27FC236}">
                <a16:creationId xmlns:a16="http://schemas.microsoft.com/office/drawing/2014/main" id="{3B74FEEB-0659-65A4-17DA-8B87A72902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9" t="35139" b="10140"/>
          <a:stretch/>
        </p:blipFill>
        <p:spPr>
          <a:xfrm>
            <a:off x="0" y="1989138"/>
            <a:ext cx="12192000" cy="486886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5E7EC10-206A-72F4-91BB-2E65EF32210F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13/06/2025</a:t>
            </a:r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3158998" y="3158999"/>
            <a:ext cx="6858001" cy="540000"/>
          </a:xfrm>
        </p:spPr>
        <p:txBody>
          <a:bodyPr/>
          <a:lstStyle/>
          <a:p>
            <a:pPr algn="ctr"/>
            <a:r>
              <a:rPr lang="fr-FR" smtClean="0"/>
              <a:t>WORKSHOP AGATA-GRIT-VAMOS / SMART+GANIL coupling / M.BEZARD 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E507065-CF76-8E92-00FE-38DBC2ED04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B2946AB7-A2AE-FE87-1FF5-759E09BE9A03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O. Naves/</a:t>
            </a:r>
            <a:r>
              <a:rPr lang="fr-FR" sz="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Drakodrone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738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bg>
      <p:bgPr>
        <a:solidFill>
          <a:srgbClr val="261F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02E092-44B4-6B96-043F-72E6A77F24E8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3429000"/>
            <a:ext cx="10801350" cy="1439863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7213" y="1989138"/>
            <a:ext cx="3457575" cy="729933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smtClean="0"/>
              <a:t>13/06/2025</a:t>
            </a:r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3159888" y="3159887"/>
            <a:ext cx="6858000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smtClean="0"/>
              <a:t>WORKSHOP AGATA-GRIT-VAMOS / SMART+GANIL coupling / M.BEZARD </a:t>
            </a:r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268716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D8250EB-B0C5-1B57-C3BE-6BA2B94C3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290FDB-4BF6-552E-F9DE-E0BE6EB81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1989138"/>
            <a:ext cx="10801350" cy="414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DA5BD8-C4D6-207B-4C7D-26B9235883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8001"/>
            <a:ext cx="1800225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smtClean="0"/>
              <a:t>13/06/2025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04228E-A1D3-107C-CD03-5E01B1840B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8001"/>
            <a:ext cx="2906816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smtClean="0"/>
              <a:t>WORKSHOP AGATA-GRIT-VAMOS / SMART+GANIL coupling / M.BEZARD 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1C997C-4506-BCCC-5373-325AA0E6A1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8001"/>
            <a:ext cx="504083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4605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2" r:id="rId2"/>
    <p:sldLayoutId id="2147483670" r:id="rId3"/>
    <p:sldLayoutId id="2147483675" r:id="rId4"/>
    <p:sldLayoutId id="2147483652" r:id="rId5"/>
    <p:sldLayoutId id="2147483654" r:id="rId6"/>
    <p:sldLayoutId id="2147483679" r:id="rId7"/>
    <p:sldLayoutId id="2147483676" r:id="rId8"/>
    <p:sldLayoutId id="2147483677" r:id="rId9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None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46" userDrawn="1">
          <p15:clr>
            <a:srgbClr val="547EBF"/>
          </p15:clr>
        </p15:guide>
        <p15:guide id="2" orient="horz" pos="3861" userDrawn="1">
          <p15:clr>
            <a:srgbClr val="547EBF"/>
          </p15:clr>
        </p15:guide>
        <p15:guide id="3" pos="7242" userDrawn="1">
          <p15:clr>
            <a:srgbClr val="547EBF"/>
          </p15:clr>
        </p15:guide>
        <p15:guide id="4" pos="438" userDrawn="1">
          <p15:clr>
            <a:srgbClr val="547EBF"/>
          </p15:clr>
        </p15:guide>
        <p15:guide id="5" pos="2751" userDrawn="1">
          <p15:clr>
            <a:srgbClr val="F26B43"/>
          </p15:clr>
        </p15:guide>
        <p15:guide id="6" pos="5065" userDrawn="1">
          <p15:clr>
            <a:srgbClr val="F26B43"/>
          </p15:clr>
        </p15:guide>
        <p15:guide id="7" pos="3840" userDrawn="1">
          <p15:clr>
            <a:srgbClr val="FDE53C"/>
          </p15:clr>
        </p15:guide>
        <p15:guide id="8" orient="horz" pos="2160" userDrawn="1">
          <p15:clr>
            <a:srgbClr val="FDE53C"/>
          </p15:clr>
        </p15:guide>
        <p15:guide id="9" orient="horz" pos="1253" userDrawn="1">
          <p15:clr>
            <a:srgbClr val="F26B43"/>
          </p15:clr>
        </p15:guide>
        <p15:guide id="10" pos="1572" userDrawn="1">
          <p15:clr>
            <a:srgbClr val="9FCC3B"/>
          </p15:clr>
        </p15:guide>
        <p15:guide id="11" pos="6108" userDrawn="1">
          <p15:clr>
            <a:srgbClr val="9FCC3B"/>
          </p15:clr>
        </p15:guide>
        <p15:guide id="12" orient="horz" pos="3067" userDrawn="1">
          <p15:clr>
            <a:srgbClr val="F26B43"/>
          </p15:clr>
        </p15:guide>
        <p15:guide id="13" pos="2615" userDrawn="1">
          <p15:clr>
            <a:srgbClr val="F26B43"/>
          </p15:clr>
        </p15:guide>
        <p15:guide id="14" pos="4929" userDrawn="1">
          <p15:clr>
            <a:srgbClr val="F26B43"/>
          </p15:clr>
        </p15:guide>
        <p15:guide id="15" pos="3772" userDrawn="1">
          <p15:clr>
            <a:srgbClr val="FBAE40"/>
          </p15:clr>
        </p15:guide>
        <p15:guide id="16" pos="3908" userDrawn="1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76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II.2. The beauty of the BEAST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203662" y="6318000"/>
            <a:ext cx="6858001" cy="540000"/>
          </a:xfrm>
        </p:spPr>
        <p:txBody>
          <a:bodyPr/>
          <a:lstStyle/>
          <a:p>
            <a:pPr algn="ctr"/>
            <a:r>
              <a:rPr lang="fr-FR" smtClean="0"/>
              <a:t>WORKSHOP AGATA-GRIT-VAMOS / SMART+GANIL coupling / M.BEZARD 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10</a:t>
            </a:fld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945" y="1538106"/>
            <a:ext cx="759340" cy="371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2367" y="1535787"/>
            <a:ext cx="4931321" cy="3712639"/>
          </a:xfrm>
          <a:prstGeom prst="rect">
            <a:avLst/>
          </a:prstGeom>
        </p:spPr>
      </p:pic>
      <p:grpSp>
        <p:nvGrpSpPr>
          <p:cNvPr id="14" name="Groupe 13"/>
          <p:cNvGrpSpPr/>
          <p:nvPr/>
        </p:nvGrpSpPr>
        <p:grpSpPr>
          <a:xfrm>
            <a:off x="8264876" y="1802217"/>
            <a:ext cx="3992778" cy="924764"/>
            <a:chOff x="8264876" y="1802217"/>
            <a:chExt cx="3992778" cy="924764"/>
          </a:xfrm>
        </p:grpSpPr>
        <p:cxnSp>
          <p:nvCxnSpPr>
            <p:cNvPr id="8" name="Connecteur droit avec flèche 7"/>
            <p:cNvCxnSpPr/>
            <p:nvPr/>
          </p:nvCxnSpPr>
          <p:spPr>
            <a:xfrm flipH="1" flipV="1">
              <a:off x="8264876" y="1986883"/>
              <a:ext cx="1307942" cy="0"/>
            </a:xfrm>
            <a:prstGeom prst="straightConnector1">
              <a:avLst/>
            </a:prstGeom>
            <a:ln w="38100"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5"/>
            <p:cNvSpPr txBox="1"/>
            <p:nvPr/>
          </p:nvSpPr>
          <p:spPr>
            <a:xfrm>
              <a:off x="9878990" y="1802217"/>
              <a:ext cx="23786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chemeClr val="accent1"/>
                  </a:solidFill>
                </a:rPr>
                <a:t>TS </a:t>
              </a:r>
              <a:r>
                <a:rPr lang="fr-FR" b="1" dirty="0" err="1" smtClean="0">
                  <a:solidFill>
                    <a:schemeClr val="accent1"/>
                  </a:solidFill>
                </a:rPr>
                <a:t>From</a:t>
              </a:r>
              <a:r>
                <a:rPr lang="fr-FR" b="1" dirty="0" smtClean="0">
                  <a:solidFill>
                    <a:schemeClr val="accent1"/>
                  </a:solidFill>
                </a:rPr>
                <a:t> </a:t>
              </a:r>
              <a:r>
                <a:rPr lang="fr-FR" b="1" dirty="0" smtClean="0">
                  <a:solidFill>
                    <a:schemeClr val="accent1"/>
                  </a:solidFill>
                </a:rPr>
                <a:t>GTS or SMART</a:t>
              </a:r>
              <a:endParaRPr lang="fr-FR" b="1" dirty="0">
                <a:solidFill>
                  <a:schemeClr val="accent1"/>
                </a:solidFill>
              </a:endParaRPr>
            </a:p>
          </p:txBody>
        </p:sp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35954" y="2133115"/>
              <a:ext cx="586534" cy="593866"/>
            </a:xfrm>
            <a:prstGeom prst="rect">
              <a:avLst/>
            </a:prstGeom>
          </p:spPr>
        </p:pic>
      </p:grpSp>
      <p:grpSp>
        <p:nvGrpSpPr>
          <p:cNvPr id="26" name="Groupe 25"/>
          <p:cNvGrpSpPr/>
          <p:nvPr/>
        </p:nvGrpSpPr>
        <p:grpSpPr>
          <a:xfrm>
            <a:off x="8356479" y="3887294"/>
            <a:ext cx="3444144" cy="646331"/>
            <a:chOff x="8356479" y="3887294"/>
            <a:chExt cx="3444144" cy="646331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14089" y="3913526"/>
              <a:ext cx="586534" cy="593866"/>
            </a:xfrm>
            <a:prstGeom prst="rect">
              <a:avLst/>
            </a:prstGeom>
          </p:spPr>
        </p:pic>
        <p:cxnSp>
          <p:nvCxnSpPr>
            <p:cNvPr id="27" name="Connecteur droit avec flèche 26"/>
            <p:cNvCxnSpPr/>
            <p:nvPr/>
          </p:nvCxnSpPr>
          <p:spPr>
            <a:xfrm>
              <a:off x="8356479" y="4210459"/>
              <a:ext cx="1354241" cy="0"/>
            </a:xfrm>
            <a:prstGeom prst="straightConnector1">
              <a:avLst/>
            </a:prstGeom>
            <a:ln w="38100">
              <a:solidFill>
                <a:srgbClr val="C95827"/>
              </a:solidFill>
              <a:headEnd type="oval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ZoneTexte 27"/>
            <p:cNvSpPr txBox="1"/>
            <p:nvPr/>
          </p:nvSpPr>
          <p:spPr>
            <a:xfrm>
              <a:off x="9710720" y="3887294"/>
              <a:ext cx="14944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C95827"/>
                  </a:solidFill>
                </a:rPr>
                <a:t>TS to CENTRUM RX</a:t>
              </a:r>
              <a:endParaRPr lang="fr-FR" b="1" dirty="0">
                <a:solidFill>
                  <a:srgbClr val="C95827"/>
                </a:solidFill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1936659" y="1027956"/>
            <a:ext cx="1826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chemeClr val="bg2"/>
                </a:solidFill>
              </a:rPr>
              <a:t>SELF_SYNC mode</a:t>
            </a:r>
            <a:endParaRPr lang="fr-FR" b="1" dirty="0">
              <a:solidFill>
                <a:schemeClr val="bg2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720805" y="1027956"/>
            <a:ext cx="17697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chemeClr val="tx2"/>
                </a:solidFill>
              </a:rPr>
              <a:t>GTS_SYNC mode</a:t>
            </a:r>
            <a:endParaRPr lang="fr-FR" b="1" dirty="0">
              <a:solidFill>
                <a:schemeClr val="tx2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455103" y="1021439"/>
            <a:ext cx="2255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chemeClr val="bg2"/>
                </a:solidFill>
              </a:rPr>
              <a:t>MUTANT_SYNC mode</a:t>
            </a:r>
            <a:endParaRPr lang="fr-FR" b="1" dirty="0">
              <a:solidFill>
                <a:schemeClr val="bg2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448140" y="1010864"/>
            <a:ext cx="20493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chemeClr val="bg2"/>
                </a:solidFill>
              </a:rPr>
              <a:t>MIXED_SYNC mode</a:t>
            </a:r>
            <a:endParaRPr lang="fr-FR" b="1" dirty="0">
              <a:solidFill>
                <a:schemeClr val="bg2"/>
              </a:solidFill>
            </a:endParaRPr>
          </a:p>
        </p:txBody>
      </p:sp>
      <p:sp>
        <p:nvSpPr>
          <p:cNvPr id="13" name="Espace réservé de la date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13/06/2025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1812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II.2. The beauty of the BEAST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203662" y="6318000"/>
            <a:ext cx="6858001" cy="540000"/>
          </a:xfrm>
        </p:spPr>
        <p:txBody>
          <a:bodyPr/>
          <a:lstStyle/>
          <a:p>
            <a:pPr algn="ctr"/>
            <a:r>
              <a:rPr lang="fr-FR" smtClean="0"/>
              <a:t>WORKSHOP AGATA-GRIT-VAMOS / SMART+GANIL coupling / M.BEZARD 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11</a:t>
            </a:fld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945" y="1538106"/>
            <a:ext cx="759340" cy="371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2367" y="1535787"/>
            <a:ext cx="4931321" cy="3712639"/>
          </a:xfrm>
          <a:prstGeom prst="rect">
            <a:avLst/>
          </a:prstGeom>
        </p:spPr>
      </p:pic>
      <p:grpSp>
        <p:nvGrpSpPr>
          <p:cNvPr id="14" name="Groupe 13"/>
          <p:cNvGrpSpPr/>
          <p:nvPr/>
        </p:nvGrpSpPr>
        <p:grpSpPr>
          <a:xfrm>
            <a:off x="8264876" y="1802217"/>
            <a:ext cx="3992778" cy="924764"/>
            <a:chOff x="8264876" y="1802217"/>
            <a:chExt cx="3992778" cy="924764"/>
          </a:xfrm>
        </p:grpSpPr>
        <p:cxnSp>
          <p:nvCxnSpPr>
            <p:cNvPr id="8" name="Connecteur droit avec flèche 7"/>
            <p:cNvCxnSpPr/>
            <p:nvPr/>
          </p:nvCxnSpPr>
          <p:spPr>
            <a:xfrm flipH="1" flipV="1">
              <a:off x="8264876" y="1986883"/>
              <a:ext cx="1307942" cy="0"/>
            </a:xfrm>
            <a:prstGeom prst="straightConnector1">
              <a:avLst/>
            </a:prstGeom>
            <a:ln w="38100"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5"/>
            <p:cNvSpPr txBox="1"/>
            <p:nvPr/>
          </p:nvSpPr>
          <p:spPr>
            <a:xfrm>
              <a:off x="9878990" y="1802217"/>
              <a:ext cx="23786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chemeClr val="accent1"/>
                  </a:solidFill>
                </a:rPr>
                <a:t>TS </a:t>
              </a:r>
              <a:r>
                <a:rPr lang="fr-FR" b="1" dirty="0" err="1" smtClean="0">
                  <a:solidFill>
                    <a:schemeClr val="accent1"/>
                  </a:solidFill>
                </a:rPr>
                <a:t>From</a:t>
              </a:r>
              <a:r>
                <a:rPr lang="fr-FR" b="1" dirty="0" smtClean="0">
                  <a:solidFill>
                    <a:schemeClr val="accent1"/>
                  </a:solidFill>
                </a:rPr>
                <a:t> </a:t>
              </a:r>
              <a:r>
                <a:rPr lang="fr-FR" b="1" dirty="0" smtClean="0">
                  <a:solidFill>
                    <a:schemeClr val="accent1"/>
                  </a:solidFill>
                </a:rPr>
                <a:t>GTS or SMART</a:t>
              </a:r>
              <a:endParaRPr lang="fr-FR" b="1" dirty="0">
                <a:solidFill>
                  <a:schemeClr val="accent1"/>
                </a:solidFill>
              </a:endParaRPr>
            </a:p>
          </p:txBody>
        </p:sp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35954" y="2133115"/>
              <a:ext cx="586534" cy="593866"/>
            </a:xfrm>
            <a:prstGeom prst="rect">
              <a:avLst/>
            </a:prstGeom>
          </p:spPr>
        </p:pic>
      </p:grpSp>
      <p:grpSp>
        <p:nvGrpSpPr>
          <p:cNvPr id="29" name="Groupe 28"/>
          <p:cNvGrpSpPr/>
          <p:nvPr/>
        </p:nvGrpSpPr>
        <p:grpSpPr>
          <a:xfrm>
            <a:off x="8368889" y="4443542"/>
            <a:ext cx="3444144" cy="646331"/>
            <a:chOff x="8368889" y="4443542"/>
            <a:chExt cx="3444144" cy="646331"/>
          </a:xfrm>
        </p:grpSpPr>
        <p:cxnSp>
          <p:nvCxnSpPr>
            <p:cNvPr id="10" name="Connecteur droit avec flèche 9"/>
            <p:cNvCxnSpPr/>
            <p:nvPr/>
          </p:nvCxnSpPr>
          <p:spPr>
            <a:xfrm>
              <a:off x="8368889" y="4766707"/>
              <a:ext cx="1354241" cy="0"/>
            </a:xfrm>
            <a:prstGeom prst="straightConnector1">
              <a:avLst/>
            </a:prstGeom>
            <a:ln w="38100">
              <a:solidFill>
                <a:srgbClr val="C95827"/>
              </a:solidFill>
              <a:headEnd type="oval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>
              <a:off x="9723130" y="4443542"/>
              <a:ext cx="14944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C95827"/>
                  </a:solidFill>
                </a:rPr>
                <a:t>EN to CENTRUM RX</a:t>
              </a:r>
              <a:endParaRPr lang="fr-FR" b="1" dirty="0">
                <a:solidFill>
                  <a:srgbClr val="C95827"/>
                </a:solidFill>
              </a:endParaRPr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5136" y="4455743"/>
              <a:ext cx="607897" cy="607897"/>
            </a:xfrm>
            <a:prstGeom prst="rect">
              <a:avLst/>
            </a:prstGeom>
          </p:spPr>
        </p:pic>
      </p:grpSp>
      <p:grpSp>
        <p:nvGrpSpPr>
          <p:cNvPr id="12" name="Groupe 11"/>
          <p:cNvGrpSpPr/>
          <p:nvPr/>
        </p:nvGrpSpPr>
        <p:grpSpPr>
          <a:xfrm>
            <a:off x="3300609" y="3174110"/>
            <a:ext cx="1872640" cy="623936"/>
            <a:chOff x="3300609" y="3174110"/>
            <a:chExt cx="1872640" cy="623936"/>
          </a:xfrm>
        </p:grpSpPr>
        <p:sp>
          <p:nvSpPr>
            <p:cNvPr id="24" name="Rectangle 23"/>
            <p:cNvSpPr/>
            <p:nvPr/>
          </p:nvSpPr>
          <p:spPr>
            <a:xfrm>
              <a:off x="3300609" y="3174110"/>
              <a:ext cx="1872640" cy="623936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b="1" dirty="0" err="1" smtClean="0">
                  <a:solidFill>
                    <a:schemeClr val="tx2"/>
                  </a:solidFill>
                </a:rPr>
                <a:t>Internal</a:t>
              </a:r>
              <a:r>
                <a:rPr lang="fr-FR" b="1" dirty="0" smtClean="0">
                  <a:solidFill>
                    <a:schemeClr val="tx2"/>
                  </a:solidFill>
                </a:rPr>
                <a:t> EN</a:t>
              </a:r>
            </a:p>
          </p:txBody>
        </p:sp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0138" y="3190149"/>
              <a:ext cx="607897" cy="607897"/>
            </a:xfrm>
            <a:prstGeom prst="rect">
              <a:avLst/>
            </a:prstGeom>
          </p:spPr>
        </p:pic>
      </p:grpSp>
      <p:grpSp>
        <p:nvGrpSpPr>
          <p:cNvPr id="26" name="Groupe 25"/>
          <p:cNvGrpSpPr/>
          <p:nvPr/>
        </p:nvGrpSpPr>
        <p:grpSpPr>
          <a:xfrm>
            <a:off x="8356479" y="3887294"/>
            <a:ext cx="3444144" cy="646331"/>
            <a:chOff x="8356479" y="3887294"/>
            <a:chExt cx="3444144" cy="646331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14089" y="3913526"/>
              <a:ext cx="586534" cy="593866"/>
            </a:xfrm>
            <a:prstGeom prst="rect">
              <a:avLst/>
            </a:prstGeom>
          </p:spPr>
        </p:pic>
        <p:cxnSp>
          <p:nvCxnSpPr>
            <p:cNvPr id="27" name="Connecteur droit avec flèche 26"/>
            <p:cNvCxnSpPr/>
            <p:nvPr/>
          </p:nvCxnSpPr>
          <p:spPr>
            <a:xfrm>
              <a:off x="8356479" y="4210459"/>
              <a:ext cx="1354241" cy="0"/>
            </a:xfrm>
            <a:prstGeom prst="straightConnector1">
              <a:avLst/>
            </a:prstGeom>
            <a:ln w="38100">
              <a:solidFill>
                <a:srgbClr val="C95827"/>
              </a:solidFill>
              <a:headEnd type="oval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ZoneTexte 27"/>
            <p:cNvSpPr txBox="1"/>
            <p:nvPr/>
          </p:nvSpPr>
          <p:spPr>
            <a:xfrm>
              <a:off x="9710720" y="3887294"/>
              <a:ext cx="14944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C95827"/>
                  </a:solidFill>
                </a:rPr>
                <a:t>TS to CENTRUM RX</a:t>
              </a:r>
              <a:endParaRPr lang="fr-FR" b="1" dirty="0">
                <a:solidFill>
                  <a:srgbClr val="C95827"/>
                </a:solidFill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1936659" y="1027956"/>
            <a:ext cx="1826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chemeClr val="bg2"/>
                </a:solidFill>
              </a:rPr>
              <a:t>SELF_SYNC mode</a:t>
            </a:r>
            <a:endParaRPr lang="fr-FR" b="1" dirty="0">
              <a:solidFill>
                <a:schemeClr val="bg2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720805" y="1027956"/>
            <a:ext cx="17697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chemeClr val="bg2"/>
                </a:solidFill>
              </a:rPr>
              <a:t>GTS_SYNC mode</a:t>
            </a:r>
            <a:endParaRPr lang="fr-FR" b="1" dirty="0">
              <a:solidFill>
                <a:schemeClr val="bg2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455103" y="1021439"/>
            <a:ext cx="2255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chemeClr val="bg2"/>
                </a:solidFill>
              </a:rPr>
              <a:t>MUTANT_SYNC mode</a:t>
            </a:r>
            <a:endParaRPr lang="fr-FR" b="1" dirty="0">
              <a:solidFill>
                <a:schemeClr val="bg2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448140" y="1010864"/>
            <a:ext cx="20493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chemeClr val="tx2"/>
                </a:solidFill>
              </a:rPr>
              <a:t>MIXED_SYNC mode</a:t>
            </a:r>
            <a:endParaRPr lang="fr-FR" b="1" dirty="0">
              <a:solidFill>
                <a:schemeClr val="tx2"/>
              </a:solidFill>
            </a:endParaRPr>
          </a:p>
        </p:txBody>
      </p:sp>
      <p:sp>
        <p:nvSpPr>
          <p:cNvPr id="13" name="Espace réservé de la date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13/06/2025</a:t>
            </a:r>
            <a:endParaRPr lang="fr-FR" dirty="0"/>
          </a:p>
        </p:txBody>
      </p:sp>
      <p:cxnSp>
        <p:nvCxnSpPr>
          <p:cNvPr id="32" name="Connecteur droit avec flèche 31"/>
          <p:cNvCxnSpPr/>
          <p:nvPr/>
        </p:nvCxnSpPr>
        <p:spPr>
          <a:xfrm flipH="1" flipV="1">
            <a:off x="8231930" y="3169563"/>
            <a:ext cx="1307942" cy="0"/>
          </a:xfrm>
          <a:prstGeom prst="straightConnector1">
            <a:avLst/>
          </a:prstGeom>
          <a:ln w="38100">
            <a:solidFill>
              <a:schemeClr val="accent2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/>
          <p:cNvSpPr txBox="1"/>
          <p:nvPr/>
        </p:nvSpPr>
        <p:spPr>
          <a:xfrm>
            <a:off x="9754824" y="2982267"/>
            <a:ext cx="213532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accent2"/>
                </a:solidFill>
              </a:rPr>
              <a:t>Master Trigger Input</a:t>
            </a:r>
            <a:endParaRPr lang="fr-FR" b="1" dirty="0">
              <a:solidFill>
                <a:schemeClr val="accent2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5597" y="3288588"/>
            <a:ext cx="576891" cy="44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25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II.2. The beauty of the BEAST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203662" y="6318000"/>
            <a:ext cx="6858001" cy="540000"/>
          </a:xfrm>
        </p:spPr>
        <p:txBody>
          <a:bodyPr/>
          <a:lstStyle/>
          <a:p>
            <a:pPr algn="ctr"/>
            <a:r>
              <a:rPr lang="fr-FR" smtClean="0"/>
              <a:t>WORKSHOP AGATA-GRIT-VAMOS / SMART+GANIL coupling / M.BEZARD 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12</a:t>
            </a:fld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945" y="1538106"/>
            <a:ext cx="759340" cy="371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2367" y="1535787"/>
            <a:ext cx="4931321" cy="3712639"/>
          </a:xfrm>
          <a:prstGeom prst="rect">
            <a:avLst/>
          </a:prstGeom>
        </p:spPr>
      </p:pic>
      <p:grpSp>
        <p:nvGrpSpPr>
          <p:cNvPr id="29" name="Groupe 28"/>
          <p:cNvGrpSpPr/>
          <p:nvPr/>
        </p:nvGrpSpPr>
        <p:grpSpPr>
          <a:xfrm>
            <a:off x="8368889" y="4443542"/>
            <a:ext cx="3444144" cy="646331"/>
            <a:chOff x="8368889" y="4443542"/>
            <a:chExt cx="3444144" cy="646331"/>
          </a:xfrm>
        </p:grpSpPr>
        <p:cxnSp>
          <p:nvCxnSpPr>
            <p:cNvPr id="10" name="Connecteur droit avec flèche 9"/>
            <p:cNvCxnSpPr/>
            <p:nvPr/>
          </p:nvCxnSpPr>
          <p:spPr>
            <a:xfrm>
              <a:off x="8368889" y="4766707"/>
              <a:ext cx="1354241" cy="0"/>
            </a:xfrm>
            <a:prstGeom prst="straightConnector1">
              <a:avLst/>
            </a:prstGeom>
            <a:ln w="38100">
              <a:solidFill>
                <a:srgbClr val="C95827"/>
              </a:solidFill>
              <a:headEnd type="oval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>
              <a:off x="9723130" y="4443542"/>
              <a:ext cx="14944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C95827"/>
                  </a:solidFill>
                </a:rPr>
                <a:t>EN to CENTRUM RX</a:t>
              </a:r>
              <a:endParaRPr lang="fr-FR" b="1" dirty="0">
                <a:solidFill>
                  <a:srgbClr val="C95827"/>
                </a:solidFill>
              </a:endParaRPr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5136" y="4455743"/>
              <a:ext cx="607897" cy="607897"/>
            </a:xfrm>
            <a:prstGeom prst="rect">
              <a:avLst/>
            </a:prstGeom>
          </p:spPr>
        </p:pic>
      </p:grpSp>
      <p:grpSp>
        <p:nvGrpSpPr>
          <p:cNvPr id="25" name="Groupe 24"/>
          <p:cNvGrpSpPr/>
          <p:nvPr/>
        </p:nvGrpSpPr>
        <p:grpSpPr>
          <a:xfrm>
            <a:off x="-11848" y="4089476"/>
            <a:ext cx="2290103" cy="1158950"/>
            <a:chOff x="-11848" y="4089476"/>
            <a:chExt cx="2290103" cy="1158950"/>
          </a:xfrm>
        </p:grpSpPr>
        <p:cxnSp>
          <p:nvCxnSpPr>
            <p:cNvPr id="19" name="Connecteur droit avec flèche 18"/>
            <p:cNvCxnSpPr/>
            <p:nvPr/>
          </p:nvCxnSpPr>
          <p:spPr>
            <a:xfrm flipV="1">
              <a:off x="1551008" y="4597076"/>
              <a:ext cx="727247" cy="0"/>
            </a:xfrm>
            <a:prstGeom prst="straightConnector1">
              <a:avLst/>
            </a:prstGeom>
            <a:ln w="38100">
              <a:solidFill>
                <a:schemeClr val="accent6"/>
              </a:solidFill>
              <a:headEnd type="oval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ZoneTexte 20"/>
            <p:cNvSpPr txBox="1"/>
            <p:nvPr/>
          </p:nvSpPr>
          <p:spPr>
            <a:xfrm>
              <a:off x="475040" y="4141674"/>
              <a:ext cx="11596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chemeClr val="accent6"/>
                  </a:solidFill>
                </a:rPr>
                <a:t>TS &amp; EN </a:t>
              </a:r>
              <a:r>
                <a:rPr lang="fr-FR" b="1" dirty="0" err="1" smtClean="0">
                  <a:solidFill>
                    <a:schemeClr val="accent6"/>
                  </a:solidFill>
                </a:rPr>
                <a:t>from</a:t>
              </a:r>
              <a:r>
                <a:rPr lang="fr-FR" b="1" dirty="0" smtClean="0">
                  <a:solidFill>
                    <a:schemeClr val="accent6"/>
                  </a:solidFill>
                </a:rPr>
                <a:t> MUTANT</a:t>
              </a:r>
              <a:endParaRPr lang="fr-FR" b="1" dirty="0">
                <a:solidFill>
                  <a:schemeClr val="accent6"/>
                </a:solidFill>
              </a:endParaRPr>
            </a:p>
          </p:txBody>
        </p:sp>
        <p:pic>
          <p:nvPicPr>
            <p:cNvPr id="22" name="Image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166" y="4089476"/>
              <a:ext cx="586534" cy="593866"/>
            </a:xfrm>
            <a:prstGeom prst="rect">
              <a:avLst/>
            </a:prstGeom>
          </p:spPr>
        </p:pic>
        <p:pic>
          <p:nvPicPr>
            <p:cNvPr id="23" name="Imag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848" y="4640529"/>
              <a:ext cx="607897" cy="607897"/>
            </a:xfrm>
            <a:prstGeom prst="rect">
              <a:avLst/>
            </a:prstGeom>
          </p:spPr>
        </p:pic>
      </p:grpSp>
      <p:grpSp>
        <p:nvGrpSpPr>
          <p:cNvPr id="26" name="Groupe 25"/>
          <p:cNvGrpSpPr/>
          <p:nvPr/>
        </p:nvGrpSpPr>
        <p:grpSpPr>
          <a:xfrm>
            <a:off x="8356479" y="3887294"/>
            <a:ext cx="3444144" cy="646331"/>
            <a:chOff x="8356479" y="3887294"/>
            <a:chExt cx="3444144" cy="646331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14089" y="3913526"/>
              <a:ext cx="586534" cy="593866"/>
            </a:xfrm>
            <a:prstGeom prst="rect">
              <a:avLst/>
            </a:prstGeom>
          </p:spPr>
        </p:pic>
        <p:cxnSp>
          <p:nvCxnSpPr>
            <p:cNvPr id="27" name="Connecteur droit avec flèche 26"/>
            <p:cNvCxnSpPr/>
            <p:nvPr/>
          </p:nvCxnSpPr>
          <p:spPr>
            <a:xfrm>
              <a:off x="8356479" y="4210459"/>
              <a:ext cx="1354241" cy="0"/>
            </a:xfrm>
            <a:prstGeom prst="straightConnector1">
              <a:avLst/>
            </a:prstGeom>
            <a:ln w="38100">
              <a:solidFill>
                <a:srgbClr val="C95827"/>
              </a:solidFill>
              <a:headEnd type="oval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ZoneTexte 27"/>
            <p:cNvSpPr txBox="1"/>
            <p:nvPr/>
          </p:nvSpPr>
          <p:spPr>
            <a:xfrm>
              <a:off x="9710720" y="3887294"/>
              <a:ext cx="14944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C95827"/>
                  </a:solidFill>
                </a:rPr>
                <a:t>TS to CENTRUM RX</a:t>
              </a:r>
              <a:endParaRPr lang="fr-FR" b="1" dirty="0">
                <a:solidFill>
                  <a:srgbClr val="C95827"/>
                </a:solidFill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1936659" y="1027956"/>
            <a:ext cx="1826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chemeClr val="bg2"/>
                </a:solidFill>
              </a:rPr>
              <a:t>SELF_SYNC mode</a:t>
            </a:r>
            <a:endParaRPr lang="fr-FR" b="1" dirty="0">
              <a:solidFill>
                <a:schemeClr val="bg2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720805" y="1027956"/>
            <a:ext cx="17697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chemeClr val="bg2"/>
                </a:solidFill>
              </a:rPr>
              <a:t>GTS_SYNC mode</a:t>
            </a:r>
            <a:endParaRPr lang="fr-FR" b="1" dirty="0">
              <a:solidFill>
                <a:schemeClr val="bg2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455103" y="1021439"/>
            <a:ext cx="2255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chemeClr val="tx2"/>
                </a:solidFill>
              </a:rPr>
              <a:t>MUTANT_SYNC mode</a:t>
            </a:r>
            <a:endParaRPr lang="fr-FR" b="1" dirty="0">
              <a:solidFill>
                <a:schemeClr val="tx2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448140" y="1010864"/>
            <a:ext cx="20493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chemeClr val="bg2"/>
                </a:solidFill>
              </a:rPr>
              <a:t>MIXED_SYNC mode</a:t>
            </a:r>
            <a:endParaRPr lang="fr-FR" b="1" dirty="0">
              <a:solidFill>
                <a:schemeClr val="bg2"/>
              </a:solidFill>
            </a:endParaRPr>
          </a:p>
        </p:txBody>
      </p:sp>
      <p:sp>
        <p:nvSpPr>
          <p:cNvPr id="13" name="Espace réservé de la date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13/06/2025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0869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5325" y="424254"/>
            <a:ext cx="10801350" cy="836047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III. 1. </a:t>
            </a:r>
            <a:r>
              <a:rPr lang="en-US" dirty="0" smtClean="0"/>
              <a:t>How </a:t>
            </a:r>
            <a:r>
              <a:rPr lang="en-US" dirty="0"/>
              <a:t>does the SMART system address future challenges ?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199408" y="6318001"/>
            <a:ext cx="6858001" cy="540000"/>
          </a:xfrm>
        </p:spPr>
        <p:txBody>
          <a:bodyPr/>
          <a:lstStyle/>
          <a:p>
            <a:pPr algn="ctr"/>
            <a:r>
              <a:rPr lang="fr-FR" smtClean="0"/>
              <a:t>WORKSHOP AGATA-GRIT-VAMOS / SMART+GANIL coupling / M.BEZARD 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8" name="Espace réservé du contenu 17"/>
          <p:cNvSpPr>
            <a:spLocks noGrp="1"/>
          </p:cNvSpPr>
          <p:nvPr>
            <p:ph idx="1"/>
          </p:nvPr>
        </p:nvSpPr>
        <p:spPr>
          <a:xfrm>
            <a:off x="695325" y="1602289"/>
            <a:ext cx="10801350" cy="4621380"/>
          </a:xfrm>
        </p:spPr>
        <p:txBody>
          <a:bodyPr/>
          <a:lstStyle/>
          <a:p>
            <a:r>
              <a:rPr lang="en-US" dirty="0" smtClean="0"/>
              <a:t>GANIL needs more GTS boards, and it’s </a:t>
            </a:r>
            <a:r>
              <a:rPr lang="en-US" b="1" dirty="0" smtClean="0"/>
              <a:t>obsolete</a:t>
            </a:r>
            <a:endParaRPr lang="en-US" b="1" dirty="0"/>
          </a:p>
          <a:p>
            <a:pPr marL="285750" indent="-285750">
              <a:buFontTx/>
              <a:buChar char="-"/>
            </a:pPr>
            <a:r>
              <a:rPr lang="en-US" dirty="0" smtClean="0"/>
              <a:t>More than </a:t>
            </a:r>
            <a:r>
              <a:rPr lang="en-US" b="1" dirty="0" smtClean="0"/>
              <a:t>40 GTS boards</a:t>
            </a:r>
            <a:r>
              <a:rPr lang="en-US" dirty="0" smtClean="0"/>
              <a:t> on 12 NIM Carrier on use today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More than 20 </a:t>
            </a:r>
            <a:r>
              <a:rPr lang="en-US" dirty="0"/>
              <a:t>GTS boards </a:t>
            </a:r>
            <a:r>
              <a:rPr lang="en-US" dirty="0" smtClean="0"/>
              <a:t>out of work</a:t>
            </a:r>
          </a:p>
          <a:p>
            <a:pPr marL="285750" indent="-285750">
              <a:buFontTx/>
              <a:buChar char="-"/>
            </a:pPr>
            <a:r>
              <a:rPr lang="en-US" b="1" dirty="0" smtClean="0"/>
              <a:t>1 working GTS </a:t>
            </a:r>
            <a:r>
              <a:rPr lang="en-US" dirty="0" smtClean="0"/>
              <a:t>mezzanine for hardware </a:t>
            </a:r>
            <a:r>
              <a:rPr lang="en-US" b="1" dirty="0" smtClean="0"/>
              <a:t>spare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dirty="0" smtClean="0"/>
              <a:t>SMART propose an </a:t>
            </a:r>
            <a:r>
              <a:rPr lang="en-US" b="1" dirty="0" smtClean="0"/>
              <a:t>up to date hardware</a:t>
            </a:r>
            <a:r>
              <a:rPr lang="en-US" dirty="0" smtClean="0"/>
              <a:t> solution</a:t>
            </a:r>
          </a:p>
          <a:p>
            <a:endParaRPr lang="en-US" dirty="0"/>
          </a:p>
          <a:p>
            <a:r>
              <a:rPr lang="en-US" dirty="0" smtClean="0"/>
              <a:t>The GTS tree needs too much nodes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For example : </a:t>
            </a:r>
            <a:r>
              <a:rPr lang="en-US" b="1" dirty="0" smtClean="0"/>
              <a:t>13 GTS nodes </a:t>
            </a:r>
            <a:r>
              <a:rPr lang="en-US" dirty="0" smtClean="0"/>
              <a:t>for 24 NUMEXO2 in </a:t>
            </a:r>
            <a:r>
              <a:rPr lang="en-US" b="1" dirty="0" smtClean="0"/>
              <a:t>EXOGAM</a:t>
            </a:r>
            <a:r>
              <a:rPr lang="en-US" dirty="0" smtClean="0"/>
              <a:t> setup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dirty="0" smtClean="0"/>
              <a:t>SMART_AMC_ROUTER node can address 15 endpoints ; </a:t>
            </a:r>
            <a:r>
              <a:rPr lang="en-US" b="1" dirty="0" smtClean="0"/>
              <a:t>3 modules </a:t>
            </a:r>
            <a:r>
              <a:rPr lang="en-US" dirty="0" smtClean="0"/>
              <a:t>are needed for </a:t>
            </a:r>
            <a:r>
              <a:rPr lang="en-US" b="1" dirty="0" smtClean="0"/>
              <a:t>EXOGAM</a:t>
            </a:r>
            <a:r>
              <a:rPr lang="en-US" dirty="0" smtClean="0"/>
              <a:t> setup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endParaRPr lang="en-US" dirty="0"/>
          </a:p>
          <a:p>
            <a:r>
              <a:rPr lang="en-US" dirty="0" smtClean="0"/>
              <a:t>The GTS is seen at GANIL as a </a:t>
            </a:r>
            <a:r>
              <a:rPr lang="en-US" b="1" dirty="0" smtClean="0"/>
              <a:t>black box</a:t>
            </a:r>
          </a:p>
          <a:p>
            <a:r>
              <a:rPr lang="en-US" dirty="0" smtClean="0"/>
              <a:t>=&gt; SMART will be </a:t>
            </a:r>
            <a:r>
              <a:rPr lang="en-US" b="1" dirty="0" smtClean="0"/>
              <a:t>developed</a:t>
            </a:r>
            <a:r>
              <a:rPr lang="en-US" dirty="0" smtClean="0"/>
              <a:t>, </a:t>
            </a:r>
            <a:r>
              <a:rPr lang="en-US" b="1" dirty="0" smtClean="0"/>
              <a:t>supported and documented </a:t>
            </a:r>
            <a:r>
              <a:rPr lang="en-US" dirty="0" smtClean="0"/>
              <a:t>by GANIL local team</a:t>
            </a:r>
          </a:p>
          <a:p>
            <a:pPr marL="1428750" lvl="2" indent="-285750"/>
            <a:endParaRPr lang="en-US" dirty="0" smtClean="0"/>
          </a:p>
          <a:p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13/06/2025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540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5325" y="310736"/>
            <a:ext cx="11101085" cy="612775"/>
          </a:xfrm>
        </p:spPr>
        <p:txBody>
          <a:bodyPr>
            <a:normAutofit/>
          </a:bodyPr>
          <a:lstStyle/>
          <a:p>
            <a:r>
              <a:rPr lang="fr-FR" dirty="0" smtClean="0"/>
              <a:t>III. 2. The SMART </a:t>
            </a:r>
            <a:r>
              <a:rPr lang="fr-FR" dirty="0" err="1" smtClean="0"/>
              <a:t>project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199408" y="6318001"/>
            <a:ext cx="6858001" cy="540000"/>
          </a:xfrm>
        </p:spPr>
        <p:txBody>
          <a:bodyPr/>
          <a:lstStyle/>
          <a:p>
            <a:pPr algn="ctr"/>
            <a:r>
              <a:rPr lang="fr-FR" smtClean="0"/>
              <a:t>WORKSHOP AGATA-GRIT-VAMOS / SMART+GANIL coupling / M.BEZARD 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2235394" y="1110410"/>
            <a:ext cx="7308411" cy="9233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none" strike="noStrike" kern="1200" cap="none" spc="-150" normalizeH="0" baseline="0" noProof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ＭＳ Ｐゴシック"/>
                <a:cs typeface="+mn-cs"/>
              </a:rPr>
              <a:t>S</a:t>
            </a:r>
            <a:r>
              <a:rPr kumimoji="0" lang="fr-FR" sz="1600" b="1" i="0" u="none" strike="noStrike" kern="1200" cap="none" spc="-150" normalizeH="0" baseline="0" noProof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ＭＳ Ｐゴシック"/>
                <a:cs typeface="+mn-cs"/>
              </a:rPr>
              <a:t>fp </a:t>
            </a:r>
            <a:r>
              <a:rPr kumimoji="0" lang="en-US" sz="1600" b="1" i="0" u="none" strike="noStrike" kern="1200" cap="none" spc="-150" normalizeH="0" baseline="0" noProof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ＭＳ Ｐゴシック"/>
                <a:cs typeface="+mn-cs"/>
              </a:rPr>
              <a:t>connectivity</a:t>
            </a:r>
            <a:r>
              <a:rPr kumimoji="0" lang="fr-FR" sz="1600" b="1" i="0" u="none" strike="noStrike" kern="1200" cap="none" spc="-150" normalizeH="0" baseline="0" noProof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ＭＳ Ｐゴシック"/>
                <a:cs typeface="+mn-cs"/>
              </a:rPr>
              <a:t> and </a:t>
            </a:r>
            <a:r>
              <a:rPr kumimoji="0" lang="fr-FR" sz="5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ＭＳ Ｐゴシック"/>
                <a:cs typeface="+mn-cs"/>
              </a:rPr>
              <a:t>M</a:t>
            </a:r>
            <a:r>
              <a:rPr kumimoji="0" lang="fr-FR" sz="16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ＭＳ Ｐゴシック"/>
                <a:cs typeface="+mn-cs"/>
              </a:rPr>
              <a:t>icrotca for </a:t>
            </a:r>
            <a:r>
              <a:rPr kumimoji="0" lang="fr-FR" sz="5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ＭＳ Ｐゴシック"/>
                <a:cs typeface="+mn-cs"/>
              </a:rPr>
              <a:t>A</a:t>
            </a:r>
            <a:r>
              <a:rPr kumimoji="0" lang="fr-FR" sz="16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ＭＳ Ｐゴシック"/>
                <a:cs typeface="+mn-cs"/>
              </a:rPr>
              <a:t>dvanced </a:t>
            </a:r>
            <a:r>
              <a:rPr kumimoji="0" lang="fr-FR" sz="5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ＭＳ Ｐゴシック"/>
                <a:cs typeface="+mn-cs"/>
              </a:rPr>
              <a:t>R</a:t>
            </a:r>
            <a:r>
              <a:rPr kumimoji="0" lang="fr-FR" sz="16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ＭＳ Ｐゴシック"/>
                <a:cs typeface="+mn-cs"/>
              </a:rPr>
              <a:t>emote</a:t>
            </a:r>
            <a:r>
              <a:rPr kumimoji="0" lang="fr-FR" sz="5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ＭＳ Ｐゴシック"/>
                <a:cs typeface="+mn-cs"/>
              </a:rPr>
              <a:t>T</a:t>
            </a:r>
            <a:r>
              <a:rPr kumimoji="0" lang="fr-FR" sz="16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ＭＳ Ｐゴシック"/>
                <a:cs typeface="+mn-cs"/>
              </a:rPr>
              <a:t>rigger</a:t>
            </a:r>
            <a:endParaRPr kumimoji="0" lang="fr-FR" sz="1600" b="1" i="0" u="none" strike="noStrike" kern="1200" cap="none" spc="0" normalizeH="0" baseline="0" noProof="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06750" y="2409280"/>
            <a:ext cx="684607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latin typeface="Arial"/>
                <a:ea typeface="ＭＳ Ｐゴシック"/>
              </a:rPr>
              <a:t>Phase 1 : SMART_AMC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latin typeface="Arial"/>
                <a:ea typeface="ＭＳ Ｐゴシック"/>
              </a:rPr>
              <a:t>Phase 2 : SMART_MCH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latin typeface="Arial"/>
                <a:ea typeface="ＭＳ Ｐゴシック"/>
              </a:rPr>
              <a:t>Phase 3 : SMART_TRIGGER</a:t>
            </a: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1164224" y="3771252"/>
            <a:ext cx="10632186" cy="19395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800" b="1" dirty="0" smtClean="0">
                <a:latin typeface="Calibri" panose="020F0502020204030204" pitchFamily="34" charset="0"/>
              </a:rPr>
              <a:t>A minimum of 6 people in GANIL acquisition group </a:t>
            </a:r>
            <a:r>
              <a:rPr lang="en-US" sz="1800" b="1" dirty="0" smtClean="0">
                <a:latin typeface="Calibri" panose="020F0502020204030204" pitchFamily="34" charset="0"/>
              </a:rPr>
              <a:t>involved</a:t>
            </a:r>
            <a:r>
              <a:rPr lang="fr-FR" sz="1800" b="1" dirty="0" smtClean="0">
                <a:latin typeface="Calibri" panose="020F0502020204030204" pitchFamily="34" charset="0"/>
              </a:rPr>
              <a:t> in the </a:t>
            </a:r>
            <a:r>
              <a:rPr lang="en-US" sz="1800" b="1" dirty="0" smtClean="0">
                <a:latin typeface="Calibri" panose="020F0502020204030204" pitchFamily="34" charset="0"/>
              </a:rPr>
              <a:t>project</a:t>
            </a:r>
            <a:r>
              <a:rPr lang="fr-FR" sz="1800" b="1" dirty="0" smtClean="0">
                <a:latin typeface="Calibri" panose="020F0502020204030204" pitchFamily="34" charset="0"/>
              </a:rPr>
              <a:t>:</a:t>
            </a:r>
            <a:r>
              <a:rPr lang="fr-FR" sz="1800" dirty="0" smtClean="0">
                <a:latin typeface="Calibri" panose="020F0502020204030204" pitchFamily="34" charset="0"/>
              </a:rPr>
              <a:t>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Calibri" panose="020F0502020204030204" pitchFamily="34" charset="0"/>
              </a:rPr>
              <a:t>Project leader, global </a:t>
            </a:r>
            <a:r>
              <a:rPr lang="en-US" sz="1600" dirty="0" smtClean="0">
                <a:latin typeface="Calibri" panose="020F0502020204030204" pitchFamily="34" charset="0"/>
              </a:rPr>
              <a:t>architecture</a:t>
            </a:r>
            <a:r>
              <a:rPr lang="fr-FR" sz="1600" dirty="0" smtClean="0">
                <a:latin typeface="Calibri" panose="020F0502020204030204" pitchFamily="34" charset="0"/>
              </a:rPr>
              <a:t>, firmware, software, CAD :…</a:t>
            </a:r>
            <a:r>
              <a:rPr lang="en-AE" sz="1600" dirty="0" smtClean="0">
                <a:latin typeface="Calibri" panose="020F0502020204030204" pitchFamily="34" charset="0"/>
              </a:rPr>
              <a:t>………………………....</a:t>
            </a:r>
            <a:r>
              <a:rPr lang="fr-FR" sz="1600" dirty="0" smtClean="0">
                <a:latin typeface="Calibri" panose="020F0502020204030204" pitchFamily="34" charset="0"/>
              </a:rPr>
              <a:t>. Gilles Wittwer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Calibri" panose="020F0502020204030204" pitchFamily="34" charset="0"/>
              </a:rPr>
              <a:t>PCB </a:t>
            </a:r>
            <a:r>
              <a:rPr lang="en-US" sz="1600" dirty="0" smtClean="0">
                <a:latin typeface="Calibri" panose="020F0502020204030204" pitchFamily="34" charset="0"/>
              </a:rPr>
              <a:t>Routing</a:t>
            </a:r>
            <a:r>
              <a:rPr lang="fr-FR" sz="1600" dirty="0" smtClean="0">
                <a:latin typeface="Calibri" panose="020F0502020204030204" pitchFamily="34" charset="0"/>
              </a:rPr>
              <a:t>, </a:t>
            </a:r>
            <a:r>
              <a:rPr lang="en-US" sz="1600" dirty="0" smtClean="0">
                <a:latin typeface="Calibri" panose="020F0502020204030204" pitchFamily="34" charset="0"/>
              </a:rPr>
              <a:t>component ordering, manufacturing follow-up </a:t>
            </a:r>
            <a:r>
              <a:rPr lang="fr-FR" sz="1600" dirty="0" smtClean="0">
                <a:latin typeface="Calibri" panose="020F0502020204030204" pitchFamily="34" charset="0"/>
              </a:rPr>
              <a:t>: </a:t>
            </a:r>
            <a:r>
              <a:rPr lang="en-AE" sz="1600" dirty="0" smtClean="0">
                <a:latin typeface="Calibri" panose="020F0502020204030204" pitchFamily="34" charset="0"/>
              </a:rPr>
              <a:t>……………………….....</a:t>
            </a:r>
            <a:r>
              <a:rPr lang="fr-FR" sz="1600" dirty="0" smtClean="0">
                <a:latin typeface="Calibri" panose="020F0502020204030204" pitchFamily="34" charset="0"/>
              </a:rPr>
              <a:t>. Maria Blaizot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FR" sz="1600" dirty="0">
                <a:latin typeface="Calibri" panose="020F0502020204030204" pitchFamily="34" charset="0"/>
              </a:rPr>
              <a:t>SMART IP in </a:t>
            </a:r>
            <a:r>
              <a:rPr lang="fr-FR" sz="1600" dirty="0" smtClean="0">
                <a:latin typeface="Calibri" panose="020F0502020204030204" pitchFamily="34" charset="0"/>
              </a:rPr>
              <a:t>NUMEXO2, SMART </a:t>
            </a:r>
            <a:r>
              <a:rPr lang="fr-FR" sz="1600" dirty="0">
                <a:latin typeface="Calibri" panose="020F0502020204030204" pitchFamily="34" charset="0"/>
              </a:rPr>
              <a:t>production </a:t>
            </a:r>
            <a:r>
              <a:rPr lang="fr-FR" sz="1600" dirty="0" smtClean="0">
                <a:latin typeface="Calibri" panose="020F0502020204030204" pitchFamily="34" charset="0"/>
              </a:rPr>
              <a:t>tests</a:t>
            </a:r>
            <a:r>
              <a:rPr lang="fr-FR" sz="1600" dirty="0">
                <a:latin typeface="Calibri" panose="020F0502020204030204" pitchFamily="34" charset="0"/>
              </a:rPr>
              <a:t> </a:t>
            </a:r>
            <a:r>
              <a:rPr lang="fr-FR" sz="1600" dirty="0" smtClean="0">
                <a:latin typeface="Calibri" panose="020F0502020204030204" pitchFamily="34" charset="0"/>
              </a:rPr>
              <a:t>: </a:t>
            </a:r>
            <a:r>
              <a:rPr lang="en-AE" sz="1600" dirty="0" smtClean="0">
                <a:latin typeface="Calibri" panose="020F0502020204030204" pitchFamily="34" charset="0"/>
              </a:rPr>
              <a:t>………</a:t>
            </a:r>
            <a:r>
              <a:rPr lang="fr-FR" sz="1600" dirty="0" smtClean="0">
                <a:latin typeface="Calibri" panose="020F0502020204030204" pitchFamily="34" charset="0"/>
              </a:rPr>
              <a:t>......................................... Matthieu Bezard/Alexis Duval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Calibri" panose="020F0502020204030204" pitchFamily="34" charset="0"/>
              </a:rPr>
              <a:t>Embedded software (Linux OS, slow control, </a:t>
            </a:r>
            <a:r>
              <a:rPr lang="en-GB" sz="1600" dirty="0" smtClean="0">
                <a:latin typeface="Calibri" panose="020F0502020204030204" pitchFamily="34" charset="0"/>
              </a:rPr>
              <a:t>automatic</a:t>
            </a:r>
            <a:r>
              <a:rPr lang="fr-FR" sz="1600" dirty="0" smtClean="0">
                <a:latin typeface="Calibri" panose="020F0502020204030204" pitchFamily="34" charset="0"/>
              </a:rPr>
              <a:t> </a:t>
            </a:r>
            <a:r>
              <a:rPr lang="en-GB" sz="1600" dirty="0" smtClean="0">
                <a:latin typeface="Calibri" panose="020F0502020204030204" pitchFamily="34" charset="0"/>
              </a:rPr>
              <a:t>alignment</a:t>
            </a:r>
            <a:r>
              <a:rPr lang="fr-FR" sz="1600" dirty="0" smtClean="0">
                <a:latin typeface="Calibri" panose="020F0502020204030204" pitchFamily="34" charset="0"/>
              </a:rPr>
              <a:t>): </a:t>
            </a:r>
            <a:r>
              <a:rPr lang="en-AE" sz="1600" dirty="0" smtClean="0">
                <a:latin typeface="Calibri" panose="020F0502020204030204" pitchFamily="34" charset="0"/>
              </a:rPr>
              <a:t>…………….….</a:t>
            </a:r>
            <a:r>
              <a:rPr lang="fr-FR" sz="1600" dirty="0" smtClean="0">
                <a:latin typeface="Calibri" panose="020F0502020204030204" pitchFamily="34" charset="0"/>
              </a:rPr>
              <a:t>… Sébastien Coudert/Frédéric Saillant</a:t>
            </a:r>
          </a:p>
        </p:txBody>
      </p:sp>
      <p:sp>
        <p:nvSpPr>
          <p:cNvPr id="3" name="Rectangle 2"/>
          <p:cNvSpPr/>
          <p:nvPr/>
        </p:nvSpPr>
        <p:spPr>
          <a:xfrm>
            <a:off x="2881786" y="552610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ctr"/>
            <a:r>
              <a:rPr lang="en-US" b="1" dirty="0" smtClean="0">
                <a:solidFill>
                  <a:schemeClr val="tx2"/>
                </a:solidFill>
              </a:rPr>
              <a:t>“More or less two Full-Time Employees for GANIL acquisition group”</a:t>
            </a:r>
            <a:endParaRPr lang="fr-FR" b="1" dirty="0">
              <a:solidFill>
                <a:schemeClr val="tx2"/>
              </a:solidFill>
            </a:endParaRP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13/06/2025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0151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7"/>
          <a:stretch/>
        </p:blipFill>
        <p:spPr>
          <a:xfrm>
            <a:off x="6898033" y="108036"/>
            <a:ext cx="4819304" cy="598134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5325" y="286888"/>
            <a:ext cx="10913579" cy="612775"/>
          </a:xfrm>
        </p:spPr>
        <p:txBody>
          <a:bodyPr>
            <a:normAutofit/>
          </a:bodyPr>
          <a:lstStyle/>
          <a:p>
            <a:r>
              <a:rPr lang="fr-FR" dirty="0" smtClean="0"/>
              <a:t>III. 3. The SMART_AMC phase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199408" y="6318000"/>
            <a:ext cx="6858001" cy="540000"/>
          </a:xfrm>
        </p:spPr>
        <p:txBody>
          <a:bodyPr/>
          <a:lstStyle/>
          <a:p>
            <a:pPr algn="ctr"/>
            <a:r>
              <a:rPr lang="fr-FR" smtClean="0"/>
              <a:t>WORKSHOP AGATA-GRIT-VAMOS / SMART+GANIL coupling / M.BEZARD 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15</a:t>
            </a:fld>
            <a:endParaRPr lang="fr-FR"/>
          </a:p>
        </p:txBody>
      </p:sp>
      <p:grpSp>
        <p:nvGrpSpPr>
          <p:cNvPr id="17" name="Groupe 16"/>
          <p:cNvGrpSpPr/>
          <p:nvPr/>
        </p:nvGrpSpPr>
        <p:grpSpPr>
          <a:xfrm>
            <a:off x="1025717" y="2981739"/>
            <a:ext cx="5009323" cy="3107644"/>
            <a:chOff x="859166" y="2380222"/>
            <a:chExt cx="5892996" cy="3635460"/>
          </a:xfrm>
        </p:grpSpPr>
        <p:grpSp>
          <p:nvGrpSpPr>
            <p:cNvPr id="12" name="Groupe 11"/>
            <p:cNvGrpSpPr/>
            <p:nvPr/>
          </p:nvGrpSpPr>
          <p:grpSpPr>
            <a:xfrm>
              <a:off x="6031167" y="2388562"/>
              <a:ext cx="720995" cy="3627120"/>
              <a:chOff x="6250411" y="992777"/>
              <a:chExt cx="720995" cy="3627120"/>
            </a:xfrm>
          </p:grpSpPr>
          <p:pic>
            <p:nvPicPr>
              <p:cNvPr id="13" name="Image 1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50411" y="992777"/>
                <a:ext cx="720995" cy="3627120"/>
              </a:xfrm>
              <a:prstGeom prst="rect">
                <a:avLst/>
              </a:prstGeom>
            </p:spPr>
          </p:pic>
          <p:sp>
            <p:nvSpPr>
              <p:cNvPr id="14" name="Rectangle 13"/>
              <p:cNvSpPr/>
              <p:nvPr/>
            </p:nvSpPr>
            <p:spPr bwMode="auto">
              <a:xfrm rot="-300000">
                <a:off x="6707958" y="4477840"/>
                <a:ext cx="95794" cy="130628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-112" charset="-128"/>
                </a:endParaRPr>
              </a:p>
            </p:txBody>
          </p:sp>
        </p:grpSp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166" y="2380222"/>
              <a:ext cx="4847439" cy="3614056"/>
            </a:xfrm>
            <a:prstGeom prst="rect">
              <a:avLst/>
            </a:prstGeom>
          </p:spPr>
        </p:pic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0000">
              <a:off x="1602110" y="3183859"/>
              <a:ext cx="1785707" cy="1802139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616484" y="1279192"/>
            <a:ext cx="627729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Up to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240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digitizers or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boards synchronized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by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17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AMC’s (1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HUB &amp; 16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ROUTERS) housed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in 2 µTCA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shelves.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  <a:sym typeface="Wingding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SMART_AMC 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modules (1 HUB + 2 ROUTER) can synchronize up to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endpoints.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It’s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equivalent to 14 GTS Mezzanines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 5 GTS NIM Carrier</a:t>
            </a:r>
          </a:p>
          <a:p>
            <a:r>
              <a:rPr lang="en-US" dirty="0"/>
              <a:t> </a:t>
            </a:r>
          </a:p>
          <a:p>
            <a:endParaRPr lang="en-US" dirty="0"/>
          </a:p>
          <a:p>
            <a:r>
              <a:rPr lang="en-US" dirty="0"/>
              <a:t> </a:t>
            </a:r>
          </a:p>
          <a:p>
            <a:pPr algn="ctr"/>
            <a:endParaRPr lang="en-US" dirty="0">
              <a:sym typeface="Wingdings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13/06/2025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6066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5325" y="318687"/>
            <a:ext cx="10842018" cy="612775"/>
          </a:xfrm>
        </p:spPr>
        <p:txBody>
          <a:bodyPr>
            <a:normAutofit/>
          </a:bodyPr>
          <a:lstStyle/>
          <a:p>
            <a:r>
              <a:rPr lang="fr-FR" dirty="0" smtClean="0"/>
              <a:t>III. 4. </a:t>
            </a:r>
            <a:r>
              <a:rPr lang="fr-FR" dirty="0" err="1" smtClean="0"/>
              <a:t>What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on the </a:t>
            </a:r>
            <a:r>
              <a:rPr lang="fr-FR" dirty="0" err="1" smtClean="0"/>
              <a:t>shelf</a:t>
            </a:r>
            <a:r>
              <a:rPr lang="fr-FR" dirty="0" smtClean="0"/>
              <a:t> ?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199408" y="6318001"/>
            <a:ext cx="6858001" cy="540000"/>
          </a:xfrm>
        </p:spPr>
        <p:txBody>
          <a:bodyPr/>
          <a:lstStyle/>
          <a:p>
            <a:pPr algn="ctr"/>
            <a:r>
              <a:rPr lang="fr-FR" smtClean="0"/>
              <a:t>WORKSHOP AGATA-GRIT-VAMOS / SMART+GANIL coupling / M.BEZARD 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16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6" t="36256" r="1598" b="37351"/>
          <a:stretch/>
        </p:blipFill>
        <p:spPr>
          <a:xfrm>
            <a:off x="1838992" y="4352386"/>
            <a:ext cx="8661748" cy="18100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9" t="16256" r="9680" b="23561"/>
          <a:stretch/>
        </p:blipFill>
        <p:spPr>
          <a:xfrm>
            <a:off x="1092442" y="1225658"/>
            <a:ext cx="3310553" cy="20427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7581" r="-46" b="13881"/>
          <a:stretch/>
        </p:blipFill>
        <p:spPr>
          <a:xfrm>
            <a:off x="4659189" y="1242076"/>
            <a:ext cx="3169084" cy="2026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0" t="7945" r="1598" b="19544"/>
          <a:stretch/>
        </p:blipFill>
        <p:spPr>
          <a:xfrm>
            <a:off x="8084467" y="1242076"/>
            <a:ext cx="3162822" cy="20367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9"/>
          <p:cNvSpPr/>
          <p:nvPr/>
        </p:nvSpPr>
        <p:spPr>
          <a:xfrm>
            <a:off x="409749" y="3402189"/>
            <a:ext cx="111912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3 tests benches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: with in each 1 SMART_AMC HUB + 1 SMART_AMC ROUTER + up to 3 BEAST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  <a:sym typeface="Wingdings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26 SMART_AMC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modules ready to deploy (1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st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production batch)</a:t>
            </a:r>
            <a:endParaRPr lang="en-US" dirty="0">
              <a:sym typeface="Wingdings"/>
            </a:endParaRPr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13/06/2025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59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5325" y="318687"/>
            <a:ext cx="10842018" cy="612775"/>
          </a:xfrm>
        </p:spPr>
        <p:txBody>
          <a:bodyPr>
            <a:normAutofit/>
          </a:bodyPr>
          <a:lstStyle/>
          <a:p>
            <a:r>
              <a:rPr lang="fr-FR" dirty="0" smtClean="0"/>
              <a:t>III. 4. </a:t>
            </a:r>
            <a:r>
              <a:rPr lang="fr-FR" dirty="0" err="1" smtClean="0"/>
              <a:t>What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on the </a:t>
            </a:r>
            <a:r>
              <a:rPr lang="fr-FR" dirty="0" err="1" smtClean="0"/>
              <a:t>shelf</a:t>
            </a:r>
            <a:r>
              <a:rPr lang="fr-FR" dirty="0" smtClean="0"/>
              <a:t> ?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199408" y="6318001"/>
            <a:ext cx="6858001" cy="540000"/>
          </a:xfrm>
        </p:spPr>
        <p:txBody>
          <a:bodyPr/>
          <a:lstStyle/>
          <a:p>
            <a:pPr algn="ctr"/>
            <a:r>
              <a:rPr lang="fr-FR" smtClean="0"/>
              <a:t>WORKSHOP AGATA-GRIT-VAMOS / SMART+GANIL coupling / M.BEZARD 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17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6" t="36256" r="1598" b="37351"/>
          <a:stretch/>
        </p:blipFill>
        <p:spPr>
          <a:xfrm>
            <a:off x="1838992" y="4352386"/>
            <a:ext cx="8661748" cy="18100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9" t="16256" r="9680" b="23561"/>
          <a:stretch/>
        </p:blipFill>
        <p:spPr>
          <a:xfrm>
            <a:off x="1092442" y="1225658"/>
            <a:ext cx="3310553" cy="20427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7581" r="-46" b="13881"/>
          <a:stretch/>
        </p:blipFill>
        <p:spPr>
          <a:xfrm>
            <a:off x="4659189" y="1242076"/>
            <a:ext cx="3169084" cy="2026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0" t="7945" r="1598" b="19544"/>
          <a:stretch/>
        </p:blipFill>
        <p:spPr>
          <a:xfrm>
            <a:off x="8084467" y="1242076"/>
            <a:ext cx="3162822" cy="20367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9"/>
          <p:cNvSpPr/>
          <p:nvPr/>
        </p:nvSpPr>
        <p:spPr>
          <a:xfrm>
            <a:off x="409749" y="3402189"/>
            <a:ext cx="111912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3 tests benches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: with in each 1 SMART_AMC HUB + 1 SMART_AMC ROUTER + up to 3 BEAST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  <a:sym typeface="Wingdings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26 SMART_AMC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modules ready to deploy (1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st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production batch)</a:t>
            </a:r>
            <a:endParaRPr lang="en-US" dirty="0">
              <a:sym typeface="Wingdings"/>
            </a:endParaRPr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13/06/2025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1963956" y="4450002"/>
            <a:ext cx="4152378" cy="159080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1964591" y="4107431"/>
            <a:ext cx="1008346" cy="34446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AGATA</a:t>
            </a:r>
            <a:endParaRPr lang="fr-FR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53136" y="1120486"/>
            <a:ext cx="3537445" cy="227851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3482235" y="780243"/>
            <a:ext cx="1008346" cy="34446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AGATA</a:t>
            </a:r>
            <a:endParaRPr lang="fr-FR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83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704349" y="1408363"/>
            <a:ext cx="5438251" cy="4740324"/>
          </a:xfrm>
          <a:prstGeom prst="rect">
            <a:avLst/>
          </a:prstGeom>
          <a:solidFill>
            <a:srgbClr val="E0ED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5325" y="310738"/>
            <a:ext cx="10889728" cy="612775"/>
          </a:xfrm>
        </p:spPr>
        <p:txBody>
          <a:bodyPr>
            <a:normAutofit/>
          </a:bodyPr>
          <a:lstStyle/>
          <a:p>
            <a:r>
              <a:rPr lang="fr-FR" dirty="0" smtClean="0"/>
              <a:t>III. 5. </a:t>
            </a:r>
            <a:r>
              <a:rPr lang="fr-FR" dirty="0" err="1" smtClean="0"/>
              <a:t>What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on the </a:t>
            </a:r>
            <a:r>
              <a:rPr lang="fr-FR" dirty="0" err="1" smtClean="0"/>
              <a:t>shelf</a:t>
            </a:r>
            <a:r>
              <a:rPr lang="fr-FR" dirty="0" smtClean="0"/>
              <a:t> ?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199408" y="6315122"/>
            <a:ext cx="6858001" cy="540000"/>
          </a:xfrm>
        </p:spPr>
        <p:txBody>
          <a:bodyPr/>
          <a:lstStyle/>
          <a:p>
            <a:pPr algn="ctr"/>
            <a:r>
              <a:rPr lang="fr-FR" smtClean="0"/>
              <a:t>WORKSHOP AGATA-GRIT-VAMOS / SMART+GANIL coupling / M.BEZARD 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18</a:t>
            </a:fld>
            <a:endParaRPr lang="fr-FR"/>
          </a:p>
        </p:txBody>
      </p:sp>
      <p:grpSp>
        <p:nvGrpSpPr>
          <p:cNvPr id="25" name="Groupe 24"/>
          <p:cNvGrpSpPr/>
          <p:nvPr/>
        </p:nvGrpSpPr>
        <p:grpSpPr>
          <a:xfrm>
            <a:off x="4199562" y="1544604"/>
            <a:ext cx="1800834" cy="4122642"/>
            <a:chOff x="4199562" y="1544604"/>
            <a:chExt cx="1800834" cy="4122642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300993" y="1544604"/>
              <a:ext cx="1699403" cy="2576306"/>
            </a:xfrm>
            <a:prstGeom prst="rect">
              <a:avLst/>
            </a:prstGeom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199562" y="4120910"/>
              <a:ext cx="1800834" cy="1546336"/>
            </a:xfrm>
            <a:prstGeom prst="rect">
              <a:avLst/>
            </a:prstGeom>
          </p:spPr>
        </p:pic>
      </p:grpSp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607" y="3521052"/>
            <a:ext cx="3099716" cy="23873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Rectangle 16"/>
          <p:cNvSpPr/>
          <p:nvPr/>
        </p:nvSpPr>
        <p:spPr>
          <a:xfrm>
            <a:off x="1510097" y="984512"/>
            <a:ext cx="3826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dirty="0" err="1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latin typeface="Arial"/>
                <a:ea typeface="ＭＳ Ｐゴシック"/>
              </a:rPr>
              <a:t>SMARTree</a:t>
            </a:r>
            <a:r>
              <a:rPr lang="en-US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latin typeface="Arial"/>
                <a:ea typeface="ＭＳ Ｐゴシック"/>
              </a:rPr>
              <a:t> : the alignment software</a:t>
            </a:r>
            <a:endParaRPr lang="en-US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808080">
                  <a:tint val="85000"/>
                  <a:satMod val="155000"/>
                </a:srgbClr>
              </a:solidFill>
              <a:latin typeface="Arial"/>
              <a:ea typeface="ＭＳ Ｐゴシック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74835" y="1501166"/>
            <a:ext cx="382897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Autonomous system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  <a:sym typeface="Wingdings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Executed on SMART_AMC_HUB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Setup via </a:t>
            </a:r>
            <a:r>
              <a:rPr lang="en-US" sz="1600" b="1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ssh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on nodes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Based on shell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scripts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POC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validated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with BEAST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/>
              <a:t> </a:t>
            </a:r>
          </a:p>
          <a:p>
            <a:endParaRPr lang="en-US" dirty="0"/>
          </a:p>
          <a:p>
            <a:r>
              <a:rPr lang="en-US" dirty="0"/>
              <a:t> </a:t>
            </a:r>
          </a:p>
          <a:p>
            <a:pPr algn="ctr"/>
            <a:endParaRPr lang="en-US" dirty="0">
              <a:sym typeface="Wingding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150253" y="984512"/>
            <a:ext cx="37285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latin typeface="Arial"/>
                <a:ea typeface="ＭＳ Ｐゴシック"/>
              </a:rPr>
              <a:t>SMART_ENPOINT : the firmware </a:t>
            </a:r>
            <a:endParaRPr lang="en-US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808080">
                  <a:tint val="85000"/>
                  <a:satMod val="155000"/>
                </a:srgbClr>
              </a:solidFill>
              <a:latin typeface="Arial"/>
              <a:ea typeface="ＭＳ Ｐゴシック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289221" y="1408364"/>
            <a:ext cx="5450650" cy="4740324"/>
          </a:xfrm>
          <a:prstGeom prst="rect">
            <a:avLst/>
          </a:prstGeom>
          <a:solidFill>
            <a:srgbClr val="E0ED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0812" y="3899868"/>
            <a:ext cx="2840329" cy="21266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15808" y="3866444"/>
            <a:ext cx="1730494" cy="21935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Rectangle 23"/>
          <p:cNvSpPr/>
          <p:nvPr/>
        </p:nvSpPr>
        <p:spPr>
          <a:xfrm>
            <a:off x="6575733" y="1544604"/>
            <a:ext cx="500932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ENDPOINT firmware IP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supported by GTA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Documentation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to make implementation easier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POC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validated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in BEAST module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Under tests on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NUMEXO2_REA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On implementation on MASTER (</a:t>
            </a:r>
            <a:r>
              <a:rPr lang="en-US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FASTER interface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with SMART)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  <a:sym typeface="Wingdings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/>
              <a:t> </a:t>
            </a:r>
          </a:p>
          <a:p>
            <a:endParaRPr lang="en-US" dirty="0"/>
          </a:p>
          <a:p>
            <a:r>
              <a:rPr lang="en-US" dirty="0"/>
              <a:t> </a:t>
            </a:r>
          </a:p>
          <a:p>
            <a:pPr algn="ctr"/>
            <a:endParaRPr lang="en-US" dirty="0">
              <a:sym typeface="Wingdings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13/06/2025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0748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5325" y="302786"/>
            <a:ext cx="10842018" cy="612775"/>
          </a:xfrm>
        </p:spPr>
        <p:txBody>
          <a:bodyPr>
            <a:normAutofit/>
          </a:bodyPr>
          <a:lstStyle/>
          <a:p>
            <a:r>
              <a:rPr lang="fr-FR" dirty="0" smtClean="0"/>
              <a:t>III. </a:t>
            </a:r>
            <a:r>
              <a:rPr lang="fr-FR" dirty="0"/>
              <a:t>6</a:t>
            </a:r>
            <a:r>
              <a:rPr lang="fr-FR" dirty="0" smtClean="0"/>
              <a:t>. The SMART_MCH phase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199408" y="6318000"/>
            <a:ext cx="6858001" cy="540000"/>
          </a:xfrm>
        </p:spPr>
        <p:txBody>
          <a:bodyPr/>
          <a:lstStyle/>
          <a:p>
            <a:pPr algn="ctr"/>
            <a:r>
              <a:rPr lang="fr-FR" smtClean="0"/>
              <a:t>WORKSHOP AGATA-GRIT-VAMOS / SMART+GANIL coupling / M.BEZARD 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148" name="Text Box 241"/>
          <p:cNvSpPr txBox="1">
            <a:spLocks noChangeArrowheads="1"/>
          </p:cNvSpPr>
          <p:nvPr/>
        </p:nvSpPr>
        <p:spPr bwMode="auto">
          <a:xfrm>
            <a:off x="1223602" y="5210870"/>
            <a:ext cx="215900" cy="153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endParaRPr lang="en-US" sz="600" dirty="0"/>
          </a:p>
        </p:txBody>
      </p:sp>
      <p:grpSp>
        <p:nvGrpSpPr>
          <p:cNvPr id="7" name="Groupe 6"/>
          <p:cNvGrpSpPr/>
          <p:nvPr/>
        </p:nvGrpSpPr>
        <p:grpSpPr>
          <a:xfrm>
            <a:off x="5136543" y="1156394"/>
            <a:ext cx="6651032" cy="4545211"/>
            <a:chOff x="2472856" y="1997972"/>
            <a:chExt cx="5961344" cy="4073889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2"/>
            <a:srcRect l="11264"/>
            <a:stretch/>
          </p:blipFill>
          <p:spPr>
            <a:xfrm>
              <a:off x="2472856" y="2051437"/>
              <a:ext cx="5961344" cy="4020424"/>
            </a:xfrm>
            <a:prstGeom prst="rect">
              <a:avLst/>
            </a:prstGeom>
          </p:spPr>
        </p:pic>
        <p:grpSp>
          <p:nvGrpSpPr>
            <p:cNvPr id="612" name="Groupe 611"/>
            <p:cNvGrpSpPr/>
            <p:nvPr/>
          </p:nvGrpSpPr>
          <p:grpSpPr>
            <a:xfrm>
              <a:off x="3213644" y="1997972"/>
              <a:ext cx="2296611" cy="3382561"/>
              <a:chOff x="9144000" y="2907527"/>
              <a:chExt cx="3233058" cy="4761805"/>
            </a:xfrm>
          </p:grpSpPr>
          <p:pic>
            <p:nvPicPr>
              <p:cNvPr id="613" name="Image 61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9144000" y="2907527"/>
                <a:ext cx="3233058" cy="4761805"/>
              </a:xfrm>
              <a:prstGeom prst="rect">
                <a:avLst/>
              </a:prstGeom>
            </p:spPr>
          </p:pic>
          <p:pic>
            <p:nvPicPr>
              <p:cNvPr id="614" name="Image 61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16254" y="4771137"/>
                <a:ext cx="1535043" cy="1053602"/>
              </a:xfrm>
              <a:prstGeom prst="rect">
                <a:avLst/>
              </a:prstGeom>
            </p:spPr>
          </p:pic>
          <p:sp>
            <p:nvSpPr>
              <p:cNvPr id="615" name="ZoneTexte 614"/>
              <p:cNvSpPr txBox="1"/>
              <p:nvPr/>
            </p:nvSpPr>
            <p:spPr>
              <a:xfrm>
                <a:off x="10150219" y="5907506"/>
                <a:ext cx="14863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b="1" dirty="0" smtClean="0"/>
                  <a:t>Memory and Bandwidth</a:t>
                </a:r>
              </a:p>
              <a:p>
                <a:pPr algn="ctr"/>
                <a:r>
                  <a:rPr lang="en-US" sz="900" b="1" dirty="0" smtClean="0"/>
                  <a:t>Enhanced FPGA</a:t>
                </a:r>
                <a:endParaRPr lang="en-US" sz="900" b="1" dirty="0"/>
              </a:p>
            </p:txBody>
          </p:sp>
        </p:grpSp>
      </p:grpSp>
      <p:sp>
        <p:nvSpPr>
          <p:cNvPr id="616" name="Rectangle 615"/>
          <p:cNvSpPr/>
          <p:nvPr/>
        </p:nvSpPr>
        <p:spPr>
          <a:xfrm>
            <a:off x="616483" y="1042616"/>
            <a:ext cx="452006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From 240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to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480 End Points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synchronized by 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32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SMART_AMC_ROUTER modules and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1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SMART_MCH housed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in 3 µTCA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shelves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  <a:sym typeface="Wingding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SMART_TRIGGER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will be implemented in this module for AGATA needs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  <a:sym typeface="Wingdings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ToDo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list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(Q1/2026 milestone):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  <a:sym typeface="Wingdings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SMART MCH prototype assembly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SMART MCH prototype for tests (hardware, firmware, software)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SMART MCH prototype to production update (schematics, routing, …)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SMART MCH ready to use (automatic alignment + first trigger version)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  <a:sym typeface="Wingdings"/>
            </a:endParaRPr>
          </a:p>
          <a:p>
            <a:r>
              <a:rPr lang="en-US" dirty="0"/>
              <a:t> </a:t>
            </a:r>
          </a:p>
          <a:p>
            <a:endParaRPr lang="en-US" dirty="0"/>
          </a:p>
          <a:p>
            <a:r>
              <a:rPr lang="en-US" dirty="0"/>
              <a:t> </a:t>
            </a:r>
          </a:p>
          <a:p>
            <a:pPr algn="ctr"/>
            <a:endParaRPr lang="en-US" dirty="0">
              <a:sym typeface="Wingdings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13/06/2025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1803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SMART + GANIL </a:t>
            </a:r>
            <a:r>
              <a:rPr lang="fr-FR" dirty="0" err="1"/>
              <a:t>coupling</a:t>
            </a:r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How to </a:t>
            </a:r>
            <a:r>
              <a:rPr lang="fr-FR" dirty="0" err="1" smtClean="0"/>
              <a:t>synchronize</a:t>
            </a:r>
            <a:r>
              <a:rPr lang="fr-FR" dirty="0" smtClean="0"/>
              <a:t> </a:t>
            </a:r>
            <a:r>
              <a:rPr lang="fr-FR" dirty="0"/>
              <a:t>and </a:t>
            </a:r>
            <a:r>
              <a:rPr lang="fr-FR" dirty="0" smtClean="0"/>
              <a:t>label </a:t>
            </a:r>
            <a:r>
              <a:rPr lang="fr-FR" dirty="0" err="1"/>
              <a:t>events</a:t>
            </a:r>
            <a:r>
              <a:rPr lang="fr-FR" dirty="0"/>
              <a:t> </a:t>
            </a:r>
            <a:r>
              <a:rPr lang="fr-FR" dirty="0" err="1"/>
              <a:t>across</a:t>
            </a:r>
            <a:r>
              <a:rPr lang="fr-FR" dirty="0"/>
              <a:t> </a:t>
            </a:r>
            <a:r>
              <a:rPr lang="fr-FR" dirty="0" err="1"/>
              <a:t>different</a:t>
            </a:r>
            <a:r>
              <a:rPr lang="fr-FR" dirty="0"/>
              <a:t> </a:t>
            </a:r>
            <a:r>
              <a:rPr lang="fr-FR" dirty="0" smtClean="0"/>
              <a:t>detectors ?</a:t>
            </a:r>
            <a:endParaRPr lang="fr-FR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1199408" y="6318000"/>
            <a:ext cx="6858001" cy="540000"/>
          </a:xfrm>
        </p:spPr>
        <p:txBody>
          <a:bodyPr/>
          <a:lstStyle/>
          <a:p>
            <a:pPr algn="ctr"/>
            <a:r>
              <a:rPr lang="fr-FR" smtClean="0"/>
              <a:t>WORKSHOP AGATA-GRIT-VAMOS / SMART+GANIL coupling / M.BEZARD 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13/06/2025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985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5325" y="310739"/>
            <a:ext cx="10801350" cy="612775"/>
          </a:xfrm>
        </p:spPr>
        <p:txBody>
          <a:bodyPr>
            <a:normAutofit/>
          </a:bodyPr>
          <a:lstStyle/>
          <a:p>
            <a:r>
              <a:rPr lang="fr-FR" dirty="0" smtClean="0"/>
              <a:t>IV. </a:t>
            </a:r>
            <a:r>
              <a:rPr lang="en-US" dirty="0"/>
              <a:t>How are we deploying it in practice?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197551" y="6318001"/>
            <a:ext cx="6858001" cy="540000"/>
          </a:xfrm>
        </p:spPr>
        <p:txBody>
          <a:bodyPr/>
          <a:lstStyle/>
          <a:p>
            <a:pPr algn="ctr"/>
            <a:r>
              <a:rPr lang="fr-FR" smtClean="0"/>
              <a:t>WORKSHOP AGATA-GRIT-VAMOS / SMART+GANIL coupling / M.BEZARD 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20</a:t>
            </a:fld>
            <a:endParaRPr lang="fr-FR"/>
          </a:p>
        </p:txBody>
      </p:sp>
      <p:sp>
        <p:nvSpPr>
          <p:cNvPr id="9" name="Espace réservé du contenu 17"/>
          <p:cNvSpPr>
            <a:spLocks noGrp="1"/>
          </p:cNvSpPr>
          <p:nvPr>
            <p:ph idx="1"/>
          </p:nvPr>
        </p:nvSpPr>
        <p:spPr>
          <a:xfrm>
            <a:off x="695325" y="1017767"/>
            <a:ext cx="10801350" cy="5205902"/>
          </a:xfrm>
        </p:spPr>
        <p:txBody>
          <a:bodyPr/>
          <a:lstStyle/>
          <a:p>
            <a:pPr algn="ctr"/>
            <a:r>
              <a:rPr lang="en-US" b="1" i="1" dirty="0" smtClean="0">
                <a:solidFill>
                  <a:schemeClr val="tx2"/>
                </a:solidFill>
              </a:rPr>
              <a:t>SMART_AMC deployment  strategy </a:t>
            </a:r>
          </a:p>
          <a:p>
            <a:pPr algn="ctr"/>
            <a:endParaRPr lang="en-US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2"/>
                </a:solidFill>
              </a:rPr>
              <a:t>Milestone 1 : </a:t>
            </a:r>
            <a:r>
              <a:rPr lang="en-US" dirty="0" smtClean="0"/>
              <a:t>Q3/2025 : An experimental setup with </a:t>
            </a:r>
            <a:r>
              <a:rPr lang="en-US" b="1" dirty="0" smtClean="0"/>
              <a:t>NUMEXO2_REA</a:t>
            </a:r>
          </a:p>
          <a:p>
            <a:pPr marL="971550" lvl="1" indent="-285750"/>
            <a:r>
              <a:rPr lang="en-US" dirty="0" smtClean="0"/>
              <a:t>Validation of the </a:t>
            </a:r>
            <a:r>
              <a:rPr lang="en-US" b="1" dirty="0" err="1" smtClean="0"/>
              <a:t>SMARTree</a:t>
            </a:r>
            <a:r>
              <a:rPr lang="en-US" dirty="0" smtClean="0"/>
              <a:t> software and </a:t>
            </a:r>
            <a:r>
              <a:rPr lang="en-US" b="1" dirty="0" smtClean="0"/>
              <a:t>SMART_ENPOINT</a:t>
            </a:r>
            <a:r>
              <a:rPr lang="en-US" dirty="0" smtClean="0"/>
              <a:t> on NUMEXO2</a:t>
            </a:r>
          </a:p>
          <a:p>
            <a:pPr marL="971550" lvl="1" indent="-285750"/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2"/>
                </a:solidFill>
              </a:rPr>
              <a:t>Milestone 2 : </a:t>
            </a:r>
            <a:r>
              <a:rPr lang="en-US" dirty="0" smtClean="0"/>
              <a:t>Q3/2025 : A experimental setup with </a:t>
            </a:r>
            <a:r>
              <a:rPr lang="en-US" b="1" dirty="0" smtClean="0"/>
              <a:t>FASTER</a:t>
            </a:r>
            <a:r>
              <a:rPr lang="en-US" dirty="0" smtClean="0"/>
              <a:t> and NUMEXO2_REA</a:t>
            </a:r>
          </a:p>
          <a:p>
            <a:pPr marL="971550" lvl="1" indent="-285750"/>
            <a:r>
              <a:rPr lang="en-US" dirty="0" smtClean="0"/>
              <a:t>Validation of SMART_ENDPOINT in FASTER coupled with NUMEXO2 for </a:t>
            </a:r>
            <a:r>
              <a:rPr lang="en-US" b="1" dirty="0" smtClean="0"/>
              <a:t>TAS experiment</a:t>
            </a:r>
          </a:p>
          <a:p>
            <a:pPr marL="971550" lvl="1" indent="-285750"/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2"/>
                </a:solidFill>
              </a:rPr>
              <a:t>Milestone 3 : </a:t>
            </a:r>
            <a:r>
              <a:rPr lang="en-US" dirty="0" smtClean="0"/>
              <a:t>Q1/2026 : Deploy </a:t>
            </a:r>
            <a:r>
              <a:rPr lang="en-US" b="1" dirty="0" smtClean="0"/>
              <a:t>SMART in VAMOS-EXOGAM </a:t>
            </a:r>
            <a:r>
              <a:rPr lang="en-US" dirty="0" smtClean="0"/>
              <a:t>setup</a:t>
            </a:r>
          </a:p>
          <a:p>
            <a:pPr marL="971550" lvl="1" indent="-285750"/>
            <a:r>
              <a:rPr lang="en-US" dirty="0" smtClean="0"/>
              <a:t>Validation of a setup with NUMEXO2 and </a:t>
            </a:r>
            <a:r>
              <a:rPr lang="en-US" b="1" dirty="0" smtClean="0"/>
              <a:t>BEAST/VTC as gateway </a:t>
            </a:r>
            <a:r>
              <a:rPr lang="en-US" dirty="0" smtClean="0"/>
              <a:t>towards MESYTEC VME modules</a:t>
            </a:r>
          </a:p>
          <a:p>
            <a:pPr marL="971550" lvl="1" indent="-285750"/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/>
                </a:solidFill>
              </a:rPr>
              <a:t>Milestone </a:t>
            </a:r>
            <a:r>
              <a:rPr lang="en-US" b="1" dirty="0" smtClean="0">
                <a:solidFill>
                  <a:schemeClr val="accent2"/>
                </a:solidFill>
              </a:rPr>
              <a:t>4 : </a:t>
            </a:r>
            <a:r>
              <a:rPr lang="en-US" dirty="0" smtClean="0"/>
              <a:t>Q2/2026 : Integration of SMART_ENPOINT in </a:t>
            </a:r>
            <a:r>
              <a:rPr lang="en-US" b="1" dirty="0" smtClean="0"/>
              <a:t>AGATA PACE module</a:t>
            </a:r>
          </a:p>
          <a:p>
            <a:pPr marL="971550" lvl="1" indent="-285750"/>
            <a:r>
              <a:rPr lang="en-US" dirty="0" smtClean="0"/>
              <a:t>Validation of the last endpoint implementation for AGATA-GRIT-VAMOS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551" y="4259933"/>
            <a:ext cx="519934" cy="497809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551" y="3140125"/>
            <a:ext cx="519934" cy="497809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408" y="2041987"/>
            <a:ext cx="519934" cy="497809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408" y="5371788"/>
            <a:ext cx="519934" cy="497809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6893" y="837117"/>
            <a:ext cx="595374" cy="588972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13/06/2025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8098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/>
          <p:cNvSpPr>
            <a:spLocks noGrp="1"/>
          </p:cNvSpPr>
          <p:nvPr>
            <p:ph type="title"/>
          </p:nvPr>
        </p:nvSpPr>
        <p:spPr>
          <a:xfrm>
            <a:off x="695325" y="190050"/>
            <a:ext cx="10801350" cy="958683"/>
          </a:xfrm>
        </p:spPr>
        <p:txBody>
          <a:bodyPr>
            <a:normAutofit/>
          </a:bodyPr>
          <a:lstStyle/>
          <a:p>
            <a:r>
              <a:rPr lang="en-US" dirty="0" smtClean="0"/>
              <a:t>V. What else?</a:t>
            </a:r>
            <a:endParaRPr lang="en-US" dirty="0"/>
          </a:p>
        </p:txBody>
      </p:sp>
      <p:sp>
        <p:nvSpPr>
          <p:cNvPr id="18" name="Espace réservé du contenu 17"/>
          <p:cNvSpPr>
            <a:spLocks noGrp="1"/>
          </p:cNvSpPr>
          <p:nvPr>
            <p:ph idx="1"/>
          </p:nvPr>
        </p:nvSpPr>
        <p:spPr>
          <a:xfrm>
            <a:off x="695325" y="1319917"/>
            <a:ext cx="10801350" cy="4903752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i="1" dirty="0">
                <a:solidFill>
                  <a:schemeClr val="tx2"/>
                </a:solidFill>
              </a:rPr>
              <a:t>This presentation hasn’t covered the full scope of our ongoing work, nor all the open </a:t>
            </a:r>
            <a:r>
              <a:rPr lang="en-US" i="1" dirty="0" smtClean="0">
                <a:solidFill>
                  <a:schemeClr val="tx2"/>
                </a:solidFill>
              </a:rPr>
              <a:t>questions </a:t>
            </a:r>
            <a:r>
              <a:rPr lang="en-US" i="1" dirty="0">
                <a:solidFill>
                  <a:schemeClr val="tx2"/>
                </a:solidFill>
              </a:rPr>
              <a:t>to keep exploring together</a:t>
            </a:r>
            <a:r>
              <a:rPr lang="en-US" i="1" dirty="0" smtClean="0">
                <a:solidFill>
                  <a:schemeClr val="tx2"/>
                </a:solidFill>
              </a:rPr>
              <a:t>:</a:t>
            </a:r>
          </a:p>
          <a:p>
            <a:endParaRPr lang="en-US" dirty="0"/>
          </a:p>
          <a:p>
            <a:pPr lvl="1"/>
            <a:r>
              <a:rPr lang="en-US" b="1" dirty="0" smtClean="0">
                <a:solidFill>
                  <a:schemeClr val="tx2"/>
                </a:solidFill>
              </a:rPr>
              <a:t>SMART_TRIGGER definition </a:t>
            </a:r>
            <a:r>
              <a:rPr lang="en-US" b="1" dirty="0">
                <a:solidFill>
                  <a:schemeClr val="tx2"/>
                </a:solidFill>
              </a:rPr>
              <a:t>for </a:t>
            </a:r>
            <a:r>
              <a:rPr lang="en-US" b="1" dirty="0" smtClean="0">
                <a:solidFill>
                  <a:schemeClr val="tx2"/>
                </a:solidFill>
              </a:rPr>
              <a:t>AGATA</a:t>
            </a:r>
            <a:endParaRPr lang="en-US" dirty="0">
              <a:solidFill>
                <a:schemeClr val="tx2"/>
              </a:solidFill>
            </a:endParaRPr>
          </a:p>
          <a:p>
            <a:pPr lvl="2">
              <a:buFontTx/>
              <a:buChar char="-"/>
            </a:pPr>
            <a:r>
              <a:rPr lang="en-US" i="1" dirty="0" smtClean="0"/>
              <a:t>We have to write the functional description of the Trigger for AGATA needs</a:t>
            </a:r>
          </a:p>
          <a:p>
            <a:pPr lvl="2">
              <a:buFontTx/>
              <a:buChar char="-"/>
            </a:pPr>
            <a:endParaRPr lang="en-US" i="1" dirty="0" smtClean="0"/>
          </a:p>
          <a:p>
            <a:pPr lvl="1"/>
            <a:r>
              <a:rPr lang="en-US" b="1" dirty="0">
                <a:solidFill>
                  <a:schemeClr val="tx2"/>
                </a:solidFill>
              </a:rPr>
              <a:t>SMART_AMC production </a:t>
            </a:r>
            <a:r>
              <a:rPr lang="en-US" b="1" dirty="0" smtClean="0">
                <a:solidFill>
                  <a:schemeClr val="tx2"/>
                </a:solidFill>
              </a:rPr>
              <a:t>batch 2 &amp; </a:t>
            </a:r>
            <a:r>
              <a:rPr lang="en-US" b="1" dirty="0">
                <a:solidFill>
                  <a:schemeClr val="tx2"/>
                </a:solidFill>
              </a:rPr>
              <a:t>SMART_MCH production batch </a:t>
            </a:r>
            <a:endParaRPr lang="en-US" b="1" dirty="0" smtClean="0">
              <a:solidFill>
                <a:schemeClr val="tx2"/>
              </a:solidFill>
            </a:endParaRPr>
          </a:p>
          <a:p>
            <a:pPr lvl="2">
              <a:buFontTx/>
              <a:buChar char="-"/>
            </a:pPr>
            <a:r>
              <a:rPr lang="en-US" i="1" dirty="0" smtClean="0"/>
              <a:t>We </a:t>
            </a:r>
            <a:r>
              <a:rPr lang="en-US" i="1" dirty="0"/>
              <a:t>have to plan the production of </a:t>
            </a:r>
            <a:r>
              <a:rPr lang="en-US" i="1" dirty="0" smtClean="0"/>
              <a:t>SMART modules to satisfied all expressed needs</a:t>
            </a:r>
            <a:endParaRPr lang="en-US" i="1" dirty="0"/>
          </a:p>
          <a:p>
            <a:pPr lvl="2">
              <a:buFontTx/>
              <a:buChar char="-"/>
            </a:pPr>
            <a:endParaRPr lang="en-US" dirty="0" smtClean="0"/>
          </a:p>
          <a:p>
            <a:pPr lvl="1"/>
            <a:r>
              <a:rPr lang="en-US" b="1" dirty="0" smtClean="0">
                <a:solidFill>
                  <a:schemeClr val="tx2"/>
                </a:solidFill>
              </a:rPr>
              <a:t>SMART_ENDPOINT for MESYTEC modules</a:t>
            </a:r>
          </a:p>
          <a:p>
            <a:pPr lvl="2">
              <a:buFontTx/>
              <a:buChar char="-"/>
            </a:pPr>
            <a:r>
              <a:rPr lang="en-US" i="1" dirty="0" smtClean="0"/>
              <a:t>We have to see if the BEAST &amp; VTC gateway fulfill the needs or if we have to go further</a:t>
            </a:r>
          </a:p>
          <a:p>
            <a:pPr lvl="2">
              <a:buFontTx/>
              <a:buChar char="-"/>
            </a:pPr>
            <a:endParaRPr lang="en-US" dirty="0" smtClean="0"/>
          </a:p>
          <a:p>
            <a:pPr lvl="1"/>
            <a:r>
              <a:rPr lang="en-US" b="1" dirty="0" smtClean="0">
                <a:solidFill>
                  <a:schemeClr val="tx2"/>
                </a:solidFill>
              </a:rPr>
              <a:t>Other </a:t>
            </a:r>
            <a:r>
              <a:rPr lang="en-US" b="1" dirty="0">
                <a:solidFill>
                  <a:schemeClr val="tx2"/>
                </a:solidFill>
              </a:rPr>
              <a:t>timestamping systems (e.g., White </a:t>
            </a:r>
            <a:r>
              <a:rPr lang="en-US" b="1" dirty="0" smtClean="0">
                <a:solidFill>
                  <a:schemeClr val="tx2"/>
                </a:solidFill>
              </a:rPr>
              <a:t>Rabbit)</a:t>
            </a:r>
            <a:endParaRPr lang="en-US" dirty="0" smtClean="0">
              <a:solidFill>
                <a:schemeClr val="tx2"/>
              </a:solidFill>
            </a:endParaRPr>
          </a:p>
          <a:p>
            <a:pPr lvl="2">
              <a:buFontTx/>
              <a:buChar char="-"/>
            </a:pPr>
            <a:r>
              <a:rPr lang="en-US" i="1" dirty="0" smtClean="0"/>
              <a:t>Exploring </a:t>
            </a:r>
            <a:r>
              <a:rPr lang="en-US" i="1" dirty="0"/>
              <a:t>compatibility and potential integration pathways for even broader system interoperability</a:t>
            </a:r>
            <a:r>
              <a:rPr lang="en-US" i="1" dirty="0" smtClean="0"/>
              <a:t>.</a:t>
            </a:r>
          </a:p>
          <a:p>
            <a:pPr lvl="2" algn="ctr">
              <a:buFontTx/>
              <a:buChar char="-"/>
            </a:pPr>
            <a:endParaRPr lang="en-US" dirty="0"/>
          </a:p>
          <a:p>
            <a:pPr algn="ctr"/>
            <a:r>
              <a:rPr lang="en-US" i="1" dirty="0">
                <a:solidFill>
                  <a:schemeClr val="tx2"/>
                </a:solidFill>
              </a:rPr>
              <a:t>Plenty still on our plate—let's keep the discussion going!</a:t>
            </a:r>
            <a:endParaRPr lang="en-US" dirty="0">
              <a:solidFill>
                <a:schemeClr val="tx2"/>
              </a:solidFill>
            </a:endParaRPr>
          </a:p>
          <a:p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D635BC3-97D4-247D-A8C3-873DDDCD8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99408" y="6318000"/>
            <a:ext cx="6858001" cy="540000"/>
          </a:xfrm>
        </p:spPr>
        <p:txBody>
          <a:bodyPr/>
          <a:lstStyle/>
          <a:p>
            <a:pPr algn="ctr"/>
            <a:r>
              <a:rPr lang="fr-FR" smtClean="0"/>
              <a:t>WORKSHOP AGATA-GRIT-VAMOS / SMART+GANIL coupling / M.BEZARD 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13/06/2025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241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 for your attention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3"/>
          </p:nvPr>
        </p:nvSpPr>
        <p:spPr>
          <a:xfrm>
            <a:off x="1199408" y="6319777"/>
            <a:ext cx="6858000" cy="538223"/>
          </a:xfrm>
        </p:spPr>
        <p:txBody>
          <a:bodyPr/>
          <a:lstStyle/>
          <a:p>
            <a:r>
              <a:rPr lang="fr-FR" smtClean="0"/>
              <a:t>WORKSHOP AGATA-GRIT-VAMOS / SMART+GANIL coupling / M.BEZARD 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13/06/2025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7143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4294967295"/>
          </p:nvPr>
        </p:nvSpPr>
        <p:spPr>
          <a:xfrm>
            <a:off x="504825" y="6318250"/>
            <a:ext cx="6319838" cy="539750"/>
          </a:xfrm>
        </p:spPr>
        <p:txBody>
          <a:bodyPr/>
          <a:lstStyle/>
          <a:p>
            <a:pPr algn="ctr"/>
            <a:r>
              <a:rPr lang="fr-FR" smtClean="0"/>
              <a:t>WORKSHOP AGATA-GRIT-VAMOS / SMART+GANIL coupling / M.BEZARD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0" y="6319838"/>
            <a:ext cx="504825" cy="538162"/>
          </a:xfrm>
        </p:spPr>
        <p:txBody>
          <a:bodyPr/>
          <a:lstStyle/>
          <a:p>
            <a:fld id="{94B63599-5DA0-BE42-AE37-88D1760620F1}" type="slidenum">
              <a:rPr lang="fr-FR" smtClean="0"/>
              <a:pPr/>
              <a:t>23</a:t>
            </a:fld>
            <a:endParaRPr lang="fr-FR" dirty="0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2233759"/>
              </p:ext>
            </p:extLst>
          </p:nvPr>
        </p:nvGraphicFramePr>
        <p:xfrm>
          <a:off x="1968617" y="1302558"/>
          <a:ext cx="8254767" cy="4252884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236944">
                  <a:extLst>
                    <a:ext uri="{9D8B030D-6E8A-4147-A177-3AD203B41FA5}">
                      <a16:colId xmlns:a16="http://schemas.microsoft.com/office/drawing/2014/main" val="2585858239"/>
                    </a:ext>
                  </a:extLst>
                </a:gridCol>
                <a:gridCol w="2035182">
                  <a:extLst>
                    <a:ext uri="{9D8B030D-6E8A-4147-A177-3AD203B41FA5}">
                      <a16:colId xmlns:a16="http://schemas.microsoft.com/office/drawing/2014/main" val="641991096"/>
                    </a:ext>
                  </a:extLst>
                </a:gridCol>
                <a:gridCol w="2000092">
                  <a:extLst>
                    <a:ext uri="{9D8B030D-6E8A-4147-A177-3AD203B41FA5}">
                      <a16:colId xmlns:a16="http://schemas.microsoft.com/office/drawing/2014/main" val="3241803145"/>
                    </a:ext>
                  </a:extLst>
                </a:gridCol>
                <a:gridCol w="1982549">
                  <a:extLst>
                    <a:ext uri="{9D8B030D-6E8A-4147-A177-3AD203B41FA5}">
                      <a16:colId xmlns:a16="http://schemas.microsoft.com/office/drawing/2014/main" val="167662745"/>
                    </a:ext>
                  </a:extLst>
                </a:gridCol>
              </a:tblGrid>
              <a:tr h="573426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SMART_AMC ROUTER  </a:t>
                      </a:r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SMART_AMC HUB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SMART_MCH</a:t>
                      </a:r>
                      <a:endParaRPr lang="en-US" dirty="0"/>
                    </a:p>
                  </a:txBody>
                  <a:tcPr marR="10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4067852"/>
                  </a:ext>
                </a:extLst>
              </a:tr>
              <a:tr h="36911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PCB (14</a:t>
                      </a:r>
                      <a:r>
                        <a:rPr lang="en-US" sz="1600" baseline="0" dirty="0" smtClean="0"/>
                        <a:t> layers) 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/>
                        <a:t>640+150(VAT)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640+150(VAT)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~1000(estimation)</a:t>
                      </a:r>
                      <a:endParaRPr lang="en-US" sz="1600" dirty="0"/>
                    </a:p>
                  </a:txBody>
                  <a:tcPr marR="10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0364527"/>
                  </a:ext>
                </a:extLst>
              </a:tr>
              <a:tr h="55323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Front panel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kit</a:t>
                      </a:r>
                    </a:p>
                    <a:p>
                      <a:pPr algn="ctr"/>
                      <a:r>
                        <a:rPr lang="en-US" sz="1600" dirty="0" smtClean="0"/>
                        <a:t>+ Drilling</a:t>
                      </a:r>
                    </a:p>
                    <a:p>
                      <a:pPr algn="ctr"/>
                      <a:r>
                        <a:rPr lang="en-US" sz="1600" dirty="0" smtClean="0"/>
                        <a:t>+</a:t>
                      </a:r>
                      <a:r>
                        <a:rPr lang="en-US" sz="1600" baseline="0" dirty="0" smtClean="0"/>
                        <a:t> Silkscreen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R="10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9227666"/>
                  </a:ext>
                </a:extLst>
              </a:tr>
              <a:tr h="61146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Assembly</a:t>
                      </a:r>
                      <a:endParaRPr lang="en-US" sz="1600" baseline="0" dirty="0" smtClean="0"/>
                    </a:p>
                    <a:p>
                      <a:pPr algn="ctr"/>
                      <a:r>
                        <a:rPr lang="en-US" sz="1600" baseline="0" dirty="0" smtClean="0"/>
                        <a:t>+ Passive components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850</a:t>
                      </a:r>
                      <a:endParaRPr lang="en-US" sz="16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850</a:t>
                      </a:r>
                      <a:endParaRPr lang="en-US" sz="16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900     </a:t>
                      </a:r>
                      <a:endParaRPr lang="en-US" sz="1600" dirty="0"/>
                    </a:p>
                  </a:txBody>
                  <a:tcPr marR="10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9266736"/>
                  </a:ext>
                </a:extLst>
              </a:tr>
              <a:tr h="596165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/>
                        <a:t>Active components (provided)</a:t>
                      </a:r>
                      <a:endParaRPr lang="en-US" sz="1600" dirty="0" smtClean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600</a:t>
                      </a:r>
                      <a:endParaRPr lang="en-US" sz="16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600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700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10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1158844"/>
                  </a:ext>
                </a:extLst>
              </a:tr>
              <a:tr h="35233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SOM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2300</a:t>
                      </a:r>
                      <a:endParaRPr lang="en-US" sz="16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2600</a:t>
                      </a:r>
                      <a:endParaRPr lang="en-US" sz="16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9000    </a:t>
                      </a:r>
                      <a:endParaRPr lang="en-US" sz="1600" dirty="0"/>
                    </a:p>
                  </a:txBody>
                  <a:tcPr marL="0" marR="10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9824721"/>
                  </a:ext>
                </a:extLst>
              </a:tr>
              <a:tr h="49499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UART2USB board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120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120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 smtClean="0">
                          <a:solidFill>
                            <a:schemeClr val="tx1"/>
                          </a:solidFill>
                        </a:rPr>
                        <a:t> 120</a:t>
                      </a:r>
                    </a:p>
                  </a:txBody>
                  <a:tcPr marR="10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8984429"/>
                  </a:ext>
                </a:extLst>
              </a:tr>
              <a:tr h="35118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Price/Unit (€)</a:t>
                      </a:r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4800</a:t>
                      </a:r>
                      <a:endParaRPr lang="en-US" b="1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5100</a:t>
                      </a:r>
                      <a:endParaRPr lang="en-US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11860</a:t>
                      </a:r>
                      <a:endParaRPr lang="en-US" b="1" dirty="0"/>
                    </a:p>
                  </a:txBody>
                  <a:tcPr marR="10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0033945"/>
                  </a:ext>
                </a:extLst>
              </a:tr>
            </a:tbl>
          </a:graphicData>
        </a:graphic>
      </p:graphicFrame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13/06/2025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97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/>
          <p:cNvSpPr>
            <a:spLocks noGrp="1"/>
          </p:cNvSpPr>
          <p:nvPr>
            <p:ph type="title"/>
          </p:nvPr>
        </p:nvSpPr>
        <p:spPr>
          <a:xfrm>
            <a:off x="695325" y="352476"/>
            <a:ext cx="10801350" cy="612775"/>
          </a:xfrm>
        </p:spPr>
        <p:txBody>
          <a:bodyPr/>
          <a:lstStyle/>
          <a:p>
            <a:r>
              <a:rPr lang="fr-FR" dirty="0" err="1" smtClean="0"/>
              <a:t>Outline</a:t>
            </a:r>
            <a:endParaRPr lang="fr-FR" dirty="0"/>
          </a:p>
        </p:txBody>
      </p:sp>
      <p:sp>
        <p:nvSpPr>
          <p:cNvPr id="18" name="Espace réservé du contenu 17"/>
          <p:cNvSpPr>
            <a:spLocks noGrp="1"/>
          </p:cNvSpPr>
          <p:nvPr>
            <p:ph idx="1"/>
          </p:nvPr>
        </p:nvSpPr>
        <p:spPr>
          <a:xfrm>
            <a:off x="695325" y="1320805"/>
            <a:ext cx="10801350" cy="4838441"/>
          </a:xfrm>
        </p:spPr>
        <p:txBody>
          <a:bodyPr/>
          <a:lstStyle/>
          <a:p>
            <a:r>
              <a:rPr lang="en-US" b="1" dirty="0"/>
              <a:t>This talk is not about…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Time-of-flight </a:t>
            </a:r>
            <a:r>
              <a:rPr lang="en-US" dirty="0"/>
              <a:t>or timing measurements (TAC, etc</a:t>
            </a:r>
            <a:r>
              <a:rPr lang="en-US" dirty="0" smtClean="0"/>
              <a:t>.)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Computing/dataflow architecture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Acquisition </a:t>
            </a:r>
            <a:r>
              <a:rPr lang="en-US" dirty="0"/>
              <a:t>software </a:t>
            </a:r>
            <a:r>
              <a:rPr lang="en-US" dirty="0" smtClean="0"/>
              <a:t>integration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r>
              <a:rPr lang="en-US" b="1" dirty="0"/>
              <a:t>But about…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The </a:t>
            </a:r>
            <a:r>
              <a:rPr lang="en-US" dirty="0"/>
              <a:t>process of assigning global (absolute) timestamps to physical </a:t>
            </a:r>
            <a:r>
              <a:rPr lang="en-US" dirty="0" smtClean="0"/>
              <a:t>events</a:t>
            </a:r>
          </a:p>
          <a:p>
            <a:pPr marL="285750" indent="-285750">
              <a:buFontTx/>
              <a:buChar char="-"/>
            </a:pPr>
            <a:r>
              <a:rPr lang="en-US" dirty="0"/>
              <a:t>Hardware synchronization across different </a:t>
            </a:r>
            <a:r>
              <a:rPr lang="en-US" dirty="0" smtClean="0"/>
              <a:t>detectors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Enabling </a:t>
            </a:r>
            <a:r>
              <a:rPr lang="en-US" dirty="0"/>
              <a:t>coherent event correlation in distributed setups</a:t>
            </a:r>
          </a:p>
          <a:p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D635BC3-97D4-247D-A8C3-873DDDCD8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99408" y="6318000"/>
            <a:ext cx="6858001" cy="540000"/>
          </a:xfrm>
        </p:spPr>
        <p:txBody>
          <a:bodyPr/>
          <a:lstStyle/>
          <a:p>
            <a:pPr algn="ctr"/>
            <a:r>
              <a:rPr lang="fr-FR" smtClean="0"/>
              <a:t>WORKSHOP AGATA-GRIT-VAMOS / SMART+GANIL coupling / M.BEZARD 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13/06/2025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9430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/>
          <p:cNvSpPr>
            <a:spLocks noGrp="1"/>
          </p:cNvSpPr>
          <p:nvPr>
            <p:ph type="title"/>
          </p:nvPr>
        </p:nvSpPr>
        <p:spPr>
          <a:xfrm>
            <a:off x="695325" y="182881"/>
            <a:ext cx="9608004" cy="958683"/>
          </a:xfrm>
        </p:spPr>
        <p:txBody>
          <a:bodyPr>
            <a:normAutofit fontScale="90000"/>
          </a:bodyPr>
          <a:lstStyle/>
          <a:p>
            <a:r>
              <a:rPr lang="en-US" dirty="0"/>
              <a:t>From </a:t>
            </a:r>
            <a:r>
              <a:rPr lang="en-US" dirty="0" smtClean="0"/>
              <a:t>challenges </a:t>
            </a:r>
            <a:r>
              <a:rPr lang="en-US" dirty="0"/>
              <a:t>to </a:t>
            </a:r>
            <a:r>
              <a:rPr lang="en-US" dirty="0" smtClean="0"/>
              <a:t>solutions</a:t>
            </a:r>
            <a:r>
              <a:rPr lang="en-US" dirty="0"/>
              <a:t>: The </a:t>
            </a:r>
            <a:r>
              <a:rPr lang="en-US" dirty="0" smtClean="0"/>
              <a:t>timeline </a:t>
            </a:r>
            <a:r>
              <a:rPr lang="en-US" dirty="0"/>
              <a:t>of Timestamping at GANIL</a:t>
            </a:r>
            <a:endParaRPr lang="fr-FR" dirty="0"/>
          </a:p>
        </p:txBody>
      </p:sp>
      <p:sp>
        <p:nvSpPr>
          <p:cNvPr id="18" name="Espace réservé du contenu 17"/>
          <p:cNvSpPr>
            <a:spLocks noGrp="1"/>
          </p:cNvSpPr>
          <p:nvPr>
            <p:ph idx="1"/>
          </p:nvPr>
        </p:nvSpPr>
        <p:spPr>
          <a:xfrm>
            <a:off x="695325" y="1319917"/>
            <a:ext cx="10801350" cy="4903752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sz="1800" i="1" dirty="0">
                <a:solidFill>
                  <a:schemeClr val="tx2"/>
                </a:solidFill>
              </a:rPr>
              <a:t>This presentation aims to shed light on the following </a:t>
            </a:r>
            <a:r>
              <a:rPr lang="en-US" sz="1800" b="1" i="1" dirty="0">
                <a:solidFill>
                  <a:schemeClr val="tx2"/>
                </a:solidFill>
              </a:rPr>
              <a:t>key questions</a:t>
            </a:r>
            <a:r>
              <a:rPr lang="en-US" sz="1800" i="1" dirty="0" smtClean="0">
                <a:solidFill>
                  <a:schemeClr val="tx2"/>
                </a:solidFill>
              </a:rPr>
              <a:t>:</a:t>
            </a:r>
          </a:p>
          <a:p>
            <a:endParaRPr lang="en-US" sz="1400" dirty="0" smtClean="0"/>
          </a:p>
          <a:p>
            <a:pPr marL="400050" indent="-400050">
              <a:buFont typeface="+mj-lt"/>
              <a:buAutoNum type="romanUcPeriod"/>
            </a:pPr>
            <a:r>
              <a:rPr lang="en-US" sz="1900" dirty="0" smtClean="0"/>
              <a:t>Where are we today at </a:t>
            </a:r>
            <a:r>
              <a:rPr lang="en-US" sz="1900" b="1" dirty="0" smtClean="0"/>
              <a:t>GANIL </a:t>
            </a:r>
            <a:r>
              <a:rPr lang="en-US" sz="1900" dirty="0" smtClean="0"/>
              <a:t>?</a:t>
            </a:r>
          </a:p>
          <a:p>
            <a:pPr marL="971550" lvl="1" indent="-285750">
              <a:buFontTx/>
              <a:buChar char="-"/>
            </a:pPr>
            <a:r>
              <a:rPr lang="en-US" dirty="0" smtClean="0"/>
              <a:t>Current </a:t>
            </a:r>
            <a:r>
              <a:rPr lang="en-US" b="1" dirty="0"/>
              <a:t>state-of-the-art</a:t>
            </a:r>
            <a:r>
              <a:rPr lang="en-US" dirty="0"/>
              <a:t> solutions and methods we </a:t>
            </a:r>
            <a:r>
              <a:rPr lang="en-US" dirty="0" smtClean="0"/>
              <a:t>use</a:t>
            </a:r>
          </a:p>
          <a:p>
            <a:pPr lvl="1" indent="0">
              <a:buNone/>
            </a:pPr>
            <a:endParaRPr lang="en-US" sz="1400" dirty="0" smtClean="0"/>
          </a:p>
          <a:p>
            <a:pPr marL="400050" indent="-400050">
              <a:buFont typeface="+mj-lt"/>
              <a:buAutoNum type="romanUcPeriod"/>
            </a:pPr>
            <a:r>
              <a:rPr lang="en-US" sz="1900" dirty="0" smtClean="0"/>
              <a:t>What are the </a:t>
            </a:r>
            <a:r>
              <a:rPr lang="en-US" sz="1900" b="1" dirty="0" smtClean="0"/>
              <a:t>main challenges </a:t>
            </a:r>
            <a:r>
              <a:rPr lang="en-US" sz="1900" dirty="0" smtClean="0"/>
              <a:t>we face ?</a:t>
            </a:r>
          </a:p>
          <a:p>
            <a:pPr marL="971550" lvl="1" indent="-285750">
              <a:buFontTx/>
              <a:buChar char="-"/>
            </a:pPr>
            <a:r>
              <a:rPr lang="en-US" dirty="0" smtClean="0"/>
              <a:t>Challenges </a:t>
            </a:r>
            <a:r>
              <a:rPr lang="en-US" dirty="0"/>
              <a:t>that pushed us to </a:t>
            </a:r>
            <a:r>
              <a:rPr lang="en-US" dirty="0" smtClean="0"/>
              <a:t>proposed </a:t>
            </a:r>
            <a:r>
              <a:rPr lang="en-US" dirty="0"/>
              <a:t>something </a:t>
            </a:r>
            <a:r>
              <a:rPr lang="en-US" dirty="0" smtClean="0"/>
              <a:t>new</a:t>
            </a:r>
          </a:p>
          <a:p>
            <a:pPr marL="971550" lvl="1" indent="-285750">
              <a:buFontTx/>
              <a:buChar char="-"/>
            </a:pPr>
            <a:endParaRPr lang="en-US" sz="1400" dirty="0" smtClean="0"/>
          </a:p>
          <a:p>
            <a:pPr marL="400050" indent="-400050">
              <a:buFont typeface="+mj-lt"/>
              <a:buAutoNum type="romanUcPeriod"/>
            </a:pPr>
            <a:r>
              <a:rPr lang="en-US" sz="1900" dirty="0" smtClean="0"/>
              <a:t>How does the </a:t>
            </a:r>
            <a:r>
              <a:rPr lang="en-US" sz="1900" b="1" dirty="0" smtClean="0"/>
              <a:t>SMART</a:t>
            </a:r>
            <a:r>
              <a:rPr lang="en-US" sz="1900" dirty="0" smtClean="0"/>
              <a:t> system address future challenges ?</a:t>
            </a:r>
          </a:p>
          <a:p>
            <a:pPr marL="971550" lvl="1" indent="-285750">
              <a:buFontTx/>
              <a:buChar char="-"/>
            </a:pPr>
            <a:r>
              <a:rPr lang="en-US" dirty="0" smtClean="0"/>
              <a:t>Key concepts and </a:t>
            </a:r>
            <a:r>
              <a:rPr lang="en-US" dirty="0"/>
              <a:t>how it addresses our </a:t>
            </a:r>
            <a:r>
              <a:rPr lang="en-US" b="1" dirty="0"/>
              <a:t>specific </a:t>
            </a:r>
            <a:r>
              <a:rPr lang="en-US" b="1" dirty="0" smtClean="0"/>
              <a:t>requirements</a:t>
            </a:r>
          </a:p>
          <a:p>
            <a:pPr marL="971550" lvl="1" indent="-285750">
              <a:buFontTx/>
              <a:buChar char="-"/>
            </a:pPr>
            <a:endParaRPr lang="en-US" sz="1400" b="1" dirty="0" smtClean="0"/>
          </a:p>
          <a:p>
            <a:pPr marL="400050" indent="-400050">
              <a:buFont typeface="+mj-lt"/>
              <a:buAutoNum type="romanUcPeriod"/>
            </a:pPr>
            <a:r>
              <a:rPr lang="en-US" sz="1900" dirty="0" smtClean="0"/>
              <a:t>How are we </a:t>
            </a:r>
            <a:r>
              <a:rPr lang="en-US" sz="1900" b="1" dirty="0" smtClean="0"/>
              <a:t>deploying</a:t>
            </a:r>
            <a:r>
              <a:rPr lang="en-US" sz="1900" dirty="0" smtClean="0"/>
              <a:t> it in practice ?</a:t>
            </a:r>
          </a:p>
          <a:p>
            <a:pPr marL="971550" lvl="1" indent="-285750">
              <a:buFontTx/>
              <a:buChar char="-"/>
            </a:pPr>
            <a:r>
              <a:rPr lang="en-US" dirty="0" smtClean="0"/>
              <a:t>Our </a:t>
            </a:r>
            <a:r>
              <a:rPr lang="en-US" b="1" dirty="0" smtClean="0"/>
              <a:t>phased</a:t>
            </a:r>
            <a:r>
              <a:rPr lang="en-US" dirty="0" smtClean="0"/>
              <a:t> development and deployment strategy</a:t>
            </a:r>
          </a:p>
          <a:p>
            <a:pPr marL="971550" lvl="1" indent="-285750">
              <a:buFontTx/>
              <a:buChar char="-"/>
            </a:pPr>
            <a:endParaRPr lang="en-US" sz="1400" dirty="0" smtClean="0"/>
          </a:p>
          <a:p>
            <a:pPr marL="400050" indent="-400050">
              <a:buFont typeface="+mj-lt"/>
              <a:buAutoNum type="romanUcPeriod"/>
            </a:pPr>
            <a:r>
              <a:rPr lang="en-US" sz="1900" dirty="0" smtClean="0"/>
              <a:t>What else ?</a:t>
            </a:r>
          </a:p>
          <a:p>
            <a:pPr marL="971550" lvl="1" indent="-285750">
              <a:buFontTx/>
              <a:buChar char="-"/>
            </a:pPr>
            <a:r>
              <a:rPr lang="en-US" b="1" dirty="0"/>
              <a:t>Future questions</a:t>
            </a:r>
            <a:r>
              <a:rPr lang="en-US" dirty="0"/>
              <a:t> to solve over coffee</a:t>
            </a: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D635BC3-97D4-247D-A8C3-873DDDCD8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99408" y="6318000"/>
            <a:ext cx="6858001" cy="540000"/>
          </a:xfrm>
        </p:spPr>
        <p:txBody>
          <a:bodyPr/>
          <a:lstStyle/>
          <a:p>
            <a:pPr algn="ctr"/>
            <a:r>
              <a:rPr lang="fr-FR" smtClean="0"/>
              <a:t>WORKSHOP AGATA-GRIT-VAMOS / SMART+GANIL coupling / M.BEZARD 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13/06/2025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42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/>
          <p:cNvSpPr>
            <a:spLocks noGrp="1"/>
          </p:cNvSpPr>
          <p:nvPr>
            <p:ph type="title"/>
          </p:nvPr>
        </p:nvSpPr>
        <p:spPr>
          <a:xfrm>
            <a:off x="695325" y="167619"/>
            <a:ext cx="10801350" cy="958683"/>
          </a:xfrm>
        </p:spPr>
        <p:txBody>
          <a:bodyPr>
            <a:normAutofit/>
          </a:bodyPr>
          <a:lstStyle/>
          <a:p>
            <a:r>
              <a:rPr lang="en-US" dirty="0" smtClean="0"/>
              <a:t>I. Where </a:t>
            </a:r>
            <a:r>
              <a:rPr lang="en-US" dirty="0"/>
              <a:t>are we today at GANIL?</a:t>
            </a:r>
          </a:p>
        </p:txBody>
      </p:sp>
      <p:sp>
        <p:nvSpPr>
          <p:cNvPr id="18" name="Espace réservé du contenu 17"/>
          <p:cNvSpPr>
            <a:spLocks noGrp="1"/>
          </p:cNvSpPr>
          <p:nvPr>
            <p:ph idx="1"/>
          </p:nvPr>
        </p:nvSpPr>
        <p:spPr>
          <a:xfrm>
            <a:off x="695325" y="1126302"/>
            <a:ext cx="10801350" cy="5391562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fr-FR" i="1" dirty="0" smtClean="0">
                <a:solidFill>
                  <a:schemeClr val="tx2"/>
                </a:solidFill>
              </a:rPr>
              <a:t>Four </a:t>
            </a:r>
            <a:r>
              <a:rPr lang="fr-FR" i="1" dirty="0" err="1">
                <a:solidFill>
                  <a:schemeClr val="tx2"/>
                </a:solidFill>
              </a:rPr>
              <a:t>representative</a:t>
            </a:r>
            <a:r>
              <a:rPr lang="fr-FR" i="1" dirty="0">
                <a:solidFill>
                  <a:schemeClr val="tx2"/>
                </a:solidFill>
              </a:rPr>
              <a:t> setups </a:t>
            </a:r>
            <a:r>
              <a:rPr lang="fr-FR" i="1" dirty="0" smtClean="0">
                <a:solidFill>
                  <a:schemeClr val="tx2"/>
                </a:solidFill>
              </a:rPr>
              <a:t>to </a:t>
            </a:r>
            <a:r>
              <a:rPr lang="fr-FR" b="1" i="1" dirty="0" err="1" smtClean="0">
                <a:solidFill>
                  <a:schemeClr val="tx2"/>
                </a:solidFill>
              </a:rPr>
              <a:t>illustrate</a:t>
            </a:r>
            <a:r>
              <a:rPr lang="fr-FR" b="1" i="1" dirty="0" smtClean="0">
                <a:solidFill>
                  <a:schemeClr val="tx2"/>
                </a:solidFill>
              </a:rPr>
              <a:t> the state-of–art </a:t>
            </a:r>
            <a:r>
              <a:rPr lang="fr-FR" i="1" dirty="0" smtClean="0">
                <a:solidFill>
                  <a:schemeClr val="tx2"/>
                </a:solidFill>
              </a:rPr>
              <a:t>of </a:t>
            </a:r>
            <a:r>
              <a:rPr lang="fr-FR" i="1" dirty="0" err="1" smtClean="0">
                <a:solidFill>
                  <a:schemeClr val="tx2"/>
                </a:solidFill>
              </a:rPr>
              <a:t>timestamping</a:t>
            </a:r>
            <a:r>
              <a:rPr lang="fr-FR" i="1" dirty="0" smtClean="0">
                <a:solidFill>
                  <a:schemeClr val="tx2"/>
                </a:solidFill>
              </a:rPr>
              <a:t> in GANIL</a:t>
            </a:r>
          </a:p>
          <a:p>
            <a:endParaRPr lang="fr-FR" sz="1300" i="1" dirty="0"/>
          </a:p>
          <a:p>
            <a:pPr fontAlgn="ctr"/>
            <a:r>
              <a:rPr lang="fr-FR" sz="1500" b="1" dirty="0" smtClean="0">
                <a:solidFill>
                  <a:schemeClr val="tx2"/>
                </a:solidFill>
              </a:rPr>
              <a:t>INDRA/FAZIA</a:t>
            </a:r>
          </a:p>
          <a:p>
            <a:pPr marL="971550" lvl="1" indent="-285750">
              <a:buFontTx/>
              <a:buChar char="-"/>
            </a:pPr>
            <a:r>
              <a:rPr lang="fr-FR" sz="1400" dirty="0" smtClean="0"/>
              <a:t>MESYTEC VME DAQ modules </a:t>
            </a:r>
            <a:r>
              <a:rPr lang="fr-FR" sz="1400" dirty="0" err="1" smtClean="0"/>
              <a:t>with</a:t>
            </a:r>
            <a:r>
              <a:rPr lang="fr-FR" sz="1400" dirty="0" smtClean="0"/>
              <a:t> </a:t>
            </a:r>
            <a:r>
              <a:rPr lang="fr-FR" sz="1400" b="1" dirty="0" smtClean="0"/>
              <a:t>CENTRUM</a:t>
            </a:r>
            <a:r>
              <a:rPr lang="fr-FR" sz="1400" dirty="0" smtClean="0"/>
              <a:t> (</a:t>
            </a:r>
            <a:r>
              <a:rPr lang="en-US" sz="1400" b="1" dirty="0" smtClean="0"/>
              <a:t>C</a:t>
            </a:r>
            <a:r>
              <a:rPr lang="en-US" sz="1400" dirty="0" smtClean="0"/>
              <a:t>lock </a:t>
            </a:r>
            <a:r>
              <a:rPr lang="en-US" sz="1400" b="1" dirty="0"/>
              <a:t>E</a:t>
            </a:r>
            <a:r>
              <a:rPr lang="en-US" sz="1400" dirty="0"/>
              <a:t>vent </a:t>
            </a:r>
            <a:r>
              <a:rPr lang="en-US" sz="1400" b="1" dirty="0"/>
              <a:t>N</a:t>
            </a:r>
            <a:r>
              <a:rPr lang="en-US" sz="1400" dirty="0"/>
              <a:t>umber </a:t>
            </a:r>
            <a:r>
              <a:rPr lang="en-US" sz="1400" b="1" dirty="0"/>
              <a:t>T</a:t>
            </a:r>
            <a:r>
              <a:rPr lang="en-US" sz="1400" dirty="0"/>
              <a:t>ransmitter </a:t>
            </a:r>
            <a:r>
              <a:rPr lang="en-US" sz="1400" b="1" dirty="0"/>
              <a:t>R</a:t>
            </a:r>
            <a:r>
              <a:rPr lang="en-US" sz="1400" dirty="0"/>
              <a:t>eceiver </a:t>
            </a:r>
            <a:r>
              <a:rPr lang="en-US" sz="1400" b="1" dirty="0"/>
              <a:t>U</a:t>
            </a:r>
            <a:r>
              <a:rPr lang="en-US" sz="1400" dirty="0"/>
              <a:t>niversal </a:t>
            </a:r>
            <a:r>
              <a:rPr lang="en-US" sz="1400" b="1" dirty="0" smtClean="0"/>
              <a:t>M</a:t>
            </a:r>
            <a:r>
              <a:rPr lang="en-US" sz="1400" dirty="0" smtClean="0"/>
              <a:t>odule) and TGV </a:t>
            </a:r>
            <a:r>
              <a:rPr lang="fr-FR" sz="1400" dirty="0"/>
              <a:t>(</a:t>
            </a:r>
            <a:r>
              <a:rPr lang="fr-FR" sz="1400" b="1" dirty="0"/>
              <a:t>T</a:t>
            </a:r>
            <a:r>
              <a:rPr lang="fr-FR" sz="1400" dirty="0"/>
              <a:t>rigger </a:t>
            </a:r>
            <a:r>
              <a:rPr lang="fr-FR" sz="1400" b="1" dirty="0" err="1"/>
              <a:t>G</a:t>
            </a:r>
            <a:r>
              <a:rPr lang="fr-FR" sz="1400" dirty="0" err="1"/>
              <a:t>enerique</a:t>
            </a:r>
            <a:r>
              <a:rPr lang="fr-FR" sz="1400" dirty="0"/>
              <a:t> </a:t>
            </a:r>
            <a:r>
              <a:rPr lang="fr-FR" sz="1400" b="1" dirty="0"/>
              <a:t>V</a:t>
            </a:r>
            <a:r>
              <a:rPr lang="fr-FR" sz="1400" dirty="0"/>
              <a:t>ME</a:t>
            </a:r>
            <a:r>
              <a:rPr lang="fr-FR" sz="1400" dirty="0" smtClean="0"/>
              <a:t>)</a:t>
            </a:r>
          </a:p>
          <a:p>
            <a:pPr marL="971550" lvl="1" indent="-285750">
              <a:buFontTx/>
              <a:buChar char="-"/>
            </a:pPr>
            <a:endParaRPr lang="fr-FR" sz="1400" dirty="0"/>
          </a:p>
          <a:p>
            <a:pPr fontAlgn="ctr"/>
            <a:r>
              <a:rPr lang="fr-FR" sz="1400" b="1" dirty="0" smtClean="0">
                <a:solidFill>
                  <a:schemeClr val="tx2"/>
                </a:solidFill>
              </a:rPr>
              <a:t>EXOGAM–MEDLEY–PPAC</a:t>
            </a:r>
          </a:p>
          <a:p>
            <a:pPr marL="971550" lvl="1" indent="-285750" fontAlgn="ctr">
              <a:buFontTx/>
              <a:buChar char="-"/>
            </a:pPr>
            <a:r>
              <a:rPr lang="fr-FR" sz="1400" dirty="0" smtClean="0"/>
              <a:t>GANIL NUMEXO2 </a:t>
            </a:r>
            <a:r>
              <a:rPr lang="fr-FR" sz="1400" dirty="0"/>
              <a:t>DAQ </a:t>
            </a:r>
            <a:r>
              <a:rPr lang="fr-FR" sz="1400" dirty="0" smtClean="0"/>
              <a:t>modules </a:t>
            </a:r>
            <a:r>
              <a:rPr lang="fr-FR" sz="1400" dirty="0" err="1" smtClean="0"/>
              <a:t>with</a:t>
            </a:r>
            <a:r>
              <a:rPr lang="fr-FR" sz="1400" dirty="0" smtClean="0"/>
              <a:t> </a:t>
            </a:r>
            <a:r>
              <a:rPr lang="fr-FR" sz="1400" b="1" dirty="0" smtClean="0"/>
              <a:t>GTS</a:t>
            </a:r>
            <a:r>
              <a:rPr lang="fr-FR" sz="1400" dirty="0" smtClean="0"/>
              <a:t> </a:t>
            </a:r>
            <a:r>
              <a:rPr lang="fr-FR" sz="1400" dirty="0"/>
              <a:t>(</a:t>
            </a:r>
            <a:r>
              <a:rPr lang="fr-FR" sz="1400" b="1" dirty="0"/>
              <a:t>G</a:t>
            </a:r>
            <a:r>
              <a:rPr lang="fr-FR" sz="1400" dirty="0"/>
              <a:t>lobal </a:t>
            </a:r>
            <a:r>
              <a:rPr lang="fr-FR" sz="1400" b="1" dirty="0"/>
              <a:t>T</a:t>
            </a:r>
            <a:r>
              <a:rPr lang="fr-FR" sz="1400" dirty="0"/>
              <a:t>rigger and </a:t>
            </a:r>
            <a:r>
              <a:rPr lang="fr-FR" sz="1400" b="1" dirty="0" err="1"/>
              <a:t>S</a:t>
            </a:r>
            <a:r>
              <a:rPr lang="fr-FR" sz="1400" dirty="0" err="1"/>
              <a:t>ynchronization</a:t>
            </a:r>
            <a:r>
              <a:rPr lang="fr-FR" sz="1400" dirty="0" smtClean="0"/>
              <a:t>)</a:t>
            </a:r>
          </a:p>
          <a:p>
            <a:pPr marL="971550" lvl="1" indent="-285750" fontAlgn="ctr">
              <a:buFontTx/>
              <a:buChar char="-"/>
            </a:pPr>
            <a:endParaRPr lang="fr-FR" sz="1400" dirty="0" smtClean="0"/>
          </a:p>
          <a:p>
            <a:pPr fontAlgn="ctr"/>
            <a:r>
              <a:rPr lang="fr-FR" sz="1500" b="1" dirty="0" smtClean="0">
                <a:solidFill>
                  <a:schemeClr val="tx2"/>
                </a:solidFill>
              </a:rPr>
              <a:t>ACTAR</a:t>
            </a:r>
          </a:p>
          <a:p>
            <a:pPr lvl="1" fontAlgn="ctr">
              <a:buFontTx/>
              <a:buChar char="-"/>
            </a:pPr>
            <a:r>
              <a:rPr lang="fr-FR" sz="1400" dirty="0" smtClean="0"/>
              <a:t> GET </a:t>
            </a:r>
            <a:r>
              <a:rPr lang="fr-FR" sz="1400" dirty="0"/>
              <a:t>(</a:t>
            </a:r>
            <a:r>
              <a:rPr lang="fr-FR" sz="1400" dirty="0" err="1"/>
              <a:t>Generic</a:t>
            </a:r>
            <a:r>
              <a:rPr lang="fr-FR" sz="1400" dirty="0"/>
              <a:t> Electronics for </a:t>
            </a:r>
            <a:r>
              <a:rPr lang="fr-FR" sz="1400" dirty="0" err="1"/>
              <a:t>TPCs</a:t>
            </a:r>
            <a:r>
              <a:rPr lang="fr-FR" sz="1400" dirty="0" smtClean="0"/>
              <a:t>) µTCA DAC  </a:t>
            </a:r>
            <a:r>
              <a:rPr lang="fr-FR" sz="1400" dirty="0" err="1"/>
              <a:t>with</a:t>
            </a:r>
            <a:r>
              <a:rPr lang="fr-FR" sz="1400" dirty="0"/>
              <a:t> </a:t>
            </a:r>
            <a:r>
              <a:rPr lang="fr-FR" sz="1400" b="1" dirty="0" smtClean="0"/>
              <a:t>MUTANT</a:t>
            </a:r>
            <a:r>
              <a:rPr lang="fr-FR" sz="1400" dirty="0" smtClean="0"/>
              <a:t> (</a:t>
            </a:r>
            <a:r>
              <a:rPr lang="fr-FR" sz="1400" b="1" dirty="0" err="1" smtClean="0"/>
              <a:t>MU</a:t>
            </a:r>
            <a:r>
              <a:rPr lang="fr-FR" sz="1400" dirty="0" err="1" smtClean="0"/>
              <a:t>tiplicity</a:t>
            </a:r>
            <a:r>
              <a:rPr lang="fr-FR" sz="1400" dirty="0"/>
              <a:t>, </a:t>
            </a:r>
            <a:r>
              <a:rPr lang="fr-FR" sz="1400" b="1" dirty="0"/>
              <a:t>T</a:t>
            </a:r>
            <a:r>
              <a:rPr lang="fr-FR" sz="1400" dirty="0"/>
              <a:t>rigger </a:t>
            </a:r>
            <a:r>
              <a:rPr lang="fr-FR" sz="1400" b="1" dirty="0" err="1"/>
              <a:t>AN</a:t>
            </a:r>
            <a:r>
              <a:rPr lang="fr-FR" sz="1400" dirty="0" err="1"/>
              <a:t>d</a:t>
            </a:r>
            <a:r>
              <a:rPr lang="fr-FR" sz="1400" dirty="0"/>
              <a:t> </a:t>
            </a:r>
            <a:r>
              <a:rPr lang="fr-FR" sz="1400" b="1" dirty="0" smtClean="0"/>
              <a:t>T</a:t>
            </a:r>
            <a:r>
              <a:rPr lang="fr-FR" sz="1400" dirty="0" smtClean="0"/>
              <a:t>ime)</a:t>
            </a:r>
          </a:p>
          <a:p>
            <a:pPr lvl="1" fontAlgn="ctr">
              <a:buFontTx/>
              <a:buChar char="-"/>
            </a:pPr>
            <a:endParaRPr lang="fr-FR" sz="1400" dirty="0"/>
          </a:p>
          <a:p>
            <a:pPr fontAlgn="ctr"/>
            <a:r>
              <a:rPr lang="fr-FR" sz="1500" b="1" dirty="0" smtClean="0">
                <a:solidFill>
                  <a:schemeClr val="tx2"/>
                </a:solidFill>
              </a:rPr>
              <a:t>LISE 2024 (MUGAST/CATS/EXOGAM/ZDD)</a:t>
            </a:r>
          </a:p>
          <a:p>
            <a:pPr lvl="1" fontAlgn="ctr">
              <a:buFontTx/>
              <a:buChar char="-"/>
            </a:pPr>
            <a:r>
              <a:rPr lang="fr-FR" sz="1400" dirty="0" smtClean="0"/>
              <a:t>GANIL VXI DAQ modules </a:t>
            </a:r>
            <a:r>
              <a:rPr lang="fr-FR" sz="1400" dirty="0" err="1" smtClean="0"/>
              <a:t>with</a:t>
            </a:r>
            <a:r>
              <a:rPr lang="fr-FR" sz="1400" dirty="0" smtClean="0"/>
              <a:t> CENTRUM </a:t>
            </a:r>
            <a:r>
              <a:rPr lang="fr-FR" sz="1400" dirty="0" err="1" smtClean="0"/>
              <a:t>coupled</a:t>
            </a:r>
            <a:r>
              <a:rPr lang="fr-FR" sz="1400" dirty="0" smtClean="0"/>
              <a:t> </a:t>
            </a:r>
            <a:r>
              <a:rPr lang="fr-FR" sz="1400" dirty="0" err="1" smtClean="0"/>
              <a:t>with</a:t>
            </a:r>
            <a:r>
              <a:rPr lang="fr-FR" sz="1400" dirty="0" smtClean="0"/>
              <a:t> NUMEXO2 modules </a:t>
            </a:r>
            <a:r>
              <a:rPr lang="fr-FR" sz="1400" dirty="0" err="1" smtClean="0"/>
              <a:t>with</a:t>
            </a:r>
            <a:r>
              <a:rPr lang="fr-FR" sz="1400" dirty="0" smtClean="0"/>
              <a:t> GTS </a:t>
            </a:r>
            <a:r>
              <a:rPr lang="fr-FR" sz="1400" dirty="0" err="1" smtClean="0"/>
              <a:t>thanks</a:t>
            </a:r>
            <a:r>
              <a:rPr lang="fr-FR" sz="1400" dirty="0" smtClean="0"/>
              <a:t> to </a:t>
            </a:r>
            <a:r>
              <a:rPr lang="fr-FR" sz="1400" b="1" dirty="0"/>
              <a:t>AGAVA</a:t>
            </a:r>
            <a:r>
              <a:rPr lang="fr-FR" sz="1400" dirty="0"/>
              <a:t> (</a:t>
            </a:r>
            <a:r>
              <a:rPr lang="fr-FR" sz="1400" b="1" dirty="0"/>
              <a:t>AGA</a:t>
            </a:r>
            <a:r>
              <a:rPr lang="fr-FR" sz="1400" dirty="0"/>
              <a:t>TA </a:t>
            </a:r>
            <a:r>
              <a:rPr lang="fr-FR" sz="1400" b="1" dirty="0"/>
              <a:t>V</a:t>
            </a:r>
            <a:r>
              <a:rPr lang="fr-FR" sz="1400" dirty="0"/>
              <a:t>ME </a:t>
            </a:r>
            <a:r>
              <a:rPr lang="fr-FR" sz="1400" b="1" dirty="0" smtClean="0"/>
              <a:t>A</a:t>
            </a:r>
            <a:r>
              <a:rPr lang="fr-FR" sz="1400" dirty="0" smtClean="0"/>
              <a:t>dapter) &amp; </a:t>
            </a:r>
            <a:r>
              <a:rPr lang="fr-FR" sz="1400" b="1" dirty="0" smtClean="0"/>
              <a:t>TGV</a:t>
            </a:r>
            <a:r>
              <a:rPr lang="fr-FR" sz="1400" dirty="0" smtClean="0"/>
              <a:t> </a:t>
            </a:r>
            <a:r>
              <a:rPr lang="fr-FR" sz="1400" dirty="0" err="1" smtClean="0"/>
              <a:t>gateway</a:t>
            </a:r>
            <a:r>
              <a:rPr lang="fr-FR" sz="1400" dirty="0" smtClean="0"/>
              <a:t> </a:t>
            </a:r>
            <a:endParaRPr lang="fr-FR" sz="1400" dirty="0"/>
          </a:p>
          <a:p>
            <a:pPr fontAlgn="ctr"/>
            <a:endParaRPr lang="fr-FR" sz="1300" dirty="0" smtClean="0"/>
          </a:p>
          <a:p>
            <a:pPr algn="ctr" fontAlgn="ctr"/>
            <a:r>
              <a:rPr lang="en-US" b="1" dirty="0">
                <a:solidFill>
                  <a:schemeClr val="tx2"/>
                </a:solidFill>
              </a:rPr>
              <a:t>“48-bit timestamp @ 10 ns &amp; 32-bit event number:</a:t>
            </a:r>
            <a:br>
              <a:rPr lang="en-US" b="1" dirty="0">
                <a:solidFill>
                  <a:schemeClr val="tx2"/>
                </a:solidFill>
              </a:rPr>
            </a:br>
            <a:r>
              <a:rPr lang="en-US" b="1" dirty="0">
                <a:solidFill>
                  <a:schemeClr val="tx2"/>
                </a:solidFill>
              </a:rPr>
              <a:t>The universal backbone ensuring time correlation across all systems”</a:t>
            </a:r>
            <a:endParaRPr lang="fr-FR" b="1" dirty="0" smtClean="0">
              <a:solidFill>
                <a:schemeClr val="tx2"/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D635BC3-97D4-247D-A8C3-873DDDCD8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99408" y="6318001"/>
            <a:ext cx="6858001" cy="540000"/>
          </a:xfrm>
        </p:spPr>
        <p:txBody>
          <a:bodyPr/>
          <a:lstStyle/>
          <a:p>
            <a:pPr algn="ctr"/>
            <a:r>
              <a:rPr lang="fr-FR" smtClean="0"/>
              <a:t>WORKSHOP AGATA-GRIT-VAMOS / SMART+GANIL coupling / M.BEZARD 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13/06/2025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2883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/>
          <p:cNvSpPr>
            <a:spLocks noGrp="1"/>
          </p:cNvSpPr>
          <p:nvPr>
            <p:ph type="title"/>
          </p:nvPr>
        </p:nvSpPr>
        <p:spPr>
          <a:xfrm>
            <a:off x="695325" y="175563"/>
            <a:ext cx="10801350" cy="958683"/>
          </a:xfrm>
        </p:spPr>
        <p:txBody>
          <a:bodyPr>
            <a:normAutofit/>
          </a:bodyPr>
          <a:lstStyle/>
          <a:p>
            <a:r>
              <a:rPr lang="en-US" dirty="0" smtClean="0"/>
              <a:t>II. What </a:t>
            </a:r>
            <a:r>
              <a:rPr lang="en-US" dirty="0"/>
              <a:t>are the main challenges we face?</a:t>
            </a:r>
          </a:p>
        </p:txBody>
      </p:sp>
      <p:sp>
        <p:nvSpPr>
          <p:cNvPr id="18" name="Espace réservé du contenu 17"/>
          <p:cNvSpPr>
            <a:spLocks noGrp="1"/>
          </p:cNvSpPr>
          <p:nvPr>
            <p:ph idx="1"/>
          </p:nvPr>
        </p:nvSpPr>
        <p:spPr>
          <a:xfrm>
            <a:off x="695325" y="1134246"/>
            <a:ext cx="10801350" cy="508942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Aging Standards (VXI)</a:t>
            </a:r>
            <a:endParaRPr lang="en-US" dirty="0" smtClean="0">
              <a:solidFill>
                <a:schemeClr val="tx2"/>
              </a:solidFill>
            </a:endParaRPr>
          </a:p>
          <a:p>
            <a:pPr marL="971550" lvl="1" indent="-285750"/>
            <a:r>
              <a:rPr lang="en-US" dirty="0" smtClean="0"/>
              <a:t>Maintaining aging </a:t>
            </a:r>
            <a:r>
              <a:rPr lang="en-US" dirty="0"/>
              <a:t>standards like VXI is increasingly </a:t>
            </a:r>
            <a:r>
              <a:rPr lang="en-US" dirty="0" smtClean="0"/>
              <a:t>difficult</a:t>
            </a:r>
          </a:p>
          <a:p>
            <a:pPr marL="971550" lvl="1" indent="-285750"/>
            <a:endParaRPr lang="en-US" dirty="0" smtClean="0"/>
          </a:p>
          <a:p>
            <a:r>
              <a:rPr lang="en-US" b="1" dirty="0" smtClean="0">
                <a:solidFill>
                  <a:schemeClr val="tx2"/>
                </a:solidFill>
              </a:rPr>
              <a:t>Obsolescence (TGV, AGAVA and GTS mezzanines) and </a:t>
            </a:r>
            <a:r>
              <a:rPr lang="en-US" b="1" dirty="0">
                <a:solidFill>
                  <a:schemeClr val="tx2"/>
                </a:solidFill>
              </a:rPr>
              <a:t>Increasing Demand </a:t>
            </a:r>
            <a:endParaRPr lang="en-US" b="1" dirty="0" smtClean="0">
              <a:solidFill>
                <a:schemeClr val="tx2"/>
              </a:solidFill>
            </a:endParaRPr>
          </a:p>
          <a:p>
            <a:pPr marL="971550" lvl="1" indent="-285750"/>
            <a:r>
              <a:rPr lang="en-US" dirty="0"/>
              <a:t>Modules such as TGV and AGAVA </a:t>
            </a:r>
            <a:r>
              <a:rPr lang="en-US" dirty="0" smtClean="0"/>
              <a:t>and GTS mezzanines are </a:t>
            </a:r>
            <a:r>
              <a:rPr lang="en-US" dirty="0"/>
              <a:t>now obsolete. At the same time, our experimental needs require an ever-growing number of these modules</a:t>
            </a:r>
            <a:r>
              <a:rPr lang="en-US" dirty="0" smtClean="0"/>
              <a:t>. </a:t>
            </a:r>
          </a:p>
          <a:p>
            <a:pPr marL="971550" lvl="1" indent="-285750"/>
            <a:endParaRPr lang="en-US" b="1" dirty="0" smtClean="0"/>
          </a:p>
          <a:p>
            <a:r>
              <a:rPr lang="en-US" b="1" dirty="0" smtClean="0">
                <a:solidFill>
                  <a:schemeClr val="tx2"/>
                </a:solidFill>
              </a:rPr>
              <a:t>Heterogeneity </a:t>
            </a:r>
            <a:r>
              <a:rPr lang="en-US" b="1" dirty="0">
                <a:solidFill>
                  <a:schemeClr val="tx2"/>
                </a:solidFill>
              </a:rPr>
              <a:t>and Integration Issues</a:t>
            </a:r>
            <a:r>
              <a:rPr lang="en-US" dirty="0">
                <a:solidFill>
                  <a:schemeClr val="tx2"/>
                </a:solidFill>
              </a:rPr>
              <a:t> </a:t>
            </a:r>
          </a:p>
          <a:p>
            <a:pPr lvl="1"/>
            <a:r>
              <a:rPr lang="en-US" dirty="0"/>
              <a:t>Coupling and timestamping schemes vary significantly between experiments. This drives the need for reliable gateways and interface </a:t>
            </a:r>
            <a:r>
              <a:rPr lang="en-US" dirty="0" smtClean="0"/>
              <a:t>modules.</a:t>
            </a:r>
          </a:p>
          <a:p>
            <a:pPr lvl="1"/>
            <a:endParaRPr lang="en-US" dirty="0" smtClean="0"/>
          </a:p>
          <a:p>
            <a:r>
              <a:rPr lang="en-US" b="1" dirty="0" smtClean="0">
                <a:solidFill>
                  <a:schemeClr val="tx2"/>
                </a:solidFill>
              </a:rPr>
              <a:t>Operational </a:t>
            </a:r>
            <a:r>
              <a:rPr lang="en-US" b="1" dirty="0">
                <a:solidFill>
                  <a:schemeClr val="tx2"/>
                </a:solidFill>
              </a:rPr>
              <a:t>Stability and Documentation Gaps</a:t>
            </a:r>
            <a:r>
              <a:rPr lang="en-US" dirty="0">
                <a:solidFill>
                  <a:schemeClr val="tx2"/>
                </a:solidFill>
              </a:rPr>
              <a:t> </a:t>
            </a:r>
          </a:p>
          <a:p>
            <a:pPr lvl="1"/>
            <a:r>
              <a:rPr lang="en-US" dirty="0"/>
              <a:t>Ensuring the long-term stability and robustness of systems like GTS is challenging, especially given the lack of comprehensive technical documentation and support</a:t>
            </a:r>
          </a:p>
          <a:p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D635BC3-97D4-247D-A8C3-873DDDCD8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99408" y="6318001"/>
            <a:ext cx="6858001" cy="540000"/>
          </a:xfrm>
        </p:spPr>
        <p:txBody>
          <a:bodyPr/>
          <a:lstStyle/>
          <a:p>
            <a:pPr algn="ctr"/>
            <a:r>
              <a:rPr lang="fr-FR" smtClean="0"/>
              <a:t>WORKSHOP AGATA-GRIT-VAMOS / SMART+GANIL coupling / M.BEZARD 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13/06/2025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9184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II.1. A VTC* in </a:t>
            </a:r>
            <a:r>
              <a:rPr lang="fr-FR" dirty="0" err="1" smtClean="0"/>
              <a:t>response</a:t>
            </a:r>
            <a:r>
              <a:rPr lang="fr-FR" dirty="0" smtClean="0"/>
              <a:t> of the </a:t>
            </a:r>
            <a:r>
              <a:rPr lang="fr-FR" dirty="0" err="1" smtClean="0"/>
              <a:t>lack</a:t>
            </a:r>
            <a:r>
              <a:rPr lang="fr-FR" dirty="0" smtClean="0"/>
              <a:t> of TGV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199408" y="6315025"/>
            <a:ext cx="6858001" cy="540000"/>
          </a:xfrm>
        </p:spPr>
        <p:txBody>
          <a:bodyPr/>
          <a:lstStyle/>
          <a:p>
            <a:pPr algn="ctr"/>
            <a:r>
              <a:rPr lang="fr-FR" smtClean="0"/>
              <a:t>WORKSHOP AGATA-GRIT-VAMOS / SMART+GANIL coupling / M.BEZARD 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7</a:t>
            </a:fld>
            <a:endParaRPr lang="fr-FR"/>
          </a:p>
        </p:txBody>
      </p:sp>
      <p:grpSp>
        <p:nvGrpSpPr>
          <p:cNvPr id="3" name="Groupe 2"/>
          <p:cNvGrpSpPr/>
          <p:nvPr/>
        </p:nvGrpSpPr>
        <p:grpSpPr>
          <a:xfrm>
            <a:off x="2113394" y="1095988"/>
            <a:ext cx="7965212" cy="4979174"/>
            <a:chOff x="300863" y="21634"/>
            <a:chExt cx="10904869" cy="6814733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2619" y="21634"/>
              <a:ext cx="4910330" cy="681473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cxnSp>
          <p:nvCxnSpPr>
            <p:cNvPr id="15" name="Connecteur droit avec flèche 14"/>
            <p:cNvCxnSpPr/>
            <p:nvPr/>
          </p:nvCxnSpPr>
          <p:spPr>
            <a:xfrm flipV="1">
              <a:off x="2561147" y="5523328"/>
              <a:ext cx="865689" cy="45482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/>
            <p:cNvCxnSpPr/>
            <p:nvPr/>
          </p:nvCxnSpPr>
          <p:spPr>
            <a:xfrm flipH="1">
              <a:off x="8142951" y="1076651"/>
              <a:ext cx="635622" cy="70071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avec flèche 21"/>
            <p:cNvCxnSpPr/>
            <p:nvPr/>
          </p:nvCxnSpPr>
          <p:spPr>
            <a:xfrm flipH="1">
              <a:off x="6362378" y="3173016"/>
              <a:ext cx="4843354" cy="535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avec flèche 22"/>
            <p:cNvCxnSpPr/>
            <p:nvPr/>
          </p:nvCxnSpPr>
          <p:spPr>
            <a:xfrm>
              <a:off x="2509474" y="2001315"/>
              <a:ext cx="955157" cy="114343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/>
            <p:cNvCxnSpPr/>
            <p:nvPr/>
          </p:nvCxnSpPr>
          <p:spPr>
            <a:xfrm>
              <a:off x="2495359" y="639706"/>
              <a:ext cx="982212" cy="100205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ZoneTexte 33"/>
            <p:cNvSpPr txBox="1"/>
            <p:nvPr/>
          </p:nvSpPr>
          <p:spPr>
            <a:xfrm>
              <a:off x="373443" y="203624"/>
              <a:ext cx="20611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2000" dirty="0" smtClean="0"/>
                <a:t>Trigger inputs</a:t>
              </a:r>
            </a:p>
          </p:txBody>
        </p:sp>
        <p:sp>
          <p:nvSpPr>
            <p:cNvPr id="26" name="ZoneTexte 35"/>
            <p:cNvSpPr txBox="1"/>
            <p:nvPr/>
          </p:nvSpPr>
          <p:spPr>
            <a:xfrm>
              <a:off x="300863" y="5556766"/>
              <a:ext cx="2880433" cy="458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dirty="0" smtClean="0"/>
                <a:t>CENTRUM interface</a:t>
              </a:r>
            </a:p>
          </p:txBody>
        </p:sp>
        <p:sp>
          <p:nvSpPr>
            <p:cNvPr id="27" name="ZoneTexte 36"/>
            <p:cNvSpPr txBox="1"/>
            <p:nvPr/>
          </p:nvSpPr>
          <p:spPr>
            <a:xfrm>
              <a:off x="8778572" y="2743614"/>
              <a:ext cx="20611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2000" dirty="0" smtClean="0"/>
                <a:t>USER FPGA</a:t>
              </a:r>
            </a:p>
          </p:txBody>
        </p:sp>
        <p:sp>
          <p:nvSpPr>
            <p:cNvPr id="28" name="ZoneTexte 37"/>
            <p:cNvSpPr txBox="1"/>
            <p:nvPr/>
          </p:nvSpPr>
          <p:spPr>
            <a:xfrm>
              <a:off x="339064" y="1539170"/>
              <a:ext cx="20611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2000" dirty="0" smtClean="0"/>
                <a:t>IO </a:t>
              </a:r>
              <a:r>
                <a:rPr lang="fr-FR" sz="2000" dirty="0" err="1" smtClean="0"/>
                <a:t>signals</a:t>
              </a:r>
              <a:endParaRPr lang="fr-FR" sz="2000" dirty="0" smtClean="0"/>
            </a:p>
          </p:txBody>
        </p:sp>
        <p:sp>
          <p:nvSpPr>
            <p:cNvPr id="30" name="ZoneTexte 40"/>
            <p:cNvSpPr txBox="1"/>
            <p:nvPr/>
          </p:nvSpPr>
          <p:spPr>
            <a:xfrm>
              <a:off x="8734971" y="714561"/>
              <a:ext cx="20611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2000" dirty="0" smtClean="0"/>
                <a:t>VME interface</a:t>
              </a:r>
            </a:p>
          </p:txBody>
        </p:sp>
        <p:sp>
          <p:nvSpPr>
            <p:cNvPr id="31" name="ZoneTexte 46"/>
            <p:cNvSpPr txBox="1"/>
            <p:nvPr/>
          </p:nvSpPr>
          <p:spPr>
            <a:xfrm>
              <a:off x="399496" y="653006"/>
              <a:ext cx="2880359" cy="382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sz="1400" dirty="0" smtClean="0"/>
            </a:p>
          </p:txBody>
        </p:sp>
        <p:sp>
          <p:nvSpPr>
            <p:cNvPr id="32" name="ZoneTexte 47"/>
            <p:cNvSpPr txBox="1"/>
            <p:nvPr/>
          </p:nvSpPr>
          <p:spPr>
            <a:xfrm>
              <a:off x="339063" y="2925788"/>
              <a:ext cx="2880359" cy="382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sz="1400" dirty="0" smtClean="0"/>
            </a:p>
          </p:txBody>
        </p:sp>
        <p:cxnSp>
          <p:nvCxnSpPr>
            <p:cNvPr id="33" name="Connecteur droit avec flèche 32"/>
            <p:cNvCxnSpPr/>
            <p:nvPr/>
          </p:nvCxnSpPr>
          <p:spPr>
            <a:xfrm>
              <a:off x="384938" y="2001315"/>
              <a:ext cx="212453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avec flèche 33"/>
            <p:cNvCxnSpPr/>
            <p:nvPr/>
          </p:nvCxnSpPr>
          <p:spPr>
            <a:xfrm>
              <a:off x="370823" y="639706"/>
              <a:ext cx="212453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ZoneTexte 59"/>
            <p:cNvSpPr txBox="1"/>
            <p:nvPr/>
          </p:nvSpPr>
          <p:spPr>
            <a:xfrm>
              <a:off x="366372" y="2046371"/>
              <a:ext cx="2880359" cy="382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sz="1400" dirty="0" smtClean="0"/>
            </a:p>
          </p:txBody>
        </p:sp>
        <p:cxnSp>
          <p:nvCxnSpPr>
            <p:cNvPr id="38" name="Connecteur droit avec flèche 37"/>
            <p:cNvCxnSpPr/>
            <p:nvPr/>
          </p:nvCxnSpPr>
          <p:spPr>
            <a:xfrm>
              <a:off x="449721" y="5970817"/>
              <a:ext cx="212453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avec flèche 40"/>
            <p:cNvCxnSpPr/>
            <p:nvPr/>
          </p:nvCxnSpPr>
          <p:spPr>
            <a:xfrm>
              <a:off x="8778573" y="1076651"/>
              <a:ext cx="228767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avec flèche 42"/>
            <p:cNvCxnSpPr/>
            <p:nvPr/>
          </p:nvCxnSpPr>
          <p:spPr>
            <a:xfrm flipV="1">
              <a:off x="2596995" y="4362569"/>
              <a:ext cx="875191" cy="60335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avec flèche 43"/>
            <p:cNvCxnSpPr/>
            <p:nvPr/>
          </p:nvCxnSpPr>
          <p:spPr>
            <a:xfrm>
              <a:off x="472674" y="4965924"/>
              <a:ext cx="212453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ZoneTexte 81"/>
            <p:cNvSpPr txBox="1"/>
            <p:nvPr/>
          </p:nvSpPr>
          <p:spPr>
            <a:xfrm>
              <a:off x="368306" y="4515171"/>
              <a:ext cx="2506158" cy="497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2000" dirty="0" smtClean="0"/>
                <a:t>Inspection </a:t>
              </a:r>
              <a:r>
                <a:rPr lang="fr-FR" sz="2000" dirty="0" err="1" smtClean="0"/>
                <a:t>lines</a:t>
              </a:r>
              <a:endParaRPr lang="fr-FR" sz="2000" dirty="0" smtClean="0"/>
            </a:p>
          </p:txBody>
        </p:sp>
      </p:grpSp>
      <p:sp>
        <p:nvSpPr>
          <p:cNvPr id="7" name="Rectangle 6"/>
          <p:cNvSpPr/>
          <p:nvPr/>
        </p:nvSpPr>
        <p:spPr>
          <a:xfrm>
            <a:off x="8225839" y="5542957"/>
            <a:ext cx="37055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*VTC</a:t>
            </a:r>
            <a:r>
              <a:rPr lang="en-US" dirty="0" smtClean="0"/>
              <a:t> </a:t>
            </a:r>
            <a:r>
              <a:rPr lang="en-US" dirty="0"/>
              <a:t>stands for </a:t>
            </a:r>
            <a:r>
              <a:rPr lang="en-US" b="1" dirty="0" smtClean="0"/>
              <a:t>V</a:t>
            </a:r>
            <a:r>
              <a:rPr lang="en-US" dirty="0" smtClean="0"/>
              <a:t>ME </a:t>
            </a:r>
            <a:r>
              <a:rPr lang="en-US" b="1" dirty="0"/>
              <a:t>T</a:t>
            </a:r>
            <a:r>
              <a:rPr lang="en-US" dirty="0"/>
              <a:t>rigger </a:t>
            </a:r>
            <a:r>
              <a:rPr lang="en-US" b="1" dirty="0" smtClean="0"/>
              <a:t>C</a:t>
            </a:r>
            <a:r>
              <a:rPr lang="en-US" dirty="0" smtClean="0"/>
              <a:t>entrum</a:t>
            </a:r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13/06/2025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9507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II.2. The beauty of the BEAST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203662" y="6318000"/>
            <a:ext cx="6858001" cy="540000"/>
          </a:xfrm>
        </p:spPr>
        <p:txBody>
          <a:bodyPr/>
          <a:lstStyle/>
          <a:p>
            <a:pPr algn="ctr"/>
            <a:r>
              <a:rPr lang="fr-FR" smtClean="0"/>
              <a:t>WORKSHOP AGATA-GRIT-VAMOS / SMART+GANIL coupling / M.BEZARD 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8</a:t>
            </a:fld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945" y="1538106"/>
            <a:ext cx="759340" cy="371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2367" y="1535787"/>
            <a:ext cx="4931321" cy="3712639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936659" y="1027956"/>
            <a:ext cx="1826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chemeClr val="bg2"/>
                </a:solidFill>
              </a:rPr>
              <a:t>SELF_SYNC mode</a:t>
            </a:r>
            <a:endParaRPr lang="fr-FR" b="1" dirty="0">
              <a:solidFill>
                <a:schemeClr val="bg2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720805" y="1027956"/>
            <a:ext cx="17697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chemeClr val="bg2"/>
                </a:solidFill>
              </a:rPr>
              <a:t>GTS_SYNC mode</a:t>
            </a:r>
            <a:endParaRPr lang="fr-FR" b="1" dirty="0">
              <a:solidFill>
                <a:schemeClr val="bg2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455103" y="1021439"/>
            <a:ext cx="2255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chemeClr val="bg2"/>
                </a:solidFill>
              </a:rPr>
              <a:t>MUTANT_SYNC mode</a:t>
            </a:r>
            <a:endParaRPr lang="fr-FR" b="1" dirty="0">
              <a:solidFill>
                <a:schemeClr val="bg2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448140" y="1010864"/>
            <a:ext cx="20493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chemeClr val="bg2"/>
                </a:solidFill>
              </a:rPr>
              <a:t>MIXED_SYNC mode</a:t>
            </a:r>
            <a:endParaRPr lang="fr-FR" b="1" dirty="0">
              <a:solidFill>
                <a:schemeClr val="bg2"/>
              </a:solidFill>
            </a:endParaRPr>
          </a:p>
        </p:txBody>
      </p:sp>
      <p:sp>
        <p:nvSpPr>
          <p:cNvPr id="32" name="Espace réservé de la date 3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13/06/2025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7791190" y="1716066"/>
            <a:ext cx="407096" cy="513568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8"/>
          <p:cNvCxnSpPr>
            <a:stCxn id="7" idx="3"/>
          </p:cNvCxnSpPr>
          <p:nvPr/>
        </p:nvCxnSpPr>
        <p:spPr>
          <a:xfrm flipV="1">
            <a:off x="8198286" y="1966586"/>
            <a:ext cx="883084" cy="0"/>
          </a:xfrm>
          <a:prstGeom prst="line">
            <a:avLst/>
          </a:prstGeom>
          <a:ln w="57150"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7663249" y="3816263"/>
            <a:ext cx="484932" cy="1269304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16"/>
          <p:cNvCxnSpPr>
            <a:stCxn id="16" idx="3"/>
          </p:cNvCxnSpPr>
          <p:nvPr/>
        </p:nvCxnSpPr>
        <p:spPr>
          <a:xfrm>
            <a:off x="8148181" y="4450915"/>
            <a:ext cx="832981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342366" y="3417518"/>
            <a:ext cx="526094" cy="1611682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" name="Connecteur droit 19"/>
          <p:cNvCxnSpPr>
            <a:endCxn id="19" idx="1"/>
          </p:cNvCxnSpPr>
          <p:nvPr/>
        </p:nvCxnSpPr>
        <p:spPr>
          <a:xfrm>
            <a:off x="1446756" y="4223359"/>
            <a:ext cx="895610" cy="0"/>
          </a:xfrm>
          <a:prstGeom prst="line">
            <a:avLst/>
          </a:prstGeom>
          <a:ln w="57150">
            <a:solidFill>
              <a:schemeClr val="accent6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9262996" y="1781920"/>
            <a:ext cx="1797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accent1"/>
                </a:solidFill>
              </a:rPr>
              <a:t>Optical interface GTS or SMART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160712" y="4364037"/>
            <a:ext cx="1746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accent6"/>
                </a:solidFill>
              </a:rPr>
              <a:t>MUTANT</a:t>
            </a:r>
            <a:br>
              <a:rPr lang="fr-FR" b="1" dirty="0" smtClean="0">
                <a:solidFill>
                  <a:schemeClr val="accent6"/>
                </a:solidFill>
              </a:rPr>
            </a:br>
            <a:r>
              <a:rPr lang="fr-FR" b="1" dirty="0" smtClean="0">
                <a:solidFill>
                  <a:schemeClr val="accent6"/>
                </a:solidFill>
              </a:rPr>
              <a:t>µTCA interface</a:t>
            </a:r>
            <a:endParaRPr lang="fr-FR" b="1" dirty="0">
              <a:solidFill>
                <a:schemeClr val="accent6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9262995" y="4266249"/>
            <a:ext cx="2233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CENTRUM interface</a:t>
            </a:r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50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II.2. The beauty of the BEAST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203662" y="6318000"/>
            <a:ext cx="6858001" cy="540000"/>
          </a:xfrm>
        </p:spPr>
        <p:txBody>
          <a:bodyPr/>
          <a:lstStyle/>
          <a:p>
            <a:pPr algn="ctr"/>
            <a:r>
              <a:rPr lang="fr-FR" smtClean="0"/>
              <a:t>WORKSHOP AGATA-GRIT-VAMOS / SMART+GANIL coupling / M.BEZARD 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9</a:t>
            </a:fld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945" y="1538106"/>
            <a:ext cx="759340" cy="371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2367" y="1535787"/>
            <a:ext cx="4931321" cy="3712639"/>
          </a:xfrm>
          <a:prstGeom prst="rect">
            <a:avLst/>
          </a:prstGeom>
        </p:spPr>
      </p:pic>
      <p:grpSp>
        <p:nvGrpSpPr>
          <p:cNvPr id="29" name="Groupe 28"/>
          <p:cNvGrpSpPr/>
          <p:nvPr/>
        </p:nvGrpSpPr>
        <p:grpSpPr>
          <a:xfrm>
            <a:off x="8368889" y="4443542"/>
            <a:ext cx="3444144" cy="646331"/>
            <a:chOff x="8368889" y="4443542"/>
            <a:chExt cx="3444144" cy="646331"/>
          </a:xfrm>
        </p:grpSpPr>
        <p:cxnSp>
          <p:nvCxnSpPr>
            <p:cNvPr id="10" name="Connecteur droit avec flèche 9"/>
            <p:cNvCxnSpPr/>
            <p:nvPr/>
          </p:nvCxnSpPr>
          <p:spPr>
            <a:xfrm>
              <a:off x="8368889" y="4766707"/>
              <a:ext cx="1354241" cy="0"/>
            </a:xfrm>
            <a:prstGeom prst="straightConnector1">
              <a:avLst/>
            </a:prstGeom>
            <a:ln w="38100">
              <a:solidFill>
                <a:srgbClr val="C95827"/>
              </a:solidFill>
              <a:headEnd type="oval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>
              <a:off x="9723130" y="4443542"/>
              <a:ext cx="14944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C95827"/>
                  </a:solidFill>
                </a:rPr>
                <a:t>EN to CENTRUM RX</a:t>
              </a:r>
              <a:endParaRPr lang="fr-FR" b="1" dirty="0">
                <a:solidFill>
                  <a:srgbClr val="C95827"/>
                </a:solidFill>
              </a:endParaRPr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5136" y="4455743"/>
              <a:ext cx="607897" cy="607897"/>
            </a:xfrm>
            <a:prstGeom prst="rect">
              <a:avLst/>
            </a:prstGeom>
          </p:spPr>
        </p:pic>
      </p:grpSp>
      <p:grpSp>
        <p:nvGrpSpPr>
          <p:cNvPr id="11" name="Groupe 10"/>
          <p:cNvGrpSpPr/>
          <p:nvPr/>
        </p:nvGrpSpPr>
        <p:grpSpPr>
          <a:xfrm>
            <a:off x="3300609" y="2430049"/>
            <a:ext cx="1872640" cy="623936"/>
            <a:chOff x="3300609" y="2430049"/>
            <a:chExt cx="1872640" cy="623936"/>
          </a:xfrm>
        </p:grpSpPr>
        <p:sp>
          <p:nvSpPr>
            <p:cNvPr id="3" name="Rectangle 2"/>
            <p:cNvSpPr/>
            <p:nvPr/>
          </p:nvSpPr>
          <p:spPr>
            <a:xfrm>
              <a:off x="3300609" y="2430049"/>
              <a:ext cx="1872640" cy="623936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b="1" dirty="0" err="1" smtClean="0">
                  <a:solidFill>
                    <a:schemeClr val="tx2"/>
                  </a:solidFill>
                </a:rPr>
                <a:t>Internal</a:t>
              </a:r>
              <a:r>
                <a:rPr lang="fr-FR" b="1" dirty="0" smtClean="0">
                  <a:solidFill>
                    <a:schemeClr val="tx2"/>
                  </a:solidFill>
                </a:rPr>
                <a:t> TS</a:t>
              </a:r>
            </a:p>
          </p:txBody>
        </p:sp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30848" y="2447592"/>
              <a:ext cx="586534" cy="593866"/>
            </a:xfrm>
            <a:prstGeom prst="rect">
              <a:avLst/>
            </a:prstGeom>
          </p:spPr>
        </p:pic>
      </p:grpSp>
      <p:grpSp>
        <p:nvGrpSpPr>
          <p:cNvPr id="12" name="Groupe 11"/>
          <p:cNvGrpSpPr/>
          <p:nvPr/>
        </p:nvGrpSpPr>
        <p:grpSpPr>
          <a:xfrm>
            <a:off x="3300609" y="3174110"/>
            <a:ext cx="1872640" cy="623936"/>
            <a:chOff x="3300609" y="3174110"/>
            <a:chExt cx="1872640" cy="623936"/>
          </a:xfrm>
        </p:grpSpPr>
        <p:sp>
          <p:nvSpPr>
            <p:cNvPr id="24" name="Rectangle 23"/>
            <p:cNvSpPr/>
            <p:nvPr/>
          </p:nvSpPr>
          <p:spPr>
            <a:xfrm>
              <a:off x="3300609" y="3174110"/>
              <a:ext cx="1872640" cy="623936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b="1" dirty="0" err="1" smtClean="0">
                  <a:solidFill>
                    <a:schemeClr val="tx2"/>
                  </a:solidFill>
                </a:rPr>
                <a:t>Internal</a:t>
              </a:r>
              <a:r>
                <a:rPr lang="fr-FR" b="1" dirty="0" smtClean="0">
                  <a:solidFill>
                    <a:schemeClr val="tx2"/>
                  </a:solidFill>
                </a:rPr>
                <a:t> EN</a:t>
              </a:r>
            </a:p>
          </p:txBody>
        </p:sp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0138" y="3190149"/>
              <a:ext cx="607897" cy="607897"/>
            </a:xfrm>
            <a:prstGeom prst="rect">
              <a:avLst/>
            </a:prstGeom>
          </p:spPr>
        </p:pic>
      </p:grpSp>
      <p:grpSp>
        <p:nvGrpSpPr>
          <p:cNvPr id="26" name="Groupe 25"/>
          <p:cNvGrpSpPr/>
          <p:nvPr/>
        </p:nvGrpSpPr>
        <p:grpSpPr>
          <a:xfrm>
            <a:off x="8356479" y="3887294"/>
            <a:ext cx="3444144" cy="646331"/>
            <a:chOff x="8356479" y="3887294"/>
            <a:chExt cx="3444144" cy="646331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14089" y="3913526"/>
              <a:ext cx="586534" cy="593866"/>
            </a:xfrm>
            <a:prstGeom prst="rect">
              <a:avLst/>
            </a:prstGeom>
          </p:spPr>
        </p:pic>
        <p:cxnSp>
          <p:nvCxnSpPr>
            <p:cNvPr id="27" name="Connecteur droit avec flèche 26"/>
            <p:cNvCxnSpPr/>
            <p:nvPr/>
          </p:nvCxnSpPr>
          <p:spPr>
            <a:xfrm>
              <a:off x="8356479" y="4210459"/>
              <a:ext cx="1354241" cy="0"/>
            </a:xfrm>
            <a:prstGeom prst="straightConnector1">
              <a:avLst/>
            </a:prstGeom>
            <a:ln w="38100">
              <a:solidFill>
                <a:srgbClr val="C95827"/>
              </a:solidFill>
              <a:headEnd type="oval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ZoneTexte 27"/>
            <p:cNvSpPr txBox="1"/>
            <p:nvPr/>
          </p:nvSpPr>
          <p:spPr>
            <a:xfrm>
              <a:off x="9710720" y="3887294"/>
              <a:ext cx="14944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C95827"/>
                  </a:solidFill>
                </a:rPr>
                <a:t>TS to CENTRUM RX</a:t>
              </a:r>
              <a:endParaRPr lang="fr-FR" b="1" dirty="0">
                <a:solidFill>
                  <a:srgbClr val="C95827"/>
                </a:solidFill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1936659" y="1027956"/>
            <a:ext cx="1826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chemeClr val="tx2"/>
                </a:solidFill>
              </a:rPr>
              <a:t>SELF_SYNC mode</a:t>
            </a:r>
            <a:endParaRPr lang="fr-FR" b="1" dirty="0">
              <a:solidFill>
                <a:schemeClr val="tx2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720805" y="1027956"/>
            <a:ext cx="17697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chemeClr val="bg2"/>
                </a:solidFill>
              </a:rPr>
              <a:t>GTS_SYNC mode</a:t>
            </a:r>
            <a:endParaRPr lang="fr-FR" b="1" dirty="0">
              <a:solidFill>
                <a:schemeClr val="bg2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455103" y="1021439"/>
            <a:ext cx="2255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chemeClr val="bg2"/>
                </a:solidFill>
              </a:rPr>
              <a:t>MUTANT_SYNC mode</a:t>
            </a:r>
            <a:endParaRPr lang="fr-FR" b="1" dirty="0">
              <a:solidFill>
                <a:schemeClr val="bg2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448140" y="1010864"/>
            <a:ext cx="20493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chemeClr val="bg2"/>
                </a:solidFill>
              </a:rPr>
              <a:t>MIXED_SYNC mode</a:t>
            </a:r>
            <a:endParaRPr lang="fr-FR" b="1" dirty="0">
              <a:solidFill>
                <a:schemeClr val="bg2"/>
              </a:solidFill>
            </a:endParaRP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13/06/2025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2250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GANIL">
      <a:dk1>
        <a:srgbClr val="000000"/>
      </a:dk1>
      <a:lt1>
        <a:srgbClr val="FFFFFF"/>
      </a:lt1>
      <a:dk2>
        <a:srgbClr val="261F4D"/>
      </a:dk2>
      <a:lt2>
        <a:srgbClr val="CACDDE"/>
      </a:lt2>
      <a:accent1>
        <a:srgbClr val="60A3B3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60A3B3"/>
      </a:hlink>
      <a:folHlink>
        <a:srgbClr val="C9582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3749</TotalTime>
  <Words>1829</Words>
  <Application>Microsoft Office PowerPoint</Application>
  <PresentationFormat>Grand écran</PresentationFormat>
  <Paragraphs>358</Paragraphs>
  <Slides>23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9" baseType="lpstr">
      <vt:lpstr>ＭＳ Ｐゴシック</vt:lpstr>
      <vt:lpstr>Arial</vt:lpstr>
      <vt:lpstr>Calibri</vt:lpstr>
      <vt:lpstr>Symbol</vt:lpstr>
      <vt:lpstr>Wingdings</vt:lpstr>
      <vt:lpstr>Thème Office</vt:lpstr>
      <vt:lpstr>Présentation PowerPoint</vt:lpstr>
      <vt:lpstr>SMART + GANIL coupling</vt:lpstr>
      <vt:lpstr>Outline</vt:lpstr>
      <vt:lpstr>From challenges to solutions: The timeline of Timestamping at GANIL</vt:lpstr>
      <vt:lpstr>I. Where are we today at GANIL?</vt:lpstr>
      <vt:lpstr>II. What are the main challenges we face?</vt:lpstr>
      <vt:lpstr>II.1. A VTC* in response of the lack of TGV</vt:lpstr>
      <vt:lpstr>II.2. The beauty of the BEAST</vt:lpstr>
      <vt:lpstr>II.2. The beauty of the BEAST</vt:lpstr>
      <vt:lpstr>II.2. The beauty of the BEAST</vt:lpstr>
      <vt:lpstr>II.2. The beauty of the BEAST</vt:lpstr>
      <vt:lpstr>II.2. The beauty of the BEAST</vt:lpstr>
      <vt:lpstr>III. 1. How does the SMART system address future challenges ?</vt:lpstr>
      <vt:lpstr>III. 2. The SMART project</vt:lpstr>
      <vt:lpstr>III. 3. The SMART_AMC phase</vt:lpstr>
      <vt:lpstr>III. 4. What is on the shelf ?</vt:lpstr>
      <vt:lpstr>III. 4. What is on the shelf ?</vt:lpstr>
      <vt:lpstr>III. 5. What is on the shelf ?</vt:lpstr>
      <vt:lpstr>III. 6. The SMART_MCH phase</vt:lpstr>
      <vt:lpstr>IV. How are we deploying it in practice?</vt:lpstr>
      <vt:lpstr>V. What else?</vt:lpstr>
      <vt:lpstr>Thank you for your attention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Pupin Stéphanie</dc:creator>
  <cp:lastModifiedBy>Bezard Matthieu</cp:lastModifiedBy>
  <cp:revision>151</cp:revision>
  <cp:lastPrinted>2025-06-11T16:59:03Z</cp:lastPrinted>
  <dcterms:created xsi:type="dcterms:W3CDTF">2024-02-01T13:48:29Z</dcterms:created>
  <dcterms:modified xsi:type="dcterms:W3CDTF">2025-06-13T07:23:33Z</dcterms:modified>
</cp:coreProperties>
</file>