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3" r:id="rId3"/>
    <p:sldId id="266" r:id="rId4"/>
    <p:sldId id="267" r:id="rId5"/>
    <p:sldId id="268" r:id="rId6"/>
    <p:sldId id="270" r:id="rId7"/>
    <p:sldId id="272" r:id="rId8"/>
    <p:sldId id="269" r:id="rId9"/>
    <p:sldId id="274" r:id="rId10"/>
    <p:sldId id="275" r:id="rId11"/>
    <p:sldId id="278" r:id="rId12"/>
    <p:sldId id="276" r:id="rId13"/>
    <p:sldId id="279" r:id="rId14"/>
    <p:sldId id="281" r:id="rId15"/>
    <p:sldId id="273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B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20990-5371-4490-94BC-B6B863677F5E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58CAA-1CE4-4B7A-ADDA-E8FD173D31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66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84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86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7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7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69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4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256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349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32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4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528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39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11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74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33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1E2509-7248-E342-B3AF-345A7684A695}" type="slidenum">
              <a:rPr lang="en-US" sz="1200">
                <a:solidFill>
                  <a:srgbClr val="000000"/>
                </a:solidFill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3538" y="703263"/>
            <a:ext cx="6127750" cy="344805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62450"/>
            <a:ext cx="5006975" cy="40782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Introduction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Overview of the system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Physics outcomes from this meeting important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define physics case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experimental constraints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range of experiments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key experiments demonstrator/full array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	meeting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Key design parameters Before too late</a:t>
            </a:r>
          </a:p>
          <a:p>
            <a:pPr eaLnBrk="1" hangingPunct="1"/>
            <a:r>
              <a:rPr lang="en-GB" sz="1400" b="1">
                <a:latin typeface="Comic Sans MS" charset="0"/>
                <a:ea typeface="ＭＳ Ｐゴシック" charset="0"/>
                <a:cs typeface="ＭＳ Ｐゴシック" charset="0"/>
              </a:rPr>
              <a:t>120/180 decision</a:t>
            </a: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GB" sz="14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50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1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31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914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21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56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33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359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20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399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81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34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307B0-C1D4-4903-B2AE-AB380351B38A}" type="datetimeFigureOut">
              <a:rPr lang="en-GB" smtClean="0"/>
              <a:t>09/06/2025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86708-2AA8-40F1-A3AF-EBDDB6B8B9C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421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1056641" y="1575998"/>
            <a:ext cx="1122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800" b="1" dirty="0">
                <a:solidFill>
                  <a:srgbClr val="000000"/>
                </a:solidFill>
              </a:rPr>
              <a:t>A. </a:t>
            </a:r>
            <a:r>
              <a:rPr lang="en-US" sz="2800" b="1" dirty="0" smtClean="0">
                <a:solidFill>
                  <a:srgbClr val="000000"/>
                </a:solidFill>
              </a:rPr>
              <a:t>Gadea (</a:t>
            </a:r>
            <a:r>
              <a:rPr lang="en-US" sz="2800" b="1" dirty="0" smtClean="0">
                <a:solidFill>
                  <a:srgbClr val="000000"/>
                </a:solidFill>
              </a:rPr>
              <a:t>IFIC-CSIC</a:t>
            </a:r>
            <a:r>
              <a:rPr lang="en-US" sz="2800" b="1" dirty="0" smtClean="0">
                <a:solidFill>
                  <a:srgbClr val="000000"/>
                </a:solidFill>
              </a:rPr>
              <a:t>), </a:t>
            </a:r>
            <a:r>
              <a:rPr lang="en-US" sz="2800" b="1" dirty="0" err="1" smtClean="0">
                <a:solidFill>
                  <a:srgbClr val="000000"/>
                </a:solidFill>
              </a:rPr>
              <a:t>E.Clement</a:t>
            </a:r>
            <a:r>
              <a:rPr lang="en-US" sz="2800" b="1" dirty="0" smtClean="0">
                <a:solidFill>
                  <a:srgbClr val="000000"/>
                </a:solidFill>
              </a:rPr>
              <a:t> (GANIL)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33" y="2261623"/>
            <a:ext cx="5992530" cy="3519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75520" y="213265"/>
            <a:ext cx="8786812" cy="1200329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600" b="1" dirty="0" smtClean="0">
                <a:solidFill>
                  <a:srgbClr val="FFFF00"/>
                </a:solidFill>
                <a:cs typeface="Arial" charset="0"/>
              </a:rPr>
              <a:t>Introduction to the </a:t>
            </a:r>
            <a:r>
              <a:rPr lang="en-GB" sz="3600" b="1" dirty="0" smtClean="0">
                <a:solidFill>
                  <a:srgbClr val="FFFF00"/>
                </a:solidFill>
                <a:cs typeface="Arial" charset="0"/>
              </a:rPr>
              <a:t>AGATA Phase 2 Front-end Electronics</a:t>
            </a:r>
            <a:endParaRPr lang="en-GB" sz="3600" b="1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5869" y="5779039"/>
            <a:ext cx="9860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 </a:t>
            </a:r>
            <a:r>
              <a:rPr lang="en-US" sz="3200" b="1" dirty="0"/>
              <a:t>GRIT AGATA VAMOS 2029-2030 </a:t>
            </a:r>
            <a:r>
              <a:rPr lang="en-US" sz="3200" b="1" dirty="0" smtClean="0"/>
              <a:t>Campaign</a:t>
            </a:r>
            <a:endParaRPr lang="en-GB" sz="3200" b="1" dirty="0"/>
          </a:p>
          <a:p>
            <a:pPr algn="ctr"/>
            <a:r>
              <a:rPr lang="en-US" sz="3200" b="1" dirty="0" smtClean="0"/>
              <a:t>June 11-13, 2025, </a:t>
            </a:r>
            <a:r>
              <a:rPr lang="it-IT" sz="3200" b="1" dirty="0" smtClean="0"/>
              <a:t>GANIL Caen, France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7355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Firmware for the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Ethernet board STARE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385" y="1004047"/>
            <a:ext cx="8863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N. </a:t>
            </a:r>
            <a:r>
              <a:rPr lang="da-DK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Karkour</a:t>
            </a:r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 X. </a:t>
            </a:r>
            <a:r>
              <a:rPr lang="da-DK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Lafay</a:t>
            </a:r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 et </a:t>
            </a:r>
            <a:r>
              <a:rPr lang="da-DK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al.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IJCLab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Orsay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France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3" y="1678232"/>
            <a:ext cx="7461341" cy="1939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8"/>
          <a:stretch/>
        </p:blipFill>
        <p:spPr>
          <a:xfrm>
            <a:off x="6792685" y="2987040"/>
            <a:ext cx="5482589" cy="3921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8379822" y="1986540"/>
            <a:ext cx="357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Data Path Firmware with UDP in the future RUDP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7715794" y="2221377"/>
            <a:ext cx="491216" cy="4266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2" r="66772"/>
          <a:stretch/>
        </p:blipFill>
        <p:spPr>
          <a:xfrm>
            <a:off x="4039267" y="5683287"/>
            <a:ext cx="2751908" cy="12275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5248" y="4120308"/>
            <a:ext cx="4068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IPbus</a:t>
            </a:r>
            <a:r>
              <a:rPr lang="en-US" sz="2400" b="1" dirty="0" smtClean="0">
                <a:solidFill>
                  <a:srgbClr val="FF0000"/>
                </a:solidFill>
              </a:rPr>
              <a:t> Master/Slave Firmware. Presently </a:t>
            </a:r>
            <a:r>
              <a:rPr lang="en-US" sz="2400" b="1" dirty="0" err="1" smtClean="0">
                <a:solidFill>
                  <a:srgbClr val="FF0000"/>
                </a:solidFill>
              </a:rPr>
              <a:t>IPbus</a:t>
            </a:r>
            <a:r>
              <a:rPr lang="en-US" sz="2400" b="1" dirty="0" smtClean="0">
                <a:solidFill>
                  <a:srgbClr val="FF0000"/>
                </a:solidFill>
              </a:rPr>
              <a:t> control performed through STARE</a:t>
            </a:r>
          </a:p>
          <a:p>
            <a:r>
              <a:rPr lang="en-US" sz="2400" b="1" dirty="0" err="1">
                <a:solidFill>
                  <a:srgbClr val="FF0000"/>
                </a:solidFill>
              </a:rPr>
              <a:t>IP_Bus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SlowControl</a:t>
            </a:r>
            <a:r>
              <a:rPr lang="en-US" sz="2400" b="1" dirty="0">
                <a:solidFill>
                  <a:srgbClr val="FF0000"/>
                </a:solidFill>
              </a:rPr>
              <a:t> (CERN </a:t>
            </a:r>
            <a:r>
              <a:rPr lang="en-US" sz="2400" b="1" dirty="0" smtClean="0">
                <a:solidFill>
                  <a:srgbClr val="FF0000"/>
                </a:solidFill>
              </a:rPr>
              <a:t>&amp; </a:t>
            </a:r>
            <a:r>
              <a:rPr lang="en-US" sz="2400" b="1" dirty="0">
                <a:solidFill>
                  <a:srgbClr val="FF0000"/>
                </a:solidFill>
              </a:rPr>
              <a:t>LPSC Grenoble)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4885432" y="4387729"/>
            <a:ext cx="491216" cy="42665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Implementation</a:t>
            </a:r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mechanics and PSU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9814" y="993802"/>
            <a:ext cx="5212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V.Gonzalez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ETSE University of Valencia 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6040"/>
          <a:stretch/>
        </p:blipFill>
        <p:spPr>
          <a:xfrm>
            <a:off x="225732" y="1678232"/>
            <a:ext cx="5899001" cy="343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12028"/>
          <a:stretch/>
        </p:blipFill>
        <p:spPr>
          <a:xfrm>
            <a:off x="6706859" y="1557190"/>
            <a:ext cx="4391192" cy="4920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2406" r="5504" b="12973"/>
          <a:stretch/>
        </p:blipFill>
        <p:spPr>
          <a:xfrm>
            <a:off x="3333568" y="4784284"/>
            <a:ext cx="3373291" cy="20737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2844" y="6334780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PSU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72488" y="1869075"/>
            <a:ext cx="1624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Power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Bckplane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30327" y="1466336"/>
            <a:ext cx="16241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Clock</a:t>
            </a: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Bckplane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8988" y="3832749"/>
            <a:ext cx="1402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HDMI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DIGI-OPT12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Slow Control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6260" y="3073697"/>
            <a:ext cx="812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FireFly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1200329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AGATA Coupling with </a:t>
            </a:r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C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omplementary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I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nstrumentation from GTS to SMART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2" y="2785539"/>
            <a:ext cx="4901305" cy="3275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705" y="1608867"/>
            <a:ext cx="3718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Presently AGATA and the Complementary </a:t>
            </a:r>
            <a:r>
              <a:rPr lang="en-US" b="1" dirty="0"/>
              <a:t>I</a:t>
            </a:r>
            <a:r>
              <a:rPr lang="en-US" b="1" dirty="0" smtClean="0"/>
              <a:t>nstrumentation Synchronized/Triggered via the GTS system + EXOGAM2 Trigger Processor 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14320" y="2656796"/>
            <a:ext cx="2001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Issue: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limited number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of channels &amp;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Obsolescence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2879" y="1608867"/>
            <a:ext cx="456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From 2026 Expected to be available the GANIL SMART Trigger and Synchronization system. The HUB contains a new Trigger Processor.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47216" y="6077492"/>
            <a:ext cx="551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Complementary Instrumentation Synchronized and participating in the Trigger via the VME AGAVA Interface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0" y="2532197"/>
            <a:ext cx="4155440" cy="29990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06" y="4284747"/>
            <a:ext cx="2244801" cy="14870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98810" y="5801422"/>
            <a:ext cx="6681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Already available the AMC board that can work as HUB or ROUTER</a:t>
            </a:r>
            <a:br>
              <a:rPr lang="en-US" b="1" dirty="0" smtClean="0"/>
            </a:br>
            <a:r>
              <a:rPr lang="en-US" b="1" dirty="0" smtClean="0"/>
              <a:t>Prototyping the MCH board necessary for the AGATA requirements.</a:t>
            </a:r>
          </a:p>
          <a:p>
            <a:r>
              <a:rPr lang="en-US" b="1" dirty="0" smtClean="0"/>
              <a:t>VAMOS++ electronics based in NUMEXO2 and GRIT final electronics 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787866" y="2532197"/>
            <a:ext cx="2220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See </a:t>
            </a:r>
            <a:r>
              <a:rPr lang="en-US" b="1" dirty="0" err="1">
                <a:solidFill>
                  <a:srgbClr val="FF0000"/>
                </a:solidFill>
              </a:rPr>
              <a:t>Matthieu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Bezard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contribution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52322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FFFF00"/>
                </a:solidFill>
                <a:cs typeface="Arial" charset="0"/>
              </a:rPr>
              <a:t>External Trigger for the Pre-processing </a:t>
            </a:r>
            <a:r>
              <a:rPr lang="en-US" sz="2800" b="1" dirty="0" smtClean="0">
                <a:solidFill>
                  <a:srgbClr val="FFFF00"/>
                </a:solidFill>
                <a:cs typeface="Arial" charset="0"/>
              </a:rPr>
              <a:t>board PACE</a:t>
            </a:r>
            <a:endParaRPr lang="en-US" sz="28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21224"/>
            <a:ext cx="928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J.Collado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V.Gonzalez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IFIC – CSIC and ETSE University of Valencia, Spain 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82" y="1465711"/>
            <a:ext cx="9968048" cy="45100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1754" y="819380"/>
            <a:ext cx="10004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Presently due to Trigger Rate limitations in the AGATA system, a external triggering is necessary in the AGATA pre-processing board. The implementation of such trigger in PACE is scheduled.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A.Goasduff</a:t>
            </a:r>
            <a:r>
              <a:rPr lang="en-US" b="1" dirty="0" smtClean="0">
                <a:solidFill>
                  <a:srgbClr val="FF0000"/>
                </a:solidFill>
              </a:rPr>
              <a:t> (INFN-LNL)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41520" y="5110480"/>
            <a:ext cx="731520" cy="416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461754" y="5334000"/>
            <a:ext cx="1078246" cy="52832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GTS or</a:t>
            </a:r>
          </a:p>
          <a:p>
            <a:pPr algn="ctr"/>
            <a:r>
              <a:rPr lang="en-US" dirty="0" smtClean="0"/>
              <a:t>SMART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>
            <a:off x="2418080" y="5476240"/>
            <a:ext cx="965200" cy="264160"/>
          </a:xfrm>
          <a:prstGeom prst="leftRightArrow">
            <a:avLst/>
          </a:prstGeom>
          <a:solidFill>
            <a:srgbClr val="F6B194"/>
          </a:solidFill>
          <a:ln>
            <a:solidFill>
              <a:srgbClr val="F6B1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07280" y="5952140"/>
            <a:ext cx="6197600" cy="1337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flipV="1">
            <a:off x="4856480" y="5527040"/>
            <a:ext cx="193040" cy="5486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495281" y="6002940"/>
            <a:ext cx="1696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External Gate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Blocking the Trigger Request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1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GRIT Phase 0 BEE Contingency Plan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6331" y="1717048"/>
            <a:ext cx="109227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2000" dirty="0" smtClean="0"/>
              <a:t>The primary goal for the GRIT BEE is to have ready for 2029 the PLASV3 + FASTER + SMART Electronics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2000" dirty="0" smtClean="0"/>
              <a:t>A contingency plan has been discussed, aiming to use the </a:t>
            </a:r>
            <a:r>
              <a:rPr lang="en-US" sz="2000" dirty="0" err="1" smtClean="0"/>
              <a:t>Mesytec</a:t>
            </a:r>
            <a:r>
              <a:rPr lang="en-US" sz="2000" dirty="0" smtClean="0"/>
              <a:t>  </a:t>
            </a:r>
            <a:r>
              <a:rPr lang="en-US" dirty="0" smtClean="0"/>
              <a:t>Multiplexed Readout system MMR +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VMMR, based in the VME bus.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2000" dirty="0" smtClean="0"/>
              <a:t>While the SMART HUB can accept logical signals to participate in the Trigger decision, a way to synchronize the </a:t>
            </a:r>
            <a:r>
              <a:rPr lang="en-US" sz="2000" dirty="0" err="1" smtClean="0"/>
              <a:t>TImeStamps</a:t>
            </a:r>
            <a:r>
              <a:rPr lang="en-US" sz="2000" dirty="0" smtClean="0"/>
              <a:t> will be necessary.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559" y="3933039"/>
            <a:ext cx="1011225" cy="273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6" y="4348480"/>
            <a:ext cx="2819284" cy="20994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50105" y="6327525"/>
            <a:ext cx="4301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Amplifier, filter and digitization on front end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3626" y="4470400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MMR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8757920" y="4226560"/>
            <a:ext cx="245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VMMR</a:t>
            </a:r>
          </a:p>
          <a:p>
            <a:r>
              <a:rPr lang="en-US" b="1" dirty="0" smtClean="0"/>
              <a:t>Provides Trigger Output ~750 ns delay.</a:t>
            </a:r>
          </a:p>
          <a:p>
            <a:r>
              <a:rPr lang="en-US" b="1" dirty="0" smtClean="0"/>
              <a:t>Accepts Trigger inputs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873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775520" y="212448"/>
            <a:ext cx="8786812" cy="1200329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600" b="1" dirty="0" smtClean="0">
                <a:solidFill>
                  <a:srgbClr val="FFFF00"/>
                </a:solidFill>
                <a:cs typeface="Arial" charset="0"/>
              </a:rPr>
              <a:t>Schedule for the Completion and Production of the Phase 2 Electronics</a:t>
            </a:r>
            <a:endParaRPr lang="en-GB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1" name="Picture 7" descr="logoAgat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270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859" y="1412777"/>
            <a:ext cx="1170432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DIGIOPT12 (V3.6, V3.7, </a:t>
            </a:r>
            <a:r>
              <a:rPr lang="en-US" sz="2800" b="1" dirty="0" smtClean="0"/>
              <a:t>V3.71)</a:t>
            </a:r>
          </a:p>
          <a:p>
            <a:r>
              <a:rPr lang="en-US" sz="2800" b="1" dirty="0" smtClean="0"/>
              <a:t>     </a:t>
            </a:r>
            <a:r>
              <a:rPr lang="en-US" sz="2800" dirty="0" smtClean="0"/>
              <a:t>90 </a:t>
            </a:r>
            <a:r>
              <a:rPr lang="en-US" sz="2800" dirty="0" smtClean="0"/>
              <a:t>channels (3 Segments + 1 Core) </a:t>
            </a:r>
            <a:r>
              <a:rPr lang="en-US" sz="2800" dirty="0" smtClean="0"/>
              <a:t>produced</a:t>
            </a:r>
            <a:endParaRPr lang="en-IE" sz="2800" dirty="0" smtClean="0"/>
          </a:p>
          <a:p>
            <a:r>
              <a:rPr lang="en-US" sz="2800" b="1" dirty="0"/>
              <a:t>STARE Ethernet Interface board</a:t>
            </a:r>
          </a:p>
          <a:p>
            <a:r>
              <a:rPr lang="en-US" sz="2800" dirty="0" smtClean="0"/>
              <a:t>    135 </a:t>
            </a:r>
            <a:r>
              <a:rPr lang="en-US" sz="2800" dirty="0"/>
              <a:t>STARE boards + Spares Already </a:t>
            </a:r>
            <a:r>
              <a:rPr lang="en-US" sz="2800" dirty="0" smtClean="0"/>
              <a:t>produced</a:t>
            </a:r>
            <a:endParaRPr lang="en-US" sz="2800" dirty="0"/>
          </a:p>
          <a:p>
            <a:r>
              <a:rPr lang="en-US" sz="2800" b="1" dirty="0"/>
              <a:t>PACE Pre-Processing Board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</a:t>
            </a:r>
            <a:r>
              <a:rPr lang="en-US" sz="2800" dirty="0" smtClean="0"/>
              <a:t>90 </a:t>
            </a:r>
            <a:r>
              <a:rPr lang="en-US" sz="2800" dirty="0"/>
              <a:t>PACE </a:t>
            </a:r>
            <a:r>
              <a:rPr lang="en-US" sz="2800" dirty="0" smtClean="0"/>
              <a:t>Ordered</a:t>
            </a:r>
            <a:r>
              <a:rPr lang="en-US" sz="2800" dirty="0"/>
              <a:t>, </a:t>
            </a:r>
            <a:r>
              <a:rPr lang="en-US" sz="2800" dirty="0" smtClean="0"/>
              <a:t>15 delivered, completion </a:t>
            </a:r>
            <a:r>
              <a:rPr lang="en-US" sz="2800" dirty="0" smtClean="0"/>
              <a:t>scheduled June </a:t>
            </a:r>
            <a:r>
              <a:rPr lang="en-US" sz="2800" dirty="0" smtClean="0"/>
              <a:t>2025</a:t>
            </a:r>
            <a:endParaRPr lang="en-US" sz="2800" dirty="0"/>
          </a:p>
          <a:p>
            <a:r>
              <a:rPr lang="en-US" sz="2800" b="1" dirty="0"/>
              <a:t>PACE Pre-processing firmware</a:t>
            </a:r>
          </a:p>
          <a:p>
            <a:r>
              <a:rPr lang="en-US" sz="2800" dirty="0" smtClean="0"/>
              <a:t>    95% completed ongoing final formatting and GTS still to test</a:t>
            </a:r>
          </a:p>
          <a:p>
            <a:r>
              <a:rPr lang="en-US" sz="2800" b="1" dirty="0"/>
              <a:t>STARE Data transfer Firmware</a:t>
            </a:r>
          </a:p>
          <a:p>
            <a:r>
              <a:rPr lang="en-US" sz="2800" dirty="0" smtClean="0"/>
              <a:t>    Completed </a:t>
            </a:r>
            <a:r>
              <a:rPr lang="en-US" sz="2800" dirty="0"/>
              <a:t>a production version with UDP protocol working stable </a:t>
            </a:r>
          </a:p>
          <a:p>
            <a:r>
              <a:rPr lang="en-US" sz="2800" dirty="0" smtClean="0"/>
              <a:t>    RUDP </a:t>
            </a:r>
            <a:r>
              <a:rPr lang="en-US" sz="2800" dirty="0"/>
              <a:t>version under discussion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endParaRPr lang="en-US" sz="2800" dirty="0"/>
          </a:p>
          <a:p>
            <a:endParaRPr lang="en-US" sz="2800" dirty="0"/>
          </a:p>
          <a:p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22279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187777" y="140467"/>
            <a:ext cx="10172640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600" b="1" dirty="0" smtClean="0">
                <a:solidFill>
                  <a:srgbClr val="FFFF00"/>
                </a:solidFill>
                <a:cs typeface="Arial" charset="0"/>
              </a:rPr>
              <a:t>Acknowledgements </a:t>
            </a:r>
            <a:endParaRPr lang="en-GB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11" name="Picture 7" descr="logoAgat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2707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098" y="6166337"/>
            <a:ext cx="3874902" cy="674038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-117886" y="5700114"/>
            <a:ext cx="61732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0000"/>
                </a:solidFill>
              </a:rPr>
              <a:t>MICINN, AIE and </a:t>
            </a:r>
            <a:r>
              <a:rPr lang="fi-FI" sz="1800" b="1" dirty="0" err="1"/>
              <a:t>Generalitat</a:t>
            </a:r>
            <a:r>
              <a:rPr lang="fi-FI" sz="1800" b="1" dirty="0"/>
              <a:t> </a:t>
            </a:r>
            <a:r>
              <a:rPr lang="fi-FI" sz="1800" b="1" dirty="0" smtClean="0"/>
              <a:t>Valenciana,</a:t>
            </a:r>
            <a:r>
              <a:rPr lang="en-US" sz="1800" b="1" dirty="0" smtClean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</a:rPr>
              <a:t>Spain </a:t>
            </a:r>
            <a:r>
              <a:rPr lang="en-US" sz="1800" b="1" dirty="0" smtClean="0">
                <a:solidFill>
                  <a:srgbClr val="000000"/>
                </a:solidFill>
              </a:rPr>
              <a:t>under Grants </a:t>
            </a:r>
            <a:r>
              <a:rPr lang="fi-FI" sz="1800" b="1" dirty="0" smtClean="0"/>
              <a:t>PID2020-118265GB-C4, </a:t>
            </a:r>
            <a:r>
              <a:rPr lang="en-US" sz="1800" b="1" dirty="0"/>
              <a:t>PID2023-150056NB-C4</a:t>
            </a:r>
            <a:r>
              <a:rPr lang="fi-FI" sz="1800" b="1" dirty="0" smtClean="0"/>
              <a:t> </a:t>
            </a:r>
            <a:r>
              <a:rPr lang="en-US" sz="1800" b="1" dirty="0" smtClean="0"/>
              <a:t>CEX2023-001292-S, </a:t>
            </a:r>
            <a:r>
              <a:rPr lang="en-US" sz="1800" b="1" dirty="0"/>
              <a:t>ASFAE/2022/031 CIPROM/2022/54, and by the EU </a:t>
            </a:r>
            <a:r>
              <a:rPr lang="en-US" sz="1800" b="1" dirty="0" err="1"/>
              <a:t>NextGenerationEU</a:t>
            </a:r>
            <a:r>
              <a:rPr lang="en-US" sz="1800" b="1" dirty="0"/>
              <a:t> and FEDER funds</a:t>
            </a:r>
            <a:endParaRPr lang="fi-FI" sz="1800" b="1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66" y="5808209"/>
            <a:ext cx="2282546" cy="1092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0315" y="1727843"/>
            <a:ext cx="114619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Thanks to the AGATA Front-End Electronics Working Group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&amp;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the Data Processing </a:t>
            </a:r>
            <a:r>
              <a:rPr lang="en-US" sz="3200" b="1" dirty="0">
                <a:solidFill>
                  <a:srgbClr val="FF0000"/>
                </a:solidFill>
              </a:rPr>
              <a:t>Working </a:t>
            </a:r>
            <a:r>
              <a:rPr lang="en-US" sz="3200" b="1" dirty="0" smtClean="0">
                <a:solidFill>
                  <a:srgbClr val="FF0000"/>
                </a:solidFill>
              </a:rPr>
              <a:t>Group (Data Acquisition and Control)</a:t>
            </a: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The new Global Trigger and Synchronization System SMART            is being developed by G. </a:t>
            </a:r>
            <a:r>
              <a:rPr lang="en-US" sz="3200" b="1" dirty="0" err="1" smtClean="0">
                <a:solidFill>
                  <a:srgbClr val="FF0000"/>
                </a:solidFill>
              </a:rPr>
              <a:t>Wittwer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</a:rPr>
              <a:t>M. </a:t>
            </a:r>
            <a:r>
              <a:rPr lang="en-US" sz="3200" b="1" dirty="0" err="1" smtClean="0">
                <a:solidFill>
                  <a:srgbClr val="FF0000"/>
                </a:solidFill>
              </a:rPr>
              <a:t>Bezard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et al., GANIL, France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9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775520" y="212448"/>
            <a:ext cx="8786812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3600" b="1" dirty="0" smtClean="0">
                <a:solidFill>
                  <a:srgbClr val="FFFF00"/>
                </a:solidFill>
                <a:cs typeface="Arial" charset="0"/>
              </a:rPr>
              <a:t>Phase 2 Electronics</a:t>
            </a:r>
            <a:endParaRPr lang="en-GB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0" y="1373683"/>
            <a:ext cx="6922710" cy="427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" b="12796"/>
          <a:stretch/>
        </p:blipFill>
        <p:spPr>
          <a:xfrm rot="5400000">
            <a:off x="7853354" y="1290328"/>
            <a:ext cx="3676697" cy="4309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1" y="0"/>
            <a:ext cx="928378" cy="1264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059" y="5898776"/>
            <a:ext cx="11522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Follows the principles of the previous AGATA front-end electronics:  Independent digitizer and pre-processing electronics </a:t>
            </a:r>
            <a:br>
              <a:rPr lang="en-US" dirty="0" smtClean="0"/>
            </a:br>
            <a:r>
              <a:rPr lang="en-US" dirty="0" smtClean="0"/>
              <a:t>for each capsule, only “connected” through the Global Trigger and Synchronization system.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5941" y="904355"/>
            <a:ext cx="10660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AGATA </a:t>
            </a:r>
            <a:r>
              <a:rPr lang="en-US" sz="2000" b="1" dirty="0">
                <a:solidFill>
                  <a:srgbClr val="FF0000"/>
                </a:solidFill>
              </a:rPr>
              <a:t>phase 2 advancements in front-end electronics. </a:t>
            </a:r>
            <a:r>
              <a:rPr lang="en-US" sz="2000" b="1" i="1" dirty="0" smtClean="0">
                <a:solidFill>
                  <a:srgbClr val="FF0000"/>
                </a:solidFill>
              </a:rPr>
              <a:t>European </a:t>
            </a:r>
            <a:r>
              <a:rPr lang="en-US" sz="2000" b="1" i="1" dirty="0">
                <a:solidFill>
                  <a:srgbClr val="FF0000"/>
                </a:solidFill>
              </a:rPr>
              <a:t>Physical Journal A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59 (2023) 133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93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775520" y="212448"/>
            <a:ext cx="8786812" cy="1200329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The motivation to design a new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electronics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370" y="1828802"/>
            <a:ext cx="115960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 smtClean="0"/>
              <a:t>In </a:t>
            </a:r>
            <a:r>
              <a:rPr lang="en-US" sz="2000" dirty="0"/>
              <a:t>the earlier versions of the AGATA electronics </a:t>
            </a:r>
            <a:r>
              <a:rPr lang="en-US" sz="2000" dirty="0" smtClean="0"/>
              <a:t>the samples </a:t>
            </a:r>
            <a:r>
              <a:rPr lang="en-US" sz="2000" dirty="0"/>
              <a:t>transfer </a:t>
            </a:r>
            <a:r>
              <a:rPr lang="en-US" sz="2000" dirty="0" smtClean="0"/>
              <a:t>done </a:t>
            </a:r>
            <a:r>
              <a:rPr lang="en-US" sz="2000" dirty="0"/>
              <a:t>with several (7 for phase 0 </a:t>
            </a:r>
            <a:r>
              <a:rPr lang="en-US" sz="2000" dirty="0" smtClean="0"/>
              <a:t>and 4 </a:t>
            </a:r>
            <a:r>
              <a:rPr lang="en-US" sz="2000" dirty="0"/>
              <a:t>for Phase 1) 60 m to 100 m long 12-fold </a:t>
            </a:r>
            <a:r>
              <a:rPr lang="en-US" sz="2000" dirty="0" smtClean="0"/>
              <a:t>optical fibers. 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/>
              <a:t>Obsolete critical components in the previous </a:t>
            </a:r>
            <a:r>
              <a:rPr lang="en-US" sz="2000" dirty="0" smtClean="0"/>
              <a:t>versions of </a:t>
            </a:r>
            <a:r>
              <a:rPr lang="en-US" sz="2000" dirty="0"/>
              <a:t>the pre-processing electronics will not </a:t>
            </a:r>
            <a:r>
              <a:rPr lang="en-US" sz="2000" dirty="0" smtClean="0"/>
              <a:t>be present.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 smtClean="0"/>
              <a:t> </a:t>
            </a:r>
            <a:r>
              <a:rPr lang="en-US" sz="2000" dirty="0"/>
              <a:t>The introduction of commercial mezzanines as </a:t>
            </a:r>
            <a:r>
              <a:rPr lang="en-US" sz="2000" dirty="0" smtClean="0"/>
              <a:t>main building </a:t>
            </a:r>
            <a:r>
              <a:rPr lang="en-US" sz="2000" dirty="0"/>
              <a:t>blocks, improves production yield, </a:t>
            </a:r>
            <a:r>
              <a:rPr lang="en-US" sz="2000" dirty="0" smtClean="0"/>
              <a:t>reduces development</a:t>
            </a:r>
            <a:r>
              <a:rPr lang="en-US" sz="2000" dirty="0"/>
              <a:t> </a:t>
            </a:r>
            <a:r>
              <a:rPr lang="en-US" sz="2000" dirty="0" smtClean="0"/>
              <a:t>time </a:t>
            </a:r>
            <a:r>
              <a:rPr lang="en-US" sz="2000" dirty="0"/>
              <a:t>and </a:t>
            </a:r>
            <a:r>
              <a:rPr lang="en-US" sz="2000" dirty="0" smtClean="0"/>
              <a:t>facilitates maintenance.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 smtClean="0"/>
              <a:t>Avoiding </a:t>
            </a:r>
            <a:r>
              <a:rPr lang="en-US" sz="2000" dirty="0"/>
              <a:t>customized point-to point data transfer </a:t>
            </a:r>
            <a:r>
              <a:rPr lang="en-US" sz="2000" dirty="0" smtClean="0"/>
              <a:t>after pre-processing</a:t>
            </a:r>
            <a:r>
              <a:rPr lang="en-US" sz="2000" dirty="0"/>
              <a:t>:</a:t>
            </a:r>
            <a:r>
              <a:rPr lang="en-US" sz="2000" dirty="0" smtClean="0"/>
              <a:t> avoids customized interfaces and </a:t>
            </a:r>
            <a:r>
              <a:rPr lang="en-US" sz="2000" dirty="0"/>
              <a:t>allows </a:t>
            </a:r>
            <a:r>
              <a:rPr lang="en-US" sz="2000" dirty="0" smtClean="0"/>
              <a:t>flexibility in </a:t>
            </a:r>
            <a:r>
              <a:rPr lang="en-US" sz="2000" dirty="0"/>
              <a:t>the architecture of the Data Flow and </a:t>
            </a:r>
            <a:r>
              <a:rPr lang="en-US" sz="2000" dirty="0" smtClean="0"/>
              <a:t>processing server </a:t>
            </a:r>
            <a:r>
              <a:rPr lang="en-US" sz="2000" dirty="0"/>
              <a:t>farms improving the rate </a:t>
            </a:r>
            <a:r>
              <a:rPr lang="en-US" sz="2000" dirty="0" smtClean="0"/>
              <a:t>capabilities.</a:t>
            </a:r>
            <a:endParaRPr lang="en-US" sz="2000" dirty="0"/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 smtClean="0"/>
              <a:t>Improvements </a:t>
            </a:r>
            <a:r>
              <a:rPr lang="en-US" sz="2000" dirty="0"/>
              <a:t>in the data transmission rates </a:t>
            </a:r>
            <a:r>
              <a:rPr lang="en-US" sz="2000" dirty="0" smtClean="0"/>
              <a:t>will allow the </a:t>
            </a:r>
            <a:r>
              <a:rPr lang="en-US" sz="2000" dirty="0"/>
              <a:t>implementation </a:t>
            </a:r>
            <a:r>
              <a:rPr lang="en-US" sz="2000" dirty="0" smtClean="0"/>
              <a:t>software </a:t>
            </a:r>
            <a:r>
              <a:rPr lang="en-US" sz="2000" dirty="0"/>
              <a:t>triggers in addition to the hardware </a:t>
            </a:r>
            <a:r>
              <a:rPr lang="en-US" sz="2000" dirty="0" smtClean="0"/>
              <a:t>GTS and </a:t>
            </a:r>
            <a:r>
              <a:rPr lang="en-US" sz="2000" dirty="0"/>
              <a:t>SMART Trigger </a:t>
            </a:r>
            <a:r>
              <a:rPr lang="en-US" sz="2000" dirty="0" smtClean="0"/>
              <a:t>Processors. 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 smtClean="0"/>
              <a:t>Pre-processing </a:t>
            </a:r>
            <a:r>
              <a:rPr lang="en-US" sz="2000" dirty="0"/>
              <a:t>FPGA resources, presently used </a:t>
            </a:r>
            <a:r>
              <a:rPr lang="en-US" sz="2000" dirty="0" smtClean="0"/>
              <a:t>at &lt; </a:t>
            </a:r>
            <a:r>
              <a:rPr lang="en-US" sz="2000" dirty="0"/>
              <a:t>50% level (except for the memory blocks, </a:t>
            </a:r>
            <a:r>
              <a:rPr lang="en-US" sz="2000" dirty="0" smtClean="0"/>
              <a:t>used at </a:t>
            </a:r>
            <a:r>
              <a:rPr lang="en-US" sz="2000" dirty="0"/>
              <a:t>≈ 80% level), allowing improvements in the </a:t>
            </a:r>
            <a:r>
              <a:rPr lang="en-US" sz="2000" dirty="0" smtClean="0"/>
              <a:t>preprocessing algorithms.</a:t>
            </a:r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 smtClean="0"/>
              <a:t>The </a:t>
            </a:r>
            <a:r>
              <a:rPr lang="en-US" sz="2000" dirty="0"/>
              <a:t>new Digi-Opt12 sampling board include </a:t>
            </a:r>
            <a:r>
              <a:rPr lang="en-US" sz="2000" dirty="0" smtClean="0"/>
              <a:t>improvements in </a:t>
            </a:r>
            <a:r>
              <a:rPr lang="en-US" sz="2000" dirty="0"/>
              <a:t>the signal-to-noise quality and </a:t>
            </a:r>
            <a:r>
              <a:rPr lang="en-US" sz="2000" dirty="0" smtClean="0"/>
              <a:t>remove obsolete </a:t>
            </a:r>
            <a:r>
              <a:rPr lang="en-US" sz="2000" dirty="0"/>
              <a:t>fundamental </a:t>
            </a:r>
            <a:r>
              <a:rPr lang="en-US" sz="2000" dirty="0" smtClean="0"/>
              <a:t>components and reduce power consumption.</a:t>
            </a:r>
            <a:endParaRPr lang="en-US" sz="2000" dirty="0"/>
          </a:p>
          <a:p>
            <a:pPr marL="231775" indent="-231775">
              <a:buFont typeface="Wingdings" panose="05000000000000000000" pitchFamily="2" charset="2"/>
              <a:buChar char="§"/>
            </a:pPr>
            <a:r>
              <a:rPr lang="en-US" sz="2000" dirty="0" smtClean="0"/>
              <a:t>Extended </a:t>
            </a:r>
            <a:r>
              <a:rPr lang="en-US" sz="2000" dirty="0"/>
              <a:t>monitoring for the input samples and </a:t>
            </a:r>
            <a:r>
              <a:rPr lang="en-US" sz="2000" dirty="0" smtClean="0"/>
              <a:t>for the </a:t>
            </a:r>
            <a:r>
              <a:rPr lang="en-US" sz="2000" dirty="0"/>
              <a:t>pre-processing signals.</a:t>
            </a:r>
          </a:p>
        </p:txBody>
      </p:sp>
    </p:spTree>
    <p:extLst>
      <p:ext uri="{BB962C8B-B14F-4D97-AF65-F5344CB8AC3E}">
        <p14:creationId xmlns:p14="http://schemas.microsoft.com/office/powerpoint/2010/main" val="7692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775520" y="266238"/>
            <a:ext cx="8786812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Implementation</a:t>
            </a:r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DIGI-OPT12 v3.7 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5082" y="1586754"/>
            <a:ext cx="4948518" cy="352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70385" y="1004047"/>
            <a:ext cx="890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Alberto </a:t>
            </a:r>
            <a:r>
              <a:rPr lang="en-US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Pullia</a:t>
            </a:r>
            <a:r>
              <a:rPr lang="en-US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 and Stefano 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Capra, INFN </a:t>
            </a:r>
            <a:r>
              <a:rPr lang="en-US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- Milano University of 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Milano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4589" y="1783977"/>
            <a:ext cx="550432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/>
              <a:t>Card redesign for ADC32J44 Dual-Channel, 14-Bit, </a:t>
            </a:r>
            <a:r>
              <a:rPr lang="en-US" sz="2000" b="1" dirty="0" smtClean="0"/>
              <a:t>100-MSPS ADC’s</a:t>
            </a:r>
            <a:r>
              <a:rPr lang="en-US" sz="2000" b="1" dirty="0"/>
              <a:t> </a:t>
            </a:r>
            <a:r>
              <a:rPr lang="en-US" sz="2000" b="1" dirty="0" smtClean="0"/>
              <a:t>with </a:t>
            </a:r>
            <a:r>
              <a:rPr lang="en-US" sz="2000" b="1" dirty="0"/>
              <a:t>JESD204B </a:t>
            </a:r>
            <a:r>
              <a:rPr lang="en-US" sz="2000" b="1" dirty="0" smtClean="0"/>
              <a:t>Interface.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Two boards Segment &amp; Core versions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/>
              <a:t>New design of signal conditioning stage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/>
              <a:t>Production yield: 94.6% </a:t>
            </a:r>
            <a:r>
              <a:rPr lang="en-US" sz="2000" b="1" dirty="0" smtClean="0"/>
              <a:t>after repairs 100%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~50% lower power consumption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/>
              <a:t>Includes as well low noise LTC6247 </a:t>
            </a:r>
            <a:r>
              <a:rPr lang="en-US" sz="2000" b="1" dirty="0" err="1"/>
              <a:t>opamp</a:t>
            </a:r>
            <a:r>
              <a:rPr lang="en-US" sz="2000" b="1" dirty="0"/>
              <a:t> that allows to reach </a:t>
            </a:r>
            <a:r>
              <a:rPr lang="en-US" sz="2000" b="1" dirty="0" smtClean="0">
                <a:latin typeface="Symbol" panose="05050102010706020507" pitchFamily="18" charset="2"/>
              </a:rPr>
              <a:t>s</a:t>
            </a:r>
            <a:r>
              <a:rPr lang="en-US" sz="2000" b="1" dirty="0" smtClean="0"/>
              <a:t> </a:t>
            </a:r>
            <a:r>
              <a:rPr lang="en-US" sz="2000" b="1" dirty="0"/>
              <a:t>= 1.5 LSB i.e. ENOB = 11.6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sz="2000" b="1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14" y="4604478"/>
            <a:ext cx="5701104" cy="1889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4730" y="5231075"/>
            <a:ext cx="4545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 from pre-amplifiers by 10m MDR cables</a:t>
            </a:r>
          </a:p>
          <a:p>
            <a:r>
              <a:rPr lang="en-US" dirty="0" smtClean="0"/>
              <a:t>Requires 1 backplane with power distribution and 1 backplane with the 100 MHz clock distribution.</a:t>
            </a:r>
          </a:p>
          <a:p>
            <a:r>
              <a:rPr lang="en-US" dirty="0" err="1" smtClean="0"/>
              <a:t>FireFly</a:t>
            </a:r>
            <a:r>
              <a:rPr lang="en-US" dirty="0" smtClean="0"/>
              <a:t> copper cable readout at 2Gbps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1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Pre-processing block diagram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3" b="3764"/>
          <a:stretch/>
        </p:blipFill>
        <p:spPr>
          <a:xfrm>
            <a:off x="582706" y="2078984"/>
            <a:ext cx="11066290" cy="47252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5173" y="930419"/>
            <a:ext cx="92671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J.Collado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V.Gonzalez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IFIC – CSIC and ETSE University of Valencia</a:t>
            </a:r>
          </a:p>
          <a:p>
            <a:pPr algn="ctr"/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N. </a:t>
            </a:r>
            <a:r>
              <a:rPr lang="da-DK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Karkour</a:t>
            </a:r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 X. </a:t>
            </a:r>
            <a:r>
              <a:rPr lang="da-DK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Lafay</a:t>
            </a:r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 et al.</a:t>
            </a:r>
            <a:r>
              <a:rPr lang="en-US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IJCLab</a:t>
            </a:r>
            <a:r>
              <a:rPr lang="en-US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Orsay</a:t>
            </a:r>
            <a:r>
              <a:rPr lang="en-US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France and the AGATA FEE W.G. </a:t>
            </a:r>
          </a:p>
          <a:p>
            <a:pPr algn="ctr"/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Slow Control &amp; monitoring Scope Ch.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Bonnin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IPHC Strasbourg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93740" y="6167718"/>
            <a:ext cx="327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Proof-of-Concept: 2019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Production: 2024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1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Implementation</a:t>
            </a:r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Pre-processing board PACE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385" y="1004047"/>
            <a:ext cx="8430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J.Collado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V.Gonzalez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IFIC – CSIC and ETSE University of Valencia 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1" y="1692695"/>
            <a:ext cx="563879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Read-out the DIGI-OPT12 boards through </a:t>
            </a:r>
            <a:r>
              <a:rPr lang="en-US" sz="2000" b="1" dirty="0" err="1" smtClean="0"/>
              <a:t>FireFly</a:t>
            </a:r>
            <a:endParaRPr lang="en-US" sz="2000" b="1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/>
              <a:t>Time Domain Multiplexing link aggregation (IDM) concept built in the receiver section </a:t>
            </a:r>
            <a:r>
              <a:rPr lang="en-US" sz="2000" b="1" dirty="0" smtClean="0"/>
              <a:t>implemented  with TLK10002 (TI).</a:t>
            </a:r>
            <a:endParaRPr lang="en-US" sz="2000" b="1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IDM allows to use more efficiently the FPGA Transceivers 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Global Trigger and Synchronization is fully supported (GTS or SMART).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link provides a common clock to all </a:t>
            </a:r>
            <a:r>
              <a:rPr lang="en-US" sz="2000" b="1" dirty="0" smtClean="0"/>
              <a:t>the system </a:t>
            </a:r>
            <a:r>
              <a:rPr lang="en-US" sz="2000" b="1" dirty="0"/>
              <a:t>that is cleaned and fine-tuned during the </a:t>
            </a:r>
            <a:r>
              <a:rPr lang="en-US" sz="2000" b="1" dirty="0" smtClean="0"/>
              <a:t>alignment protocol </a:t>
            </a:r>
            <a:r>
              <a:rPr lang="en-US" sz="2000" b="1" dirty="0"/>
              <a:t>in the PACE Clock &amp; GTS </a:t>
            </a:r>
            <a:r>
              <a:rPr lang="en-US" sz="2000" b="1" dirty="0" smtClean="0"/>
              <a:t>hardware section.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Following the pre-processing </a:t>
            </a:r>
            <a:r>
              <a:rPr lang="en-US" sz="2000" b="1" dirty="0"/>
              <a:t>on the SOM FPGA, all the events </a:t>
            </a:r>
            <a:r>
              <a:rPr lang="en-US" sz="2000" b="1" dirty="0" smtClean="0"/>
              <a:t>validated by </a:t>
            </a:r>
            <a:r>
              <a:rPr lang="en-US" sz="2000" b="1" dirty="0"/>
              <a:t>the GTS second level trigger, are </a:t>
            </a:r>
            <a:r>
              <a:rPr lang="en-US" sz="2000" b="1" dirty="0" smtClean="0"/>
              <a:t> readout </a:t>
            </a:r>
            <a:r>
              <a:rPr lang="en-US" sz="2000" b="1" dirty="0"/>
              <a:t>via the Ethernet STARE board, plugged </a:t>
            </a:r>
            <a:r>
              <a:rPr lang="en-US" sz="2000" b="1" dirty="0" smtClean="0"/>
              <a:t>into the FMC </a:t>
            </a:r>
            <a:r>
              <a:rPr lang="en-US" sz="2000" b="1" dirty="0"/>
              <a:t>Vita </a:t>
            </a:r>
            <a:r>
              <a:rPr lang="en-US" sz="2000" b="1" dirty="0" smtClean="0"/>
              <a:t>57.1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4" y="4910209"/>
            <a:ext cx="2534770" cy="19095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5624" y="4889830"/>
            <a:ext cx="39760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a </a:t>
            </a:r>
            <a:r>
              <a:rPr lang="en-US" dirty="0" err="1" smtClean="0"/>
              <a:t>SoM</a:t>
            </a:r>
            <a:r>
              <a:rPr lang="en-US" dirty="0"/>
              <a:t> </a:t>
            </a:r>
            <a:r>
              <a:rPr lang="en-US" dirty="0" smtClean="0"/>
              <a:t>TE0808-05-BBE81-E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Trenz</a:t>
            </a:r>
            <a:r>
              <a:rPr lang="en-US" dirty="0" smtClean="0"/>
              <a:t> Electronics based on the </a:t>
            </a:r>
            <a:br>
              <a:rPr lang="en-US" dirty="0" smtClean="0"/>
            </a:br>
            <a:r>
              <a:rPr lang="en-US" dirty="0" smtClean="0"/>
              <a:t>AMD  </a:t>
            </a:r>
            <a:r>
              <a:rPr lang="en-US" dirty="0" err="1" smtClean="0"/>
              <a:t>Zynq</a:t>
            </a:r>
            <a:r>
              <a:rPr lang="en-US" dirty="0"/>
              <a:t>™ </a:t>
            </a:r>
            <a:r>
              <a:rPr lang="en-US" dirty="0" err="1"/>
              <a:t>UltraScale</a:t>
            </a:r>
            <a:r>
              <a:rPr lang="en-US" dirty="0"/>
              <a:t>+™</a:t>
            </a:r>
            <a:br>
              <a:rPr lang="en-US" dirty="0"/>
            </a:br>
            <a:r>
              <a:rPr lang="en-US" dirty="0"/>
              <a:t>XCZU15EG-1FFVC900E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(746,550 Logic Cells and 24 transceivers)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with 4 </a:t>
            </a:r>
            <a:r>
              <a:rPr lang="en-US" dirty="0" err="1"/>
              <a:t>GByte</a:t>
            </a:r>
            <a:r>
              <a:rPr lang="en-US" dirty="0"/>
              <a:t> DDR4</a:t>
            </a:r>
            <a:endParaRPr lang="en-US" dirty="0" smtClean="0"/>
          </a:p>
        </p:txBody>
      </p:sp>
      <p:pic>
        <p:nvPicPr>
          <p:cNvPr id="11" name="Imagen 3"/>
          <p:cNvPicPr>
            <a:picLocks noChangeAspect="1"/>
          </p:cNvPicPr>
          <p:nvPr/>
        </p:nvPicPr>
        <p:blipFill rotWithShape="1">
          <a:blip r:embed="rId5"/>
          <a:srcRect l="26214" t="2265" r="24734" b="3583"/>
          <a:stretch/>
        </p:blipFill>
        <p:spPr>
          <a:xfrm rot="5400000">
            <a:off x="2130882" y="10746"/>
            <a:ext cx="2429434" cy="621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80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Implementation</a:t>
            </a:r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Pre-processing board PACE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385" y="1004047"/>
            <a:ext cx="8430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J.Collado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V.Gonzalez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IFIC – CSIC and ETSE University of Valencia 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1" y="1692695"/>
            <a:ext cx="563879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Read-out the DIGI-OPT12 boards through </a:t>
            </a:r>
            <a:r>
              <a:rPr lang="en-US" sz="2000" b="1" dirty="0" err="1" smtClean="0"/>
              <a:t>FireFly</a:t>
            </a:r>
            <a:endParaRPr lang="en-US" sz="2000" b="1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/>
              <a:t>Time Domain Multiplexing link aggregation (IDM) concept built in the receiver section </a:t>
            </a:r>
            <a:r>
              <a:rPr lang="en-US" sz="2000" b="1" dirty="0" smtClean="0"/>
              <a:t>implemented  with TLK10002 (TI).</a:t>
            </a:r>
            <a:endParaRPr lang="en-US" sz="2000" b="1" dirty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IDM allows to use more efficiently the FPGA Transceivers 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Global Trigger and Synchronization is fully supported (GTS or SMART).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link provides a common clock to all </a:t>
            </a:r>
            <a:r>
              <a:rPr lang="en-US" sz="2000" b="1" dirty="0" smtClean="0"/>
              <a:t>the system </a:t>
            </a:r>
            <a:r>
              <a:rPr lang="en-US" sz="2000" b="1" dirty="0"/>
              <a:t>that is cleaned and fine-tuned during the </a:t>
            </a:r>
            <a:r>
              <a:rPr lang="en-US" sz="2000" b="1" dirty="0" smtClean="0"/>
              <a:t>alignment protocol </a:t>
            </a:r>
            <a:r>
              <a:rPr lang="en-US" sz="2000" b="1" dirty="0"/>
              <a:t>in the PACE Clock &amp; GTS </a:t>
            </a:r>
            <a:r>
              <a:rPr lang="en-US" sz="2000" b="1" dirty="0" smtClean="0"/>
              <a:t>hardware section.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2000" b="1" dirty="0" smtClean="0"/>
              <a:t>Following the pre-processing </a:t>
            </a:r>
            <a:r>
              <a:rPr lang="en-US" sz="2000" b="1" dirty="0"/>
              <a:t>on the SOM FPGA, all the events </a:t>
            </a:r>
            <a:r>
              <a:rPr lang="en-US" sz="2000" b="1" dirty="0" smtClean="0"/>
              <a:t>validated by </a:t>
            </a:r>
            <a:r>
              <a:rPr lang="en-US" sz="2000" b="1" dirty="0"/>
              <a:t>the GTS second level trigger, are </a:t>
            </a:r>
            <a:r>
              <a:rPr lang="en-US" sz="2000" b="1" dirty="0" smtClean="0"/>
              <a:t> readout </a:t>
            </a:r>
            <a:r>
              <a:rPr lang="en-US" sz="2000" b="1" dirty="0"/>
              <a:t>via the Ethernet STARE board, plugged </a:t>
            </a:r>
            <a:r>
              <a:rPr lang="en-US" sz="2000" b="1" dirty="0" smtClean="0"/>
              <a:t>into the FMC </a:t>
            </a:r>
            <a:r>
              <a:rPr lang="en-US" sz="2000" b="1" dirty="0"/>
              <a:t>Vita </a:t>
            </a:r>
            <a:r>
              <a:rPr lang="en-US" sz="2000" b="1" dirty="0" smtClean="0"/>
              <a:t>57.1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4" y="4910209"/>
            <a:ext cx="2534770" cy="19095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5624" y="4889830"/>
            <a:ext cx="39760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a </a:t>
            </a:r>
            <a:r>
              <a:rPr lang="en-US" dirty="0" err="1" smtClean="0"/>
              <a:t>SoM</a:t>
            </a:r>
            <a:r>
              <a:rPr lang="en-US" dirty="0"/>
              <a:t> </a:t>
            </a:r>
            <a:r>
              <a:rPr lang="en-US" dirty="0" smtClean="0"/>
              <a:t>TE0808-05-BBE81-E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Trenz</a:t>
            </a:r>
            <a:r>
              <a:rPr lang="en-US" dirty="0" smtClean="0"/>
              <a:t> Electronics based on the </a:t>
            </a:r>
            <a:br>
              <a:rPr lang="en-US" dirty="0" smtClean="0"/>
            </a:br>
            <a:r>
              <a:rPr lang="en-US" dirty="0" smtClean="0"/>
              <a:t>AMD  </a:t>
            </a:r>
            <a:r>
              <a:rPr lang="en-US" dirty="0" err="1" smtClean="0"/>
              <a:t>Zynq</a:t>
            </a:r>
            <a:r>
              <a:rPr lang="en-US" dirty="0"/>
              <a:t>™ </a:t>
            </a:r>
            <a:r>
              <a:rPr lang="en-US" dirty="0" err="1"/>
              <a:t>UltraScale</a:t>
            </a:r>
            <a:r>
              <a:rPr lang="en-US" dirty="0"/>
              <a:t>+™</a:t>
            </a:r>
            <a:br>
              <a:rPr lang="en-US" dirty="0"/>
            </a:br>
            <a:r>
              <a:rPr lang="en-US" dirty="0"/>
              <a:t>XCZU15EG-1FFVC900E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(746,550 Logic Cells and 24 transceivers)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with 4 </a:t>
            </a:r>
            <a:r>
              <a:rPr lang="en-US" dirty="0" err="1"/>
              <a:t>GByte</a:t>
            </a:r>
            <a:r>
              <a:rPr lang="en-US" dirty="0"/>
              <a:t> DDR4</a:t>
            </a:r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11945" r="3419" b="2924"/>
          <a:stretch/>
        </p:blipFill>
        <p:spPr>
          <a:xfrm>
            <a:off x="107575" y="1757081"/>
            <a:ext cx="6327187" cy="295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Implementation</a:t>
            </a:r>
            <a:r>
              <a:rPr lang="en-US" sz="3600" b="1" dirty="0">
                <a:solidFill>
                  <a:srgbClr val="FFFF00"/>
                </a:solidFill>
                <a:cs typeface="Arial" charset="0"/>
              </a:rPr>
              <a:t>: </a:t>
            </a:r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Ethernet board STARE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385" y="1004047"/>
            <a:ext cx="8863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N. </a:t>
            </a:r>
            <a:r>
              <a:rPr lang="da-DK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Karkour</a:t>
            </a:r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 X. </a:t>
            </a:r>
            <a:r>
              <a:rPr lang="da-DK" sz="24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Lafay</a:t>
            </a:r>
            <a:r>
              <a:rPr lang="da-DK" sz="2400" b="1" dirty="0">
                <a:latin typeface="Calibri" pitchFamily="34" charset="0"/>
                <a:ea typeface="Verdana" pitchFamily="34" charset="0"/>
                <a:cs typeface="Calibri" pitchFamily="34" charset="0"/>
              </a:rPr>
              <a:t> et </a:t>
            </a:r>
            <a:r>
              <a:rPr lang="da-DK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al.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IJCLab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Orsay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 France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8682" y="1586754"/>
            <a:ext cx="64633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b="1" dirty="0"/>
              <a:t>The STARE board is a FMC mezzanine </a:t>
            </a:r>
            <a:r>
              <a:rPr lang="en-US" sz="2000" b="1" dirty="0" smtClean="0"/>
              <a:t>to be mounted on PACE pre-processing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b="1" dirty="0" smtClean="0"/>
              <a:t>Its function is to do </a:t>
            </a:r>
            <a:r>
              <a:rPr lang="en-US" sz="2000" b="1" dirty="0"/>
              <a:t>the readout using fast Ethernet protocol at </a:t>
            </a:r>
            <a:r>
              <a:rPr lang="en-US" sz="2000" b="1" dirty="0" smtClean="0"/>
              <a:t>high bandwidth.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STARE mezzanine compiles the </a:t>
            </a:r>
            <a:r>
              <a:rPr lang="en-US" sz="2000" b="1" dirty="0" smtClean="0"/>
              <a:t>generated data </a:t>
            </a:r>
            <a:r>
              <a:rPr lang="en-US" sz="2000" b="1" dirty="0"/>
              <a:t>from the </a:t>
            </a:r>
            <a:r>
              <a:rPr lang="en-US" sz="2000" b="1" dirty="0" smtClean="0"/>
              <a:t>PACE </a:t>
            </a:r>
            <a:r>
              <a:rPr lang="en-US" sz="2000" b="1" dirty="0"/>
              <a:t>over a </a:t>
            </a:r>
            <a:r>
              <a:rPr lang="en-US" sz="2000" b="1" dirty="0" smtClean="0"/>
              <a:t>Xilinx AXI </a:t>
            </a:r>
            <a:r>
              <a:rPr lang="en-US" sz="2000" b="1" dirty="0"/>
              <a:t>stream AURORA interface, using up to 4 </a:t>
            </a:r>
            <a:r>
              <a:rPr lang="en-US" sz="2000" b="1" dirty="0" smtClean="0"/>
              <a:t>independent 10 </a:t>
            </a:r>
            <a:r>
              <a:rPr lang="en-US" sz="2000" b="1" dirty="0" err="1"/>
              <a:t>Gbps</a:t>
            </a:r>
            <a:r>
              <a:rPr lang="en-US" sz="2000" b="1" dirty="0"/>
              <a:t> transceiver </a:t>
            </a:r>
            <a:r>
              <a:rPr lang="en-US" sz="2000" b="1" dirty="0" smtClean="0"/>
              <a:t>lines.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b="1" dirty="0" smtClean="0"/>
              <a:t>Each </a:t>
            </a:r>
            <a:r>
              <a:rPr lang="en-US" sz="2000" b="1" dirty="0"/>
              <a:t>line </a:t>
            </a:r>
            <a:r>
              <a:rPr lang="en-US" sz="2000" b="1" dirty="0" smtClean="0"/>
              <a:t>data</a:t>
            </a:r>
            <a:r>
              <a:rPr lang="en-US" sz="2000" b="1" dirty="0"/>
              <a:t> </a:t>
            </a:r>
            <a:r>
              <a:rPr lang="en-US" sz="2000" b="1" dirty="0" smtClean="0"/>
              <a:t>is </a:t>
            </a:r>
            <a:r>
              <a:rPr lang="en-US" sz="2000" b="1" dirty="0"/>
              <a:t>formatted to be transferred through 4 </a:t>
            </a:r>
            <a:r>
              <a:rPr lang="en-US" sz="2000" b="1" dirty="0" smtClean="0"/>
              <a:t>independent 10 </a:t>
            </a:r>
            <a:r>
              <a:rPr lang="en-US" sz="2000" b="1" dirty="0" err="1"/>
              <a:t>Gbps</a:t>
            </a:r>
            <a:r>
              <a:rPr lang="en-US" sz="2000" b="1" dirty="0"/>
              <a:t> transceivers to servers or computer farm </a:t>
            </a:r>
            <a:r>
              <a:rPr lang="en-US" sz="2000" b="1" dirty="0" smtClean="0"/>
              <a:t>using UDP </a:t>
            </a:r>
            <a:r>
              <a:rPr lang="en-US" sz="2000" b="1" dirty="0"/>
              <a:t>protocol. Each of the 4 UDP channels can </a:t>
            </a:r>
            <a:r>
              <a:rPr lang="en-US" sz="2000" b="1" dirty="0" smtClean="0"/>
              <a:t>send data </a:t>
            </a:r>
            <a:r>
              <a:rPr lang="en-US" sz="2000" b="1" dirty="0"/>
              <a:t>to several different </a:t>
            </a:r>
            <a:r>
              <a:rPr lang="en-US" sz="2000" b="1" dirty="0" smtClean="0"/>
              <a:t>servers.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STARE module </a:t>
            </a:r>
            <a:r>
              <a:rPr lang="en-US" sz="2000" b="1" dirty="0" smtClean="0"/>
              <a:t>is equipped </a:t>
            </a:r>
            <a:r>
              <a:rPr lang="en-US" sz="2000" b="1" dirty="0"/>
              <a:t>with external memory to allow </a:t>
            </a:r>
            <a:r>
              <a:rPr lang="en-US" sz="2000" b="1" dirty="0" smtClean="0"/>
              <a:t>re-transmission of </a:t>
            </a:r>
            <a:r>
              <a:rPr lang="en-US" sz="2000" b="1" dirty="0"/>
              <a:t>any packages not correctly received by the HTC </a:t>
            </a:r>
            <a:r>
              <a:rPr lang="en-US" sz="2000" b="1" dirty="0" smtClean="0"/>
              <a:t>server farm</a:t>
            </a:r>
            <a:r>
              <a:rPr lang="en-US" sz="2000" b="1" dirty="0"/>
              <a:t>.</a:t>
            </a:r>
            <a:endParaRPr lang="en-US" sz="2000" b="1" dirty="0" smtClean="0"/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id="{F0C9CBD7-F84A-05CB-52BC-072BBEBCF0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27" y="3541588"/>
            <a:ext cx="3792073" cy="1750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2273"/>
          <a:stretch/>
        </p:blipFill>
        <p:spPr>
          <a:xfrm>
            <a:off x="684238" y="5337319"/>
            <a:ext cx="1879668" cy="14758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892206" y="957918"/>
            <a:ext cx="1800717" cy="32543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 flipH="1">
            <a:off x="2089672" y="2461135"/>
            <a:ext cx="770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SoM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3906" y="5384107"/>
            <a:ext cx="63295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a </a:t>
            </a:r>
            <a:r>
              <a:rPr lang="en-US" dirty="0" err="1" smtClean="0"/>
              <a:t>SoM</a:t>
            </a:r>
            <a:r>
              <a:rPr lang="en-US" dirty="0"/>
              <a:t> TE0841-03-41I31-A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err="1" smtClean="0"/>
              <a:t>Trenz</a:t>
            </a:r>
            <a:r>
              <a:rPr lang="en-US" dirty="0" smtClean="0"/>
              <a:t> Electronics based on the </a:t>
            </a:r>
          </a:p>
          <a:p>
            <a:r>
              <a:rPr lang="en-US" dirty="0"/>
              <a:t>AMD </a:t>
            </a:r>
            <a:r>
              <a:rPr lang="en-US" dirty="0" err="1"/>
              <a:t>Kintex</a:t>
            </a:r>
            <a:r>
              <a:rPr lang="en-US" dirty="0"/>
              <a:t>™ </a:t>
            </a:r>
            <a:r>
              <a:rPr lang="en-US" dirty="0" err="1"/>
              <a:t>UltraScale</a:t>
            </a:r>
            <a:r>
              <a:rPr lang="en-US" dirty="0"/>
              <a:t>™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XCKU040-1SFVA784I FPGA</a:t>
            </a:r>
            <a:r>
              <a:rPr lang="en-US" dirty="0"/>
              <a:t> </a:t>
            </a:r>
            <a:r>
              <a:rPr lang="en-US" dirty="0" smtClean="0"/>
              <a:t>(530,250 Logic Cells and 8 transceivers)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with 4 </a:t>
            </a:r>
            <a:r>
              <a:rPr lang="en-US" dirty="0" err="1"/>
              <a:t>GByte</a:t>
            </a:r>
            <a:r>
              <a:rPr lang="en-US" dirty="0"/>
              <a:t> DDR4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655025" y="3909166"/>
            <a:ext cx="1584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Ethernet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Optical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Trnasceivers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5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3"/>
          <p:cNvSpPr txBox="1">
            <a:spLocks noChangeArrowheads="1"/>
          </p:cNvSpPr>
          <p:nvPr/>
        </p:nvSpPr>
        <p:spPr bwMode="auto">
          <a:xfrm>
            <a:off x="1461754" y="266238"/>
            <a:ext cx="10004104" cy="646331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FFFF00"/>
                </a:solidFill>
                <a:cs typeface="Arial" charset="0"/>
              </a:rPr>
              <a:t>Firmware for the Pre-processing board PACE</a:t>
            </a:r>
            <a:endParaRPr lang="en-US" sz="3600" b="1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0239" r="10938" b="10161"/>
          <a:stretch/>
        </p:blipFill>
        <p:spPr>
          <a:xfrm>
            <a:off x="0" y="0"/>
            <a:ext cx="1165411" cy="1586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0385" y="1004047"/>
            <a:ext cx="928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J.Collado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</a:t>
            </a:r>
            <a:r>
              <a:rPr lang="en-US" sz="2400" b="1" dirty="0" err="1" smtClean="0">
                <a:latin typeface="Calibri" pitchFamily="34" charset="0"/>
                <a:ea typeface="Verdana" pitchFamily="34" charset="0"/>
                <a:cs typeface="Calibri" pitchFamily="34" charset="0"/>
              </a:rPr>
              <a:t>V.Gonzalez</a:t>
            </a:r>
            <a:r>
              <a:rPr lang="en-US" sz="24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, IFIC – CSIC and ETSE University of Valencia, Spain </a:t>
            </a:r>
            <a:endParaRPr lang="en-US" sz="2400" b="1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82" y="1465711"/>
            <a:ext cx="9968048" cy="4510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705" y="5913660"/>
            <a:ext cx="10925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</a:rPr>
              <a:t>All firmware modules existing. Required revision of the GTS Leaf, and the AGATA Package generator.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Migration to the Global Trigger and Synchronization SMART system foreseen in Phase 2.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New Energy evaluation algorithm </a:t>
            </a:r>
            <a:r>
              <a:rPr lang="en-US" sz="2000" b="1" dirty="0">
                <a:solidFill>
                  <a:srgbClr val="002060"/>
                </a:solidFill>
              </a:rPr>
              <a:t>developed  by M. </a:t>
            </a:r>
            <a:r>
              <a:rPr lang="en-US" sz="2000" b="1" dirty="0" err="1" smtClean="0">
                <a:solidFill>
                  <a:srgbClr val="002060"/>
                </a:solidFill>
              </a:rPr>
              <a:t>Kogimtzis</a:t>
            </a:r>
            <a:r>
              <a:rPr lang="en-US" sz="2000" b="1" dirty="0" smtClean="0">
                <a:solidFill>
                  <a:srgbClr val="002060"/>
                </a:solidFill>
              </a:rPr>
              <a:t>, STFC, UK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7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1528</Words>
  <Application>Microsoft Office PowerPoint</Application>
  <PresentationFormat>Widescreen</PresentationFormat>
  <Paragraphs>346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Comic Sans MS</vt:lpstr>
      <vt:lpstr>Symbol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gadea</dc:creator>
  <cp:lastModifiedBy>gadea</cp:lastModifiedBy>
  <cp:revision>68</cp:revision>
  <dcterms:created xsi:type="dcterms:W3CDTF">2023-10-16T20:52:15Z</dcterms:created>
  <dcterms:modified xsi:type="dcterms:W3CDTF">2025-06-09T10:08:39Z</dcterms:modified>
</cp:coreProperties>
</file>