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1" r:id="rId1"/>
    <p:sldMasterId id="2147483672" r:id="rId2"/>
  </p:sldMasterIdLst>
  <p:notesMasterIdLst>
    <p:notesMasterId r:id="rId18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CC69129-6BB6-4826-A36D-29F44B60BB9C}">
  <a:tblStyle styleId="{CCC69129-6BB6-4826-A36D-29F44B60BB9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93" d="100"/>
          <a:sy n="193" d="100"/>
        </p:scale>
        <p:origin x="124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617145c423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3617145c423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g336c2de5da8_0_15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1" name="Google Shape;761;g336c2de5da8_0_15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" name="Google Shape;1094;g367cb8ed4a1_0_5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5" name="Google Shape;1095;g367cb8ed4a1_0_57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" name="Google Shape;1143;g336c2de5da8_0_23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4" name="Google Shape;1144;g336c2de5da8_0_23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" name="Google Shape;1382;g336c2de5da8_0_29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3" name="Google Shape;1383;g336c2de5da8_0_29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3" name="Google Shape;1623;g336c2de5da8_0_33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4" name="Google Shape;1624;g336c2de5da8_0_33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8" name="Google Shape;1708;g367cb8ed4a1_0_30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9" name="Google Shape;1709;g367cb8ed4a1_0_30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61d1b6d32a_0_22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61d1b6d32a_0_22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361d1b6d32a_0_27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361d1b6d32a_0_27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367cb8ed4a1_0_12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367cb8ed4a1_0_12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361d1b6d32a_0_35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Google Shape;385;g361d1b6d32a_0_35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361d1b6d32a_0_3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9" name="Google Shape;469;g361d1b6d32a_0_3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g336c2de5da8_0_8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0" name="Google Shape;520;g336c2de5da8_0_8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g367cb8ed4a1_0_95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2" name="Google Shape;652;g367cb8ed4a1_0_95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g336c2de5da8_0_19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6" name="Google Shape;706;g336c2de5da8_0_19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type="obj">
  <p:cSld name="OBJEC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marL="914400" lvl="1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marL="1371600" lvl="2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marL="1828800" lvl="3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marL="2286000" lvl="4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marL="2743200" lvl="5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6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6" name="Google Shape;66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4" name="Google Shape;74;p18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5" name="Google Shape;75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0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1" name="Google Shape;81;p2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2" name="Google Shape;82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1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85" name="Google Shape;85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2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9" name="Google Shape;89;p22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90" name="Google Shape;90;p22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1" name="Google Shape;91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3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94" name="Google Shape;94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4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7" name="Google Shape;97;p24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8" name="Google Shape;98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7.png"/><Relationship Id="rId3" Type="http://schemas.openxmlformats.org/officeDocument/2006/relationships/image" Target="../media/image2.png"/><Relationship Id="rId7" Type="http://schemas.openxmlformats.org/officeDocument/2006/relationships/image" Target="../media/image33.png"/><Relationship Id="rId12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2.png"/><Relationship Id="rId11" Type="http://schemas.openxmlformats.org/officeDocument/2006/relationships/image" Target="../media/image8.png"/><Relationship Id="rId5" Type="http://schemas.openxmlformats.org/officeDocument/2006/relationships/image" Target="../media/image31.png"/><Relationship Id="rId10" Type="http://schemas.openxmlformats.org/officeDocument/2006/relationships/image" Target="../media/image35.png"/><Relationship Id="rId4" Type="http://schemas.openxmlformats.org/officeDocument/2006/relationships/image" Target="../media/image5.png"/><Relationship Id="rId9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3.png"/><Relationship Id="rId3" Type="http://schemas.openxmlformats.org/officeDocument/2006/relationships/image" Target="../media/image2.png"/><Relationship Id="rId7" Type="http://schemas.openxmlformats.org/officeDocument/2006/relationships/image" Target="../media/image40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8.png"/><Relationship Id="rId11" Type="http://schemas.openxmlformats.org/officeDocument/2006/relationships/image" Target="../media/image42.png"/><Relationship Id="rId5" Type="http://schemas.openxmlformats.org/officeDocument/2006/relationships/image" Target="../media/image39.png"/><Relationship Id="rId15" Type="http://schemas.openxmlformats.org/officeDocument/2006/relationships/image" Target="../media/image11.png"/><Relationship Id="rId10" Type="http://schemas.openxmlformats.org/officeDocument/2006/relationships/image" Target="../media/image21.png"/><Relationship Id="rId4" Type="http://schemas.openxmlformats.org/officeDocument/2006/relationships/image" Target="../media/image38.png"/><Relationship Id="rId9" Type="http://schemas.openxmlformats.org/officeDocument/2006/relationships/image" Target="../media/image20.png"/><Relationship Id="rId1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39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8.png"/><Relationship Id="rId11" Type="http://schemas.openxmlformats.org/officeDocument/2006/relationships/image" Target="../media/image20.png"/><Relationship Id="rId5" Type="http://schemas.openxmlformats.org/officeDocument/2006/relationships/image" Target="../media/image42.png"/><Relationship Id="rId10" Type="http://schemas.openxmlformats.org/officeDocument/2006/relationships/image" Target="../media/image41.png"/><Relationship Id="rId4" Type="http://schemas.openxmlformats.org/officeDocument/2006/relationships/image" Target="../media/image24.png"/><Relationship Id="rId9" Type="http://schemas.openxmlformats.org/officeDocument/2006/relationships/image" Target="../media/image40.png"/><Relationship Id="rId1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1.png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2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9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6.png"/><Relationship Id="rId3" Type="http://schemas.openxmlformats.org/officeDocument/2006/relationships/image" Target="../media/image5.png"/><Relationship Id="rId7" Type="http://schemas.openxmlformats.org/officeDocument/2006/relationships/image" Target="../media/image21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0.png"/><Relationship Id="rId11" Type="http://schemas.openxmlformats.org/officeDocument/2006/relationships/image" Target="../media/image24.png"/><Relationship Id="rId5" Type="http://schemas.openxmlformats.org/officeDocument/2006/relationships/image" Target="../media/image8.png"/><Relationship Id="rId10" Type="http://schemas.openxmlformats.org/officeDocument/2006/relationships/image" Target="../media/image23.png"/><Relationship Id="rId4" Type="http://schemas.openxmlformats.org/officeDocument/2006/relationships/image" Target="../media/image2.png"/><Relationship Id="rId9" Type="http://schemas.openxmlformats.org/officeDocument/2006/relationships/image" Target="../media/image15.png"/><Relationship Id="rId1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9.png"/><Relationship Id="rId5" Type="http://schemas.openxmlformats.org/officeDocument/2006/relationships/image" Target="../media/image28.jp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1087962" cy="4838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49752" y="-76200"/>
            <a:ext cx="1471000" cy="1471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6"/>
          <p:cNvSpPr txBox="1"/>
          <p:nvPr/>
        </p:nvSpPr>
        <p:spPr>
          <a:xfrm>
            <a:off x="1731400" y="1224650"/>
            <a:ext cx="6884100" cy="141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59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GRIT BEE</a:t>
            </a:r>
            <a:endParaRPr sz="59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 b="1">
                <a:solidFill>
                  <a:srgbClr val="333333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G</a:t>
            </a:r>
            <a:r>
              <a:rPr lang="fr" sz="1200">
                <a:solidFill>
                  <a:srgbClr val="333333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ranularity, </a:t>
            </a:r>
            <a:r>
              <a:rPr lang="fr" sz="1200" b="1">
                <a:solidFill>
                  <a:srgbClr val="333333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R</a:t>
            </a:r>
            <a:r>
              <a:rPr lang="fr" sz="1200">
                <a:solidFill>
                  <a:srgbClr val="333333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esolution, </a:t>
            </a:r>
            <a:r>
              <a:rPr lang="fr" sz="1200" b="1">
                <a:solidFill>
                  <a:srgbClr val="333333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I</a:t>
            </a:r>
            <a:r>
              <a:rPr lang="fr" sz="1200">
                <a:solidFill>
                  <a:srgbClr val="333333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dentification, </a:t>
            </a:r>
            <a:r>
              <a:rPr lang="fr" sz="1200" b="1">
                <a:solidFill>
                  <a:srgbClr val="333333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T</a:t>
            </a:r>
            <a:r>
              <a:rPr lang="fr" sz="1200">
                <a:solidFill>
                  <a:srgbClr val="333333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ransparency</a:t>
            </a:r>
            <a:endParaRPr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08" name="Google Shape;108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06963" y="4119400"/>
            <a:ext cx="4756575" cy="7581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1</a:t>
            </a:fld>
            <a:endParaRPr/>
          </a:p>
        </p:txBody>
      </p:sp>
      <p:grpSp>
        <p:nvGrpSpPr>
          <p:cNvPr id="110" name="Google Shape;110;p26"/>
          <p:cNvGrpSpPr/>
          <p:nvPr/>
        </p:nvGrpSpPr>
        <p:grpSpPr>
          <a:xfrm>
            <a:off x="3128462" y="2638541"/>
            <a:ext cx="4144249" cy="1290694"/>
            <a:chOff x="1342100" y="-2043675"/>
            <a:chExt cx="5263875" cy="2269950"/>
          </a:xfrm>
        </p:grpSpPr>
        <p:sp>
          <p:nvSpPr>
            <p:cNvPr id="111" name="Google Shape;111;p26"/>
            <p:cNvSpPr/>
            <p:nvPr/>
          </p:nvSpPr>
          <p:spPr>
            <a:xfrm>
              <a:off x="1367075" y="-2018925"/>
              <a:ext cx="5238900" cy="2245200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12" name="Google Shape;112;p26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1342100" y="-2043675"/>
              <a:ext cx="5238900" cy="22452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3" name="Google Shape;113;p26"/>
          <p:cNvSpPr txBox="1"/>
          <p:nvPr/>
        </p:nvSpPr>
        <p:spPr>
          <a:xfrm>
            <a:off x="3884050" y="4859650"/>
            <a:ext cx="30000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800" b="1">
                <a:solidFill>
                  <a:schemeClr val="dk1"/>
                </a:solidFill>
                <a:highlight>
                  <a:schemeClr val="lt1"/>
                </a:highlight>
                <a:latin typeface="Comic Sans MS"/>
                <a:ea typeface="Comic Sans MS"/>
                <a:cs typeface="Comic Sans MS"/>
                <a:sym typeface="Comic Sans MS"/>
              </a:rPr>
              <a:t>D.Etasse@LPC Caen, CNRS/IN2P3</a:t>
            </a:r>
            <a:endParaRPr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Google Shape;763;p35"/>
          <p:cNvSpPr/>
          <p:nvPr/>
        </p:nvSpPr>
        <p:spPr>
          <a:xfrm>
            <a:off x="43000" y="4792063"/>
            <a:ext cx="8243100" cy="1422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64" name="Google Shape;764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49752" y="-76200"/>
            <a:ext cx="1471000" cy="1471000"/>
          </a:xfrm>
          <a:prstGeom prst="rect">
            <a:avLst/>
          </a:prstGeom>
          <a:noFill/>
          <a:ln>
            <a:noFill/>
          </a:ln>
        </p:spPr>
      </p:pic>
      <p:sp>
        <p:nvSpPr>
          <p:cNvPr id="765" name="Google Shape;765;p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10</a:t>
            </a:fld>
            <a:endParaRPr/>
          </a:p>
        </p:txBody>
      </p:sp>
      <p:sp>
        <p:nvSpPr>
          <p:cNvPr id="766" name="Google Shape;766;p35"/>
          <p:cNvSpPr/>
          <p:nvPr/>
        </p:nvSpPr>
        <p:spPr>
          <a:xfrm>
            <a:off x="43000" y="619275"/>
            <a:ext cx="7466100" cy="582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7" name="Google Shape;767;p35"/>
          <p:cNvSpPr/>
          <p:nvPr/>
        </p:nvSpPr>
        <p:spPr>
          <a:xfrm>
            <a:off x="110554" y="669029"/>
            <a:ext cx="7466100" cy="21600"/>
          </a:xfrm>
          <a:prstGeom prst="rect">
            <a:avLst/>
          </a:prstGeom>
          <a:solidFill>
            <a:srgbClr val="F69B6B"/>
          </a:solidFill>
          <a:ln w="9525" cap="flat" cmpd="sng">
            <a:solidFill>
              <a:srgbClr val="F69B6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8" name="Google Shape;768;p35"/>
          <p:cNvSpPr txBox="1"/>
          <p:nvPr/>
        </p:nvSpPr>
        <p:spPr>
          <a:xfrm>
            <a:off x="211900" y="87725"/>
            <a:ext cx="6606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2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GRIT BEE → </a:t>
            </a:r>
            <a:r>
              <a:rPr lang="fr" sz="22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Synchro → GRIT Daughter-Board</a:t>
            </a:r>
            <a:r>
              <a:rPr lang="fr" sz="22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sz="2200" b="1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769" name="Google Shape;769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45350" y="3131921"/>
            <a:ext cx="1471001" cy="1565803"/>
          </a:xfrm>
          <a:prstGeom prst="rect">
            <a:avLst/>
          </a:prstGeom>
          <a:noFill/>
          <a:ln>
            <a:noFill/>
          </a:ln>
        </p:spPr>
      </p:pic>
      <p:sp>
        <p:nvSpPr>
          <p:cNvPr id="770" name="Google Shape;770;p35"/>
          <p:cNvSpPr/>
          <p:nvPr/>
        </p:nvSpPr>
        <p:spPr>
          <a:xfrm>
            <a:off x="1027727" y="906201"/>
            <a:ext cx="1041900" cy="3345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1" name="Google Shape;771;p35"/>
          <p:cNvSpPr txBox="1"/>
          <p:nvPr/>
        </p:nvSpPr>
        <p:spPr>
          <a:xfrm>
            <a:off x="1027675" y="854750"/>
            <a:ext cx="1041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9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SLOW CONTROL</a:t>
            </a:r>
            <a:endParaRPr sz="900" b="1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grpSp>
        <p:nvGrpSpPr>
          <p:cNvPr id="772" name="Google Shape;772;p35"/>
          <p:cNvGrpSpPr/>
          <p:nvPr/>
        </p:nvGrpSpPr>
        <p:grpSpPr>
          <a:xfrm>
            <a:off x="1027663" y="2355025"/>
            <a:ext cx="1041963" cy="345042"/>
            <a:chOff x="1027631" y="1902118"/>
            <a:chExt cx="1041963" cy="476446"/>
          </a:xfrm>
        </p:grpSpPr>
        <p:sp>
          <p:nvSpPr>
            <p:cNvPr id="773" name="Google Shape;773;p35"/>
            <p:cNvSpPr/>
            <p:nvPr/>
          </p:nvSpPr>
          <p:spPr>
            <a:xfrm>
              <a:off x="1027695" y="1902118"/>
              <a:ext cx="1041900" cy="4617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35"/>
            <p:cNvSpPr txBox="1"/>
            <p:nvPr/>
          </p:nvSpPr>
          <p:spPr>
            <a:xfrm>
              <a:off x="1027631" y="1932165"/>
              <a:ext cx="10419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900" b="1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DATABASE</a:t>
              </a:r>
              <a:endParaRPr sz="9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grpSp>
        <p:nvGrpSpPr>
          <p:cNvPr id="775" name="Google Shape;775;p35"/>
          <p:cNvGrpSpPr/>
          <p:nvPr/>
        </p:nvGrpSpPr>
        <p:grpSpPr>
          <a:xfrm>
            <a:off x="1027663" y="1631721"/>
            <a:ext cx="1041963" cy="355158"/>
            <a:chOff x="1027631" y="1902118"/>
            <a:chExt cx="1041963" cy="490414"/>
          </a:xfrm>
        </p:grpSpPr>
        <p:sp>
          <p:nvSpPr>
            <p:cNvPr id="776" name="Google Shape;776;p35"/>
            <p:cNvSpPr/>
            <p:nvPr/>
          </p:nvSpPr>
          <p:spPr>
            <a:xfrm>
              <a:off x="1027695" y="1902118"/>
              <a:ext cx="1041900" cy="4617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35"/>
            <p:cNvSpPr txBox="1"/>
            <p:nvPr/>
          </p:nvSpPr>
          <p:spPr>
            <a:xfrm>
              <a:off x="1027631" y="1946133"/>
              <a:ext cx="10419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900" b="1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MONITORING</a:t>
              </a:r>
              <a:endParaRPr sz="9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grpSp>
        <p:nvGrpSpPr>
          <p:cNvPr id="778" name="Google Shape;778;p35"/>
          <p:cNvGrpSpPr/>
          <p:nvPr/>
        </p:nvGrpSpPr>
        <p:grpSpPr>
          <a:xfrm>
            <a:off x="1027688" y="2719485"/>
            <a:ext cx="1041938" cy="348582"/>
            <a:chOff x="1027656" y="1902118"/>
            <a:chExt cx="1041938" cy="481334"/>
          </a:xfrm>
        </p:grpSpPr>
        <p:sp>
          <p:nvSpPr>
            <p:cNvPr id="779" name="Google Shape;779;p35"/>
            <p:cNvSpPr/>
            <p:nvPr/>
          </p:nvSpPr>
          <p:spPr>
            <a:xfrm>
              <a:off x="1027695" y="1902118"/>
              <a:ext cx="1041900" cy="4617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35"/>
            <p:cNvSpPr txBox="1"/>
            <p:nvPr/>
          </p:nvSpPr>
          <p:spPr>
            <a:xfrm>
              <a:off x="1027656" y="1937052"/>
              <a:ext cx="10419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900" b="1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SYNCHRO</a:t>
              </a:r>
              <a:endParaRPr sz="9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cxnSp>
        <p:nvCxnSpPr>
          <p:cNvPr id="781" name="Google Shape;781;p35"/>
          <p:cNvCxnSpPr/>
          <p:nvPr/>
        </p:nvCxnSpPr>
        <p:spPr>
          <a:xfrm>
            <a:off x="497550" y="856125"/>
            <a:ext cx="0" cy="35460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82" name="Google Shape;782;p35"/>
          <p:cNvCxnSpPr/>
          <p:nvPr/>
        </p:nvCxnSpPr>
        <p:spPr>
          <a:xfrm>
            <a:off x="525814" y="1104650"/>
            <a:ext cx="494700" cy="60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783" name="Google Shape;783;p35"/>
          <p:cNvCxnSpPr/>
          <p:nvPr/>
        </p:nvCxnSpPr>
        <p:spPr>
          <a:xfrm>
            <a:off x="525814" y="1441252"/>
            <a:ext cx="494700" cy="60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784" name="Google Shape;784;p35"/>
          <p:cNvCxnSpPr/>
          <p:nvPr/>
        </p:nvCxnSpPr>
        <p:spPr>
          <a:xfrm>
            <a:off x="525814" y="2162911"/>
            <a:ext cx="494700" cy="60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785" name="Google Shape;785;p35"/>
          <p:cNvCxnSpPr/>
          <p:nvPr/>
        </p:nvCxnSpPr>
        <p:spPr>
          <a:xfrm>
            <a:off x="525814" y="2835952"/>
            <a:ext cx="494700" cy="60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786" name="Google Shape;786;p35"/>
          <p:cNvCxnSpPr/>
          <p:nvPr/>
        </p:nvCxnSpPr>
        <p:spPr>
          <a:xfrm>
            <a:off x="525814" y="3589196"/>
            <a:ext cx="494700" cy="60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787" name="Google Shape;787;p35"/>
          <p:cNvCxnSpPr/>
          <p:nvPr/>
        </p:nvCxnSpPr>
        <p:spPr>
          <a:xfrm>
            <a:off x="525814" y="4122596"/>
            <a:ext cx="494700" cy="60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788" name="Google Shape;788;p35"/>
          <p:cNvCxnSpPr/>
          <p:nvPr/>
        </p:nvCxnSpPr>
        <p:spPr>
          <a:xfrm>
            <a:off x="268950" y="855350"/>
            <a:ext cx="0" cy="35469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89" name="Google Shape;789;p35"/>
          <p:cNvCxnSpPr/>
          <p:nvPr/>
        </p:nvCxnSpPr>
        <p:spPr>
          <a:xfrm>
            <a:off x="309425" y="1540550"/>
            <a:ext cx="710100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790" name="Google Shape;790;p35"/>
          <p:cNvCxnSpPr/>
          <p:nvPr/>
        </p:nvCxnSpPr>
        <p:spPr>
          <a:xfrm>
            <a:off x="309425" y="3445550"/>
            <a:ext cx="710100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791" name="Google Shape;791;p35"/>
          <p:cNvSpPr txBox="1"/>
          <p:nvPr/>
        </p:nvSpPr>
        <p:spPr>
          <a:xfrm rot="-5400000">
            <a:off x="-585477" y="2139475"/>
            <a:ext cx="19353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ETHERNET 1/25Gb/s</a:t>
            </a:r>
            <a:endParaRPr sz="1100" b="1"/>
          </a:p>
        </p:txBody>
      </p:sp>
      <p:sp>
        <p:nvSpPr>
          <p:cNvPr id="792" name="Google Shape;792;p35"/>
          <p:cNvSpPr txBox="1"/>
          <p:nvPr/>
        </p:nvSpPr>
        <p:spPr>
          <a:xfrm rot="-5400000">
            <a:off x="-667650" y="2095225"/>
            <a:ext cx="16740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 b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PCIe Gen4 128Gb/s </a:t>
            </a:r>
            <a:endParaRPr sz="1100" b="1">
              <a:solidFill>
                <a:srgbClr val="FF0000"/>
              </a:solidFill>
            </a:endParaRPr>
          </a:p>
        </p:txBody>
      </p:sp>
      <p:cxnSp>
        <p:nvCxnSpPr>
          <p:cNvPr id="793" name="Google Shape;793;p35"/>
          <p:cNvCxnSpPr/>
          <p:nvPr/>
        </p:nvCxnSpPr>
        <p:spPr>
          <a:xfrm>
            <a:off x="2403650" y="2685275"/>
            <a:ext cx="0" cy="11880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94" name="Google Shape;794;p35"/>
          <p:cNvCxnSpPr/>
          <p:nvPr/>
        </p:nvCxnSpPr>
        <p:spPr>
          <a:xfrm>
            <a:off x="2087889" y="2904800"/>
            <a:ext cx="2910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795" name="Google Shape;795;p35"/>
          <p:cNvCxnSpPr/>
          <p:nvPr/>
        </p:nvCxnSpPr>
        <p:spPr>
          <a:xfrm>
            <a:off x="2087889" y="3681143"/>
            <a:ext cx="2910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796" name="Google Shape;796;p35"/>
          <p:cNvSpPr txBox="1"/>
          <p:nvPr/>
        </p:nvSpPr>
        <p:spPr>
          <a:xfrm rot="-5400000">
            <a:off x="1811225" y="3120323"/>
            <a:ext cx="1341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 b="1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Optical Fiber</a:t>
            </a:r>
            <a:endParaRPr sz="1100" b="1">
              <a:solidFill>
                <a:schemeClr val="accent1"/>
              </a:solidFill>
            </a:endParaRPr>
          </a:p>
        </p:txBody>
      </p:sp>
      <p:grpSp>
        <p:nvGrpSpPr>
          <p:cNvPr id="797" name="Google Shape;797;p35"/>
          <p:cNvGrpSpPr/>
          <p:nvPr/>
        </p:nvGrpSpPr>
        <p:grpSpPr>
          <a:xfrm>
            <a:off x="1027663" y="1993148"/>
            <a:ext cx="1041963" cy="355158"/>
            <a:chOff x="1027631" y="1902118"/>
            <a:chExt cx="1041963" cy="490414"/>
          </a:xfrm>
        </p:grpSpPr>
        <p:sp>
          <p:nvSpPr>
            <p:cNvPr id="798" name="Google Shape;798;p35"/>
            <p:cNvSpPr/>
            <p:nvPr/>
          </p:nvSpPr>
          <p:spPr>
            <a:xfrm>
              <a:off x="1027695" y="1902118"/>
              <a:ext cx="1041900" cy="4617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5"/>
            <p:cNvSpPr txBox="1"/>
            <p:nvPr/>
          </p:nvSpPr>
          <p:spPr>
            <a:xfrm>
              <a:off x="1027631" y="1946133"/>
              <a:ext cx="10419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900" b="1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VERSIONING</a:t>
              </a:r>
              <a:endParaRPr sz="9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cxnSp>
        <p:nvCxnSpPr>
          <p:cNvPr id="800" name="Google Shape;800;p35"/>
          <p:cNvCxnSpPr/>
          <p:nvPr/>
        </p:nvCxnSpPr>
        <p:spPr>
          <a:xfrm>
            <a:off x="525814" y="2525982"/>
            <a:ext cx="494700" cy="60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801" name="Google Shape;801;p35"/>
          <p:cNvCxnSpPr/>
          <p:nvPr/>
        </p:nvCxnSpPr>
        <p:spPr>
          <a:xfrm>
            <a:off x="525814" y="1800737"/>
            <a:ext cx="494700" cy="60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triangle" w="med" len="med"/>
            <a:tailEnd type="triangle" w="med" len="med"/>
          </a:ln>
        </p:spPr>
      </p:cxnSp>
      <p:pic>
        <p:nvPicPr>
          <p:cNvPr id="802" name="Google Shape;802;p35"/>
          <p:cNvPicPr preferRelativeResize="0"/>
          <p:nvPr/>
        </p:nvPicPr>
        <p:blipFill rotWithShape="1">
          <a:blip r:embed="rId5">
            <a:alphaModFix/>
          </a:blip>
          <a:srcRect l="-120990" t="107860" r="120989" b="-107860"/>
          <a:stretch/>
        </p:blipFill>
        <p:spPr>
          <a:xfrm>
            <a:off x="4416105" y="3101433"/>
            <a:ext cx="1730689" cy="48598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03" name="Google Shape;803;p35"/>
          <p:cNvGrpSpPr/>
          <p:nvPr/>
        </p:nvGrpSpPr>
        <p:grpSpPr>
          <a:xfrm>
            <a:off x="2588220" y="906200"/>
            <a:ext cx="4554155" cy="3736000"/>
            <a:chOff x="2648470" y="906200"/>
            <a:chExt cx="4554155" cy="3736000"/>
          </a:xfrm>
        </p:grpSpPr>
        <p:pic>
          <p:nvPicPr>
            <p:cNvPr id="804" name="Google Shape;804;p35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 rot="5400000">
              <a:off x="3100299" y="539875"/>
              <a:ext cx="3736000" cy="44686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05" name="Google Shape;805;p35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4142575" y="1665100"/>
              <a:ext cx="647900" cy="6479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06" name="Google Shape;806;p35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4095125" y="3320121"/>
              <a:ext cx="710100" cy="6831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07" name="Google Shape;807;p35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 rot="5400000">
              <a:off x="2930108" y="2084785"/>
              <a:ext cx="1703850" cy="10208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08" name="Google Shape;808;p35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2648470" y="2795018"/>
              <a:ext cx="494700" cy="183745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09" name="Google Shape;809;p35"/>
          <p:cNvGrpSpPr/>
          <p:nvPr/>
        </p:nvGrpSpPr>
        <p:grpSpPr>
          <a:xfrm>
            <a:off x="7712251" y="3724757"/>
            <a:ext cx="1390408" cy="466907"/>
            <a:chOff x="7712251" y="3724757"/>
            <a:chExt cx="1390408" cy="466907"/>
          </a:xfrm>
        </p:grpSpPr>
        <p:pic>
          <p:nvPicPr>
            <p:cNvPr id="810" name="Google Shape;810;p35"/>
            <p:cNvPicPr preferRelativeResize="0"/>
            <p:nvPr/>
          </p:nvPicPr>
          <p:blipFill>
            <a:blip r:embed="rId11">
              <a:alphaModFix/>
            </a:blip>
            <a:stretch>
              <a:fillRect/>
            </a:stretch>
          </p:blipFill>
          <p:spPr>
            <a:xfrm>
              <a:off x="8588834" y="3775542"/>
              <a:ext cx="513825" cy="416122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811" name="Google Shape;811;p35"/>
            <p:cNvGrpSpPr/>
            <p:nvPr/>
          </p:nvGrpSpPr>
          <p:grpSpPr>
            <a:xfrm>
              <a:off x="7712251" y="3724757"/>
              <a:ext cx="1047239" cy="451272"/>
              <a:chOff x="10156576" y="3342507"/>
              <a:chExt cx="1047239" cy="451272"/>
            </a:xfrm>
          </p:grpSpPr>
          <p:sp>
            <p:nvSpPr>
              <p:cNvPr id="812" name="Google Shape;812;p35"/>
              <p:cNvSpPr txBox="1"/>
              <p:nvPr/>
            </p:nvSpPr>
            <p:spPr>
              <a:xfrm>
                <a:off x="10297086" y="3516879"/>
                <a:ext cx="678600" cy="27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fr" sz="600" b="1">
                    <a:solidFill>
                      <a:schemeClr val="dk1"/>
                    </a:solidFill>
                    <a:latin typeface="Comic Sans MS"/>
                    <a:ea typeface="Comic Sans MS"/>
                    <a:cs typeface="Comic Sans MS"/>
                    <a:sym typeface="Comic Sans MS"/>
                  </a:rPr>
                  <a:t>CLK Signal</a:t>
                </a:r>
                <a:endParaRPr sz="300" b="1"/>
              </a:p>
            </p:txBody>
          </p:sp>
          <p:cxnSp>
            <p:nvCxnSpPr>
              <p:cNvPr id="813" name="Google Shape;813;p35"/>
              <p:cNvCxnSpPr/>
              <p:nvPr/>
            </p:nvCxnSpPr>
            <p:spPr>
              <a:xfrm>
                <a:off x="10163210" y="3697564"/>
                <a:ext cx="894000" cy="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814" name="Google Shape;814;p35"/>
              <p:cNvCxnSpPr/>
              <p:nvPr/>
            </p:nvCxnSpPr>
            <p:spPr>
              <a:xfrm>
                <a:off x="10159635" y="3528961"/>
                <a:ext cx="894000" cy="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triangle" w="med" len="med"/>
                <a:tailEnd type="triangle" w="med" len="med"/>
              </a:ln>
            </p:spPr>
          </p:cxnSp>
          <p:sp>
            <p:nvSpPr>
              <p:cNvPr id="815" name="Google Shape;815;p35"/>
              <p:cNvSpPr txBox="1"/>
              <p:nvPr/>
            </p:nvSpPr>
            <p:spPr>
              <a:xfrm>
                <a:off x="10205714" y="3342507"/>
                <a:ext cx="998100" cy="27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fr" sz="600" b="1">
                    <a:solidFill>
                      <a:schemeClr val="dk1"/>
                    </a:solidFill>
                    <a:latin typeface="Comic Sans MS"/>
                    <a:ea typeface="Comic Sans MS"/>
                    <a:cs typeface="Comic Sans MS"/>
                    <a:sym typeface="Comic Sans MS"/>
                  </a:rPr>
                  <a:t>Ethernet 100 Mb</a:t>
                </a:r>
                <a:endParaRPr sz="400"/>
              </a:p>
            </p:txBody>
          </p:sp>
          <p:sp>
            <p:nvSpPr>
              <p:cNvPr id="816" name="Google Shape;816;p35"/>
              <p:cNvSpPr txBox="1"/>
              <p:nvPr/>
            </p:nvSpPr>
            <p:spPr>
              <a:xfrm>
                <a:off x="10266787" y="3429821"/>
                <a:ext cx="678600" cy="27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fr" sz="600" b="1">
                    <a:solidFill>
                      <a:schemeClr val="dk1"/>
                    </a:solidFill>
                    <a:latin typeface="Comic Sans MS"/>
                    <a:ea typeface="Comic Sans MS"/>
                    <a:cs typeface="Comic Sans MS"/>
                    <a:sym typeface="Comic Sans MS"/>
                  </a:rPr>
                  <a:t>GPIO Signal</a:t>
                </a:r>
                <a:endParaRPr sz="300" b="1"/>
              </a:p>
            </p:txBody>
          </p:sp>
          <p:cxnSp>
            <p:nvCxnSpPr>
              <p:cNvPr id="817" name="Google Shape;817;p35"/>
              <p:cNvCxnSpPr/>
              <p:nvPr/>
            </p:nvCxnSpPr>
            <p:spPr>
              <a:xfrm>
                <a:off x="10156576" y="3609086"/>
                <a:ext cx="894000" cy="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triangle" w="med" len="med"/>
                <a:tailEnd type="triangle" w="med" len="med"/>
              </a:ln>
            </p:spPr>
          </p:cxnSp>
        </p:grpSp>
      </p:grpSp>
      <p:grpSp>
        <p:nvGrpSpPr>
          <p:cNvPr id="818" name="Google Shape;818;p35"/>
          <p:cNvGrpSpPr/>
          <p:nvPr/>
        </p:nvGrpSpPr>
        <p:grpSpPr>
          <a:xfrm>
            <a:off x="7712251" y="3267557"/>
            <a:ext cx="1390408" cy="466907"/>
            <a:chOff x="7712251" y="3267557"/>
            <a:chExt cx="1390408" cy="466907"/>
          </a:xfrm>
        </p:grpSpPr>
        <p:pic>
          <p:nvPicPr>
            <p:cNvPr id="819" name="Google Shape;819;p35"/>
            <p:cNvPicPr preferRelativeResize="0"/>
            <p:nvPr/>
          </p:nvPicPr>
          <p:blipFill>
            <a:blip r:embed="rId11">
              <a:alphaModFix/>
            </a:blip>
            <a:stretch>
              <a:fillRect/>
            </a:stretch>
          </p:blipFill>
          <p:spPr>
            <a:xfrm>
              <a:off x="8588834" y="3318342"/>
              <a:ext cx="513825" cy="416122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820" name="Google Shape;820;p35"/>
            <p:cNvGrpSpPr/>
            <p:nvPr/>
          </p:nvGrpSpPr>
          <p:grpSpPr>
            <a:xfrm>
              <a:off x="7712251" y="3267557"/>
              <a:ext cx="1047239" cy="451272"/>
              <a:chOff x="10156576" y="3342507"/>
              <a:chExt cx="1047239" cy="451272"/>
            </a:xfrm>
          </p:grpSpPr>
          <p:sp>
            <p:nvSpPr>
              <p:cNvPr id="821" name="Google Shape;821;p35"/>
              <p:cNvSpPr txBox="1"/>
              <p:nvPr/>
            </p:nvSpPr>
            <p:spPr>
              <a:xfrm>
                <a:off x="10297086" y="3516879"/>
                <a:ext cx="678600" cy="27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fr" sz="600" b="1">
                    <a:solidFill>
                      <a:schemeClr val="dk1"/>
                    </a:solidFill>
                    <a:latin typeface="Comic Sans MS"/>
                    <a:ea typeface="Comic Sans MS"/>
                    <a:cs typeface="Comic Sans MS"/>
                    <a:sym typeface="Comic Sans MS"/>
                  </a:rPr>
                  <a:t>CLK Signal</a:t>
                </a:r>
                <a:endParaRPr sz="300" b="1"/>
              </a:p>
            </p:txBody>
          </p:sp>
          <p:cxnSp>
            <p:nvCxnSpPr>
              <p:cNvPr id="822" name="Google Shape;822;p35"/>
              <p:cNvCxnSpPr/>
              <p:nvPr/>
            </p:nvCxnSpPr>
            <p:spPr>
              <a:xfrm>
                <a:off x="10163210" y="3697564"/>
                <a:ext cx="894000" cy="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823" name="Google Shape;823;p35"/>
              <p:cNvCxnSpPr/>
              <p:nvPr/>
            </p:nvCxnSpPr>
            <p:spPr>
              <a:xfrm>
                <a:off x="10159635" y="3528961"/>
                <a:ext cx="894000" cy="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triangle" w="med" len="med"/>
                <a:tailEnd type="triangle" w="med" len="med"/>
              </a:ln>
            </p:spPr>
          </p:cxnSp>
          <p:sp>
            <p:nvSpPr>
              <p:cNvPr id="824" name="Google Shape;824;p35"/>
              <p:cNvSpPr txBox="1"/>
              <p:nvPr/>
            </p:nvSpPr>
            <p:spPr>
              <a:xfrm>
                <a:off x="10205714" y="3342507"/>
                <a:ext cx="998100" cy="27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fr" sz="600" b="1">
                    <a:solidFill>
                      <a:schemeClr val="dk1"/>
                    </a:solidFill>
                    <a:latin typeface="Comic Sans MS"/>
                    <a:ea typeface="Comic Sans MS"/>
                    <a:cs typeface="Comic Sans MS"/>
                    <a:sym typeface="Comic Sans MS"/>
                  </a:rPr>
                  <a:t>Ethernet 100 Mb</a:t>
                </a:r>
                <a:endParaRPr sz="400"/>
              </a:p>
            </p:txBody>
          </p:sp>
          <p:sp>
            <p:nvSpPr>
              <p:cNvPr id="825" name="Google Shape;825;p35"/>
              <p:cNvSpPr txBox="1"/>
              <p:nvPr/>
            </p:nvSpPr>
            <p:spPr>
              <a:xfrm>
                <a:off x="10266787" y="3429821"/>
                <a:ext cx="678600" cy="27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fr" sz="600" b="1">
                    <a:solidFill>
                      <a:schemeClr val="dk1"/>
                    </a:solidFill>
                    <a:latin typeface="Comic Sans MS"/>
                    <a:ea typeface="Comic Sans MS"/>
                    <a:cs typeface="Comic Sans MS"/>
                    <a:sym typeface="Comic Sans MS"/>
                  </a:rPr>
                  <a:t>GPIO Signal</a:t>
                </a:r>
                <a:endParaRPr sz="300" b="1"/>
              </a:p>
            </p:txBody>
          </p:sp>
          <p:cxnSp>
            <p:nvCxnSpPr>
              <p:cNvPr id="826" name="Google Shape;826;p35"/>
              <p:cNvCxnSpPr/>
              <p:nvPr/>
            </p:nvCxnSpPr>
            <p:spPr>
              <a:xfrm>
                <a:off x="10156576" y="3609086"/>
                <a:ext cx="894000" cy="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triangle" w="med" len="med"/>
                <a:tailEnd type="triangle" w="med" len="med"/>
              </a:ln>
            </p:spPr>
          </p:cxnSp>
        </p:grpSp>
      </p:grpSp>
      <p:grpSp>
        <p:nvGrpSpPr>
          <p:cNvPr id="827" name="Google Shape;827;p35"/>
          <p:cNvGrpSpPr/>
          <p:nvPr/>
        </p:nvGrpSpPr>
        <p:grpSpPr>
          <a:xfrm>
            <a:off x="7712251" y="1972157"/>
            <a:ext cx="1396324" cy="502404"/>
            <a:chOff x="7712251" y="1972157"/>
            <a:chExt cx="1396324" cy="502404"/>
          </a:xfrm>
        </p:grpSpPr>
        <p:pic>
          <p:nvPicPr>
            <p:cNvPr id="828" name="Google Shape;828;p35"/>
            <p:cNvPicPr preferRelativeResize="0"/>
            <p:nvPr/>
          </p:nvPicPr>
          <p:blipFill>
            <a:blip r:embed="rId11">
              <a:alphaModFix/>
            </a:blip>
            <a:stretch>
              <a:fillRect/>
            </a:stretch>
          </p:blipFill>
          <p:spPr>
            <a:xfrm>
              <a:off x="8594750" y="2058439"/>
              <a:ext cx="513825" cy="416122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829" name="Google Shape;829;p35"/>
            <p:cNvGrpSpPr/>
            <p:nvPr/>
          </p:nvGrpSpPr>
          <p:grpSpPr>
            <a:xfrm>
              <a:off x="7712251" y="1972157"/>
              <a:ext cx="1047239" cy="451272"/>
              <a:chOff x="10156576" y="3342507"/>
              <a:chExt cx="1047239" cy="451272"/>
            </a:xfrm>
          </p:grpSpPr>
          <p:sp>
            <p:nvSpPr>
              <p:cNvPr id="830" name="Google Shape;830;p35"/>
              <p:cNvSpPr txBox="1"/>
              <p:nvPr/>
            </p:nvSpPr>
            <p:spPr>
              <a:xfrm>
                <a:off x="10297086" y="3516879"/>
                <a:ext cx="678600" cy="27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fr" sz="600" b="1">
                    <a:solidFill>
                      <a:schemeClr val="dk1"/>
                    </a:solidFill>
                    <a:latin typeface="Comic Sans MS"/>
                    <a:ea typeface="Comic Sans MS"/>
                    <a:cs typeface="Comic Sans MS"/>
                    <a:sym typeface="Comic Sans MS"/>
                  </a:rPr>
                  <a:t>CLK Signal</a:t>
                </a:r>
                <a:endParaRPr sz="300" b="1"/>
              </a:p>
            </p:txBody>
          </p:sp>
          <p:cxnSp>
            <p:nvCxnSpPr>
              <p:cNvPr id="831" name="Google Shape;831;p35"/>
              <p:cNvCxnSpPr/>
              <p:nvPr/>
            </p:nvCxnSpPr>
            <p:spPr>
              <a:xfrm>
                <a:off x="10163210" y="3697564"/>
                <a:ext cx="894000" cy="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832" name="Google Shape;832;p35"/>
              <p:cNvCxnSpPr/>
              <p:nvPr/>
            </p:nvCxnSpPr>
            <p:spPr>
              <a:xfrm>
                <a:off x="10159635" y="3528961"/>
                <a:ext cx="894000" cy="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triangle" w="med" len="med"/>
                <a:tailEnd type="triangle" w="med" len="med"/>
              </a:ln>
            </p:spPr>
          </p:cxnSp>
          <p:sp>
            <p:nvSpPr>
              <p:cNvPr id="833" name="Google Shape;833;p35"/>
              <p:cNvSpPr txBox="1"/>
              <p:nvPr/>
            </p:nvSpPr>
            <p:spPr>
              <a:xfrm>
                <a:off x="10205714" y="3342507"/>
                <a:ext cx="998100" cy="27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fr" sz="600" b="1">
                    <a:solidFill>
                      <a:schemeClr val="dk1"/>
                    </a:solidFill>
                    <a:latin typeface="Comic Sans MS"/>
                    <a:ea typeface="Comic Sans MS"/>
                    <a:cs typeface="Comic Sans MS"/>
                    <a:sym typeface="Comic Sans MS"/>
                  </a:rPr>
                  <a:t>Ethernet 100 Mb</a:t>
                </a:r>
                <a:endParaRPr sz="400"/>
              </a:p>
            </p:txBody>
          </p:sp>
          <p:sp>
            <p:nvSpPr>
              <p:cNvPr id="834" name="Google Shape;834;p35"/>
              <p:cNvSpPr txBox="1"/>
              <p:nvPr/>
            </p:nvSpPr>
            <p:spPr>
              <a:xfrm>
                <a:off x="10266787" y="3429821"/>
                <a:ext cx="678600" cy="27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fr" sz="600" b="1">
                    <a:solidFill>
                      <a:schemeClr val="dk1"/>
                    </a:solidFill>
                    <a:latin typeface="Comic Sans MS"/>
                    <a:ea typeface="Comic Sans MS"/>
                    <a:cs typeface="Comic Sans MS"/>
                    <a:sym typeface="Comic Sans MS"/>
                  </a:rPr>
                  <a:t>GPIO Signal</a:t>
                </a:r>
                <a:endParaRPr sz="300" b="1"/>
              </a:p>
            </p:txBody>
          </p:sp>
          <p:cxnSp>
            <p:nvCxnSpPr>
              <p:cNvPr id="835" name="Google Shape;835;p35"/>
              <p:cNvCxnSpPr/>
              <p:nvPr/>
            </p:nvCxnSpPr>
            <p:spPr>
              <a:xfrm>
                <a:off x="10156576" y="3609086"/>
                <a:ext cx="894000" cy="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triangle" w="med" len="med"/>
                <a:tailEnd type="triangle" w="med" len="med"/>
              </a:ln>
            </p:spPr>
          </p:cxnSp>
        </p:grpSp>
      </p:grpSp>
      <p:grpSp>
        <p:nvGrpSpPr>
          <p:cNvPr id="836" name="Google Shape;836;p35"/>
          <p:cNvGrpSpPr/>
          <p:nvPr/>
        </p:nvGrpSpPr>
        <p:grpSpPr>
          <a:xfrm>
            <a:off x="7712251" y="1514957"/>
            <a:ext cx="1396324" cy="502404"/>
            <a:chOff x="7712251" y="1514957"/>
            <a:chExt cx="1396324" cy="502404"/>
          </a:xfrm>
        </p:grpSpPr>
        <p:pic>
          <p:nvPicPr>
            <p:cNvPr id="837" name="Google Shape;837;p35"/>
            <p:cNvPicPr preferRelativeResize="0"/>
            <p:nvPr/>
          </p:nvPicPr>
          <p:blipFill>
            <a:blip r:embed="rId11">
              <a:alphaModFix/>
            </a:blip>
            <a:stretch>
              <a:fillRect/>
            </a:stretch>
          </p:blipFill>
          <p:spPr>
            <a:xfrm>
              <a:off x="8594750" y="1601239"/>
              <a:ext cx="513825" cy="416122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838" name="Google Shape;838;p35"/>
            <p:cNvGrpSpPr/>
            <p:nvPr/>
          </p:nvGrpSpPr>
          <p:grpSpPr>
            <a:xfrm>
              <a:off x="7712251" y="1514957"/>
              <a:ext cx="1047239" cy="451272"/>
              <a:chOff x="10156576" y="3342507"/>
              <a:chExt cx="1047239" cy="451272"/>
            </a:xfrm>
          </p:grpSpPr>
          <p:sp>
            <p:nvSpPr>
              <p:cNvPr id="839" name="Google Shape;839;p35"/>
              <p:cNvSpPr txBox="1"/>
              <p:nvPr/>
            </p:nvSpPr>
            <p:spPr>
              <a:xfrm>
                <a:off x="10297086" y="3516879"/>
                <a:ext cx="678600" cy="27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fr" sz="600" b="1">
                    <a:solidFill>
                      <a:schemeClr val="dk1"/>
                    </a:solidFill>
                    <a:latin typeface="Comic Sans MS"/>
                    <a:ea typeface="Comic Sans MS"/>
                    <a:cs typeface="Comic Sans MS"/>
                    <a:sym typeface="Comic Sans MS"/>
                  </a:rPr>
                  <a:t>CLK Signal</a:t>
                </a:r>
                <a:endParaRPr sz="300" b="1"/>
              </a:p>
            </p:txBody>
          </p:sp>
          <p:cxnSp>
            <p:nvCxnSpPr>
              <p:cNvPr id="840" name="Google Shape;840;p35"/>
              <p:cNvCxnSpPr/>
              <p:nvPr/>
            </p:nvCxnSpPr>
            <p:spPr>
              <a:xfrm>
                <a:off x="10163210" y="3697564"/>
                <a:ext cx="894000" cy="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841" name="Google Shape;841;p35"/>
              <p:cNvCxnSpPr/>
              <p:nvPr/>
            </p:nvCxnSpPr>
            <p:spPr>
              <a:xfrm>
                <a:off x="10159635" y="3528961"/>
                <a:ext cx="894000" cy="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triangle" w="med" len="med"/>
                <a:tailEnd type="triangle" w="med" len="med"/>
              </a:ln>
            </p:spPr>
          </p:cxnSp>
          <p:sp>
            <p:nvSpPr>
              <p:cNvPr id="842" name="Google Shape;842;p35"/>
              <p:cNvSpPr txBox="1"/>
              <p:nvPr/>
            </p:nvSpPr>
            <p:spPr>
              <a:xfrm>
                <a:off x="10205714" y="3342507"/>
                <a:ext cx="998100" cy="27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fr" sz="600" b="1">
                    <a:solidFill>
                      <a:schemeClr val="dk1"/>
                    </a:solidFill>
                    <a:latin typeface="Comic Sans MS"/>
                    <a:ea typeface="Comic Sans MS"/>
                    <a:cs typeface="Comic Sans MS"/>
                    <a:sym typeface="Comic Sans MS"/>
                  </a:rPr>
                  <a:t>Ethernet 100 Mb</a:t>
                </a:r>
                <a:endParaRPr sz="400"/>
              </a:p>
            </p:txBody>
          </p:sp>
          <p:sp>
            <p:nvSpPr>
              <p:cNvPr id="843" name="Google Shape;843;p35"/>
              <p:cNvSpPr txBox="1"/>
              <p:nvPr/>
            </p:nvSpPr>
            <p:spPr>
              <a:xfrm>
                <a:off x="10266787" y="3429821"/>
                <a:ext cx="678600" cy="27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fr" sz="600" b="1">
                    <a:solidFill>
                      <a:schemeClr val="dk1"/>
                    </a:solidFill>
                    <a:latin typeface="Comic Sans MS"/>
                    <a:ea typeface="Comic Sans MS"/>
                    <a:cs typeface="Comic Sans MS"/>
                    <a:sym typeface="Comic Sans MS"/>
                  </a:rPr>
                  <a:t>GPIO Signal</a:t>
                </a:r>
                <a:endParaRPr sz="300" b="1"/>
              </a:p>
            </p:txBody>
          </p:sp>
          <p:cxnSp>
            <p:nvCxnSpPr>
              <p:cNvPr id="844" name="Google Shape;844;p35"/>
              <p:cNvCxnSpPr/>
              <p:nvPr/>
            </p:nvCxnSpPr>
            <p:spPr>
              <a:xfrm>
                <a:off x="10156576" y="3609086"/>
                <a:ext cx="894000" cy="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triangle" w="med" len="med"/>
                <a:tailEnd type="triangle" w="med" len="med"/>
              </a:ln>
            </p:spPr>
          </p:cxnSp>
        </p:grpSp>
      </p:grpSp>
      <p:grpSp>
        <p:nvGrpSpPr>
          <p:cNvPr id="845" name="Google Shape;845;p35"/>
          <p:cNvGrpSpPr/>
          <p:nvPr/>
        </p:nvGrpSpPr>
        <p:grpSpPr>
          <a:xfrm>
            <a:off x="7820775" y="2482197"/>
            <a:ext cx="1162460" cy="431100"/>
            <a:chOff x="7820775" y="2482197"/>
            <a:chExt cx="1162460" cy="431100"/>
          </a:xfrm>
        </p:grpSpPr>
        <p:sp>
          <p:nvSpPr>
            <p:cNvPr id="846" name="Google Shape;846;p35"/>
            <p:cNvSpPr txBox="1"/>
            <p:nvPr/>
          </p:nvSpPr>
          <p:spPr>
            <a:xfrm>
              <a:off x="7977635" y="2482197"/>
              <a:ext cx="10056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800" b="1">
                  <a:solidFill>
                    <a:schemeClr val="accent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SMART </a:t>
              </a:r>
              <a:endParaRPr sz="800" b="1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800" b="1">
                  <a:solidFill>
                    <a:schemeClr val="accent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(Optical fiber)</a:t>
              </a:r>
              <a:r>
                <a:rPr lang="fr" sz="800" b="1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 </a:t>
              </a:r>
              <a:endParaRPr sz="200" b="1"/>
            </a:p>
          </p:txBody>
        </p:sp>
        <p:cxnSp>
          <p:nvCxnSpPr>
            <p:cNvPr id="847" name="Google Shape;847;p35"/>
            <p:cNvCxnSpPr/>
            <p:nvPr/>
          </p:nvCxnSpPr>
          <p:spPr>
            <a:xfrm>
              <a:off x="7820775" y="2693735"/>
              <a:ext cx="11238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triangle" w="med" len="med"/>
              <a:tailEnd type="none" w="med" len="med"/>
            </a:ln>
          </p:spPr>
        </p:cxnSp>
      </p:grpSp>
      <p:grpSp>
        <p:nvGrpSpPr>
          <p:cNvPr id="848" name="Google Shape;848;p35"/>
          <p:cNvGrpSpPr/>
          <p:nvPr/>
        </p:nvGrpSpPr>
        <p:grpSpPr>
          <a:xfrm>
            <a:off x="7614773" y="3137791"/>
            <a:ext cx="1430864" cy="261600"/>
            <a:chOff x="7614773" y="3137791"/>
            <a:chExt cx="1430864" cy="261600"/>
          </a:xfrm>
        </p:grpSpPr>
        <p:cxnSp>
          <p:nvCxnSpPr>
            <p:cNvPr id="849" name="Google Shape;849;p35"/>
            <p:cNvCxnSpPr/>
            <p:nvPr/>
          </p:nvCxnSpPr>
          <p:spPr>
            <a:xfrm>
              <a:off x="7614773" y="3214269"/>
              <a:ext cx="13236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triangle" w="med" len="med"/>
              <a:tailEnd type="none" w="med" len="med"/>
            </a:ln>
          </p:spPr>
        </p:cxnSp>
        <p:sp>
          <p:nvSpPr>
            <p:cNvPr id="850" name="Google Shape;850;p35"/>
            <p:cNvSpPr txBox="1"/>
            <p:nvPr/>
          </p:nvSpPr>
          <p:spPr>
            <a:xfrm>
              <a:off x="7743637" y="3137791"/>
              <a:ext cx="1302000" cy="261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500" b="1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FROM ADJACENT MODULE</a:t>
              </a:r>
              <a:endParaRPr sz="200" b="1"/>
            </a:p>
          </p:txBody>
        </p:sp>
      </p:grpSp>
      <p:grpSp>
        <p:nvGrpSpPr>
          <p:cNvPr id="851" name="Google Shape;851;p35"/>
          <p:cNvGrpSpPr/>
          <p:nvPr/>
        </p:nvGrpSpPr>
        <p:grpSpPr>
          <a:xfrm>
            <a:off x="7600673" y="2859697"/>
            <a:ext cx="1337700" cy="338700"/>
            <a:chOff x="7600673" y="2859697"/>
            <a:chExt cx="1337700" cy="338700"/>
          </a:xfrm>
        </p:grpSpPr>
        <p:cxnSp>
          <p:nvCxnSpPr>
            <p:cNvPr id="852" name="Google Shape;852;p35"/>
            <p:cNvCxnSpPr/>
            <p:nvPr/>
          </p:nvCxnSpPr>
          <p:spPr>
            <a:xfrm>
              <a:off x="7614773" y="3026261"/>
              <a:ext cx="13236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853" name="Google Shape;853;p35"/>
            <p:cNvSpPr txBox="1"/>
            <p:nvPr/>
          </p:nvSpPr>
          <p:spPr>
            <a:xfrm>
              <a:off x="7600673" y="2859697"/>
              <a:ext cx="1302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500" b="1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TO ADJACENT MODULE OR</a:t>
              </a:r>
              <a:endParaRPr sz="5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500" b="1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AGATA DAQ</a:t>
              </a:r>
              <a:endParaRPr sz="5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sp>
        <p:nvSpPr>
          <p:cNvPr id="854" name="Google Shape;854;p35"/>
          <p:cNvSpPr txBox="1"/>
          <p:nvPr/>
        </p:nvSpPr>
        <p:spPr>
          <a:xfrm rot="-5400000">
            <a:off x="-1333237" y="3886200"/>
            <a:ext cx="30000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 b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OPTIONAL</a:t>
            </a:r>
            <a:endParaRPr/>
          </a:p>
        </p:txBody>
      </p:sp>
      <p:sp>
        <p:nvSpPr>
          <p:cNvPr id="855" name="Google Shape;855;p35"/>
          <p:cNvSpPr txBox="1"/>
          <p:nvPr/>
        </p:nvSpPr>
        <p:spPr>
          <a:xfrm rot="-5400000">
            <a:off x="-1104637" y="3810000"/>
            <a:ext cx="30000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MANDATORY</a:t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856" name="Google Shape;856;p35"/>
          <p:cNvGrpSpPr/>
          <p:nvPr/>
        </p:nvGrpSpPr>
        <p:grpSpPr>
          <a:xfrm>
            <a:off x="1027663" y="1205759"/>
            <a:ext cx="1041963" cy="461677"/>
            <a:chOff x="1027631" y="1811356"/>
            <a:chExt cx="1041963" cy="637500"/>
          </a:xfrm>
        </p:grpSpPr>
        <p:sp>
          <p:nvSpPr>
            <p:cNvPr id="857" name="Google Shape;857;p35"/>
            <p:cNvSpPr/>
            <p:nvPr/>
          </p:nvSpPr>
          <p:spPr>
            <a:xfrm>
              <a:off x="1027695" y="1902118"/>
              <a:ext cx="1041900" cy="4617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35"/>
            <p:cNvSpPr txBox="1"/>
            <p:nvPr/>
          </p:nvSpPr>
          <p:spPr>
            <a:xfrm>
              <a:off x="1027631" y="1811356"/>
              <a:ext cx="1041900" cy="637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900" b="1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DATA PROCESSING</a:t>
              </a:r>
              <a:endParaRPr sz="9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grpSp>
        <p:nvGrpSpPr>
          <p:cNvPr id="859" name="Google Shape;859;p35"/>
          <p:cNvGrpSpPr/>
          <p:nvPr/>
        </p:nvGrpSpPr>
        <p:grpSpPr>
          <a:xfrm>
            <a:off x="4924206" y="1110678"/>
            <a:ext cx="2867336" cy="3395948"/>
            <a:chOff x="4924206" y="1110678"/>
            <a:chExt cx="2867336" cy="3395948"/>
          </a:xfrm>
        </p:grpSpPr>
        <p:pic>
          <p:nvPicPr>
            <p:cNvPr id="860" name="Google Shape;860;p35"/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6716042" y="2547349"/>
              <a:ext cx="1075500" cy="3498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61" name="Google Shape;861;p35"/>
            <p:cNvPicPr preferRelativeResize="0"/>
            <p:nvPr/>
          </p:nvPicPr>
          <p:blipFill>
            <a:blip r:embed="rId13">
              <a:alphaModFix/>
            </a:blip>
            <a:stretch>
              <a:fillRect/>
            </a:stretch>
          </p:blipFill>
          <p:spPr>
            <a:xfrm>
              <a:off x="7263012" y="2940928"/>
              <a:ext cx="349607" cy="1698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62" name="Google Shape;862;p35"/>
            <p:cNvPicPr preferRelativeResize="0"/>
            <p:nvPr/>
          </p:nvPicPr>
          <p:blipFill>
            <a:blip r:embed="rId13">
              <a:alphaModFix/>
            </a:blip>
            <a:stretch>
              <a:fillRect/>
            </a:stretch>
          </p:blipFill>
          <p:spPr>
            <a:xfrm>
              <a:off x="7263012" y="3134133"/>
              <a:ext cx="349607" cy="16980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63" name="Google Shape;863;p35"/>
            <p:cNvSpPr/>
            <p:nvPr/>
          </p:nvSpPr>
          <p:spPr>
            <a:xfrm flipH="1">
              <a:off x="7300901" y="3823938"/>
              <a:ext cx="391800" cy="402900"/>
            </a:xfrm>
            <a:prstGeom prst="roundRect">
              <a:avLst>
                <a:gd name="adj" fmla="val 16667"/>
              </a:avLst>
            </a:prstGeom>
            <a:solidFill>
              <a:srgbClr val="000000"/>
            </a:solidFill>
            <a:ln w="254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600" b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RJ45</a:t>
              </a:r>
              <a:endParaRPr sz="6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4" name="Google Shape;864;p35"/>
            <p:cNvSpPr/>
            <p:nvPr/>
          </p:nvSpPr>
          <p:spPr>
            <a:xfrm flipH="1">
              <a:off x="7300901" y="3342689"/>
              <a:ext cx="391800" cy="402900"/>
            </a:xfrm>
            <a:prstGeom prst="roundRect">
              <a:avLst>
                <a:gd name="adj" fmla="val 16667"/>
              </a:avLst>
            </a:prstGeom>
            <a:solidFill>
              <a:srgbClr val="000000"/>
            </a:solidFill>
            <a:ln w="254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600" b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RJ45</a:t>
              </a:r>
              <a:endParaRPr sz="6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5" name="Google Shape;865;p35"/>
            <p:cNvSpPr/>
            <p:nvPr/>
          </p:nvSpPr>
          <p:spPr>
            <a:xfrm flipH="1">
              <a:off x="7298706" y="2091542"/>
              <a:ext cx="391800" cy="402900"/>
            </a:xfrm>
            <a:prstGeom prst="roundRect">
              <a:avLst>
                <a:gd name="adj" fmla="val 16667"/>
              </a:avLst>
            </a:prstGeom>
            <a:solidFill>
              <a:srgbClr val="000000"/>
            </a:solidFill>
            <a:ln w="254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600" b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RJ45</a:t>
              </a:r>
              <a:endParaRPr sz="6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6" name="Google Shape;866;p35"/>
            <p:cNvSpPr/>
            <p:nvPr/>
          </p:nvSpPr>
          <p:spPr>
            <a:xfrm flipH="1">
              <a:off x="7309632" y="1606794"/>
              <a:ext cx="391800" cy="402900"/>
            </a:xfrm>
            <a:prstGeom prst="roundRect">
              <a:avLst>
                <a:gd name="adj" fmla="val 16667"/>
              </a:avLst>
            </a:prstGeom>
            <a:solidFill>
              <a:srgbClr val="000000"/>
            </a:solidFill>
            <a:ln w="254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600" b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RJ45</a:t>
              </a:r>
              <a:endParaRPr sz="6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7" name="Google Shape;867;p35"/>
            <p:cNvSpPr/>
            <p:nvPr/>
          </p:nvSpPr>
          <p:spPr>
            <a:xfrm flipH="1">
              <a:off x="4983952" y="1201332"/>
              <a:ext cx="1031400" cy="1581300"/>
            </a:xfrm>
            <a:prstGeom prst="rect">
              <a:avLst/>
            </a:prstGeom>
            <a:solidFill>
              <a:srgbClr val="9BBB59"/>
            </a:solidFill>
            <a:ln w="25400" cap="flat" cmpd="sng">
              <a:solidFill>
                <a:srgbClr val="7188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8" name="Google Shape;868;p35"/>
            <p:cNvSpPr/>
            <p:nvPr/>
          </p:nvSpPr>
          <p:spPr>
            <a:xfrm flipH="1">
              <a:off x="5556408" y="1158676"/>
              <a:ext cx="1869600" cy="3285300"/>
            </a:xfrm>
            <a:prstGeom prst="rect">
              <a:avLst/>
            </a:prstGeom>
            <a:solidFill>
              <a:srgbClr val="9BBB5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9" name="Google Shape;869;p35"/>
            <p:cNvSpPr/>
            <p:nvPr/>
          </p:nvSpPr>
          <p:spPr>
            <a:xfrm flipH="1">
              <a:off x="5646692" y="1278988"/>
              <a:ext cx="926100" cy="293400"/>
            </a:xfrm>
            <a:prstGeom prst="rect">
              <a:avLst/>
            </a:prstGeom>
            <a:solidFill>
              <a:srgbClr val="4F81BD"/>
            </a:solidFill>
            <a:ln w="9525" cap="flat" cmpd="sng">
              <a:solidFill>
                <a:srgbClr val="395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1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POWER</a:t>
              </a:r>
              <a:endParaRPr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0" name="Google Shape;870;p35"/>
            <p:cNvSpPr/>
            <p:nvPr/>
          </p:nvSpPr>
          <p:spPr>
            <a:xfrm flipH="1">
              <a:off x="7058234" y="1114398"/>
              <a:ext cx="369000" cy="189600"/>
            </a:xfrm>
            <a:prstGeom prst="rect">
              <a:avLst/>
            </a:prstGeom>
            <a:solidFill>
              <a:srgbClr val="FFFFFF"/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1" name="Google Shape;871;p35"/>
            <p:cNvSpPr/>
            <p:nvPr/>
          </p:nvSpPr>
          <p:spPr>
            <a:xfrm flipH="1">
              <a:off x="6793521" y="4375226"/>
              <a:ext cx="634200" cy="131400"/>
            </a:xfrm>
            <a:prstGeom prst="rect">
              <a:avLst/>
            </a:prstGeom>
            <a:solidFill>
              <a:srgbClr val="FFFFFF"/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2" name="Google Shape;872;p35"/>
            <p:cNvSpPr/>
            <p:nvPr/>
          </p:nvSpPr>
          <p:spPr>
            <a:xfrm flipH="1">
              <a:off x="6679333" y="1110678"/>
              <a:ext cx="369000" cy="99600"/>
            </a:xfrm>
            <a:prstGeom prst="rect">
              <a:avLst/>
            </a:prstGeom>
            <a:solidFill>
              <a:srgbClr val="FFFFFF"/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3" name="Google Shape;873;p35"/>
            <p:cNvSpPr/>
            <p:nvPr/>
          </p:nvSpPr>
          <p:spPr>
            <a:xfrm flipH="1">
              <a:off x="4924512" y="1114519"/>
              <a:ext cx="1754700" cy="101700"/>
            </a:xfrm>
            <a:prstGeom prst="rect">
              <a:avLst/>
            </a:prstGeom>
            <a:solidFill>
              <a:srgbClr val="EFEF1D"/>
            </a:solidFill>
            <a:ln w="25400" cap="flat" cmpd="sng">
              <a:solidFill>
                <a:srgbClr val="EFEF1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4" name="Google Shape;874;p35"/>
            <p:cNvSpPr/>
            <p:nvPr/>
          </p:nvSpPr>
          <p:spPr>
            <a:xfrm flipH="1">
              <a:off x="5556053" y="4393368"/>
              <a:ext cx="1237500" cy="85200"/>
            </a:xfrm>
            <a:prstGeom prst="rect">
              <a:avLst/>
            </a:prstGeom>
            <a:solidFill>
              <a:srgbClr val="EFEF1D"/>
            </a:solidFill>
            <a:ln w="25400" cap="flat" cmpd="sng">
              <a:solidFill>
                <a:srgbClr val="EFEF1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5" name="Google Shape;875;p35"/>
            <p:cNvSpPr/>
            <p:nvPr/>
          </p:nvSpPr>
          <p:spPr>
            <a:xfrm rot="5400000" flipH="1">
              <a:off x="4108099" y="1942233"/>
              <a:ext cx="1699800" cy="67500"/>
            </a:xfrm>
            <a:prstGeom prst="rect">
              <a:avLst/>
            </a:prstGeom>
            <a:solidFill>
              <a:srgbClr val="EFEF1D"/>
            </a:solidFill>
            <a:ln w="25400" cap="flat" cmpd="sng">
              <a:solidFill>
                <a:srgbClr val="EFEF1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6" name="Google Shape;876;p35"/>
            <p:cNvSpPr/>
            <p:nvPr/>
          </p:nvSpPr>
          <p:spPr>
            <a:xfrm flipH="1">
              <a:off x="6614232" y="1224785"/>
              <a:ext cx="434100" cy="85200"/>
            </a:xfrm>
            <a:prstGeom prst="rect">
              <a:avLst/>
            </a:prstGeom>
            <a:solidFill>
              <a:srgbClr val="EFEF1D"/>
            </a:solidFill>
            <a:ln w="25400" cap="flat" cmpd="sng">
              <a:solidFill>
                <a:srgbClr val="EFEF1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7" name="Google Shape;877;p35"/>
            <p:cNvSpPr/>
            <p:nvPr/>
          </p:nvSpPr>
          <p:spPr>
            <a:xfrm flipH="1">
              <a:off x="6993053" y="1300533"/>
              <a:ext cx="434100" cy="96000"/>
            </a:xfrm>
            <a:prstGeom prst="rect">
              <a:avLst/>
            </a:prstGeom>
            <a:solidFill>
              <a:srgbClr val="EFEF1D"/>
            </a:solidFill>
            <a:ln w="25400" cap="flat" cmpd="sng">
              <a:solidFill>
                <a:srgbClr val="EFEF1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8" name="Google Shape;878;p35"/>
            <p:cNvSpPr/>
            <p:nvPr/>
          </p:nvSpPr>
          <p:spPr>
            <a:xfrm rot="-5400000" flipH="1">
              <a:off x="5905782" y="2773077"/>
              <a:ext cx="2957400" cy="83400"/>
            </a:xfrm>
            <a:prstGeom prst="rect">
              <a:avLst/>
            </a:prstGeom>
            <a:solidFill>
              <a:srgbClr val="EFEF1D"/>
            </a:solidFill>
            <a:ln w="25400" cap="flat" cmpd="sng">
              <a:solidFill>
                <a:srgbClr val="EFEF1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9" name="Google Shape;879;p35"/>
            <p:cNvSpPr/>
            <p:nvPr/>
          </p:nvSpPr>
          <p:spPr>
            <a:xfrm flipH="1">
              <a:off x="6679198" y="4299736"/>
              <a:ext cx="751800" cy="92700"/>
            </a:xfrm>
            <a:prstGeom prst="rect">
              <a:avLst/>
            </a:prstGeom>
            <a:solidFill>
              <a:srgbClr val="EFEF1D"/>
            </a:solidFill>
            <a:ln w="25400" cap="flat" cmpd="sng">
              <a:solidFill>
                <a:srgbClr val="EFEF1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0" name="Google Shape;880;p35"/>
            <p:cNvSpPr/>
            <p:nvPr/>
          </p:nvSpPr>
          <p:spPr>
            <a:xfrm flipH="1">
              <a:off x="7350830" y="1315756"/>
              <a:ext cx="56100" cy="61800"/>
            </a:xfrm>
            <a:prstGeom prst="ellipse">
              <a:avLst/>
            </a:prstGeom>
            <a:solidFill>
              <a:srgbClr val="000000"/>
            </a:solidFill>
            <a:ln w="254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1" name="Google Shape;881;p35"/>
            <p:cNvSpPr/>
            <p:nvPr/>
          </p:nvSpPr>
          <p:spPr>
            <a:xfrm flipH="1">
              <a:off x="7057935" y="1315756"/>
              <a:ext cx="56100" cy="61800"/>
            </a:xfrm>
            <a:prstGeom prst="ellipse">
              <a:avLst/>
            </a:prstGeom>
            <a:solidFill>
              <a:srgbClr val="000000"/>
            </a:solidFill>
            <a:ln w="254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2" name="Google Shape;882;p35"/>
            <p:cNvSpPr/>
            <p:nvPr/>
          </p:nvSpPr>
          <p:spPr>
            <a:xfrm flipH="1">
              <a:off x="6759617" y="1233633"/>
              <a:ext cx="56100" cy="61800"/>
            </a:xfrm>
            <a:prstGeom prst="ellipse">
              <a:avLst/>
            </a:prstGeom>
            <a:solidFill>
              <a:srgbClr val="000000"/>
            </a:solidFill>
            <a:ln w="254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3" name="Google Shape;883;p35"/>
            <p:cNvSpPr/>
            <p:nvPr/>
          </p:nvSpPr>
          <p:spPr>
            <a:xfrm flipH="1">
              <a:off x="6446475" y="1128594"/>
              <a:ext cx="56100" cy="61800"/>
            </a:xfrm>
            <a:prstGeom prst="ellipse">
              <a:avLst/>
            </a:prstGeom>
            <a:solidFill>
              <a:srgbClr val="000000"/>
            </a:solidFill>
            <a:ln w="254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4" name="Google Shape;884;p35"/>
            <p:cNvSpPr/>
            <p:nvPr/>
          </p:nvSpPr>
          <p:spPr>
            <a:xfrm flipH="1">
              <a:off x="5896923" y="1128594"/>
              <a:ext cx="56100" cy="68100"/>
            </a:xfrm>
            <a:prstGeom prst="ellipse">
              <a:avLst/>
            </a:prstGeom>
            <a:solidFill>
              <a:srgbClr val="000000"/>
            </a:solidFill>
            <a:ln w="254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5" name="Google Shape;885;p35"/>
            <p:cNvSpPr/>
            <p:nvPr/>
          </p:nvSpPr>
          <p:spPr>
            <a:xfrm flipH="1">
              <a:off x="5347372" y="1128594"/>
              <a:ext cx="56100" cy="68100"/>
            </a:xfrm>
            <a:prstGeom prst="ellipse">
              <a:avLst/>
            </a:prstGeom>
            <a:solidFill>
              <a:srgbClr val="000000"/>
            </a:solidFill>
            <a:ln w="254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6" name="Google Shape;886;p35"/>
            <p:cNvSpPr/>
            <p:nvPr/>
          </p:nvSpPr>
          <p:spPr>
            <a:xfrm flipH="1">
              <a:off x="4949144" y="1128594"/>
              <a:ext cx="56100" cy="68100"/>
            </a:xfrm>
            <a:prstGeom prst="ellipse">
              <a:avLst/>
            </a:prstGeom>
            <a:solidFill>
              <a:srgbClr val="000000"/>
            </a:solidFill>
            <a:ln w="254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7" name="Google Shape;887;p35"/>
            <p:cNvSpPr/>
            <p:nvPr/>
          </p:nvSpPr>
          <p:spPr>
            <a:xfrm flipH="1">
              <a:off x="6452911" y="4408370"/>
              <a:ext cx="56100" cy="61800"/>
            </a:xfrm>
            <a:prstGeom prst="ellipse">
              <a:avLst/>
            </a:prstGeom>
            <a:solidFill>
              <a:srgbClr val="000000"/>
            </a:solidFill>
            <a:ln w="254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8" name="Google Shape;888;p35"/>
            <p:cNvSpPr/>
            <p:nvPr/>
          </p:nvSpPr>
          <p:spPr>
            <a:xfrm flipH="1">
              <a:off x="5903321" y="4399036"/>
              <a:ext cx="56100" cy="68100"/>
            </a:xfrm>
            <a:prstGeom prst="ellipse">
              <a:avLst/>
            </a:prstGeom>
            <a:solidFill>
              <a:srgbClr val="000000"/>
            </a:solidFill>
            <a:ln w="254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9" name="Google Shape;889;p35"/>
            <p:cNvSpPr/>
            <p:nvPr/>
          </p:nvSpPr>
          <p:spPr>
            <a:xfrm flipH="1">
              <a:off x="4932617" y="1668837"/>
              <a:ext cx="56100" cy="61800"/>
            </a:xfrm>
            <a:prstGeom prst="ellipse">
              <a:avLst/>
            </a:prstGeom>
            <a:solidFill>
              <a:srgbClr val="000000"/>
            </a:solidFill>
            <a:ln w="254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0" name="Google Shape;890;p35"/>
            <p:cNvSpPr/>
            <p:nvPr/>
          </p:nvSpPr>
          <p:spPr>
            <a:xfrm flipH="1">
              <a:off x="4932617" y="2351585"/>
              <a:ext cx="56100" cy="68100"/>
            </a:xfrm>
            <a:prstGeom prst="ellipse">
              <a:avLst/>
            </a:prstGeom>
            <a:solidFill>
              <a:srgbClr val="000000"/>
            </a:solidFill>
            <a:ln w="254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1" name="Google Shape;891;p35"/>
            <p:cNvSpPr/>
            <p:nvPr/>
          </p:nvSpPr>
          <p:spPr>
            <a:xfrm flipH="1">
              <a:off x="7331033" y="4314763"/>
              <a:ext cx="56100" cy="61800"/>
            </a:xfrm>
            <a:prstGeom prst="ellipse">
              <a:avLst/>
            </a:prstGeom>
            <a:solidFill>
              <a:srgbClr val="000000"/>
            </a:solidFill>
            <a:ln w="254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2" name="Google Shape;892;p35"/>
            <p:cNvSpPr/>
            <p:nvPr/>
          </p:nvSpPr>
          <p:spPr>
            <a:xfrm flipH="1">
              <a:off x="7020645" y="4314763"/>
              <a:ext cx="56100" cy="68100"/>
            </a:xfrm>
            <a:prstGeom prst="ellipse">
              <a:avLst/>
            </a:prstGeom>
            <a:solidFill>
              <a:srgbClr val="000000"/>
            </a:solidFill>
            <a:ln w="254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3" name="Google Shape;893;p35"/>
            <p:cNvSpPr/>
            <p:nvPr/>
          </p:nvSpPr>
          <p:spPr>
            <a:xfrm flipH="1">
              <a:off x="6719922" y="4322051"/>
              <a:ext cx="56100" cy="68100"/>
            </a:xfrm>
            <a:prstGeom prst="ellipse">
              <a:avLst/>
            </a:prstGeom>
            <a:solidFill>
              <a:srgbClr val="000000"/>
            </a:solidFill>
            <a:ln w="254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4" name="Google Shape;894;p35"/>
            <p:cNvSpPr/>
            <p:nvPr/>
          </p:nvSpPr>
          <p:spPr>
            <a:xfrm rot="5400000" flipH="1">
              <a:off x="4685844" y="3598917"/>
              <a:ext cx="1699800" cy="67500"/>
            </a:xfrm>
            <a:prstGeom prst="rect">
              <a:avLst/>
            </a:prstGeom>
            <a:solidFill>
              <a:srgbClr val="EFEF1D"/>
            </a:solidFill>
            <a:ln w="25400" cap="flat" cmpd="sng">
              <a:solidFill>
                <a:srgbClr val="EFEF1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5" name="Google Shape;895;p35"/>
            <p:cNvSpPr/>
            <p:nvPr/>
          </p:nvSpPr>
          <p:spPr>
            <a:xfrm flipH="1">
              <a:off x="5516556" y="2785278"/>
              <a:ext cx="56100" cy="68100"/>
            </a:xfrm>
            <a:prstGeom prst="ellipse">
              <a:avLst/>
            </a:prstGeom>
            <a:solidFill>
              <a:srgbClr val="000000"/>
            </a:solidFill>
            <a:ln w="254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6" name="Google Shape;896;p35"/>
            <p:cNvSpPr/>
            <p:nvPr/>
          </p:nvSpPr>
          <p:spPr>
            <a:xfrm flipH="1">
              <a:off x="5500028" y="3325521"/>
              <a:ext cx="56100" cy="61800"/>
            </a:xfrm>
            <a:prstGeom prst="ellipse">
              <a:avLst/>
            </a:prstGeom>
            <a:solidFill>
              <a:srgbClr val="000000"/>
            </a:solidFill>
            <a:ln w="254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7" name="Google Shape;897;p35"/>
            <p:cNvSpPr/>
            <p:nvPr/>
          </p:nvSpPr>
          <p:spPr>
            <a:xfrm flipH="1">
              <a:off x="5500028" y="4008269"/>
              <a:ext cx="56100" cy="68100"/>
            </a:xfrm>
            <a:prstGeom prst="ellipse">
              <a:avLst/>
            </a:prstGeom>
            <a:solidFill>
              <a:srgbClr val="000000"/>
            </a:solidFill>
            <a:ln w="254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8" name="Google Shape;898;p35"/>
            <p:cNvSpPr/>
            <p:nvPr/>
          </p:nvSpPr>
          <p:spPr>
            <a:xfrm flipH="1">
              <a:off x="4924206" y="2769390"/>
              <a:ext cx="646500" cy="88500"/>
            </a:xfrm>
            <a:prstGeom prst="rect">
              <a:avLst/>
            </a:prstGeom>
            <a:solidFill>
              <a:srgbClr val="EFEF1D"/>
            </a:solidFill>
            <a:ln w="25400" cap="flat" cmpd="sng">
              <a:solidFill>
                <a:srgbClr val="EFEF1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9" name="Google Shape;899;p35"/>
            <p:cNvSpPr/>
            <p:nvPr/>
          </p:nvSpPr>
          <p:spPr>
            <a:xfrm flipH="1">
              <a:off x="5500821" y="2780034"/>
              <a:ext cx="56100" cy="68100"/>
            </a:xfrm>
            <a:prstGeom prst="ellipse">
              <a:avLst/>
            </a:prstGeom>
            <a:solidFill>
              <a:srgbClr val="000000"/>
            </a:solidFill>
            <a:ln w="254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0" name="Google Shape;900;p35"/>
            <p:cNvSpPr/>
            <p:nvPr/>
          </p:nvSpPr>
          <p:spPr>
            <a:xfrm flipH="1">
              <a:off x="5115288" y="2782103"/>
              <a:ext cx="56100" cy="68100"/>
            </a:xfrm>
            <a:prstGeom prst="ellipse">
              <a:avLst/>
            </a:prstGeom>
            <a:solidFill>
              <a:srgbClr val="000000"/>
            </a:solidFill>
            <a:ln w="254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1" name="Google Shape;901;p35"/>
            <p:cNvSpPr/>
            <p:nvPr/>
          </p:nvSpPr>
          <p:spPr>
            <a:xfrm flipH="1">
              <a:off x="6085425" y="1675318"/>
              <a:ext cx="247200" cy="285900"/>
            </a:xfrm>
            <a:prstGeom prst="rect">
              <a:avLst/>
            </a:prstGeom>
            <a:solidFill>
              <a:srgbClr val="FFFF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02" name="Google Shape;902;p35"/>
            <p:cNvGrpSpPr/>
            <p:nvPr/>
          </p:nvGrpSpPr>
          <p:grpSpPr>
            <a:xfrm>
              <a:off x="5933823" y="1676436"/>
              <a:ext cx="1276046" cy="268676"/>
              <a:chOff x="5564314" y="1289787"/>
              <a:chExt cx="1236239" cy="255250"/>
            </a:xfrm>
          </p:grpSpPr>
          <p:sp>
            <p:nvSpPr>
              <p:cNvPr id="903" name="Google Shape;903;p35"/>
              <p:cNvSpPr/>
              <p:nvPr/>
            </p:nvSpPr>
            <p:spPr>
              <a:xfrm flipH="1">
                <a:off x="5564314" y="1293037"/>
                <a:ext cx="528600" cy="252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fr" sz="400" b="1">
                    <a:latin typeface="Calibri"/>
                    <a:ea typeface="Calibri"/>
                    <a:cs typeface="Calibri"/>
                    <a:sym typeface="Calibri"/>
                  </a:rPr>
                  <a:t>DP83822</a:t>
                </a:r>
                <a:endParaRPr sz="400" b="1"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fr" sz="400" b="1">
                    <a:latin typeface="Calibri"/>
                    <a:ea typeface="Calibri"/>
                    <a:cs typeface="Calibri"/>
                    <a:sym typeface="Calibri"/>
                  </a:rPr>
                  <a:t>Ethernet</a:t>
                </a:r>
                <a:endParaRPr sz="400" b="1"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fr" sz="400" b="1">
                    <a:latin typeface="Calibri"/>
                    <a:ea typeface="Calibri"/>
                    <a:cs typeface="Calibri"/>
                    <a:sym typeface="Calibri"/>
                  </a:rPr>
                  <a:t>PHY</a:t>
                </a:r>
                <a:endParaRPr sz="400" b="1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904" name="Google Shape;904;p35"/>
              <p:cNvGrpSpPr/>
              <p:nvPr/>
            </p:nvGrpSpPr>
            <p:grpSpPr>
              <a:xfrm>
                <a:off x="5955019" y="1289787"/>
                <a:ext cx="845534" cy="53713"/>
                <a:chOff x="5965591" y="1378673"/>
                <a:chExt cx="845534" cy="53713"/>
              </a:xfrm>
            </p:grpSpPr>
            <p:cxnSp>
              <p:nvCxnSpPr>
                <p:cNvPr id="905" name="Google Shape;905;p35"/>
                <p:cNvCxnSpPr/>
                <p:nvPr/>
              </p:nvCxnSpPr>
              <p:spPr>
                <a:xfrm rot="10800000">
                  <a:off x="5965591" y="1405525"/>
                  <a:ext cx="6753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triangle" w="med" len="med"/>
                </a:ln>
              </p:spPr>
            </p:cxnSp>
            <p:grpSp>
              <p:nvGrpSpPr>
                <p:cNvPr id="906" name="Google Shape;906;p35"/>
                <p:cNvGrpSpPr/>
                <p:nvPr/>
              </p:nvGrpSpPr>
              <p:grpSpPr>
                <a:xfrm>
                  <a:off x="6639725" y="1378673"/>
                  <a:ext cx="21725" cy="53713"/>
                  <a:chOff x="7397225" y="1302948"/>
                  <a:chExt cx="21725" cy="53713"/>
                </a:xfrm>
              </p:grpSpPr>
              <p:cxnSp>
                <p:nvCxnSpPr>
                  <p:cNvPr id="907" name="Google Shape;907;p35"/>
                  <p:cNvCxnSpPr/>
                  <p:nvPr/>
                </p:nvCxnSpPr>
                <p:spPr>
                  <a:xfrm>
                    <a:off x="7397225" y="1302948"/>
                    <a:ext cx="300" cy="537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908" name="Google Shape;908;p35"/>
                  <p:cNvCxnSpPr/>
                  <p:nvPr/>
                </p:nvCxnSpPr>
                <p:spPr>
                  <a:xfrm>
                    <a:off x="7418650" y="1302961"/>
                    <a:ext cx="300" cy="537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</p:grpSp>
            <p:cxnSp>
              <p:nvCxnSpPr>
                <p:cNvPr id="909" name="Google Shape;909;p35"/>
                <p:cNvCxnSpPr/>
                <p:nvPr/>
              </p:nvCxnSpPr>
              <p:spPr>
                <a:xfrm>
                  <a:off x="6665325" y="1404750"/>
                  <a:ext cx="1458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910" name="Google Shape;910;p35"/>
              <p:cNvGrpSpPr/>
              <p:nvPr/>
            </p:nvGrpSpPr>
            <p:grpSpPr>
              <a:xfrm>
                <a:off x="5955019" y="1361674"/>
                <a:ext cx="845534" cy="53713"/>
                <a:chOff x="5965591" y="1437874"/>
                <a:chExt cx="845534" cy="53713"/>
              </a:xfrm>
            </p:grpSpPr>
            <p:cxnSp>
              <p:nvCxnSpPr>
                <p:cNvPr id="911" name="Google Shape;911;p35"/>
                <p:cNvCxnSpPr/>
                <p:nvPr/>
              </p:nvCxnSpPr>
              <p:spPr>
                <a:xfrm rot="10800000">
                  <a:off x="5965591" y="1464726"/>
                  <a:ext cx="6753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triangle" w="med" len="med"/>
                </a:ln>
              </p:spPr>
            </p:cxnSp>
            <p:grpSp>
              <p:nvGrpSpPr>
                <p:cNvPr id="912" name="Google Shape;912;p35"/>
                <p:cNvGrpSpPr/>
                <p:nvPr/>
              </p:nvGrpSpPr>
              <p:grpSpPr>
                <a:xfrm>
                  <a:off x="6639725" y="1437874"/>
                  <a:ext cx="21725" cy="53713"/>
                  <a:chOff x="7397225" y="1302948"/>
                  <a:chExt cx="21725" cy="53713"/>
                </a:xfrm>
              </p:grpSpPr>
              <p:cxnSp>
                <p:nvCxnSpPr>
                  <p:cNvPr id="913" name="Google Shape;913;p35"/>
                  <p:cNvCxnSpPr/>
                  <p:nvPr/>
                </p:nvCxnSpPr>
                <p:spPr>
                  <a:xfrm>
                    <a:off x="7397225" y="1302948"/>
                    <a:ext cx="300" cy="537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914" name="Google Shape;914;p35"/>
                  <p:cNvCxnSpPr/>
                  <p:nvPr/>
                </p:nvCxnSpPr>
                <p:spPr>
                  <a:xfrm>
                    <a:off x="7418650" y="1302961"/>
                    <a:ext cx="300" cy="537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</p:grpSp>
            <p:cxnSp>
              <p:nvCxnSpPr>
                <p:cNvPr id="915" name="Google Shape;915;p35"/>
                <p:cNvCxnSpPr/>
                <p:nvPr/>
              </p:nvCxnSpPr>
              <p:spPr>
                <a:xfrm>
                  <a:off x="6665325" y="1463951"/>
                  <a:ext cx="1458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916" name="Google Shape;916;p35"/>
              <p:cNvGrpSpPr/>
              <p:nvPr/>
            </p:nvGrpSpPr>
            <p:grpSpPr>
              <a:xfrm flipH="1">
                <a:off x="5953962" y="1409415"/>
                <a:ext cx="845534" cy="53713"/>
                <a:chOff x="5965591" y="1378673"/>
                <a:chExt cx="845534" cy="53713"/>
              </a:xfrm>
            </p:grpSpPr>
            <p:cxnSp>
              <p:nvCxnSpPr>
                <p:cNvPr id="917" name="Google Shape;917;p35"/>
                <p:cNvCxnSpPr/>
                <p:nvPr/>
              </p:nvCxnSpPr>
              <p:spPr>
                <a:xfrm rot="10800000">
                  <a:off x="5965591" y="1405525"/>
                  <a:ext cx="6753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triangle" w="med" len="med"/>
                </a:ln>
              </p:spPr>
            </p:cxnSp>
            <p:grpSp>
              <p:nvGrpSpPr>
                <p:cNvPr id="918" name="Google Shape;918;p35"/>
                <p:cNvGrpSpPr/>
                <p:nvPr/>
              </p:nvGrpSpPr>
              <p:grpSpPr>
                <a:xfrm>
                  <a:off x="6639725" y="1378673"/>
                  <a:ext cx="21725" cy="53713"/>
                  <a:chOff x="7397225" y="1302948"/>
                  <a:chExt cx="21725" cy="53713"/>
                </a:xfrm>
              </p:grpSpPr>
              <p:cxnSp>
                <p:nvCxnSpPr>
                  <p:cNvPr id="919" name="Google Shape;919;p35"/>
                  <p:cNvCxnSpPr/>
                  <p:nvPr/>
                </p:nvCxnSpPr>
                <p:spPr>
                  <a:xfrm>
                    <a:off x="7397225" y="1302948"/>
                    <a:ext cx="300" cy="537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920" name="Google Shape;920;p35"/>
                  <p:cNvCxnSpPr/>
                  <p:nvPr/>
                </p:nvCxnSpPr>
                <p:spPr>
                  <a:xfrm>
                    <a:off x="7418650" y="1302961"/>
                    <a:ext cx="300" cy="537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</p:grpSp>
            <p:cxnSp>
              <p:nvCxnSpPr>
                <p:cNvPr id="921" name="Google Shape;921;p35"/>
                <p:cNvCxnSpPr/>
                <p:nvPr/>
              </p:nvCxnSpPr>
              <p:spPr>
                <a:xfrm>
                  <a:off x="6665325" y="1404750"/>
                  <a:ext cx="1458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922" name="Google Shape;922;p35"/>
              <p:cNvGrpSpPr/>
              <p:nvPr/>
            </p:nvGrpSpPr>
            <p:grpSpPr>
              <a:xfrm flipH="1">
                <a:off x="5953962" y="1481302"/>
                <a:ext cx="845534" cy="53713"/>
                <a:chOff x="5965591" y="1437874"/>
                <a:chExt cx="845534" cy="53713"/>
              </a:xfrm>
            </p:grpSpPr>
            <p:cxnSp>
              <p:nvCxnSpPr>
                <p:cNvPr id="923" name="Google Shape;923;p35"/>
                <p:cNvCxnSpPr/>
                <p:nvPr/>
              </p:nvCxnSpPr>
              <p:spPr>
                <a:xfrm rot="10800000">
                  <a:off x="5965591" y="1464726"/>
                  <a:ext cx="6753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triangle" w="med" len="med"/>
                </a:ln>
              </p:spPr>
            </p:cxnSp>
            <p:grpSp>
              <p:nvGrpSpPr>
                <p:cNvPr id="924" name="Google Shape;924;p35"/>
                <p:cNvGrpSpPr/>
                <p:nvPr/>
              </p:nvGrpSpPr>
              <p:grpSpPr>
                <a:xfrm>
                  <a:off x="6639725" y="1437874"/>
                  <a:ext cx="21725" cy="53713"/>
                  <a:chOff x="7397225" y="1302948"/>
                  <a:chExt cx="21725" cy="53713"/>
                </a:xfrm>
              </p:grpSpPr>
              <p:cxnSp>
                <p:nvCxnSpPr>
                  <p:cNvPr id="925" name="Google Shape;925;p35"/>
                  <p:cNvCxnSpPr/>
                  <p:nvPr/>
                </p:nvCxnSpPr>
                <p:spPr>
                  <a:xfrm>
                    <a:off x="7397225" y="1302948"/>
                    <a:ext cx="300" cy="537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926" name="Google Shape;926;p35"/>
                  <p:cNvCxnSpPr/>
                  <p:nvPr/>
                </p:nvCxnSpPr>
                <p:spPr>
                  <a:xfrm>
                    <a:off x="7418650" y="1302961"/>
                    <a:ext cx="300" cy="537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</p:grpSp>
            <p:cxnSp>
              <p:nvCxnSpPr>
                <p:cNvPr id="927" name="Google Shape;927;p35"/>
                <p:cNvCxnSpPr/>
                <p:nvPr/>
              </p:nvCxnSpPr>
              <p:spPr>
                <a:xfrm>
                  <a:off x="6665325" y="1463951"/>
                  <a:ext cx="1458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sp>
          <p:nvSpPr>
            <p:cNvPr id="928" name="Google Shape;928;p35"/>
            <p:cNvSpPr/>
            <p:nvPr/>
          </p:nvSpPr>
          <p:spPr>
            <a:xfrm flipH="1">
              <a:off x="6085425" y="2143282"/>
              <a:ext cx="247200" cy="285900"/>
            </a:xfrm>
            <a:prstGeom prst="rect">
              <a:avLst/>
            </a:prstGeom>
            <a:solidFill>
              <a:srgbClr val="FFFF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29" name="Google Shape;929;p35"/>
            <p:cNvGrpSpPr/>
            <p:nvPr/>
          </p:nvGrpSpPr>
          <p:grpSpPr>
            <a:xfrm>
              <a:off x="5933823" y="2144400"/>
              <a:ext cx="1276046" cy="268676"/>
              <a:chOff x="5564314" y="1289787"/>
              <a:chExt cx="1236239" cy="255250"/>
            </a:xfrm>
          </p:grpSpPr>
          <p:sp>
            <p:nvSpPr>
              <p:cNvPr id="930" name="Google Shape;930;p35"/>
              <p:cNvSpPr/>
              <p:nvPr/>
            </p:nvSpPr>
            <p:spPr>
              <a:xfrm flipH="1">
                <a:off x="5564314" y="1293037"/>
                <a:ext cx="528600" cy="252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fr" sz="400" b="1">
                    <a:latin typeface="Calibri"/>
                    <a:ea typeface="Calibri"/>
                    <a:cs typeface="Calibri"/>
                    <a:sym typeface="Calibri"/>
                  </a:rPr>
                  <a:t>DP83822</a:t>
                </a:r>
                <a:endParaRPr sz="400" b="1"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fr" sz="400" b="1">
                    <a:latin typeface="Calibri"/>
                    <a:ea typeface="Calibri"/>
                    <a:cs typeface="Calibri"/>
                    <a:sym typeface="Calibri"/>
                  </a:rPr>
                  <a:t>Ethernet</a:t>
                </a:r>
                <a:endParaRPr sz="400" b="1"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fr" sz="400" b="1">
                    <a:latin typeface="Calibri"/>
                    <a:ea typeface="Calibri"/>
                    <a:cs typeface="Calibri"/>
                    <a:sym typeface="Calibri"/>
                  </a:rPr>
                  <a:t>PHY</a:t>
                </a:r>
                <a:endParaRPr sz="400" b="1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931" name="Google Shape;931;p35"/>
              <p:cNvGrpSpPr/>
              <p:nvPr/>
            </p:nvGrpSpPr>
            <p:grpSpPr>
              <a:xfrm>
                <a:off x="5955019" y="1289787"/>
                <a:ext cx="845534" cy="53713"/>
                <a:chOff x="5965591" y="1378673"/>
                <a:chExt cx="845534" cy="53713"/>
              </a:xfrm>
            </p:grpSpPr>
            <p:cxnSp>
              <p:nvCxnSpPr>
                <p:cNvPr id="932" name="Google Shape;932;p35"/>
                <p:cNvCxnSpPr/>
                <p:nvPr/>
              </p:nvCxnSpPr>
              <p:spPr>
                <a:xfrm rot="10800000">
                  <a:off x="5965591" y="1405525"/>
                  <a:ext cx="6753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triangle" w="med" len="med"/>
                </a:ln>
              </p:spPr>
            </p:cxnSp>
            <p:grpSp>
              <p:nvGrpSpPr>
                <p:cNvPr id="933" name="Google Shape;933;p35"/>
                <p:cNvGrpSpPr/>
                <p:nvPr/>
              </p:nvGrpSpPr>
              <p:grpSpPr>
                <a:xfrm>
                  <a:off x="6639725" y="1378673"/>
                  <a:ext cx="21725" cy="53713"/>
                  <a:chOff x="7397225" y="1302948"/>
                  <a:chExt cx="21725" cy="53713"/>
                </a:xfrm>
              </p:grpSpPr>
              <p:cxnSp>
                <p:nvCxnSpPr>
                  <p:cNvPr id="934" name="Google Shape;934;p35"/>
                  <p:cNvCxnSpPr/>
                  <p:nvPr/>
                </p:nvCxnSpPr>
                <p:spPr>
                  <a:xfrm>
                    <a:off x="7397225" y="1302948"/>
                    <a:ext cx="300" cy="537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935" name="Google Shape;935;p35"/>
                  <p:cNvCxnSpPr/>
                  <p:nvPr/>
                </p:nvCxnSpPr>
                <p:spPr>
                  <a:xfrm>
                    <a:off x="7418650" y="1302961"/>
                    <a:ext cx="300" cy="537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</p:grpSp>
            <p:cxnSp>
              <p:nvCxnSpPr>
                <p:cNvPr id="936" name="Google Shape;936;p35"/>
                <p:cNvCxnSpPr/>
                <p:nvPr/>
              </p:nvCxnSpPr>
              <p:spPr>
                <a:xfrm>
                  <a:off x="6665325" y="1404750"/>
                  <a:ext cx="1458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937" name="Google Shape;937;p35"/>
              <p:cNvGrpSpPr/>
              <p:nvPr/>
            </p:nvGrpSpPr>
            <p:grpSpPr>
              <a:xfrm>
                <a:off x="5955019" y="1361674"/>
                <a:ext cx="845534" cy="53713"/>
                <a:chOff x="5965591" y="1437874"/>
                <a:chExt cx="845534" cy="53713"/>
              </a:xfrm>
            </p:grpSpPr>
            <p:cxnSp>
              <p:nvCxnSpPr>
                <p:cNvPr id="938" name="Google Shape;938;p35"/>
                <p:cNvCxnSpPr/>
                <p:nvPr/>
              </p:nvCxnSpPr>
              <p:spPr>
                <a:xfrm rot="10800000">
                  <a:off x="5965591" y="1464726"/>
                  <a:ext cx="6753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triangle" w="med" len="med"/>
                </a:ln>
              </p:spPr>
            </p:cxnSp>
            <p:grpSp>
              <p:nvGrpSpPr>
                <p:cNvPr id="939" name="Google Shape;939;p35"/>
                <p:cNvGrpSpPr/>
                <p:nvPr/>
              </p:nvGrpSpPr>
              <p:grpSpPr>
                <a:xfrm>
                  <a:off x="6639725" y="1437874"/>
                  <a:ext cx="21725" cy="53713"/>
                  <a:chOff x="7397225" y="1302948"/>
                  <a:chExt cx="21725" cy="53713"/>
                </a:xfrm>
              </p:grpSpPr>
              <p:cxnSp>
                <p:nvCxnSpPr>
                  <p:cNvPr id="940" name="Google Shape;940;p35"/>
                  <p:cNvCxnSpPr/>
                  <p:nvPr/>
                </p:nvCxnSpPr>
                <p:spPr>
                  <a:xfrm>
                    <a:off x="7397225" y="1302948"/>
                    <a:ext cx="300" cy="537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941" name="Google Shape;941;p35"/>
                  <p:cNvCxnSpPr/>
                  <p:nvPr/>
                </p:nvCxnSpPr>
                <p:spPr>
                  <a:xfrm>
                    <a:off x="7418650" y="1302961"/>
                    <a:ext cx="300" cy="537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</p:grpSp>
            <p:cxnSp>
              <p:nvCxnSpPr>
                <p:cNvPr id="942" name="Google Shape;942;p35"/>
                <p:cNvCxnSpPr/>
                <p:nvPr/>
              </p:nvCxnSpPr>
              <p:spPr>
                <a:xfrm>
                  <a:off x="6665325" y="1463951"/>
                  <a:ext cx="1458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943" name="Google Shape;943;p35"/>
              <p:cNvGrpSpPr/>
              <p:nvPr/>
            </p:nvGrpSpPr>
            <p:grpSpPr>
              <a:xfrm flipH="1">
                <a:off x="5953962" y="1409415"/>
                <a:ext cx="845534" cy="53713"/>
                <a:chOff x="5965591" y="1378673"/>
                <a:chExt cx="845534" cy="53713"/>
              </a:xfrm>
            </p:grpSpPr>
            <p:cxnSp>
              <p:nvCxnSpPr>
                <p:cNvPr id="944" name="Google Shape;944;p35"/>
                <p:cNvCxnSpPr/>
                <p:nvPr/>
              </p:nvCxnSpPr>
              <p:spPr>
                <a:xfrm rot="10800000">
                  <a:off x="5965591" y="1405525"/>
                  <a:ext cx="6753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triangle" w="med" len="med"/>
                </a:ln>
              </p:spPr>
            </p:cxnSp>
            <p:grpSp>
              <p:nvGrpSpPr>
                <p:cNvPr id="945" name="Google Shape;945;p35"/>
                <p:cNvGrpSpPr/>
                <p:nvPr/>
              </p:nvGrpSpPr>
              <p:grpSpPr>
                <a:xfrm>
                  <a:off x="6639725" y="1378673"/>
                  <a:ext cx="21725" cy="53713"/>
                  <a:chOff x="7397225" y="1302948"/>
                  <a:chExt cx="21725" cy="53713"/>
                </a:xfrm>
              </p:grpSpPr>
              <p:cxnSp>
                <p:nvCxnSpPr>
                  <p:cNvPr id="946" name="Google Shape;946;p35"/>
                  <p:cNvCxnSpPr/>
                  <p:nvPr/>
                </p:nvCxnSpPr>
                <p:spPr>
                  <a:xfrm>
                    <a:off x="7397225" y="1302948"/>
                    <a:ext cx="300" cy="537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947" name="Google Shape;947;p35"/>
                  <p:cNvCxnSpPr/>
                  <p:nvPr/>
                </p:nvCxnSpPr>
                <p:spPr>
                  <a:xfrm>
                    <a:off x="7418650" y="1302961"/>
                    <a:ext cx="300" cy="537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</p:grpSp>
            <p:cxnSp>
              <p:nvCxnSpPr>
                <p:cNvPr id="948" name="Google Shape;948;p35"/>
                <p:cNvCxnSpPr/>
                <p:nvPr/>
              </p:nvCxnSpPr>
              <p:spPr>
                <a:xfrm>
                  <a:off x="6665325" y="1404750"/>
                  <a:ext cx="1458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949" name="Google Shape;949;p35"/>
              <p:cNvGrpSpPr/>
              <p:nvPr/>
            </p:nvGrpSpPr>
            <p:grpSpPr>
              <a:xfrm flipH="1">
                <a:off x="5953962" y="1481302"/>
                <a:ext cx="845534" cy="53713"/>
                <a:chOff x="5965591" y="1437874"/>
                <a:chExt cx="845534" cy="53713"/>
              </a:xfrm>
            </p:grpSpPr>
            <p:cxnSp>
              <p:nvCxnSpPr>
                <p:cNvPr id="950" name="Google Shape;950;p35"/>
                <p:cNvCxnSpPr/>
                <p:nvPr/>
              </p:nvCxnSpPr>
              <p:spPr>
                <a:xfrm rot="10800000">
                  <a:off x="5965591" y="1464726"/>
                  <a:ext cx="6753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triangle" w="med" len="med"/>
                </a:ln>
              </p:spPr>
            </p:cxnSp>
            <p:grpSp>
              <p:nvGrpSpPr>
                <p:cNvPr id="951" name="Google Shape;951;p35"/>
                <p:cNvGrpSpPr/>
                <p:nvPr/>
              </p:nvGrpSpPr>
              <p:grpSpPr>
                <a:xfrm>
                  <a:off x="6639725" y="1437874"/>
                  <a:ext cx="21725" cy="53713"/>
                  <a:chOff x="7397225" y="1302948"/>
                  <a:chExt cx="21725" cy="53713"/>
                </a:xfrm>
              </p:grpSpPr>
              <p:cxnSp>
                <p:nvCxnSpPr>
                  <p:cNvPr id="952" name="Google Shape;952;p35"/>
                  <p:cNvCxnSpPr/>
                  <p:nvPr/>
                </p:nvCxnSpPr>
                <p:spPr>
                  <a:xfrm>
                    <a:off x="7397225" y="1302948"/>
                    <a:ext cx="300" cy="537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953" name="Google Shape;953;p35"/>
                  <p:cNvCxnSpPr/>
                  <p:nvPr/>
                </p:nvCxnSpPr>
                <p:spPr>
                  <a:xfrm>
                    <a:off x="7418650" y="1302961"/>
                    <a:ext cx="300" cy="537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</p:grpSp>
            <p:cxnSp>
              <p:nvCxnSpPr>
                <p:cNvPr id="954" name="Google Shape;954;p35"/>
                <p:cNvCxnSpPr/>
                <p:nvPr/>
              </p:nvCxnSpPr>
              <p:spPr>
                <a:xfrm>
                  <a:off x="6665325" y="1463951"/>
                  <a:ext cx="1458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sp>
          <p:nvSpPr>
            <p:cNvPr id="955" name="Google Shape;955;p35"/>
            <p:cNvSpPr/>
            <p:nvPr/>
          </p:nvSpPr>
          <p:spPr>
            <a:xfrm flipH="1">
              <a:off x="6085425" y="3911379"/>
              <a:ext cx="247200" cy="285900"/>
            </a:xfrm>
            <a:prstGeom prst="rect">
              <a:avLst/>
            </a:prstGeom>
            <a:solidFill>
              <a:srgbClr val="FFFF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56" name="Google Shape;956;p35"/>
            <p:cNvGrpSpPr/>
            <p:nvPr/>
          </p:nvGrpSpPr>
          <p:grpSpPr>
            <a:xfrm>
              <a:off x="5933823" y="3912497"/>
              <a:ext cx="1276046" cy="268676"/>
              <a:chOff x="5564314" y="1289787"/>
              <a:chExt cx="1236239" cy="255250"/>
            </a:xfrm>
          </p:grpSpPr>
          <p:sp>
            <p:nvSpPr>
              <p:cNvPr id="957" name="Google Shape;957;p35"/>
              <p:cNvSpPr/>
              <p:nvPr/>
            </p:nvSpPr>
            <p:spPr>
              <a:xfrm flipH="1">
                <a:off x="5564314" y="1293037"/>
                <a:ext cx="528600" cy="252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fr" sz="400" b="1">
                    <a:latin typeface="Calibri"/>
                    <a:ea typeface="Calibri"/>
                    <a:cs typeface="Calibri"/>
                    <a:sym typeface="Calibri"/>
                  </a:rPr>
                  <a:t>DP83822</a:t>
                </a:r>
                <a:endParaRPr sz="400" b="1"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fr" sz="400" b="1">
                    <a:latin typeface="Calibri"/>
                    <a:ea typeface="Calibri"/>
                    <a:cs typeface="Calibri"/>
                    <a:sym typeface="Calibri"/>
                  </a:rPr>
                  <a:t>Ethernet</a:t>
                </a:r>
                <a:endParaRPr sz="400" b="1"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fr" sz="400" b="1">
                    <a:latin typeface="Calibri"/>
                    <a:ea typeface="Calibri"/>
                    <a:cs typeface="Calibri"/>
                    <a:sym typeface="Calibri"/>
                  </a:rPr>
                  <a:t>PHY</a:t>
                </a:r>
                <a:endParaRPr sz="400" b="1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958" name="Google Shape;958;p35"/>
              <p:cNvGrpSpPr/>
              <p:nvPr/>
            </p:nvGrpSpPr>
            <p:grpSpPr>
              <a:xfrm>
                <a:off x="5955019" y="1289787"/>
                <a:ext cx="845534" cy="53713"/>
                <a:chOff x="5965591" y="1378673"/>
                <a:chExt cx="845534" cy="53713"/>
              </a:xfrm>
            </p:grpSpPr>
            <p:cxnSp>
              <p:nvCxnSpPr>
                <p:cNvPr id="959" name="Google Shape;959;p35"/>
                <p:cNvCxnSpPr/>
                <p:nvPr/>
              </p:nvCxnSpPr>
              <p:spPr>
                <a:xfrm rot="10800000">
                  <a:off x="5965591" y="1405525"/>
                  <a:ext cx="6753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triangle" w="med" len="med"/>
                </a:ln>
              </p:spPr>
            </p:cxnSp>
            <p:grpSp>
              <p:nvGrpSpPr>
                <p:cNvPr id="960" name="Google Shape;960;p35"/>
                <p:cNvGrpSpPr/>
                <p:nvPr/>
              </p:nvGrpSpPr>
              <p:grpSpPr>
                <a:xfrm>
                  <a:off x="6639725" y="1378673"/>
                  <a:ext cx="21725" cy="53713"/>
                  <a:chOff x="7397225" y="1302948"/>
                  <a:chExt cx="21725" cy="53713"/>
                </a:xfrm>
              </p:grpSpPr>
              <p:cxnSp>
                <p:nvCxnSpPr>
                  <p:cNvPr id="961" name="Google Shape;961;p35"/>
                  <p:cNvCxnSpPr/>
                  <p:nvPr/>
                </p:nvCxnSpPr>
                <p:spPr>
                  <a:xfrm>
                    <a:off x="7397225" y="1302948"/>
                    <a:ext cx="300" cy="537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962" name="Google Shape;962;p35"/>
                  <p:cNvCxnSpPr/>
                  <p:nvPr/>
                </p:nvCxnSpPr>
                <p:spPr>
                  <a:xfrm>
                    <a:off x="7418650" y="1302961"/>
                    <a:ext cx="300" cy="537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</p:grpSp>
            <p:cxnSp>
              <p:nvCxnSpPr>
                <p:cNvPr id="963" name="Google Shape;963;p35"/>
                <p:cNvCxnSpPr/>
                <p:nvPr/>
              </p:nvCxnSpPr>
              <p:spPr>
                <a:xfrm>
                  <a:off x="6665325" y="1404750"/>
                  <a:ext cx="1458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964" name="Google Shape;964;p35"/>
              <p:cNvGrpSpPr/>
              <p:nvPr/>
            </p:nvGrpSpPr>
            <p:grpSpPr>
              <a:xfrm>
                <a:off x="5955019" y="1361674"/>
                <a:ext cx="845534" cy="53713"/>
                <a:chOff x="5965591" y="1437874"/>
                <a:chExt cx="845534" cy="53713"/>
              </a:xfrm>
            </p:grpSpPr>
            <p:cxnSp>
              <p:nvCxnSpPr>
                <p:cNvPr id="965" name="Google Shape;965;p35"/>
                <p:cNvCxnSpPr/>
                <p:nvPr/>
              </p:nvCxnSpPr>
              <p:spPr>
                <a:xfrm rot="10800000">
                  <a:off x="5965591" y="1464726"/>
                  <a:ext cx="6753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triangle" w="med" len="med"/>
                </a:ln>
              </p:spPr>
            </p:cxnSp>
            <p:grpSp>
              <p:nvGrpSpPr>
                <p:cNvPr id="966" name="Google Shape;966;p35"/>
                <p:cNvGrpSpPr/>
                <p:nvPr/>
              </p:nvGrpSpPr>
              <p:grpSpPr>
                <a:xfrm>
                  <a:off x="6639725" y="1437874"/>
                  <a:ext cx="21725" cy="53713"/>
                  <a:chOff x="7397225" y="1302948"/>
                  <a:chExt cx="21725" cy="53713"/>
                </a:xfrm>
              </p:grpSpPr>
              <p:cxnSp>
                <p:nvCxnSpPr>
                  <p:cNvPr id="967" name="Google Shape;967;p35"/>
                  <p:cNvCxnSpPr/>
                  <p:nvPr/>
                </p:nvCxnSpPr>
                <p:spPr>
                  <a:xfrm>
                    <a:off x="7397225" y="1302948"/>
                    <a:ext cx="300" cy="537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968" name="Google Shape;968;p35"/>
                  <p:cNvCxnSpPr/>
                  <p:nvPr/>
                </p:nvCxnSpPr>
                <p:spPr>
                  <a:xfrm>
                    <a:off x="7418650" y="1302961"/>
                    <a:ext cx="300" cy="537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</p:grpSp>
            <p:cxnSp>
              <p:nvCxnSpPr>
                <p:cNvPr id="969" name="Google Shape;969;p35"/>
                <p:cNvCxnSpPr/>
                <p:nvPr/>
              </p:nvCxnSpPr>
              <p:spPr>
                <a:xfrm>
                  <a:off x="6665325" y="1463951"/>
                  <a:ext cx="1458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970" name="Google Shape;970;p35"/>
              <p:cNvGrpSpPr/>
              <p:nvPr/>
            </p:nvGrpSpPr>
            <p:grpSpPr>
              <a:xfrm flipH="1">
                <a:off x="5953962" y="1409415"/>
                <a:ext cx="845534" cy="53713"/>
                <a:chOff x="5965591" y="1378673"/>
                <a:chExt cx="845534" cy="53713"/>
              </a:xfrm>
            </p:grpSpPr>
            <p:cxnSp>
              <p:nvCxnSpPr>
                <p:cNvPr id="971" name="Google Shape;971;p35"/>
                <p:cNvCxnSpPr/>
                <p:nvPr/>
              </p:nvCxnSpPr>
              <p:spPr>
                <a:xfrm rot="10800000">
                  <a:off x="5965591" y="1405525"/>
                  <a:ext cx="6753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triangle" w="med" len="med"/>
                </a:ln>
              </p:spPr>
            </p:cxnSp>
            <p:grpSp>
              <p:nvGrpSpPr>
                <p:cNvPr id="972" name="Google Shape;972;p35"/>
                <p:cNvGrpSpPr/>
                <p:nvPr/>
              </p:nvGrpSpPr>
              <p:grpSpPr>
                <a:xfrm>
                  <a:off x="6639725" y="1378673"/>
                  <a:ext cx="21725" cy="53713"/>
                  <a:chOff x="7397225" y="1302948"/>
                  <a:chExt cx="21725" cy="53713"/>
                </a:xfrm>
              </p:grpSpPr>
              <p:cxnSp>
                <p:nvCxnSpPr>
                  <p:cNvPr id="973" name="Google Shape;973;p35"/>
                  <p:cNvCxnSpPr/>
                  <p:nvPr/>
                </p:nvCxnSpPr>
                <p:spPr>
                  <a:xfrm>
                    <a:off x="7397225" y="1302948"/>
                    <a:ext cx="300" cy="537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974" name="Google Shape;974;p35"/>
                  <p:cNvCxnSpPr/>
                  <p:nvPr/>
                </p:nvCxnSpPr>
                <p:spPr>
                  <a:xfrm>
                    <a:off x="7418650" y="1302961"/>
                    <a:ext cx="300" cy="537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</p:grpSp>
            <p:cxnSp>
              <p:nvCxnSpPr>
                <p:cNvPr id="975" name="Google Shape;975;p35"/>
                <p:cNvCxnSpPr/>
                <p:nvPr/>
              </p:nvCxnSpPr>
              <p:spPr>
                <a:xfrm>
                  <a:off x="6665325" y="1404750"/>
                  <a:ext cx="1458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976" name="Google Shape;976;p35"/>
              <p:cNvGrpSpPr/>
              <p:nvPr/>
            </p:nvGrpSpPr>
            <p:grpSpPr>
              <a:xfrm flipH="1">
                <a:off x="5953962" y="1481302"/>
                <a:ext cx="845534" cy="53713"/>
                <a:chOff x="5965591" y="1437874"/>
                <a:chExt cx="845534" cy="53713"/>
              </a:xfrm>
            </p:grpSpPr>
            <p:cxnSp>
              <p:nvCxnSpPr>
                <p:cNvPr id="977" name="Google Shape;977;p35"/>
                <p:cNvCxnSpPr/>
                <p:nvPr/>
              </p:nvCxnSpPr>
              <p:spPr>
                <a:xfrm rot="10800000">
                  <a:off x="5965591" y="1464726"/>
                  <a:ext cx="6753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triangle" w="med" len="med"/>
                </a:ln>
              </p:spPr>
            </p:cxnSp>
            <p:grpSp>
              <p:nvGrpSpPr>
                <p:cNvPr id="978" name="Google Shape;978;p35"/>
                <p:cNvGrpSpPr/>
                <p:nvPr/>
              </p:nvGrpSpPr>
              <p:grpSpPr>
                <a:xfrm>
                  <a:off x="6639725" y="1437874"/>
                  <a:ext cx="21725" cy="53713"/>
                  <a:chOff x="7397225" y="1302948"/>
                  <a:chExt cx="21725" cy="53713"/>
                </a:xfrm>
              </p:grpSpPr>
              <p:cxnSp>
                <p:nvCxnSpPr>
                  <p:cNvPr id="979" name="Google Shape;979;p35"/>
                  <p:cNvCxnSpPr/>
                  <p:nvPr/>
                </p:nvCxnSpPr>
                <p:spPr>
                  <a:xfrm>
                    <a:off x="7397225" y="1302948"/>
                    <a:ext cx="300" cy="537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980" name="Google Shape;980;p35"/>
                  <p:cNvCxnSpPr/>
                  <p:nvPr/>
                </p:nvCxnSpPr>
                <p:spPr>
                  <a:xfrm>
                    <a:off x="7418650" y="1302961"/>
                    <a:ext cx="300" cy="537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</p:grpSp>
            <p:cxnSp>
              <p:nvCxnSpPr>
                <p:cNvPr id="981" name="Google Shape;981;p35"/>
                <p:cNvCxnSpPr/>
                <p:nvPr/>
              </p:nvCxnSpPr>
              <p:spPr>
                <a:xfrm>
                  <a:off x="6665325" y="1463951"/>
                  <a:ext cx="1458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sp>
          <p:nvSpPr>
            <p:cNvPr id="982" name="Google Shape;982;p35"/>
            <p:cNvSpPr/>
            <p:nvPr/>
          </p:nvSpPr>
          <p:spPr>
            <a:xfrm flipH="1">
              <a:off x="6073900" y="2567015"/>
              <a:ext cx="290400" cy="285900"/>
            </a:xfrm>
            <a:prstGeom prst="rect">
              <a:avLst/>
            </a:prstGeom>
            <a:solidFill>
              <a:srgbClr val="FF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3" name="Google Shape;983;p35"/>
            <p:cNvSpPr/>
            <p:nvPr/>
          </p:nvSpPr>
          <p:spPr>
            <a:xfrm flipH="1">
              <a:off x="5948427" y="2583544"/>
              <a:ext cx="545700" cy="265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400" b="1">
                  <a:latin typeface="Calibri"/>
                  <a:ea typeface="Calibri"/>
                  <a:cs typeface="Calibri"/>
                  <a:sym typeface="Calibri"/>
                </a:rPr>
                <a:t>ANALOG</a:t>
              </a:r>
              <a:endParaRPr sz="400" b="1"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400" b="1">
                  <a:latin typeface="Calibri"/>
                  <a:ea typeface="Calibri"/>
                  <a:cs typeface="Calibri"/>
                  <a:sym typeface="Calibri"/>
                </a:rPr>
                <a:t>MULTIPEXER</a:t>
              </a:r>
              <a:endParaRPr sz="400" b="1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4" name="Google Shape;984;p35"/>
            <p:cNvSpPr txBox="1"/>
            <p:nvPr/>
          </p:nvSpPr>
          <p:spPr>
            <a:xfrm>
              <a:off x="7201601" y="2866025"/>
              <a:ext cx="3492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OR </a:t>
              </a:r>
              <a:endParaRPr sz="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OUT</a:t>
              </a:r>
              <a:endParaRPr sz="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85" name="Google Shape;985;p35"/>
            <p:cNvGrpSpPr/>
            <p:nvPr/>
          </p:nvGrpSpPr>
          <p:grpSpPr>
            <a:xfrm>
              <a:off x="6370988" y="2580897"/>
              <a:ext cx="349206" cy="56538"/>
              <a:chOff x="5965591" y="1378673"/>
              <a:chExt cx="845534" cy="53713"/>
            </a:xfrm>
          </p:grpSpPr>
          <p:cxnSp>
            <p:nvCxnSpPr>
              <p:cNvPr id="986" name="Google Shape;986;p35"/>
              <p:cNvCxnSpPr/>
              <p:nvPr/>
            </p:nvCxnSpPr>
            <p:spPr>
              <a:xfrm rot="10800000">
                <a:off x="5965591" y="1405525"/>
                <a:ext cx="675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triangle" w="med" len="med"/>
              </a:ln>
            </p:spPr>
          </p:cxnSp>
          <p:grpSp>
            <p:nvGrpSpPr>
              <p:cNvPr id="987" name="Google Shape;987;p35"/>
              <p:cNvGrpSpPr/>
              <p:nvPr/>
            </p:nvGrpSpPr>
            <p:grpSpPr>
              <a:xfrm>
                <a:off x="6639725" y="1378673"/>
                <a:ext cx="21725" cy="53713"/>
                <a:chOff x="7397225" y="1302948"/>
                <a:chExt cx="21725" cy="53713"/>
              </a:xfrm>
            </p:grpSpPr>
            <p:cxnSp>
              <p:nvCxnSpPr>
                <p:cNvPr id="988" name="Google Shape;988;p35"/>
                <p:cNvCxnSpPr/>
                <p:nvPr/>
              </p:nvCxnSpPr>
              <p:spPr>
                <a:xfrm>
                  <a:off x="7397225" y="1302948"/>
                  <a:ext cx="300" cy="53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89" name="Google Shape;989;p35"/>
                <p:cNvCxnSpPr/>
                <p:nvPr/>
              </p:nvCxnSpPr>
              <p:spPr>
                <a:xfrm>
                  <a:off x="7418650" y="1302961"/>
                  <a:ext cx="300" cy="53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990" name="Google Shape;990;p35"/>
              <p:cNvCxnSpPr/>
              <p:nvPr/>
            </p:nvCxnSpPr>
            <p:spPr>
              <a:xfrm>
                <a:off x="6665325" y="1404750"/>
                <a:ext cx="145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991" name="Google Shape;991;p35"/>
            <p:cNvGrpSpPr/>
            <p:nvPr/>
          </p:nvGrpSpPr>
          <p:grpSpPr>
            <a:xfrm>
              <a:off x="6370988" y="2656565"/>
              <a:ext cx="349206" cy="56538"/>
              <a:chOff x="5965591" y="1437874"/>
              <a:chExt cx="845534" cy="53713"/>
            </a:xfrm>
          </p:grpSpPr>
          <p:cxnSp>
            <p:nvCxnSpPr>
              <p:cNvPr id="992" name="Google Shape;992;p35"/>
              <p:cNvCxnSpPr/>
              <p:nvPr/>
            </p:nvCxnSpPr>
            <p:spPr>
              <a:xfrm rot="10800000">
                <a:off x="5965591" y="1464726"/>
                <a:ext cx="675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triangle" w="med" len="med"/>
              </a:ln>
            </p:spPr>
          </p:cxnSp>
          <p:grpSp>
            <p:nvGrpSpPr>
              <p:cNvPr id="993" name="Google Shape;993;p35"/>
              <p:cNvGrpSpPr/>
              <p:nvPr/>
            </p:nvGrpSpPr>
            <p:grpSpPr>
              <a:xfrm>
                <a:off x="6639725" y="1437874"/>
                <a:ext cx="21725" cy="53713"/>
                <a:chOff x="7397225" y="1302948"/>
                <a:chExt cx="21725" cy="53713"/>
              </a:xfrm>
            </p:grpSpPr>
            <p:cxnSp>
              <p:nvCxnSpPr>
                <p:cNvPr id="994" name="Google Shape;994;p35"/>
                <p:cNvCxnSpPr/>
                <p:nvPr/>
              </p:nvCxnSpPr>
              <p:spPr>
                <a:xfrm>
                  <a:off x="7397225" y="1302948"/>
                  <a:ext cx="300" cy="53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95" name="Google Shape;995;p35"/>
                <p:cNvCxnSpPr/>
                <p:nvPr/>
              </p:nvCxnSpPr>
              <p:spPr>
                <a:xfrm>
                  <a:off x="7418650" y="1302961"/>
                  <a:ext cx="300" cy="53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996" name="Google Shape;996;p35"/>
              <p:cNvCxnSpPr/>
              <p:nvPr/>
            </p:nvCxnSpPr>
            <p:spPr>
              <a:xfrm>
                <a:off x="6665325" y="1463951"/>
                <a:ext cx="145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997" name="Google Shape;997;p35"/>
            <p:cNvGrpSpPr/>
            <p:nvPr/>
          </p:nvGrpSpPr>
          <p:grpSpPr>
            <a:xfrm flipH="1">
              <a:off x="6370337" y="2706817"/>
              <a:ext cx="349206" cy="56538"/>
              <a:chOff x="5965591" y="1378673"/>
              <a:chExt cx="845534" cy="53713"/>
            </a:xfrm>
          </p:grpSpPr>
          <p:cxnSp>
            <p:nvCxnSpPr>
              <p:cNvPr id="998" name="Google Shape;998;p35"/>
              <p:cNvCxnSpPr/>
              <p:nvPr/>
            </p:nvCxnSpPr>
            <p:spPr>
              <a:xfrm rot="10800000">
                <a:off x="5965591" y="1405525"/>
                <a:ext cx="675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triangle" w="med" len="med"/>
              </a:ln>
            </p:spPr>
          </p:cxnSp>
          <p:grpSp>
            <p:nvGrpSpPr>
              <p:cNvPr id="999" name="Google Shape;999;p35"/>
              <p:cNvGrpSpPr/>
              <p:nvPr/>
            </p:nvGrpSpPr>
            <p:grpSpPr>
              <a:xfrm>
                <a:off x="6639725" y="1378673"/>
                <a:ext cx="21725" cy="53713"/>
                <a:chOff x="7397225" y="1302948"/>
                <a:chExt cx="21725" cy="53713"/>
              </a:xfrm>
            </p:grpSpPr>
            <p:cxnSp>
              <p:nvCxnSpPr>
                <p:cNvPr id="1000" name="Google Shape;1000;p35"/>
                <p:cNvCxnSpPr/>
                <p:nvPr/>
              </p:nvCxnSpPr>
              <p:spPr>
                <a:xfrm>
                  <a:off x="7397225" y="1302948"/>
                  <a:ext cx="300" cy="53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01" name="Google Shape;1001;p35"/>
                <p:cNvCxnSpPr/>
                <p:nvPr/>
              </p:nvCxnSpPr>
              <p:spPr>
                <a:xfrm>
                  <a:off x="7418650" y="1302961"/>
                  <a:ext cx="300" cy="53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1002" name="Google Shape;1002;p35"/>
              <p:cNvCxnSpPr/>
              <p:nvPr/>
            </p:nvCxnSpPr>
            <p:spPr>
              <a:xfrm>
                <a:off x="6665325" y="1404750"/>
                <a:ext cx="145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003" name="Google Shape;1003;p35"/>
            <p:cNvGrpSpPr/>
            <p:nvPr/>
          </p:nvGrpSpPr>
          <p:grpSpPr>
            <a:xfrm flipH="1">
              <a:off x="6370337" y="2782485"/>
              <a:ext cx="349206" cy="56538"/>
              <a:chOff x="5965591" y="1437874"/>
              <a:chExt cx="845534" cy="53713"/>
            </a:xfrm>
          </p:grpSpPr>
          <p:cxnSp>
            <p:nvCxnSpPr>
              <p:cNvPr id="1004" name="Google Shape;1004;p35"/>
              <p:cNvCxnSpPr/>
              <p:nvPr/>
            </p:nvCxnSpPr>
            <p:spPr>
              <a:xfrm rot="10800000">
                <a:off x="5965591" y="1464726"/>
                <a:ext cx="675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triangle" w="med" len="med"/>
              </a:ln>
            </p:spPr>
          </p:cxnSp>
          <p:grpSp>
            <p:nvGrpSpPr>
              <p:cNvPr id="1005" name="Google Shape;1005;p35"/>
              <p:cNvGrpSpPr/>
              <p:nvPr/>
            </p:nvGrpSpPr>
            <p:grpSpPr>
              <a:xfrm>
                <a:off x="6639725" y="1437874"/>
                <a:ext cx="21725" cy="53713"/>
                <a:chOff x="7397225" y="1302948"/>
                <a:chExt cx="21725" cy="53713"/>
              </a:xfrm>
            </p:grpSpPr>
            <p:cxnSp>
              <p:nvCxnSpPr>
                <p:cNvPr id="1006" name="Google Shape;1006;p35"/>
                <p:cNvCxnSpPr/>
                <p:nvPr/>
              </p:nvCxnSpPr>
              <p:spPr>
                <a:xfrm>
                  <a:off x="7397225" y="1302948"/>
                  <a:ext cx="300" cy="53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07" name="Google Shape;1007;p35"/>
                <p:cNvCxnSpPr/>
                <p:nvPr/>
              </p:nvCxnSpPr>
              <p:spPr>
                <a:xfrm>
                  <a:off x="7418650" y="1302961"/>
                  <a:ext cx="300" cy="53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1008" name="Google Shape;1008;p35"/>
              <p:cNvCxnSpPr/>
              <p:nvPr/>
            </p:nvCxnSpPr>
            <p:spPr>
              <a:xfrm>
                <a:off x="6665325" y="1463951"/>
                <a:ext cx="145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009" name="Google Shape;1009;p35"/>
            <p:cNvCxnSpPr/>
            <p:nvPr/>
          </p:nvCxnSpPr>
          <p:spPr>
            <a:xfrm rot="10800000">
              <a:off x="6986437" y="3207406"/>
              <a:ext cx="279000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1010" name="Google Shape;1010;p35"/>
            <p:cNvSpPr/>
            <p:nvPr/>
          </p:nvSpPr>
          <p:spPr>
            <a:xfrm flipH="1">
              <a:off x="6690606" y="2995542"/>
              <a:ext cx="290400" cy="285900"/>
            </a:xfrm>
            <a:prstGeom prst="rect">
              <a:avLst/>
            </a:prstGeom>
            <a:solidFill>
              <a:srgbClr val="FF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1" name="Google Shape;1011;p35"/>
            <p:cNvSpPr/>
            <p:nvPr/>
          </p:nvSpPr>
          <p:spPr>
            <a:xfrm flipH="1">
              <a:off x="6565133" y="3012071"/>
              <a:ext cx="545700" cy="265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400" b="1">
                  <a:latin typeface="Calibri"/>
                  <a:ea typeface="Calibri"/>
                  <a:cs typeface="Calibri"/>
                  <a:sym typeface="Calibri"/>
                </a:rPr>
                <a:t>BUFFERS</a:t>
              </a:r>
              <a:endParaRPr sz="400" b="1"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012" name="Google Shape;1012;p35"/>
            <p:cNvCxnSpPr/>
            <p:nvPr/>
          </p:nvCxnSpPr>
          <p:spPr>
            <a:xfrm>
              <a:off x="6983008" y="3046990"/>
              <a:ext cx="279000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1013" name="Google Shape;1013;p35"/>
            <p:cNvSpPr/>
            <p:nvPr/>
          </p:nvSpPr>
          <p:spPr>
            <a:xfrm flipH="1">
              <a:off x="6085425" y="3437859"/>
              <a:ext cx="247200" cy="285900"/>
            </a:xfrm>
            <a:prstGeom prst="rect">
              <a:avLst/>
            </a:prstGeom>
            <a:solidFill>
              <a:srgbClr val="FFFF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14" name="Google Shape;1014;p35"/>
            <p:cNvGrpSpPr/>
            <p:nvPr/>
          </p:nvGrpSpPr>
          <p:grpSpPr>
            <a:xfrm>
              <a:off x="5933823" y="3438977"/>
              <a:ext cx="1276046" cy="268676"/>
              <a:chOff x="5564314" y="1289787"/>
              <a:chExt cx="1236239" cy="255250"/>
            </a:xfrm>
          </p:grpSpPr>
          <p:sp>
            <p:nvSpPr>
              <p:cNvPr id="1015" name="Google Shape;1015;p35"/>
              <p:cNvSpPr/>
              <p:nvPr/>
            </p:nvSpPr>
            <p:spPr>
              <a:xfrm flipH="1">
                <a:off x="5564314" y="1293037"/>
                <a:ext cx="528600" cy="252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fr" sz="400" b="1">
                    <a:latin typeface="Calibri"/>
                    <a:ea typeface="Calibri"/>
                    <a:cs typeface="Calibri"/>
                    <a:sym typeface="Calibri"/>
                  </a:rPr>
                  <a:t>DP83822</a:t>
                </a:r>
                <a:endParaRPr sz="400" b="1"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fr" sz="400" b="1">
                    <a:latin typeface="Calibri"/>
                    <a:ea typeface="Calibri"/>
                    <a:cs typeface="Calibri"/>
                    <a:sym typeface="Calibri"/>
                  </a:rPr>
                  <a:t>Ethernet</a:t>
                </a:r>
                <a:endParaRPr sz="400" b="1"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fr" sz="400" b="1">
                    <a:latin typeface="Calibri"/>
                    <a:ea typeface="Calibri"/>
                    <a:cs typeface="Calibri"/>
                    <a:sym typeface="Calibri"/>
                  </a:rPr>
                  <a:t>PHY</a:t>
                </a:r>
                <a:endParaRPr sz="400" b="1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016" name="Google Shape;1016;p35"/>
              <p:cNvGrpSpPr/>
              <p:nvPr/>
            </p:nvGrpSpPr>
            <p:grpSpPr>
              <a:xfrm>
                <a:off x="5955019" y="1289787"/>
                <a:ext cx="845534" cy="53713"/>
                <a:chOff x="5965591" y="1378673"/>
                <a:chExt cx="845534" cy="53713"/>
              </a:xfrm>
            </p:grpSpPr>
            <p:cxnSp>
              <p:nvCxnSpPr>
                <p:cNvPr id="1017" name="Google Shape;1017;p35"/>
                <p:cNvCxnSpPr/>
                <p:nvPr/>
              </p:nvCxnSpPr>
              <p:spPr>
                <a:xfrm rot="10800000">
                  <a:off x="5965591" y="1405525"/>
                  <a:ext cx="6753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triangle" w="med" len="med"/>
                </a:ln>
              </p:spPr>
            </p:cxnSp>
            <p:grpSp>
              <p:nvGrpSpPr>
                <p:cNvPr id="1018" name="Google Shape;1018;p35"/>
                <p:cNvGrpSpPr/>
                <p:nvPr/>
              </p:nvGrpSpPr>
              <p:grpSpPr>
                <a:xfrm>
                  <a:off x="6639725" y="1378673"/>
                  <a:ext cx="21725" cy="53713"/>
                  <a:chOff x="7397225" y="1302948"/>
                  <a:chExt cx="21725" cy="53713"/>
                </a:xfrm>
              </p:grpSpPr>
              <p:cxnSp>
                <p:nvCxnSpPr>
                  <p:cNvPr id="1019" name="Google Shape;1019;p35"/>
                  <p:cNvCxnSpPr/>
                  <p:nvPr/>
                </p:nvCxnSpPr>
                <p:spPr>
                  <a:xfrm>
                    <a:off x="7397225" y="1302948"/>
                    <a:ext cx="300" cy="537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020" name="Google Shape;1020;p35"/>
                  <p:cNvCxnSpPr/>
                  <p:nvPr/>
                </p:nvCxnSpPr>
                <p:spPr>
                  <a:xfrm>
                    <a:off x="7418650" y="1302961"/>
                    <a:ext cx="300" cy="537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</p:grpSp>
            <p:cxnSp>
              <p:nvCxnSpPr>
                <p:cNvPr id="1021" name="Google Shape;1021;p35"/>
                <p:cNvCxnSpPr/>
                <p:nvPr/>
              </p:nvCxnSpPr>
              <p:spPr>
                <a:xfrm>
                  <a:off x="6665325" y="1404750"/>
                  <a:ext cx="1458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022" name="Google Shape;1022;p35"/>
              <p:cNvGrpSpPr/>
              <p:nvPr/>
            </p:nvGrpSpPr>
            <p:grpSpPr>
              <a:xfrm>
                <a:off x="5955019" y="1361674"/>
                <a:ext cx="845534" cy="53713"/>
                <a:chOff x="5965591" y="1437874"/>
                <a:chExt cx="845534" cy="53713"/>
              </a:xfrm>
            </p:grpSpPr>
            <p:cxnSp>
              <p:nvCxnSpPr>
                <p:cNvPr id="1023" name="Google Shape;1023;p35"/>
                <p:cNvCxnSpPr/>
                <p:nvPr/>
              </p:nvCxnSpPr>
              <p:spPr>
                <a:xfrm rot="10800000">
                  <a:off x="5965591" y="1464726"/>
                  <a:ext cx="6753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triangle" w="med" len="med"/>
                </a:ln>
              </p:spPr>
            </p:cxnSp>
            <p:grpSp>
              <p:nvGrpSpPr>
                <p:cNvPr id="1024" name="Google Shape;1024;p35"/>
                <p:cNvGrpSpPr/>
                <p:nvPr/>
              </p:nvGrpSpPr>
              <p:grpSpPr>
                <a:xfrm>
                  <a:off x="6639725" y="1437874"/>
                  <a:ext cx="21725" cy="53713"/>
                  <a:chOff x="7397225" y="1302948"/>
                  <a:chExt cx="21725" cy="53713"/>
                </a:xfrm>
              </p:grpSpPr>
              <p:cxnSp>
                <p:nvCxnSpPr>
                  <p:cNvPr id="1025" name="Google Shape;1025;p35"/>
                  <p:cNvCxnSpPr/>
                  <p:nvPr/>
                </p:nvCxnSpPr>
                <p:spPr>
                  <a:xfrm>
                    <a:off x="7397225" y="1302948"/>
                    <a:ext cx="300" cy="537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026" name="Google Shape;1026;p35"/>
                  <p:cNvCxnSpPr/>
                  <p:nvPr/>
                </p:nvCxnSpPr>
                <p:spPr>
                  <a:xfrm>
                    <a:off x="7418650" y="1302961"/>
                    <a:ext cx="300" cy="537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</p:grpSp>
            <p:cxnSp>
              <p:nvCxnSpPr>
                <p:cNvPr id="1027" name="Google Shape;1027;p35"/>
                <p:cNvCxnSpPr/>
                <p:nvPr/>
              </p:nvCxnSpPr>
              <p:spPr>
                <a:xfrm>
                  <a:off x="6665325" y="1463951"/>
                  <a:ext cx="1458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028" name="Google Shape;1028;p35"/>
              <p:cNvGrpSpPr/>
              <p:nvPr/>
            </p:nvGrpSpPr>
            <p:grpSpPr>
              <a:xfrm flipH="1">
                <a:off x="5953962" y="1409415"/>
                <a:ext cx="845534" cy="53713"/>
                <a:chOff x="5965591" y="1378673"/>
                <a:chExt cx="845534" cy="53713"/>
              </a:xfrm>
            </p:grpSpPr>
            <p:cxnSp>
              <p:nvCxnSpPr>
                <p:cNvPr id="1029" name="Google Shape;1029;p35"/>
                <p:cNvCxnSpPr/>
                <p:nvPr/>
              </p:nvCxnSpPr>
              <p:spPr>
                <a:xfrm rot="10800000">
                  <a:off x="5965591" y="1405525"/>
                  <a:ext cx="6753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triangle" w="med" len="med"/>
                </a:ln>
              </p:spPr>
            </p:cxnSp>
            <p:grpSp>
              <p:nvGrpSpPr>
                <p:cNvPr id="1030" name="Google Shape;1030;p35"/>
                <p:cNvGrpSpPr/>
                <p:nvPr/>
              </p:nvGrpSpPr>
              <p:grpSpPr>
                <a:xfrm>
                  <a:off x="6639725" y="1378673"/>
                  <a:ext cx="21725" cy="53713"/>
                  <a:chOff x="7397225" y="1302948"/>
                  <a:chExt cx="21725" cy="53713"/>
                </a:xfrm>
              </p:grpSpPr>
              <p:cxnSp>
                <p:nvCxnSpPr>
                  <p:cNvPr id="1031" name="Google Shape;1031;p35"/>
                  <p:cNvCxnSpPr/>
                  <p:nvPr/>
                </p:nvCxnSpPr>
                <p:spPr>
                  <a:xfrm>
                    <a:off x="7397225" y="1302948"/>
                    <a:ext cx="300" cy="537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032" name="Google Shape;1032;p35"/>
                  <p:cNvCxnSpPr/>
                  <p:nvPr/>
                </p:nvCxnSpPr>
                <p:spPr>
                  <a:xfrm>
                    <a:off x="7418650" y="1302961"/>
                    <a:ext cx="300" cy="537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</p:grpSp>
            <p:cxnSp>
              <p:nvCxnSpPr>
                <p:cNvPr id="1033" name="Google Shape;1033;p35"/>
                <p:cNvCxnSpPr/>
                <p:nvPr/>
              </p:nvCxnSpPr>
              <p:spPr>
                <a:xfrm>
                  <a:off x="6665325" y="1404750"/>
                  <a:ext cx="1458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034" name="Google Shape;1034;p35"/>
              <p:cNvGrpSpPr/>
              <p:nvPr/>
            </p:nvGrpSpPr>
            <p:grpSpPr>
              <a:xfrm flipH="1">
                <a:off x="5953962" y="1481302"/>
                <a:ext cx="845534" cy="53713"/>
                <a:chOff x="5965591" y="1437874"/>
                <a:chExt cx="845534" cy="53713"/>
              </a:xfrm>
            </p:grpSpPr>
            <p:cxnSp>
              <p:nvCxnSpPr>
                <p:cNvPr id="1035" name="Google Shape;1035;p35"/>
                <p:cNvCxnSpPr/>
                <p:nvPr/>
              </p:nvCxnSpPr>
              <p:spPr>
                <a:xfrm rot="10800000">
                  <a:off x="5965591" y="1464726"/>
                  <a:ext cx="6753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triangle" w="med" len="med"/>
                </a:ln>
              </p:spPr>
            </p:cxnSp>
            <p:grpSp>
              <p:nvGrpSpPr>
                <p:cNvPr id="1036" name="Google Shape;1036;p35"/>
                <p:cNvGrpSpPr/>
                <p:nvPr/>
              </p:nvGrpSpPr>
              <p:grpSpPr>
                <a:xfrm>
                  <a:off x="6639725" y="1437874"/>
                  <a:ext cx="21725" cy="53713"/>
                  <a:chOff x="7397225" y="1302948"/>
                  <a:chExt cx="21725" cy="53713"/>
                </a:xfrm>
              </p:grpSpPr>
              <p:cxnSp>
                <p:nvCxnSpPr>
                  <p:cNvPr id="1037" name="Google Shape;1037;p35"/>
                  <p:cNvCxnSpPr/>
                  <p:nvPr/>
                </p:nvCxnSpPr>
                <p:spPr>
                  <a:xfrm>
                    <a:off x="7397225" y="1302948"/>
                    <a:ext cx="300" cy="537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038" name="Google Shape;1038;p35"/>
                  <p:cNvCxnSpPr/>
                  <p:nvPr/>
                </p:nvCxnSpPr>
                <p:spPr>
                  <a:xfrm>
                    <a:off x="7418650" y="1302961"/>
                    <a:ext cx="300" cy="537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</p:grpSp>
            <p:cxnSp>
              <p:nvCxnSpPr>
                <p:cNvPr id="1039" name="Google Shape;1039;p35"/>
                <p:cNvCxnSpPr/>
                <p:nvPr/>
              </p:nvCxnSpPr>
              <p:spPr>
                <a:xfrm>
                  <a:off x="6665325" y="1463951"/>
                  <a:ext cx="1458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sp>
          <p:nvSpPr>
            <p:cNvPr id="1040" name="Google Shape;1040;p35"/>
            <p:cNvSpPr/>
            <p:nvPr/>
          </p:nvSpPr>
          <p:spPr>
            <a:xfrm>
              <a:off x="6077944" y="1813508"/>
              <a:ext cx="11700" cy="117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35"/>
            <p:cNvSpPr/>
            <p:nvPr/>
          </p:nvSpPr>
          <p:spPr>
            <a:xfrm>
              <a:off x="6082303" y="2284865"/>
              <a:ext cx="11700" cy="117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35"/>
            <p:cNvSpPr/>
            <p:nvPr/>
          </p:nvSpPr>
          <p:spPr>
            <a:xfrm>
              <a:off x="6683612" y="3041360"/>
              <a:ext cx="11700" cy="117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35"/>
            <p:cNvSpPr/>
            <p:nvPr/>
          </p:nvSpPr>
          <p:spPr>
            <a:xfrm>
              <a:off x="6069505" y="2697327"/>
              <a:ext cx="11700" cy="117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35"/>
            <p:cNvSpPr/>
            <p:nvPr/>
          </p:nvSpPr>
          <p:spPr>
            <a:xfrm>
              <a:off x="6683612" y="3208704"/>
              <a:ext cx="11700" cy="117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35"/>
            <p:cNvSpPr/>
            <p:nvPr/>
          </p:nvSpPr>
          <p:spPr>
            <a:xfrm>
              <a:off x="6081112" y="3576333"/>
              <a:ext cx="11700" cy="117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35"/>
            <p:cNvSpPr/>
            <p:nvPr/>
          </p:nvSpPr>
          <p:spPr>
            <a:xfrm>
              <a:off x="6082303" y="4048477"/>
              <a:ext cx="11700" cy="117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35"/>
            <p:cNvSpPr/>
            <p:nvPr/>
          </p:nvSpPr>
          <p:spPr>
            <a:xfrm>
              <a:off x="5468344" y="1813508"/>
              <a:ext cx="11700" cy="117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35"/>
            <p:cNvSpPr/>
            <p:nvPr/>
          </p:nvSpPr>
          <p:spPr>
            <a:xfrm>
              <a:off x="5468344" y="1889708"/>
              <a:ext cx="11700" cy="117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35"/>
            <p:cNvSpPr/>
            <p:nvPr/>
          </p:nvSpPr>
          <p:spPr>
            <a:xfrm>
              <a:off x="5468344" y="2042108"/>
              <a:ext cx="11700" cy="117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35"/>
            <p:cNvSpPr/>
            <p:nvPr/>
          </p:nvSpPr>
          <p:spPr>
            <a:xfrm>
              <a:off x="5468344" y="2194508"/>
              <a:ext cx="11700" cy="117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35"/>
            <p:cNvSpPr/>
            <p:nvPr/>
          </p:nvSpPr>
          <p:spPr>
            <a:xfrm>
              <a:off x="5468344" y="2346908"/>
              <a:ext cx="11700" cy="117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35"/>
            <p:cNvSpPr/>
            <p:nvPr/>
          </p:nvSpPr>
          <p:spPr>
            <a:xfrm>
              <a:off x="5468344" y="2499308"/>
              <a:ext cx="11700" cy="117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053" name="Google Shape;1053;p35"/>
            <p:cNvCxnSpPr/>
            <p:nvPr/>
          </p:nvCxnSpPr>
          <p:spPr>
            <a:xfrm rot="10800000">
              <a:off x="5472244" y="1699658"/>
              <a:ext cx="610500" cy="122100"/>
            </a:xfrm>
            <a:prstGeom prst="bentConnector3">
              <a:avLst>
                <a:gd name="adj1" fmla="val 13398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4" name="Google Shape;1054;p35"/>
            <p:cNvCxnSpPr>
              <a:stCxn id="1041" idx="2"/>
              <a:endCxn id="1048" idx="6"/>
            </p:cNvCxnSpPr>
            <p:nvPr/>
          </p:nvCxnSpPr>
          <p:spPr>
            <a:xfrm rot="10800000">
              <a:off x="5479903" y="1895615"/>
              <a:ext cx="602400" cy="395100"/>
            </a:xfrm>
            <a:prstGeom prst="bentConnector3">
              <a:avLst>
                <a:gd name="adj1" fmla="val 23394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5" name="Google Shape;1055;p35"/>
            <p:cNvCxnSpPr>
              <a:stCxn id="1043" idx="2"/>
              <a:endCxn id="1049" idx="6"/>
            </p:cNvCxnSpPr>
            <p:nvPr/>
          </p:nvCxnSpPr>
          <p:spPr>
            <a:xfrm rot="10800000">
              <a:off x="5480005" y="2047977"/>
              <a:ext cx="589500" cy="655200"/>
            </a:xfrm>
            <a:prstGeom prst="bentConnector3">
              <a:avLst>
                <a:gd name="adj1" fmla="val 26858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6" name="Google Shape;1056;p35"/>
            <p:cNvCxnSpPr>
              <a:stCxn id="1051" idx="6"/>
              <a:endCxn id="1045" idx="2"/>
            </p:cNvCxnSpPr>
            <p:nvPr/>
          </p:nvCxnSpPr>
          <p:spPr>
            <a:xfrm>
              <a:off x="5480044" y="2352758"/>
              <a:ext cx="601200" cy="1229400"/>
            </a:xfrm>
            <a:prstGeom prst="bentConnector3">
              <a:avLst>
                <a:gd name="adj1" fmla="val 57536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7" name="Google Shape;1057;p35"/>
            <p:cNvCxnSpPr>
              <a:stCxn id="1052" idx="6"/>
              <a:endCxn id="1046" idx="2"/>
            </p:cNvCxnSpPr>
            <p:nvPr/>
          </p:nvCxnSpPr>
          <p:spPr>
            <a:xfrm>
              <a:off x="5480044" y="2505158"/>
              <a:ext cx="602400" cy="1549200"/>
            </a:xfrm>
            <a:prstGeom prst="bentConnector3">
              <a:avLst>
                <a:gd name="adj1" fmla="val 20527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058" name="Google Shape;1058;p35"/>
            <p:cNvSpPr/>
            <p:nvPr/>
          </p:nvSpPr>
          <p:spPr>
            <a:xfrm>
              <a:off x="6686947" y="3119133"/>
              <a:ext cx="11700" cy="117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059" name="Google Shape;1059;p35"/>
            <p:cNvCxnSpPr>
              <a:stCxn id="1050" idx="6"/>
              <a:endCxn id="1058" idx="2"/>
            </p:cNvCxnSpPr>
            <p:nvPr/>
          </p:nvCxnSpPr>
          <p:spPr>
            <a:xfrm>
              <a:off x="5480044" y="2200358"/>
              <a:ext cx="1206900" cy="924600"/>
            </a:xfrm>
            <a:prstGeom prst="bentConnector3">
              <a:avLst>
                <a:gd name="adj1" fmla="val 3240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060" name="Google Shape;1060;p35"/>
            <p:cNvSpPr/>
            <p:nvPr/>
          </p:nvSpPr>
          <p:spPr>
            <a:xfrm flipH="1">
              <a:off x="6676516" y="1963943"/>
              <a:ext cx="246900" cy="169800"/>
            </a:xfrm>
            <a:prstGeom prst="rect">
              <a:avLst/>
            </a:prstGeom>
            <a:solidFill>
              <a:srgbClr val="FF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1" name="Google Shape;1061;p35"/>
            <p:cNvSpPr/>
            <p:nvPr/>
          </p:nvSpPr>
          <p:spPr>
            <a:xfrm flipH="1">
              <a:off x="6620029" y="1949584"/>
              <a:ext cx="369000" cy="8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300" b="1">
                  <a:latin typeface="Calibri"/>
                  <a:ea typeface="Calibri"/>
                  <a:cs typeface="Calibri"/>
                  <a:sym typeface="Calibri"/>
                </a:rPr>
                <a:t>GPIO/CLK</a:t>
              </a:r>
              <a:endParaRPr sz="300" b="1"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300" b="1">
                  <a:latin typeface="Calibri"/>
                  <a:ea typeface="Calibri"/>
                  <a:cs typeface="Calibri"/>
                  <a:sym typeface="Calibri"/>
                </a:rPr>
                <a:t>BUFFERS</a:t>
              </a:r>
              <a:endParaRPr sz="300" b="1"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62" name="Google Shape;1062;p35"/>
            <p:cNvGrpSpPr/>
            <p:nvPr/>
          </p:nvGrpSpPr>
          <p:grpSpPr>
            <a:xfrm rot="-535609">
              <a:off x="6920548" y="1963214"/>
              <a:ext cx="309097" cy="24862"/>
              <a:chOff x="7969966" y="1973691"/>
              <a:chExt cx="300900" cy="24869"/>
            </a:xfrm>
          </p:grpSpPr>
          <p:cxnSp>
            <p:nvCxnSpPr>
              <p:cNvPr id="1063" name="Google Shape;1063;p35"/>
              <p:cNvCxnSpPr/>
              <p:nvPr/>
            </p:nvCxnSpPr>
            <p:spPr>
              <a:xfrm rot="10800000">
                <a:off x="7969966" y="1973691"/>
                <a:ext cx="300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4" name="Google Shape;1064;p35"/>
              <p:cNvCxnSpPr/>
              <p:nvPr/>
            </p:nvCxnSpPr>
            <p:spPr>
              <a:xfrm rot="10800000">
                <a:off x="7969966" y="1998560"/>
                <a:ext cx="300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065" name="Google Shape;1065;p35"/>
            <p:cNvGrpSpPr/>
            <p:nvPr/>
          </p:nvGrpSpPr>
          <p:grpSpPr>
            <a:xfrm rot="-535609">
              <a:off x="6920548" y="1976311"/>
              <a:ext cx="309097" cy="24862"/>
              <a:chOff x="7969966" y="1973691"/>
              <a:chExt cx="300900" cy="24869"/>
            </a:xfrm>
          </p:grpSpPr>
          <p:cxnSp>
            <p:nvCxnSpPr>
              <p:cNvPr id="1066" name="Google Shape;1066;p35"/>
              <p:cNvCxnSpPr/>
              <p:nvPr/>
            </p:nvCxnSpPr>
            <p:spPr>
              <a:xfrm rot="10800000">
                <a:off x="7969966" y="1973691"/>
                <a:ext cx="300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7" name="Google Shape;1067;p35"/>
              <p:cNvCxnSpPr/>
              <p:nvPr/>
            </p:nvCxnSpPr>
            <p:spPr>
              <a:xfrm rot="10800000">
                <a:off x="7969966" y="1998560"/>
                <a:ext cx="300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068" name="Google Shape;1068;p35"/>
            <p:cNvGrpSpPr/>
            <p:nvPr/>
          </p:nvGrpSpPr>
          <p:grpSpPr>
            <a:xfrm rot="712854">
              <a:off x="6920542" y="2084576"/>
              <a:ext cx="309117" cy="24862"/>
              <a:chOff x="7969966" y="1973691"/>
              <a:chExt cx="300900" cy="24869"/>
            </a:xfrm>
          </p:grpSpPr>
          <p:cxnSp>
            <p:nvCxnSpPr>
              <p:cNvPr id="1069" name="Google Shape;1069;p35"/>
              <p:cNvCxnSpPr/>
              <p:nvPr/>
            </p:nvCxnSpPr>
            <p:spPr>
              <a:xfrm rot="10800000">
                <a:off x="7969966" y="1973691"/>
                <a:ext cx="300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0" name="Google Shape;1070;p35"/>
              <p:cNvCxnSpPr/>
              <p:nvPr/>
            </p:nvCxnSpPr>
            <p:spPr>
              <a:xfrm rot="10800000">
                <a:off x="7969966" y="1998560"/>
                <a:ext cx="300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071" name="Google Shape;1071;p35"/>
            <p:cNvGrpSpPr/>
            <p:nvPr/>
          </p:nvGrpSpPr>
          <p:grpSpPr>
            <a:xfrm rot="712854">
              <a:off x="6921842" y="2096818"/>
              <a:ext cx="309117" cy="24862"/>
              <a:chOff x="7969966" y="1973691"/>
              <a:chExt cx="300900" cy="24869"/>
            </a:xfrm>
          </p:grpSpPr>
          <p:cxnSp>
            <p:nvCxnSpPr>
              <p:cNvPr id="1072" name="Google Shape;1072;p35"/>
              <p:cNvCxnSpPr/>
              <p:nvPr/>
            </p:nvCxnSpPr>
            <p:spPr>
              <a:xfrm rot="10800000">
                <a:off x="7969966" y="1973691"/>
                <a:ext cx="300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3" name="Google Shape;1073;p35"/>
              <p:cNvCxnSpPr/>
              <p:nvPr/>
            </p:nvCxnSpPr>
            <p:spPr>
              <a:xfrm rot="10800000">
                <a:off x="7969966" y="1998560"/>
                <a:ext cx="300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1074" name="Google Shape;1074;p35"/>
            <p:cNvSpPr/>
            <p:nvPr/>
          </p:nvSpPr>
          <p:spPr>
            <a:xfrm flipH="1">
              <a:off x="6686542" y="3721556"/>
              <a:ext cx="246900" cy="169800"/>
            </a:xfrm>
            <a:prstGeom prst="rect">
              <a:avLst/>
            </a:prstGeom>
            <a:solidFill>
              <a:srgbClr val="FF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5" name="Google Shape;1075;p35"/>
            <p:cNvSpPr/>
            <p:nvPr/>
          </p:nvSpPr>
          <p:spPr>
            <a:xfrm flipH="1">
              <a:off x="6630055" y="3707197"/>
              <a:ext cx="369000" cy="8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300" b="1">
                  <a:latin typeface="Calibri"/>
                  <a:ea typeface="Calibri"/>
                  <a:cs typeface="Calibri"/>
                  <a:sym typeface="Calibri"/>
                </a:rPr>
                <a:t>GPIO/CLK</a:t>
              </a:r>
              <a:endParaRPr sz="300" b="1"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300" b="1">
                  <a:latin typeface="Calibri"/>
                  <a:ea typeface="Calibri"/>
                  <a:cs typeface="Calibri"/>
                  <a:sym typeface="Calibri"/>
                </a:rPr>
                <a:t>BUFFERS</a:t>
              </a:r>
              <a:endParaRPr sz="300" b="1"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76" name="Google Shape;1076;p35"/>
            <p:cNvGrpSpPr/>
            <p:nvPr/>
          </p:nvGrpSpPr>
          <p:grpSpPr>
            <a:xfrm rot="-535609">
              <a:off x="6930574" y="3720827"/>
              <a:ext cx="309097" cy="24862"/>
              <a:chOff x="7969966" y="1973691"/>
              <a:chExt cx="300900" cy="24869"/>
            </a:xfrm>
          </p:grpSpPr>
          <p:cxnSp>
            <p:nvCxnSpPr>
              <p:cNvPr id="1077" name="Google Shape;1077;p35"/>
              <p:cNvCxnSpPr/>
              <p:nvPr/>
            </p:nvCxnSpPr>
            <p:spPr>
              <a:xfrm rot="10800000">
                <a:off x="7969966" y="1973691"/>
                <a:ext cx="300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8" name="Google Shape;1078;p35"/>
              <p:cNvCxnSpPr/>
              <p:nvPr/>
            </p:nvCxnSpPr>
            <p:spPr>
              <a:xfrm rot="10800000">
                <a:off x="7969966" y="1998560"/>
                <a:ext cx="300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079" name="Google Shape;1079;p35"/>
            <p:cNvGrpSpPr/>
            <p:nvPr/>
          </p:nvGrpSpPr>
          <p:grpSpPr>
            <a:xfrm rot="-535609">
              <a:off x="6930574" y="3733924"/>
              <a:ext cx="309097" cy="24862"/>
              <a:chOff x="7969966" y="1973691"/>
              <a:chExt cx="300900" cy="24869"/>
            </a:xfrm>
          </p:grpSpPr>
          <p:cxnSp>
            <p:nvCxnSpPr>
              <p:cNvPr id="1080" name="Google Shape;1080;p35"/>
              <p:cNvCxnSpPr/>
              <p:nvPr/>
            </p:nvCxnSpPr>
            <p:spPr>
              <a:xfrm rot="10800000">
                <a:off x="7969966" y="1973691"/>
                <a:ext cx="300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1" name="Google Shape;1081;p35"/>
              <p:cNvCxnSpPr/>
              <p:nvPr/>
            </p:nvCxnSpPr>
            <p:spPr>
              <a:xfrm rot="10800000">
                <a:off x="7969966" y="1998560"/>
                <a:ext cx="300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082" name="Google Shape;1082;p35"/>
            <p:cNvGrpSpPr/>
            <p:nvPr/>
          </p:nvGrpSpPr>
          <p:grpSpPr>
            <a:xfrm rot="712854">
              <a:off x="6930568" y="3842189"/>
              <a:ext cx="309117" cy="24862"/>
              <a:chOff x="7969966" y="1973691"/>
              <a:chExt cx="300900" cy="24869"/>
            </a:xfrm>
          </p:grpSpPr>
          <p:cxnSp>
            <p:nvCxnSpPr>
              <p:cNvPr id="1083" name="Google Shape;1083;p35"/>
              <p:cNvCxnSpPr/>
              <p:nvPr/>
            </p:nvCxnSpPr>
            <p:spPr>
              <a:xfrm rot="10800000">
                <a:off x="7969966" y="1973691"/>
                <a:ext cx="300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4" name="Google Shape;1084;p35"/>
              <p:cNvCxnSpPr/>
              <p:nvPr/>
            </p:nvCxnSpPr>
            <p:spPr>
              <a:xfrm rot="10800000">
                <a:off x="7969966" y="1998560"/>
                <a:ext cx="300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085" name="Google Shape;1085;p35"/>
            <p:cNvGrpSpPr/>
            <p:nvPr/>
          </p:nvGrpSpPr>
          <p:grpSpPr>
            <a:xfrm rot="712854">
              <a:off x="6931868" y="3854431"/>
              <a:ext cx="309117" cy="24862"/>
              <a:chOff x="7969966" y="1973691"/>
              <a:chExt cx="300900" cy="24869"/>
            </a:xfrm>
          </p:grpSpPr>
          <p:cxnSp>
            <p:nvCxnSpPr>
              <p:cNvPr id="1086" name="Google Shape;1086;p35"/>
              <p:cNvCxnSpPr/>
              <p:nvPr/>
            </p:nvCxnSpPr>
            <p:spPr>
              <a:xfrm rot="10800000">
                <a:off x="7969966" y="1973691"/>
                <a:ext cx="300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7" name="Google Shape;1087;p35"/>
              <p:cNvCxnSpPr/>
              <p:nvPr/>
            </p:nvCxnSpPr>
            <p:spPr>
              <a:xfrm rot="10800000">
                <a:off x="7969966" y="1998560"/>
                <a:ext cx="300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088" name="Google Shape;1088;p35"/>
            <p:cNvCxnSpPr>
              <a:stCxn id="1060" idx="3"/>
            </p:cNvCxnSpPr>
            <p:nvPr/>
          </p:nvCxnSpPr>
          <p:spPr>
            <a:xfrm rot="10800000">
              <a:off x="5478316" y="1798943"/>
              <a:ext cx="1198200" cy="249900"/>
            </a:xfrm>
            <a:prstGeom prst="bentConnector3">
              <a:avLst>
                <a:gd name="adj1" fmla="val 58572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089" name="Google Shape;1089;p35"/>
            <p:cNvSpPr/>
            <p:nvPr/>
          </p:nvSpPr>
          <p:spPr>
            <a:xfrm>
              <a:off x="5468344" y="2423108"/>
              <a:ext cx="11700" cy="117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090" name="Google Shape;1090;p35"/>
            <p:cNvCxnSpPr>
              <a:stCxn id="1089" idx="6"/>
              <a:endCxn id="1074" idx="3"/>
            </p:cNvCxnSpPr>
            <p:nvPr/>
          </p:nvCxnSpPr>
          <p:spPr>
            <a:xfrm>
              <a:off x="5480044" y="2428958"/>
              <a:ext cx="1206600" cy="1377600"/>
            </a:xfrm>
            <a:prstGeom prst="bentConnector3">
              <a:avLst>
                <a:gd name="adj1" fmla="val 20221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091" name="Google Shape;1091;p35"/>
            <p:cNvSpPr/>
            <p:nvPr/>
          </p:nvSpPr>
          <p:spPr>
            <a:xfrm flipH="1">
              <a:off x="7231482" y="3105740"/>
              <a:ext cx="279000" cy="20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400" b="1">
                  <a:latin typeface="Calibri"/>
                  <a:ea typeface="Calibri"/>
                  <a:cs typeface="Calibri"/>
                  <a:sym typeface="Calibri"/>
                </a:rPr>
                <a:t>OR </a:t>
              </a:r>
              <a:endParaRPr sz="400" b="1"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400" b="1">
                  <a:latin typeface="Calibri"/>
                  <a:ea typeface="Calibri"/>
                  <a:cs typeface="Calibri"/>
                  <a:sym typeface="Calibri"/>
                </a:rPr>
                <a:t>IN</a:t>
              </a:r>
              <a:endParaRPr sz="400" b="1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92" name="Google Shape;1092;p35"/>
          <p:cNvSpPr txBox="1"/>
          <p:nvPr/>
        </p:nvSpPr>
        <p:spPr>
          <a:xfrm>
            <a:off x="-27525" y="4713079"/>
            <a:ext cx="36915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800" b="1">
                <a:solidFill>
                  <a:srgbClr val="F2F2F2"/>
                </a:solidFill>
                <a:latin typeface="Comic Sans MS"/>
                <a:ea typeface="Comic Sans MS"/>
                <a:cs typeface="Comic Sans MS"/>
                <a:sym typeface="Comic Sans MS"/>
              </a:rPr>
              <a:t>AGATA-GRIT-VAMOS@2025-06-13 Caen, David Etasse</a:t>
            </a:r>
            <a:endParaRPr sz="10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7" name="Google Shape;1097;p36"/>
          <p:cNvSpPr/>
          <p:nvPr/>
        </p:nvSpPr>
        <p:spPr>
          <a:xfrm>
            <a:off x="43000" y="4792063"/>
            <a:ext cx="8243100" cy="1422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8" name="Google Shape;1098;p3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11</a:t>
            </a:fld>
            <a:endParaRPr/>
          </a:p>
        </p:txBody>
      </p:sp>
      <p:sp>
        <p:nvSpPr>
          <p:cNvPr id="1099" name="Google Shape;1099;p36"/>
          <p:cNvSpPr/>
          <p:nvPr/>
        </p:nvSpPr>
        <p:spPr>
          <a:xfrm>
            <a:off x="43000" y="619275"/>
            <a:ext cx="7466100" cy="582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0" name="Google Shape;1100;p36"/>
          <p:cNvSpPr/>
          <p:nvPr/>
        </p:nvSpPr>
        <p:spPr>
          <a:xfrm>
            <a:off x="110554" y="669029"/>
            <a:ext cx="7466100" cy="21600"/>
          </a:xfrm>
          <a:prstGeom prst="rect">
            <a:avLst/>
          </a:prstGeom>
          <a:solidFill>
            <a:srgbClr val="F69B6B"/>
          </a:solidFill>
          <a:ln w="9525" cap="flat" cmpd="sng">
            <a:solidFill>
              <a:srgbClr val="F69B6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1" name="Google Shape;1101;p36"/>
          <p:cNvSpPr txBox="1"/>
          <p:nvPr/>
        </p:nvSpPr>
        <p:spPr>
          <a:xfrm>
            <a:off x="211900" y="87725"/>
            <a:ext cx="7947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2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GRIT BEE → </a:t>
            </a:r>
            <a:r>
              <a:rPr lang="fr" sz="22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Standalone VS AGATA-GRIT- VAMOS mode</a:t>
            </a:r>
            <a:endParaRPr sz="22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102" name="Google Shape;1102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5350" y="3131921"/>
            <a:ext cx="1471001" cy="1565803"/>
          </a:xfrm>
          <a:prstGeom prst="rect">
            <a:avLst/>
          </a:prstGeom>
          <a:noFill/>
          <a:ln>
            <a:noFill/>
          </a:ln>
        </p:spPr>
      </p:pic>
      <p:sp>
        <p:nvSpPr>
          <p:cNvPr id="1103" name="Google Shape;1103;p36"/>
          <p:cNvSpPr/>
          <p:nvPr/>
        </p:nvSpPr>
        <p:spPr>
          <a:xfrm>
            <a:off x="1027727" y="906201"/>
            <a:ext cx="1041900" cy="3345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4" name="Google Shape;1104;p36"/>
          <p:cNvSpPr txBox="1"/>
          <p:nvPr/>
        </p:nvSpPr>
        <p:spPr>
          <a:xfrm>
            <a:off x="1027675" y="854750"/>
            <a:ext cx="1041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9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SLOW CONTROL</a:t>
            </a:r>
            <a:endParaRPr sz="900" b="1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grpSp>
        <p:nvGrpSpPr>
          <p:cNvPr id="1105" name="Google Shape;1105;p36"/>
          <p:cNvGrpSpPr/>
          <p:nvPr/>
        </p:nvGrpSpPr>
        <p:grpSpPr>
          <a:xfrm>
            <a:off x="1027663" y="2355025"/>
            <a:ext cx="1041963" cy="345042"/>
            <a:chOff x="1027631" y="1902118"/>
            <a:chExt cx="1041963" cy="476446"/>
          </a:xfrm>
        </p:grpSpPr>
        <p:sp>
          <p:nvSpPr>
            <p:cNvPr id="1106" name="Google Shape;1106;p36"/>
            <p:cNvSpPr/>
            <p:nvPr/>
          </p:nvSpPr>
          <p:spPr>
            <a:xfrm>
              <a:off x="1027695" y="1902118"/>
              <a:ext cx="1041900" cy="4617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36"/>
            <p:cNvSpPr txBox="1"/>
            <p:nvPr/>
          </p:nvSpPr>
          <p:spPr>
            <a:xfrm>
              <a:off x="1027631" y="1932165"/>
              <a:ext cx="10419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900" b="1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DATABASE</a:t>
              </a:r>
              <a:endParaRPr sz="9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grpSp>
        <p:nvGrpSpPr>
          <p:cNvPr id="1108" name="Google Shape;1108;p36"/>
          <p:cNvGrpSpPr/>
          <p:nvPr/>
        </p:nvGrpSpPr>
        <p:grpSpPr>
          <a:xfrm>
            <a:off x="1027663" y="1631721"/>
            <a:ext cx="1041963" cy="355158"/>
            <a:chOff x="1027631" y="1902118"/>
            <a:chExt cx="1041963" cy="490414"/>
          </a:xfrm>
        </p:grpSpPr>
        <p:sp>
          <p:nvSpPr>
            <p:cNvPr id="1109" name="Google Shape;1109;p36"/>
            <p:cNvSpPr/>
            <p:nvPr/>
          </p:nvSpPr>
          <p:spPr>
            <a:xfrm>
              <a:off x="1027695" y="1902118"/>
              <a:ext cx="1041900" cy="4617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36"/>
            <p:cNvSpPr txBox="1"/>
            <p:nvPr/>
          </p:nvSpPr>
          <p:spPr>
            <a:xfrm>
              <a:off x="1027631" y="1946133"/>
              <a:ext cx="10419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900" b="1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MONITORING</a:t>
              </a:r>
              <a:endParaRPr sz="9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grpSp>
        <p:nvGrpSpPr>
          <p:cNvPr id="1111" name="Google Shape;1111;p36"/>
          <p:cNvGrpSpPr/>
          <p:nvPr/>
        </p:nvGrpSpPr>
        <p:grpSpPr>
          <a:xfrm>
            <a:off x="1027688" y="2719485"/>
            <a:ext cx="1041938" cy="348582"/>
            <a:chOff x="1027656" y="1902118"/>
            <a:chExt cx="1041938" cy="481334"/>
          </a:xfrm>
        </p:grpSpPr>
        <p:sp>
          <p:nvSpPr>
            <p:cNvPr id="1112" name="Google Shape;1112;p36"/>
            <p:cNvSpPr/>
            <p:nvPr/>
          </p:nvSpPr>
          <p:spPr>
            <a:xfrm>
              <a:off x="1027695" y="1902118"/>
              <a:ext cx="1041900" cy="4617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36"/>
            <p:cNvSpPr txBox="1"/>
            <p:nvPr/>
          </p:nvSpPr>
          <p:spPr>
            <a:xfrm>
              <a:off x="1027656" y="1937052"/>
              <a:ext cx="10419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900" b="1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SYNCHRO</a:t>
              </a:r>
              <a:endParaRPr sz="9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cxnSp>
        <p:nvCxnSpPr>
          <p:cNvPr id="1114" name="Google Shape;1114;p36"/>
          <p:cNvCxnSpPr/>
          <p:nvPr/>
        </p:nvCxnSpPr>
        <p:spPr>
          <a:xfrm>
            <a:off x="497550" y="856125"/>
            <a:ext cx="0" cy="35460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15" name="Google Shape;1115;p36"/>
          <p:cNvCxnSpPr/>
          <p:nvPr/>
        </p:nvCxnSpPr>
        <p:spPr>
          <a:xfrm>
            <a:off x="525814" y="1104650"/>
            <a:ext cx="494700" cy="60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1116" name="Google Shape;1116;p36"/>
          <p:cNvCxnSpPr/>
          <p:nvPr/>
        </p:nvCxnSpPr>
        <p:spPr>
          <a:xfrm>
            <a:off x="525814" y="1441252"/>
            <a:ext cx="494700" cy="60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1117" name="Google Shape;1117;p36"/>
          <p:cNvCxnSpPr/>
          <p:nvPr/>
        </p:nvCxnSpPr>
        <p:spPr>
          <a:xfrm>
            <a:off x="525814" y="2162911"/>
            <a:ext cx="494700" cy="60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1118" name="Google Shape;1118;p36"/>
          <p:cNvCxnSpPr/>
          <p:nvPr/>
        </p:nvCxnSpPr>
        <p:spPr>
          <a:xfrm>
            <a:off x="525814" y="2835952"/>
            <a:ext cx="494700" cy="60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1119" name="Google Shape;1119;p36"/>
          <p:cNvCxnSpPr/>
          <p:nvPr/>
        </p:nvCxnSpPr>
        <p:spPr>
          <a:xfrm>
            <a:off x="525814" y="3589196"/>
            <a:ext cx="494700" cy="60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1120" name="Google Shape;1120;p36"/>
          <p:cNvCxnSpPr/>
          <p:nvPr/>
        </p:nvCxnSpPr>
        <p:spPr>
          <a:xfrm>
            <a:off x="525814" y="4122596"/>
            <a:ext cx="494700" cy="60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1121" name="Google Shape;1121;p36"/>
          <p:cNvCxnSpPr/>
          <p:nvPr/>
        </p:nvCxnSpPr>
        <p:spPr>
          <a:xfrm>
            <a:off x="268950" y="855350"/>
            <a:ext cx="0" cy="35469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22" name="Google Shape;1122;p36"/>
          <p:cNvCxnSpPr/>
          <p:nvPr/>
        </p:nvCxnSpPr>
        <p:spPr>
          <a:xfrm>
            <a:off x="309425" y="1540550"/>
            <a:ext cx="710100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1123" name="Google Shape;1123;p36"/>
          <p:cNvCxnSpPr/>
          <p:nvPr/>
        </p:nvCxnSpPr>
        <p:spPr>
          <a:xfrm>
            <a:off x="309425" y="3445550"/>
            <a:ext cx="710100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1124" name="Google Shape;1124;p36"/>
          <p:cNvSpPr txBox="1"/>
          <p:nvPr/>
        </p:nvSpPr>
        <p:spPr>
          <a:xfrm rot="-5400000">
            <a:off x="-585477" y="2139475"/>
            <a:ext cx="19353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ETHERNET 1/25Gb/s</a:t>
            </a:r>
            <a:endParaRPr sz="1100" b="1"/>
          </a:p>
        </p:txBody>
      </p:sp>
      <p:sp>
        <p:nvSpPr>
          <p:cNvPr id="1125" name="Google Shape;1125;p36"/>
          <p:cNvSpPr txBox="1"/>
          <p:nvPr/>
        </p:nvSpPr>
        <p:spPr>
          <a:xfrm rot="-5400000">
            <a:off x="-667650" y="2095225"/>
            <a:ext cx="16740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 b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PCIe Gen4 128Gb/s </a:t>
            </a:r>
            <a:endParaRPr sz="1100" b="1">
              <a:solidFill>
                <a:srgbClr val="FF0000"/>
              </a:solidFill>
            </a:endParaRPr>
          </a:p>
        </p:txBody>
      </p:sp>
      <p:cxnSp>
        <p:nvCxnSpPr>
          <p:cNvPr id="1126" name="Google Shape;1126;p36"/>
          <p:cNvCxnSpPr/>
          <p:nvPr/>
        </p:nvCxnSpPr>
        <p:spPr>
          <a:xfrm>
            <a:off x="2403650" y="2685275"/>
            <a:ext cx="0" cy="11880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27" name="Google Shape;1127;p36"/>
          <p:cNvCxnSpPr/>
          <p:nvPr/>
        </p:nvCxnSpPr>
        <p:spPr>
          <a:xfrm>
            <a:off x="2087889" y="2904800"/>
            <a:ext cx="2910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1128" name="Google Shape;1128;p36"/>
          <p:cNvCxnSpPr/>
          <p:nvPr/>
        </p:nvCxnSpPr>
        <p:spPr>
          <a:xfrm>
            <a:off x="2087889" y="3681143"/>
            <a:ext cx="2910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1129" name="Google Shape;1129;p36"/>
          <p:cNvSpPr txBox="1"/>
          <p:nvPr/>
        </p:nvSpPr>
        <p:spPr>
          <a:xfrm rot="-5400000">
            <a:off x="1811225" y="3120323"/>
            <a:ext cx="1341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 b="1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Optical Fiber</a:t>
            </a:r>
            <a:endParaRPr sz="1100" b="1">
              <a:solidFill>
                <a:schemeClr val="accent1"/>
              </a:solidFill>
            </a:endParaRPr>
          </a:p>
        </p:txBody>
      </p:sp>
      <p:grpSp>
        <p:nvGrpSpPr>
          <p:cNvPr id="1130" name="Google Shape;1130;p36"/>
          <p:cNvGrpSpPr/>
          <p:nvPr/>
        </p:nvGrpSpPr>
        <p:grpSpPr>
          <a:xfrm>
            <a:off x="1027663" y="1993148"/>
            <a:ext cx="1041963" cy="355158"/>
            <a:chOff x="1027631" y="1902118"/>
            <a:chExt cx="1041963" cy="490414"/>
          </a:xfrm>
        </p:grpSpPr>
        <p:sp>
          <p:nvSpPr>
            <p:cNvPr id="1131" name="Google Shape;1131;p36"/>
            <p:cNvSpPr/>
            <p:nvPr/>
          </p:nvSpPr>
          <p:spPr>
            <a:xfrm>
              <a:off x="1027695" y="1902118"/>
              <a:ext cx="1041900" cy="4617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36"/>
            <p:cNvSpPr txBox="1"/>
            <p:nvPr/>
          </p:nvSpPr>
          <p:spPr>
            <a:xfrm>
              <a:off x="1027631" y="1946133"/>
              <a:ext cx="10419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900" b="1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VERSIONING</a:t>
              </a:r>
              <a:endParaRPr sz="9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cxnSp>
        <p:nvCxnSpPr>
          <p:cNvPr id="1133" name="Google Shape;1133;p36"/>
          <p:cNvCxnSpPr/>
          <p:nvPr/>
        </p:nvCxnSpPr>
        <p:spPr>
          <a:xfrm>
            <a:off x="525814" y="2525982"/>
            <a:ext cx="494700" cy="60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1134" name="Google Shape;1134;p36"/>
          <p:cNvCxnSpPr/>
          <p:nvPr/>
        </p:nvCxnSpPr>
        <p:spPr>
          <a:xfrm>
            <a:off x="525814" y="1800737"/>
            <a:ext cx="494700" cy="60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1135" name="Google Shape;1135;p36"/>
          <p:cNvSpPr txBox="1"/>
          <p:nvPr/>
        </p:nvSpPr>
        <p:spPr>
          <a:xfrm rot="-5400000">
            <a:off x="-1333237" y="3886200"/>
            <a:ext cx="30000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 b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OPTIONAL</a:t>
            </a:r>
            <a:endParaRPr/>
          </a:p>
        </p:txBody>
      </p:sp>
      <p:sp>
        <p:nvSpPr>
          <p:cNvPr id="1136" name="Google Shape;1136;p36"/>
          <p:cNvSpPr txBox="1"/>
          <p:nvPr/>
        </p:nvSpPr>
        <p:spPr>
          <a:xfrm rot="-5400000">
            <a:off x="-1104637" y="3810000"/>
            <a:ext cx="30000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MANDATORY</a:t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1137" name="Google Shape;1137;p36"/>
          <p:cNvGrpSpPr/>
          <p:nvPr/>
        </p:nvGrpSpPr>
        <p:grpSpPr>
          <a:xfrm>
            <a:off x="1027663" y="1205759"/>
            <a:ext cx="1041963" cy="461677"/>
            <a:chOff x="1027631" y="1811356"/>
            <a:chExt cx="1041963" cy="637500"/>
          </a:xfrm>
        </p:grpSpPr>
        <p:sp>
          <p:nvSpPr>
            <p:cNvPr id="1138" name="Google Shape;1138;p36"/>
            <p:cNvSpPr/>
            <p:nvPr/>
          </p:nvSpPr>
          <p:spPr>
            <a:xfrm>
              <a:off x="1027695" y="1902118"/>
              <a:ext cx="1041900" cy="4617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36"/>
            <p:cNvSpPr txBox="1"/>
            <p:nvPr/>
          </p:nvSpPr>
          <p:spPr>
            <a:xfrm>
              <a:off x="1027631" y="1811356"/>
              <a:ext cx="1041900" cy="637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900" b="1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DATA PROCESSING</a:t>
              </a:r>
              <a:endParaRPr sz="9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pic>
        <p:nvPicPr>
          <p:cNvPr id="1140" name="Google Shape;1140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49752" y="-76200"/>
            <a:ext cx="1471000" cy="1471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1" name="Google Shape;1141;p36"/>
          <p:cNvSpPr txBox="1"/>
          <p:nvPr/>
        </p:nvSpPr>
        <p:spPr>
          <a:xfrm>
            <a:off x="-27525" y="4713079"/>
            <a:ext cx="36915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800" b="1">
                <a:solidFill>
                  <a:srgbClr val="F2F2F2"/>
                </a:solidFill>
                <a:latin typeface="Comic Sans MS"/>
                <a:ea typeface="Comic Sans MS"/>
                <a:cs typeface="Comic Sans MS"/>
                <a:sym typeface="Comic Sans MS"/>
              </a:rPr>
              <a:t>AGATA-GRIT-VAMOS@2025-06-13 Caen, David Etasse</a:t>
            </a:r>
            <a:endParaRPr sz="10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" name="Google Shape;1146;p37"/>
          <p:cNvSpPr/>
          <p:nvPr/>
        </p:nvSpPr>
        <p:spPr>
          <a:xfrm>
            <a:off x="43000" y="4792063"/>
            <a:ext cx="8243100" cy="1422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47" name="Google Shape;1147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49752" y="-76200"/>
            <a:ext cx="1471000" cy="1471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8" name="Google Shape;1148;p3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12</a:t>
            </a:fld>
            <a:endParaRPr/>
          </a:p>
        </p:txBody>
      </p:sp>
      <p:sp>
        <p:nvSpPr>
          <p:cNvPr id="1149" name="Google Shape;1149;p37"/>
          <p:cNvSpPr/>
          <p:nvPr/>
        </p:nvSpPr>
        <p:spPr>
          <a:xfrm>
            <a:off x="43000" y="619275"/>
            <a:ext cx="7466100" cy="582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0" name="Google Shape;1150;p37"/>
          <p:cNvSpPr/>
          <p:nvPr/>
        </p:nvSpPr>
        <p:spPr>
          <a:xfrm>
            <a:off x="110554" y="669029"/>
            <a:ext cx="7466100" cy="21600"/>
          </a:xfrm>
          <a:prstGeom prst="rect">
            <a:avLst/>
          </a:prstGeom>
          <a:solidFill>
            <a:srgbClr val="F69B6B"/>
          </a:solidFill>
          <a:ln w="9525" cap="flat" cmpd="sng">
            <a:solidFill>
              <a:srgbClr val="F69B6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51" name="Google Shape;1151;p37"/>
          <p:cNvGrpSpPr/>
          <p:nvPr/>
        </p:nvGrpSpPr>
        <p:grpSpPr>
          <a:xfrm>
            <a:off x="5273319" y="2134100"/>
            <a:ext cx="1773381" cy="748725"/>
            <a:chOff x="5273319" y="2134100"/>
            <a:chExt cx="1773381" cy="748725"/>
          </a:xfrm>
        </p:grpSpPr>
        <p:pic>
          <p:nvPicPr>
            <p:cNvPr id="1152" name="Google Shape;1152;p3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273319" y="2134100"/>
              <a:ext cx="302480" cy="4258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53" name="Google Shape;1153;p3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617719" y="2134100"/>
              <a:ext cx="302480" cy="425849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154" name="Google Shape;1154;p37"/>
            <p:cNvGrpSpPr/>
            <p:nvPr/>
          </p:nvGrpSpPr>
          <p:grpSpPr>
            <a:xfrm>
              <a:off x="5353250" y="2559725"/>
              <a:ext cx="1693450" cy="323100"/>
              <a:chOff x="5048450" y="2559725"/>
              <a:chExt cx="1693450" cy="323100"/>
            </a:xfrm>
          </p:grpSpPr>
          <p:grpSp>
            <p:nvGrpSpPr>
              <p:cNvPr id="1155" name="Google Shape;1155;p37"/>
              <p:cNvGrpSpPr/>
              <p:nvPr/>
            </p:nvGrpSpPr>
            <p:grpSpPr>
              <a:xfrm>
                <a:off x="5048450" y="2559725"/>
                <a:ext cx="1693450" cy="323100"/>
                <a:chOff x="5048450" y="2559725"/>
                <a:chExt cx="1693450" cy="323100"/>
              </a:xfrm>
            </p:grpSpPr>
            <p:cxnSp>
              <p:nvCxnSpPr>
                <p:cNvPr id="1156" name="Google Shape;1156;p37"/>
                <p:cNvCxnSpPr/>
                <p:nvPr/>
              </p:nvCxnSpPr>
              <p:spPr>
                <a:xfrm>
                  <a:off x="5048450" y="2786350"/>
                  <a:ext cx="1515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sp>
              <p:nvSpPr>
                <p:cNvPr id="1157" name="Google Shape;1157;p37"/>
                <p:cNvSpPr txBox="1"/>
                <p:nvPr/>
              </p:nvSpPr>
              <p:spPr>
                <a:xfrm>
                  <a:off x="5437500" y="2559725"/>
                  <a:ext cx="1304400" cy="323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t" anchorCtr="0">
                  <a:sp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fr" sz="900" b="1">
                      <a:solidFill>
                        <a:schemeClr val="dk1"/>
                      </a:solidFill>
                      <a:latin typeface="Comic Sans MS"/>
                      <a:ea typeface="Comic Sans MS"/>
                      <a:cs typeface="Comic Sans MS"/>
                      <a:sym typeface="Comic Sans MS"/>
                    </a:rPr>
                    <a:t>MERGER DATA </a:t>
                  </a:r>
                  <a:r>
                    <a:rPr lang="fr" sz="900" b="1" baseline="30000">
                      <a:solidFill>
                        <a:schemeClr val="dk1"/>
                      </a:solidFill>
                      <a:latin typeface="Comic Sans MS"/>
                      <a:ea typeface="Comic Sans MS"/>
                      <a:cs typeface="Comic Sans MS"/>
                      <a:sym typeface="Comic Sans MS"/>
                    </a:rPr>
                    <a:t>100%</a:t>
                  </a:r>
                  <a:endParaRPr/>
                </a:p>
              </p:txBody>
            </p:sp>
          </p:grpSp>
          <p:cxnSp>
            <p:nvCxnSpPr>
              <p:cNvPr id="1158" name="Google Shape;1158;p37"/>
              <p:cNvCxnSpPr>
                <a:endCxn id="1152" idx="2"/>
              </p:cNvCxnSpPr>
              <p:nvPr/>
            </p:nvCxnSpPr>
            <p:spPr>
              <a:xfrm rot="10800000" flipH="1">
                <a:off x="5119459" y="2559950"/>
                <a:ext cx="300" cy="230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1159" name="Google Shape;1159;p37"/>
              <p:cNvCxnSpPr/>
              <p:nvPr/>
            </p:nvCxnSpPr>
            <p:spPr>
              <a:xfrm rot="10800000" flipH="1">
                <a:off x="5449344" y="2559950"/>
                <a:ext cx="300" cy="230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</p:grpSp>
      </p:grpSp>
      <p:grpSp>
        <p:nvGrpSpPr>
          <p:cNvPr id="1160" name="Google Shape;1160;p37"/>
          <p:cNvGrpSpPr/>
          <p:nvPr/>
        </p:nvGrpSpPr>
        <p:grpSpPr>
          <a:xfrm>
            <a:off x="3097900" y="835509"/>
            <a:ext cx="841104" cy="3520084"/>
            <a:chOff x="3097900" y="835509"/>
            <a:chExt cx="841104" cy="3520084"/>
          </a:xfrm>
        </p:grpSpPr>
        <p:grpSp>
          <p:nvGrpSpPr>
            <p:cNvPr id="1161" name="Google Shape;1161;p37"/>
            <p:cNvGrpSpPr/>
            <p:nvPr/>
          </p:nvGrpSpPr>
          <p:grpSpPr>
            <a:xfrm>
              <a:off x="3097900" y="835509"/>
              <a:ext cx="841104" cy="393552"/>
              <a:chOff x="3097900" y="835509"/>
              <a:chExt cx="841104" cy="393552"/>
            </a:xfrm>
          </p:grpSpPr>
          <p:sp>
            <p:nvSpPr>
              <p:cNvPr id="1162" name="Google Shape;1162;p37"/>
              <p:cNvSpPr/>
              <p:nvPr/>
            </p:nvSpPr>
            <p:spPr>
              <a:xfrm>
                <a:off x="3097900" y="835509"/>
                <a:ext cx="841104" cy="393552"/>
              </a:xfrm>
              <a:prstGeom prst="cloud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fr" sz="500" b="1">
                    <a:solidFill>
                      <a:schemeClr val="dk1"/>
                    </a:solidFill>
                    <a:latin typeface="Comic Sans MS"/>
                    <a:ea typeface="Comic Sans MS"/>
                    <a:cs typeface="Comic Sans MS"/>
                    <a:sym typeface="Comic Sans MS"/>
                  </a:rPr>
                  <a:t>EPICS IOC</a:t>
                </a:r>
                <a:endParaRPr sz="500" b="1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endParaRPr>
              </a:p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endParaRPr sz="500" b="1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endParaRPr>
              </a:p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fr" sz="500" b="1">
                    <a:solidFill>
                      <a:schemeClr val="dk1"/>
                    </a:solidFill>
                    <a:latin typeface="Comic Sans MS"/>
                    <a:ea typeface="Comic Sans MS"/>
                    <a:cs typeface="Comic Sans MS"/>
                    <a:sym typeface="Comic Sans MS"/>
                  </a:rPr>
                  <a:t>Exporter(s) </a:t>
                </a:r>
                <a:endParaRPr sz="500" b="1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endParaRPr>
              </a:p>
            </p:txBody>
          </p:sp>
          <p:pic>
            <p:nvPicPr>
              <p:cNvPr id="1163" name="Google Shape;1163;p37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3194035" y="1059223"/>
                <a:ext cx="110875" cy="1108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164" name="Google Shape;1164;p37"/>
            <p:cNvGrpSpPr/>
            <p:nvPr/>
          </p:nvGrpSpPr>
          <p:grpSpPr>
            <a:xfrm>
              <a:off x="3097900" y="1473640"/>
              <a:ext cx="841104" cy="393552"/>
              <a:chOff x="3097900" y="1473640"/>
              <a:chExt cx="841104" cy="393552"/>
            </a:xfrm>
          </p:grpSpPr>
          <p:sp>
            <p:nvSpPr>
              <p:cNvPr id="1165" name="Google Shape;1165;p37"/>
              <p:cNvSpPr/>
              <p:nvPr/>
            </p:nvSpPr>
            <p:spPr>
              <a:xfrm>
                <a:off x="3097900" y="1473640"/>
                <a:ext cx="841104" cy="393552"/>
              </a:xfrm>
              <a:prstGeom prst="cloud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fr" sz="500" b="1">
                    <a:solidFill>
                      <a:schemeClr val="dk1"/>
                    </a:solidFill>
                    <a:latin typeface="Comic Sans MS"/>
                    <a:ea typeface="Comic Sans MS"/>
                    <a:cs typeface="Comic Sans MS"/>
                    <a:sym typeface="Comic Sans MS"/>
                  </a:rPr>
                  <a:t>EPICS IOC</a:t>
                </a:r>
                <a:endParaRPr sz="500" b="1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endParaRPr>
              </a:p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endParaRPr sz="500" b="1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endParaRPr>
              </a:p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fr" sz="500" b="1">
                    <a:solidFill>
                      <a:schemeClr val="dk1"/>
                    </a:solidFill>
                    <a:latin typeface="Comic Sans MS"/>
                    <a:ea typeface="Comic Sans MS"/>
                    <a:cs typeface="Comic Sans MS"/>
                    <a:sym typeface="Comic Sans MS"/>
                  </a:rPr>
                  <a:t>Exporter(s) </a:t>
                </a:r>
                <a:endParaRPr sz="500" b="1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endParaRPr>
              </a:p>
            </p:txBody>
          </p:sp>
          <p:pic>
            <p:nvPicPr>
              <p:cNvPr id="1166" name="Google Shape;1166;p37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3194035" y="1680655"/>
                <a:ext cx="110875" cy="1108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167" name="Google Shape;1167;p37"/>
            <p:cNvGrpSpPr/>
            <p:nvPr/>
          </p:nvGrpSpPr>
          <p:grpSpPr>
            <a:xfrm>
              <a:off x="3097900" y="2086705"/>
              <a:ext cx="841104" cy="393552"/>
              <a:chOff x="3097900" y="2086705"/>
              <a:chExt cx="841104" cy="393552"/>
            </a:xfrm>
          </p:grpSpPr>
          <p:sp>
            <p:nvSpPr>
              <p:cNvPr id="1168" name="Google Shape;1168;p37"/>
              <p:cNvSpPr/>
              <p:nvPr/>
            </p:nvSpPr>
            <p:spPr>
              <a:xfrm>
                <a:off x="3097900" y="2086705"/>
                <a:ext cx="841104" cy="393552"/>
              </a:xfrm>
              <a:prstGeom prst="cloud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fr" sz="500" b="1">
                    <a:solidFill>
                      <a:schemeClr val="dk1"/>
                    </a:solidFill>
                    <a:latin typeface="Comic Sans MS"/>
                    <a:ea typeface="Comic Sans MS"/>
                    <a:cs typeface="Comic Sans MS"/>
                    <a:sym typeface="Comic Sans MS"/>
                  </a:rPr>
                  <a:t>EPICS IOC</a:t>
                </a:r>
                <a:endParaRPr sz="500" b="1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endParaRPr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endParaRPr sz="500" b="1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endParaRPr>
              </a:p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fr" sz="500" b="1">
                    <a:solidFill>
                      <a:schemeClr val="dk1"/>
                    </a:solidFill>
                    <a:latin typeface="Comic Sans MS"/>
                    <a:ea typeface="Comic Sans MS"/>
                    <a:cs typeface="Comic Sans MS"/>
                    <a:sym typeface="Comic Sans MS"/>
                  </a:rPr>
                  <a:t>Exporter(s) </a:t>
                </a:r>
                <a:endParaRPr sz="500" b="1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endParaRPr>
              </a:p>
            </p:txBody>
          </p:sp>
          <p:pic>
            <p:nvPicPr>
              <p:cNvPr id="1169" name="Google Shape;1169;p37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3194035" y="2290255"/>
                <a:ext cx="110875" cy="1108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170" name="Google Shape;1170;p37"/>
            <p:cNvGrpSpPr/>
            <p:nvPr/>
          </p:nvGrpSpPr>
          <p:grpSpPr>
            <a:xfrm>
              <a:off x="3097900" y="2699770"/>
              <a:ext cx="841104" cy="393552"/>
              <a:chOff x="3097900" y="2699770"/>
              <a:chExt cx="841104" cy="393552"/>
            </a:xfrm>
          </p:grpSpPr>
          <p:sp>
            <p:nvSpPr>
              <p:cNvPr id="1171" name="Google Shape;1171;p37"/>
              <p:cNvSpPr/>
              <p:nvPr/>
            </p:nvSpPr>
            <p:spPr>
              <a:xfrm>
                <a:off x="3097900" y="2699770"/>
                <a:ext cx="841104" cy="393552"/>
              </a:xfrm>
              <a:prstGeom prst="cloud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fr" sz="500" b="1">
                    <a:solidFill>
                      <a:schemeClr val="dk1"/>
                    </a:solidFill>
                    <a:latin typeface="Comic Sans MS"/>
                    <a:ea typeface="Comic Sans MS"/>
                    <a:cs typeface="Comic Sans MS"/>
                    <a:sym typeface="Comic Sans MS"/>
                  </a:rPr>
                  <a:t>EPICS IOC</a:t>
                </a:r>
                <a:endParaRPr sz="500" b="1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endParaRPr>
              </a:p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endParaRPr sz="500" b="1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endParaRPr>
              </a:p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fr" sz="500" b="1">
                    <a:solidFill>
                      <a:schemeClr val="dk1"/>
                    </a:solidFill>
                    <a:latin typeface="Comic Sans MS"/>
                    <a:ea typeface="Comic Sans MS"/>
                    <a:cs typeface="Comic Sans MS"/>
                    <a:sym typeface="Comic Sans MS"/>
                  </a:rPr>
                  <a:t>Exporter(s) </a:t>
                </a:r>
                <a:endParaRPr sz="500" b="1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endParaRPr>
              </a:p>
            </p:txBody>
          </p:sp>
          <p:pic>
            <p:nvPicPr>
              <p:cNvPr id="1172" name="Google Shape;1172;p37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3194035" y="2899855"/>
                <a:ext cx="110875" cy="1108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173" name="Google Shape;1173;p37"/>
            <p:cNvGrpSpPr/>
            <p:nvPr/>
          </p:nvGrpSpPr>
          <p:grpSpPr>
            <a:xfrm>
              <a:off x="3097900" y="3321737"/>
              <a:ext cx="841104" cy="393552"/>
              <a:chOff x="3097900" y="3321737"/>
              <a:chExt cx="841104" cy="393552"/>
            </a:xfrm>
          </p:grpSpPr>
          <p:sp>
            <p:nvSpPr>
              <p:cNvPr id="1174" name="Google Shape;1174;p37"/>
              <p:cNvSpPr/>
              <p:nvPr/>
            </p:nvSpPr>
            <p:spPr>
              <a:xfrm>
                <a:off x="3097900" y="3321737"/>
                <a:ext cx="841104" cy="393552"/>
              </a:xfrm>
              <a:prstGeom prst="cloud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fr" sz="500" b="1">
                    <a:solidFill>
                      <a:schemeClr val="dk1"/>
                    </a:solidFill>
                    <a:latin typeface="Comic Sans MS"/>
                    <a:ea typeface="Comic Sans MS"/>
                    <a:cs typeface="Comic Sans MS"/>
                    <a:sym typeface="Comic Sans MS"/>
                  </a:rPr>
                  <a:t>EPICS IOC</a:t>
                </a:r>
                <a:endParaRPr sz="500" b="1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endParaRPr>
              </a:p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endParaRPr sz="500" b="1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endParaRPr>
              </a:p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fr" sz="500" b="1">
                    <a:solidFill>
                      <a:schemeClr val="dk1"/>
                    </a:solidFill>
                    <a:latin typeface="Comic Sans MS"/>
                    <a:ea typeface="Comic Sans MS"/>
                    <a:cs typeface="Comic Sans MS"/>
                    <a:sym typeface="Comic Sans MS"/>
                  </a:rPr>
                  <a:t>Exporter(s) </a:t>
                </a:r>
                <a:endParaRPr sz="500" b="1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endParaRPr>
              </a:p>
            </p:txBody>
          </p:sp>
          <p:pic>
            <p:nvPicPr>
              <p:cNvPr id="1175" name="Google Shape;1175;p37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3194035" y="3518357"/>
                <a:ext cx="110875" cy="1108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176" name="Google Shape;1176;p37"/>
            <p:cNvGrpSpPr/>
            <p:nvPr/>
          </p:nvGrpSpPr>
          <p:grpSpPr>
            <a:xfrm>
              <a:off x="3097900" y="3962042"/>
              <a:ext cx="841104" cy="393552"/>
              <a:chOff x="3097900" y="3962042"/>
              <a:chExt cx="841104" cy="393552"/>
            </a:xfrm>
          </p:grpSpPr>
          <p:sp>
            <p:nvSpPr>
              <p:cNvPr id="1177" name="Google Shape;1177;p37"/>
              <p:cNvSpPr/>
              <p:nvPr/>
            </p:nvSpPr>
            <p:spPr>
              <a:xfrm>
                <a:off x="3097900" y="3962042"/>
                <a:ext cx="841104" cy="393552"/>
              </a:xfrm>
              <a:prstGeom prst="cloud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fr" sz="500" b="1">
                    <a:solidFill>
                      <a:schemeClr val="dk1"/>
                    </a:solidFill>
                    <a:latin typeface="Comic Sans MS"/>
                    <a:ea typeface="Comic Sans MS"/>
                    <a:cs typeface="Comic Sans MS"/>
                    <a:sym typeface="Comic Sans MS"/>
                  </a:rPr>
                  <a:t>EPICS IOC</a:t>
                </a:r>
                <a:endParaRPr sz="500" b="1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endParaRPr>
              </a:p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endParaRPr sz="500" b="1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endParaRPr>
              </a:p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fr" sz="500" b="1">
                    <a:solidFill>
                      <a:schemeClr val="dk1"/>
                    </a:solidFill>
                    <a:latin typeface="Comic Sans MS"/>
                    <a:ea typeface="Comic Sans MS"/>
                    <a:cs typeface="Comic Sans MS"/>
                    <a:sym typeface="Comic Sans MS"/>
                  </a:rPr>
                  <a:t>Exporter(s) </a:t>
                </a:r>
                <a:endParaRPr sz="500" b="1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endParaRPr>
              </a:p>
            </p:txBody>
          </p:sp>
          <p:pic>
            <p:nvPicPr>
              <p:cNvPr id="1178" name="Google Shape;1178;p37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3194035" y="4155197"/>
                <a:ext cx="110875" cy="1108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1179" name="Google Shape;1179;p37"/>
          <p:cNvGrpSpPr/>
          <p:nvPr/>
        </p:nvGrpSpPr>
        <p:grpSpPr>
          <a:xfrm>
            <a:off x="-79414" y="781073"/>
            <a:ext cx="1877887" cy="523200"/>
            <a:chOff x="-79414" y="781073"/>
            <a:chExt cx="1877887" cy="523200"/>
          </a:xfrm>
        </p:grpSpPr>
        <p:sp>
          <p:nvSpPr>
            <p:cNvPr id="1180" name="Google Shape;1180;p37"/>
            <p:cNvSpPr txBox="1"/>
            <p:nvPr/>
          </p:nvSpPr>
          <p:spPr>
            <a:xfrm>
              <a:off x="-79414" y="781073"/>
              <a:ext cx="445500" cy="52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1200" b="1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4 x</a:t>
              </a:r>
              <a:r>
                <a:rPr lang="fr" sz="2200" b="1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 </a:t>
              </a:r>
              <a:endParaRPr sz="22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pic>
          <p:nvPicPr>
            <p:cNvPr id="1181" name="Google Shape;1181;p37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257922" y="842676"/>
              <a:ext cx="513825" cy="416122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182" name="Google Shape;1182;p37"/>
            <p:cNvGrpSpPr/>
            <p:nvPr/>
          </p:nvGrpSpPr>
          <p:grpSpPr>
            <a:xfrm>
              <a:off x="751234" y="842177"/>
              <a:ext cx="1047239" cy="451272"/>
              <a:chOff x="10156576" y="3342507"/>
              <a:chExt cx="1047239" cy="451272"/>
            </a:xfrm>
          </p:grpSpPr>
          <p:sp>
            <p:nvSpPr>
              <p:cNvPr id="1183" name="Google Shape;1183;p37"/>
              <p:cNvSpPr txBox="1"/>
              <p:nvPr/>
            </p:nvSpPr>
            <p:spPr>
              <a:xfrm>
                <a:off x="10297086" y="3516879"/>
                <a:ext cx="678600" cy="27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fr" sz="600" b="1">
                    <a:solidFill>
                      <a:schemeClr val="dk1"/>
                    </a:solidFill>
                    <a:latin typeface="Comic Sans MS"/>
                    <a:ea typeface="Comic Sans MS"/>
                    <a:cs typeface="Comic Sans MS"/>
                    <a:sym typeface="Comic Sans MS"/>
                  </a:rPr>
                  <a:t>CLK Signal</a:t>
                </a:r>
                <a:endParaRPr sz="300" b="1"/>
              </a:p>
            </p:txBody>
          </p:sp>
          <p:cxnSp>
            <p:nvCxnSpPr>
              <p:cNvPr id="1184" name="Google Shape;1184;p37"/>
              <p:cNvCxnSpPr/>
              <p:nvPr/>
            </p:nvCxnSpPr>
            <p:spPr>
              <a:xfrm>
                <a:off x="10163210" y="3697564"/>
                <a:ext cx="894000" cy="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triangle" w="med" len="med"/>
                <a:tailEnd type="none" w="med" len="med"/>
              </a:ln>
            </p:spPr>
          </p:cxnSp>
          <p:cxnSp>
            <p:nvCxnSpPr>
              <p:cNvPr id="1185" name="Google Shape;1185;p37"/>
              <p:cNvCxnSpPr/>
              <p:nvPr/>
            </p:nvCxnSpPr>
            <p:spPr>
              <a:xfrm>
                <a:off x="10159635" y="3528961"/>
                <a:ext cx="894000" cy="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triangle" w="med" len="med"/>
                <a:tailEnd type="triangle" w="med" len="med"/>
              </a:ln>
            </p:spPr>
          </p:cxnSp>
          <p:sp>
            <p:nvSpPr>
              <p:cNvPr id="1186" name="Google Shape;1186;p37"/>
              <p:cNvSpPr txBox="1"/>
              <p:nvPr/>
            </p:nvSpPr>
            <p:spPr>
              <a:xfrm>
                <a:off x="10205714" y="3342507"/>
                <a:ext cx="998100" cy="27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fr" sz="600" b="1">
                    <a:solidFill>
                      <a:schemeClr val="dk1"/>
                    </a:solidFill>
                    <a:latin typeface="Comic Sans MS"/>
                    <a:ea typeface="Comic Sans MS"/>
                    <a:cs typeface="Comic Sans MS"/>
                    <a:sym typeface="Comic Sans MS"/>
                  </a:rPr>
                  <a:t>Ethernet 100 Mb</a:t>
                </a:r>
                <a:endParaRPr sz="400"/>
              </a:p>
            </p:txBody>
          </p:sp>
          <p:sp>
            <p:nvSpPr>
              <p:cNvPr id="1187" name="Google Shape;1187;p37"/>
              <p:cNvSpPr txBox="1"/>
              <p:nvPr/>
            </p:nvSpPr>
            <p:spPr>
              <a:xfrm>
                <a:off x="10266787" y="3429821"/>
                <a:ext cx="678600" cy="27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fr" sz="600" b="1">
                    <a:solidFill>
                      <a:schemeClr val="dk1"/>
                    </a:solidFill>
                    <a:latin typeface="Comic Sans MS"/>
                    <a:ea typeface="Comic Sans MS"/>
                    <a:cs typeface="Comic Sans MS"/>
                    <a:sym typeface="Comic Sans MS"/>
                  </a:rPr>
                  <a:t>GPIO Signal</a:t>
                </a:r>
                <a:endParaRPr sz="300" b="1"/>
              </a:p>
            </p:txBody>
          </p:sp>
          <p:cxnSp>
            <p:nvCxnSpPr>
              <p:cNvPr id="1188" name="Google Shape;1188;p37"/>
              <p:cNvCxnSpPr/>
              <p:nvPr/>
            </p:nvCxnSpPr>
            <p:spPr>
              <a:xfrm>
                <a:off x="10156576" y="3609086"/>
                <a:ext cx="894000" cy="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triangle" w="med" len="med"/>
                <a:tailEnd type="triangle" w="med" len="med"/>
              </a:ln>
            </p:spPr>
          </p:cxnSp>
        </p:grpSp>
      </p:grpSp>
      <p:grpSp>
        <p:nvGrpSpPr>
          <p:cNvPr id="1189" name="Google Shape;1189;p37"/>
          <p:cNvGrpSpPr/>
          <p:nvPr/>
        </p:nvGrpSpPr>
        <p:grpSpPr>
          <a:xfrm>
            <a:off x="-79414" y="1394867"/>
            <a:ext cx="1877887" cy="523200"/>
            <a:chOff x="-79414" y="1394867"/>
            <a:chExt cx="1877887" cy="523200"/>
          </a:xfrm>
        </p:grpSpPr>
        <p:sp>
          <p:nvSpPr>
            <p:cNvPr id="1190" name="Google Shape;1190;p37"/>
            <p:cNvSpPr txBox="1"/>
            <p:nvPr/>
          </p:nvSpPr>
          <p:spPr>
            <a:xfrm>
              <a:off x="-79414" y="1394867"/>
              <a:ext cx="445500" cy="52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1200" b="1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4 x</a:t>
              </a:r>
              <a:r>
                <a:rPr lang="fr" sz="2200" b="1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 </a:t>
              </a:r>
              <a:endParaRPr sz="22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pic>
          <p:nvPicPr>
            <p:cNvPr id="1191" name="Google Shape;1191;p37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257922" y="1456469"/>
              <a:ext cx="513825" cy="416122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192" name="Google Shape;1192;p37"/>
            <p:cNvGrpSpPr/>
            <p:nvPr/>
          </p:nvGrpSpPr>
          <p:grpSpPr>
            <a:xfrm>
              <a:off x="751234" y="1455970"/>
              <a:ext cx="1047239" cy="451272"/>
              <a:chOff x="10156576" y="3342507"/>
              <a:chExt cx="1047239" cy="451272"/>
            </a:xfrm>
          </p:grpSpPr>
          <p:sp>
            <p:nvSpPr>
              <p:cNvPr id="1193" name="Google Shape;1193;p37"/>
              <p:cNvSpPr txBox="1"/>
              <p:nvPr/>
            </p:nvSpPr>
            <p:spPr>
              <a:xfrm>
                <a:off x="10297086" y="3516879"/>
                <a:ext cx="678600" cy="27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fr" sz="600" b="1">
                    <a:solidFill>
                      <a:schemeClr val="dk1"/>
                    </a:solidFill>
                    <a:latin typeface="Comic Sans MS"/>
                    <a:ea typeface="Comic Sans MS"/>
                    <a:cs typeface="Comic Sans MS"/>
                    <a:sym typeface="Comic Sans MS"/>
                  </a:rPr>
                  <a:t>CLK Signal</a:t>
                </a:r>
                <a:endParaRPr sz="300" b="1"/>
              </a:p>
            </p:txBody>
          </p:sp>
          <p:cxnSp>
            <p:nvCxnSpPr>
              <p:cNvPr id="1194" name="Google Shape;1194;p37"/>
              <p:cNvCxnSpPr/>
              <p:nvPr/>
            </p:nvCxnSpPr>
            <p:spPr>
              <a:xfrm>
                <a:off x="10163210" y="3697564"/>
                <a:ext cx="894000" cy="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triangle" w="med" len="med"/>
                <a:tailEnd type="none" w="med" len="med"/>
              </a:ln>
            </p:spPr>
          </p:cxnSp>
          <p:cxnSp>
            <p:nvCxnSpPr>
              <p:cNvPr id="1195" name="Google Shape;1195;p37"/>
              <p:cNvCxnSpPr/>
              <p:nvPr/>
            </p:nvCxnSpPr>
            <p:spPr>
              <a:xfrm>
                <a:off x="10159635" y="3528961"/>
                <a:ext cx="894000" cy="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triangle" w="med" len="med"/>
                <a:tailEnd type="triangle" w="med" len="med"/>
              </a:ln>
            </p:spPr>
          </p:cxnSp>
          <p:sp>
            <p:nvSpPr>
              <p:cNvPr id="1196" name="Google Shape;1196;p37"/>
              <p:cNvSpPr txBox="1"/>
              <p:nvPr/>
            </p:nvSpPr>
            <p:spPr>
              <a:xfrm>
                <a:off x="10205714" y="3342507"/>
                <a:ext cx="998100" cy="27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fr" sz="600" b="1">
                    <a:solidFill>
                      <a:schemeClr val="dk1"/>
                    </a:solidFill>
                    <a:latin typeface="Comic Sans MS"/>
                    <a:ea typeface="Comic Sans MS"/>
                    <a:cs typeface="Comic Sans MS"/>
                    <a:sym typeface="Comic Sans MS"/>
                  </a:rPr>
                  <a:t>Ethernet 100 Mb</a:t>
                </a:r>
                <a:endParaRPr sz="400"/>
              </a:p>
            </p:txBody>
          </p:sp>
          <p:sp>
            <p:nvSpPr>
              <p:cNvPr id="1197" name="Google Shape;1197;p37"/>
              <p:cNvSpPr txBox="1"/>
              <p:nvPr/>
            </p:nvSpPr>
            <p:spPr>
              <a:xfrm>
                <a:off x="10266787" y="3429821"/>
                <a:ext cx="678600" cy="27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fr" sz="600" b="1" dirty="0">
                    <a:solidFill>
                      <a:schemeClr val="dk1"/>
                    </a:solidFill>
                    <a:latin typeface="Comic Sans MS"/>
                    <a:ea typeface="Comic Sans MS"/>
                    <a:cs typeface="Comic Sans MS"/>
                    <a:sym typeface="Comic Sans MS"/>
                  </a:rPr>
                  <a:t>GPIO Signal</a:t>
                </a:r>
                <a:endParaRPr sz="300" b="1" dirty="0"/>
              </a:p>
            </p:txBody>
          </p:sp>
          <p:cxnSp>
            <p:nvCxnSpPr>
              <p:cNvPr id="1198" name="Google Shape;1198;p37"/>
              <p:cNvCxnSpPr/>
              <p:nvPr/>
            </p:nvCxnSpPr>
            <p:spPr>
              <a:xfrm>
                <a:off x="10156576" y="3609086"/>
                <a:ext cx="894000" cy="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triangle" w="med" len="med"/>
                <a:tailEnd type="triangle" w="med" len="med"/>
              </a:ln>
            </p:spPr>
          </p:cxnSp>
        </p:grpSp>
      </p:grpSp>
      <p:grpSp>
        <p:nvGrpSpPr>
          <p:cNvPr id="1199" name="Google Shape;1199;p37"/>
          <p:cNvGrpSpPr/>
          <p:nvPr/>
        </p:nvGrpSpPr>
        <p:grpSpPr>
          <a:xfrm>
            <a:off x="-79414" y="2008660"/>
            <a:ext cx="1877887" cy="523200"/>
            <a:chOff x="-79414" y="2008660"/>
            <a:chExt cx="1877887" cy="523200"/>
          </a:xfrm>
        </p:grpSpPr>
        <p:sp>
          <p:nvSpPr>
            <p:cNvPr id="1200" name="Google Shape;1200;p37"/>
            <p:cNvSpPr txBox="1"/>
            <p:nvPr/>
          </p:nvSpPr>
          <p:spPr>
            <a:xfrm>
              <a:off x="-79414" y="2008660"/>
              <a:ext cx="445500" cy="52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1200" b="1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4 x</a:t>
              </a:r>
              <a:r>
                <a:rPr lang="fr" sz="2200" b="1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 </a:t>
              </a:r>
              <a:endParaRPr sz="22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pic>
          <p:nvPicPr>
            <p:cNvPr id="1201" name="Google Shape;1201;p37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257922" y="2070263"/>
              <a:ext cx="513825" cy="416122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202" name="Google Shape;1202;p37"/>
            <p:cNvGrpSpPr/>
            <p:nvPr/>
          </p:nvGrpSpPr>
          <p:grpSpPr>
            <a:xfrm>
              <a:off x="751234" y="2069763"/>
              <a:ext cx="1047239" cy="451272"/>
              <a:chOff x="10156576" y="3342507"/>
              <a:chExt cx="1047239" cy="451272"/>
            </a:xfrm>
          </p:grpSpPr>
          <p:sp>
            <p:nvSpPr>
              <p:cNvPr id="1203" name="Google Shape;1203;p37"/>
              <p:cNvSpPr txBox="1"/>
              <p:nvPr/>
            </p:nvSpPr>
            <p:spPr>
              <a:xfrm>
                <a:off x="10297086" y="3516879"/>
                <a:ext cx="678600" cy="27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fr" sz="600" b="1">
                    <a:solidFill>
                      <a:schemeClr val="dk1"/>
                    </a:solidFill>
                    <a:latin typeface="Comic Sans MS"/>
                    <a:ea typeface="Comic Sans MS"/>
                    <a:cs typeface="Comic Sans MS"/>
                    <a:sym typeface="Comic Sans MS"/>
                  </a:rPr>
                  <a:t>CLK Signal</a:t>
                </a:r>
                <a:endParaRPr sz="300" b="1"/>
              </a:p>
            </p:txBody>
          </p:sp>
          <p:cxnSp>
            <p:nvCxnSpPr>
              <p:cNvPr id="1204" name="Google Shape;1204;p37"/>
              <p:cNvCxnSpPr/>
              <p:nvPr/>
            </p:nvCxnSpPr>
            <p:spPr>
              <a:xfrm>
                <a:off x="10163210" y="3697564"/>
                <a:ext cx="894000" cy="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triangle" w="med" len="med"/>
                <a:tailEnd type="none" w="med" len="med"/>
              </a:ln>
            </p:spPr>
          </p:cxnSp>
          <p:cxnSp>
            <p:nvCxnSpPr>
              <p:cNvPr id="1205" name="Google Shape;1205;p37"/>
              <p:cNvCxnSpPr/>
              <p:nvPr/>
            </p:nvCxnSpPr>
            <p:spPr>
              <a:xfrm>
                <a:off x="10159635" y="3528961"/>
                <a:ext cx="894000" cy="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triangle" w="med" len="med"/>
                <a:tailEnd type="triangle" w="med" len="med"/>
              </a:ln>
            </p:spPr>
          </p:cxnSp>
          <p:sp>
            <p:nvSpPr>
              <p:cNvPr id="1206" name="Google Shape;1206;p37"/>
              <p:cNvSpPr txBox="1"/>
              <p:nvPr/>
            </p:nvSpPr>
            <p:spPr>
              <a:xfrm>
                <a:off x="10205714" y="3342507"/>
                <a:ext cx="998100" cy="27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fr" sz="600" b="1">
                    <a:solidFill>
                      <a:schemeClr val="dk1"/>
                    </a:solidFill>
                    <a:latin typeface="Comic Sans MS"/>
                    <a:ea typeface="Comic Sans MS"/>
                    <a:cs typeface="Comic Sans MS"/>
                    <a:sym typeface="Comic Sans MS"/>
                  </a:rPr>
                  <a:t>Ethernet 100 Mb</a:t>
                </a:r>
                <a:endParaRPr sz="400"/>
              </a:p>
            </p:txBody>
          </p:sp>
          <p:sp>
            <p:nvSpPr>
              <p:cNvPr id="1207" name="Google Shape;1207;p37"/>
              <p:cNvSpPr txBox="1"/>
              <p:nvPr/>
            </p:nvSpPr>
            <p:spPr>
              <a:xfrm>
                <a:off x="10266787" y="3429821"/>
                <a:ext cx="678600" cy="27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fr" sz="600" b="1">
                    <a:solidFill>
                      <a:schemeClr val="dk1"/>
                    </a:solidFill>
                    <a:latin typeface="Comic Sans MS"/>
                    <a:ea typeface="Comic Sans MS"/>
                    <a:cs typeface="Comic Sans MS"/>
                    <a:sym typeface="Comic Sans MS"/>
                  </a:rPr>
                  <a:t>GPIO Signal</a:t>
                </a:r>
                <a:endParaRPr sz="300" b="1"/>
              </a:p>
            </p:txBody>
          </p:sp>
          <p:cxnSp>
            <p:nvCxnSpPr>
              <p:cNvPr id="1208" name="Google Shape;1208;p37"/>
              <p:cNvCxnSpPr/>
              <p:nvPr/>
            </p:nvCxnSpPr>
            <p:spPr>
              <a:xfrm>
                <a:off x="10156576" y="3609086"/>
                <a:ext cx="894000" cy="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triangle" w="med" len="med"/>
                <a:tailEnd type="triangle" w="med" len="med"/>
              </a:ln>
            </p:spPr>
          </p:cxnSp>
        </p:grpSp>
      </p:grpSp>
      <p:grpSp>
        <p:nvGrpSpPr>
          <p:cNvPr id="1209" name="Google Shape;1209;p37"/>
          <p:cNvGrpSpPr/>
          <p:nvPr/>
        </p:nvGrpSpPr>
        <p:grpSpPr>
          <a:xfrm>
            <a:off x="-79414" y="2622453"/>
            <a:ext cx="1877887" cy="523200"/>
            <a:chOff x="-79414" y="2622453"/>
            <a:chExt cx="1877887" cy="523200"/>
          </a:xfrm>
        </p:grpSpPr>
        <p:sp>
          <p:nvSpPr>
            <p:cNvPr id="1210" name="Google Shape;1210;p37"/>
            <p:cNvSpPr txBox="1"/>
            <p:nvPr/>
          </p:nvSpPr>
          <p:spPr>
            <a:xfrm>
              <a:off x="-79414" y="2622453"/>
              <a:ext cx="445500" cy="52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1200" b="1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4 x</a:t>
              </a:r>
              <a:r>
                <a:rPr lang="fr" sz="2200" b="1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 </a:t>
              </a:r>
              <a:endParaRPr sz="22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pic>
          <p:nvPicPr>
            <p:cNvPr id="1211" name="Google Shape;1211;p37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257922" y="2684056"/>
              <a:ext cx="513825" cy="416122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212" name="Google Shape;1212;p37"/>
            <p:cNvGrpSpPr/>
            <p:nvPr/>
          </p:nvGrpSpPr>
          <p:grpSpPr>
            <a:xfrm>
              <a:off x="751234" y="2683556"/>
              <a:ext cx="1047239" cy="451272"/>
              <a:chOff x="10156576" y="3342507"/>
              <a:chExt cx="1047239" cy="451272"/>
            </a:xfrm>
          </p:grpSpPr>
          <p:sp>
            <p:nvSpPr>
              <p:cNvPr id="1213" name="Google Shape;1213;p37"/>
              <p:cNvSpPr txBox="1"/>
              <p:nvPr/>
            </p:nvSpPr>
            <p:spPr>
              <a:xfrm>
                <a:off x="10297086" y="3516879"/>
                <a:ext cx="678600" cy="27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fr" sz="600" b="1">
                    <a:solidFill>
                      <a:schemeClr val="dk1"/>
                    </a:solidFill>
                    <a:latin typeface="Comic Sans MS"/>
                    <a:ea typeface="Comic Sans MS"/>
                    <a:cs typeface="Comic Sans MS"/>
                    <a:sym typeface="Comic Sans MS"/>
                  </a:rPr>
                  <a:t>CLK Signal</a:t>
                </a:r>
                <a:endParaRPr sz="300" b="1"/>
              </a:p>
            </p:txBody>
          </p:sp>
          <p:cxnSp>
            <p:nvCxnSpPr>
              <p:cNvPr id="1214" name="Google Shape;1214;p37"/>
              <p:cNvCxnSpPr/>
              <p:nvPr/>
            </p:nvCxnSpPr>
            <p:spPr>
              <a:xfrm>
                <a:off x="10163210" y="3697564"/>
                <a:ext cx="894000" cy="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triangle" w="med" len="med"/>
                <a:tailEnd type="none" w="med" len="med"/>
              </a:ln>
            </p:spPr>
          </p:cxnSp>
          <p:cxnSp>
            <p:nvCxnSpPr>
              <p:cNvPr id="1215" name="Google Shape;1215;p37"/>
              <p:cNvCxnSpPr/>
              <p:nvPr/>
            </p:nvCxnSpPr>
            <p:spPr>
              <a:xfrm>
                <a:off x="10159635" y="3528961"/>
                <a:ext cx="894000" cy="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triangle" w="med" len="med"/>
                <a:tailEnd type="triangle" w="med" len="med"/>
              </a:ln>
            </p:spPr>
          </p:cxnSp>
          <p:sp>
            <p:nvSpPr>
              <p:cNvPr id="1216" name="Google Shape;1216;p37"/>
              <p:cNvSpPr txBox="1"/>
              <p:nvPr/>
            </p:nvSpPr>
            <p:spPr>
              <a:xfrm>
                <a:off x="10205714" y="3342507"/>
                <a:ext cx="998100" cy="27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fr" sz="600" b="1">
                    <a:solidFill>
                      <a:schemeClr val="dk1"/>
                    </a:solidFill>
                    <a:latin typeface="Comic Sans MS"/>
                    <a:ea typeface="Comic Sans MS"/>
                    <a:cs typeface="Comic Sans MS"/>
                    <a:sym typeface="Comic Sans MS"/>
                  </a:rPr>
                  <a:t>Ethernet 100 Mb</a:t>
                </a:r>
                <a:endParaRPr sz="400"/>
              </a:p>
            </p:txBody>
          </p:sp>
          <p:sp>
            <p:nvSpPr>
              <p:cNvPr id="1217" name="Google Shape;1217;p37"/>
              <p:cNvSpPr txBox="1"/>
              <p:nvPr/>
            </p:nvSpPr>
            <p:spPr>
              <a:xfrm>
                <a:off x="10266787" y="3429821"/>
                <a:ext cx="678600" cy="27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fr" sz="600" b="1">
                    <a:solidFill>
                      <a:schemeClr val="dk1"/>
                    </a:solidFill>
                    <a:latin typeface="Comic Sans MS"/>
                    <a:ea typeface="Comic Sans MS"/>
                    <a:cs typeface="Comic Sans MS"/>
                    <a:sym typeface="Comic Sans MS"/>
                  </a:rPr>
                  <a:t>GPIO Signal</a:t>
                </a:r>
                <a:endParaRPr sz="300" b="1"/>
              </a:p>
            </p:txBody>
          </p:sp>
          <p:cxnSp>
            <p:nvCxnSpPr>
              <p:cNvPr id="1218" name="Google Shape;1218;p37"/>
              <p:cNvCxnSpPr/>
              <p:nvPr/>
            </p:nvCxnSpPr>
            <p:spPr>
              <a:xfrm>
                <a:off x="10156576" y="3609086"/>
                <a:ext cx="894000" cy="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triangle" w="med" len="med"/>
                <a:tailEnd type="triangle" w="med" len="med"/>
              </a:ln>
            </p:spPr>
          </p:cxnSp>
        </p:grpSp>
      </p:grpSp>
      <p:grpSp>
        <p:nvGrpSpPr>
          <p:cNvPr id="1219" name="Google Shape;1219;p37"/>
          <p:cNvGrpSpPr/>
          <p:nvPr/>
        </p:nvGrpSpPr>
        <p:grpSpPr>
          <a:xfrm>
            <a:off x="-79414" y="3236246"/>
            <a:ext cx="1877887" cy="523200"/>
            <a:chOff x="-79414" y="3236246"/>
            <a:chExt cx="1877887" cy="523200"/>
          </a:xfrm>
        </p:grpSpPr>
        <p:sp>
          <p:nvSpPr>
            <p:cNvPr id="1220" name="Google Shape;1220;p37"/>
            <p:cNvSpPr txBox="1"/>
            <p:nvPr/>
          </p:nvSpPr>
          <p:spPr>
            <a:xfrm>
              <a:off x="-79414" y="3236246"/>
              <a:ext cx="445500" cy="52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1200" b="1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4 x</a:t>
              </a:r>
              <a:r>
                <a:rPr lang="fr" sz="2200" b="1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 </a:t>
              </a:r>
              <a:endParaRPr sz="22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1221" name="Google Shape;1221;p37"/>
            <p:cNvSpPr txBox="1"/>
            <p:nvPr/>
          </p:nvSpPr>
          <p:spPr>
            <a:xfrm>
              <a:off x="891744" y="3471721"/>
              <a:ext cx="6786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600" b="1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CLK Signal</a:t>
              </a:r>
              <a:endParaRPr sz="300" b="1"/>
            </a:p>
          </p:txBody>
        </p:sp>
        <p:cxnSp>
          <p:nvCxnSpPr>
            <p:cNvPr id="1222" name="Google Shape;1222;p37"/>
            <p:cNvCxnSpPr/>
            <p:nvPr/>
          </p:nvCxnSpPr>
          <p:spPr>
            <a:xfrm>
              <a:off x="757868" y="3652406"/>
              <a:ext cx="894000" cy="3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triangle" w="med" len="med"/>
              <a:tailEnd type="none" w="med" len="med"/>
            </a:ln>
          </p:spPr>
        </p:cxnSp>
        <p:cxnSp>
          <p:nvCxnSpPr>
            <p:cNvPr id="1223" name="Google Shape;1223;p37"/>
            <p:cNvCxnSpPr/>
            <p:nvPr/>
          </p:nvCxnSpPr>
          <p:spPr>
            <a:xfrm>
              <a:off x="754293" y="3483803"/>
              <a:ext cx="894000" cy="3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sp>
          <p:nvSpPr>
            <p:cNvPr id="1224" name="Google Shape;1224;p37"/>
            <p:cNvSpPr txBox="1"/>
            <p:nvPr/>
          </p:nvSpPr>
          <p:spPr>
            <a:xfrm>
              <a:off x="800373" y="3297349"/>
              <a:ext cx="9981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600" b="1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Ethernet 100 Mb</a:t>
              </a:r>
              <a:endParaRPr sz="400"/>
            </a:p>
          </p:txBody>
        </p:sp>
        <p:sp>
          <p:nvSpPr>
            <p:cNvPr id="1225" name="Google Shape;1225;p37"/>
            <p:cNvSpPr txBox="1"/>
            <p:nvPr/>
          </p:nvSpPr>
          <p:spPr>
            <a:xfrm>
              <a:off x="861446" y="3384662"/>
              <a:ext cx="6786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600" b="1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GPIO Signal</a:t>
              </a:r>
              <a:endParaRPr sz="300" b="1"/>
            </a:p>
          </p:txBody>
        </p:sp>
        <p:cxnSp>
          <p:nvCxnSpPr>
            <p:cNvPr id="1226" name="Google Shape;1226;p37"/>
            <p:cNvCxnSpPr/>
            <p:nvPr/>
          </p:nvCxnSpPr>
          <p:spPr>
            <a:xfrm>
              <a:off x="751234" y="3563928"/>
              <a:ext cx="894000" cy="3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pic>
          <p:nvPicPr>
            <p:cNvPr id="1227" name="Google Shape;1227;p37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275000" y="3321250"/>
              <a:ext cx="488050" cy="42584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28" name="Google Shape;1228;p37"/>
          <p:cNvGrpSpPr/>
          <p:nvPr/>
        </p:nvGrpSpPr>
        <p:grpSpPr>
          <a:xfrm>
            <a:off x="-79414" y="3679890"/>
            <a:ext cx="1877887" cy="880535"/>
            <a:chOff x="-79414" y="3679890"/>
            <a:chExt cx="1877887" cy="880535"/>
          </a:xfrm>
        </p:grpSpPr>
        <p:sp>
          <p:nvSpPr>
            <p:cNvPr id="1229" name="Google Shape;1229;p37"/>
            <p:cNvSpPr txBox="1"/>
            <p:nvPr/>
          </p:nvSpPr>
          <p:spPr>
            <a:xfrm>
              <a:off x="891744" y="4085514"/>
              <a:ext cx="6786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600" b="1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CLK Signal</a:t>
              </a:r>
              <a:endParaRPr sz="300" b="1"/>
            </a:p>
          </p:txBody>
        </p:sp>
        <p:cxnSp>
          <p:nvCxnSpPr>
            <p:cNvPr id="1230" name="Google Shape;1230;p37"/>
            <p:cNvCxnSpPr/>
            <p:nvPr/>
          </p:nvCxnSpPr>
          <p:spPr>
            <a:xfrm>
              <a:off x="757868" y="4266199"/>
              <a:ext cx="894000" cy="3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triangle" w="med" len="med"/>
              <a:tailEnd type="none" w="med" len="med"/>
            </a:ln>
          </p:spPr>
        </p:cxnSp>
        <p:cxnSp>
          <p:nvCxnSpPr>
            <p:cNvPr id="1231" name="Google Shape;1231;p37"/>
            <p:cNvCxnSpPr/>
            <p:nvPr/>
          </p:nvCxnSpPr>
          <p:spPr>
            <a:xfrm>
              <a:off x="754293" y="4097596"/>
              <a:ext cx="894000" cy="3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sp>
          <p:nvSpPr>
            <p:cNvPr id="1232" name="Google Shape;1232;p37"/>
            <p:cNvSpPr txBox="1"/>
            <p:nvPr/>
          </p:nvSpPr>
          <p:spPr>
            <a:xfrm>
              <a:off x="800373" y="3911142"/>
              <a:ext cx="9981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600" b="1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Ethernet 100 Mb</a:t>
              </a:r>
              <a:endParaRPr sz="400"/>
            </a:p>
          </p:txBody>
        </p:sp>
        <p:sp>
          <p:nvSpPr>
            <p:cNvPr id="1233" name="Google Shape;1233;p37"/>
            <p:cNvSpPr txBox="1"/>
            <p:nvPr/>
          </p:nvSpPr>
          <p:spPr>
            <a:xfrm>
              <a:off x="861446" y="3998455"/>
              <a:ext cx="6786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600" b="1" dirty="0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GPIO Signal</a:t>
              </a:r>
              <a:endParaRPr sz="300" b="1" dirty="0"/>
            </a:p>
          </p:txBody>
        </p:sp>
        <p:cxnSp>
          <p:nvCxnSpPr>
            <p:cNvPr id="1234" name="Google Shape;1234;p37"/>
            <p:cNvCxnSpPr/>
            <p:nvPr/>
          </p:nvCxnSpPr>
          <p:spPr>
            <a:xfrm>
              <a:off x="751234" y="4177721"/>
              <a:ext cx="894000" cy="3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sp>
          <p:nvSpPr>
            <p:cNvPr id="1235" name="Google Shape;1235;p37"/>
            <p:cNvSpPr txBox="1"/>
            <p:nvPr/>
          </p:nvSpPr>
          <p:spPr>
            <a:xfrm>
              <a:off x="-79414" y="3679890"/>
              <a:ext cx="445500" cy="52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1200" b="1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2 x</a:t>
              </a:r>
              <a:r>
                <a:rPr lang="fr" sz="2200" b="1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 </a:t>
              </a:r>
              <a:endParaRPr sz="22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pic>
          <p:nvPicPr>
            <p:cNvPr id="1236" name="Google Shape;1236;p37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275000" y="3761879"/>
              <a:ext cx="488050" cy="4258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7" name="Google Shape;1237;p37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269091" y="4185855"/>
              <a:ext cx="488049" cy="3223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38" name="Google Shape;1238;p37"/>
            <p:cNvSpPr txBox="1"/>
            <p:nvPr/>
          </p:nvSpPr>
          <p:spPr>
            <a:xfrm>
              <a:off x="-79414" y="4037226"/>
              <a:ext cx="445500" cy="52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1200" b="1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2 x</a:t>
              </a:r>
              <a:r>
                <a:rPr lang="fr" sz="2200" b="1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 </a:t>
              </a:r>
              <a:endParaRPr sz="22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grpSp>
        <p:nvGrpSpPr>
          <p:cNvPr id="1239" name="Google Shape;1239;p37"/>
          <p:cNvGrpSpPr/>
          <p:nvPr/>
        </p:nvGrpSpPr>
        <p:grpSpPr>
          <a:xfrm>
            <a:off x="1679668" y="3690970"/>
            <a:ext cx="1465758" cy="261600"/>
            <a:chOff x="1908268" y="3690970"/>
            <a:chExt cx="1465758" cy="261600"/>
          </a:xfrm>
        </p:grpSpPr>
        <p:cxnSp>
          <p:nvCxnSpPr>
            <p:cNvPr id="1240" name="Google Shape;1240;p37"/>
            <p:cNvCxnSpPr/>
            <p:nvPr/>
          </p:nvCxnSpPr>
          <p:spPr>
            <a:xfrm>
              <a:off x="2197925" y="3830902"/>
              <a:ext cx="1827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241" name="Google Shape;1241;p37"/>
            <p:cNvSpPr txBox="1"/>
            <p:nvPr/>
          </p:nvSpPr>
          <p:spPr>
            <a:xfrm>
              <a:off x="1908268" y="3705828"/>
              <a:ext cx="3612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400" b="1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GPIO5 </a:t>
              </a:r>
              <a:endParaRPr/>
            </a:p>
          </p:txBody>
        </p:sp>
        <p:sp>
          <p:nvSpPr>
            <p:cNvPr id="1242" name="Google Shape;1242;p37"/>
            <p:cNvSpPr txBox="1"/>
            <p:nvPr/>
          </p:nvSpPr>
          <p:spPr>
            <a:xfrm>
              <a:off x="2577226" y="3690970"/>
              <a:ext cx="796800" cy="261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500" b="1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GPIO5 Monitoring</a:t>
              </a:r>
              <a:endParaRPr sz="100" b="1"/>
            </a:p>
          </p:txBody>
        </p:sp>
        <p:pic>
          <p:nvPicPr>
            <p:cNvPr id="1243" name="Google Shape;1243;p37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276852" y="3780697"/>
              <a:ext cx="91000" cy="910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44" name="Google Shape;1244;p37"/>
          <p:cNvGrpSpPr/>
          <p:nvPr/>
        </p:nvGrpSpPr>
        <p:grpSpPr>
          <a:xfrm>
            <a:off x="1679668" y="3064216"/>
            <a:ext cx="1465758" cy="261600"/>
            <a:chOff x="1908268" y="3690970"/>
            <a:chExt cx="1465758" cy="261600"/>
          </a:xfrm>
        </p:grpSpPr>
        <p:cxnSp>
          <p:nvCxnSpPr>
            <p:cNvPr id="1245" name="Google Shape;1245;p37"/>
            <p:cNvCxnSpPr/>
            <p:nvPr/>
          </p:nvCxnSpPr>
          <p:spPr>
            <a:xfrm>
              <a:off x="2197925" y="3830902"/>
              <a:ext cx="1827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246" name="Google Shape;1246;p37"/>
            <p:cNvSpPr txBox="1"/>
            <p:nvPr/>
          </p:nvSpPr>
          <p:spPr>
            <a:xfrm>
              <a:off x="1908268" y="3705828"/>
              <a:ext cx="3612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400" b="1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GPIO4 </a:t>
              </a:r>
              <a:endParaRPr/>
            </a:p>
          </p:txBody>
        </p:sp>
        <p:sp>
          <p:nvSpPr>
            <p:cNvPr id="1247" name="Google Shape;1247;p37"/>
            <p:cNvSpPr txBox="1"/>
            <p:nvPr/>
          </p:nvSpPr>
          <p:spPr>
            <a:xfrm>
              <a:off x="2577226" y="3690970"/>
              <a:ext cx="796800" cy="261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500" b="1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GPIO4 Monitoring</a:t>
              </a:r>
              <a:endParaRPr sz="100" b="1"/>
            </a:p>
          </p:txBody>
        </p:sp>
        <p:pic>
          <p:nvPicPr>
            <p:cNvPr id="1248" name="Google Shape;1248;p37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276852" y="3780697"/>
              <a:ext cx="91000" cy="910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49" name="Google Shape;1249;p37"/>
          <p:cNvGrpSpPr/>
          <p:nvPr/>
        </p:nvGrpSpPr>
        <p:grpSpPr>
          <a:xfrm>
            <a:off x="1679668" y="2454616"/>
            <a:ext cx="1465758" cy="261600"/>
            <a:chOff x="1908268" y="3690970"/>
            <a:chExt cx="1465758" cy="261600"/>
          </a:xfrm>
        </p:grpSpPr>
        <p:cxnSp>
          <p:nvCxnSpPr>
            <p:cNvPr id="1250" name="Google Shape;1250;p37"/>
            <p:cNvCxnSpPr/>
            <p:nvPr/>
          </p:nvCxnSpPr>
          <p:spPr>
            <a:xfrm>
              <a:off x="2197925" y="3830902"/>
              <a:ext cx="1827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251" name="Google Shape;1251;p37"/>
            <p:cNvSpPr txBox="1"/>
            <p:nvPr/>
          </p:nvSpPr>
          <p:spPr>
            <a:xfrm>
              <a:off x="1908268" y="3705828"/>
              <a:ext cx="3612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400" b="1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GPIO3 </a:t>
              </a:r>
              <a:endParaRPr/>
            </a:p>
          </p:txBody>
        </p:sp>
        <p:sp>
          <p:nvSpPr>
            <p:cNvPr id="1252" name="Google Shape;1252;p37"/>
            <p:cNvSpPr txBox="1"/>
            <p:nvPr/>
          </p:nvSpPr>
          <p:spPr>
            <a:xfrm>
              <a:off x="2577226" y="3690970"/>
              <a:ext cx="796800" cy="261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500" b="1" dirty="0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GPIO3 Monitoring</a:t>
              </a:r>
              <a:endParaRPr sz="100" b="1" dirty="0"/>
            </a:p>
          </p:txBody>
        </p:sp>
        <p:pic>
          <p:nvPicPr>
            <p:cNvPr id="1253" name="Google Shape;1253;p37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276852" y="3780697"/>
              <a:ext cx="91000" cy="910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54" name="Google Shape;1254;p37"/>
          <p:cNvGrpSpPr/>
          <p:nvPr/>
        </p:nvGrpSpPr>
        <p:grpSpPr>
          <a:xfrm>
            <a:off x="1679668" y="1824963"/>
            <a:ext cx="1465758" cy="261600"/>
            <a:chOff x="1908268" y="3690970"/>
            <a:chExt cx="1465758" cy="261600"/>
          </a:xfrm>
        </p:grpSpPr>
        <p:cxnSp>
          <p:nvCxnSpPr>
            <p:cNvPr id="1255" name="Google Shape;1255;p37"/>
            <p:cNvCxnSpPr/>
            <p:nvPr/>
          </p:nvCxnSpPr>
          <p:spPr>
            <a:xfrm>
              <a:off x="2197925" y="3830902"/>
              <a:ext cx="1827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256" name="Google Shape;1256;p37"/>
            <p:cNvSpPr txBox="1"/>
            <p:nvPr/>
          </p:nvSpPr>
          <p:spPr>
            <a:xfrm>
              <a:off x="1908268" y="3705828"/>
              <a:ext cx="3612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400" b="1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GPIO2 </a:t>
              </a:r>
              <a:endParaRPr/>
            </a:p>
          </p:txBody>
        </p:sp>
        <p:sp>
          <p:nvSpPr>
            <p:cNvPr id="1257" name="Google Shape;1257;p37"/>
            <p:cNvSpPr txBox="1"/>
            <p:nvPr/>
          </p:nvSpPr>
          <p:spPr>
            <a:xfrm>
              <a:off x="2577226" y="3690970"/>
              <a:ext cx="796800" cy="261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500" b="1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GPIO2 Monitoring</a:t>
              </a:r>
              <a:endParaRPr sz="100" b="1"/>
            </a:p>
          </p:txBody>
        </p:sp>
        <p:pic>
          <p:nvPicPr>
            <p:cNvPr id="1258" name="Google Shape;1258;p37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276852" y="3780697"/>
              <a:ext cx="91000" cy="910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59" name="Google Shape;1259;p37"/>
          <p:cNvGrpSpPr/>
          <p:nvPr/>
        </p:nvGrpSpPr>
        <p:grpSpPr>
          <a:xfrm>
            <a:off x="1679668" y="1199881"/>
            <a:ext cx="1465758" cy="261600"/>
            <a:chOff x="1908268" y="3690970"/>
            <a:chExt cx="1465758" cy="261600"/>
          </a:xfrm>
        </p:grpSpPr>
        <p:cxnSp>
          <p:nvCxnSpPr>
            <p:cNvPr id="1260" name="Google Shape;1260;p37"/>
            <p:cNvCxnSpPr/>
            <p:nvPr/>
          </p:nvCxnSpPr>
          <p:spPr>
            <a:xfrm>
              <a:off x="2197925" y="3830902"/>
              <a:ext cx="1827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261" name="Google Shape;1261;p37"/>
            <p:cNvSpPr txBox="1"/>
            <p:nvPr/>
          </p:nvSpPr>
          <p:spPr>
            <a:xfrm>
              <a:off x="1908268" y="3705828"/>
              <a:ext cx="3612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400" b="1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GPIO1 </a:t>
              </a:r>
              <a:endParaRPr/>
            </a:p>
          </p:txBody>
        </p:sp>
        <p:sp>
          <p:nvSpPr>
            <p:cNvPr id="1262" name="Google Shape;1262;p37"/>
            <p:cNvSpPr txBox="1"/>
            <p:nvPr/>
          </p:nvSpPr>
          <p:spPr>
            <a:xfrm>
              <a:off x="2577226" y="3690970"/>
              <a:ext cx="796800" cy="261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500" b="1" dirty="0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GPIO1 Monitoring</a:t>
              </a:r>
              <a:endParaRPr sz="100" b="1" dirty="0"/>
            </a:p>
          </p:txBody>
        </p:sp>
        <p:pic>
          <p:nvPicPr>
            <p:cNvPr id="1263" name="Google Shape;1263;p37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3276852" y="3780697"/>
              <a:ext cx="91000" cy="910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64" name="Google Shape;1264;p37"/>
          <p:cNvGrpSpPr/>
          <p:nvPr/>
        </p:nvGrpSpPr>
        <p:grpSpPr>
          <a:xfrm>
            <a:off x="1679668" y="4452970"/>
            <a:ext cx="1465758" cy="261600"/>
            <a:chOff x="1908268" y="3690970"/>
            <a:chExt cx="1465758" cy="261600"/>
          </a:xfrm>
        </p:grpSpPr>
        <p:cxnSp>
          <p:nvCxnSpPr>
            <p:cNvPr id="1265" name="Google Shape;1265;p37"/>
            <p:cNvCxnSpPr/>
            <p:nvPr/>
          </p:nvCxnSpPr>
          <p:spPr>
            <a:xfrm>
              <a:off x="2197925" y="3830902"/>
              <a:ext cx="1827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266" name="Google Shape;1266;p37"/>
            <p:cNvSpPr txBox="1"/>
            <p:nvPr/>
          </p:nvSpPr>
          <p:spPr>
            <a:xfrm>
              <a:off x="1908268" y="3705828"/>
              <a:ext cx="3612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400" b="1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GPIO6 </a:t>
              </a:r>
              <a:endParaRPr/>
            </a:p>
          </p:txBody>
        </p:sp>
        <p:sp>
          <p:nvSpPr>
            <p:cNvPr id="1267" name="Google Shape;1267;p37"/>
            <p:cNvSpPr txBox="1"/>
            <p:nvPr/>
          </p:nvSpPr>
          <p:spPr>
            <a:xfrm>
              <a:off x="2577226" y="3690970"/>
              <a:ext cx="796800" cy="261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500" b="1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GPIO6 Monitoring</a:t>
              </a:r>
              <a:endParaRPr sz="100" b="1"/>
            </a:p>
          </p:txBody>
        </p:sp>
        <p:pic>
          <p:nvPicPr>
            <p:cNvPr id="1268" name="Google Shape;1268;p37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276852" y="3780697"/>
              <a:ext cx="91000" cy="910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69" name="Google Shape;1269;p37"/>
          <p:cNvGrpSpPr/>
          <p:nvPr/>
        </p:nvGrpSpPr>
        <p:grpSpPr>
          <a:xfrm>
            <a:off x="1702200" y="774500"/>
            <a:ext cx="2457381" cy="3943551"/>
            <a:chOff x="1702200" y="774500"/>
            <a:chExt cx="2457381" cy="3943551"/>
          </a:xfrm>
        </p:grpSpPr>
        <p:cxnSp>
          <p:nvCxnSpPr>
            <p:cNvPr id="1270" name="Google Shape;1270;p37"/>
            <p:cNvCxnSpPr/>
            <p:nvPr/>
          </p:nvCxnSpPr>
          <p:spPr>
            <a:xfrm>
              <a:off x="3307950" y="3128417"/>
              <a:ext cx="665100" cy="0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1" name="Google Shape;1271;p37"/>
            <p:cNvCxnSpPr/>
            <p:nvPr/>
          </p:nvCxnSpPr>
          <p:spPr>
            <a:xfrm>
              <a:off x="3326800" y="3110267"/>
              <a:ext cx="0" cy="150900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2" name="Google Shape;1272;p37"/>
            <p:cNvCxnSpPr/>
            <p:nvPr/>
          </p:nvCxnSpPr>
          <p:spPr>
            <a:xfrm>
              <a:off x="1712715" y="3271704"/>
              <a:ext cx="2244900" cy="0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3" name="Google Shape;1273;p37"/>
            <p:cNvCxnSpPr/>
            <p:nvPr/>
          </p:nvCxnSpPr>
          <p:spPr>
            <a:xfrm>
              <a:off x="1702200" y="4670000"/>
              <a:ext cx="2271000" cy="0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4" name="Google Shape;1274;p37"/>
            <p:cNvCxnSpPr/>
            <p:nvPr/>
          </p:nvCxnSpPr>
          <p:spPr>
            <a:xfrm>
              <a:off x="3307950" y="1264525"/>
              <a:ext cx="665100" cy="0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5" name="Google Shape;1275;p37"/>
            <p:cNvCxnSpPr/>
            <p:nvPr/>
          </p:nvCxnSpPr>
          <p:spPr>
            <a:xfrm>
              <a:off x="3307950" y="1889164"/>
              <a:ext cx="665100" cy="0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6" name="Google Shape;1276;p37"/>
            <p:cNvCxnSpPr/>
            <p:nvPr/>
          </p:nvCxnSpPr>
          <p:spPr>
            <a:xfrm>
              <a:off x="3326800" y="1871014"/>
              <a:ext cx="0" cy="150900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7" name="Google Shape;1277;p37"/>
            <p:cNvCxnSpPr/>
            <p:nvPr/>
          </p:nvCxnSpPr>
          <p:spPr>
            <a:xfrm>
              <a:off x="3307950" y="2518817"/>
              <a:ext cx="665100" cy="0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8" name="Google Shape;1278;p37"/>
            <p:cNvCxnSpPr/>
            <p:nvPr/>
          </p:nvCxnSpPr>
          <p:spPr>
            <a:xfrm>
              <a:off x="3326800" y="2500667"/>
              <a:ext cx="0" cy="150900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9" name="Google Shape;1279;p37"/>
            <p:cNvCxnSpPr/>
            <p:nvPr/>
          </p:nvCxnSpPr>
          <p:spPr>
            <a:xfrm>
              <a:off x="3305443" y="3755563"/>
              <a:ext cx="665100" cy="0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0" name="Google Shape;1280;p37"/>
            <p:cNvCxnSpPr/>
            <p:nvPr/>
          </p:nvCxnSpPr>
          <p:spPr>
            <a:xfrm>
              <a:off x="3324293" y="3737413"/>
              <a:ext cx="0" cy="150900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1" name="Google Shape;1281;p37"/>
            <p:cNvCxnSpPr/>
            <p:nvPr/>
          </p:nvCxnSpPr>
          <p:spPr>
            <a:xfrm>
              <a:off x="3305443" y="4517563"/>
              <a:ext cx="665100" cy="0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2" name="Google Shape;1282;p37"/>
            <p:cNvCxnSpPr/>
            <p:nvPr/>
          </p:nvCxnSpPr>
          <p:spPr>
            <a:xfrm>
              <a:off x="3324293" y="4499413"/>
              <a:ext cx="0" cy="150900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3" name="Google Shape;1283;p37"/>
            <p:cNvCxnSpPr/>
            <p:nvPr/>
          </p:nvCxnSpPr>
          <p:spPr>
            <a:xfrm>
              <a:off x="1722024" y="1402275"/>
              <a:ext cx="2244900" cy="0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4" name="Google Shape;1284;p37"/>
            <p:cNvCxnSpPr/>
            <p:nvPr/>
          </p:nvCxnSpPr>
          <p:spPr>
            <a:xfrm>
              <a:off x="1722024" y="2029679"/>
              <a:ext cx="2244900" cy="0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5" name="Google Shape;1285;p37"/>
            <p:cNvCxnSpPr/>
            <p:nvPr/>
          </p:nvCxnSpPr>
          <p:spPr>
            <a:xfrm>
              <a:off x="1722024" y="3900379"/>
              <a:ext cx="2244900" cy="0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6" name="Google Shape;1286;p37"/>
            <p:cNvCxnSpPr/>
            <p:nvPr/>
          </p:nvCxnSpPr>
          <p:spPr>
            <a:xfrm>
              <a:off x="1702200" y="4670000"/>
              <a:ext cx="2271000" cy="0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7" name="Google Shape;1287;p37"/>
            <p:cNvCxnSpPr/>
            <p:nvPr/>
          </p:nvCxnSpPr>
          <p:spPr>
            <a:xfrm>
              <a:off x="1712715" y="2662104"/>
              <a:ext cx="2244900" cy="0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pic>
          <p:nvPicPr>
            <p:cNvPr id="1288" name="Google Shape;1288;p37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2342050" y="819525"/>
              <a:ext cx="680850" cy="4127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89" name="Google Shape;1289;p37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2342050" y="1446110"/>
              <a:ext cx="680850" cy="4127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90" name="Google Shape;1290;p37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2342050" y="2072694"/>
              <a:ext cx="680850" cy="4127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91" name="Google Shape;1291;p37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2342050" y="2693362"/>
              <a:ext cx="680850" cy="4127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92" name="Google Shape;1292;p37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2342050" y="3314031"/>
              <a:ext cx="680850" cy="4127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93" name="Google Shape;1293;p37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2342050" y="3952447"/>
              <a:ext cx="680850" cy="412782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294" name="Google Shape;1294;p37"/>
            <p:cNvCxnSpPr/>
            <p:nvPr/>
          </p:nvCxnSpPr>
          <p:spPr>
            <a:xfrm>
              <a:off x="1733225" y="3755475"/>
              <a:ext cx="2112300" cy="0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5" name="Google Shape;1295;p37"/>
            <p:cNvCxnSpPr/>
            <p:nvPr/>
          </p:nvCxnSpPr>
          <p:spPr>
            <a:xfrm>
              <a:off x="1733225" y="3128721"/>
              <a:ext cx="2112300" cy="0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6" name="Google Shape;1296;p37"/>
            <p:cNvCxnSpPr/>
            <p:nvPr/>
          </p:nvCxnSpPr>
          <p:spPr>
            <a:xfrm>
              <a:off x="1733225" y="2519121"/>
              <a:ext cx="2112300" cy="0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7" name="Google Shape;1297;p37"/>
            <p:cNvCxnSpPr/>
            <p:nvPr/>
          </p:nvCxnSpPr>
          <p:spPr>
            <a:xfrm>
              <a:off x="1733225" y="1889469"/>
              <a:ext cx="2112300" cy="0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298" name="Google Shape;1298;p37"/>
            <p:cNvGrpSpPr/>
            <p:nvPr/>
          </p:nvGrpSpPr>
          <p:grpSpPr>
            <a:xfrm>
              <a:off x="1703165" y="774500"/>
              <a:ext cx="2456416" cy="3943551"/>
              <a:chOff x="1703165" y="774500"/>
              <a:chExt cx="2456416" cy="3943551"/>
            </a:xfrm>
          </p:grpSpPr>
          <p:sp>
            <p:nvSpPr>
              <p:cNvPr id="1299" name="Google Shape;1299;p37"/>
              <p:cNvSpPr txBox="1"/>
              <p:nvPr/>
            </p:nvSpPr>
            <p:spPr>
              <a:xfrm>
                <a:off x="3129681" y="3067305"/>
                <a:ext cx="1029900" cy="261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fr" sz="500" b="1">
                    <a:solidFill>
                      <a:schemeClr val="dk1"/>
                    </a:solidFill>
                    <a:latin typeface="Comic Sans MS"/>
                    <a:ea typeface="Comic Sans MS"/>
                    <a:cs typeface="Comic Sans MS"/>
                    <a:sym typeface="Comic Sans MS"/>
                  </a:rPr>
                  <a:t>UTCA MODULE 4</a:t>
                </a:r>
                <a:endParaRPr sz="1000" b="1"/>
              </a:p>
            </p:txBody>
          </p:sp>
          <p:cxnSp>
            <p:nvCxnSpPr>
              <p:cNvPr id="1300" name="Google Shape;1300;p37"/>
              <p:cNvCxnSpPr/>
              <p:nvPr/>
            </p:nvCxnSpPr>
            <p:spPr>
              <a:xfrm flipH="1">
                <a:off x="3956921" y="774750"/>
                <a:ext cx="1500" cy="3913800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1301" name="Google Shape;1301;p37"/>
              <p:cNvSpPr txBox="1"/>
              <p:nvPr/>
            </p:nvSpPr>
            <p:spPr>
              <a:xfrm>
                <a:off x="3129681" y="1203413"/>
                <a:ext cx="1029900" cy="261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fr" sz="500" b="1">
                    <a:solidFill>
                      <a:schemeClr val="dk1"/>
                    </a:solidFill>
                    <a:latin typeface="Comic Sans MS"/>
                    <a:ea typeface="Comic Sans MS"/>
                    <a:cs typeface="Comic Sans MS"/>
                    <a:sym typeface="Comic Sans MS"/>
                  </a:rPr>
                  <a:t>UTCA MODULE 1</a:t>
                </a:r>
                <a:endParaRPr sz="1000" b="1"/>
              </a:p>
            </p:txBody>
          </p:sp>
          <p:cxnSp>
            <p:nvCxnSpPr>
              <p:cNvPr id="1302" name="Google Shape;1302;p37"/>
              <p:cNvCxnSpPr/>
              <p:nvPr/>
            </p:nvCxnSpPr>
            <p:spPr>
              <a:xfrm>
                <a:off x="3326800" y="1246375"/>
                <a:ext cx="0" cy="150900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1303" name="Google Shape;1303;p37"/>
              <p:cNvSpPr txBox="1"/>
              <p:nvPr/>
            </p:nvSpPr>
            <p:spPr>
              <a:xfrm>
                <a:off x="3129681" y="1828052"/>
                <a:ext cx="1029900" cy="261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fr" sz="500" b="1">
                    <a:solidFill>
                      <a:schemeClr val="dk1"/>
                    </a:solidFill>
                    <a:latin typeface="Comic Sans MS"/>
                    <a:ea typeface="Comic Sans MS"/>
                    <a:cs typeface="Comic Sans MS"/>
                    <a:sym typeface="Comic Sans MS"/>
                  </a:rPr>
                  <a:t>UTCA MODULE 2</a:t>
                </a:r>
                <a:endParaRPr sz="1000" b="1"/>
              </a:p>
            </p:txBody>
          </p:sp>
          <p:sp>
            <p:nvSpPr>
              <p:cNvPr id="1304" name="Google Shape;1304;p37"/>
              <p:cNvSpPr txBox="1"/>
              <p:nvPr/>
            </p:nvSpPr>
            <p:spPr>
              <a:xfrm>
                <a:off x="3129681" y="2457705"/>
                <a:ext cx="1029900" cy="261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fr" sz="500" b="1">
                    <a:solidFill>
                      <a:schemeClr val="dk1"/>
                    </a:solidFill>
                    <a:latin typeface="Comic Sans MS"/>
                    <a:ea typeface="Comic Sans MS"/>
                    <a:cs typeface="Comic Sans MS"/>
                    <a:sym typeface="Comic Sans MS"/>
                  </a:rPr>
                  <a:t>UTCA MODULE 3</a:t>
                </a:r>
                <a:endParaRPr sz="1000" b="1"/>
              </a:p>
            </p:txBody>
          </p:sp>
          <p:sp>
            <p:nvSpPr>
              <p:cNvPr id="1305" name="Google Shape;1305;p37"/>
              <p:cNvSpPr txBox="1"/>
              <p:nvPr/>
            </p:nvSpPr>
            <p:spPr>
              <a:xfrm>
                <a:off x="3127175" y="3694451"/>
                <a:ext cx="1029900" cy="261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fr" sz="500" b="1">
                    <a:solidFill>
                      <a:schemeClr val="dk1"/>
                    </a:solidFill>
                    <a:latin typeface="Comic Sans MS"/>
                    <a:ea typeface="Comic Sans MS"/>
                    <a:cs typeface="Comic Sans MS"/>
                    <a:sym typeface="Comic Sans MS"/>
                  </a:rPr>
                  <a:t>UTCA MODULE 5</a:t>
                </a:r>
                <a:endParaRPr sz="1000" b="1"/>
              </a:p>
            </p:txBody>
          </p:sp>
          <p:sp>
            <p:nvSpPr>
              <p:cNvPr id="1306" name="Google Shape;1306;p37"/>
              <p:cNvSpPr txBox="1"/>
              <p:nvPr/>
            </p:nvSpPr>
            <p:spPr>
              <a:xfrm>
                <a:off x="3127175" y="4456451"/>
                <a:ext cx="1029900" cy="261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fr" sz="500" b="1">
                    <a:solidFill>
                      <a:schemeClr val="dk1"/>
                    </a:solidFill>
                    <a:latin typeface="Comic Sans MS"/>
                    <a:ea typeface="Comic Sans MS"/>
                    <a:cs typeface="Comic Sans MS"/>
                    <a:sym typeface="Comic Sans MS"/>
                  </a:rPr>
                  <a:t>UTCA MODULE 6</a:t>
                </a:r>
                <a:endParaRPr sz="1000" b="1"/>
              </a:p>
            </p:txBody>
          </p:sp>
          <p:cxnSp>
            <p:nvCxnSpPr>
              <p:cNvPr id="1307" name="Google Shape;1307;p37"/>
              <p:cNvCxnSpPr/>
              <p:nvPr/>
            </p:nvCxnSpPr>
            <p:spPr>
              <a:xfrm>
                <a:off x="1721075" y="774500"/>
                <a:ext cx="0" cy="3899100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08" name="Google Shape;1308;p37"/>
              <p:cNvCxnSpPr/>
              <p:nvPr/>
            </p:nvCxnSpPr>
            <p:spPr>
              <a:xfrm>
                <a:off x="2296975" y="800700"/>
                <a:ext cx="0" cy="3864900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09" name="Google Shape;1309;p37"/>
              <p:cNvCxnSpPr/>
              <p:nvPr/>
            </p:nvCxnSpPr>
            <p:spPr>
              <a:xfrm>
                <a:off x="1703165" y="792675"/>
                <a:ext cx="2264100" cy="0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10" name="Google Shape;1310;p37"/>
              <p:cNvCxnSpPr/>
              <p:nvPr/>
            </p:nvCxnSpPr>
            <p:spPr>
              <a:xfrm>
                <a:off x="1733225" y="1264386"/>
                <a:ext cx="2112300" cy="0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311" name="Google Shape;1311;p37"/>
            <p:cNvCxnSpPr/>
            <p:nvPr/>
          </p:nvCxnSpPr>
          <p:spPr>
            <a:xfrm>
              <a:off x="1733225" y="4517475"/>
              <a:ext cx="2112300" cy="0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pic>
          <p:nvPicPr>
            <p:cNvPr id="1312" name="Google Shape;1312;p37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1829025" y="854712"/>
              <a:ext cx="361200" cy="361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3" name="Google Shape;1313;p37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1829025" y="3338912"/>
              <a:ext cx="361200" cy="361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4" name="Google Shape;1314;p37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1829025" y="3975752"/>
              <a:ext cx="361200" cy="361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5" name="Google Shape;1315;p37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1829025" y="1471629"/>
              <a:ext cx="361200" cy="361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6" name="Google Shape;1316;p37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1829025" y="2093062"/>
              <a:ext cx="361200" cy="361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7" name="Google Shape;1317;p37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1829025" y="2716014"/>
              <a:ext cx="361200" cy="3612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18" name="Google Shape;1318;p37"/>
          <p:cNvSpPr txBox="1"/>
          <p:nvPr/>
        </p:nvSpPr>
        <p:spPr>
          <a:xfrm rot="-5400000">
            <a:off x="4101725" y="3794000"/>
            <a:ext cx="1183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</a:endParaRPr>
          </a:p>
        </p:txBody>
      </p:sp>
      <p:grpSp>
        <p:nvGrpSpPr>
          <p:cNvPr id="1319" name="Google Shape;1319;p37"/>
          <p:cNvGrpSpPr/>
          <p:nvPr/>
        </p:nvGrpSpPr>
        <p:grpSpPr>
          <a:xfrm>
            <a:off x="3977700" y="773675"/>
            <a:ext cx="798075" cy="3915900"/>
            <a:chOff x="3977700" y="773675"/>
            <a:chExt cx="798075" cy="3915900"/>
          </a:xfrm>
        </p:grpSpPr>
        <p:sp>
          <p:nvSpPr>
            <p:cNvPr id="1320" name="Google Shape;1320;p37"/>
            <p:cNvSpPr txBox="1"/>
            <p:nvPr/>
          </p:nvSpPr>
          <p:spPr>
            <a:xfrm rot="-5400000">
              <a:off x="4114425" y="3570750"/>
              <a:ext cx="8301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1000" b="1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ETH</a:t>
              </a:r>
              <a:endParaRPr sz="10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1000" b="1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 1/25Gb/s</a:t>
              </a:r>
              <a:endParaRPr sz="1100" b="1"/>
            </a:p>
          </p:txBody>
        </p:sp>
        <p:cxnSp>
          <p:nvCxnSpPr>
            <p:cNvPr id="1321" name="Google Shape;1321;p37"/>
            <p:cNvCxnSpPr/>
            <p:nvPr/>
          </p:nvCxnSpPr>
          <p:spPr>
            <a:xfrm flipH="1">
              <a:off x="4523753" y="773675"/>
              <a:ext cx="600" cy="3915900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2" name="Google Shape;1322;p37"/>
            <p:cNvCxnSpPr/>
            <p:nvPr/>
          </p:nvCxnSpPr>
          <p:spPr>
            <a:xfrm>
              <a:off x="3977700" y="1039673"/>
              <a:ext cx="5286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cxnSp>
          <p:nvCxnSpPr>
            <p:cNvPr id="1323" name="Google Shape;1323;p37"/>
            <p:cNvCxnSpPr/>
            <p:nvPr/>
          </p:nvCxnSpPr>
          <p:spPr>
            <a:xfrm>
              <a:off x="3977700" y="1649273"/>
              <a:ext cx="5286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cxnSp>
          <p:nvCxnSpPr>
            <p:cNvPr id="1324" name="Google Shape;1324;p37"/>
            <p:cNvCxnSpPr/>
            <p:nvPr/>
          </p:nvCxnSpPr>
          <p:spPr>
            <a:xfrm>
              <a:off x="3977700" y="2258873"/>
              <a:ext cx="5286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cxnSp>
          <p:nvCxnSpPr>
            <p:cNvPr id="1325" name="Google Shape;1325;p37"/>
            <p:cNvCxnSpPr/>
            <p:nvPr/>
          </p:nvCxnSpPr>
          <p:spPr>
            <a:xfrm>
              <a:off x="3977700" y="2868473"/>
              <a:ext cx="5286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cxnSp>
          <p:nvCxnSpPr>
            <p:cNvPr id="1326" name="Google Shape;1326;p37"/>
            <p:cNvCxnSpPr/>
            <p:nvPr/>
          </p:nvCxnSpPr>
          <p:spPr>
            <a:xfrm>
              <a:off x="3977700" y="3478073"/>
              <a:ext cx="5286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cxnSp>
          <p:nvCxnSpPr>
            <p:cNvPr id="1327" name="Google Shape;1327;p37"/>
            <p:cNvCxnSpPr/>
            <p:nvPr/>
          </p:nvCxnSpPr>
          <p:spPr>
            <a:xfrm>
              <a:off x="3977700" y="4163873"/>
              <a:ext cx="5286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</p:grpSp>
      <p:grpSp>
        <p:nvGrpSpPr>
          <p:cNvPr id="1328" name="Google Shape;1328;p37"/>
          <p:cNvGrpSpPr/>
          <p:nvPr/>
        </p:nvGrpSpPr>
        <p:grpSpPr>
          <a:xfrm>
            <a:off x="5021950" y="1689625"/>
            <a:ext cx="2467500" cy="1959300"/>
            <a:chOff x="5021950" y="1689625"/>
            <a:chExt cx="2467500" cy="1959300"/>
          </a:xfrm>
        </p:grpSpPr>
        <p:cxnSp>
          <p:nvCxnSpPr>
            <p:cNvPr id="1329" name="Google Shape;1329;p37"/>
            <p:cNvCxnSpPr/>
            <p:nvPr/>
          </p:nvCxnSpPr>
          <p:spPr>
            <a:xfrm>
              <a:off x="7471275" y="1694325"/>
              <a:ext cx="0" cy="1947300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330" name="Google Shape;1330;p37"/>
            <p:cNvSpPr txBox="1"/>
            <p:nvPr/>
          </p:nvSpPr>
          <p:spPr>
            <a:xfrm>
              <a:off x="5040747" y="1708846"/>
              <a:ext cx="1101300" cy="323100"/>
            </a:xfrm>
            <a:prstGeom prst="rect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900" b="1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GRIT SERVER</a:t>
              </a:r>
              <a:endParaRPr/>
            </a:p>
          </p:txBody>
        </p:sp>
        <p:cxnSp>
          <p:nvCxnSpPr>
            <p:cNvPr id="1331" name="Google Shape;1331;p37"/>
            <p:cNvCxnSpPr/>
            <p:nvPr/>
          </p:nvCxnSpPr>
          <p:spPr>
            <a:xfrm>
              <a:off x="5021950" y="1707075"/>
              <a:ext cx="2467500" cy="3000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2" name="Google Shape;1332;p37"/>
            <p:cNvCxnSpPr/>
            <p:nvPr/>
          </p:nvCxnSpPr>
          <p:spPr>
            <a:xfrm>
              <a:off x="5039698" y="3629823"/>
              <a:ext cx="2449200" cy="0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3" name="Google Shape;1333;p37"/>
            <p:cNvCxnSpPr/>
            <p:nvPr/>
          </p:nvCxnSpPr>
          <p:spPr>
            <a:xfrm>
              <a:off x="5032875" y="1689625"/>
              <a:ext cx="0" cy="1959300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334" name="Google Shape;1334;p37"/>
          <p:cNvGrpSpPr/>
          <p:nvPr/>
        </p:nvGrpSpPr>
        <p:grpSpPr>
          <a:xfrm>
            <a:off x="3978800" y="773675"/>
            <a:ext cx="4874309" cy="3915600"/>
            <a:chOff x="3978800" y="773675"/>
            <a:chExt cx="4874309" cy="3915600"/>
          </a:xfrm>
        </p:grpSpPr>
        <p:cxnSp>
          <p:nvCxnSpPr>
            <p:cNvPr id="1335" name="Google Shape;1335;p37"/>
            <p:cNvCxnSpPr/>
            <p:nvPr/>
          </p:nvCxnSpPr>
          <p:spPr>
            <a:xfrm>
              <a:off x="4751203" y="773675"/>
              <a:ext cx="900" cy="3915600"/>
            </a:xfrm>
            <a:prstGeom prst="straightConnector1">
              <a:avLst/>
            </a:prstGeom>
            <a:noFill/>
            <a:ln w="381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36" name="Google Shape;1336;p37"/>
            <p:cNvGrpSpPr/>
            <p:nvPr/>
          </p:nvGrpSpPr>
          <p:grpSpPr>
            <a:xfrm>
              <a:off x="4770933" y="3804000"/>
              <a:ext cx="4082176" cy="560100"/>
              <a:chOff x="4736825" y="3804000"/>
              <a:chExt cx="3811200" cy="560100"/>
            </a:xfrm>
          </p:grpSpPr>
          <p:cxnSp>
            <p:nvCxnSpPr>
              <p:cNvPr id="1337" name="Google Shape;1337;p37"/>
              <p:cNvCxnSpPr/>
              <p:nvPr/>
            </p:nvCxnSpPr>
            <p:spPr>
              <a:xfrm>
                <a:off x="4736825" y="4140060"/>
                <a:ext cx="38112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triangle" w="med" len="med"/>
                <a:tailEnd type="none" w="med" len="med"/>
              </a:ln>
            </p:spPr>
          </p:cxnSp>
          <p:sp>
            <p:nvSpPr>
              <p:cNvPr id="1338" name="Google Shape;1338;p37"/>
              <p:cNvSpPr txBox="1"/>
              <p:nvPr/>
            </p:nvSpPr>
            <p:spPr>
              <a:xfrm>
                <a:off x="5555368" y="3931300"/>
                <a:ext cx="1719000" cy="307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fr" sz="800" b="1">
                    <a:solidFill>
                      <a:schemeClr val="accent1"/>
                    </a:solidFill>
                    <a:latin typeface="Comic Sans MS"/>
                    <a:ea typeface="Comic Sans MS"/>
                    <a:cs typeface="Comic Sans MS"/>
                    <a:sym typeface="Comic Sans MS"/>
                  </a:rPr>
                  <a:t>WHITE RABBIT (Optical fiber)</a:t>
                </a:r>
                <a:r>
                  <a:rPr lang="fr" sz="800" b="1">
                    <a:solidFill>
                      <a:schemeClr val="dk1"/>
                    </a:solidFill>
                    <a:latin typeface="Comic Sans MS"/>
                    <a:ea typeface="Comic Sans MS"/>
                    <a:cs typeface="Comic Sans MS"/>
                    <a:sym typeface="Comic Sans MS"/>
                  </a:rPr>
                  <a:t> </a:t>
                </a:r>
                <a:endParaRPr sz="200" b="1"/>
              </a:p>
            </p:txBody>
          </p:sp>
          <p:cxnSp>
            <p:nvCxnSpPr>
              <p:cNvPr id="1339" name="Google Shape;1339;p37"/>
              <p:cNvCxnSpPr/>
              <p:nvPr/>
            </p:nvCxnSpPr>
            <p:spPr>
              <a:xfrm>
                <a:off x="4736825" y="4028040"/>
                <a:ext cx="38112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triangle" w="med" len="med"/>
                <a:tailEnd type="none" w="med" len="med"/>
              </a:ln>
            </p:spPr>
          </p:cxnSp>
          <p:cxnSp>
            <p:nvCxnSpPr>
              <p:cNvPr id="1340" name="Google Shape;1340;p37"/>
              <p:cNvCxnSpPr/>
              <p:nvPr/>
            </p:nvCxnSpPr>
            <p:spPr>
              <a:xfrm>
                <a:off x="4736825" y="3916020"/>
                <a:ext cx="38112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triangle" w="med" len="med"/>
                <a:tailEnd type="none" w="med" len="med"/>
              </a:ln>
            </p:spPr>
          </p:cxnSp>
          <p:cxnSp>
            <p:nvCxnSpPr>
              <p:cNvPr id="1341" name="Google Shape;1341;p37"/>
              <p:cNvCxnSpPr/>
              <p:nvPr/>
            </p:nvCxnSpPr>
            <p:spPr>
              <a:xfrm>
                <a:off x="4736825" y="4364100"/>
                <a:ext cx="38112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triangle" w="med" len="med"/>
                <a:tailEnd type="none" w="med" len="med"/>
              </a:ln>
            </p:spPr>
          </p:cxnSp>
          <p:cxnSp>
            <p:nvCxnSpPr>
              <p:cNvPr id="1342" name="Google Shape;1342;p37"/>
              <p:cNvCxnSpPr/>
              <p:nvPr/>
            </p:nvCxnSpPr>
            <p:spPr>
              <a:xfrm>
                <a:off x="4736825" y="4252080"/>
                <a:ext cx="38112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triangle" w="med" len="med"/>
                <a:tailEnd type="none" w="med" len="med"/>
              </a:ln>
            </p:spPr>
          </p:cxnSp>
          <p:cxnSp>
            <p:nvCxnSpPr>
              <p:cNvPr id="1343" name="Google Shape;1343;p37"/>
              <p:cNvCxnSpPr/>
              <p:nvPr/>
            </p:nvCxnSpPr>
            <p:spPr>
              <a:xfrm>
                <a:off x="4736825" y="3804000"/>
                <a:ext cx="38112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triangle" w="med" len="med"/>
                <a:tailEnd type="none" w="med" len="med"/>
              </a:ln>
            </p:spPr>
          </p:cxnSp>
        </p:grpSp>
        <p:cxnSp>
          <p:nvCxnSpPr>
            <p:cNvPr id="1344" name="Google Shape;1344;p37"/>
            <p:cNvCxnSpPr/>
            <p:nvPr/>
          </p:nvCxnSpPr>
          <p:spPr>
            <a:xfrm>
              <a:off x="3978800" y="904836"/>
              <a:ext cx="7536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cxnSp>
          <p:nvCxnSpPr>
            <p:cNvPr id="1345" name="Google Shape;1345;p37"/>
            <p:cNvCxnSpPr/>
            <p:nvPr/>
          </p:nvCxnSpPr>
          <p:spPr>
            <a:xfrm>
              <a:off x="3978800" y="1514436"/>
              <a:ext cx="7536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cxnSp>
          <p:nvCxnSpPr>
            <p:cNvPr id="1346" name="Google Shape;1346;p37"/>
            <p:cNvCxnSpPr/>
            <p:nvPr/>
          </p:nvCxnSpPr>
          <p:spPr>
            <a:xfrm>
              <a:off x="3978800" y="2124036"/>
              <a:ext cx="7536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cxnSp>
          <p:nvCxnSpPr>
            <p:cNvPr id="1347" name="Google Shape;1347;p37"/>
            <p:cNvCxnSpPr/>
            <p:nvPr/>
          </p:nvCxnSpPr>
          <p:spPr>
            <a:xfrm>
              <a:off x="3978800" y="2733636"/>
              <a:ext cx="7536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cxnSp>
          <p:nvCxnSpPr>
            <p:cNvPr id="1348" name="Google Shape;1348;p37"/>
            <p:cNvCxnSpPr/>
            <p:nvPr/>
          </p:nvCxnSpPr>
          <p:spPr>
            <a:xfrm>
              <a:off x="3978800" y="3343236"/>
              <a:ext cx="7536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cxnSp>
          <p:nvCxnSpPr>
            <p:cNvPr id="1349" name="Google Shape;1349;p37"/>
            <p:cNvCxnSpPr/>
            <p:nvPr/>
          </p:nvCxnSpPr>
          <p:spPr>
            <a:xfrm>
              <a:off x="3978800" y="4029036"/>
              <a:ext cx="7536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</p:grpSp>
      <p:grpSp>
        <p:nvGrpSpPr>
          <p:cNvPr id="1350" name="Google Shape;1350;p37"/>
          <p:cNvGrpSpPr/>
          <p:nvPr/>
        </p:nvGrpSpPr>
        <p:grpSpPr>
          <a:xfrm>
            <a:off x="4519830" y="2094046"/>
            <a:ext cx="680700" cy="292500"/>
            <a:chOff x="4519830" y="2094046"/>
            <a:chExt cx="680700" cy="292500"/>
          </a:xfrm>
        </p:grpSpPr>
        <p:cxnSp>
          <p:nvCxnSpPr>
            <p:cNvPr id="1351" name="Google Shape;1351;p37"/>
            <p:cNvCxnSpPr/>
            <p:nvPr/>
          </p:nvCxnSpPr>
          <p:spPr>
            <a:xfrm>
              <a:off x="4540647" y="2336596"/>
              <a:ext cx="476100" cy="30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sp>
          <p:nvSpPr>
            <p:cNvPr id="1352" name="Google Shape;1352;p37"/>
            <p:cNvSpPr txBox="1"/>
            <p:nvPr/>
          </p:nvSpPr>
          <p:spPr>
            <a:xfrm>
              <a:off x="4519830" y="2094046"/>
              <a:ext cx="680700" cy="292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700" b="1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 25Gbe/s</a:t>
              </a:r>
              <a:endParaRPr sz="7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grpSp>
        <p:nvGrpSpPr>
          <p:cNvPr id="1353" name="Google Shape;1353;p37"/>
          <p:cNvGrpSpPr/>
          <p:nvPr/>
        </p:nvGrpSpPr>
        <p:grpSpPr>
          <a:xfrm>
            <a:off x="5417525" y="3136228"/>
            <a:ext cx="1960499" cy="621572"/>
            <a:chOff x="5417525" y="3136228"/>
            <a:chExt cx="1960499" cy="621572"/>
          </a:xfrm>
        </p:grpSpPr>
        <p:pic>
          <p:nvPicPr>
            <p:cNvPr id="1354" name="Google Shape;1354;p37"/>
            <p:cNvPicPr preferRelativeResize="0"/>
            <p:nvPr/>
          </p:nvPicPr>
          <p:blipFill>
            <a:blip r:embed="rId11">
              <a:alphaModFix/>
            </a:blip>
            <a:stretch>
              <a:fillRect/>
            </a:stretch>
          </p:blipFill>
          <p:spPr>
            <a:xfrm>
              <a:off x="6932525" y="3136228"/>
              <a:ext cx="445499" cy="495738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355" name="Google Shape;1355;p37"/>
            <p:cNvCxnSpPr>
              <a:endCxn id="1354" idx="1"/>
            </p:cNvCxnSpPr>
            <p:nvPr/>
          </p:nvCxnSpPr>
          <p:spPr>
            <a:xfrm>
              <a:off x="5417525" y="3384098"/>
              <a:ext cx="1515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1356" name="Google Shape;1356;p37"/>
            <p:cNvSpPr txBox="1"/>
            <p:nvPr/>
          </p:nvSpPr>
          <p:spPr>
            <a:xfrm>
              <a:off x="5437500" y="3157500"/>
              <a:ext cx="1503000" cy="60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900" b="1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ONLINE DATA </a:t>
              </a:r>
              <a:r>
                <a:rPr lang="fr" sz="900" b="1" baseline="30000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≤100%</a:t>
              </a:r>
              <a:endParaRPr sz="9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900" b="1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(Merger, oscillo, single) …</a:t>
              </a:r>
              <a:endParaRPr sz="9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grpSp>
        <p:nvGrpSpPr>
          <p:cNvPr id="1357" name="Google Shape;1357;p37"/>
          <p:cNvGrpSpPr/>
          <p:nvPr/>
        </p:nvGrpSpPr>
        <p:grpSpPr>
          <a:xfrm>
            <a:off x="6998689" y="1772611"/>
            <a:ext cx="397468" cy="805863"/>
            <a:chOff x="6998689" y="1772611"/>
            <a:chExt cx="397468" cy="805863"/>
          </a:xfrm>
        </p:grpSpPr>
        <p:pic>
          <p:nvPicPr>
            <p:cNvPr id="1358" name="Google Shape;1358;p37"/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7016826" y="2206005"/>
              <a:ext cx="361200" cy="3724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59" name="Google Shape;1359;p37"/>
            <p:cNvPicPr preferRelativeResize="0"/>
            <p:nvPr/>
          </p:nvPicPr>
          <p:blipFill>
            <a:blip r:embed="rId13">
              <a:alphaModFix/>
            </a:blip>
            <a:stretch>
              <a:fillRect/>
            </a:stretch>
          </p:blipFill>
          <p:spPr>
            <a:xfrm>
              <a:off x="6998689" y="1772611"/>
              <a:ext cx="397468" cy="3724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60" name="Google Shape;1360;p37"/>
          <p:cNvGrpSpPr/>
          <p:nvPr/>
        </p:nvGrpSpPr>
        <p:grpSpPr>
          <a:xfrm>
            <a:off x="6296025" y="1772600"/>
            <a:ext cx="548700" cy="840276"/>
            <a:chOff x="6296025" y="1772600"/>
            <a:chExt cx="548700" cy="840276"/>
          </a:xfrm>
        </p:grpSpPr>
        <p:pic>
          <p:nvPicPr>
            <p:cNvPr id="1361" name="Google Shape;1361;p37"/>
            <p:cNvPicPr preferRelativeResize="0"/>
            <p:nvPr/>
          </p:nvPicPr>
          <p:blipFill>
            <a:blip r:embed="rId14">
              <a:alphaModFix/>
            </a:blip>
            <a:stretch>
              <a:fillRect/>
            </a:stretch>
          </p:blipFill>
          <p:spPr>
            <a:xfrm>
              <a:off x="6296025" y="1772600"/>
              <a:ext cx="548700" cy="3724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62" name="Google Shape;1362;p37"/>
            <p:cNvPicPr preferRelativeResize="0"/>
            <p:nvPr/>
          </p:nvPicPr>
          <p:blipFill>
            <a:blip r:embed="rId15">
              <a:alphaModFix/>
            </a:blip>
            <a:stretch>
              <a:fillRect/>
            </a:stretch>
          </p:blipFill>
          <p:spPr>
            <a:xfrm>
              <a:off x="6364556" y="2201496"/>
              <a:ext cx="397449" cy="41138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63" name="Google Shape;1363;p37"/>
          <p:cNvGrpSpPr/>
          <p:nvPr/>
        </p:nvGrpSpPr>
        <p:grpSpPr>
          <a:xfrm>
            <a:off x="4834210" y="4390255"/>
            <a:ext cx="2666241" cy="397695"/>
            <a:chOff x="4834210" y="4390255"/>
            <a:chExt cx="2666241" cy="397695"/>
          </a:xfrm>
        </p:grpSpPr>
        <p:sp>
          <p:nvSpPr>
            <p:cNvPr id="1364" name="Google Shape;1364;p37"/>
            <p:cNvSpPr txBox="1"/>
            <p:nvPr/>
          </p:nvSpPr>
          <p:spPr>
            <a:xfrm>
              <a:off x="4834210" y="4399923"/>
              <a:ext cx="3612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400" b="1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GPIO 1-6</a:t>
              </a:r>
              <a:endParaRPr sz="4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cxnSp>
          <p:nvCxnSpPr>
            <p:cNvPr id="1365" name="Google Shape;1365;p37"/>
            <p:cNvCxnSpPr/>
            <p:nvPr/>
          </p:nvCxnSpPr>
          <p:spPr>
            <a:xfrm>
              <a:off x="5096624" y="4470120"/>
              <a:ext cx="1827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366" name="Google Shape;1366;p37"/>
            <p:cNvCxnSpPr/>
            <p:nvPr/>
          </p:nvCxnSpPr>
          <p:spPr>
            <a:xfrm>
              <a:off x="5096624" y="4501697"/>
              <a:ext cx="1827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367" name="Google Shape;1367;p37"/>
            <p:cNvCxnSpPr/>
            <p:nvPr/>
          </p:nvCxnSpPr>
          <p:spPr>
            <a:xfrm>
              <a:off x="5096624" y="4533275"/>
              <a:ext cx="1827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368" name="Google Shape;1368;p37"/>
            <p:cNvCxnSpPr/>
            <p:nvPr/>
          </p:nvCxnSpPr>
          <p:spPr>
            <a:xfrm>
              <a:off x="5096624" y="4564853"/>
              <a:ext cx="1827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369" name="Google Shape;1369;p37"/>
            <p:cNvCxnSpPr/>
            <p:nvPr/>
          </p:nvCxnSpPr>
          <p:spPr>
            <a:xfrm>
              <a:off x="5096624" y="4596431"/>
              <a:ext cx="1827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370" name="Google Shape;1370;p37"/>
            <p:cNvCxnSpPr/>
            <p:nvPr/>
          </p:nvCxnSpPr>
          <p:spPr>
            <a:xfrm>
              <a:off x="5096624" y="4628008"/>
              <a:ext cx="1827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1371" name="Google Shape;1371;p37"/>
            <p:cNvSpPr txBox="1"/>
            <p:nvPr/>
          </p:nvSpPr>
          <p:spPr>
            <a:xfrm>
              <a:off x="5215210" y="4399923"/>
              <a:ext cx="3612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400" b="1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PPS</a:t>
              </a:r>
              <a:endParaRPr sz="4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400" b="1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1-6</a:t>
              </a:r>
              <a:endParaRPr sz="4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cxnSp>
          <p:nvCxnSpPr>
            <p:cNvPr id="1372" name="Google Shape;1372;p37"/>
            <p:cNvCxnSpPr/>
            <p:nvPr/>
          </p:nvCxnSpPr>
          <p:spPr>
            <a:xfrm>
              <a:off x="5573375" y="4547925"/>
              <a:ext cx="15825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1373" name="Google Shape;1373;p37"/>
            <p:cNvSpPr txBox="1"/>
            <p:nvPr/>
          </p:nvSpPr>
          <p:spPr>
            <a:xfrm>
              <a:off x="5953125" y="4464850"/>
              <a:ext cx="1526700" cy="32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900" b="1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PPS (NIM) </a:t>
              </a:r>
              <a:endParaRPr sz="300" b="1"/>
            </a:p>
          </p:txBody>
        </p:sp>
        <p:pic>
          <p:nvPicPr>
            <p:cNvPr id="1374" name="Google Shape;1374;p37"/>
            <p:cNvPicPr preferRelativeResize="0"/>
            <p:nvPr/>
          </p:nvPicPr>
          <p:blipFill>
            <a:blip r:embed="rId16">
              <a:alphaModFix/>
            </a:blip>
            <a:stretch>
              <a:fillRect/>
            </a:stretch>
          </p:blipFill>
          <p:spPr>
            <a:xfrm>
              <a:off x="7197976" y="4390255"/>
              <a:ext cx="302475" cy="31655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75" name="Google Shape;1375;p37"/>
          <p:cNvSpPr txBox="1"/>
          <p:nvPr/>
        </p:nvSpPr>
        <p:spPr>
          <a:xfrm>
            <a:off x="211900" y="87725"/>
            <a:ext cx="53478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2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GRIT BEE → </a:t>
            </a:r>
            <a:r>
              <a:rPr lang="fr" sz="22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Standalone mode</a:t>
            </a:r>
            <a:r>
              <a:rPr lang="fr" sz="22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sz="2200" b="1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grpSp>
        <p:nvGrpSpPr>
          <p:cNvPr id="1376" name="Google Shape;1376;p37"/>
          <p:cNvGrpSpPr/>
          <p:nvPr/>
        </p:nvGrpSpPr>
        <p:grpSpPr>
          <a:xfrm>
            <a:off x="3326000" y="2699700"/>
            <a:ext cx="2556956" cy="902186"/>
            <a:chOff x="4218814" y="2949873"/>
            <a:chExt cx="1425600" cy="652104"/>
          </a:xfrm>
        </p:grpSpPr>
        <p:sp>
          <p:nvSpPr>
            <p:cNvPr id="1377" name="Google Shape;1377;p37"/>
            <p:cNvSpPr/>
            <p:nvPr/>
          </p:nvSpPr>
          <p:spPr>
            <a:xfrm>
              <a:off x="4339507" y="2949873"/>
              <a:ext cx="1213704" cy="652104"/>
            </a:xfrm>
            <a:prstGeom prst="cloud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37"/>
            <p:cNvSpPr txBox="1"/>
            <p:nvPr/>
          </p:nvSpPr>
          <p:spPr>
            <a:xfrm>
              <a:off x="4218814" y="3111691"/>
              <a:ext cx="1425600" cy="31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800" b="1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Data Processing → ML, Algorithm,</a:t>
              </a:r>
              <a:endParaRPr sz="8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800" b="1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Software Trigger/Merger, etc.)</a:t>
              </a:r>
              <a:endParaRPr sz="8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graphicFrame>
        <p:nvGraphicFramePr>
          <p:cNvPr id="1379" name="Google Shape;1379;p37"/>
          <p:cNvGraphicFramePr/>
          <p:nvPr/>
        </p:nvGraphicFramePr>
        <p:xfrm>
          <a:off x="5030093" y="444788"/>
          <a:ext cx="2455425" cy="1183200"/>
        </p:xfrm>
        <a:graphic>
          <a:graphicData uri="http://schemas.openxmlformats.org/drawingml/2006/table">
            <a:tbl>
              <a:tblPr>
                <a:noFill/>
                <a:tableStyleId>{CCC69129-6BB6-4826-A36D-29F44B60BB9C}</a:tableStyleId>
              </a:tblPr>
              <a:tblGrid>
                <a:gridCol w="818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8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8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58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5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600" b="1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Module </a:t>
                      </a:r>
                      <a:endParaRPr sz="600" b="1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600" b="1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CRATE</a:t>
                      </a:r>
                      <a:endParaRPr sz="600" b="1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58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600" b="1">
                          <a:solidFill>
                            <a:schemeClr val="lt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Mandatory</a:t>
                      </a:r>
                      <a:endParaRPr sz="600" b="1">
                        <a:solidFill>
                          <a:schemeClr val="lt1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600" b="1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1/10Gbe</a:t>
                      </a:r>
                      <a:endParaRPr sz="600" b="1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600" b="1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2x 1/25Gbe</a:t>
                      </a:r>
                      <a:endParaRPr sz="600" b="1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58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600" b="1">
                          <a:solidFill>
                            <a:schemeClr val="lt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Eth (Opt1)</a:t>
                      </a:r>
                      <a:endParaRPr sz="600" b="1">
                        <a:solidFill>
                          <a:schemeClr val="lt1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600" b="1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40Gbe</a:t>
                      </a:r>
                      <a:endParaRPr sz="600" b="1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600" b="1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2x 100Gbe</a:t>
                      </a:r>
                      <a:endParaRPr sz="600" b="1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58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600" b="1">
                          <a:solidFill>
                            <a:srgbClr val="FF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PCIe (Opt2)</a:t>
                      </a:r>
                      <a:endParaRPr sz="600" b="1">
                        <a:solidFill>
                          <a:srgbClr val="FF0000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600" b="1">
                          <a:solidFill>
                            <a:srgbClr val="FF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64Gb/s</a:t>
                      </a:r>
                      <a:endParaRPr sz="600" b="1">
                        <a:solidFill>
                          <a:srgbClr val="FF0000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600" b="1">
                          <a:solidFill>
                            <a:srgbClr val="FF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2x 128Gb/s</a:t>
                      </a:r>
                      <a:endParaRPr sz="600" b="1">
                        <a:solidFill>
                          <a:srgbClr val="FF0000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80" name="Google Shape;1380;p37"/>
          <p:cNvSpPr txBox="1"/>
          <p:nvPr/>
        </p:nvSpPr>
        <p:spPr>
          <a:xfrm>
            <a:off x="-27525" y="4713079"/>
            <a:ext cx="36915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800" b="1">
                <a:solidFill>
                  <a:srgbClr val="F2F2F2"/>
                </a:solidFill>
                <a:latin typeface="Comic Sans MS"/>
                <a:ea typeface="Comic Sans MS"/>
                <a:cs typeface="Comic Sans MS"/>
                <a:sym typeface="Comic Sans MS"/>
              </a:rPr>
              <a:t>AGATA-GRIT-VAMOS@2025-06-13 Caen, David Etasse</a:t>
            </a:r>
            <a:endParaRPr sz="10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85" name="Google Shape;1385;p38"/>
          <p:cNvCxnSpPr/>
          <p:nvPr/>
        </p:nvCxnSpPr>
        <p:spPr>
          <a:xfrm>
            <a:off x="4751203" y="773675"/>
            <a:ext cx="900" cy="39156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86" name="Google Shape;1386;p38"/>
          <p:cNvSpPr txBox="1"/>
          <p:nvPr/>
        </p:nvSpPr>
        <p:spPr>
          <a:xfrm rot="-5400000">
            <a:off x="2705363" y="8686800"/>
            <a:ext cx="30000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 b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OPTIONAL</a:t>
            </a:r>
            <a:endParaRPr/>
          </a:p>
        </p:txBody>
      </p:sp>
      <p:sp>
        <p:nvSpPr>
          <p:cNvPr id="1387" name="Google Shape;1387;p38"/>
          <p:cNvSpPr txBox="1"/>
          <p:nvPr/>
        </p:nvSpPr>
        <p:spPr>
          <a:xfrm rot="-5400000">
            <a:off x="3842375" y="8625350"/>
            <a:ext cx="11832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MANDATORY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388" name="Google Shape;1388;p38"/>
          <p:cNvSpPr/>
          <p:nvPr/>
        </p:nvSpPr>
        <p:spPr>
          <a:xfrm>
            <a:off x="43000" y="4792063"/>
            <a:ext cx="8243100" cy="1422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89" name="Google Shape;1389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49752" y="-76200"/>
            <a:ext cx="1471000" cy="1471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90" name="Google Shape;1390;p3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13</a:t>
            </a:fld>
            <a:endParaRPr/>
          </a:p>
        </p:txBody>
      </p:sp>
      <p:sp>
        <p:nvSpPr>
          <p:cNvPr id="1391" name="Google Shape;1391;p38"/>
          <p:cNvSpPr/>
          <p:nvPr/>
        </p:nvSpPr>
        <p:spPr>
          <a:xfrm>
            <a:off x="43000" y="619275"/>
            <a:ext cx="7466100" cy="582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2" name="Google Shape;1392;p38"/>
          <p:cNvSpPr/>
          <p:nvPr/>
        </p:nvSpPr>
        <p:spPr>
          <a:xfrm>
            <a:off x="110554" y="669029"/>
            <a:ext cx="7466100" cy="21600"/>
          </a:xfrm>
          <a:prstGeom prst="rect">
            <a:avLst/>
          </a:prstGeom>
          <a:solidFill>
            <a:srgbClr val="F69B6B"/>
          </a:solidFill>
          <a:ln w="9525" cap="flat" cmpd="sng">
            <a:solidFill>
              <a:srgbClr val="F69B6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93" name="Google Shape;1393;p38"/>
          <p:cNvGrpSpPr/>
          <p:nvPr/>
        </p:nvGrpSpPr>
        <p:grpSpPr>
          <a:xfrm>
            <a:off x="7480185" y="1674500"/>
            <a:ext cx="1401900" cy="461700"/>
            <a:chOff x="7175385" y="1674500"/>
            <a:chExt cx="1401900" cy="461700"/>
          </a:xfrm>
        </p:grpSpPr>
        <p:cxnSp>
          <p:nvCxnSpPr>
            <p:cNvPr id="1394" name="Google Shape;1394;p38"/>
            <p:cNvCxnSpPr/>
            <p:nvPr/>
          </p:nvCxnSpPr>
          <p:spPr>
            <a:xfrm>
              <a:off x="7175385" y="1903102"/>
              <a:ext cx="14019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sp>
          <p:nvSpPr>
            <p:cNvPr id="1395" name="Google Shape;1395;p38"/>
            <p:cNvSpPr txBox="1"/>
            <p:nvPr/>
          </p:nvSpPr>
          <p:spPr>
            <a:xfrm>
              <a:off x="7423700" y="1674500"/>
              <a:ext cx="11469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900" b="1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Command SSH </a:t>
              </a:r>
              <a:endParaRPr sz="9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900" b="1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 (Ethernet) </a:t>
              </a:r>
              <a:endParaRPr sz="300" b="1"/>
            </a:p>
          </p:txBody>
        </p:sp>
      </p:grpSp>
      <p:grpSp>
        <p:nvGrpSpPr>
          <p:cNvPr id="1396" name="Google Shape;1396;p38"/>
          <p:cNvGrpSpPr/>
          <p:nvPr/>
        </p:nvGrpSpPr>
        <p:grpSpPr>
          <a:xfrm>
            <a:off x="4770933" y="3804000"/>
            <a:ext cx="4082176" cy="560100"/>
            <a:chOff x="4736825" y="3804000"/>
            <a:chExt cx="3811200" cy="560100"/>
          </a:xfrm>
        </p:grpSpPr>
        <p:cxnSp>
          <p:nvCxnSpPr>
            <p:cNvPr id="1397" name="Google Shape;1397;p38"/>
            <p:cNvCxnSpPr/>
            <p:nvPr/>
          </p:nvCxnSpPr>
          <p:spPr>
            <a:xfrm>
              <a:off x="4736825" y="4140060"/>
              <a:ext cx="38112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triangle" w="med" len="med"/>
              <a:tailEnd type="none" w="med" len="med"/>
            </a:ln>
          </p:spPr>
        </p:cxnSp>
        <p:sp>
          <p:nvSpPr>
            <p:cNvPr id="1398" name="Google Shape;1398;p38"/>
            <p:cNvSpPr txBox="1"/>
            <p:nvPr/>
          </p:nvSpPr>
          <p:spPr>
            <a:xfrm>
              <a:off x="5555376" y="3931305"/>
              <a:ext cx="14907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800" b="1">
                  <a:solidFill>
                    <a:schemeClr val="accent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SMART (Optical fiber)</a:t>
              </a:r>
              <a:r>
                <a:rPr lang="fr" sz="800" b="1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 </a:t>
              </a:r>
              <a:endParaRPr sz="200" b="1"/>
            </a:p>
          </p:txBody>
        </p:sp>
        <p:cxnSp>
          <p:nvCxnSpPr>
            <p:cNvPr id="1399" name="Google Shape;1399;p38"/>
            <p:cNvCxnSpPr/>
            <p:nvPr/>
          </p:nvCxnSpPr>
          <p:spPr>
            <a:xfrm>
              <a:off x="4736825" y="4028040"/>
              <a:ext cx="38112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triangle" w="med" len="med"/>
              <a:tailEnd type="none" w="med" len="med"/>
            </a:ln>
          </p:spPr>
        </p:cxnSp>
        <p:cxnSp>
          <p:nvCxnSpPr>
            <p:cNvPr id="1400" name="Google Shape;1400;p38"/>
            <p:cNvCxnSpPr/>
            <p:nvPr/>
          </p:nvCxnSpPr>
          <p:spPr>
            <a:xfrm>
              <a:off x="4736825" y="3916020"/>
              <a:ext cx="38112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triangle" w="med" len="med"/>
              <a:tailEnd type="none" w="med" len="med"/>
            </a:ln>
          </p:spPr>
        </p:cxnSp>
        <p:cxnSp>
          <p:nvCxnSpPr>
            <p:cNvPr id="1401" name="Google Shape;1401;p38"/>
            <p:cNvCxnSpPr/>
            <p:nvPr/>
          </p:nvCxnSpPr>
          <p:spPr>
            <a:xfrm>
              <a:off x="4736825" y="4364100"/>
              <a:ext cx="38112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triangle" w="med" len="med"/>
              <a:tailEnd type="none" w="med" len="med"/>
            </a:ln>
          </p:spPr>
        </p:cxnSp>
        <p:cxnSp>
          <p:nvCxnSpPr>
            <p:cNvPr id="1402" name="Google Shape;1402;p38"/>
            <p:cNvCxnSpPr/>
            <p:nvPr/>
          </p:nvCxnSpPr>
          <p:spPr>
            <a:xfrm>
              <a:off x="4736825" y="4252080"/>
              <a:ext cx="38112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triangle" w="med" len="med"/>
              <a:tailEnd type="none" w="med" len="med"/>
            </a:ln>
          </p:spPr>
        </p:cxnSp>
        <p:cxnSp>
          <p:nvCxnSpPr>
            <p:cNvPr id="1403" name="Google Shape;1403;p38"/>
            <p:cNvCxnSpPr/>
            <p:nvPr/>
          </p:nvCxnSpPr>
          <p:spPr>
            <a:xfrm>
              <a:off x="4736825" y="3804000"/>
              <a:ext cx="38112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triangle" w="med" len="med"/>
              <a:tailEnd type="none" w="med" len="med"/>
            </a:ln>
          </p:spPr>
        </p:cxnSp>
      </p:grpSp>
      <p:grpSp>
        <p:nvGrpSpPr>
          <p:cNvPr id="1404" name="Google Shape;1404;p38"/>
          <p:cNvGrpSpPr/>
          <p:nvPr/>
        </p:nvGrpSpPr>
        <p:grpSpPr>
          <a:xfrm>
            <a:off x="7480185" y="2176750"/>
            <a:ext cx="1421610" cy="461700"/>
            <a:chOff x="7175385" y="2176750"/>
            <a:chExt cx="1421610" cy="461700"/>
          </a:xfrm>
        </p:grpSpPr>
        <p:sp>
          <p:nvSpPr>
            <p:cNvPr id="1405" name="Google Shape;1405;p38"/>
            <p:cNvSpPr txBox="1"/>
            <p:nvPr/>
          </p:nvSpPr>
          <p:spPr>
            <a:xfrm>
              <a:off x="7195094" y="2176750"/>
              <a:ext cx="14019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900" b="1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Grafana Query</a:t>
              </a:r>
              <a:endParaRPr sz="9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900" b="1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 (Ethernet) </a:t>
              </a:r>
              <a:endParaRPr sz="300" b="1"/>
            </a:p>
          </p:txBody>
        </p:sp>
        <p:cxnSp>
          <p:nvCxnSpPr>
            <p:cNvPr id="1406" name="Google Shape;1406;p38"/>
            <p:cNvCxnSpPr/>
            <p:nvPr/>
          </p:nvCxnSpPr>
          <p:spPr>
            <a:xfrm>
              <a:off x="7175385" y="2405346"/>
              <a:ext cx="14019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triangle" w="med" len="med"/>
              <a:tailEnd type="none" w="med" len="med"/>
            </a:ln>
          </p:spPr>
        </p:cxnSp>
      </p:grpSp>
      <p:pic>
        <p:nvPicPr>
          <p:cNvPr id="1407" name="Google Shape;1407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16826" y="2206005"/>
            <a:ext cx="361200" cy="372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8" name="Google Shape;1408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32525" y="3136228"/>
            <a:ext cx="445499" cy="49573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09" name="Google Shape;1409;p38"/>
          <p:cNvGrpSpPr/>
          <p:nvPr/>
        </p:nvGrpSpPr>
        <p:grpSpPr>
          <a:xfrm>
            <a:off x="5417525" y="3159649"/>
            <a:ext cx="3460799" cy="461700"/>
            <a:chOff x="5112725" y="3159649"/>
            <a:chExt cx="3460799" cy="461700"/>
          </a:xfrm>
        </p:grpSpPr>
        <p:cxnSp>
          <p:nvCxnSpPr>
            <p:cNvPr id="1410" name="Google Shape;1410;p38"/>
            <p:cNvCxnSpPr>
              <a:endCxn id="1408" idx="1"/>
            </p:cNvCxnSpPr>
            <p:nvPr/>
          </p:nvCxnSpPr>
          <p:spPr>
            <a:xfrm>
              <a:off x="5112725" y="3384098"/>
              <a:ext cx="1515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grpSp>
          <p:nvGrpSpPr>
            <p:cNvPr id="1411" name="Google Shape;1411;p38"/>
            <p:cNvGrpSpPr/>
            <p:nvPr/>
          </p:nvGrpSpPr>
          <p:grpSpPr>
            <a:xfrm>
              <a:off x="7073224" y="3159649"/>
              <a:ext cx="1500300" cy="461700"/>
              <a:chOff x="7073224" y="3159649"/>
              <a:chExt cx="1500300" cy="461700"/>
            </a:xfrm>
          </p:grpSpPr>
          <p:cxnSp>
            <p:nvCxnSpPr>
              <p:cNvPr id="1412" name="Google Shape;1412;p38"/>
              <p:cNvCxnSpPr>
                <a:stCxn id="1408" idx="3"/>
              </p:cNvCxnSpPr>
              <p:nvPr/>
            </p:nvCxnSpPr>
            <p:spPr>
              <a:xfrm>
                <a:off x="7073224" y="3384098"/>
                <a:ext cx="15003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sp>
            <p:nvSpPr>
              <p:cNvPr id="1413" name="Google Shape;1413;p38"/>
              <p:cNvSpPr txBox="1"/>
              <p:nvPr/>
            </p:nvSpPr>
            <p:spPr>
              <a:xfrm>
                <a:off x="7266300" y="3159649"/>
                <a:ext cx="1101300" cy="461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fr" sz="900" b="1">
                    <a:solidFill>
                      <a:schemeClr val="dk1"/>
                    </a:solidFill>
                    <a:latin typeface="Comic Sans MS"/>
                    <a:ea typeface="Comic Sans MS"/>
                    <a:cs typeface="Comic Sans MS"/>
                    <a:sym typeface="Comic Sans MS"/>
                  </a:rPr>
                  <a:t>HISTOGRAM</a:t>
                </a:r>
                <a:endParaRPr sz="900" b="1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endParaRPr>
              </a:p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fr" sz="900" b="1">
                    <a:solidFill>
                      <a:schemeClr val="dk1"/>
                    </a:solidFill>
                    <a:latin typeface="Comic Sans MS"/>
                    <a:ea typeface="Comic Sans MS"/>
                    <a:cs typeface="Comic Sans MS"/>
                    <a:sym typeface="Comic Sans MS"/>
                  </a:rPr>
                  <a:t>(Ethernet) </a:t>
                </a:r>
                <a:endParaRPr/>
              </a:p>
            </p:txBody>
          </p:sp>
        </p:grpSp>
      </p:grpSp>
      <p:grpSp>
        <p:nvGrpSpPr>
          <p:cNvPr id="1414" name="Google Shape;1414;p38"/>
          <p:cNvGrpSpPr/>
          <p:nvPr/>
        </p:nvGrpSpPr>
        <p:grpSpPr>
          <a:xfrm>
            <a:off x="4541800" y="1165658"/>
            <a:ext cx="4308900" cy="461700"/>
            <a:chOff x="4541800" y="1165658"/>
            <a:chExt cx="4308900" cy="461700"/>
          </a:xfrm>
        </p:grpSpPr>
        <p:cxnSp>
          <p:nvCxnSpPr>
            <p:cNvPr id="1415" name="Google Shape;1415;p38"/>
            <p:cNvCxnSpPr/>
            <p:nvPr/>
          </p:nvCxnSpPr>
          <p:spPr>
            <a:xfrm rot="10800000" flipH="1">
              <a:off x="4541800" y="1398415"/>
              <a:ext cx="4308900" cy="21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sp>
          <p:nvSpPr>
            <p:cNvPr id="1416" name="Google Shape;1416;p38"/>
            <p:cNvSpPr txBox="1"/>
            <p:nvPr/>
          </p:nvSpPr>
          <p:spPr>
            <a:xfrm>
              <a:off x="5662259" y="1165658"/>
              <a:ext cx="10473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900" b="1">
                  <a:solidFill>
                    <a:schemeClr val="accent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Command SSH</a:t>
              </a:r>
              <a:endParaRPr sz="900" b="1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900" b="1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(Ethernet) </a:t>
              </a:r>
              <a:endParaRPr sz="300" b="1"/>
            </a:p>
          </p:txBody>
        </p:sp>
      </p:grpSp>
      <p:pic>
        <p:nvPicPr>
          <p:cNvPr id="1417" name="Google Shape;1417;p3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273319" y="2134100"/>
            <a:ext cx="302480" cy="425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8" name="Google Shape;1418;p3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17719" y="2134100"/>
            <a:ext cx="302480" cy="4258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19" name="Google Shape;1419;p38"/>
          <p:cNvGrpSpPr/>
          <p:nvPr/>
        </p:nvGrpSpPr>
        <p:grpSpPr>
          <a:xfrm>
            <a:off x="5353250" y="2559725"/>
            <a:ext cx="3528900" cy="461700"/>
            <a:chOff x="5048450" y="2559725"/>
            <a:chExt cx="3528900" cy="461700"/>
          </a:xfrm>
        </p:grpSpPr>
        <p:grpSp>
          <p:nvGrpSpPr>
            <p:cNvPr id="1420" name="Google Shape;1420;p38"/>
            <p:cNvGrpSpPr/>
            <p:nvPr/>
          </p:nvGrpSpPr>
          <p:grpSpPr>
            <a:xfrm>
              <a:off x="5048450" y="2559725"/>
              <a:ext cx="3528900" cy="461700"/>
              <a:chOff x="5048450" y="2559725"/>
              <a:chExt cx="3528900" cy="461700"/>
            </a:xfrm>
          </p:grpSpPr>
          <p:cxnSp>
            <p:nvCxnSpPr>
              <p:cNvPr id="1421" name="Google Shape;1421;p38"/>
              <p:cNvCxnSpPr/>
              <p:nvPr/>
            </p:nvCxnSpPr>
            <p:spPr>
              <a:xfrm>
                <a:off x="5048450" y="2786350"/>
                <a:ext cx="3528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sp>
            <p:nvSpPr>
              <p:cNvPr id="1422" name="Google Shape;1422;p38"/>
              <p:cNvSpPr txBox="1"/>
              <p:nvPr/>
            </p:nvSpPr>
            <p:spPr>
              <a:xfrm>
                <a:off x="7266300" y="2559725"/>
                <a:ext cx="1304400" cy="461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fr" sz="900" b="1">
                    <a:solidFill>
                      <a:schemeClr val="dk1"/>
                    </a:solidFill>
                    <a:latin typeface="Comic Sans MS"/>
                    <a:ea typeface="Comic Sans MS"/>
                    <a:cs typeface="Comic Sans MS"/>
                    <a:sym typeface="Comic Sans MS"/>
                  </a:rPr>
                  <a:t>MERGER DATA </a:t>
                </a:r>
                <a:r>
                  <a:rPr lang="fr" sz="900" b="1" baseline="30000">
                    <a:solidFill>
                      <a:schemeClr val="dk1"/>
                    </a:solidFill>
                    <a:latin typeface="Comic Sans MS"/>
                    <a:ea typeface="Comic Sans MS"/>
                    <a:cs typeface="Comic Sans MS"/>
                    <a:sym typeface="Comic Sans MS"/>
                  </a:rPr>
                  <a:t>100%</a:t>
                </a:r>
                <a:endParaRPr sz="900" b="1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endParaRPr>
              </a:p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fr" sz="900" b="1">
                    <a:solidFill>
                      <a:schemeClr val="dk1"/>
                    </a:solidFill>
                    <a:latin typeface="Comic Sans MS"/>
                    <a:ea typeface="Comic Sans MS"/>
                    <a:cs typeface="Comic Sans MS"/>
                    <a:sym typeface="Comic Sans MS"/>
                  </a:rPr>
                  <a:t>(Ethernet) </a:t>
                </a:r>
                <a:endParaRPr/>
              </a:p>
            </p:txBody>
          </p:sp>
        </p:grpSp>
        <p:cxnSp>
          <p:nvCxnSpPr>
            <p:cNvPr id="1423" name="Google Shape;1423;p38"/>
            <p:cNvCxnSpPr>
              <a:endCxn id="1417" idx="2"/>
            </p:cNvCxnSpPr>
            <p:nvPr/>
          </p:nvCxnSpPr>
          <p:spPr>
            <a:xfrm rot="10800000" flipH="1">
              <a:off x="5119459" y="2559950"/>
              <a:ext cx="300" cy="2304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424" name="Google Shape;1424;p38"/>
            <p:cNvCxnSpPr/>
            <p:nvPr/>
          </p:nvCxnSpPr>
          <p:spPr>
            <a:xfrm rot="10800000" flipH="1">
              <a:off x="5449344" y="2559950"/>
              <a:ext cx="300" cy="2304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grpSp>
        <p:nvGrpSpPr>
          <p:cNvPr id="1425" name="Google Shape;1425;p38"/>
          <p:cNvGrpSpPr/>
          <p:nvPr/>
        </p:nvGrpSpPr>
        <p:grpSpPr>
          <a:xfrm>
            <a:off x="3097900" y="835509"/>
            <a:ext cx="841104" cy="3520084"/>
            <a:chOff x="3097900" y="835509"/>
            <a:chExt cx="841104" cy="3520084"/>
          </a:xfrm>
        </p:grpSpPr>
        <p:sp>
          <p:nvSpPr>
            <p:cNvPr id="1426" name="Google Shape;1426;p38"/>
            <p:cNvSpPr/>
            <p:nvPr/>
          </p:nvSpPr>
          <p:spPr>
            <a:xfrm>
              <a:off x="3097900" y="835509"/>
              <a:ext cx="841104" cy="393552"/>
            </a:xfrm>
            <a:prstGeom prst="cloud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fr" sz="500" b="1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EPICS IOC</a:t>
              </a:r>
              <a:endParaRPr sz="5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 sz="5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fr" sz="500" b="1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Exporter(s) </a:t>
              </a:r>
              <a:endParaRPr sz="5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1427" name="Google Shape;1427;p38"/>
            <p:cNvSpPr/>
            <p:nvPr/>
          </p:nvSpPr>
          <p:spPr>
            <a:xfrm>
              <a:off x="3097900" y="1473640"/>
              <a:ext cx="841104" cy="393552"/>
            </a:xfrm>
            <a:prstGeom prst="cloud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fr" sz="500" b="1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EPICS IOC</a:t>
              </a:r>
              <a:endParaRPr sz="5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 sz="5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fr" sz="500" b="1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Exporter(s) </a:t>
              </a:r>
              <a:endParaRPr sz="5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1428" name="Google Shape;1428;p38"/>
            <p:cNvSpPr/>
            <p:nvPr/>
          </p:nvSpPr>
          <p:spPr>
            <a:xfrm>
              <a:off x="3097900" y="2086705"/>
              <a:ext cx="841104" cy="393552"/>
            </a:xfrm>
            <a:prstGeom prst="cloud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fr" sz="500" b="1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EPICS IOC</a:t>
              </a:r>
              <a:endParaRPr sz="5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 sz="5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fr" sz="500" b="1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Exporter(s) </a:t>
              </a:r>
              <a:endParaRPr sz="5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1429" name="Google Shape;1429;p38"/>
            <p:cNvSpPr/>
            <p:nvPr/>
          </p:nvSpPr>
          <p:spPr>
            <a:xfrm>
              <a:off x="3097900" y="2699770"/>
              <a:ext cx="841104" cy="393552"/>
            </a:xfrm>
            <a:prstGeom prst="cloud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fr" sz="500" b="1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EPICS IOC</a:t>
              </a:r>
              <a:endParaRPr sz="5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 sz="5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fr" sz="500" b="1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Exporter(s) </a:t>
              </a:r>
              <a:endParaRPr sz="5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1430" name="Google Shape;1430;p38"/>
            <p:cNvSpPr/>
            <p:nvPr/>
          </p:nvSpPr>
          <p:spPr>
            <a:xfrm>
              <a:off x="3097900" y="3321737"/>
              <a:ext cx="841104" cy="393552"/>
            </a:xfrm>
            <a:prstGeom prst="cloud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fr" sz="500" b="1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EPICS IOC</a:t>
              </a:r>
              <a:endParaRPr sz="5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 sz="5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fr" sz="500" b="1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Exporter(s) </a:t>
              </a:r>
              <a:endParaRPr sz="5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1431" name="Google Shape;1431;p38"/>
            <p:cNvSpPr/>
            <p:nvPr/>
          </p:nvSpPr>
          <p:spPr>
            <a:xfrm>
              <a:off x="3097900" y="3962042"/>
              <a:ext cx="841104" cy="393552"/>
            </a:xfrm>
            <a:prstGeom prst="cloud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fr" sz="500" b="1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EPICS IOC</a:t>
              </a:r>
              <a:endParaRPr sz="5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 sz="5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fr" sz="500" b="1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Exporter(s) </a:t>
              </a:r>
              <a:endParaRPr sz="5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pic>
          <p:nvPicPr>
            <p:cNvPr id="1432" name="Google Shape;1432;p38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3194035" y="1059223"/>
              <a:ext cx="110875" cy="1108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33" name="Google Shape;1433;p38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3194035" y="1680655"/>
              <a:ext cx="110875" cy="1108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34" name="Google Shape;1434;p38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3194035" y="2290255"/>
              <a:ext cx="110875" cy="1108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35" name="Google Shape;1435;p38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3194035" y="2899855"/>
              <a:ext cx="110875" cy="1108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36" name="Google Shape;1436;p38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3194035" y="3518357"/>
              <a:ext cx="110875" cy="1108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37" name="Google Shape;1437;p38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3194035" y="4155197"/>
              <a:ext cx="110875" cy="1108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38" name="Google Shape;1438;p38"/>
          <p:cNvGrpSpPr/>
          <p:nvPr/>
        </p:nvGrpSpPr>
        <p:grpSpPr>
          <a:xfrm>
            <a:off x="4986610" y="4399923"/>
            <a:ext cx="3857283" cy="388027"/>
            <a:chOff x="4681810" y="4399923"/>
            <a:chExt cx="3857283" cy="388027"/>
          </a:xfrm>
        </p:grpSpPr>
        <p:cxnSp>
          <p:nvCxnSpPr>
            <p:cNvPr id="1439" name="Google Shape;1439;p38"/>
            <p:cNvCxnSpPr>
              <a:stCxn id="1440" idx="1"/>
            </p:cNvCxnSpPr>
            <p:nvPr/>
          </p:nvCxnSpPr>
          <p:spPr>
            <a:xfrm>
              <a:off x="5252593" y="4546839"/>
              <a:ext cx="32865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1441" name="Google Shape;1441;p38"/>
            <p:cNvSpPr txBox="1"/>
            <p:nvPr/>
          </p:nvSpPr>
          <p:spPr>
            <a:xfrm>
              <a:off x="6943725" y="4464850"/>
              <a:ext cx="1526700" cy="32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900" b="1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Trigger (NIM) </a:t>
              </a:r>
              <a:endParaRPr sz="300" b="1"/>
            </a:p>
          </p:txBody>
        </p:sp>
        <p:sp>
          <p:nvSpPr>
            <p:cNvPr id="1442" name="Google Shape;1442;p38"/>
            <p:cNvSpPr txBox="1"/>
            <p:nvPr/>
          </p:nvSpPr>
          <p:spPr>
            <a:xfrm>
              <a:off x="4681810" y="4399923"/>
              <a:ext cx="3612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400" b="1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GPIO 1-6</a:t>
              </a:r>
              <a:endParaRPr sz="4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cxnSp>
          <p:nvCxnSpPr>
            <p:cNvPr id="1443" name="Google Shape;1443;p38"/>
            <p:cNvCxnSpPr/>
            <p:nvPr/>
          </p:nvCxnSpPr>
          <p:spPr>
            <a:xfrm>
              <a:off x="4944224" y="4470120"/>
              <a:ext cx="1827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44" name="Google Shape;1444;p38"/>
            <p:cNvCxnSpPr/>
            <p:nvPr/>
          </p:nvCxnSpPr>
          <p:spPr>
            <a:xfrm>
              <a:off x="4944224" y="4501697"/>
              <a:ext cx="1827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45" name="Google Shape;1445;p38"/>
            <p:cNvCxnSpPr/>
            <p:nvPr/>
          </p:nvCxnSpPr>
          <p:spPr>
            <a:xfrm>
              <a:off x="4944224" y="4533275"/>
              <a:ext cx="1827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46" name="Google Shape;1446;p38"/>
            <p:cNvCxnSpPr/>
            <p:nvPr/>
          </p:nvCxnSpPr>
          <p:spPr>
            <a:xfrm>
              <a:off x="4944224" y="4564853"/>
              <a:ext cx="1827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47" name="Google Shape;1447;p38"/>
            <p:cNvCxnSpPr/>
            <p:nvPr/>
          </p:nvCxnSpPr>
          <p:spPr>
            <a:xfrm>
              <a:off x="4944224" y="4596431"/>
              <a:ext cx="1827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48" name="Google Shape;1448;p38"/>
            <p:cNvCxnSpPr/>
            <p:nvPr/>
          </p:nvCxnSpPr>
          <p:spPr>
            <a:xfrm>
              <a:off x="4944224" y="4628008"/>
              <a:ext cx="1827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440" name="Google Shape;1440;p38"/>
            <p:cNvSpPr/>
            <p:nvPr/>
          </p:nvSpPr>
          <p:spPr>
            <a:xfrm rot="10800000">
              <a:off x="5076493" y="4429239"/>
              <a:ext cx="176100" cy="235200"/>
            </a:xfrm>
            <a:prstGeom prst="moon">
              <a:avLst>
                <a:gd name="adj" fmla="val 76330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49" name="Google Shape;1449;p38"/>
          <p:cNvSpPr txBox="1"/>
          <p:nvPr/>
        </p:nvSpPr>
        <p:spPr>
          <a:xfrm>
            <a:off x="3129681" y="3067305"/>
            <a:ext cx="10299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5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UTCA MODULE 4</a:t>
            </a:r>
            <a:endParaRPr sz="1000" b="1"/>
          </a:p>
        </p:txBody>
      </p:sp>
      <p:cxnSp>
        <p:nvCxnSpPr>
          <p:cNvPr id="1450" name="Google Shape;1450;p38"/>
          <p:cNvCxnSpPr/>
          <p:nvPr/>
        </p:nvCxnSpPr>
        <p:spPr>
          <a:xfrm>
            <a:off x="3307950" y="3128417"/>
            <a:ext cx="665100" cy="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51" name="Google Shape;1451;p38"/>
          <p:cNvCxnSpPr/>
          <p:nvPr/>
        </p:nvCxnSpPr>
        <p:spPr>
          <a:xfrm>
            <a:off x="3326800" y="3110267"/>
            <a:ext cx="0" cy="1509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52" name="Google Shape;1452;p38"/>
          <p:cNvCxnSpPr/>
          <p:nvPr/>
        </p:nvCxnSpPr>
        <p:spPr>
          <a:xfrm>
            <a:off x="1712715" y="3271704"/>
            <a:ext cx="2244900" cy="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53" name="Google Shape;1453;p38"/>
          <p:cNvCxnSpPr/>
          <p:nvPr/>
        </p:nvCxnSpPr>
        <p:spPr>
          <a:xfrm flipH="1">
            <a:off x="3956921" y="774750"/>
            <a:ext cx="1500" cy="39138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54" name="Google Shape;1454;p38"/>
          <p:cNvCxnSpPr/>
          <p:nvPr/>
        </p:nvCxnSpPr>
        <p:spPr>
          <a:xfrm>
            <a:off x="1702200" y="4670000"/>
            <a:ext cx="2271000" cy="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55" name="Google Shape;1455;p38"/>
          <p:cNvSpPr txBox="1"/>
          <p:nvPr/>
        </p:nvSpPr>
        <p:spPr>
          <a:xfrm>
            <a:off x="3129681" y="1203413"/>
            <a:ext cx="10299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5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UTCA MODULE 1</a:t>
            </a:r>
            <a:endParaRPr sz="1000" b="1"/>
          </a:p>
        </p:txBody>
      </p:sp>
      <p:cxnSp>
        <p:nvCxnSpPr>
          <p:cNvPr id="1456" name="Google Shape;1456;p38"/>
          <p:cNvCxnSpPr/>
          <p:nvPr/>
        </p:nvCxnSpPr>
        <p:spPr>
          <a:xfrm>
            <a:off x="3307950" y="1264525"/>
            <a:ext cx="665100" cy="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57" name="Google Shape;1457;p38"/>
          <p:cNvCxnSpPr/>
          <p:nvPr/>
        </p:nvCxnSpPr>
        <p:spPr>
          <a:xfrm>
            <a:off x="3326800" y="1246375"/>
            <a:ext cx="0" cy="1509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58" name="Google Shape;1458;p38"/>
          <p:cNvSpPr txBox="1"/>
          <p:nvPr/>
        </p:nvSpPr>
        <p:spPr>
          <a:xfrm>
            <a:off x="3129681" y="1828052"/>
            <a:ext cx="10299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5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UTCA MODULE 2</a:t>
            </a:r>
            <a:endParaRPr sz="1000" b="1"/>
          </a:p>
        </p:txBody>
      </p:sp>
      <p:cxnSp>
        <p:nvCxnSpPr>
          <p:cNvPr id="1459" name="Google Shape;1459;p38"/>
          <p:cNvCxnSpPr/>
          <p:nvPr/>
        </p:nvCxnSpPr>
        <p:spPr>
          <a:xfrm>
            <a:off x="3307950" y="1889164"/>
            <a:ext cx="665100" cy="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60" name="Google Shape;1460;p38"/>
          <p:cNvCxnSpPr/>
          <p:nvPr/>
        </p:nvCxnSpPr>
        <p:spPr>
          <a:xfrm>
            <a:off x="3326800" y="1871014"/>
            <a:ext cx="0" cy="1509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61" name="Google Shape;1461;p38"/>
          <p:cNvSpPr txBox="1"/>
          <p:nvPr/>
        </p:nvSpPr>
        <p:spPr>
          <a:xfrm>
            <a:off x="3129681" y="2457705"/>
            <a:ext cx="10299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5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UTCA MODULE 3</a:t>
            </a:r>
            <a:endParaRPr sz="1000" b="1"/>
          </a:p>
        </p:txBody>
      </p:sp>
      <p:cxnSp>
        <p:nvCxnSpPr>
          <p:cNvPr id="1462" name="Google Shape;1462;p38"/>
          <p:cNvCxnSpPr/>
          <p:nvPr/>
        </p:nvCxnSpPr>
        <p:spPr>
          <a:xfrm>
            <a:off x="3307950" y="2518817"/>
            <a:ext cx="665100" cy="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63" name="Google Shape;1463;p38"/>
          <p:cNvCxnSpPr/>
          <p:nvPr/>
        </p:nvCxnSpPr>
        <p:spPr>
          <a:xfrm>
            <a:off x="3326800" y="2500667"/>
            <a:ext cx="0" cy="1509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64" name="Google Shape;1464;p38"/>
          <p:cNvSpPr txBox="1"/>
          <p:nvPr/>
        </p:nvSpPr>
        <p:spPr>
          <a:xfrm>
            <a:off x="3127175" y="3694451"/>
            <a:ext cx="10299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5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UTCA MODULE 5</a:t>
            </a:r>
            <a:endParaRPr sz="1000" b="1"/>
          </a:p>
        </p:txBody>
      </p:sp>
      <p:cxnSp>
        <p:nvCxnSpPr>
          <p:cNvPr id="1465" name="Google Shape;1465;p38"/>
          <p:cNvCxnSpPr/>
          <p:nvPr/>
        </p:nvCxnSpPr>
        <p:spPr>
          <a:xfrm>
            <a:off x="3305443" y="3755563"/>
            <a:ext cx="665100" cy="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66" name="Google Shape;1466;p38"/>
          <p:cNvCxnSpPr/>
          <p:nvPr/>
        </p:nvCxnSpPr>
        <p:spPr>
          <a:xfrm>
            <a:off x="3324293" y="3737413"/>
            <a:ext cx="0" cy="1509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67" name="Google Shape;1467;p38"/>
          <p:cNvSpPr txBox="1"/>
          <p:nvPr/>
        </p:nvSpPr>
        <p:spPr>
          <a:xfrm>
            <a:off x="3127175" y="4456451"/>
            <a:ext cx="10299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5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UTCA MODULE 6</a:t>
            </a:r>
            <a:endParaRPr sz="1000" b="1"/>
          </a:p>
        </p:txBody>
      </p:sp>
      <p:cxnSp>
        <p:nvCxnSpPr>
          <p:cNvPr id="1468" name="Google Shape;1468;p38"/>
          <p:cNvCxnSpPr/>
          <p:nvPr/>
        </p:nvCxnSpPr>
        <p:spPr>
          <a:xfrm>
            <a:off x="3305443" y="4517563"/>
            <a:ext cx="665100" cy="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69" name="Google Shape;1469;p38"/>
          <p:cNvCxnSpPr/>
          <p:nvPr/>
        </p:nvCxnSpPr>
        <p:spPr>
          <a:xfrm>
            <a:off x="3324293" y="4499413"/>
            <a:ext cx="0" cy="1509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70" name="Google Shape;1470;p38"/>
          <p:cNvSpPr txBox="1"/>
          <p:nvPr/>
        </p:nvSpPr>
        <p:spPr>
          <a:xfrm>
            <a:off x="-79414" y="781073"/>
            <a:ext cx="445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4 x</a:t>
            </a:r>
            <a:r>
              <a:rPr lang="fr" sz="22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sz="2200" b="1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471" name="Google Shape;1471;p3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57922" y="842676"/>
            <a:ext cx="513825" cy="41612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72" name="Google Shape;1472;p38"/>
          <p:cNvGrpSpPr/>
          <p:nvPr/>
        </p:nvGrpSpPr>
        <p:grpSpPr>
          <a:xfrm>
            <a:off x="751234" y="842177"/>
            <a:ext cx="1047239" cy="451272"/>
            <a:chOff x="10156576" y="3342507"/>
            <a:chExt cx="1047239" cy="451272"/>
          </a:xfrm>
        </p:grpSpPr>
        <p:sp>
          <p:nvSpPr>
            <p:cNvPr id="1473" name="Google Shape;1473;p38"/>
            <p:cNvSpPr txBox="1"/>
            <p:nvPr/>
          </p:nvSpPr>
          <p:spPr>
            <a:xfrm>
              <a:off x="10297086" y="3516879"/>
              <a:ext cx="6786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600" b="1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CLK Signal</a:t>
              </a:r>
              <a:endParaRPr sz="300" b="1"/>
            </a:p>
          </p:txBody>
        </p:sp>
        <p:cxnSp>
          <p:nvCxnSpPr>
            <p:cNvPr id="1474" name="Google Shape;1474;p38"/>
            <p:cNvCxnSpPr/>
            <p:nvPr/>
          </p:nvCxnSpPr>
          <p:spPr>
            <a:xfrm>
              <a:off x="10163210" y="3697564"/>
              <a:ext cx="894000" cy="3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triangle" w="med" len="med"/>
              <a:tailEnd type="none" w="med" len="med"/>
            </a:ln>
          </p:spPr>
        </p:cxnSp>
        <p:cxnSp>
          <p:nvCxnSpPr>
            <p:cNvPr id="1475" name="Google Shape;1475;p38"/>
            <p:cNvCxnSpPr/>
            <p:nvPr/>
          </p:nvCxnSpPr>
          <p:spPr>
            <a:xfrm>
              <a:off x="10159635" y="3528961"/>
              <a:ext cx="894000" cy="3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sp>
          <p:nvSpPr>
            <p:cNvPr id="1476" name="Google Shape;1476;p38"/>
            <p:cNvSpPr txBox="1"/>
            <p:nvPr/>
          </p:nvSpPr>
          <p:spPr>
            <a:xfrm>
              <a:off x="10205714" y="3342507"/>
              <a:ext cx="9981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600" b="1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Ethernet 100 Mb</a:t>
              </a:r>
              <a:endParaRPr sz="400"/>
            </a:p>
          </p:txBody>
        </p:sp>
        <p:sp>
          <p:nvSpPr>
            <p:cNvPr id="1477" name="Google Shape;1477;p38"/>
            <p:cNvSpPr txBox="1"/>
            <p:nvPr/>
          </p:nvSpPr>
          <p:spPr>
            <a:xfrm>
              <a:off x="10266787" y="3429821"/>
              <a:ext cx="6786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600" b="1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GPIO Signal</a:t>
              </a:r>
              <a:endParaRPr sz="300" b="1"/>
            </a:p>
          </p:txBody>
        </p:sp>
        <p:cxnSp>
          <p:nvCxnSpPr>
            <p:cNvPr id="1478" name="Google Shape;1478;p38"/>
            <p:cNvCxnSpPr/>
            <p:nvPr/>
          </p:nvCxnSpPr>
          <p:spPr>
            <a:xfrm>
              <a:off x="10156576" y="3609086"/>
              <a:ext cx="894000" cy="3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</p:grpSp>
      <p:sp>
        <p:nvSpPr>
          <p:cNvPr id="1479" name="Google Shape;1479;p38"/>
          <p:cNvSpPr txBox="1"/>
          <p:nvPr/>
        </p:nvSpPr>
        <p:spPr>
          <a:xfrm>
            <a:off x="-79414" y="1394867"/>
            <a:ext cx="445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4 x</a:t>
            </a:r>
            <a:r>
              <a:rPr lang="fr" sz="22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sz="2200" b="1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480" name="Google Shape;1480;p3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57922" y="1456469"/>
            <a:ext cx="513825" cy="41612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81" name="Google Shape;1481;p38"/>
          <p:cNvGrpSpPr/>
          <p:nvPr/>
        </p:nvGrpSpPr>
        <p:grpSpPr>
          <a:xfrm>
            <a:off x="751234" y="1455970"/>
            <a:ext cx="1047239" cy="451272"/>
            <a:chOff x="10156576" y="3342507"/>
            <a:chExt cx="1047239" cy="451272"/>
          </a:xfrm>
        </p:grpSpPr>
        <p:sp>
          <p:nvSpPr>
            <p:cNvPr id="1482" name="Google Shape;1482;p38"/>
            <p:cNvSpPr txBox="1"/>
            <p:nvPr/>
          </p:nvSpPr>
          <p:spPr>
            <a:xfrm>
              <a:off x="10297086" y="3516879"/>
              <a:ext cx="6786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600" b="1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CLK Signal</a:t>
              </a:r>
              <a:endParaRPr sz="300" b="1"/>
            </a:p>
          </p:txBody>
        </p:sp>
        <p:cxnSp>
          <p:nvCxnSpPr>
            <p:cNvPr id="1483" name="Google Shape;1483;p38"/>
            <p:cNvCxnSpPr/>
            <p:nvPr/>
          </p:nvCxnSpPr>
          <p:spPr>
            <a:xfrm>
              <a:off x="10163210" y="3697564"/>
              <a:ext cx="894000" cy="3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triangle" w="med" len="med"/>
              <a:tailEnd type="none" w="med" len="med"/>
            </a:ln>
          </p:spPr>
        </p:cxnSp>
        <p:cxnSp>
          <p:nvCxnSpPr>
            <p:cNvPr id="1484" name="Google Shape;1484;p38"/>
            <p:cNvCxnSpPr/>
            <p:nvPr/>
          </p:nvCxnSpPr>
          <p:spPr>
            <a:xfrm>
              <a:off x="10159635" y="3528961"/>
              <a:ext cx="894000" cy="3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sp>
          <p:nvSpPr>
            <p:cNvPr id="1485" name="Google Shape;1485;p38"/>
            <p:cNvSpPr txBox="1"/>
            <p:nvPr/>
          </p:nvSpPr>
          <p:spPr>
            <a:xfrm>
              <a:off x="10205714" y="3342507"/>
              <a:ext cx="9981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600" b="1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Ethernet 100 Mb</a:t>
              </a:r>
              <a:endParaRPr sz="400"/>
            </a:p>
          </p:txBody>
        </p:sp>
        <p:sp>
          <p:nvSpPr>
            <p:cNvPr id="1486" name="Google Shape;1486;p38"/>
            <p:cNvSpPr txBox="1"/>
            <p:nvPr/>
          </p:nvSpPr>
          <p:spPr>
            <a:xfrm>
              <a:off x="10266787" y="3429821"/>
              <a:ext cx="6786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600" b="1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GPIO Signal</a:t>
              </a:r>
              <a:endParaRPr sz="300" b="1"/>
            </a:p>
          </p:txBody>
        </p:sp>
        <p:cxnSp>
          <p:nvCxnSpPr>
            <p:cNvPr id="1487" name="Google Shape;1487;p38"/>
            <p:cNvCxnSpPr/>
            <p:nvPr/>
          </p:nvCxnSpPr>
          <p:spPr>
            <a:xfrm>
              <a:off x="10156576" y="3609086"/>
              <a:ext cx="894000" cy="3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</p:grpSp>
      <p:sp>
        <p:nvSpPr>
          <p:cNvPr id="1488" name="Google Shape;1488;p38"/>
          <p:cNvSpPr txBox="1"/>
          <p:nvPr/>
        </p:nvSpPr>
        <p:spPr>
          <a:xfrm>
            <a:off x="-79414" y="2008660"/>
            <a:ext cx="445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4 x</a:t>
            </a:r>
            <a:r>
              <a:rPr lang="fr" sz="22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sz="2200" b="1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489" name="Google Shape;1489;p3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57922" y="2070263"/>
            <a:ext cx="513825" cy="41612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90" name="Google Shape;1490;p38"/>
          <p:cNvGrpSpPr/>
          <p:nvPr/>
        </p:nvGrpSpPr>
        <p:grpSpPr>
          <a:xfrm>
            <a:off x="751234" y="2069763"/>
            <a:ext cx="1047239" cy="451272"/>
            <a:chOff x="10156576" y="3342507"/>
            <a:chExt cx="1047239" cy="451272"/>
          </a:xfrm>
        </p:grpSpPr>
        <p:sp>
          <p:nvSpPr>
            <p:cNvPr id="1491" name="Google Shape;1491;p38"/>
            <p:cNvSpPr txBox="1"/>
            <p:nvPr/>
          </p:nvSpPr>
          <p:spPr>
            <a:xfrm>
              <a:off x="10297086" y="3516879"/>
              <a:ext cx="6786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600" b="1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CLK Signal</a:t>
              </a:r>
              <a:endParaRPr sz="300" b="1"/>
            </a:p>
          </p:txBody>
        </p:sp>
        <p:cxnSp>
          <p:nvCxnSpPr>
            <p:cNvPr id="1492" name="Google Shape;1492;p38"/>
            <p:cNvCxnSpPr/>
            <p:nvPr/>
          </p:nvCxnSpPr>
          <p:spPr>
            <a:xfrm>
              <a:off x="10163210" y="3697564"/>
              <a:ext cx="894000" cy="3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triangle" w="med" len="med"/>
              <a:tailEnd type="none" w="med" len="med"/>
            </a:ln>
          </p:spPr>
        </p:cxnSp>
        <p:cxnSp>
          <p:nvCxnSpPr>
            <p:cNvPr id="1493" name="Google Shape;1493;p38"/>
            <p:cNvCxnSpPr/>
            <p:nvPr/>
          </p:nvCxnSpPr>
          <p:spPr>
            <a:xfrm>
              <a:off x="10159635" y="3528961"/>
              <a:ext cx="894000" cy="3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sp>
          <p:nvSpPr>
            <p:cNvPr id="1494" name="Google Shape;1494;p38"/>
            <p:cNvSpPr txBox="1"/>
            <p:nvPr/>
          </p:nvSpPr>
          <p:spPr>
            <a:xfrm>
              <a:off x="10205714" y="3342507"/>
              <a:ext cx="9981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600" b="1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Ethernet 100 Mb</a:t>
              </a:r>
              <a:endParaRPr sz="400"/>
            </a:p>
          </p:txBody>
        </p:sp>
        <p:sp>
          <p:nvSpPr>
            <p:cNvPr id="1495" name="Google Shape;1495;p38"/>
            <p:cNvSpPr txBox="1"/>
            <p:nvPr/>
          </p:nvSpPr>
          <p:spPr>
            <a:xfrm>
              <a:off x="10266787" y="3429821"/>
              <a:ext cx="6786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600" b="1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GPIO Signal</a:t>
              </a:r>
              <a:endParaRPr sz="300" b="1"/>
            </a:p>
          </p:txBody>
        </p:sp>
        <p:cxnSp>
          <p:nvCxnSpPr>
            <p:cNvPr id="1496" name="Google Shape;1496;p38"/>
            <p:cNvCxnSpPr/>
            <p:nvPr/>
          </p:nvCxnSpPr>
          <p:spPr>
            <a:xfrm>
              <a:off x="10156576" y="3609086"/>
              <a:ext cx="894000" cy="3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</p:grpSp>
      <p:sp>
        <p:nvSpPr>
          <p:cNvPr id="1497" name="Google Shape;1497;p38"/>
          <p:cNvSpPr txBox="1"/>
          <p:nvPr/>
        </p:nvSpPr>
        <p:spPr>
          <a:xfrm>
            <a:off x="-79414" y="2622453"/>
            <a:ext cx="445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4 x</a:t>
            </a:r>
            <a:r>
              <a:rPr lang="fr" sz="22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sz="2200" b="1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498" name="Google Shape;1498;p3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57922" y="2684056"/>
            <a:ext cx="513825" cy="41612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99" name="Google Shape;1499;p38"/>
          <p:cNvGrpSpPr/>
          <p:nvPr/>
        </p:nvGrpSpPr>
        <p:grpSpPr>
          <a:xfrm>
            <a:off x="751234" y="2683556"/>
            <a:ext cx="1047239" cy="451272"/>
            <a:chOff x="10156576" y="3342507"/>
            <a:chExt cx="1047239" cy="451272"/>
          </a:xfrm>
        </p:grpSpPr>
        <p:sp>
          <p:nvSpPr>
            <p:cNvPr id="1500" name="Google Shape;1500;p38"/>
            <p:cNvSpPr txBox="1"/>
            <p:nvPr/>
          </p:nvSpPr>
          <p:spPr>
            <a:xfrm>
              <a:off x="10297086" y="3516879"/>
              <a:ext cx="6786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600" b="1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CLK Signal</a:t>
              </a:r>
              <a:endParaRPr sz="300" b="1"/>
            </a:p>
          </p:txBody>
        </p:sp>
        <p:cxnSp>
          <p:nvCxnSpPr>
            <p:cNvPr id="1501" name="Google Shape;1501;p38"/>
            <p:cNvCxnSpPr/>
            <p:nvPr/>
          </p:nvCxnSpPr>
          <p:spPr>
            <a:xfrm>
              <a:off x="10163210" y="3697564"/>
              <a:ext cx="894000" cy="3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triangle" w="med" len="med"/>
              <a:tailEnd type="none" w="med" len="med"/>
            </a:ln>
          </p:spPr>
        </p:cxnSp>
        <p:cxnSp>
          <p:nvCxnSpPr>
            <p:cNvPr id="1502" name="Google Shape;1502;p38"/>
            <p:cNvCxnSpPr/>
            <p:nvPr/>
          </p:nvCxnSpPr>
          <p:spPr>
            <a:xfrm>
              <a:off x="10159635" y="3528961"/>
              <a:ext cx="894000" cy="3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sp>
          <p:nvSpPr>
            <p:cNvPr id="1503" name="Google Shape;1503;p38"/>
            <p:cNvSpPr txBox="1"/>
            <p:nvPr/>
          </p:nvSpPr>
          <p:spPr>
            <a:xfrm>
              <a:off x="10205714" y="3342507"/>
              <a:ext cx="9981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600" b="1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Ethernet 100 Mb</a:t>
              </a:r>
              <a:endParaRPr sz="400"/>
            </a:p>
          </p:txBody>
        </p:sp>
        <p:sp>
          <p:nvSpPr>
            <p:cNvPr id="1504" name="Google Shape;1504;p38"/>
            <p:cNvSpPr txBox="1"/>
            <p:nvPr/>
          </p:nvSpPr>
          <p:spPr>
            <a:xfrm>
              <a:off x="10266787" y="3429821"/>
              <a:ext cx="6786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600" b="1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GPIO Signal</a:t>
              </a:r>
              <a:endParaRPr sz="300" b="1"/>
            </a:p>
          </p:txBody>
        </p:sp>
        <p:cxnSp>
          <p:nvCxnSpPr>
            <p:cNvPr id="1505" name="Google Shape;1505;p38"/>
            <p:cNvCxnSpPr/>
            <p:nvPr/>
          </p:nvCxnSpPr>
          <p:spPr>
            <a:xfrm>
              <a:off x="10156576" y="3609086"/>
              <a:ext cx="894000" cy="3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</p:grpSp>
      <p:sp>
        <p:nvSpPr>
          <p:cNvPr id="1506" name="Google Shape;1506;p38"/>
          <p:cNvSpPr txBox="1"/>
          <p:nvPr/>
        </p:nvSpPr>
        <p:spPr>
          <a:xfrm>
            <a:off x="-79414" y="3236246"/>
            <a:ext cx="445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4 x</a:t>
            </a:r>
            <a:r>
              <a:rPr lang="fr" sz="22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sz="2200" b="1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507" name="Google Shape;1507;p38"/>
          <p:cNvSpPr txBox="1"/>
          <p:nvPr/>
        </p:nvSpPr>
        <p:spPr>
          <a:xfrm>
            <a:off x="891744" y="3471721"/>
            <a:ext cx="6786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6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CLK Signal</a:t>
            </a:r>
            <a:endParaRPr sz="300" b="1"/>
          </a:p>
        </p:txBody>
      </p:sp>
      <p:cxnSp>
        <p:nvCxnSpPr>
          <p:cNvPr id="1508" name="Google Shape;1508;p38"/>
          <p:cNvCxnSpPr/>
          <p:nvPr/>
        </p:nvCxnSpPr>
        <p:spPr>
          <a:xfrm>
            <a:off x="757868" y="3652406"/>
            <a:ext cx="894000" cy="3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1509" name="Google Shape;1509;p38"/>
          <p:cNvCxnSpPr/>
          <p:nvPr/>
        </p:nvCxnSpPr>
        <p:spPr>
          <a:xfrm>
            <a:off x="754293" y="3483803"/>
            <a:ext cx="894000" cy="3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1510" name="Google Shape;1510;p38"/>
          <p:cNvSpPr txBox="1"/>
          <p:nvPr/>
        </p:nvSpPr>
        <p:spPr>
          <a:xfrm>
            <a:off x="800373" y="3297349"/>
            <a:ext cx="9981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6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Ethernet 100 Mb</a:t>
            </a:r>
            <a:endParaRPr sz="400"/>
          </a:p>
        </p:txBody>
      </p:sp>
      <p:sp>
        <p:nvSpPr>
          <p:cNvPr id="1511" name="Google Shape;1511;p38"/>
          <p:cNvSpPr txBox="1"/>
          <p:nvPr/>
        </p:nvSpPr>
        <p:spPr>
          <a:xfrm>
            <a:off x="861446" y="3384662"/>
            <a:ext cx="6786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6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GPIO Signal</a:t>
            </a:r>
            <a:endParaRPr sz="300" b="1"/>
          </a:p>
        </p:txBody>
      </p:sp>
      <p:cxnSp>
        <p:nvCxnSpPr>
          <p:cNvPr id="1512" name="Google Shape;1512;p38"/>
          <p:cNvCxnSpPr/>
          <p:nvPr/>
        </p:nvCxnSpPr>
        <p:spPr>
          <a:xfrm>
            <a:off x="751234" y="3563928"/>
            <a:ext cx="894000" cy="3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1513" name="Google Shape;1513;p38"/>
          <p:cNvSpPr txBox="1"/>
          <p:nvPr/>
        </p:nvSpPr>
        <p:spPr>
          <a:xfrm>
            <a:off x="891744" y="4085514"/>
            <a:ext cx="6786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6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CLK Signal</a:t>
            </a:r>
            <a:endParaRPr sz="300" b="1"/>
          </a:p>
        </p:txBody>
      </p:sp>
      <p:cxnSp>
        <p:nvCxnSpPr>
          <p:cNvPr id="1514" name="Google Shape;1514;p38"/>
          <p:cNvCxnSpPr/>
          <p:nvPr/>
        </p:nvCxnSpPr>
        <p:spPr>
          <a:xfrm>
            <a:off x="757868" y="4266199"/>
            <a:ext cx="894000" cy="3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1515" name="Google Shape;1515;p38"/>
          <p:cNvCxnSpPr/>
          <p:nvPr/>
        </p:nvCxnSpPr>
        <p:spPr>
          <a:xfrm>
            <a:off x="754293" y="4097596"/>
            <a:ext cx="894000" cy="3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1516" name="Google Shape;1516;p38"/>
          <p:cNvSpPr txBox="1"/>
          <p:nvPr/>
        </p:nvSpPr>
        <p:spPr>
          <a:xfrm>
            <a:off x="800373" y="3911142"/>
            <a:ext cx="9981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6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Ethernet 100 Mb</a:t>
            </a:r>
            <a:endParaRPr sz="400"/>
          </a:p>
        </p:txBody>
      </p:sp>
      <p:sp>
        <p:nvSpPr>
          <p:cNvPr id="1517" name="Google Shape;1517;p38"/>
          <p:cNvSpPr txBox="1"/>
          <p:nvPr/>
        </p:nvSpPr>
        <p:spPr>
          <a:xfrm>
            <a:off x="861446" y="3998455"/>
            <a:ext cx="6786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6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GPIO Signal</a:t>
            </a:r>
            <a:endParaRPr sz="300" b="1"/>
          </a:p>
        </p:txBody>
      </p:sp>
      <p:cxnSp>
        <p:nvCxnSpPr>
          <p:cNvPr id="1518" name="Google Shape;1518;p38"/>
          <p:cNvCxnSpPr/>
          <p:nvPr/>
        </p:nvCxnSpPr>
        <p:spPr>
          <a:xfrm>
            <a:off x="751234" y="4177721"/>
            <a:ext cx="894000" cy="3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triangle" w="med" len="med"/>
            <a:tailEnd type="triangle" w="med" len="med"/>
          </a:ln>
        </p:spPr>
      </p:cxnSp>
      <p:pic>
        <p:nvPicPr>
          <p:cNvPr id="1519" name="Google Shape;1519;p3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75000" y="3321250"/>
            <a:ext cx="488050" cy="425849"/>
          </a:xfrm>
          <a:prstGeom prst="rect">
            <a:avLst/>
          </a:prstGeom>
          <a:noFill/>
          <a:ln>
            <a:noFill/>
          </a:ln>
        </p:spPr>
      </p:pic>
      <p:sp>
        <p:nvSpPr>
          <p:cNvPr id="1520" name="Google Shape;1520;p38"/>
          <p:cNvSpPr txBox="1"/>
          <p:nvPr/>
        </p:nvSpPr>
        <p:spPr>
          <a:xfrm>
            <a:off x="-79414" y="3679890"/>
            <a:ext cx="445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2 x</a:t>
            </a:r>
            <a:r>
              <a:rPr lang="fr" sz="22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sz="2200" b="1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521" name="Google Shape;1521;p3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75000" y="3761879"/>
            <a:ext cx="488050" cy="425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2" name="Google Shape;1522;p3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69091" y="4185855"/>
            <a:ext cx="488049" cy="3223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3" name="Google Shape;1523;p38"/>
          <p:cNvSpPr txBox="1"/>
          <p:nvPr/>
        </p:nvSpPr>
        <p:spPr>
          <a:xfrm>
            <a:off x="-79414" y="4037226"/>
            <a:ext cx="445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2 x</a:t>
            </a:r>
            <a:r>
              <a:rPr lang="fr" sz="22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sz="2200" b="1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cxnSp>
        <p:nvCxnSpPr>
          <p:cNvPr id="1524" name="Google Shape;1524;p38"/>
          <p:cNvCxnSpPr/>
          <p:nvPr/>
        </p:nvCxnSpPr>
        <p:spPr>
          <a:xfrm>
            <a:off x="1721075" y="774500"/>
            <a:ext cx="0" cy="38991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25" name="Google Shape;1525;p38"/>
          <p:cNvCxnSpPr/>
          <p:nvPr/>
        </p:nvCxnSpPr>
        <p:spPr>
          <a:xfrm>
            <a:off x="2296975" y="800700"/>
            <a:ext cx="0" cy="38649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26" name="Google Shape;1526;p38"/>
          <p:cNvCxnSpPr/>
          <p:nvPr/>
        </p:nvCxnSpPr>
        <p:spPr>
          <a:xfrm>
            <a:off x="1722024" y="1402275"/>
            <a:ext cx="2244900" cy="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27" name="Google Shape;1527;p38"/>
          <p:cNvCxnSpPr/>
          <p:nvPr/>
        </p:nvCxnSpPr>
        <p:spPr>
          <a:xfrm>
            <a:off x="1703165" y="792675"/>
            <a:ext cx="2264100" cy="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28" name="Google Shape;1528;p38"/>
          <p:cNvCxnSpPr/>
          <p:nvPr/>
        </p:nvCxnSpPr>
        <p:spPr>
          <a:xfrm>
            <a:off x="1722024" y="2029679"/>
            <a:ext cx="2244900" cy="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29" name="Google Shape;1529;p38"/>
          <p:cNvCxnSpPr/>
          <p:nvPr/>
        </p:nvCxnSpPr>
        <p:spPr>
          <a:xfrm>
            <a:off x="1722024" y="3900379"/>
            <a:ext cx="2244900" cy="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30" name="Google Shape;1530;p38"/>
          <p:cNvCxnSpPr/>
          <p:nvPr/>
        </p:nvCxnSpPr>
        <p:spPr>
          <a:xfrm>
            <a:off x="1702200" y="4670000"/>
            <a:ext cx="2271000" cy="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31" name="Google Shape;1531;p38"/>
          <p:cNvCxnSpPr/>
          <p:nvPr/>
        </p:nvCxnSpPr>
        <p:spPr>
          <a:xfrm>
            <a:off x="1712715" y="2662104"/>
            <a:ext cx="2244900" cy="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532" name="Google Shape;1532;p38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342050" y="819525"/>
            <a:ext cx="680850" cy="4127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3" name="Google Shape;1533;p38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342050" y="1446110"/>
            <a:ext cx="680850" cy="4127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4" name="Google Shape;1534;p38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342050" y="2072694"/>
            <a:ext cx="680850" cy="4127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5" name="Google Shape;1535;p38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342050" y="2693362"/>
            <a:ext cx="680850" cy="4127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6" name="Google Shape;1536;p38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342050" y="3314031"/>
            <a:ext cx="680850" cy="4127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7" name="Google Shape;1537;p38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342050" y="3952447"/>
            <a:ext cx="680850" cy="41278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38" name="Google Shape;1538;p38"/>
          <p:cNvCxnSpPr/>
          <p:nvPr/>
        </p:nvCxnSpPr>
        <p:spPr>
          <a:xfrm>
            <a:off x="1733225" y="3755475"/>
            <a:ext cx="2112300" cy="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539" name="Google Shape;1539;p38"/>
          <p:cNvGrpSpPr/>
          <p:nvPr/>
        </p:nvGrpSpPr>
        <p:grpSpPr>
          <a:xfrm>
            <a:off x="1679668" y="3690970"/>
            <a:ext cx="1465758" cy="261600"/>
            <a:chOff x="1908268" y="3690970"/>
            <a:chExt cx="1465758" cy="261600"/>
          </a:xfrm>
        </p:grpSpPr>
        <p:cxnSp>
          <p:nvCxnSpPr>
            <p:cNvPr id="1540" name="Google Shape;1540;p38"/>
            <p:cNvCxnSpPr/>
            <p:nvPr/>
          </p:nvCxnSpPr>
          <p:spPr>
            <a:xfrm>
              <a:off x="2197925" y="3830902"/>
              <a:ext cx="1827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541" name="Google Shape;1541;p38"/>
            <p:cNvSpPr txBox="1"/>
            <p:nvPr/>
          </p:nvSpPr>
          <p:spPr>
            <a:xfrm>
              <a:off x="1908268" y="3705828"/>
              <a:ext cx="3612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400" b="1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GPIO5 </a:t>
              </a:r>
              <a:endParaRPr/>
            </a:p>
          </p:txBody>
        </p:sp>
        <p:sp>
          <p:nvSpPr>
            <p:cNvPr id="1542" name="Google Shape;1542;p38"/>
            <p:cNvSpPr txBox="1"/>
            <p:nvPr/>
          </p:nvSpPr>
          <p:spPr>
            <a:xfrm>
              <a:off x="2577226" y="3690970"/>
              <a:ext cx="796800" cy="261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500" b="1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GPIO5 Monitoring</a:t>
              </a:r>
              <a:endParaRPr sz="100" b="1"/>
            </a:p>
          </p:txBody>
        </p:sp>
        <p:pic>
          <p:nvPicPr>
            <p:cNvPr id="1543" name="Google Shape;1543;p38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3276852" y="3780697"/>
              <a:ext cx="91000" cy="91000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544" name="Google Shape;1544;p38"/>
          <p:cNvCxnSpPr/>
          <p:nvPr/>
        </p:nvCxnSpPr>
        <p:spPr>
          <a:xfrm>
            <a:off x="1733225" y="3128721"/>
            <a:ext cx="2112300" cy="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545" name="Google Shape;1545;p38"/>
          <p:cNvGrpSpPr/>
          <p:nvPr/>
        </p:nvGrpSpPr>
        <p:grpSpPr>
          <a:xfrm>
            <a:off x="1679668" y="3064216"/>
            <a:ext cx="1465758" cy="261600"/>
            <a:chOff x="1908268" y="3690970"/>
            <a:chExt cx="1465758" cy="261600"/>
          </a:xfrm>
        </p:grpSpPr>
        <p:cxnSp>
          <p:nvCxnSpPr>
            <p:cNvPr id="1546" name="Google Shape;1546;p38"/>
            <p:cNvCxnSpPr/>
            <p:nvPr/>
          </p:nvCxnSpPr>
          <p:spPr>
            <a:xfrm>
              <a:off x="2197925" y="3830902"/>
              <a:ext cx="1827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547" name="Google Shape;1547;p38"/>
            <p:cNvSpPr txBox="1"/>
            <p:nvPr/>
          </p:nvSpPr>
          <p:spPr>
            <a:xfrm>
              <a:off x="1908268" y="3705828"/>
              <a:ext cx="3612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400" b="1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GPIO4 </a:t>
              </a:r>
              <a:endParaRPr/>
            </a:p>
          </p:txBody>
        </p:sp>
        <p:sp>
          <p:nvSpPr>
            <p:cNvPr id="1548" name="Google Shape;1548;p38"/>
            <p:cNvSpPr txBox="1"/>
            <p:nvPr/>
          </p:nvSpPr>
          <p:spPr>
            <a:xfrm>
              <a:off x="2577226" y="3690970"/>
              <a:ext cx="796800" cy="261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500" b="1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GPIO4 Monitoring</a:t>
              </a:r>
              <a:endParaRPr sz="100" b="1"/>
            </a:p>
          </p:txBody>
        </p:sp>
        <p:pic>
          <p:nvPicPr>
            <p:cNvPr id="1549" name="Google Shape;1549;p38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3276852" y="3780697"/>
              <a:ext cx="91000" cy="91000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550" name="Google Shape;1550;p38"/>
          <p:cNvCxnSpPr/>
          <p:nvPr/>
        </p:nvCxnSpPr>
        <p:spPr>
          <a:xfrm>
            <a:off x="1733225" y="2519121"/>
            <a:ext cx="2112300" cy="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551" name="Google Shape;1551;p38"/>
          <p:cNvGrpSpPr/>
          <p:nvPr/>
        </p:nvGrpSpPr>
        <p:grpSpPr>
          <a:xfrm>
            <a:off x="1679668" y="2454616"/>
            <a:ext cx="1465758" cy="261600"/>
            <a:chOff x="1908268" y="3690970"/>
            <a:chExt cx="1465758" cy="261600"/>
          </a:xfrm>
        </p:grpSpPr>
        <p:cxnSp>
          <p:nvCxnSpPr>
            <p:cNvPr id="1552" name="Google Shape;1552;p38"/>
            <p:cNvCxnSpPr/>
            <p:nvPr/>
          </p:nvCxnSpPr>
          <p:spPr>
            <a:xfrm>
              <a:off x="2197925" y="3830902"/>
              <a:ext cx="1827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553" name="Google Shape;1553;p38"/>
            <p:cNvSpPr txBox="1"/>
            <p:nvPr/>
          </p:nvSpPr>
          <p:spPr>
            <a:xfrm>
              <a:off x="1908268" y="3705828"/>
              <a:ext cx="3612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400" b="1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GPIO3 </a:t>
              </a:r>
              <a:endParaRPr/>
            </a:p>
          </p:txBody>
        </p:sp>
        <p:sp>
          <p:nvSpPr>
            <p:cNvPr id="1554" name="Google Shape;1554;p38"/>
            <p:cNvSpPr txBox="1"/>
            <p:nvPr/>
          </p:nvSpPr>
          <p:spPr>
            <a:xfrm>
              <a:off x="2577226" y="3690970"/>
              <a:ext cx="796800" cy="261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500" b="1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GPIO3 Monitoring</a:t>
              </a:r>
              <a:endParaRPr sz="100" b="1"/>
            </a:p>
          </p:txBody>
        </p:sp>
        <p:pic>
          <p:nvPicPr>
            <p:cNvPr id="1555" name="Google Shape;1555;p38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3276852" y="3780697"/>
              <a:ext cx="91000" cy="91000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556" name="Google Shape;1556;p38"/>
          <p:cNvCxnSpPr/>
          <p:nvPr/>
        </p:nvCxnSpPr>
        <p:spPr>
          <a:xfrm>
            <a:off x="1733225" y="1889469"/>
            <a:ext cx="2112300" cy="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557" name="Google Shape;1557;p38"/>
          <p:cNvGrpSpPr/>
          <p:nvPr/>
        </p:nvGrpSpPr>
        <p:grpSpPr>
          <a:xfrm>
            <a:off x="1679668" y="1824963"/>
            <a:ext cx="1465758" cy="261600"/>
            <a:chOff x="1908268" y="3690970"/>
            <a:chExt cx="1465758" cy="261600"/>
          </a:xfrm>
        </p:grpSpPr>
        <p:cxnSp>
          <p:nvCxnSpPr>
            <p:cNvPr id="1558" name="Google Shape;1558;p38"/>
            <p:cNvCxnSpPr/>
            <p:nvPr/>
          </p:nvCxnSpPr>
          <p:spPr>
            <a:xfrm>
              <a:off x="2197925" y="3830902"/>
              <a:ext cx="1827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559" name="Google Shape;1559;p38"/>
            <p:cNvSpPr txBox="1"/>
            <p:nvPr/>
          </p:nvSpPr>
          <p:spPr>
            <a:xfrm>
              <a:off x="1908268" y="3705828"/>
              <a:ext cx="3612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400" b="1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GPIO2 </a:t>
              </a:r>
              <a:endParaRPr/>
            </a:p>
          </p:txBody>
        </p:sp>
        <p:sp>
          <p:nvSpPr>
            <p:cNvPr id="1560" name="Google Shape;1560;p38"/>
            <p:cNvSpPr txBox="1"/>
            <p:nvPr/>
          </p:nvSpPr>
          <p:spPr>
            <a:xfrm>
              <a:off x="2577226" y="3690970"/>
              <a:ext cx="796800" cy="261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500" b="1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GPIO2 Monitoring</a:t>
              </a:r>
              <a:endParaRPr sz="100" b="1"/>
            </a:p>
          </p:txBody>
        </p:sp>
        <p:pic>
          <p:nvPicPr>
            <p:cNvPr id="1561" name="Google Shape;1561;p38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3276852" y="3780697"/>
              <a:ext cx="91000" cy="91000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562" name="Google Shape;1562;p38"/>
          <p:cNvCxnSpPr/>
          <p:nvPr/>
        </p:nvCxnSpPr>
        <p:spPr>
          <a:xfrm>
            <a:off x="1733225" y="1264386"/>
            <a:ext cx="2112300" cy="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563" name="Google Shape;1563;p38"/>
          <p:cNvGrpSpPr/>
          <p:nvPr/>
        </p:nvGrpSpPr>
        <p:grpSpPr>
          <a:xfrm>
            <a:off x="1679668" y="1199881"/>
            <a:ext cx="1465758" cy="261600"/>
            <a:chOff x="1908268" y="3690970"/>
            <a:chExt cx="1465758" cy="261600"/>
          </a:xfrm>
        </p:grpSpPr>
        <p:cxnSp>
          <p:nvCxnSpPr>
            <p:cNvPr id="1564" name="Google Shape;1564;p38"/>
            <p:cNvCxnSpPr/>
            <p:nvPr/>
          </p:nvCxnSpPr>
          <p:spPr>
            <a:xfrm>
              <a:off x="2197925" y="3830902"/>
              <a:ext cx="1827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565" name="Google Shape;1565;p38"/>
            <p:cNvSpPr txBox="1"/>
            <p:nvPr/>
          </p:nvSpPr>
          <p:spPr>
            <a:xfrm>
              <a:off x="1908268" y="3705828"/>
              <a:ext cx="3612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400" b="1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GPIO1 </a:t>
              </a:r>
              <a:endParaRPr/>
            </a:p>
          </p:txBody>
        </p:sp>
        <p:sp>
          <p:nvSpPr>
            <p:cNvPr id="1566" name="Google Shape;1566;p38"/>
            <p:cNvSpPr txBox="1"/>
            <p:nvPr/>
          </p:nvSpPr>
          <p:spPr>
            <a:xfrm>
              <a:off x="2577226" y="3690970"/>
              <a:ext cx="796800" cy="261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500" b="1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GPIO1 Monitoring</a:t>
              </a:r>
              <a:endParaRPr sz="100" b="1"/>
            </a:p>
          </p:txBody>
        </p:sp>
        <p:pic>
          <p:nvPicPr>
            <p:cNvPr id="1567" name="Google Shape;1567;p38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3276852" y="3780697"/>
              <a:ext cx="91000" cy="91000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568" name="Google Shape;1568;p38"/>
          <p:cNvCxnSpPr/>
          <p:nvPr/>
        </p:nvCxnSpPr>
        <p:spPr>
          <a:xfrm>
            <a:off x="1733225" y="4517475"/>
            <a:ext cx="2112300" cy="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569" name="Google Shape;1569;p38"/>
          <p:cNvGrpSpPr/>
          <p:nvPr/>
        </p:nvGrpSpPr>
        <p:grpSpPr>
          <a:xfrm>
            <a:off x="1679668" y="4452970"/>
            <a:ext cx="1465758" cy="261600"/>
            <a:chOff x="1908268" y="3690970"/>
            <a:chExt cx="1465758" cy="261600"/>
          </a:xfrm>
        </p:grpSpPr>
        <p:cxnSp>
          <p:nvCxnSpPr>
            <p:cNvPr id="1570" name="Google Shape;1570;p38"/>
            <p:cNvCxnSpPr/>
            <p:nvPr/>
          </p:nvCxnSpPr>
          <p:spPr>
            <a:xfrm>
              <a:off x="2197925" y="3830902"/>
              <a:ext cx="1827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571" name="Google Shape;1571;p38"/>
            <p:cNvSpPr txBox="1"/>
            <p:nvPr/>
          </p:nvSpPr>
          <p:spPr>
            <a:xfrm>
              <a:off x="1908268" y="3705828"/>
              <a:ext cx="3612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400" b="1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GPIO6 </a:t>
              </a:r>
              <a:endParaRPr/>
            </a:p>
          </p:txBody>
        </p:sp>
        <p:sp>
          <p:nvSpPr>
            <p:cNvPr id="1572" name="Google Shape;1572;p38"/>
            <p:cNvSpPr txBox="1"/>
            <p:nvPr/>
          </p:nvSpPr>
          <p:spPr>
            <a:xfrm>
              <a:off x="2577226" y="3690970"/>
              <a:ext cx="796800" cy="261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500" b="1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GPIO6 Monitoring</a:t>
              </a:r>
              <a:endParaRPr sz="100" b="1"/>
            </a:p>
          </p:txBody>
        </p:sp>
        <p:pic>
          <p:nvPicPr>
            <p:cNvPr id="1573" name="Google Shape;1573;p38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3276852" y="3780697"/>
              <a:ext cx="91000" cy="910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574" name="Google Shape;1574;p38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829025" y="854712"/>
            <a:ext cx="361200" cy="36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5" name="Google Shape;1575;p38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829025" y="3338912"/>
            <a:ext cx="361200" cy="36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6" name="Google Shape;1576;p38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829025" y="3975752"/>
            <a:ext cx="361200" cy="36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7" name="Google Shape;1577;p38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829025" y="1471629"/>
            <a:ext cx="361200" cy="36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8" name="Google Shape;1578;p38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829025" y="2093062"/>
            <a:ext cx="361200" cy="36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9" name="Google Shape;1579;p38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829025" y="2716014"/>
            <a:ext cx="361200" cy="361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80" name="Google Shape;1580;p38"/>
          <p:cNvSpPr txBox="1"/>
          <p:nvPr/>
        </p:nvSpPr>
        <p:spPr>
          <a:xfrm rot="-5400000">
            <a:off x="4116825" y="3568350"/>
            <a:ext cx="8253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ETH</a:t>
            </a:r>
            <a:endParaRPr sz="1000" b="1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1/25Gb/s</a:t>
            </a:r>
            <a:endParaRPr sz="1100" b="1"/>
          </a:p>
        </p:txBody>
      </p:sp>
      <p:cxnSp>
        <p:nvCxnSpPr>
          <p:cNvPr id="1581" name="Google Shape;1581;p38"/>
          <p:cNvCxnSpPr/>
          <p:nvPr/>
        </p:nvCxnSpPr>
        <p:spPr>
          <a:xfrm flipH="1">
            <a:off x="4523753" y="773675"/>
            <a:ext cx="600" cy="39159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82" name="Google Shape;1582;p38"/>
          <p:cNvSpPr txBox="1"/>
          <p:nvPr/>
        </p:nvSpPr>
        <p:spPr>
          <a:xfrm rot="-5400000">
            <a:off x="3820709" y="8496025"/>
            <a:ext cx="16740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 b="1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CLOCK NETWORK</a:t>
            </a:r>
            <a:endParaRPr sz="1100" b="1">
              <a:solidFill>
                <a:schemeClr val="accent1"/>
              </a:solidFill>
            </a:endParaRPr>
          </a:p>
        </p:txBody>
      </p:sp>
      <p:cxnSp>
        <p:nvCxnSpPr>
          <p:cNvPr id="1583" name="Google Shape;1583;p38"/>
          <p:cNvCxnSpPr/>
          <p:nvPr/>
        </p:nvCxnSpPr>
        <p:spPr>
          <a:xfrm>
            <a:off x="3977700" y="1039673"/>
            <a:ext cx="5286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1584" name="Google Shape;1584;p38"/>
          <p:cNvCxnSpPr/>
          <p:nvPr/>
        </p:nvCxnSpPr>
        <p:spPr>
          <a:xfrm>
            <a:off x="3978800" y="904836"/>
            <a:ext cx="7536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1585" name="Google Shape;1585;p38"/>
          <p:cNvCxnSpPr/>
          <p:nvPr/>
        </p:nvCxnSpPr>
        <p:spPr>
          <a:xfrm>
            <a:off x="3977700" y="1649273"/>
            <a:ext cx="5286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1586" name="Google Shape;1586;p38"/>
          <p:cNvCxnSpPr/>
          <p:nvPr/>
        </p:nvCxnSpPr>
        <p:spPr>
          <a:xfrm>
            <a:off x="3978800" y="1514436"/>
            <a:ext cx="7536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1587" name="Google Shape;1587;p38"/>
          <p:cNvCxnSpPr/>
          <p:nvPr/>
        </p:nvCxnSpPr>
        <p:spPr>
          <a:xfrm>
            <a:off x="3977700" y="2258873"/>
            <a:ext cx="5286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1588" name="Google Shape;1588;p38"/>
          <p:cNvCxnSpPr/>
          <p:nvPr/>
        </p:nvCxnSpPr>
        <p:spPr>
          <a:xfrm>
            <a:off x="3978800" y="2124036"/>
            <a:ext cx="7536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1589" name="Google Shape;1589;p38"/>
          <p:cNvCxnSpPr/>
          <p:nvPr/>
        </p:nvCxnSpPr>
        <p:spPr>
          <a:xfrm>
            <a:off x="3977700" y="2868473"/>
            <a:ext cx="5286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1590" name="Google Shape;1590;p38"/>
          <p:cNvCxnSpPr/>
          <p:nvPr/>
        </p:nvCxnSpPr>
        <p:spPr>
          <a:xfrm>
            <a:off x="3978800" y="2733636"/>
            <a:ext cx="7536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1591" name="Google Shape;1591;p38"/>
          <p:cNvCxnSpPr/>
          <p:nvPr/>
        </p:nvCxnSpPr>
        <p:spPr>
          <a:xfrm>
            <a:off x="3977700" y="3478073"/>
            <a:ext cx="5286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1592" name="Google Shape;1592;p38"/>
          <p:cNvCxnSpPr/>
          <p:nvPr/>
        </p:nvCxnSpPr>
        <p:spPr>
          <a:xfrm>
            <a:off x="3978800" y="3343236"/>
            <a:ext cx="7536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1593" name="Google Shape;1593;p38"/>
          <p:cNvCxnSpPr/>
          <p:nvPr/>
        </p:nvCxnSpPr>
        <p:spPr>
          <a:xfrm>
            <a:off x="3977700" y="4163873"/>
            <a:ext cx="5286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1594" name="Google Shape;1594;p38"/>
          <p:cNvCxnSpPr/>
          <p:nvPr/>
        </p:nvCxnSpPr>
        <p:spPr>
          <a:xfrm>
            <a:off x="3978800" y="4029036"/>
            <a:ext cx="7536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triangle" w="med" len="med"/>
            <a:tailEnd type="triangle" w="med" len="med"/>
          </a:ln>
        </p:spPr>
      </p:cxnSp>
      <p:grpSp>
        <p:nvGrpSpPr>
          <p:cNvPr id="1595" name="Google Shape;1595;p38"/>
          <p:cNvGrpSpPr/>
          <p:nvPr/>
        </p:nvGrpSpPr>
        <p:grpSpPr>
          <a:xfrm>
            <a:off x="5021950" y="1689625"/>
            <a:ext cx="2466948" cy="1959300"/>
            <a:chOff x="5021950" y="1689625"/>
            <a:chExt cx="2466948" cy="1959300"/>
          </a:xfrm>
        </p:grpSpPr>
        <p:cxnSp>
          <p:nvCxnSpPr>
            <p:cNvPr id="1596" name="Google Shape;1596;p38"/>
            <p:cNvCxnSpPr/>
            <p:nvPr/>
          </p:nvCxnSpPr>
          <p:spPr>
            <a:xfrm>
              <a:off x="7471275" y="1694325"/>
              <a:ext cx="0" cy="1947300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597" name="Google Shape;1597;p38"/>
            <p:cNvSpPr txBox="1"/>
            <p:nvPr/>
          </p:nvSpPr>
          <p:spPr>
            <a:xfrm>
              <a:off x="5040747" y="1708846"/>
              <a:ext cx="1101300" cy="323100"/>
            </a:xfrm>
            <a:prstGeom prst="rect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900" b="1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GRIT SERVER</a:t>
              </a:r>
              <a:endParaRPr/>
            </a:p>
          </p:txBody>
        </p:sp>
        <p:cxnSp>
          <p:nvCxnSpPr>
            <p:cNvPr id="1598" name="Google Shape;1598;p38"/>
            <p:cNvCxnSpPr/>
            <p:nvPr/>
          </p:nvCxnSpPr>
          <p:spPr>
            <a:xfrm>
              <a:off x="5021950" y="1707075"/>
              <a:ext cx="2449200" cy="0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9" name="Google Shape;1599;p38"/>
            <p:cNvCxnSpPr/>
            <p:nvPr/>
          </p:nvCxnSpPr>
          <p:spPr>
            <a:xfrm>
              <a:off x="5039698" y="3629823"/>
              <a:ext cx="2449200" cy="0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00" name="Google Shape;1600;p38"/>
            <p:cNvCxnSpPr/>
            <p:nvPr/>
          </p:nvCxnSpPr>
          <p:spPr>
            <a:xfrm>
              <a:off x="5032875" y="1689625"/>
              <a:ext cx="0" cy="1959300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601" name="Google Shape;1601;p38"/>
          <p:cNvGrpSpPr/>
          <p:nvPr/>
        </p:nvGrpSpPr>
        <p:grpSpPr>
          <a:xfrm>
            <a:off x="3326000" y="2699700"/>
            <a:ext cx="2556956" cy="902186"/>
            <a:chOff x="4218814" y="2949873"/>
            <a:chExt cx="1425600" cy="652104"/>
          </a:xfrm>
        </p:grpSpPr>
        <p:sp>
          <p:nvSpPr>
            <p:cNvPr id="1602" name="Google Shape;1602;p38"/>
            <p:cNvSpPr/>
            <p:nvPr/>
          </p:nvSpPr>
          <p:spPr>
            <a:xfrm>
              <a:off x="4339507" y="2949873"/>
              <a:ext cx="1213704" cy="652104"/>
            </a:xfrm>
            <a:prstGeom prst="cloud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38"/>
            <p:cNvSpPr txBox="1"/>
            <p:nvPr/>
          </p:nvSpPr>
          <p:spPr>
            <a:xfrm>
              <a:off x="4218814" y="3111691"/>
              <a:ext cx="1425600" cy="31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800" b="1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Data Processing → ML, Algorithm,</a:t>
              </a:r>
              <a:endParaRPr sz="8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800" b="1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Software Trigger/Merger, etc.)</a:t>
              </a:r>
              <a:endParaRPr sz="8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grpSp>
        <p:nvGrpSpPr>
          <p:cNvPr id="1604" name="Google Shape;1604;p38"/>
          <p:cNvGrpSpPr/>
          <p:nvPr/>
        </p:nvGrpSpPr>
        <p:grpSpPr>
          <a:xfrm>
            <a:off x="4462125" y="2156375"/>
            <a:ext cx="680700" cy="323100"/>
            <a:chOff x="4462125" y="2156375"/>
            <a:chExt cx="680700" cy="323100"/>
          </a:xfrm>
        </p:grpSpPr>
        <p:cxnSp>
          <p:nvCxnSpPr>
            <p:cNvPr id="1605" name="Google Shape;1605;p38"/>
            <p:cNvCxnSpPr/>
            <p:nvPr/>
          </p:nvCxnSpPr>
          <p:spPr>
            <a:xfrm>
              <a:off x="4511100" y="2411273"/>
              <a:ext cx="5286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sp>
          <p:nvSpPr>
            <p:cNvPr id="1606" name="Google Shape;1606;p38"/>
            <p:cNvSpPr txBox="1"/>
            <p:nvPr/>
          </p:nvSpPr>
          <p:spPr>
            <a:xfrm>
              <a:off x="4462125" y="2156375"/>
              <a:ext cx="680700" cy="32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900" b="1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 25Gb/s</a:t>
              </a:r>
              <a:endParaRPr sz="1000" b="1"/>
            </a:p>
          </p:txBody>
        </p:sp>
      </p:grpSp>
      <p:grpSp>
        <p:nvGrpSpPr>
          <p:cNvPr id="1607" name="Google Shape;1607;p38"/>
          <p:cNvGrpSpPr/>
          <p:nvPr/>
        </p:nvGrpSpPr>
        <p:grpSpPr>
          <a:xfrm>
            <a:off x="3188798" y="891713"/>
            <a:ext cx="639413" cy="3381013"/>
            <a:chOff x="3188798" y="891713"/>
            <a:chExt cx="639413" cy="3381013"/>
          </a:xfrm>
        </p:grpSpPr>
        <p:sp>
          <p:nvSpPr>
            <p:cNvPr id="1608" name="Google Shape;1608;p38"/>
            <p:cNvSpPr txBox="1"/>
            <p:nvPr/>
          </p:nvSpPr>
          <p:spPr>
            <a:xfrm>
              <a:off x="3188798" y="891713"/>
              <a:ext cx="606300" cy="261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500" b="1">
                  <a:solidFill>
                    <a:schemeClr val="accent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Smart.sh(s)</a:t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609" name="Google Shape;1609;p38"/>
            <p:cNvSpPr txBox="1"/>
            <p:nvPr/>
          </p:nvSpPr>
          <p:spPr>
            <a:xfrm>
              <a:off x="3188798" y="1534426"/>
              <a:ext cx="606300" cy="261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500" b="1">
                  <a:solidFill>
                    <a:schemeClr val="accent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Smart.sh(s)</a:t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610" name="Google Shape;1610;p38"/>
            <p:cNvSpPr txBox="1"/>
            <p:nvPr/>
          </p:nvSpPr>
          <p:spPr>
            <a:xfrm>
              <a:off x="3188798" y="2144026"/>
              <a:ext cx="606300" cy="261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500" b="1">
                  <a:solidFill>
                    <a:schemeClr val="accent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Smart.sh(s)</a:t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611" name="Google Shape;1611;p38"/>
            <p:cNvSpPr txBox="1"/>
            <p:nvPr/>
          </p:nvSpPr>
          <p:spPr>
            <a:xfrm>
              <a:off x="3188798" y="2753626"/>
              <a:ext cx="606300" cy="261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500" b="1">
                  <a:solidFill>
                    <a:schemeClr val="accent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Smart.sh(s)</a:t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612" name="Google Shape;1612;p38"/>
            <p:cNvSpPr txBox="1"/>
            <p:nvPr/>
          </p:nvSpPr>
          <p:spPr>
            <a:xfrm>
              <a:off x="3221911" y="3377588"/>
              <a:ext cx="606300" cy="261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500" b="1">
                  <a:solidFill>
                    <a:schemeClr val="accent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Smart.sh(s)</a:t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613" name="Google Shape;1613;p38"/>
            <p:cNvSpPr txBox="1"/>
            <p:nvPr/>
          </p:nvSpPr>
          <p:spPr>
            <a:xfrm>
              <a:off x="3188798" y="4011125"/>
              <a:ext cx="606300" cy="261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500" b="1">
                  <a:solidFill>
                    <a:schemeClr val="accent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Smart.sh(s)</a:t>
              </a:r>
              <a:endParaRPr>
                <a:solidFill>
                  <a:schemeClr val="accent1"/>
                </a:solidFill>
              </a:endParaRPr>
            </a:p>
          </p:txBody>
        </p:sp>
      </p:grpSp>
      <p:sp>
        <p:nvSpPr>
          <p:cNvPr id="1614" name="Google Shape;1614;p38"/>
          <p:cNvSpPr txBox="1"/>
          <p:nvPr/>
        </p:nvSpPr>
        <p:spPr>
          <a:xfrm>
            <a:off x="211900" y="87725"/>
            <a:ext cx="61047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200" b="1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GRIT</a:t>
            </a:r>
            <a:r>
              <a:rPr lang="fr" sz="2200" b="1">
                <a:latin typeface="Comic Sans MS"/>
                <a:ea typeface="Comic Sans MS"/>
                <a:cs typeface="Comic Sans MS"/>
                <a:sym typeface="Comic Sans MS"/>
              </a:rPr>
              <a:t> BEE </a:t>
            </a:r>
            <a:r>
              <a:rPr lang="fr" sz="2200" b="1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→</a:t>
            </a:r>
            <a:r>
              <a:rPr lang="fr" sz="22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AGATA-GRIT-VAMOS mode</a:t>
            </a:r>
            <a:endParaRPr sz="2200" b="1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615" name="Google Shape;1615;p38"/>
          <p:cNvSpPr txBox="1"/>
          <p:nvPr/>
        </p:nvSpPr>
        <p:spPr>
          <a:xfrm>
            <a:off x="8854225" y="1181925"/>
            <a:ext cx="445500" cy="280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700">
                <a:latin typeface="Comic Sans MS"/>
                <a:ea typeface="Comic Sans MS"/>
                <a:cs typeface="Comic Sans MS"/>
                <a:sym typeface="Comic Sans MS"/>
              </a:rPr>
              <a:t>MASTER</a:t>
            </a:r>
            <a:r>
              <a:rPr lang="fr" sz="17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sz="17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7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DAQ</a:t>
            </a:r>
            <a:endParaRPr sz="900"/>
          </a:p>
        </p:txBody>
      </p:sp>
      <p:pic>
        <p:nvPicPr>
          <p:cNvPr id="1616" name="Google Shape;1616;p38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6364556" y="2201496"/>
            <a:ext cx="397449" cy="411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7" name="Google Shape;1617;p38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6296025" y="1772600"/>
            <a:ext cx="548700" cy="3724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18" name="Google Shape;1618;p38"/>
          <p:cNvGrpSpPr/>
          <p:nvPr/>
        </p:nvGrpSpPr>
        <p:grpSpPr>
          <a:xfrm>
            <a:off x="6140508" y="1733090"/>
            <a:ext cx="1210800" cy="523152"/>
            <a:chOff x="5835708" y="1733090"/>
            <a:chExt cx="1210800" cy="523152"/>
          </a:xfrm>
        </p:grpSpPr>
        <p:sp>
          <p:nvSpPr>
            <p:cNvPr id="1619" name="Google Shape;1619;p38"/>
            <p:cNvSpPr/>
            <p:nvPr/>
          </p:nvSpPr>
          <p:spPr>
            <a:xfrm>
              <a:off x="5908600" y="1733090"/>
              <a:ext cx="1029780" cy="523152"/>
            </a:xfrm>
            <a:prstGeom prst="cloud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38"/>
            <p:cNvSpPr txBox="1"/>
            <p:nvPr/>
          </p:nvSpPr>
          <p:spPr>
            <a:xfrm>
              <a:off x="5835708" y="1740790"/>
              <a:ext cx="12108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900" b="1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Daq_Start.sh</a:t>
              </a:r>
              <a:endParaRPr sz="9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900" b="1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Daq_Stop.sh</a:t>
              </a:r>
              <a:endParaRPr sz="300" b="1"/>
            </a:p>
          </p:txBody>
        </p:sp>
      </p:grpSp>
      <p:sp>
        <p:nvSpPr>
          <p:cNvPr id="1621" name="Google Shape;1621;p38"/>
          <p:cNvSpPr txBox="1"/>
          <p:nvPr/>
        </p:nvSpPr>
        <p:spPr>
          <a:xfrm>
            <a:off x="-27525" y="4713079"/>
            <a:ext cx="36915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800" b="1">
                <a:solidFill>
                  <a:srgbClr val="F2F2F2"/>
                </a:solidFill>
                <a:latin typeface="Comic Sans MS"/>
                <a:ea typeface="Comic Sans MS"/>
                <a:cs typeface="Comic Sans MS"/>
                <a:sym typeface="Comic Sans MS"/>
              </a:rPr>
              <a:t>AGATA-GRIT-VAMOS@2025-06-13 Caen, David Etasse</a:t>
            </a:r>
            <a:endParaRPr sz="10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6" name="Google Shape;1626;p39"/>
          <p:cNvSpPr/>
          <p:nvPr/>
        </p:nvSpPr>
        <p:spPr>
          <a:xfrm>
            <a:off x="43000" y="4792063"/>
            <a:ext cx="8243100" cy="1422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27" name="Google Shape;1627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49752" y="-76200"/>
            <a:ext cx="1471000" cy="1471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28" name="Google Shape;1628;p3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14</a:t>
            </a:fld>
            <a:endParaRPr/>
          </a:p>
        </p:txBody>
      </p:sp>
      <p:sp>
        <p:nvSpPr>
          <p:cNvPr id="1629" name="Google Shape;1629;p39"/>
          <p:cNvSpPr/>
          <p:nvPr/>
        </p:nvSpPr>
        <p:spPr>
          <a:xfrm>
            <a:off x="43000" y="619275"/>
            <a:ext cx="7466100" cy="582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0" name="Google Shape;1630;p39"/>
          <p:cNvSpPr/>
          <p:nvPr/>
        </p:nvSpPr>
        <p:spPr>
          <a:xfrm>
            <a:off x="110554" y="669029"/>
            <a:ext cx="7466100" cy="21600"/>
          </a:xfrm>
          <a:prstGeom prst="rect">
            <a:avLst/>
          </a:prstGeom>
          <a:solidFill>
            <a:srgbClr val="F69B6B"/>
          </a:solidFill>
          <a:ln w="9525" cap="flat" cmpd="sng">
            <a:solidFill>
              <a:srgbClr val="F69B6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1" name="Google Shape;1631;p39"/>
          <p:cNvSpPr txBox="1"/>
          <p:nvPr/>
        </p:nvSpPr>
        <p:spPr>
          <a:xfrm>
            <a:off x="211900" y="87725"/>
            <a:ext cx="48648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2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GRIT BEE → </a:t>
            </a:r>
            <a:r>
              <a:rPr lang="fr" sz="22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Calendar</a:t>
            </a:r>
            <a:endParaRPr sz="2200" b="1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632" name="Google Shape;1632;p39"/>
          <p:cNvSpPr txBox="1"/>
          <p:nvPr/>
        </p:nvSpPr>
        <p:spPr>
          <a:xfrm>
            <a:off x="4760270" y="796900"/>
            <a:ext cx="19971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7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GRIT BEE</a:t>
            </a:r>
            <a:endParaRPr sz="13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633" name="Google Shape;1633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45350" y="3131921"/>
            <a:ext cx="1471001" cy="1565803"/>
          </a:xfrm>
          <a:prstGeom prst="rect">
            <a:avLst/>
          </a:prstGeom>
          <a:noFill/>
          <a:ln>
            <a:noFill/>
          </a:ln>
        </p:spPr>
      </p:pic>
      <p:sp>
        <p:nvSpPr>
          <p:cNvPr id="1634" name="Google Shape;1634;p39"/>
          <p:cNvSpPr/>
          <p:nvPr/>
        </p:nvSpPr>
        <p:spPr>
          <a:xfrm>
            <a:off x="1027727" y="906201"/>
            <a:ext cx="1041900" cy="3345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5" name="Google Shape;1635;p39"/>
          <p:cNvSpPr txBox="1"/>
          <p:nvPr/>
        </p:nvSpPr>
        <p:spPr>
          <a:xfrm>
            <a:off x="1027675" y="854750"/>
            <a:ext cx="1041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9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SLOW CONTROL</a:t>
            </a:r>
            <a:endParaRPr sz="900" b="1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grpSp>
        <p:nvGrpSpPr>
          <p:cNvPr id="1636" name="Google Shape;1636;p39"/>
          <p:cNvGrpSpPr/>
          <p:nvPr/>
        </p:nvGrpSpPr>
        <p:grpSpPr>
          <a:xfrm>
            <a:off x="1027663" y="2355025"/>
            <a:ext cx="1041963" cy="345042"/>
            <a:chOff x="1027631" y="1902118"/>
            <a:chExt cx="1041963" cy="476446"/>
          </a:xfrm>
        </p:grpSpPr>
        <p:sp>
          <p:nvSpPr>
            <p:cNvPr id="1637" name="Google Shape;1637;p39"/>
            <p:cNvSpPr/>
            <p:nvPr/>
          </p:nvSpPr>
          <p:spPr>
            <a:xfrm>
              <a:off x="1027695" y="1902118"/>
              <a:ext cx="1041900" cy="4617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39"/>
            <p:cNvSpPr txBox="1"/>
            <p:nvPr/>
          </p:nvSpPr>
          <p:spPr>
            <a:xfrm>
              <a:off x="1027631" y="1932165"/>
              <a:ext cx="10419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900" b="1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DATABASE</a:t>
              </a:r>
              <a:endParaRPr sz="9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grpSp>
        <p:nvGrpSpPr>
          <p:cNvPr id="1639" name="Google Shape;1639;p39"/>
          <p:cNvGrpSpPr/>
          <p:nvPr/>
        </p:nvGrpSpPr>
        <p:grpSpPr>
          <a:xfrm>
            <a:off x="1027663" y="1631721"/>
            <a:ext cx="1041963" cy="355158"/>
            <a:chOff x="1027631" y="1902118"/>
            <a:chExt cx="1041963" cy="490414"/>
          </a:xfrm>
        </p:grpSpPr>
        <p:sp>
          <p:nvSpPr>
            <p:cNvPr id="1640" name="Google Shape;1640;p39"/>
            <p:cNvSpPr/>
            <p:nvPr/>
          </p:nvSpPr>
          <p:spPr>
            <a:xfrm>
              <a:off x="1027695" y="1902118"/>
              <a:ext cx="1041900" cy="4617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39"/>
            <p:cNvSpPr txBox="1"/>
            <p:nvPr/>
          </p:nvSpPr>
          <p:spPr>
            <a:xfrm>
              <a:off x="1027631" y="1946133"/>
              <a:ext cx="10419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900" b="1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MONITORING</a:t>
              </a:r>
              <a:endParaRPr sz="9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grpSp>
        <p:nvGrpSpPr>
          <p:cNvPr id="1642" name="Google Shape;1642;p39"/>
          <p:cNvGrpSpPr/>
          <p:nvPr/>
        </p:nvGrpSpPr>
        <p:grpSpPr>
          <a:xfrm>
            <a:off x="1027688" y="2719485"/>
            <a:ext cx="1041938" cy="348582"/>
            <a:chOff x="1027656" y="1902118"/>
            <a:chExt cx="1041938" cy="481334"/>
          </a:xfrm>
        </p:grpSpPr>
        <p:sp>
          <p:nvSpPr>
            <p:cNvPr id="1643" name="Google Shape;1643;p39"/>
            <p:cNvSpPr/>
            <p:nvPr/>
          </p:nvSpPr>
          <p:spPr>
            <a:xfrm>
              <a:off x="1027695" y="1902118"/>
              <a:ext cx="1041900" cy="4617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39"/>
            <p:cNvSpPr txBox="1"/>
            <p:nvPr/>
          </p:nvSpPr>
          <p:spPr>
            <a:xfrm>
              <a:off x="1027656" y="1937052"/>
              <a:ext cx="10419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900" b="1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SYNCHRO</a:t>
              </a:r>
              <a:endParaRPr sz="9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cxnSp>
        <p:nvCxnSpPr>
          <p:cNvPr id="1645" name="Google Shape;1645;p39"/>
          <p:cNvCxnSpPr/>
          <p:nvPr/>
        </p:nvCxnSpPr>
        <p:spPr>
          <a:xfrm>
            <a:off x="497550" y="856125"/>
            <a:ext cx="0" cy="35460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46" name="Google Shape;1646;p39"/>
          <p:cNvCxnSpPr/>
          <p:nvPr/>
        </p:nvCxnSpPr>
        <p:spPr>
          <a:xfrm>
            <a:off x="525814" y="1104650"/>
            <a:ext cx="494700" cy="60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1647" name="Google Shape;1647;p39"/>
          <p:cNvCxnSpPr/>
          <p:nvPr/>
        </p:nvCxnSpPr>
        <p:spPr>
          <a:xfrm>
            <a:off x="525814" y="1441252"/>
            <a:ext cx="494700" cy="60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1648" name="Google Shape;1648;p39"/>
          <p:cNvCxnSpPr/>
          <p:nvPr/>
        </p:nvCxnSpPr>
        <p:spPr>
          <a:xfrm>
            <a:off x="525814" y="2162911"/>
            <a:ext cx="494700" cy="60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1649" name="Google Shape;1649;p39"/>
          <p:cNvCxnSpPr/>
          <p:nvPr/>
        </p:nvCxnSpPr>
        <p:spPr>
          <a:xfrm>
            <a:off x="525814" y="2835952"/>
            <a:ext cx="494700" cy="60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1650" name="Google Shape;1650;p39"/>
          <p:cNvCxnSpPr/>
          <p:nvPr/>
        </p:nvCxnSpPr>
        <p:spPr>
          <a:xfrm>
            <a:off x="525814" y="3589196"/>
            <a:ext cx="494700" cy="60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1651" name="Google Shape;1651;p39"/>
          <p:cNvCxnSpPr/>
          <p:nvPr/>
        </p:nvCxnSpPr>
        <p:spPr>
          <a:xfrm>
            <a:off x="525814" y="4122596"/>
            <a:ext cx="494700" cy="60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1652" name="Google Shape;1652;p39"/>
          <p:cNvCxnSpPr/>
          <p:nvPr/>
        </p:nvCxnSpPr>
        <p:spPr>
          <a:xfrm>
            <a:off x="268950" y="855350"/>
            <a:ext cx="0" cy="35469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53" name="Google Shape;1653;p39"/>
          <p:cNvCxnSpPr/>
          <p:nvPr/>
        </p:nvCxnSpPr>
        <p:spPr>
          <a:xfrm>
            <a:off x="309425" y="1540550"/>
            <a:ext cx="710100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1654" name="Google Shape;1654;p39"/>
          <p:cNvCxnSpPr/>
          <p:nvPr/>
        </p:nvCxnSpPr>
        <p:spPr>
          <a:xfrm>
            <a:off x="309425" y="3445550"/>
            <a:ext cx="710100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1655" name="Google Shape;1655;p39"/>
          <p:cNvSpPr txBox="1"/>
          <p:nvPr/>
        </p:nvSpPr>
        <p:spPr>
          <a:xfrm rot="-5400000">
            <a:off x="-585477" y="2139475"/>
            <a:ext cx="19353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ETHERNET 1/25Gb/s</a:t>
            </a:r>
            <a:endParaRPr sz="1100" b="1"/>
          </a:p>
        </p:txBody>
      </p:sp>
      <p:sp>
        <p:nvSpPr>
          <p:cNvPr id="1656" name="Google Shape;1656;p39"/>
          <p:cNvSpPr txBox="1"/>
          <p:nvPr/>
        </p:nvSpPr>
        <p:spPr>
          <a:xfrm rot="-5400000">
            <a:off x="-667650" y="2095225"/>
            <a:ext cx="16740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 b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PCIe Gen4 128Gb/s </a:t>
            </a:r>
            <a:endParaRPr sz="1100" b="1">
              <a:solidFill>
                <a:srgbClr val="FF0000"/>
              </a:solidFill>
            </a:endParaRPr>
          </a:p>
        </p:txBody>
      </p:sp>
      <p:cxnSp>
        <p:nvCxnSpPr>
          <p:cNvPr id="1657" name="Google Shape;1657;p39"/>
          <p:cNvCxnSpPr/>
          <p:nvPr/>
        </p:nvCxnSpPr>
        <p:spPr>
          <a:xfrm>
            <a:off x="2403650" y="2685275"/>
            <a:ext cx="0" cy="11880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58" name="Google Shape;1658;p39"/>
          <p:cNvCxnSpPr/>
          <p:nvPr/>
        </p:nvCxnSpPr>
        <p:spPr>
          <a:xfrm>
            <a:off x="2087889" y="2904800"/>
            <a:ext cx="2910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1659" name="Google Shape;1659;p39"/>
          <p:cNvCxnSpPr/>
          <p:nvPr/>
        </p:nvCxnSpPr>
        <p:spPr>
          <a:xfrm>
            <a:off x="2087889" y="3681143"/>
            <a:ext cx="2910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1660" name="Google Shape;1660;p39"/>
          <p:cNvSpPr txBox="1"/>
          <p:nvPr/>
        </p:nvSpPr>
        <p:spPr>
          <a:xfrm rot="-5400000">
            <a:off x="1811225" y="3120323"/>
            <a:ext cx="1341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 b="1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Optical Fiber</a:t>
            </a:r>
            <a:endParaRPr sz="1100" b="1">
              <a:solidFill>
                <a:schemeClr val="accent1"/>
              </a:solidFill>
            </a:endParaRPr>
          </a:p>
        </p:txBody>
      </p:sp>
      <p:grpSp>
        <p:nvGrpSpPr>
          <p:cNvPr id="1661" name="Google Shape;1661;p39"/>
          <p:cNvGrpSpPr/>
          <p:nvPr/>
        </p:nvGrpSpPr>
        <p:grpSpPr>
          <a:xfrm>
            <a:off x="1027663" y="1993148"/>
            <a:ext cx="1041963" cy="355158"/>
            <a:chOff x="1027631" y="1902118"/>
            <a:chExt cx="1041963" cy="490414"/>
          </a:xfrm>
        </p:grpSpPr>
        <p:sp>
          <p:nvSpPr>
            <p:cNvPr id="1662" name="Google Shape;1662;p39"/>
            <p:cNvSpPr/>
            <p:nvPr/>
          </p:nvSpPr>
          <p:spPr>
            <a:xfrm>
              <a:off x="1027695" y="1902118"/>
              <a:ext cx="1041900" cy="4617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39"/>
            <p:cNvSpPr txBox="1"/>
            <p:nvPr/>
          </p:nvSpPr>
          <p:spPr>
            <a:xfrm>
              <a:off x="1027631" y="1946133"/>
              <a:ext cx="10419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900" b="1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VERSIONING</a:t>
              </a:r>
              <a:endParaRPr sz="9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cxnSp>
        <p:nvCxnSpPr>
          <p:cNvPr id="1664" name="Google Shape;1664;p39"/>
          <p:cNvCxnSpPr/>
          <p:nvPr/>
        </p:nvCxnSpPr>
        <p:spPr>
          <a:xfrm>
            <a:off x="525814" y="2525982"/>
            <a:ext cx="494700" cy="60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1665" name="Google Shape;1665;p39"/>
          <p:cNvCxnSpPr/>
          <p:nvPr/>
        </p:nvCxnSpPr>
        <p:spPr>
          <a:xfrm>
            <a:off x="525814" y="1800737"/>
            <a:ext cx="494700" cy="60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1666" name="Google Shape;1666;p39"/>
          <p:cNvSpPr txBox="1"/>
          <p:nvPr/>
        </p:nvSpPr>
        <p:spPr>
          <a:xfrm rot="-5400000">
            <a:off x="-1333237" y="3886200"/>
            <a:ext cx="30000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 b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OPTIONAL</a:t>
            </a:r>
            <a:endParaRPr/>
          </a:p>
        </p:txBody>
      </p:sp>
      <p:sp>
        <p:nvSpPr>
          <p:cNvPr id="1667" name="Google Shape;1667;p39"/>
          <p:cNvSpPr txBox="1"/>
          <p:nvPr/>
        </p:nvSpPr>
        <p:spPr>
          <a:xfrm rot="-5400000">
            <a:off x="-1104637" y="3810000"/>
            <a:ext cx="30000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MANDATORY</a:t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1668" name="Google Shape;1668;p39"/>
          <p:cNvGrpSpPr/>
          <p:nvPr/>
        </p:nvGrpSpPr>
        <p:grpSpPr>
          <a:xfrm>
            <a:off x="1027663" y="1205759"/>
            <a:ext cx="1041963" cy="461677"/>
            <a:chOff x="1027631" y="1811356"/>
            <a:chExt cx="1041963" cy="637500"/>
          </a:xfrm>
        </p:grpSpPr>
        <p:sp>
          <p:nvSpPr>
            <p:cNvPr id="1669" name="Google Shape;1669;p39"/>
            <p:cNvSpPr/>
            <p:nvPr/>
          </p:nvSpPr>
          <p:spPr>
            <a:xfrm>
              <a:off x="1027695" y="1902118"/>
              <a:ext cx="1041900" cy="4617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39"/>
            <p:cNvSpPr txBox="1"/>
            <p:nvPr/>
          </p:nvSpPr>
          <p:spPr>
            <a:xfrm>
              <a:off x="1027631" y="1811356"/>
              <a:ext cx="1041900" cy="637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900" b="1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DATA PROCESSING</a:t>
              </a:r>
              <a:endParaRPr sz="9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sp>
        <p:nvSpPr>
          <p:cNvPr id="1671" name="Google Shape;1671;p39"/>
          <p:cNvSpPr/>
          <p:nvPr/>
        </p:nvSpPr>
        <p:spPr>
          <a:xfrm rot="5400000">
            <a:off x="3950466" y="2812833"/>
            <a:ext cx="241800" cy="111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2" name="Google Shape;1672;p39"/>
          <p:cNvSpPr txBox="1"/>
          <p:nvPr/>
        </p:nvSpPr>
        <p:spPr>
          <a:xfrm>
            <a:off x="2734566" y="2977367"/>
            <a:ext cx="2673600" cy="11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SINAPSE</a:t>
            </a:r>
            <a:endParaRPr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900" b="1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SI</a:t>
            </a:r>
            <a:r>
              <a:rPr lang="fr" sz="9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mulateur</a:t>
            </a:r>
            <a:r>
              <a:rPr lang="fr" sz="900" b="1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N</a:t>
            </a:r>
            <a:r>
              <a:rPr lang="fr" sz="9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umérique pour l'</a:t>
            </a:r>
            <a:r>
              <a:rPr lang="fr" sz="900" b="1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</a:t>
            </a:r>
            <a:r>
              <a:rPr lang="fr" sz="9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pprentissage </a:t>
            </a:r>
            <a:r>
              <a:rPr lang="fr" sz="900" b="1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</a:t>
            </a:r>
            <a:r>
              <a:rPr lang="fr" sz="9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rofond sur </a:t>
            </a:r>
            <a:r>
              <a:rPr lang="fr" sz="900" b="1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</a:t>
            </a:r>
            <a:r>
              <a:rPr lang="fr" sz="9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ystème </a:t>
            </a:r>
            <a:r>
              <a:rPr lang="fr" sz="900" b="1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E</a:t>
            </a:r>
            <a:r>
              <a:rPr lang="fr" sz="9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mbarqué</a:t>
            </a:r>
            <a:endParaRPr sz="9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9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Digital SImulator for Deep Learning on Embedded Systems</a:t>
            </a:r>
            <a:endParaRPr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673" name="Google Shape;1673;p39"/>
          <p:cNvSpPr txBox="1"/>
          <p:nvPr/>
        </p:nvSpPr>
        <p:spPr>
          <a:xfrm>
            <a:off x="5121641" y="3407567"/>
            <a:ext cx="2673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900">
                <a:latin typeface="Comic Sans MS"/>
                <a:ea typeface="Comic Sans MS"/>
                <a:cs typeface="Comic Sans MS"/>
                <a:sym typeface="Comic Sans MS"/>
              </a:rPr>
              <a:t>Board Design, Firmware, </a:t>
            </a:r>
            <a:endParaRPr sz="9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900">
                <a:latin typeface="Comic Sans MS"/>
                <a:ea typeface="Comic Sans MS"/>
                <a:cs typeface="Comic Sans MS"/>
                <a:sym typeface="Comic Sans MS"/>
              </a:rPr>
              <a:t>VHDL Algorithms, Synchronisation</a:t>
            </a:r>
            <a:endParaRPr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674" name="Google Shape;1674;p39"/>
          <p:cNvSpPr/>
          <p:nvPr/>
        </p:nvSpPr>
        <p:spPr>
          <a:xfrm rot="5400000">
            <a:off x="6335502" y="2849000"/>
            <a:ext cx="241800" cy="111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5" name="Google Shape;1675;p39"/>
          <p:cNvSpPr txBox="1"/>
          <p:nvPr/>
        </p:nvSpPr>
        <p:spPr>
          <a:xfrm>
            <a:off x="2734575" y="3995700"/>
            <a:ext cx="2948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9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→ 4 LPC Caen, 1 CDD SINAPSE, 2 years, </a:t>
            </a:r>
            <a:endParaRPr sz="9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9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150K€ </a:t>
            </a:r>
            <a:endParaRPr/>
          </a:p>
        </p:txBody>
      </p:sp>
      <p:pic>
        <p:nvPicPr>
          <p:cNvPr id="1676" name="Google Shape;1676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83300" y="2989075"/>
            <a:ext cx="375171" cy="355151"/>
          </a:xfrm>
          <a:prstGeom prst="rect">
            <a:avLst/>
          </a:prstGeom>
          <a:noFill/>
          <a:ln>
            <a:noFill/>
          </a:ln>
        </p:spPr>
      </p:pic>
      <p:sp>
        <p:nvSpPr>
          <p:cNvPr id="1677" name="Google Shape;1677;p39"/>
          <p:cNvSpPr txBox="1"/>
          <p:nvPr/>
        </p:nvSpPr>
        <p:spPr>
          <a:xfrm>
            <a:off x="5400216" y="3995700"/>
            <a:ext cx="2219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9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→ 5 LPC Caen, 1 CDD, X years, FASTERv2 funding </a:t>
            </a:r>
            <a:endParaRPr/>
          </a:p>
        </p:txBody>
      </p:sp>
      <p:grpSp>
        <p:nvGrpSpPr>
          <p:cNvPr id="1678" name="Google Shape;1678;p39"/>
          <p:cNvGrpSpPr/>
          <p:nvPr/>
        </p:nvGrpSpPr>
        <p:grpSpPr>
          <a:xfrm>
            <a:off x="2894716" y="1842100"/>
            <a:ext cx="6292363" cy="942238"/>
            <a:chOff x="2879766" y="1817663"/>
            <a:chExt cx="6292363" cy="942238"/>
          </a:xfrm>
        </p:grpSpPr>
        <p:sp>
          <p:nvSpPr>
            <p:cNvPr id="1679" name="Google Shape;1679;p39"/>
            <p:cNvSpPr txBox="1"/>
            <p:nvPr/>
          </p:nvSpPr>
          <p:spPr>
            <a:xfrm>
              <a:off x="5477930" y="2144300"/>
              <a:ext cx="19416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Data acquisition and </a:t>
              </a:r>
              <a:endParaRPr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synchronisation</a:t>
              </a:r>
              <a:endParaRPr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grpSp>
          <p:nvGrpSpPr>
            <p:cNvPr id="1680" name="Google Shape;1680;p39"/>
            <p:cNvGrpSpPr/>
            <p:nvPr/>
          </p:nvGrpSpPr>
          <p:grpSpPr>
            <a:xfrm>
              <a:off x="2879766" y="1817663"/>
              <a:ext cx="6292363" cy="942238"/>
              <a:chOff x="2879766" y="1817663"/>
              <a:chExt cx="6292363" cy="942238"/>
            </a:xfrm>
          </p:grpSpPr>
          <p:sp>
            <p:nvSpPr>
              <p:cNvPr id="1681" name="Google Shape;1681;p39"/>
              <p:cNvSpPr txBox="1"/>
              <p:nvPr/>
            </p:nvSpPr>
            <p:spPr>
              <a:xfrm>
                <a:off x="2879766" y="2144300"/>
                <a:ext cx="2383200" cy="615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fr">
                    <a:latin typeface="Comic Sans MS"/>
                    <a:ea typeface="Comic Sans MS"/>
                    <a:cs typeface="Comic Sans MS"/>
                    <a:sym typeface="Comic Sans MS"/>
                  </a:rPr>
                  <a:t>AI</a:t>
                </a:r>
                <a:r>
                  <a:rPr lang="fr">
                    <a:solidFill>
                      <a:srgbClr val="000000"/>
                    </a:solidFill>
                    <a:latin typeface="Comic Sans MS"/>
                    <a:ea typeface="Comic Sans MS"/>
                    <a:cs typeface="Comic Sans MS"/>
                    <a:sym typeface="Comic Sans MS"/>
                  </a:rPr>
                  <a:t> processing, Data exchange and storage</a:t>
                </a:r>
                <a:endParaRPr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endParaRPr>
              </a:p>
            </p:txBody>
          </p:sp>
          <p:cxnSp>
            <p:nvCxnSpPr>
              <p:cNvPr id="1682" name="Google Shape;1682;p39"/>
              <p:cNvCxnSpPr>
                <a:stCxn id="1683" idx="2"/>
                <a:endCxn id="1681" idx="0"/>
              </p:cNvCxnSpPr>
              <p:nvPr/>
            </p:nvCxnSpPr>
            <p:spPr>
              <a:xfrm flipH="1">
                <a:off x="4071300" y="1817663"/>
                <a:ext cx="1671000" cy="326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1684" name="Google Shape;1684;p39"/>
              <p:cNvCxnSpPr>
                <a:stCxn id="1683" idx="2"/>
                <a:endCxn id="1685" idx="0"/>
              </p:cNvCxnSpPr>
              <p:nvPr/>
            </p:nvCxnSpPr>
            <p:spPr>
              <a:xfrm>
                <a:off x="5742300" y="1817663"/>
                <a:ext cx="2459100" cy="326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sp>
            <p:nvSpPr>
              <p:cNvPr id="1685" name="Google Shape;1685;p39"/>
              <p:cNvSpPr txBox="1"/>
              <p:nvPr/>
            </p:nvSpPr>
            <p:spPr>
              <a:xfrm>
                <a:off x="7230530" y="2144300"/>
                <a:ext cx="1941600" cy="400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fr">
                    <a:solidFill>
                      <a:schemeClr val="dk1"/>
                    </a:solidFill>
                    <a:latin typeface="Comic Sans MS"/>
                    <a:ea typeface="Comic Sans MS"/>
                    <a:cs typeface="Comic Sans MS"/>
                    <a:sym typeface="Comic Sans MS"/>
                  </a:rPr>
                  <a:t>User Algorithms</a:t>
                </a:r>
                <a:endParaRPr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endParaRPr>
              </a:p>
            </p:txBody>
          </p:sp>
          <p:cxnSp>
            <p:nvCxnSpPr>
              <p:cNvPr id="1686" name="Google Shape;1686;p39"/>
              <p:cNvCxnSpPr>
                <a:stCxn id="1683" idx="2"/>
                <a:endCxn id="1679" idx="0"/>
              </p:cNvCxnSpPr>
              <p:nvPr/>
            </p:nvCxnSpPr>
            <p:spPr>
              <a:xfrm>
                <a:off x="5742300" y="1817663"/>
                <a:ext cx="706500" cy="326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</p:grpSp>
      </p:grpSp>
      <p:sp>
        <p:nvSpPr>
          <p:cNvPr id="1687" name="Google Shape;1687;p39"/>
          <p:cNvSpPr/>
          <p:nvPr/>
        </p:nvSpPr>
        <p:spPr>
          <a:xfrm rot="5400000">
            <a:off x="8164302" y="2849000"/>
            <a:ext cx="241800" cy="111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8" name="Google Shape;1688;p39"/>
          <p:cNvSpPr txBox="1"/>
          <p:nvPr/>
        </p:nvSpPr>
        <p:spPr>
          <a:xfrm>
            <a:off x="7594121" y="3407567"/>
            <a:ext cx="1396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900">
                <a:latin typeface="Comic Sans MS"/>
                <a:ea typeface="Comic Sans MS"/>
                <a:cs typeface="Comic Sans MS"/>
                <a:sym typeface="Comic Sans MS"/>
              </a:rPr>
              <a:t>AI or Traditional Algorithms</a:t>
            </a:r>
            <a:endParaRPr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689" name="Google Shape;1689;p39"/>
          <p:cNvSpPr txBox="1"/>
          <p:nvPr/>
        </p:nvSpPr>
        <p:spPr>
          <a:xfrm>
            <a:off x="7229016" y="3995700"/>
            <a:ext cx="2219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9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→ LPC Caen or </a:t>
            </a:r>
            <a:endParaRPr sz="9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9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other laboratories </a:t>
            </a:r>
            <a:endParaRPr/>
          </a:p>
        </p:txBody>
      </p:sp>
      <p:grpSp>
        <p:nvGrpSpPr>
          <p:cNvPr id="1690" name="Google Shape;1690;p39"/>
          <p:cNvGrpSpPr/>
          <p:nvPr/>
        </p:nvGrpSpPr>
        <p:grpSpPr>
          <a:xfrm>
            <a:off x="2270300" y="1243300"/>
            <a:ext cx="6833650" cy="600225"/>
            <a:chOff x="2270300" y="1243300"/>
            <a:chExt cx="6833650" cy="600225"/>
          </a:xfrm>
        </p:grpSpPr>
        <p:grpSp>
          <p:nvGrpSpPr>
            <p:cNvPr id="1691" name="Google Shape;1691;p39"/>
            <p:cNvGrpSpPr/>
            <p:nvPr/>
          </p:nvGrpSpPr>
          <p:grpSpPr>
            <a:xfrm>
              <a:off x="2270300" y="1243300"/>
              <a:ext cx="6833650" cy="598800"/>
              <a:chOff x="1965500" y="1243300"/>
              <a:chExt cx="6833650" cy="598800"/>
            </a:xfrm>
          </p:grpSpPr>
          <p:sp>
            <p:nvSpPr>
              <p:cNvPr id="1683" name="Google Shape;1683;p39"/>
              <p:cNvSpPr txBox="1"/>
              <p:nvPr/>
            </p:nvSpPr>
            <p:spPr>
              <a:xfrm>
                <a:off x="4623700" y="1395700"/>
                <a:ext cx="1657500" cy="446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fr" sz="1700">
                    <a:solidFill>
                      <a:schemeClr val="dk1"/>
                    </a:solidFill>
                    <a:latin typeface="Comic Sans MS"/>
                    <a:ea typeface="Comic Sans MS"/>
                    <a:cs typeface="Comic Sans MS"/>
                    <a:sym typeface="Comic Sans MS"/>
                  </a:rPr>
                  <a:t>FASTERv3</a:t>
                </a:r>
                <a:endParaRPr sz="1700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endParaRPr>
              </a:p>
            </p:txBody>
          </p:sp>
          <p:sp>
            <p:nvSpPr>
              <p:cNvPr id="1692" name="Google Shape;1692;p39"/>
              <p:cNvSpPr txBox="1"/>
              <p:nvPr/>
            </p:nvSpPr>
            <p:spPr>
              <a:xfrm>
                <a:off x="6229350" y="1395700"/>
                <a:ext cx="2569800" cy="446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fr" sz="1700">
                    <a:solidFill>
                      <a:schemeClr val="dk1"/>
                    </a:solidFill>
                    <a:latin typeface="Comic Sans MS"/>
                    <a:ea typeface="Comic Sans MS"/>
                    <a:cs typeface="Comic Sans MS"/>
                    <a:sym typeface="Comic Sans MS"/>
                  </a:rPr>
                  <a:t>GRIT Daughter-board </a:t>
                </a:r>
                <a:endParaRPr sz="1300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endParaRPr>
              </a:p>
            </p:txBody>
          </p:sp>
          <p:sp>
            <p:nvSpPr>
              <p:cNvPr id="1693" name="Google Shape;1693;p39"/>
              <p:cNvSpPr txBox="1"/>
              <p:nvPr/>
            </p:nvSpPr>
            <p:spPr>
              <a:xfrm>
                <a:off x="1965500" y="1395700"/>
                <a:ext cx="1150800" cy="446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fr" sz="1700">
                    <a:solidFill>
                      <a:schemeClr val="dk1"/>
                    </a:solidFill>
                    <a:latin typeface="Comic Sans MS"/>
                    <a:ea typeface="Comic Sans MS"/>
                    <a:cs typeface="Comic Sans MS"/>
                    <a:sym typeface="Comic Sans MS"/>
                  </a:rPr>
                  <a:t>SMART</a:t>
                </a:r>
                <a:endParaRPr sz="1300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endParaRPr>
              </a:p>
            </p:txBody>
          </p:sp>
          <p:cxnSp>
            <p:nvCxnSpPr>
              <p:cNvPr id="1694" name="Google Shape;1694;p39"/>
              <p:cNvCxnSpPr>
                <a:stCxn id="1632" idx="2"/>
                <a:endCxn id="1683" idx="0"/>
              </p:cNvCxnSpPr>
              <p:nvPr/>
            </p:nvCxnSpPr>
            <p:spPr>
              <a:xfrm flipH="1">
                <a:off x="5452520" y="1243300"/>
                <a:ext cx="1500" cy="15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1695" name="Google Shape;1695;p39"/>
              <p:cNvCxnSpPr>
                <a:stCxn id="1632" idx="2"/>
                <a:endCxn id="1692" idx="0"/>
              </p:cNvCxnSpPr>
              <p:nvPr/>
            </p:nvCxnSpPr>
            <p:spPr>
              <a:xfrm>
                <a:off x="5454020" y="1243300"/>
                <a:ext cx="2060100" cy="15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1696" name="Google Shape;1696;p39"/>
              <p:cNvCxnSpPr>
                <a:stCxn id="1632" idx="2"/>
                <a:endCxn id="1693" idx="0"/>
              </p:cNvCxnSpPr>
              <p:nvPr/>
            </p:nvCxnSpPr>
            <p:spPr>
              <a:xfrm flipH="1">
                <a:off x="2541020" y="1243300"/>
                <a:ext cx="2913000" cy="15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</p:grpSp>
        <p:sp>
          <p:nvSpPr>
            <p:cNvPr id="1697" name="Google Shape;1697;p39"/>
            <p:cNvSpPr txBox="1"/>
            <p:nvPr/>
          </p:nvSpPr>
          <p:spPr>
            <a:xfrm flipH="1">
              <a:off x="3379425" y="1397125"/>
              <a:ext cx="17067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1700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Slow  Control</a:t>
              </a:r>
              <a:endParaRPr sz="13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cxnSp>
        <p:nvCxnSpPr>
          <p:cNvPr id="1698" name="Google Shape;1698;p39"/>
          <p:cNvCxnSpPr>
            <a:stCxn id="1632" idx="2"/>
            <a:endCxn id="1697" idx="0"/>
          </p:cNvCxnSpPr>
          <p:nvPr/>
        </p:nvCxnSpPr>
        <p:spPr>
          <a:xfrm flipH="1">
            <a:off x="4232720" y="1243300"/>
            <a:ext cx="1526100" cy="1539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699" name="Google Shape;1699;p39"/>
          <p:cNvSpPr txBox="1"/>
          <p:nvPr/>
        </p:nvSpPr>
        <p:spPr>
          <a:xfrm>
            <a:off x="5207150" y="1618394"/>
            <a:ext cx="11937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90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2023 … </a:t>
            </a:r>
            <a:endParaRPr sz="500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700" name="Google Shape;1700;p39"/>
          <p:cNvSpPr txBox="1"/>
          <p:nvPr/>
        </p:nvSpPr>
        <p:spPr>
          <a:xfrm>
            <a:off x="7569350" y="1618394"/>
            <a:ext cx="8355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90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2026..</a:t>
            </a:r>
            <a:endParaRPr sz="500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701" name="Google Shape;1701;p39"/>
          <p:cNvSpPr txBox="1"/>
          <p:nvPr/>
        </p:nvSpPr>
        <p:spPr>
          <a:xfrm>
            <a:off x="2540150" y="1618394"/>
            <a:ext cx="5487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90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2026 </a:t>
            </a:r>
            <a:endParaRPr sz="500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702" name="Google Shape;1702;p39"/>
          <p:cNvSpPr txBox="1"/>
          <p:nvPr/>
        </p:nvSpPr>
        <p:spPr>
          <a:xfrm>
            <a:off x="3759350" y="1618394"/>
            <a:ext cx="8847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90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2027 </a:t>
            </a:r>
            <a:endParaRPr sz="500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703" name="Google Shape;1703;p39"/>
          <p:cNvSpPr txBox="1"/>
          <p:nvPr/>
        </p:nvSpPr>
        <p:spPr>
          <a:xfrm>
            <a:off x="3454550" y="3181888"/>
            <a:ext cx="11937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90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2025 → 2027 </a:t>
            </a:r>
            <a:endParaRPr sz="500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704" name="Google Shape;1704;p39"/>
          <p:cNvSpPr txBox="1"/>
          <p:nvPr/>
        </p:nvSpPr>
        <p:spPr>
          <a:xfrm>
            <a:off x="5816750" y="3181888"/>
            <a:ext cx="11937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90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2023 → ~2030 </a:t>
            </a:r>
            <a:endParaRPr sz="500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705" name="Google Shape;1705;p3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52088" y="2978305"/>
            <a:ext cx="375175" cy="376609"/>
          </a:xfrm>
          <a:prstGeom prst="rect">
            <a:avLst/>
          </a:prstGeom>
          <a:noFill/>
          <a:ln>
            <a:noFill/>
          </a:ln>
        </p:spPr>
      </p:pic>
      <p:sp>
        <p:nvSpPr>
          <p:cNvPr id="1706" name="Google Shape;1706;p39"/>
          <p:cNvSpPr txBox="1"/>
          <p:nvPr/>
        </p:nvSpPr>
        <p:spPr>
          <a:xfrm>
            <a:off x="-27525" y="4713079"/>
            <a:ext cx="36915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800" b="1">
                <a:solidFill>
                  <a:srgbClr val="F2F2F2"/>
                </a:solidFill>
                <a:latin typeface="Comic Sans MS"/>
                <a:ea typeface="Comic Sans MS"/>
                <a:cs typeface="Comic Sans MS"/>
                <a:sym typeface="Comic Sans MS"/>
              </a:rPr>
              <a:t>AGATA-GRIT-VAMOS@2025-06-13 Caen, David Etasse</a:t>
            </a:r>
            <a:endParaRPr sz="10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1" name="Google Shape;1711;p40"/>
          <p:cNvSpPr/>
          <p:nvPr/>
        </p:nvSpPr>
        <p:spPr>
          <a:xfrm>
            <a:off x="43000" y="4792063"/>
            <a:ext cx="8243100" cy="1422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2" name="Google Shape;1712;p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15</a:t>
            </a:fld>
            <a:endParaRPr/>
          </a:p>
        </p:txBody>
      </p:sp>
      <p:sp>
        <p:nvSpPr>
          <p:cNvPr id="1713" name="Google Shape;1713;p40"/>
          <p:cNvSpPr/>
          <p:nvPr/>
        </p:nvSpPr>
        <p:spPr>
          <a:xfrm>
            <a:off x="43000" y="619275"/>
            <a:ext cx="7466100" cy="582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4" name="Google Shape;1714;p40"/>
          <p:cNvSpPr/>
          <p:nvPr/>
        </p:nvSpPr>
        <p:spPr>
          <a:xfrm>
            <a:off x="110554" y="669029"/>
            <a:ext cx="7466100" cy="21600"/>
          </a:xfrm>
          <a:prstGeom prst="rect">
            <a:avLst/>
          </a:prstGeom>
          <a:solidFill>
            <a:srgbClr val="F69B6B"/>
          </a:solidFill>
          <a:ln w="9525" cap="flat" cmpd="sng">
            <a:solidFill>
              <a:srgbClr val="F69B6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5" name="Google Shape;1715;p40"/>
          <p:cNvSpPr txBox="1"/>
          <p:nvPr/>
        </p:nvSpPr>
        <p:spPr>
          <a:xfrm>
            <a:off x="211900" y="87725"/>
            <a:ext cx="6606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2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GRIT BEE</a:t>
            </a:r>
            <a:endParaRPr sz="2200" b="1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716" name="Google Shape;1716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5350" y="3131921"/>
            <a:ext cx="1471001" cy="1565803"/>
          </a:xfrm>
          <a:prstGeom prst="rect">
            <a:avLst/>
          </a:prstGeom>
          <a:noFill/>
          <a:ln>
            <a:noFill/>
          </a:ln>
        </p:spPr>
      </p:pic>
      <p:sp>
        <p:nvSpPr>
          <p:cNvPr id="1717" name="Google Shape;1717;p40"/>
          <p:cNvSpPr/>
          <p:nvPr/>
        </p:nvSpPr>
        <p:spPr>
          <a:xfrm>
            <a:off x="1027727" y="906201"/>
            <a:ext cx="1041900" cy="3345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8" name="Google Shape;1718;p40"/>
          <p:cNvSpPr txBox="1"/>
          <p:nvPr/>
        </p:nvSpPr>
        <p:spPr>
          <a:xfrm>
            <a:off x="1027675" y="854750"/>
            <a:ext cx="1041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9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SLOW CONTROL</a:t>
            </a:r>
            <a:endParaRPr sz="900" b="1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grpSp>
        <p:nvGrpSpPr>
          <p:cNvPr id="1719" name="Google Shape;1719;p40"/>
          <p:cNvGrpSpPr/>
          <p:nvPr/>
        </p:nvGrpSpPr>
        <p:grpSpPr>
          <a:xfrm>
            <a:off x="1027663" y="2355025"/>
            <a:ext cx="1041963" cy="345042"/>
            <a:chOff x="1027631" y="1902118"/>
            <a:chExt cx="1041963" cy="476446"/>
          </a:xfrm>
        </p:grpSpPr>
        <p:sp>
          <p:nvSpPr>
            <p:cNvPr id="1720" name="Google Shape;1720;p40"/>
            <p:cNvSpPr/>
            <p:nvPr/>
          </p:nvSpPr>
          <p:spPr>
            <a:xfrm>
              <a:off x="1027695" y="1902118"/>
              <a:ext cx="1041900" cy="4617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40"/>
            <p:cNvSpPr txBox="1"/>
            <p:nvPr/>
          </p:nvSpPr>
          <p:spPr>
            <a:xfrm>
              <a:off x="1027631" y="1932165"/>
              <a:ext cx="10419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900" b="1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DATABASE</a:t>
              </a:r>
              <a:endParaRPr sz="9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grpSp>
        <p:nvGrpSpPr>
          <p:cNvPr id="1722" name="Google Shape;1722;p40"/>
          <p:cNvGrpSpPr/>
          <p:nvPr/>
        </p:nvGrpSpPr>
        <p:grpSpPr>
          <a:xfrm>
            <a:off x="1027663" y="1631721"/>
            <a:ext cx="1041963" cy="355158"/>
            <a:chOff x="1027631" y="1902118"/>
            <a:chExt cx="1041963" cy="490414"/>
          </a:xfrm>
        </p:grpSpPr>
        <p:sp>
          <p:nvSpPr>
            <p:cNvPr id="1723" name="Google Shape;1723;p40"/>
            <p:cNvSpPr/>
            <p:nvPr/>
          </p:nvSpPr>
          <p:spPr>
            <a:xfrm>
              <a:off x="1027695" y="1902118"/>
              <a:ext cx="1041900" cy="4617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40"/>
            <p:cNvSpPr txBox="1"/>
            <p:nvPr/>
          </p:nvSpPr>
          <p:spPr>
            <a:xfrm>
              <a:off x="1027631" y="1946133"/>
              <a:ext cx="10419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900" b="1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MONITORING</a:t>
              </a:r>
              <a:endParaRPr sz="9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grpSp>
        <p:nvGrpSpPr>
          <p:cNvPr id="1725" name="Google Shape;1725;p40"/>
          <p:cNvGrpSpPr/>
          <p:nvPr/>
        </p:nvGrpSpPr>
        <p:grpSpPr>
          <a:xfrm>
            <a:off x="1027688" y="2719485"/>
            <a:ext cx="1041938" cy="348582"/>
            <a:chOff x="1027656" y="1902118"/>
            <a:chExt cx="1041938" cy="481334"/>
          </a:xfrm>
        </p:grpSpPr>
        <p:sp>
          <p:nvSpPr>
            <p:cNvPr id="1726" name="Google Shape;1726;p40"/>
            <p:cNvSpPr/>
            <p:nvPr/>
          </p:nvSpPr>
          <p:spPr>
            <a:xfrm>
              <a:off x="1027695" y="1902118"/>
              <a:ext cx="1041900" cy="4617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40"/>
            <p:cNvSpPr txBox="1"/>
            <p:nvPr/>
          </p:nvSpPr>
          <p:spPr>
            <a:xfrm>
              <a:off x="1027656" y="1937052"/>
              <a:ext cx="10419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900" b="1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SYNCHRO</a:t>
              </a:r>
              <a:endParaRPr sz="9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cxnSp>
        <p:nvCxnSpPr>
          <p:cNvPr id="1728" name="Google Shape;1728;p40"/>
          <p:cNvCxnSpPr/>
          <p:nvPr/>
        </p:nvCxnSpPr>
        <p:spPr>
          <a:xfrm>
            <a:off x="497550" y="856125"/>
            <a:ext cx="0" cy="35460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29" name="Google Shape;1729;p40"/>
          <p:cNvCxnSpPr/>
          <p:nvPr/>
        </p:nvCxnSpPr>
        <p:spPr>
          <a:xfrm>
            <a:off x="525814" y="1104650"/>
            <a:ext cx="494700" cy="60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1730" name="Google Shape;1730;p40"/>
          <p:cNvCxnSpPr/>
          <p:nvPr/>
        </p:nvCxnSpPr>
        <p:spPr>
          <a:xfrm>
            <a:off x="525814" y="1441252"/>
            <a:ext cx="494700" cy="60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1731" name="Google Shape;1731;p40"/>
          <p:cNvCxnSpPr/>
          <p:nvPr/>
        </p:nvCxnSpPr>
        <p:spPr>
          <a:xfrm>
            <a:off x="525814" y="2162911"/>
            <a:ext cx="494700" cy="60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1732" name="Google Shape;1732;p40"/>
          <p:cNvCxnSpPr/>
          <p:nvPr/>
        </p:nvCxnSpPr>
        <p:spPr>
          <a:xfrm>
            <a:off x="525814" y="2835952"/>
            <a:ext cx="494700" cy="60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1733" name="Google Shape;1733;p40"/>
          <p:cNvCxnSpPr/>
          <p:nvPr/>
        </p:nvCxnSpPr>
        <p:spPr>
          <a:xfrm>
            <a:off x="525814" y="3589196"/>
            <a:ext cx="494700" cy="60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1734" name="Google Shape;1734;p40"/>
          <p:cNvCxnSpPr/>
          <p:nvPr/>
        </p:nvCxnSpPr>
        <p:spPr>
          <a:xfrm>
            <a:off x="525814" y="4122596"/>
            <a:ext cx="494700" cy="60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1735" name="Google Shape;1735;p40"/>
          <p:cNvCxnSpPr/>
          <p:nvPr/>
        </p:nvCxnSpPr>
        <p:spPr>
          <a:xfrm>
            <a:off x="268950" y="855350"/>
            <a:ext cx="0" cy="35469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36" name="Google Shape;1736;p40"/>
          <p:cNvCxnSpPr/>
          <p:nvPr/>
        </p:nvCxnSpPr>
        <p:spPr>
          <a:xfrm>
            <a:off x="309425" y="1540550"/>
            <a:ext cx="710100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1737" name="Google Shape;1737;p40"/>
          <p:cNvCxnSpPr/>
          <p:nvPr/>
        </p:nvCxnSpPr>
        <p:spPr>
          <a:xfrm>
            <a:off x="309425" y="3445550"/>
            <a:ext cx="710100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1738" name="Google Shape;1738;p40"/>
          <p:cNvSpPr txBox="1"/>
          <p:nvPr/>
        </p:nvSpPr>
        <p:spPr>
          <a:xfrm rot="-5400000">
            <a:off x="-585477" y="2139475"/>
            <a:ext cx="19353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ETHERNET 1/25Gb/s</a:t>
            </a:r>
            <a:endParaRPr sz="1100" b="1"/>
          </a:p>
        </p:txBody>
      </p:sp>
      <p:sp>
        <p:nvSpPr>
          <p:cNvPr id="1739" name="Google Shape;1739;p40"/>
          <p:cNvSpPr txBox="1"/>
          <p:nvPr/>
        </p:nvSpPr>
        <p:spPr>
          <a:xfrm rot="-5400000">
            <a:off x="-667650" y="2095225"/>
            <a:ext cx="16740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 b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PCIe Gen4 128Gb/s </a:t>
            </a:r>
            <a:endParaRPr sz="1100" b="1">
              <a:solidFill>
                <a:srgbClr val="FF0000"/>
              </a:solidFill>
            </a:endParaRPr>
          </a:p>
        </p:txBody>
      </p:sp>
      <p:cxnSp>
        <p:nvCxnSpPr>
          <p:cNvPr id="1740" name="Google Shape;1740;p40"/>
          <p:cNvCxnSpPr/>
          <p:nvPr/>
        </p:nvCxnSpPr>
        <p:spPr>
          <a:xfrm>
            <a:off x="2403650" y="2685275"/>
            <a:ext cx="0" cy="11880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41" name="Google Shape;1741;p40"/>
          <p:cNvCxnSpPr/>
          <p:nvPr/>
        </p:nvCxnSpPr>
        <p:spPr>
          <a:xfrm>
            <a:off x="2087889" y="2904800"/>
            <a:ext cx="2910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1742" name="Google Shape;1742;p40"/>
          <p:cNvCxnSpPr/>
          <p:nvPr/>
        </p:nvCxnSpPr>
        <p:spPr>
          <a:xfrm>
            <a:off x="2087889" y="3681143"/>
            <a:ext cx="2910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1743" name="Google Shape;1743;p40"/>
          <p:cNvSpPr txBox="1"/>
          <p:nvPr/>
        </p:nvSpPr>
        <p:spPr>
          <a:xfrm rot="-5400000">
            <a:off x="1811225" y="3120323"/>
            <a:ext cx="1341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 b="1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Optical Fiber</a:t>
            </a:r>
            <a:endParaRPr sz="1100" b="1">
              <a:solidFill>
                <a:schemeClr val="accent1"/>
              </a:solidFill>
            </a:endParaRPr>
          </a:p>
        </p:txBody>
      </p:sp>
      <p:grpSp>
        <p:nvGrpSpPr>
          <p:cNvPr id="1744" name="Google Shape;1744;p40"/>
          <p:cNvGrpSpPr/>
          <p:nvPr/>
        </p:nvGrpSpPr>
        <p:grpSpPr>
          <a:xfrm>
            <a:off x="1027663" y="1993148"/>
            <a:ext cx="1041963" cy="355158"/>
            <a:chOff x="1027631" y="1902118"/>
            <a:chExt cx="1041963" cy="490414"/>
          </a:xfrm>
        </p:grpSpPr>
        <p:sp>
          <p:nvSpPr>
            <p:cNvPr id="1745" name="Google Shape;1745;p40"/>
            <p:cNvSpPr/>
            <p:nvPr/>
          </p:nvSpPr>
          <p:spPr>
            <a:xfrm>
              <a:off x="1027695" y="1902118"/>
              <a:ext cx="1041900" cy="4617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40"/>
            <p:cNvSpPr txBox="1"/>
            <p:nvPr/>
          </p:nvSpPr>
          <p:spPr>
            <a:xfrm>
              <a:off x="1027631" y="1946133"/>
              <a:ext cx="10419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900" b="1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VERSIONING</a:t>
              </a:r>
              <a:endParaRPr sz="9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cxnSp>
        <p:nvCxnSpPr>
          <p:cNvPr id="1747" name="Google Shape;1747;p40"/>
          <p:cNvCxnSpPr/>
          <p:nvPr/>
        </p:nvCxnSpPr>
        <p:spPr>
          <a:xfrm>
            <a:off x="525814" y="2525982"/>
            <a:ext cx="494700" cy="60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1748" name="Google Shape;1748;p40"/>
          <p:cNvCxnSpPr/>
          <p:nvPr/>
        </p:nvCxnSpPr>
        <p:spPr>
          <a:xfrm>
            <a:off x="525814" y="1800737"/>
            <a:ext cx="494700" cy="60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1749" name="Google Shape;1749;p40"/>
          <p:cNvSpPr txBox="1"/>
          <p:nvPr/>
        </p:nvSpPr>
        <p:spPr>
          <a:xfrm rot="-5400000">
            <a:off x="-1333237" y="3886200"/>
            <a:ext cx="30000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 b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OPTIONAL</a:t>
            </a:r>
            <a:endParaRPr/>
          </a:p>
        </p:txBody>
      </p:sp>
      <p:sp>
        <p:nvSpPr>
          <p:cNvPr id="1750" name="Google Shape;1750;p40"/>
          <p:cNvSpPr txBox="1"/>
          <p:nvPr/>
        </p:nvSpPr>
        <p:spPr>
          <a:xfrm rot="-5400000">
            <a:off x="-1104637" y="3810000"/>
            <a:ext cx="30000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MANDATORY</a:t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1751" name="Google Shape;1751;p40"/>
          <p:cNvGrpSpPr/>
          <p:nvPr/>
        </p:nvGrpSpPr>
        <p:grpSpPr>
          <a:xfrm>
            <a:off x="1027663" y="1205759"/>
            <a:ext cx="1041963" cy="461677"/>
            <a:chOff x="1027631" y="1811356"/>
            <a:chExt cx="1041963" cy="637500"/>
          </a:xfrm>
        </p:grpSpPr>
        <p:sp>
          <p:nvSpPr>
            <p:cNvPr id="1752" name="Google Shape;1752;p40"/>
            <p:cNvSpPr/>
            <p:nvPr/>
          </p:nvSpPr>
          <p:spPr>
            <a:xfrm>
              <a:off x="1027695" y="1902118"/>
              <a:ext cx="1041900" cy="4617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40"/>
            <p:cNvSpPr txBox="1"/>
            <p:nvPr/>
          </p:nvSpPr>
          <p:spPr>
            <a:xfrm>
              <a:off x="1027631" y="1811356"/>
              <a:ext cx="1041900" cy="637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900" b="1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DATA PROCESSING</a:t>
              </a:r>
              <a:endParaRPr sz="9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pic>
        <p:nvPicPr>
          <p:cNvPr id="1754" name="Google Shape;1754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49752" y="-76200"/>
            <a:ext cx="1471000" cy="1471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55" name="Google Shape;1755;p40"/>
          <p:cNvSpPr txBox="1"/>
          <p:nvPr/>
        </p:nvSpPr>
        <p:spPr>
          <a:xfrm>
            <a:off x="3127800" y="1667425"/>
            <a:ext cx="44487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35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Thank you </a:t>
            </a:r>
            <a:endParaRPr sz="3500" b="1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35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for your attention</a:t>
            </a:r>
            <a:endParaRPr sz="3500" b="1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756" name="Google Shape;1756;p40"/>
          <p:cNvSpPr txBox="1"/>
          <p:nvPr/>
        </p:nvSpPr>
        <p:spPr>
          <a:xfrm>
            <a:off x="-27525" y="4713079"/>
            <a:ext cx="36915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800" b="1">
                <a:solidFill>
                  <a:srgbClr val="F2F2F2"/>
                </a:solidFill>
                <a:latin typeface="Comic Sans MS"/>
                <a:ea typeface="Comic Sans MS"/>
                <a:cs typeface="Comic Sans MS"/>
                <a:sym typeface="Comic Sans MS"/>
              </a:rPr>
              <a:t>AGATA-GRIT-VAMOS@2025-06-13 Caen, David Etasse</a:t>
            </a:r>
            <a:endParaRPr sz="10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5350" y="3131921"/>
            <a:ext cx="1471001" cy="156580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9" name="Google Shape;119;p27"/>
          <p:cNvGrpSpPr/>
          <p:nvPr/>
        </p:nvGrpSpPr>
        <p:grpSpPr>
          <a:xfrm>
            <a:off x="712775" y="1004925"/>
            <a:ext cx="6278373" cy="3683124"/>
            <a:chOff x="712775" y="1004925"/>
            <a:chExt cx="6278373" cy="3683124"/>
          </a:xfrm>
        </p:grpSpPr>
        <p:pic>
          <p:nvPicPr>
            <p:cNvPr id="120" name="Google Shape;120;p2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712775" y="1004925"/>
              <a:ext cx="6278373" cy="3683124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21" name="Google Shape;121;p27"/>
            <p:cNvCxnSpPr/>
            <p:nvPr/>
          </p:nvCxnSpPr>
          <p:spPr>
            <a:xfrm flipH="1">
              <a:off x="5121350" y="1770800"/>
              <a:ext cx="343500" cy="90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2" name="Google Shape;122;p27"/>
            <p:cNvCxnSpPr/>
            <p:nvPr/>
          </p:nvCxnSpPr>
          <p:spPr>
            <a:xfrm flipH="1">
              <a:off x="5273750" y="1923200"/>
              <a:ext cx="343500" cy="90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23" name="Google Shape;123;p27"/>
          <p:cNvSpPr/>
          <p:nvPr/>
        </p:nvSpPr>
        <p:spPr>
          <a:xfrm>
            <a:off x="43000" y="4792063"/>
            <a:ext cx="8243100" cy="1422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4" name="Google Shape;124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49752" y="-76200"/>
            <a:ext cx="1471000" cy="1471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2</a:t>
            </a:fld>
            <a:endParaRPr/>
          </a:p>
        </p:txBody>
      </p:sp>
      <p:sp>
        <p:nvSpPr>
          <p:cNvPr id="126" name="Google Shape;126;p27"/>
          <p:cNvSpPr/>
          <p:nvPr/>
        </p:nvSpPr>
        <p:spPr>
          <a:xfrm>
            <a:off x="43000" y="619275"/>
            <a:ext cx="7466100" cy="582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27"/>
          <p:cNvSpPr/>
          <p:nvPr/>
        </p:nvSpPr>
        <p:spPr>
          <a:xfrm>
            <a:off x="110554" y="669029"/>
            <a:ext cx="7466100" cy="21600"/>
          </a:xfrm>
          <a:prstGeom prst="rect">
            <a:avLst/>
          </a:prstGeom>
          <a:solidFill>
            <a:srgbClr val="F69B6B"/>
          </a:solidFill>
          <a:ln w="9525" cap="flat" cmpd="sng">
            <a:solidFill>
              <a:srgbClr val="F69B6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27"/>
          <p:cNvSpPr txBox="1"/>
          <p:nvPr/>
        </p:nvSpPr>
        <p:spPr>
          <a:xfrm>
            <a:off x="211900" y="87725"/>
            <a:ext cx="48648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2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GRIT BEE → </a:t>
            </a:r>
            <a:r>
              <a:rPr lang="fr" sz="22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Overview</a:t>
            </a:r>
            <a:endParaRPr sz="2200" b="1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29" name="Google Shape;129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322000" y="3897942"/>
            <a:ext cx="894975" cy="6350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0" name="Google Shape;130;p27"/>
          <p:cNvGrpSpPr/>
          <p:nvPr/>
        </p:nvGrpSpPr>
        <p:grpSpPr>
          <a:xfrm>
            <a:off x="4337575" y="1683489"/>
            <a:ext cx="879400" cy="1425461"/>
            <a:chOff x="4337575" y="1683489"/>
            <a:chExt cx="879400" cy="1425461"/>
          </a:xfrm>
        </p:grpSpPr>
        <p:pic>
          <p:nvPicPr>
            <p:cNvPr id="131" name="Google Shape;131;p27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4703150" y="1807528"/>
              <a:ext cx="513825" cy="416122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32" name="Google Shape;132;p27"/>
            <p:cNvCxnSpPr>
              <a:stCxn id="131" idx="1"/>
            </p:cNvCxnSpPr>
            <p:nvPr/>
          </p:nvCxnSpPr>
          <p:spPr>
            <a:xfrm rot="10800000">
              <a:off x="4350350" y="1683489"/>
              <a:ext cx="352800" cy="3321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" name="Google Shape;133;p27"/>
            <p:cNvCxnSpPr/>
            <p:nvPr/>
          </p:nvCxnSpPr>
          <p:spPr>
            <a:xfrm flipH="1">
              <a:off x="4337575" y="2245250"/>
              <a:ext cx="415500" cy="8637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34" name="Google Shape;134;p27"/>
          <p:cNvGrpSpPr/>
          <p:nvPr/>
        </p:nvGrpSpPr>
        <p:grpSpPr>
          <a:xfrm>
            <a:off x="2648686" y="1576525"/>
            <a:ext cx="1608589" cy="2638925"/>
            <a:chOff x="2648686" y="1576525"/>
            <a:chExt cx="1608589" cy="2638925"/>
          </a:xfrm>
        </p:grpSpPr>
        <p:sp>
          <p:nvSpPr>
            <p:cNvPr id="135" name="Google Shape;135;p27"/>
            <p:cNvSpPr/>
            <p:nvPr/>
          </p:nvSpPr>
          <p:spPr>
            <a:xfrm>
              <a:off x="2837150" y="2295000"/>
              <a:ext cx="1310700" cy="393600"/>
            </a:xfrm>
            <a:prstGeom prst="roundRect">
              <a:avLst>
                <a:gd name="adj" fmla="val 16667"/>
              </a:avLst>
            </a:prstGeom>
            <a:solidFill>
              <a:srgbClr val="FF99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7"/>
            <p:cNvSpPr/>
            <p:nvPr/>
          </p:nvSpPr>
          <p:spPr>
            <a:xfrm>
              <a:off x="2732975" y="1576525"/>
              <a:ext cx="1524300" cy="769200"/>
            </a:xfrm>
            <a:prstGeom prst="roundRect">
              <a:avLst>
                <a:gd name="adj" fmla="val 16667"/>
              </a:avLst>
            </a:prstGeom>
            <a:solidFill>
              <a:srgbClr val="6AA84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7"/>
            <p:cNvSpPr/>
            <p:nvPr/>
          </p:nvSpPr>
          <p:spPr>
            <a:xfrm>
              <a:off x="2732975" y="2539838"/>
              <a:ext cx="1524300" cy="769200"/>
            </a:xfrm>
            <a:prstGeom prst="roundRect">
              <a:avLst>
                <a:gd name="adj" fmla="val 16667"/>
              </a:avLst>
            </a:prstGeom>
            <a:solidFill>
              <a:srgbClr val="6AA84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8" name="Google Shape;138;p27"/>
            <p:cNvGrpSpPr/>
            <p:nvPr/>
          </p:nvGrpSpPr>
          <p:grpSpPr>
            <a:xfrm>
              <a:off x="2809084" y="1959860"/>
              <a:ext cx="361200" cy="231000"/>
              <a:chOff x="2732884" y="1959860"/>
              <a:chExt cx="361200" cy="231000"/>
            </a:xfrm>
          </p:grpSpPr>
          <p:sp>
            <p:nvSpPr>
              <p:cNvPr id="139" name="Google Shape;139;p27"/>
              <p:cNvSpPr/>
              <p:nvPr/>
            </p:nvSpPr>
            <p:spPr>
              <a:xfrm>
                <a:off x="2799784" y="1990740"/>
                <a:ext cx="227400" cy="169200"/>
              </a:xfrm>
              <a:prstGeom prst="roundRect">
                <a:avLst>
                  <a:gd name="adj" fmla="val 16667"/>
                </a:avLst>
              </a:prstGeom>
              <a:solidFill>
                <a:srgbClr val="999999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27"/>
              <p:cNvSpPr txBox="1"/>
              <p:nvPr/>
            </p:nvSpPr>
            <p:spPr>
              <a:xfrm>
                <a:off x="2732884" y="1959860"/>
                <a:ext cx="361200" cy="231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fr" sz="300" b="1">
                    <a:solidFill>
                      <a:schemeClr val="dk2"/>
                    </a:solidFill>
                  </a:rPr>
                  <a:t>PLAS</a:t>
                </a:r>
                <a:endParaRPr sz="300" b="1">
                  <a:solidFill>
                    <a:schemeClr val="dk2"/>
                  </a:solidFill>
                </a:endParaRPr>
              </a:p>
            </p:txBody>
          </p:sp>
        </p:grpSp>
        <p:grpSp>
          <p:nvGrpSpPr>
            <p:cNvPr id="141" name="Google Shape;141;p27"/>
            <p:cNvGrpSpPr/>
            <p:nvPr/>
          </p:nvGrpSpPr>
          <p:grpSpPr>
            <a:xfrm>
              <a:off x="3144842" y="1959860"/>
              <a:ext cx="361200" cy="231000"/>
              <a:chOff x="2732884" y="1959860"/>
              <a:chExt cx="361200" cy="231000"/>
            </a:xfrm>
          </p:grpSpPr>
          <p:sp>
            <p:nvSpPr>
              <p:cNvPr id="142" name="Google Shape;142;p27"/>
              <p:cNvSpPr/>
              <p:nvPr/>
            </p:nvSpPr>
            <p:spPr>
              <a:xfrm>
                <a:off x="2799784" y="1990740"/>
                <a:ext cx="227400" cy="169200"/>
              </a:xfrm>
              <a:prstGeom prst="roundRect">
                <a:avLst>
                  <a:gd name="adj" fmla="val 16667"/>
                </a:avLst>
              </a:prstGeom>
              <a:solidFill>
                <a:srgbClr val="999999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27"/>
              <p:cNvSpPr txBox="1"/>
              <p:nvPr/>
            </p:nvSpPr>
            <p:spPr>
              <a:xfrm>
                <a:off x="2732884" y="1959860"/>
                <a:ext cx="361200" cy="231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fr" sz="300" b="1">
                    <a:solidFill>
                      <a:schemeClr val="dk2"/>
                    </a:solidFill>
                  </a:rPr>
                  <a:t>PLAS</a:t>
                </a:r>
                <a:endParaRPr sz="300" b="1">
                  <a:solidFill>
                    <a:schemeClr val="dk2"/>
                  </a:solidFill>
                </a:endParaRPr>
              </a:p>
            </p:txBody>
          </p:sp>
        </p:grpSp>
        <p:grpSp>
          <p:nvGrpSpPr>
            <p:cNvPr id="144" name="Google Shape;144;p27"/>
            <p:cNvGrpSpPr/>
            <p:nvPr/>
          </p:nvGrpSpPr>
          <p:grpSpPr>
            <a:xfrm>
              <a:off x="3480600" y="1959860"/>
              <a:ext cx="361200" cy="231000"/>
              <a:chOff x="2732884" y="1959860"/>
              <a:chExt cx="361200" cy="231000"/>
            </a:xfrm>
          </p:grpSpPr>
          <p:sp>
            <p:nvSpPr>
              <p:cNvPr id="145" name="Google Shape;145;p27"/>
              <p:cNvSpPr/>
              <p:nvPr/>
            </p:nvSpPr>
            <p:spPr>
              <a:xfrm>
                <a:off x="2799784" y="1990740"/>
                <a:ext cx="227400" cy="169200"/>
              </a:xfrm>
              <a:prstGeom prst="roundRect">
                <a:avLst>
                  <a:gd name="adj" fmla="val 16667"/>
                </a:avLst>
              </a:prstGeom>
              <a:solidFill>
                <a:srgbClr val="999999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27"/>
              <p:cNvSpPr txBox="1"/>
              <p:nvPr/>
            </p:nvSpPr>
            <p:spPr>
              <a:xfrm>
                <a:off x="2732884" y="1959860"/>
                <a:ext cx="361200" cy="231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fr" sz="300" b="1">
                    <a:solidFill>
                      <a:schemeClr val="dk2"/>
                    </a:solidFill>
                  </a:rPr>
                  <a:t>PLAS</a:t>
                </a:r>
                <a:endParaRPr sz="300" b="1">
                  <a:solidFill>
                    <a:schemeClr val="dk2"/>
                  </a:solidFill>
                </a:endParaRPr>
              </a:p>
            </p:txBody>
          </p:sp>
        </p:grpSp>
        <p:grpSp>
          <p:nvGrpSpPr>
            <p:cNvPr id="147" name="Google Shape;147;p27"/>
            <p:cNvGrpSpPr/>
            <p:nvPr/>
          </p:nvGrpSpPr>
          <p:grpSpPr>
            <a:xfrm>
              <a:off x="3816359" y="1959860"/>
              <a:ext cx="361200" cy="231000"/>
              <a:chOff x="2732884" y="1959860"/>
              <a:chExt cx="361200" cy="231000"/>
            </a:xfrm>
          </p:grpSpPr>
          <p:sp>
            <p:nvSpPr>
              <p:cNvPr id="148" name="Google Shape;148;p27"/>
              <p:cNvSpPr/>
              <p:nvPr/>
            </p:nvSpPr>
            <p:spPr>
              <a:xfrm>
                <a:off x="2799784" y="1990740"/>
                <a:ext cx="227400" cy="169200"/>
              </a:xfrm>
              <a:prstGeom prst="roundRect">
                <a:avLst>
                  <a:gd name="adj" fmla="val 16667"/>
                </a:avLst>
              </a:prstGeom>
              <a:solidFill>
                <a:srgbClr val="999999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27"/>
              <p:cNvSpPr txBox="1"/>
              <p:nvPr/>
            </p:nvSpPr>
            <p:spPr>
              <a:xfrm>
                <a:off x="2732884" y="1959860"/>
                <a:ext cx="361200" cy="231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fr" sz="300" b="1">
                    <a:solidFill>
                      <a:schemeClr val="dk2"/>
                    </a:solidFill>
                  </a:rPr>
                  <a:t>PLAS</a:t>
                </a:r>
                <a:endParaRPr sz="300" b="1">
                  <a:solidFill>
                    <a:schemeClr val="dk2"/>
                  </a:solidFill>
                </a:endParaRPr>
              </a:p>
            </p:txBody>
          </p:sp>
        </p:grpSp>
        <p:grpSp>
          <p:nvGrpSpPr>
            <p:cNvPr id="150" name="Google Shape;150;p27"/>
            <p:cNvGrpSpPr/>
            <p:nvPr/>
          </p:nvGrpSpPr>
          <p:grpSpPr>
            <a:xfrm>
              <a:off x="2809075" y="1587900"/>
              <a:ext cx="1355700" cy="384900"/>
              <a:chOff x="2809075" y="1587900"/>
              <a:chExt cx="1355700" cy="384900"/>
            </a:xfrm>
          </p:grpSpPr>
          <p:sp>
            <p:nvSpPr>
              <p:cNvPr id="151" name="Google Shape;151;p27"/>
              <p:cNvSpPr/>
              <p:nvPr/>
            </p:nvSpPr>
            <p:spPr>
              <a:xfrm>
                <a:off x="2809075" y="1639350"/>
                <a:ext cx="1355700" cy="282000"/>
              </a:xfrm>
              <a:prstGeom prst="roundRect">
                <a:avLst>
                  <a:gd name="adj" fmla="val 16667"/>
                </a:avLst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27"/>
              <p:cNvSpPr txBox="1"/>
              <p:nvPr/>
            </p:nvSpPr>
            <p:spPr>
              <a:xfrm>
                <a:off x="2881525" y="1587900"/>
                <a:ext cx="1210800" cy="384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fr" sz="1300">
                    <a:solidFill>
                      <a:schemeClr val="dk1"/>
                    </a:solidFill>
                    <a:latin typeface="Comic Sans MS"/>
                    <a:ea typeface="Comic Sans MS"/>
                    <a:cs typeface="Comic Sans MS"/>
                    <a:sym typeface="Comic Sans MS"/>
                  </a:rPr>
                  <a:t>FRONT END</a:t>
                </a:r>
                <a:endParaRPr sz="1300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endParaRPr>
              </a:p>
            </p:txBody>
          </p:sp>
        </p:grpSp>
        <p:grpSp>
          <p:nvGrpSpPr>
            <p:cNvPr id="153" name="Google Shape;153;p27"/>
            <p:cNvGrpSpPr/>
            <p:nvPr/>
          </p:nvGrpSpPr>
          <p:grpSpPr>
            <a:xfrm>
              <a:off x="3404400" y="2666060"/>
              <a:ext cx="361200" cy="231000"/>
              <a:chOff x="2732884" y="1959860"/>
              <a:chExt cx="361200" cy="231000"/>
            </a:xfrm>
          </p:grpSpPr>
          <p:sp>
            <p:nvSpPr>
              <p:cNvPr id="154" name="Google Shape;154;p27"/>
              <p:cNvSpPr/>
              <p:nvPr/>
            </p:nvSpPr>
            <p:spPr>
              <a:xfrm>
                <a:off x="2799784" y="1990740"/>
                <a:ext cx="227400" cy="169200"/>
              </a:xfrm>
              <a:prstGeom prst="roundRect">
                <a:avLst>
                  <a:gd name="adj" fmla="val 16667"/>
                </a:avLst>
              </a:prstGeom>
              <a:solidFill>
                <a:srgbClr val="999999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55;p27"/>
              <p:cNvSpPr txBox="1"/>
              <p:nvPr/>
            </p:nvSpPr>
            <p:spPr>
              <a:xfrm>
                <a:off x="2732884" y="1959860"/>
                <a:ext cx="361200" cy="231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fr" sz="300" b="1">
                    <a:solidFill>
                      <a:schemeClr val="dk2"/>
                    </a:solidFill>
                  </a:rPr>
                  <a:t>PLAS</a:t>
                </a:r>
                <a:endParaRPr sz="300" b="1">
                  <a:solidFill>
                    <a:schemeClr val="dk2"/>
                  </a:solidFill>
                </a:endParaRPr>
              </a:p>
            </p:txBody>
          </p:sp>
        </p:grpSp>
        <p:grpSp>
          <p:nvGrpSpPr>
            <p:cNvPr id="156" name="Google Shape;156;p27"/>
            <p:cNvGrpSpPr/>
            <p:nvPr/>
          </p:nvGrpSpPr>
          <p:grpSpPr>
            <a:xfrm>
              <a:off x="3740159" y="2666060"/>
              <a:ext cx="361200" cy="231000"/>
              <a:chOff x="2732884" y="1959860"/>
              <a:chExt cx="361200" cy="231000"/>
            </a:xfrm>
          </p:grpSpPr>
          <p:sp>
            <p:nvSpPr>
              <p:cNvPr id="157" name="Google Shape;157;p27"/>
              <p:cNvSpPr/>
              <p:nvPr/>
            </p:nvSpPr>
            <p:spPr>
              <a:xfrm>
                <a:off x="2799784" y="1990740"/>
                <a:ext cx="227400" cy="169200"/>
              </a:xfrm>
              <a:prstGeom prst="roundRect">
                <a:avLst>
                  <a:gd name="adj" fmla="val 16667"/>
                </a:avLst>
              </a:prstGeom>
              <a:solidFill>
                <a:srgbClr val="999999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27"/>
              <p:cNvSpPr txBox="1"/>
              <p:nvPr/>
            </p:nvSpPr>
            <p:spPr>
              <a:xfrm>
                <a:off x="2732884" y="1959860"/>
                <a:ext cx="361200" cy="231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fr" sz="300" b="1">
                    <a:solidFill>
                      <a:schemeClr val="dk2"/>
                    </a:solidFill>
                  </a:rPr>
                  <a:t>PLAS</a:t>
                </a:r>
                <a:endParaRPr sz="300" b="1">
                  <a:solidFill>
                    <a:schemeClr val="dk2"/>
                  </a:solidFill>
                </a:endParaRPr>
              </a:p>
            </p:txBody>
          </p:sp>
        </p:grpSp>
        <p:sp>
          <p:nvSpPr>
            <p:cNvPr id="159" name="Google Shape;159;p27"/>
            <p:cNvSpPr/>
            <p:nvPr/>
          </p:nvSpPr>
          <p:spPr>
            <a:xfrm>
              <a:off x="2819975" y="3008475"/>
              <a:ext cx="84000" cy="177600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0" name="Google Shape;160;p27"/>
            <p:cNvGrpSpPr/>
            <p:nvPr/>
          </p:nvGrpSpPr>
          <p:grpSpPr>
            <a:xfrm>
              <a:off x="2993074" y="2980149"/>
              <a:ext cx="361200" cy="231000"/>
              <a:chOff x="3017750" y="2933560"/>
              <a:chExt cx="361200" cy="231000"/>
            </a:xfrm>
          </p:grpSpPr>
          <p:sp>
            <p:nvSpPr>
              <p:cNvPr id="161" name="Google Shape;161;p27"/>
              <p:cNvSpPr/>
              <p:nvPr/>
            </p:nvSpPr>
            <p:spPr>
              <a:xfrm>
                <a:off x="3084650" y="2964440"/>
                <a:ext cx="227400" cy="169200"/>
              </a:xfrm>
              <a:prstGeom prst="roundRect">
                <a:avLst>
                  <a:gd name="adj" fmla="val 16667"/>
                </a:avLst>
              </a:prstGeom>
              <a:solidFill>
                <a:srgbClr val="FF0000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27"/>
              <p:cNvSpPr txBox="1"/>
              <p:nvPr/>
            </p:nvSpPr>
            <p:spPr>
              <a:xfrm>
                <a:off x="3017750" y="2933560"/>
                <a:ext cx="361200" cy="231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fr" sz="300" b="1">
                    <a:solidFill>
                      <a:schemeClr val="dk2"/>
                    </a:solidFill>
                  </a:rPr>
                  <a:t>CPLD</a:t>
                </a:r>
                <a:endParaRPr sz="300" b="1">
                  <a:solidFill>
                    <a:schemeClr val="dk2"/>
                  </a:solidFill>
                </a:endParaRPr>
              </a:p>
            </p:txBody>
          </p:sp>
        </p:grpSp>
        <p:sp>
          <p:nvSpPr>
            <p:cNvPr id="163" name="Google Shape;163;p27"/>
            <p:cNvSpPr/>
            <p:nvPr/>
          </p:nvSpPr>
          <p:spPr>
            <a:xfrm>
              <a:off x="2894862" y="3470380"/>
              <a:ext cx="563400" cy="537000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4" name="Google Shape;164;p27"/>
            <p:cNvGrpSpPr/>
            <p:nvPr/>
          </p:nvGrpSpPr>
          <p:grpSpPr>
            <a:xfrm>
              <a:off x="3367181" y="2942075"/>
              <a:ext cx="788100" cy="292500"/>
              <a:chOff x="3367181" y="2942075"/>
              <a:chExt cx="788100" cy="292500"/>
            </a:xfrm>
          </p:grpSpPr>
          <p:sp>
            <p:nvSpPr>
              <p:cNvPr id="165" name="Google Shape;165;p27"/>
              <p:cNvSpPr/>
              <p:nvPr/>
            </p:nvSpPr>
            <p:spPr>
              <a:xfrm>
                <a:off x="3367181" y="2947324"/>
                <a:ext cx="788100" cy="282000"/>
              </a:xfrm>
              <a:prstGeom prst="roundRect">
                <a:avLst>
                  <a:gd name="adj" fmla="val 16667"/>
                </a:avLst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27"/>
              <p:cNvSpPr txBox="1"/>
              <p:nvPr/>
            </p:nvSpPr>
            <p:spPr>
              <a:xfrm>
                <a:off x="3409300" y="2942075"/>
                <a:ext cx="738600" cy="292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fr" sz="700">
                    <a:solidFill>
                      <a:schemeClr val="dk1"/>
                    </a:solidFill>
                    <a:latin typeface="Comic Sans MS"/>
                    <a:ea typeface="Comic Sans MS"/>
                    <a:cs typeface="Comic Sans MS"/>
                    <a:sym typeface="Comic Sans MS"/>
                  </a:rPr>
                  <a:t>FRONT END</a:t>
                </a:r>
                <a:endParaRPr sz="700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endParaRPr>
              </a:p>
            </p:txBody>
          </p:sp>
        </p:grpSp>
        <p:grpSp>
          <p:nvGrpSpPr>
            <p:cNvPr id="167" name="Google Shape;167;p27"/>
            <p:cNvGrpSpPr/>
            <p:nvPr/>
          </p:nvGrpSpPr>
          <p:grpSpPr>
            <a:xfrm>
              <a:off x="2852140" y="3549825"/>
              <a:ext cx="276900" cy="461700"/>
              <a:chOff x="2576325" y="4128725"/>
              <a:chExt cx="276900" cy="461700"/>
            </a:xfrm>
          </p:grpSpPr>
          <p:sp>
            <p:nvSpPr>
              <p:cNvPr id="168" name="Google Shape;168;p27"/>
              <p:cNvSpPr/>
              <p:nvPr/>
            </p:nvSpPr>
            <p:spPr>
              <a:xfrm rot="-5400000">
                <a:off x="2533162" y="4286600"/>
                <a:ext cx="363300" cy="145800"/>
              </a:xfrm>
              <a:prstGeom prst="roundRect">
                <a:avLst>
                  <a:gd name="adj" fmla="val 16667"/>
                </a:avLst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00"/>
              </a:p>
            </p:txBody>
          </p:sp>
          <p:sp>
            <p:nvSpPr>
              <p:cNvPr id="169" name="Google Shape;169;p27"/>
              <p:cNvSpPr txBox="1"/>
              <p:nvPr/>
            </p:nvSpPr>
            <p:spPr>
              <a:xfrm rot="-5400000">
                <a:off x="2483925" y="4221125"/>
                <a:ext cx="461700" cy="27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fr" sz="300" b="1">
                    <a:solidFill>
                      <a:schemeClr val="dk2"/>
                    </a:solidFill>
                    <a:latin typeface="Comic Sans MS"/>
                    <a:ea typeface="Comic Sans MS"/>
                    <a:cs typeface="Comic Sans MS"/>
                    <a:sym typeface="Comic Sans MS"/>
                  </a:rPr>
                  <a:t>DAQ / SYNC</a:t>
                </a:r>
                <a:endParaRPr sz="300" b="1">
                  <a:solidFill>
                    <a:schemeClr val="dk2"/>
                  </a:solidFill>
                  <a:latin typeface="Comic Sans MS"/>
                  <a:ea typeface="Comic Sans MS"/>
                  <a:cs typeface="Comic Sans MS"/>
                  <a:sym typeface="Comic Sans MS"/>
                </a:endParaRPr>
              </a:p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fr" sz="300" b="1">
                    <a:solidFill>
                      <a:schemeClr val="dk2"/>
                    </a:solidFill>
                    <a:latin typeface="Comic Sans MS"/>
                    <a:ea typeface="Comic Sans MS"/>
                    <a:cs typeface="Comic Sans MS"/>
                    <a:sym typeface="Comic Sans MS"/>
                  </a:rPr>
                  <a:t>PROTOCOL</a:t>
                </a:r>
                <a:endParaRPr sz="300" b="1">
                  <a:solidFill>
                    <a:schemeClr val="dk2"/>
                  </a:solidFill>
                  <a:latin typeface="Comic Sans MS"/>
                  <a:ea typeface="Comic Sans MS"/>
                  <a:cs typeface="Comic Sans MS"/>
                  <a:sym typeface="Comic Sans MS"/>
                </a:endParaRPr>
              </a:p>
            </p:txBody>
          </p:sp>
        </p:grpSp>
        <p:grpSp>
          <p:nvGrpSpPr>
            <p:cNvPr id="170" name="Google Shape;170;p27"/>
            <p:cNvGrpSpPr/>
            <p:nvPr/>
          </p:nvGrpSpPr>
          <p:grpSpPr>
            <a:xfrm>
              <a:off x="2935564" y="3416306"/>
              <a:ext cx="461700" cy="231000"/>
              <a:chOff x="2437525" y="4279275"/>
              <a:chExt cx="461700" cy="231000"/>
            </a:xfrm>
          </p:grpSpPr>
          <p:sp>
            <p:nvSpPr>
              <p:cNvPr id="171" name="Google Shape;171;p27"/>
              <p:cNvSpPr/>
              <p:nvPr/>
            </p:nvSpPr>
            <p:spPr>
              <a:xfrm>
                <a:off x="2511625" y="4346775"/>
                <a:ext cx="313500" cy="93900"/>
              </a:xfrm>
              <a:prstGeom prst="roundRect">
                <a:avLst>
                  <a:gd name="adj" fmla="val 16667"/>
                </a:avLst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00"/>
              </a:p>
            </p:txBody>
          </p:sp>
          <p:sp>
            <p:nvSpPr>
              <p:cNvPr id="172" name="Google Shape;172;p27"/>
              <p:cNvSpPr txBox="1"/>
              <p:nvPr/>
            </p:nvSpPr>
            <p:spPr>
              <a:xfrm>
                <a:off x="2437525" y="4279275"/>
                <a:ext cx="461700" cy="231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fr" sz="300" b="1">
                    <a:solidFill>
                      <a:schemeClr val="dk2"/>
                    </a:solidFill>
                    <a:latin typeface="Comic Sans MS"/>
                    <a:ea typeface="Comic Sans MS"/>
                    <a:cs typeface="Comic Sans MS"/>
                    <a:sym typeface="Comic Sans MS"/>
                  </a:rPr>
                  <a:t>TIMESTAMP</a:t>
                </a:r>
                <a:endParaRPr sz="300" b="1">
                  <a:solidFill>
                    <a:schemeClr val="dk2"/>
                  </a:solidFill>
                  <a:latin typeface="Comic Sans MS"/>
                  <a:ea typeface="Comic Sans MS"/>
                  <a:cs typeface="Comic Sans MS"/>
                  <a:sym typeface="Comic Sans MS"/>
                </a:endParaRPr>
              </a:p>
            </p:txBody>
          </p:sp>
        </p:grpSp>
        <p:grpSp>
          <p:nvGrpSpPr>
            <p:cNvPr id="173" name="Google Shape;173;p27"/>
            <p:cNvGrpSpPr/>
            <p:nvPr/>
          </p:nvGrpSpPr>
          <p:grpSpPr>
            <a:xfrm>
              <a:off x="3223015" y="3549825"/>
              <a:ext cx="323100" cy="461700"/>
              <a:chOff x="2576325" y="4128725"/>
              <a:chExt cx="323100" cy="461700"/>
            </a:xfrm>
          </p:grpSpPr>
          <p:sp>
            <p:nvSpPr>
              <p:cNvPr id="174" name="Google Shape;174;p27"/>
              <p:cNvSpPr/>
              <p:nvPr/>
            </p:nvSpPr>
            <p:spPr>
              <a:xfrm rot="-5400000">
                <a:off x="2533162" y="4286600"/>
                <a:ext cx="363300" cy="145800"/>
              </a:xfrm>
              <a:prstGeom prst="roundRect">
                <a:avLst>
                  <a:gd name="adj" fmla="val 16667"/>
                </a:avLst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00"/>
              </a:p>
            </p:txBody>
          </p:sp>
          <p:sp>
            <p:nvSpPr>
              <p:cNvPr id="175" name="Google Shape;175;p27"/>
              <p:cNvSpPr txBox="1"/>
              <p:nvPr/>
            </p:nvSpPr>
            <p:spPr>
              <a:xfrm rot="-5400000">
                <a:off x="2507025" y="4198025"/>
                <a:ext cx="461700" cy="323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fr" sz="300" b="1">
                    <a:solidFill>
                      <a:schemeClr val="dk2"/>
                    </a:solidFill>
                    <a:latin typeface="Comic Sans MS"/>
                    <a:ea typeface="Comic Sans MS"/>
                    <a:cs typeface="Comic Sans MS"/>
                    <a:sym typeface="Comic Sans MS"/>
                  </a:rPr>
                  <a:t>PLAS</a:t>
                </a:r>
                <a:endParaRPr sz="300" b="1">
                  <a:solidFill>
                    <a:schemeClr val="dk2"/>
                  </a:solidFill>
                  <a:latin typeface="Comic Sans MS"/>
                  <a:ea typeface="Comic Sans MS"/>
                  <a:cs typeface="Comic Sans MS"/>
                  <a:sym typeface="Comic Sans MS"/>
                </a:endParaRPr>
              </a:p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fr" sz="300" b="1">
                    <a:solidFill>
                      <a:schemeClr val="dk2"/>
                    </a:solidFill>
                    <a:latin typeface="Comic Sans MS"/>
                    <a:ea typeface="Comic Sans MS"/>
                    <a:cs typeface="Comic Sans MS"/>
                    <a:sym typeface="Comic Sans MS"/>
                  </a:rPr>
                  <a:t>PROTOCOL </a:t>
                </a:r>
                <a:endParaRPr sz="300" b="1">
                  <a:solidFill>
                    <a:schemeClr val="dk2"/>
                  </a:solidFill>
                  <a:latin typeface="Comic Sans MS"/>
                  <a:ea typeface="Comic Sans MS"/>
                  <a:cs typeface="Comic Sans MS"/>
                  <a:sym typeface="Comic Sans MS"/>
                </a:endParaRPr>
              </a:p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00" b="1">
                  <a:solidFill>
                    <a:schemeClr val="dk2"/>
                  </a:solidFill>
                  <a:latin typeface="Comic Sans MS"/>
                  <a:ea typeface="Comic Sans MS"/>
                  <a:cs typeface="Comic Sans MS"/>
                  <a:sym typeface="Comic Sans MS"/>
                </a:endParaRPr>
              </a:p>
            </p:txBody>
          </p:sp>
        </p:grpSp>
        <p:sp>
          <p:nvSpPr>
            <p:cNvPr id="176" name="Google Shape;176;p27"/>
            <p:cNvSpPr txBox="1"/>
            <p:nvPr/>
          </p:nvSpPr>
          <p:spPr>
            <a:xfrm>
              <a:off x="2648686" y="3938550"/>
              <a:ext cx="5487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600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Back-End</a:t>
              </a:r>
              <a:endParaRPr sz="6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177" name="Google Shape;177;p27"/>
            <p:cNvSpPr txBox="1"/>
            <p:nvPr/>
          </p:nvSpPr>
          <p:spPr>
            <a:xfrm>
              <a:off x="3145133" y="3938550"/>
              <a:ext cx="5487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600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Front-End</a:t>
              </a:r>
              <a:endParaRPr sz="6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grpSp>
          <p:nvGrpSpPr>
            <p:cNvPr id="178" name="Google Shape;178;p27"/>
            <p:cNvGrpSpPr/>
            <p:nvPr/>
          </p:nvGrpSpPr>
          <p:grpSpPr>
            <a:xfrm>
              <a:off x="3121722" y="3641325"/>
              <a:ext cx="109330" cy="44400"/>
              <a:chOff x="2577350" y="3563625"/>
              <a:chExt cx="121181" cy="44400"/>
            </a:xfrm>
          </p:grpSpPr>
          <p:sp>
            <p:nvSpPr>
              <p:cNvPr id="179" name="Google Shape;179;p27"/>
              <p:cNvSpPr/>
              <p:nvPr/>
            </p:nvSpPr>
            <p:spPr>
              <a:xfrm>
                <a:off x="2577350" y="3563625"/>
                <a:ext cx="18000" cy="44400"/>
              </a:xfrm>
              <a:prstGeom prst="rect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27"/>
              <p:cNvSpPr/>
              <p:nvPr/>
            </p:nvSpPr>
            <p:spPr>
              <a:xfrm>
                <a:off x="2603145" y="3563625"/>
                <a:ext cx="18000" cy="44400"/>
              </a:xfrm>
              <a:prstGeom prst="rect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27"/>
              <p:cNvSpPr/>
              <p:nvPr/>
            </p:nvSpPr>
            <p:spPr>
              <a:xfrm>
                <a:off x="2628941" y="3563625"/>
                <a:ext cx="18000" cy="44400"/>
              </a:xfrm>
              <a:prstGeom prst="rect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27"/>
              <p:cNvSpPr/>
              <p:nvPr/>
            </p:nvSpPr>
            <p:spPr>
              <a:xfrm>
                <a:off x="2654736" y="3563625"/>
                <a:ext cx="18000" cy="44400"/>
              </a:xfrm>
              <a:prstGeom prst="rect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27"/>
              <p:cNvSpPr/>
              <p:nvPr/>
            </p:nvSpPr>
            <p:spPr>
              <a:xfrm>
                <a:off x="2680531" y="3563625"/>
                <a:ext cx="18000" cy="44400"/>
              </a:xfrm>
              <a:prstGeom prst="rect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4" name="Google Shape;184;p27"/>
            <p:cNvSpPr/>
            <p:nvPr/>
          </p:nvSpPr>
          <p:spPr>
            <a:xfrm>
              <a:off x="3077212" y="3652725"/>
              <a:ext cx="30300" cy="216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7"/>
            <p:cNvSpPr/>
            <p:nvPr/>
          </p:nvSpPr>
          <p:spPr>
            <a:xfrm>
              <a:off x="3245154" y="3652725"/>
              <a:ext cx="30300" cy="216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6" name="Google Shape;186;p27"/>
            <p:cNvGrpSpPr/>
            <p:nvPr/>
          </p:nvGrpSpPr>
          <p:grpSpPr>
            <a:xfrm>
              <a:off x="3121714" y="3870520"/>
              <a:ext cx="109342" cy="44400"/>
              <a:chOff x="2577350" y="3563625"/>
              <a:chExt cx="121181" cy="44400"/>
            </a:xfrm>
          </p:grpSpPr>
          <p:sp>
            <p:nvSpPr>
              <p:cNvPr id="187" name="Google Shape;187;p27"/>
              <p:cNvSpPr/>
              <p:nvPr/>
            </p:nvSpPr>
            <p:spPr>
              <a:xfrm>
                <a:off x="2577350" y="3563625"/>
                <a:ext cx="18000" cy="44400"/>
              </a:xfrm>
              <a:prstGeom prst="rect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27"/>
              <p:cNvSpPr/>
              <p:nvPr/>
            </p:nvSpPr>
            <p:spPr>
              <a:xfrm>
                <a:off x="2603145" y="3563625"/>
                <a:ext cx="18000" cy="44400"/>
              </a:xfrm>
              <a:prstGeom prst="rect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89;p27"/>
              <p:cNvSpPr/>
              <p:nvPr/>
            </p:nvSpPr>
            <p:spPr>
              <a:xfrm>
                <a:off x="2628941" y="3563625"/>
                <a:ext cx="18000" cy="44400"/>
              </a:xfrm>
              <a:prstGeom prst="rect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27"/>
              <p:cNvSpPr/>
              <p:nvPr/>
            </p:nvSpPr>
            <p:spPr>
              <a:xfrm>
                <a:off x="2654736" y="3563625"/>
                <a:ext cx="18000" cy="44400"/>
              </a:xfrm>
              <a:prstGeom prst="rect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27"/>
              <p:cNvSpPr/>
              <p:nvPr/>
            </p:nvSpPr>
            <p:spPr>
              <a:xfrm>
                <a:off x="2680531" y="3563625"/>
                <a:ext cx="18000" cy="44400"/>
              </a:xfrm>
              <a:prstGeom prst="rect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2" name="Google Shape;192;p27"/>
            <p:cNvSpPr/>
            <p:nvPr/>
          </p:nvSpPr>
          <p:spPr>
            <a:xfrm flipH="1">
              <a:off x="3245154" y="3881920"/>
              <a:ext cx="30300" cy="216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7"/>
            <p:cNvSpPr/>
            <p:nvPr/>
          </p:nvSpPr>
          <p:spPr>
            <a:xfrm flipH="1">
              <a:off x="3077212" y="3881920"/>
              <a:ext cx="30300" cy="216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94" name="Google Shape;194;p27"/>
            <p:cNvCxnSpPr/>
            <p:nvPr/>
          </p:nvCxnSpPr>
          <p:spPr>
            <a:xfrm>
              <a:off x="3171478" y="3592687"/>
              <a:ext cx="0" cy="5601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195" name="Google Shape;195;p27"/>
            <p:cNvCxnSpPr/>
            <p:nvPr/>
          </p:nvCxnSpPr>
          <p:spPr>
            <a:xfrm flipH="1">
              <a:off x="2974691" y="3200475"/>
              <a:ext cx="128100" cy="2418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6" name="Google Shape;196;p27"/>
            <p:cNvCxnSpPr/>
            <p:nvPr/>
          </p:nvCxnSpPr>
          <p:spPr>
            <a:xfrm>
              <a:off x="3253275" y="3200475"/>
              <a:ext cx="128100" cy="2418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97" name="Google Shape;197;p27"/>
          <p:cNvGrpSpPr/>
          <p:nvPr/>
        </p:nvGrpSpPr>
        <p:grpSpPr>
          <a:xfrm>
            <a:off x="5417425" y="2457025"/>
            <a:ext cx="964600" cy="159750"/>
            <a:chOff x="5417425" y="2457025"/>
            <a:chExt cx="964600" cy="159750"/>
          </a:xfrm>
        </p:grpSpPr>
        <p:sp>
          <p:nvSpPr>
            <p:cNvPr id="198" name="Google Shape;198;p27"/>
            <p:cNvSpPr/>
            <p:nvPr/>
          </p:nvSpPr>
          <p:spPr>
            <a:xfrm>
              <a:off x="5417425" y="2474775"/>
              <a:ext cx="71000" cy="142000"/>
            </a:xfrm>
            <a:custGeom>
              <a:avLst/>
              <a:gdLst/>
              <a:ahLst/>
              <a:cxnLst/>
              <a:rect l="l" t="t" r="r" b="b"/>
              <a:pathLst>
                <a:path w="2840" h="5680" extrusionOk="0">
                  <a:moveTo>
                    <a:pt x="2840" y="0"/>
                  </a:moveTo>
                  <a:cubicBezTo>
                    <a:pt x="723" y="0"/>
                    <a:pt x="0" y="3563"/>
                    <a:pt x="0" y="568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99" name="Google Shape;199;p27"/>
            <p:cNvSpPr/>
            <p:nvPr/>
          </p:nvSpPr>
          <p:spPr>
            <a:xfrm>
              <a:off x="5502625" y="2542225"/>
              <a:ext cx="63900" cy="74550"/>
            </a:xfrm>
            <a:custGeom>
              <a:avLst/>
              <a:gdLst/>
              <a:ahLst/>
              <a:cxnLst/>
              <a:rect l="l" t="t" r="r" b="b"/>
              <a:pathLst>
                <a:path w="2556" h="2982" extrusionOk="0">
                  <a:moveTo>
                    <a:pt x="2556" y="0"/>
                  </a:moveTo>
                  <a:cubicBezTo>
                    <a:pt x="1265" y="215"/>
                    <a:pt x="486" y="1766"/>
                    <a:pt x="0" y="2982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00" name="Google Shape;200;p27"/>
            <p:cNvSpPr/>
            <p:nvPr/>
          </p:nvSpPr>
          <p:spPr>
            <a:xfrm>
              <a:off x="6287100" y="2528025"/>
              <a:ext cx="28400" cy="81650"/>
            </a:xfrm>
            <a:custGeom>
              <a:avLst/>
              <a:gdLst/>
              <a:ahLst/>
              <a:cxnLst/>
              <a:rect l="l" t="t" r="r" b="b"/>
              <a:pathLst>
                <a:path w="1136" h="3266" extrusionOk="0">
                  <a:moveTo>
                    <a:pt x="0" y="0"/>
                  </a:moveTo>
                  <a:cubicBezTo>
                    <a:pt x="720" y="900"/>
                    <a:pt x="1136" y="2113"/>
                    <a:pt x="1136" y="3266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01" name="Google Shape;201;p27"/>
            <p:cNvSpPr/>
            <p:nvPr/>
          </p:nvSpPr>
          <p:spPr>
            <a:xfrm>
              <a:off x="6372300" y="2457025"/>
              <a:ext cx="9725" cy="152650"/>
            </a:xfrm>
            <a:custGeom>
              <a:avLst/>
              <a:gdLst/>
              <a:ahLst/>
              <a:cxnLst/>
              <a:rect l="l" t="t" r="r" b="b"/>
              <a:pathLst>
                <a:path w="389" h="6106" extrusionOk="0">
                  <a:moveTo>
                    <a:pt x="0" y="0"/>
                  </a:moveTo>
                  <a:cubicBezTo>
                    <a:pt x="756" y="1890"/>
                    <a:pt x="142" y="4070"/>
                    <a:pt x="142" y="6106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202" name="Google Shape;202;p27"/>
          <p:cNvGrpSpPr/>
          <p:nvPr/>
        </p:nvGrpSpPr>
        <p:grpSpPr>
          <a:xfrm>
            <a:off x="-2587" y="855350"/>
            <a:ext cx="1022112" cy="4700200"/>
            <a:chOff x="-2587" y="855350"/>
            <a:chExt cx="1022112" cy="4700200"/>
          </a:xfrm>
        </p:grpSpPr>
        <p:sp>
          <p:nvSpPr>
            <p:cNvPr id="203" name="Google Shape;203;p27"/>
            <p:cNvSpPr txBox="1"/>
            <p:nvPr/>
          </p:nvSpPr>
          <p:spPr>
            <a:xfrm rot="-5400000">
              <a:off x="-667650" y="2095225"/>
              <a:ext cx="1674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1000" b="1">
                  <a:solidFill>
                    <a:srgbClr val="FF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PCIe Gen4 128Gb/s </a:t>
              </a:r>
              <a:endParaRPr sz="1100" b="1">
                <a:solidFill>
                  <a:srgbClr val="FF0000"/>
                </a:solidFill>
              </a:endParaRPr>
            </a:p>
          </p:txBody>
        </p:sp>
        <p:grpSp>
          <p:nvGrpSpPr>
            <p:cNvPr id="204" name="Google Shape;204;p27"/>
            <p:cNvGrpSpPr/>
            <p:nvPr/>
          </p:nvGrpSpPr>
          <p:grpSpPr>
            <a:xfrm>
              <a:off x="-2587" y="855350"/>
              <a:ext cx="1022112" cy="4700200"/>
              <a:chOff x="-2587" y="855350"/>
              <a:chExt cx="1022112" cy="4700200"/>
            </a:xfrm>
          </p:grpSpPr>
          <p:cxnSp>
            <p:nvCxnSpPr>
              <p:cNvPr id="205" name="Google Shape;205;p27"/>
              <p:cNvCxnSpPr/>
              <p:nvPr/>
            </p:nvCxnSpPr>
            <p:spPr>
              <a:xfrm>
                <a:off x="268950" y="855350"/>
                <a:ext cx="0" cy="354690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" name="Google Shape;206;p27"/>
              <p:cNvCxnSpPr/>
              <p:nvPr/>
            </p:nvCxnSpPr>
            <p:spPr>
              <a:xfrm>
                <a:off x="309425" y="1540550"/>
                <a:ext cx="7101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0000"/>
                </a:solidFill>
                <a:prstDash val="solid"/>
                <a:round/>
                <a:headEnd type="triangle" w="med" len="med"/>
                <a:tailEnd type="triangle" w="med" len="med"/>
              </a:ln>
            </p:spPr>
          </p:cxnSp>
          <p:cxnSp>
            <p:nvCxnSpPr>
              <p:cNvPr id="207" name="Google Shape;207;p27"/>
              <p:cNvCxnSpPr/>
              <p:nvPr/>
            </p:nvCxnSpPr>
            <p:spPr>
              <a:xfrm>
                <a:off x="309425" y="3445550"/>
                <a:ext cx="7101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0000"/>
                </a:solidFill>
                <a:prstDash val="solid"/>
                <a:round/>
                <a:headEnd type="triangle" w="med" len="med"/>
                <a:tailEnd type="triangle" w="med" len="med"/>
              </a:ln>
            </p:spPr>
          </p:cxnSp>
          <p:sp>
            <p:nvSpPr>
              <p:cNvPr id="208" name="Google Shape;208;p27"/>
              <p:cNvSpPr txBox="1"/>
              <p:nvPr/>
            </p:nvSpPr>
            <p:spPr>
              <a:xfrm rot="-5400000">
                <a:off x="-1333237" y="3886200"/>
                <a:ext cx="3000000" cy="338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fr" sz="1000" b="1">
                    <a:solidFill>
                      <a:srgbClr val="FF0000"/>
                    </a:solidFill>
                    <a:latin typeface="Comic Sans MS"/>
                    <a:ea typeface="Comic Sans MS"/>
                    <a:cs typeface="Comic Sans MS"/>
                    <a:sym typeface="Comic Sans MS"/>
                  </a:rPr>
                  <a:t>OPTIONAL</a:t>
                </a:r>
                <a:endParaRPr/>
              </a:p>
            </p:txBody>
          </p:sp>
        </p:grpSp>
      </p:grpSp>
      <p:grpSp>
        <p:nvGrpSpPr>
          <p:cNvPr id="209" name="Google Shape;209;p27"/>
          <p:cNvGrpSpPr/>
          <p:nvPr/>
        </p:nvGrpSpPr>
        <p:grpSpPr>
          <a:xfrm>
            <a:off x="212823" y="856125"/>
            <a:ext cx="807691" cy="4623225"/>
            <a:chOff x="212823" y="856125"/>
            <a:chExt cx="807691" cy="4623225"/>
          </a:xfrm>
        </p:grpSpPr>
        <p:cxnSp>
          <p:nvCxnSpPr>
            <p:cNvPr id="210" name="Google Shape;210;p27"/>
            <p:cNvCxnSpPr/>
            <p:nvPr/>
          </p:nvCxnSpPr>
          <p:spPr>
            <a:xfrm>
              <a:off x="497550" y="856125"/>
              <a:ext cx="0" cy="3546000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211" name="Google Shape;211;p27"/>
            <p:cNvGrpSpPr/>
            <p:nvPr/>
          </p:nvGrpSpPr>
          <p:grpSpPr>
            <a:xfrm>
              <a:off x="212823" y="1104650"/>
              <a:ext cx="807691" cy="4374700"/>
              <a:chOff x="212823" y="1104650"/>
              <a:chExt cx="807691" cy="4374700"/>
            </a:xfrm>
          </p:grpSpPr>
          <p:sp>
            <p:nvSpPr>
              <p:cNvPr id="212" name="Google Shape;212;p27"/>
              <p:cNvSpPr txBox="1"/>
              <p:nvPr/>
            </p:nvSpPr>
            <p:spPr>
              <a:xfrm rot="-5400000">
                <a:off x="-585477" y="2139475"/>
                <a:ext cx="1935300" cy="338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fr" sz="1000" b="1">
                    <a:solidFill>
                      <a:schemeClr val="dk1"/>
                    </a:solidFill>
                    <a:latin typeface="Comic Sans MS"/>
                    <a:ea typeface="Comic Sans MS"/>
                    <a:cs typeface="Comic Sans MS"/>
                    <a:sym typeface="Comic Sans MS"/>
                  </a:rPr>
                  <a:t>ETHERNET 1/25Gb/s</a:t>
                </a:r>
                <a:endParaRPr sz="1100" b="1"/>
              </a:p>
            </p:txBody>
          </p:sp>
          <p:grpSp>
            <p:nvGrpSpPr>
              <p:cNvPr id="213" name="Google Shape;213;p27"/>
              <p:cNvGrpSpPr/>
              <p:nvPr/>
            </p:nvGrpSpPr>
            <p:grpSpPr>
              <a:xfrm>
                <a:off x="226013" y="1104650"/>
                <a:ext cx="794502" cy="4374700"/>
                <a:chOff x="226013" y="1104650"/>
                <a:chExt cx="794502" cy="4374700"/>
              </a:xfrm>
            </p:grpSpPr>
            <p:cxnSp>
              <p:nvCxnSpPr>
                <p:cNvPr id="214" name="Google Shape;214;p27"/>
                <p:cNvCxnSpPr/>
                <p:nvPr/>
              </p:nvCxnSpPr>
              <p:spPr>
                <a:xfrm>
                  <a:off x="525814" y="1104650"/>
                  <a:ext cx="494700" cy="60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dk1"/>
                  </a:solidFill>
                  <a:prstDash val="solid"/>
                  <a:round/>
                  <a:headEnd type="triangle" w="med" len="med"/>
                  <a:tailEnd type="triangle" w="med" len="med"/>
                </a:ln>
              </p:spPr>
            </p:cxnSp>
            <p:cxnSp>
              <p:nvCxnSpPr>
                <p:cNvPr id="215" name="Google Shape;215;p27"/>
                <p:cNvCxnSpPr/>
                <p:nvPr/>
              </p:nvCxnSpPr>
              <p:spPr>
                <a:xfrm>
                  <a:off x="525814" y="1441252"/>
                  <a:ext cx="494700" cy="60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dk1"/>
                  </a:solidFill>
                  <a:prstDash val="solid"/>
                  <a:round/>
                  <a:headEnd type="triangle" w="med" len="med"/>
                  <a:tailEnd type="triangle" w="med" len="med"/>
                </a:ln>
              </p:spPr>
            </p:cxnSp>
            <p:cxnSp>
              <p:nvCxnSpPr>
                <p:cNvPr id="216" name="Google Shape;216;p27"/>
                <p:cNvCxnSpPr/>
                <p:nvPr/>
              </p:nvCxnSpPr>
              <p:spPr>
                <a:xfrm>
                  <a:off x="525814" y="2162911"/>
                  <a:ext cx="494700" cy="60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dk1"/>
                  </a:solidFill>
                  <a:prstDash val="solid"/>
                  <a:round/>
                  <a:headEnd type="triangle" w="med" len="med"/>
                  <a:tailEnd type="triangle" w="med" len="med"/>
                </a:ln>
              </p:spPr>
            </p:cxnSp>
            <p:cxnSp>
              <p:nvCxnSpPr>
                <p:cNvPr id="217" name="Google Shape;217;p27"/>
                <p:cNvCxnSpPr/>
                <p:nvPr/>
              </p:nvCxnSpPr>
              <p:spPr>
                <a:xfrm>
                  <a:off x="525814" y="2835952"/>
                  <a:ext cx="494700" cy="60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dk1"/>
                  </a:solidFill>
                  <a:prstDash val="solid"/>
                  <a:round/>
                  <a:headEnd type="triangle" w="med" len="med"/>
                  <a:tailEnd type="triangle" w="med" len="med"/>
                </a:ln>
              </p:spPr>
            </p:cxnSp>
            <p:cxnSp>
              <p:nvCxnSpPr>
                <p:cNvPr id="218" name="Google Shape;218;p27"/>
                <p:cNvCxnSpPr/>
                <p:nvPr/>
              </p:nvCxnSpPr>
              <p:spPr>
                <a:xfrm>
                  <a:off x="525814" y="3589196"/>
                  <a:ext cx="494700" cy="60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dk1"/>
                  </a:solidFill>
                  <a:prstDash val="solid"/>
                  <a:round/>
                  <a:headEnd type="triangle" w="med" len="med"/>
                  <a:tailEnd type="triangle" w="med" len="med"/>
                </a:ln>
              </p:spPr>
            </p:cxnSp>
            <p:cxnSp>
              <p:nvCxnSpPr>
                <p:cNvPr id="219" name="Google Shape;219;p27"/>
                <p:cNvCxnSpPr/>
                <p:nvPr/>
              </p:nvCxnSpPr>
              <p:spPr>
                <a:xfrm>
                  <a:off x="525814" y="4122596"/>
                  <a:ext cx="494700" cy="60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dk1"/>
                  </a:solidFill>
                  <a:prstDash val="solid"/>
                  <a:round/>
                  <a:headEnd type="triangle" w="med" len="med"/>
                  <a:tailEnd type="triangle" w="med" len="med"/>
                </a:ln>
              </p:spPr>
            </p:cxnSp>
            <p:cxnSp>
              <p:nvCxnSpPr>
                <p:cNvPr id="220" name="Google Shape;220;p27"/>
                <p:cNvCxnSpPr/>
                <p:nvPr/>
              </p:nvCxnSpPr>
              <p:spPr>
                <a:xfrm>
                  <a:off x="525814" y="2525982"/>
                  <a:ext cx="494700" cy="60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dk1"/>
                  </a:solidFill>
                  <a:prstDash val="solid"/>
                  <a:round/>
                  <a:headEnd type="triangle" w="med" len="med"/>
                  <a:tailEnd type="triangle" w="med" len="med"/>
                </a:ln>
              </p:spPr>
            </p:cxnSp>
            <p:cxnSp>
              <p:nvCxnSpPr>
                <p:cNvPr id="221" name="Google Shape;221;p27"/>
                <p:cNvCxnSpPr/>
                <p:nvPr/>
              </p:nvCxnSpPr>
              <p:spPr>
                <a:xfrm>
                  <a:off x="525814" y="1800737"/>
                  <a:ext cx="494700" cy="60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dk1"/>
                  </a:solidFill>
                  <a:prstDash val="solid"/>
                  <a:round/>
                  <a:headEnd type="triangle" w="med" len="med"/>
                  <a:tailEnd type="triangle" w="med" len="med"/>
                </a:ln>
              </p:spPr>
            </p:cxnSp>
            <p:sp>
              <p:nvSpPr>
                <p:cNvPr id="222" name="Google Shape;222;p27"/>
                <p:cNvSpPr txBox="1"/>
                <p:nvPr/>
              </p:nvSpPr>
              <p:spPr>
                <a:xfrm rot="-5400000">
                  <a:off x="-1104637" y="3810000"/>
                  <a:ext cx="3000000" cy="338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t" anchorCtr="0">
                  <a:sp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fr" sz="1000" b="1">
                      <a:solidFill>
                        <a:schemeClr val="dk1"/>
                      </a:solidFill>
                      <a:latin typeface="Comic Sans MS"/>
                      <a:ea typeface="Comic Sans MS"/>
                      <a:cs typeface="Comic Sans MS"/>
                      <a:sym typeface="Comic Sans MS"/>
                    </a:rPr>
                    <a:t>MANDATORY</a:t>
                  </a:r>
                  <a:endParaRPr>
                    <a:solidFill>
                      <a:schemeClr val="dk1"/>
                    </a:solidFill>
                  </a:endParaRPr>
                </a:p>
              </p:txBody>
            </p:sp>
          </p:grpSp>
        </p:grpSp>
      </p:grpSp>
      <p:grpSp>
        <p:nvGrpSpPr>
          <p:cNvPr id="223" name="Google Shape;223;p27"/>
          <p:cNvGrpSpPr/>
          <p:nvPr/>
        </p:nvGrpSpPr>
        <p:grpSpPr>
          <a:xfrm>
            <a:off x="1027663" y="854750"/>
            <a:ext cx="1041963" cy="2213317"/>
            <a:chOff x="1027663" y="854750"/>
            <a:chExt cx="1041963" cy="2213317"/>
          </a:xfrm>
        </p:grpSpPr>
        <p:grpSp>
          <p:nvGrpSpPr>
            <p:cNvPr id="224" name="Google Shape;224;p27"/>
            <p:cNvGrpSpPr/>
            <p:nvPr/>
          </p:nvGrpSpPr>
          <p:grpSpPr>
            <a:xfrm>
              <a:off x="1027675" y="854750"/>
              <a:ext cx="1041952" cy="461700"/>
              <a:chOff x="1027675" y="854750"/>
              <a:chExt cx="1041952" cy="461700"/>
            </a:xfrm>
          </p:grpSpPr>
          <p:sp>
            <p:nvSpPr>
              <p:cNvPr id="225" name="Google Shape;225;p27"/>
              <p:cNvSpPr/>
              <p:nvPr/>
            </p:nvSpPr>
            <p:spPr>
              <a:xfrm>
                <a:off x="1027727" y="906201"/>
                <a:ext cx="1041900" cy="334500"/>
              </a:xfrm>
              <a:prstGeom prst="roundRect">
                <a:avLst>
                  <a:gd name="adj" fmla="val 16667"/>
                </a:avLst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27"/>
              <p:cNvSpPr txBox="1"/>
              <p:nvPr/>
            </p:nvSpPr>
            <p:spPr>
              <a:xfrm>
                <a:off x="1027675" y="854750"/>
                <a:ext cx="1041900" cy="461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fr" sz="900" b="1">
                    <a:solidFill>
                      <a:schemeClr val="dk1"/>
                    </a:solidFill>
                    <a:latin typeface="Comic Sans MS"/>
                    <a:ea typeface="Comic Sans MS"/>
                    <a:cs typeface="Comic Sans MS"/>
                    <a:sym typeface="Comic Sans MS"/>
                  </a:rPr>
                  <a:t>SLOW CONTROL</a:t>
                </a:r>
                <a:endParaRPr sz="900" b="1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endParaRPr>
              </a:p>
            </p:txBody>
          </p:sp>
        </p:grpSp>
        <p:grpSp>
          <p:nvGrpSpPr>
            <p:cNvPr id="227" name="Google Shape;227;p27"/>
            <p:cNvGrpSpPr/>
            <p:nvPr/>
          </p:nvGrpSpPr>
          <p:grpSpPr>
            <a:xfrm>
              <a:off x="1027663" y="2355025"/>
              <a:ext cx="1041963" cy="345042"/>
              <a:chOff x="1027631" y="1902118"/>
              <a:chExt cx="1041963" cy="476446"/>
            </a:xfrm>
          </p:grpSpPr>
          <p:sp>
            <p:nvSpPr>
              <p:cNvPr id="228" name="Google Shape;228;p27"/>
              <p:cNvSpPr/>
              <p:nvPr/>
            </p:nvSpPr>
            <p:spPr>
              <a:xfrm>
                <a:off x="1027695" y="1902118"/>
                <a:ext cx="1041900" cy="461700"/>
              </a:xfrm>
              <a:prstGeom prst="roundRect">
                <a:avLst>
                  <a:gd name="adj" fmla="val 16667"/>
                </a:avLst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29;p27"/>
              <p:cNvSpPr txBox="1"/>
              <p:nvPr/>
            </p:nvSpPr>
            <p:spPr>
              <a:xfrm>
                <a:off x="1027631" y="1932165"/>
                <a:ext cx="1041900" cy="446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fr" sz="900" b="1">
                    <a:solidFill>
                      <a:schemeClr val="dk1"/>
                    </a:solidFill>
                    <a:latin typeface="Comic Sans MS"/>
                    <a:ea typeface="Comic Sans MS"/>
                    <a:cs typeface="Comic Sans MS"/>
                    <a:sym typeface="Comic Sans MS"/>
                  </a:rPr>
                  <a:t>DATABASE</a:t>
                </a:r>
                <a:endParaRPr sz="900" b="1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endParaRPr>
              </a:p>
            </p:txBody>
          </p:sp>
        </p:grpSp>
        <p:grpSp>
          <p:nvGrpSpPr>
            <p:cNvPr id="230" name="Google Shape;230;p27"/>
            <p:cNvGrpSpPr/>
            <p:nvPr/>
          </p:nvGrpSpPr>
          <p:grpSpPr>
            <a:xfrm>
              <a:off x="1027663" y="1631721"/>
              <a:ext cx="1041963" cy="355158"/>
              <a:chOff x="1027631" y="1902118"/>
              <a:chExt cx="1041963" cy="490414"/>
            </a:xfrm>
          </p:grpSpPr>
          <p:sp>
            <p:nvSpPr>
              <p:cNvPr id="231" name="Google Shape;231;p27"/>
              <p:cNvSpPr/>
              <p:nvPr/>
            </p:nvSpPr>
            <p:spPr>
              <a:xfrm>
                <a:off x="1027695" y="1902118"/>
                <a:ext cx="1041900" cy="461700"/>
              </a:xfrm>
              <a:prstGeom prst="roundRect">
                <a:avLst>
                  <a:gd name="adj" fmla="val 16667"/>
                </a:avLst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27"/>
              <p:cNvSpPr txBox="1"/>
              <p:nvPr/>
            </p:nvSpPr>
            <p:spPr>
              <a:xfrm>
                <a:off x="1027631" y="1946133"/>
                <a:ext cx="1041900" cy="446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fr" sz="900" b="1">
                    <a:solidFill>
                      <a:schemeClr val="dk1"/>
                    </a:solidFill>
                    <a:latin typeface="Comic Sans MS"/>
                    <a:ea typeface="Comic Sans MS"/>
                    <a:cs typeface="Comic Sans MS"/>
                    <a:sym typeface="Comic Sans MS"/>
                  </a:rPr>
                  <a:t>MONITORING</a:t>
                </a:r>
                <a:endParaRPr sz="900" b="1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endParaRPr>
              </a:p>
            </p:txBody>
          </p:sp>
        </p:grpSp>
        <p:grpSp>
          <p:nvGrpSpPr>
            <p:cNvPr id="233" name="Google Shape;233;p27"/>
            <p:cNvGrpSpPr/>
            <p:nvPr/>
          </p:nvGrpSpPr>
          <p:grpSpPr>
            <a:xfrm>
              <a:off x="1027688" y="2719485"/>
              <a:ext cx="1041938" cy="348582"/>
              <a:chOff x="1027656" y="1902118"/>
              <a:chExt cx="1041938" cy="481334"/>
            </a:xfrm>
          </p:grpSpPr>
          <p:sp>
            <p:nvSpPr>
              <p:cNvPr id="234" name="Google Shape;234;p27"/>
              <p:cNvSpPr/>
              <p:nvPr/>
            </p:nvSpPr>
            <p:spPr>
              <a:xfrm>
                <a:off x="1027695" y="1902118"/>
                <a:ext cx="1041900" cy="461700"/>
              </a:xfrm>
              <a:prstGeom prst="roundRect">
                <a:avLst>
                  <a:gd name="adj" fmla="val 16667"/>
                </a:avLst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235;p27"/>
              <p:cNvSpPr txBox="1"/>
              <p:nvPr/>
            </p:nvSpPr>
            <p:spPr>
              <a:xfrm>
                <a:off x="1027656" y="1937052"/>
                <a:ext cx="1041900" cy="446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fr" sz="900" b="1">
                    <a:solidFill>
                      <a:schemeClr val="dk1"/>
                    </a:solidFill>
                    <a:latin typeface="Comic Sans MS"/>
                    <a:ea typeface="Comic Sans MS"/>
                    <a:cs typeface="Comic Sans MS"/>
                    <a:sym typeface="Comic Sans MS"/>
                  </a:rPr>
                  <a:t>SYNCHRO</a:t>
                </a:r>
                <a:endParaRPr sz="900" b="1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endParaRPr>
              </a:p>
            </p:txBody>
          </p:sp>
        </p:grpSp>
        <p:grpSp>
          <p:nvGrpSpPr>
            <p:cNvPr id="236" name="Google Shape;236;p27"/>
            <p:cNvGrpSpPr/>
            <p:nvPr/>
          </p:nvGrpSpPr>
          <p:grpSpPr>
            <a:xfrm>
              <a:off x="1027663" y="1993148"/>
              <a:ext cx="1041963" cy="355158"/>
              <a:chOff x="1027631" y="1902118"/>
              <a:chExt cx="1041963" cy="490414"/>
            </a:xfrm>
          </p:grpSpPr>
          <p:sp>
            <p:nvSpPr>
              <p:cNvPr id="237" name="Google Shape;237;p27"/>
              <p:cNvSpPr/>
              <p:nvPr/>
            </p:nvSpPr>
            <p:spPr>
              <a:xfrm>
                <a:off x="1027695" y="1902118"/>
                <a:ext cx="1041900" cy="461700"/>
              </a:xfrm>
              <a:prstGeom prst="roundRect">
                <a:avLst>
                  <a:gd name="adj" fmla="val 16667"/>
                </a:avLst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27"/>
              <p:cNvSpPr txBox="1"/>
              <p:nvPr/>
            </p:nvSpPr>
            <p:spPr>
              <a:xfrm>
                <a:off x="1027631" y="1946133"/>
                <a:ext cx="1041900" cy="446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fr" sz="900" b="1">
                    <a:solidFill>
                      <a:schemeClr val="dk1"/>
                    </a:solidFill>
                    <a:latin typeface="Comic Sans MS"/>
                    <a:ea typeface="Comic Sans MS"/>
                    <a:cs typeface="Comic Sans MS"/>
                    <a:sym typeface="Comic Sans MS"/>
                  </a:rPr>
                  <a:t>VERSIONING</a:t>
                </a:r>
                <a:endParaRPr sz="900" b="1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endParaRPr>
              </a:p>
            </p:txBody>
          </p:sp>
        </p:grpSp>
        <p:grpSp>
          <p:nvGrpSpPr>
            <p:cNvPr id="239" name="Google Shape;239;p27"/>
            <p:cNvGrpSpPr/>
            <p:nvPr/>
          </p:nvGrpSpPr>
          <p:grpSpPr>
            <a:xfrm>
              <a:off x="1027663" y="1205759"/>
              <a:ext cx="1041963" cy="461677"/>
              <a:chOff x="1027631" y="1811356"/>
              <a:chExt cx="1041963" cy="637500"/>
            </a:xfrm>
          </p:grpSpPr>
          <p:sp>
            <p:nvSpPr>
              <p:cNvPr id="240" name="Google Shape;240;p27"/>
              <p:cNvSpPr/>
              <p:nvPr/>
            </p:nvSpPr>
            <p:spPr>
              <a:xfrm>
                <a:off x="1027695" y="1902118"/>
                <a:ext cx="1041900" cy="461700"/>
              </a:xfrm>
              <a:prstGeom prst="roundRect">
                <a:avLst>
                  <a:gd name="adj" fmla="val 16667"/>
                </a:avLst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27"/>
              <p:cNvSpPr txBox="1"/>
              <p:nvPr/>
            </p:nvSpPr>
            <p:spPr>
              <a:xfrm>
                <a:off x="1027631" y="1811356"/>
                <a:ext cx="1041900" cy="637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fr" sz="900" b="1">
                    <a:solidFill>
                      <a:schemeClr val="dk1"/>
                    </a:solidFill>
                    <a:latin typeface="Comic Sans MS"/>
                    <a:ea typeface="Comic Sans MS"/>
                    <a:cs typeface="Comic Sans MS"/>
                    <a:sym typeface="Comic Sans MS"/>
                  </a:rPr>
                  <a:t>DATA PROCESSING</a:t>
                </a:r>
                <a:endParaRPr sz="900" b="1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endParaRPr>
              </a:p>
            </p:txBody>
          </p:sp>
        </p:grpSp>
      </p:grpSp>
      <p:grpSp>
        <p:nvGrpSpPr>
          <p:cNvPr id="242" name="Google Shape;242;p27"/>
          <p:cNvGrpSpPr/>
          <p:nvPr/>
        </p:nvGrpSpPr>
        <p:grpSpPr>
          <a:xfrm>
            <a:off x="6667737" y="1266200"/>
            <a:ext cx="2421099" cy="1896801"/>
            <a:chOff x="3455487" y="903225"/>
            <a:chExt cx="2421099" cy="1896801"/>
          </a:xfrm>
        </p:grpSpPr>
        <p:pic>
          <p:nvPicPr>
            <p:cNvPr id="243" name="Google Shape;243;p27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3455487" y="903225"/>
              <a:ext cx="2421099" cy="18968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4" name="Google Shape;244;p27"/>
            <p:cNvSpPr/>
            <p:nvPr/>
          </p:nvSpPr>
          <p:spPr>
            <a:xfrm>
              <a:off x="4224848" y="2102957"/>
              <a:ext cx="158700" cy="1290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highlight>
                  <a:schemeClr val="lt1"/>
                </a:highlight>
              </a:endParaRPr>
            </a:p>
          </p:txBody>
        </p:sp>
        <p:sp>
          <p:nvSpPr>
            <p:cNvPr id="245" name="Google Shape;245;p27"/>
            <p:cNvSpPr txBox="1"/>
            <p:nvPr/>
          </p:nvSpPr>
          <p:spPr>
            <a:xfrm>
              <a:off x="4146600" y="1995322"/>
              <a:ext cx="5289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600" b="1">
                  <a:solidFill>
                    <a:srgbClr val="00FFAE"/>
                  </a:solidFill>
                </a:rPr>
                <a:t>GPIO</a:t>
              </a:r>
              <a:endParaRPr sz="600" b="1">
                <a:solidFill>
                  <a:srgbClr val="00FFAE"/>
                </a:solidFill>
              </a:endParaRPr>
            </a:p>
          </p:txBody>
        </p:sp>
      </p:grpSp>
      <p:grpSp>
        <p:nvGrpSpPr>
          <p:cNvPr id="246" name="Google Shape;246;p27"/>
          <p:cNvGrpSpPr/>
          <p:nvPr/>
        </p:nvGrpSpPr>
        <p:grpSpPr>
          <a:xfrm>
            <a:off x="2087889" y="2618723"/>
            <a:ext cx="563636" cy="1341900"/>
            <a:chOff x="2087889" y="2618723"/>
            <a:chExt cx="563636" cy="1341900"/>
          </a:xfrm>
        </p:grpSpPr>
        <p:cxnSp>
          <p:nvCxnSpPr>
            <p:cNvPr id="247" name="Google Shape;247;p27"/>
            <p:cNvCxnSpPr/>
            <p:nvPr/>
          </p:nvCxnSpPr>
          <p:spPr>
            <a:xfrm>
              <a:off x="2087889" y="2904800"/>
              <a:ext cx="291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cxnSp>
          <p:nvCxnSpPr>
            <p:cNvPr id="248" name="Google Shape;248;p27"/>
            <p:cNvCxnSpPr/>
            <p:nvPr/>
          </p:nvCxnSpPr>
          <p:spPr>
            <a:xfrm>
              <a:off x="2087889" y="3681143"/>
              <a:ext cx="291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sp>
          <p:nvSpPr>
            <p:cNvPr id="249" name="Google Shape;249;p27"/>
            <p:cNvSpPr txBox="1"/>
            <p:nvPr/>
          </p:nvSpPr>
          <p:spPr>
            <a:xfrm rot="-5400000">
              <a:off x="1811225" y="3120323"/>
              <a:ext cx="13419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1000" b="1">
                  <a:solidFill>
                    <a:schemeClr val="accent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Optical Fiber</a:t>
              </a:r>
              <a:endParaRPr sz="1100" b="1">
                <a:solidFill>
                  <a:schemeClr val="accent1"/>
                </a:solidFill>
              </a:endParaRPr>
            </a:p>
          </p:txBody>
        </p:sp>
        <p:cxnSp>
          <p:nvCxnSpPr>
            <p:cNvPr id="250" name="Google Shape;250;p27"/>
            <p:cNvCxnSpPr/>
            <p:nvPr/>
          </p:nvCxnSpPr>
          <p:spPr>
            <a:xfrm>
              <a:off x="2403650" y="2685275"/>
              <a:ext cx="0" cy="118800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51" name="Google Shape;251;p27"/>
          <p:cNvSpPr txBox="1"/>
          <p:nvPr/>
        </p:nvSpPr>
        <p:spPr>
          <a:xfrm>
            <a:off x="-27525" y="4713079"/>
            <a:ext cx="36915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800" b="1">
                <a:solidFill>
                  <a:srgbClr val="F2F2F2"/>
                </a:solidFill>
                <a:latin typeface="Comic Sans MS"/>
                <a:ea typeface="Comic Sans MS"/>
                <a:cs typeface="Comic Sans MS"/>
                <a:sym typeface="Comic Sans MS"/>
              </a:rPr>
              <a:t>AGATA-GRIT-VAMOS@2025-06-13 Caen, David Etasse</a:t>
            </a:r>
            <a:endParaRPr sz="10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8"/>
          <p:cNvSpPr/>
          <p:nvPr/>
        </p:nvSpPr>
        <p:spPr>
          <a:xfrm>
            <a:off x="43000" y="4792063"/>
            <a:ext cx="8243100" cy="1422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57" name="Google Shape;25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49752" y="-76200"/>
            <a:ext cx="1471000" cy="1471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3</a:t>
            </a:fld>
            <a:endParaRPr/>
          </a:p>
        </p:txBody>
      </p:sp>
      <p:sp>
        <p:nvSpPr>
          <p:cNvPr id="259" name="Google Shape;259;p28"/>
          <p:cNvSpPr/>
          <p:nvPr/>
        </p:nvSpPr>
        <p:spPr>
          <a:xfrm>
            <a:off x="43000" y="619275"/>
            <a:ext cx="7466100" cy="582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28"/>
          <p:cNvSpPr/>
          <p:nvPr/>
        </p:nvSpPr>
        <p:spPr>
          <a:xfrm>
            <a:off x="110554" y="669029"/>
            <a:ext cx="7466100" cy="21600"/>
          </a:xfrm>
          <a:prstGeom prst="rect">
            <a:avLst/>
          </a:prstGeom>
          <a:solidFill>
            <a:srgbClr val="F69B6B"/>
          </a:solidFill>
          <a:ln w="9525" cap="flat" cmpd="sng">
            <a:solidFill>
              <a:srgbClr val="F69B6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28"/>
          <p:cNvSpPr txBox="1"/>
          <p:nvPr/>
        </p:nvSpPr>
        <p:spPr>
          <a:xfrm>
            <a:off x="211900" y="87725"/>
            <a:ext cx="48648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2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GRIT BEE → </a:t>
            </a:r>
            <a:r>
              <a:rPr lang="fr" sz="22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Slow Control</a:t>
            </a:r>
            <a:r>
              <a:rPr lang="fr" sz="22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sz="2200" b="1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grpSp>
        <p:nvGrpSpPr>
          <p:cNvPr id="262" name="Google Shape;262;p28"/>
          <p:cNvGrpSpPr/>
          <p:nvPr/>
        </p:nvGrpSpPr>
        <p:grpSpPr>
          <a:xfrm>
            <a:off x="4339887" y="1863321"/>
            <a:ext cx="2916500" cy="2400712"/>
            <a:chOff x="1222699" y="2672916"/>
            <a:chExt cx="2232300" cy="2744925"/>
          </a:xfrm>
        </p:grpSpPr>
        <p:pic>
          <p:nvPicPr>
            <p:cNvPr id="263" name="Google Shape;263;p28" descr="image0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331640" y="2672916"/>
              <a:ext cx="1941144" cy="27449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4" name="Google Shape;264;p28"/>
            <p:cNvSpPr txBox="1"/>
            <p:nvPr/>
          </p:nvSpPr>
          <p:spPr>
            <a:xfrm>
              <a:off x="1222699" y="2828918"/>
              <a:ext cx="2232300" cy="351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1400" i="0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Client WorkStation</a:t>
              </a:r>
              <a:endParaRPr sz="1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65" name="Google Shape;265;p28"/>
            <p:cNvSpPr txBox="1"/>
            <p:nvPr/>
          </p:nvSpPr>
          <p:spPr>
            <a:xfrm>
              <a:off x="1294707" y="4401108"/>
              <a:ext cx="2015100" cy="598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1400" i="0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Input/Output </a:t>
              </a:r>
              <a:endParaRPr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1400" i="0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Controller</a:t>
              </a:r>
              <a:endParaRPr sz="1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sp>
        <p:nvSpPr>
          <p:cNvPr id="266" name="Google Shape;266;p28"/>
          <p:cNvSpPr txBox="1"/>
          <p:nvPr/>
        </p:nvSpPr>
        <p:spPr>
          <a:xfrm>
            <a:off x="6972312" y="2703941"/>
            <a:ext cx="16251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 i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Local Area Network</a:t>
            </a:r>
            <a:endParaRPr sz="12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67" name="Google Shape;267;p28"/>
          <p:cNvSpPr txBox="1"/>
          <p:nvPr/>
        </p:nvSpPr>
        <p:spPr>
          <a:xfrm>
            <a:off x="2580050" y="1157350"/>
            <a:ext cx="6003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i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 simple EPICS control system can be composed of one or more IOCs </a:t>
            </a:r>
            <a:endParaRPr i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i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and Client WorkStations that communicate over a LAN</a:t>
            </a:r>
            <a:endParaRPr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68" name="Google Shape;268;p28"/>
          <p:cNvSpPr txBox="1"/>
          <p:nvPr/>
        </p:nvSpPr>
        <p:spPr>
          <a:xfrm>
            <a:off x="3424840" y="4206529"/>
            <a:ext cx="27003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5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https://epics-controls.org/</a:t>
            </a:r>
            <a:endParaRPr sz="11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69" name="Google Shape;269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45350" y="3131921"/>
            <a:ext cx="1471001" cy="1565803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28"/>
          <p:cNvSpPr/>
          <p:nvPr/>
        </p:nvSpPr>
        <p:spPr>
          <a:xfrm>
            <a:off x="1027727" y="906201"/>
            <a:ext cx="1041900" cy="3345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28"/>
          <p:cNvSpPr txBox="1"/>
          <p:nvPr/>
        </p:nvSpPr>
        <p:spPr>
          <a:xfrm>
            <a:off x="1027675" y="854750"/>
            <a:ext cx="1041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9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SLOW CONTROL</a:t>
            </a:r>
            <a:endParaRPr sz="900" b="1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grpSp>
        <p:nvGrpSpPr>
          <p:cNvPr id="272" name="Google Shape;272;p28"/>
          <p:cNvGrpSpPr/>
          <p:nvPr/>
        </p:nvGrpSpPr>
        <p:grpSpPr>
          <a:xfrm>
            <a:off x="1027663" y="2355025"/>
            <a:ext cx="1041963" cy="345042"/>
            <a:chOff x="1027631" y="1902118"/>
            <a:chExt cx="1041963" cy="476446"/>
          </a:xfrm>
        </p:grpSpPr>
        <p:sp>
          <p:nvSpPr>
            <p:cNvPr id="273" name="Google Shape;273;p28"/>
            <p:cNvSpPr/>
            <p:nvPr/>
          </p:nvSpPr>
          <p:spPr>
            <a:xfrm>
              <a:off x="1027695" y="1902118"/>
              <a:ext cx="1041900" cy="4617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8"/>
            <p:cNvSpPr txBox="1"/>
            <p:nvPr/>
          </p:nvSpPr>
          <p:spPr>
            <a:xfrm>
              <a:off x="1027631" y="1932165"/>
              <a:ext cx="10419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900" b="1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DATABASE</a:t>
              </a:r>
              <a:endParaRPr sz="9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grpSp>
        <p:nvGrpSpPr>
          <p:cNvPr id="275" name="Google Shape;275;p28"/>
          <p:cNvGrpSpPr/>
          <p:nvPr/>
        </p:nvGrpSpPr>
        <p:grpSpPr>
          <a:xfrm>
            <a:off x="1027663" y="1631721"/>
            <a:ext cx="1041963" cy="355158"/>
            <a:chOff x="1027631" y="1902118"/>
            <a:chExt cx="1041963" cy="490414"/>
          </a:xfrm>
        </p:grpSpPr>
        <p:sp>
          <p:nvSpPr>
            <p:cNvPr id="276" name="Google Shape;276;p28"/>
            <p:cNvSpPr/>
            <p:nvPr/>
          </p:nvSpPr>
          <p:spPr>
            <a:xfrm>
              <a:off x="1027695" y="1902118"/>
              <a:ext cx="1041900" cy="4617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8"/>
            <p:cNvSpPr txBox="1"/>
            <p:nvPr/>
          </p:nvSpPr>
          <p:spPr>
            <a:xfrm>
              <a:off x="1027631" y="1946133"/>
              <a:ext cx="10419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900" b="1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MONITORING</a:t>
              </a:r>
              <a:endParaRPr sz="9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grpSp>
        <p:nvGrpSpPr>
          <p:cNvPr id="278" name="Google Shape;278;p28"/>
          <p:cNvGrpSpPr/>
          <p:nvPr/>
        </p:nvGrpSpPr>
        <p:grpSpPr>
          <a:xfrm>
            <a:off x="1027688" y="2719485"/>
            <a:ext cx="1041938" cy="348582"/>
            <a:chOff x="1027656" y="1902118"/>
            <a:chExt cx="1041938" cy="481334"/>
          </a:xfrm>
        </p:grpSpPr>
        <p:sp>
          <p:nvSpPr>
            <p:cNvPr id="279" name="Google Shape;279;p28"/>
            <p:cNvSpPr/>
            <p:nvPr/>
          </p:nvSpPr>
          <p:spPr>
            <a:xfrm>
              <a:off x="1027695" y="1902118"/>
              <a:ext cx="1041900" cy="4617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8"/>
            <p:cNvSpPr txBox="1"/>
            <p:nvPr/>
          </p:nvSpPr>
          <p:spPr>
            <a:xfrm>
              <a:off x="1027656" y="1937052"/>
              <a:ext cx="10419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900" b="1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SYNCHRO</a:t>
              </a:r>
              <a:endParaRPr sz="9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cxnSp>
        <p:nvCxnSpPr>
          <p:cNvPr id="281" name="Google Shape;281;p28"/>
          <p:cNvCxnSpPr/>
          <p:nvPr/>
        </p:nvCxnSpPr>
        <p:spPr>
          <a:xfrm>
            <a:off x="497550" y="856125"/>
            <a:ext cx="0" cy="35460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2" name="Google Shape;282;p28"/>
          <p:cNvCxnSpPr/>
          <p:nvPr/>
        </p:nvCxnSpPr>
        <p:spPr>
          <a:xfrm>
            <a:off x="525814" y="1104650"/>
            <a:ext cx="494700" cy="60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283" name="Google Shape;283;p28"/>
          <p:cNvCxnSpPr/>
          <p:nvPr/>
        </p:nvCxnSpPr>
        <p:spPr>
          <a:xfrm>
            <a:off x="525814" y="1441252"/>
            <a:ext cx="494700" cy="60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284" name="Google Shape;284;p28"/>
          <p:cNvCxnSpPr/>
          <p:nvPr/>
        </p:nvCxnSpPr>
        <p:spPr>
          <a:xfrm>
            <a:off x="525814" y="2162911"/>
            <a:ext cx="494700" cy="60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285" name="Google Shape;285;p28"/>
          <p:cNvCxnSpPr/>
          <p:nvPr/>
        </p:nvCxnSpPr>
        <p:spPr>
          <a:xfrm>
            <a:off x="525814" y="2835952"/>
            <a:ext cx="494700" cy="60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286" name="Google Shape;286;p28"/>
          <p:cNvCxnSpPr/>
          <p:nvPr/>
        </p:nvCxnSpPr>
        <p:spPr>
          <a:xfrm>
            <a:off x="525814" y="3589196"/>
            <a:ext cx="494700" cy="60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287" name="Google Shape;287;p28"/>
          <p:cNvCxnSpPr/>
          <p:nvPr/>
        </p:nvCxnSpPr>
        <p:spPr>
          <a:xfrm>
            <a:off x="525814" y="4122596"/>
            <a:ext cx="494700" cy="60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288" name="Google Shape;288;p28"/>
          <p:cNvCxnSpPr/>
          <p:nvPr/>
        </p:nvCxnSpPr>
        <p:spPr>
          <a:xfrm>
            <a:off x="268950" y="855350"/>
            <a:ext cx="0" cy="35469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9" name="Google Shape;289;p28"/>
          <p:cNvCxnSpPr/>
          <p:nvPr/>
        </p:nvCxnSpPr>
        <p:spPr>
          <a:xfrm>
            <a:off x="309425" y="1540550"/>
            <a:ext cx="710100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290" name="Google Shape;290;p28"/>
          <p:cNvCxnSpPr/>
          <p:nvPr/>
        </p:nvCxnSpPr>
        <p:spPr>
          <a:xfrm>
            <a:off x="309425" y="3445550"/>
            <a:ext cx="710100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291" name="Google Shape;291;p28"/>
          <p:cNvSpPr txBox="1"/>
          <p:nvPr/>
        </p:nvSpPr>
        <p:spPr>
          <a:xfrm rot="-5400000">
            <a:off x="-585477" y="2139475"/>
            <a:ext cx="19353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ETHERNET 1/25Gb/s</a:t>
            </a:r>
            <a:endParaRPr sz="1100" b="1"/>
          </a:p>
        </p:txBody>
      </p:sp>
      <p:sp>
        <p:nvSpPr>
          <p:cNvPr id="292" name="Google Shape;292;p28"/>
          <p:cNvSpPr txBox="1"/>
          <p:nvPr/>
        </p:nvSpPr>
        <p:spPr>
          <a:xfrm rot="-5400000">
            <a:off x="-667650" y="2095225"/>
            <a:ext cx="16740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 b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PCIe Gen4 128Gb/s </a:t>
            </a:r>
            <a:endParaRPr sz="1100" b="1">
              <a:solidFill>
                <a:srgbClr val="FF0000"/>
              </a:solidFill>
            </a:endParaRPr>
          </a:p>
        </p:txBody>
      </p:sp>
      <p:cxnSp>
        <p:nvCxnSpPr>
          <p:cNvPr id="293" name="Google Shape;293;p28"/>
          <p:cNvCxnSpPr/>
          <p:nvPr/>
        </p:nvCxnSpPr>
        <p:spPr>
          <a:xfrm>
            <a:off x="2403650" y="2685275"/>
            <a:ext cx="0" cy="11880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4" name="Google Shape;294;p28"/>
          <p:cNvCxnSpPr/>
          <p:nvPr/>
        </p:nvCxnSpPr>
        <p:spPr>
          <a:xfrm>
            <a:off x="2087889" y="2904800"/>
            <a:ext cx="2910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295" name="Google Shape;295;p28"/>
          <p:cNvCxnSpPr/>
          <p:nvPr/>
        </p:nvCxnSpPr>
        <p:spPr>
          <a:xfrm>
            <a:off x="2087889" y="3681143"/>
            <a:ext cx="2910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296" name="Google Shape;296;p28"/>
          <p:cNvSpPr txBox="1"/>
          <p:nvPr/>
        </p:nvSpPr>
        <p:spPr>
          <a:xfrm rot="-5400000">
            <a:off x="1811225" y="3120323"/>
            <a:ext cx="1341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 b="1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Optical Fiber</a:t>
            </a:r>
            <a:endParaRPr sz="1100" b="1">
              <a:solidFill>
                <a:schemeClr val="accent1"/>
              </a:solidFill>
            </a:endParaRPr>
          </a:p>
        </p:txBody>
      </p:sp>
      <p:grpSp>
        <p:nvGrpSpPr>
          <p:cNvPr id="297" name="Google Shape;297;p28"/>
          <p:cNvGrpSpPr/>
          <p:nvPr/>
        </p:nvGrpSpPr>
        <p:grpSpPr>
          <a:xfrm>
            <a:off x="1027663" y="1993148"/>
            <a:ext cx="1041963" cy="355158"/>
            <a:chOff x="1027631" y="1902118"/>
            <a:chExt cx="1041963" cy="490414"/>
          </a:xfrm>
        </p:grpSpPr>
        <p:sp>
          <p:nvSpPr>
            <p:cNvPr id="298" name="Google Shape;298;p28"/>
            <p:cNvSpPr/>
            <p:nvPr/>
          </p:nvSpPr>
          <p:spPr>
            <a:xfrm>
              <a:off x="1027695" y="1902118"/>
              <a:ext cx="1041900" cy="4617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8"/>
            <p:cNvSpPr txBox="1"/>
            <p:nvPr/>
          </p:nvSpPr>
          <p:spPr>
            <a:xfrm>
              <a:off x="1027631" y="1946133"/>
              <a:ext cx="10419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900" b="1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VERSIONING</a:t>
              </a:r>
              <a:endParaRPr sz="9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cxnSp>
        <p:nvCxnSpPr>
          <p:cNvPr id="300" name="Google Shape;300;p28"/>
          <p:cNvCxnSpPr/>
          <p:nvPr/>
        </p:nvCxnSpPr>
        <p:spPr>
          <a:xfrm>
            <a:off x="525814" y="2525982"/>
            <a:ext cx="494700" cy="60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301" name="Google Shape;301;p28"/>
          <p:cNvCxnSpPr/>
          <p:nvPr/>
        </p:nvCxnSpPr>
        <p:spPr>
          <a:xfrm>
            <a:off x="525814" y="1800737"/>
            <a:ext cx="494700" cy="60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triangle" w="med" len="med"/>
            <a:tailEnd type="triangle" w="med" len="med"/>
          </a:ln>
        </p:spPr>
      </p:cxnSp>
      <p:pic>
        <p:nvPicPr>
          <p:cNvPr id="302" name="Google Shape;302;p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46429" y="4124415"/>
            <a:ext cx="470795" cy="487298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28"/>
          <p:cNvSpPr txBox="1"/>
          <p:nvPr/>
        </p:nvSpPr>
        <p:spPr>
          <a:xfrm rot="-5400000">
            <a:off x="-1333237" y="3886200"/>
            <a:ext cx="30000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 b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OPTIONAL</a:t>
            </a:r>
            <a:endParaRPr/>
          </a:p>
        </p:txBody>
      </p:sp>
      <p:sp>
        <p:nvSpPr>
          <p:cNvPr id="304" name="Google Shape;304;p28"/>
          <p:cNvSpPr txBox="1"/>
          <p:nvPr/>
        </p:nvSpPr>
        <p:spPr>
          <a:xfrm rot="-5400000">
            <a:off x="-1104637" y="3810000"/>
            <a:ext cx="30000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MANDATORY</a:t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305" name="Google Shape;305;p28"/>
          <p:cNvGrpSpPr/>
          <p:nvPr/>
        </p:nvGrpSpPr>
        <p:grpSpPr>
          <a:xfrm>
            <a:off x="1027663" y="1205759"/>
            <a:ext cx="1041963" cy="461677"/>
            <a:chOff x="1027631" y="1811356"/>
            <a:chExt cx="1041963" cy="637500"/>
          </a:xfrm>
        </p:grpSpPr>
        <p:sp>
          <p:nvSpPr>
            <p:cNvPr id="306" name="Google Shape;306;p28"/>
            <p:cNvSpPr/>
            <p:nvPr/>
          </p:nvSpPr>
          <p:spPr>
            <a:xfrm>
              <a:off x="1027695" y="1902118"/>
              <a:ext cx="1041900" cy="4617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8"/>
            <p:cNvSpPr txBox="1"/>
            <p:nvPr/>
          </p:nvSpPr>
          <p:spPr>
            <a:xfrm>
              <a:off x="1027631" y="1811356"/>
              <a:ext cx="1041900" cy="637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900" b="1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DATA PROCESSING</a:t>
              </a:r>
              <a:endParaRPr sz="9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sp>
        <p:nvSpPr>
          <p:cNvPr id="308" name="Google Shape;308;p28"/>
          <p:cNvSpPr txBox="1"/>
          <p:nvPr/>
        </p:nvSpPr>
        <p:spPr>
          <a:xfrm>
            <a:off x="-27525" y="4713079"/>
            <a:ext cx="36915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800" b="1">
                <a:solidFill>
                  <a:srgbClr val="F2F2F2"/>
                </a:solidFill>
                <a:latin typeface="Comic Sans MS"/>
                <a:ea typeface="Comic Sans MS"/>
                <a:cs typeface="Comic Sans MS"/>
                <a:sym typeface="Comic Sans MS"/>
              </a:rPr>
              <a:t>AGATA-GRIT-VAMOS@2025-06-13 Caen, David Etasse</a:t>
            </a:r>
            <a:endParaRPr sz="10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" name="Google Shape;31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5350" y="3131921"/>
            <a:ext cx="1471001" cy="1565803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29"/>
          <p:cNvSpPr/>
          <p:nvPr/>
        </p:nvSpPr>
        <p:spPr>
          <a:xfrm>
            <a:off x="43000" y="4792063"/>
            <a:ext cx="8243100" cy="1422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15" name="Google Shape;315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49752" y="-76200"/>
            <a:ext cx="1471000" cy="1471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4</a:t>
            </a:fld>
            <a:endParaRPr/>
          </a:p>
        </p:txBody>
      </p:sp>
      <p:sp>
        <p:nvSpPr>
          <p:cNvPr id="317" name="Google Shape;317;p29"/>
          <p:cNvSpPr/>
          <p:nvPr/>
        </p:nvSpPr>
        <p:spPr>
          <a:xfrm>
            <a:off x="43000" y="619275"/>
            <a:ext cx="7466100" cy="582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29"/>
          <p:cNvSpPr/>
          <p:nvPr/>
        </p:nvSpPr>
        <p:spPr>
          <a:xfrm>
            <a:off x="110554" y="669029"/>
            <a:ext cx="7466100" cy="21600"/>
          </a:xfrm>
          <a:prstGeom prst="rect">
            <a:avLst/>
          </a:prstGeom>
          <a:solidFill>
            <a:srgbClr val="F69B6B"/>
          </a:solidFill>
          <a:ln w="9525" cap="flat" cmpd="sng">
            <a:solidFill>
              <a:srgbClr val="F69B6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29"/>
          <p:cNvSpPr txBox="1"/>
          <p:nvPr/>
        </p:nvSpPr>
        <p:spPr>
          <a:xfrm>
            <a:off x="211900" y="87725"/>
            <a:ext cx="48648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2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GRIT BEE → </a:t>
            </a:r>
            <a:r>
              <a:rPr lang="fr" sz="22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Slow Control</a:t>
            </a:r>
            <a:r>
              <a:rPr lang="fr" sz="22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sz="2200" b="1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20" name="Google Shape;320;p29"/>
          <p:cNvSpPr/>
          <p:nvPr/>
        </p:nvSpPr>
        <p:spPr>
          <a:xfrm>
            <a:off x="1027727" y="906201"/>
            <a:ext cx="1041900" cy="3345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29"/>
          <p:cNvSpPr txBox="1"/>
          <p:nvPr/>
        </p:nvSpPr>
        <p:spPr>
          <a:xfrm>
            <a:off x="1027675" y="854750"/>
            <a:ext cx="1041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9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SLOW CONTROL</a:t>
            </a:r>
            <a:endParaRPr sz="900" b="1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grpSp>
        <p:nvGrpSpPr>
          <p:cNvPr id="322" name="Google Shape;322;p29"/>
          <p:cNvGrpSpPr/>
          <p:nvPr/>
        </p:nvGrpSpPr>
        <p:grpSpPr>
          <a:xfrm>
            <a:off x="1027663" y="2355025"/>
            <a:ext cx="1041963" cy="345042"/>
            <a:chOff x="1027631" y="1902118"/>
            <a:chExt cx="1041963" cy="476446"/>
          </a:xfrm>
        </p:grpSpPr>
        <p:sp>
          <p:nvSpPr>
            <p:cNvPr id="323" name="Google Shape;323;p29"/>
            <p:cNvSpPr/>
            <p:nvPr/>
          </p:nvSpPr>
          <p:spPr>
            <a:xfrm>
              <a:off x="1027695" y="1902118"/>
              <a:ext cx="1041900" cy="4617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9"/>
            <p:cNvSpPr txBox="1"/>
            <p:nvPr/>
          </p:nvSpPr>
          <p:spPr>
            <a:xfrm>
              <a:off x="1027631" y="1932165"/>
              <a:ext cx="10419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900" b="1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DATABASE</a:t>
              </a:r>
              <a:endParaRPr sz="9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grpSp>
        <p:nvGrpSpPr>
          <p:cNvPr id="325" name="Google Shape;325;p29"/>
          <p:cNvGrpSpPr/>
          <p:nvPr/>
        </p:nvGrpSpPr>
        <p:grpSpPr>
          <a:xfrm>
            <a:off x="1027663" y="1631721"/>
            <a:ext cx="1041963" cy="355158"/>
            <a:chOff x="1027631" y="1902118"/>
            <a:chExt cx="1041963" cy="490414"/>
          </a:xfrm>
        </p:grpSpPr>
        <p:sp>
          <p:nvSpPr>
            <p:cNvPr id="326" name="Google Shape;326;p29"/>
            <p:cNvSpPr/>
            <p:nvPr/>
          </p:nvSpPr>
          <p:spPr>
            <a:xfrm>
              <a:off x="1027695" y="1902118"/>
              <a:ext cx="1041900" cy="4617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9"/>
            <p:cNvSpPr txBox="1"/>
            <p:nvPr/>
          </p:nvSpPr>
          <p:spPr>
            <a:xfrm>
              <a:off x="1027631" y="1946133"/>
              <a:ext cx="10419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900" b="1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MONITORING</a:t>
              </a:r>
              <a:endParaRPr sz="9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grpSp>
        <p:nvGrpSpPr>
          <p:cNvPr id="328" name="Google Shape;328;p29"/>
          <p:cNvGrpSpPr/>
          <p:nvPr/>
        </p:nvGrpSpPr>
        <p:grpSpPr>
          <a:xfrm>
            <a:off x="1027688" y="2719485"/>
            <a:ext cx="1041938" cy="348582"/>
            <a:chOff x="1027656" y="1902118"/>
            <a:chExt cx="1041938" cy="481334"/>
          </a:xfrm>
        </p:grpSpPr>
        <p:sp>
          <p:nvSpPr>
            <p:cNvPr id="329" name="Google Shape;329;p29"/>
            <p:cNvSpPr/>
            <p:nvPr/>
          </p:nvSpPr>
          <p:spPr>
            <a:xfrm>
              <a:off x="1027695" y="1902118"/>
              <a:ext cx="1041900" cy="4617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9"/>
            <p:cNvSpPr txBox="1"/>
            <p:nvPr/>
          </p:nvSpPr>
          <p:spPr>
            <a:xfrm>
              <a:off x="1027656" y="1937052"/>
              <a:ext cx="10419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900" b="1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SYNCHRO</a:t>
              </a:r>
              <a:endParaRPr sz="9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cxnSp>
        <p:nvCxnSpPr>
          <p:cNvPr id="331" name="Google Shape;331;p29"/>
          <p:cNvCxnSpPr/>
          <p:nvPr/>
        </p:nvCxnSpPr>
        <p:spPr>
          <a:xfrm>
            <a:off x="497550" y="856125"/>
            <a:ext cx="0" cy="35460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2" name="Google Shape;332;p29"/>
          <p:cNvCxnSpPr/>
          <p:nvPr/>
        </p:nvCxnSpPr>
        <p:spPr>
          <a:xfrm>
            <a:off x="525814" y="1104650"/>
            <a:ext cx="494700" cy="60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333" name="Google Shape;333;p29"/>
          <p:cNvCxnSpPr/>
          <p:nvPr/>
        </p:nvCxnSpPr>
        <p:spPr>
          <a:xfrm>
            <a:off x="525814" y="1441252"/>
            <a:ext cx="494700" cy="60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334" name="Google Shape;334;p29"/>
          <p:cNvCxnSpPr/>
          <p:nvPr/>
        </p:nvCxnSpPr>
        <p:spPr>
          <a:xfrm>
            <a:off x="525814" y="2162911"/>
            <a:ext cx="494700" cy="60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335" name="Google Shape;335;p29"/>
          <p:cNvCxnSpPr/>
          <p:nvPr/>
        </p:nvCxnSpPr>
        <p:spPr>
          <a:xfrm>
            <a:off x="525814" y="2835952"/>
            <a:ext cx="494700" cy="60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336" name="Google Shape;336;p29"/>
          <p:cNvCxnSpPr/>
          <p:nvPr/>
        </p:nvCxnSpPr>
        <p:spPr>
          <a:xfrm>
            <a:off x="525814" y="3589196"/>
            <a:ext cx="494700" cy="60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337" name="Google Shape;337;p29"/>
          <p:cNvCxnSpPr/>
          <p:nvPr/>
        </p:nvCxnSpPr>
        <p:spPr>
          <a:xfrm>
            <a:off x="525814" y="4122596"/>
            <a:ext cx="494700" cy="60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338" name="Google Shape;338;p29"/>
          <p:cNvCxnSpPr/>
          <p:nvPr/>
        </p:nvCxnSpPr>
        <p:spPr>
          <a:xfrm>
            <a:off x="268950" y="855350"/>
            <a:ext cx="0" cy="35469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9" name="Google Shape;339;p29"/>
          <p:cNvCxnSpPr/>
          <p:nvPr/>
        </p:nvCxnSpPr>
        <p:spPr>
          <a:xfrm>
            <a:off x="309425" y="1540550"/>
            <a:ext cx="710100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340" name="Google Shape;340;p29"/>
          <p:cNvCxnSpPr/>
          <p:nvPr/>
        </p:nvCxnSpPr>
        <p:spPr>
          <a:xfrm>
            <a:off x="309425" y="3445550"/>
            <a:ext cx="710100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341" name="Google Shape;341;p29"/>
          <p:cNvSpPr txBox="1"/>
          <p:nvPr/>
        </p:nvSpPr>
        <p:spPr>
          <a:xfrm rot="-5400000">
            <a:off x="-585477" y="2139475"/>
            <a:ext cx="19353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ETHERNET 1/25Gb/s</a:t>
            </a:r>
            <a:endParaRPr sz="1100" b="1"/>
          </a:p>
        </p:txBody>
      </p:sp>
      <p:sp>
        <p:nvSpPr>
          <p:cNvPr id="342" name="Google Shape;342;p29"/>
          <p:cNvSpPr txBox="1"/>
          <p:nvPr/>
        </p:nvSpPr>
        <p:spPr>
          <a:xfrm rot="-5400000">
            <a:off x="-667650" y="2095225"/>
            <a:ext cx="16740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 b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PCIe Gen4 128Gb/s </a:t>
            </a:r>
            <a:endParaRPr sz="1100" b="1">
              <a:solidFill>
                <a:srgbClr val="FF0000"/>
              </a:solidFill>
            </a:endParaRPr>
          </a:p>
        </p:txBody>
      </p:sp>
      <p:cxnSp>
        <p:nvCxnSpPr>
          <p:cNvPr id="343" name="Google Shape;343;p29"/>
          <p:cNvCxnSpPr/>
          <p:nvPr/>
        </p:nvCxnSpPr>
        <p:spPr>
          <a:xfrm>
            <a:off x="2403650" y="2685275"/>
            <a:ext cx="0" cy="11880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4" name="Google Shape;344;p29"/>
          <p:cNvCxnSpPr/>
          <p:nvPr/>
        </p:nvCxnSpPr>
        <p:spPr>
          <a:xfrm>
            <a:off x="2087889" y="2904800"/>
            <a:ext cx="2910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345" name="Google Shape;345;p29"/>
          <p:cNvCxnSpPr/>
          <p:nvPr/>
        </p:nvCxnSpPr>
        <p:spPr>
          <a:xfrm>
            <a:off x="2087889" y="3681143"/>
            <a:ext cx="2910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346" name="Google Shape;346;p29"/>
          <p:cNvSpPr txBox="1"/>
          <p:nvPr/>
        </p:nvSpPr>
        <p:spPr>
          <a:xfrm rot="-5400000">
            <a:off x="1811225" y="3120323"/>
            <a:ext cx="1341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 b="1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Optical Fiber</a:t>
            </a:r>
            <a:endParaRPr sz="1100" b="1">
              <a:solidFill>
                <a:schemeClr val="accent1"/>
              </a:solidFill>
            </a:endParaRPr>
          </a:p>
        </p:txBody>
      </p:sp>
      <p:grpSp>
        <p:nvGrpSpPr>
          <p:cNvPr id="347" name="Google Shape;347;p29"/>
          <p:cNvGrpSpPr/>
          <p:nvPr/>
        </p:nvGrpSpPr>
        <p:grpSpPr>
          <a:xfrm>
            <a:off x="1027663" y="1993148"/>
            <a:ext cx="1041963" cy="355158"/>
            <a:chOff x="1027631" y="1902118"/>
            <a:chExt cx="1041963" cy="490414"/>
          </a:xfrm>
        </p:grpSpPr>
        <p:sp>
          <p:nvSpPr>
            <p:cNvPr id="348" name="Google Shape;348;p29"/>
            <p:cNvSpPr/>
            <p:nvPr/>
          </p:nvSpPr>
          <p:spPr>
            <a:xfrm>
              <a:off x="1027695" y="1902118"/>
              <a:ext cx="1041900" cy="4617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9"/>
            <p:cNvSpPr txBox="1"/>
            <p:nvPr/>
          </p:nvSpPr>
          <p:spPr>
            <a:xfrm>
              <a:off x="1027631" y="1946133"/>
              <a:ext cx="10419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900" b="1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VERSIONING</a:t>
              </a:r>
              <a:endParaRPr sz="9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grpSp>
        <p:nvGrpSpPr>
          <p:cNvPr id="350" name="Google Shape;350;p29"/>
          <p:cNvGrpSpPr/>
          <p:nvPr/>
        </p:nvGrpSpPr>
        <p:grpSpPr>
          <a:xfrm>
            <a:off x="1027663" y="1205759"/>
            <a:ext cx="1041963" cy="461677"/>
            <a:chOff x="1027631" y="1811356"/>
            <a:chExt cx="1041963" cy="637500"/>
          </a:xfrm>
        </p:grpSpPr>
        <p:sp>
          <p:nvSpPr>
            <p:cNvPr id="351" name="Google Shape;351;p29"/>
            <p:cNvSpPr/>
            <p:nvPr/>
          </p:nvSpPr>
          <p:spPr>
            <a:xfrm>
              <a:off x="1027695" y="1902118"/>
              <a:ext cx="1041900" cy="4617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9"/>
            <p:cNvSpPr txBox="1"/>
            <p:nvPr/>
          </p:nvSpPr>
          <p:spPr>
            <a:xfrm>
              <a:off x="1027631" y="1811356"/>
              <a:ext cx="1041900" cy="637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900" b="1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DATA PROCESSING</a:t>
              </a:r>
              <a:endParaRPr sz="9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cxnSp>
        <p:nvCxnSpPr>
          <p:cNvPr id="353" name="Google Shape;353;p29"/>
          <p:cNvCxnSpPr/>
          <p:nvPr/>
        </p:nvCxnSpPr>
        <p:spPr>
          <a:xfrm>
            <a:off x="525814" y="2525982"/>
            <a:ext cx="494700" cy="60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354" name="Google Shape;354;p29"/>
          <p:cNvCxnSpPr/>
          <p:nvPr/>
        </p:nvCxnSpPr>
        <p:spPr>
          <a:xfrm>
            <a:off x="525814" y="1800737"/>
            <a:ext cx="494700" cy="60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355" name="Google Shape;355;p29"/>
          <p:cNvSpPr txBox="1"/>
          <p:nvPr/>
        </p:nvSpPr>
        <p:spPr>
          <a:xfrm rot="-5400000">
            <a:off x="-1333237" y="3886200"/>
            <a:ext cx="30000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 b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OPTIONAL</a:t>
            </a:r>
            <a:endParaRPr/>
          </a:p>
        </p:txBody>
      </p:sp>
      <p:sp>
        <p:nvSpPr>
          <p:cNvPr id="356" name="Google Shape;356;p29"/>
          <p:cNvSpPr txBox="1"/>
          <p:nvPr/>
        </p:nvSpPr>
        <p:spPr>
          <a:xfrm rot="-5400000">
            <a:off x="-1104637" y="3810000"/>
            <a:ext cx="30000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MANDATORY</a:t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357" name="Google Shape;357;p29"/>
          <p:cNvGrpSpPr/>
          <p:nvPr/>
        </p:nvGrpSpPr>
        <p:grpSpPr>
          <a:xfrm>
            <a:off x="7259350" y="1064063"/>
            <a:ext cx="1131300" cy="2401025"/>
            <a:chOff x="4992100" y="1815450"/>
            <a:chExt cx="1131300" cy="2401025"/>
          </a:xfrm>
        </p:grpSpPr>
        <p:pic>
          <p:nvPicPr>
            <p:cNvPr id="358" name="Google Shape;358;p29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5445166" y="2221546"/>
              <a:ext cx="504007" cy="131501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59" name="Google Shape;359;p29"/>
            <p:cNvSpPr txBox="1"/>
            <p:nvPr/>
          </p:nvSpPr>
          <p:spPr>
            <a:xfrm>
              <a:off x="4992100" y="1815450"/>
              <a:ext cx="11313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1200" b="1" u="sng">
                  <a:solidFill>
                    <a:srgbClr val="242424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EHS F4 05n</a:t>
              </a:r>
              <a:endParaRPr sz="1200" u="sng"/>
            </a:p>
          </p:txBody>
        </p:sp>
        <p:sp>
          <p:nvSpPr>
            <p:cNvPr id="360" name="Google Shape;360;p29"/>
            <p:cNvSpPr txBox="1"/>
            <p:nvPr/>
          </p:nvSpPr>
          <p:spPr>
            <a:xfrm>
              <a:off x="5071500" y="3483875"/>
              <a:ext cx="1041900" cy="73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800">
                  <a:solidFill>
                    <a:srgbClr val="242424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16 Channels</a:t>
              </a:r>
              <a:endParaRPr sz="800">
                <a:solidFill>
                  <a:srgbClr val="242424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800">
                  <a:solidFill>
                    <a:srgbClr val="242424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500 V</a:t>
              </a:r>
              <a:endParaRPr sz="800">
                <a:solidFill>
                  <a:srgbClr val="242424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800">
                  <a:solidFill>
                    <a:srgbClr val="242424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10 mA</a:t>
              </a:r>
              <a:endParaRPr sz="800">
                <a:solidFill>
                  <a:srgbClr val="242424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800">
                  <a:solidFill>
                    <a:srgbClr val="242424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neg</a:t>
              </a:r>
              <a:endParaRPr sz="800">
                <a:solidFill>
                  <a:srgbClr val="242424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grpSp>
        <p:nvGrpSpPr>
          <p:cNvPr id="361" name="Google Shape;361;p29"/>
          <p:cNvGrpSpPr/>
          <p:nvPr/>
        </p:nvGrpSpPr>
        <p:grpSpPr>
          <a:xfrm>
            <a:off x="6947708" y="1324225"/>
            <a:ext cx="1815729" cy="2408850"/>
            <a:chOff x="4004633" y="1856175"/>
            <a:chExt cx="1815729" cy="2408850"/>
          </a:xfrm>
        </p:grpSpPr>
        <p:pic>
          <p:nvPicPr>
            <p:cNvPr id="362" name="Google Shape;362;p29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4004633" y="2168905"/>
              <a:ext cx="1815729" cy="14203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63" name="Google Shape;363;p29"/>
            <p:cNvSpPr txBox="1"/>
            <p:nvPr/>
          </p:nvSpPr>
          <p:spPr>
            <a:xfrm>
              <a:off x="4414675" y="1856175"/>
              <a:ext cx="1148400" cy="35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1100" b="1" u="sng">
                  <a:solidFill>
                    <a:srgbClr val="242424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MPV 8060H</a:t>
              </a:r>
              <a:endParaRPr sz="1100" b="1" u="sng">
                <a:solidFill>
                  <a:srgbClr val="242424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64" name="Google Shape;364;p29"/>
            <p:cNvSpPr txBox="1"/>
            <p:nvPr/>
          </p:nvSpPr>
          <p:spPr>
            <a:xfrm>
              <a:off x="4318775" y="3532425"/>
              <a:ext cx="972300" cy="73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800">
                  <a:solidFill>
                    <a:srgbClr val="242424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8 Channels </a:t>
              </a:r>
              <a:endParaRPr sz="800">
                <a:solidFill>
                  <a:srgbClr val="242424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800">
                  <a:solidFill>
                    <a:srgbClr val="242424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60 V </a:t>
              </a:r>
              <a:endParaRPr sz="800">
                <a:solidFill>
                  <a:srgbClr val="242424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800">
                  <a:solidFill>
                    <a:srgbClr val="242424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1 A </a:t>
              </a:r>
              <a:endParaRPr sz="800">
                <a:solidFill>
                  <a:srgbClr val="242424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800">
                  <a:solidFill>
                    <a:srgbClr val="242424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pos</a:t>
              </a:r>
              <a:endParaRPr sz="800">
                <a:solidFill>
                  <a:srgbClr val="242424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grpSp>
        <p:nvGrpSpPr>
          <p:cNvPr id="365" name="Google Shape;365;p29"/>
          <p:cNvGrpSpPr/>
          <p:nvPr/>
        </p:nvGrpSpPr>
        <p:grpSpPr>
          <a:xfrm>
            <a:off x="7309863" y="1341163"/>
            <a:ext cx="1396200" cy="2310338"/>
            <a:chOff x="4695388" y="1631713"/>
            <a:chExt cx="1396200" cy="2310338"/>
          </a:xfrm>
        </p:grpSpPr>
        <p:sp>
          <p:nvSpPr>
            <p:cNvPr id="366" name="Google Shape;366;p29"/>
            <p:cNvSpPr txBox="1"/>
            <p:nvPr/>
          </p:nvSpPr>
          <p:spPr>
            <a:xfrm>
              <a:off x="4695388" y="1631713"/>
              <a:ext cx="13962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1200" b="1" u="sng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CC24 Controller</a:t>
              </a:r>
              <a:endParaRPr sz="1200" b="1" u="sng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pic>
          <p:nvPicPr>
            <p:cNvPr id="367" name="Google Shape;367;p29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4985998" y="2006264"/>
              <a:ext cx="814989" cy="131501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68" name="Google Shape;368;p29"/>
            <p:cNvSpPr txBox="1"/>
            <p:nvPr/>
          </p:nvSpPr>
          <p:spPr>
            <a:xfrm>
              <a:off x="5003225" y="3249350"/>
              <a:ext cx="828300" cy="69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1000">
                  <a:solidFill>
                    <a:srgbClr val="242424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Ethernet</a:t>
              </a:r>
              <a:endParaRPr sz="1000">
                <a:solidFill>
                  <a:srgbClr val="242424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1000">
                  <a:solidFill>
                    <a:srgbClr val="242424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Epics compatible</a:t>
              </a:r>
              <a:endParaRPr sz="1000">
                <a:solidFill>
                  <a:srgbClr val="242424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pic>
        <p:nvPicPr>
          <p:cNvPr id="369" name="Google Shape;369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09746" y="1039366"/>
            <a:ext cx="2737515" cy="2913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" name="Google Shape;370;p2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453804" y="1098327"/>
            <a:ext cx="1097375" cy="7845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71" name="Google Shape;371;p29"/>
          <p:cNvCxnSpPr/>
          <p:nvPr/>
        </p:nvCxnSpPr>
        <p:spPr>
          <a:xfrm>
            <a:off x="4183414" y="2835952"/>
            <a:ext cx="494700" cy="60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372" name="Google Shape;372;p29"/>
          <p:cNvCxnSpPr/>
          <p:nvPr/>
        </p:nvCxnSpPr>
        <p:spPr>
          <a:xfrm>
            <a:off x="4183414" y="1921552"/>
            <a:ext cx="494700" cy="60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triangle" w="med" len="med"/>
            <a:tailEnd type="triangle" w="med" len="med"/>
          </a:ln>
        </p:spPr>
      </p:cxnSp>
      <p:grpSp>
        <p:nvGrpSpPr>
          <p:cNvPr id="373" name="Google Shape;373;p29"/>
          <p:cNvGrpSpPr/>
          <p:nvPr/>
        </p:nvGrpSpPr>
        <p:grpSpPr>
          <a:xfrm>
            <a:off x="3573814" y="856125"/>
            <a:ext cx="635309" cy="3546000"/>
            <a:chOff x="3573814" y="856125"/>
            <a:chExt cx="635309" cy="3546000"/>
          </a:xfrm>
        </p:grpSpPr>
        <p:cxnSp>
          <p:nvCxnSpPr>
            <p:cNvPr id="374" name="Google Shape;374;p29"/>
            <p:cNvCxnSpPr/>
            <p:nvPr/>
          </p:nvCxnSpPr>
          <p:spPr>
            <a:xfrm>
              <a:off x="4155150" y="856125"/>
              <a:ext cx="0" cy="3546000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375" name="Google Shape;375;p29"/>
            <p:cNvSpPr txBox="1"/>
            <p:nvPr/>
          </p:nvSpPr>
          <p:spPr>
            <a:xfrm rot="-5400000">
              <a:off x="3072123" y="2749075"/>
              <a:ext cx="19353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1000" b="1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CHANNEL ACCESS</a:t>
              </a:r>
              <a:endParaRPr sz="1100" b="1"/>
            </a:p>
          </p:txBody>
        </p:sp>
        <p:cxnSp>
          <p:nvCxnSpPr>
            <p:cNvPr id="376" name="Google Shape;376;p29"/>
            <p:cNvCxnSpPr/>
            <p:nvPr/>
          </p:nvCxnSpPr>
          <p:spPr>
            <a:xfrm>
              <a:off x="3573814" y="1464352"/>
              <a:ext cx="494700" cy="60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</p:grpSp>
      <p:grpSp>
        <p:nvGrpSpPr>
          <p:cNvPr id="377" name="Google Shape;377;p29"/>
          <p:cNvGrpSpPr/>
          <p:nvPr/>
        </p:nvGrpSpPr>
        <p:grpSpPr>
          <a:xfrm>
            <a:off x="6791937" y="1451800"/>
            <a:ext cx="2123914" cy="1935089"/>
            <a:chOff x="3870437" y="5317050"/>
            <a:chExt cx="2123914" cy="1935089"/>
          </a:xfrm>
        </p:grpSpPr>
        <p:pic>
          <p:nvPicPr>
            <p:cNvPr id="378" name="Google Shape;378;p29" title="Screen Shot 2025-06-12 at 07.34.30.png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3870437" y="5686338"/>
              <a:ext cx="2123914" cy="15658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9" name="Google Shape;379;p29"/>
            <p:cNvSpPr txBox="1"/>
            <p:nvPr/>
          </p:nvSpPr>
          <p:spPr>
            <a:xfrm>
              <a:off x="3978581" y="5317050"/>
              <a:ext cx="19239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1200" b="1" u="sng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uTCA GRIT MODULE </a:t>
              </a:r>
              <a:endParaRPr sz="1200" b="1" u="sng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sp>
        <p:nvSpPr>
          <p:cNvPr id="380" name="Google Shape;380;p29"/>
          <p:cNvSpPr/>
          <p:nvPr/>
        </p:nvSpPr>
        <p:spPr>
          <a:xfrm>
            <a:off x="4678125" y="3862775"/>
            <a:ext cx="1682400" cy="8349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VACUUM CONTROL </a:t>
            </a:r>
            <a:endParaRPr sz="1100" b="1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1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SYSTEM</a:t>
            </a:r>
            <a:endParaRPr sz="1100" b="1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cxnSp>
        <p:nvCxnSpPr>
          <p:cNvPr id="381" name="Google Shape;381;p29"/>
          <p:cNvCxnSpPr/>
          <p:nvPr/>
        </p:nvCxnSpPr>
        <p:spPr>
          <a:xfrm>
            <a:off x="4183414" y="4131352"/>
            <a:ext cx="494700" cy="60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382" name="Google Shape;382;p29"/>
          <p:cNvSpPr txBox="1"/>
          <p:nvPr/>
        </p:nvSpPr>
        <p:spPr>
          <a:xfrm>
            <a:off x="-27525" y="4713079"/>
            <a:ext cx="36915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800" b="1">
                <a:solidFill>
                  <a:srgbClr val="F2F2F2"/>
                </a:solidFill>
                <a:latin typeface="Comic Sans MS"/>
                <a:ea typeface="Comic Sans MS"/>
                <a:cs typeface="Comic Sans MS"/>
                <a:sym typeface="Comic Sans MS"/>
              </a:rPr>
              <a:t>AGATA-GRIT-VAMOS@2025-06-13 Caen, David Etasse</a:t>
            </a:r>
            <a:endParaRPr sz="10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30"/>
          <p:cNvSpPr/>
          <p:nvPr/>
        </p:nvSpPr>
        <p:spPr>
          <a:xfrm>
            <a:off x="43000" y="4792063"/>
            <a:ext cx="8243100" cy="1422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88" name="Google Shape;388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49752" y="-76200"/>
            <a:ext cx="1471000" cy="1471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9" name="Google Shape;389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5</a:t>
            </a:fld>
            <a:endParaRPr/>
          </a:p>
        </p:txBody>
      </p:sp>
      <p:sp>
        <p:nvSpPr>
          <p:cNvPr id="390" name="Google Shape;390;p30"/>
          <p:cNvSpPr/>
          <p:nvPr/>
        </p:nvSpPr>
        <p:spPr>
          <a:xfrm>
            <a:off x="43000" y="619275"/>
            <a:ext cx="7466100" cy="582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30"/>
          <p:cNvSpPr/>
          <p:nvPr/>
        </p:nvSpPr>
        <p:spPr>
          <a:xfrm>
            <a:off x="110554" y="669029"/>
            <a:ext cx="7466100" cy="21600"/>
          </a:xfrm>
          <a:prstGeom prst="rect">
            <a:avLst/>
          </a:prstGeom>
          <a:solidFill>
            <a:srgbClr val="F69B6B"/>
          </a:solidFill>
          <a:ln w="9525" cap="flat" cmpd="sng">
            <a:solidFill>
              <a:srgbClr val="F69B6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30"/>
          <p:cNvSpPr txBox="1"/>
          <p:nvPr/>
        </p:nvSpPr>
        <p:spPr>
          <a:xfrm>
            <a:off x="211900" y="87725"/>
            <a:ext cx="48648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2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GRIT BEE → </a:t>
            </a:r>
            <a:r>
              <a:rPr lang="fr" sz="22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Data Processing</a:t>
            </a:r>
            <a:endParaRPr sz="2200" b="1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93" name="Google Shape;393;p30"/>
          <p:cNvSpPr txBox="1"/>
          <p:nvPr/>
        </p:nvSpPr>
        <p:spPr>
          <a:xfrm>
            <a:off x="4760270" y="796900"/>
            <a:ext cx="19971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7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GRIT BEE</a:t>
            </a:r>
            <a:endParaRPr sz="13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394" name="Google Shape;394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45350" y="3131921"/>
            <a:ext cx="1471001" cy="1565803"/>
          </a:xfrm>
          <a:prstGeom prst="rect">
            <a:avLst/>
          </a:prstGeom>
          <a:noFill/>
          <a:ln>
            <a:noFill/>
          </a:ln>
        </p:spPr>
      </p:pic>
      <p:sp>
        <p:nvSpPr>
          <p:cNvPr id="395" name="Google Shape;395;p30"/>
          <p:cNvSpPr/>
          <p:nvPr/>
        </p:nvSpPr>
        <p:spPr>
          <a:xfrm>
            <a:off x="1027727" y="906201"/>
            <a:ext cx="1041900" cy="3345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30"/>
          <p:cNvSpPr txBox="1"/>
          <p:nvPr/>
        </p:nvSpPr>
        <p:spPr>
          <a:xfrm>
            <a:off x="1027675" y="854750"/>
            <a:ext cx="1041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9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SLOW CONTROL</a:t>
            </a:r>
            <a:endParaRPr sz="900" b="1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grpSp>
        <p:nvGrpSpPr>
          <p:cNvPr id="397" name="Google Shape;397;p30"/>
          <p:cNvGrpSpPr/>
          <p:nvPr/>
        </p:nvGrpSpPr>
        <p:grpSpPr>
          <a:xfrm>
            <a:off x="1027663" y="2355025"/>
            <a:ext cx="1041963" cy="345042"/>
            <a:chOff x="1027631" y="1902118"/>
            <a:chExt cx="1041963" cy="476446"/>
          </a:xfrm>
        </p:grpSpPr>
        <p:sp>
          <p:nvSpPr>
            <p:cNvPr id="398" name="Google Shape;398;p30"/>
            <p:cNvSpPr/>
            <p:nvPr/>
          </p:nvSpPr>
          <p:spPr>
            <a:xfrm>
              <a:off x="1027695" y="1902118"/>
              <a:ext cx="1041900" cy="4617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30"/>
            <p:cNvSpPr txBox="1"/>
            <p:nvPr/>
          </p:nvSpPr>
          <p:spPr>
            <a:xfrm>
              <a:off x="1027631" y="1932165"/>
              <a:ext cx="10419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900" b="1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DATABASE</a:t>
              </a:r>
              <a:endParaRPr sz="9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grpSp>
        <p:nvGrpSpPr>
          <p:cNvPr id="400" name="Google Shape;400;p30"/>
          <p:cNvGrpSpPr/>
          <p:nvPr/>
        </p:nvGrpSpPr>
        <p:grpSpPr>
          <a:xfrm>
            <a:off x="1027663" y="1631721"/>
            <a:ext cx="1041963" cy="355158"/>
            <a:chOff x="1027631" y="1902118"/>
            <a:chExt cx="1041963" cy="490414"/>
          </a:xfrm>
        </p:grpSpPr>
        <p:sp>
          <p:nvSpPr>
            <p:cNvPr id="401" name="Google Shape;401;p30"/>
            <p:cNvSpPr/>
            <p:nvPr/>
          </p:nvSpPr>
          <p:spPr>
            <a:xfrm>
              <a:off x="1027695" y="1902118"/>
              <a:ext cx="1041900" cy="4617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30"/>
            <p:cNvSpPr txBox="1"/>
            <p:nvPr/>
          </p:nvSpPr>
          <p:spPr>
            <a:xfrm>
              <a:off x="1027631" y="1946133"/>
              <a:ext cx="10419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900" b="1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MONITORING</a:t>
              </a:r>
              <a:endParaRPr sz="9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grpSp>
        <p:nvGrpSpPr>
          <p:cNvPr id="403" name="Google Shape;403;p30"/>
          <p:cNvGrpSpPr/>
          <p:nvPr/>
        </p:nvGrpSpPr>
        <p:grpSpPr>
          <a:xfrm>
            <a:off x="1027688" y="2719485"/>
            <a:ext cx="1041938" cy="348582"/>
            <a:chOff x="1027656" y="1902118"/>
            <a:chExt cx="1041938" cy="481334"/>
          </a:xfrm>
        </p:grpSpPr>
        <p:sp>
          <p:nvSpPr>
            <p:cNvPr id="404" name="Google Shape;404;p30"/>
            <p:cNvSpPr/>
            <p:nvPr/>
          </p:nvSpPr>
          <p:spPr>
            <a:xfrm>
              <a:off x="1027695" y="1902118"/>
              <a:ext cx="1041900" cy="4617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30"/>
            <p:cNvSpPr txBox="1"/>
            <p:nvPr/>
          </p:nvSpPr>
          <p:spPr>
            <a:xfrm>
              <a:off x="1027656" y="1937052"/>
              <a:ext cx="10419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900" b="1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SYNCHRO</a:t>
              </a:r>
              <a:endParaRPr sz="9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cxnSp>
        <p:nvCxnSpPr>
          <p:cNvPr id="406" name="Google Shape;406;p30"/>
          <p:cNvCxnSpPr/>
          <p:nvPr/>
        </p:nvCxnSpPr>
        <p:spPr>
          <a:xfrm>
            <a:off x="497550" y="856125"/>
            <a:ext cx="0" cy="35460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07" name="Google Shape;407;p30"/>
          <p:cNvCxnSpPr/>
          <p:nvPr/>
        </p:nvCxnSpPr>
        <p:spPr>
          <a:xfrm>
            <a:off x="525814" y="1104650"/>
            <a:ext cx="494700" cy="60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408" name="Google Shape;408;p30"/>
          <p:cNvCxnSpPr/>
          <p:nvPr/>
        </p:nvCxnSpPr>
        <p:spPr>
          <a:xfrm>
            <a:off x="525814" y="1441252"/>
            <a:ext cx="494700" cy="60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409" name="Google Shape;409;p30"/>
          <p:cNvCxnSpPr/>
          <p:nvPr/>
        </p:nvCxnSpPr>
        <p:spPr>
          <a:xfrm>
            <a:off x="525814" y="2162911"/>
            <a:ext cx="494700" cy="60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410" name="Google Shape;410;p30"/>
          <p:cNvCxnSpPr/>
          <p:nvPr/>
        </p:nvCxnSpPr>
        <p:spPr>
          <a:xfrm>
            <a:off x="525814" y="2835952"/>
            <a:ext cx="494700" cy="60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411" name="Google Shape;411;p30"/>
          <p:cNvCxnSpPr/>
          <p:nvPr/>
        </p:nvCxnSpPr>
        <p:spPr>
          <a:xfrm>
            <a:off x="525814" y="3589196"/>
            <a:ext cx="494700" cy="60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412" name="Google Shape;412;p30"/>
          <p:cNvCxnSpPr/>
          <p:nvPr/>
        </p:nvCxnSpPr>
        <p:spPr>
          <a:xfrm>
            <a:off x="525814" y="4122596"/>
            <a:ext cx="494700" cy="60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413" name="Google Shape;413;p30"/>
          <p:cNvCxnSpPr/>
          <p:nvPr/>
        </p:nvCxnSpPr>
        <p:spPr>
          <a:xfrm>
            <a:off x="268950" y="855350"/>
            <a:ext cx="0" cy="35469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4" name="Google Shape;414;p30"/>
          <p:cNvCxnSpPr/>
          <p:nvPr/>
        </p:nvCxnSpPr>
        <p:spPr>
          <a:xfrm>
            <a:off x="309425" y="1540550"/>
            <a:ext cx="710100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415" name="Google Shape;415;p30"/>
          <p:cNvCxnSpPr/>
          <p:nvPr/>
        </p:nvCxnSpPr>
        <p:spPr>
          <a:xfrm>
            <a:off x="309425" y="3445550"/>
            <a:ext cx="710100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416" name="Google Shape;416;p30"/>
          <p:cNvSpPr txBox="1"/>
          <p:nvPr/>
        </p:nvSpPr>
        <p:spPr>
          <a:xfrm rot="-5400000">
            <a:off x="-585477" y="2139475"/>
            <a:ext cx="19353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ETHERNET 1/25Gb/s</a:t>
            </a:r>
            <a:endParaRPr sz="1100" b="1"/>
          </a:p>
        </p:txBody>
      </p:sp>
      <p:sp>
        <p:nvSpPr>
          <p:cNvPr id="417" name="Google Shape;417;p30"/>
          <p:cNvSpPr txBox="1"/>
          <p:nvPr/>
        </p:nvSpPr>
        <p:spPr>
          <a:xfrm rot="-5400000">
            <a:off x="-667650" y="2095225"/>
            <a:ext cx="16740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 b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PCIe Gen4 128Gb/s </a:t>
            </a:r>
            <a:endParaRPr sz="1100" b="1">
              <a:solidFill>
                <a:srgbClr val="FF0000"/>
              </a:solidFill>
            </a:endParaRPr>
          </a:p>
        </p:txBody>
      </p:sp>
      <p:cxnSp>
        <p:nvCxnSpPr>
          <p:cNvPr id="418" name="Google Shape;418;p30"/>
          <p:cNvCxnSpPr/>
          <p:nvPr/>
        </p:nvCxnSpPr>
        <p:spPr>
          <a:xfrm>
            <a:off x="2403650" y="2685275"/>
            <a:ext cx="0" cy="11880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9" name="Google Shape;419;p30"/>
          <p:cNvCxnSpPr/>
          <p:nvPr/>
        </p:nvCxnSpPr>
        <p:spPr>
          <a:xfrm>
            <a:off x="2087889" y="2904800"/>
            <a:ext cx="2910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420" name="Google Shape;420;p30"/>
          <p:cNvCxnSpPr/>
          <p:nvPr/>
        </p:nvCxnSpPr>
        <p:spPr>
          <a:xfrm>
            <a:off x="2087889" y="3681143"/>
            <a:ext cx="2910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421" name="Google Shape;421;p30"/>
          <p:cNvSpPr txBox="1"/>
          <p:nvPr/>
        </p:nvSpPr>
        <p:spPr>
          <a:xfrm rot="-5400000">
            <a:off x="1811225" y="3120323"/>
            <a:ext cx="1341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 b="1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Optical Fiber</a:t>
            </a:r>
            <a:endParaRPr sz="1100" b="1">
              <a:solidFill>
                <a:schemeClr val="accent1"/>
              </a:solidFill>
            </a:endParaRPr>
          </a:p>
        </p:txBody>
      </p:sp>
      <p:grpSp>
        <p:nvGrpSpPr>
          <p:cNvPr id="422" name="Google Shape;422;p30"/>
          <p:cNvGrpSpPr/>
          <p:nvPr/>
        </p:nvGrpSpPr>
        <p:grpSpPr>
          <a:xfrm>
            <a:off x="1027663" y="1993148"/>
            <a:ext cx="1041963" cy="355158"/>
            <a:chOff x="1027631" y="1902118"/>
            <a:chExt cx="1041963" cy="490414"/>
          </a:xfrm>
        </p:grpSpPr>
        <p:sp>
          <p:nvSpPr>
            <p:cNvPr id="423" name="Google Shape;423;p30"/>
            <p:cNvSpPr/>
            <p:nvPr/>
          </p:nvSpPr>
          <p:spPr>
            <a:xfrm>
              <a:off x="1027695" y="1902118"/>
              <a:ext cx="1041900" cy="4617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0"/>
            <p:cNvSpPr txBox="1"/>
            <p:nvPr/>
          </p:nvSpPr>
          <p:spPr>
            <a:xfrm>
              <a:off x="1027631" y="1946133"/>
              <a:ext cx="10419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900" b="1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VERSIONING</a:t>
              </a:r>
              <a:endParaRPr sz="9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cxnSp>
        <p:nvCxnSpPr>
          <p:cNvPr id="425" name="Google Shape;425;p30"/>
          <p:cNvCxnSpPr/>
          <p:nvPr/>
        </p:nvCxnSpPr>
        <p:spPr>
          <a:xfrm>
            <a:off x="525814" y="2525982"/>
            <a:ext cx="494700" cy="60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426" name="Google Shape;426;p30"/>
          <p:cNvCxnSpPr/>
          <p:nvPr/>
        </p:nvCxnSpPr>
        <p:spPr>
          <a:xfrm>
            <a:off x="525814" y="1800737"/>
            <a:ext cx="494700" cy="60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427" name="Google Shape;427;p30"/>
          <p:cNvSpPr txBox="1"/>
          <p:nvPr/>
        </p:nvSpPr>
        <p:spPr>
          <a:xfrm rot="-5400000">
            <a:off x="-1333237" y="3886200"/>
            <a:ext cx="30000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 b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OPTIONAL</a:t>
            </a:r>
            <a:endParaRPr/>
          </a:p>
        </p:txBody>
      </p:sp>
      <p:sp>
        <p:nvSpPr>
          <p:cNvPr id="428" name="Google Shape;428;p30"/>
          <p:cNvSpPr txBox="1"/>
          <p:nvPr/>
        </p:nvSpPr>
        <p:spPr>
          <a:xfrm rot="-5400000">
            <a:off x="-1104637" y="3810000"/>
            <a:ext cx="30000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MANDATORY</a:t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429" name="Google Shape;429;p30"/>
          <p:cNvGrpSpPr/>
          <p:nvPr/>
        </p:nvGrpSpPr>
        <p:grpSpPr>
          <a:xfrm>
            <a:off x="1027663" y="1205759"/>
            <a:ext cx="1041963" cy="461677"/>
            <a:chOff x="1027631" y="1811356"/>
            <a:chExt cx="1041963" cy="637500"/>
          </a:xfrm>
        </p:grpSpPr>
        <p:sp>
          <p:nvSpPr>
            <p:cNvPr id="430" name="Google Shape;430;p30"/>
            <p:cNvSpPr/>
            <p:nvPr/>
          </p:nvSpPr>
          <p:spPr>
            <a:xfrm>
              <a:off x="1027695" y="1902118"/>
              <a:ext cx="1041900" cy="4617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30"/>
            <p:cNvSpPr txBox="1"/>
            <p:nvPr/>
          </p:nvSpPr>
          <p:spPr>
            <a:xfrm>
              <a:off x="1027631" y="1811356"/>
              <a:ext cx="1041900" cy="637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900" b="1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DATA PROCESSING</a:t>
              </a:r>
              <a:endParaRPr sz="9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grpSp>
        <p:nvGrpSpPr>
          <p:cNvPr id="432" name="Google Shape;432;p30"/>
          <p:cNvGrpSpPr/>
          <p:nvPr/>
        </p:nvGrpSpPr>
        <p:grpSpPr>
          <a:xfrm>
            <a:off x="5757250" y="1842100"/>
            <a:ext cx="3690866" cy="2615300"/>
            <a:chOff x="5757250" y="1842100"/>
            <a:chExt cx="3690866" cy="2615300"/>
          </a:xfrm>
        </p:grpSpPr>
        <p:cxnSp>
          <p:nvCxnSpPr>
            <p:cNvPr id="433" name="Google Shape;433;p30"/>
            <p:cNvCxnSpPr>
              <a:stCxn id="434" idx="2"/>
              <a:endCxn id="435" idx="0"/>
            </p:cNvCxnSpPr>
            <p:nvPr/>
          </p:nvCxnSpPr>
          <p:spPr>
            <a:xfrm>
              <a:off x="5757250" y="1842100"/>
              <a:ext cx="2459100" cy="3267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grpSp>
          <p:nvGrpSpPr>
            <p:cNvPr id="436" name="Google Shape;436;p30"/>
            <p:cNvGrpSpPr/>
            <p:nvPr/>
          </p:nvGrpSpPr>
          <p:grpSpPr>
            <a:xfrm>
              <a:off x="7229016" y="2168738"/>
              <a:ext cx="2219100" cy="2288663"/>
              <a:chOff x="7229016" y="2168738"/>
              <a:chExt cx="2219100" cy="2288663"/>
            </a:xfrm>
          </p:grpSpPr>
          <p:sp>
            <p:nvSpPr>
              <p:cNvPr id="435" name="Google Shape;435;p30"/>
              <p:cNvSpPr txBox="1"/>
              <p:nvPr/>
            </p:nvSpPr>
            <p:spPr>
              <a:xfrm>
                <a:off x="7245480" y="2168738"/>
                <a:ext cx="1941600" cy="400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fr">
                    <a:solidFill>
                      <a:schemeClr val="dk1"/>
                    </a:solidFill>
                    <a:latin typeface="Comic Sans MS"/>
                    <a:ea typeface="Comic Sans MS"/>
                    <a:cs typeface="Comic Sans MS"/>
                    <a:sym typeface="Comic Sans MS"/>
                  </a:rPr>
                  <a:t>User Algorithms</a:t>
                </a:r>
                <a:endParaRPr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endParaRPr>
              </a:p>
            </p:txBody>
          </p:sp>
          <p:sp>
            <p:nvSpPr>
              <p:cNvPr id="437" name="Google Shape;437;p30"/>
              <p:cNvSpPr/>
              <p:nvPr/>
            </p:nvSpPr>
            <p:spPr>
              <a:xfrm rot="5400000">
                <a:off x="8164302" y="2849000"/>
                <a:ext cx="241800" cy="111600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438;p30"/>
              <p:cNvSpPr txBox="1"/>
              <p:nvPr/>
            </p:nvSpPr>
            <p:spPr>
              <a:xfrm>
                <a:off x="7594121" y="3407567"/>
                <a:ext cx="1396500" cy="461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fr" sz="900">
                    <a:latin typeface="Comic Sans MS"/>
                    <a:ea typeface="Comic Sans MS"/>
                    <a:cs typeface="Comic Sans MS"/>
                    <a:sym typeface="Comic Sans MS"/>
                  </a:rPr>
                  <a:t>ML or Traditional Algorithms</a:t>
                </a:r>
                <a:endParaRPr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endParaRPr>
              </a:p>
            </p:txBody>
          </p:sp>
          <p:sp>
            <p:nvSpPr>
              <p:cNvPr id="439" name="Google Shape;439;p30"/>
              <p:cNvSpPr txBox="1"/>
              <p:nvPr/>
            </p:nvSpPr>
            <p:spPr>
              <a:xfrm>
                <a:off x="7229016" y="3995700"/>
                <a:ext cx="2219100" cy="461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fr" sz="900">
                    <a:solidFill>
                      <a:schemeClr val="dk1"/>
                    </a:solidFill>
                    <a:latin typeface="Comic Sans MS"/>
                    <a:ea typeface="Comic Sans MS"/>
                    <a:cs typeface="Comic Sans MS"/>
                    <a:sym typeface="Comic Sans MS"/>
                  </a:rPr>
                  <a:t>→ LPC Caen or </a:t>
                </a:r>
                <a:endParaRPr sz="900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endParaRPr>
              </a:p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fr" sz="900">
                    <a:solidFill>
                      <a:schemeClr val="dk1"/>
                    </a:solidFill>
                    <a:latin typeface="Comic Sans MS"/>
                    <a:ea typeface="Comic Sans MS"/>
                    <a:cs typeface="Comic Sans MS"/>
                    <a:sym typeface="Comic Sans MS"/>
                  </a:rPr>
                  <a:t>other laboratories </a:t>
                </a:r>
                <a:endParaRPr/>
              </a:p>
            </p:txBody>
          </p:sp>
        </p:grpSp>
      </p:grpSp>
      <p:grpSp>
        <p:nvGrpSpPr>
          <p:cNvPr id="440" name="Google Shape;440;p30"/>
          <p:cNvGrpSpPr/>
          <p:nvPr/>
        </p:nvGrpSpPr>
        <p:grpSpPr>
          <a:xfrm>
            <a:off x="5121641" y="1842100"/>
            <a:ext cx="2673600" cy="2615300"/>
            <a:chOff x="5121641" y="1842100"/>
            <a:chExt cx="2673600" cy="2615300"/>
          </a:xfrm>
        </p:grpSpPr>
        <p:sp>
          <p:nvSpPr>
            <p:cNvPr id="441" name="Google Shape;441;p30"/>
            <p:cNvSpPr txBox="1"/>
            <p:nvPr/>
          </p:nvSpPr>
          <p:spPr>
            <a:xfrm>
              <a:off x="5121641" y="3407567"/>
              <a:ext cx="26736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900">
                  <a:latin typeface="Comic Sans MS"/>
                  <a:ea typeface="Comic Sans MS"/>
                  <a:cs typeface="Comic Sans MS"/>
                  <a:sym typeface="Comic Sans MS"/>
                </a:rPr>
                <a:t>Board Design, Firmware, </a:t>
              </a:r>
              <a:endParaRPr sz="900">
                <a:latin typeface="Comic Sans MS"/>
                <a:ea typeface="Comic Sans MS"/>
                <a:cs typeface="Comic Sans MS"/>
                <a:sym typeface="Comic Sans MS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900">
                  <a:latin typeface="Comic Sans MS"/>
                  <a:ea typeface="Comic Sans MS"/>
                  <a:cs typeface="Comic Sans MS"/>
                  <a:sym typeface="Comic Sans MS"/>
                </a:rPr>
                <a:t>VHDL Algorithms, Synchronisation</a:t>
              </a:r>
              <a:endParaRPr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442" name="Google Shape;442;p30"/>
            <p:cNvSpPr/>
            <p:nvPr/>
          </p:nvSpPr>
          <p:spPr>
            <a:xfrm rot="5400000">
              <a:off x="6335502" y="2849000"/>
              <a:ext cx="241800" cy="1116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30"/>
            <p:cNvSpPr txBox="1"/>
            <p:nvPr/>
          </p:nvSpPr>
          <p:spPr>
            <a:xfrm>
              <a:off x="5400216" y="3995700"/>
              <a:ext cx="22191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900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→ 5 LPC Caen, 1 CDD SAGA, X years, FASTERv2 funding </a:t>
              </a:r>
              <a:endParaRPr/>
            </a:p>
          </p:txBody>
        </p:sp>
        <p:sp>
          <p:nvSpPr>
            <p:cNvPr id="444" name="Google Shape;444;p30"/>
            <p:cNvSpPr txBox="1"/>
            <p:nvPr/>
          </p:nvSpPr>
          <p:spPr>
            <a:xfrm>
              <a:off x="5492880" y="2168738"/>
              <a:ext cx="19416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Data acquisition and </a:t>
              </a:r>
              <a:endParaRPr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synchronisation</a:t>
              </a:r>
              <a:endParaRPr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cxnSp>
          <p:nvCxnSpPr>
            <p:cNvPr id="445" name="Google Shape;445;p30"/>
            <p:cNvCxnSpPr>
              <a:stCxn id="434" idx="2"/>
              <a:endCxn id="444" idx="0"/>
            </p:cNvCxnSpPr>
            <p:nvPr/>
          </p:nvCxnSpPr>
          <p:spPr>
            <a:xfrm>
              <a:off x="5757250" y="1842100"/>
              <a:ext cx="706500" cy="3267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grpSp>
        <p:nvGrpSpPr>
          <p:cNvPr id="446" name="Google Shape;446;p30"/>
          <p:cNvGrpSpPr/>
          <p:nvPr/>
        </p:nvGrpSpPr>
        <p:grpSpPr>
          <a:xfrm>
            <a:off x="4928500" y="1243300"/>
            <a:ext cx="1657500" cy="598800"/>
            <a:chOff x="4928500" y="1243300"/>
            <a:chExt cx="1657500" cy="598800"/>
          </a:xfrm>
        </p:grpSpPr>
        <p:sp>
          <p:nvSpPr>
            <p:cNvPr id="434" name="Google Shape;434;p30"/>
            <p:cNvSpPr txBox="1"/>
            <p:nvPr/>
          </p:nvSpPr>
          <p:spPr>
            <a:xfrm>
              <a:off x="4928500" y="1395700"/>
              <a:ext cx="16575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1700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FASTERv3</a:t>
              </a:r>
              <a:endParaRPr sz="17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cxnSp>
          <p:nvCxnSpPr>
            <p:cNvPr id="447" name="Google Shape;447;p30"/>
            <p:cNvCxnSpPr>
              <a:stCxn id="393" idx="2"/>
              <a:endCxn id="434" idx="0"/>
            </p:cNvCxnSpPr>
            <p:nvPr/>
          </p:nvCxnSpPr>
          <p:spPr>
            <a:xfrm flipH="1">
              <a:off x="5757320" y="1243300"/>
              <a:ext cx="1500" cy="152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grpSp>
        <p:nvGrpSpPr>
          <p:cNvPr id="448" name="Google Shape;448;p30"/>
          <p:cNvGrpSpPr/>
          <p:nvPr/>
        </p:nvGrpSpPr>
        <p:grpSpPr>
          <a:xfrm>
            <a:off x="5758820" y="1243300"/>
            <a:ext cx="3345130" cy="598800"/>
            <a:chOff x="5758820" y="1243300"/>
            <a:chExt cx="3345130" cy="598800"/>
          </a:xfrm>
        </p:grpSpPr>
        <p:sp>
          <p:nvSpPr>
            <p:cNvPr id="449" name="Google Shape;449;p30"/>
            <p:cNvSpPr txBox="1"/>
            <p:nvPr/>
          </p:nvSpPr>
          <p:spPr>
            <a:xfrm>
              <a:off x="6534150" y="1395700"/>
              <a:ext cx="25698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fr" sz="1700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GRIT Daughter-board </a:t>
              </a:r>
              <a:endParaRPr sz="13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cxnSp>
          <p:nvCxnSpPr>
            <p:cNvPr id="450" name="Google Shape;450;p30"/>
            <p:cNvCxnSpPr>
              <a:stCxn id="393" idx="2"/>
              <a:endCxn id="449" idx="0"/>
            </p:cNvCxnSpPr>
            <p:nvPr/>
          </p:nvCxnSpPr>
          <p:spPr>
            <a:xfrm>
              <a:off x="5758820" y="1243300"/>
              <a:ext cx="2060100" cy="152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grpSp>
        <p:nvGrpSpPr>
          <p:cNvPr id="451" name="Google Shape;451;p30"/>
          <p:cNvGrpSpPr/>
          <p:nvPr/>
        </p:nvGrpSpPr>
        <p:grpSpPr>
          <a:xfrm>
            <a:off x="2270300" y="1243300"/>
            <a:ext cx="3488520" cy="598800"/>
            <a:chOff x="2270300" y="1243300"/>
            <a:chExt cx="3488520" cy="598800"/>
          </a:xfrm>
        </p:grpSpPr>
        <p:sp>
          <p:nvSpPr>
            <p:cNvPr id="452" name="Google Shape;452;p30"/>
            <p:cNvSpPr txBox="1"/>
            <p:nvPr/>
          </p:nvSpPr>
          <p:spPr>
            <a:xfrm>
              <a:off x="2270300" y="1395700"/>
              <a:ext cx="11508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1700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SMART</a:t>
              </a:r>
              <a:endParaRPr sz="13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cxnSp>
          <p:nvCxnSpPr>
            <p:cNvPr id="453" name="Google Shape;453;p30"/>
            <p:cNvCxnSpPr>
              <a:stCxn id="393" idx="2"/>
              <a:endCxn id="452" idx="0"/>
            </p:cNvCxnSpPr>
            <p:nvPr/>
          </p:nvCxnSpPr>
          <p:spPr>
            <a:xfrm flipH="1">
              <a:off x="2845820" y="1243300"/>
              <a:ext cx="2913000" cy="152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grpSp>
        <p:nvGrpSpPr>
          <p:cNvPr id="454" name="Google Shape;454;p30"/>
          <p:cNvGrpSpPr/>
          <p:nvPr/>
        </p:nvGrpSpPr>
        <p:grpSpPr>
          <a:xfrm>
            <a:off x="3379425" y="1243300"/>
            <a:ext cx="2379394" cy="600225"/>
            <a:chOff x="3379425" y="1243300"/>
            <a:chExt cx="2379394" cy="600225"/>
          </a:xfrm>
        </p:grpSpPr>
        <p:sp>
          <p:nvSpPr>
            <p:cNvPr id="455" name="Google Shape;455;p30"/>
            <p:cNvSpPr txBox="1"/>
            <p:nvPr/>
          </p:nvSpPr>
          <p:spPr>
            <a:xfrm flipH="1">
              <a:off x="3379425" y="1397125"/>
              <a:ext cx="17067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1700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Slow  Control</a:t>
              </a:r>
              <a:endParaRPr sz="13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cxnSp>
          <p:nvCxnSpPr>
            <p:cNvPr id="456" name="Google Shape;456;p30"/>
            <p:cNvCxnSpPr>
              <a:stCxn id="393" idx="2"/>
              <a:endCxn id="455" idx="0"/>
            </p:cNvCxnSpPr>
            <p:nvPr/>
          </p:nvCxnSpPr>
          <p:spPr>
            <a:xfrm flipH="1">
              <a:off x="4232720" y="1243300"/>
              <a:ext cx="1526100" cy="1539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grpSp>
        <p:nvGrpSpPr>
          <p:cNvPr id="457" name="Google Shape;457;p30"/>
          <p:cNvGrpSpPr/>
          <p:nvPr/>
        </p:nvGrpSpPr>
        <p:grpSpPr>
          <a:xfrm>
            <a:off x="2737666" y="1842100"/>
            <a:ext cx="3019584" cy="2615300"/>
            <a:chOff x="2737666" y="1842100"/>
            <a:chExt cx="3019584" cy="2615300"/>
          </a:xfrm>
        </p:grpSpPr>
        <p:grpSp>
          <p:nvGrpSpPr>
            <p:cNvPr id="458" name="Google Shape;458;p30"/>
            <p:cNvGrpSpPr/>
            <p:nvPr/>
          </p:nvGrpSpPr>
          <p:grpSpPr>
            <a:xfrm>
              <a:off x="2737666" y="1842100"/>
              <a:ext cx="3019584" cy="2615300"/>
              <a:chOff x="2734566" y="1842100"/>
              <a:chExt cx="3019584" cy="2615300"/>
            </a:xfrm>
          </p:grpSpPr>
          <p:sp>
            <p:nvSpPr>
              <p:cNvPr id="459" name="Google Shape;459;p30"/>
              <p:cNvSpPr/>
              <p:nvPr/>
            </p:nvSpPr>
            <p:spPr>
              <a:xfrm rot="5400000">
                <a:off x="3950466" y="2812833"/>
                <a:ext cx="241800" cy="111600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" name="Google Shape;460;p30"/>
              <p:cNvSpPr txBox="1"/>
              <p:nvPr/>
            </p:nvSpPr>
            <p:spPr>
              <a:xfrm>
                <a:off x="2734566" y="2977367"/>
                <a:ext cx="2673600" cy="1169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fr">
                    <a:solidFill>
                      <a:srgbClr val="000000"/>
                    </a:solidFill>
                    <a:latin typeface="Comic Sans MS"/>
                    <a:ea typeface="Comic Sans MS"/>
                    <a:cs typeface="Comic Sans MS"/>
                    <a:sym typeface="Comic Sans MS"/>
                  </a:rPr>
                  <a:t>SINAPSE</a:t>
                </a:r>
                <a:endParaRPr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endParaRPr>
              </a:p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omic Sans MS"/>
                  <a:ea typeface="Comic Sans MS"/>
                  <a:cs typeface="Comic Sans MS"/>
                  <a:sym typeface="Comic Sans MS"/>
                </a:endParaRPr>
              </a:p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fr" sz="900" b="1">
                    <a:solidFill>
                      <a:srgbClr val="000000"/>
                    </a:solidFill>
                    <a:latin typeface="Comic Sans MS"/>
                    <a:ea typeface="Comic Sans MS"/>
                    <a:cs typeface="Comic Sans MS"/>
                    <a:sym typeface="Comic Sans MS"/>
                  </a:rPr>
                  <a:t>SI</a:t>
                </a:r>
                <a:r>
                  <a:rPr lang="fr" sz="900">
                    <a:solidFill>
                      <a:srgbClr val="000000"/>
                    </a:solidFill>
                    <a:latin typeface="Comic Sans MS"/>
                    <a:ea typeface="Comic Sans MS"/>
                    <a:cs typeface="Comic Sans MS"/>
                    <a:sym typeface="Comic Sans MS"/>
                  </a:rPr>
                  <a:t>mulateur</a:t>
                </a:r>
                <a:r>
                  <a:rPr lang="fr" sz="900" b="1">
                    <a:solidFill>
                      <a:srgbClr val="000000"/>
                    </a:solidFill>
                    <a:latin typeface="Comic Sans MS"/>
                    <a:ea typeface="Comic Sans MS"/>
                    <a:cs typeface="Comic Sans MS"/>
                    <a:sym typeface="Comic Sans MS"/>
                  </a:rPr>
                  <a:t> N</a:t>
                </a:r>
                <a:r>
                  <a:rPr lang="fr" sz="900">
                    <a:solidFill>
                      <a:srgbClr val="000000"/>
                    </a:solidFill>
                    <a:latin typeface="Comic Sans MS"/>
                    <a:ea typeface="Comic Sans MS"/>
                    <a:cs typeface="Comic Sans MS"/>
                    <a:sym typeface="Comic Sans MS"/>
                  </a:rPr>
                  <a:t>umérique pour l'</a:t>
                </a:r>
                <a:r>
                  <a:rPr lang="fr" sz="900" b="1">
                    <a:solidFill>
                      <a:srgbClr val="000000"/>
                    </a:solidFill>
                    <a:latin typeface="Comic Sans MS"/>
                    <a:ea typeface="Comic Sans MS"/>
                    <a:cs typeface="Comic Sans MS"/>
                    <a:sym typeface="Comic Sans MS"/>
                  </a:rPr>
                  <a:t>A</a:t>
                </a:r>
                <a:r>
                  <a:rPr lang="fr" sz="900">
                    <a:solidFill>
                      <a:srgbClr val="000000"/>
                    </a:solidFill>
                    <a:latin typeface="Comic Sans MS"/>
                    <a:ea typeface="Comic Sans MS"/>
                    <a:cs typeface="Comic Sans MS"/>
                    <a:sym typeface="Comic Sans MS"/>
                  </a:rPr>
                  <a:t>pprentissage </a:t>
                </a:r>
                <a:r>
                  <a:rPr lang="fr" sz="900" b="1">
                    <a:solidFill>
                      <a:srgbClr val="000000"/>
                    </a:solidFill>
                    <a:latin typeface="Comic Sans MS"/>
                    <a:ea typeface="Comic Sans MS"/>
                    <a:cs typeface="Comic Sans MS"/>
                    <a:sym typeface="Comic Sans MS"/>
                  </a:rPr>
                  <a:t>P</a:t>
                </a:r>
                <a:r>
                  <a:rPr lang="fr" sz="900">
                    <a:solidFill>
                      <a:srgbClr val="000000"/>
                    </a:solidFill>
                    <a:latin typeface="Comic Sans MS"/>
                    <a:ea typeface="Comic Sans MS"/>
                    <a:cs typeface="Comic Sans MS"/>
                    <a:sym typeface="Comic Sans MS"/>
                  </a:rPr>
                  <a:t>rofond sur </a:t>
                </a:r>
                <a:r>
                  <a:rPr lang="fr" sz="900" b="1">
                    <a:solidFill>
                      <a:srgbClr val="000000"/>
                    </a:solidFill>
                    <a:latin typeface="Comic Sans MS"/>
                    <a:ea typeface="Comic Sans MS"/>
                    <a:cs typeface="Comic Sans MS"/>
                    <a:sym typeface="Comic Sans MS"/>
                  </a:rPr>
                  <a:t>S</a:t>
                </a:r>
                <a:r>
                  <a:rPr lang="fr" sz="900">
                    <a:solidFill>
                      <a:srgbClr val="000000"/>
                    </a:solidFill>
                    <a:latin typeface="Comic Sans MS"/>
                    <a:ea typeface="Comic Sans MS"/>
                    <a:cs typeface="Comic Sans MS"/>
                    <a:sym typeface="Comic Sans MS"/>
                  </a:rPr>
                  <a:t>ystème </a:t>
                </a:r>
                <a:r>
                  <a:rPr lang="fr" sz="900" b="1">
                    <a:solidFill>
                      <a:srgbClr val="000000"/>
                    </a:solidFill>
                    <a:latin typeface="Comic Sans MS"/>
                    <a:ea typeface="Comic Sans MS"/>
                    <a:cs typeface="Comic Sans MS"/>
                    <a:sym typeface="Comic Sans MS"/>
                  </a:rPr>
                  <a:t>E</a:t>
                </a:r>
                <a:r>
                  <a:rPr lang="fr" sz="900">
                    <a:solidFill>
                      <a:srgbClr val="000000"/>
                    </a:solidFill>
                    <a:latin typeface="Comic Sans MS"/>
                    <a:ea typeface="Comic Sans MS"/>
                    <a:cs typeface="Comic Sans MS"/>
                    <a:sym typeface="Comic Sans MS"/>
                  </a:rPr>
                  <a:t>mbarqué</a:t>
                </a:r>
                <a:endParaRPr sz="9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endParaRPr>
              </a:p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fr" sz="900">
                    <a:solidFill>
                      <a:srgbClr val="000000"/>
                    </a:solidFill>
                    <a:latin typeface="Comic Sans MS"/>
                    <a:ea typeface="Comic Sans MS"/>
                    <a:cs typeface="Comic Sans MS"/>
                    <a:sym typeface="Comic Sans MS"/>
                  </a:rPr>
                  <a:t>Digital SImulator for Deep Learning on Embedded Systems</a:t>
                </a:r>
                <a:endParaRPr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endParaRPr>
              </a:p>
            </p:txBody>
          </p:sp>
          <p:sp>
            <p:nvSpPr>
              <p:cNvPr id="461" name="Google Shape;461;p30"/>
              <p:cNvSpPr txBox="1"/>
              <p:nvPr/>
            </p:nvSpPr>
            <p:spPr>
              <a:xfrm>
                <a:off x="2734575" y="3995700"/>
                <a:ext cx="2948700" cy="461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fr" sz="900">
                    <a:solidFill>
                      <a:schemeClr val="dk1"/>
                    </a:solidFill>
                    <a:latin typeface="Comic Sans MS"/>
                    <a:ea typeface="Comic Sans MS"/>
                    <a:cs typeface="Comic Sans MS"/>
                    <a:sym typeface="Comic Sans MS"/>
                  </a:rPr>
                  <a:t>→ 4 LPC Caen, 1 CDD SINAPSE, 2 years, </a:t>
                </a:r>
                <a:endParaRPr sz="900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endParaRPr>
              </a:p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fr" sz="900">
                    <a:solidFill>
                      <a:schemeClr val="dk1"/>
                    </a:solidFill>
                    <a:latin typeface="Comic Sans MS"/>
                    <a:ea typeface="Comic Sans MS"/>
                    <a:cs typeface="Comic Sans MS"/>
                    <a:sym typeface="Comic Sans MS"/>
                  </a:rPr>
                  <a:t>150K€ </a:t>
                </a:r>
                <a:endParaRPr/>
              </a:p>
            </p:txBody>
          </p:sp>
          <p:pic>
            <p:nvPicPr>
              <p:cNvPr id="462" name="Google Shape;462;p30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4572000" y="3013400"/>
                <a:ext cx="375171" cy="355151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63" name="Google Shape;463;p30"/>
              <p:cNvSpPr txBox="1"/>
              <p:nvPr/>
            </p:nvSpPr>
            <p:spPr>
              <a:xfrm>
                <a:off x="2894716" y="2168738"/>
                <a:ext cx="2383200" cy="615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fr">
                    <a:latin typeface="Comic Sans MS"/>
                    <a:ea typeface="Comic Sans MS"/>
                    <a:cs typeface="Comic Sans MS"/>
                    <a:sym typeface="Comic Sans MS"/>
                  </a:rPr>
                  <a:t>ML</a:t>
                </a:r>
                <a:r>
                  <a:rPr lang="fr">
                    <a:solidFill>
                      <a:srgbClr val="000000"/>
                    </a:solidFill>
                    <a:latin typeface="Comic Sans MS"/>
                    <a:ea typeface="Comic Sans MS"/>
                    <a:cs typeface="Comic Sans MS"/>
                    <a:sym typeface="Comic Sans MS"/>
                  </a:rPr>
                  <a:t> processing, Data exchange and storage</a:t>
                </a:r>
                <a:endParaRPr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endParaRPr>
              </a:p>
            </p:txBody>
          </p:sp>
          <p:cxnSp>
            <p:nvCxnSpPr>
              <p:cNvPr id="464" name="Google Shape;464;p30"/>
              <p:cNvCxnSpPr>
                <a:stCxn id="434" idx="2"/>
                <a:endCxn id="463" idx="0"/>
              </p:cNvCxnSpPr>
              <p:nvPr/>
            </p:nvCxnSpPr>
            <p:spPr>
              <a:xfrm flipH="1">
                <a:off x="4086450" y="1842100"/>
                <a:ext cx="1667700" cy="326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</p:grpSp>
        <p:pic>
          <p:nvPicPr>
            <p:cNvPr id="465" name="Google Shape;465;p30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3152088" y="2978305"/>
              <a:ext cx="375175" cy="37660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66" name="Google Shape;466;p30"/>
          <p:cNvSpPr txBox="1"/>
          <p:nvPr/>
        </p:nvSpPr>
        <p:spPr>
          <a:xfrm>
            <a:off x="-27525" y="4713079"/>
            <a:ext cx="36915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800" b="1">
                <a:solidFill>
                  <a:srgbClr val="F2F2F2"/>
                </a:solidFill>
                <a:latin typeface="Comic Sans MS"/>
                <a:ea typeface="Comic Sans MS"/>
                <a:cs typeface="Comic Sans MS"/>
                <a:sym typeface="Comic Sans MS"/>
              </a:rPr>
              <a:t>AGATA-GRIT-VAMOS@2025-06-13 Caen, David Etasse</a:t>
            </a:r>
            <a:endParaRPr sz="10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31"/>
          <p:cNvSpPr/>
          <p:nvPr/>
        </p:nvSpPr>
        <p:spPr>
          <a:xfrm>
            <a:off x="43000" y="4792063"/>
            <a:ext cx="8243100" cy="1422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72" name="Google Shape;47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49752" y="-76200"/>
            <a:ext cx="1471000" cy="1471000"/>
          </a:xfrm>
          <a:prstGeom prst="rect">
            <a:avLst/>
          </a:prstGeom>
          <a:noFill/>
          <a:ln>
            <a:noFill/>
          </a:ln>
        </p:spPr>
      </p:pic>
      <p:sp>
        <p:nvSpPr>
          <p:cNvPr id="473" name="Google Shape;473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6</a:t>
            </a:fld>
            <a:endParaRPr/>
          </a:p>
        </p:txBody>
      </p:sp>
      <p:sp>
        <p:nvSpPr>
          <p:cNvPr id="474" name="Google Shape;474;p31"/>
          <p:cNvSpPr/>
          <p:nvPr/>
        </p:nvSpPr>
        <p:spPr>
          <a:xfrm>
            <a:off x="43000" y="619275"/>
            <a:ext cx="7466100" cy="582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" name="Google Shape;475;p31"/>
          <p:cNvSpPr/>
          <p:nvPr/>
        </p:nvSpPr>
        <p:spPr>
          <a:xfrm>
            <a:off x="110554" y="669029"/>
            <a:ext cx="7466100" cy="21600"/>
          </a:xfrm>
          <a:prstGeom prst="rect">
            <a:avLst/>
          </a:prstGeom>
          <a:solidFill>
            <a:srgbClr val="F69B6B"/>
          </a:solidFill>
          <a:ln w="9525" cap="flat" cmpd="sng">
            <a:solidFill>
              <a:srgbClr val="F69B6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6" name="Google Shape;476;p31"/>
          <p:cNvSpPr txBox="1"/>
          <p:nvPr/>
        </p:nvSpPr>
        <p:spPr>
          <a:xfrm>
            <a:off x="211900" y="87725"/>
            <a:ext cx="48648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2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GRIT BEE → </a:t>
            </a:r>
            <a:r>
              <a:rPr lang="fr" sz="22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Monitoring</a:t>
            </a:r>
            <a:r>
              <a:rPr lang="fr" sz="22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sz="2200" b="1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77" name="Google Shape;477;p31"/>
          <p:cNvSpPr txBox="1"/>
          <p:nvPr/>
        </p:nvSpPr>
        <p:spPr>
          <a:xfrm>
            <a:off x="3127525" y="1081150"/>
            <a:ext cx="45612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solidFill>
                  <a:schemeClr val="dk1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The following diagram shows an overview of the overall </a:t>
            </a:r>
            <a:r>
              <a:rPr lang="fr" sz="1300" b="1" i="1">
                <a:solidFill>
                  <a:schemeClr val="dk1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Prometheus</a:t>
            </a:r>
            <a:r>
              <a:rPr lang="fr" sz="1300">
                <a:solidFill>
                  <a:schemeClr val="dk1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 system architecture.</a:t>
            </a:r>
            <a:endParaRPr sz="15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478" name="Google Shape;478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45350" y="3131921"/>
            <a:ext cx="1471001" cy="1565803"/>
          </a:xfrm>
          <a:prstGeom prst="rect">
            <a:avLst/>
          </a:prstGeom>
          <a:noFill/>
          <a:ln>
            <a:noFill/>
          </a:ln>
        </p:spPr>
      </p:pic>
      <p:sp>
        <p:nvSpPr>
          <p:cNvPr id="479" name="Google Shape;479;p31"/>
          <p:cNvSpPr/>
          <p:nvPr/>
        </p:nvSpPr>
        <p:spPr>
          <a:xfrm>
            <a:off x="1027727" y="906201"/>
            <a:ext cx="1041900" cy="3345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p31"/>
          <p:cNvSpPr txBox="1"/>
          <p:nvPr/>
        </p:nvSpPr>
        <p:spPr>
          <a:xfrm>
            <a:off x="1027675" y="854750"/>
            <a:ext cx="1041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9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SLOW CONTROL</a:t>
            </a:r>
            <a:endParaRPr sz="900" b="1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grpSp>
        <p:nvGrpSpPr>
          <p:cNvPr id="481" name="Google Shape;481;p31"/>
          <p:cNvGrpSpPr/>
          <p:nvPr/>
        </p:nvGrpSpPr>
        <p:grpSpPr>
          <a:xfrm>
            <a:off x="1027663" y="2355025"/>
            <a:ext cx="1041963" cy="345042"/>
            <a:chOff x="1027631" y="1902118"/>
            <a:chExt cx="1041963" cy="476446"/>
          </a:xfrm>
        </p:grpSpPr>
        <p:sp>
          <p:nvSpPr>
            <p:cNvPr id="482" name="Google Shape;482;p31"/>
            <p:cNvSpPr/>
            <p:nvPr/>
          </p:nvSpPr>
          <p:spPr>
            <a:xfrm>
              <a:off x="1027695" y="1902118"/>
              <a:ext cx="1041900" cy="4617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31"/>
            <p:cNvSpPr txBox="1"/>
            <p:nvPr/>
          </p:nvSpPr>
          <p:spPr>
            <a:xfrm>
              <a:off x="1027631" y="1932165"/>
              <a:ext cx="10419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900" b="1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DATABASE</a:t>
              </a:r>
              <a:endParaRPr sz="9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grpSp>
        <p:nvGrpSpPr>
          <p:cNvPr id="484" name="Google Shape;484;p31"/>
          <p:cNvGrpSpPr/>
          <p:nvPr/>
        </p:nvGrpSpPr>
        <p:grpSpPr>
          <a:xfrm>
            <a:off x="1027663" y="1631721"/>
            <a:ext cx="1041963" cy="355158"/>
            <a:chOff x="1027631" y="1902118"/>
            <a:chExt cx="1041963" cy="490414"/>
          </a:xfrm>
        </p:grpSpPr>
        <p:sp>
          <p:nvSpPr>
            <p:cNvPr id="485" name="Google Shape;485;p31"/>
            <p:cNvSpPr/>
            <p:nvPr/>
          </p:nvSpPr>
          <p:spPr>
            <a:xfrm>
              <a:off x="1027695" y="1902118"/>
              <a:ext cx="1041900" cy="4617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31"/>
            <p:cNvSpPr txBox="1"/>
            <p:nvPr/>
          </p:nvSpPr>
          <p:spPr>
            <a:xfrm>
              <a:off x="1027631" y="1946133"/>
              <a:ext cx="10419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900" b="1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MONITORING</a:t>
              </a:r>
              <a:endParaRPr sz="9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grpSp>
        <p:nvGrpSpPr>
          <p:cNvPr id="487" name="Google Shape;487;p31"/>
          <p:cNvGrpSpPr/>
          <p:nvPr/>
        </p:nvGrpSpPr>
        <p:grpSpPr>
          <a:xfrm>
            <a:off x="1027688" y="2719485"/>
            <a:ext cx="1041938" cy="348582"/>
            <a:chOff x="1027656" y="1902118"/>
            <a:chExt cx="1041938" cy="481334"/>
          </a:xfrm>
        </p:grpSpPr>
        <p:sp>
          <p:nvSpPr>
            <p:cNvPr id="488" name="Google Shape;488;p31"/>
            <p:cNvSpPr/>
            <p:nvPr/>
          </p:nvSpPr>
          <p:spPr>
            <a:xfrm>
              <a:off x="1027695" y="1902118"/>
              <a:ext cx="1041900" cy="4617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1"/>
            <p:cNvSpPr txBox="1"/>
            <p:nvPr/>
          </p:nvSpPr>
          <p:spPr>
            <a:xfrm>
              <a:off x="1027656" y="1937052"/>
              <a:ext cx="10419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900" b="1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SYNCHRO</a:t>
              </a:r>
              <a:endParaRPr sz="9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cxnSp>
        <p:nvCxnSpPr>
          <p:cNvPr id="490" name="Google Shape;490;p31"/>
          <p:cNvCxnSpPr/>
          <p:nvPr/>
        </p:nvCxnSpPr>
        <p:spPr>
          <a:xfrm>
            <a:off x="497550" y="856125"/>
            <a:ext cx="0" cy="35460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91" name="Google Shape;491;p31"/>
          <p:cNvCxnSpPr/>
          <p:nvPr/>
        </p:nvCxnSpPr>
        <p:spPr>
          <a:xfrm>
            <a:off x="525814" y="1104650"/>
            <a:ext cx="494700" cy="60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492" name="Google Shape;492;p31"/>
          <p:cNvCxnSpPr/>
          <p:nvPr/>
        </p:nvCxnSpPr>
        <p:spPr>
          <a:xfrm>
            <a:off x="525814" y="1441252"/>
            <a:ext cx="494700" cy="60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493" name="Google Shape;493;p31"/>
          <p:cNvCxnSpPr/>
          <p:nvPr/>
        </p:nvCxnSpPr>
        <p:spPr>
          <a:xfrm>
            <a:off x="525814" y="2162911"/>
            <a:ext cx="494700" cy="60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494" name="Google Shape;494;p31"/>
          <p:cNvCxnSpPr/>
          <p:nvPr/>
        </p:nvCxnSpPr>
        <p:spPr>
          <a:xfrm>
            <a:off x="525814" y="2835952"/>
            <a:ext cx="494700" cy="60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495" name="Google Shape;495;p31"/>
          <p:cNvCxnSpPr/>
          <p:nvPr/>
        </p:nvCxnSpPr>
        <p:spPr>
          <a:xfrm>
            <a:off x="525814" y="3589196"/>
            <a:ext cx="494700" cy="60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496" name="Google Shape;496;p31"/>
          <p:cNvCxnSpPr/>
          <p:nvPr/>
        </p:nvCxnSpPr>
        <p:spPr>
          <a:xfrm>
            <a:off x="525814" y="4122596"/>
            <a:ext cx="494700" cy="60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497" name="Google Shape;497;p31"/>
          <p:cNvCxnSpPr/>
          <p:nvPr/>
        </p:nvCxnSpPr>
        <p:spPr>
          <a:xfrm>
            <a:off x="268950" y="855350"/>
            <a:ext cx="0" cy="35469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98" name="Google Shape;498;p31"/>
          <p:cNvCxnSpPr/>
          <p:nvPr/>
        </p:nvCxnSpPr>
        <p:spPr>
          <a:xfrm>
            <a:off x="309425" y="1540550"/>
            <a:ext cx="710100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499" name="Google Shape;499;p31"/>
          <p:cNvCxnSpPr/>
          <p:nvPr/>
        </p:nvCxnSpPr>
        <p:spPr>
          <a:xfrm>
            <a:off x="309425" y="3445550"/>
            <a:ext cx="710100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500" name="Google Shape;500;p31"/>
          <p:cNvSpPr txBox="1"/>
          <p:nvPr/>
        </p:nvSpPr>
        <p:spPr>
          <a:xfrm rot="-5400000">
            <a:off x="-585477" y="2139475"/>
            <a:ext cx="19353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ETHERNET 1/25Gb/s</a:t>
            </a:r>
            <a:endParaRPr sz="1100" b="1"/>
          </a:p>
        </p:txBody>
      </p:sp>
      <p:sp>
        <p:nvSpPr>
          <p:cNvPr id="501" name="Google Shape;501;p31"/>
          <p:cNvSpPr txBox="1"/>
          <p:nvPr/>
        </p:nvSpPr>
        <p:spPr>
          <a:xfrm rot="-5400000">
            <a:off x="-667650" y="2095225"/>
            <a:ext cx="16740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 b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PCIe Gen4 128Gb/s </a:t>
            </a:r>
            <a:endParaRPr sz="1100" b="1">
              <a:solidFill>
                <a:srgbClr val="FF0000"/>
              </a:solidFill>
            </a:endParaRPr>
          </a:p>
        </p:txBody>
      </p:sp>
      <p:cxnSp>
        <p:nvCxnSpPr>
          <p:cNvPr id="502" name="Google Shape;502;p31"/>
          <p:cNvCxnSpPr/>
          <p:nvPr/>
        </p:nvCxnSpPr>
        <p:spPr>
          <a:xfrm>
            <a:off x="2403650" y="2685275"/>
            <a:ext cx="0" cy="11880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03" name="Google Shape;503;p31"/>
          <p:cNvCxnSpPr/>
          <p:nvPr/>
        </p:nvCxnSpPr>
        <p:spPr>
          <a:xfrm>
            <a:off x="2087889" y="2904800"/>
            <a:ext cx="2910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504" name="Google Shape;504;p31"/>
          <p:cNvCxnSpPr/>
          <p:nvPr/>
        </p:nvCxnSpPr>
        <p:spPr>
          <a:xfrm>
            <a:off x="2087889" y="3681143"/>
            <a:ext cx="2910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505" name="Google Shape;505;p31"/>
          <p:cNvSpPr txBox="1"/>
          <p:nvPr/>
        </p:nvSpPr>
        <p:spPr>
          <a:xfrm rot="-5400000">
            <a:off x="1811225" y="3120323"/>
            <a:ext cx="1341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 b="1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Optical Fiber</a:t>
            </a:r>
            <a:endParaRPr sz="1100" b="1">
              <a:solidFill>
                <a:schemeClr val="accent1"/>
              </a:solidFill>
            </a:endParaRPr>
          </a:p>
        </p:txBody>
      </p:sp>
      <p:grpSp>
        <p:nvGrpSpPr>
          <p:cNvPr id="506" name="Google Shape;506;p31"/>
          <p:cNvGrpSpPr/>
          <p:nvPr/>
        </p:nvGrpSpPr>
        <p:grpSpPr>
          <a:xfrm>
            <a:off x="1027663" y="1993148"/>
            <a:ext cx="1041963" cy="355158"/>
            <a:chOff x="1027631" y="1902118"/>
            <a:chExt cx="1041963" cy="490414"/>
          </a:xfrm>
        </p:grpSpPr>
        <p:sp>
          <p:nvSpPr>
            <p:cNvPr id="507" name="Google Shape;507;p31"/>
            <p:cNvSpPr/>
            <p:nvPr/>
          </p:nvSpPr>
          <p:spPr>
            <a:xfrm>
              <a:off x="1027695" y="1902118"/>
              <a:ext cx="1041900" cy="4617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31"/>
            <p:cNvSpPr txBox="1"/>
            <p:nvPr/>
          </p:nvSpPr>
          <p:spPr>
            <a:xfrm>
              <a:off x="1027631" y="1946133"/>
              <a:ext cx="10419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900" b="1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VERSIONING</a:t>
              </a:r>
              <a:endParaRPr sz="9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cxnSp>
        <p:nvCxnSpPr>
          <p:cNvPr id="509" name="Google Shape;509;p31"/>
          <p:cNvCxnSpPr/>
          <p:nvPr/>
        </p:nvCxnSpPr>
        <p:spPr>
          <a:xfrm>
            <a:off x="525814" y="2525982"/>
            <a:ext cx="494700" cy="60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510" name="Google Shape;510;p31"/>
          <p:cNvCxnSpPr/>
          <p:nvPr/>
        </p:nvCxnSpPr>
        <p:spPr>
          <a:xfrm>
            <a:off x="525814" y="1800737"/>
            <a:ext cx="494700" cy="60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511" name="Google Shape;511;p31"/>
          <p:cNvSpPr txBox="1"/>
          <p:nvPr/>
        </p:nvSpPr>
        <p:spPr>
          <a:xfrm rot="-5400000">
            <a:off x="-1333237" y="3886200"/>
            <a:ext cx="30000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 b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OPTIONAL</a:t>
            </a:r>
            <a:endParaRPr/>
          </a:p>
        </p:txBody>
      </p:sp>
      <p:sp>
        <p:nvSpPr>
          <p:cNvPr id="512" name="Google Shape;512;p31"/>
          <p:cNvSpPr txBox="1"/>
          <p:nvPr/>
        </p:nvSpPr>
        <p:spPr>
          <a:xfrm rot="-5400000">
            <a:off x="-1104637" y="3810000"/>
            <a:ext cx="30000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MANDATORY</a:t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513" name="Google Shape;513;p31"/>
          <p:cNvGrpSpPr/>
          <p:nvPr/>
        </p:nvGrpSpPr>
        <p:grpSpPr>
          <a:xfrm>
            <a:off x="1027663" y="1205759"/>
            <a:ext cx="1041963" cy="461677"/>
            <a:chOff x="1027631" y="1811356"/>
            <a:chExt cx="1041963" cy="637500"/>
          </a:xfrm>
        </p:grpSpPr>
        <p:sp>
          <p:nvSpPr>
            <p:cNvPr id="514" name="Google Shape;514;p31"/>
            <p:cNvSpPr/>
            <p:nvPr/>
          </p:nvSpPr>
          <p:spPr>
            <a:xfrm>
              <a:off x="1027695" y="1902118"/>
              <a:ext cx="1041900" cy="4617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31"/>
            <p:cNvSpPr txBox="1"/>
            <p:nvPr/>
          </p:nvSpPr>
          <p:spPr>
            <a:xfrm>
              <a:off x="1027631" y="1811356"/>
              <a:ext cx="1041900" cy="637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900" b="1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DATA PROCESSING</a:t>
              </a:r>
              <a:endParaRPr sz="9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pic>
        <p:nvPicPr>
          <p:cNvPr id="516" name="Google Shape;516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61753" y="1728000"/>
            <a:ext cx="5801672" cy="2490075"/>
          </a:xfrm>
          <a:prstGeom prst="rect">
            <a:avLst/>
          </a:prstGeom>
          <a:noFill/>
          <a:ln>
            <a:noFill/>
          </a:ln>
        </p:spPr>
      </p:pic>
      <p:sp>
        <p:nvSpPr>
          <p:cNvPr id="517" name="Google Shape;517;p31"/>
          <p:cNvSpPr txBox="1"/>
          <p:nvPr/>
        </p:nvSpPr>
        <p:spPr>
          <a:xfrm>
            <a:off x="-27525" y="4713079"/>
            <a:ext cx="36915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800" b="1">
                <a:solidFill>
                  <a:srgbClr val="F2F2F2"/>
                </a:solidFill>
                <a:latin typeface="Comic Sans MS"/>
                <a:ea typeface="Comic Sans MS"/>
                <a:cs typeface="Comic Sans MS"/>
                <a:sym typeface="Comic Sans MS"/>
              </a:rPr>
              <a:t>AGATA-GRIT-VAMOS@2025-06-13 Caen, David Etasse</a:t>
            </a:r>
            <a:endParaRPr sz="10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" name="Google Shape;522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5350" y="3131921"/>
            <a:ext cx="1471001" cy="1565803"/>
          </a:xfrm>
          <a:prstGeom prst="rect">
            <a:avLst/>
          </a:prstGeom>
          <a:noFill/>
          <a:ln>
            <a:noFill/>
          </a:ln>
        </p:spPr>
      </p:pic>
      <p:sp>
        <p:nvSpPr>
          <p:cNvPr id="523" name="Google Shape;523;p32"/>
          <p:cNvSpPr/>
          <p:nvPr/>
        </p:nvSpPr>
        <p:spPr>
          <a:xfrm>
            <a:off x="43000" y="4792063"/>
            <a:ext cx="8243100" cy="1422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24" name="Google Shape;524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49752" y="-76200"/>
            <a:ext cx="1471000" cy="1471000"/>
          </a:xfrm>
          <a:prstGeom prst="rect">
            <a:avLst/>
          </a:prstGeom>
          <a:noFill/>
          <a:ln>
            <a:noFill/>
          </a:ln>
        </p:spPr>
      </p:pic>
      <p:sp>
        <p:nvSpPr>
          <p:cNvPr id="525" name="Google Shape;525;p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7</a:t>
            </a:fld>
            <a:endParaRPr/>
          </a:p>
        </p:txBody>
      </p:sp>
      <p:sp>
        <p:nvSpPr>
          <p:cNvPr id="526" name="Google Shape;526;p32"/>
          <p:cNvSpPr/>
          <p:nvPr/>
        </p:nvSpPr>
        <p:spPr>
          <a:xfrm>
            <a:off x="43000" y="619275"/>
            <a:ext cx="7466100" cy="582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" name="Google Shape;527;p32"/>
          <p:cNvSpPr/>
          <p:nvPr/>
        </p:nvSpPr>
        <p:spPr>
          <a:xfrm>
            <a:off x="110554" y="669029"/>
            <a:ext cx="7466100" cy="21600"/>
          </a:xfrm>
          <a:prstGeom prst="rect">
            <a:avLst/>
          </a:prstGeom>
          <a:solidFill>
            <a:srgbClr val="F69B6B"/>
          </a:solidFill>
          <a:ln w="9525" cap="flat" cmpd="sng">
            <a:solidFill>
              <a:srgbClr val="F69B6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" name="Google Shape;528;p32"/>
          <p:cNvSpPr txBox="1"/>
          <p:nvPr/>
        </p:nvSpPr>
        <p:spPr>
          <a:xfrm>
            <a:off x="211900" y="87725"/>
            <a:ext cx="5491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2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GRIT BEE → </a:t>
            </a:r>
            <a:r>
              <a:rPr lang="fr" sz="22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Versioning/DATAbase</a:t>
            </a:r>
            <a:endParaRPr sz="2200" b="1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529" name="Google Shape;529;p32"/>
          <p:cNvSpPr/>
          <p:nvPr/>
        </p:nvSpPr>
        <p:spPr>
          <a:xfrm>
            <a:off x="1027727" y="906201"/>
            <a:ext cx="1041900" cy="3345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" name="Google Shape;530;p32"/>
          <p:cNvSpPr txBox="1"/>
          <p:nvPr/>
        </p:nvSpPr>
        <p:spPr>
          <a:xfrm>
            <a:off x="1027675" y="854750"/>
            <a:ext cx="1041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9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SLOW CONTROL</a:t>
            </a:r>
            <a:endParaRPr sz="900" b="1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grpSp>
        <p:nvGrpSpPr>
          <p:cNvPr id="531" name="Google Shape;531;p32"/>
          <p:cNvGrpSpPr/>
          <p:nvPr/>
        </p:nvGrpSpPr>
        <p:grpSpPr>
          <a:xfrm>
            <a:off x="1027663" y="2355025"/>
            <a:ext cx="1041963" cy="345042"/>
            <a:chOff x="1027631" y="1902118"/>
            <a:chExt cx="1041963" cy="476446"/>
          </a:xfrm>
        </p:grpSpPr>
        <p:sp>
          <p:nvSpPr>
            <p:cNvPr id="532" name="Google Shape;532;p32"/>
            <p:cNvSpPr/>
            <p:nvPr/>
          </p:nvSpPr>
          <p:spPr>
            <a:xfrm>
              <a:off x="1027695" y="1902118"/>
              <a:ext cx="1041900" cy="4617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32"/>
            <p:cNvSpPr txBox="1"/>
            <p:nvPr/>
          </p:nvSpPr>
          <p:spPr>
            <a:xfrm>
              <a:off x="1027631" y="1932165"/>
              <a:ext cx="10419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900" b="1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DATABASE</a:t>
              </a:r>
              <a:endParaRPr sz="9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grpSp>
        <p:nvGrpSpPr>
          <p:cNvPr id="534" name="Google Shape;534;p32"/>
          <p:cNvGrpSpPr/>
          <p:nvPr/>
        </p:nvGrpSpPr>
        <p:grpSpPr>
          <a:xfrm>
            <a:off x="1027663" y="1631721"/>
            <a:ext cx="1041963" cy="355158"/>
            <a:chOff x="1027631" y="1902118"/>
            <a:chExt cx="1041963" cy="490414"/>
          </a:xfrm>
        </p:grpSpPr>
        <p:sp>
          <p:nvSpPr>
            <p:cNvPr id="535" name="Google Shape;535;p32"/>
            <p:cNvSpPr/>
            <p:nvPr/>
          </p:nvSpPr>
          <p:spPr>
            <a:xfrm>
              <a:off x="1027695" y="1902118"/>
              <a:ext cx="1041900" cy="4617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2"/>
            <p:cNvSpPr txBox="1"/>
            <p:nvPr/>
          </p:nvSpPr>
          <p:spPr>
            <a:xfrm>
              <a:off x="1027631" y="1946133"/>
              <a:ext cx="10419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900" b="1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MONITORING</a:t>
              </a:r>
              <a:endParaRPr sz="9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grpSp>
        <p:nvGrpSpPr>
          <p:cNvPr id="537" name="Google Shape;537;p32"/>
          <p:cNvGrpSpPr/>
          <p:nvPr/>
        </p:nvGrpSpPr>
        <p:grpSpPr>
          <a:xfrm>
            <a:off x="1027688" y="2719485"/>
            <a:ext cx="1041938" cy="348582"/>
            <a:chOff x="1027656" y="1902118"/>
            <a:chExt cx="1041938" cy="481334"/>
          </a:xfrm>
        </p:grpSpPr>
        <p:sp>
          <p:nvSpPr>
            <p:cNvPr id="538" name="Google Shape;538;p32"/>
            <p:cNvSpPr/>
            <p:nvPr/>
          </p:nvSpPr>
          <p:spPr>
            <a:xfrm>
              <a:off x="1027695" y="1902118"/>
              <a:ext cx="1041900" cy="4617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2"/>
            <p:cNvSpPr txBox="1"/>
            <p:nvPr/>
          </p:nvSpPr>
          <p:spPr>
            <a:xfrm>
              <a:off x="1027656" y="1937052"/>
              <a:ext cx="10419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900" b="1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SYNCHRO</a:t>
              </a:r>
              <a:endParaRPr sz="9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cxnSp>
        <p:nvCxnSpPr>
          <p:cNvPr id="540" name="Google Shape;540;p32"/>
          <p:cNvCxnSpPr/>
          <p:nvPr/>
        </p:nvCxnSpPr>
        <p:spPr>
          <a:xfrm>
            <a:off x="497550" y="856125"/>
            <a:ext cx="0" cy="35460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41" name="Google Shape;541;p32"/>
          <p:cNvCxnSpPr/>
          <p:nvPr/>
        </p:nvCxnSpPr>
        <p:spPr>
          <a:xfrm>
            <a:off x="525814" y="1104650"/>
            <a:ext cx="494700" cy="60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542" name="Google Shape;542;p32"/>
          <p:cNvCxnSpPr/>
          <p:nvPr/>
        </p:nvCxnSpPr>
        <p:spPr>
          <a:xfrm>
            <a:off x="525814" y="1441252"/>
            <a:ext cx="494700" cy="60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543" name="Google Shape;543;p32"/>
          <p:cNvCxnSpPr/>
          <p:nvPr/>
        </p:nvCxnSpPr>
        <p:spPr>
          <a:xfrm>
            <a:off x="525814" y="2162911"/>
            <a:ext cx="494700" cy="60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544" name="Google Shape;544;p32"/>
          <p:cNvCxnSpPr/>
          <p:nvPr/>
        </p:nvCxnSpPr>
        <p:spPr>
          <a:xfrm>
            <a:off x="525814" y="2835952"/>
            <a:ext cx="494700" cy="60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545" name="Google Shape;545;p32"/>
          <p:cNvCxnSpPr/>
          <p:nvPr/>
        </p:nvCxnSpPr>
        <p:spPr>
          <a:xfrm>
            <a:off x="525814" y="3589196"/>
            <a:ext cx="494700" cy="60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546" name="Google Shape;546;p32"/>
          <p:cNvCxnSpPr/>
          <p:nvPr/>
        </p:nvCxnSpPr>
        <p:spPr>
          <a:xfrm>
            <a:off x="525814" y="4122596"/>
            <a:ext cx="494700" cy="60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547" name="Google Shape;547;p32"/>
          <p:cNvCxnSpPr/>
          <p:nvPr/>
        </p:nvCxnSpPr>
        <p:spPr>
          <a:xfrm>
            <a:off x="268950" y="855350"/>
            <a:ext cx="0" cy="35469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48" name="Google Shape;548;p32"/>
          <p:cNvCxnSpPr/>
          <p:nvPr/>
        </p:nvCxnSpPr>
        <p:spPr>
          <a:xfrm>
            <a:off x="309425" y="1540550"/>
            <a:ext cx="710100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549" name="Google Shape;549;p32"/>
          <p:cNvCxnSpPr/>
          <p:nvPr/>
        </p:nvCxnSpPr>
        <p:spPr>
          <a:xfrm>
            <a:off x="309425" y="3445550"/>
            <a:ext cx="710100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550" name="Google Shape;550;p32"/>
          <p:cNvSpPr txBox="1"/>
          <p:nvPr/>
        </p:nvSpPr>
        <p:spPr>
          <a:xfrm rot="-5400000">
            <a:off x="-585477" y="2139475"/>
            <a:ext cx="19353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ETHERNET 1/25Gb/s</a:t>
            </a:r>
            <a:endParaRPr sz="1100" b="1"/>
          </a:p>
        </p:txBody>
      </p:sp>
      <p:sp>
        <p:nvSpPr>
          <p:cNvPr id="551" name="Google Shape;551;p32"/>
          <p:cNvSpPr txBox="1"/>
          <p:nvPr/>
        </p:nvSpPr>
        <p:spPr>
          <a:xfrm rot="-5400000">
            <a:off x="-667650" y="2095225"/>
            <a:ext cx="16740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 b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PCIe Gen4 128Gb/s </a:t>
            </a:r>
            <a:endParaRPr sz="1100" b="1">
              <a:solidFill>
                <a:srgbClr val="FF0000"/>
              </a:solidFill>
            </a:endParaRPr>
          </a:p>
        </p:txBody>
      </p:sp>
      <p:cxnSp>
        <p:nvCxnSpPr>
          <p:cNvPr id="552" name="Google Shape;552;p32"/>
          <p:cNvCxnSpPr/>
          <p:nvPr/>
        </p:nvCxnSpPr>
        <p:spPr>
          <a:xfrm>
            <a:off x="2403650" y="2685275"/>
            <a:ext cx="0" cy="11880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53" name="Google Shape;553;p32"/>
          <p:cNvCxnSpPr/>
          <p:nvPr/>
        </p:nvCxnSpPr>
        <p:spPr>
          <a:xfrm>
            <a:off x="2087889" y="2904800"/>
            <a:ext cx="2910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554" name="Google Shape;554;p32"/>
          <p:cNvCxnSpPr/>
          <p:nvPr/>
        </p:nvCxnSpPr>
        <p:spPr>
          <a:xfrm>
            <a:off x="2087889" y="3681143"/>
            <a:ext cx="2910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555" name="Google Shape;555;p32"/>
          <p:cNvSpPr txBox="1"/>
          <p:nvPr/>
        </p:nvSpPr>
        <p:spPr>
          <a:xfrm rot="-5400000">
            <a:off x="1811225" y="3120323"/>
            <a:ext cx="1341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 b="1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Optical Fiber</a:t>
            </a:r>
            <a:endParaRPr sz="1100" b="1">
              <a:solidFill>
                <a:schemeClr val="accent1"/>
              </a:solidFill>
            </a:endParaRPr>
          </a:p>
        </p:txBody>
      </p:sp>
      <p:grpSp>
        <p:nvGrpSpPr>
          <p:cNvPr id="556" name="Google Shape;556;p32"/>
          <p:cNvGrpSpPr/>
          <p:nvPr/>
        </p:nvGrpSpPr>
        <p:grpSpPr>
          <a:xfrm>
            <a:off x="1027663" y="1993148"/>
            <a:ext cx="1041963" cy="355158"/>
            <a:chOff x="1027631" y="1902118"/>
            <a:chExt cx="1041963" cy="490414"/>
          </a:xfrm>
        </p:grpSpPr>
        <p:sp>
          <p:nvSpPr>
            <p:cNvPr id="557" name="Google Shape;557;p32"/>
            <p:cNvSpPr/>
            <p:nvPr/>
          </p:nvSpPr>
          <p:spPr>
            <a:xfrm>
              <a:off x="1027695" y="1902118"/>
              <a:ext cx="1041900" cy="4617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32"/>
            <p:cNvSpPr txBox="1"/>
            <p:nvPr/>
          </p:nvSpPr>
          <p:spPr>
            <a:xfrm>
              <a:off x="1027631" y="1946133"/>
              <a:ext cx="10419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900" b="1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VERSIONING</a:t>
              </a:r>
              <a:endParaRPr sz="9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cxnSp>
        <p:nvCxnSpPr>
          <p:cNvPr id="559" name="Google Shape;559;p32"/>
          <p:cNvCxnSpPr/>
          <p:nvPr/>
        </p:nvCxnSpPr>
        <p:spPr>
          <a:xfrm>
            <a:off x="525814" y="2525982"/>
            <a:ext cx="494700" cy="60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560" name="Google Shape;560;p32"/>
          <p:cNvCxnSpPr/>
          <p:nvPr/>
        </p:nvCxnSpPr>
        <p:spPr>
          <a:xfrm>
            <a:off x="525814" y="1800737"/>
            <a:ext cx="494700" cy="60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561" name="Google Shape;561;p32"/>
          <p:cNvSpPr txBox="1"/>
          <p:nvPr/>
        </p:nvSpPr>
        <p:spPr>
          <a:xfrm>
            <a:off x="2693625" y="950488"/>
            <a:ext cx="55347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Char char="●"/>
            </a:pPr>
            <a:r>
              <a:rPr lang="fr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Git  for the versioning</a:t>
            </a:r>
            <a:endParaRPr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400"/>
              <a:buFont typeface="Comic Sans MS"/>
              <a:buChar char="●"/>
            </a:pPr>
            <a:r>
              <a:rPr lang="fr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Redis for the DATAbase</a:t>
            </a:r>
            <a:endParaRPr dirty="0">
              <a:solidFill>
                <a:srgbClr val="40404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562" name="Google Shape;562;p32"/>
          <p:cNvSpPr txBox="1"/>
          <p:nvPr/>
        </p:nvSpPr>
        <p:spPr>
          <a:xfrm rot="-5400000">
            <a:off x="-1333237" y="3886200"/>
            <a:ext cx="30000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 b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OPTIONAL</a:t>
            </a:r>
            <a:endParaRPr/>
          </a:p>
        </p:txBody>
      </p:sp>
      <p:sp>
        <p:nvSpPr>
          <p:cNvPr id="563" name="Google Shape;563;p32"/>
          <p:cNvSpPr txBox="1"/>
          <p:nvPr/>
        </p:nvSpPr>
        <p:spPr>
          <a:xfrm rot="-5400000">
            <a:off x="-1104637" y="3810000"/>
            <a:ext cx="30000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MANDATORY</a:t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564" name="Google Shape;564;p32"/>
          <p:cNvGrpSpPr/>
          <p:nvPr/>
        </p:nvGrpSpPr>
        <p:grpSpPr>
          <a:xfrm>
            <a:off x="1027663" y="1205759"/>
            <a:ext cx="1041963" cy="461677"/>
            <a:chOff x="1027631" y="1811356"/>
            <a:chExt cx="1041963" cy="637500"/>
          </a:xfrm>
        </p:grpSpPr>
        <p:sp>
          <p:nvSpPr>
            <p:cNvPr id="565" name="Google Shape;565;p32"/>
            <p:cNvSpPr/>
            <p:nvPr/>
          </p:nvSpPr>
          <p:spPr>
            <a:xfrm>
              <a:off x="1027695" y="1902118"/>
              <a:ext cx="1041900" cy="4617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32"/>
            <p:cNvSpPr txBox="1"/>
            <p:nvPr/>
          </p:nvSpPr>
          <p:spPr>
            <a:xfrm>
              <a:off x="1027631" y="1811356"/>
              <a:ext cx="1041900" cy="637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900" b="1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DATA PROCESSING</a:t>
              </a:r>
              <a:endParaRPr sz="9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grpSp>
        <p:nvGrpSpPr>
          <p:cNvPr id="567" name="Google Shape;567;p32"/>
          <p:cNvGrpSpPr/>
          <p:nvPr/>
        </p:nvGrpSpPr>
        <p:grpSpPr>
          <a:xfrm>
            <a:off x="2739986" y="2838473"/>
            <a:ext cx="1877887" cy="523200"/>
            <a:chOff x="-79414" y="781073"/>
            <a:chExt cx="1877887" cy="523200"/>
          </a:xfrm>
        </p:grpSpPr>
        <p:sp>
          <p:nvSpPr>
            <p:cNvPr id="568" name="Google Shape;568;p32"/>
            <p:cNvSpPr txBox="1"/>
            <p:nvPr/>
          </p:nvSpPr>
          <p:spPr>
            <a:xfrm>
              <a:off x="-79414" y="781073"/>
              <a:ext cx="445500" cy="52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1200" b="1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4 x</a:t>
              </a:r>
              <a:r>
                <a:rPr lang="fr" sz="2200" b="1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 </a:t>
              </a:r>
              <a:endParaRPr sz="22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pic>
          <p:nvPicPr>
            <p:cNvPr id="569" name="Google Shape;569;p32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257922" y="842676"/>
              <a:ext cx="513825" cy="416122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570" name="Google Shape;570;p32"/>
            <p:cNvGrpSpPr/>
            <p:nvPr/>
          </p:nvGrpSpPr>
          <p:grpSpPr>
            <a:xfrm>
              <a:off x="751234" y="842177"/>
              <a:ext cx="1047239" cy="451272"/>
              <a:chOff x="10156576" y="3342507"/>
              <a:chExt cx="1047239" cy="451272"/>
            </a:xfrm>
          </p:grpSpPr>
          <p:sp>
            <p:nvSpPr>
              <p:cNvPr id="571" name="Google Shape;571;p32"/>
              <p:cNvSpPr txBox="1"/>
              <p:nvPr/>
            </p:nvSpPr>
            <p:spPr>
              <a:xfrm>
                <a:off x="10297086" y="3516879"/>
                <a:ext cx="678600" cy="27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fr" sz="600" b="1">
                    <a:solidFill>
                      <a:schemeClr val="dk1"/>
                    </a:solidFill>
                    <a:latin typeface="Comic Sans MS"/>
                    <a:ea typeface="Comic Sans MS"/>
                    <a:cs typeface="Comic Sans MS"/>
                    <a:sym typeface="Comic Sans MS"/>
                  </a:rPr>
                  <a:t>CLK Signal</a:t>
                </a:r>
                <a:endParaRPr sz="300" b="1"/>
              </a:p>
            </p:txBody>
          </p:sp>
          <p:cxnSp>
            <p:nvCxnSpPr>
              <p:cNvPr id="572" name="Google Shape;572;p32"/>
              <p:cNvCxnSpPr/>
              <p:nvPr/>
            </p:nvCxnSpPr>
            <p:spPr>
              <a:xfrm>
                <a:off x="10163210" y="3697564"/>
                <a:ext cx="894000" cy="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triangle" w="med" len="med"/>
                <a:tailEnd type="none" w="med" len="med"/>
              </a:ln>
            </p:spPr>
          </p:cxnSp>
          <p:cxnSp>
            <p:nvCxnSpPr>
              <p:cNvPr id="573" name="Google Shape;573;p32"/>
              <p:cNvCxnSpPr/>
              <p:nvPr/>
            </p:nvCxnSpPr>
            <p:spPr>
              <a:xfrm>
                <a:off x="10159635" y="3528961"/>
                <a:ext cx="894000" cy="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triangle" w="med" len="med"/>
                <a:tailEnd type="triangle" w="med" len="med"/>
              </a:ln>
            </p:spPr>
          </p:cxnSp>
          <p:sp>
            <p:nvSpPr>
              <p:cNvPr id="574" name="Google Shape;574;p32"/>
              <p:cNvSpPr txBox="1"/>
              <p:nvPr/>
            </p:nvSpPr>
            <p:spPr>
              <a:xfrm>
                <a:off x="10205714" y="3342507"/>
                <a:ext cx="998100" cy="27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fr" sz="600" b="1">
                    <a:solidFill>
                      <a:schemeClr val="dk1"/>
                    </a:solidFill>
                    <a:latin typeface="Comic Sans MS"/>
                    <a:ea typeface="Comic Sans MS"/>
                    <a:cs typeface="Comic Sans MS"/>
                    <a:sym typeface="Comic Sans MS"/>
                  </a:rPr>
                  <a:t>Ethernet 100 Mb</a:t>
                </a:r>
                <a:endParaRPr sz="400"/>
              </a:p>
            </p:txBody>
          </p:sp>
          <p:sp>
            <p:nvSpPr>
              <p:cNvPr id="575" name="Google Shape;575;p32"/>
              <p:cNvSpPr txBox="1"/>
              <p:nvPr/>
            </p:nvSpPr>
            <p:spPr>
              <a:xfrm>
                <a:off x="10266787" y="3429821"/>
                <a:ext cx="678600" cy="27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fr" sz="600" b="1">
                    <a:solidFill>
                      <a:schemeClr val="dk1"/>
                    </a:solidFill>
                    <a:latin typeface="Comic Sans MS"/>
                    <a:ea typeface="Comic Sans MS"/>
                    <a:cs typeface="Comic Sans MS"/>
                    <a:sym typeface="Comic Sans MS"/>
                  </a:rPr>
                  <a:t>GPIO Signal</a:t>
                </a:r>
                <a:endParaRPr sz="300" b="1"/>
              </a:p>
            </p:txBody>
          </p:sp>
          <p:cxnSp>
            <p:nvCxnSpPr>
              <p:cNvPr id="576" name="Google Shape;576;p32"/>
              <p:cNvCxnSpPr/>
              <p:nvPr/>
            </p:nvCxnSpPr>
            <p:spPr>
              <a:xfrm>
                <a:off x="10156576" y="3609086"/>
                <a:ext cx="894000" cy="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triangle" w="med" len="med"/>
                <a:tailEnd type="triangle" w="med" len="med"/>
              </a:ln>
            </p:spPr>
          </p:cxnSp>
        </p:grpSp>
      </p:grpSp>
      <p:grpSp>
        <p:nvGrpSpPr>
          <p:cNvPr id="577" name="Google Shape;577;p32"/>
          <p:cNvGrpSpPr/>
          <p:nvPr/>
        </p:nvGrpSpPr>
        <p:grpSpPr>
          <a:xfrm>
            <a:off x="4648425" y="2041654"/>
            <a:ext cx="939401" cy="1307858"/>
            <a:chOff x="4648425" y="2041654"/>
            <a:chExt cx="939401" cy="1307858"/>
          </a:xfrm>
        </p:grpSpPr>
        <p:pic>
          <p:nvPicPr>
            <p:cNvPr id="578" name="Google Shape;578;p32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5166026" y="2041654"/>
              <a:ext cx="421800" cy="25572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79" name="Google Shape;579;p32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4648425" y="2988312"/>
              <a:ext cx="361200" cy="3612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80" name="Google Shape;580;p32"/>
          <p:cNvGrpSpPr/>
          <p:nvPr/>
        </p:nvGrpSpPr>
        <p:grpSpPr>
          <a:xfrm>
            <a:off x="4522625" y="1971194"/>
            <a:ext cx="3523156" cy="1703619"/>
            <a:chOff x="4522625" y="1971194"/>
            <a:chExt cx="3523156" cy="1703619"/>
          </a:xfrm>
        </p:grpSpPr>
        <p:grpSp>
          <p:nvGrpSpPr>
            <p:cNvPr id="581" name="Google Shape;581;p32"/>
            <p:cNvGrpSpPr/>
            <p:nvPr/>
          </p:nvGrpSpPr>
          <p:grpSpPr>
            <a:xfrm>
              <a:off x="4522625" y="1971194"/>
              <a:ext cx="3523156" cy="1703619"/>
              <a:chOff x="4522625" y="1971194"/>
              <a:chExt cx="3523156" cy="1703619"/>
            </a:xfrm>
          </p:grpSpPr>
          <p:cxnSp>
            <p:nvCxnSpPr>
              <p:cNvPr id="582" name="Google Shape;582;p32"/>
              <p:cNvCxnSpPr/>
              <p:nvPr/>
            </p:nvCxnSpPr>
            <p:spPr>
              <a:xfrm>
                <a:off x="6901113" y="3475375"/>
                <a:ext cx="985800" cy="0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583" name="Google Shape;583;p32"/>
              <p:cNvGrpSpPr/>
              <p:nvPr/>
            </p:nvGrpSpPr>
            <p:grpSpPr>
              <a:xfrm>
                <a:off x="4522625" y="1971194"/>
                <a:ext cx="3523156" cy="1703619"/>
                <a:chOff x="4522625" y="1971194"/>
                <a:chExt cx="3523156" cy="1703619"/>
              </a:xfrm>
            </p:grpSpPr>
            <p:sp>
              <p:nvSpPr>
                <p:cNvPr id="584" name="Google Shape;584;p32"/>
                <p:cNvSpPr txBox="1"/>
                <p:nvPr/>
              </p:nvSpPr>
              <p:spPr>
                <a:xfrm>
                  <a:off x="7015881" y="3413213"/>
                  <a:ext cx="1029900" cy="2616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t" anchorCtr="0">
                  <a:sp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fr" sz="500" b="1">
                      <a:solidFill>
                        <a:schemeClr val="dk1"/>
                      </a:solidFill>
                      <a:latin typeface="Comic Sans MS"/>
                      <a:ea typeface="Comic Sans MS"/>
                      <a:cs typeface="Comic Sans MS"/>
                      <a:sym typeface="Comic Sans MS"/>
                    </a:rPr>
                    <a:t>UTCA MODULE 1</a:t>
                  </a:r>
                  <a:endParaRPr sz="1000" b="1"/>
                </a:p>
              </p:txBody>
            </p:sp>
            <p:cxnSp>
              <p:nvCxnSpPr>
                <p:cNvPr id="585" name="Google Shape;585;p32"/>
                <p:cNvCxnSpPr/>
                <p:nvPr/>
              </p:nvCxnSpPr>
              <p:spPr>
                <a:xfrm>
                  <a:off x="4550577" y="3617783"/>
                  <a:ext cx="3327000" cy="0"/>
                </a:xfrm>
                <a:prstGeom prst="straightConnector1">
                  <a:avLst/>
                </a:prstGeom>
                <a:noFill/>
                <a:ln w="38100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86" name="Google Shape;586;p32"/>
                <p:cNvCxnSpPr/>
                <p:nvPr/>
              </p:nvCxnSpPr>
              <p:spPr>
                <a:xfrm>
                  <a:off x="7213050" y="3483259"/>
                  <a:ext cx="0" cy="145800"/>
                </a:xfrm>
                <a:prstGeom prst="straightConnector1">
                  <a:avLst/>
                </a:prstGeom>
                <a:noFill/>
                <a:ln w="38100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87" name="Google Shape;587;p32"/>
                <p:cNvCxnSpPr/>
                <p:nvPr/>
              </p:nvCxnSpPr>
              <p:spPr>
                <a:xfrm>
                  <a:off x="4522625" y="1990433"/>
                  <a:ext cx="3355800" cy="0"/>
                </a:xfrm>
                <a:prstGeom prst="straightConnector1">
                  <a:avLst/>
                </a:prstGeom>
                <a:noFill/>
                <a:ln w="38100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88" name="Google Shape;588;p32"/>
                <p:cNvCxnSpPr/>
                <p:nvPr/>
              </p:nvCxnSpPr>
              <p:spPr>
                <a:xfrm>
                  <a:off x="4553697" y="3475020"/>
                  <a:ext cx="3095700" cy="0"/>
                </a:xfrm>
                <a:prstGeom prst="straightConnector1">
                  <a:avLst/>
                </a:prstGeom>
                <a:noFill/>
                <a:ln w="38100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89" name="Google Shape;589;p32"/>
                <p:cNvCxnSpPr/>
                <p:nvPr/>
              </p:nvCxnSpPr>
              <p:spPr>
                <a:xfrm rot="10800000">
                  <a:off x="4541679" y="1980442"/>
                  <a:ext cx="0" cy="1651500"/>
                </a:xfrm>
                <a:prstGeom prst="straightConnector1">
                  <a:avLst/>
                </a:prstGeom>
                <a:noFill/>
                <a:ln w="38100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90" name="Google Shape;590;p32"/>
                <p:cNvCxnSpPr/>
                <p:nvPr/>
              </p:nvCxnSpPr>
              <p:spPr>
                <a:xfrm rot="10800000">
                  <a:off x="7888125" y="1971194"/>
                  <a:ext cx="0" cy="1665600"/>
                </a:xfrm>
                <a:prstGeom prst="straightConnector1">
                  <a:avLst/>
                </a:prstGeom>
                <a:noFill/>
                <a:ln w="38100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cxnSp>
          <p:nvCxnSpPr>
            <p:cNvPr id="591" name="Google Shape;591;p32"/>
            <p:cNvCxnSpPr/>
            <p:nvPr/>
          </p:nvCxnSpPr>
          <p:spPr>
            <a:xfrm rot="10800000">
              <a:off x="5099193" y="1980442"/>
              <a:ext cx="0" cy="1651500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592" name="Google Shape;592;p32"/>
          <p:cNvGrpSpPr/>
          <p:nvPr/>
        </p:nvGrpSpPr>
        <p:grpSpPr>
          <a:xfrm>
            <a:off x="5201475" y="2385181"/>
            <a:ext cx="1146200" cy="689719"/>
            <a:chOff x="5201475" y="2385181"/>
            <a:chExt cx="1146200" cy="689719"/>
          </a:xfrm>
        </p:grpSpPr>
        <p:sp>
          <p:nvSpPr>
            <p:cNvPr id="593" name="Google Shape;593;p32"/>
            <p:cNvSpPr/>
            <p:nvPr/>
          </p:nvSpPr>
          <p:spPr>
            <a:xfrm rot="5400000">
              <a:off x="5396325" y="2210750"/>
              <a:ext cx="669300" cy="10590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94" name="Google Shape;594;p32"/>
            <p:cNvGrpSpPr/>
            <p:nvPr/>
          </p:nvGrpSpPr>
          <p:grpSpPr>
            <a:xfrm>
              <a:off x="5241950" y="2526675"/>
              <a:ext cx="847559" cy="261600"/>
              <a:chOff x="7071039" y="2526675"/>
              <a:chExt cx="1013100" cy="261600"/>
            </a:xfrm>
          </p:grpSpPr>
          <p:sp>
            <p:nvSpPr>
              <p:cNvPr id="595" name="Google Shape;595;p32"/>
              <p:cNvSpPr/>
              <p:nvPr/>
            </p:nvSpPr>
            <p:spPr>
              <a:xfrm rot="5400000">
                <a:off x="7501950" y="2219225"/>
                <a:ext cx="138300" cy="869100"/>
              </a:xfrm>
              <a:prstGeom prst="roundRect">
                <a:avLst>
                  <a:gd name="adj" fmla="val 16667"/>
                </a:avLst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" name="Google Shape;596;p32"/>
              <p:cNvSpPr txBox="1"/>
              <p:nvPr/>
            </p:nvSpPr>
            <p:spPr>
              <a:xfrm>
                <a:off x="7071039" y="2526675"/>
                <a:ext cx="1013100" cy="261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fr" sz="500">
                    <a:solidFill>
                      <a:schemeClr val="dk1"/>
                    </a:solidFill>
                    <a:latin typeface="Comic Sans MS"/>
                    <a:ea typeface="Comic Sans MS"/>
                    <a:cs typeface="Comic Sans MS"/>
                    <a:sym typeface="Comic Sans MS"/>
                  </a:rPr>
                  <a:t>RUNTIME DATAbase</a:t>
                </a:r>
                <a:endParaRPr sz="500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endParaRPr>
              </a:p>
            </p:txBody>
          </p:sp>
        </p:grpSp>
        <p:grpSp>
          <p:nvGrpSpPr>
            <p:cNvPr id="597" name="Google Shape;597;p32"/>
            <p:cNvGrpSpPr/>
            <p:nvPr/>
          </p:nvGrpSpPr>
          <p:grpSpPr>
            <a:xfrm>
              <a:off x="5241950" y="2669986"/>
              <a:ext cx="847559" cy="261600"/>
              <a:chOff x="7071039" y="2526675"/>
              <a:chExt cx="1013100" cy="261600"/>
            </a:xfrm>
          </p:grpSpPr>
          <p:sp>
            <p:nvSpPr>
              <p:cNvPr id="598" name="Google Shape;598;p32"/>
              <p:cNvSpPr/>
              <p:nvPr/>
            </p:nvSpPr>
            <p:spPr>
              <a:xfrm rot="5400000">
                <a:off x="7501950" y="2219225"/>
                <a:ext cx="138300" cy="869100"/>
              </a:xfrm>
              <a:prstGeom prst="roundRect">
                <a:avLst>
                  <a:gd name="adj" fmla="val 16667"/>
                </a:avLst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" name="Google Shape;599;p32"/>
              <p:cNvSpPr txBox="1"/>
              <p:nvPr/>
            </p:nvSpPr>
            <p:spPr>
              <a:xfrm>
                <a:off x="7071039" y="2526675"/>
                <a:ext cx="1013100" cy="261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fr" sz="500">
                    <a:solidFill>
                      <a:schemeClr val="dk1"/>
                    </a:solidFill>
                    <a:latin typeface="Comic Sans MS"/>
                    <a:ea typeface="Comic Sans MS"/>
                    <a:cs typeface="Comic Sans MS"/>
                    <a:sym typeface="Comic Sans MS"/>
                  </a:rPr>
                  <a:t>DEVICE SUPPORT</a:t>
                </a:r>
                <a:endParaRPr sz="500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endParaRPr>
              </a:p>
            </p:txBody>
          </p:sp>
        </p:grpSp>
        <p:grpSp>
          <p:nvGrpSpPr>
            <p:cNvPr id="600" name="Google Shape;600;p32"/>
            <p:cNvGrpSpPr/>
            <p:nvPr/>
          </p:nvGrpSpPr>
          <p:grpSpPr>
            <a:xfrm>
              <a:off x="5241950" y="2813298"/>
              <a:ext cx="847559" cy="261600"/>
              <a:chOff x="7071039" y="2526675"/>
              <a:chExt cx="1013100" cy="261600"/>
            </a:xfrm>
          </p:grpSpPr>
          <p:sp>
            <p:nvSpPr>
              <p:cNvPr id="601" name="Google Shape;601;p32"/>
              <p:cNvSpPr/>
              <p:nvPr/>
            </p:nvSpPr>
            <p:spPr>
              <a:xfrm rot="5400000">
                <a:off x="7501950" y="2219225"/>
                <a:ext cx="138300" cy="869100"/>
              </a:xfrm>
              <a:prstGeom prst="roundRect">
                <a:avLst>
                  <a:gd name="adj" fmla="val 16667"/>
                </a:avLst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2" name="Google Shape;602;p32"/>
              <p:cNvSpPr txBox="1"/>
              <p:nvPr/>
            </p:nvSpPr>
            <p:spPr>
              <a:xfrm>
                <a:off x="7071039" y="2526675"/>
                <a:ext cx="1013100" cy="261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fr" sz="500">
                    <a:solidFill>
                      <a:schemeClr val="dk1"/>
                    </a:solidFill>
                    <a:latin typeface="Comic Sans MS"/>
                    <a:ea typeface="Comic Sans MS"/>
                    <a:cs typeface="Comic Sans MS"/>
                    <a:sym typeface="Comic Sans MS"/>
                  </a:rPr>
                  <a:t>DEVICE DRIVER</a:t>
                </a:r>
                <a:endParaRPr sz="500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endParaRPr>
              </a:p>
            </p:txBody>
          </p:sp>
        </p:grpSp>
        <p:grpSp>
          <p:nvGrpSpPr>
            <p:cNvPr id="603" name="Google Shape;603;p32"/>
            <p:cNvGrpSpPr/>
            <p:nvPr/>
          </p:nvGrpSpPr>
          <p:grpSpPr>
            <a:xfrm>
              <a:off x="5241950" y="2385181"/>
              <a:ext cx="847559" cy="261600"/>
              <a:chOff x="7071039" y="2526675"/>
              <a:chExt cx="1013100" cy="261600"/>
            </a:xfrm>
          </p:grpSpPr>
          <p:sp>
            <p:nvSpPr>
              <p:cNvPr id="604" name="Google Shape;604;p32"/>
              <p:cNvSpPr/>
              <p:nvPr/>
            </p:nvSpPr>
            <p:spPr>
              <a:xfrm rot="5400000">
                <a:off x="7501950" y="2219225"/>
                <a:ext cx="138300" cy="869100"/>
              </a:xfrm>
              <a:prstGeom prst="roundRect">
                <a:avLst>
                  <a:gd name="adj" fmla="val 16667"/>
                </a:avLst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5" name="Google Shape;605;p32"/>
              <p:cNvSpPr txBox="1"/>
              <p:nvPr/>
            </p:nvSpPr>
            <p:spPr>
              <a:xfrm>
                <a:off x="7071039" y="2526675"/>
                <a:ext cx="1013100" cy="261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fr" sz="500">
                    <a:solidFill>
                      <a:schemeClr val="dk1"/>
                    </a:solidFill>
                    <a:latin typeface="Comic Sans MS"/>
                    <a:ea typeface="Comic Sans MS"/>
                    <a:cs typeface="Comic Sans MS"/>
                    <a:sym typeface="Comic Sans MS"/>
                  </a:rPr>
                  <a:t>CA SERVER</a:t>
                </a:r>
                <a:endParaRPr sz="500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endParaRPr>
              </a:p>
            </p:txBody>
          </p:sp>
        </p:grpSp>
        <p:sp>
          <p:nvSpPr>
            <p:cNvPr id="606" name="Google Shape;606;p32"/>
            <p:cNvSpPr txBox="1"/>
            <p:nvPr/>
          </p:nvSpPr>
          <p:spPr>
            <a:xfrm>
              <a:off x="5925875" y="2444275"/>
              <a:ext cx="4218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500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EPICS</a:t>
              </a:r>
              <a:endParaRPr sz="5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500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IOC</a:t>
              </a:r>
              <a:endParaRPr sz="5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grpSp>
        <p:nvGrpSpPr>
          <p:cNvPr id="607" name="Google Shape;607;p32"/>
          <p:cNvGrpSpPr/>
          <p:nvPr/>
        </p:nvGrpSpPr>
        <p:grpSpPr>
          <a:xfrm>
            <a:off x="4991175" y="3074898"/>
            <a:ext cx="939600" cy="422199"/>
            <a:chOff x="4991175" y="3074898"/>
            <a:chExt cx="939600" cy="422199"/>
          </a:xfrm>
        </p:grpSpPr>
        <p:grpSp>
          <p:nvGrpSpPr>
            <p:cNvPr id="608" name="Google Shape;608;p32"/>
            <p:cNvGrpSpPr/>
            <p:nvPr/>
          </p:nvGrpSpPr>
          <p:grpSpPr>
            <a:xfrm>
              <a:off x="4991175" y="3074898"/>
              <a:ext cx="939600" cy="422199"/>
              <a:chOff x="4991175" y="3074898"/>
              <a:chExt cx="939600" cy="422199"/>
            </a:xfrm>
          </p:grpSpPr>
          <p:sp>
            <p:nvSpPr>
              <p:cNvPr id="609" name="Google Shape;609;p32"/>
              <p:cNvSpPr txBox="1"/>
              <p:nvPr/>
            </p:nvSpPr>
            <p:spPr>
              <a:xfrm>
                <a:off x="4991175" y="3235497"/>
                <a:ext cx="939600" cy="261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fr" sz="500">
                    <a:solidFill>
                      <a:schemeClr val="dk1"/>
                    </a:solidFill>
                    <a:latin typeface="Comic Sans MS"/>
                    <a:ea typeface="Comic Sans MS"/>
                    <a:cs typeface="Comic Sans MS"/>
                    <a:sym typeface="Comic Sans MS"/>
                  </a:rPr>
                  <a:t>Hardware Control</a:t>
                </a:r>
                <a:endParaRPr sz="500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endParaRPr>
              </a:p>
            </p:txBody>
          </p:sp>
          <p:cxnSp>
            <p:nvCxnSpPr>
              <p:cNvPr id="610" name="Google Shape;610;p32"/>
              <p:cNvCxnSpPr>
                <a:stCxn id="602" idx="2"/>
                <a:endCxn id="611" idx="0"/>
              </p:cNvCxnSpPr>
              <p:nvPr/>
            </p:nvCxnSpPr>
            <p:spPr>
              <a:xfrm flipH="1">
                <a:off x="5662730" y="3074898"/>
                <a:ext cx="3000" cy="1881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triangle" w="med" len="med"/>
                <a:tailEnd type="none" w="med" len="med"/>
              </a:ln>
            </p:spPr>
          </p:cxnSp>
          <p:cxnSp>
            <p:nvCxnSpPr>
              <p:cNvPr id="612" name="Google Shape;612;p32"/>
              <p:cNvCxnSpPr>
                <a:endCxn id="611" idx="2"/>
              </p:cNvCxnSpPr>
              <p:nvPr/>
            </p:nvCxnSpPr>
            <p:spPr>
              <a:xfrm>
                <a:off x="5150347" y="3269800"/>
                <a:ext cx="504300" cy="3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triangle" w="med" len="med"/>
                <a:tailEnd type="none" w="med" len="med"/>
              </a:ln>
            </p:spPr>
          </p:cxnSp>
        </p:grpSp>
        <p:sp>
          <p:nvSpPr>
            <p:cNvPr id="611" name="Google Shape;611;p32"/>
            <p:cNvSpPr/>
            <p:nvPr/>
          </p:nvSpPr>
          <p:spPr>
            <a:xfrm>
              <a:off x="5654647" y="3262900"/>
              <a:ext cx="16200" cy="21600"/>
            </a:xfrm>
            <a:prstGeom prst="ellipse">
              <a:avLst/>
            </a:pr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3" name="Google Shape;613;p32"/>
          <p:cNvGrpSpPr/>
          <p:nvPr/>
        </p:nvGrpSpPr>
        <p:grpSpPr>
          <a:xfrm>
            <a:off x="6213275" y="2316225"/>
            <a:ext cx="526375" cy="109225"/>
            <a:chOff x="6213275" y="1782825"/>
            <a:chExt cx="526375" cy="109225"/>
          </a:xfrm>
        </p:grpSpPr>
        <p:sp>
          <p:nvSpPr>
            <p:cNvPr id="614" name="Google Shape;614;p32"/>
            <p:cNvSpPr/>
            <p:nvPr/>
          </p:nvSpPr>
          <p:spPr>
            <a:xfrm rot="5400000">
              <a:off x="6438000" y="1577175"/>
              <a:ext cx="96000" cy="507300"/>
            </a:xfrm>
            <a:prstGeom prst="moon">
              <a:avLst>
                <a:gd name="adj" fmla="val 11951"/>
              </a:avLst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615" name="Google Shape;615;p32"/>
            <p:cNvCxnSpPr/>
            <p:nvPr/>
          </p:nvCxnSpPr>
          <p:spPr>
            <a:xfrm flipH="1">
              <a:off x="6213275" y="1832650"/>
              <a:ext cx="71100" cy="59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grpSp>
        <p:nvGrpSpPr>
          <p:cNvPr id="616" name="Google Shape;616;p32"/>
          <p:cNvGrpSpPr/>
          <p:nvPr/>
        </p:nvGrpSpPr>
        <p:grpSpPr>
          <a:xfrm>
            <a:off x="6232822" y="3023376"/>
            <a:ext cx="495676" cy="109224"/>
            <a:chOff x="6232822" y="3023376"/>
            <a:chExt cx="495676" cy="109224"/>
          </a:xfrm>
        </p:grpSpPr>
        <p:sp>
          <p:nvSpPr>
            <p:cNvPr id="617" name="Google Shape;617;p32"/>
            <p:cNvSpPr/>
            <p:nvPr/>
          </p:nvSpPr>
          <p:spPr>
            <a:xfrm rot="-5400000">
              <a:off x="6423172" y="2846250"/>
              <a:ext cx="96000" cy="476700"/>
            </a:xfrm>
            <a:prstGeom prst="moon">
              <a:avLst>
                <a:gd name="adj" fmla="val 11951"/>
              </a:avLst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618" name="Google Shape;618;p32"/>
            <p:cNvCxnSpPr/>
            <p:nvPr/>
          </p:nvCxnSpPr>
          <p:spPr>
            <a:xfrm rot="10800000" flipH="1">
              <a:off x="6657398" y="3023376"/>
              <a:ext cx="71100" cy="59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pic>
        <p:nvPicPr>
          <p:cNvPr id="619" name="Google Shape;619;p32" title="Screen Shot 2025-06-11 at 08.53.32.pn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378051" y="2570475"/>
            <a:ext cx="291000" cy="32486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20" name="Google Shape;620;p32"/>
          <p:cNvGrpSpPr/>
          <p:nvPr/>
        </p:nvGrpSpPr>
        <p:grpSpPr>
          <a:xfrm>
            <a:off x="6840825" y="2467965"/>
            <a:ext cx="753900" cy="261600"/>
            <a:chOff x="6840825" y="2467965"/>
            <a:chExt cx="753900" cy="261600"/>
          </a:xfrm>
        </p:grpSpPr>
        <p:sp>
          <p:nvSpPr>
            <p:cNvPr id="621" name="Google Shape;621;p32"/>
            <p:cNvSpPr txBox="1"/>
            <p:nvPr/>
          </p:nvSpPr>
          <p:spPr>
            <a:xfrm>
              <a:off x="6840825" y="2467965"/>
              <a:ext cx="753900" cy="261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500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Export</a:t>
              </a:r>
              <a:endParaRPr sz="5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cxnSp>
          <p:nvCxnSpPr>
            <p:cNvPr id="622" name="Google Shape;622;p32"/>
            <p:cNvCxnSpPr/>
            <p:nvPr/>
          </p:nvCxnSpPr>
          <p:spPr>
            <a:xfrm rot="10800000" flipH="1">
              <a:off x="7100463" y="2672925"/>
              <a:ext cx="234600" cy="3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grpSp>
        <p:nvGrpSpPr>
          <p:cNvPr id="623" name="Google Shape;623;p32"/>
          <p:cNvGrpSpPr/>
          <p:nvPr/>
        </p:nvGrpSpPr>
        <p:grpSpPr>
          <a:xfrm>
            <a:off x="6840825" y="2698550"/>
            <a:ext cx="753900" cy="261600"/>
            <a:chOff x="6840825" y="2698550"/>
            <a:chExt cx="753900" cy="261600"/>
          </a:xfrm>
        </p:grpSpPr>
        <p:cxnSp>
          <p:nvCxnSpPr>
            <p:cNvPr id="624" name="Google Shape;624;p32"/>
            <p:cNvCxnSpPr/>
            <p:nvPr/>
          </p:nvCxnSpPr>
          <p:spPr>
            <a:xfrm rot="10800000">
              <a:off x="7082423" y="2756341"/>
              <a:ext cx="234600" cy="3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625" name="Google Shape;625;p32"/>
            <p:cNvSpPr txBox="1"/>
            <p:nvPr/>
          </p:nvSpPr>
          <p:spPr>
            <a:xfrm>
              <a:off x="6840825" y="2698550"/>
              <a:ext cx="753900" cy="261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500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Import</a:t>
              </a:r>
              <a:endParaRPr sz="5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cxnSp>
        <p:nvCxnSpPr>
          <p:cNvPr id="626" name="Google Shape;626;p32"/>
          <p:cNvCxnSpPr>
            <a:endCxn id="619" idx="3"/>
          </p:cNvCxnSpPr>
          <p:nvPr/>
        </p:nvCxnSpPr>
        <p:spPr>
          <a:xfrm rot="10800000">
            <a:off x="7669051" y="2732908"/>
            <a:ext cx="666000" cy="39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grpSp>
        <p:nvGrpSpPr>
          <p:cNvPr id="627" name="Google Shape;627;p32"/>
          <p:cNvGrpSpPr/>
          <p:nvPr/>
        </p:nvGrpSpPr>
        <p:grpSpPr>
          <a:xfrm>
            <a:off x="5654647" y="1945235"/>
            <a:ext cx="3293954" cy="507690"/>
            <a:chOff x="5654647" y="1945235"/>
            <a:chExt cx="3293954" cy="507690"/>
          </a:xfrm>
        </p:grpSpPr>
        <p:sp>
          <p:nvSpPr>
            <p:cNvPr id="628" name="Google Shape;628;p32"/>
            <p:cNvSpPr/>
            <p:nvPr/>
          </p:nvSpPr>
          <p:spPr>
            <a:xfrm>
              <a:off x="5654647" y="2196100"/>
              <a:ext cx="16200" cy="21600"/>
            </a:xfrm>
            <a:prstGeom prst="ellipse">
              <a:avLst/>
            </a:pr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29" name="Google Shape;629;p32"/>
            <p:cNvGrpSpPr/>
            <p:nvPr/>
          </p:nvGrpSpPr>
          <p:grpSpPr>
            <a:xfrm>
              <a:off x="5663930" y="1945235"/>
              <a:ext cx="3284672" cy="507690"/>
              <a:chOff x="5663930" y="1945235"/>
              <a:chExt cx="3284672" cy="507690"/>
            </a:xfrm>
          </p:grpSpPr>
          <p:cxnSp>
            <p:nvCxnSpPr>
              <p:cNvPr id="630" name="Google Shape;630;p32"/>
              <p:cNvCxnSpPr>
                <a:stCxn id="605" idx="0"/>
              </p:cNvCxnSpPr>
              <p:nvPr/>
            </p:nvCxnSpPr>
            <p:spPr>
              <a:xfrm rot="10800000">
                <a:off x="5663930" y="2215681"/>
                <a:ext cx="1800" cy="169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triangle" w="med" len="med"/>
                <a:tailEnd type="none" w="med" len="med"/>
              </a:ln>
            </p:spPr>
          </p:cxnSp>
          <p:cxnSp>
            <p:nvCxnSpPr>
              <p:cNvPr id="631" name="Google Shape;631;p32"/>
              <p:cNvCxnSpPr>
                <a:stCxn id="632" idx="1"/>
                <a:endCxn id="628" idx="6"/>
              </p:cNvCxnSpPr>
              <p:nvPr/>
            </p:nvCxnSpPr>
            <p:spPr>
              <a:xfrm flipH="1">
                <a:off x="5670801" y="2199080"/>
                <a:ext cx="2567700" cy="78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triangle" w="med" len="med"/>
                <a:tailEnd type="none" w="med" len="med"/>
              </a:ln>
            </p:spPr>
          </p:cxnSp>
          <p:sp>
            <p:nvSpPr>
              <p:cNvPr id="633" name="Google Shape;633;p32"/>
              <p:cNvSpPr txBox="1"/>
              <p:nvPr/>
            </p:nvSpPr>
            <p:spPr>
              <a:xfrm>
                <a:off x="6521625" y="1983825"/>
                <a:ext cx="753900" cy="261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fr" sz="500">
                    <a:solidFill>
                      <a:schemeClr val="dk1"/>
                    </a:solidFill>
                    <a:latin typeface="Comic Sans MS"/>
                    <a:ea typeface="Comic Sans MS"/>
                    <a:cs typeface="Comic Sans MS"/>
                    <a:sym typeface="Comic Sans MS"/>
                  </a:rPr>
                  <a:t>Channel Access</a:t>
                </a:r>
                <a:endParaRPr sz="500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endParaRPr>
              </a:p>
            </p:txBody>
          </p:sp>
          <p:pic>
            <p:nvPicPr>
              <p:cNvPr id="632" name="Google Shape;632;p32"/>
              <p:cNvPicPr preferRelativeResize="0"/>
              <p:nvPr/>
            </p:nvPicPr>
            <p:blipFill>
              <a:blip r:embed="rId9">
                <a:alphaModFix/>
              </a:blip>
              <a:stretch>
                <a:fillRect/>
              </a:stretch>
            </p:blipFill>
            <p:spPr>
              <a:xfrm>
                <a:off x="8238501" y="1945235"/>
                <a:ext cx="710100" cy="50769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pic>
        <p:nvPicPr>
          <p:cNvPr id="634" name="Google Shape;634;p3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386275" y="2509263"/>
            <a:ext cx="447300" cy="44726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35" name="Google Shape;635;p32"/>
          <p:cNvGrpSpPr/>
          <p:nvPr/>
        </p:nvGrpSpPr>
        <p:grpSpPr>
          <a:xfrm>
            <a:off x="7720525" y="3012877"/>
            <a:ext cx="1153432" cy="361200"/>
            <a:chOff x="7720525" y="3012877"/>
            <a:chExt cx="1153432" cy="361200"/>
          </a:xfrm>
        </p:grpSpPr>
        <p:cxnSp>
          <p:nvCxnSpPr>
            <p:cNvPr id="636" name="Google Shape;636;p32"/>
            <p:cNvCxnSpPr/>
            <p:nvPr/>
          </p:nvCxnSpPr>
          <p:spPr>
            <a:xfrm rot="10800000">
              <a:off x="7720525" y="3185193"/>
              <a:ext cx="7173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pic>
          <p:nvPicPr>
            <p:cNvPr id="637" name="Google Shape;637;p32"/>
            <p:cNvPicPr preferRelativeResize="0"/>
            <p:nvPr/>
          </p:nvPicPr>
          <p:blipFill>
            <a:blip r:embed="rId11">
              <a:alphaModFix/>
            </a:blip>
            <a:stretch>
              <a:fillRect/>
            </a:stretch>
          </p:blipFill>
          <p:spPr>
            <a:xfrm>
              <a:off x="8472450" y="3012877"/>
              <a:ext cx="401507" cy="3612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638" name="Google Shape;638;p3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483468" y="896084"/>
            <a:ext cx="447300" cy="44726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39" name="Google Shape;639;p32"/>
          <p:cNvCxnSpPr>
            <a:stCxn id="634" idx="1"/>
          </p:cNvCxnSpPr>
          <p:nvPr/>
        </p:nvCxnSpPr>
        <p:spPr>
          <a:xfrm flipH="1">
            <a:off x="7718775" y="2732893"/>
            <a:ext cx="667500" cy="18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triangle" w="med" len="med"/>
            <a:tailEnd type="none" w="med" len="med"/>
          </a:ln>
        </p:spPr>
      </p:cxnSp>
      <p:grpSp>
        <p:nvGrpSpPr>
          <p:cNvPr id="640" name="Google Shape;640;p32"/>
          <p:cNvGrpSpPr/>
          <p:nvPr/>
        </p:nvGrpSpPr>
        <p:grpSpPr>
          <a:xfrm>
            <a:off x="6733689" y="3036412"/>
            <a:ext cx="504836" cy="242100"/>
            <a:chOff x="6733689" y="3036412"/>
            <a:chExt cx="504836" cy="242100"/>
          </a:xfrm>
        </p:grpSpPr>
        <p:sp>
          <p:nvSpPr>
            <p:cNvPr id="641" name="Google Shape;641;p32"/>
            <p:cNvSpPr/>
            <p:nvPr/>
          </p:nvSpPr>
          <p:spPr>
            <a:xfrm rot="-4283702">
              <a:off x="6927083" y="2919105"/>
              <a:ext cx="95912" cy="476714"/>
            </a:xfrm>
            <a:prstGeom prst="moon">
              <a:avLst>
                <a:gd name="adj" fmla="val 11951"/>
              </a:avLst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642" name="Google Shape;642;p32"/>
            <p:cNvCxnSpPr/>
            <p:nvPr/>
          </p:nvCxnSpPr>
          <p:spPr>
            <a:xfrm rot="-9693903" flipH="1">
              <a:off x="7159749" y="3168134"/>
              <a:ext cx="71151" cy="59483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grpSp>
        <p:nvGrpSpPr>
          <p:cNvPr id="643" name="Google Shape;643;p32"/>
          <p:cNvGrpSpPr/>
          <p:nvPr/>
        </p:nvGrpSpPr>
        <p:grpSpPr>
          <a:xfrm>
            <a:off x="7026700" y="2937848"/>
            <a:ext cx="939600" cy="599525"/>
            <a:chOff x="7026700" y="2937848"/>
            <a:chExt cx="939600" cy="599525"/>
          </a:xfrm>
        </p:grpSpPr>
        <p:pic>
          <p:nvPicPr>
            <p:cNvPr id="644" name="Google Shape;644;p32"/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7258732" y="2937848"/>
              <a:ext cx="494700" cy="494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45" name="Google Shape;645;p32"/>
            <p:cNvSpPr txBox="1"/>
            <p:nvPr/>
          </p:nvSpPr>
          <p:spPr>
            <a:xfrm>
              <a:off x="7026700" y="3275773"/>
              <a:ext cx="939600" cy="261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500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Exporter</a:t>
              </a:r>
              <a:endParaRPr sz="5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pic>
        <p:nvPicPr>
          <p:cNvPr id="646" name="Google Shape;646;p32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7299075" y="2549388"/>
            <a:ext cx="447300" cy="361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47" name="Google Shape;647;p32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6389600" y="2438848"/>
            <a:ext cx="667500" cy="57113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8" name="Google Shape;648;p32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5483475" y="1240693"/>
            <a:ext cx="379696" cy="324875"/>
          </a:xfrm>
          <a:prstGeom prst="rect">
            <a:avLst/>
          </a:prstGeom>
          <a:noFill/>
          <a:ln>
            <a:noFill/>
          </a:ln>
        </p:spPr>
      </p:pic>
      <p:sp>
        <p:nvSpPr>
          <p:cNvPr id="649" name="Google Shape;649;p32"/>
          <p:cNvSpPr txBox="1"/>
          <p:nvPr/>
        </p:nvSpPr>
        <p:spPr>
          <a:xfrm>
            <a:off x="-27525" y="4713079"/>
            <a:ext cx="36915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800" b="1">
                <a:solidFill>
                  <a:srgbClr val="F2F2F2"/>
                </a:solidFill>
                <a:latin typeface="Comic Sans MS"/>
                <a:ea typeface="Comic Sans MS"/>
                <a:cs typeface="Comic Sans MS"/>
                <a:sym typeface="Comic Sans MS"/>
              </a:rPr>
              <a:t>AGATA-GRIT-VAMOS@2025-06-13 Caen, David Etasse</a:t>
            </a:r>
            <a:endParaRPr sz="10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p33"/>
          <p:cNvSpPr/>
          <p:nvPr/>
        </p:nvSpPr>
        <p:spPr>
          <a:xfrm>
            <a:off x="43000" y="4792063"/>
            <a:ext cx="8243100" cy="1422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55" name="Google Shape;655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49752" y="-76200"/>
            <a:ext cx="1471000" cy="1471000"/>
          </a:xfrm>
          <a:prstGeom prst="rect">
            <a:avLst/>
          </a:prstGeom>
          <a:noFill/>
          <a:ln>
            <a:noFill/>
          </a:ln>
        </p:spPr>
      </p:pic>
      <p:sp>
        <p:nvSpPr>
          <p:cNvPr id="656" name="Google Shape;656;p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8</a:t>
            </a:fld>
            <a:endParaRPr/>
          </a:p>
        </p:txBody>
      </p:sp>
      <p:sp>
        <p:nvSpPr>
          <p:cNvPr id="657" name="Google Shape;657;p33"/>
          <p:cNvSpPr/>
          <p:nvPr/>
        </p:nvSpPr>
        <p:spPr>
          <a:xfrm>
            <a:off x="43000" y="619275"/>
            <a:ext cx="7466100" cy="582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8" name="Google Shape;658;p33"/>
          <p:cNvSpPr/>
          <p:nvPr/>
        </p:nvSpPr>
        <p:spPr>
          <a:xfrm>
            <a:off x="110554" y="669029"/>
            <a:ext cx="7466100" cy="21600"/>
          </a:xfrm>
          <a:prstGeom prst="rect">
            <a:avLst/>
          </a:prstGeom>
          <a:solidFill>
            <a:srgbClr val="F69B6B"/>
          </a:solidFill>
          <a:ln w="9525" cap="flat" cmpd="sng">
            <a:solidFill>
              <a:srgbClr val="F69B6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9" name="Google Shape;659;p33"/>
          <p:cNvSpPr txBox="1"/>
          <p:nvPr/>
        </p:nvSpPr>
        <p:spPr>
          <a:xfrm>
            <a:off x="211900" y="87725"/>
            <a:ext cx="48648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2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GRIT BEE → </a:t>
            </a:r>
            <a:r>
              <a:rPr lang="fr" sz="22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Synchro</a:t>
            </a:r>
            <a:r>
              <a:rPr lang="fr" sz="22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sz="2200" b="1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660" name="Google Shape;660;p33"/>
          <p:cNvSpPr txBox="1"/>
          <p:nvPr/>
        </p:nvSpPr>
        <p:spPr>
          <a:xfrm>
            <a:off x="2599650" y="1325550"/>
            <a:ext cx="46605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700" u="sng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MASTER_A10 Box</a:t>
            </a:r>
            <a:endParaRPr sz="13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omic Sans MS"/>
              <a:buChar char="●"/>
            </a:pPr>
            <a:r>
              <a:rPr lang="fr" sz="13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FASTERV2/SMART bridge </a:t>
            </a:r>
            <a:endParaRPr sz="13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omic Sans MS"/>
              <a:buChar char="●"/>
            </a:pPr>
            <a:r>
              <a:rPr lang="fr" sz="13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2 timestamps  in a FASTERv2 UDP frame</a:t>
            </a:r>
            <a:endParaRPr sz="13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omic Sans MS"/>
              <a:buChar char="●"/>
            </a:pPr>
            <a:r>
              <a:rPr lang="fr" sz="13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Test of WHITE Rabbit </a:t>
            </a:r>
            <a:endParaRPr sz="13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661" name="Google Shape;661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45350" y="3131921"/>
            <a:ext cx="1471001" cy="1565803"/>
          </a:xfrm>
          <a:prstGeom prst="rect">
            <a:avLst/>
          </a:prstGeom>
          <a:noFill/>
          <a:ln>
            <a:noFill/>
          </a:ln>
        </p:spPr>
      </p:pic>
      <p:sp>
        <p:nvSpPr>
          <p:cNvPr id="662" name="Google Shape;662;p33"/>
          <p:cNvSpPr/>
          <p:nvPr/>
        </p:nvSpPr>
        <p:spPr>
          <a:xfrm>
            <a:off x="1027727" y="906201"/>
            <a:ext cx="1041900" cy="3345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3" name="Google Shape;663;p33"/>
          <p:cNvSpPr txBox="1"/>
          <p:nvPr/>
        </p:nvSpPr>
        <p:spPr>
          <a:xfrm>
            <a:off x="1027675" y="854750"/>
            <a:ext cx="1041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9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SLOW CONTROL</a:t>
            </a:r>
            <a:endParaRPr sz="900" b="1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grpSp>
        <p:nvGrpSpPr>
          <p:cNvPr id="664" name="Google Shape;664;p33"/>
          <p:cNvGrpSpPr/>
          <p:nvPr/>
        </p:nvGrpSpPr>
        <p:grpSpPr>
          <a:xfrm>
            <a:off x="1027663" y="2355025"/>
            <a:ext cx="1041963" cy="345042"/>
            <a:chOff x="1027631" y="1902118"/>
            <a:chExt cx="1041963" cy="476446"/>
          </a:xfrm>
        </p:grpSpPr>
        <p:sp>
          <p:nvSpPr>
            <p:cNvPr id="665" name="Google Shape;665;p33"/>
            <p:cNvSpPr/>
            <p:nvPr/>
          </p:nvSpPr>
          <p:spPr>
            <a:xfrm>
              <a:off x="1027695" y="1902118"/>
              <a:ext cx="1041900" cy="4617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33"/>
            <p:cNvSpPr txBox="1"/>
            <p:nvPr/>
          </p:nvSpPr>
          <p:spPr>
            <a:xfrm>
              <a:off x="1027631" y="1932165"/>
              <a:ext cx="10419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900" b="1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DATABASE</a:t>
              </a:r>
              <a:endParaRPr sz="9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grpSp>
        <p:nvGrpSpPr>
          <p:cNvPr id="667" name="Google Shape;667;p33"/>
          <p:cNvGrpSpPr/>
          <p:nvPr/>
        </p:nvGrpSpPr>
        <p:grpSpPr>
          <a:xfrm>
            <a:off x="1027663" y="1631721"/>
            <a:ext cx="1041963" cy="355158"/>
            <a:chOff x="1027631" y="1902118"/>
            <a:chExt cx="1041963" cy="490414"/>
          </a:xfrm>
        </p:grpSpPr>
        <p:sp>
          <p:nvSpPr>
            <p:cNvPr id="668" name="Google Shape;668;p33"/>
            <p:cNvSpPr/>
            <p:nvPr/>
          </p:nvSpPr>
          <p:spPr>
            <a:xfrm>
              <a:off x="1027695" y="1902118"/>
              <a:ext cx="1041900" cy="4617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33"/>
            <p:cNvSpPr txBox="1"/>
            <p:nvPr/>
          </p:nvSpPr>
          <p:spPr>
            <a:xfrm>
              <a:off x="1027631" y="1946133"/>
              <a:ext cx="10419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900" b="1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MONITORING</a:t>
              </a:r>
              <a:endParaRPr sz="9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grpSp>
        <p:nvGrpSpPr>
          <p:cNvPr id="670" name="Google Shape;670;p33"/>
          <p:cNvGrpSpPr/>
          <p:nvPr/>
        </p:nvGrpSpPr>
        <p:grpSpPr>
          <a:xfrm>
            <a:off x="1027688" y="2719485"/>
            <a:ext cx="1041938" cy="348582"/>
            <a:chOff x="1027656" y="1902118"/>
            <a:chExt cx="1041938" cy="481334"/>
          </a:xfrm>
        </p:grpSpPr>
        <p:sp>
          <p:nvSpPr>
            <p:cNvPr id="671" name="Google Shape;671;p33"/>
            <p:cNvSpPr/>
            <p:nvPr/>
          </p:nvSpPr>
          <p:spPr>
            <a:xfrm>
              <a:off x="1027695" y="1902118"/>
              <a:ext cx="1041900" cy="4617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33"/>
            <p:cNvSpPr txBox="1"/>
            <p:nvPr/>
          </p:nvSpPr>
          <p:spPr>
            <a:xfrm>
              <a:off x="1027656" y="1937052"/>
              <a:ext cx="10419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900" b="1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SYNCHRO</a:t>
              </a:r>
              <a:endParaRPr sz="9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cxnSp>
        <p:nvCxnSpPr>
          <p:cNvPr id="673" name="Google Shape;673;p33"/>
          <p:cNvCxnSpPr/>
          <p:nvPr/>
        </p:nvCxnSpPr>
        <p:spPr>
          <a:xfrm>
            <a:off x="497550" y="856125"/>
            <a:ext cx="0" cy="35460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74" name="Google Shape;674;p33"/>
          <p:cNvCxnSpPr/>
          <p:nvPr/>
        </p:nvCxnSpPr>
        <p:spPr>
          <a:xfrm>
            <a:off x="525814" y="1104650"/>
            <a:ext cx="494700" cy="60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675" name="Google Shape;675;p33"/>
          <p:cNvCxnSpPr/>
          <p:nvPr/>
        </p:nvCxnSpPr>
        <p:spPr>
          <a:xfrm>
            <a:off x="525814" y="1441252"/>
            <a:ext cx="494700" cy="60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676" name="Google Shape;676;p33"/>
          <p:cNvCxnSpPr/>
          <p:nvPr/>
        </p:nvCxnSpPr>
        <p:spPr>
          <a:xfrm>
            <a:off x="525814" y="2162911"/>
            <a:ext cx="494700" cy="60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677" name="Google Shape;677;p33"/>
          <p:cNvCxnSpPr/>
          <p:nvPr/>
        </p:nvCxnSpPr>
        <p:spPr>
          <a:xfrm>
            <a:off x="525814" y="2835952"/>
            <a:ext cx="494700" cy="60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678" name="Google Shape;678;p33"/>
          <p:cNvCxnSpPr/>
          <p:nvPr/>
        </p:nvCxnSpPr>
        <p:spPr>
          <a:xfrm>
            <a:off x="525814" y="3589196"/>
            <a:ext cx="494700" cy="60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679" name="Google Shape;679;p33"/>
          <p:cNvCxnSpPr/>
          <p:nvPr/>
        </p:nvCxnSpPr>
        <p:spPr>
          <a:xfrm>
            <a:off x="525814" y="4122596"/>
            <a:ext cx="494700" cy="60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680" name="Google Shape;680;p33"/>
          <p:cNvCxnSpPr/>
          <p:nvPr/>
        </p:nvCxnSpPr>
        <p:spPr>
          <a:xfrm>
            <a:off x="268950" y="855350"/>
            <a:ext cx="0" cy="35469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81" name="Google Shape;681;p33"/>
          <p:cNvCxnSpPr/>
          <p:nvPr/>
        </p:nvCxnSpPr>
        <p:spPr>
          <a:xfrm>
            <a:off x="309425" y="1540550"/>
            <a:ext cx="710100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682" name="Google Shape;682;p33"/>
          <p:cNvCxnSpPr/>
          <p:nvPr/>
        </p:nvCxnSpPr>
        <p:spPr>
          <a:xfrm>
            <a:off x="309425" y="3445550"/>
            <a:ext cx="710100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683" name="Google Shape;683;p33"/>
          <p:cNvSpPr txBox="1"/>
          <p:nvPr/>
        </p:nvSpPr>
        <p:spPr>
          <a:xfrm rot="-5400000">
            <a:off x="-585477" y="2139475"/>
            <a:ext cx="19353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ETHERNET 1/25Gb/s</a:t>
            </a:r>
            <a:endParaRPr sz="1100" b="1"/>
          </a:p>
        </p:txBody>
      </p:sp>
      <p:sp>
        <p:nvSpPr>
          <p:cNvPr id="684" name="Google Shape;684;p33"/>
          <p:cNvSpPr txBox="1"/>
          <p:nvPr/>
        </p:nvSpPr>
        <p:spPr>
          <a:xfrm rot="-5400000">
            <a:off x="-667650" y="2095225"/>
            <a:ext cx="16740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 b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PCIe Gen4 128Gb/s </a:t>
            </a:r>
            <a:endParaRPr sz="1100" b="1">
              <a:solidFill>
                <a:srgbClr val="FF0000"/>
              </a:solidFill>
            </a:endParaRPr>
          </a:p>
        </p:txBody>
      </p:sp>
      <p:cxnSp>
        <p:nvCxnSpPr>
          <p:cNvPr id="685" name="Google Shape;685;p33"/>
          <p:cNvCxnSpPr/>
          <p:nvPr/>
        </p:nvCxnSpPr>
        <p:spPr>
          <a:xfrm>
            <a:off x="2403650" y="2685275"/>
            <a:ext cx="0" cy="11880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86" name="Google Shape;686;p33"/>
          <p:cNvCxnSpPr/>
          <p:nvPr/>
        </p:nvCxnSpPr>
        <p:spPr>
          <a:xfrm>
            <a:off x="2087889" y="2904800"/>
            <a:ext cx="2910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687" name="Google Shape;687;p33"/>
          <p:cNvCxnSpPr/>
          <p:nvPr/>
        </p:nvCxnSpPr>
        <p:spPr>
          <a:xfrm>
            <a:off x="2087889" y="3681143"/>
            <a:ext cx="2910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688" name="Google Shape;688;p33"/>
          <p:cNvSpPr txBox="1"/>
          <p:nvPr/>
        </p:nvSpPr>
        <p:spPr>
          <a:xfrm rot="-5400000">
            <a:off x="1811225" y="3120323"/>
            <a:ext cx="1341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 b="1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Optical Fiber</a:t>
            </a:r>
            <a:endParaRPr sz="1100" b="1">
              <a:solidFill>
                <a:schemeClr val="accent1"/>
              </a:solidFill>
            </a:endParaRPr>
          </a:p>
        </p:txBody>
      </p:sp>
      <p:grpSp>
        <p:nvGrpSpPr>
          <p:cNvPr id="689" name="Google Shape;689;p33"/>
          <p:cNvGrpSpPr/>
          <p:nvPr/>
        </p:nvGrpSpPr>
        <p:grpSpPr>
          <a:xfrm>
            <a:off x="1027663" y="1993148"/>
            <a:ext cx="1041963" cy="355158"/>
            <a:chOff x="1027631" y="1902118"/>
            <a:chExt cx="1041963" cy="490414"/>
          </a:xfrm>
        </p:grpSpPr>
        <p:sp>
          <p:nvSpPr>
            <p:cNvPr id="690" name="Google Shape;690;p33"/>
            <p:cNvSpPr/>
            <p:nvPr/>
          </p:nvSpPr>
          <p:spPr>
            <a:xfrm>
              <a:off x="1027695" y="1902118"/>
              <a:ext cx="1041900" cy="4617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33"/>
            <p:cNvSpPr txBox="1"/>
            <p:nvPr/>
          </p:nvSpPr>
          <p:spPr>
            <a:xfrm>
              <a:off x="1027631" y="1946133"/>
              <a:ext cx="10419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900" b="1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VERSIONING</a:t>
              </a:r>
              <a:endParaRPr sz="9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cxnSp>
        <p:nvCxnSpPr>
          <p:cNvPr id="692" name="Google Shape;692;p33"/>
          <p:cNvCxnSpPr/>
          <p:nvPr/>
        </p:nvCxnSpPr>
        <p:spPr>
          <a:xfrm>
            <a:off x="525814" y="2525982"/>
            <a:ext cx="494700" cy="60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693" name="Google Shape;693;p33"/>
          <p:cNvCxnSpPr/>
          <p:nvPr/>
        </p:nvCxnSpPr>
        <p:spPr>
          <a:xfrm>
            <a:off x="525814" y="1800737"/>
            <a:ext cx="494700" cy="60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triangle" w="med" len="med"/>
            <a:tailEnd type="triangle" w="med" len="med"/>
          </a:ln>
        </p:spPr>
      </p:cxnSp>
      <p:pic>
        <p:nvPicPr>
          <p:cNvPr id="694" name="Google Shape;694;p3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988300" y="2123912"/>
            <a:ext cx="246850" cy="22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5" name="Google Shape;695;p3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06424" y="1188775"/>
            <a:ext cx="1734525" cy="975326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696" name="Google Shape;696;p3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906424" y="2164107"/>
            <a:ext cx="1734525" cy="975318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697" name="Google Shape;697;p33"/>
          <p:cNvSpPr txBox="1"/>
          <p:nvPr/>
        </p:nvSpPr>
        <p:spPr>
          <a:xfrm rot="-5400000">
            <a:off x="-1333237" y="3886200"/>
            <a:ext cx="30000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 b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OPTIONAL</a:t>
            </a:r>
            <a:endParaRPr/>
          </a:p>
        </p:txBody>
      </p:sp>
      <p:sp>
        <p:nvSpPr>
          <p:cNvPr id="698" name="Google Shape;698;p33"/>
          <p:cNvSpPr txBox="1"/>
          <p:nvPr/>
        </p:nvSpPr>
        <p:spPr>
          <a:xfrm rot="-5400000">
            <a:off x="-1104637" y="3810000"/>
            <a:ext cx="30000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MANDATORY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699" name="Google Shape;699;p33"/>
          <p:cNvSpPr txBox="1"/>
          <p:nvPr/>
        </p:nvSpPr>
        <p:spPr>
          <a:xfrm>
            <a:off x="2599650" y="2952750"/>
            <a:ext cx="4385100" cy="12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700" u="sng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FASTERv3</a:t>
            </a:r>
            <a:endParaRPr sz="13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omic Sans MS"/>
              <a:buChar char="●"/>
            </a:pPr>
            <a:r>
              <a:rPr lang="fr" sz="13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uTCA FASTERv2/WR bridge</a:t>
            </a:r>
            <a:endParaRPr sz="13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omic Sans MS"/>
              <a:buChar char="●"/>
            </a:pPr>
            <a:r>
              <a:rPr lang="fr" sz="13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utCA FASTERv2/SMART bridge</a:t>
            </a:r>
            <a:endParaRPr sz="13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omic Sans MS"/>
              <a:buChar char="●"/>
            </a:pPr>
            <a:r>
              <a:rPr lang="fr" sz="13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For other uTCA boards in a FASTERV3 system → Either a SMART or a WR End Point</a:t>
            </a:r>
            <a:endParaRPr sz="13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grpSp>
        <p:nvGrpSpPr>
          <p:cNvPr id="700" name="Google Shape;700;p33"/>
          <p:cNvGrpSpPr/>
          <p:nvPr/>
        </p:nvGrpSpPr>
        <p:grpSpPr>
          <a:xfrm>
            <a:off x="1027663" y="1205759"/>
            <a:ext cx="1041963" cy="461677"/>
            <a:chOff x="1027631" y="1811356"/>
            <a:chExt cx="1041963" cy="637500"/>
          </a:xfrm>
        </p:grpSpPr>
        <p:sp>
          <p:nvSpPr>
            <p:cNvPr id="701" name="Google Shape;701;p33"/>
            <p:cNvSpPr/>
            <p:nvPr/>
          </p:nvSpPr>
          <p:spPr>
            <a:xfrm>
              <a:off x="1027695" y="1902118"/>
              <a:ext cx="1041900" cy="4617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33"/>
            <p:cNvSpPr txBox="1"/>
            <p:nvPr/>
          </p:nvSpPr>
          <p:spPr>
            <a:xfrm>
              <a:off x="1027631" y="1811356"/>
              <a:ext cx="1041900" cy="637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900" b="1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DATA PROCESSING</a:t>
              </a:r>
              <a:endParaRPr sz="9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sp>
        <p:nvSpPr>
          <p:cNvPr id="703" name="Google Shape;703;p33"/>
          <p:cNvSpPr txBox="1"/>
          <p:nvPr/>
        </p:nvSpPr>
        <p:spPr>
          <a:xfrm>
            <a:off x="-27525" y="4713079"/>
            <a:ext cx="36915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800" b="1">
                <a:solidFill>
                  <a:srgbClr val="F2F2F2"/>
                </a:solidFill>
                <a:latin typeface="Comic Sans MS"/>
                <a:ea typeface="Comic Sans MS"/>
                <a:cs typeface="Comic Sans MS"/>
                <a:sym typeface="Comic Sans MS"/>
              </a:rPr>
              <a:t>AGATA-GRIT-VAMOS@2025-06-13 Caen, David Etasse</a:t>
            </a:r>
            <a:endParaRPr sz="10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8" name="Google Shape;708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5350" y="3131921"/>
            <a:ext cx="1471001" cy="1565803"/>
          </a:xfrm>
          <a:prstGeom prst="rect">
            <a:avLst/>
          </a:prstGeom>
          <a:noFill/>
          <a:ln>
            <a:noFill/>
          </a:ln>
        </p:spPr>
      </p:pic>
      <p:sp>
        <p:nvSpPr>
          <p:cNvPr id="709" name="Google Shape;709;p34"/>
          <p:cNvSpPr/>
          <p:nvPr/>
        </p:nvSpPr>
        <p:spPr>
          <a:xfrm>
            <a:off x="43000" y="4792063"/>
            <a:ext cx="8243100" cy="1422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10" name="Google Shape;710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49752" y="-76200"/>
            <a:ext cx="1471000" cy="1471000"/>
          </a:xfrm>
          <a:prstGeom prst="rect">
            <a:avLst/>
          </a:prstGeom>
          <a:noFill/>
          <a:ln>
            <a:noFill/>
          </a:ln>
        </p:spPr>
      </p:pic>
      <p:sp>
        <p:nvSpPr>
          <p:cNvPr id="711" name="Google Shape;711;p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9</a:t>
            </a:fld>
            <a:endParaRPr/>
          </a:p>
        </p:txBody>
      </p:sp>
      <p:sp>
        <p:nvSpPr>
          <p:cNvPr id="712" name="Google Shape;712;p34"/>
          <p:cNvSpPr/>
          <p:nvPr/>
        </p:nvSpPr>
        <p:spPr>
          <a:xfrm>
            <a:off x="43000" y="619275"/>
            <a:ext cx="7466100" cy="582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3" name="Google Shape;713;p34"/>
          <p:cNvSpPr/>
          <p:nvPr/>
        </p:nvSpPr>
        <p:spPr>
          <a:xfrm>
            <a:off x="110554" y="669029"/>
            <a:ext cx="7466100" cy="21600"/>
          </a:xfrm>
          <a:prstGeom prst="rect">
            <a:avLst/>
          </a:prstGeom>
          <a:solidFill>
            <a:srgbClr val="F69B6B"/>
          </a:solidFill>
          <a:ln w="9525" cap="flat" cmpd="sng">
            <a:solidFill>
              <a:srgbClr val="F69B6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4" name="Google Shape;714;p34"/>
          <p:cNvSpPr txBox="1"/>
          <p:nvPr/>
        </p:nvSpPr>
        <p:spPr>
          <a:xfrm>
            <a:off x="211900" y="87725"/>
            <a:ext cx="54144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2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GRIT BEE → </a:t>
            </a:r>
            <a:r>
              <a:rPr lang="fr" sz="22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Synchro</a:t>
            </a:r>
            <a:r>
              <a:rPr lang="fr" sz="22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→ </a:t>
            </a:r>
            <a:r>
              <a:rPr lang="fr" sz="22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GPIO Signal</a:t>
            </a:r>
            <a:r>
              <a:rPr lang="fr" sz="22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sz="2200" b="1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715" name="Google Shape;715;p34"/>
          <p:cNvSpPr/>
          <p:nvPr/>
        </p:nvSpPr>
        <p:spPr>
          <a:xfrm>
            <a:off x="1027727" y="906201"/>
            <a:ext cx="1041900" cy="3345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" name="Google Shape;716;p34"/>
          <p:cNvSpPr txBox="1"/>
          <p:nvPr/>
        </p:nvSpPr>
        <p:spPr>
          <a:xfrm>
            <a:off x="1027675" y="854750"/>
            <a:ext cx="1041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9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SLOW CONTROL</a:t>
            </a:r>
            <a:endParaRPr sz="900" b="1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grpSp>
        <p:nvGrpSpPr>
          <p:cNvPr id="717" name="Google Shape;717;p34"/>
          <p:cNvGrpSpPr/>
          <p:nvPr/>
        </p:nvGrpSpPr>
        <p:grpSpPr>
          <a:xfrm>
            <a:off x="1027663" y="2355025"/>
            <a:ext cx="1041963" cy="345042"/>
            <a:chOff x="1027631" y="1902118"/>
            <a:chExt cx="1041963" cy="476446"/>
          </a:xfrm>
        </p:grpSpPr>
        <p:sp>
          <p:nvSpPr>
            <p:cNvPr id="718" name="Google Shape;718;p34"/>
            <p:cNvSpPr/>
            <p:nvPr/>
          </p:nvSpPr>
          <p:spPr>
            <a:xfrm>
              <a:off x="1027695" y="1902118"/>
              <a:ext cx="1041900" cy="4617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34"/>
            <p:cNvSpPr txBox="1"/>
            <p:nvPr/>
          </p:nvSpPr>
          <p:spPr>
            <a:xfrm>
              <a:off x="1027631" y="1932165"/>
              <a:ext cx="10419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900" b="1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DATABASE</a:t>
              </a:r>
              <a:endParaRPr sz="9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grpSp>
        <p:nvGrpSpPr>
          <p:cNvPr id="720" name="Google Shape;720;p34"/>
          <p:cNvGrpSpPr/>
          <p:nvPr/>
        </p:nvGrpSpPr>
        <p:grpSpPr>
          <a:xfrm>
            <a:off x="1027663" y="1631721"/>
            <a:ext cx="1041963" cy="355158"/>
            <a:chOff x="1027631" y="1902118"/>
            <a:chExt cx="1041963" cy="490414"/>
          </a:xfrm>
        </p:grpSpPr>
        <p:sp>
          <p:nvSpPr>
            <p:cNvPr id="721" name="Google Shape;721;p34"/>
            <p:cNvSpPr/>
            <p:nvPr/>
          </p:nvSpPr>
          <p:spPr>
            <a:xfrm>
              <a:off x="1027695" y="1902118"/>
              <a:ext cx="1041900" cy="4617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34"/>
            <p:cNvSpPr txBox="1"/>
            <p:nvPr/>
          </p:nvSpPr>
          <p:spPr>
            <a:xfrm>
              <a:off x="1027631" y="1946133"/>
              <a:ext cx="10419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900" b="1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MONITORING</a:t>
              </a:r>
              <a:endParaRPr sz="9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grpSp>
        <p:nvGrpSpPr>
          <p:cNvPr id="723" name="Google Shape;723;p34"/>
          <p:cNvGrpSpPr/>
          <p:nvPr/>
        </p:nvGrpSpPr>
        <p:grpSpPr>
          <a:xfrm>
            <a:off x="1027688" y="2719485"/>
            <a:ext cx="1041938" cy="348582"/>
            <a:chOff x="1027656" y="1902118"/>
            <a:chExt cx="1041938" cy="481334"/>
          </a:xfrm>
        </p:grpSpPr>
        <p:sp>
          <p:nvSpPr>
            <p:cNvPr id="724" name="Google Shape;724;p34"/>
            <p:cNvSpPr/>
            <p:nvPr/>
          </p:nvSpPr>
          <p:spPr>
            <a:xfrm>
              <a:off x="1027695" y="1902118"/>
              <a:ext cx="1041900" cy="4617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34"/>
            <p:cNvSpPr txBox="1"/>
            <p:nvPr/>
          </p:nvSpPr>
          <p:spPr>
            <a:xfrm>
              <a:off x="1027656" y="1937052"/>
              <a:ext cx="10419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900" b="1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SYNCHRO</a:t>
              </a:r>
              <a:endParaRPr sz="9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cxnSp>
        <p:nvCxnSpPr>
          <p:cNvPr id="726" name="Google Shape;726;p34"/>
          <p:cNvCxnSpPr/>
          <p:nvPr/>
        </p:nvCxnSpPr>
        <p:spPr>
          <a:xfrm>
            <a:off x="497550" y="856125"/>
            <a:ext cx="0" cy="35460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27" name="Google Shape;727;p34"/>
          <p:cNvCxnSpPr/>
          <p:nvPr/>
        </p:nvCxnSpPr>
        <p:spPr>
          <a:xfrm>
            <a:off x="525814" y="1104650"/>
            <a:ext cx="494700" cy="60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728" name="Google Shape;728;p34"/>
          <p:cNvCxnSpPr/>
          <p:nvPr/>
        </p:nvCxnSpPr>
        <p:spPr>
          <a:xfrm>
            <a:off x="525814" y="1441252"/>
            <a:ext cx="494700" cy="60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729" name="Google Shape;729;p34"/>
          <p:cNvCxnSpPr/>
          <p:nvPr/>
        </p:nvCxnSpPr>
        <p:spPr>
          <a:xfrm>
            <a:off x="525814" y="2162911"/>
            <a:ext cx="494700" cy="60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730" name="Google Shape;730;p34"/>
          <p:cNvCxnSpPr/>
          <p:nvPr/>
        </p:nvCxnSpPr>
        <p:spPr>
          <a:xfrm>
            <a:off x="525814" y="2835952"/>
            <a:ext cx="494700" cy="60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731" name="Google Shape;731;p34"/>
          <p:cNvCxnSpPr/>
          <p:nvPr/>
        </p:nvCxnSpPr>
        <p:spPr>
          <a:xfrm>
            <a:off x="525814" y="3589196"/>
            <a:ext cx="494700" cy="60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732" name="Google Shape;732;p34"/>
          <p:cNvCxnSpPr/>
          <p:nvPr/>
        </p:nvCxnSpPr>
        <p:spPr>
          <a:xfrm>
            <a:off x="525814" y="4122596"/>
            <a:ext cx="494700" cy="60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733" name="Google Shape;733;p34"/>
          <p:cNvCxnSpPr/>
          <p:nvPr/>
        </p:nvCxnSpPr>
        <p:spPr>
          <a:xfrm>
            <a:off x="268950" y="855350"/>
            <a:ext cx="0" cy="35469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34" name="Google Shape;734;p34"/>
          <p:cNvCxnSpPr/>
          <p:nvPr/>
        </p:nvCxnSpPr>
        <p:spPr>
          <a:xfrm>
            <a:off x="309425" y="1540550"/>
            <a:ext cx="710100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735" name="Google Shape;735;p34"/>
          <p:cNvCxnSpPr/>
          <p:nvPr/>
        </p:nvCxnSpPr>
        <p:spPr>
          <a:xfrm>
            <a:off x="309425" y="3445550"/>
            <a:ext cx="710100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736" name="Google Shape;736;p34"/>
          <p:cNvSpPr txBox="1"/>
          <p:nvPr/>
        </p:nvSpPr>
        <p:spPr>
          <a:xfrm rot="-5400000">
            <a:off x="-585477" y="2139475"/>
            <a:ext cx="19353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ETHERNET 1/25Gb/s</a:t>
            </a:r>
            <a:endParaRPr sz="1100" b="1"/>
          </a:p>
        </p:txBody>
      </p:sp>
      <p:sp>
        <p:nvSpPr>
          <p:cNvPr id="737" name="Google Shape;737;p34"/>
          <p:cNvSpPr txBox="1"/>
          <p:nvPr/>
        </p:nvSpPr>
        <p:spPr>
          <a:xfrm rot="-5400000">
            <a:off x="-667650" y="2095225"/>
            <a:ext cx="16740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 b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PCIe Gen4 128Gb/s </a:t>
            </a:r>
            <a:endParaRPr sz="1100" b="1">
              <a:solidFill>
                <a:srgbClr val="FF0000"/>
              </a:solidFill>
            </a:endParaRPr>
          </a:p>
        </p:txBody>
      </p:sp>
      <p:cxnSp>
        <p:nvCxnSpPr>
          <p:cNvPr id="738" name="Google Shape;738;p34"/>
          <p:cNvCxnSpPr/>
          <p:nvPr/>
        </p:nvCxnSpPr>
        <p:spPr>
          <a:xfrm>
            <a:off x="2403650" y="2685275"/>
            <a:ext cx="0" cy="11880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39" name="Google Shape;739;p34"/>
          <p:cNvCxnSpPr/>
          <p:nvPr/>
        </p:nvCxnSpPr>
        <p:spPr>
          <a:xfrm>
            <a:off x="2087889" y="2904800"/>
            <a:ext cx="2910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740" name="Google Shape;740;p34"/>
          <p:cNvCxnSpPr/>
          <p:nvPr/>
        </p:nvCxnSpPr>
        <p:spPr>
          <a:xfrm>
            <a:off x="2087889" y="3681143"/>
            <a:ext cx="2910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741" name="Google Shape;741;p34"/>
          <p:cNvSpPr txBox="1"/>
          <p:nvPr/>
        </p:nvSpPr>
        <p:spPr>
          <a:xfrm rot="-5400000">
            <a:off x="1811225" y="3120323"/>
            <a:ext cx="1341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 b="1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Optical Fiber</a:t>
            </a:r>
            <a:endParaRPr sz="1100" b="1">
              <a:solidFill>
                <a:schemeClr val="accent1"/>
              </a:solidFill>
            </a:endParaRPr>
          </a:p>
        </p:txBody>
      </p:sp>
      <p:grpSp>
        <p:nvGrpSpPr>
          <p:cNvPr id="742" name="Google Shape;742;p34"/>
          <p:cNvGrpSpPr/>
          <p:nvPr/>
        </p:nvGrpSpPr>
        <p:grpSpPr>
          <a:xfrm>
            <a:off x="1027663" y="1993148"/>
            <a:ext cx="1041963" cy="355158"/>
            <a:chOff x="1027631" y="1902118"/>
            <a:chExt cx="1041963" cy="490414"/>
          </a:xfrm>
        </p:grpSpPr>
        <p:sp>
          <p:nvSpPr>
            <p:cNvPr id="743" name="Google Shape;743;p34"/>
            <p:cNvSpPr/>
            <p:nvPr/>
          </p:nvSpPr>
          <p:spPr>
            <a:xfrm>
              <a:off x="1027695" y="1902118"/>
              <a:ext cx="1041900" cy="4617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34"/>
            <p:cNvSpPr txBox="1"/>
            <p:nvPr/>
          </p:nvSpPr>
          <p:spPr>
            <a:xfrm>
              <a:off x="1027631" y="1946133"/>
              <a:ext cx="10419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900" b="1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VERSIONING</a:t>
              </a:r>
              <a:endParaRPr sz="9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cxnSp>
        <p:nvCxnSpPr>
          <p:cNvPr id="745" name="Google Shape;745;p34"/>
          <p:cNvCxnSpPr/>
          <p:nvPr/>
        </p:nvCxnSpPr>
        <p:spPr>
          <a:xfrm>
            <a:off x="525814" y="2525982"/>
            <a:ext cx="494700" cy="60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746" name="Google Shape;746;p34"/>
          <p:cNvCxnSpPr/>
          <p:nvPr/>
        </p:nvCxnSpPr>
        <p:spPr>
          <a:xfrm>
            <a:off x="525814" y="1800737"/>
            <a:ext cx="494700" cy="60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747" name="Google Shape;747;p34"/>
          <p:cNvSpPr txBox="1"/>
          <p:nvPr/>
        </p:nvSpPr>
        <p:spPr>
          <a:xfrm>
            <a:off x="3130975" y="2756375"/>
            <a:ext cx="5703300" cy="21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b="1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GPIO</a:t>
            </a:r>
            <a:r>
              <a:rPr lang="fr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→ </a:t>
            </a:r>
            <a:r>
              <a:rPr lang="fr" b="1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G</a:t>
            </a:r>
            <a:r>
              <a:rPr lang="fr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eneral-</a:t>
            </a:r>
            <a:r>
              <a:rPr lang="fr" b="1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</a:t>
            </a:r>
            <a:r>
              <a:rPr lang="fr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urpose </a:t>
            </a:r>
            <a:r>
              <a:rPr lang="fr" b="1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</a:t>
            </a:r>
            <a:r>
              <a:rPr lang="fr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nput-</a:t>
            </a:r>
            <a:r>
              <a:rPr lang="fr" b="1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O</a:t>
            </a:r>
            <a:r>
              <a:rPr lang="fr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utput Signal</a:t>
            </a:r>
            <a:endParaRPr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u="sng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If DAQ is not running</a:t>
            </a:r>
            <a:r>
              <a:rPr lang="fr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(Output Signal)</a:t>
            </a:r>
            <a:endParaRPr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Char char="●"/>
            </a:pPr>
            <a:r>
              <a:rPr lang="fr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CS  → Common Start</a:t>
            </a:r>
            <a:endParaRPr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Char char="●"/>
            </a:pPr>
            <a:r>
              <a:rPr lang="fr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TU  → Update timestamp registers in CPLD front end boards </a:t>
            </a:r>
            <a:endParaRPr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Char char="●"/>
            </a:pPr>
            <a:r>
              <a:rPr lang="fr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PP   → Ping Pong (Cable Measurement length, Output/Input)</a:t>
            </a:r>
            <a:endParaRPr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u="sng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If DAQ is running</a:t>
            </a:r>
            <a:r>
              <a:rPr lang="fr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(Input signal)</a:t>
            </a:r>
            <a:endParaRPr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400"/>
              <a:buFont typeface="Comic Sans MS"/>
              <a:buChar char="●"/>
            </a:pPr>
            <a:r>
              <a:rPr lang="fr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TRIG → Trigger signal from all PLAS devices of the front end boards</a:t>
            </a:r>
            <a:endParaRPr dirty="0">
              <a:solidFill>
                <a:srgbClr val="40404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grpSp>
        <p:nvGrpSpPr>
          <p:cNvPr id="748" name="Google Shape;748;p34"/>
          <p:cNvGrpSpPr/>
          <p:nvPr/>
        </p:nvGrpSpPr>
        <p:grpSpPr>
          <a:xfrm>
            <a:off x="3455487" y="903225"/>
            <a:ext cx="2421099" cy="1896801"/>
            <a:chOff x="3455487" y="903225"/>
            <a:chExt cx="2421099" cy="1896801"/>
          </a:xfrm>
        </p:grpSpPr>
        <p:pic>
          <p:nvPicPr>
            <p:cNvPr id="749" name="Google Shape;749;p34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455487" y="903225"/>
              <a:ext cx="2421099" cy="18968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50" name="Google Shape;750;p34"/>
            <p:cNvSpPr/>
            <p:nvPr/>
          </p:nvSpPr>
          <p:spPr>
            <a:xfrm>
              <a:off x="4224848" y="2102957"/>
              <a:ext cx="158700" cy="1290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highlight>
                  <a:schemeClr val="lt1"/>
                </a:highlight>
              </a:endParaRPr>
            </a:p>
          </p:txBody>
        </p:sp>
        <p:sp>
          <p:nvSpPr>
            <p:cNvPr id="751" name="Google Shape;751;p34"/>
            <p:cNvSpPr txBox="1"/>
            <p:nvPr/>
          </p:nvSpPr>
          <p:spPr>
            <a:xfrm>
              <a:off x="4146600" y="1995322"/>
              <a:ext cx="5289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600" b="1">
                  <a:solidFill>
                    <a:srgbClr val="00FFAE"/>
                  </a:solidFill>
                </a:rPr>
                <a:t>GPIO</a:t>
              </a:r>
              <a:endParaRPr sz="600" b="1">
                <a:solidFill>
                  <a:srgbClr val="00FFAE"/>
                </a:solidFill>
              </a:endParaRPr>
            </a:p>
          </p:txBody>
        </p:sp>
      </p:grpSp>
      <p:sp>
        <p:nvSpPr>
          <p:cNvPr id="752" name="Google Shape;752;p34"/>
          <p:cNvSpPr txBox="1"/>
          <p:nvPr/>
        </p:nvSpPr>
        <p:spPr>
          <a:xfrm rot="-5400000">
            <a:off x="-1333237" y="3886200"/>
            <a:ext cx="30000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 b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OPTIONAL</a:t>
            </a:r>
            <a:endParaRPr/>
          </a:p>
        </p:txBody>
      </p:sp>
      <p:sp>
        <p:nvSpPr>
          <p:cNvPr id="753" name="Google Shape;753;p34"/>
          <p:cNvSpPr txBox="1"/>
          <p:nvPr/>
        </p:nvSpPr>
        <p:spPr>
          <a:xfrm rot="-5400000">
            <a:off x="-1104637" y="3810000"/>
            <a:ext cx="30000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MANDATORY</a:t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754" name="Google Shape;754;p34"/>
          <p:cNvGrpSpPr/>
          <p:nvPr/>
        </p:nvGrpSpPr>
        <p:grpSpPr>
          <a:xfrm>
            <a:off x="1027663" y="1205759"/>
            <a:ext cx="1041963" cy="461677"/>
            <a:chOff x="1027631" y="1811356"/>
            <a:chExt cx="1041963" cy="637500"/>
          </a:xfrm>
        </p:grpSpPr>
        <p:sp>
          <p:nvSpPr>
            <p:cNvPr id="755" name="Google Shape;755;p34"/>
            <p:cNvSpPr/>
            <p:nvPr/>
          </p:nvSpPr>
          <p:spPr>
            <a:xfrm>
              <a:off x="1027695" y="1902118"/>
              <a:ext cx="1041900" cy="4617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34"/>
            <p:cNvSpPr txBox="1"/>
            <p:nvPr/>
          </p:nvSpPr>
          <p:spPr>
            <a:xfrm>
              <a:off x="1027631" y="1811356"/>
              <a:ext cx="1041900" cy="637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900" b="1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DATA PROCESSING</a:t>
              </a:r>
              <a:endParaRPr sz="9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sp>
        <p:nvSpPr>
          <p:cNvPr id="757" name="Google Shape;757;p34"/>
          <p:cNvSpPr txBox="1"/>
          <p:nvPr/>
        </p:nvSpPr>
        <p:spPr>
          <a:xfrm>
            <a:off x="211900" y="87725"/>
            <a:ext cx="48648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2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GRIT BEE → </a:t>
            </a:r>
            <a:r>
              <a:rPr lang="fr" sz="22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Synchro</a:t>
            </a:r>
            <a:r>
              <a:rPr lang="fr" sz="22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sz="2200" b="1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758" name="Google Shape;758;p34"/>
          <p:cNvSpPr txBox="1"/>
          <p:nvPr/>
        </p:nvSpPr>
        <p:spPr>
          <a:xfrm>
            <a:off x="-27525" y="4713079"/>
            <a:ext cx="36915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800" b="1">
                <a:solidFill>
                  <a:srgbClr val="F2F2F2"/>
                </a:solidFill>
                <a:latin typeface="Comic Sans MS"/>
                <a:ea typeface="Comic Sans MS"/>
                <a:cs typeface="Comic Sans MS"/>
                <a:sym typeface="Comic Sans MS"/>
              </a:rPr>
              <a:t>AGATA-GRIT-VAMOS@2025-06-13 Caen, David Etasse</a:t>
            </a:r>
            <a:endParaRPr sz="10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1421</Words>
  <Application>Microsoft Office PowerPoint</Application>
  <PresentationFormat>Affichage à l'écran (16:9)</PresentationFormat>
  <Paragraphs>530</Paragraphs>
  <Slides>15</Slides>
  <Notes>15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Comic Sans MS</vt:lpstr>
      <vt:lpstr>Simple Light</vt:lpstr>
      <vt:lpstr>Simple Light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cp:lastModifiedBy>david etasse</cp:lastModifiedBy>
  <cp:revision>2</cp:revision>
  <dcterms:modified xsi:type="dcterms:W3CDTF">2025-06-12T15:35:42Z</dcterms:modified>
</cp:coreProperties>
</file>