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ngnant Patrice" initials="GP" lastIdx="1" clrIdx="0">
    <p:extLst>
      <p:ext uri="{19B8F6BF-5375-455C-9EA6-DF929625EA0E}">
        <p15:presenceInfo xmlns:p15="http://schemas.microsoft.com/office/powerpoint/2012/main" userId="S-1-5-21-4214520284-2192796274-1834499735-19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5827"/>
    <a:srgbClr val="CACDDE"/>
    <a:srgbClr val="60A4B4"/>
    <a:srgbClr val="261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99"/>
    <p:restoredTop sz="96327"/>
  </p:normalViewPr>
  <p:slideViewPr>
    <p:cSldViewPr snapToGrid="0" showGuides="1">
      <p:cViewPr varScale="1">
        <p:scale>
          <a:sx n="122" d="100"/>
          <a:sy n="122" d="100"/>
        </p:scale>
        <p:origin x="108" y="3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10/06/2025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64B79C-52DE-4697-BEC8-CC5003C68FD7}" type="datetime1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C323DA-0D2C-42FB-BE0C-A0B9396F92B3}" type="datetime1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767D33-89E7-4D9A-A2E1-361495DC5ECD}" type="datetime1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F17ED5-3B5A-464D-9FA3-CE679A650970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BFC0DE-A6A1-499C-92D7-C5B6B43E82DB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7CA26-E662-4295-8D59-0EC88A0BB57B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Gangnant Patrice 05/03/2025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904E2C0-896F-4B98-B913-BF42B10C3E73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Gangnant Patrice 05/03/2025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A033-557B-4D2C-B724-C1370FC905C6}" type="datetime1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6DC8B-536C-4C5E-8496-76A814061AB4}" type="datetime1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6E171-8037-41EE-8294-46E7364309E8}" type="datetime1">
              <a:rPr lang="fr-FR" smtClean="0"/>
              <a:t>10/06/2025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336C-D82C-46D7-8B9C-6066B4EBC216}" type="datetime1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ACB497-F895-406A-ADCC-EC6C55843985}" type="datetime1">
              <a:rPr lang="fr-FR" smtClean="0"/>
              <a:t>10/06/2025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497AFF-BB07-4E16-BECD-95194E6CCC06}" type="datetime1">
              <a:rPr lang="fr-FR" smtClean="0"/>
              <a:t>10/06/2025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BF39-5280-4CA1-9C14-F6AAEA462509}" type="datetime1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B33F-01AD-4DE4-8F02-8AA8CE203DB5}" type="datetime1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56099-6A37-40AA-8008-E03793D82984}" type="datetime1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1A65-FB18-4FCB-A8CB-A28B8ADFD049}" type="datetime1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CED46C6-58E7-46C3-83DE-7BDDB3EAC264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Gangnant Patrice 05/03/2025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7FC0B90-E84E-4462-9754-D12EE5105DF3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Gangnant Patrice 05/03/2025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6956063B-8530-4075-AAA2-F795431D7687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Gangnant Patrice 05/03/2025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831D500-9519-457D-85CB-C0DB7C564831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Gangnant Patrice 05/03/2025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1342E1D-9ABF-47EE-8C0B-9D7ACA478360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Gangnant Patrice 05/03/2025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E36C1-08E5-4B29-AE92-93400AC09B3D}" type="datetime1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E4EA92-7318-412D-9D17-C5612FCA203E}" type="datetime1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EF34F5F-E9F0-445B-9203-771862BC527C}" type="datetime1">
              <a:rPr lang="fr-FR" smtClean="0"/>
              <a:t>10/06/2025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Gangnant Patrice 05/03/2025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69" r:id="rId6"/>
    <p:sldLayoutId id="2147483668" r:id="rId7"/>
    <p:sldLayoutId id="2147483671" r:id="rId8"/>
    <p:sldLayoutId id="2147483672" r:id="rId9"/>
    <p:sldLayoutId id="2147483651" r:id="rId10"/>
    <p:sldLayoutId id="2147483670" r:id="rId11"/>
    <p:sldLayoutId id="2147483678" r:id="rId12"/>
    <p:sldLayoutId id="2147483650" r:id="rId13"/>
    <p:sldLayoutId id="2147483673" r:id="rId14"/>
    <p:sldLayoutId id="2147483674" r:id="rId15"/>
    <p:sldLayoutId id="2147483675" r:id="rId16"/>
    <p:sldLayoutId id="2147483652" r:id="rId17"/>
    <p:sldLayoutId id="2147483664" r:id="rId18"/>
    <p:sldLayoutId id="2147483653" r:id="rId19"/>
    <p:sldLayoutId id="2147483654" r:id="rId20"/>
    <p:sldLayoutId id="2147483655" r:id="rId21"/>
    <p:sldLayoutId id="2147483679" r:id="rId22"/>
    <p:sldLayoutId id="2147483656" r:id="rId23"/>
    <p:sldLayoutId id="2147483660" r:id="rId24"/>
    <p:sldLayoutId id="2147483676" r:id="rId25"/>
    <p:sldLayoutId id="2147483657" r:id="rId26"/>
    <p:sldLayoutId id="2147483677" r:id="rId2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/>
          <p:cNvSpPr>
            <a:spLocks noGrp="1"/>
          </p:cNvSpPr>
          <p:nvPr>
            <p:ph type="title"/>
          </p:nvPr>
        </p:nvSpPr>
        <p:spPr>
          <a:xfrm>
            <a:off x="977628" y="464442"/>
            <a:ext cx="6525297" cy="336242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AGATA-2 @ GANIL, </a:t>
            </a:r>
            <a:r>
              <a:rPr lang="fr-FR" sz="2400" dirty="0" err="1" smtClean="0">
                <a:solidFill>
                  <a:schemeClr val="tx1"/>
                </a:solidFill>
              </a:rPr>
              <a:t>Mechanical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integration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8" name="Espace réservé du contenu 17"/>
          <p:cNvSpPr>
            <a:spLocks noGrp="1"/>
          </p:cNvSpPr>
          <p:nvPr>
            <p:ph idx="1"/>
          </p:nvPr>
        </p:nvSpPr>
        <p:spPr>
          <a:xfrm>
            <a:off x="347050" y="916720"/>
            <a:ext cx="5766032" cy="3796169"/>
          </a:xfrm>
        </p:spPr>
        <p:txBody>
          <a:bodyPr>
            <a:normAutofit/>
          </a:bodyPr>
          <a:lstStyle/>
          <a:p>
            <a:r>
              <a:rPr lang="fr-FR" b="1" dirty="0" smtClean="0"/>
              <a:t>Gamma ray in VAMOS: A bit of </a:t>
            </a:r>
            <a:r>
              <a:rPr lang="fr-FR" b="1" dirty="0" err="1" smtClean="0"/>
              <a:t>history</a:t>
            </a:r>
            <a:endParaRPr lang="fr-FR" b="1" dirty="0" smtClean="0"/>
          </a:p>
          <a:p>
            <a:endParaRPr lang="fr-FR" b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1" dirty="0" smtClean="0"/>
              <a:t>~ </a:t>
            </a:r>
            <a:r>
              <a:rPr lang="fr-FR" sz="1400" b="1" dirty="0" smtClean="0"/>
              <a:t>2003, </a:t>
            </a:r>
            <a:r>
              <a:rPr lang="fr-FR" sz="1400" b="1" dirty="0" err="1" smtClean="0"/>
              <a:t>coupling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Vamos</a:t>
            </a:r>
            <a:r>
              <a:rPr lang="fr-FR" sz="1400" b="1" dirty="0" err="1"/>
              <a:t>-</a:t>
            </a:r>
            <a:r>
              <a:rPr lang="fr-FR" sz="1400" b="1" dirty="0" err="1" smtClean="0"/>
              <a:t>Exogam</a:t>
            </a:r>
            <a:r>
              <a:rPr lang="fr-FR" sz="1400" b="1" dirty="0" smtClean="0"/>
              <a:t>:  12 detectors max</a:t>
            </a:r>
            <a:endParaRPr lang="fr-FR" sz="1400" b="1" dirty="0"/>
          </a:p>
          <a:p>
            <a:endParaRPr lang="fr-FR" b="1" dirty="0" smtClean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635BC3-97D4-247D-A8C3-873DDDCD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Gangnant Patrice 13/06/2025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9" y="1804996"/>
            <a:ext cx="4469056" cy="264080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65" y="2620596"/>
            <a:ext cx="5674124" cy="341703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99408" y="4667968"/>
            <a:ext cx="65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VAMOS</a:t>
            </a:r>
            <a:endParaRPr lang="fr-FR" sz="12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2540460" y="4667968"/>
            <a:ext cx="1120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Target</a:t>
            </a:r>
            <a:endParaRPr lang="fr-FR" sz="14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3626639" y="4669085"/>
            <a:ext cx="767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Exogam</a:t>
            </a:r>
            <a:endParaRPr lang="fr-FR" sz="1400" i="1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1689521" y="3107654"/>
            <a:ext cx="490505" cy="1528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2852201" y="3257928"/>
            <a:ext cx="248404" cy="13777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3566766" y="3663656"/>
            <a:ext cx="296725" cy="10043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155290" y="5413733"/>
            <a:ext cx="767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Exogam</a:t>
            </a:r>
            <a:endParaRPr lang="fr-FR" sz="1400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8836683" y="2771098"/>
            <a:ext cx="62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Agata</a:t>
            </a:r>
            <a:endParaRPr lang="fr-FR" sz="1400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5990936" y="2775234"/>
            <a:ext cx="1446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Agata </a:t>
            </a:r>
            <a:r>
              <a:rPr lang="fr-FR" sz="1400" i="1" dirty="0" err="1" smtClean="0"/>
              <a:t>electronics</a:t>
            </a:r>
            <a:r>
              <a:rPr lang="fr-FR" sz="1400" i="1" dirty="0" smtClean="0"/>
              <a:t/>
            </a:r>
            <a:br>
              <a:rPr lang="fr-FR" sz="1400" i="1" dirty="0" smtClean="0"/>
            </a:br>
            <a:r>
              <a:rPr lang="fr-FR" sz="1400" i="1" dirty="0" err="1" smtClean="0"/>
              <a:t>plateform</a:t>
            </a:r>
            <a:endParaRPr lang="fr-FR" sz="1400" i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8012425" y="2115111"/>
            <a:ext cx="10256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Optic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fibers</a:t>
            </a:r>
            <a:endParaRPr lang="fr-FR" sz="1400" i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8787231" y="1824164"/>
            <a:ext cx="3438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2014-2021 Agata 15 detectors max </a:t>
            </a:r>
          </a:p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&amp; </a:t>
            </a:r>
            <a:r>
              <a:rPr lang="fr-FR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Exogam</a:t>
            </a:r>
            <a:r>
              <a:rPr lang="fr-F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8 detectors max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eur droit avec flèche 24"/>
          <p:cNvCxnSpPr>
            <a:endCxn id="22" idx="2"/>
          </p:cNvCxnSpPr>
          <p:nvPr/>
        </p:nvCxnSpPr>
        <p:spPr>
          <a:xfrm flipV="1">
            <a:off x="8525226" y="2422888"/>
            <a:ext cx="0" cy="425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6903963" y="3144566"/>
            <a:ext cx="803189" cy="2531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 flipV="1">
            <a:off x="9113108" y="4685801"/>
            <a:ext cx="1223319" cy="7279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>
            <a:off x="8787231" y="3036844"/>
            <a:ext cx="312580" cy="1317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30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7366" y="371206"/>
            <a:ext cx="6230637" cy="488693"/>
          </a:xfrm>
        </p:spPr>
        <p:txBody>
          <a:bodyPr>
            <a:normAutofit fontScale="90000"/>
          </a:bodyPr>
          <a:lstStyle/>
          <a:p>
            <a:r>
              <a:rPr lang="fr-FR" sz="2700" dirty="0">
                <a:solidFill>
                  <a:schemeClr val="tx1"/>
                </a:solidFill>
              </a:rPr>
              <a:t>AGA</a:t>
            </a:r>
            <a:r>
              <a:rPr lang="fr-FR" sz="2400" dirty="0">
                <a:solidFill>
                  <a:schemeClr val="tx1"/>
                </a:solidFill>
              </a:rPr>
              <a:t>TA-2 @ </a:t>
            </a:r>
            <a:r>
              <a:rPr lang="fr-FR" sz="2400" dirty="0" smtClean="0">
                <a:solidFill>
                  <a:schemeClr val="tx1"/>
                </a:solidFill>
              </a:rPr>
              <a:t>GANIL, </a:t>
            </a:r>
            <a:r>
              <a:rPr lang="fr-FR" sz="2400" dirty="0" err="1" smtClean="0">
                <a:solidFill>
                  <a:schemeClr val="tx1"/>
                </a:solidFill>
              </a:rPr>
              <a:t>Mechanical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integration</a:t>
            </a:r>
            <a:endParaRPr lang="fr-FR" sz="2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510" y="2404086"/>
            <a:ext cx="5271256" cy="364243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6710" y="1374628"/>
            <a:ext cx="97601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THE CHALLENGE:</a:t>
            </a:r>
            <a:r>
              <a:rPr lang="en-GB" dirty="0" smtClean="0"/>
              <a:t> - Mount half of a complete AGATA (30 Detectors) around the </a:t>
            </a:r>
            <a:r>
              <a:rPr lang="en-GB" dirty="0" err="1" smtClean="0"/>
              <a:t>Vamos</a:t>
            </a:r>
            <a:r>
              <a:rPr lang="en-GB" dirty="0" smtClean="0"/>
              <a:t> target, (7500Kg)</a:t>
            </a:r>
          </a:p>
          <a:p>
            <a:r>
              <a:rPr lang="en-GB" b="1" dirty="0" smtClean="0"/>
              <a:t>2028-20..</a:t>
            </a:r>
            <a:r>
              <a:rPr lang="en-GB" dirty="0" smtClean="0"/>
              <a:t>              - Use VAMOS at 0 and 28 degrees</a:t>
            </a:r>
          </a:p>
          <a:p>
            <a:r>
              <a:rPr lang="en-GB" dirty="0" smtClean="0"/>
              <a:t>	              - Keep an access to the target chamber</a:t>
            </a:r>
          </a:p>
          <a:p>
            <a:r>
              <a:rPr lang="en-GB" dirty="0" smtClean="0"/>
              <a:t>	              - Don’t move the magnets </a:t>
            </a:r>
          </a:p>
          <a:p>
            <a:r>
              <a:rPr lang="en-GB" dirty="0" smtClean="0"/>
              <a:t>	              - Keep the </a:t>
            </a:r>
            <a:r>
              <a:rPr lang="en-GB" dirty="0" err="1" smtClean="0"/>
              <a:t>diag</a:t>
            </a:r>
            <a:r>
              <a:rPr lang="en-GB" dirty="0" smtClean="0"/>
              <a:t> box and it’s diagnostics before the target</a:t>
            </a:r>
            <a:br>
              <a:rPr lang="en-GB" dirty="0" smtClean="0"/>
            </a:br>
            <a:r>
              <a:rPr lang="en-GB" dirty="0" smtClean="0"/>
              <a:t>	              - </a:t>
            </a:r>
            <a:r>
              <a:rPr lang="en-GB" dirty="0" smtClean="0"/>
              <a:t> AGATA comes with its full shaft</a:t>
            </a:r>
            <a:endParaRPr lang="en-GB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6" y="3066475"/>
            <a:ext cx="3374967" cy="283879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933738" y="5628272"/>
            <a:ext cx="1225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Complete AGATA</a:t>
            </a:r>
            <a:endParaRPr lang="fr-FR" sz="12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353228" y="5727377"/>
            <a:ext cx="891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Half AGATA</a:t>
            </a:r>
            <a:endParaRPr lang="fr-FR" sz="1200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73" y="3931362"/>
            <a:ext cx="1265753" cy="144761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437778" y="5304731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/>
              <a:t>Emmanuel</a:t>
            </a:r>
            <a:endParaRPr lang="fr-FR" sz="1000" i="1" dirty="0"/>
          </a:p>
        </p:txBody>
      </p:sp>
      <p:sp>
        <p:nvSpPr>
          <p:cNvPr id="13" name="Bulle ronde 12"/>
          <p:cNvSpPr/>
          <p:nvPr/>
        </p:nvSpPr>
        <p:spPr>
          <a:xfrm>
            <a:off x="4721917" y="3276953"/>
            <a:ext cx="1284792" cy="582333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808232" y="3337286"/>
            <a:ext cx="1140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It’s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so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big</a:t>
            </a:r>
            <a:r>
              <a:rPr lang="fr-FR" sz="1200" i="1" dirty="0" smtClean="0"/>
              <a:t> and</a:t>
            </a:r>
          </a:p>
          <a:p>
            <a:r>
              <a:rPr lang="fr-FR" sz="1200" i="1" dirty="0" err="1" smtClean="0"/>
              <a:t>Vamos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so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small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3473315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7366" y="391828"/>
            <a:ext cx="6389761" cy="492293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AGATA-2 @ </a:t>
            </a:r>
            <a:r>
              <a:rPr lang="fr-FR" sz="2400" dirty="0" smtClean="0">
                <a:solidFill>
                  <a:schemeClr val="tx1"/>
                </a:solidFill>
              </a:rPr>
              <a:t>GANIL, </a:t>
            </a:r>
            <a:r>
              <a:rPr lang="fr-FR" sz="2400" dirty="0" err="1" smtClean="0">
                <a:solidFill>
                  <a:schemeClr val="tx1"/>
                </a:solidFill>
              </a:rPr>
              <a:t>Mechanical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integration</a:t>
            </a:r>
            <a:endParaRPr lang="fr-FR" sz="24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76" y="2771790"/>
            <a:ext cx="7394486" cy="338309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79" y="1302418"/>
            <a:ext cx="3118649" cy="21073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16" y="3834478"/>
            <a:ext cx="3077479" cy="22004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873702" y="1713304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Beam</a:t>
            </a:r>
            <a:endParaRPr lang="fr-FR" sz="12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990104" y="4324840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Beam</a:t>
            </a:r>
            <a:endParaRPr lang="fr-FR" sz="12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64256" y="5035977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Beam</a:t>
            </a:r>
            <a:endParaRPr lang="fr-FR" sz="1200" i="1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8261172" y="4562753"/>
            <a:ext cx="348038" cy="78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8184202" y="1951217"/>
            <a:ext cx="348038" cy="78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352728" y="4989098"/>
            <a:ext cx="411632" cy="93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19406" y="1061605"/>
            <a:ext cx="734624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IMPLANTATION OF AGATA</a:t>
            </a:r>
          </a:p>
          <a:p>
            <a:r>
              <a:rPr lang="en-GB" sz="1600" dirty="0" smtClean="0"/>
              <a:t>- kept the actual base under the shaft with the adjustments X-Y-Z.</a:t>
            </a:r>
          </a:p>
          <a:p>
            <a:r>
              <a:rPr lang="en-GB" sz="1600" dirty="0" smtClean="0"/>
              <a:t>- install on the ground 2 rails for rotating -1° to 29 °.</a:t>
            </a:r>
          </a:p>
          <a:p>
            <a:r>
              <a:rPr lang="en-GB" sz="1600" dirty="0" smtClean="0"/>
              <a:t>- At 28°, we will have a back stand to move back </a:t>
            </a:r>
            <a:r>
              <a:rPr lang="en-GB" sz="1600" dirty="0" err="1" smtClean="0"/>
              <a:t>Agata</a:t>
            </a:r>
            <a:r>
              <a:rPr lang="en-GB" sz="1600" dirty="0" smtClean="0"/>
              <a:t>. Target chamber access 550mm.</a:t>
            </a:r>
          </a:p>
          <a:p>
            <a:r>
              <a:rPr lang="en-GB" sz="1600" dirty="0" smtClean="0"/>
              <a:t>- The translation and rotation of AGATA will be done manually.</a:t>
            </a:r>
          </a:p>
          <a:p>
            <a:r>
              <a:rPr lang="en-GB" sz="1600" dirty="0" smtClean="0"/>
              <a:t>- The rotation of AGATA on the beam axle remains motorized.</a:t>
            </a:r>
            <a:endParaRPr lang="en-GB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370210" y="5896388"/>
            <a:ext cx="160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Access </a:t>
            </a:r>
            <a:r>
              <a:rPr lang="fr-FR" sz="1200" i="1" dirty="0" err="1" smtClean="0"/>
              <a:t>target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chamber</a:t>
            </a:r>
            <a:endParaRPr lang="fr-FR" sz="1200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9528663" y="3208432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Vamos</a:t>
            </a:r>
            <a:r>
              <a:rPr lang="fr-FR" sz="1200" i="1" dirty="0" smtClean="0"/>
              <a:t> Agata at 28°</a:t>
            </a:r>
            <a:endParaRPr lang="fr-FR" sz="1200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5445388" y="5312976"/>
            <a:ext cx="1343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Vamos</a:t>
            </a:r>
            <a:r>
              <a:rPr lang="fr-FR" sz="1200" i="1" dirty="0" smtClean="0"/>
              <a:t> Agata at 0°</a:t>
            </a:r>
            <a:endParaRPr lang="fr-FR" sz="1200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558544" y="3500531"/>
            <a:ext cx="1963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Agata </a:t>
            </a:r>
            <a:r>
              <a:rPr lang="fr-FR" sz="1400" dirty="0" err="1" smtClean="0"/>
              <a:t>bearings</a:t>
            </a:r>
            <a:r>
              <a:rPr lang="fr-FR" sz="1400" dirty="0" smtClean="0"/>
              <a:t> and base</a:t>
            </a:r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925045" y="5850221"/>
            <a:ext cx="2129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New stands and </a:t>
            </a:r>
            <a:r>
              <a:rPr lang="fr-FR" sz="1400" dirty="0" err="1" smtClean="0"/>
              <a:t>curve</a:t>
            </a:r>
            <a:r>
              <a:rPr lang="fr-FR" sz="1400" dirty="0" smtClean="0"/>
              <a:t> rails</a:t>
            </a:r>
            <a:endParaRPr lang="fr-FR" sz="1400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570936" y="3808308"/>
            <a:ext cx="342643" cy="6735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1570936" y="3803292"/>
            <a:ext cx="590924" cy="6785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22" idx="1"/>
          </p:cNvCxnSpPr>
          <p:nvPr/>
        </p:nvCxnSpPr>
        <p:spPr>
          <a:xfrm flipH="1" flipV="1">
            <a:off x="2372255" y="5589976"/>
            <a:ext cx="552790" cy="414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22" idx="1"/>
          </p:cNvCxnSpPr>
          <p:nvPr/>
        </p:nvCxnSpPr>
        <p:spPr>
          <a:xfrm flipH="1" flipV="1">
            <a:off x="2567105" y="5955624"/>
            <a:ext cx="357940" cy="48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10013537" y="416376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550</a:t>
            </a:r>
            <a:r>
              <a:rPr lang="fr-FR" sz="800" dirty="0" smtClean="0"/>
              <a:t>mm</a:t>
            </a:r>
            <a:endParaRPr lang="fr-FR" sz="800" dirty="0"/>
          </a:p>
        </p:txBody>
      </p:sp>
      <p:cxnSp>
        <p:nvCxnSpPr>
          <p:cNvPr id="39" name="Connecteur droit avec flèche 38"/>
          <p:cNvCxnSpPr/>
          <p:nvPr/>
        </p:nvCxnSpPr>
        <p:spPr>
          <a:xfrm flipH="1">
            <a:off x="10326020" y="4440759"/>
            <a:ext cx="271331" cy="821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9113722" y="2113415"/>
            <a:ext cx="899815" cy="1574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8758500" y="902309"/>
            <a:ext cx="1771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Beam</a:t>
            </a:r>
            <a:r>
              <a:rPr lang="fr-FR" sz="1400" dirty="0" smtClean="0"/>
              <a:t> </a:t>
            </a:r>
            <a:r>
              <a:rPr lang="fr-FR" sz="1400" dirty="0" err="1" smtClean="0"/>
              <a:t>throught</a:t>
            </a:r>
            <a:r>
              <a:rPr lang="fr-FR" sz="1400" dirty="0" smtClean="0"/>
              <a:t> a </a:t>
            </a:r>
            <a:r>
              <a:rPr lang="fr-FR" sz="1400" dirty="0" err="1" smtClean="0"/>
              <a:t>hole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 of a </a:t>
            </a:r>
            <a:r>
              <a:rPr lang="fr-FR" sz="1400" dirty="0" err="1" smtClean="0"/>
              <a:t>détector</a:t>
            </a:r>
            <a:r>
              <a:rPr lang="fr-FR" sz="1400" dirty="0" smtClean="0"/>
              <a:t> off</a:t>
            </a:r>
            <a:endParaRPr lang="fr-FR" sz="1400" dirty="0"/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9607378" y="1461062"/>
            <a:ext cx="74141" cy="709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34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433" y="409996"/>
            <a:ext cx="6389761" cy="468071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AGATA-2 @ GANIL, </a:t>
            </a:r>
            <a:r>
              <a:rPr lang="fr-FR" sz="2400" dirty="0" err="1">
                <a:solidFill>
                  <a:schemeClr val="tx1"/>
                </a:solidFill>
              </a:rPr>
              <a:t>Mechanical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integration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1153" y="1189025"/>
            <a:ext cx="10801350" cy="4140200"/>
          </a:xfrm>
        </p:spPr>
        <p:txBody>
          <a:bodyPr>
            <a:normAutofit/>
          </a:bodyPr>
          <a:lstStyle/>
          <a:p>
            <a:r>
              <a:rPr lang="en-GB" sz="1800" b="1" dirty="0" smtClean="0"/>
              <a:t>DIAGNOSTIC BOX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 smtClean="0"/>
              <a:t>- The implantation of AGATA requires to make a new diagnostics box and frame.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 smtClean="0"/>
              <a:t>- Into the 375mm gap : A bellow, an isolated valve, an EMS beam </a:t>
            </a:r>
            <a:r>
              <a:rPr lang="en-GB" dirty="0" err="1" smtClean="0"/>
              <a:t>profil</a:t>
            </a:r>
            <a:r>
              <a:rPr lang="en-GB" dirty="0" smtClean="0"/>
              <a:t>,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 smtClean="0"/>
              <a:t>   a faraday cup, a turbo pump and keep a DN160 free flange for a tracking detector.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 smtClean="0"/>
              <a:t>- The bellow will be inside the AGATA shaft.</a:t>
            </a:r>
            <a:endParaRPr lang="en-GB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90" y="3267302"/>
            <a:ext cx="3801596" cy="236306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56547" y="3259125"/>
            <a:ext cx="1323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Vamos</a:t>
            </a:r>
            <a:r>
              <a:rPr lang="fr-FR" sz="1400" dirty="0" smtClean="0"/>
              <a:t> </a:t>
            </a:r>
            <a:r>
              <a:rPr lang="fr-FR" sz="1400" dirty="0" err="1" smtClean="0"/>
              <a:t>diag</a:t>
            </a:r>
            <a:r>
              <a:rPr lang="fr-FR" sz="1400" dirty="0" smtClean="0"/>
              <a:t> box</a:t>
            </a:r>
            <a:endParaRPr lang="fr-FR" sz="1400" dirty="0"/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919634" y="3575079"/>
            <a:ext cx="290670" cy="4779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457374" y="3283818"/>
            <a:ext cx="1043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Agata stand</a:t>
            </a:r>
            <a:endParaRPr lang="fr-FR" sz="1400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2694878" y="3566902"/>
            <a:ext cx="127168" cy="3814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808193" y="4963982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CLASH!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50" y="966728"/>
            <a:ext cx="2792627" cy="483396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8123220" y="1145189"/>
            <a:ext cx="1084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Reduce</a:t>
            </a:r>
            <a:r>
              <a:rPr lang="fr-FR" sz="1400" dirty="0" smtClean="0"/>
              <a:t> pipe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989706" y="762090"/>
            <a:ext cx="109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EMS </a:t>
            </a:r>
            <a:r>
              <a:rPr lang="fr-FR" sz="1400" dirty="0" err="1" smtClean="0"/>
              <a:t>Profilor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0217534" y="1507533"/>
            <a:ext cx="575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Valve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0013621" y="1104296"/>
            <a:ext cx="1074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Turbo </a:t>
            </a:r>
            <a:r>
              <a:rPr lang="fr-FR" sz="1400" dirty="0" err="1" smtClean="0"/>
              <a:t>pump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041054" y="5876013"/>
            <a:ext cx="1449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Tracking</a:t>
            </a:r>
            <a:r>
              <a:rPr lang="fr-FR" sz="1400" dirty="0" smtClean="0"/>
              <a:t> detector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1245305" y="2198450"/>
            <a:ext cx="677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Bellow</a:t>
            </a:r>
            <a:endParaRPr lang="fr-FR" sz="1400" dirty="0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8989706" y="1410226"/>
            <a:ext cx="78158" cy="1048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7" idx="2"/>
          </p:cNvCxnSpPr>
          <p:nvPr/>
        </p:nvCxnSpPr>
        <p:spPr>
          <a:xfrm>
            <a:off x="9535048" y="1069867"/>
            <a:ext cx="8624" cy="3109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>
            <a:off x="9948679" y="1380825"/>
            <a:ext cx="339835" cy="7749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>
            <a:off x="10162702" y="1766277"/>
            <a:ext cx="204168" cy="7872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 flipV="1">
            <a:off x="11239249" y="2904035"/>
            <a:ext cx="296725" cy="147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flipH="1" flipV="1">
            <a:off x="11535974" y="2416196"/>
            <a:ext cx="6055" cy="50261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 flipV="1">
            <a:off x="9592117" y="4892948"/>
            <a:ext cx="6055" cy="983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9676058" y="4885355"/>
            <a:ext cx="644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Frame</a:t>
            </a:r>
            <a:endParaRPr lang="fr-FR" sz="1400" dirty="0"/>
          </a:p>
        </p:txBody>
      </p:sp>
      <p:cxnSp>
        <p:nvCxnSpPr>
          <p:cNvPr id="45" name="Connecteur droit avec flèche 44"/>
          <p:cNvCxnSpPr>
            <a:stCxn id="43" idx="0"/>
          </p:cNvCxnSpPr>
          <p:nvPr/>
        </p:nvCxnSpPr>
        <p:spPr>
          <a:xfrm flipH="1" flipV="1">
            <a:off x="9948679" y="4335830"/>
            <a:ext cx="49519" cy="549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321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64" y="1686257"/>
            <a:ext cx="5757418" cy="42033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433" y="397884"/>
            <a:ext cx="6389761" cy="455959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AGATA-2 @ GANIL, </a:t>
            </a:r>
            <a:r>
              <a:rPr lang="fr-FR" sz="2400" dirty="0" err="1">
                <a:solidFill>
                  <a:schemeClr val="tx1"/>
                </a:solidFill>
              </a:rPr>
              <a:t>Mechanical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integration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2528" y="917872"/>
            <a:ext cx="10798259" cy="4153885"/>
          </a:xfrm>
        </p:spPr>
        <p:txBody>
          <a:bodyPr>
            <a:normAutofit/>
          </a:bodyPr>
          <a:lstStyle/>
          <a:p>
            <a:r>
              <a:rPr lang="en-GB" sz="1800" b="1" dirty="0" smtClean="0"/>
              <a:t>VACUUM PIPE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 smtClean="0"/>
              <a:t>- The vacuum pipe (2,58m) will pass through the AGATA shaft.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 smtClean="0"/>
              <a:t>- It will be connected to the </a:t>
            </a:r>
            <a:r>
              <a:rPr lang="en-GB" dirty="0" err="1" smtClean="0"/>
              <a:t>diag</a:t>
            </a:r>
            <a:r>
              <a:rPr lang="en-GB" dirty="0" smtClean="0"/>
              <a:t> box (DN100) and the target chamber.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dirty="0" smtClean="0"/>
              <a:t>- We have only one access: </a:t>
            </a:r>
            <a:r>
              <a:rPr lang="en-GB" dirty="0" err="1" smtClean="0"/>
              <a:t>Diag</a:t>
            </a:r>
            <a:r>
              <a:rPr lang="en-GB" dirty="0" smtClean="0"/>
              <a:t> box side, and only few cm to operate.</a:t>
            </a:r>
          </a:p>
          <a:p>
            <a:pPr>
              <a:lnSpc>
                <a:spcPct val="250000"/>
              </a:lnSpc>
              <a:spcBef>
                <a:spcPts val="0"/>
              </a:spcBef>
            </a:pPr>
            <a:r>
              <a:rPr lang="en-GB" i="1" dirty="0" smtClean="0"/>
              <a:t>To close the line, just turn the 3 brass bolts to extend the bellow and the pressure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i="1" dirty="0" smtClean="0"/>
              <a:t>of the 3 springs will press the O-ring. Go back to open the line.</a:t>
            </a:r>
            <a:endParaRPr lang="en-GB" i="1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5" y="3329482"/>
            <a:ext cx="3284116" cy="27853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20" y="4261761"/>
            <a:ext cx="1823857" cy="139384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338807" y="3966437"/>
            <a:ext cx="128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Centering</a:t>
            </a:r>
            <a:r>
              <a:rPr lang="fr-FR" sz="1400" dirty="0" smtClean="0"/>
              <a:t> </a:t>
            </a:r>
            <a:r>
              <a:rPr lang="fr-FR" sz="1400" dirty="0" err="1" smtClean="0"/>
              <a:t>cone</a:t>
            </a:r>
            <a:endParaRPr lang="fr-FR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038616" y="5719187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O-ring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172239" y="4414362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Ball end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32528" y="5819460"/>
            <a:ext cx="968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brass</a:t>
            </a:r>
            <a:r>
              <a:rPr lang="fr-FR" sz="1400" dirty="0" smtClean="0"/>
              <a:t> </a:t>
            </a:r>
            <a:r>
              <a:rPr lang="fr-FR" sz="1400" dirty="0" err="1" smtClean="0"/>
              <a:t>bolts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340276" y="5841303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Springs</a:t>
            </a:r>
            <a:endParaRPr lang="fr-FR" sz="1400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623730" y="5256286"/>
            <a:ext cx="151391" cy="5850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2352156" y="5548794"/>
            <a:ext cx="235063" cy="340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4929282" y="5304731"/>
            <a:ext cx="391933" cy="467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>
            <a:off x="4997238" y="4686693"/>
            <a:ext cx="376131" cy="981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9" idx="2"/>
          </p:cNvCxnSpPr>
          <p:nvPr/>
        </p:nvCxnSpPr>
        <p:spPr>
          <a:xfrm flipH="1">
            <a:off x="4983246" y="4274214"/>
            <a:ext cx="1" cy="2493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860207" y="2046803"/>
            <a:ext cx="1466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+/2mm clearance</a:t>
            </a:r>
          </a:p>
          <a:p>
            <a:r>
              <a:rPr lang="fr-FR" sz="1400" dirty="0" smtClean="0"/>
              <a:t>Pipe/Agata Axel</a:t>
            </a:r>
            <a:endParaRPr lang="fr-FR" sz="1400" dirty="0"/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8175099" y="2616032"/>
            <a:ext cx="18167" cy="1171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67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7366" y="422108"/>
            <a:ext cx="6456373" cy="413570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AGATA-2 @ GANIL, </a:t>
            </a:r>
            <a:r>
              <a:rPr lang="fr-FR" sz="2400" dirty="0" err="1" smtClean="0">
                <a:solidFill>
                  <a:schemeClr val="tx1"/>
                </a:solidFill>
              </a:rPr>
              <a:t>Mechanical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integration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2379" y="1026563"/>
            <a:ext cx="7295488" cy="4569109"/>
          </a:xfrm>
        </p:spPr>
        <p:txBody>
          <a:bodyPr>
            <a:normAutofit/>
          </a:bodyPr>
          <a:lstStyle/>
          <a:p>
            <a:r>
              <a:rPr lang="en-GB" sz="1800" b="1" dirty="0" smtClean="0"/>
              <a:t>ELECTRONIC PLATEFORM, CABLES &amp; CEM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400" dirty="0" smtClean="0"/>
              <a:t>- The AGATA electronic platform used for Agata-1 will be kept.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400" dirty="0" smtClean="0"/>
              <a:t>- The interface frame will be designed to be smaller and less higher.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400" dirty="0" smtClean="0"/>
              <a:t>- The 2x CEM copper link between the platform and </a:t>
            </a:r>
            <a:r>
              <a:rPr lang="en-GB" sz="1400" dirty="0" err="1" smtClean="0"/>
              <a:t>Vamos</a:t>
            </a:r>
            <a:r>
              <a:rPr lang="en-GB" sz="1400" dirty="0" smtClean="0"/>
              <a:t> will be kept.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400" dirty="0" smtClean="0"/>
              <a:t>- Possibility to put a copper plane under AGATA rails (installed in first).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400" dirty="0" smtClean="0"/>
              <a:t>- The upper half of the cables, will used the top cable tray. </a:t>
            </a:r>
            <a:br>
              <a:rPr lang="en-GB" sz="1400" dirty="0" smtClean="0"/>
            </a:br>
            <a:r>
              <a:rPr lang="en-GB" sz="1400" dirty="0" smtClean="0"/>
              <a:t>- AGATA cable tray has been moved, (for lower cables) to not damage the diagnostics.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273" y="1420782"/>
            <a:ext cx="3111257" cy="44849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42" y="3167053"/>
            <a:ext cx="5191398" cy="27520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69875" y="5743777"/>
            <a:ext cx="1308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Interface frame</a:t>
            </a:r>
            <a:endParaRPr lang="fr-FR" sz="1400" dirty="0"/>
          </a:p>
        </p:txBody>
      </p:sp>
      <p:cxnSp>
        <p:nvCxnSpPr>
          <p:cNvPr id="10" name="Connecteur droit avec flèche 9"/>
          <p:cNvCxnSpPr>
            <a:stCxn id="8" idx="0"/>
          </p:cNvCxnSpPr>
          <p:nvPr/>
        </p:nvCxnSpPr>
        <p:spPr>
          <a:xfrm flipH="1" flipV="1">
            <a:off x="3808991" y="5068562"/>
            <a:ext cx="315294" cy="675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302947" y="5862119"/>
            <a:ext cx="2122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Agata </a:t>
            </a:r>
            <a:r>
              <a:rPr lang="fr-FR" sz="1400" dirty="0" err="1" smtClean="0"/>
              <a:t>electronic</a:t>
            </a:r>
            <a:r>
              <a:rPr lang="fr-FR" sz="1400" dirty="0" smtClean="0"/>
              <a:t> </a:t>
            </a:r>
            <a:r>
              <a:rPr lang="fr-FR" sz="1400" dirty="0" err="1" smtClean="0"/>
              <a:t>plateform</a:t>
            </a:r>
            <a:endParaRPr lang="fr-FR" sz="1400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2561531" y="5598778"/>
            <a:ext cx="54501" cy="320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898178" y="5468722"/>
            <a:ext cx="101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Copper </a:t>
            </a:r>
            <a:r>
              <a:rPr lang="fr-FR" sz="1400" dirty="0" err="1" smtClean="0"/>
              <a:t>link</a:t>
            </a:r>
            <a:endParaRPr lang="fr-FR" sz="1400" dirty="0"/>
          </a:p>
        </p:txBody>
      </p:sp>
      <p:cxnSp>
        <p:nvCxnSpPr>
          <p:cNvPr id="21" name="Connecteur droit avec flèche 20"/>
          <p:cNvCxnSpPr/>
          <p:nvPr/>
        </p:nvCxnSpPr>
        <p:spPr>
          <a:xfrm flipH="1" flipV="1">
            <a:off x="3342707" y="5001950"/>
            <a:ext cx="127168" cy="540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5022762" y="3917992"/>
            <a:ext cx="2130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P</a:t>
            </a:r>
            <a:r>
              <a:rPr lang="fr-FR" sz="1400" dirty="0" err="1" smtClean="0"/>
              <a:t>ossibility</a:t>
            </a:r>
            <a:r>
              <a:rPr lang="fr-FR" sz="1400" dirty="0" smtClean="0"/>
              <a:t> to put a </a:t>
            </a:r>
            <a:r>
              <a:rPr lang="fr-FR" sz="1400" dirty="0" err="1" smtClean="0"/>
              <a:t>copper</a:t>
            </a:r>
            <a:endParaRPr lang="fr-FR" sz="1400" dirty="0" smtClean="0"/>
          </a:p>
          <a:p>
            <a:r>
              <a:rPr lang="fr-FR" sz="1400" dirty="0" smtClean="0"/>
              <a:t> surface </a:t>
            </a:r>
            <a:r>
              <a:rPr lang="fr-FR" sz="1400" dirty="0" err="1" smtClean="0"/>
              <a:t>under</a:t>
            </a:r>
            <a:r>
              <a:rPr lang="fr-FR" sz="1400" dirty="0" smtClean="0"/>
              <a:t> Agata stand</a:t>
            </a:r>
            <a:endParaRPr lang="fr-FR" sz="1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10678993" y="2097022"/>
            <a:ext cx="1197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Top </a:t>
            </a:r>
            <a:r>
              <a:rPr lang="fr-FR" sz="1400" dirty="0" err="1" smtClean="0"/>
              <a:t>cable</a:t>
            </a:r>
            <a:r>
              <a:rPr lang="fr-FR" sz="1400" dirty="0" smtClean="0"/>
              <a:t> </a:t>
            </a:r>
            <a:r>
              <a:rPr lang="fr-FR" sz="1400" dirty="0" err="1" smtClean="0"/>
              <a:t>tray</a:t>
            </a:r>
            <a:endParaRPr lang="fr-FR" sz="1400" dirty="0"/>
          </a:p>
        </p:txBody>
      </p:sp>
      <p:cxnSp>
        <p:nvCxnSpPr>
          <p:cNvPr id="27" name="Connecteur droit avec flèche 26"/>
          <p:cNvCxnSpPr>
            <a:stCxn id="25" idx="2"/>
          </p:cNvCxnSpPr>
          <p:nvPr/>
        </p:nvCxnSpPr>
        <p:spPr>
          <a:xfrm flipH="1">
            <a:off x="10786710" y="2404799"/>
            <a:ext cx="490973" cy="11922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7887867" y="4543086"/>
            <a:ext cx="1352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Agata </a:t>
            </a:r>
            <a:r>
              <a:rPr lang="fr-FR" sz="1400" dirty="0" err="1" smtClean="0"/>
              <a:t>cable</a:t>
            </a:r>
            <a:r>
              <a:rPr lang="fr-FR" sz="1400" dirty="0" smtClean="0"/>
              <a:t> </a:t>
            </a:r>
            <a:r>
              <a:rPr lang="fr-FR" sz="1400" dirty="0" err="1" smtClean="0"/>
              <a:t>tray</a:t>
            </a:r>
            <a:endParaRPr lang="fr-FR" sz="1400" dirty="0"/>
          </a:p>
        </p:txBody>
      </p:sp>
      <p:cxnSp>
        <p:nvCxnSpPr>
          <p:cNvPr id="32" name="Connecteur droit avec flèche 31"/>
          <p:cNvCxnSpPr>
            <a:stCxn id="30" idx="3"/>
          </p:cNvCxnSpPr>
          <p:nvPr/>
        </p:nvCxnSpPr>
        <p:spPr>
          <a:xfrm flipV="1">
            <a:off x="9239904" y="4441212"/>
            <a:ext cx="981998" cy="2557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589708" y="953062"/>
            <a:ext cx="1025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Optic</a:t>
            </a:r>
            <a:r>
              <a:rPr lang="fr-FR" sz="1400" dirty="0"/>
              <a:t> </a:t>
            </a:r>
            <a:r>
              <a:rPr lang="fr-FR" sz="1400" dirty="0" err="1"/>
              <a:t>fibers</a:t>
            </a:r>
            <a:endParaRPr lang="fr-FR" sz="1400" dirty="0"/>
          </a:p>
        </p:txBody>
      </p:sp>
      <p:cxnSp>
        <p:nvCxnSpPr>
          <p:cNvPr id="40" name="Connecteur droit avec flèche 39"/>
          <p:cNvCxnSpPr/>
          <p:nvPr/>
        </p:nvCxnSpPr>
        <p:spPr>
          <a:xfrm flipV="1">
            <a:off x="10155291" y="1225205"/>
            <a:ext cx="0" cy="526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283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7366" y="446330"/>
            <a:ext cx="6710709" cy="365125"/>
          </a:xfrm>
        </p:spPr>
        <p:txBody>
          <a:bodyPr>
            <a:no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AGATA-2 @ GANIL, </a:t>
            </a:r>
            <a:r>
              <a:rPr lang="fr-FR" sz="2400" dirty="0" err="1">
                <a:solidFill>
                  <a:schemeClr val="tx1"/>
                </a:solidFill>
              </a:rPr>
              <a:t>Mechanical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integration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0784" y="1211126"/>
            <a:ext cx="9398337" cy="4348983"/>
          </a:xfrm>
        </p:spPr>
        <p:txBody>
          <a:bodyPr>
            <a:normAutofit fontScale="85000" lnSpcReduction="20000"/>
          </a:bodyPr>
          <a:lstStyle/>
          <a:p>
            <a:r>
              <a:rPr lang="en-GB" sz="1800" b="1" dirty="0" smtClean="0"/>
              <a:t>NITROGEN DISTRIBUTION (Should be discussed and studied)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dirty="0" smtClean="0"/>
              <a:t>- We could use the 3 </a:t>
            </a:r>
            <a:r>
              <a:rPr lang="en-GB" dirty="0" err="1" smtClean="0"/>
              <a:t>Dewars</a:t>
            </a:r>
            <a:r>
              <a:rPr lang="en-GB" dirty="0" smtClean="0"/>
              <a:t> going to 3 manifolds (10 ways each).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dirty="0" smtClean="0"/>
              <a:t>- The manifolds can be mounted on a gantry, fixed on the interface frame (60 small pipes in rotation)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dirty="0" smtClean="0"/>
              <a:t>   or directly on the honeycomb (6 big pipes in rotation), but there is not enough place between the honeycomb and the interface frame…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dirty="0" smtClean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dirty="0" smtClean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dirty="0" smtClean="0"/>
              <a:t>As you have seen, the implantation of AGATA in VAMOS is extremely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dirty="0" smtClean="0"/>
              <a:t>constrained.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dirty="0" smtClean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dirty="0" smtClean="0"/>
              <a:t>Each action on AGATA will require time and extreme attention.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dirty="0" smtClean="0"/>
              <a:t>It will be necessary to set up </a:t>
            </a:r>
            <a:r>
              <a:rPr lang="en-GB" dirty="0" err="1" smtClean="0"/>
              <a:t>scenaris</a:t>
            </a:r>
            <a:r>
              <a:rPr lang="en-GB" dirty="0" smtClean="0"/>
              <a:t> and to program them in advance,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dirty="0" smtClean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dirty="0" smtClean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dirty="0" smtClean="0"/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GB" dirty="0" smtClean="0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i="1" dirty="0" smtClean="0">
                <a:latin typeface="72 Condensed" panose="020B0506030000000003" pitchFamily="34" charset="0"/>
                <a:cs typeface="72 Condensed" panose="020B0506030000000003" pitchFamily="34" charset="0"/>
              </a:rPr>
              <a:t>To be continued with Mr Guillaume BRUNET (Brunet@ganil.fr),...</a:t>
            </a:r>
            <a:endParaRPr lang="en-GB" i="1" dirty="0">
              <a:latin typeface="72 Condensed" panose="020B0506030000000003" pitchFamily="34" charset="0"/>
              <a:cs typeface="72 Condensed" panose="020B0506030000000003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Gangnant Patrice 05/03/2025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51" y="2612616"/>
            <a:ext cx="3647715" cy="332643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127306" y="5252332"/>
            <a:ext cx="914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Nitrogene</a:t>
            </a:r>
            <a:endParaRPr lang="fr-FR" sz="1400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10939626" y="4978664"/>
            <a:ext cx="472339" cy="326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963074" y="5717009"/>
            <a:ext cx="95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3x </a:t>
            </a:r>
            <a:r>
              <a:rPr lang="fr-FR" sz="1400" dirty="0" err="1" smtClean="0"/>
              <a:t>Deware</a:t>
            </a:r>
            <a:endParaRPr lang="fr-FR" sz="1400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8919939" y="4978664"/>
            <a:ext cx="1241407" cy="8922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2" idx="3"/>
          </p:cNvCxnSpPr>
          <p:nvPr/>
        </p:nvCxnSpPr>
        <p:spPr>
          <a:xfrm flipV="1">
            <a:off x="8919939" y="4656779"/>
            <a:ext cx="1100717" cy="12141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12" idx="3"/>
          </p:cNvCxnSpPr>
          <p:nvPr/>
        </p:nvCxnSpPr>
        <p:spPr>
          <a:xfrm flipV="1">
            <a:off x="8919939" y="5432405"/>
            <a:ext cx="1368575" cy="4384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8053835" y="5084357"/>
            <a:ext cx="836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Interface</a:t>
            </a:r>
            <a:br>
              <a:rPr lang="fr-FR" sz="1400" dirty="0" smtClean="0"/>
            </a:br>
            <a:r>
              <a:rPr lang="fr-FR" sz="1400" dirty="0" smtClean="0"/>
              <a:t>   frame</a:t>
            </a:r>
            <a:endParaRPr lang="fr-FR" sz="1400" dirty="0"/>
          </a:p>
        </p:txBody>
      </p:sp>
      <p:cxnSp>
        <p:nvCxnSpPr>
          <p:cNvPr id="30" name="Connecteur droit avec flèche 29"/>
          <p:cNvCxnSpPr>
            <a:stCxn id="28" idx="0"/>
          </p:cNvCxnSpPr>
          <p:nvPr/>
        </p:nvCxnSpPr>
        <p:spPr>
          <a:xfrm flipH="1" flipV="1">
            <a:off x="8271062" y="4570341"/>
            <a:ext cx="200965" cy="5140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4300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741</Words>
  <Application>Microsoft Office PowerPoint</Application>
  <PresentationFormat>Grand écran</PresentationFormat>
  <Paragraphs>122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72 Condensed</vt:lpstr>
      <vt:lpstr>Arial</vt:lpstr>
      <vt:lpstr>Calibri</vt:lpstr>
      <vt:lpstr>Thème Office</vt:lpstr>
      <vt:lpstr>AGATA-2 @ GANIL, Mechanical integration</vt:lpstr>
      <vt:lpstr>AGATA-2 @ GANIL, Mechanical integration</vt:lpstr>
      <vt:lpstr>AGATA-2 @ GANIL, Mechanical integration</vt:lpstr>
      <vt:lpstr>AGATA-2 @ GANIL, Mechanical integration</vt:lpstr>
      <vt:lpstr>AGATA-2 @ GANIL, Mechanical integration</vt:lpstr>
      <vt:lpstr>AGATA-2 @ GANIL, Mechanical integration</vt:lpstr>
      <vt:lpstr>AGATA-2 @ GANIL, Mechanical integration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Clement Emmanuel</cp:lastModifiedBy>
  <cp:revision>129</cp:revision>
  <dcterms:created xsi:type="dcterms:W3CDTF">2024-02-01T13:48:29Z</dcterms:created>
  <dcterms:modified xsi:type="dcterms:W3CDTF">2025-06-10T14:53:07Z</dcterms:modified>
</cp:coreProperties>
</file>