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5" r:id="rId3"/>
    <p:sldId id="286" r:id="rId4"/>
    <p:sldId id="287" r:id="rId5"/>
    <p:sldId id="288" r:id="rId6"/>
    <p:sldId id="282" r:id="rId7"/>
    <p:sldId id="280" r:id="rId8"/>
    <p:sldId id="270" r:id="rId9"/>
    <p:sldId id="290" r:id="rId10"/>
    <p:sldId id="272" r:id="rId11"/>
    <p:sldId id="273" r:id="rId12"/>
    <p:sldId id="274" r:id="rId13"/>
    <p:sldId id="277" r:id="rId14"/>
    <p:sldId id="275" r:id="rId15"/>
    <p:sldId id="276" r:id="rId16"/>
    <p:sldId id="281" r:id="rId17"/>
  </p:sldIdLst>
  <p:sldSz cx="12192000" cy="6858000"/>
  <p:notesSz cx="6888163" cy="96710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n Peinaud" initials="YP" lastIdx="3" clrIdx="0">
    <p:extLst>
      <p:ext uri="{19B8F6BF-5375-455C-9EA6-DF929625EA0E}">
        <p15:presenceInfo xmlns:p15="http://schemas.microsoft.com/office/powerpoint/2012/main" userId="S-1-5-21-4087870506-3340583420-3770169302-19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671B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0" autoAdjust="0"/>
    <p:restoredTop sz="91897" autoAdjust="0"/>
  </p:normalViewPr>
  <p:slideViewPr>
    <p:cSldViewPr snapToGrid="0">
      <p:cViewPr varScale="1">
        <p:scale>
          <a:sx n="86" d="100"/>
          <a:sy n="86" d="100"/>
        </p:scale>
        <p:origin x="70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6" d="100"/>
          <a:sy n="56" d="100"/>
        </p:scale>
        <p:origin x="2160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485232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485232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F39C6883-4B0E-4474-B7A3-8AF1430D7104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185820"/>
            <a:ext cx="2984871" cy="4852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1698" y="9185820"/>
            <a:ext cx="2984871" cy="4852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26E237E0-466A-4E24-AB56-41EF4622E6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298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485232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485232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C06FCD67-1EE2-46D2-AB82-601BA5FE82FB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1208088"/>
            <a:ext cx="5802313" cy="3265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2" tIns="47311" rIns="94622" bIns="4731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654193"/>
            <a:ext cx="5510530" cy="3807976"/>
          </a:xfrm>
          <a:prstGeom prst="rect">
            <a:avLst/>
          </a:prstGeom>
        </p:spPr>
        <p:txBody>
          <a:bodyPr vert="horz" lIns="94622" tIns="47311" rIns="94622" bIns="47311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85820"/>
            <a:ext cx="2984871" cy="4852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185820"/>
            <a:ext cx="2984871" cy="4852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FD73B56A-314A-4C48-980C-897E4A7582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62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will</a:t>
            </a:r>
            <a:r>
              <a:rPr lang="fr-FR" dirty="0"/>
              <a:t> talk about </a:t>
            </a:r>
            <a:r>
              <a:rPr lang="fr-FR" dirty="0" err="1"/>
              <a:t>mechanics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442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054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178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86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0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slide 7 sur la vue du dessus c'est le réglage en rotation autour de l'axe vertical (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Rz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et sur la vue des réglages au niveau des pieds c'est pour régler les 3 translations (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Tx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Tz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ainsi que le réglage de l'assiette (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Rx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734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545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626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498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75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145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B56A-314A-4C48-980C-897E4A75824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48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B3E68-4ADD-4C00-BBC8-A27EBFB33B02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F50-6264-4631-A09D-212842917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18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C4462A-4DA5-4062-B546-4046D703B0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87325" y="6545341"/>
            <a:ext cx="2582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GRIT </a:t>
            </a:r>
            <a:r>
              <a:rPr lang="fr-FR" sz="1100" dirty="0" err="1">
                <a:solidFill>
                  <a:schemeClr val="bg1"/>
                </a:solidFill>
              </a:rPr>
              <a:t>integration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with</a:t>
            </a:r>
            <a:r>
              <a:rPr lang="fr-FR" sz="1100" dirty="0">
                <a:solidFill>
                  <a:schemeClr val="bg1"/>
                </a:solidFill>
              </a:rPr>
              <a:t> AGATA-VAMOS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F583BF-B7C1-469A-AD94-1F2ABF0CAC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1934" y="6527512"/>
            <a:ext cx="8899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13/06/2025</a:t>
            </a:r>
            <a:endParaRPr lang="fr-FR" sz="1100" baseline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C7F53-C11C-4687-8A0F-1898122A56B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126466" y="6512645"/>
            <a:ext cx="86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5597758-789E-4ED3-92FB-9388A9AB3262}" type="slidenum">
              <a:rPr lang="fr-FR" sz="1100" smtClean="0">
                <a:solidFill>
                  <a:schemeClr val="bg1"/>
                </a:solidFill>
                <a:latin typeface="Calibri" panose="020F050202020403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0733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967EBA7D-F8FF-4167-A331-D68DFF16DA8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126466" y="6512645"/>
            <a:ext cx="86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5597758-789E-4ED3-92FB-9388A9AB3262}" type="slidenum">
              <a:rPr lang="fr-FR" sz="1100" smtClean="0">
                <a:solidFill>
                  <a:schemeClr val="bg1"/>
                </a:solidFill>
                <a:latin typeface="Calibri" panose="020F050202020403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</a:rPr>
              <a:t>/22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B19573-A155-BB43-ADD0-3247EF2CC77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87325" y="6545341"/>
            <a:ext cx="2582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GRIT </a:t>
            </a:r>
            <a:r>
              <a:rPr lang="fr-FR" sz="1100" dirty="0" err="1">
                <a:solidFill>
                  <a:schemeClr val="bg1"/>
                </a:solidFill>
              </a:rPr>
              <a:t>integration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with</a:t>
            </a:r>
            <a:r>
              <a:rPr lang="fr-FR" sz="1100" dirty="0">
                <a:solidFill>
                  <a:schemeClr val="bg1"/>
                </a:solidFill>
              </a:rPr>
              <a:t> AGATA-VAMOS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F41030-04DF-1D47-BAAD-B3654DBA43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1934" y="6527512"/>
            <a:ext cx="8899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13/06/2025</a:t>
            </a:r>
            <a:endParaRPr lang="fr-FR" sz="11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7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B3E68-4ADD-4C00-BBC8-A27EBFB33B02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C5F50-6264-4631-A09D-212842917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4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1390B251-DDD8-4D4B-B391-D38C19D543EE}"/>
              </a:ext>
            </a:extLst>
          </p:cNvPr>
          <p:cNvSpPr txBox="1"/>
          <p:nvPr/>
        </p:nvSpPr>
        <p:spPr>
          <a:xfrm>
            <a:off x="2158585" y="169331"/>
            <a:ext cx="659317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JM" sz="2000" b="1" i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Mechanical integration of GRIT into AGATA-VAMOS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D5CDB6-A60E-49B7-955E-4266C142C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23" y="774613"/>
            <a:ext cx="3928232" cy="56524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56667E1-3EED-734E-85E4-0E3D1FA3D1DD}"/>
              </a:ext>
            </a:extLst>
          </p:cNvPr>
          <p:cNvSpPr txBox="1"/>
          <p:nvPr/>
        </p:nvSpPr>
        <p:spPr>
          <a:xfrm>
            <a:off x="6445770" y="4931764"/>
            <a:ext cx="223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Yann </a:t>
            </a:r>
            <a:r>
              <a:rPr lang="fr-FR" b="1" dirty="0" err="1"/>
              <a:t>Peinaud</a:t>
            </a:r>
            <a:r>
              <a:rPr lang="fr-FR" dirty="0"/>
              <a:t>, </a:t>
            </a:r>
            <a:r>
              <a:rPr lang="fr-FR" dirty="0" err="1"/>
              <a:t>IJCLab</a:t>
            </a:r>
            <a:endParaRPr lang="fr-FR" dirty="0"/>
          </a:p>
          <a:p>
            <a:r>
              <a:rPr lang="fr-FR" b="1" dirty="0"/>
              <a:t>Marlène </a:t>
            </a:r>
            <a:r>
              <a:rPr lang="fr-FR" b="1" dirty="0" err="1"/>
              <a:t>Assié</a:t>
            </a:r>
            <a:r>
              <a:rPr lang="fr-FR" dirty="0"/>
              <a:t>, </a:t>
            </a:r>
            <a:r>
              <a:rPr lang="fr-FR" dirty="0" err="1"/>
              <a:t>IJCLab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5AB906-C832-40D8-A59C-3D6FBA6F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57" y="754766"/>
            <a:ext cx="9348729" cy="54795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F809B5-7AF7-4875-8F49-EE11C4841F81}"/>
              </a:ext>
            </a:extLst>
          </p:cNvPr>
          <p:cNvSpPr txBox="1"/>
          <p:nvPr/>
        </p:nvSpPr>
        <p:spPr>
          <a:xfrm>
            <a:off x="0" y="1788474"/>
            <a:ext cx="269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Remove</a:t>
            </a:r>
            <a:r>
              <a:rPr lang="fr-FR" dirty="0"/>
              <a:t> the </a:t>
            </a:r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bellows</a:t>
            </a:r>
            <a:r>
              <a:rPr lang="fr-FR" dirty="0"/>
              <a:t> (</a:t>
            </a:r>
            <a:r>
              <a:rPr lang="fr-FR" dirty="0" err="1"/>
              <a:t>length</a:t>
            </a:r>
            <a:r>
              <a:rPr lang="fr-FR" dirty="0"/>
              <a:t>=200 mm)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A37676-A4BA-4F21-8E63-3F0288C7AB1D}"/>
              </a:ext>
            </a:extLst>
          </p:cNvPr>
          <p:cNvSpPr/>
          <p:nvPr/>
        </p:nvSpPr>
        <p:spPr>
          <a:xfrm>
            <a:off x="8787686" y="2258095"/>
            <a:ext cx="699752" cy="7169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643744-D125-DB42-B701-1B4DC96C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mounting</a:t>
            </a:r>
            <a:r>
              <a:rPr lang="fr-FR" dirty="0"/>
              <a:t> of the GRIT </a:t>
            </a:r>
            <a:r>
              <a:rPr lang="fr-FR" dirty="0" err="1"/>
              <a:t>chamber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5362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17F5D0-3226-47A7-A49D-EF1811BB2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0"/>
          <a:stretch/>
        </p:blipFill>
        <p:spPr>
          <a:xfrm>
            <a:off x="2559423" y="754766"/>
            <a:ext cx="9009529" cy="54757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16BFBA6-14FB-44C5-84BB-0D9CACE42AFB}"/>
              </a:ext>
            </a:extLst>
          </p:cNvPr>
          <p:cNvSpPr txBox="1"/>
          <p:nvPr/>
        </p:nvSpPr>
        <p:spPr>
          <a:xfrm>
            <a:off x="389462" y="1068946"/>
            <a:ext cx="344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Move </a:t>
            </a:r>
            <a:r>
              <a:rPr lang="fr-FR" dirty="0" err="1"/>
              <a:t>Vamos</a:t>
            </a:r>
            <a:r>
              <a:rPr lang="fr-FR" dirty="0"/>
              <a:t> back -1100 mm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AB82B6-D8BC-4F2F-B6B8-A6E1B508F30A}"/>
              </a:ext>
            </a:extLst>
          </p:cNvPr>
          <p:cNvSpPr/>
          <p:nvPr/>
        </p:nvSpPr>
        <p:spPr>
          <a:xfrm>
            <a:off x="8946524" y="1657080"/>
            <a:ext cx="1695717" cy="25843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F3A06C8-3747-AC40-84DA-E4A993629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/>
          <a:lstStyle/>
          <a:p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mounting</a:t>
            </a:r>
            <a:r>
              <a:rPr lang="fr-FR" dirty="0"/>
              <a:t> of the GRIT </a:t>
            </a:r>
            <a:r>
              <a:rPr lang="fr-FR" dirty="0" err="1"/>
              <a:t>chamber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0377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2C20E6B-A752-4D87-92C4-ED2EE4FF6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6"/>
          <a:stretch/>
        </p:blipFill>
        <p:spPr>
          <a:xfrm>
            <a:off x="2683538" y="747570"/>
            <a:ext cx="8993118" cy="55129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D2BCE81-6D22-469D-B8C4-3AD23A6F46A0}"/>
              </a:ext>
            </a:extLst>
          </p:cNvPr>
          <p:cNvSpPr txBox="1"/>
          <p:nvPr/>
        </p:nvSpPr>
        <p:spPr>
          <a:xfrm>
            <a:off x="389461" y="1068946"/>
            <a:ext cx="464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Move GRIT back -650 mm (200+450 mm)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16F250-8678-4632-81A2-A6B8F1AE5B48}"/>
              </a:ext>
            </a:extLst>
          </p:cNvPr>
          <p:cNvSpPr/>
          <p:nvPr/>
        </p:nvSpPr>
        <p:spPr>
          <a:xfrm>
            <a:off x="8298289" y="940157"/>
            <a:ext cx="2374004" cy="7169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E4AE75C-482A-4815-A769-7763ADBE1379}"/>
              </a:ext>
            </a:extLst>
          </p:cNvPr>
          <p:cNvSpPr/>
          <p:nvPr/>
        </p:nvSpPr>
        <p:spPr>
          <a:xfrm>
            <a:off x="8298289" y="4235002"/>
            <a:ext cx="2374004" cy="7169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2D0F325-3D2D-1346-9F23-A9D10F4D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/>
          <a:lstStyle/>
          <a:p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mounting</a:t>
            </a:r>
            <a:r>
              <a:rPr lang="fr-FR" dirty="0"/>
              <a:t> of the GRIT </a:t>
            </a:r>
            <a:r>
              <a:rPr lang="fr-FR" dirty="0" err="1"/>
              <a:t>chamber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3318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E634A9-2C6C-4D12-A8C8-88739933BD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6"/>
          <a:stretch/>
        </p:blipFill>
        <p:spPr>
          <a:xfrm>
            <a:off x="2972654" y="747570"/>
            <a:ext cx="8704002" cy="55129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6ED567-7E24-4F93-890F-4BE27E07720F}"/>
              </a:ext>
            </a:extLst>
          </p:cNvPr>
          <p:cNvSpPr txBox="1"/>
          <p:nvPr/>
        </p:nvSpPr>
        <p:spPr>
          <a:xfrm>
            <a:off x="344492" y="4066978"/>
            <a:ext cx="329811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Uncoupling</a:t>
            </a:r>
            <a:r>
              <a:rPr lang="fr-FR" dirty="0"/>
              <a:t> of </a:t>
            </a:r>
            <a:r>
              <a:rPr lang="fr-FR" dirty="0" err="1"/>
              <a:t>beam</a:t>
            </a:r>
            <a:r>
              <a:rPr lang="fr-FR" dirty="0"/>
              <a:t> pipe /</a:t>
            </a:r>
          </a:p>
          <a:p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> pipe</a:t>
            </a:r>
          </a:p>
          <a:p>
            <a:endParaRPr lang="fr-FR" dirty="0"/>
          </a:p>
          <a:p>
            <a:r>
              <a:rPr lang="fr-FR" dirty="0"/>
              <a:t>+ Rotation</a:t>
            </a:r>
          </a:p>
          <a:p>
            <a:endParaRPr lang="fr-FR" dirty="0"/>
          </a:p>
          <a:p>
            <a:pPr marL="285750" indent="-285750">
              <a:buFont typeface="Wingdings" pitchFamily="2" charset="2"/>
              <a:buChar char="à"/>
            </a:pPr>
            <a:r>
              <a:rPr lang="fr-FR" dirty="0"/>
              <a:t>The pipe </a:t>
            </a:r>
            <a:r>
              <a:rPr lang="fr-FR" dirty="0" err="1"/>
              <a:t>stays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</a:t>
            </a:r>
          </a:p>
          <a:p>
            <a:r>
              <a:rPr lang="fr-FR" dirty="0" err="1"/>
              <a:t>shaft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84BA6-22E3-E541-BC4B-E0C788E62E11}"/>
              </a:ext>
            </a:extLst>
          </p:cNvPr>
          <p:cNvSpPr/>
          <p:nvPr/>
        </p:nvSpPr>
        <p:spPr>
          <a:xfrm>
            <a:off x="4527031" y="2293495"/>
            <a:ext cx="1948720" cy="299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643AFA4-E442-41DF-B458-0544A1593B96}"/>
              </a:ext>
            </a:extLst>
          </p:cNvPr>
          <p:cNvSpPr/>
          <p:nvPr/>
        </p:nvSpPr>
        <p:spPr>
          <a:xfrm rot="20774202">
            <a:off x="4046450" y="2172567"/>
            <a:ext cx="632248" cy="5507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AD614BC-3010-494C-BC30-3A9BEE21E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/>
          <a:lstStyle/>
          <a:p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mounting</a:t>
            </a:r>
            <a:r>
              <a:rPr lang="fr-FR" dirty="0"/>
              <a:t> of the GRIT </a:t>
            </a:r>
            <a:r>
              <a:rPr lang="fr-FR" dirty="0" err="1"/>
              <a:t>chamber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9724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E634A9-2C6C-4D12-A8C8-88739933BD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6"/>
          <a:stretch/>
        </p:blipFill>
        <p:spPr>
          <a:xfrm>
            <a:off x="2972654" y="747570"/>
            <a:ext cx="8704002" cy="55129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D520BA-E69F-4F63-A196-41BF332FCE00}"/>
              </a:ext>
            </a:extLst>
          </p:cNvPr>
          <p:cNvSpPr txBox="1"/>
          <p:nvPr/>
        </p:nvSpPr>
        <p:spPr>
          <a:xfrm>
            <a:off x="494393" y="4022008"/>
            <a:ext cx="269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rotated</a:t>
            </a:r>
            <a:r>
              <a:rPr lang="fr-FR" dirty="0"/>
              <a:t> at </a:t>
            </a:r>
          </a:p>
          <a:p>
            <a:r>
              <a:rPr lang="fr-FR" dirty="0"/>
              <a:t>-28 </a:t>
            </a:r>
            <a:r>
              <a:rPr lang="fr-FR" dirty="0" err="1"/>
              <a:t>deg</a:t>
            </a:r>
            <a:r>
              <a:rPr lang="fr-FR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F623F-715F-F342-BF37-D997B2822F91}"/>
              </a:ext>
            </a:extLst>
          </p:cNvPr>
          <p:cNvSpPr/>
          <p:nvPr/>
        </p:nvSpPr>
        <p:spPr>
          <a:xfrm>
            <a:off x="4527031" y="2293495"/>
            <a:ext cx="1948720" cy="299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643AFA4-E442-41DF-B458-0544A1593B96}"/>
              </a:ext>
            </a:extLst>
          </p:cNvPr>
          <p:cNvSpPr/>
          <p:nvPr/>
        </p:nvSpPr>
        <p:spPr>
          <a:xfrm rot="20774202">
            <a:off x="4490168" y="1545514"/>
            <a:ext cx="859960" cy="37669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FA969DF-C13A-4645-B624-3A642214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/>
          <a:lstStyle/>
          <a:p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mounting</a:t>
            </a:r>
            <a:r>
              <a:rPr lang="fr-FR" dirty="0"/>
              <a:t> of the GRIT </a:t>
            </a:r>
            <a:r>
              <a:rPr lang="fr-FR" dirty="0" err="1"/>
              <a:t>chamber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0179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DD2D8F9-A0D2-4374-8935-40B81835D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" r="17274"/>
          <a:stretch/>
        </p:blipFill>
        <p:spPr>
          <a:xfrm>
            <a:off x="3292699" y="747570"/>
            <a:ext cx="8383957" cy="547906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96F4BE9-DBC3-4684-827E-435108863C08}"/>
              </a:ext>
            </a:extLst>
          </p:cNvPr>
          <p:cNvSpPr txBox="1"/>
          <p:nvPr/>
        </p:nvSpPr>
        <p:spPr>
          <a:xfrm>
            <a:off x="389462" y="1068946"/>
            <a:ext cx="269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 AGATA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moved</a:t>
            </a:r>
            <a:r>
              <a:rPr lang="fr-FR" dirty="0"/>
              <a:t> back to </a:t>
            </a:r>
            <a:r>
              <a:rPr lang="fr-FR" dirty="0" err="1"/>
              <a:t>operate</a:t>
            </a:r>
            <a:r>
              <a:rPr lang="fr-FR" dirty="0"/>
              <a:t> </a:t>
            </a:r>
            <a:r>
              <a:rPr lang="fr-FR" dirty="0" err="1"/>
              <a:t>it</a:t>
            </a:r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933DDB8-7AC5-43E5-AAEC-ABC4636B4B83}"/>
              </a:ext>
            </a:extLst>
          </p:cNvPr>
          <p:cNvSpPr/>
          <p:nvPr/>
        </p:nvSpPr>
        <p:spPr>
          <a:xfrm rot="20774202">
            <a:off x="3770077" y="3536973"/>
            <a:ext cx="1510878" cy="19815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2D26241-5D7E-784A-8E54-D814A42B3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/>
          <a:lstStyle/>
          <a:p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mounting</a:t>
            </a:r>
            <a:r>
              <a:rPr lang="fr-FR" dirty="0"/>
              <a:t> of the GRIT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C4009E-CBDF-A642-A959-5F52E0282420}"/>
              </a:ext>
            </a:extLst>
          </p:cNvPr>
          <p:cNvSpPr/>
          <p:nvPr/>
        </p:nvSpPr>
        <p:spPr>
          <a:xfrm>
            <a:off x="4766871" y="2293495"/>
            <a:ext cx="1169233" cy="3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079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7E603C4-6958-1B43-94B9-44D0B49F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6B7177-39A0-0C41-95DE-C9E4CE76D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1" y="838316"/>
            <a:ext cx="4095249" cy="34713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D864A7-B0C2-1646-910E-79E82ECA2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978" y="2504767"/>
            <a:ext cx="3987066" cy="390352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374EE2-7587-BD48-B3B1-D28E1491F35C}"/>
              </a:ext>
            </a:extLst>
          </p:cNvPr>
          <p:cNvSpPr txBox="1"/>
          <p:nvPr/>
        </p:nvSpPr>
        <p:spPr>
          <a:xfrm>
            <a:off x="494677" y="1184223"/>
            <a:ext cx="6537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chambers</a:t>
            </a:r>
            <a:r>
              <a:rPr lang="fr-FR" dirty="0"/>
              <a:t> </a:t>
            </a:r>
            <a:r>
              <a:rPr lang="fr-FR" dirty="0" err="1"/>
              <a:t>almost</a:t>
            </a:r>
            <a:r>
              <a:rPr lang="fr-FR" dirty="0"/>
              <a:t> </a:t>
            </a:r>
            <a:r>
              <a:rPr lang="fr-FR" dirty="0" err="1"/>
              <a:t>finalised</a:t>
            </a:r>
            <a:endParaRPr lang="fr-FR" dirty="0"/>
          </a:p>
          <a:p>
            <a:pPr lvl="1"/>
            <a:r>
              <a:rPr lang="fr-FR" dirty="0"/>
              <a:t>--&gt; frame fixing points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checked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Internal</a:t>
            </a:r>
            <a:r>
              <a:rPr lang="fr-FR" dirty="0"/>
              <a:t> design for detectors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finalised</a:t>
            </a:r>
            <a:r>
              <a:rPr lang="fr-FR" dirty="0"/>
              <a:t> (supports, </a:t>
            </a:r>
            <a:r>
              <a:rPr lang="fr-FR" dirty="0" err="1"/>
              <a:t>kaptons</a:t>
            </a:r>
            <a:r>
              <a:rPr lang="fr-FR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84155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5C956-F017-4449-BB68-861BFF34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993" y="169116"/>
            <a:ext cx="5971808" cy="488983"/>
          </a:xfrm>
        </p:spPr>
        <p:txBody>
          <a:bodyPr/>
          <a:lstStyle/>
          <a:p>
            <a:pPr>
              <a:tabLst>
                <a:tab pos="796925" algn="l"/>
              </a:tabLst>
            </a:pPr>
            <a:r>
              <a:rPr lang="fr-FR" dirty="0"/>
              <a:t>GRIT Phase 0  configuration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70B155-6B71-1B4E-BD1F-DD477D257A48}"/>
              </a:ext>
            </a:extLst>
          </p:cNvPr>
          <p:cNvSpPr txBox="1"/>
          <p:nvPr/>
        </p:nvSpPr>
        <p:spPr>
          <a:xfrm>
            <a:off x="285751" y="2871788"/>
            <a:ext cx="34177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6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trapezoidal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detectors (2 stages) 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>
                <a:solidFill>
                  <a:srgbClr val="7030A0"/>
                </a:solidFill>
              </a:rPr>
              <a:t>GRIT </a:t>
            </a:r>
            <a:r>
              <a:rPr lang="fr-FR" dirty="0" err="1">
                <a:solidFill>
                  <a:srgbClr val="7030A0"/>
                </a:solidFill>
              </a:rPr>
              <a:t>electronics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(PLAS)</a:t>
            </a:r>
          </a:p>
          <a:p>
            <a:endParaRPr lang="fr-FR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+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annular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 (1stage)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 err="1">
                <a:solidFill>
                  <a:srgbClr val="F527BA"/>
                </a:solidFill>
              </a:rPr>
              <a:t>Mesytec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F15A02-7F93-B74D-9926-E670CFC48CA3}"/>
              </a:ext>
            </a:extLst>
          </p:cNvPr>
          <p:cNvSpPr txBox="1"/>
          <p:nvPr/>
        </p:nvSpPr>
        <p:spPr>
          <a:xfrm>
            <a:off x="114301" y="1215510"/>
            <a:ext cx="3686175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UPSTREAM (AGATA </a:t>
            </a:r>
            <a:r>
              <a:rPr lang="fr-FR" b="1" dirty="0" err="1">
                <a:solidFill>
                  <a:srgbClr val="7030A0"/>
                </a:solidFill>
              </a:rPr>
              <a:t>side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1E7CE4-F5A4-2D43-A722-758267CDD7D4}"/>
              </a:ext>
            </a:extLst>
          </p:cNvPr>
          <p:cNvSpPr txBox="1"/>
          <p:nvPr/>
        </p:nvSpPr>
        <p:spPr>
          <a:xfrm>
            <a:off x="7603330" y="1210748"/>
            <a:ext cx="3998121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DOWNSTREAM (VAMOS </a:t>
            </a:r>
            <a:r>
              <a:rPr lang="fr-FR" b="1" dirty="0" err="1">
                <a:solidFill>
                  <a:srgbClr val="7030A0"/>
                </a:solidFill>
              </a:rPr>
              <a:t>side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99B06D-FAF4-B844-BA66-6AE0CB42E46E}"/>
              </a:ext>
            </a:extLst>
          </p:cNvPr>
          <p:cNvSpPr txBox="1"/>
          <p:nvPr/>
        </p:nvSpPr>
        <p:spPr>
          <a:xfrm>
            <a:off x="3983830" y="1205986"/>
            <a:ext cx="3412333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90 </a:t>
            </a:r>
            <a:r>
              <a:rPr lang="fr-FR" b="1" dirty="0" err="1">
                <a:solidFill>
                  <a:srgbClr val="7030A0"/>
                </a:solidFill>
              </a:rPr>
              <a:t>degrees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36DC2D-431A-5B4C-890D-3E4CB05CEA81}"/>
              </a:ext>
            </a:extLst>
          </p:cNvPr>
          <p:cNvSpPr txBox="1"/>
          <p:nvPr/>
        </p:nvSpPr>
        <p:spPr>
          <a:xfrm>
            <a:off x="4024312" y="1708785"/>
            <a:ext cx="3563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1 square detector (1 or 2 stages ?) 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 err="1">
                <a:solidFill>
                  <a:srgbClr val="F527BA"/>
                </a:solidFill>
              </a:rPr>
              <a:t>Mesytec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730B174-5FE8-4143-B590-80CD96DD227E}"/>
              </a:ext>
            </a:extLst>
          </p:cNvPr>
          <p:cNvCxnSpPr>
            <a:cxnSpLocks/>
          </p:cNvCxnSpPr>
          <p:nvPr/>
        </p:nvCxnSpPr>
        <p:spPr>
          <a:xfrm>
            <a:off x="3700464" y="3114675"/>
            <a:ext cx="0" cy="2171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18F69A7-DE1C-764B-832F-EB391E50C9DD}"/>
              </a:ext>
            </a:extLst>
          </p:cNvPr>
          <p:cNvCxnSpPr>
            <a:cxnSpLocks/>
          </p:cNvCxnSpPr>
          <p:nvPr/>
        </p:nvCxnSpPr>
        <p:spPr>
          <a:xfrm flipH="1">
            <a:off x="3709989" y="5281612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9439BC9-B348-3B4A-812E-9551FB1AC406}"/>
              </a:ext>
            </a:extLst>
          </p:cNvPr>
          <p:cNvCxnSpPr>
            <a:cxnSpLocks/>
          </p:cNvCxnSpPr>
          <p:nvPr/>
        </p:nvCxnSpPr>
        <p:spPr>
          <a:xfrm flipH="1">
            <a:off x="3705227" y="3090861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56353AA-57D9-0C40-8AEC-49360D067903}"/>
              </a:ext>
            </a:extLst>
          </p:cNvPr>
          <p:cNvCxnSpPr>
            <a:cxnSpLocks/>
          </p:cNvCxnSpPr>
          <p:nvPr/>
        </p:nvCxnSpPr>
        <p:spPr>
          <a:xfrm flipH="1">
            <a:off x="4757739" y="2386012"/>
            <a:ext cx="12858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AF71F16-09E3-2F44-9E15-8FB16EBE2205}"/>
              </a:ext>
            </a:extLst>
          </p:cNvPr>
          <p:cNvCxnSpPr>
            <a:cxnSpLocks/>
          </p:cNvCxnSpPr>
          <p:nvPr/>
        </p:nvCxnSpPr>
        <p:spPr>
          <a:xfrm>
            <a:off x="6024562" y="2395537"/>
            <a:ext cx="0" cy="347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C528561-C1C2-D849-94E9-2A0A2170D7A5}"/>
              </a:ext>
            </a:extLst>
          </p:cNvPr>
          <p:cNvCxnSpPr>
            <a:cxnSpLocks/>
          </p:cNvCxnSpPr>
          <p:nvPr/>
        </p:nvCxnSpPr>
        <p:spPr>
          <a:xfrm>
            <a:off x="4733925" y="2390775"/>
            <a:ext cx="0" cy="347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3D84680-8730-C64B-9B98-A7C9983CA331}"/>
              </a:ext>
            </a:extLst>
          </p:cNvPr>
          <p:cNvCxnSpPr>
            <a:cxnSpLocks/>
          </p:cNvCxnSpPr>
          <p:nvPr/>
        </p:nvCxnSpPr>
        <p:spPr>
          <a:xfrm>
            <a:off x="7581901" y="2981326"/>
            <a:ext cx="0" cy="2133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3B234B5-B7A0-3A44-A5B8-765DBC35AEAA}"/>
              </a:ext>
            </a:extLst>
          </p:cNvPr>
          <p:cNvCxnSpPr>
            <a:cxnSpLocks/>
          </p:cNvCxnSpPr>
          <p:nvPr/>
        </p:nvCxnSpPr>
        <p:spPr>
          <a:xfrm flipH="1">
            <a:off x="7162801" y="5119688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2769A21-207B-0149-8930-300BDBFAC32B}"/>
              </a:ext>
            </a:extLst>
          </p:cNvPr>
          <p:cNvCxnSpPr>
            <a:cxnSpLocks/>
          </p:cNvCxnSpPr>
          <p:nvPr/>
        </p:nvCxnSpPr>
        <p:spPr>
          <a:xfrm flipH="1">
            <a:off x="7172327" y="2986087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10C1A77C-B233-5F42-BAE7-4339A9D4D7CF}"/>
              </a:ext>
            </a:extLst>
          </p:cNvPr>
          <p:cNvSpPr txBox="1"/>
          <p:nvPr/>
        </p:nvSpPr>
        <p:spPr>
          <a:xfrm>
            <a:off x="7639051" y="3095625"/>
            <a:ext cx="34177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6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trapezoidal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detectors (2 stages) 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 err="1">
                <a:solidFill>
                  <a:srgbClr val="F527BA"/>
                </a:solidFill>
              </a:rPr>
              <a:t>Mesytec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+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annular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 ? (1 stage ?)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 err="1">
                <a:solidFill>
                  <a:srgbClr val="F527BA"/>
                </a:solidFill>
              </a:rPr>
              <a:t>Mesytec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A936024-C9BB-E34A-B00B-B5058B6BC0B3}"/>
              </a:ext>
            </a:extLst>
          </p:cNvPr>
          <p:cNvSpPr txBox="1"/>
          <p:nvPr/>
        </p:nvSpPr>
        <p:spPr>
          <a:xfrm>
            <a:off x="157163" y="5772151"/>
            <a:ext cx="513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Total :  ~ 4300 </a:t>
            </a:r>
            <a:r>
              <a:rPr lang="fr-FR" dirty="0" err="1"/>
              <a:t>strips</a:t>
            </a:r>
            <a:r>
              <a:rPr lang="fr-FR" dirty="0"/>
              <a:t> (1920 </a:t>
            </a:r>
            <a:r>
              <a:rPr lang="fr-FR" dirty="0" err="1"/>
              <a:t>read</a:t>
            </a:r>
            <a:r>
              <a:rPr lang="fr-FR" dirty="0"/>
              <a:t> by GRIT </a:t>
            </a:r>
            <a:r>
              <a:rPr lang="fr-FR" dirty="0" err="1"/>
              <a:t>electronics</a:t>
            </a:r>
            <a:r>
              <a:rPr lang="fr-FR" dirty="0"/>
              <a:t>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BFCA585-A84C-274F-8EBC-525ADD5D1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11" y="2791526"/>
            <a:ext cx="2831989" cy="270916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3C4D4FA-6A1E-EE4D-934C-586517009BC4}"/>
              </a:ext>
            </a:extLst>
          </p:cNvPr>
          <p:cNvSpPr txBox="1"/>
          <p:nvPr/>
        </p:nvSpPr>
        <p:spPr>
          <a:xfrm rot="778370">
            <a:off x="8079697" y="2128602"/>
            <a:ext cx="290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EB671B"/>
                </a:solidFill>
              </a:rPr>
              <a:t>Depending</a:t>
            </a:r>
            <a:r>
              <a:rPr lang="fr-FR" dirty="0">
                <a:solidFill>
                  <a:srgbClr val="EB671B"/>
                </a:solidFill>
              </a:rPr>
              <a:t> on </a:t>
            </a:r>
            <a:r>
              <a:rPr lang="fr-FR" dirty="0" err="1">
                <a:solidFill>
                  <a:srgbClr val="EB671B"/>
                </a:solidFill>
              </a:rPr>
              <a:t>Physics</a:t>
            </a:r>
            <a:r>
              <a:rPr lang="fr-FR" dirty="0">
                <a:solidFill>
                  <a:srgbClr val="EB671B"/>
                </a:solidFill>
              </a:rPr>
              <a:t> cases !</a:t>
            </a:r>
          </a:p>
        </p:txBody>
      </p:sp>
    </p:spTree>
    <p:extLst>
      <p:ext uri="{BB962C8B-B14F-4D97-AF65-F5344CB8AC3E}">
        <p14:creationId xmlns:p14="http://schemas.microsoft.com/office/powerpoint/2010/main" val="44604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EC5452-9548-9E4F-9C3B-580FB9DE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Mechanics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the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AC88433-7FA3-5E42-BA46-DA2E2C9C53EC}"/>
              </a:ext>
            </a:extLst>
          </p:cNvPr>
          <p:cNvSpPr txBox="1">
            <a:spLocks/>
          </p:cNvSpPr>
          <p:nvPr/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4482E4-2755-428D-9FA0-A70F543F90C8}" type="slidenum">
              <a:rPr lang="en-US" altLang="fr-FR" smtClean="0"/>
              <a:pPr>
                <a:defRPr/>
              </a:pPr>
              <a:t>3</a:t>
            </a:fld>
            <a:endParaRPr lang="en-US" alt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44A91D-4C7B-D043-B422-3974DAB9244A}"/>
              </a:ext>
            </a:extLst>
          </p:cNvPr>
          <p:cNvSpPr txBox="1"/>
          <p:nvPr/>
        </p:nvSpPr>
        <p:spPr>
          <a:xfrm>
            <a:off x="214314" y="1458397"/>
            <a:ext cx="3686175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UPSTREAM (AGATA </a:t>
            </a:r>
            <a:r>
              <a:rPr lang="fr-FR" b="1" dirty="0" err="1">
                <a:solidFill>
                  <a:srgbClr val="7030A0"/>
                </a:solidFill>
              </a:rPr>
              <a:t>side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  <a:p>
            <a:pPr algn="ctr"/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66203B-D4B5-BE4F-A953-6B7C9382722C}"/>
              </a:ext>
            </a:extLst>
          </p:cNvPr>
          <p:cNvSpPr txBox="1"/>
          <p:nvPr/>
        </p:nvSpPr>
        <p:spPr>
          <a:xfrm>
            <a:off x="171451" y="2100262"/>
            <a:ext cx="3829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Trapezoidal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+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annular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detectors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hold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by GRIT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cooling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blocks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attached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to the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reaction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chamber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46A9AF-CABA-854E-9C8A-91438E229E51}"/>
              </a:ext>
            </a:extLst>
          </p:cNvPr>
          <p:cNvSpPr txBox="1"/>
          <p:nvPr/>
        </p:nvSpPr>
        <p:spPr>
          <a:xfrm>
            <a:off x="4426742" y="1448873"/>
            <a:ext cx="3412333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90 </a:t>
            </a:r>
            <a:r>
              <a:rPr lang="fr-FR" b="1" dirty="0" err="1">
                <a:solidFill>
                  <a:srgbClr val="7030A0"/>
                </a:solidFill>
              </a:rPr>
              <a:t>degrees</a:t>
            </a:r>
            <a:endParaRPr lang="fr-FR" b="1" dirty="0">
              <a:solidFill>
                <a:srgbClr val="7030A0"/>
              </a:solidFill>
            </a:endParaRPr>
          </a:p>
          <a:p>
            <a:pPr algn="ctr"/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New support 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designed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275F7C-B5B6-0549-BFDF-A6E4D41EAF02}"/>
              </a:ext>
            </a:extLst>
          </p:cNvPr>
          <p:cNvSpPr txBox="1"/>
          <p:nvPr/>
        </p:nvSpPr>
        <p:spPr>
          <a:xfrm>
            <a:off x="8089105" y="1453635"/>
            <a:ext cx="3998121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DOWNSTREAM (VAMOS </a:t>
            </a:r>
            <a:r>
              <a:rPr lang="fr-FR" b="1" dirty="0" err="1">
                <a:solidFill>
                  <a:srgbClr val="7030A0"/>
                </a:solidFill>
              </a:rPr>
              <a:t>side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  <a:p>
            <a:pPr algn="ctr"/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New support 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designed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84F826-8E5B-DD4F-88CF-69305B8B4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35" y="3616381"/>
            <a:ext cx="3068753" cy="24843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B8F6E24-A326-634F-95AD-F2D2ACED6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82"/>
          <a:stretch/>
        </p:blipFill>
        <p:spPr>
          <a:xfrm>
            <a:off x="9250395" y="2818150"/>
            <a:ext cx="1827335" cy="36554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7BE5F52-0F59-0540-B48D-8C21D5E93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178" y="3147933"/>
            <a:ext cx="3605966" cy="30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3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CFFA3-B7BE-CA4E-8647-06E74FAC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</a:t>
            </a:r>
            <a:r>
              <a:rPr lang="fr-FR" dirty="0" err="1"/>
              <a:t>view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9F0D07-1772-694F-AB93-92E433004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9" y="1259174"/>
            <a:ext cx="5473288" cy="46394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09F449-3673-B844-B3D9-8CD1CE7B6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07" y="1049312"/>
            <a:ext cx="4156207" cy="35901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EF031E6-EEA8-CB4C-A851-DFC6DE07FE3B}"/>
              </a:ext>
            </a:extLst>
          </p:cNvPr>
          <p:cNvSpPr txBox="1"/>
          <p:nvPr/>
        </p:nvSpPr>
        <p:spPr>
          <a:xfrm>
            <a:off x="6316802" y="5351487"/>
            <a:ext cx="5836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Integration</a:t>
            </a:r>
            <a:r>
              <a:rPr lang="fr-FR" dirty="0"/>
              <a:t> of the </a:t>
            </a:r>
            <a:r>
              <a:rPr lang="fr-FR" b="1" dirty="0" err="1"/>
              <a:t>cryogenic</a:t>
            </a:r>
            <a:r>
              <a:rPr lang="fr-FR" b="1" dirty="0"/>
              <a:t> </a:t>
            </a:r>
            <a:r>
              <a:rPr lang="fr-FR" b="1" baseline="30000" dirty="0"/>
              <a:t>3</a:t>
            </a:r>
            <a:r>
              <a:rPr lang="fr-FR" b="1" dirty="0"/>
              <a:t>He </a:t>
            </a:r>
            <a:r>
              <a:rPr lang="fr-FR" b="1" dirty="0" err="1"/>
              <a:t>target</a:t>
            </a:r>
            <a:r>
              <a:rPr lang="fr-FR" b="1" dirty="0"/>
              <a:t> </a:t>
            </a:r>
            <a:r>
              <a:rPr lang="fr-FR" dirty="0"/>
              <a:t>(CTADIR and ATRACT)</a:t>
            </a:r>
          </a:p>
          <a:p>
            <a:r>
              <a:rPr lang="fr-FR" dirty="0"/>
              <a:t>in DN150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4272972-AA4D-7143-B3D5-EC2A80D0254D}"/>
              </a:ext>
            </a:extLst>
          </p:cNvPr>
          <p:cNvSpPr txBox="1"/>
          <p:nvPr/>
        </p:nvSpPr>
        <p:spPr>
          <a:xfrm>
            <a:off x="6056027" y="5051685"/>
            <a:ext cx="191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Main </a:t>
            </a:r>
            <a:r>
              <a:rPr lang="fr-FR" b="1" dirty="0" err="1"/>
              <a:t>constraint</a:t>
            </a:r>
            <a:r>
              <a:rPr lang="fr-FR" b="1" dirty="0"/>
              <a:t> = </a:t>
            </a:r>
          </a:p>
        </p:txBody>
      </p:sp>
    </p:spTree>
    <p:extLst>
      <p:ext uri="{BB962C8B-B14F-4D97-AF65-F5344CB8AC3E}">
        <p14:creationId xmlns:p14="http://schemas.microsoft.com/office/powerpoint/2010/main" val="337573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CFFA3-B7BE-CA4E-8647-06E74FAC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</a:t>
            </a:r>
            <a:r>
              <a:rPr lang="fr-FR" dirty="0" err="1"/>
              <a:t>view</a:t>
            </a:r>
            <a:r>
              <a:rPr lang="fr-FR" dirty="0"/>
              <a:t> - Main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9F0D07-1772-694F-AB93-92E433004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9" y="1424066"/>
            <a:ext cx="5473288" cy="46394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233E7F-D570-6F48-9273-BCF502B80B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5"/>
          <a:stretch/>
        </p:blipFill>
        <p:spPr>
          <a:xfrm>
            <a:off x="7029732" y="2698229"/>
            <a:ext cx="4122950" cy="36650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ECF70E3-EE32-2546-9311-A27C955C75A0}"/>
              </a:ext>
            </a:extLst>
          </p:cNvPr>
          <p:cNvSpPr txBox="1"/>
          <p:nvPr/>
        </p:nvSpPr>
        <p:spPr>
          <a:xfrm>
            <a:off x="6775555" y="1678899"/>
            <a:ext cx="4945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GRIT detectors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mounted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the </a:t>
            </a:r>
            <a:r>
              <a:rPr lang="fr-FR" dirty="0" err="1"/>
              <a:t>reaction</a:t>
            </a:r>
            <a:endParaRPr lang="fr-FR" dirty="0"/>
          </a:p>
          <a:p>
            <a:r>
              <a:rPr lang="fr-FR" dirty="0" err="1"/>
              <a:t>chamber</a:t>
            </a:r>
            <a:r>
              <a:rPr lang="fr-FR" dirty="0"/>
              <a:t> in the LAB and </a:t>
            </a:r>
            <a:r>
              <a:rPr lang="fr-FR" dirty="0" err="1"/>
              <a:t>brought</a:t>
            </a:r>
            <a:r>
              <a:rPr lang="fr-FR" dirty="0"/>
              <a:t> all </a:t>
            </a:r>
            <a:r>
              <a:rPr lang="fr-FR" dirty="0" err="1"/>
              <a:t>together</a:t>
            </a:r>
            <a:r>
              <a:rPr lang="fr-FR" dirty="0"/>
              <a:t> in</a:t>
            </a:r>
          </a:p>
          <a:p>
            <a:r>
              <a:rPr lang="fr-FR" dirty="0"/>
              <a:t>the </a:t>
            </a:r>
            <a:r>
              <a:rPr lang="fr-FR" dirty="0" err="1"/>
              <a:t>experimental</a:t>
            </a:r>
            <a:r>
              <a:rPr lang="fr-FR" dirty="0"/>
              <a:t> room.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5FABE04-2894-9044-B79C-940770497D88}"/>
              </a:ext>
            </a:extLst>
          </p:cNvPr>
          <p:cNvSpPr txBox="1"/>
          <p:nvPr/>
        </p:nvSpPr>
        <p:spPr>
          <a:xfrm>
            <a:off x="7495082" y="1004340"/>
            <a:ext cx="339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Main </a:t>
            </a:r>
            <a:r>
              <a:rPr lang="fr-FR" b="1" dirty="0" err="1"/>
              <a:t>reaction</a:t>
            </a:r>
            <a:r>
              <a:rPr lang="fr-FR" b="1" dirty="0"/>
              <a:t> </a:t>
            </a:r>
            <a:r>
              <a:rPr lang="fr-FR" b="1" dirty="0" err="1"/>
              <a:t>chamber</a:t>
            </a:r>
            <a:r>
              <a:rPr lang="fr-FR" b="1" dirty="0"/>
              <a:t> (3 mm Al)</a:t>
            </a:r>
          </a:p>
        </p:txBody>
      </p:sp>
    </p:spTree>
    <p:extLst>
      <p:ext uri="{BB962C8B-B14F-4D97-AF65-F5344CB8AC3E}">
        <p14:creationId xmlns:p14="http://schemas.microsoft.com/office/powerpoint/2010/main" val="3867659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C4E770-22A0-40F3-B83A-448D8200B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10" y="1396900"/>
            <a:ext cx="3282574" cy="402953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1F95F7B-678A-4D5F-951F-2503439AA597}"/>
              </a:ext>
            </a:extLst>
          </p:cNvPr>
          <p:cNvSpPr txBox="1"/>
          <p:nvPr/>
        </p:nvSpPr>
        <p:spPr>
          <a:xfrm>
            <a:off x="304660" y="782303"/>
            <a:ext cx="44818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Pumping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needs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: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dirty="0"/>
              <a:t>Vacuum tests </a:t>
            </a:r>
            <a:r>
              <a:rPr lang="fr-FR" dirty="0" err="1"/>
              <a:t>were</a:t>
            </a:r>
            <a:r>
              <a:rPr lang="fr-FR" dirty="0"/>
              <a:t> performe for GRIT</a:t>
            </a:r>
          </a:p>
          <a:p>
            <a:r>
              <a:rPr lang="fr-FR" dirty="0"/>
              <a:t>Main contributions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detectors packaging</a:t>
            </a:r>
          </a:p>
          <a:p>
            <a:pPr marL="285750" indent="-285750">
              <a:buFontTx/>
              <a:buChar char="-"/>
            </a:pPr>
            <a:r>
              <a:rPr lang="fr-FR" dirty="0"/>
              <a:t>FEB</a:t>
            </a:r>
          </a:p>
          <a:p>
            <a:endParaRPr lang="fr-FR" dirty="0"/>
          </a:p>
          <a:p>
            <a:r>
              <a:rPr lang="fr-FR" b="1" dirty="0" err="1"/>
              <a:t>Need</a:t>
            </a:r>
            <a:r>
              <a:rPr lang="fr-FR" b="1" dirty="0"/>
              <a:t> to </a:t>
            </a:r>
            <a:r>
              <a:rPr lang="fr-FR" b="1" dirty="0" err="1"/>
              <a:t>reach</a:t>
            </a:r>
            <a:r>
              <a:rPr lang="fr-FR" b="1" dirty="0"/>
              <a:t>  few 10</a:t>
            </a:r>
            <a:r>
              <a:rPr lang="fr-FR" b="1" baseline="30000" dirty="0"/>
              <a:t>-7 </a:t>
            </a:r>
            <a:r>
              <a:rPr lang="fr-FR" b="1" dirty="0"/>
              <a:t>mbar for </a:t>
            </a:r>
            <a:r>
              <a:rPr lang="fr-FR" b="1" dirty="0" err="1"/>
              <a:t>cryogenic</a:t>
            </a:r>
            <a:r>
              <a:rPr lang="fr-FR" b="1" dirty="0"/>
              <a:t> </a:t>
            </a:r>
            <a:r>
              <a:rPr lang="fr-FR" b="1" dirty="0" err="1"/>
              <a:t>target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2x DN200 turbo-</a:t>
            </a:r>
            <a:r>
              <a:rPr lang="fr-FR" dirty="0" err="1"/>
              <a:t>pumps</a:t>
            </a:r>
            <a:endParaRPr lang="fr-FR" dirty="0"/>
          </a:p>
          <a:p>
            <a:r>
              <a:rPr lang="fr-FR" dirty="0"/>
              <a:t>1x DN40 gauge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Electronics/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Connectics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:</a:t>
            </a:r>
          </a:p>
          <a:p>
            <a:r>
              <a:rPr lang="fr-FR" dirty="0"/>
              <a:t>3x brides AXON for GRIT </a:t>
            </a:r>
            <a:r>
              <a:rPr lang="fr-FR" dirty="0" err="1"/>
              <a:t>electronics</a:t>
            </a:r>
            <a:endParaRPr lang="fr-FR" dirty="0"/>
          </a:p>
          <a:p>
            <a:r>
              <a:rPr lang="fr-FR" dirty="0"/>
              <a:t>4x brides PISTA for plan B (</a:t>
            </a:r>
            <a:r>
              <a:rPr lang="fr-FR" dirty="0" err="1"/>
              <a:t>Mesytec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Cooling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system (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only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for GRIT) :</a:t>
            </a:r>
          </a:p>
          <a:p>
            <a:r>
              <a:rPr lang="fr-FR" dirty="0"/>
              <a:t>3x </a:t>
            </a:r>
            <a:r>
              <a:rPr lang="fr-FR" dirty="0" err="1"/>
              <a:t>flanges</a:t>
            </a:r>
            <a:r>
              <a:rPr lang="fr-FR" dirty="0"/>
              <a:t> for </a:t>
            </a:r>
            <a:r>
              <a:rPr lang="fr-FR" dirty="0" err="1"/>
              <a:t>cooling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2F0573-7D5A-4632-A532-3C09165D13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47" y="1039598"/>
            <a:ext cx="2850138" cy="437873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5EE6BA0-6C84-E043-AFD0-A1D4B7EA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/>
          <a:lstStyle/>
          <a:p>
            <a:r>
              <a:rPr lang="fr-FR" dirty="0"/>
              <a:t>General </a:t>
            </a:r>
            <a:r>
              <a:rPr lang="fr-FR" dirty="0" err="1"/>
              <a:t>view</a:t>
            </a:r>
            <a:r>
              <a:rPr lang="fr-FR" dirty="0"/>
              <a:t> -  </a:t>
            </a:r>
            <a:r>
              <a:rPr lang="fr-FR" dirty="0" err="1"/>
              <a:t>Chamber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all utilities</a:t>
            </a:r>
          </a:p>
        </p:txBody>
      </p:sp>
    </p:spTree>
    <p:extLst>
      <p:ext uri="{BB962C8B-B14F-4D97-AF65-F5344CB8AC3E}">
        <p14:creationId xmlns:p14="http://schemas.microsoft.com/office/powerpoint/2010/main" val="131741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4AD6A44-879B-F943-B2E9-6F4FF1165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0" y="1783828"/>
            <a:ext cx="3599668" cy="420474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B536A0-2782-544E-B02E-629BCCA9A577}"/>
              </a:ext>
            </a:extLst>
          </p:cNvPr>
          <p:cNvSpPr txBox="1"/>
          <p:nvPr/>
        </p:nvSpPr>
        <p:spPr>
          <a:xfrm>
            <a:off x="3372787" y="1079292"/>
            <a:ext cx="86343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Detector </a:t>
            </a:r>
            <a:r>
              <a:rPr lang="fr-FR" dirty="0" err="1"/>
              <a:t>mounted</a:t>
            </a:r>
            <a:r>
              <a:rPr lang="fr-FR" dirty="0"/>
              <a:t> and </a:t>
            </a:r>
            <a:r>
              <a:rPr lang="fr-FR" dirty="0" err="1"/>
              <a:t>measured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Reference points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taken</a:t>
            </a:r>
            <a:r>
              <a:rPr lang="fr-FR" dirty="0"/>
              <a:t> on the </a:t>
            </a:r>
            <a:r>
              <a:rPr lang="fr-FR" dirty="0" err="1"/>
              <a:t>chamber</a:t>
            </a:r>
            <a:r>
              <a:rPr lang="fr-FR" dirty="0"/>
              <a:t> and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adjust</a:t>
            </a:r>
            <a:r>
              <a:rPr lang="fr-FR" dirty="0"/>
              <a:t> the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Measurement</a:t>
            </a:r>
            <a:r>
              <a:rPr lang="fr-FR" dirty="0"/>
              <a:t> of the </a:t>
            </a:r>
            <a:r>
              <a:rPr lang="fr-FR" dirty="0" err="1"/>
              <a:t>shape</a:t>
            </a:r>
            <a:r>
              <a:rPr lang="fr-FR" dirty="0"/>
              <a:t> of the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> (Al)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Installation of the Al </a:t>
            </a:r>
            <a:r>
              <a:rPr lang="fr-FR" dirty="0" err="1"/>
              <a:t>chamber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Installation of </a:t>
            </a:r>
            <a:r>
              <a:rPr lang="fr-FR" dirty="0" err="1"/>
              <a:t>chamber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all utilities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Adjustement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laser </a:t>
            </a:r>
            <a:r>
              <a:rPr lang="fr-FR" dirty="0" err="1"/>
              <a:t>tracker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Connection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chambers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Insertion </a:t>
            </a:r>
            <a:r>
              <a:rPr lang="fr-FR" dirty="0" err="1"/>
              <a:t>into</a:t>
            </a:r>
            <a:r>
              <a:rPr lang="fr-FR" dirty="0"/>
              <a:t> AGATA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7E997AF-587C-4666-AF29-3AA308670730}"/>
              </a:ext>
            </a:extLst>
          </p:cNvPr>
          <p:cNvSpPr txBox="1"/>
          <p:nvPr/>
        </p:nvSpPr>
        <p:spPr>
          <a:xfrm>
            <a:off x="439572" y="1351930"/>
            <a:ext cx="192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Welded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frame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E81A40-57EE-4C85-9AE0-98C68849F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70" y="4152274"/>
            <a:ext cx="3862865" cy="21917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950C7BB-882F-4AA9-A93D-95BD7AC13A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57" y="3832422"/>
            <a:ext cx="3843408" cy="235677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86C4A3-450D-454C-BCC4-9516F4BC6CE9}"/>
              </a:ext>
            </a:extLst>
          </p:cNvPr>
          <p:cNvSpPr txBox="1"/>
          <p:nvPr/>
        </p:nvSpPr>
        <p:spPr>
          <a:xfrm>
            <a:off x="5138573" y="4125231"/>
            <a:ext cx="235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Rotation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4EBCB9-C6E4-4595-A258-92FC8A80AD9E}"/>
              </a:ext>
            </a:extLst>
          </p:cNvPr>
          <p:cNvSpPr txBox="1"/>
          <p:nvPr/>
        </p:nvSpPr>
        <p:spPr>
          <a:xfrm>
            <a:off x="9175829" y="3441123"/>
            <a:ext cx="301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X/Y/Z translation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+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Rx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Ry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rotation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713502B-B0EE-7449-9945-071CED04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 fontScale="90000"/>
          </a:bodyPr>
          <a:lstStyle/>
          <a:p>
            <a:r>
              <a:rPr lang="fr-FR" dirty="0"/>
              <a:t>Frame and </a:t>
            </a:r>
            <a:r>
              <a:rPr lang="fr-FR" dirty="0" err="1"/>
              <a:t>adjustement</a:t>
            </a:r>
            <a:r>
              <a:rPr lang="fr-FR" dirty="0"/>
              <a:t>/ </a:t>
            </a:r>
            <a:r>
              <a:rPr lang="fr-FR" dirty="0" err="1"/>
              <a:t>surveyor</a:t>
            </a:r>
            <a:r>
              <a:rPr lang="fr-FR" dirty="0"/>
              <a:t> </a:t>
            </a:r>
            <a:r>
              <a:rPr lang="fr-FR" dirty="0" err="1"/>
              <a:t>measurement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B9B42D1-BDB2-4348-BD93-C08A1AD7C64D}"/>
              </a:ext>
            </a:extLst>
          </p:cNvPr>
          <p:cNvSpPr txBox="1"/>
          <p:nvPr/>
        </p:nvSpPr>
        <p:spPr>
          <a:xfrm>
            <a:off x="3582649" y="79447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EB671B"/>
                </a:solidFill>
              </a:rPr>
              <a:t>In the LAB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896F40C-0627-F947-B7AA-F9AE7D05722D}"/>
              </a:ext>
            </a:extLst>
          </p:cNvPr>
          <p:cNvSpPr txBox="1"/>
          <p:nvPr/>
        </p:nvSpPr>
        <p:spPr>
          <a:xfrm>
            <a:off x="3525188" y="2146092"/>
            <a:ext cx="114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EB671B"/>
                </a:solidFill>
              </a:rPr>
              <a:t>At GANIL :</a:t>
            </a:r>
          </a:p>
        </p:txBody>
      </p:sp>
    </p:spTree>
    <p:extLst>
      <p:ext uri="{BB962C8B-B14F-4D97-AF65-F5344CB8AC3E}">
        <p14:creationId xmlns:p14="http://schemas.microsoft.com/office/powerpoint/2010/main" val="290731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12E5B8-A87A-4758-AA2A-4EC016CABB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1" y="754766"/>
            <a:ext cx="9283995" cy="56695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7B410DC-D114-483E-9B30-843C7A959600}"/>
              </a:ext>
            </a:extLst>
          </p:cNvPr>
          <p:cNvSpPr txBox="1"/>
          <p:nvPr/>
        </p:nvSpPr>
        <p:spPr>
          <a:xfrm>
            <a:off x="134628" y="4126940"/>
            <a:ext cx="490206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Agata 2𝜋 </a:t>
            </a:r>
            <a:r>
              <a:rPr lang="fr-FR" dirty="0" err="1"/>
              <a:t>with</a:t>
            </a:r>
            <a:r>
              <a:rPr lang="fr-FR" dirty="0"/>
              <a:t> 2 modules </a:t>
            </a:r>
            <a:r>
              <a:rPr lang="fr-FR" dirty="0" err="1"/>
              <a:t>removed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top (for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purposes</a:t>
            </a:r>
            <a:r>
              <a:rPr lang="fr-FR" dirty="0"/>
              <a:t>) and put on the </a:t>
            </a:r>
            <a:r>
              <a:rPr lang="fr-FR" dirty="0" err="1"/>
              <a:t>sides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Vamos</a:t>
            </a:r>
            <a:r>
              <a:rPr lang="fr-FR" dirty="0"/>
              <a:t> -650 mm at 0 </a:t>
            </a:r>
            <a:r>
              <a:rPr lang="fr-FR" dirty="0" err="1"/>
              <a:t>degree</a:t>
            </a:r>
            <a:r>
              <a:rPr lang="fr-FR" dirty="0"/>
              <a:t> (+/- 5 </a:t>
            </a:r>
            <a:r>
              <a:rPr lang="fr-FR" dirty="0" err="1"/>
              <a:t>deg</a:t>
            </a:r>
            <a:r>
              <a:rPr lang="fr-FR" dirty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GRIT Phase 0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mounted</a:t>
            </a:r>
            <a:r>
              <a:rPr lang="fr-FR" dirty="0"/>
              <a:t> in the </a:t>
            </a:r>
            <a:r>
              <a:rPr lang="fr-FR" dirty="0" err="1"/>
              <a:t>lab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60DD22-561A-2F43-A653-2BA9CA9B2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design for GRIT </a:t>
            </a:r>
            <a:r>
              <a:rPr lang="fr-FR" dirty="0" err="1"/>
              <a:t>integration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066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3389B5B-9E87-4F21-9295-AA5FCD561530}"/>
              </a:ext>
            </a:extLst>
          </p:cNvPr>
          <p:cNvSpPr txBox="1"/>
          <p:nvPr/>
        </p:nvSpPr>
        <p:spPr>
          <a:xfrm>
            <a:off x="0" y="1594025"/>
            <a:ext cx="36987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Beam</a:t>
            </a:r>
            <a:r>
              <a:rPr lang="fr-FR" sz="1600" dirty="0"/>
              <a:t> Pipe  </a:t>
            </a:r>
            <a:r>
              <a:rPr lang="fr-FR" sz="1600" dirty="0" err="1"/>
              <a:t>designed</a:t>
            </a:r>
            <a:r>
              <a:rPr lang="fr-FR" sz="1600" dirty="0"/>
              <a:t> by Patrice </a:t>
            </a:r>
            <a:r>
              <a:rPr lang="fr-FR" sz="1600" dirty="0" err="1"/>
              <a:t>Gangnant</a:t>
            </a:r>
            <a:r>
              <a:rPr lang="fr-FR" sz="1600" dirty="0"/>
              <a:t>)</a:t>
            </a:r>
          </a:p>
          <a:p>
            <a:r>
              <a:rPr lang="fr-FR" sz="1600" dirty="0"/>
              <a:t> </a:t>
            </a:r>
            <a:r>
              <a:rPr lang="fr-FR" sz="1600" b="1" dirty="0"/>
              <a:t>( </a:t>
            </a:r>
            <a:r>
              <a:rPr lang="fr-FR" sz="1600" b="1" dirty="0" err="1"/>
              <a:t>see</a:t>
            </a:r>
            <a:r>
              <a:rPr lang="fr-FR" sz="1600" b="1" dirty="0"/>
              <a:t> slide 5 of </a:t>
            </a:r>
            <a:r>
              <a:rPr lang="fr-FR" sz="1600" b="1" dirty="0" err="1"/>
              <a:t>his</a:t>
            </a:r>
            <a:r>
              <a:rPr lang="fr-FR" sz="1600" b="1" dirty="0"/>
              <a:t> </a:t>
            </a:r>
            <a:r>
              <a:rPr lang="fr-FR" sz="1600" b="1" dirty="0" err="1"/>
              <a:t>presentation</a:t>
            </a:r>
            <a:r>
              <a:rPr lang="fr-FR" sz="1600" b="1" dirty="0"/>
              <a:t>) </a:t>
            </a:r>
            <a:r>
              <a:rPr lang="fr-FR" sz="1600" dirty="0"/>
              <a:t>:</a:t>
            </a:r>
          </a:p>
          <a:p>
            <a:endParaRPr lang="fr-FR" sz="1600" dirty="0"/>
          </a:p>
          <a:p>
            <a:r>
              <a:rPr lang="fr-FR" sz="1600" dirty="0" err="1"/>
              <a:t>Same</a:t>
            </a:r>
            <a:r>
              <a:rPr lang="fr-FR" sz="1600" dirty="0"/>
              <a:t> design but </a:t>
            </a:r>
            <a:r>
              <a:rPr lang="fr-FR" sz="1600" dirty="0" err="1"/>
              <a:t>shorter</a:t>
            </a:r>
            <a:r>
              <a:rPr lang="fr-FR" sz="1600" dirty="0"/>
              <a:t> (-400 mm)</a:t>
            </a:r>
          </a:p>
          <a:p>
            <a:endParaRPr lang="fr-FR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595922-1CE5-40B7-92C3-78D50900D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9" y="1062734"/>
            <a:ext cx="7836573" cy="526288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DD2B81-82BA-4177-A14A-F594B145FA8B}"/>
              </a:ext>
            </a:extLst>
          </p:cNvPr>
          <p:cNvSpPr/>
          <p:nvPr/>
        </p:nvSpPr>
        <p:spPr>
          <a:xfrm rot="20774202">
            <a:off x="5983584" y="2817560"/>
            <a:ext cx="1238960" cy="1226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B7E44B5-3375-B443-B5F8-AEE172E7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 fontScale="90000"/>
          </a:bodyPr>
          <a:lstStyle/>
          <a:p>
            <a:r>
              <a:rPr lang="fr-FR" dirty="0"/>
              <a:t>Connection of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pipe</a:t>
            </a:r>
          </a:p>
        </p:txBody>
      </p:sp>
    </p:spTree>
    <p:extLst>
      <p:ext uri="{BB962C8B-B14F-4D97-AF65-F5344CB8AC3E}">
        <p14:creationId xmlns:p14="http://schemas.microsoft.com/office/powerpoint/2010/main" val="15785919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11199</TotalTime>
  <Words>612</Words>
  <Application>Microsoft Macintosh PowerPoint</Application>
  <PresentationFormat>Grand écran</PresentationFormat>
  <Paragraphs>130</Paragraphs>
  <Slides>16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Helvetica</vt:lpstr>
      <vt:lpstr>Wingdings</vt:lpstr>
      <vt:lpstr>Thème Office</vt:lpstr>
      <vt:lpstr>Présentation PowerPoint</vt:lpstr>
      <vt:lpstr>GRIT Phase 0  configuration</vt:lpstr>
      <vt:lpstr>Mechanics inside the reaction chamber</vt:lpstr>
      <vt:lpstr>General view</vt:lpstr>
      <vt:lpstr>General view - Main reaction chamber</vt:lpstr>
      <vt:lpstr>General view -  Chamber with all utilities</vt:lpstr>
      <vt:lpstr>Frame and adjustement/ surveyor measurement</vt:lpstr>
      <vt:lpstr>General design for GRIT integration</vt:lpstr>
      <vt:lpstr>Connection of reaction chamber with beam pipe</vt:lpstr>
      <vt:lpstr>Mechanical mounting of the GRIT chamber</vt:lpstr>
      <vt:lpstr>Mechanical mounting of the GRIT chamber</vt:lpstr>
      <vt:lpstr>Mechanical mounting of the GRIT chamber</vt:lpstr>
      <vt:lpstr>Mechanical mounting of the GRIT chamber</vt:lpstr>
      <vt:lpstr>Mechanical mounting of the GRIT chamber</vt:lpstr>
      <vt:lpstr>Mechanical mounting of the GRIT chamber</vt:lpstr>
      <vt:lpstr>Conclusion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Yann Peinaud</dc:creator>
  <cp:lastModifiedBy>Microsoft Office User</cp:lastModifiedBy>
  <cp:revision>826</cp:revision>
  <cp:lastPrinted>2021-04-09T07:52:19Z</cp:lastPrinted>
  <dcterms:created xsi:type="dcterms:W3CDTF">2017-04-20T06:12:38Z</dcterms:created>
  <dcterms:modified xsi:type="dcterms:W3CDTF">2025-06-12T13:02:39Z</dcterms:modified>
</cp:coreProperties>
</file>