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2"/>
  </p:notesMasterIdLst>
  <p:sldIdLst>
    <p:sldId id="270" r:id="rId2"/>
    <p:sldId id="428" r:id="rId3"/>
    <p:sldId id="436" r:id="rId4"/>
    <p:sldId id="437" r:id="rId5"/>
    <p:sldId id="438" r:id="rId6"/>
    <p:sldId id="435" r:id="rId7"/>
    <p:sldId id="318" r:id="rId8"/>
    <p:sldId id="427" r:id="rId9"/>
    <p:sldId id="431" r:id="rId10"/>
    <p:sldId id="432" r:id="rId11"/>
    <p:sldId id="405" r:id="rId12"/>
    <p:sldId id="321" r:id="rId13"/>
    <p:sldId id="406" r:id="rId14"/>
    <p:sldId id="374" r:id="rId15"/>
    <p:sldId id="434" r:id="rId16"/>
    <p:sldId id="423" r:id="rId17"/>
    <p:sldId id="408" r:id="rId18"/>
    <p:sldId id="425" r:id="rId19"/>
    <p:sldId id="394" r:id="rId20"/>
    <p:sldId id="429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 autoAdjust="0"/>
    <p:restoredTop sz="96395" autoAdjust="0"/>
  </p:normalViewPr>
  <p:slideViewPr>
    <p:cSldViewPr snapToGrid="0">
      <p:cViewPr varScale="1">
        <p:scale>
          <a:sx n="119" d="100"/>
          <a:sy n="119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7E53-21B4-4693-B330-A4DF4B0831DB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62ADD-F8C8-4B72-BE4D-C0C241464E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507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0DAAF-6F47-CF48-933A-1B714E4F04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400" b="1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9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57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6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8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4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62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30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6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5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29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63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6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1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3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87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5369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8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5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09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71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01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2789" y="620713"/>
            <a:ext cx="6335183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1102786" y="2205039"/>
            <a:ext cx="8642349" cy="2808287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CC760F-932D-3741-8B80-2531C04AA93E}" type="slidenum">
              <a:rPr lang="en-GB" sz="1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GB" sz="1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5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3695733" y="6516000"/>
            <a:ext cx="6912000" cy="3600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IN2P3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1"/>
          </p:nvPr>
        </p:nvSpPr>
        <p:spPr>
          <a:xfrm>
            <a:off x="1967541" y="6516000"/>
            <a:ext cx="1536000" cy="360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B2512-6CE3-6548-932C-EB4AA599411C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11088555" y="6516000"/>
            <a:ext cx="960000" cy="360000"/>
          </a:xfrm>
        </p:spPr>
        <p:txBody>
          <a:bodyPr/>
          <a:lstStyle>
            <a:lvl1pPr>
              <a:defRPr/>
            </a:lvl1pPr>
          </a:lstStyle>
          <a:p>
            <a:fld id="{D384CA22-6367-EA44-B647-20E2FBBA2D0E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1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E91C5-6BC7-D7CC-A24C-0902B156AE49}"/>
              </a:ext>
            </a:extLst>
          </p:cNvPr>
          <p:cNvSpPr txBox="1"/>
          <p:nvPr userDrawn="1"/>
        </p:nvSpPr>
        <p:spPr>
          <a:xfrm>
            <a:off x="971550" y="6461922"/>
            <a:ext cx="615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SPES report for INFN EB. LNL - Oct 6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, 2023. </a:t>
            </a:r>
          </a:p>
        </p:txBody>
      </p:sp>
      <p:pic>
        <p:nvPicPr>
          <p:cNvPr id="3" name="Immagine 26">
            <a:extLst>
              <a:ext uri="{FF2B5EF4-FFF2-40B4-BE49-F238E27FC236}">
                <a16:creationId xmlns:a16="http://schemas.microsoft.com/office/drawing/2014/main" id="{28E4BF8F-C49A-FB2F-8810-112C28917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53544"/>
            <a:ext cx="1057275" cy="9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55B3F39-7C5C-52EA-99FF-480AF96E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/>
              <a:t>‹N°›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09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fld id="{00000000-1234-1234-1234-123412341234}" type="slidenum">
              <a:rPr lang="es-ES" kern="0" smtClean="0"/>
              <a:pPr fontAlgn="auto"/>
              <a:t>‹N°›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2755345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078414"/>
            <a:ext cx="12192000" cy="1804987"/>
          </a:xfrm>
          <a:prstGeom prst="rect">
            <a:avLst/>
          </a:prstGeom>
          <a:solidFill>
            <a:srgbClr val="D8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3" name="Rectangle 2"/>
          <p:cNvSpPr/>
          <p:nvPr userDrawn="1"/>
        </p:nvSpPr>
        <p:spPr>
          <a:xfrm>
            <a:off x="0" y="-26988"/>
            <a:ext cx="12192000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1"/>
            <a:ext cx="12192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 userDrawn="1"/>
        </p:nvSpPr>
        <p:spPr>
          <a:xfrm>
            <a:off x="2832101" y="192088"/>
            <a:ext cx="924348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Institut national de physique nucléaire </a:t>
            </a:r>
          </a:p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et de physique des particules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8955618" y="1187450"/>
            <a:ext cx="311996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>
              <a:defRPr/>
            </a:pPr>
            <a:r>
              <a:rPr lang="fr-FR" altLang="fr-FR" sz="1800" dirty="0" smtClean="0">
                <a:solidFill>
                  <a:srgbClr val="D84800"/>
                </a:solidFill>
                <a:latin typeface="Helvetica Neue" charset="0"/>
                <a:ea typeface="Helvetica Neue" charset="0"/>
                <a:cs typeface="Helvetica Neue" charset="0"/>
              </a:rPr>
              <a:t>www.in2p3.fr</a:t>
            </a:r>
          </a:p>
        </p:txBody>
      </p:sp>
      <p:pic>
        <p:nvPicPr>
          <p:cNvPr id="7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3838"/>
            <a:ext cx="14393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3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1453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17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Zielińska, INTRANS Workshop, Orsay, January 22-25,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1562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7891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369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4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40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90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24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6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agata-elog.ijclab.in2p3.fr:8989/" TargetMode="Externa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indico.in2p3.fr/event/32594/overview" TargetMode="External"/><Relationship Id="rId5" Type="http://schemas.openxmlformats.org/officeDocument/2006/relationships/image" Target="../media/image48.emf"/><Relationship Id="rId4" Type="http://schemas.openxmlformats.org/officeDocument/2006/relationships/hyperlink" Target="http://dx.doi.org/10.1140/epja/s10050-021-00512-w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atrium.in2p3.fr/5e72f8c5-7406-48eb-b704-ee328a3b4d0f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982142" y="1937232"/>
            <a:ext cx="5791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 Report</a:t>
            </a:r>
          </a:p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788360" y="6264607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June 2025</a:t>
            </a:r>
            <a:endParaRPr lang="it-IT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9" y="118197"/>
            <a:ext cx="1524213" cy="133368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684760" y="3689552"/>
            <a:ext cx="5088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Emmanuel Clément (GANIL) </a:t>
            </a:r>
          </a:p>
          <a:p>
            <a:pPr algn="ctr"/>
            <a:r>
              <a:rPr lang="fr-FR" dirty="0" smtClean="0"/>
              <a:t>on </a:t>
            </a:r>
            <a:r>
              <a:rPr lang="fr-FR" dirty="0" err="1" smtClean="0"/>
              <a:t>behalf</a:t>
            </a:r>
            <a:r>
              <a:rPr lang="fr-FR" dirty="0" smtClean="0"/>
              <a:t> of the AMB, LNL and </a:t>
            </a:r>
            <a:r>
              <a:rPr lang="fr-FR" dirty="0" err="1" smtClean="0"/>
              <a:t>Padova</a:t>
            </a:r>
            <a:r>
              <a:rPr lang="fr-FR" dirty="0" smtClean="0"/>
              <a:t> local team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4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9" y="94502"/>
            <a:ext cx="5435452" cy="36728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" y="3719455"/>
            <a:ext cx="5508897" cy="27196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983" y="2162521"/>
            <a:ext cx="4898501" cy="42372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1794395" y="4970697"/>
            <a:ext cx="4101842" cy="155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32648" y="4739345"/>
            <a:ext cx="17200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823550" y="4721417"/>
            <a:ext cx="0" cy="268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546771" y="290712"/>
            <a:ext cx="57119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 + 1 = 53 caps 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+ 1 DEGAS Triple </a:t>
            </a:r>
            <a:r>
              <a:rPr lang="fr-FR" dirty="0" err="1" smtClean="0">
                <a:sym typeface="Wingdings" panose="05000000000000000000" pitchFamily="2" charset="2"/>
              </a:rPr>
              <a:t>available</a:t>
            </a:r>
            <a:r>
              <a:rPr lang="fr-FR" dirty="0" smtClean="0">
                <a:sym typeface="Wingdings" panose="05000000000000000000" pitchFamily="2" charset="2"/>
              </a:rPr>
              <a:t> to the collaboration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+ 1 ORTEC prototype – non </a:t>
            </a:r>
            <a:r>
              <a:rPr lang="fr-FR" dirty="0" err="1" smtClean="0">
                <a:sym typeface="Wingdings" panose="05000000000000000000" pitchFamily="2" charset="2"/>
              </a:rPr>
              <a:t>functional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---------------------------------------------------------------57 capsules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Phase 2, ½ = +39 (</a:t>
            </a:r>
            <a:r>
              <a:rPr lang="fr-FR" dirty="0" err="1" smtClean="0">
                <a:sym typeface="Wingdings" panose="05000000000000000000" pitchFamily="2" charset="2"/>
              </a:rPr>
              <a:t>according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MoU</a:t>
            </a:r>
            <a:r>
              <a:rPr lang="fr-FR" dirty="0" smtClean="0">
                <a:sym typeface="Wingdings" panose="05000000000000000000" pitchFamily="2" charset="2"/>
              </a:rPr>
              <a:t>)  24 </a:t>
            </a:r>
            <a:r>
              <a:rPr lang="fr-FR" dirty="0" err="1" smtClean="0">
                <a:sym typeface="Wingdings" panose="05000000000000000000" pitchFamily="2" charset="2"/>
              </a:rPr>
              <a:t>achieved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Phase 2 </a:t>
            </a:r>
            <a:r>
              <a:rPr lang="fr-FR" baseline="30000" dirty="0" smtClean="0">
                <a:sym typeface="Wingdings" panose="05000000000000000000" pitchFamily="2" charset="2"/>
              </a:rPr>
              <a:t>2/2</a:t>
            </a:r>
            <a:r>
              <a:rPr lang="fr-FR" dirty="0" smtClean="0">
                <a:sym typeface="Wingdings" panose="05000000000000000000" pitchFamily="2" charset="2"/>
              </a:rPr>
              <a:t> = +39 (</a:t>
            </a:r>
            <a:r>
              <a:rPr lang="fr-FR" dirty="0" err="1" smtClean="0">
                <a:sym typeface="Wingdings" panose="05000000000000000000" pitchFamily="2" charset="2"/>
              </a:rPr>
              <a:t>according</a:t>
            </a:r>
            <a:r>
              <a:rPr lang="fr-FR" dirty="0" smtClean="0">
                <a:sym typeface="Wingdings" panose="05000000000000000000" pitchFamily="2" charset="2"/>
              </a:rPr>
              <a:t> to Mou)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7671" y="6389591"/>
            <a:ext cx="5433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+ Fr(2) GANIL : B024, C025, (2025)</a:t>
            </a:r>
            <a:endParaRPr lang="fr-FR" sz="1400" dirty="0"/>
          </a:p>
          <a:p>
            <a:r>
              <a:rPr lang="fr-FR" sz="1400" dirty="0" smtClean="0"/>
              <a:t>+ INFN(4) :  A025, C024 (2025) , 2 </a:t>
            </a:r>
            <a:r>
              <a:rPr lang="fr-FR" sz="1400" dirty="0" err="1" smtClean="0"/>
              <a:t>orders</a:t>
            </a:r>
            <a:r>
              <a:rPr lang="fr-FR" sz="1400" dirty="0" smtClean="0"/>
              <a:t> in March 2025 </a:t>
            </a:r>
            <a:r>
              <a:rPr lang="fr-FR" sz="1400" dirty="0" smtClean="0">
                <a:sym typeface="Wingdings" panose="05000000000000000000" pitchFamily="2" charset="2"/>
              </a:rPr>
              <a:t> 2026 </a:t>
            </a:r>
            <a:r>
              <a:rPr lang="fr-FR" sz="1400" dirty="0" err="1" smtClean="0">
                <a:sym typeface="Wingdings" panose="05000000000000000000" pitchFamily="2" charset="2"/>
              </a:rPr>
              <a:t>delivery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434876" y="46169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0+1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91520" y="6517275"/>
            <a:ext cx="415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Total </a:t>
            </a:r>
            <a:r>
              <a:rPr lang="fr-FR" dirty="0" err="1" smtClean="0"/>
              <a:t>funded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far = 57 + 24 = 81 capsules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41896" y="6152237"/>
            <a:ext cx="878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Saclay</a:t>
            </a:r>
            <a:endParaRPr lang="fr-F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èche courbée vers la droite 8"/>
          <p:cNvSpPr/>
          <p:nvPr/>
        </p:nvSpPr>
        <p:spPr>
          <a:xfrm flipH="1">
            <a:off x="11479838" y="1681257"/>
            <a:ext cx="592157" cy="9625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89736" y="6135645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B025</a:t>
            </a:r>
            <a:endParaRPr lang="fr-FR" sz="11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775" y="65475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Procurements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Capsules procurement at 2025 milestone will be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objective [2010-2025]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Cryostat procurement at 2025 milestone will be 100% of the objective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: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the vacuum in the cryostat by new getter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Survey of obsolete component for the preamps  done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R&amp;D :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-ORTEC option  went far thanks to the UK investment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p-type design, electric cooling, ASIC preamps  to be continue in the second part of the decade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Cost </a:t>
            </a:r>
            <a:r>
              <a:rPr lang="en-US" sz="1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optimisation</a:t>
            </a: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71380" y="0"/>
            <a:ext cx="82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status ; Project Definition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5" y="4180114"/>
            <a:ext cx="4528368" cy="267788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3836" y="6090338"/>
            <a:ext cx="310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[2021-2024] 890k€ saved (17%) thanks to the coordination effort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5768" y="4686623"/>
            <a:ext cx="6585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Efforts 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Based on the involvement of Univ. of Cologne, Univ. of Liverpool, IRFU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Saclay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IPHC Strasbourg, Host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Lab’s.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detector laboratories are committed to pursue their activity for AGATA with perspectives of acquiring more knowhow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Toward a GRETA business model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with the CTT-MIRION agreement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06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0" y="52086"/>
            <a:ext cx="5791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105" y="2828119"/>
            <a:ext cx="6567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 Support System (CEA)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66077" y="802532"/>
            <a:ext cx="61602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Mechanics (STFC, LNL, GANIL) 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Involved in LNL campaign (STFC- LNL – PD)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Involved in the next Host Lab discussion</a:t>
            </a:r>
          </a:p>
        </p:txBody>
      </p:sp>
      <p:pic>
        <p:nvPicPr>
          <p:cNvPr id="11" name="Picture 2" descr="A picture containing indoor&#10;&#10;Description automatically gener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5" t="20319" r="13792" b="22189"/>
          <a:stretch>
            <a:fillRect/>
          </a:stretch>
        </p:blipFill>
        <p:spPr bwMode="auto">
          <a:xfrm>
            <a:off x="266076" y="3146043"/>
            <a:ext cx="4274593" cy="291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51777" y="5706055"/>
            <a:ext cx="3225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2</a:t>
            </a:r>
            <a:r>
              <a:rPr lang="en-GB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solid angle is covered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6077" y="1555198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EMC (IJCLab)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11" y="279239"/>
            <a:ext cx="6981279" cy="357035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45768" y="3738264"/>
            <a:ext cx="89504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2 LVPS designed (CEA) and 2</a:t>
            </a:r>
            <a:r>
              <a:rPr lang="en-US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delivered, operational at LNL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replacement funded. Done.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LN2 system for phase 2 designed (CEA), delivered and operation at LNL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the mechanical support completed, 2</a:t>
            </a:r>
            <a:r>
              <a:rPr lang="en-US" sz="1600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delivered (STFC)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33587" y="84458"/>
            <a:ext cx="9102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FEBEE ; evaluation 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69525" y="1177691"/>
            <a:ext cx="6655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challenging R&amp;D of phase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production has started for all hardware parts in 2024. Procurement delays are &gt; 12 months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path is the integration at the firmware level in the existing system (GTS, network, flow, RUDP etc…) due to human resource availability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ASC approved to charge the OC at GANIL for the maintenance of the firmware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ZeptoNova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company contract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(52 k€)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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Signed by GANIL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07"/>
            <a:ext cx="5340354" cy="14585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74" y="2038188"/>
            <a:ext cx="1203665" cy="815873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94" y="3800859"/>
            <a:ext cx="2024748" cy="84192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793" y="1980012"/>
            <a:ext cx="577404" cy="54966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504" y="2975896"/>
            <a:ext cx="577404" cy="54966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53" y="3429639"/>
            <a:ext cx="577404" cy="54966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90" y="2142497"/>
            <a:ext cx="2851730" cy="123575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04310" y="4384325"/>
            <a:ext cx="104991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schedule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DIGOPT  mass production is on time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years delay in the mass production of PACE/STARE boards due to difficulties now resolved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complete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chains are now ordered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delivered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summer 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ntegration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 coupled with phase 1 (&gt; 100 channels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xpected delivery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 of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2026- 2030 period, extending the system to cover the full AGATA solid angle</a:t>
            </a:r>
          </a:p>
        </p:txBody>
      </p:sp>
    </p:spTree>
    <p:extLst>
      <p:ext uri="{BB962C8B-B14F-4D97-AF65-F5344CB8AC3E}">
        <p14:creationId xmlns:p14="http://schemas.microsoft.com/office/powerpoint/2010/main" val="9192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21903" y="0"/>
            <a:ext cx="13189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flow and </a:t>
            </a:r>
            <a:r>
              <a:rPr lang="en-US" sz="36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</a:t>
            </a:r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94" y="1094905"/>
            <a:ext cx="11782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GB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just">
              <a:spcAft>
                <a:spcPts val="0"/>
              </a:spcAft>
            </a:pP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just">
              <a:spcAft>
                <a:spcPts val="0"/>
              </a:spcAft>
            </a:pPr>
            <a:endParaRPr lang="en-GB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just">
              <a:spcAft>
                <a:spcPts val="0"/>
              </a:spcAft>
            </a:pP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1364788"/>
            <a:ext cx="635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Maintaining the present system with upgrades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phase 2 data pipe line is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Slow Control installed in LNL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Performances are testes using an V2 emulator and real data taken in LNL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Preparing the migration to new PSA including the use of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Mini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daq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box for data flow R&amp;D setup in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 validate the most recent technologies (PSA &gt;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 kHz reached on recent technologies)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Improvements in accessing the data from GRID and maintaining the identification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investment remained low in 2020-2025 due to a constant number of channel to be instrumented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After V2 implementation, due to the rapid increase of the number of detector, a massive investment will be needed in 2026 -2030 (0.9M€) with savings possible thanks to  the CNRS accord cadre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1" y="1551708"/>
            <a:ext cx="5667537" cy="42579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0439393" y="5440340"/>
            <a:ext cx="158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DAQbox</a:t>
            </a:r>
            <a:r>
              <a:rPr lang="fr-FR" dirty="0" smtClean="0">
                <a:solidFill>
                  <a:schemeClr val="bg1"/>
                </a:solidFill>
              </a:rPr>
              <a:t> at LNL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6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88667" y="-39825"/>
            <a:ext cx="13189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flow and </a:t>
            </a:r>
            <a:r>
              <a:rPr lang="en-US" sz="36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</a:t>
            </a:r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830" y="1622169"/>
            <a:ext cx="6839654" cy="434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monitoring will be extensively benchmarked to correct for weaknesses 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will be extended also to all processing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processing of few tens of emulated crystals will be tested 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high/low rates, possibly including new PSA/Tracking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data transfer through the UDP (RUDP) protocol should be mastered to avoid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new scalable reprocessing environment will be tested and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validated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Advanced data &amp; metadata management tools (solutions such as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rucio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will be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Software triggers are to be developed to allow PSA to be performed only on the most interesting events in order to speed up the global processing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rates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host laboratories (LNL and then GANIL)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server farm will be modified to handle new v2 electronic boards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a first step with a coexistence with old v1 boards then with only v2 </a:t>
            </a:r>
            <a:endParaRPr lang="en-US" sz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new processing will be implemented up to the global level  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commissioning at high/low rates, possibly including new PSA/Tracking, is to be done 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0650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objectives </a:t>
            </a:r>
            <a:endParaRPr lang="fr-FR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4" y="1624940"/>
            <a:ext cx="4916214" cy="45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38667" y="25578"/>
            <a:ext cx="9064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and </a:t>
            </a:r>
            <a:r>
              <a:rPr lang="en-US" sz="3600" b="1" dirty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; </a:t>
            </a:r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410573"/>
            <a:ext cx="1112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damage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team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monitors the resolution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array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neutron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damage following the high luminosity. </a:t>
            </a:r>
          </a:p>
          <a:p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capsules are already being annealed by MIRION in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</a:p>
          <a:p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Operation Cost are fundamental for this operation.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3915" y="2887901"/>
            <a:ext cx="7144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fr-FR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gamma ray benchmark for the future </a:t>
            </a:r>
            <a:r>
              <a:rPr lang="fr-FR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campaigns</a:t>
            </a:r>
            <a:r>
              <a:rPr lang="fr-FR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SPIRAL1 and SPES</a:t>
            </a:r>
            <a:endParaRPr lang="fr-FR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9856" y="3549621"/>
            <a:ext cx="7088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AGATA package is maintained following the GEANT4 releases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new ancillaries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 generators :Integration of the FAIR MOCADI frameworks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done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improve characterization of the crystal geometry or sensitivity relies on the systematic study of the measured efficiency and performances as well as the scanning data in tomography mode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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completed in this second half of the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9" y="831699"/>
            <a:ext cx="1564488" cy="193936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784" y="1784834"/>
            <a:ext cx="3056890" cy="16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658547" y="894741"/>
            <a:ext cx="10059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simulation package,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AGATAGeFEM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Ljungvall, EPJA 57, 198 (2021)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10.1140/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epja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/s10050-021-00512-w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ependencies investigation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Improved geometries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68674" y="1832212"/>
            <a:ext cx="42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with IPHC scanning table and elsewhere (Salamanca and GSI)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Ip2i involvement in the analysis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435" y="2861275"/>
            <a:ext cx="3809999" cy="1701747"/>
          </a:xfrm>
          <a:prstGeom prst="rect">
            <a:avLst/>
          </a:prstGeom>
        </p:spPr>
      </p:pic>
      <p:sp>
        <p:nvSpPr>
          <p:cNvPr id="10" name="Flèche courbée vers la gauche 9"/>
          <p:cNvSpPr/>
          <p:nvPr/>
        </p:nvSpPr>
        <p:spPr>
          <a:xfrm>
            <a:off x="11281246" y="2429816"/>
            <a:ext cx="705394" cy="8333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016008" y="1084"/>
            <a:ext cx="10101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PSA-Tracking R&amp;D ; status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68674" y="4921347"/>
            <a:ext cx="4671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workshops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OASIS AGATA AI workshop 2024,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en-GB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of May</a:t>
            </a:r>
          </a:p>
          <a:p>
            <a:pPr algn="just">
              <a:spcAft>
                <a:spcPts val="0"/>
              </a:spcAft>
            </a:pP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AGATA – GRETINA in ANL (Nov. 2024)</a:t>
            </a:r>
          </a:p>
          <a:p>
            <a:pPr algn="just">
              <a:spcAft>
                <a:spcPts val="0"/>
              </a:spcAft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indico.in2p3.fr/event/32594/overview</a:t>
            </a:r>
            <a:endParaRPr lang="en-GB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61" y="5506123"/>
            <a:ext cx="60089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Tracking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Investigation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into how tracking behaves when the proper position &amp; energy dependent uncertainties are used to estimate the error on the Compton scattered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energies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721018"/>
            <a:ext cx="4477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Implementation of the multi-interaction PSA grid search using the GRETINA approach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This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has been fully implemented in AGAPRO and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works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(Univ. Liverpool)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055" y="112295"/>
            <a:ext cx="10101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Dissemination</a:t>
            </a:r>
            <a:endParaRPr lang="en-C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4" y="941505"/>
            <a:ext cx="7031289" cy="58786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210927" y="1026695"/>
            <a:ext cx="191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J. Nyberg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I. Kuti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0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705609" y="2469095"/>
            <a:ext cx="6834910" cy="2939040"/>
          </a:xfrm>
        </p:spPr>
        <p:txBody>
          <a:bodyPr>
            <a:noAutofit/>
          </a:bodyPr>
          <a:lstStyle/>
          <a:p>
            <a:r>
              <a:rPr lang="fr-FR" sz="4400" dirty="0" err="1" smtClean="0"/>
              <a:t>Thanks</a:t>
            </a:r>
            <a:r>
              <a:rPr lang="fr-FR" sz="4400" dirty="0" smtClean="0"/>
              <a:t> to all AGATA </a:t>
            </a:r>
            <a:r>
              <a:rPr lang="fr-FR" sz="4400" dirty="0" err="1" smtClean="0"/>
              <a:t>contributors</a:t>
            </a: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The local team LNL/PD</a:t>
            </a:r>
            <a:endParaRPr lang="fr-FR" sz="4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9" y="118197"/>
            <a:ext cx="1524213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68619" y="5536613"/>
            <a:ext cx="1915064" cy="1060739"/>
          </a:xfrm>
          <a:prstGeom prst="rect">
            <a:avLst/>
          </a:prstGeom>
          <a:solidFill>
            <a:srgbClr val="EFF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" y="1652017"/>
            <a:ext cx="80105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36" y="1328927"/>
            <a:ext cx="1316539" cy="1244945"/>
          </a:xfrm>
          <a:prstGeom prst="rect">
            <a:avLst/>
          </a:prstGeom>
        </p:spPr>
      </p:pic>
      <p:pic>
        <p:nvPicPr>
          <p:cNvPr id="11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24797" y="260648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631614" y="0"/>
            <a:ext cx="2656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AGATA : PBS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 flipH="1">
            <a:off x="9118120" y="5657535"/>
            <a:ext cx="2941607" cy="681487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èche droite 15"/>
          <p:cNvSpPr/>
          <p:nvPr/>
        </p:nvSpPr>
        <p:spPr>
          <a:xfrm>
            <a:off x="7823249" y="5657535"/>
            <a:ext cx="1199981" cy="681487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9868619" y="5536613"/>
            <a:ext cx="19150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Complementary Detectors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02423" y="6190769"/>
            <a:ext cx="124745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Symbol" panose="05050102010706020507" pitchFamily="18" charset="2"/>
              </a:rPr>
              <a:t>b, q, f</a:t>
            </a:r>
            <a:r>
              <a:rPr lang="en-US" b="1" dirty="0" smtClean="0">
                <a:latin typeface="Comic Sans MS" panose="030F0702030302020204" pitchFamily="66" charset="0"/>
              </a:rPr>
              <a:t>, </a:t>
            </a:r>
            <a:r>
              <a:rPr lang="en-US" dirty="0" smtClean="0">
                <a:latin typeface="Comic Sans MS" panose="030F0702030302020204" pitchFamily="66" charset="0"/>
              </a:rPr>
              <a:t>E</a:t>
            </a:r>
            <a:r>
              <a:rPr lang="en-US" dirty="0">
                <a:latin typeface="Comic Sans MS" panose="030F0702030302020204" pitchFamily="66" charset="0"/>
              </a:rPr>
              <a:t>*</a:t>
            </a:r>
          </a:p>
        </p:txBody>
      </p:sp>
      <p:sp>
        <p:nvSpPr>
          <p:cNvPr id="20" name="Flèche droite 19"/>
          <p:cNvSpPr/>
          <p:nvPr/>
        </p:nvSpPr>
        <p:spPr>
          <a:xfrm rot="16200000">
            <a:off x="6790618" y="3148191"/>
            <a:ext cx="4539270" cy="900742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8160588" y="4790125"/>
            <a:ext cx="1915064" cy="646331"/>
          </a:xfrm>
          <a:prstGeom prst="rect">
            <a:avLst/>
          </a:prstGeom>
          <a:solidFill>
            <a:srgbClr val="EFF50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Doppler Correction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083" y="2424358"/>
            <a:ext cx="4251917" cy="137648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858419" y="5701239"/>
            <a:ext cx="38504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867732" y="4040585"/>
            <a:ext cx="38504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2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8" y="615245"/>
            <a:ext cx="6449818" cy="39716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5116" y="15768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2020- 2024 </a:t>
            </a:r>
            <a:r>
              <a:rPr lang="fr-FR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fr-FR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905" y="3399292"/>
            <a:ext cx="7924800" cy="33640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5362" y="648866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ASC’s</a:t>
            </a:r>
            <a:r>
              <a:rPr lang="fr-FR" dirty="0" smtClean="0"/>
              <a:t> </a:t>
            </a:r>
            <a:r>
              <a:rPr lang="fr-FR" dirty="0" err="1" smtClean="0"/>
              <a:t>courtezy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575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34" y="1235243"/>
            <a:ext cx="9838488" cy="495923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5362" y="648866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ASC’s</a:t>
            </a:r>
            <a:r>
              <a:rPr lang="fr-FR" dirty="0" smtClean="0"/>
              <a:t> </a:t>
            </a:r>
            <a:r>
              <a:rPr lang="fr-FR" dirty="0" err="1" smtClean="0"/>
              <a:t>courtezy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411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" y="557610"/>
            <a:ext cx="9504948" cy="55987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5362" y="648866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ASC’s</a:t>
            </a:r>
            <a:r>
              <a:rPr lang="fr-FR" dirty="0" smtClean="0"/>
              <a:t> </a:t>
            </a:r>
            <a:r>
              <a:rPr lang="fr-FR" dirty="0" err="1" smtClean="0"/>
              <a:t>courtezy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80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0907" y="3246825"/>
            <a:ext cx="2391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Mid-term</a:t>
            </a:r>
            <a:r>
              <a:rPr lang="fr-FR" sz="1400" dirty="0" smtClean="0"/>
              <a:t> </a:t>
            </a:r>
            <a:r>
              <a:rPr lang="fr-FR" sz="1400" dirty="0" err="1" smtClean="0"/>
              <a:t>review</a:t>
            </a:r>
            <a:r>
              <a:rPr lang="fr-FR" sz="1400" dirty="0" smtClean="0"/>
              <a:t> </a:t>
            </a:r>
            <a:r>
              <a:rPr lang="fr-FR" sz="1400" b="1" u="sng" dirty="0" smtClean="0">
                <a:solidFill>
                  <a:srgbClr val="7030A0"/>
                </a:solidFill>
              </a:rPr>
              <a:t>22 apr</a:t>
            </a:r>
            <a:r>
              <a:rPr lang="fr-FR" sz="1400" b="1" u="sng" dirty="0">
                <a:solidFill>
                  <a:srgbClr val="7030A0"/>
                </a:solidFill>
              </a:rPr>
              <a:t>. </a:t>
            </a:r>
            <a:r>
              <a:rPr lang="fr-FR" sz="1400" b="1" u="sng" dirty="0" smtClean="0">
                <a:solidFill>
                  <a:srgbClr val="7030A0"/>
                </a:solidFill>
              </a:rPr>
              <a:t>2025 </a:t>
            </a:r>
          </a:p>
          <a:p>
            <a:r>
              <a:rPr lang="fr-FR" sz="1400" dirty="0" smtClean="0"/>
              <a:t>by AGATA Ressource </a:t>
            </a:r>
            <a:r>
              <a:rPr lang="fr-FR" sz="1400" dirty="0" err="1" smtClean="0"/>
              <a:t>Board</a:t>
            </a:r>
            <a:endParaRPr lang="fr-FR" sz="1400" dirty="0"/>
          </a:p>
        </p:txBody>
      </p:sp>
      <p:grpSp>
        <p:nvGrpSpPr>
          <p:cNvPr id="3" name="Groupe 2"/>
          <p:cNvGrpSpPr/>
          <p:nvPr/>
        </p:nvGrpSpPr>
        <p:grpSpPr>
          <a:xfrm>
            <a:off x="128336" y="729916"/>
            <a:ext cx="9416717" cy="2358189"/>
            <a:chOff x="631740" y="2405211"/>
            <a:chExt cx="11357070" cy="3684842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631740" y="3153754"/>
              <a:ext cx="2704698" cy="1296037"/>
            </a:xfrm>
            <a:prstGeom prst="roundRect">
              <a:avLst/>
            </a:prstGeom>
            <a:solidFill>
              <a:srgbClr val="FFC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840794" y="3240383"/>
              <a:ext cx="1473249" cy="713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2009-2020</a:t>
              </a:r>
            </a:p>
            <a:p>
              <a:r>
                <a:rPr lang="fr-FR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capsules</a:t>
              </a:r>
              <a:endPara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533165" y="3153754"/>
              <a:ext cx="12327" cy="185333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à coins arrondis 6"/>
            <p:cNvSpPr/>
            <p:nvPr/>
          </p:nvSpPr>
          <p:spPr>
            <a:xfrm>
              <a:off x="3720266" y="3153754"/>
              <a:ext cx="2704698" cy="1296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769846" y="3273392"/>
              <a:ext cx="1691768" cy="713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2021-2025 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2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</a:t>
              </a:r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capsules)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6613110" y="2535121"/>
              <a:ext cx="6777" cy="346462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3599258" y="6090053"/>
              <a:ext cx="7628612" cy="0"/>
            </a:xfrm>
            <a:prstGeom prst="straightConnector1">
              <a:avLst/>
            </a:prstGeom>
            <a:ln w="762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3503005" y="5729262"/>
              <a:ext cx="981166" cy="2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MoU</a:t>
              </a:r>
              <a:r>
                <a:rPr lang="fr-FR" sz="1100" dirty="0" smtClean="0"/>
                <a:t> Phase 2</a:t>
              </a:r>
              <a:endParaRPr lang="fr-FR" sz="1100" dirty="0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6912965" y="2405211"/>
              <a:ext cx="3151306" cy="757427"/>
            </a:xfrm>
            <a:prstGeom prst="roundRect">
              <a:avLst/>
            </a:prstGeom>
            <a:solidFill>
              <a:schemeClr val="accent6">
                <a:lumMod val="7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6967094" y="4130255"/>
              <a:ext cx="3151306" cy="757427"/>
            </a:xfrm>
            <a:prstGeom prst="roundRect">
              <a:avLst/>
            </a:prstGeom>
            <a:solidFill>
              <a:schemeClr val="accent6">
                <a:lumMod val="7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989117" y="2444734"/>
              <a:ext cx="1042884" cy="509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2026-2030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58490" y="4130255"/>
              <a:ext cx="1042884" cy="509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2026-2030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capsules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 flipH="1">
              <a:off x="8971486" y="2606109"/>
              <a:ext cx="1364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7,7 M€</a:t>
              </a:r>
              <a:endPara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0335693" y="2882703"/>
              <a:ext cx="1624684" cy="709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120 capsules</a:t>
              </a:r>
              <a:endParaRPr lang="fr-FR" sz="1100" dirty="0"/>
            </a:p>
          </p:txBody>
        </p:sp>
        <p:sp>
          <p:nvSpPr>
            <p:cNvPr id="18" name="ZoneTexte 17"/>
            <p:cNvSpPr txBox="1"/>
            <p:nvPr/>
          </p:nvSpPr>
          <p:spPr>
            <a:xfrm flipH="1">
              <a:off x="8999320" y="4291787"/>
              <a:ext cx="1364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9,1 M€</a:t>
              </a:r>
              <a:endPara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0364126" y="4609658"/>
              <a:ext cx="1624684" cy="709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 smtClean="0"/>
                <a:t>135 capsules</a:t>
              </a:r>
              <a:endParaRPr lang="fr-FR" sz="11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769846" y="4562202"/>
              <a:ext cx="2592376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cryostats CTT</a:t>
              </a:r>
              <a:endParaRPr lang="fr-F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Connecteur en angle 20"/>
            <p:cNvCxnSpPr>
              <a:endCxn id="16" idx="3"/>
            </p:cNvCxnSpPr>
            <p:nvPr/>
          </p:nvCxnSpPr>
          <p:spPr>
            <a:xfrm flipV="1">
              <a:off x="8446168" y="2759998"/>
              <a:ext cx="525318" cy="246224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ngle 21"/>
            <p:cNvCxnSpPr/>
            <p:nvPr/>
          </p:nvCxnSpPr>
          <p:spPr>
            <a:xfrm flipV="1">
              <a:off x="8524361" y="4453665"/>
              <a:ext cx="525318" cy="200055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6989117" y="3237518"/>
              <a:ext cx="3075154" cy="48403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cryostats 	  </a:t>
              </a:r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2,0 M€</a:t>
              </a:r>
            </a:p>
            <a:p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CTT/MIRION</a:t>
              </a:r>
              <a:endParaRPr lang="fr-FR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005170" y="4999673"/>
              <a:ext cx="3075154" cy="48403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 cryostats 	  </a:t>
              </a:r>
              <a:r>
                <a:rPr lang="fr-FR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2,9 M€</a:t>
              </a:r>
            </a:p>
            <a:p>
              <a:r>
                <a:rPr lang="fr-FR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CTT/MIRION</a:t>
              </a:r>
              <a:endParaRPr lang="fr-FR" sz="1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lèche droite 24"/>
          <p:cNvSpPr/>
          <p:nvPr/>
        </p:nvSpPr>
        <p:spPr>
          <a:xfrm>
            <a:off x="4226528" y="4262864"/>
            <a:ext cx="406741" cy="239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680186" y="4192082"/>
            <a:ext cx="1821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No objection for the 135 scenario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4428" y="158309"/>
            <a:ext cx="362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AGATA </a:t>
            </a:r>
            <a:r>
              <a:rPr lang="fr-FR" sz="2400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MoU</a:t>
            </a:r>
            <a:r>
              <a:rPr lang="fr-FR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Phase 2</a:t>
            </a:r>
            <a:endParaRPr lang="fr-FR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602040" y="9216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2021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4070907" y="3649558"/>
            <a:ext cx="2250877" cy="542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hlinkClick r:id="rId2"/>
              </a:rPr>
              <a:t>ASC/AMB/ACC document : ATRIUM-1080389</a:t>
            </a:r>
            <a:endParaRPr lang="fr-FR" sz="1400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0491"/>
            <a:ext cx="3967298" cy="351758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36" y="3508435"/>
            <a:ext cx="3063169" cy="3360977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9609544" y="5891582"/>
            <a:ext cx="2694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ASC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 go to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respective instituts to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amendment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signature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3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6" y="1116139"/>
            <a:ext cx="6640051" cy="498003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62274" y="2451996"/>
            <a:ext cx="5783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AMB meets every month by zoom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Excellent stability and smooth evolutions of the board </a:t>
            </a: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AMB meeting per year in presence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3 AMB meetings per year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all team leaders.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AMB organises the annual AGATA week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next one is in GSI</a:t>
            </a: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464" y="5058158"/>
            <a:ext cx="4744330" cy="11403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962274" y="6198462"/>
            <a:ext cx="4555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the 2026 AW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60170" y="2438399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60170" y="2918570"/>
            <a:ext cx="5052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2,5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60170" y="3364471"/>
            <a:ext cx="69762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3,5,6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60170" y="3810372"/>
            <a:ext cx="5052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60170" y="4256273"/>
            <a:ext cx="50526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60170" y="4702174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74708" y="0"/>
            <a:ext cx="2770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AGATA : WBS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65990" y="-53505"/>
            <a:ext cx="8288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B25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status (April 2025)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1196"/>
            <a:ext cx="113782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total number of delivered AGATA </a:t>
            </a:r>
            <a:r>
              <a:rPr lang="en-GB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asym</a:t>
            </a:r>
            <a:r>
              <a:rPr lang="en-GB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-capsules is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fr-FR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 DEGAS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 completed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IKP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 ORTEC prototype, not functional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+ 3 symmetric capsules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NewTrip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38" y="111535"/>
            <a:ext cx="2055291" cy="3019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009" y="2132538"/>
            <a:ext cx="7392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Open Orders: 6</a:t>
            </a:r>
            <a:r>
              <a:rPr lang="en-US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capsules  </a:t>
            </a:r>
            <a:endParaRPr lang="fr-FR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Owner (Italy)  delivery expected in 2025 and 2026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Owner (France) delivery expected 2025</a:t>
            </a:r>
            <a:endParaRPr lang="fr-FR" sz="16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591924"/>
            <a:ext cx="235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procurement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711619" y="1265139"/>
            <a:ext cx="233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x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encapsulated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MIRION®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>
            <a:stCxn id="3" idx="1"/>
          </p:cNvCxnSpPr>
          <p:nvPr/>
        </p:nvCxnSpPr>
        <p:spPr>
          <a:xfrm flipH="1" flipV="1">
            <a:off x="8133347" y="776590"/>
            <a:ext cx="1578272" cy="750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9870869" y="2865576"/>
            <a:ext cx="2332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x cryostat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CTT®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8285747" y="2271496"/>
            <a:ext cx="1578272" cy="750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-21009" y="3127930"/>
            <a:ext cx="190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Assembly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523157"/>
            <a:ext cx="6179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ATC24 (GSI) delivered</a:t>
            </a:r>
          </a:p>
          <a:p>
            <a:pPr>
              <a:spcAft>
                <a:spcPts val="0"/>
              </a:spcAft>
            </a:pPr>
            <a:r>
              <a:rPr lang="en-GB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ATC25 (GANIL) in progress</a:t>
            </a:r>
          </a:p>
          <a:p>
            <a:pPr>
              <a:spcAft>
                <a:spcPts val="0"/>
              </a:spcAft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ATC16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(conversion of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ADC03 - GANIL):  completed</a:t>
            </a:r>
          </a:p>
          <a:p>
            <a:r>
              <a:rPr lang="en-GB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 cryostats refurbishment done</a:t>
            </a:r>
            <a:endParaRPr lang="fr-FR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9711619" y="3523157"/>
            <a:ext cx="21354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9711619" y="3671653"/>
            <a:ext cx="2375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AGATA Triple Cluster (ATC)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903" y="5068464"/>
            <a:ext cx="6140562" cy="1081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4 years contract (1.6 M€) between GANIL and MIRION for new orders/ annealing / repairs has been signed using the OC located in the GANIL common account. Started in January 2025</a:t>
            </a:r>
          </a:p>
          <a:p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902" y="4699132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3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9" y="94502"/>
            <a:ext cx="5435452" cy="36728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" y="3719455"/>
            <a:ext cx="5508897" cy="271964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1794395" y="4970697"/>
            <a:ext cx="4101842" cy="155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32648" y="4739345"/>
            <a:ext cx="17200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1823550" y="4721417"/>
            <a:ext cx="0" cy="268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546771" y="290712"/>
            <a:ext cx="5711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 + 1 = 53 caps 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+ 1 DEGAS Triple </a:t>
            </a:r>
            <a:r>
              <a:rPr lang="fr-FR" dirty="0" err="1" smtClean="0">
                <a:sym typeface="Wingdings" panose="05000000000000000000" pitchFamily="2" charset="2"/>
              </a:rPr>
              <a:t>available</a:t>
            </a:r>
            <a:r>
              <a:rPr lang="fr-FR" dirty="0" smtClean="0">
                <a:sym typeface="Wingdings" panose="05000000000000000000" pitchFamily="2" charset="2"/>
              </a:rPr>
              <a:t> to the collaboration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+ 1 ORTEC prototype – non </a:t>
            </a:r>
            <a:r>
              <a:rPr lang="fr-FR" dirty="0" err="1" smtClean="0">
                <a:sym typeface="Wingdings" panose="05000000000000000000" pitchFamily="2" charset="2"/>
              </a:rPr>
              <a:t>functional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---------------------------------------------------------------57 capsules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7671" y="6389591"/>
            <a:ext cx="5433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+ Fr(2) GANIL : B024, C025, (2025)</a:t>
            </a:r>
            <a:endParaRPr lang="fr-FR" sz="1400" dirty="0"/>
          </a:p>
          <a:p>
            <a:r>
              <a:rPr lang="fr-FR" sz="1400" dirty="0" smtClean="0"/>
              <a:t>+ INFN(4) :  A025, C024 (2025) , 2 </a:t>
            </a:r>
            <a:r>
              <a:rPr lang="fr-FR" sz="1400" dirty="0" err="1" smtClean="0"/>
              <a:t>orders</a:t>
            </a:r>
            <a:r>
              <a:rPr lang="fr-FR" sz="1400" dirty="0" smtClean="0"/>
              <a:t> in March 2025 </a:t>
            </a:r>
            <a:r>
              <a:rPr lang="fr-FR" sz="1400" dirty="0" smtClean="0">
                <a:sym typeface="Wingdings" panose="05000000000000000000" pitchFamily="2" charset="2"/>
              </a:rPr>
              <a:t> 2026 </a:t>
            </a:r>
            <a:r>
              <a:rPr lang="fr-FR" sz="1400" dirty="0" err="1" smtClean="0">
                <a:sym typeface="Wingdings" panose="05000000000000000000" pitchFamily="2" charset="2"/>
              </a:rPr>
              <a:t>delivery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434876" y="46169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 0+1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789736" y="6135645"/>
            <a:ext cx="518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B025</a:t>
            </a:r>
            <a:endParaRPr lang="fr-FR" sz="11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41896" y="6152237"/>
            <a:ext cx="878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 Saclay</a:t>
            </a:r>
            <a:endParaRPr lang="fr-F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5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2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2" id="{463DF8FB-8638-4DA7-8799-6B057AE70F36}" vid="{93B97AAA-6CCA-4768-94A4-E9A873F2EA1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84292</TotalTime>
  <Words>1502</Words>
  <Application>Microsoft Office PowerPoint</Application>
  <PresentationFormat>Grand écran</PresentationFormat>
  <Paragraphs>225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4" baseType="lpstr">
      <vt:lpstr>MS PGothic</vt:lpstr>
      <vt:lpstr>MS PGothic</vt:lpstr>
      <vt:lpstr>Arial</vt:lpstr>
      <vt:lpstr>Arial Black</vt:lpstr>
      <vt:lpstr>Calibri</vt:lpstr>
      <vt:lpstr>Comic Sans MS</vt:lpstr>
      <vt:lpstr>Courier New</vt:lpstr>
      <vt:lpstr>Helvetica Neue</vt:lpstr>
      <vt:lpstr>Open Sans</vt:lpstr>
      <vt:lpstr>PT Sans Narrow</vt:lpstr>
      <vt:lpstr>Symbol</vt:lpstr>
      <vt:lpstr>Times New Roman</vt:lpstr>
      <vt:lpstr>Wingdings</vt:lpstr>
      <vt:lpstr>Thème2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Thanks to all AGATA contributors The local team LNL/PD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Clement Emmanuel</cp:lastModifiedBy>
  <cp:revision>474</cp:revision>
  <dcterms:created xsi:type="dcterms:W3CDTF">2021-09-27T11:57:13Z</dcterms:created>
  <dcterms:modified xsi:type="dcterms:W3CDTF">2025-06-10T11:29:54Z</dcterms:modified>
</cp:coreProperties>
</file>