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1"/>
    <p:sldMasterId id="2147483651" r:id="rId2"/>
    <p:sldMasterId id="2147483653" r:id="rId3"/>
    <p:sldMasterId id="2147483665" r:id="rId4"/>
  </p:sldMasterIdLst>
  <p:notesMasterIdLst>
    <p:notesMasterId r:id="rId34"/>
  </p:notesMasterIdLst>
  <p:sldIdLst>
    <p:sldId id="269" r:id="rId5"/>
    <p:sldId id="258" r:id="rId6"/>
    <p:sldId id="259" r:id="rId7"/>
    <p:sldId id="271" r:id="rId8"/>
    <p:sldId id="295" r:id="rId9"/>
    <p:sldId id="315" r:id="rId10"/>
    <p:sldId id="313" r:id="rId11"/>
    <p:sldId id="317" r:id="rId12"/>
    <p:sldId id="318" r:id="rId13"/>
    <p:sldId id="319" r:id="rId14"/>
    <p:sldId id="272" r:id="rId15"/>
    <p:sldId id="320" r:id="rId16"/>
    <p:sldId id="328" r:id="rId17"/>
    <p:sldId id="329" r:id="rId18"/>
    <p:sldId id="330" r:id="rId19"/>
    <p:sldId id="284" r:id="rId20"/>
    <p:sldId id="331" r:id="rId21"/>
    <p:sldId id="308" r:id="rId22"/>
    <p:sldId id="276" r:id="rId23"/>
    <p:sldId id="278" r:id="rId24"/>
    <p:sldId id="324" r:id="rId25"/>
    <p:sldId id="321" r:id="rId26"/>
    <p:sldId id="322" r:id="rId27"/>
    <p:sldId id="326" r:id="rId28"/>
    <p:sldId id="325" r:id="rId29"/>
    <p:sldId id="327" r:id="rId30"/>
    <p:sldId id="279" r:id="rId31"/>
    <p:sldId id="301" r:id="rId32"/>
    <p:sldId id="332" r:id="rId33"/>
  </p:sldIdLst>
  <p:sldSz cx="12192000" cy="6858000"/>
  <p:notesSz cx="6804025" cy="99393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3840" userDrawn="1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79"/>
    <p:restoredTop sz="94646"/>
  </p:normalViewPr>
  <p:slideViewPr>
    <p:cSldViewPr snapToGrid="0">
      <p:cViewPr varScale="1">
        <p:scale>
          <a:sx n="175" d="100"/>
          <a:sy n="175" d="100"/>
        </p:scale>
        <p:origin x="536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sldNum" idx="12"/>
          </p:nvPr>
        </p:nvSpPr>
        <p:spPr>
          <a:xfrm>
            <a:off x="3854450" y="9440862"/>
            <a:ext cx="2935287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‹N°›</a:t>
            </a:fld>
            <a:endParaRPr/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04025" cy="9939337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04025" cy="9939337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Google Shape;6;n"/>
          <p:cNvSpPr/>
          <p:nvPr/>
        </p:nvSpPr>
        <p:spPr>
          <a:xfrm>
            <a:off x="0" y="0"/>
            <a:ext cx="6804025" cy="9939337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Google Shape;7;n"/>
          <p:cNvSpPr/>
          <p:nvPr/>
        </p:nvSpPr>
        <p:spPr>
          <a:xfrm>
            <a:off x="0" y="0"/>
            <a:ext cx="6804025" cy="9939337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8;n"/>
          <p:cNvSpPr/>
          <p:nvPr/>
        </p:nvSpPr>
        <p:spPr>
          <a:xfrm>
            <a:off x="0" y="0"/>
            <a:ext cx="6804025" cy="9939337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Google Shape;9;n"/>
          <p:cNvSpPr/>
          <p:nvPr/>
        </p:nvSpPr>
        <p:spPr>
          <a:xfrm>
            <a:off x="0" y="0"/>
            <a:ext cx="6804025" cy="9939337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Google Shape;10;n"/>
          <p:cNvSpPr/>
          <p:nvPr/>
        </p:nvSpPr>
        <p:spPr>
          <a:xfrm>
            <a:off x="0" y="0"/>
            <a:ext cx="6804025" cy="9939337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1;n"/>
          <p:cNvSpPr/>
          <p:nvPr/>
        </p:nvSpPr>
        <p:spPr>
          <a:xfrm>
            <a:off x="0" y="0"/>
            <a:ext cx="6804025" cy="9939337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2;n"/>
          <p:cNvSpPr/>
          <p:nvPr/>
        </p:nvSpPr>
        <p:spPr>
          <a:xfrm>
            <a:off x="0" y="0"/>
            <a:ext cx="6804025" cy="9939337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3;n"/>
          <p:cNvSpPr/>
          <p:nvPr/>
        </p:nvSpPr>
        <p:spPr>
          <a:xfrm>
            <a:off x="0" y="0"/>
            <a:ext cx="2949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4;n"/>
          <p:cNvSpPr/>
          <p:nvPr/>
        </p:nvSpPr>
        <p:spPr>
          <a:xfrm>
            <a:off x="3854450" y="0"/>
            <a:ext cx="2949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5;n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46125"/>
            <a:ext cx="6596062" cy="3711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" name="Google Shape;16;n"/>
          <p:cNvSpPr txBox="1">
            <a:spLocks noGrp="1"/>
          </p:cNvSpPr>
          <p:nvPr>
            <p:ph type="body" idx="1"/>
          </p:nvPr>
        </p:nvSpPr>
        <p:spPr>
          <a:xfrm>
            <a:off x="681037" y="4719637"/>
            <a:ext cx="5429250" cy="445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7" name="Google Shape;17;n"/>
          <p:cNvSpPr/>
          <p:nvPr/>
        </p:nvSpPr>
        <p:spPr>
          <a:xfrm>
            <a:off x="0" y="9440862"/>
            <a:ext cx="2949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8;n"/>
          <p:cNvSpPr txBox="1">
            <a:spLocks noGrp="1"/>
          </p:cNvSpPr>
          <p:nvPr>
            <p:ph type="sldNum" idx="3"/>
          </p:nvPr>
        </p:nvSpPr>
        <p:spPr>
          <a:xfrm>
            <a:off x="3854450" y="9440862"/>
            <a:ext cx="2935287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5760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/>
          <p:nvPr/>
        </p:nvSpPr>
        <p:spPr>
          <a:xfrm>
            <a:off x="3854450" y="9440862"/>
            <a:ext cx="2949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" name="Google Shape;41;p1:notes"/>
          <p:cNvSpPr/>
          <p:nvPr/>
        </p:nvSpPr>
        <p:spPr>
          <a:xfrm>
            <a:off x="681037" y="4719637"/>
            <a:ext cx="5443537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" name="Google Shape;42;p1:notes"/>
          <p:cNvSpPr/>
          <p:nvPr/>
        </p:nvSpPr>
        <p:spPr>
          <a:xfrm>
            <a:off x="0" y="9440862"/>
            <a:ext cx="2949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1037" y="4719637"/>
            <a:ext cx="5429250" cy="44592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1" name="Google Shape;61;p3:notes"/>
          <p:cNvSpPr/>
          <p:nvPr/>
        </p:nvSpPr>
        <p:spPr>
          <a:xfrm>
            <a:off x="681037" y="4719637"/>
            <a:ext cx="5443537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" name="Google Shape;62;p3:notes"/>
          <p:cNvSpPr txBox="1"/>
          <p:nvPr/>
        </p:nvSpPr>
        <p:spPr>
          <a:xfrm>
            <a:off x="3854450" y="9440862"/>
            <a:ext cx="2949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  <p:sp>
        <p:nvSpPr>
          <p:cNvPr id="63" name="Google Shape;63;p3:notes"/>
          <p:cNvSpPr txBox="1"/>
          <p:nvPr/>
        </p:nvSpPr>
        <p:spPr>
          <a:xfrm>
            <a:off x="0" y="9440862"/>
            <a:ext cx="2949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Groupe          Evaluation AERES          13-14 janvier 2011</a:t>
            </a:r>
            <a:endParaRPr/>
          </a:p>
        </p:txBody>
      </p:sp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1037" y="4719637"/>
            <a:ext cx="5429250" cy="44592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1" name="Google Shape;71;p4:notes"/>
          <p:cNvSpPr/>
          <p:nvPr/>
        </p:nvSpPr>
        <p:spPr>
          <a:xfrm>
            <a:off x="681037" y="4719637"/>
            <a:ext cx="5443537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" name="Google Shape;72;p4:notes"/>
          <p:cNvSpPr txBox="1"/>
          <p:nvPr/>
        </p:nvSpPr>
        <p:spPr>
          <a:xfrm>
            <a:off x="3854450" y="9440862"/>
            <a:ext cx="2949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  <p:sp>
        <p:nvSpPr>
          <p:cNvPr id="73" name="Google Shape;73;p4:notes"/>
          <p:cNvSpPr txBox="1"/>
          <p:nvPr/>
        </p:nvSpPr>
        <p:spPr>
          <a:xfrm>
            <a:off x="0" y="9440862"/>
            <a:ext cx="2949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Groupe          Evaluation AERES          13-14 janvier 2011</a:t>
            </a:r>
            <a:endParaRPr/>
          </a:p>
        </p:txBody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1037" y="4719637"/>
            <a:ext cx="5429250" cy="44592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11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39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;p3">
            <a:extLst>
              <a:ext uri="{FF2B5EF4-FFF2-40B4-BE49-F238E27FC236}">
                <a16:creationId xmlns:a16="http://schemas.microsoft.com/office/drawing/2014/main" id="{0F2F76A0-5821-E44E-8DB4-7FEA30F68C07}"/>
              </a:ext>
            </a:extLst>
          </p:cNvPr>
          <p:cNvSpPr txBox="1"/>
          <p:nvPr userDrawn="1"/>
        </p:nvSpPr>
        <p:spPr>
          <a:xfrm>
            <a:off x="91694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ts val="1200"/>
                <a:buFont typeface="Verdana"/>
                <a:buNone/>
              </a:pPr>
              <a:t>‹N°›</a:t>
            </a:fld>
            <a:endParaRPr sz="1400"/>
          </a:p>
        </p:txBody>
      </p:sp>
      <p:sp>
        <p:nvSpPr>
          <p:cNvPr id="6" name="Google Shape;27;p2">
            <a:extLst>
              <a:ext uri="{FF2B5EF4-FFF2-40B4-BE49-F238E27FC236}">
                <a16:creationId xmlns:a16="http://schemas.microsoft.com/office/drawing/2014/main" id="{3E6AA4F0-9E62-9C4E-8982-C195B63D6391}"/>
              </a:ext>
            </a:extLst>
          </p:cNvPr>
          <p:cNvSpPr txBox="1">
            <a:spLocks noGrp="1"/>
          </p:cNvSpPr>
          <p:nvPr>
            <p:ph type="ftr" idx="3"/>
          </p:nvPr>
        </p:nvSpPr>
        <p:spPr>
          <a:xfrm>
            <a:off x="46008" y="6581955"/>
            <a:ext cx="8321615" cy="276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fr-FR"/>
              <a:t>Lydia Maigne - Simulation activities @ LPC - 11-05-23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695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80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527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729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25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245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991606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GATE 10 training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840528" y="6356350"/>
            <a:ext cx="513272" cy="365125"/>
          </a:xfrm>
        </p:spPr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0342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001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182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436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fr-FR"/>
              <a:t>Lydia Maigne - Simulation activities @ LPC - 11-05-23</a:t>
            </a: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7;p2">
            <a:extLst>
              <a:ext uri="{FF2B5EF4-FFF2-40B4-BE49-F238E27FC236}">
                <a16:creationId xmlns:a16="http://schemas.microsoft.com/office/drawing/2014/main" id="{36D99002-4110-46C5-97E9-546D59A6660A}"/>
              </a:ext>
            </a:extLst>
          </p:cNvPr>
          <p:cNvSpPr txBox="1">
            <a:spLocks/>
          </p:cNvSpPr>
          <p:nvPr userDrawn="1"/>
        </p:nvSpPr>
        <p:spPr>
          <a:xfrm>
            <a:off x="198408" y="6618120"/>
            <a:ext cx="8321615" cy="276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fr-FR" dirty="0"/>
              <a:t>Lydia </a:t>
            </a:r>
            <a:r>
              <a:rPr lang="fr-FR" dirty="0" err="1"/>
              <a:t>Maigne</a:t>
            </a:r>
            <a:r>
              <a:rPr lang="fr-FR" dirty="0"/>
              <a:t> - Simulation </a:t>
            </a:r>
            <a:r>
              <a:rPr lang="fr-FR" dirty="0" err="1"/>
              <a:t>activities</a:t>
            </a:r>
            <a:r>
              <a:rPr lang="fr-FR" dirty="0"/>
              <a:t> @ LPC - 11-05-23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274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383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331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738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751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12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90936027-F456-DC48-AD12-58FBE0357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81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Google Shape;27;p2">
            <a:extLst>
              <a:ext uri="{FF2B5EF4-FFF2-40B4-BE49-F238E27FC236}">
                <a16:creationId xmlns:a16="http://schemas.microsoft.com/office/drawing/2014/main" id="{BA855983-157B-A354-4563-3EDDD235055C}"/>
              </a:ext>
            </a:extLst>
          </p:cNvPr>
          <p:cNvSpPr txBox="1">
            <a:spLocks noGrp="1"/>
          </p:cNvSpPr>
          <p:nvPr>
            <p:ph type="ftr" idx="3"/>
          </p:nvPr>
        </p:nvSpPr>
        <p:spPr>
          <a:xfrm>
            <a:off x="46008" y="6581955"/>
            <a:ext cx="8321615" cy="276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fr-FR"/>
              <a:t>Lydia Maigne - Simulation activities @ LPC - 11-05-23</a:t>
            </a:r>
          </a:p>
        </p:txBody>
      </p:sp>
    </p:spTree>
    <p:extLst>
      <p:ext uri="{BB962C8B-B14F-4D97-AF65-F5344CB8AC3E}">
        <p14:creationId xmlns:p14="http://schemas.microsoft.com/office/powerpoint/2010/main" val="731094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639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976767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GATE 10 training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75766" y="6356350"/>
            <a:ext cx="678034" cy="365125"/>
          </a:xfrm>
        </p:spPr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358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800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17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72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GATE 10 training 2024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014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53749" cy="112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53749" cy="451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"/>
          <p:cNvSpPr/>
          <p:nvPr/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" name="Google Shape;24;p1"/>
          <p:cNvSpPr txBox="1">
            <a:spLocks noGrp="1"/>
          </p:cNvSpPr>
          <p:nvPr>
            <p:ph type="sldNum" idx="12"/>
          </p:nvPr>
        </p:nvSpPr>
        <p:spPr>
          <a:xfrm>
            <a:off x="11386868" y="6459868"/>
            <a:ext cx="759124" cy="350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7;p2">
            <a:extLst>
              <a:ext uri="{FF2B5EF4-FFF2-40B4-BE49-F238E27FC236}">
                <a16:creationId xmlns:a16="http://schemas.microsoft.com/office/drawing/2014/main" id="{727F3BAD-EC0D-CE47-85A2-318263B1F6D0}"/>
              </a:ext>
            </a:extLst>
          </p:cNvPr>
          <p:cNvSpPr txBox="1">
            <a:spLocks noGrp="1"/>
          </p:cNvSpPr>
          <p:nvPr>
            <p:ph type="ftr" idx="3"/>
          </p:nvPr>
        </p:nvSpPr>
        <p:spPr>
          <a:xfrm>
            <a:off x="46008" y="6581955"/>
            <a:ext cx="8321615" cy="276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fr-FR"/>
              <a:t>Lydia Maigne - Simulation activities @ LPC - 11-05-23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/>
          <p:nvPr/>
        </p:nvSpPr>
        <p:spPr>
          <a:xfrm>
            <a:off x="91694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ts val="1200"/>
                <a:buFont typeface="Verdana"/>
                <a:buNone/>
              </a:pPr>
              <a:t>‹N°›</a:t>
            </a:fld>
            <a:endParaRPr sz="1400"/>
          </a:p>
        </p:txBody>
      </p:sp>
      <p:cxnSp>
        <p:nvCxnSpPr>
          <p:cNvPr id="31" name="Google Shape;31;p3"/>
          <p:cNvCxnSpPr/>
          <p:nvPr/>
        </p:nvCxnSpPr>
        <p:spPr>
          <a:xfrm>
            <a:off x="2116" y="692151"/>
            <a:ext cx="12189883" cy="1587"/>
          </a:xfrm>
          <a:prstGeom prst="straightConnector1">
            <a:avLst/>
          </a:prstGeom>
          <a:noFill/>
          <a:ln w="9525" cap="sq" cmpd="sng">
            <a:solidFill>
              <a:srgbClr val="E75112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53749" cy="112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53749" cy="451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27;p2">
            <a:extLst>
              <a:ext uri="{FF2B5EF4-FFF2-40B4-BE49-F238E27FC236}">
                <a16:creationId xmlns:a16="http://schemas.microsoft.com/office/drawing/2014/main" id="{31C2B5F5-15C1-6F4D-A57A-664CB0796462}"/>
              </a:ext>
            </a:extLst>
          </p:cNvPr>
          <p:cNvSpPr txBox="1">
            <a:spLocks noGrp="1"/>
          </p:cNvSpPr>
          <p:nvPr>
            <p:ph type="ftr" idx="3"/>
          </p:nvPr>
        </p:nvSpPr>
        <p:spPr>
          <a:xfrm>
            <a:off x="46008" y="6581955"/>
            <a:ext cx="8321615" cy="276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fr-FR"/>
              <a:t>Lydia Maigne - Simulation activities @ LPC - 11-05-23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GATE 10 training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12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GATE 10 training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94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tiff"/><Relationship Id="rId10" Type="http://schemas.openxmlformats.org/officeDocument/2006/relationships/image" Target="../media/image62.jpeg"/><Relationship Id="rId4" Type="http://schemas.microsoft.com/office/2007/relationships/hdphoto" Target="../media/hdphoto1.wdp"/><Relationship Id="rId9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rcnp.osaka-u.ac.jp/event/2096/" TargetMode="External"/><Relationship Id="rId3" Type="http://schemas.openxmlformats.org/officeDocument/2006/relationships/hyperlink" Target="https://indico.in2p3.fr/e/gate2024" TargetMode="External"/><Relationship Id="rId7" Type="http://schemas.openxmlformats.org/officeDocument/2006/relationships/image" Target="../media/image6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nrsformation.cnrs.fr/python-data-analysis-for-gate-simulations?mc=gate" TargetMode="External"/><Relationship Id="rId5" Type="http://schemas.openxmlformats.org/officeDocument/2006/relationships/hyperlink" Target="https://cnrsformation.cnrs.fr/gate-training-on-medical-imaging-dosimetry-radiation-therapy?mc=GATE%20Training" TargetMode="External"/><Relationship Id="rId4" Type="http://schemas.openxmlformats.org/officeDocument/2006/relationships/hyperlink" Target="https://indico.in2p3.fr/e/gate2023" TargetMode="External"/><Relationship Id="rId9" Type="http://schemas.openxmlformats.org/officeDocument/2006/relationships/hyperlink" Target="https://www.iccr2024.org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GATE/opengate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hyperlink" Target="https://github.com/OpenGATE/GateContrib" TargetMode="External"/><Relationship Id="rId4" Type="http://schemas.openxmlformats.org/officeDocument/2006/relationships/hyperlink" Target="https://gam-gate.readthedocs.io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/>
          <p:nvPr/>
        </p:nvSpPr>
        <p:spPr>
          <a:xfrm>
            <a:off x="2994112" y="243348"/>
            <a:ext cx="9197888" cy="217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E75112"/>
              </a:buClr>
              <a:buSzPts val="3600"/>
            </a:pPr>
            <a:r>
              <a:rPr lang="en-US" sz="3600" b="1" dirty="0" err="1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Equipe</a:t>
            </a:r>
            <a:r>
              <a:rPr lang="en-US" sz="3600" b="1" dirty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1" dirty="0" err="1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Santé</a:t>
            </a:r>
            <a:br>
              <a:rPr lang="en-US" sz="3600" b="1" dirty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dirty="0">
                <a:solidFill>
                  <a:srgbClr val="0C406A"/>
                </a:solidFill>
                <a:latin typeface="Verdana"/>
                <a:ea typeface="Verdana"/>
                <a:cs typeface="Verdana"/>
                <a:sym typeface="Verdana"/>
              </a:rPr>
              <a:t>Simulation/</a:t>
            </a:r>
            <a:r>
              <a:rPr lang="en-US" sz="3600" dirty="0" err="1">
                <a:solidFill>
                  <a:srgbClr val="0C406A"/>
                </a:solidFill>
                <a:latin typeface="Verdana"/>
                <a:ea typeface="Verdana"/>
                <a:cs typeface="Verdana"/>
                <a:sym typeface="Verdana"/>
              </a:rPr>
              <a:t>Modélisation</a:t>
            </a:r>
            <a:endParaRPr lang="en-US" sz="3600" dirty="0">
              <a:solidFill>
                <a:srgbClr val="0C40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buClr>
                <a:srgbClr val="E75112"/>
              </a:buClr>
              <a:buSzPts val="3600"/>
            </a:pPr>
            <a:r>
              <a:rPr lang="en-US" sz="3600" dirty="0">
                <a:solidFill>
                  <a:srgbClr val="0C406A"/>
                </a:solidFill>
                <a:latin typeface="Verdana"/>
                <a:ea typeface="Verdana"/>
                <a:cs typeface="Verdana"/>
                <a:sym typeface="Verdana"/>
              </a:rPr>
              <a:t>GATE &amp; Geant4-DNA</a:t>
            </a:r>
            <a:br>
              <a:rPr lang="en-US" sz="3600" b="1" i="1" dirty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</p:txBody>
      </p:sp>
      <p:cxnSp>
        <p:nvCxnSpPr>
          <p:cNvPr id="46" name="Google Shape;46;p5"/>
          <p:cNvCxnSpPr/>
          <p:nvPr/>
        </p:nvCxnSpPr>
        <p:spPr>
          <a:xfrm>
            <a:off x="5935316" y="6038686"/>
            <a:ext cx="4605337" cy="1587"/>
          </a:xfrm>
          <a:prstGeom prst="straightConnector1">
            <a:avLst/>
          </a:prstGeom>
          <a:noFill/>
          <a:ln w="22300" cap="sq" cmpd="sng">
            <a:solidFill>
              <a:srgbClr val="A6A6A6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8" name="Google Shape;48;p5"/>
          <p:cNvSpPr txBox="1"/>
          <p:nvPr/>
        </p:nvSpPr>
        <p:spPr>
          <a:xfrm>
            <a:off x="4675141" y="6187311"/>
            <a:ext cx="7125688" cy="42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>
              <a:buSzPts val="1800"/>
            </a:pPr>
            <a:r>
              <a:rPr lang="en-US" sz="1800" dirty="0">
                <a:latin typeface="Verdana"/>
                <a:ea typeface="Verdana"/>
                <a:cs typeface="Verdana"/>
                <a:sym typeface="Verdana"/>
              </a:rPr>
              <a:t>Lydia </a:t>
            </a:r>
            <a:r>
              <a:rPr lang="en-US" sz="1800" dirty="0" err="1">
                <a:latin typeface="Verdana"/>
                <a:ea typeface="Verdana"/>
                <a:cs typeface="Verdana"/>
                <a:sym typeface="Verdana"/>
              </a:rPr>
              <a:t>Maigne</a:t>
            </a:r>
            <a:r>
              <a:rPr lang="en-US" sz="1800" dirty="0">
                <a:latin typeface="Verdana"/>
                <a:ea typeface="Verdana"/>
                <a:cs typeface="Verdana"/>
                <a:sym typeface="Verdana"/>
              </a:rPr>
              <a:t>, MCF</a:t>
            </a: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, lydia</a:t>
            </a:r>
            <a:r>
              <a:rPr lang="en-US" sz="1800" dirty="0">
                <a:latin typeface="Verdana"/>
                <a:ea typeface="Verdana"/>
                <a:cs typeface="Verdana"/>
                <a:sym typeface="Verdana"/>
              </a:rPr>
              <a:t>.maigne@clermont.in2p3.fr</a:t>
            </a:r>
            <a:endParaRPr dirty="0"/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D6B13901-75E6-C248-9566-D6C868578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3585" cy="133171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191F88A-44EF-84E8-E014-A12077D5681F}"/>
              </a:ext>
            </a:extLst>
          </p:cNvPr>
          <p:cNvSpPr/>
          <p:nvPr/>
        </p:nvSpPr>
        <p:spPr>
          <a:xfrm>
            <a:off x="276602" y="2031956"/>
            <a:ext cx="5055986" cy="1860602"/>
          </a:xfrm>
          <a:prstGeom prst="roundRect">
            <a:avLst>
              <a:gd name="adj" fmla="val 9741"/>
            </a:avLst>
          </a:prstGeom>
          <a:solidFill>
            <a:srgbClr val="85CDDA"/>
          </a:solidFill>
          <a:ln>
            <a:solidFill>
              <a:srgbClr val="85CD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92A6257-0C74-25AD-D4EC-0E11CD29BECF}"/>
              </a:ext>
            </a:extLst>
          </p:cNvPr>
          <p:cNvSpPr/>
          <p:nvPr/>
        </p:nvSpPr>
        <p:spPr>
          <a:xfrm>
            <a:off x="6712445" y="1978083"/>
            <a:ext cx="3305248" cy="1860602"/>
          </a:xfrm>
          <a:prstGeom prst="roundRect">
            <a:avLst>
              <a:gd name="adj" fmla="val 9741"/>
            </a:avLst>
          </a:prstGeom>
          <a:solidFill>
            <a:srgbClr val="85CDDA"/>
          </a:solidFill>
          <a:ln>
            <a:solidFill>
              <a:srgbClr val="85CD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BAF4A0C-EC77-65EE-9BE8-4BEDE2CAA837}"/>
              </a:ext>
            </a:extLst>
          </p:cNvPr>
          <p:cNvSpPr/>
          <p:nvPr/>
        </p:nvSpPr>
        <p:spPr>
          <a:xfrm>
            <a:off x="7496606" y="4055700"/>
            <a:ext cx="3297010" cy="1860602"/>
          </a:xfrm>
          <a:prstGeom prst="roundRect">
            <a:avLst>
              <a:gd name="adj" fmla="val 9741"/>
            </a:avLst>
          </a:prstGeom>
          <a:solidFill>
            <a:srgbClr val="85CDDA"/>
          </a:solidFill>
          <a:ln>
            <a:solidFill>
              <a:srgbClr val="85CD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5DBD93-804D-DF2D-7D6E-73948B51864B}"/>
              </a:ext>
            </a:extLst>
          </p:cNvPr>
          <p:cNvSpPr/>
          <p:nvPr/>
        </p:nvSpPr>
        <p:spPr>
          <a:xfrm>
            <a:off x="3856396" y="4055700"/>
            <a:ext cx="3297010" cy="1860602"/>
          </a:xfrm>
          <a:prstGeom prst="roundRect">
            <a:avLst>
              <a:gd name="adj" fmla="val 9741"/>
            </a:avLst>
          </a:prstGeom>
          <a:solidFill>
            <a:srgbClr val="85CDDA"/>
          </a:solidFill>
          <a:ln>
            <a:solidFill>
              <a:srgbClr val="85CD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654F6CA-CF51-A9DD-A580-F7D31C31FEC2}"/>
              </a:ext>
            </a:extLst>
          </p:cNvPr>
          <p:cNvSpPr/>
          <p:nvPr/>
        </p:nvSpPr>
        <p:spPr>
          <a:xfrm>
            <a:off x="292527" y="4065927"/>
            <a:ext cx="3297010" cy="1860602"/>
          </a:xfrm>
          <a:prstGeom prst="roundRect">
            <a:avLst>
              <a:gd name="adj" fmla="val 9741"/>
            </a:avLst>
          </a:prstGeom>
          <a:solidFill>
            <a:srgbClr val="85CDDA"/>
          </a:solidFill>
          <a:ln>
            <a:solidFill>
              <a:srgbClr val="85CD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27DED54-0130-C1D3-7FFF-36D9E97FBA38}"/>
              </a:ext>
            </a:extLst>
          </p:cNvPr>
          <p:cNvGrpSpPr/>
          <p:nvPr/>
        </p:nvGrpSpPr>
        <p:grpSpPr>
          <a:xfrm>
            <a:off x="6618944" y="2097185"/>
            <a:ext cx="1463823" cy="1697784"/>
            <a:chOff x="10704512" y="103781"/>
            <a:chExt cx="1463823" cy="169778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DFC7DD6-2C1D-43FA-6BEA-58A9EC3E1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7627" y="103781"/>
              <a:ext cx="1137592" cy="1273424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CFFB8C3-0466-F458-6E85-8B35B41177BA}"/>
                </a:ext>
              </a:extLst>
            </p:cNvPr>
            <p:cNvSpPr txBox="1"/>
            <p:nvPr/>
          </p:nvSpPr>
          <p:spPr>
            <a:xfrm>
              <a:off x="10704512" y="1339900"/>
              <a:ext cx="1463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Giovanna Rosa </a:t>
              </a:r>
              <a:r>
                <a:rPr lang="en-US" sz="1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Fois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PostDoc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817891E4-50ED-6458-3DC4-C758C0182684}"/>
              </a:ext>
            </a:extLst>
          </p:cNvPr>
          <p:cNvSpPr txBox="1"/>
          <p:nvPr/>
        </p:nvSpPr>
        <p:spPr>
          <a:xfrm>
            <a:off x="8024095" y="2076469"/>
            <a:ext cx="21039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2016-2024</a:t>
            </a:r>
          </a:p>
          <a:p>
            <a:r>
              <a:rPr lang="en-US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RT</a:t>
            </a:r>
          </a:p>
          <a:p>
            <a:r>
              <a:rPr lang="en-US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therapy</a:t>
            </a:r>
          </a:p>
          <a:p>
            <a:r>
              <a:rPr lang="en-US" dirty="0" err="1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Microdosimetry</a:t>
            </a:r>
            <a:endParaRPr lang="en-US" dirty="0">
              <a:solidFill>
                <a:srgbClr val="0C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0C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Grant: RAMONES European project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1658CC9-244E-8F9E-0653-AE8E1ED195B6}"/>
              </a:ext>
            </a:extLst>
          </p:cNvPr>
          <p:cNvSpPr txBox="1"/>
          <p:nvPr/>
        </p:nvSpPr>
        <p:spPr>
          <a:xfrm>
            <a:off x="4838543" y="4159362"/>
            <a:ext cx="22414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2023-2026</a:t>
            </a:r>
          </a:p>
          <a:p>
            <a:r>
              <a:rPr lang="en-US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radiolysis</a:t>
            </a:r>
          </a:p>
          <a:p>
            <a:r>
              <a:rPr lang="en-US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ion beam</a:t>
            </a:r>
          </a:p>
          <a:p>
            <a:endParaRPr lang="en-US" dirty="0">
              <a:solidFill>
                <a:srgbClr val="0C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Grant: IN2P3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22B65E-62BB-47BC-CC90-531655467DF5}"/>
              </a:ext>
            </a:extLst>
          </p:cNvPr>
          <p:cNvSpPr txBox="1"/>
          <p:nvPr/>
        </p:nvSpPr>
        <p:spPr>
          <a:xfrm>
            <a:off x="1451901" y="4213914"/>
            <a:ext cx="2146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2022-2025</a:t>
            </a:r>
          </a:p>
          <a:p>
            <a:r>
              <a:rPr lang="en-US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GATE development &amp; validation</a:t>
            </a:r>
          </a:p>
          <a:p>
            <a:endParaRPr lang="en-US" dirty="0">
              <a:solidFill>
                <a:srgbClr val="0C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Grant: IN2P3 (3y)</a:t>
            </a:r>
          </a:p>
          <a:p>
            <a:endParaRPr lang="en-US" dirty="0">
              <a:solidFill>
                <a:srgbClr val="0C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13E5196-335E-A0C9-20B6-2E4D92AAC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38" y="2297149"/>
            <a:ext cx="981317" cy="130842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12B9299B-36D1-F3A5-A41F-4F80B3ACFCF5}"/>
              </a:ext>
            </a:extLst>
          </p:cNvPr>
          <p:cNvSpPr txBox="1"/>
          <p:nvPr/>
        </p:nvSpPr>
        <p:spPr>
          <a:xfrm>
            <a:off x="7379445" y="5429923"/>
            <a:ext cx="1558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Gaëtan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Raymond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PhD student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BFE4DBA-3D94-4B27-4F21-DE6DEE6B249C}"/>
              </a:ext>
            </a:extLst>
          </p:cNvPr>
          <p:cNvSpPr txBox="1"/>
          <p:nvPr/>
        </p:nvSpPr>
        <p:spPr>
          <a:xfrm>
            <a:off x="1512055" y="2639092"/>
            <a:ext cx="3820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Lydia </a:t>
            </a:r>
            <a:r>
              <a:rPr lang="fr-FR" dirty="0" err="1"/>
              <a:t>Maigne</a:t>
            </a:r>
            <a:r>
              <a:rPr lang="fr-FR" dirty="0"/>
              <a:t>, </a:t>
            </a:r>
            <a:r>
              <a:rPr lang="fr-FR" dirty="0" err="1"/>
              <a:t>associate</a:t>
            </a:r>
            <a:r>
              <a:rPr lang="fr-FR" dirty="0"/>
              <a:t> </a:t>
            </a:r>
            <a:r>
              <a:rPr lang="fr-FR" dirty="0" err="1"/>
              <a:t>professor</a:t>
            </a:r>
            <a:endParaRPr lang="fr-FR" dirty="0"/>
          </a:p>
          <a:p>
            <a:r>
              <a:rPr lang="fr-FR" dirty="0"/>
              <a:t>Head of the group</a:t>
            </a:r>
          </a:p>
          <a:p>
            <a:r>
              <a:rPr lang="fr-FR" dirty="0" err="1"/>
              <a:t>Spokesperson</a:t>
            </a:r>
            <a:r>
              <a:rPr lang="fr-FR" dirty="0"/>
              <a:t> </a:t>
            </a:r>
            <a:r>
              <a:rPr lang="fr-FR" dirty="0" err="1"/>
              <a:t>OpenGATE</a:t>
            </a:r>
            <a:r>
              <a:rPr lang="fr-FR" dirty="0"/>
              <a:t> collaboration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4441B20-653B-9CBF-70D8-9BF3A7FABAF1}"/>
              </a:ext>
            </a:extLst>
          </p:cNvPr>
          <p:cNvSpPr txBox="1"/>
          <p:nvPr/>
        </p:nvSpPr>
        <p:spPr>
          <a:xfrm>
            <a:off x="8613696" y="4095065"/>
            <a:ext cx="2536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2021-2024</a:t>
            </a:r>
          </a:p>
          <a:p>
            <a:r>
              <a:rPr lang="en-US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 scan dosimetry &amp; reconstruction</a:t>
            </a:r>
          </a:p>
          <a:p>
            <a:endParaRPr lang="en-US" dirty="0">
              <a:solidFill>
                <a:srgbClr val="0C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Grant: CIFRE Siemens </a:t>
            </a:r>
            <a:r>
              <a:rPr lang="en-US" dirty="0" err="1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Healthineers</a:t>
            </a:r>
            <a:endParaRPr lang="en-US" dirty="0">
              <a:solidFill>
                <a:srgbClr val="0C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Image 30" descr="Une image contenant homme, personne, mur, intérieur&#10;&#10;Description générée automatiquement">
            <a:extLst>
              <a:ext uri="{FF2B5EF4-FFF2-40B4-BE49-F238E27FC236}">
                <a16:creationId xmlns:a16="http://schemas.microsoft.com/office/drawing/2014/main" id="{51135717-D2BA-47CD-F5AE-B590F808C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39" y="4250314"/>
            <a:ext cx="925875" cy="92587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2F9C728A-E721-160E-DC1D-99A7C58FE6B6}"/>
              </a:ext>
            </a:extLst>
          </p:cNvPr>
          <p:cNvSpPr txBox="1"/>
          <p:nvPr/>
        </p:nvSpPr>
        <p:spPr>
          <a:xfrm>
            <a:off x="292527" y="5197466"/>
            <a:ext cx="11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Alexis Pereda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engineer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Image 32" descr="Une image contenant personne, intérieur, blanc, homme&#10;&#10;Description générée automatiquement">
            <a:extLst>
              <a:ext uri="{FF2B5EF4-FFF2-40B4-BE49-F238E27FC236}">
                <a16:creationId xmlns:a16="http://schemas.microsoft.com/office/drawing/2014/main" id="{507993E7-157D-48F7-124E-AEBA92DFD0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22" t="-110" r="15472" b="16586"/>
          <a:stretch/>
        </p:blipFill>
        <p:spPr>
          <a:xfrm>
            <a:off x="7700301" y="4233433"/>
            <a:ext cx="870503" cy="107410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E1ED405-26E4-BD11-94FF-052014152A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858" t="698" r="17838" b="12646"/>
          <a:stretch/>
        </p:blipFill>
        <p:spPr>
          <a:xfrm>
            <a:off x="4003221" y="4230477"/>
            <a:ext cx="747143" cy="9457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3F1030-B7EA-DAE1-C80C-6AEE3341EC7C}"/>
              </a:ext>
            </a:extLst>
          </p:cNvPr>
          <p:cNvSpPr txBox="1"/>
          <p:nvPr/>
        </p:nvSpPr>
        <p:spPr>
          <a:xfrm>
            <a:off x="3882117" y="5233521"/>
            <a:ext cx="11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Daeun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Kwon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PhD student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43438"/>
            <a:ext cx="9916065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0528" y="6443438"/>
            <a:ext cx="51327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805E5A-95EF-FD51-D9A2-ADF8D5216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17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E1EF392-CE1D-C34D-B8ED-56D619F3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0"/>
            <a:ext cx="11722100" cy="63373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A08AFBC-2755-AA47-B7A4-7DE7E6A9418F}"/>
              </a:ext>
            </a:extLst>
          </p:cNvPr>
          <p:cNvSpPr txBox="1"/>
          <p:nvPr/>
        </p:nvSpPr>
        <p:spPr>
          <a:xfrm>
            <a:off x="152970" y="103438"/>
            <a:ext cx="398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C406A"/>
                </a:solidFill>
              </a:rPr>
              <a:t>FLASHMOD </a:t>
            </a:r>
            <a:r>
              <a:rPr lang="fr-FR" sz="3200" b="1" dirty="0" err="1">
                <a:solidFill>
                  <a:srgbClr val="0C406A"/>
                </a:solidFill>
              </a:rPr>
              <a:t>project</a:t>
            </a:r>
            <a:endParaRPr lang="fr-FR" sz="3200" b="1" dirty="0">
              <a:solidFill>
                <a:srgbClr val="0C406A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C498-9D39-E34D-90C8-6D4D92FAE41F}"/>
              </a:ext>
            </a:extLst>
          </p:cNvPr>
          <p:cNvSpPr/>
          <p:nvPr/>
        </p:nvSpPr>
        <p:spPr>
          <a:xfrm>
            <a:off x="4305522" y="13421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C406A"/>
                </a:solidFill>
              </a:rPr>
              <a:t>AAP PCSI 2020, projet FLASHMOD du 01/01/2021 au 01/01/2024, 80 352€ (dont 64400€ de personnel CDD, ingénieur pour 16 mois)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87089D-150A-A54D-8EBF-867BDCF3B07C}"/>
              </a:ext>
            </a:extLst>
          </p:cNvPr>
          <p:cNvSpPr txBox="1"/>
          <p:nvPr/>
        </p:nvSpPr>
        <p:spPr>
          <a:xfrm>
            <a:off x="0" y="682195"/>
            <a:ext cx="3760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PostDoc</a:t>
            </a:r>
            <a:r>
              <a:rPr lang="fr-FR" b="1" dirty="0"/>
              <a:t>: Giovanna Rosa Fois (2021-2022)</a:t>
            </a:r>
          </a:p>
        </p:txBody>
      </p:sp>
      <p:pic>
        <p:nvPicPr>
          <p:cNvPr id="1026" name="Picture 2" descr="LP2i Bordeaux | Laboratoire de Physique des Deux Infinis Bordeaux">
            <a:extLst>
              <a:ext uri="{FF2B5EF4-FFF2-40B4-BE49-F238E27FC236}">
                <a16:creationId xmlns:a16="http://schemas.microsoft.com/office/drawing/2014/main" id="{DC98D623-A613-B86C-C499-7B8CEB32A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464" y="1049251"/>
            <a:ext cx="871566" cy="46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91C29B6-D61A-2182-B5AE-E20CFA3C6AC5}"/>
              </a:ext>
            </a:extLst>
          </p:cNvPr>
          <p:cNvSpPr txBox="1"/>
          <p:nvPr/>
        </p:nvSpPr>
        <p:spPr>
          <a:xfrm>
            <a:off x="7997350" y="2828065"/>
            <a:ext cx="395969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fr-FR" sz="1600" dirty="0"/>
              <a:t>Comparaisons optimales entre G4-DNA et données expérimentales sur la production de H</a:t>
            </a:r>
            <a:r>
              <a:rPr lang="fr-FR" sz="1600" baseline="-25000" dirty="0"/>
              <a:t>2</a:t>
            </a:r>
            <a:r>
              <a:rPr lang="fr-FR" sz="1600" dirty="0"/>
              <a:t>O</a:t>
            </a:r>
            <a:r>
              <a:rPr lang="fr-FR" sz="1600" baseline="-25000" dirty="0"/>
              <a:t>2</a:t>
            </a:r>
            <a:r>
              <a:rPr lang="fr-FR" sz="1600" dirty="0"/>
              <a:t> à temps long sur faisceau de protons ARRONAX pour des débits de dose conventionnels. </a:t>
            </a:r>
            <a:r>
              <a:rPr lang="fr-FR" sz="1600" b="1" dirty="0">
                <a:solidFill>
                  <a:srgbClr val="FF0000"/>
                </a:solidFill>
              </a:rPr>
              <a:t>Papier accepté dans le journal </a:t>
            </a:r>
            <a:r>
              <a:rPr lang="fr-FR" sz="1600" b="1" dirty="0" err="1">
                <a:solidFill>
                  <a:srgbClr val="FF0000"/>
                </a:solidFill>
              </a:rPr>
              <a:t>Medical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Physics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Image 3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1E3AAE78-9D3C-DCC4-27D2-0E7EFB5416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89" y="4646781"/>
            <a:ext cx="3063697" cy="213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4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AF31B9-50A3-3585-7BB2-499438A397CA}"/>
              </a:ext>
            </a:extLst>
          </p:cNvPr>
          <p:cNvSpPr txBox="1"/>
          <p:nvPr/>
        </p:nvSpPr>
        <p:spPr>
          <a:xfrm>
            <a:off x="1801656" y="625953"/>
            <a:ext cx="5742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C406A"/>
                </a:solidFill>
              </a:rPr>
              <a:t>FLASHMOD à partir de 2023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DBD45F6-0994-A9A7-34F5-B45101EA8BA4}"/>
              </a:ext>
            </a:extLst>
          </p:cNvPr>
          <p:cNvSpPr txBox="1"/>
          <p:nvPr/>
        </p:nvSpPr>
        <p:spPr>
          <a:xfrm>
            <a:off x="707572" y="1382485"/>
            <a:ext cx="7596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/>
              <a:t>Daeun</a:t>
            </a:r>
            <a:r>
              <a:rPr lang="fr-FR" sz="1800" dirty="0"/>
              <a:t> </a:t>
            </a:r>
            <a:r>
              <a:rPr lang="fr-FR" sz="1800" dirty="0" err="1"/>
              <a:t>Kwon</a:t>
            </a:r>
            <a:r>
              <a:rPr lang="fr-FR" sz="1800" dirty="0"/>
              <a:t>, doctorante depuis 2023 au LPCA en simulation </a:t>
            </a:r>
          </a:p>
          <a:p>
            <a:r>
              <a:rPr lang="fr-FR" sz="1800" dirty="0"/>
              <a:t>Sarra </a:t>
            </a:r>
            <a:r>
              <a:rPr lang="fr-FR" sz="1800" dirty="0" err="1"/>
              <a:t>Terfas</a:t>
            </a:r>
            <a:r>
              <a:rPr lang="fr-FR" sz="1800" dirty="0"/>
              <a:t>, doctorante depuis 2022 à </a:t>
            </a:r>
            <a:r>
              <a:rPr lang="fr-FR" sz="1800" dirty="0" err="1"/>
              <a:t>Subatech</a:t>
            </a:r>
            <a:r>
              <a:rPr lang="fr-FR" sz="1800" dirty="0"/>
              <a:t> en chimie de radiolyse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7B254-63B8-5666-1C11-B5FE3F97F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7" b="30241"/>
          <a:stretch/>
        </p:blipFill>
        <p:spPr bwMode="auto">
          <a:xfrm>
            <a:off x="8304523" y="497412"/>
            <a:ext cx="3281221" cy="177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4FF165C5-301A-06E1-83F5-C2F48A168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2" y="2708341"/>
            <a:ext cx="4917811" cy="307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9FD0DF7-E6A7-A32B-1EB6-6D073AED6FF7}"/>
              </a:ext>
            </a:extLst>
          </p:cNvPr>
          <p:cNvSpPr txBox="1"/>
          <p:nvPr/>
        </p:nvSpPr>
        <p:spPr>
          <a:xfrm>
            <a:off x="707572" y="2180016"/>
            <a:ext cx="7383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G(e-</a:t>
            </a:r>
            <a:r>
              <a:rPr lang="fr-FR" dirty="0" err="1"/>
              <a:t>aq</a:t>
            </a:r>
            <a:r>
              <a:rPr lang="fr-FR" dirty="0"/>
              <a:t>) et G(H2O2) en hypoxie et normoxie pour faisceaux de protons et alpha de 68 MeV</a:t>
            </a: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B209E087-E91A-7B76-010D-066CB6BC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78" y="2650400"/>
            <a:ext cx="5103222" cy="31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048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AF31B9-50A3-3585-7BB2-499438A397CA}"/>
              </a:ext>
            </a:extLst>
          </p:cNvPr>
          <p:cNvSpPr txBox="1"/>
          <p:nvPr/>
        </p:nvSpPr>
        <p:spPr>
          <a:xfrm>
            <a:off x="1858562" y="625953"/>
            <a:ext cx="5628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C406A"/>
                </a:solidFill>
              </a:rPr>
              <a:t>FLASHMOD à partir de 2023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32B0709C-1048-2E09-9BDF-3A3DB44B4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0728"/>
            <a:ext cx="3758242" cy="23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5CF265A1-A020-4383-BAFB-8DFE50871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649" y="3559629"/>
            <a:ext cx="4275869" cy="267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173AD90-A553-B954-D104-5E52BA9C8D82}"/>
              </a:ext>
            </a:extLst>
          </p:cNvPr>
          <p:cNvSpPr txBox="1"/>
          <p:nvPr/>
        </p:nvSpPr>
        <p:spPr>
          <a:xfrm>
            <a:off x="7894199" y="1045029"/>
            <a:ext cx="368820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</a:rPr>
              <a:t>Suite des expériences:</a:t>
            </a:r>
          </a:p>
          <a:p>
            <a:pPr marL="285750" indent="-285750" algn="l">
              <a:buFontTx/>
              <a:buChar char="-"/>
            </a:pP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e-</a:t>
            </a: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aq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: avec faisceau alpha et proton en variant le pH : 7 et 9, en variant aussi le débit de doses  uniquement en proton (300kGy/s et 8kGy/s)</a:t>
            </a:r>
          </a:p>
          <a:p>
            <a:pPr marL="285750" indent="-285750" algn="l">
              <a:buFontTx/>
              <a:buChar char="-"/>
            </a:pPr>
            <a:endParaRPr lang="fr-FR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O2°- : en alpha et en proton</a:t>
            </a:r>
          </a:p>
          <a:p>
            <a:pPr marL="285750" indent="-285750" algn="l">
              <a:buFontTx/>
              <a:buChar char="-"/>
            </a:pPr>
            <a:endParaRPr lang="fr-FR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H2O2 : en alpha en en proton ( à 300kGy/s et 8kGy/s)</a:t>
            </a:r>
          </a:p>
          <a:p>
            <a:pPr marL="285750" indent="-285750" algn="l">
              <a:buFontTx/>
              <a:buChar char="-"/>
            </a:pPr>
            <a:endParaRPr lang="fr-FR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H2 (si le service mécanique de </a:t>
            </a: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subatech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nous prépare la cellule d'irradiation d'ici juillet)</a:t>
            </a:r>
          </a:p>
          <a:p>
            <a:pPr marL="285750" indent="-285750" algn="l">
              <a:buFontTx/>
              <a:buChar char="-"/>
            </a:pPr>
            <a:endParaRPr lang="fr-FR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aussi une expérience utilisant </a:t>
            </a: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NaBr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pour piégé les HO° afin de voir leur impact sur la cinétique de l'e-</a:t>
            </a: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aq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9723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AF31B9-50A3-3585-7BB2-499438A397CA}"/>
              </a:ext>
            </a:extLst>
          </p:cNvPr>
          <p:cNvSpPr txBox="1"/>
          <p:nvPr/>
        </p:nvSpPr>
        <p:spPr>
          <a:xfrm>
            <a:off x="1949753" y="604182"/>
            <a:ext cx="7383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C406A"/>
                </a:solidFill>
              </a:rPr>
              <a:t>Projet ANR </a:t>
            </a:r>
            <a:r>
              <a:rPr lang="fr-FR" sz="3200" b="1" dirty="0" err="1">
                <a:solidFill>
                  <a:srgbClr val="0C406A"/>
                </a:solidFill>
              </a:rPr>
              <a:t>IRHydroBRAIN</a:t>
            </a:r>
            <a:r>
              <a:rPr lang="fr-FR" sz="3200" b="1" dirty="0">
                <a:solidFill>
                  <a:srgbClr val="0C406A"/>
                </a:solidFill>
              </a:rPr>
              <a:t> (phase 2)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DBD45F6-0994-A9A7-34F5-B45101EA8BA4}"/>
              </a:ext>
            </a:extLst>
          </p:cNvPr>
          <p:cNvSpPr txBox="1"/>
          <p:nvPr/>
        </p:nvSpPr>
        <p:spPr>
          <a:xfrm>
            <a:off x="6096000" y="1182511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CRAN (UMR7039 CNRS, Nancy), LPCA et Nano-H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EF2A94-28A4-603A-4D83-FF15AB56DB09}"/>
              </a:ext>
            </a:extLst>
          </p:cNvPr>
          <p:cNvSpPr txBox="1"/>
          <p:nvPr/>
        </p:nvSpPr>
        <p:spPr>
          <a:xfrm>
            <a:off x="496866" y="1223507"/>
            <a:ext cx="3765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Hydrogel radiomarqué pour RIV </a:t>
            </a:r>
            <a:r>
              <a:rPr lang="fr-FR" dirty="0" err="1"/>
              <a:t>Gliobastome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E6D9DD-5F65-DCB8-E784-079503869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59" y="1915809"/>
            <a:ext cx="9076005" cy="4338009"/>
          </a:xfrm>
          <a:prstGeom prst="rect">
            <a:avLst/>
          </a:prstGeom>
          <a:noFill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62243F3-F16A-0DF1-6335-02A4F76B140E}"/>
              </a:ext>
            </a:extLst>
          </p:cNvPr>
          <p:cNvSpPr txBox="1"/>
          <p:nvPr/>
        </p:nvSpPr>
        <p:spPr>
          <a:xfrm>
            <a:off x="496866" y="1710655"/>
            <a:ext cx="127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/>
              <a:t>90</a:t>
            </a:r>
            <a:r>
              <a:rPr lang="fr-FR" b="1" dirty="0"/>
              <a:t>Y and </a:t>
            </a:r>
            <a:r>
              <a:rPr lang="fr-FR" b="1" baseline="30000" dirty="0"/>
              <a:t>177</a:t>
            </a:r>
            <a:r>
              <a:rPr lang="fr-FR" b="1" dirty="0"/>
              <a:t>Lu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72B568-8255-660D-2F39-AB6B3B0FE2D2}"/>
              </a:ext>
            </a:extLst>
          </p:cNvPr>
          <p:cNvSpPr txBox="1"/>
          <p:nvPr/>
        </p:nvSpPr>
        <p:spPr>
          <a:xfrm>
            <a:off x="6853695" y="1496212"/>
            <a:ext cx="4591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Demande d’un </a:t>
            </a:r>
            <a:r>
              <a:rPr lang="fr-FR" dirty="0" err="1"/>
              <a:t>postDoc</a:t>
            </a:r>
            <a:r>
              <a:rPr lang="fr-FR" dirty="0"/>
              <a:t> (24 mois) en simulation: 160 k€</a:t>
            </a:r>
          </a:p>
        </p:txBody>
      </p:sp>
    </p:spTree>
    <p:extLst>
      <p:ext uri="{BB962C8B-B14F-4D97-AF65-F5344CB8AC3E}">
        <p14:creationId xmlns:p14="http://schemas.microsoft.com/office/powerpoint/2010/main" val="2202358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AF31B9-50A3-3585-7BB2-499438A397CA}"/>
              </a:ext>
            </a:extLst>
          </p:cNvPr>
          <p:cNvSpPr txBox="1"/>
          <p:nvPr/>
        </p:nvSpPr>
        <p:spPr>
          <a:xfrm>
            <a:off x="1877649" y="636839"/>
            <a:ext cx="8202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C406A"/>
                </a:solidFill>
              </a:rPr>
              <a:t>Projet INSERM Impact Santé France 2030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25BD9DE-6953-8000-736E-EEACE877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51" y="1296153"/>
            <a:ext cx="6716788" cy="498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3C9C867-2BD9-1951-1EA6-B67657633A8C}"/>
              </a:ext>
            </a:extLst>
          </p:cNvPr>
          <p:cNvSpPr txBox="1"/>
          <p:nvPr/>
        </p:nvSpPr>
        <p:spPr>
          <a:xfrm>
            <a:off x="7607859" y="1393372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PostDoc</a:t>
            </a:r>
            <a:r>
              <a:rPr lang="fr-FR" sz="2000" b="1" dirty="0"/>
              <a:t> commun en simulation</a:t>
            </a:r>
          </a:p>
        </p:txBody>
      </p:sp>
    </p:spTree>
    <p:extLst>
      <p:ext uri="{BB962C8B-B14F-4D97-AF65-F5344CB8AC3E}">
        <p14:creationId xmlns:p14="http://schemas.microsoft.com/office/powerpoint/2010/main" val="4208495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DD9E14-A2AE-3F41-2BF0-395C8DE8C601}"/>
              </a:ext>
            </a:extLst>
          </p:cNvPr>
          <p:cNvSpPr/>
          <p:nvPr/>
        </p:nvSpPr>
        <p:spPr>
          <a:xfrm>
            <a:off x="99166" y="58449"/>
            <a:ext cx="12159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0C406A"/>
                </a:solidFill>
              </a:rPr>
              <a:t>In vitro </a:t>
            </a:r>
            <a:r>
              <a:rPr lang="fr-FR" sz="3200" b="1" dirty="0" err="1">
                <a:solidFill>
                  <a:srgbClr val="0C406A"/>
                </a:solidFill>
              </a:rPr>
              <a:t>internal</a:t>
            </a:r>
            <a:r>
              <a:rPr lang="fr-FR" sz="3200" b="1" dirty="0">
                <a:solidFill>
                  <a:srgbClr val="0C406A"/>
                </a:solidFill>
              </a:rPr>
              <a:t> RT </a:t>
            </a:r>
            <a:r>
              <a:rPr lang="fr-FR" sz="3200" b="1" dirty="0" err="1">
                <a:solidFill>
                  <a:srgbClr val="0C406A"/>
                </a:solidFill>
              </a:rPr>
              <a:t>using</a:t>
            </a:r>
            <a:r>
              <a:rPr lang="fr-FR" sz="3200" b="1" dirty="0">
                <a:solidFill>
                  <a:srgbClr val="0C406A"/>
                </a:solidFill>
              </a:rPr>
              <a:t> 177Lu-PSMA on </a:t>
            </a:r>
            <a:r>
              <a:rPr lang="fr-FR" sz="3200" b="1" dirty="0" err="1">
                <a:solidFill>
                  <a:srgbClr val="0C406A"/>
                </a:solidFill>
              </a:rPr>
              <a:t>breast</a:t>
            </a:r>
            <a:r>
              <a:rPr lang="fr-FR" sz="3200" b="1" dirty="0">
                <a:solidFill>
                  <a:srgbClr val="0C406A"/>
                </a:solidFill>
              </a:rPr>
              <a:t> cancer </a:t>
            </a:r>
            <a:r>
              <a:rPr lang="fr-FR" sz="3200" b="1" dirty="0" err="1">
                <a:solidFill>
                  <a:srgbClr val="0C406A"/>
                </a:solidFill>
              </a:rPr>
              <a:t>cells</a:t>
            </a:r>
            <a:r>
              <a:rPr lang="fr-FR" sz="3200" b="1" dirty="0">
                <a:solidFill>
                  <a:srgbClr val="0C406A"/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DC422B-06DD-0795-2344-A0A75F8CD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2" t="38008" r="42873" b="37625"/>
          <a:stretch/>
        </p:blipFill>
        <p:spPr bwMode="auto">
          <a:xfrm>
            <a:off x="504497" y="966952"/>
            <a:ext cx="2647864" cy="246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4440D44-9F59-D1CC-5CFE-37160B0AA091}"/>
              </a:ext>
            </a:extLst>
          </p:cNvPr>
          <p:cNvSpPr txBox="1"/>
          <p:nvPr/>
        </p:nvSpPr>
        <p:spPr>
          <a:xfrm>
            <a:off x="572316" y="342900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2000 BT-20 </a:t>
            </a:r>
            <a:r>
              <a:rPr lang="fr-FR" dirty="0" err="1"/>
              <a:t>cells</a:t>
            </a:r>
            <a:r>
              <a:rPr lang="fr-FR" dirty="0"/>
              <a:t> 3 </a:t>
            </a:r>
            <a:r>
              <a:rPr lang="fr-FR" dirty="0" err="1"/>
              <a:t>days</a:t>
            </a:r>
            <a:r>
              <a:rPr lang="fr-FR" dirty="0"/>
              <a:t> </a:t>
            </a:r>
            <a:r>
              <a:rPr lang="fr-FR" dirty="0" err="1"/>
              <a:t>after</a:t>
            </a:r>
            <a:endParaRPr lang="fr-FR" dirty="0"/>
          </a:p>
        </p:txBody>
      </p:sp>
      <p:pic>
        <p:nvPicPr>
          <p:cNvPr id="1028" name="Pictur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565512AE-BDD1-4606-F0B5-CD7BB257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315" y="966952"/>
            <a:ext cx="2568105" cy="246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D18680C-6662-08D9-3C4A-01D2E9A6D4A8}"/>
              </a:ext>
            </a:extLst>
          </p:cNvPr>
          <p:cNvSpPr txBox="1"/>
          <p:nvPr/>
        </p:nvSpPr>
        <p:spPr>
          <a:xfrm>
            <a:off x="3998105" y="3450556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BT-20 </a:t>
            </a:r>
            <a:r>
              <a:rPr lang="fr-FR" dirty="0" err="1"/>
              <a:t>spheroid</a:t>
            </a:r>
            <a:r>
              <a:rPr lang="fr-FR" dirty="0"/>
              <a:t> slice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4C23ACA-FF36-DC0B-F1AD-5FBA8559B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49" y="1001531"/>
            <a:ext cx="2405554" cy="242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0158F3C-9A8F-1E96-87EB-483B878FD6BC}"/>
              </a:ext>
            </a:extLst>
          </p:cNvPr>
          <p:cNvSpPr txBox="1"/>
          <p:nvPr/>
        </p:nvSpPr>
        <p:spPr>
          <a:xfrm>
            <a:off x="6576212" y="3450556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BT-20 </a:t>
            </a:r>
            <a:r>
              <a:rPr lang="fr-FR" dirty="0" err="1"/>
              <a:t>spheroid</a:t>
            </a:r>
            <a:r>
              <a:rPr lang="fr-FR" dirty="0"/>
              <a:t> slice segmentation</a:t>
            </a: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1112C69A-C8BE-4DD4-F457-19FED404D69D}"/>
              </a:ext>
            </a:extLst>
          </p:cNvPr>
          <p:cNvSpPr/>
          <p:nvPr/>
        </p:nvSpPr>
        <p:spPr>
          <a:xfrm>
            <a:off x="3198151" y="2049517"/>
            <a:ext cx="37837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FBC49B8A-3061-1A59-E95A-4A26D58AC534}"/>
              </a:ext>
            </a:extLst>
          </p:cNvPr>
          <p:cNvSpPr/>
          <p:nvPr/>
        </p:nvSpPr>
        <p:spPr>
          <a:xfrm>
            <a:off x="6274417" y="2049517"/>
            <a:ext cx="37837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A16BB0-629F-FF3B-084B-9B366F856F7F}"/>
              </a:ext>
            </a:extLst>
          </p:cNvPr>
          <p:cNvSpPr txBox="1"/>
          <p:nvPr/>
        </p:nvSpPr>
        <p:spPr>
          <a:xfrm>
            <a:off x="4671389" y="4656140"/>
            <a:ext cx="2940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/>
              <a:t>Cell</a:t>
            </a:r>
            <a:r>
              <a:rPr lang="fr-FR" sz="1800" dirty="0"/>
              <a:t> </a:t>
            </a:r>
            <a:r>
              <a:rPr lang="fr-FR" sz="1800" dirty="0" err="1"/>
              <a:t>characterization</a:t>
            </a:r>
            <a:endParaRPr lang="fr-FR" sz="1800" dirty="0"/>
          </a:p>
          <a:p>
            <a:pPr algn="ctr"/>
            <a:r>
              <a:rPr lang="fr-FR" sz="1800" dirty="0"/>
              <a:t>3D </a:t>
            </a:r>
            <a:r>
              <a:rPr lang="fr-FR" sz="1800" dirty="0" err="1"/>
              <a:t>cell</a:t>
            </a:r>
            <a:r>
              <a:rPr lang="fr-FR" sz="1800" dirty="0"/>
              <a:t> population </a:t>
            </a:r>
            <a:r>
              <a:rPr lang="fr-FR" sz="1800" dirty="0" err="1"/>
              <a:t>built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the open source CPOP platform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C9218EF-A547-00CD-1B32-AC523BBDE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84" y="3940442"/>
            <a:ext cx="2568105" cy="263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5307DDED-BAFC-1FE5-00EF-9A79F3F5B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051" y="3843975"/>
            <a:ext cx="3540283" cy="190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nserm | PSL">
            <a:extLst>
              <a:ext uri="{FF2B5EF4-FFF2-40B4-BE49-F238E27FC236}">
                <a16:creationId xmlns:a16="http://schemas.microsoft.com/office/drawing/2014/main" id="{37DB9F41-0B4A-CAF3-46D6-5B4794643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85" y="1033959"/>
            <a:ext cx="1374098" cy="97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AEA855A-1432-814E-8E9B-E78205182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101" y="739456"/>
            <a:ext cx="1304379" cy="66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5C91F43-C576-AFE3-9DB0-D92AAD3878B5}"/>
              </a:ext>
            </a:extLst>
          </p:cNvPr>
          <p:cNvSpPr txBox="1"/>
          <p:nvPr/>
        </p:nvSpPr>
        <p:spPr>
          <a:xfrm>
            <a:off x="9317069" y="1719364"/>
            <a:ext cx="28749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PhD </a:t>
            </a:r>
            <a:r>
              <a:rPr lang="fr-FR" dirty="0" err="1"/>
              <a:t>thesis</a:t>
            </a:r>
            <a:r>
              <a:rPr lang="fr-FR" dirty="0"/>
              <a:t> Benjamin Chaussin </a:t>
            </a:r>
          </a:p>
          <a:p>
            <a:endParaRPr lang="fr-FR" dirty="0"/>
          </a:p>
          <a:p>
            <a:r>
              <a:rPr lang="fr-FR" dirty="0"/>
              <a:t>AAP Emergence de l’UCA accepté + projet ANR JC INSERM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97198E-1BAF-3F6D-A945-7D770E82E7BA}"/>
              </a:ext>
            </a:extLst>
          </p:cNvPr>
          <p:cNvSpPr txBox="1"/>
          <p:nvPr/>
        </p:nvSpPr>
        <p:spPr>
          <a:xfrm>
            <a:off x="78465" y="668489"/>
            <a:ext cx="947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PSMA: Antigène membranaire spécifique de la prostate, mais également exprimé dans CSTN et cellules endothéliales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3485C8-1D1D-5B0F-BD3C-20CCA3AF6C25}"/>
              </a:ext>
            </a:extLst>
          </p:cNvPr>
          <p:cNvSpPr txBox="1"/>
          <p:nvPr/>
        </p:nvSpPr>
        <p:spPr>
          <a:xfrm>
            <a:off x="7754606" y="6035622"/>
            <a:ext cx="3137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-&gt; to </a:t>
            </a:r>
            <a:r>
              <a:rPr lang="fr-FR" b="1" dirty="0" err="1">
                <a:solidFill>
                  <a:srgbClr val="FF0000"/>
                </a:solidFill>
              </a:rPr>
              <a:t>be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extended</a:t>
            </a:r>
            <a:r>
              <a:rPr lang="fr-FR" b="1" dirty="0">
                <a:solidFill>
                  <a:srgbClr val="FF0000"/>
                </a:solidFill>
              </a:rPr>
              <a:t> to </a:t>
            </a:r>
            <a:r>
              <a:rPr lang="fr-FR" b="1" dirty="0" err="1">
                <a:solidFill>
                  <a:srgbClr val="FF0000"/>
                </a:solidFill>
              </a:rPr>
              <a:t>alphatherapy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36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06728BC-EA17-5746-BC19-BC8CB5FBAA77}"/>
              </a:ext>
            </a:extLst>
          </p:cNvPr>
          <p:cNvSpPr txBox="1"/>
          <p:nvPr/>
        </p:nvSpPr>
        <p:spPr>
          <a:xfrm>
            <a:off x="7253557" y="5025437"/>
            <a:ext cx="566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SPECT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F3468F9-672E-B94C-8C9B-25FA0C140E9A}"/>
              </a:ext>
            </a:extLst>
          </p:cNvPr>
          <p:cNvSpPr txBox="1"/>
          <p:nvPr/>
        </p:nvSpPr>
        <p:spPr>
          <a:xfrm>
            <a:off x="6316965" y="5186085"/>
            <a:ext cx="830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Dosimetry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8292E9B-D27A-5449-BC93-DDACBA0BD375}"/>
              </a:ext>
            </a:extLst>
          </p:cNvPr>
          <p:cNvSpPr txBox="1"/>
          <p:nvPr/>
        </p:nvSpPr>
        <p:spPr>
          <a:xfrm>
            <a:off x="7012968" y="5700717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PET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34</a:t>
            </a:r>
          </a:p>
        </p:txBody>
      </p:sp>
      <p:pic>
        <p:nvPicPr>
          <p:cNvPr id="5" name="Picture 2" descr="Siemens Healthineers France">
            <a:extLst>
              <a:ext uri="{FF2B5EF4-FFF2-40B4-BE49-F238E27FC236}">
                <a16:creationId xmlns:a16="http://schemas.microsoft.com/office/drawing/2014/main" id="{0515F0BE-4E1E-C34D-B4F7-07F6836D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23" y="705188"/>
            <a:ext cx="2603753" cy="146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UNICANCER - Fédération nationale des Centres de lutte contre le cancer -  hopital.fr - Fédération Hospitalière de France">
            <a:extLst>
              <a:ext uri="{FF2B5EF4-FFF2-40B4-BE49-F238E27FC236}">
                <a16:creationId xmlns:a16="http://schemas.microsoft.com/office/drawing/2014/main" id="{E55D9DE4-4C1C-2040-9B26-FAF6E75D0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45" y="701182"/>
            <a:ext cx="2857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Laboratoire de Physique de Clermont - Université Clermont Auvergne">
            <a:extLst>
              <a:ext uri="{FF2B5EF4-FFF2-40B4-BE49-F238E27FC236}">
                <a16:creationId xmlns:a16="http://schemas.microsoft.com/office/drawing/2014/main" id="{80047631-11E5-3543-A31C-4FABC067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105" y="781149"/>
            <a:ext cx="2559712" cy="13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AE6C7D0-6120-B046-9E63-BBD89D598535}"/>
              </a:ext>
            </a:extLst>
          </p:cNvPr>
          <p:cNvSpPr txBox="1"/>
          <p:nvPr/>
        </p:nvSpPr>
        <p:spPr>
          <a:xfrm>
            <a:off x="1347295" y="2093840"/>
            <a:ext cx="967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b="1" dirty="0">
                <a:solidFill>
                  <a:srgbClr val="0C406A"/>
                </a:solidFill>
              </a:rPr>
              <a:t>Dosimétrie et qualité d'image</a:t>
            </a:r>
            <a:r>
              <a:rPr lang="fr-FR" dirty="0">
                <a:solidFill>
                  <a:srgbClr val="0C406A"/>
                </a:solidFill>
              </a:rPr>
              <a:t> CT pour la planification du traitement en radiothérapie</a:t>
            </a:r>
          </a:p>
          <a:p>
            <a:pPr marL="0" lvl="2" algn="just"/>
            <a:r>
              <a:rPr lang="fr-FR" b="1" dirty="0">
                <a:solidFill>
                  <a:srgbClr val="0C406A"/>
                </a:solidFill>
              </a:rPr>
              <a:t>Étude multicentrique </a:t>
            </a:r>
            <a:r>
              <a:rPr lang="fr-FR" dirty="0">
                <a:solidFill>
                  <a:srgbClr val="0C406A"/>
                </a:solidFill>
              </a:rPr>
              <a:t>basée sur des protocoles standardisés et des simulations Monte Carlo GATE 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2C9929-9B12-2045-887E-206C6D90B331}"/>
              </a:ext>
            </a:extLst>
          </p:cNvPr>
          <p:cNvSpPr txBox="1"/>
          <p:nvPr/>
        </p:nvSpPr>
        <p:spPr>
          <a:xfrm>
            <a:off x="182879" y="117981"/>
            <a:ext cx="11210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C406A"/>
                </a:solidFill>
              </a:rPr>
              <a:t>Évaluation des performances du scanner Siemens SOMATOM Go Open Pro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D5AEC8-80C2-4F43-9CCE-D3CCC395C01A}"/>
              </a:ext>
            </a:extLst>
          </p:cNvPr>
          <p:cNvSpPr txBox="1"/>
          <p:nvPr/>
        </p:nvSpPr>
        <p:spPr>
          <a:xfrm>
            <a:off x="0" y="716528"/>
            <a:ext cx="4112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Doctorat CIFRE: Gaëtan Raymond (2022-2025)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E6513CB-B21C-3360-A981-E75CA9593556}"/>
              </a:ext>
            </a:extLst>
          </p:cNvPr>
          <p:cNvSpPr txBox="1"/>
          <p:nvPr/>
        </p:nvSpPr>
        <p:spPr>
          <a:xfrm>
            <a:off x="917174" y="5833570"/>
            <a:ext cx="5573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Nouveau scanner pour la simulation en Radiothérapie.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Performances similaires à la gamme diagnostic.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1F4BBD2-781D-77F7-243C-F15DEF4F9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81" y="2786699"/>
            <a:ext cx="1943403" cy="300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E8CE151-9055-7FD4-1173-5133A54B9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020" y="2636769"/>
            <a:ext cx="4022704" cy="3190758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DE9783FA-E046-E251-BDFD-BE4C78378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9" t="7290" r="25689" b="7353"/>
          <a:stretch/>
        </p:blipFill>
        <p:spPr bwMode="auto">
          <a:xfrm>
            <a:off x="415435" y="2740171"/>
            <a:ext cx="1706331" cy="188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C8E44F30-6392-AFDD-56AB-87DB8A85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473" y="1571743"/>
            <a:ext cx="1104774" cy="11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standard CT with a standard bow-tie filter reduces intensity towards ...">
            <a:extLst>
              <a:ext uri="{FF2B5EF4-FFF2-40B4-BE49-F238E27FC236}">
                <a16:creationId xmlns:a16="http://schemas.microsoft.com/office/drawing/2014/main" id="{C34F4DBF-B36D-8D1F-873A-394EAAE7F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27" y="2981133"/>
            <a:ext cx="1285603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84DBFC6-6DAC-52AD-39EE-440ABEE6F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5" b="13749"/>
          <a:stretch/>
        </p:blipFill>
        <p:spPr bwMode="auto">
          <a:xfrm>
            <a:off x="5940422" y="5947285"/>
            <a:ext cx="5334404" cy="68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506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B9799E77-AB83-6242-13BD-9FD864C4503A}"/>
              </a:ext>
            </a:extLst>
          </p:cNvPr>
          <p:cNvSpPr txBox="1"/>
          <p:nvPr/>
        </p:nvSpPr>
        <p:spPr>
          <a:xfrm>
            <a:off x="182879" y="117981"/>
            <a:ext cx="11210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C406A"/>
                </a:solidFill>
              </a:rPr>
              <a:t>Évaluation des performances du scanner Siemens SOMATOM Go Open Pro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13CC59-6369-94D3-DF9B-87120CC30271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fr-FR"/>
              <a:t>Lydia Maigne - Simulation activities @ LPC - 11-05-23</a:t>
            </a: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B15F5334-C4D9-A638-272E-8AC170A7B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3" y="1022694"/>
            <a:ext cx="262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F1181A87-FAE1-52EF-470F-EBAC0D9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3" y="2432049"/>
            <a:ext cx="2622550" cy="117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>
            <a:extLst>
              <a:ext uri="{FF2B5EF4-FFF2-40B4-BE49-F238E27FC236}">
                <a16:creationId xmlns:a16="http://schemas.microsoft.com/office/drawing/2014/main" id="{DDEC7802-7E59-9D93-929D-632045BAE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1013604"/>
            <a:ext cx="29654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STEEV for SRS">
            <a:extLst>
              <a:ext uri="{FF2B5EF4-FFF2-40B4-BE49-F238E27FC236}">
                <a16:creationId xmlns:a16="http://schemas.microsoft.com/office/drawing/2014/main" id="{11F82A7E-2CAE-C2F0-D4ED-94E2B17E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2432049"/>
            <a:ext cx="28384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>
            <a:extLst>
              <a:ext uri="{FF2B5EF4-FFF2-40B4-BE49-F238E27FC236}">
                <a16:creationId xmlns:a16="http://schemas.microsoft.com/office/drawing/2014/main" id="{2196D507-BCFF-F003-F7DD-5FE9B514A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435" y="3745620"/>
            <a:ext cx="1723314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D465AB6-0CD9-FD14-84C9-AD3C814DE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618862"/>
              </p:ext>
            </p:extLst>
          </p:nvPr>
        </p:nvGraphicFramePr>
        <p:xfrm>
          <a:off x="5148943" y="3277609"/>
          <a:ext cx="6823304" cy="3095419"/>
        </p:xfrm>
        <a:graphic>
          <a:graphicData uri="http://schemas.openxmlformats.org/drawingml/2006/table">
            <a:tbl>
              <a:tblPr/>
              <a:tblGrid>
                <a:gridCol w="1705826">
                  <a:extLst>
                    <a:ext uri="{9D8B030D-6E8A-4147-A177-3AD203B41FA5}">
                      <a16:colId xmlns:a16="http://schemas.microsoft.com/office/drawing/2014/main" val="341695936"/>
                    </a:ext>
                  </a:extLst>
                </a:gridCol>
                <a:gridCol w="1705826">
                  <a:extLst>
                    <a:ext uri="{9D8B030D-6E8A-4147-A177-3AD203B41FA5}">
                      <a16:colId xmlns:a16="http://schemas.microsoft.com/office/drawing/2014/main" val="3371222792"/>
                    </a:ext>
                  </a:extLst>
                </a:gridCol>
                <a:gridCol w="1705826">
                  <a:extLst>
                    <a:ext uri="{9D8B030D-6E8A-4147-A177-3AD203B41FA5}">
                      <a16:colId xmlns:a16="http://schemas.microsoft.com/office/drawing/2014/main" val="3045313601"/>
                    </a:ext>
                  </a:extLst>
                </a:gridCol>
                <a:gridCol w="1705826">
                  <a:extLst>
                    <a:ext uri="{9D8B030D-6E8A-4147-A177-3AD203B41FA5}">
                      <a16:colId xmlns:a16="http://schemas.microsoft.com/office/drawing/2014/main" val="4081236697"/>
                    </a:ext>
                  </a:extLst>
                </a:gridCol>
              </a:tblGrid>
              <a:tr h="1247569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5B9BD5"/>
                          </a:highlight>
                          <a:latin typeface="Calibri" panose="020F0502020204030204" pitchFamily="34" charset="0"/>
                        </a:rPr>
                        <a:t>Position</a:t>
                      </a:r>
                      <a:endParaRPr lang="fr-FR">
                        <a:effectLst/>
                        <a:highlight>
                          <a:srgbClr val="5B9BD5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5B9BD5"/>
                          </a:highlight>
                          <a:latin typeface="Calibri" panose="020F0502020204030204" pitchFamily="34" charset="0"/>
                        </a:rPr>
                        <a:t>CTDI 100 Simulation (normalized)</a:t>
                      </a:r>
                      <a:endParaRPr lang="fr-FR">
                        <a:effectLst/>
                        <a:highlight>
                          <a:srgbClr val="5B9BD5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5B9BD5"/>
                          </a:highlight>
                          <a:latin typeface="Calibri" panose="020F0502020204030204" pitchFamily="34" charset="0"/>
                        </a:rPr>
                        <a:t>CTDI 100 Measurements</a:t>
                      </a:r>
                      <a:r>
                        <a:rPr lang="fr-FR" sz="1800" b="1" i="0" u="none" strike="noStrike" baseline="30000">
                          <a:solidFill>
                            <a:srgbClr val="FFFFFF"/>
                          </a:solidFill>
                          <a:effectLst/>
                          <a:highlight>
                            <a:srgbClr val="5B9BD5"/>
                          </a:highlight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fr-FR" sz="1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5B9BD5"/>
                          </a:highlight>
                          <a:latin typeface="Calibri" panose="020F0502020204030204" pitchFamily="34" charset="0"/>
                        </a:rPr>
                        <a:t> (normalized)</a:t>
                      </a:r>
                      <a:endParaRPr lang="fr-FR">
                        <a:effectLst/>
                        <a:highlight>
                          <a:srgbClr val="5B9BD5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5B9BD5"/>
                          </a:highlight>
                          <a:latin typeface="Calibri" panose="020F0502020204030204" pitchFamily="34" charset="0"/>
                        </a:rPr>
                        <a:t>Relative difference </a:t>
                      </a:r>
                      <a:endParaRPr lang="fr-FR">
                        <a:effectLst/>
                        <a:highlight>
                          <a:srgbClr val="5B9BD5"/>
                        </a:highlight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5B9BD5"/>
                          </a:highlight>
                          <a:latin typeface="Calibri" panose="020F0502020204030204" pitchFamily="34" charset="0"/>
                        </a:rPr>
                        <a:t>(exp ref)</a:t>
                      </a:r>
                      <a:endParaRPr lang="fr-FR">
                        <a:effectLst/>
                        <a:highlight>
                          <a:srgbClr val="5B9BD5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620488"/>
                  </a:ext>
                </a:extLst>
              </a:tr>
              <a:tr h="31634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0DEEF"/>
                          </a:highlight>
                          <a:latin typeface="Calibri" panose="020F0502020204030204" pitchFamily="34" charset="0"/>
                        </a:rPr>
                        <a:t>Center</a:t>
                      </a:r>
                      <a:endParaRPr lang="fr-FR">
                        <a:effectLst/>
                        <a:highlight>
                          <a:srgbClr val="D0DEEF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0DEEF"/>
                          </a:highlight>
                          <a:latin typeface="Calibri" panose="020F0502020204030204" pitchFamily="34" charset="0"/>
                        </a:rPr>
                        <a:t>1</a:t>
                      </a:r>
                      <a:endParaRPr lang="fr-FR">
                        <a:effectLst/>
                        <a:highlight>
                          <a:srgbClr val="D0DEEF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0DEEF"/>
                          </a:highlight>
                          <a:latin typeface="Calibri" panose="020F0502020204030204" pitchFamily="34" charset="0"/>
                        </a:rPr>
                        <a:t>1</a:t>
                      </a:r>
                      <a:endParaRPr lang="fr-FR">
                        <a:effectLst/>
                        <a:highlight>
                          <a:srgbClr val="D0DEEF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0DEEF"/>
                          </a:highlight>
                          <a:latin typeface="Calibri" panose="020F0502020204030204" pitchFamily="34" charset="0"/>
                        </a:rPr>
                        <a:t>0</a:t>
                      </a:r>
                      <a:endParaRPr lang="fr-FR">
                        <a:effectLst/>
                        <a:highlight>
                          <a:srgbClr val="D0DEEF"/>
                        </a:highlight>
                      </a:endParaRPr>
                    </a:p>
                  </a:txBody>
                  <a:tcPr marL="9525" marR="9525" marT="95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6721"/>
                  </a:ext>
                </a:extLst>
              </a:tr>
              <a:tr h="31634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9EFF7"/>
                          </a:highlight>
                          <a:latin typeface="Calibri" panose="020F0502020204030204" pitchFamily="34" charset="0"/>
                        </a:rPr>
                        <a:t>12h</a:t>
                      </a:r>
                      <a:endParaRPr lang="fr-FR">
                        <a:effectLst/>
                        <a:highlight>
                          <a:srgbClr val="E9EFF7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9EFF7"/>
                          </a:highlight>
                          <a:latin typeface="Calibri" panose="020F0502020204030204" pitchFamily="34" charset="0"/>
                        </a:rPr>
                        <a:t>1.072</a:t>
                      </a:r>
                      <a:endParaRPr lang="fr-FR">
                        <a:effectLst/>
                        <a:highlight>
                          <a:srgbClr val="E9EFF7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FF7"/>
                          </a:highlight>
                          <a:latin typeface="Calibri" panose="020F0502020204030204" pitchFamily="34" charset="0"/>
                        </a:rPr>
                        <a:t>1.084</a:t>
                      </a:r>
                      <a:endParaRPr lang="fr-FR" dirty="0">
                        <a:effectLst/>
                        <a:highlight>
                          <a:srgbClr val="E9EFF7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9EFF7"/>
                          </a:highlight>
                          <a:latin typeface="Calibri" panose="020F0502020204030204" pitchFamily="34" charset="0"/>
                        </a:rPr>
                        <a:t>-1%</a:t>
                      </a:r>
                      <a:endParaRPr lang="fr-FR">
                        <a:effectLst/>
                        <a:highlight>
                          <a:srgbClr val="E9EFF7"/>
                        </a:highlight>
                      </a:endParaRPr>
                    </a:p>
                  </a:txBody>
                  <a:tcPr marL="9525" marR="9525" marT="95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785876"/>
                  </a:ext>
                </a:extLst>
              </a:tr>
              <a:tr h="31634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0DEEF"/>
                          </a:highlight>
                          <a:latin typeface="Calibri" panose="020F0502020204030204" pitchFamily="34" charset="0"/>
                        </a:rPr>
                        <a:t>3h</a:t>
                      </a:r>
                      <a:endParaRPr lang="fr-FR">
                        <a:effectLst/>
                        <a:highlight>
                          <a:srgbClr val="D0DEEF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0DEEF"/>
                          </a:highlight>
                          <a:latin typeface="Calibri" panose="020F0502020204030204" pitchFamily="34" charset="0"/>
                        </a:rPr>
                        <a:t>1.071</a:t>
                      </a:r>
                      <a:endParaRPr lang="fr-FR">
                        <a:effectLst/>
                        <a:highlight>
                          <a:srgbClr val="D0DEEF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0DEEF"/>
                          </a:highlight>
                          <a:latin typeface="Calibri" panose="020F0502020204030204" pitchFamily="34" charset="0"/>
                        </a:rPr>
                        <a:t>1.023</a:t>
                      </a:r>
                      <a:endParaRPr lang="fr-FR">
                        <a:effectLst/>
                        <a:highlight>
                          <a:srgbClr val="D0DEEF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0DEEF"/>
                          </a:highlight>
                          <a:latin typeface="Calibri" panose="020F0502020204030204" pitchFamily="34" charset="0"/>
                        </a:rPr>
                        <a:t>5%</a:t>
                      </a:r>
                      <a:endParaRPr lang="fr-FR">
                        <a:effectLst/>
                        <a:highlight>
                          <a:srgbClr val="D0DEEF"/>
                        </a:highlight>
                      </a:endParaRPr>
                    </a:p>
                  </a:txBody>
                  <a:tcPr marL="9525" marR="9525" marT="95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839014"/>
                  </a:ext>
                </a:extLst>
              </a:tr>
              <a:tr h="31634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9EFF7"/>
                          </a:highlight>
                          <a:latin typeface="Calibri" panose="020F0502020204030204" pitchFamily="34" charset="0"/>
                        </a:rPr>
                        <a:t>6h</a:t>
                      </a:r>
                      <a:endParaRPr lang="fr-FR">
                        <a:effectLst/>
                        <a:highlight>
                          <a:srgbClr val="E9EFF7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9EFF7"/>
                          </a:highlight>
                          <a:latin typeface="Calibri" panose="020F0502020204030204" pitchFamily="34" charset="0"/>
                        </a:rPr>
                        <a:t>1.072</a:t>
                      </a:r>
                      <a:endParaRPr lang="fr-FR">
                        <a:effectLst/>
                        <a:highlight>
                          <a:srgbClr val="E9EFF7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9EFF7"/>
                          </a:highlight>
                          <a:latin typeface="Calibri" panose="020F0502020204030204" pitchFamily="34" charset="0"/>
                        </a:rPr>
                        <a:t>0.95</a:t>
                      </a:r>
                      <a:endParaRPr lang="fr-FR">
                        <a:effectLst/>
                        <a:highlight>
                          <a:srgbClr val="E9EFF7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9EFF7"/>
                          </a:highlight>
                          <a:latin typeface="Calibri" panose="020F0502020204030204" pitchFamily="34" charset="0"/>
                        </a:rPr>
                        <a:t>13%</a:t>
                      </a:r>
                      <a:endParaRPr lang="fr-FR">
                        <a:effectLst/>
                        <a:highlight>
                          <a:srgbClr val="E9EFF7"/>
                        </a:highlight>
                      </a:endParaRPr>
                    </a:p>
                  </a:txBody>
                  <a:tcPr marL="9525" marR="9525" marT="95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023438"/>
                  </a:ext>
                </a:extLst>
              </a:tr>
              <a:tr h="31634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0DEEF"/>
                          </a:highlight>
                          <a:latin typeface="Calibri" panose="020F0502020204030204" pitchFamily="34" charset="0"/>
                        </a:rPr>
                        <a:t>9h</a:t>
                      </a:r>
                      <a:endParaRPr lang="fr-FR">
                        <a:effectLst/>
                        <a:highlight>
                          <a:srgbClr val="D0DEEF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0DEEF"/>
                          </a:highlight>
                          <a:latin typeface="Calibri" panose="020F0502020204030204" pitchFamily="34" charset="0"/>
                        </a:rPr>
                        <a:t>1.073</a:t>
                      </a:r>
                      <a:endParaRPr lang="fr-FR">
                        <a:effectLst/>
                        <a:highlight>
                          <a:srgbClr val="D0DEEF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0DEEF"/>
                          </a:highlight>
                          <a:latin typeface="Calibri" panose="020F0502020204030204" pitchFamily="34" charset="0"/>
                        </a:rPr>
                        <a:t>1.04</a:t>
                      </a:r>
                      <a:endParaRPr lang="fr-FR">
                        <a:effectLst/>
                        <a:highlight>
                          <a:srgbClr val="D0DEEF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0DEEF"/>
                          </a:highlight>
                          <a:latin typeface="Calibri" panose="020F0502020204030204" pitchFamily="34" charset="0"/>
                        </a:rPr>
                        <a:t>3%</a:t>
                      </a:r>
                      <a:endParaRPr lang="fr-FR" dirty="0">
                        <a:effectLst/>
                        <a:highlight>
                          <a:srgbClr val="D0DEEF"/>
                        </a:highlight>
                      </a:endParaRPr>
                    </a:p>
                  </a:txBody>
                  <a:tcPr marL="9525" marR="9525" marT="95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001360"/>
                  </a:ext>
                </a:extLst>
              </a:tr>
            </a:tbl>
          </a:graphicData>
        </a:graphic>
      </p:graphicFrame>
      <p:sp>
        <p:nvSpPr>
          <p:cNvPr id="6" name="Rectangle 14">
            <a:extLst>
              <a:ext uri="{FF2B5EF4-FFF2-40B4-BE49-F238E27FC236}">
                <a16:creationId xmlns:a16="http://schemas.microsoft.com/office/drawing/2014/main" id="{E90C8034-A69A-CB7C-55DF-C6D27E1B7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75" y="21034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542A7BF-AD33-FCE0-13C5-0FA7A865E56E}"/>
              </a:ext>
            </a:extLst>
          </p:cNvPr>
          <p:cNvSpPr txBox="1"/>
          <p:nvPr/>
        </p:nvSpPr>
        <p:spPr>
          <a:xfrm>
            <a:off x="7119257" y="1376656"/>
            <a:ext cx="3741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Partenaires CLCC:</a:t>
            </a:r>
          </a:p>
          <a:p>
            <a:r>
              <a:rPr lang="fr-FR" sz="2400" dirty="0"/>
              <a:t>ICO, Nantes et CLB, Lyon</a:t>
            </a:r>
          </a:p>
        </p:txBody>
      </p:sp>
    </p:spTree>
    <p:extLst>
      <p:ext uri="{BB962C8B-B14F-4D97-AF65-F5344CB8AC3E}">
        <p14:creationId xmlns:p14="http://schemas.microsoft.com/office/powerpoint/2010/main" val="3891738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6D0625F-961A-D04D-BB59-E86514B0E046}"/>
              </a:ext>
            </a:extLst>
          </p:cNvPr>
          <p:cNvSpPr txBox="1">
            <a:spLocks/>
          </p:cNvSpPr>
          <p:nvPr/>
        </p:nvSpPr>
        <p:spPr>
          <a:xfrm>
            <a:off x="358686" y="1327773"/>
            <a:ext cx="11257001" cy="51125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ANR 2021 call for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project</a:t>
            </a:r>
            <a:endParaRPr lang="fr-FR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3-year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project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, 2</a:t>
            </a:r>
            <a:r>
              <a:rPr lang="fr-FR" baseline="300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nd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submission</a:t>
            </a:r>
            <a:endParaRPr lang="fr-FR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Coordination: INSERM 1240 IMOST, Vincent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Gaumet</a:t>
            </a:r>
            <a:endParaRPr lang="fr-FR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Partners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: UMR S938, CIRMEN, IVIA, LPC, CHU Gabriel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Montpied</a:t>
            </a:r>
            <a:endParaRPr lang="fr-FR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PET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imaging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of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bifunctionalized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complexes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using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fr-FR" baseline="300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68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Ga/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Quaternary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amonium</a:t>
            </a:r>
            <a:endParaRPr lang="fr-FR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First tests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done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with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fr-FR" baseline="300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64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Cu but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expensive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produce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(ARRONAX) and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following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complicated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set-up</a:t>
            </a:r>
            <a:endParaRPr lang="fr-FR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Creation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of a new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radiolabelling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for </a:t>
            </a:r>
            <a:r>
              <a:rPr lang="fr-FR" baseline="300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68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Ga</a:t>
            </a:r>
          </a:p>
          <a:p>
            <a:pPr lvl="1"/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Dosimetry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on rats and </a:t>
            </a:r>
            <a:r>
              <a:rPr lang="fr-FR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rabbits</a:t>
            </a:r>
            <a:r>
              <a:rPr lang="fr-F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3" name="Picture 4" descr="Inserm | PSL">
            <a:extLst>
              <a:ext uri="{FF2B5EF4-FFF2-40B4-BE49-F238E27FC236}">
                <a16:creationId xmlns:a16="http://schemas.microsoft.com/office/drawing/2014/main" id="{5F26D1DE-0F00-BF4E-866D-B62548487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191" y="840190"/>
            <a:ext cx="1374098" cy="97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C028C02-D13A-0E41-995A-FD02F99EC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308" y="291173"/>
            <a:ext cx="1304379" cy="66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F9F005E4-B9C8-1741-BE41-1293ED015241}"/>
              </a:ext>
            </a:extLst>
          </p:cNvPr>
          <p:cNvSpPr txBox="1">
            <a:spLocks/>
          </p:cNvSpPr>
          <p:nvPr/>
        </p:nvSpPr>
        <p:spPr>
          <a:xfrm>
            <a:off x="126462" y="98571"/>
            <a:ext cx="12180912" cy="63817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rgbClr val="0C406A"/>
                </a:solidFill>
                <a:latin typeface="+mn-lt"/>
                <a:ea typeface="+mn-ea"/>
                <a:cs typeface="+mn-cs"/>
              </a:rPr>
              <a:t>New project: PET imaging of cartilage for arthrosis (</a:t>
            </a:r>
            <a:r>
              <a:rPr lang="en-US" sz="2800" b="1" dirty="0" err="1">
                <a:solidFill>
                  <a:srgbClr val="0C406A"/>
                </a:solidFill>
                <a:latin typeface="+mn-lt"/>
                <a:ea typeface="+mn-ea"/>
                <a:cs typeface="+mn-cs"/>
              </a:rPr>
              <a:t>ImaGa</a:t>
            </a:r>
            <a:r>
              <a:rPr lang="en-US" sz="2800" b="1" dirty="0">
                <a:solidFill>
                  <a:srgbClr val="0C406A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732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/>
        </p:nvSpPr>
        <p:spPr>
          <a:xfrm>
            <a:off x="1524000" y="0"/>
            <a:ext cx="9144000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E75112"/>
              </a:buClr>
              <a:buSzPts val="2800"/>
            </a:pPr>
            <a:r>
              <a:rPr lang="en-US" sz="2800" b="1" dirty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Composition </a:t>
            </a:r>
            <a:r>
              <a:rPr lang="en-US" sz="2800" b="1" dirty="0" err="1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groupe</a:t>
            </a:r>
            <a:r>
              <a:rPr lang="en-US" sz="2800" b="1" dirty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 Simulation</a:t>
            </a:r>
            <a:endParaRPr dirty="0"/>
          </a:p>
        </p:txBody>
      </p:sp>
      <p:sp>
        <p:nvSpPr>
          <p:cNvPr id="67" name="Google Shape;67;p7"/>
          <p:cNvSpPr txBox="1"/>
          <p:nvPr/>
        </p:nvSpPr>
        <p:spPr>
          <a:xfrm>
            <a:off x="840907" y="692150"/>
            <a:ext cx="11236537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ts val="1200"/>
            </a:pP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Responsable</a:t>
            </a: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scientifique</a:t>
            </a: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: Lydia </a:t>
            </a: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Maigne</a:t>
            </a:r>
            <a:endParaRPr dirty="0"/>
          </a:p>
          <a:p>
            <a:pPr>
              <a:lnSpc>
                <a:spcPct val="90000"/>
              </a:lnSpc>
              <a:spcBef>
                <a:spcPts val="300"/>
              </a:spcBef>
              <a:buSzPts val="1200"/>
            </a:pPr>
            <a:endParaRPr sz="12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ts val="1200"/>
            </a:pPr>
            <a:r>
              <a:rPr lang="en-US" sz="1200" b="1" u="sng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Liste</a:t>
            </a:r>
            <a:r>
              <a:rPr lang="en-US" sz="1200" b="1" u="sng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lang="en-US" sz="1200" b="1" u="sng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chercheurs</a:t>
            </a:r>
            <a:r>
              <a:rPr lang="en-US" sz="1200" b="1" u="sng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du </a:t>
            </a:r>
            <a:r>
              <a:rPr lang="en-US" sz="1200" b="1" u="sng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projet</a:t>
            </a:r>
            <a:r>
              <a:rPr lang="en-US" sz="1200" b="1" u="sng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endParaRPr dirty="0"/>
          </a:p>
          <a:p>
            <a:pPr>
              <a:lnSpc>
                <a:spcPct val="90000"/>
              </a:lnSpc>
              <a:spcBef>
                <a:spcPts val="300"/>
              </a:spcBef>
              <a:buSzPts val="1200"/>
            </a:pPr>
            <a:endParaRPr sz="1200" b="1" u="sng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38187" lvl="1" indent="-280987">
              <a:lnSpc>
                <a:spcPct val="90000"/>
              </a:lnSpc>
              <a:spcBef>
                <a:spcPts val="300"/>
              </a:spcBef>
              <a:buSzPts val="1200"/>
              <a:buFont typeface="Times New Roman"/>
              <a:buChar char="–"/>
            </a:pP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1 permanent </a:t>
            </a:r>
            <a:endParaRPr dirty="0"/>
          </a:p>
          <a:p>
            <a:pPr marL="738187" lvl="1" indent="-280987">
              <a:lnSpc>
                <a:spcPct val="90000"/>
              </a:lnSpc>
              <a:spcBef>
                <a:spcPts val="300"/>
              </a:spcBef>
              <a:buClr>
                <a:srgbClr val="4D4D4D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Lydia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Maigne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, 100%,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responsable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scientifique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porte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-parole collaboration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OpenGATE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membre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COPILs LABEX PRIMES et GDR Mi2b</a:t>
            </a:r>
            <a:endParaRPr dirty="0"/>
          </a:p>
          <a:p>
            <a:pPr marL="1884361" lvl="2" indent="-500061">
              <a:lnSpc>
                <a:spcPct val="90000"/>
              </a:lnSpc>
              <a:spcBef>
                <a:spcPts val="300"/>
              </a:spcBef>
              <a:buSzPts val="1200"/>
            </a:pPr>
            <a:endParaRPr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38187" lvl="1" indent="-280987">
              <a:lnSpc>
                <a:spcPct val="90000"/>
              </a:lnSpc>
              <a:spcBef>
                <a:spcPts val="300"/>
              </a:spcBef>
              <a:buSzPts val="1200"/>
              <a:buFont typeface="Times New Roman"/>
              <a:buChar char="–"/>
            </a:pP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1 post-</a:t>
            </a: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doctorant</a:t>
            </a: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:</a:t>
            </a:r>
            <a:endParaRPr dirty="0"/>
          </a:p>
          <a:p>
            <a:pPr marL="738187" lvl="1" indent="-280987">
              <a:lnSpc>
                <a:spcPct val="90000"/>
              </a:lnSpc>
              <a:spcBef>
                <a:spcPts val="300"/>
              </a:spcBef>
              <a:buClr>
                <a:srgbClr val="4D4D4D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Giovanna Rosa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Fois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, 100%,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projet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européen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RAMONES, Sept 2022-Juillet 2024</a:t>
            </a:r>
            <a:endParaRPr dirty="0"/>
          </a:p>
          <a:p>
            <a:pPr marL="738187" lvl="1" indent="-280987">
              <a:lnSpc>
                <a:spcPct val="90000"/>
              </a:lnSpc>
              <a:spcBef>
                <a:spcPts val="300"/>
              </a:spcBef>
              <a:buSzPts val="1200"/>
            </a:pPr>
            <a:endParaRPr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38187" lvl="1" indent="-280987">
              <a:lnSpc>
                <a:spcPct val="90000"/>
              </a:lnSpc>
              <a:spcBef>
                <a:spcPts val="300"/>
              </a:spcBef>
              <a:buSzPts val="1200"/>
              <a:buFont typeface="Times New Roman"/>
              <a:buChar char="–"/>
            </a:pP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2 </a:t>
            </a: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doctorants</a:t>
            </a: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738187" lvl="1" indent="-280987">
              <a:lnSpc>
                <a:spcPct val="90000"/>
              </a:lnSpc>
              <a:spcBef>
                <a:spcPts val="300"/>
              </a:spcBef>
              <a:buSzPts val="12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Gaëtan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Raymond, 100%,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projet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Go Open Pro, CIFRE SIEMENS (2022-2025)</a:t>
            </a:r>
          </a:p>
          <a:p>
            <a:pPr marL="738187" lvl="1" indent="-280987">
              <a:lnSpc>
                <a:spcPct val="90000"/>
              </a:lnSpc>
              <a:spcBef>
                <a:spcPts val="300"/>
              </a:spcBef>
              <a:buSzPts val="12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Daeun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Kwon, 100%,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projet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FLASHMOD, IN2P3 (2023-2026)</a:t>
            </a:r>
          </a:p>
          <a:p>
            <a:pPr marL="738187" lvl="1" indent="-280987">
              <a:lnSpc>
                <a:spcPct val="90000"/>
              </a:lnSpc>
              <a:spcBef>
                <a:spcPts val="300"/>
              </a:spcBef>
              <a:buSzPts val="1200"/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1">
              <a:lnSpc>
                <a:spcPct val="90000"/>
              </a:lnSpc>
              <a:spcBef>
                <a:spcPts val="300"/>
              </a:spcBef>
              <a:buSzPts val="1200"/>
            </a:pPr>
            <a:endParaRPr sz="1200" dirty="0">
              <a:solidFill>
                <a:srgbClr val="4D4D4D"/>
              </a:solidFill>
              <a:latin typeface="Verdana"/>
              <a:ea typeface="Verdana"/>
              <a:cs typeface="Verdana"/>
            </a:endParaRPr>
          </a:p>
          <a:p>
            <a:pPr marL="738187" lvl="1" indent="-280987">
              <a:lnSpc>
                <a:spcPct val="90000"/>
              </a:lnSpc>
              <a:spcBef>
                <a:spcPts val="300"/>
              </a:spcBef>
              <a:buClr>
                <a:srgbClr val="4D4D4D"/>
              </a:buClr>
              <a:buSzPts val="1200"/>
              <a:buFont typeface="Arial"/>
              <a:buChar char="•"/>
            </a:pPr>
            <a:endParaRPr dirty="0"/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ts val="1200"/>
            </a:pPr>
            <a:r>
              <a:rPr lang="en-US" sz="1200" b="1" u="sng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Liste</a:t>
            </a:r>
            <a:r>
              <a:rPr lang="en-US" sz="1200" b="1" u="sng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lang="en-US" sz="1200" b="1" u="sng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Ingénieurs</a:t>
            </a:r>
            <a:r>
              <a:rPr lang="en-US" sz="1200" b="1" u="sng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et </a:t>
            </a:r>
            <a:r>
              <a:rPr lang="en-US" sz="1200" b="1" u="sng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Techniciens</a:t>
            </a:r>
            <a:r>
              <a:rPr lang="en-US" sz="1200" b="1" u="sng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du </a:t>
            </a:r>
            <a:r>
              <a:rPr lang="en-US" sz="1200" b="1" u="sng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projet</a:t>
            </a:r>
            <a:r>
              <a:rPr lang="en-US" sz="1200" b="1" u="sng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endParaRPr dirty="0"/>
          </a:p>
          <a:p>
            <a:pPr marL="741362" indent="-271462">
              <a:lnSpc>
                <a:spcPct val="90000"/>
              </a:lnSpc>
              <a:spcBef>
                <a:spcPts val="300"/>
              </a:spcBef>
              <a:buSzPts val="1200"/>
            </a:pPr>
            <a:endParaRPr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ts val="1200"/>
            </a:pP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	1 CDD :</a:t>
            </a:r>
            <a:endParaRPr dirty="0"/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4D4D4D"/>
              </a:buClr>
              <a:buSzPts val="1200"/>
            </a:pP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fr-FR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Alexis </a:t>
            </a:r>
            <a:r>
              <a:rPr lang="fr-FR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Pereda</a:t>
            </a:r>
            <a:r>
              <a:rPr lang="fr-FR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, 100%, projet GATE, financement IN2P3, 01/06/22-01/06/25 (3 ans)</a:t>
            </a:r>
            <a:endParaRPr dirty="0"/>
          </a:p>
          <a:p>
            <a:pPr marL="741362" indent="-271462">
              <a:lnSpc>
                <a:spcPct val="90000"/>
              </a:lnSpc>
              <a:spcBef>
                <a:spcPts val="300"/>
              </a:spcBef>
              <a:buSzPts val="1200"/>
            </a:pPr>
            <a:endParaRPr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ts val="1200"/>
            </a:pPr>
            <a:r>
              <a:rPr lang="en-US" sz="1200" b="1" u="sng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Ressources</a:t>
            </a:r>
            <a:r>
              <a:rPr lang="en-US" sz="1200" b="1" u="sng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Computing </a:t>
            </a:r>
            <a:r>
              <a:rPr lang="en-US" sz="1200" b="1" u="sng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projet</a:t>
            </a:r>
            <a:r>
              <a:rPr lang="en-US" sz="1200" b="1" u="sng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(CCIN2P3, </a:t>
            </a:r>
            <a:r>
              <a:rPr lang="en-US" sz="1200" b="1" u="sng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autres</a:t>
            </a:r>
            <a:r>
              <a:rPr lang="en-US" sz="1200" b="1" u="sng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b="1" u="sng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plateformes</a:t>
            </a:r>
            <a:r>
              <a:rPr lang="en-US" sz="1200" b="1" u="sng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..),  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dirty="0" err="1">
                <a:sym typeface="Verdana"/>
              </a:rPr>
              <a:t>Mésocentre</a:t>
            </a:r>
            <a:r>
              <a:rPr lang="en-US" dirty="0">
                <a:sym typeface="Verdana"/>
              </a:rPr>
              <a:t> UCA (cluster: 800 CPUs et 42 </a:t>
            </a:r>
            <a:r>
              <a:rPr lang="en-US" dirty="0" err="1">
                <a:sym typeface="Verdana"/>
              </a:rPr>
              <a:t>noeuds</a:t>
            </a:r>
            <a:r>
              <a:rPr lang="en-US" dirty="0">
                <a:sym typeface="Verdana"/>
              </a:rPr>
              <a:t>)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ts val="1200"/>
              <a:buFont typeface="Arial" panose="020B0604020202020204" pitchFamily="34" charset="0"/>
              <a:buChar char="•"/>
            </a:pPr>
            <a:r>
              <a:rPr lang="fr-FR" dirty="0"/>
              <a:t>2 serveurs de développements (80 </a:t>
            </a:r>
            <a:r>
              <a:rPr lang="fr-FR" dirty="0" err="1"/>
              <a:t>CPUs</a:t>
            </a:r>
            <a:r>
              <a:rPr lang="fr-FR" dirty="0"/>
              <a:t>)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ts val="1200"/>
              <a:buFont typeface="Arial" panose="020B0604020202020204" pitchFamily="34" charset="0"/>
              <a:buChar char="•"/>
            </a:pPr>
            <a:r>
              <a:rPr lang="fr-FR" dirty="0"/>
              <a:t>2 serveurs dédiés à la formation (</a:t>
            </a:r>
            <a:r>
              <a:rPr lang="fr-FR" dirty="0" err="1"/>
              <a:t>LabEX</a:t>
            </a:r>
            <a:r>
              <a:rPr lang="fr-FR" dirty="0"/>
              <a:t> PRIMES, 120 </a:t>
            </a:r>
            <a:r>
              <a:rPr lang="fr-FR" dirty="0" err="1"/>
              <a:t>CPUs</a:t>
            </a:r>
            <a:r>
              <a:rPr lang="fr-FR" dirty="0"/>
              <a:t> x 2)</a:t>
            </a:r>
            <a:endParaRPr dirty="0"/>
          </a:p>
        </p:txBody>
      </p:sp>
      <p:cxnSp>
        <p:nvCxnSpPr>
          <p:cNvPr id="68" name="Google Shape;68;p7"/>
          <p:cNvCxnSpPr/>
          <p:nvPr/>
        </p:nvCxnSpPr>
        <p:spPr>
          <a:xfrm>
            <a:off x="1525587" y="692151"/>
            <a:ext cx="9142412" cy="1587"/>
          </a:xfrm>
          <a:prstGeom prst="straightConnector1">
            <a:avLst/>
          </a:prstGeom>
          <a:noFill/>
          <a:ln w="9525" cap="sq" cmpd="sng">
            <a:solidFill>
              <a:srgbClr val="E75112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01A2F9C-96CA-1A46-BA7E-6A83D7D05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07" y="1246239"/>
            <a:ext cx="10317020" cy="4837199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27CEFEDB-400C-6341-B293-32FD932F0D70}"/>
              </a:ext>
            </a:extLst>
          </p:cNvPr>
          <p:cNvSpPr txBox="1"/>
          <p:nvPr/>
        </p:nvSpPr>
        <p:spPr>
          <a:xfrm>
            <a:off x="145707" y="6089694"/>
            <a:ext cx="771943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7" dirty="0">
                <a:latin typeface="Roboto" charset="0"/>
                <a:ea typeface="Roboto" charset="0"/>
                <a:cs typeface="Roboto" charset="0"/>
              </a:rPr>
              <a:t>Receives funding from European Union under Horizon 2020 FET Proactive </a:t>
            </a:r>
            <a:r>
              <a:rPr lang="en-US" sz="1067" dirty="0" err="1">
                <a:latin typeface="Roboto" charset="0"/>
                <a:ea typeface="Roboto" charset="0"/>
                <a:cs typeface="Roboto" charset="0"/>
              </a:rPr>
              <a:t>Programme</a:t>
            </a:r>
            <a:r>
              <a:rPr lang="en-US" sz="1067" dirty="0">
                <a:latin typeface="Roboto" charset="0"/>
                <a:ea typeface="Roboto" charset="0"/>
                <a:cs typeface="Roboto" charset="0"/>
              </a:rPr>
              <a:t> via grant agreement No. 101017808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BD69A0-4371-9F47-B62D-E79EC71C231C}"/>
              </a:ext>
            </a:extLst>
          </p:cNvPr>
          <p:cNvSpPr/>
          <p:nvPr/>
        </p:nvSpPr>
        <p:spPr>
          <a:xfrm>
            <a:off x="8920345" y="4024273"/>
            <a:ext cx="344318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C406A"/>
                </a:solidFill>
              </a:rPr>
              <a:t>AAP Horizon 2020 , FET – Proactive – FETPROACT-EIC-08-2020, </a:t>
            </a:r>
          </a:p>
          <a:p>
            <a:pPr algn="ctr"/>
            <a:endParaRPr lang="fr-FR" dirty="0">
              <a:solidFill>
                <a:srgbClr val="0C406A"/>
              </a:solidFill>
            </a:endParaRPr>
          </a:p>
          <a:p>
            <a:pPr algn="ctr"/>
            <a:r>
              <a:rPr lang="fr-FR" dirty="0">
                <a:solidFill>
                  <a:srgbClr val="0C406A"/>
                </a:solidFill>
              </a:rPr>
              <a:t>projet RAMONES </a:t>
            </a:r>
          </a:p>
          <a:p>
            <a:pPr algn="ctr"/>
            <a:r>
              <a:rPr lang="fr-FR" dirty="0">
                <a:solidFill>
                  <a:srgbClr val="0C406A"/>
                </a:solidFill>
              </a:rPr>
              <a:t>du 01/01/2021 au 31/12/2024, </a:t>
            </a:r>
          </a:p>
          <a:p>
            <a:pPr algn="ctr"/>
            <a:r>
              <a:rPr lang="fr-FR" dirty="0">
                <a:solidFill>
                  <a:srgbClr val="0C406A"/>
                </a:solidFill>
              </a:rPr>
              <a:t>150 k€ (dont 104 k€ de personnel)</a:t>
            </a:r>
          </a:p>
          <a:p>
            <a:pPr algn="ctr"/>
            <a:endParaRPr lang="fr-FR" dirty="0">
              <a:solidFill>
                <a:srgbClr val="0C406A"/>
              </a:solidFill>
            </a:endParaRPr>
          </a:p>
          <a:p>
            <a:pPr algn="ctr"/>
            <a:r>
              <a:rPr lang="fr-FR" sz="1600" b="1" dirty="0">
                <a:solidFill>
                  <a:srgbClr val="FF0000"/>
                </a:solidFill>
              </a:rPr>
              <a:t>+ 54 k€ de transfert de l’ENS en avril 2024</a:t>
            </a: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E052926A-F66C-7543-8C2F-EA017211B111}"/>
              </a:ext>
            </a:extLst>
          </p:cNvPr>
          <p:cNvSpPr txBox="1">
            <a:spLocks/>
          </p:cNvSpPr>
          <p:nvPr/>
        </p:nvSpPr>
        <p:spPr>
          <a:xfrm>
            <a:off x="175614" y="98465"/>
            <a:ext cx="11686361" cy="6381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200" b="1" dirty="0">
                <a:solidFill>
                  <a:srgbClr val="0C406A"/>
                </a:solidFill>
              </a:rPr>
              <a:t>Impact de la radioactivité naturelle sur les écosystèmes</a:t>
            </a:r>
          </a:p>
        </p:txBody>
      </p:sp>
    </p:spTree>
    <p:extLst>
      <p:ext uri="{BB962C8B-B14F-4D97-AF65-F5344CB8AC3E}">
        <p14:creationId xmlns:p14="http://schemas.microsoft.com/office/powerpoint/2010/main" val="2433851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8BAACF-368C-E0C3-8862-280630F05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1974286" cy="641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0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97656B-79A3-F510-D250-177EC30A6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15800" cy="64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75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1DD9AA-02EE-7433-3507-B3CC0A552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072257" cy="64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1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64032E-C464-1C7D-9972-B57007239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50486" cy="645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3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9D6B3A-ACB6-5AFF-4780-856779173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061371" cy="645880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FB430D9-ACFE-9042-491E-586C382669E1}"/>
              </a:ext>
            </a:extLst>
          </p:cNvPr>
          <p:cNvSpPr txBox="1"/>
          <p:nvPr/>
        </p:nvSpPr>
        <p:spPr>
          <a:xfrm>
            <a:off x="8631597" y="1600200"/>
            <a:ext cx="3201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Paper in </a:t>
            </a:r>
            <a:r>
              <a:rPr lang="fr-FR" b="1" dirty="0" err="1">
                <a:solidFill>
                  <a:srgbClr val="FF0000"/>
                </a:solidFill>
              </a:rPr>
              <a:t>PlosOne</a:t>
            </a:r>
            <a:r>
              <a:rPr lang="fr-FR" b="1" dirty="0">
                <a:solidFill>
                  <a:srgbClr val="FF0000"/>
                </a:solidFill>
              </a:rPr>
              <a:t> or Radiation </a:t>
            </a:r>
            <a:r>
              <a:rPr lang="fr-FR" b="1" dirty="0" err="1">
                <a:solidFill>
                  <a:srgbClr val="FF0000"/>
                </a:solidFill>
              </a:rPr>
              <a:t>Environment</a:t>
            </a:r>
            <a:r>
              <a:rPr lang="fr-FR" b="1" dirty="0">
                <a:solidFill>
                  <a:srgbClr val="FF0000"/>
                </a:solidFill>
              </a:rPr>
              <a:t> journal to </a:t>
            </a:r>
            <a:r>
              <a:rPr lang="fr-FR" b="1" dirty="0" err="1">
                <a:solidFill>
                  <a:srgbClr val="FF0000"/>
                </a:solidFill>
              </a:rPr>
              <a:t>be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submitted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20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CC57F5-05F9-6828-42E1-EE2B7530B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095350" cy="64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74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A50D9C5-EAF8-B544-A018-7371AF6DC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733" y="1884011"/>
            <a:ext cx="4104024" cy="3240360"/>
          </a:xfrm>
          <a:prstGeom prst="rect">
            <a:avLst/>
          </a:prstGeom>
        </p:spPr>
      </p:pic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644EEF3E-05D7-7E4F-AAC4-6E235FBED070}"/>
              </a:ext>
            </a:extLst>
          </p:cNvPr>
          <p:cNvSpPr txBox="1">
            <a:spLocks/>
          </p:cNvSpPr>
          <p:nvPr/>
        </p:nvSpPr>
        <p:spPr>
          <a:xfrm>
            <a:off x="4086310" y="982160"/>
            <a:ext cx="4176464" cy="1620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 150 et 200 </a:t>
            </a:r>
            <a:r>
              <a:rPr lang="en-US" sz="2400" b="1" dirty="0" err="1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personnes</a:t>
            </a:r>
            <a:r>
              <a:rPr lang="en-US" sz="2400" b="1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formées</a:t>
            </a:r>
            <a:r>
              <a:rPr lang="en-US" sz="2400" b="1" dirty="0">
                <a:solidFill>
                  <a:srgbClr val="0C40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/an</a:t>
            </a:r>
          </a:p>
        </p:txBody>
      </p:sp>
      <p:pic>
        <p:nvPicPr>
          <p:cNvPr id="4" name="Image 3" descr="Une image contenant intérieur, ordinateur, fenêtre, acier&#10;&#10;Description générée automatiquement">
            <a:extLst>
              <a:ext uri="{FF2B5EF4-FFF2-40B4-BE49-F238E27FC236}">
                <a16:creationId xmlns:a16="http://schemas.microsoft.com/office/drawing/2014/main" id="{2E63BC2F-00D9-3342-A62D-A2F4EF04B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" b="96778" l="470" r="98322">
                        <a14:foregroundMark x1="470" y1="30549" x2="3490" y2="50835"/>
                        <a14:foregroundMark x1="90671" y1="31623" x2="93221" y2="60740"/>
                        <a14:foregroundMark x1="89732" y1="69570" x2="90537" y2="80549"/>
                        <a14:foregroundMark x1="50940" y1="35919" x2="51879" y2="45465"/>
                        <a14:foregroundMark x1="62416" y1="33771" x2="62416" y2="33771"/>
                        <a14:foregroundMark x1="64027" y1="31026" x2="64027" y2="31026"/>
                        <a14:foregroundMark x1="63758" y1="30549" x2="63624" y2="38067"/>
                        <a14:foregroundMark x1="61812" y1="30310" x2="64027" y2="39857"/>
                        <a14:foregroundMark x1="97718" y1="28162" x2="98456" y2="89141"/>
                        <a14:foregroundMark x1="91275" y1="22792" x2="84698" y2="43556"/>
                        <a14:foregroundMark x1="84698" y1="43556" x2="84631" y2="45823"/>
                        <a14:foregroundMark x1="84497" y1="10024" x2="91275" y2="10024"/>
                        <a14:foregroundMark x1="76242" y1="92840" x2="88725" y2="96897"/>
                        <a14:foregroundMark x1="88523" y1="56444" x2="83020" y2="30310"/>
                        <a14:foregroundMark x1="83020" y1="30310" x2="90940" y2="20883"/>
                        <a14:foregroundMark x1="55168" y1="93914" x2="55168" y2="93914"/>
                        <a14:foregroundMark x1="53960" y1="7279" x2="57114" y2="10979"/>
                        <a14:backgroundMark x1="74698" y1="7279" x2="74698" y2="7279"/>
                        <a14:backgroundMark x1="49933" y1="13962" x2="49933" y2="13962"/>
                        <a14:backgroundMark x1="50537" y1="14797" x2="50537" y2="14797"/>
                        <a14:backgroundMark x1="51745" y1="14200" x2="51745" y2="14200"/>
                        <a14:backgroundMark x1="30805" y1="19570" x2="35503" y2="17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91" y="343651"/>
            <a:ext cx="3330988" cy="18734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6B21259-A4F9-3C4E-8C40-9346DF7F258B}"/>
              </a:ext>
            </a:extLst>
          </p:cNvPr>
          <p:cNvSpPr txBox="1"/>
          <p:nvPr/>
        </p:nvSpPr>
        <p:spPr>
          <a:xfrm>
            <a:off x="7394274" y="5904304"/>
            <a:ext cx="333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Masters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physique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nucléaire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appliquée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médicale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158547-B462-BC43-BEDF-344A09103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344" y="1119421"/>
            <a:ext cx="2359980" cy="13274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ADD750-F019-0E4F-8DB5-431E7780B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5143" y="3779280"/>
            <a:ext cx="2191535" cy="219153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0BE99E1-9F5B-7A45-9164-05A8B9729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57" y="5480313"/>
            <a:ext cx="2356747" cy="3326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 descr="Accueil DSI - Direction opérationnelle des systèmes d'information">
            <a:extLst>
              <a:ext uri="{FF2B5EF4-FFF2-40B4-BE49-F238E27FC236}">
                <a16:creationId xmlns:a16="http://schemas.microsoft.com/office/drawing/2014/main" id="{DEEFCBB3-C54E-664A-A5C6-0B1AD1E4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225" y="5480313"/>
            <a:ext cx="2664296" cy="36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2">
            <a:extLst>
              <a:ext uri="{FF2B5EF4-FFF2-40B4-BE49-F238E27FC236}">
                <a16:creationId xmlns:a16="http://schemas.microsoft.com/office/drawing/2014/main" id="{B4B4E525-ED98-B941-BD51-5E5083DBFAE5}"/>
              </a:ext>
            </a:extLst>
          </p:cNvPr>
          <p:cNvSpPr txBox="1">
            <a:spLocks/>
          </p:cNvSpPr>
          <p:nvPr/>
        </p:nvSpPr>
        <p:spPr>
          <a:xfrm>
            <a:off x="129382" y="90270"/>
            <a:ext cx="10912786" cy="6381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800" b="1" dirty="0">
                <a:solidFill>
                  <a:srgbClr val="0C406A"/>
                </a:solidFill>
              </a:rPr>
              <a:t>La formation continue des étudiants et des personnels</a:t>
            </a:r>
          </a:p>
        </p:txBody>
      </p:sp>
      <p:pic>
        <p:nvPicPr>
          <p:cNvPr id="1026" name="Picture 2" descr="Offre de formation dans le cadre de CNRS Formation Entreprises | UMR 3495  CNRS/MC MAP">
            <a:extLst>
              <a:ext uri="{FF2B5EF4-FFF2-40B4-BE49-F238E27FC236}">
                <a16:creationId xmlns:a16="http://schemas.microsoft.com/office/drawing/2014/main" id="{98FF431B-5966-E94B-9605-1209FEB6E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9" y="2707909"/>
            <a:ext cx="1637491" cy="95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EEE Nuclear and Plasma Sciences Society - Home | Facebook">
            <a:extLst>
              <a:ext uri="{FF2B5EF4-FFF2-40B4-BE49-F238E27FC236}">
                <a16:creationId xmlns:a16="http://schemas.microsoft.com/office/drawing/2014/main" id="{7BB0CEEF-5089-D94A-8CAE-F477E87BA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48" y="3710667"/>
            <a:ext cx="1034796" cy="103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5766F11-F161-EF4A-998E-01D836C78555}"/>
              </a:ext>
            </a:extLst>
          </p:cNvPr>
          <p:cNvSpPr txBox="1"/>
          <p:nvPr/>
        </p:nvSpPr>
        <p:spPr>
          <a:xfrm>
            <a:off x="1363514" y="2837886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 formations de 3j /an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AEB3765-498F-684C-BF8D-00DF61F4A9B5}"/>
              </a:ext>
            </a:extLst>
          </p:cNvPr>
          <p:cNvSpPr txBox="1"/>
          <p:nvPr/>
        </p:nvSpPr>
        <p:spPr>
          <a:xfrm>
            <a:off x="1507779" y="4107436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 formations de 3j /an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93E8075-D34C-F418-A44B-D897B26DAE8C}"/>
              </a:ext>
            </a:extLst>
          </p:cNvPr>
          <p:cNvSpPr txBox="1"/>
          <p:nvPr/>
        </p:nvSpPr>
        <p:spPr>
          <a:xfrm>
            <a:off x="8244339" y="2510953"/>
            <a:ext cx="28259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Ressources entièrement gérées par le LPCA (Alexis </a:t>
            </a:r>
            <a:r>
              <a:rPr lang="fr-FR" dirty="0" err="1"/>
              <a:t>Pereda</a:t>
            </a:r>
            <a:r>
              <a:rPr lang="fr-FR" dirty="0"/>
              <a:t>) ainsi que les comptes utilisateurs</a:t>
            </a:r>
          </a:p>
        </p:txBody>
      </p:sp>
    </p:spTree>
    <p:extLst>
      <p:ext uri="{BB962C8B-B14F-4D97-AF65-F5344CB8AC3E}">
        <p14:creationId xmlns:p14="http://schemas.microsoft.com/office/powerpoint/2010/main" val="1335118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107E82E3-4F5E-CD4A-95BF-944FC9B8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DF36FB-473F-AD45-A7B4-BBEC1C493602}"/>
              </a:ext>
            </a:extLst>
          </p:cNvPr>
          <p:cNvSpPr/>
          <p:nvPr/>
        </p:nvSpPr>
        <p:spPr>
          <a:xfrm>
            <a:off x="1937602" y="530797"/>
            <a:ext cx="22199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 2024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75AF35-1F7F-DD93-4DF8-DECA8B3DEAFA}"/>
              </a:ext>
            </a:extLst>
          </p:cNvPr>
          <p:cNvSpPr txBox="1"/>
          <p:nvPr/>
        </p:nvSpPr>
        <p:spPr>
          <a:xfrm>
            <a:off x="724341" y="3304226"/>
            <a:ext cx="81227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meetings: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22-23 May 2024, Paris-Saclay (France),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https://indico.in2p3.fr/e/gate2024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25-26 April 2023, Krakow (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Poland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https://indico.in2p3.fr/e/gate2023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5E8236B-A9AD-1B11-9B91-63EE0D621BDA}"/>
              </a:ext>
            </a:extLst>
          </p:cNvPr>
          <p:cNvSpPr txBox="1"/>
          <p:nvPr/>
        </p:nvSpPr>
        <p:spPr>
          <a:xfrm>
            <a:off x="829770" y="4792616"/>
            <a:ext cx="6096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GATE trainings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GATE training for beginners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Python data analysis for GATE simulations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2025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trainings in master programs</a:t>
            </a:r>
          </a:p>
        </p:txBody>
      </p:sp>
      <p:pic>
        <p:nvPicPr>
          <p:cNvPr id="20" name="Picture 14" descr="Faut-il interdire l'utilisation d'ordinateurs en cours par les étudiants ?  – Learning Lab">
            <a:extLst>
              <a:ext uri="{FF2B5EF4-FFF2-40B4-BE49-F238E27FC236}">
                <a16:creationId xmlns:a16="http://schemas.microsoft.com/office/drawing/2014/main" id="{EAB9A8CD-E859-47E7-E910-1F789DE0D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099" y="4325323"/>
            <a:ext cx="2681050" cy="178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AA6DCCF-DD32-7013-3629-612C2DFFFE7D}"/>
              </a:ext>
            </a:extLst>
          </p:cNvPr>
          <p:cNvSpPr txBox="1"/>
          <p:nvPr/>
        </p:nvSpPr>
        <p:spPr>
          <a:xfrm>
            <a:off x="724342" y="1122340"/>
            <a:ext cx="107433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2024 (Osaka, Japan), Geant4 Asia &amp; Pacific International User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the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Physics-Medicine-Biology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frontier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https://indico.rcnp.osaka-u.ac.jp/event/2096/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– 11 July 2024 ICCR2024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www.iccr2024.org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10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107E82E3-4F5E-CD4A-95BF-944FC9B8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DF36FB-473F-AD45-A7B4-BBEC1C493602}"/>
              </a:ext>
            </a:extLst>
          </p:cNvPr>
          <p:cNvSpPr/>
          <p:nvPr/>
        </p:nvSpPr>
        <p:spPr>
          <a:xfrm>
            <a:off x="1937602" y="530797"/>
            <a:ext cx="45855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Perspectives 2025 -&gt; 2030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BA9622-D57D-D524-1672-58E7A7623F02}"/>
              </a:ext>
            </a:extLst>
          </p:cNvPr>
          <p:cNvSpPr txBox="1"/>
          <p:nvPr/>
        </p:nvSpPr>
        <p:spPr>
          <a:xfrm>
            <a:off x="838199" y="1525889"/>
            <a:ext cx="107021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0070C0"/>
                </a:solidFill>
              </a:rPr>
              <a:t>Plateforme 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70C0"/>
                </a:solidFill>
              </a:rPr>
              <a:t>	Monter en puissance sur les formations proposées (discussions autour de CNRS Formation 	Entreprises, </a:t>
            </a:r>
            <a:r>
              <a:rPr lang="fr-FR" sz="1800" dirty="0" err="1">
                <a:solidFill>
                  <a:srgbClr val="0070C0"/>
                </a:solidFill>
              </a:rPr>
              <a:t>Unicancer</a:t>
            </a:r>
            <a:r>
              <a:rPr lang="fr-FR" sz="1800" dirty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70C0"/>
                </a:solidFill>
              </a:rPr>
              <a:t>	Structuration de la collaboration en France: PEPR Santé numérique projet </a:t>
            </a:r>
            <a:r>
              <a:rPr lang="fr-FR" sz="1800" dirty="0" err="1">
                <a:solidFill>
                  <a:srgbClr val="0070C0"/>
                </a:solidFill>
              </a:rPr>
              <a:t>PlaSID</a:t>
            </a:r>
            <a:endParaRPr lang="fr-FR" sz="1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70C0"/>
                </a:solidFill>
              </a:rPr>
              <a:t>	Une plateforme numérique à l’IN2P3? Réseau RESPLANDIR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70C0"/>
                </a:solidFill>
              </a:rPr>
              <a:t>	Poste IR CDD transformé en FSEP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70C0"/>
                </a:solidFill>
              </a:rPr>
              <a:t>	Evènement structurant en partenariat avec GDR Mi2b: workshop jumeaux numériques</a:t>
            </a:r>
          </a:p>
          <a:p>
            <a:endParaRPr lang="fr-FR" sz="1800" dirty="0">
              <a:solidFill>
                <a:srgbClr val="0070C0"/>
              </a:solidFill>
            </a:endParaRPr>
          </a:p>
          <a:p>
            <a:endParaRPr lang="fr-FR" sz="1800" dirty="0">
              <a:solidFill>
                <a:srgbClr val="0070C0"/>
              </a:solidFill>
            </a:endParaRPr>
          </a:p>
          <a:p>
            <a:r>
              <a:rPr lang="fr-FR" sz="1800" b="1" dirty="0">
                <a:solidFill>
                  <a:srgbClr val="0070C0"/>
                </a:solidFill>
              </a:rPr>
              <a:t>Projets de recherche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70C0"/>
                </a:solidFill>
              </a:rPr>
              <a:t>	Thérapie FLASH GATE-G4-DNA (radiolyse, débits de doses..) -&gt; projet PCSI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70C0"/>
                </a:solidFill>
              </a:rPr>
              <a:t>	RIV (beta et alpha) dosimétries autour des nouveaux </a:t>
            </a:r>
            <a:r>
              <a:rPr lang="fr-FR" sz="1800" dirty="0" err="1">
                <a:solidFill>
                  <a:srgbClr val="0070C0"/>
                </a:solidFill>
              </a:rPr>
              <a:t>radiopharamaceutiques</a:t>
            </a:r>
            <a:endParaRPr lang="fr-FR" sz="1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70C0"/>
                </a:solidFill>
              </a:rPr>
              <a:t>	Environnement: codes GRAS ESA, reverse Monte Carlo, bases de données</a:t>
            </a:r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r>
              <a:rPr lang="fr-FR" sz="1800" dirty="0"/>
              <a:t>	</a:t>
            </a:r>
          </a:p>
          <a:p>
            <a:r>
              <a:rPr lang="fr-FR" sz="1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9528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 txBox="1"/>
          <p:nvPr/>
        </p:nvSpPr>
        <p:spPr>
          <a:xfrm>
            <a:off x="1524000" y="0"/>
            <a:ext cx="9144000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E75112"/>
              </a:buClr>
              <a:buSzPts val="2800"/>
            </a:pPr>
            <a:r>
              <a:rPr lang="en-US" sz="2800" b="1" dirty="0" err="1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Principales</a:t>
            </a:r>
            <a:r>
              <a:rPr lang="en-US" sz="2800" b="1" dirty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 collaborations</a:t>
            </a:r>
            <a:endParaRPr dirty="0"/>
          </a:p>
        </p:txBody>
      </p:sp>
      <p:cxnSp>
        <p:nvCxnSpPr>
          <p:cNvPr id="77" name="Google Shape;77;p8"/>
          <p:cNvCxnSpPr/>
          <p:nvPr/>
        </p:nvCxnSpPr>
        <p:spPr>
          <a:xfrm>
            <a:off x="1525587" y="692151"/>
            <a:ext cx="9142412" cy="1587"/>
          </a:xfrm>
          <a:prstGeom prst="straightConnector1">
            <a:avLst/>
          </a:prstGeom>
          <a:noFill/>
          <a:ln w="9525" cap="sq" cmpd="sng">
            <a:solidFill>
              <a:srgbClr val="E75112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78" name="Google Shape;78;p8"/>
          <p:cNvSpPr txBox="1"/>
          <p:nvPr/>
        </p:nvSpPr>
        <p:spPr>
          <a:xfrm>
            <a:off x="302698" y="908051"/>
            <a:ext cx="10257353" cy="56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SzPts val="1200"/>
            </a:pPr>
            <a:endParaRPr sz="12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r>
              <a:rPr lang="en-US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Nationales</a:t>
            </a:r>
            <a:r>
              <a:rPr lang="en-US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endParaRPr lang="en-US" sz="12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2"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IP2I+CREATIS (Lyon): 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Evaluation de la dose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biologique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en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hadronthérapie</a:t>
            </a:r>
            <a:endParaRPr lang="en-US"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2"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endParaRPr lang="en-US"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5250" lvl="2"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UMR1240 </a:t>
            </a: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INSERM+Centre</a:t>
            </a: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Jean Perrin (Clermont):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Radiothérapie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interne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vectorisée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sur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radiopharmaceutiques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innovants</a:t>
            </a:r>
            <a:endParaRPr lang="en-US"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5250" lvl="2"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endParaRPr lang="en-US"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2"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ARRONAX+SUBATECH+ICO (Nantes) + LP2IB: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Thérapie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FLASH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utilisant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des protons et des alphas</a:t>
            </a:r>
          </a:p>
          <a:p>
            <a:pPr lvl="2"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endParaRPr lang="en-US"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2"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UNICANCER+SIEMENS </a:t>
            </a: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Healthineers</a:t>
            </a: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(Paris): 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Etudes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multicentriques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en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imagerie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CT</a:t>
            </a:r>
          </a:p>
          <a:p>
            <a:pPr lvl="2"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endParaRPr lang="en-US"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2"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CRAN (CNRS, Nancy):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Projet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ANR depose (phase 2) sur de la RIV+NP sur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glioblastome</a:t>
            </a:r>
            <a:b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12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2"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endParaRPr sz="12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Internationales</a:t>
            </a:r>
            <a:r>
              <a:rPr lang="en-US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:</a:t>
            </a:r>
          </a:p>
          <a:p>
            <a:pPr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endParaRPr lang="en-US" sz="12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GATE &amp; G4-DNA collaborations</a:t>
            </a:r>
          </a:p>
          <a:p>
            <a:pPr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endParaRPr lang="en-US" sz="12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MedAustron</a:t>
            </a: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(</a:t>
            </a: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Autriche</a:t>
            </a: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)+NIRS (</a:t>
            </a: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Japon</a:t>
            </a: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): 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Evaluation de la dose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biologique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en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hadronthérapie</a:t>
            </a:r>
            <a:endParaRPr lang="en-US"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endParaRPr lang="en-US"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Projet</a:t>
            </a: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européen</a:t>
            </a: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RAMONES (</a:t>
            </a: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Grèce</a:t>
            </a: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): 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Impact de la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radioactivité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naturelle sur les </a:t>
            </a:r>
            <a:r>
              <a:rPr lang="en-US" sz="1200" dirty="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écosystèmes</a:t>
            </a:r>
            <a:endParaRPr lang="en-US"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endParaRPr lang="en-US" sz="1200" dirty="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IEEE-NPSS, CNRS Formation </a:t>
            </a:r>
            <a:r>
              <a:rPr lang="en-US" sz="12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Entreprises</a:t>
            </a:r>
            <a:r>
              <a:rPr lang="en-US" sz="12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1200" dirty="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Formations</a:t>
            </a:r>
          </a:p>
          <a:p>
            <a:pPr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endParaRPr lang="en-US" sz="12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62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ts val="1200"/>
              <a:buFont typeface="Arial"/>
              <a:buChar char="•"/>
            </a:pPr>
            <a:endParaRPr dirty="0"/>
          </a:p>
          <a:p>
            <a:pPr>
              <a:lnSpc>
                <a:spcPct val="90000"/>
              </a:lnSpc>
              <a:spcBef>
                <a:spcPts val="500"/>
              </a:spcBef>
              <a:buSzPts val="1200"/>
            </a:pPr>
            <a:endParaRPr sz="1200" b="1" dirty="0">
              <a:solidFill>
                <a:srgbClr val="3399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SzPts val="1200"/>
            </a:pPr>
            <a:endParaRPr sz="1200" b="1" dirty="0">
              <a:solidFill>
                <a:srgbClr val="3399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SzPts val="1200"/>
            </a:pPr>
            <a:endParaRPr sz="1200" b="1" dirty="0">
              <a:solidFill>
                <a:srgbClr val="3399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SzPts val="1200"/>
            </a:pPr>
            <a:endParaRPr sz="1200" b="1" dirty="0">
              <a:latin typeface="Verdana"/>
              <a:ea typeface="Verdana"/>
              <a:cs typeface="Verdana"/>
              <a:sym typeface="Verdana"/>
            </a:endParaRPr>
          </a:p>
          <a:p>
            <a:pPr marL="728662" lvl="1" indent="-271462">
              <a:lnSpc>
                <a:spcPct val="90000"/>
              </a:lnSpc>
              <a:spcBef>
                <a:spcPts val="500"/>
              </a:spcBef>
              <a:buSzPts val="1200"/>
            </a:pPr>
            <a:endParaRPr sz="1200" b="1" dirty="0">
              <a:latin typeface="Verdana"/>
              <a:ea typeface="Verdana"/>
              <a:cs typeface="Verdana"/>
              <a:sym typeface="Verdana"/>
            </a:endParaRPr>
          </a:p>
          <a:p>
            <a:pPr marL="728662" lvl="1" indent="-271462">
              <a:lnSpc>
                <a:spcPct val="90000"/>
              </a:lnSpc>
              <a:spcBef>
                <a:spcPts val="500"/>
              </a:spcBef>
              <a:buSzPts val="1200"/>
            </a:pPr>
            <a:endParaRPr sz="1200" b="1" dirty="0"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200"/>
              </a:spcBef>
            </a:pPr>
            <a:endParaRPr sz="1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CD342186-050E-A149-9283-296152D9F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43" y="526656"/>
            <a:ext cx="11150600" cy="59182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A21EAF4-548A-A843-8BAC-C2CFCC54C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58" y="1"/>
            <a:ext cx="1465142" cy="8923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7ED5060-0FA1-EFCC-9D77-466E1998BEC6}"/>
              </a:ext>
            </a:extLst>
          </p:cNvPr>
          <p:cNvSpPr txBox="1"/>
          <p:nvPr/>
        </p:nvSpPr>
        <p:spPr>
          <a:xfrm>
            <a:off x="171757" y="6069734"/>
            <a:ext cx="6545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1 </a:t>
            </a:r>
            <a:r>
              <a:rPr lang="fr-FR" b="1" dirty="0" err="1">
                <a:solidFill>
                  <a:schemeClr val="accent2"/>
                </a:solidFill>
              </a:rPr>
              <a:t>scientific</a:t>
            </a:r>
            <a:r>
              <a:rPr lang="fr-FR" b="1" dirty="0">
                <a:solidFill>
                  <a:schemeClr val="accent2"/>
                </a:solidFill>
              </a:rPr>
              <a:t> meeting / </a:t>
            </a:r>
            <a:r>
              <a:rPr lang="fr-FR" b="1" dirty="0" err="1">
                <a:solidFill>
                  <a:schemeClr val="accent2"/>
                </a:solidFill>
              </a:rPr>
              <a:t>year</a:t>
            </a:r>
            <a:endParaRPr lang="fr-FR" b="1" dirty="0">
              <a:solidFill>
                <a:schemeClr val="accent2"/>
              </a:solidFill>
            </a:endParaRPr>
          </a:p>
          <a:p>
            <a:r>
              <a:rPr lang="fr-FR" b="1" dirty="0">
                <a:solidFill>
                  <a:schemeClr val="accent2"/>
                </a:solidFill>
              </a:rPr>
              <a:t>22-23 May 2024 in Paris Orsay: https://indico.in2p3.fr/</a:t>
            </a:r>
            <a:r>
              <a:rPr lang="fr-FR" b="1" dirty="0" err="1">
                <a:solidFill>
                  <a:schemeClr val="accent2"/>
                </a:solidFill>
              </a:rPr>
              <a:t>event</a:t>
            </a:r>
            <a:r>
              <a:rPr lang="fr-FR" b="1" dirty="0">
                <a:solidFill>
                  <a:schemeClr val="accent2"/>
                </a:solidFill>
              </a:rPr>
              <a:t>/32413/</a:t>
            </a:r>
            <a:r>
              <a:rPr lang="fr-FR" b="1" dirty="0" err="1">
                <a:solidFill>
                  <a:schemeClr val="accent2"/>
                </a:solidFill>
              </a:rPr>
              <a:t>overview</a:t>
            </a:r>
            <a:endParaRPr lang="fr-FR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76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B4A2D9-1C97-E07C-D92D-9AEEDA0A6C4F}"/>
              </a:ext>
            </a:extLst>
          </p:cNvPr>
          <p:cNvSpPr/>
          <p:nvPr/>
        </p:nvSpPr>
        <p:spPr>
          <a:xfrm>
            <a:off x="2084292" y="3925912"/>
            <a:ext cx="8672264" cy="2302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30979" y="588981"/>
            <a:ext cx="4642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10 - The source code</a:t>
            </a:r>
          </a:p>
        </p:txBody>
      </p:sp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107E82E3-4F5E-CD4A-95BF-944FC9B8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4210C-8036-44DD-EF9A-F0664924F662}"/>
              </a:ext>
            </a:extLst>
          </p:cNvPr>
          <p:cNvSpPr/>
          <p:nvPr/>
        </p:nvSpPr>
        <p:spPr>
          <a:xfrm>
            <a:off x="2084292" y="1548661"/>
            <a:ext cx="8672264" cy="2133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7C2D44-33AA-37AF-DB17-607DD74D3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621" y="1721578"/>
            <a:ext cx="8544145" cy="38314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g4_bindings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/</a:t>
            </a:r>
            <a:r>
              <a:rPr lang="en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		</a:t>
            </a:r>
            <a:r>
              <a:rPr lang="en-FR" sz="2400" dirty="0"/>
              <a:t>Geant4 binding from C++ to Python</a:t>
            </a:r>
          </a:p>
          <a:p>
            <a:pPr marL="0" indent="0">
              <a:buNone/>
            </a:pPr>
            <a:r>
              <a:rPr lang="en-FR" sz="2400" dirty="0"/>
              <a:t>		</a:t>
            </a:r>
            <a:r>
              <a:rPr lang="en-FR" sz="2400"/>
              <a:t>	(</a:t>
            </a:r>
            <a:r>
              <a:rPr lang="en-FR" sz="2400" dirty="0"/>
              <a:t>expose functions, classes) ; </a:t>
            </a:r>
            <a:r>
              <a:rPr lang="en-FR" sz="2400" i="1" dirty="0"/>
              <a:t>pybind11</a:t>
            </a:r>
          </a:p>
          <a:p>
            <a:pPr marL="0" indent="0">
              <a:buNone/>
            </a:pPr>
            <a:endParaRPr lang="en-F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opengate_lib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/</a:t>
            </a:r>
            <a:r>
              <a:rPr lang="en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		</a:t>
            </a:r>
            <a:r>
              <a:rPr lang="en-FR" sz="2400" dirty="0"/>
              <a:t>Core classes (</a:t>
            </a:r>
            <a:r>
              <a:rPr lang="en-FR" sz="2400" dirty="0">
                <a:solidFill>
                  <a:schemeClr val="accent1"/>
                </a:solidFill>
              </a:rPr>
              <a:t>running</a:t>
            </a:r>
            <a:r>
              <a:rPr lang="en-FR" sz="2400" dirty="0"/>
              <a:t>): source, scorers etc</a:t>
            </a:r>
            <a:endParaRPr lang="en-F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o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pengate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/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	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         </a:t>
            </a:r>
            <a:r>
              <a:rPr lang="en-FR" sz="2400"/>
              <a:t>User </a:t>
            </a:r>
            <a:r>
              <a:rPr lang="en-FR" sz="2400" dirty="0"/>
              <a:t>UI (</a:t>
            </a:r>
            <a:r>
              <a:rPr lang="en-FR" sz="2400">
                <a:solidFill>
                  <a:schemeClr val="accent1"/>
                </a:solidFill>
              </a:rPr>
              <a:t>initialisation</a:t>
            </a:r>
            <a:r>
              <a:rPr lang="en-FR" sz="2400"/>
              <a:t>)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FR" sz="2400"/>
              <a:t>One main object : 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Simulation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400" dirty="0"/>
              <a:t>3</a:t>
            </a:r>
            <a:r>
              <a:rPr lang="en-FR" sz="2400"/>
              <a:t> sub-main concepts: </a:t>
            </a:r>
            <a:r>
              <a:rPr lang="fr-FR" sz="24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geometry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 source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 actors</a:t>
            </a:r>
          </a:p>
          <a:p>
            <a:pPr marL="0" indent="0" algn="r">
              <a:buNone/>
            </a:pPr>
            <a:r>
              <a:rPr lang="fr-FR" sz="2400" dirty="0"/>
              <a:t>			tests to help configure </a:t>
            </a:r>
            <a:r>
              <a:rPr lang="fr-FR" sz="2400" dirty="0" err="1"/>
              <a:t>your</a:t>
            </a:r>
            <a:r>
              <a:rPr lang="fr-FR" sz="2400" dirty="0"/>
              <a:t> scripts: 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tests</a:t>
            </a:r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endParaRPr lang="en-F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endParaRPr lang="en-FR" sz="24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E5294D2-6D24-BFA1-C3DB-53A1E6F2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55" y="2138028"/>
            <a:ext cx="994480" cy="111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yH5BAEAAAAALAAAAAABAAEAAAIBRAA7 - Python Logo">
            <a:extLst>
              <a:ext uri="{FF2B5EF4-FFF2-40B4-BE49-F238E27FC236}">
                <a16:creationId xmlns:a16="http://schemas.microsoft.com/office/drawing/2014/main" id="{B3AA42E6-7C59-DB7A-B01F-31C151A48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7" y="4367357"/>
            <a:ext cx="1276993" cy="14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33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107E82E3-4F5E-CD4A-95BF-944FC9B8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DF36FB-473F-AD45-A7B4-BBEC1C493602}"/>
              </a:ext>
            </a:extLst>
          </p:cNvPr>
          <p:cNvSpPr/>
          <p:nvPr/>
        </p:nvSpPr>
        <p:spPr>
          <a:xfrm>
            <a:off x="1996414" y="524935"/>
            <a:ext cx="29338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10 - Try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324081-86B4-F3C2-3B54-C3EC5E9BC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1240"/>
            <a:ext cx="1082297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rgbClr val="0C406A"/>
                </a:solidFill>
              </a:rPr>
              <a:t>Create a Python environment (optional, but highly recommended)</a:t>
            </a:r>
          </a:p>
          <a:p>
            <a:pPr marL="0" indent="0">
              <a:buNone/>
            </a:pPr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pip install </a:t>
            </a: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opengate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 </a:t>
            </a:r>
          </a:p>
          <a:p>
            <a:pPr marL="0" indent="0">
              <a:buNone/>
            </a:pP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opengate_tests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 </a:t>
            </a:r>
          </a:p>
          <a:p>
            <a:pPr marL="0" indent="0">
              <a:buNone/>
            </a:pPr>
            <a:endParaRPr lang="en-GB" sz="3600" dirty="0">
              <a:solidFill>
                <a:schemeClr val="accent2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See: </a:t>
            </a:r>
            <a:r>
              <a:rPr lang="en-GB" dirty="0">
                <a:hlinkClick r:id="rId3"/>
              </a:rPr>
              <a:t>https://github.com/OpenGATE/opengate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Docs: </a:t>
            </a:r>
            <a:r>
              <a:rPr lang="en-GB" dirty="0">
                <a:hlinkClick r:id="rId4"/>
              </a:rPr>
              <a:t>https://opengate-python.readthedocs.io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Examples: </a:t>
            </a:r>
            <a:r>
              <a:rPr lang="fr-FR" sz="2800" dirty="0">
                <a:hlinkClick r:id="rId5"/>
              </a:rPr>
              <a:t>https://</a:t>
            </a:r>
            <a:r>
              <a:rPr lang="fr-FR" sz="2800" dirty="0" err="1">
                <a:hlinkClick r:id="rId5"/>
              </a:rPr>
              <a:t>github.com</a:t>
            </a:r>
            <a:r>
              <a:rPr lang="fr-FR" sz="2800" dirty="0">
                <a:hlinkClick r:id="rId5"/>
              </a:rPr>
              <a:t>/</a:t>
            </a:r>
            <a:r>
              <a:rPr lang="fr-FR" sz="2800" dirty="0" err="1">
                <a:hlinkClick r:id="rId5"/>
              </a:rPr>
              <a:t>OpenGATE</a:t>
            </a:r>
            <a:r>
              <a:rPr lang="fr-FR" sz="2800" dirty="0">
                <a:hlinkClick r:id="rId5"/>
              </a:rPr>
              <a:t>/</a:t>
            </a:r>
            <a:r>
              <a:rPr lang="fr-FR" sz="2800" dirty="0" err="1">
                <a:hlinkClick r:id="rId5"/>
              </a:rPr>
              <a:t>GateContrib</a:t>
            </a:r>
            <a:endParaRPr lang="en-GB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3200" b="1" dirty="0">
                <a:solidFill>
                  <a:srgbClr val="0C406A"/>
                </a:solidFill>
              </a:rPr>
              <a:t>More than 100 tests &amp; examples available</a:t>
            </a:r>
            <a:endParaRPr lang="en-FR" sz="3200" b="1" dirty="0">
              <a:solidFill>
                <a:srgbClr val="0C406A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80085D-0121-AC4B-4883-DD2F455A3F5B}"/>
              </a:ext>
            </a:extLst>
          </p:cNvPr>
          <p:cNvSpPr txBox="1"/>
          <p:nvPr/>
        </p:nvSpPr>
        <p:spPr>
          <a:xfrm>
            <a:off x="7204500" y="2659110"/>
            <a:ext cx="44566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release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</a:t>
            </a:r>
          </a:p>
        </p:txBody>
      </p:sp>
      <p:pic>
        <p:nvPicPr>
          <p:cNvPr id="8" name="Picture 8" descr="yH5BAEAAAAALAAAAAABAAEAAAIBRAA7 - Python Logo">
            <a:extLst>
              <a:ext uri="{FF2B5EF4-FFF2-40B4-BE49-F238E27FC236}">
                <a16:creationId xmlns:a16="http://schemas.microsoft.com/office/drawing/2014/main" id="{440C3449-637B-B66B-8FC5-3C56236D4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874" y="566133"/>
            <a:ext cx="825383" cy="91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 github Icône gratuit">
            <a:extLst>
              <a:ext uri="{FF2B5EF4-FFF2-40B4-BE49-F238E27FC236}">
                <a16:creationId xmlns:a16="http://schemas.microsoft.com/office/drawing/2014/main" id="{33459DAA-F0AC-7F7B-8FC1-5E8C36BC0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483" y="467065"/>
            <a:ext cx="1105403" cy="110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238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C9C7BF-A8C2-C5FA-1DEF-21EC9C53A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516"/>
            <a:ext cx="12015989" cy="644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14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AEE078-73BF-65A4-EBCB-321959219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38" y="-25759"/>
            <a:ext cx="12204880" cy="65379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4BBF9F-E78C-3F3A-50BD-51B445B9BAC3}"/>
              </a:ext>
            </a:extLst>
          </p:cNvPr>
          <p:cNvSpPr txBox="1"/>
          <p:nvPr/>
        </p:nvSpPr>
        <p:spPr>
          <a:xfrm>
            <a:off x="7894199" y="1045029"/>
            <a:ext cx="370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Paper in </a:t>
            </a:r>
            <a:r>
              <a:rPr lang="fr-FR" b="1" dirty="0" err="1">
                <a:solidFill>
                  <a:srgbClr val="FF0000"/>
                </a:solidFill>
              </a:rPr>
              <a:t>Medical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Physics</a:t>
            </a:r>
            <a:r>
              <a:rPr lang="fr-FR" b="1" dirty="0">
                <a:solidFill>
                  <a:srgbClr val="FF0000"/>
                </a:solidFill>
              </a:rPr>
              <a:t> to </a:t>
            </a:r>
            <a:r>
              <a:rPr lang="fr-FR" b="1" dirty="0" err="1">
                <a:solidFill>
                  <a:srgbClr val="FF0000"/>
                </a:solidFill>
              </a:rPr>
              <a:t>be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submitted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51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99894"/>
            <a:ext cx="9916065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training 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A74902-5E85-C649-A7B3-526E10E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0528" y="6399894"/>
            <a:ext cx="51327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146AAF-9E68-DF76-FBDC-D20A6A3CB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310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D0AD2C-11F6-A520-4F88-F058AF611729}"/>
              </a:ext>
            </a:extLst>
          </p:cNvPr>
          <p:cNvSpPr txBox="1"/>
          <p:nvPr/>
        </p:nvSpPr>
        <p:spPr>
          <a:xfrm>
            <a:off x="7894199" y="1045029"/>
            <a:ext cx="370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Paper in </a:t>
            </a:r>
            <a:r>
              <a:rPr lang="fr-FR" b="1" dirty="0" err="1">
                <a:solidFill>
                  <a:srgbClr val="FF0000"/>
                </a:solidFill>
              </a:rPr>
              <a:t>Medical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Physics</a:t>
            </a:r>
            <a:r>
              <a:rPr lang="fr-FR" b="1" dirty="0">
                <a:solidFill>
                  <a:srgbClr val="FF0000"/>
                </a:solidFill>
              </a:rPr>
              <a:t> to </a:t>
            </a:r>
            <a:r>
              <a:rPr lang="fr-FR" b="1" dirty="0" err="1">
                <a:solidFill>
                  <a:srgbClr val="FF0000"/>
                </a:solidFill>
              </a:rPr>
              <a:t>be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submitted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7417"/>
      </p:ext>
    </p:extLst>
  </p:cSld>
  <p:clrMapOvr>
    <a:masterClrMapping/>
  </p:clrMapOvr>
</p:sld>
</file>

<file path=ppt/theme/theme1.xml><?xml version="1.0" encoding="utf-8"?>
<a:theme xmlns:a="http://schemas.openxmlformats.org/drawingml/2006/main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11276</TotalTime>
  <Words>1585</Words>
  <Application>Microsoft Macintosh PowerPoint</Application>
  <PresentationFormat>Grand écran</PresentationFormat>
  <Paragraphs>293</Paragraphs>
  <Slides>29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29</vt:i4>
      </vt:variant>
    </vt:vector>
  </HeadingPairs>
  <TitlesOfParts>
    <vt:vector size="41" baseType="lpstr">
      <vt:lpstr>Arial</vt:lpstr>
      <vt:lpstr>Arial</vt:lpstr>
      <vt:lpstr>Avenir Book</vt:lpstr>
      <vt:lpstr>Calibri</vt:lpstr>
      <vt:lpstr>Calibri Light</vt:lpstr>
      <vt:lpstr>Roboto</vt:lpstr>
      <vt:lpstr>Times New Roman</vt:lpstr>
      <vt:lpstr>Verdana</vt:lpstr>
      <vt:lpstr>POI_THEME_TEMPLATE_DESIGN</vt:lpstr>
      <vt:lpstr>POI_THEME_TEMPLATE_DESIGN</vt:lpstr>
      <vt:lpstr>2_Thème Office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 Pallin</dc:creator>
  <cp:lastModifiedBy>Lydia MAIGNE</cp:lastModifiedBy>
  <cp:revision>118</cp:revision>
  <dcterms:modified xsi:type="dcterms:W3CDTF">2024-11-15T13:37:10Z</dcterms:modified>
</cp:coreProperties>
</file>