
<file path=[Content_Types].xml><?xml version="1.0" encoding="utf-8"?>
<Types xmlns="http://schemas.openxmlformats.org/package/2006/content-types">
  <Default Extension="crdownload" ContentType="image/png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72" r:id="rId4"/>
  </p:sldMasterIdLst>
  <p:notesMasterIdLst>
    <p:notesMasterId r:id="rId31"/>
  </p:notesMasterIdLst>
  <p:sldIdLst>
    <p:sldId id="289" r:id="rId5"/>
    <p:sldId id="307" r:id="rId6"/>
    <p:sldId id="317" r:id="rId7"/>
    <p:sldId id="515" r:id="rId8"/>
    <p:sldId id="488" r:id="rId9"/>
    <p:sldId id="473" r:id="rId10"/>
    <p:sldId id="267" r:id="rId11"/>
    <p:sldId id="493" r:id="rId12"/>
    <p:sldId id="509" r:id="rId13"/>
    <p:sldId id="465" r:id="rId14"/>
    <p:sldId id="318" r:id="rId15"/>
    <p:sldId id="511" r:id="rId16"/>
    <p:sldId id="261" r:id="rId17"/>
    <p:sldId id="575" r:id="rId18"/>
    <p:sldId id="587" r:id="rId19"/>
    <p:sldId id="589" r:id="rId20"/>
    <p:sldId id="591" r:id="rId21"/>
    <p:sldId id="319" r:id="rId22"/>
    <p:sldId id="276" r:id="rId23"/>
    <p:sldId id="505" r:id="rId24"/>
    <p:sldId id="595" r:id="rId25"/>
    <p:sldId id="593" r:id="rId26"/>
    <p:sldId id="594" r:id="rId27"/>
    <p:sldId id="478" r:id="rId28"/>
    <p:sldId id="596" r:id="rId29"/>
    <p:sldId id="470" r:id="rId30"/>
  </p:sldIdLst>
  <p:sldSz cx="9144000" cy="6858000" type="screen4x3"/>
  <p:notesSz cx="6811963" cy="99425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ierre-Etienne Vert" initials="pEv" lastIdx="91" clrIdx="0"/>
  <p:cmAuthor id="1" name="Utilisateur Windows" initials="UW" lastIdx="1" clrIdx="1">
    <p:extLst>
      <p:ext uri="{19B8F6BF-5375-455C-9EA6-DF929625EA0E}">
        <p15:presenceInfo xmlns:p15="http://schemas.microsoft.com/office/powerpoint/2012/main" userId="Utilisateur Window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5A11"/>
    <a:srgbClr val="C55A11"/>
    <a:srgbClr val="2F5597"/>
    <a:srgbClr val="0E8DA5"/>
    <a:srgbClr val="E6E5EA"/>
    <a:srgbClr val="4CBBD8"/>
    <a:srgbClr val="2684BE"/>
    <a:srgbClr val="D1EFFC"/>
    <a:srgbClr val="5BC6F1"/>
    <a:srgbClr val="D4F1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08" autoAdjust="0"/>
    <p:restoredTop sz="94218" autoAdjust="0"/>
  </p:normalViewPr>
  <p:slideViewPr>
    <p:cSldViewPr snapToGrid="0">
      <p:cViewPr varScale="1">
        <p:scale>
          <a:sx n="120" d="100"/>
          <a:sy n="120" d="100"/>
        </p:scale>
        <p:origin x="2008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8536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6013BA-0776-42F6-8194-000C08407107}" type="datetimeFigureOut">
              <a:rPr lang="fr-FR" smtClean="0"/>
              <a:pPr/>
              <a:t>15/11/2024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69988" y="1243013"/>
            <a:ext cx="447198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1197" y="4784835"/>
            <a:ext cx="544957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8536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EBAAAB-25E7-4182-A39B-5C953D8AE47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1041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6743B7-C785-FD4D-B8CF-807D9B4E24A8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6034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30804-3F68-46FB-92F4-8C6ADF999CB5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8208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BAAAB-25E7-4182-A39B-5C953D8AE47B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4961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>
          <a:extLst>
            <a:ext uri="{FF2B5EF4-FFF2-40B4-BE49-F238E27FC236}">
              <a16:creationId xmlns:a16="http://schemas.microsoft.com/office/drawing/2014/main" id="{2EC0C773-E0FE-EA9C-B795-A809A0E20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802d07e146_121_48:notes">
            <a:extLst>
              <a:ext uri="{FF2B5EF4-FFF2-40B4-BE49-F238E27FC236}">
                <a16:creationId xmlns:a16="http://schemas.microsoft.com/office/drawing/2014/main" id="{B89E754E-839F-8602-CF5B-DF31C5BBD8D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4" name="Google Shape;324;g2802d07e146_121_48:notes">
            <a:extLst>
              <a:ext uri="{FF2B5EF4-FFF2-40B4-BE49-F238E27FC236}">
                <a16:creationId xmlns:a16="http://schemas.microsoft.com/office/drawing/2014/main" id="{15B1EB26-07DC-6AAD-129C-EE1DD54ECFC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5" name="Google Shape;325;g2802d07e146_121_48:notes">
            <a:extLst>
              <a:ext uri="{FF2B5EF4-FFF2-40B4-BE49-F238E27FC236}">
                <a16:creationId xmlns:a16="http://schemas.microsoft.com/office/drawing/2014/main" id="{4F153AB1-06D4-753D-8E6F-EC85AE8AB14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4086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30804-3F68-46FB-92F4-8C6ADF999CB5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8317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04faef9604_3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0013" y="1143000"/>
            <a:ext cx="4116387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204faef9604_3_42:notes"/>
          <p:cNvSpPr txBox="1">
            <a:spLocks noGrp="1"/>
          </p:cNvSpPr>
          <p:nvPr>
            <p:ph type="body" idx="1"/>
          </p:nvPr>
        </p:nvSpPr>
        <p:spPr>
          <a:xfrm>
            <a:off x="685512" y="4400259"/>
            <a:ext cx="54870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g204faef9604_3_42:notes"/>
          <p:cNvSpPr txBox="1">
            <a:spLocks noGrp="1"/>
          </p:cNvSpPr>
          <p:nvPr>
            <p:ph type="sldNum" idx="12"/>
          </p:nvPr>
        </p:nvSpPr>
        <p:spPr>
          <a:xfrm>
            <a:off x="3884088" y="8685113"/>
            <a:ext cx="29724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350" tIns="81350" rIns="81350" bIns="813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 sz="1200"/>
              <a:t>21</a:t>
            </a:fld>
            <a:endParaRPr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B1347A-1819-DF44-B579-7E59FF6428F9}" type="slidenum">
              <a:rPr lang="fr-FR" smtClean="0"/>
              <a:pPr/>
              <a:t>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6345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8D7E7-EB1A-478A-88D8-166061B4BF4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9803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8D7E7-EB1A-478A-88D8-166061B4BF4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1374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8D7E7-EB1A-478A-88D8-166061B4BF4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34846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exte de pleine pag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15.06.22</a:t>
            </a:r>
            <a:endParaRPr lang="fr-FR"/>
          </a:p>
        </p:txBody>
      </p:sp>
      <p:sp>
        <p:nvSpPr>
          <p:cNvPr id="5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P </a:t>
            </a:r>
            <a:fld id="{733122C9-A0B9-462F-8757-0847AD287B63}" type="slidenum">
              <a:rPr lang="fr-FR"/>
              <a:t>‹N°›</a:t>
            </a:fld>
            <a:endParaRPr lang="fr-FR"/>
          </a:p>
        </p:txBody>
      </p:sp>
      <p:sp>
        <p:nvSpPr>
          <p:cNvPr id="6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985370" y="236517"/>
            <a:ext cx="4591771" cy="69856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500" b="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fr-FR"/>
              <a:t>Titre sur</a:t>
            </a:r>
            <a:br>
              <a:rPr lang="fr-FR"/>
            </a:br>
            <a:r>
              <a:rPr lang="fr-FR"/>
              <a:t>2 lignes maximum</a:t>
            </a:r>
            <a:endParaRPr/>
          </a:p>
        </p:txBody>
      </p:sp>
      <p:sp>
        <p:nvSpPr>
          <p:cNvPr id="7" name="Rectangle 9"/>
          <p:cNvSpPr/>
          <p:nvPr userDrawn="1"/>
        </p:nvSpPr>
        <p:spPr bwMode="auto">
          <a:xfrm>
            <a:off x="608013" y="1717"/>
            <a:ext cx="252000" cy="864000"/>
          </a:xfrm>
          <a:prstGeom prst="rect">
            <a:avLst/>
          </a:prstGeom>
          <a:solidFill>
            <a:srgbClr val="FF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800">
              <a:noFill/>
            </a:endParaRPr>
          </a:p>
        </p:txBody>
      </p:sp>
      <p:pic>
        <p:nvPicPr>
          <p:cNvPr id="8" name="Image 6"/>
          <p:cNvPicPr>
            <a:picLocks noChangeAspect="1"/>
          </p:cNvPicPr>
          <p:nvPr userDrawn="1"/>
        </p:nvPicPr>
        <p:blipFill>
          <a:blip r:embed="rId2"/>
          <a:stretch/>
        </p:blipFill>
        <p:spPr bwMode="gray">
          <a:xfrm>
            <a:off x="94304" y="5936627"/>
            <a:ext cx="762121" cy="784387"/>
          </a:xfrm>
          <a:prstGeom prst="rect">
            <a:avLst/>
          </a:prstGeom>
          <a:ln>
            <a:noFill/>
          </a:ln>
        </p:spPr>
      </p:pic>
      <p:sp>
        <p:nvSpPr>
          <p:cNvPr id="9" name="Rectangle 14"/>
          <p:cNvSpPr/>
          <p:nvPr userDrawn="1"/>
        </p:nvSpPr>
        <p:spPr bwMode="gray">
          <a:xfrm>
            <a:off x="5577140" y="6661007"/>
            <a:ext cx="3566860" cy="196992"/>
          </a:xfrm>
          <a:prstGeom prst="rect">
            <a:avLst/>
          </a:prstGeom>
          <a:solidFill>
            <a:srgbClr val="88B1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800"/>
          </a:p>
        </p:txBody>
      </p:sp>
      <p:sp>
        <p:nvSpPr>
          <p:cNvPr id="10" name="Espace réservé du texte 22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608013" y="1440000"/>
            <a:ext cx="7770151" cy="4560000"/>
          </a:xfrm>
          <a:prstGeom prst="rect">
            <a:avLst/>
          </a:prstGeom>
        </p:spPr>
        <p:txBody>
          <a:bodyPr lIns="0" tIns="0" rIns="0" bIns="0" numCol="1" spcCol="540000"/>
          <a:lstStyle>
            <a:lvl1pPr marL="0" marR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defRPr sz="1600" b="1" i="0">
                <a:solidFill>
                  <a:schemeClr val="tx1"/>
                </a:solidFill>
                <a:latin typeface="+mn-lt"/>
              </a:defRPr>
            </a:lvl1pPr>
            <a:lvl2pPr marL="685800" indent="-228600">
              <a:buClrTx/>
              <a:buFont typeface="Wingdings"/>
              <a:buChar char="§"/>
              <a:defRPr sz="1350">
                <a:solidFill>
                  <a:schemeClr val="tx1"/>
                </a:solidFill>
                <a:latin typeface="+mn-lt"/>
              </a:defRPr>
            </a:lvl2pPr>
            <a:lvl3pPr marL="1257300" indent="-342900">
              <a:buClrTx/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</a:defRPr>
            </a:lvl3pPr>
            <a:lvl4pPr marL="1657350" indent="-285750">
              <a:buClrTx/>
              <a:buFont typeface="Wingdings"/>
              <a:buChar char="ü"/>
              <a:defRPr sz="1350">
                <a:solidFill>
                  <a:schemeClr val="tx1"/>
                </a:solidFill>
                <a:latin typeface="+mn-lt"/>
              </a:defRPr>
            </a:lvl4pPr>
            <a:lvl5pPr marL="1828800" indent="0">
              <a:buClr>
                <a:schemeClr val="tx2"/>
              </a:buClr>
              <a:buFontTx/>
              <a:buNone/>
              <a:defRPr sz="135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l" defTabSz="914400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Tx/>
              <a:buNone/>
              <a:defRPr/>
            </a:pPr>
            <a:r>
              <a:rPr lang="fr-FR"/>
              <a:t>Cliquez pour insérer du texte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  <a:p>
            <a:pPr lvl="4">
              <a:defRPr/>
            </a:pPr>
            <a:endParaRPr lang="fr-FR"/>
          </a:p>
          <a:p>
            <a:pPr lvl="1">
              <a:defRPr/>
            </a:pPr>
            <a:r>
              <a:rPr lang="fr-FR"/>
              <a:t>As et audit acepreperis iusdam elecus dolorion erovid ut apistibus.</a:t>
            </a:r>
            <a:endParaRPr/>
          </a:p>
          <a:p>
            <a:pPr lvl="1">
              <a:defRPr/>
            </a:pPr>
            <a:r>
              <a:rPr lang="fr-FR"/>
              <a:t>Sus ulparum ser plique solorrumquid quam iur, sitatur.</a:t>
            </a:r>
            <a:endParaRPr/>
          </a:p>
          <a:p>
            <a:pPr lvl="1">
              <a:defRPr/>
            </a:pPr>
            <a:endParaRPr lang="fr-FR"/>
          </a:p>
          <a:p>
            <a:pPr lvl="0">
              <a:defRPr/>
            </a:pPr>
            <a:r>
              <a:rPr lang="fr-FR"/>
              <a:t>Bit volorro dem quia cuptatur sit aut doleceptur magnimporio conse nis aut earument </a:t>
            </a:r>
            <a:endParaRPr/>
          </a:p>
          <a:p>
            <a:pPr lvl="1">
              <a:defRPr/>
            </a:pPr>
            <a:r>
              <a:rPr lang="fr-FR"/>
              <a:t>acea sum et, ea dolore vel iducias iur, qui sendi sinvelendant molupic aborem rentur aut voluptus sedit, omniatur?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494942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1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6755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336" y="185738"/>
            <a:ext cx="7886700" cy="490218"/>
          </a:xfrm>
        </p:spPr>
        <p:txBody>
          <a:bodyPr>
            <a:noAutofit/>
          </a:bodyPr>
          <a:lstStyle>
            <a:lvl1pPr>
              <a:defRPr sz="4000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8D7E7-EB1A-478A-88D8-166061B4BF4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0" y="855344"/>
            <a:ext cx="9144000" cy="103188"/>
          </a:xfrm>
          <a:prstGeom prst="rect">
            <a:avLst/>
          </a:prstGeom>
          <a:solidFill>
            <a:srgbClr val="E751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0532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8D7E7-EB1A-478A-88D8-166061B4BF4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7928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8D7E7-EB1A-478A-88D8-166061B4BF4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5728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8D7E7-EB1A-478A-88D8-166061B4BF4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16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8D7E7-EB1A-478A-88D8-166061B4BF4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2926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8D7E7-EB1A-478A-88D8-166061B4BF4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0468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8D7E7-EB1A-478A-88D8-166061B4BF4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7804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8D7E7-EB1A-478A-88D8-166061B4BF4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8651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D8D7E7-EB1A-478A-88D8-166061B4BF4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8219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  <p:sldLayoutId id="2147483984" r:id="rId12"/>
    <p:sldLayoutId id="2147483985" r:id="rId1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2.png"/><Relationship Id="rId7" Type="http://schemas.openxmlformats.org/officeDocument/2006/relationships/hyperlink" Target="https://www.google.com/url?sa=i&amp;rct=j&amp;q=&amp;esrc=s&amp;source=images&amp;cd=&amp;ved=2ahUKEwi80fKNkMPhAhVB1xoKHapDDaAQjRx6BAgBEAU&amp;url=http://bbwbettiepumpkin.com/website-logo/website-logo-website-logo-15-website-logo-png-for-free-download-on-mbtskoudsalg-ideas/&amp;psig=AOvVaw1Ye_iRap5YqYdb5xLBzv10&amp;ust=1554903206333728" TargetMode="External"/><Relationship Id="rId12" Type="http://schemas.openxmlformats.org/officeDocument/2006/relationships/image" Target="../media/image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45.png"/><Relationship Id="rId5" Type="http://schemas.openxmlformats.org/officeDocument/2006/relationships/hyperlink" Target="https://www.google.com/url?sa=i&amp;rct=j&amp;q=&amp;esrc=s&amp;source=images&amp;cd=&amp;ved=2ahUKEwiQvdzn5MXhAhUXA2MBHaCSBXoQjRx6BAgBEAU&amp;url=https://www.icone-png.com/webmaster/cadenas/6.php&amp;psig=AOvVaw14UkJi7ZqRZqfinErmALUI&amp;ust=1554994664275330" TargetMode="External"/><Relationship Id="rId10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63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2.png"/><Relationship Id="rId17" Type="http://schemas.openxmlformats.org/officeDocument/2006/relationships/image" Target="../media/image49.png"/><Relationship Id="rId2" Type="http://schemas.openxmlformats.org/officeDocument/2006/relationships/image" Target="../media/image52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11" Type="http://schemas.openxmlformats.org/officeDocument/2006/relationships/image" Target="../media/image61.jpeg"/><Relationship Id="rId5" Type="http://schemas.openxmlformats.org/officeDocument/2006/relationships/image" Target="../media/image57.jpeg"/><Relationship Id="rId15" Type="http://schemas.openxmlformats.org/officeDocument/2006/relationships/image" Target="../media/image65.png"/><Relationship Id="rId10" Type="http://schemas.microsoft.com/office/2007/relationships/hdphoto" Target="../media/hdphoto2.wdp"/><Relationship Id="rId4" Type="http://schemas.openxmlformats.org/officeDocument/2006/relationships/image" Target="../media/image56.jpeg"/><Relationship Id="rId9" Type="http://schemas.openxmlformats.org/officeDocument/2006/relationships/image" Target="../media/image60.png"/><Relationship Id="rId1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7" Type="http://schemas.openxmlformats.org/officeDocument/2006/relationships/image" Target="../media/image4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crdownload"/><Relationship Id="rId20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5" Type="http://schemas.openxmlformats.org/officeDocument/2006/relationships/image" Target="../media/image19.svg"/><Relationship Id="rId23" Type="http://schemas.openxmlformats.org/officeDocument/2006/relationships/image" Target="../media/image5.PNG"/><Relationship Id="rId10" Type="http://schemas.openxmlformats.org/officeDocument/2006/relationships/image" Target="../media/image14.tiff"/><Relationship Id="rId19" Type="http://schemas.openxmlformats.org/officeDocument/2006/relationships/image" Target="../media/image23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google.com/url?sa=i&amp;rct=j&amp;q=&amp;esrc=s&amp;source=images&amp;cd=&amp;ved=2ahUKEwi80fKNkMPhAhVB1xoKHapDDaAQjRx6BAgBEAU&amp;url=http%3A%2F%2Fbbwbettiepumpkin.com%2Fwebsite-logo%2Fwebsite-logo-website-logo-15-website-logo-png-for-free-download-on-mbtskoudsalg-ideas%2F&amp;psig=AOvVaw1Ye_iRap5YqYdb5xLBzv10&amp;ust=1554903206333728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9.png"/><Relationship Id="rId7" Type="http://schemas.openxmlformats.org/officeDocument/2006/relationships/hyperlink" Target="https://www.google.com/url?sa=i&amp;rct=j&amp;q=&amp;esrc=s&amp;source=images&amp;cd=&amp;ved=2ahUKEwiQvdzn5MXhAhUXA2MBHaCSBXoQjRx6BAgBEAU&amp;url=https://www.icone-png.com/webmaster/cadenas/6.php&amp;psig=AOvVaw14UkJi7ZqRZqfinErmALUI&amp;ust=1554994664275330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7.png"/><Relationship Id="rId4" Type="http://schemas.openxmlformats.org/officeDocument/2006/relationships/hyperlink" Target="https://www.google.com/url?sa=i&amp;rct=j&amp;q=&amp;esrc=s&amp;source=images&amp;cd=&amp;ved=2ahUKEwi80fKNkMPhAhVB1xoKHapDDaAQjRx6BAgBEAU&amp;url=http%3A%2F%2Fbbwbettiepumpkin.com%2Fwebsite-logo%2Fwebsite-logo-website-logo-15-website-logo-png-for-free-download-on-mbtskoudsalg-ideas%2F&amp;psig=AOvVaw1Ye_iRap5YqYdb5xLBzv10&amp;ust=1554903206333728" TargetMode="External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22.png"/><Relationship Id="rId12" Type="http://schemas.openxmlformats.org/officeDocument/2006/relationships/image" Target="../media/image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7.png"/><Relationship Id="rId5" Type="http://schemas.openxmlformats.org/officeDocument/2006/relationships/hyperlink" Target="https://www.google.com/url?sa=i&amp;rct=j&amp;q=&amp;esrc=s&amp;source=images&amp;cd=&amp;ved=2ahUKEwi80fKNkMPhAhVB1xoKHapDDaAQjRx6BAgBEAU&amp;url=http://bbwbettiepumpkin.com/website-logo/website-logo-website-logo-15-website-logo-png-for-free-download-on-mbtskoudsalg-ideas/&amp;psig=AOvVaw1Ye_iRap5YqYdb5xLBzv10&amp;ust=1554903206333728" TargetMode="External"/><Relationship Id="rId15" Type="http://schemas.openxmlformats.org/officeDocument/2006/relationships/image" Target="../media/image40.png"/><Relationship Id="rId10" Type="http://schemas.openxmlformats.org/officeDocument/2006/relationships/image" Target="../media/image36.png"/><Relationship Id="rId4" Type="http://schemas.openxmlformats.org/officeDocument/2006/relationships/image" Target="../media/image34.png"/><Relationship Id="rId9" Type="http://schemas.openxmlformats.org/officeDocument/2006/relationships/image" Target="../media/image35.png"/><Relationship Id="rId1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6488975"/>
            <a:ext cx="6858000" cy="369027"/>
          </a:xfrm>
        </p:spPr>
        <p:txBody>
          <a:bodyPr>
            <a:normAutofit/>
          </a:bodyPr>
          <a:lstStyle/>
          <a:p>
            <a:r>
              <a:rPr lang="fr-FR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15/11/2024</a:t>
            </a:r>
          </a:p>
        </p:txBody>
      </p:sp>
      <p:pic>
        <p:nvPicPr>
          <p:cNvPr id="1026" name="Picture 2" descr="http://www.clermont-universite.fr/sites/www/squelettes/tpl/img/common/visu/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971" y="4830961"/>
            <a:ext cx="1738313" cy="108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7" t="20164" r="13391" b="20939"/>
          <a:stretch/>
        </p:blipFill>
        <p:spPr>
          <a:xfrm>
            <a:off x="2455819" y="239341"/>
            <a:ext cx="4669140" cy="194007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0" y="2711719"/>
            <a:ext cx="9144000" cy="1200329"/>
          </a:xfrm>
          <a:prstGeom prst="rect">
            <a:avLst/>
          </a:prstGeom>
          <a:noFill/>
          <a:ln w="635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rgbClr val="0E8DA5"/>
                </a:solidFill>
                <a:latin typeface="High Tower Text" panose="02040502050506030303" pitchFamily="18" charset="0"/>
              </a:rPr>
              <a:t>Big Data</a:t>
            </a:r>
            <a:br>
              <a:rPr lang="fr-FR" sz="3600" b="1" dirty="0">
                <a:solidFill>
                  <a:srgbClr val="0E8DA5"/>
                </a:solidFill>
                <a:latin typeface="High Tower Text" panose="02040502050506030303" pitchFamily="18" charset="0"/>
              </a:rPr>
            </a:br>
            <a:r>
              <a:rPr lang="fr-FR" sz="3600" b="1" dirty="0">
                <a:solidFill>
                  <a:srgbClr val="0E8DA5"/>
                </a:solidFill>
                <a:latin typeface="High Tower Text" panose="02040502050506030303" pitchFamily="18" charset="0"/>
              </a:rPr>
              <a:t>pour l’environnement</a:t>
            </a:r>
            <a:endParaRPr lang="fr-FR" sz="3600" u="sng" dirty="0">
              <a:solidFill>
                <a:srgbClr val="0E8DA5"/>
              </a:solidFill>
              <a:latin typeface="High Tower Text" panose="02040502050506030303" pitchFamily="18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5" y="4830961"/>
            <a:ext cx="2194564" cy="121920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2685647"/>
            <a:ext cx="9144000" cy="103188"/>
          </a:xfrm>
          <a:prstGeom prst="rect">
            <a:avLst/>
          </a:prstGeom>
          <a:solidFill>
            <a:srgbClr val="E751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sz="1400"/>
          </a:p>
        </p:txBody>
      </p:sp>
      <p:sp>
        <p:nvSpPr>
          <p:cNvPr id="8" name="Rectangle 7"/>
          <p:cNvSpPr/>
          <p:nvPr/>
        </p:nvSpPr>
        <p:spPr>
          <a:xfrm>
            <a:off x="0" y="3838881"/>
            <a:ext cx="9144000" cy="103188"/>
          </a:xfrm>
          <a:prstGeom prst="rect">
            <a:avLst/>
          </a:prstGeom>
          <a:solidFill>
            <a:srgbClr val="E751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2335858" y="3983035"/>
            <a:ext cx="4275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/>
              <a:t>David </a:t>
            </a:r>
            <a:r>
              <a:rPr lang="fr-FR" i="1" dirty="0" err="1"/>
              <a:t>Sarramia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3651800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EC2141-E5D7-2547-AEE7-04A11D2A5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59" y="1045430"/>
            <a:ext cx="4018395" cy="857250"/>
          </a:xfrm>
        </p:spPr>
        <p:txBody>
          <a:bodyPr>
            <a:noAutofit/>
          </a:bodyPr>
          <a:lstStyle/>
          <a:p>
            <a:r>
              <a:rPr lang="fr-FR" sz="2800" dirty="0"/>
              <a:t>Réseaux de capteurs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ED48C582-38BA-8848-8922-4EF654F9E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8142" y="2067735"/>
            <a:ext cx="3282950" cy="1306281"/>
          </a:xfrm>
        </p:spPr>
        <p:txBody>
          <a:bodyPr>
            <a:normAutofit/>
          </a:bodyPr>
          <a:lstStyle/>
          <a:p>
            <a:r>
              <a:rPr lang="fr-FR" sz="1800" dirty="0"/>
              <a:t>Visualisation/extraction</a:t>
            </a:r>
          </a:p>
          <a:p>
            <a:pPr lvl="1"/>
            <a:r>
              <a:rPr lang="fr-FR" sz="1600" dirty="0"/>
              <a:t>Flux « quasi » temps réel</a:t>
            </a:r>
          </a:p>
          <a:p>
            <a:endParaRPr lang="fr-FR" sz="1800" dirty="0"/>
          </a:p>
        </p:txBody>
      </p:sp>
      <p:pic>
        <p:nvPicPr>
          <p:cNvPr id="9" name="Espace réservé du contenu 5">
            <a:extLst>
              <a:ext uri="{FF2B5EF4-FFF2-40B4-BE49-F238E27FC236}">
                <a16:creationId xmlns:a16="http://schemas.microsoft.com/office/drawing/2014/main" id="{E04E49AA-79F2-C54B-98A6-FD91EA6E0C0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3" y="3650647"/>
            <a:ext cx="1944216" cy="971487"/>
          </a:xfrm>
          <a:prstGeom prst="rect">
            <a:avLst/>
          </a:prstGeom>
        </p:spPr>
      </p:pic>
      <p:sp>
        <p:nvSpPr>
          <p:cNvPr id="12" name="Flèche droite rayée 11">
            <a:extLst>
              <a:ext uri="{FF2B5EF4-FFF2-40B4-BE49-F238E27FC236}">
                <a16:creationId xmlns:a16="http://schemas.microsoft.com/office/drawing/2014/main" id="{76E13B54-CB2A-8C40-B7CB-FC4A42964084}"/>
              </a:ext>
            </a:extLst>
          </p:cNvPr>
          <p:cNvSpPr/>
          <p:nvPr/>
        </p:nvSpPr>
        <p:spPr>
          <a:xfrm>
            <a:off x="1305125" y="4759708"/>
            <a:ext cx="716955" cy="264600"/>
          </a:xfrm>
          <a:prstGeom prst="striped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F98ACB1-EE90-9D42-8C45-CFEE90F7FCF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2738600"/>
            <a:ext cx="3282950" cy="71755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B78FF26-8741-5742-82AC-8E873898F92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21778" y="922568"/>
            <a:ext cx="3115275" cy="5026712"/>
          </a:xfrm>
          <a:prstGeom prst="rect">
            <a:avLst/>
          </a:prstGeom>
        </p:spPr>
      </p:pic>
      <p:sp>
        <p:nvSpPr>
          <p:cNvPr id="11" name="Flèche droite rayée 10">
            <a:extLst>
              <a:ext uri="{FF2B5EF4-FFF2-40B4-BE49-F238E27FC236}">
                <a16:creationId xmlns:a16="http://schemas.microsoft.com/office/drawing/2014/main" id="{9AAAC2A8-6B73-AB43-A0F5-A23852BC523B}"/>
              </a:ext>
            </a:extLst>
          </p:cNvPr>
          <p:cNvSpPr/>
          <p:nvPr/>
        </p:nvSpPr>
        <p:spPr>
          <a:xfrm rot="5400000">
            <a:off x="1569198" y="3372173"/>
            <a:ext cx="260915" cy="264600"/>
          </a:xfrm>
          <a:prstGeom prst="striped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15" name="Picture 4" descr="Image associée">
            <a:hlinkClick r:id="rId5"/>
            <a:extLst>
              <a:ext uri="{FF2B5EF4-FFF2-40B4-BE49-F238E27FC236}">
                <a16:creationId xmlns:a16="http://schemas.microsoft.com/office/drawing/2014/main" id="{35DE567A-6900-6240-A5FF-5746D3673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2429" y="3618267"/>
            <a:ext cx="379374" cy="37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9E67D9B9-909D-D742-A58C-BE95A4C5EDF9}"/>
              </a:ext>
            </a:extLst>
          </p:cNvPr>
          <p:cNvSpPr txBox="1">
            <a:spLocks/>
          </p:cNvSpPr>
          <p:nvPr/>
        </p:nvSpPr>
        <p:spPr>
          <a:xfrm>
            <a:off x="4029786" y="1059582"/>
            <a:ext cx="1944156" cy="510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b="1" kern="12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/>
              <a:t>Extractions</a:t>
            </a:r>
          </a:p>
        </p:txBody>
      </p:sp>
      <p:pic>
        <p:nvPicPr>
          <p:cNvPr id="17" name="Picture 24" descr="Résultat de recherche d'images pour &quot;website logo&quot;">
            <a:hlinkClick r:id="rId7"/>
            <a:extLst>
              <a:ext uri="{FF2B5EF4-FFF2-40B4-BE49-F238E27FC236}">
                <a16:creationId xmlns:a16="http://schemas.microsoft.com/office/drawing/2014/main" id="{24C60FBB-E9E6-BA4E-9D06-72E5B0419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0372" y="2792648"/>
            <a:ext cx="591409" cy="59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4" descr="Résultat de recherche d'images pour &quot;website logo&quot;">
            <a:hlinkClick r:id="rId7"/>
            <a:extLst>
              <a:ext uri="{FF2B5EF4-FFF2-40B4-BE49-F238E27FC236}">
                <a16:creationId xmlns:a16="http://schemas.microsoft.com/office/drawing/2014/main" id="{F3AB4FF6-D601-A249-94C5-EBCE77D1C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9090" y="1474056"/>
            <a:ext cx="591409" cy="59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A0AD309-D0DB-B921-6B6E-222B5BCA8D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741" y="4055208"/>
            <a:ext cx="227493" cy="331760"/>
          </a:xfrm>
          <a:prstGeom prst="rect">
            <a:avLst/>
          </a:prstGeom>
        </p:spPr>
      </p:pic>
      <p:sp>
        <p:nvSpPr>
          <p:cNvPr id="3" name="Espace réservé du numéro de diapositive 8">
            <a:extLst>
              <a:ext uri="{FF2B5EF4-FFF2-40B4-BE49-F238E27FC236}">
                <a16:creationId xmlns:a16="http://schemas.microsoft.com/office/drawing/2014/main" id="{C40DAC4E-10A4-F17E-76F8-B11D8B736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2142E07A-D544-5D47-8EE2-FB691007F03E}" type="slidenum">
              <a:rPr lang="it-IT" smtClean="0"/>
              <a:t>10</a:t>
            </a:fld>
            <a:endParaRPr lang="it-IT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C53FC8B-1721-CF9B-6BDD-01CD9BEE9F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47000" y="3504473"/>
            <a:ext cx="3350860" cy="1971823"/>
          </a:xfrm>
          <a:prstGeom prst="rect">
            <a:avLst/>
          </a:prstGeom>
        </p:spPr>
      </p:pic>
      <p:sp>
        <p:nvSpPr>
          <p:cNvPr id="6" name="Espace réservé du contenu 4">
            <a:extLst>
              <a:ext uri="{FF2B5EF4-FFF2-40B4-BE49-F238E27FC236}">
                <a16:creationId xmlns:a16="http://schemas.microsoft.com/office/drawing/2014/main" id="{CDF50588-C3A4-8383-8EE6-3E99D516544D}"/>
              </a:ext>
            </a:extLst>
          </p:cNvPr>
          <p:cNvSpPr txBox="1">
            <a:spLocks/>
          </p:cNvSpPr>
          <p:nvPr/>
        </p:nvSpPr>
        <p:spPr>
          <a:xfrm>
            <a:off x="200376" y="5568880"/>
            <a:ext cx="7886700" cy="138740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Accès privé (projets - 14)</a:t>
            </a:r>
          </a:p>
          <a:p>
            <a:r>
              <a:rPr lang="fr-FR" dirty="0"/>
              <a:t>Accès public</a:t>
            </a:r>
          </a:p>
          <a:p>
            <a:pPr lvl="1"/>
            <a:r>
              <a:rPr lang="fr-FR" dirty="0"/>
              <a:t>Collectivité</a:t>
            </a:r>
          </a:p>
          <a:p>
            <a:pPr lvl="1"/>
            <a:r>
              <a:rPr lang="fr-FR" dirty="0"/>
              <a:t>Événements</a:t>
            </a:r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79470B6-5BF0-5361-0E54-81A2F0586E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94886" y="4580690"/>
            <a:ext cx="2764863" cy="2277309"/>
          </a:xfrm>
          <a:prstGeom prst="rect">
            <a:avLst/>
          </a:prstGeom>
        </p:spPr>
      </p:pic>
      <p:pic>
        <p:nvPicPr>
          <p:cNvPr id="8" name="Image 7" descr="Une image contenant Police, logo, Graphique, symbole&#10;&#10;Description générée automatiquement">
            <a:extLst>
              <a:ext uri="{FF2B5EF4-FFF2-40B4-BE49-F238E27FC236}">
                <a16:creationId xmlns:a16="http://schemas.microsoft.com/office/drawing/2014/main" id="{BC1B1A5C-C9FE-C7AC-92EF-90AB1E4DCB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079" y="29869"/>
            <a:ext cx="1147922" cy="82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1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Espace réservé pour une image  7" descr="Une image contenant texte, capture d’écran, diagramme, carte&#10;&#10;Description générée automatiquement">
            <a:extLst>
              <a:ext uri="{FF2B5EF4-FFF2-40B4-BE49-F238E27FC236}">
                <a16:creationId xmlns:a16="http://schemas.microsoft.com/office/drawing/2014/main" id="{8A6EA4F6-50BB-03DB-554D-4983CD311F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4" t="6484" r="32518" b="-1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317450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3139A31-0A92-553C-30AA-4291DB80C9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8485" y="6356350"/>
            <a:ext cx="91075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9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</a:rPr>
              <a:t>PAnAR - 08/12/2022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B3A5637-021C-6A2B-7964-B6B217A8CF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453049" y="2149172"/>
            <a:ext cx="4951317" cy="327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283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4E25A1CD-D956-D2CE-4E0A-9982B6854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Objectifs TERRA FORMA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6C21C36C-E3F6-6434-7902-0FFBD9E6B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383" y="1053737"/>
            <a:ext cx="8673193" cy="51232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/>
              <a:t>Tester et concevoir des observatoires de l’anthropocène</a:t>
            </a:r>
          </a:p>
          <a:p>
            <a:endParaRPr lang="en-GB" dirty="0"/>
          </a:p>
        </p:txBody>
      </p:sp>
      <p:sp>
        <p:nvSpPr>
          <p:cNvPr id="11" name="Espace réservé du contenu 10">
            <a:extLst>
              <a:ext uri="{FF2B5EF4-FFF2-40B4-BE49-F238E27FC236}">
                <a16:creationId xmlns:a16="http://schemas.microsoft.com/office/drawing/2014/main" id="{C6D1FA7A-27D6-C928-CD85-1BFAADF50B8E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257800" y="1825625"/>
            <a:ext cx="3886200" cy="4351338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fr-FR" sz="2800" b="0" dirty="0"/>
              <a:t>Proposer des </a:t>
            </a:r>
            <a:r>
              <a:rPr lang="fr-FR" sz="2800" dirty="0"/>
              <a:t>outils standards </a:t>
            </a:r>
            <a:r>
              <a:rPr lang="fr-FR" sz="2800" b="0" dirty="0"/>
              <a:t>pour harmoniser les approches sur les observatoires</a:t>
            </a:r>
            <a:endParaRPr lang="fr-FR" sz="2800" dirty="0"/>
          </a:p>
          <a:p>
            <a:pPr>
              <a:defRPr/>
            </a:pPr>
            <a:r>
              <a:rPr lang="fr-FR" sz="2400" b="0" i="1" dirty="0">
                <a:ea typeface="+mn-lt"/>
                <a:cs typeface="+mn-lt"/>
              </a:rPr>
              <a:t>Alimenter le marché des capteurs environnementaux (réglementation pollution et impact sur la santé, développements bas coût, 5G)</a:t>
            </a:r>
            <a:endParaRPr lang="fr-FR" dirty="0"/>
          </a:p>
          <a:p>
            <a:pPr>
              <a:defRPr/>
            </a:pPr>
            <a:r>
              <a:rPr lang="fr-FR" sz="2400" b="0" dirty="0"/>
              <a:t>DÉFIS INSTRUMENTAUX</a:t>
            </a:r>
            <a:endParaRPr lang="fr-FR" sz="2400" dirty="0"/>
          </a:p>
          <a:p>
            <a:pPr marL="228600" indent="-228600">
              <a:buAutoNum type="arabicParenBoth"/>
              <a:defRPr/>
            </a:pPr>
            <a:r>
              <a:rPr lang="fr-FR" sz="2400" b="0" dirty="0"/>
              <a:t> Augmenter les fonctionnalités des capteurs env. (basses consommation, communicants) tout en restant sur des coûts bas; </a:t>
            </a:r>
            <a:endParaRPr lang="fr-FR" sz="2400" dirty="0"/>
          </a:p>
          <a:p>
            <a:pPr marL="228600" indent="-228600">
              <a:buAutoNum type="arabicParenBoth"/>
              <a:defRPr/>
            </a:pPr>
            <a:r>
              <a:rPr lang="fr-FR" sz="2400" b="0" dirty="0"/>
              <a:t> Construire des réseaux de capteurs hétérogènes adaptables et évolutifs </a:t>
            </a:r>
            <a:endParaRPr lang="fr-FR" sz="1600" dirty="0"/>
          </a:p>
        </p:txBody>
      </p:sp>
      <p:pic>
        <p:nvPicPr>
          <p:cNvPr id="10" name="image11.jpg">
            <a:extLst>
              <a:ext uri="{FF2B5EF4-FFF2-40B4-BE49-F238E27FC236}">
                <a16:creationId xmlns:a16="http://schemas.microsoft.com/office/drawing/2014/main" id="{3E9E246C-1913-7259-CBC9-998FAD3C73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48" r="1846"/>
          <a:stretch/>
        </p:blipFill>
        <p:spPr bwMode="auto">
          <a:xfrm>
            <a:off x="563336" y="2179627"/>
            <a:ext cx="4318412" cy="3400751"/>
          </a:xfrm>
          <a:prstGeom prst="rect">
            <a:avLst/>
          </a:prstGeom>
          <a:ln/>
        </p:spPr>
      </p:pic>
      <p:sp>
        <p:nvSpPr>
          <p:cNvPr id="2" name="Espace réservé du numéro de diapositive 8">
            <a:extLst>
              <a:ext uri="{FF2B5EF4-FFF2-40B4-BE49-F238E27FC236}">
                <a16:creationId xmlns:a16="http://schemas.microsoft.com/office/drawing/2014/main" id="{D140481B-EA2F-840B-2B94-885D05D7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2142E07A-D544-5D47-8EE2-FB691007F03E}" type="slidenum">
              <a:rPr lang="it-IT" smtClean="0"/>
              <a:t>12</a:t>
            </a:fld>
            <a:endParaRPr lang="it-IT"/>
          </a:p>
        </p:txBody>
      </p:sp>
      <p:pic>
        <p:nvPicPr>
          <p:cNvPr id="3" name="Picture 4" descr="1272395">
            <a:extLst>
              <a:ext uri="{FF2B5EF4-FFF2-40B4-BE49-F238E27FC236}">
                <a16:creationId xmlns:a16="http://schemas.microsoft.com/office/drawing/2014/main" id="{DD10EA37-2FDC-BF13-5F16-D7112C3555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1" t="27426" r="30465" b="25739"/>
          <a:stretch/>
        </p:blipFill>
        <p:spPr bwMode="auto">
          <a:xfrm>
            <a:off x="8419804" y="36998"/>
            <a:ext cx="724196" cy="83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2916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 sz="3200" dirty="0"/>
              <a:t>Du capteur aux serveurs de données</a:t>
            </a:r>
            <a:endParaRPr lang="en-GB" sz="3200" dirty="0"/>
          </a:p>
        </p:txBody>
      </p:sp>
      <p:pic>
        <p:nvPicPr>
          <p:cNvPr id="6" name="Google Shape;298;g780503d8e8_0_14"/>
          <p:cNvPicPr>
            <a:picLocks noChangeAspect="1"/>
          </p:cNvPicPr>
          <p:nvPr/>
        </p:nvPicPr>
        <p:blipFill>
          <a:blip r:embed="rId2">
            <a:alphaModFix/>
          </a:blip>
          <a:srcRect l="-48" t="3915"/>
          <a:stretch/>
        </p:blipFill>
        <p:spPr bwMode="auto">
          <a:xfrm>
            <a:off x="3752192" y="1119612"/>
            <a:ext cx="5231487" cy="294826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6"/>
          <p:cNvSpPr txBox="1"/>
          <p:nvPr/>
        </p:nvSpPr>
        <p:spPr bwMode="auto">
          <a:xfrm>
            <a:off x="364003" y="1214203"/>
            <a:ext cx="2232464" cy="3505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/>
              <a:buChar char="Ø"/>
              <a:defRPr/>
            </a:pPr>
            <a:r>
              <a:rPr lang="fr-FR" sz="1400" dirty="0"/>
              <a:t>Contrôle / État du capteur</a:t>
            </a:r>
            <a:endParaRPr dirty="0"/>
          </a:p>
          <a:p>
            <a:pPr marL="285750" indent="-285750">
              <a:buFont typeface="Wingdings"/>
              <a:buChar char="Ø"/>
              <a:defRPr/>
            </a:pPr>
            <a:endParaRPr lang="fr-FR" sz="1400" dirty="0"/>
          </a:p>
          <a:p>
            <a:pPr marL="285750" indent="-285750">
              <a:buFont typeface="Wingdings"/>
              <a:buChar char="Ø"/>
              <a:defRPr/>
            </a:pPr>
            <a:r>
              <a:rPr lang="fr-FR" sz="1400" dirty="0"/>
              <a:t>Asservissement entre capteurs</a:t>
            </a:r>
            <a:endParaRPr dirty="0"/>
          </a:p>
          <a:p>
            <a:pPr marL="285750" indent="-285750">
              <a:buFont typeface="Wingdings"/>
              <a:buChar char="Ø"/>
              <a:defRPr/>
            </a:pPr>
            <a:endParaRPr lang="fr-FR" sz="1400" dirty="0"/>
          </a:p>
          <a:p>
            <a:pPr marL="285750" indent="-285750">
              <a:buFont typeface="Wingdings"/>
              <a:buChar char="Ø"/>
              <a:defRPr/>
            </a:pPr>
            <a:r>
              <a:rPr lang="fr-FR" sz="1400" dirty="0"/>
              <a:t>Envoi de données annotées</a:t>
            </a:r>
            <a:endParaRPr dirty="0"/>
          </a:p>
          <a:p>
            <a:pPr marL="285750" indent="-285750">
              <a:buFont typeface="Wingdings"/>
              <a:buChar char="Ø"/>
              <a:defRPr/>
            </a:pPr>
            <a:endParaRPr lang="fr-FR" sz="1400" dirty="0"/>
          </a:p>
          <a:p>
            <a:pPr marL="285750" indent="-285750">
              <a:buFont typeface="Wingdings"/>
              <a:buChar char="Ø"/>
              <a:defRPr/>
            </a:pPr>
            <a:r>
              <a:rPr lang="fr-FR" sz="1400" dirty="0"/>
              <a:t>Visualisation depuis des </a:t>
            </a:r>
            <a:r>
              <a:rPr lang="fr-FR" sz="1400" dirty="0" err="1"/>
              <a:t>TdB</a:t>
            </a:r>
            <a:endParaRPr lang="fr-FR" sz="1400" dirty="0"/>
          </a:p>
          <a:p>
            <a:pPr marL="285750" indent="-285750">
              <a:buFont typeface="Wingdings"/>
              <a:buChar char="Ø"/>
              <a:defRPr/>
            </a:pPr>
            <a:endParaRPr lang="fr-FR" sz="1400" dirty="0"/>
          </a:p>
          <a:p>
            <a:pPr marL="285750" indent="-285750">
              <a:buFont typeface="Wingdings"/>
              <a:buChar char="Ø"/>
              <a:defRPr/>
            </a:pPr>
            <a:r>
              <a:rPr lang="fr-FR" sz="1400" dirty="0"/>
              <a:t>Sécuriser la donnée et les accès</a:t>
            </a:r>
            <a:endParaRPr dirty="0"/>
          </a:p>
          <a:p>
            <a:pPr marL="285750" indent="-285750">
              <a:buFont typeface="Wingdings"/>
              <a:buChar char="Ø"/>
              <a:defRPr/>
            </a:pPr>
            <a:endParaRPr lang="fr-FR" sz="1400" dirty="0"/>
          </a:p>
          <a:p>
            <a:pPr marL="285750" indent="-285750">
              <a:buFont typeface="Wingdings"/>
              <a:buChar char="Ø"/>
              <a:defRPr/>
            </a:pPr>
            <a:r>
              <a:rPr lang="fr-FR" sz="1400" dirty="0"/>
              <a:t>Temps quasi réel</a:t>
            </a:r>
            <a:endParaRPr lang="en-GB" sz="14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4330913-B3FA-FF33-C0B6-08C629A0A8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5301"/>
          <a:stretch/>
        </p:blipFill>
        <p:spPr bwMode="auto">
          <a:xfrm>
            <a:off x="5018261" y="4136263"/>
            <a:ext cx="3965419" cy="272173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1B24AEF-AB2A-B20A-85C7-B74F4CD4B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465188" y="5485548"/>
            <a:ext cx="974082" cy="97408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52EA499-30CA-D190-4C4A-82E87BCDD4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43630" y="5917926"/>
            <a:ext cx="1016087" cy="67061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552DBB9-D2B2-263B-2256-BCA2176A5B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49953" y="5108723"/>
            <a:ext cx="1413749" cy="755227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F573665-2C0A-680B-9958-726768CBAE2B}"/>
              </a:ext>
            </a:extLst>
          </p:cNvPr>
          <p:cNvSpPr txBox="1"/>
          <p:nvPr/>
        </p:nvSpPr>
        <p:spPr bwMode="auto">
          <a:xfrm>
            <a:off x="1535755" y="6459630"/>
            <a:ext cx="691045" cy="365795"/>
          </a:xfrm>
          <a:prstGeom prst="rect">
            <a:avLst/>
          </a:prstGeom>
          <a:noFill/>
        </p:spPr>
        <p:txBody>
          <a:bodyPr vertOverflow="overflow" horzOverflow="clip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t>SIST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A7894A3-CE4E-D7AD-6839-58177493101F}"/>
              </a:ext>
            </a:extLst>
          </p:cNvPr>
          <p:cNvSpPr txBox="1"/>
          <p:nvPr/>
        </p:nvSpPr>
        <p:spPr bwMode="auto">
          <a:xfrm>
            <a:off x="2726461" y="4833986"/>
            <a:ext cx="2232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400" b="1" dirty="0"/>
              <a:t>Avec un existant</a:t>
            </a:r>
            <a:endParaRPr lang="en-GB" sz="1400" b="1" dirty="0"/>
          </a:p>
        </p:txBody>
      </p:sp>
      <p:pic>
        <p:nvPicPr>
          <p:cNvPr id="2" name="Picture 4" descr="1272395">
            <a:extLst>
              <a:ext uri="{FF2B5EF4-FFF2-40B4-BE49-F238E27FC236}">
                <a16:creationId xmlns:a16="http://schemas.microsoft.com/office/drawing/2014/main" id="{AC19928F-1C23-25FA-2FD3-43AC2A3D23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1" t="27426" r="30465" b="25739"/>
          <a:stretch/>
        </p:blipFill>
        <p:spPr bwMode="auto">
          <a:xfrm>
            <a:off x="8419804" y="36998"/>
            <a:ext cx="724196" cy="83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EC3D135D-E8B8-73D1-574A-7D35F21B7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ea typeface="Arial Black"/>
                <a:cs typeface="Arial Black"/>
                <a:sym typeface="Arial Black"/>
              </a:rPr>
              <a:t>Vue globale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4E63015-FF77-10A4-C7FB-7C1890334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748606" y="1659540"/>
            <a:ext cx="426924" cy="4269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A8BC8AD-474D-2E43-27F6-8B06A290EA4F}"/>
              </a:ext>
            </a:extLst>
          </p:cNvPr>
          <p:cNvSpPr/>
          <p:nvPr/>
        </p:nvSpPr>
        <p:spPr bwMode="auto">
          <a:xfrm>
            <a:off x="3066634" y="5761701"/>
            <a:ext cx="3069720" cy="401781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defRPr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Terrain</a:t>
            </a:r>
            <a:endParaRPr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D6B2CC-B9D4-0F47-9E3D-DE8997404B39}"/>
              </a:ext>
            </a:extLst>
          </p:cNvPr>
          <p:cNvSpPr/>
          <p:nvPr/>
        </p:nvSpPr>
        <p:spPr bwMode="auto">
          <a:xfrm>
            <a:off x="6012610" y="4024541"/>
            <a:ext cx="1059480" cy="11174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fr-FR" spc="-1">
                <a:solidFill>
                  <a:srgbClr val="000000"/>
                </a:solidFill>
                <a:latin typeface="Arial"/>
              </a:rPr>
              <a:t>Local</a:t>
            </a:r>
          </a:p>
          <a:p>
            <a:pPr algn="ctr"/>
            <a:r>
              <a:rPr lang="fr-FR" sz="1100" spc="-1">
                <a:solidFill>
                  <a:srgbClr val="000000"/>
                </a:solidFill>
                <a:latin typeface="Arial"/>
              </a:rPr>
              <a:t>(OSU, ZA, SNO…)</a:t>
            </a:r>
            <a:endParaRPr sz="110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FA5260-6B62-7C79-066D-28E784EBCE19}"/>
              </a:ext>
            </a:extLst>
          </p:cNvPr>
          <p:cNvSpPr/>
          <p:nvPr/>
        </p:nvSpPr>
        <p:spPr bwMode="auto">
          <a:xfrm>
            <a:off x="2468134" y="4024541"/>
            <a:ext cx="1059480" cy="111744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defRPr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TF</a:t>
            </a:r>
          </a:p>
          <a:p>
            <a:pPr algn="ctr">
              <a:defRPr/>
            </a:pPr>
            <a:r>
              <a:rPr lang="fr-FR" sz="1100" spc="-1">
                <a:solidFill>
                  <a:srgbClr val="000000"/>
                </a:solidFill>
                <a:latin typeface="Arial"/>
              </a:rPr>
              <a:t>(cloud,…)</a:t>
            </a:r>
            <a:endParaRPr sz="1100"/>
          </a:p>
        </p:txBody>
      </p:sp>
      <p:cxnSp>
        <p:nvCxnSpPr>
          <p:cNvPr id="10" name="Connecteur : en angle 99">
            <a:extLst>
              <a:ext uri="{FF2B5EF4-FFF2-40B4-BE49-F238E27FC236}">
                <a16:creationId xmlns:a16="http://schemas.microsoft.com/office/drawing/2014/main" id="{3DC10E5E-84A1-BC01-5568-64897FEB4A7C}"/>
              </a:ext>
            </a:extLst>
          </p:cNvPr>
          <p:cNvCxnSpPr>
            <a:cxnSpLocks/>
            <a:stCxn id="5" idx="0"/>
            <a:endCxn id="6" idx="2"/>
          </p:cNvCxnSpPr>
          <p:nvPr/>
        </p:nvCxnSpPr>
        <p:spPr bwMode="auto">
          <a:xfrm rot="5400000" flipH="1" flipV="1">
            <a:off x="5262062" y="4481413"/>
            <a:ext cx="619720" cy="1940856"/>
          </a:xfrm>
          <a:prstGeom prst="bentConnector3">
            <a:avLst>
              <a:gd name="adj1" fmla="val 50000"/>
            </a:avLst>
          </a:prstGeom>
          <a:ln w="19050">
            <a:solidFill>
              <a:srgbClr val="3465A4"/>
            </a:solidFill>
            <a:headEnd type="none" w="med" len="med"/>
            <a:tailEnd type="arrow" w="med" len="med"/>
          </a:ln>
        </p:spPr>
      </p:cxnSp>
      <p:cxnSp>
        <p:nvCxnSpPr>
          <p:cNvPr id="11" name="Connecteur : en angle 101">
            <a:extLst>
              <a:ext uri="{FF2B5EF4-FFF2-40B4-BE49-F238E27FC236}">
                <a16:creationId xmlns:a16="http://schemas.microsoft.com/office/drawing/2014/main" id="{CD61D7E1-73D4-2439-6F7A-B103D6FD65E7}"/>
              </a:ext>
            </a:extLst>
          </p:cNvPr>
          <p:cNvCxnSpPr>
            <a:cxnSpLocks/>
            <a:stCxn id="5" idx="0"/>
            <a:endCxn id="9" idx="2"/>
          </p:cNvCxnSpPr>
          <p:nvPr/>
        </p:nvCxnSpPr>
        <p:spPr bwMode="auto">
          <a:xfrm rot="16200000" flipV="1">
            <a:off x="3489824" y="4650031"/>
            <a:ext cx="619720" cy="1603620"/>
          </a:xfrm>
          <a:prstGeom prst="bentConnector3">
            <a:avLst>
              <a:gd name="adj1" fmla="val 50000"/>
            </a:avLst>
          </a:prstGeom>
          <a:ln w="19050">
            <a:solidFill>
              <a:srgbClr val="92D050"/>
            </a:solidFill>
            <a:headEnd type="none" w="med" len="med"/>
            <a:tailEnd type="arrow" w="med" len="med"/>
          </a:ln>
        </p:spPr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73125870-7633-5115-E72B-A8E20EFD4DF3}"/>
              </a:ext>
            </a:extLst>
          </p:cNvPr>
          <p:cNvSpPr/>
          <p:nvPr/>
        </p:nvSpPr>
        <p:spPr bwMode="auto">
          <a:xfrm>
            <a:off x="3287854" y="2657846"/>
            <a:ext cx="3069720" cy="4330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defRPr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Pôle de données </a:t>
            </a:r>
          </a:p>
          <a:p>
            <a:pPr algn="ctr">
              <a:defRPr/>
            </a:pPr>
            <a:r>
              <a:rPr lang="fr-FR" sz="1100" b="0" strike="noStrike" spc="-1">
                <a:solidFill>
                  <a:srgbClr val="000000"/>
                </a:solidFill>
                <a:latin typeface="Arial"/>
              </a:rPr>
              <a:t>(Theia-OZCAR, PNDB,…)</a:t>
            </a:r>
            <a:endParaRPr/>
          </a:p>
        </p:txBody>
      </p:sp>
      <p:cxnSp>
        <p:nvCxnSpPr>
          <p:cNvPr id="14" name="Connecteur : en angle 107">
            <a:extLst>
              <a:ext uri="{FF2B5EF4-FFF2-40B4-BE49-F238E27FC236}">
                <a16:creationId xmlns:a16="http://schemas.microsoft.com/office/drawing/2014/main" id="{29A6C088-592D-7E9C-B325-3AA793E75A40}"/>
              </a:ext>
            </a:extLst>
          </p:cNvPr>
          <p:cNvCxnSpPr>
            <a:cxnSpLocks/>
            <a:stCxn id="6" idx="0"/>
            <a:endCxn id="24" idx="1"/>
          </p:cNvCxnSpPr>
          <p:nvPr/>
        </p:nvCxnSpPr>
        <p:spPr bwMode="auto">
          <a:xfrm rot="16200000" flipV="1">
            <a:off x="6008018" y="3490209"/>
            <a:ext cx="929101" cy="139564"/>
          </a:xfrm>
          <a:prstGeom prst="bentConnector2">
            <a:avLst/>
          </a:prstGeom>
          <a:ln w="19050">
            <a:solidFill>
              <a:srgbClr val="3465A4"/>
            </a:solidFill>
            <a:headEnd type="none" w="med" len="med"/>
            <a:tailEnd type="arrow" w="med" len="med"/>
          </a:ln>
        </p:spPr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5BD3047D-1157-5D54-D4E2-B12E01BB12A0}"/>
              </a:ext>
            </a:extLst>
          </p:cNvPr>
          <p:cNvSpPr/>
          <p:nvPr/>
        </p:nvSpPr>
        <p:spPr bwMode="auto">
          <a:xfrm>
            <a:off x="3280384" y="2086464"/>
            <a:ext cx="3069720" cy="4033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defRPr/>
            </a:pPr>
            <a:r>
              <a:rPr lang="fr-FR" spc="-1">
                <a:solidFill>
                  <a:srgbClr val="000000"/>
                </a:solidFill>
                <a:latin typeface="Arial"/>
              </a:rPr>
              <a:t>e-IR</a:t>
            </a:r>
            <a:br>
              <a:rPr lang="fr-FR" spc="-1">
                <a:solidFill>
                  <a:srgbClr val="000000"/>
                </a:solidFill>
                <a:latin typeface="Arial"/>
              </a:rPr>
            </a:br>
            <a:r>
              <a:rPr lang="fr-FR" sz="1100" spc="-1">
                <a:solidFill>
                  <a:srgbClr val="000000"/>
                </a:solidFill>
                <a:latin typeface="Arial"/>
              </a:rPr>
              <a:t>(Data</a:t>
            </a:r>
            <a:r>
              <a:rPr lang="fr-FR" sz="1100" b="0" strike="noStrike" spc="-1">
                <a:solidFill>
                  <a:srgbClr val="000000"/>
                </a:solidFill>
                <a:latin typeface="Arial"/>
              </a:rPr>
              <a:t> Terra…)</a:t>
            </a:r>
            <a:endParaRPr sz="1100"/>
          </a:p>
        </p:txBody>
      </p:sp>
      <p:sp>
        <p:nvSpPr>
          <p:cNvPr id="19" name="Flèche : haut 6">
            <a:extLst>
              <a:ext uri="{FF2B5EF4-FFF2-40B4-BE49-F238E27FC236}">
                <a16:creationId xmlns:a16="http://schemas.microsoft.com/office/drawing/2014/main" id="{6E54454A-CB2B-B7AC-F013-657E399F20BC}"/>
              </a:ext>
            </a:extLst>
          </p:cNvPr>
          <p:cNvSpPr/>
          <p:nvPr/>
        </p:nvSpPr>
        <p:spPr bwMode="auto">
          <a:xfrm>
            <a:off x="4670164" y="2489799"/>
            <a:ext cx="223920" cy="165508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29B9509-23FB-3049-AF9D-0BA3BD44A086}"/>
              </a:ext>
            </a:extLst>
          </p:cNvPr>
          <p:cNvSpPr/>
          <p:nvPr/>
        </p:nvSpPr>
        <p:spPr bwMode="auto">
          <a:xfrm>
            <a:off x="3280384" y="3099949"/>
            <a:ext cx="3069720" cy="4151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defRPr/>
            </a:pPr>
            <a:r>
              <a:rPr lang="fr-FR"/>
              <a:t>Unités de services </a:t>
            </a:r>
            <a:br>
              <a:rPr lang="fr-FR"/>
            </a:br>
            <a:r>
              <a:rPr lang="fr-FR" sz="1100"/>
              <a:t>(BBEES, CDS…)</a:t>
            </a:r>
            <a:endParaRPr lang="fr-FR"/>
          </a:p>
        </p:txBody>
      </p:sp>
      <p:sp>
        <p:nvSpPr>
          <p:cNvPr id="22" name="Flèche : haut 6">
            <a:extLst>
              <a:ext uri="{FF2B5EF4-FFF2-40B4-BE49-F238E27FC236}">
                <a16:creationId xmlns:a16="http://schemas.microsoft.com/office/drawing/2014/main" id="{1DB0690C-72D7-6C38-6C5E-03EBE5AB2B8F}"/>
              </a:ext>
            </a:extLst>
          </p:cNvPr>
          <p:cNvSpPr/>
          <p:nvPr/>
        </p:nvSpPr>
        <p:spPr bwMode="auto">
          <a:xfrm rot="5400000">
            <a:off x="6336189" y="2205377"/>
            <a:ext cx="223920" cy="165508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" name="Accolade ouvrante 22">
            <a:extLst>
              <a:ext uri="{FF2B5EF4-FFF2-40B4-BE49-F238E27FC236}">
                <a16:creationId xmlns:a16="http://schemas.microsoft.com/office/drawing/2014/main" id="{66638FBC-E751-7717-505D-D596DC7DD8B6}"/>
              </a:ext>
            </a:extLst>
          </p:cNvPr>
          <p:cNvSpPr/>
          <p:nvPr/>
        </p:nvSpPr>
        <p:spPr bwMode="auto">
          <a:xfrm>
            <a:off x="3244106" y="2738123"/>
            <a:ext cx="144016" cy="708526"/>
          </a:xfrm>
          <a:prstGeom prst="leftBrac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Accolade ouvrante 23">
            <a:extLst>
              <a:ext uri="{FF2B5EF4-FFF2-40B4-BE49-F238E27FC236}">
                <a16:creationId xmlns:a16="http://schemas.microsoft.com/office/drawing/2014/main" id="{51FB1830-079C-324F-B8B5-28FBBA9E5930}"/>
              </a:ext>
            </a:extLst>
          </p:cNvPr>
          <p:cNvSpPr/>
          <p:nvPr/>
        </p:nvSpPr>
        <p:spPr bwMode="auto">
          <a:xfrm rot="10800000">
            <a:off x="6297422" y="2794874"/>
            <a:ext cx="105364" cy="601133"/>
          </a:xfrm>
          <a:prstGeom prst="leftBrac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7" name="Image 26" descr="Une image contenant Graphique, cercle, clipart, dessin humoristique&#10;&#10;Description générée automatiquement">
            <a:extLst>
              <a:ext uri="{FF2B5EF4-FFF2-40B4-BE49-F238E27FC236}">
                <a16:creationId xmlns:a16="http://schemas.microsoft.com/office/drawing/2014/main" id="{E478CED2-0304-6CB9-1931-D2D6EC83B1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73198" y="4704081"/>
            <a:ext cx="739352" cy="467173"/>
          </a:xfrm>
          <a:prstGeom prst="rect">
            <a:avLst/>
          </a:prstGeom>
        </p:spPr>
      </p:pic>
      <p:pic>
        <p:nvPicPr>
          <p:cNvPr id="28" name="Image 27" descr="Une image contenant Graphique, cercle, clipart, dessin humoristique&#10;&#10;Description générée automatiquement">
            <a:extLst>
              <a:ext uri="{FF2B5EF4-FFF2-40B4-BE49-F238E27FC236}">
                <a16:creationId xmlns:a16="http://schemas.microsoft.com/office/drawing/2014/main" id="{AD46E24D-8B96-670B-CB80-B5CB799F6E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03722" y="4674808"/>
            <a:ext cx="739352" cy="467173"/>
          </a:xfrm>
          <a:prstGeom prst="rect">
            <a:avLst/>
          </a:prstGeom>
        </p:spPr>
      </p:pic>
      <p:pic>
        <p:nvPicPr>
          <p:cNvPr id="29" name="Image 28" descr="Une image contenant Graphique, cercle, clipart, dessin humoristique&#10;&#10;Description générée automatiquement">
            <a:extLst>
              <a:ext uri="{FF2B5EF4-FFF2-40B4-BE49-F238E27FC236}">
                <a16:creationId xmlns:a16="http://schemas.microsoft.com/office/drawing/2014/main" id="{809E7B03-4461-A24D-A2D5-B46B9D07B91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95870" y="2054544"/>
            <a:ext cx="739352" cy="467173"/>
          </a:xfrm>
          <a:prstGeom prst="rect">
            <a:avLst/>
          </a:prstGeom>
        </p:spPr>
      </p:pic>
      <p:pic>
        <p:nvPicPr>
          <p:cNvPr id="30" name="Picture 4" descr="du froid et chaud icône vecteur. Température illustration signe. thermomètre  symbole. chaleur logo. 22962714 Art vectoriel chez Vecteezy">
            <a:extLst>
              <a:ext uri="{FF2B5EF4-FFF2-40B4-BE49-F238E27FC236}">
                <a16:creationId xmlns:a16="http://schemas.microsoft.com/office/drawing/2014/main" id="{68A44B88-6B8F-7EF5-C009-63E60DEF2B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71"/>
          <a:stretch/>
        </p:blipFill>
        <p:spPr bwMode="auto">
          <a:xfrm>
            <a:off x="1452423" y="4598534"/>
            <a:ext cx="301365" cy="61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du froid et chaud icône vecteur. Température illustration signe. thermomètre  symbole. chaleur logo. 22962714 Art vectoriel chez Vecteezy">
            <a:extLst>
              <a:ext uri="{FF2B5EF4-FFF2-40B4-BE49-F238E27FC236}">
                <a16:creationId xmlns:a16="http://schemas.microsoft.com/office/drawing/2014/main" id="{EAA6B7E8-6E23-A997-5577-A54AA2EC1A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2" t="13617" r="-1997" b="5625"/>
          <a:stretch/>
        </p:blipFill>
        <p:spPr bwMode="auto">
          <a:xfrm>
            <a:off x="349533" y="1938731"/>
            <a:ext cx="240572" cy="36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du froid et chaud icône vecteur. Température illustration signe. thermomètre  symbole. chaleur logo. 22962714 Art vectoriel chez Vecteezy">
            <a:extLst>
              <a:ext uri="{FF2B5EF4-FFF2-40B4-BE49-F238E27FC236}">
                <a16:creationId xmlns:a16="http://schemas.microsoft.com/office/drawing/2014/main" id="{12F1B938-5590-5281-C98E-5640C14FCF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12"/>
          <a:stretch/>
        </p:blipFill>
        <p:spPr bwMode="auto">
          <a:xfrm>
            <a:off x="7335222" y="1952833"/>
            <a:ext cx="311026" cy="61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du froid et chaud icône vecteur. Température illustration signe. thermomètre  symbole. chaleur logo. 22962714 Art vectoriel chez Vecteezy">
            <a:extLst>
              <a:ext uri="{FF2B5EF4-FFF2-40B4-BE49-F238E27FC236}">
                <a16:creationId xmlns:a16="http://schemas.microsoft.com/office/drawing/2014/main" id="{937C0079-815D-6056-0972-A70E4746BB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16"/>
          <a:stretch/>
        </p:blipFill>
        <p:spPr bwMode="auto">
          <a:xfrm>
            <a:off x="7637570" y="1952833"/>
            <a:ext cx="327736" cy="61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du froid et chaud icône vecteur. Température illustration signe. thermomètre  symbole. chaleur logo. 22962714 Art vectoriel chez Vecteezy">
            <a:extLst>
              <a:ext uri="{FF2B5EF4-FFF2-40B4-BE49-F238E27FC236}">
                <a16:creationId xmlns:a16="http://schemas.microsoft.com/office/drawing/2014/main" id="{1F293B9B-4170-C37B-9C9C-A26C5108A3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16" t="16427" b="15274"/>
          <a:stretch/>
        </p:blipFill>
        <p:spPr bwMode="auto">
          <a:xfrm>
            <a:off x="342064" y="2286022"/>
            <a:ext cx="240572" cy="31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du froid et chaud icône vecteur. Température illustration signe. thermomètre  symbole. chaleur logo. 22962714 Art vectoriel chez Vecteezy">
            <a:extLst>
              <a:ext uri="{FF2B5EF4-FFF2-40B4-BE49-F238E27FC236}">
                <a16:creationId xmlns:a16="http://schemas.microsoft.com/office/drawing/2014/main" id="{E0CED70F-FC0E-5A8B-8824-B597EF2754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5" r="47116" b="13616"/>
          <a:stretch/>
        </p:blipFill>
        <p:spPr bwMode="auto">
          <a:xfrm>
            <a:off x="358028" y="2653387"/>
            <a:ext cx="240572" cy="31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Image 35" descr="Une image contenant Graphique, cercle, clipart, dessin humoristique&#10;&#10;Description générée automatiquement">
            <a:extLst>
              <a:ext uri="{FF2B5EF4-FFF2-40B4-BE49-F238E27FC236}">
                <a16:creationId xmlns:a16="http://schemas.microsoft.com/office/drawing/2014/main" id="{20727D13-EF7F-AA5C-C449-A03D99E7344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680" y="3088369"/>
            <a:ext cx="567511" cy="358592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3CA1266C-6747-2061-DA1E-EC35C4C07E6C}"/>
              </a:ext>
            </a:extLst>
          </p:cNvPr>
          <p:cNvSpPr txBox="1"/>
          <p:nvPr/>
        </p:nvSpPr>
        <p:spPr bwMode="auto">
          <a:xfrm>
            <a:off x="718420" y="3054679"/>
            <a:ext cx="934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/>
              <a:t>Producteur</a:t>
            </a:r>
            <a:br>
              <a:rPr lang="fr-FR" sz="1200"/>
            </a:br>
            <a:r>
              <a:rPr lang="fr-FR" sz="1200"/>
              <a:t>/Utilisateur</a:t>
            </a:r>
          </a:p>
        </p:txBody>
      </p:sp>
      <p:pic>
        <p:nvPicPr>
          <p:cNvPr id="38" name="Picture 6" descr="Analyse des données - Icônes entreprise gratuites">
            <a:extLst>
              <a:ext uri="{FF2B5EF4-FFF2-40B4-BE49-F238E27FC236}">
                <a16:creationId xmlns:a16="http://schemas.microsoft.com/office/drawing/2014/main" id="{C4C3679F-93FD-2B8A-851C-F821C6ABC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825" y="2054544"/>
            <a:ext cx="439529" cy="43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Analyse des données - Icônes entreprise gratuites">
            <a:extLst>
              <a:ext uri="{FF2B5EF4-FFF2-40B4-BE49-F238E27FC236}">
                <a16:creationId xmlns:a16="http://schemas.microsoft.com/office/drawing/2014/main" id="{8F1616AA-F331-6DDF-6358-00F833728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25" y="3535935"/>
            <a:ext cx="345347" cy="34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4C6E09FC-C65B-10DE-2C49-DC2464D2D027}"/>
              </a:ext>
            </a:extLst>
          </p:cNvPr>
          <p:cNvSpPr txBox="1"/>
          <p:nvPr/>
        </p:nvSpPr>
        <p:spPr bwMode="auto">
          <a:xfrm>
            <a:off x="661850" y="3580887"/>
            <a:ext cx="13773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/>
              <a:t>Produits élaborés</a:t>
            </a:r>
          </a:p>
        </p:txBody>
      </p:sp>
      <p:pic>
        <p:nvPicPr>
          <p:cNvPr id="41" name="Picture 2" descr="Ouvrir la Science - Bibliothèque de la science ouverte">
            <a:extLst>
              <a:ext uri="{FF2B5EF4-FFF2-40B4-BE49-F238E27FC236}">
                <a16:creationId xmlns:a16="http://schemas.microsoft.com/office/drawing/2014/main" id="{187412A8-2CD5-8E81-11E5-AD28F606D9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screen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9" t="12886" r="56680" b="13287"/>
          <a:stretch/>
        </p:blipFill>
        <p:spPr bwMode="auto">
          <a:xfrm>
            <a:off x="8420957" y="1911969"/>
            <a:ext cx="864096" cy="7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D04BBD69-F798-61E2-412C-92C595F418DA}"/>
              </a:ext>
            </a:extLst>
          </p:cNvPr>
          <p:cNvCxnSpPr>
            <a:cxnSpLocks/>
            <a:endCxn id="6" idx="1"/>
          </p:cNvCxnSpPr>
          <p:nvPr/>
        </p:nvCxnSpPr>
        <p:spPr bwMode="auto">
          <a:xfrm>
            <a:off x="3530770" y="4569414"/>
            <a:ext cx="2481840" cy="13847"/>
          </a:xfrm>
          <a:prstGeom prst="line">
            <a:avLst/>
          </a:prstGeom>
          <a:ln w="158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 : en angle 99">
            <a:extLst>
              <a:ext uri="{FF2B5EF4-FFF2-40B4-BE49-F238E27FC236}">
                <a16:creationId xmlns:a16="http://schemas.microsoft.com/office/drawing/2014/main" id="{60D4B439-8B8A-CE95-682D-CEB88758FC4C}"/>
              </a:ext>
            </a:extLst>
          </p:cNvPr>
          <p:cNvCxnSpPr>
            <a:cxnSpLocks/>
            <a:endCxn id="24" idx="1"/>
          </p:cNvCxnSpPr>
          <p:nvPr/>
        </p:nvCxnSpPr>
        <p:spPr bwMode="auto">
          <a:xfrm rot="5400000" flipH="1" flipV="1">
            <a:off x="4176201" y="3520733"/>
            <a:ext cx="2651878" cy="1801292"/>
          </a:xfrm>
          <a:prstGeom prst="bentConnector4">
            <a:avLst>
              <a:gd name="adj1" fmla="val 11092"/>
              <a:gd name="adj2" fmla="val 203992"/>
            </a:avLst>
          </a:prstGeom>
          <a:ln w="19050">
            <a:solidFill>
              <a:srgbClr val="3465A4"/>
            </a:solidFill>
            <a:headEnd type="none" w="med" len="med"/>
            <a:tailEnd type="arrow" w="med" len="med"/>
          </a:ln>
        </p:spPr>
      </p:cxnSp>
      <p:pic>
        <p:nvPicPr>
          <p:cNvPr id="44" name="Picture 4" descr="du froid et chaud icône vecteur. Température illustration signe. thermomètre  symbole. chaleur logo. 22962714 Art vectoriel chez Vecteezy">
            <a:extLst>
              <a:ext uri="{FF2B5EF4-FFF2-40B4-BE49-F238E27FC236}">
                <a16:creationId xmlns:a16="http://schemas.microsoft.com/office/drawing/2014/main" id="{365E62B6-58EF-E73F-FAD3-26A5A3DD1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544" y="4569414"/>
            <a:ext cx="619720" cy="61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du froid et chaud icône vecteur. Température illustration signe. thermomètre  symbole. chaleur logo. 22962714 Art vectoriel chez Vecteezy">
            <a:extLst>
              <a:ext uri="{FF2B5EF4-FFF2-40B4-BE49-F238E27FC236}">
                <a16:creationId xmlns:a16="http://schemas.microsoft.com/office/drawing/2014/main" id="{198E5BE2-9F9B-2DBD-9653-D29952E001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16"/>
          <a:stretch/>
        </p:blipFill>
        <p:spPr bwMode="auto">
          <a:xfrm>
            <a:off x="8564248" y="4569414"/>
            <a:ext cx="327736" cy="61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 descr="Analyse des données - Icônes entreprise gratuites">
            <a:extLst>
              <a:ext uri="{FF2B5EF4-FFF2-40B4-BE49-F238E27FC236}">
                <a16:creationId xmlns:a16="http://schemas.microsoft.com/office/drawing/2014/main" id="{EDDD1E50-D09A-A458-B373-359BB509C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052" y="4129885"/>
            <a:ext cx="439529" cy="43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ZoneTexte 47">
            <a:extLst>
              <a:ext uri="{FF2B5EF4-FFF2-40B4-BE49-F238E27FC236}">
                <a16:creationId xmlns:a16="http://schemas.microsoft.com/office/drawing/2014/main" id="{BE570C99-074E-0F32-2F47-5FD336B2B1D4}"/>
              </a:ext>
            </a:extLst>
          </p:cNvPr>
          <p:cNvSpPr txBox="1"/>
          <p:nvPr/>
        </p:nvSpPr>
        <p:spPr bwMode="auto">
          <a:xfrm>
            <a:off x="588284" y="1831824"/>
            <a:ext cx="1829611" cy="1136534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200000"/>
              </a:lnSpc>
              <a:defRPr/>
            </a:pPr>
            <a:r>
              <a:rPr lang="fr-FR" sz="1200" spc="-1" dirty="0">
                <a:latin typeface="Arial"/>
              </a:rPr>
              <a:t>Données chaudes</a:t>
            </a:r>
          </a:p>
          <a:p>
            <a:pPr>
              <a:lnSpc>
                <a:spcPct val="200000"/>
              </a:lnSpc>
              <a:defRPr/>
            </a:pPr>
            <a:r>
              <a:rPr lang="fr-FR" sz="1200" b="0" strike="noStrike" spc="-1" dirty="0">
                <a:latin typeface="Arial"/>
              </a:rPr>
              <a:t>Données « tièdes »</a:t>
            </a:r>
          </a:p>
          <a:p>
            <a:pPr>
              <a:lnSpc>
                <a:spcPct val="200000"/>
              </a:lnSpc>
              <a:defRPr/>
            </a:pPr>
            <a:r>
              <a:rPr lang="fr-FR" sz="1200" spc="-1" dirty="0">
                <a:latin typeface="Arial"/>
              </a:rPr>
              <a:t>Données froides</a:t>
            </a:r>
            <a:endParaRPr lang="fr-FR" sz="1200" b="0" strike="noStrike" spc="-1" dirty="0">
              <a:latin typeface="Arial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39B8F19-12DB-80AF-B18C-433ECACE9A2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269" y="3157467"/>
            <a:ext cx="691963" cy="691963"/>
          </a:xfrm>
          <a:prstGeom prst="rect">
            <a:avLst/>
          </a:prstGeom>
        </p:spPr>
      </p:pic>
      <p:sp>
        <p:nvSpPr>
          <p:cNvPr id="4" name="Espace réservé du numéro de diapositive 8">
            <a:extLst>
              <a:ext uri="{FF2B5EF4-FFF2-40B4-BE49-F238E27FC236}">
                <a16:creationId xmlns:a16="http://schemas.microsoft.com/office/drawing/2014/main" id="{FC70E9D2-A1B2-7C22-196D-F40E17852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2142E07A-D544-5D47-8EE2-FB691007F03E}" type="slidenum">
              <a:rPr lang="it-IT" smtClean="0"/>
              <a:t>14</a:t>
            </a:fld>
            <a:endParaRPr lang="it-IT"/>
          </a:p>
        </p:txBody>
      </p:sp>
      <p:pic>
        <p:nvPicPr>
          <p:cNvPr id="7" name="Picture 4" descr="1272395">
            <a:extLst>
              <a:ext uri="{FF2B5EF4-FFF2-40B4-BE49-F238E27FC236}">
                <a16:creationId xmlns:a16="http://schemas.microsoft.com/office/drawing/2014/main" id="{E6BA57D1-9C36-E9E9-B97B-B57A76A5FF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1" t="27426" r="30465" b="25739"/>
          <a:stretch/>
        </p:blipFill>
        <p:spPr bwMode="auto">
          <a:xfrm>
            <a:off x="8419804" y="36998"/>
            <a:ext cx="724196" cy="83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9013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00857826" name="Image 140085782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568204" y="1697969"/>
            <a:ext cx="719590" cy="359795"/>
          </a:xfrm>
          <a:prstGeom prst="rect">
            <a:avLst/>
          </a:prstGeom>
        </p:spPr>
      </p:pic>
      <p:sp>
        <p:nvSpPr>
          <p:cNvPr id="290169623" name="Titr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 dirty="0"/>
              <a:t>Architecture TERRA FORMA</a:t>
            </a:r>
            <a:endParaRPr dirty="0"/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434B184A-C4A2-C771-8851-35EEE7C522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5918890"/>
            <a:ext cx="7886700" cy="499168"/>
          </a:xfrm>
        </p:spPr>
        <p:txBody>
          <a:bodyPr/>
          <a:lstStyle/>
          <a:p>
            <a:pPr marL="0" indent="0">
              <a:buNone/>
            </a:pPr>
            <a:r>
              <a:rPr lang="fr-FR"/>
              <a:t>Fédération de plateformes</a:t>
            </a:r>
          </a:p>
          <a:p>
            <a:pPr marL="0" indent="0">
              <a:buNone/>
            </a:pPr>
            <a:endParaRPr lang="fr-FR"/>
          </a:p>
        </p:txBody>
      </p:sp>
      <p:sp>
        <p:nvSpPr>
          <p:cNvPr id="1979097040" name="Espace réservé du numéro de diapositive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fr-FR" dirty="0"/>
              <a:t> </a:t>
            </a:r>
            <a:fld id="{D268D4EE-A8DC-2DCD-A578-B25950DC0853}" type="slidenum">
              <a:rPr lang="fr-FR"/>
              <a:t>15</a:t>
            </a:fld>
            <a:endParaRPr lang="fr-FR" dirty="0"/>
          </a:p>
        </p:txBody>
      </p:sp>
      <p:sp>
        <p:nvSpPr>
          <p:cNvPr id="968634650" name="Rectangle 5"/>
          <p:cNvSpPr/>
          <p:nvPr/>
        </p:nvSpPr>
        <p:spPr bwMode="auto">
          <a:xfrm>
            <a:off x="1043609" y="2168876"/>
            <a:ext cx="2734971" cy="255010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08079045" name="ZoneTexte 11"/>
          <p:cNvSpPr txBox="1"/>
          <p:nvPr/>
        </p:nvSpPr>
        <p:spPr bwMode="auto">
          <a:xfrm>
            <a:off x="1082132" y="2199616"/>
            <a:ext cx="5359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sz="1200" b="1" i="1"/>
              <a:t>Site 1</a:t>
            </a:r>
            <a:endParaRPr b="1" i="1"/>
          </a:p>
        </p:txBody>
      </p:sp>
      <p:cxnSp>
        <p:nvCxnSpPr>
          <p:cNvPr id="1529548399" name="Connecteur droit avec flèche 22"/>
          <p:cNvCxnSpPr>
            <a:cxnSpLocks/>
          </p:cNvCxnSpPr>
          <p:nvPr/>
        </p:nvCxnSpPr>
        <p:spPr bwMode="auto">
          <a:xfrm flipV="1">
            <a:off x="2911500" y="5015203"/>
            <a:ext cx="1921326" cy="583994"/>
          </a:xfrm>
          <a:prstGeom prst="straightConnector1">
            <a:avLst/>
          </a:prstGeom>
          <a:ln w="19049" cap="flat" cmpd="sng" algn="ctr">
            <a:solidFill>
              <a:srgbClr val="7030A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4144243" name="Connecteur droit avec flèche 24"/>
          <p:cNvCxnSpPr>
            <a:cxnSpLocks/>
            <a:stCxn id="798168214" idx="3"/>
          </p:cNvCxnSpPr>
          <p:nvPr/>
        </p:nvCxnSpPr>
        <p:spPr bwMode="auto">
          <a:xfrm flipV="1">
            <a:off x="6369565" y="3970087"/>
            <a:ext cx="486795" cy="821062"/>
          </a:xfrm>
          <a:prstGeom prst="straightConnector1">
            <a:avLst/>
          </a:prstGeom>
          <a:ln w="19049" cap="flat" cmpd="sng" algn="ctr">
            <a:solidFill>
              <a:srgbClr val="0070C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5489946" name="Connecteur droit avec flèche 26"/>
          <p:cNvCxnSpPr>
            <a:cxnSpLocks/>
          </p:cNvCxnSpPr>
          <p:nvPr/>
        </p:nvCxnSpPr>
        <p:spPr bwMode="auto">
          <a:xfrm flipV="1">
            <a:off x="3698071" y="3789041"/>
            <a:ext cx="3158289" cy="7649"/>
          </a:xfrm>
          <a:prstGeom prst="straightConnector1">
            <a:avLst/>
          </a:prstGeom>
          <a:ln w="19049" cap="flat" cmpd="sng" algn="ctr">
            <a:solidFill>
              <a:srgbClr val="0070C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87539903" name="Groupe 1287539902"/>
          <p:cNvGrpSpPr/>
          <p:nvPr/>
        </p:nvGrpSpPr>
        <p:grpSpPr bwMode="auto">
          <a:xfrm>
            <a:off x="7092281" y="2802136"/>
            <a:ext cx="1961137" cy="1145759"/>
            <a:chOff x="0" y="0"/>
            <a:chExt cx="931103" cy="1145759"/>
          </a:xfrm>
        </p:grpSpPr>
        <p:sp>
          <p:nvSpPr>
            <p:cNvPr id="1172420103" name="Rectangle 8"/>
            <p:cNvSpPr/>
            <p:nvPr/>
          </p:nvSpPr>
          <p:spPr bwMode="auto">
            <a:xfrm>
              <a:off x="0" y="0"/>
              <a:ext cx="931103" cy="1145759"/>
            </a:xfrm>
            <a:prstGeom prst="rect">
              <a:avLst/>
            </a:prstGeom>
            <a:solidFill>
              <a:srgbClr val="729FCF"/>
            </a:solidFill>
            <a:ln w="0">
              <a:solidFill>
                <a:srgbClr val="3465A4"/>
              </a:solidFill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endParaRPr lang="fr-FR" sz="1100"/>
            </a:p>
          </p:txBody>
        </p:sp>
        <p:sp>
          <p:nvSpPr>
            <p:cNvPr id="1919563003" name="ZoneTexte 20"/>
            <p:cNvSpPr txBox="1"/>
            <p:nvPr/>
          </p:nvSpPr>
          <p:spPr bwMode="auto">
            <a:xfrm>
              <a:off x="27775" y="0"/>
              <a:ext cx="816249" cy="276999"/>
            </a:xfrm>
            <a:prstGeom prst="rect">
              <a:avLst/>
            </a:prstGeom>
            <a:solidFill>
              <a:srgbClr val="729FCF"/>
            </a:solidFill>
            <a:ln w="0"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 lIns="90000" tIns="45000" rIns="90000" bIns="45000" anchor="ctr">
              <a:noAutofit/>
            </a:bodyPr>
            <a:lstStyle>
              <a:defPPr>
                <a:defRPr lang="fr-FR"/>
              </a:defPPr>
              <a:lvl1pPr>
                <a:defRPr sz="1100"/>
              </a:lvl1pPr>
            </a:lstStyle>
            <a:p>
              <a:r>
                <a:rPr lang="fr-FR" dirty="0"/>
                <a:t>Cloud TF - CEBA</a:t>
              </a:r>
            </a:p>
          </p:txBody>
        </p:sp>
      </p:grpSp>
      <p:sp>
        <p:nvSpPr>
          <p:cNvPr id="798168214" name="Rectangle 7"/>
          <p:cNvSpPr/>
          <p:nvPr/>
        </p:nvSpPr>
        <p:spPr bwMode="auto">
          <a:xfrm>
            <a:off x="4956954" y="4424641"/>
            <a:ext cx="1412610" cy="733016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r>
              <a:rPr lang="fr-FR" sz="1100"/>
              <a:t>« </a:t>
            </a:r>
            <a:r>
              <a:rPr lang="fr-FR" sz="1100">
                <a:solidFill>
                  <a:srgbClr val="FF0000"/>
                </a:solidFill>
              </a:rPr>
              <a:t>Communication</a:t>
            </a:r>
            <a:r>
              <a:rPr lang="fr-FR" sz="1100"/>
              <a:t> » </a:t>
            </a:r>
            <a:br>
              <a:rPr lang="fr-FR" sz="1100"/>
            </a:br>
            <a:r>
              <a:rPr lang="fr-FR" sz="1100"/>
              <a:t>National</a:t>
            </a:r>
          </a:p>
          <a:p>
            <a:r>
              <a:rPr lang="fr-FR" sz="1100"/>
              <a:t>Server</a:t>
            </a:r>
          </a:p>
          <a:p>
            <a:pPr algn="ctr"/>
            <a:endParaRPr lang="fr-FR" sz="110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538329" name="ZoneTexte 13"/>
          <p:cNvSpPr txBox="1"/>
          <p:nvPr/>
        </p:nvSpPr>
        <p:spPr bwMode="auto">
          <a:xfrm>
            <a:off x="2195737" y="3459952"/>
            <a:ext cx="1403461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sz="1200"/>
              <a:t>« </a:t>
            </a:r>
            <a:r>
              <a:rPr lang="fr-FR" sz="1200">
                <a:solidFill>
                  <a:srgbClr val="FF0000"/>
                </a:solidFill>
              </a:rPr>
              <a:t>Communication</a:t>
            </a:r>
            <a:r>
              <a:rPr lang="fr-FR" sz="1200"/>
              <a:t> »</a:t>
            </a:r>
          </a:p>
          <a:p>
            <a:pPr>
              <a:defRPr/>
            </a:pPr>
            <a:r>
              <a:rPr lang="fr-FR" sz="1200"/>
              <a:t>Local</a:t>
            </a:r>
            <a:br>
              <a:rPr lang="fr-FR" sz="1200"/>
            </a:br>
            <a:r>
              <a:rPr lang="fr-FR" sz="1200"/>
              <a:t>Server</a:t>
            </a:r>
            <a:endParaRPr/>
          </a:p>
        </p:txBody>
      </p:sp>
      <p:pic>
        <p:nvPicPr>
          <p:cNvPr id="1473552157" name="Image 147355215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104142" y="3549249"/>
            <a:ext cx="950748" cy="328530"/>
          </a:xfrm>
          <a:prstGeom prst="rect">
            <a:avLst/>
          </a:prstGeom>
        </p:spPr>
      </p:pic>
      <p:cxnSp>
        <p:nvCxnSpPr>
          <p:cNvPr id="884161664" name="Connecteur droit avec flèche 22"/>
          <p:cNvCxnSpPr>
            <a:cxnSpLocks/>
            <a:endCxn id="113538329" idx="1"/>
          </p:cNvCxnSpPr>
          <p:nvPr/>
        </p:nvCxnSpPr>
        <p:spPr bwMode="auto">
          <a:xfrm>
            <a:off x="1347036" y="3781577"/>
            <a:ext cx="848700" cy="1541"/>
          </a:xfrm>
          <a:prstGeom prst="straightConnector1">
            <a:avLst/>
          </a:prstGeom>
          <a:ln w="19049" cap="flat" cmpd="sng" algn="ctr">
            <a:solidFill>
              <a:srgbClr val="7030A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4446530" name="Image 50444652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323830" y="4238238"/>
            <a:ext cx="950748" cy="328530"/>
          </a:xfrm>
          <a:prstGeom prst="rect">
            <a:avLst/>
          </a:prstGeom>
        </p:spPr>
      </p:pic>
      <p:cxnSp>
        <p:nvCxnSpPr>
          <p:cNvPr id="1949637252" name="Connecteur droit avec flèche 22"/>
          <p:cNvCxnSpPr>
            <a:cxnSpLocks/>
            <a:stCxn id="504446530" idx="3"/>
          </p:cNvCxnSpPr>
          <p:nvPr/>
        </p:nvCxnSpPr>
        <p:spPr bwMode="auto">
          <a:xfrm>
            <a:off x="2274578" y="4402504"/>
            <a:ext cx="2513446" cy="190215"/>
          </a:xfrm>
          <a:prstGeom prst="straightConnector1">
            <a:avLst/>
          </a:prstGeom>
          <a:ln w="19049" cap="flat" cmpd="sng" algn="ctr">
            <a:solidFill>
              <a:srgbClr val="7030A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8358552" name="Groupe 778358551"/>
          <p:cNvGrpSpPr/>
          <p:nvPr/>
        </p:nvGrpSpPr>
        <p:grpSpPr bwMode="auto">
          <a:xfrm>
            <a:off x="1329961" y="4859095"/>
            <a:ext cx="1581540" cy="806121"/>
            <a:chOff x="1" y="1"/>
            <a:chExt cx="1581540" cy="800653"/>
          </a:xfrm>
        </p:grpSpPr>
        <p:pic>
          <p:nvPicPr>
            <p:cNvPr id="1518689408" name="Image 1518689407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522133" y="388391"/>
              <a:ext cx="950748" cy="328530"/>
            </a:xfrm>
            <a:prstGeom prst="rect">
              <a:avLst/>
            </a:prstGeom>
          </p:spPr>
        </p:pic>
        <p:sp>
          <p:nvSpPr>
            <p:cNvPr id="1936983576" name="Rectangle 6"/>
            <p:cNvSpPr/>
            <p:nvPr/>
          </p:nvSpPr>
          <p:spPr bwMode="auto">
            <a:xfrm>
              <a:off x="1" y="1"/>
              <a:ext cx="1581540" cy="800653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199869452" name="ZoneTexte 12"/>
            <p:cNvSpPr txBox="1"/>
            <p:nvPr/>
          </p:nvSpPr>
          <p:spPr bwMode="auto">
            <a:xfrm>
              <a:off x="62099" y="21859"/>
              <a:ext cx="535981" cy="2751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1200" b="1" i="1"/>
                <a:t>Site 2</a:t>
              </a:r>
              <a:endParaRPr b="1" i="1"/>
            </a:p>
          </p:txBody>
        </p:sp>
      </p:grpSp>
      <p:pic>
        <p:nvPicPr>
          <p:cNvPr id="1465770540" name="Image 1465770539"/>
          <p:cNvPicPr>
            <a:picLocks noChangeAspect="1"/>
          </p:cNvPicPr>
          <p:nvPr/>
        </p:nvPicPr>
        <p:blipFill>
          <a:blip r:embed="rId4"/>
          <a:srcRect b="10043"/>
          <a:stretch/>
        </p:blipFill>
        <p:spPr bwMode="auto">
          <a:xfrm flipH="1">
            <a:off x="4245111" y="1343719"/>
            <a:ext cx="1175433" cy="1130576"/>
          </a:xfrm>
          <a:prstGeom prst="rect">
            <a:avLst/>
          </a:prstGeom>
        </p:spPr>
      </p:pic>
      <p:cxnSp>
        <p:nvCxnSpPr>
          <p:cNvPr id="1906855851" name="Connecteur droit avec flèche 26"/>
          <p:cNvCxnSpPr>
            <a:cxnSpLocks/>
          </p:cNvCxnSpPr>
          <p:nvPr/>
        </p:nvCxnSpPr>
        <p:spPr bwMode="auto">
          <a:xfrm>
            <a:off x="5420544" y="2561783"/>
            <a:ext cx="1239689" cy="778244"/>
          </a:xfrm>
          <a:prstGeom prst="straightConnector1">
            <a:avLst/>
          </a:prstGeom>
          <a:ln w="19049" cap="flat" cmpd="sng" algn="ctr">
            <a:solidFill>
              <a:srgbClr val="0070C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0262539" name="Image 550262538"/>
          <p:cNvPicPr>
            <a:picLocks noChangeAspect="1"/>
          </p:cNvPicPr>
          <p:nvPr/>
        </p:nvPicPr>
        <p:blipFill>
          <a:blip r:embed="rId4"/>
          <a:srcRect l="46490" b="51589"/>
          <a:stretch/>
        </p:blipFill>
        <p:spPr bwMode="auto">
          <a:xfrm flipH="1">
            <a:off x="3252275" y="1437923"/>
            <a:ext cx="628962" cy="608424"/>
          </a:xfrm>
          <a:prstGeom prst="rect">
            <a:avLst/>
          </a:prstGeom>
        </p:spPr>
      </p:pic>
      <p:pic>
        <p:nvPicPr>
          <p:cNvPr id="571694433" name="Image 571694432"/>
          <p:cNvPicPr>
            <a:picLocks noChangeAspect="1"/>
          </p:cNvPicPr>
          <p:nvPr/>
        </p:nvPicPr>
        <p:blipFill rotWithShape="1">
          <a:blip r:embed="rId5"/>
          <a:srcRect l="15246" r="21103"/>
          <a:stretch/>
        </p:blipFill>
        <p:spPr bwMode="auto">
          <a:xfrm rot="4603933">
            <a:off x="2832011" y="2313367"/>
            <a:ext cx="677007" cy="797718"/>
          </a:xfrm>
          <a:prstGeom prst="rect">
            <a:avLst/>
          </a:prstGeom>
        </p:spPr>
      </p:pic>
      <p:cxnSp>
        <p:nvCxnSpPr>
          <p:cNvPr id="2" name="Connecteur droit 1"/>
          <p:cNvCxnSpPr>
            <a:cxnSpLocks/>
          </p:cNvCxnSpPr>
          <p:nvPr/>
        </p:nvCxnSpPr>
        <p:spPr bwMode="auto">
          <a:xfrm flipV="1">
            <a:off x="3395249" y="2016261"/>
            <a:ext cx="129886" cy="346363"/>
          </a:xfrm>
          <a:prstGeom prst="line">
            <a:avLst/>
          </a:prstGeom>
          <a:ln w="19049" cap="flat" cmpd="sng" algn="ctr">
            <a:solidFill>
              <a:srgbClr val="FFC000"/>
            </a:solidFill>
            <a:prstDash val="solid"/>
            <a:miter lim="800000"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6970255" name="Rectangle 6"/>
          <p:cNvSpPr/>
          <p:nvPr/>
        </p:nvSpPr>
        <p:spPr bwMode="auto">
          <a:xfrm>
            <a:off x="6529203" y="1321860"/>
            <a:ext cx="1718982" cy="10828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979375210" name="ZoneTexte 12"/>
          <p:cNvSpPr txBox="1"/>
          <p:nvPr/>
        </p:nvSpPr>
        <p:spPr bwMode="auto">
          <a:xfrm>
            <a:off x="6591303" y="1343720"/>
            <a:ext cx="5359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sz="1200" b="1" i="1"/>
              <a:t>Site 3</a:t>
            </a:r>
            <a:endParaRPr b="1" i="1"/>
          </a:p>
        </p:txBody>
      </p:sp>
      <p:pic>
        <p:nvPicPr>
          <p:cNvPr id="1366658690" name="Image 1366658689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7046040" y="1697968"/>
            <a:ext cx="636582" cy="636582"/>
          </a:xfrm>
          <a:prstGeom prst="rect">
            <a:avLst/>
          </a:prstGeom>
        </p:spPr>
      </p:pic>
      <p:cxnSp>
        <p:nvCxnSpPr>
          <p:cNvPr id="2062283246" name="Connecteur droit avec flèche 26"/>
          <p:cNvCxnSpPr>
            <a:cxnSpLocks/>
          </p:cNvCxnSpPr>
          <p:nvPr/>
        </p:nvCxnSpPr>
        <p:spPr bwMode="auto">
          <a:xfrm>
            <a:off x="7456229" y="2275291"/>
            <a:ext cx="666084" cy="468332"/>
          </a:xfrm>
          <a:prstGeom prst="straightConnector1">
            <a:avLst/>
          </a:prstGeom>
          <a:ln w="19049" cap="flat" cmpd="sng" algn="ctr">
            <a:solidFill>
              <a:srgbClr val="0070C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avec flèche 22">
            <a:extLst>
              <a:ext uri="{FF2B5EF4-FFF2-40B4-BE49-F238E27FC236}">
                <a16:creationId xmlns:a16="http://schemas.microsoft.com/office/drawing/2014/main" id="{11E2D5E0-F595-8274-0C10-F7A8B0E7AA80}"/>
              </a:ext>
            </a:extLst>
          </p:cNvPr>
          <p:cNvCxnSpPr>
            <a:cxnSpLocks/>
          </p:cNvCxnSpPr>
          <p:nvPr/>
        </p:nvCxnSpPr>
        <p:spPr bwMode="auto">
          <a:xfrm>
            <a:off x="230580" y="1773833"/>
            <a:ext cx="380980" cy="0"/>
          </a:xfrm>
          <a:prstGeom prst="straightConnector1">
            <a:avLst/>
          </a:prstGeom>
          <a:ln w="19049" cap="flat" cmpd="sng" algn="ctr">
            <a:solidFill>
              <a:srgbClr val="7030A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00F9561B-3AE3-587E-2238-9F392C1308CA}"/>
              </a:ext>
            </a:extLst>
          </p:cNvPr>
          <p:cNvSpPr txBox="1"/>
          <p:nvPr/>
        </p:nvSpPr>
        <p:spPr bwMode="auto">
          <a:xfrm>
            <a:off x="611560" y="1635334"/>
            <a:ext cx="1172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/>
              <a:t>Données brutes</a:t>
            </a:r>
          </a:p>
        </p:txBody>
      </p:sp>
      <p:cxnSp>
        <p:nvCxnSpPr>
          <p:cNvPr id="6" name="Connecteur droit avec flèche 26">
            <a:extLst>
              <a:ext uri="{FF2B5EF4-FFF2-40B4-BE49-F238E27FC236}">
                <a16:creationId xmlns:a16="http://schemas.microsoft.com/office/drawing/2014/main" id="{84B87992-AF3C-88E8-9B1B-373DB8359415}"/>
              </a:ext>
            </a:extLst>
          </p:cNvPr>
          <p:cNvCxnSpPr>
            <a:cxnSpLocks/>
          </p:cNvCxnSpPr>
          <p:nvPr/>
        </p:nvCxnSpPr>
        <p:spPr bwMode="auto">
          <a:xfrm flipV="1">
            <a:off x="230580" y="1988778"/>
            <a:ext cx="380980" cy="5358"/>
          </a:xfrm>
          <a:prstGeom prst="straightConnector1">
            <a:avLst/>
          </a:prstGeom>
          <a:ln w="19049" cap="flat" cmpd="sng" algn="ctr">
            <a:solidFill>
              <a:srgbClr val="0070C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38FC4FEE-4A33-75B3-E115-03C3082519EB}"/>
              </a:ext>
            </a:extLst>
          </p:cNvPr>
          <p:cNvSpPr txBox="1"/>
          <p:nvPr/>
        </p:nvSpPr>
        <p:spPr bwMode="auto">
          <a:xfrm>
            <a:off x="612375" y="1862020"/>
            <a:ext cx="1597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/>
              <a:t>Données « décodées »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499F937-A3E7-BF4C-E245-462D4BFB2799}"/>
              </a:ext>
            </a:extLst>
          </p:cNvPr>
          <p:cNvSpPr txBox="1"/>
          <p:nvPr/>
        </p:nvSpPr>
        <p:spPr bwMode="auto">
          <a:xfrm>
            <a:off x="1448420" y="3789040"/>
            <a:ext cx="747317" cy="253916"/>
          </a:xfrm>
          <a:prstGeom prst="rect">
            <a:avLst/>
          </a:prstGeom>
          <a:noFill/>
        </p:spPr>
        <p:txBody>
          <a:bodyPr wrap="square" lIns="18000" rIns="18000" rtlCol="0">
            <a:spAutoFit/>
          </a:bodyPr>
          <a:lstStyle/>
          <a:p>
            <a:pPr>
              <a:defRPr/>
            </a:pPr>
            <a:r>
              <a:rPr lang="fr-FR" sz="1050">
                <a:solidFill>
                  <a:schemeClr val="tx1">
                    <a:lumMod val="50000"/>
                    <a:lumOff val="50000"/>
                  </a:schemeClr>
                </a:solidFill>
              </a:rPr>
              <a:t>011101100</a:t>
            </a:r>
            <a:endParaRPr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146F48E-55C4-28AE-1789-52CB2F66FB30}"/>
              </a:ext>
            </a:extLst>
          </p:cNvPr>
          <p:cNvSpPr txBox="1"/>
          <p:nvPr/>
        </p:nvSpPr>
        <p:spPr bwMode="auto">
          <a:xfrm rot="342941">
            <a:off x="3936950" y="4320878"/>
            <a:ext cx="747317" cy="253916"/>
          </a:xfrm>
          <a:prstGeom prst="rect">
            <a:avLst/>
          </a:prstGeom>
          <a:noFill/>
        </p:spPr>
        <p:txBody>
          <a:bodyPr wrap="square" lIns="18000" rIns="18000" rtlCol="0">
            <a:spAutoFit/>
          </a:bodyPr>
          <a:lstStyle/>
          <a:p>
            <a:pPr>
              <a:defRPr/>
            </a:pPr>
            <a:r>
              <a:rPr lang="fr-FR" sz="1050">
                <a:solidFill>
                  <a:schemeClr val="tx1">
                    <a:lumMod val="50000"/>
                    <a:lumOff val="50000"/>
                  </a:schemeClr>
                </a:solidFill>
              </a:rPr>
              <a:t>011101100</a:t>
            </a:r>
            <a:endParaRPr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529BEED-8BF8-777B-96E1-B34E774AD842}"/>
              </a:ext>
            </a:extLst>
          </p:cNvPr>
          <p:cNvSpPr txBox="1"/>
          <p:nvPr/>
        </p:nvSpPr>
        <p:spPr bwMode="auto">
          <a:xfrm rot="20853714">
            <a:off x="3830988" y="4942552"/>
            <a:ext cx="747317" cy="253916"/>
          </a:xfrm>
          <a:prstGeom prst="rect">
            <a:avLst/>
          </a:prstGeom>
          <a:noFill/>
        </p:spPr>
        <p:txBody>
          <a:bodyPr wrap="square" lIns="18000" rIns="18000" rtlCol="0">
            <a:spAutoFit/>
          </a:bodyPr>
          <a:lstStyle/>
          <a:p>
            <a:pPr>
              <a:defRPr/>
            </a:pPr>
            <a:r>
              <a:rPr lang="fr-FR" sz="1050">
                <a:solidFill>
                  <a:schemeClr val="tx1">
                    <a:lumMod val="50000"/>
                    <a:lumOff val="50000"/>
                  </a:schemeClr>
                </a:solidFill>
              </a:rPr>
              <a:t>011101100</a:t>
            </a:r>
            <a:endParaRPr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42C3786-FAFC-A4E4-DEE7-8D9D698573C4}"/>
              </a:ext>
            </a:extLst>
          </p:cNvPr>
          <p:cNvSpPr txBox="1"/>
          <p:nvPr/>
        </p:nvSpPr>
        <p:spPr>
          <a:xfrm>
            <a:off x="3954848" y="3469795"/>
            <a:ext cx="258462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dirty="0"/>
              <a:t>{"</a:t>
            </a:r>
            <a:r>
              <a:rPr lang="fr-FR" sz="700" dirty="0" err="1"/>
              <a:t>applicationName</a:t>
            </a:r>
            <a:r>
              <a:rPr lang="fr-FR" sz="700" dirty="0"/>
              <a:t>": "Etna", "</a:t>
            </a:r>
            <a:r>
              <a:rPr lang="fr-FR" sz="700" dirty="0" err="1"/>
              <a:t>deviceName</a:t>
            </a:r>
            <a:r>
              <a:rPr lang="fr-FR" sz="700" dirty="0"/>
              <a:t>": "6243-Sapienza " ,…"data-</a:t>
            </a:r>
            <a:r>
              <a:rPr lang="fr-FR" sz="700" dirty="0" err="1"/>
              <a:t>airHumidity</a:t>
            </a:r>
            <a:r>
              <a:rPr lang="fr-FR" sz="700" dirty="0"/>
              <a:t>": 91.5, "data-</a:t>
            </a:r>
            <a:r>
              <a:rPr lang="fr-FR" sz="700" dirty="0" err="1"/>
              <a:t>airHumidity</a:t>
            </a:r>
            <a:r>
              <a:rPr lang="fr-FR" sz="700" dirty="0"/>
              <a:t>-unit": "%,...}</a:t>
            </a:r>
          </a:p>
          <a:p>
            <a:endParaRPr lang="fr-FR" sz="70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E9A5E8C-FCD6-2EF1-5A8B-4C469D6823EA}"/>
              </a:ext>
            </a:extLst>
          </p:cNvPr>
          <p:cNvSpPr txBox="1"/>
          <p:nvPr/>
        </p:nvSpPr>
        <p:spPr>
          <a:xfrm>
            <a:off x="6573491" y="4402378"/>
            <a:ext cx="1548823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dirty="0"/>
              <a:t>{"</a:t>
            </a:r>
            <a:r>
              <a:rPr lang="fr-FR" sz="700" dirty="0" err="1"/>
              <a:t>applicationName</a:t>
            </a:r>
            <a:r>
              <a:rPr lang="fr-FR" sz="700" dirty="0"/>
              <a:t>": "Aydat", "</a:t>
            </a:r>
            <a:r>
              <a:rPr lang="fr-FR" sz="700" dirty="0" err="1"/>
              <a:t>deviceName</a:t>
            </a:r>
            <a:r>
              <a:rPr lang="fr-FR" sz="700" dirty="0"/>
              <a:t>": "Piezo1", …"data":  "</a:t>
            </a:r>
            <a:r>
              <a:rPr lang="fr-FR" sz="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NC4xNjVbU0RJLTEsMTQvMTEvMjAyMyAwNzowODox</a:t>
            </a:r>
            <a:r>
              <a:rPr lang="fr-FR" sz="700" dirty="0"/>
              <a:t>"}</a:t>
            </a:r>
          </a:p>
          <a:p>
            <a:endParaRPr lang="fr-FR" sz="70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B8C161CE-6F54-4351-6C93-F74BB4A143E4}"/>
              </a:ext>
            </a:extLst>
          </p:cNvPr>
          <p:cNvSpPr txBox="1"/>
          <p:nvPr/>
        </p:nvSpPr>
        <p:spPr>
          <a:xfrm>
            <a:off x="7117931" y="3066358"/>
            <a:ext cx="19354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dirty="0">
                <a:latin typeface="Calibri" panose="020F0502020204030204" pitchFamily="34" charset="0"/>
                <a:cs typeface="Calibri" panose="020F0502020204030204" pitchFamily="34" charset="0"/>
              </a:rPr>
              <a:t>{…, "data-timestamp": "</a:t>
            </a:r>
            <a:r>
              <a:rPr lang="fr-FR" sz="7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2023-11-14T07:08:17</a:t>
            </a:r>
            <a:r>
              <a:rPr lang="fr-FR" sz="700" dirty="0">
                <a:latin typeface="Calibri" panose="020F0502020204030204" pitchFamily="34" charset="0"/>
                <a:cs typeface="Calibri" panose="020F0502020204030204" pitchFamily="34" charset="0"/>
              </a:rPr>
              <a:t>", "data-type": "</a:t>
            </a:r>
            <a:r>
              <a:rPr lang="fr-FR" sz="7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 </a:t>
            </a:r>
            <a:r>
              <a:rPr lang="fr-FR" sz="7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temperature</a:t>
            </a:r>
            <a:r>
              <a:rPr lang="fr-FR" sz="700" dirty="0">
                <a:latin typeface="Calibri" panose="020F0502020204030204" pitchFamily="34" charset="0"/>
                <a:cs typeface="Calibri" panose="020F0502020204030204" pitchFamily="34" charset="0"/>
              </a:rPr>
              <a:t>", "data-unit": "</a:t>
            </a:r>
            <a:r>
              <a:rPr lang="fr-FR" sz="7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°C</a:t>
            </a:r>
            <a:r>
              <a:rPr lang="fr-FR" sz="700" dirty="0">
                <a:latin typeface="Calibri" panose="020F0502020204030204" pitchFamily="34" charset="0"/>
                <a:cs typeface="Calibri" panose="020F0502020204030204" pitchFamily="34" charset="0"/>
              </a:rPr>
              <a:t>", "data-value": </a:t>
            </a:r>
            <a:r>
              <a:rPr lang="fr-FR" sz="7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-7.71</a:t>
            </a:r>
            <a:r>
              <a:rPr lang="fr-FR" sz="700" dirty="0">
                <a:latin typeface="Calibri" panose="020F0502020204030204" pitchFamily="34" charset="0"/>
                <a:cs typeface="Calibri" panose="020F0502020204030204" pitchFamily="34" charset="0"/>
              </a:rPr>
              <a:t>, "data-</a:t>
            </a:r>
            <a:r>
              <a:rPr lang="fr-FR" sz="700" dirty="0" err="1">
                <a:latin typeface="Calibri" panose="020F0502020204030204" pitchFamily="34" charset="0"/>
                <a:cs typeface="Calibri" panose="020F0502020204030204" pitchFamily="34" charset="0"/>
              </a:rPr>
              <a:t>sensor</a:t>
            </a:r>
            <a:r>
              <a:rPr lang="fr-FR" sz="700" dirty="0">
                <a:latin typeface="Calibri" panose="020F0502020204030204" pitchFamily="34" charset="0"/>
                <a:cs typeface="Calibri" panose="020F0502020204030204" pitchFamily="34" charset="0"/>
              </a:rPr>
              <a:t>": "</a:t>
            </a:r>
            <a:r>
              <a:rPr lang="fr-FR" sz="700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PT1000</a:t>
            </a:r>
            <a:r>
              <a:rPr lang="fr-FR" sz="700" dirty="0">
                <a:latin typeface="Calibri" panose="020F0502020204030204" pitchFamily="34" charset="0"/>
                <a:cs typeface="Calibri" panose="020F0502020204030204" pitchFamily="34" charset="0"/>
              </a:rPr>
              <a:t>", "data-</a:t>
            </a:r>
            <a:r>
              <a:rPr lang="fr-FR" sz="700" dirty="0" err="1">
                <a:latin typeface="Calibri" panose="020F0502020204030204" pitchFamily="34" charset="0"/>
                <a:cs typeface="Calibri" panose="020F0502020204030204" pitchFamily="34" charset="0"/>
              </a:rPr>
              <a:t>channel</a:t>
            </a:r>
            <a:r>
              <a:rPr lang="fr-FR" sz="700" dirty="0">
                <a:latin typeface="Calibri" panose="020F0502020204030204" pitchFamily="34" charset="0"/>
                <a:cs typeface="Calibri" panose="020F0502020204030204" pitchFamily="34" charset="0"/>
              </a:rPr>
              <a:t>": </a:t>
            </a:r>
            <a:r>
              <a:rPr lang="fr-FR" sz="700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fr-FR" sz="700" dirty="0">
                <a:latin typeface="Calibri" panose="020F0502020204030204" pitchFamily="34" charset="0"/>
                <a:cs typeface="Calibri" panose="020F0502020204030204" pitchFamily="34" charset="0"/>
              </a:rPr>
              <a:t>}</a:t>
            </a:r>
          </a:p>
          <a:p>
            <a:r>
              <a:rPr lang="fr-FR" sz="700" dirty="0">
                <a:latin typeface="Calibri" panose="020F0502020204030204" pitchFamily="34" charset="0"/>
                <a:cs typeface="Calibri" panose="020F0502020204030204" pitchFamily="34" charset="0"/>
              </a:rPr>
              <a:t>{…, "data-timestamp": "</a:t>
            </a:r>
            <a:r>
              <a:rPr lang="fr-FR" sz="7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2023-11-14T07:08:17</a:t>
            </a:r>
            <a:r>
              <a:rPr lang="fr-FR" sz="700" dirty="0">
                <a:latin typeface="Calibri" panose="020F0502020204030204" pitchFamily="34" charset="0"/>
                <a:cs typeface="Calibri" panose="020F0502020204030204" pitchFamily="34" charset="0"/>
              </a:rPr>
              <a:t>", "data-type": "</a:t>
            </a:r>
            <a:r>
              <a:rPr lang="fr-FR" sz="7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Battery voltage</a:t>
            </a:r>
            <a:r>
              <a:rPr lang="fr-FR" sz="700" dirty="0">
                <a:latin typeface="Calibri" panose="020F0502020204030204" pitchFamily="34" charset="0"/>
                <a:cs typeface="Calibri" panose="020F0502020204030204" pitchFamily="34" charset="0"/>
              </a:rPr>
              <a:t>", "data-unit": "</a:t>
            </a:r>
            <a:r>
              <a:rPr lang="fr-FR" sz="7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fr-FR" sz="700" dirty="0">
                <a:latin typeface="Calibri" panose="020F0502020204030204" pitchFamily="34" charset="0"/>
                <a:cs typeface="Calibri" panose="020F0502020204030204" pitchFamily="34" charset="0"/>
              </a:rPr>
              <a:t>", "data-value": </a:t>
            </a:r>
            <a:r>
              <a:rPr lang="fr-FR" sz="7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4.156</a:t>
            </a:r>
            <a:r>
              <a:rPr lang="fr-FR" sz="700" dirty="0">
                <a:latin typeface="Calibri" panose="020F0502020204030204" pitchFamily="34" charset="0"/>
                <a:cs typeface="Calibri" panose="020F0502020204030204" pitchFamily="34" charset="0"/>
              </a:rPr>
              <a:t>, "data-</a:t>
            </a:r>
            <a:r>
              <a:rPr lang="fr-FR" sz="700" dirty="0" err="1">
                <a:latin typeface="Calibri" panose="020F0502020204030204" pitchFamily="34" charset="0"/>
                <a:cs typeface="Calibri" panose="020F0502020204030204" pitchFamily="34" charset="0"/>
              </a:rPr>
              <a:t>sensor</a:t>
            </a:r>
            <a:r>
              <a:rPr lang="fr-FR" sz="700" dirty="0">
                <a:latin typeface="Calibri" panose="020F0502020204030204" pitchFamily="34" charset="0"/>
                <a:cs typeface="Calibri" panose="020F0502020204030204" pitchFamily="34" charset="0"/>
              </a:rPr>
              <a:t>": "</a:t>
            </a:r>
            <a:r>
              <a:rPr lang="fr-FR" sz="7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Battery</a:t>
            </a:r>
            <a:r>
              <a:rPr lang="fr-FR" sz="700" dirty="0">
                <a:latin typeface="Calibri" panose="020F0502020204030204" pitchFamily="34" charset="0"/>
                <a:cs typeface="Calibri" panose="020F0502020204030204" pitchFamily="34" charset="0"/>
              </a:rPr>
              <a:t>"}</a:t>
            </a:r>
          </a:p>
          <a:p>
            <a:endParaRPr lang="fr-FR" sz="700"/>
          </a:p>
        </p:txBody>
      </p:sp>
      <p:pic>
        <p:nvPicPr>
          <p:cNvPr id="10" name="Picture 4" descr="1272395">
            <a:extLst>
              <a:ext uri="{FF2B5EF4-FFF2-40B4-BE49-F238E27FC236}">
                <a16:creationId xmlns:a16="http://schemas.microsoft.com/office/drawing/2014/main" id="{27275F9F-D619-C454-584A-0AFB199CA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1" t="27426" r="30465" b="25739"/>
          <a:stretch/>
        </p:blipFill>
        <p:spPr bwMode="auto">
          <a:xfrm>
            <a:off x="8419804" y="36998"/>
            <a:ext cx="724196" cy="83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0169623" name="Titr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 dirty="0"/>
              <a:t>Architecture TF évaluée</a:t>
            </a:r>
            <a:endParaRPr dirty="0"/>
          </a:p>
        </p:txBody>
      </p:sp>
      <p:sp>
        <p:nvSpPr>
          <p:cNvPr id="26" name="Espace réservé du contenu 25">
            <a:extLst>
              <a:ext uri="{FF2B5EF4-FFF2-40B4-BE49-F238E27FC236}">
                <a16:creationId xmlns:a16="http://schemas.microsoft.com/office/drawing/2014/main" id="{5A3B55F2-150B-CF42-A765-61B3D8EAE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827" y="5782635"/>
            <a:ext cx="7886700" cy="68032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/>
              <a:t>Certains capteurs ont été déplacés (labos </a:t>
            </a:r>
            <a:r>
              <a:rPr lang="fr-FR">
                <a:sym typeface="Wingdings" pitchFamily="2" charset="2"/>
              </a:rPr>
              <a:t> site de journées TF au jardin botanique du Lautaret)</a:t>
            </a:r>
            <a:endParaRPr lang="fr-FR"/>
          </a:p>
        </p:txBody>
      </p:sp>
      <p:sp>
        <p:nvSpPr>
          <p:cNvPr id="1979097040" name="Espace réservé du numéro de diapositive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268D4EE-A8DC-2DCD-A578-B25950DC0853}" type="slidenum">
              <a:rPr lang="fr-FR"/>
              <a:t>16</a:t>
            </a:fld>
            <a:endParaRPr lang="fr-FR"/>
          </a:p>
        </p:txBody>
      </p:sp>
      <p:sp>
        <p:nvSpPr>
          <p:cNvPr id="968634650" name="Rectangle 5"/>
          <p:cNvSpPr/>
          <p:nvPr/>
        </p:nvSpPr>
        <p:spPr bwMode="auto">
          <a:xfrm>
            <a:off x="3038010" y="1170966"/>
            <a:ext cx="2049950" cy="145389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08079045" name="ZoneTexte 11"/>
          <p:cNvSpPr txBox="1"/>
          <p:nvPr/>
        </p:nvSpPr>
        <p:spPr bwMode="auto">
          <a:xfrm>
            <a:off x="3030168" y="1163717"/>
            <a:ext cx="1100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 b="1" i="1" dirty="0"/>
              <a:t>LIG</a:t>
            </a:r>
            <a:endParaRPr b="1" i="1" dirty="0"/>
          </a:p>
        </p:txBody>
      </p:sp>
      <p:cxnSp>
        <p:nvCxnSpPr>
          <p:cNvPr id="585489946" name="Connecteur droit avec flèche 26"/>
          <p:cNvCxnSpPr>
            <a:cxnSpLocks/>
            <a:stCxn id="1548436642" idx="3"/>
            <a:endCxn id="1919563003" idx="1"/>
          </p:cNvCxnSpPr>
          <p:nvPr/>
        </p:nvCxnSpPr>
        <p:spPr bwMode="auto">
          <a:xfrm>
            <a:off x="5034076" y="2118264"/>
            <a:ext cx="3116014" cy="914705"/>
          </a:xfrm>
          <a:prstGeom prst="straightConnector1">
            <a:avLst/>
          </a:prstGeom>
          <a:ln w="19049" cap="flat" cmpd="sng" algn="ctr">
            <a:solidFill>
              <a:srgbClr val="0070C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87539903" name="Groupe 1287539902"/>
          <p:cNvGrpSpPr/>
          <p:nvPr/>
        </p:nvGrpSpPr>
        <p:grpSpPr bwMode="auto">
          <a:xfrm>
            <a:off x="8122315" y="2802136"/>
            <a:ext cx="931103" cy="1145759"/>
            <a:chOff x="0" y="0"/>
            <a:chExt cx="931103" cy="1145759"/>
          </a:xfrm>
        </p:grpSpPr>
        <p:sp>
          <p:nvSpPr>
            <p:cNvPr id="1172420103" name="Rectangle 8"/>
            <p:cNvSpPr/>
            <p:nvPr/>
          </p:nvSpPr>
          <p:spPr bwMode="auto">
            <a:xfrm>
              <a:off x="0" y="0"/>
              <a:ext cx="931103" cy="1145759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467338453" name="ZoneTexte 19"/>
            <p:cNvSpPr txBox="1"/>
            <p:nvPr/>
          </p:nvSpPr>
          <p:spPr bwMode="auto">
            <a:xfrm>
              <a:off x="54005" y="450873"/>
              <a:ext cx="793344" cy="646330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fr-FR" sz="1200">
                  <a:solidFill>
                    <a:schemeClr val="bg1"/>
                  </a:solidFill>
                </a:rPr>
                <a:t>MQTT Global broker</a:t>
              </a:r>
              <a:endParaRPr/>
            </a:p>
          </p:txBody>
        </p:sp>
        <p:sp>
          <p:nvSpPr>
            <p:cNvPr id="1919563003" name="ZoneTexte 20"/>
            <p:cNvSpPr txBox="1"/>
            <p:nvPr/>
          </p:nvSpPr>
          <p:spPr bwMode="auto">
            <a:xfrm>
              <a:off x="27775" y="0"/>
              <a:ext cx="8597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1200"/>
                <a:t>Cloud TF</a:t>
              </a:r>
            </a:p>
            <a:p>
              <a:pPr>
                <a:defRPr/>
              </a:pPr>
              <a:r>
                <a:rPr lang="fr-FR" sz="1200"/>
                <a:t>(Clermont)</a:t>
              </a:r>
              <a:endParaRPr/>
            </a:p>
          </p:txBody>
        </p:sp>
      </p:grpSp>
      <p:grpSp>
        <p:nvGrpSpPr>
          <p:cNvPr id="1589732950" name="Groupe 1589732949"/>
          <p:cNvGrpSpPr/>
          <p:nvPr/>
        </p:nvGrpSpPr>
        <p:grpSpPr bwMode="auto">
          <a:xfrm>
            <a:off x="4142486" y="1616400"/>
            <a:ext cx="891590" cy="953187"/>
            <a:chOff x="0" y="0"/>
            <a:chExt cx="891590" cy="953187"/>
          </a:xfrm>
        </p:grpSpPr>
        <p:sp>
          <p:nvSpPr>
            <p:cNvPr id="1548436642" name="Rectangle 9"/>
            <p:cNvSpPr/>
            <p:nvPr/>
          </p:nvSpPr>
          <p:spPr bwMode="auto">
            <a:xfrm>
              <a:off x="0" y="50541"/>
              <a:ext cx="891590" cy="902646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13538329" name="ZoneTexte 13"/>
            <p:cNvSpPr txBox="1"/>
            <p:nvPr/>
          </p:nvSpPr>
          <p:spPr bwMode="auto">
            <a:xfrm>
              <a:off x="0" y="0"/>
              <a:ext cx="77328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1200" dirty="0"/>
                <a:t>Local LNS</a:t>
              </a:r>
              <a:endParaRPr dirty="0"/>
            </a:p>
          </p:txBody>
        </p:sp>
        <p:sp>
          <p:nvSpPr>
            <p:cNvPr id="1709071482" name="ZoneTexte 15"/>
            <p:cNvSpPr txBox="1"/>
            <p:nvPr/>
          </p:nvSpPr>
          <p:spPr bwMode="auto">
            <a:xfrm>
              <a:off x="49121" y="233109"/>
              <a:ext cx="793344" cy="646330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fr-FR" sz="1200" dirty="0">
                  <a:solidFill>
                    <a:schemeClr val="bg1"/>
                  </a:solidFill>
                </a:rPr>
                <a:t>MQTT Local broker</a:t>
              </a:r>
              <a:endParaRPr dirty="0"/>
            </a:p>
          </p:txBody>
        </p:sp>
      </p:grpSp>
      <p:pic>
        <p:nvPicPr>
          <p:cNvPr id="1473552157" name="Image 147355215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086028" y="2091901"/>
            <a:ext cx="950748" cy="328530"/>
          </a:xfrm>
          <a:prstGeom prst="rect">
            <a:avLst/>
          </a:prstGeom>
        </p:spPr>
      </p:pic>
      <p:cxnSp>
        <p:nvCxnSpPr>
          <p:cNvPr id="884161664" name="Connecteur droit avec flèche 22"/>
          <p:cNvCxnSpPr>
            <a:cxnSpLocks/>
          </p:cNvCxnSpPr>
          <p:nvPr/>
        </p:nvCxnSpPr>
        <p:spPr bwMode="auto">
          <a:xfrm>
            <a:off x="3504255" y="2320861"/>
            <a:ext cx="589107" cy="0"/>
          </a:xfrm>
          <a:prstGeom prst="straightConnector1">
            <a:avLst/>
          </a:prstGeom>
          <a:ln w="19049" cap="flat" cmpd="sng" algn="ctr">
            <a:solidFill>
              <a:srgbClr val="7030A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8358552" name="Groupe 778358551"/>
          <p:cNvGrpSpPr/>
          <p:nvPr/>
        </p:nvGrpSpPr>
        <p:grpSpPr bwMode="auto">
          <a:xfrm>
            <a:off x="2963347" y="2652026"/>
            <a:ext cx="2133746" cy="1300541"/>
            <a:chOff x="-53516" y="-30426"/>
            <a:chExt cx="1772499" cy="1113227"/>
          </a:xfrm>
        </p:grpSpPr>
        <p:pic>
          <p:nvPicPr>
            <p:cNvPr id="1518689408" name="Image 1518689407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10372" y="547737"/>
              <a:ext cx="661972" cy="228744"/>
            </a:xfrm>
            <a:prstGeom prst="rect">
              <a:avLst/>
            </a:prstGeom>
          </p:spPr>
        </p:pic>
        <p:sp>
          <p:nvSpPr>
            <p:cNvPr id="1936983576" name="Rectangle 6"/>
            <p:cNvSpPr/>
            <p:nvPr/>
          </p:nvSpPr>
          <p:spPr bwMode="auto">
            <a:xfrm>
              <a:off x="0" y="0"/>
              <a:ext cx="1718983" cy="1082801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199869452" name="ZoneTexte 12"/>
            <p:cNvSpPr txBox="1"/>
            <p:nvPr/>
          </p:nvSpPr>
          <p:spPr bwMode="auto">
            <a:xfrm>
              <a:off x="-53516" y="-30426"/>
              <a:ext cx="1108487" cy="395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1200" b="1" i="1" dirty="0"/>
                <a:t>IRIT - </a:t>
              </a:r>
              <a:r>
                <a:rPr lang="fr-FR" sz="1200" b="1" i="1" dirty="0" err="1"/>
                <a:t>Neocampus</a:t>
              </a:r>
              <a:r>
                <a:rPr lang="fr-FR" sz="1200" b="1" i="1" dirty="0"/>
                <a:t> </a:t>
              </a:r>
              <a:br>
                <a:rPr lang="fr-FR" sz="1200" b="1" i="1" dirty="0"/>
              </a:br>
              <a:r>
                <a:rPr lang="fr-FR" sz="1200" b="1" i="1" dirty="0"/>
                <a:t>(</a:t>
              </a:r>
              <a:r>
                <a:rPr lang="fr-FR" sz="1200" b="1" i="1" dirty="0" err="1"/>
                <a:t>eCOnect</a:t>
              </a:r>
              <a:r>
                <a:rPr lang="fr-FR" sz="1200" b="1" i="1" dirty="0"/>
                <a:t>)</a:t>
              </a:r>
              <a:endParaRPr b="1" i="1" dirty="0"/>
            </a:p>
          </p:txBody>
        </p: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DA7D491D-E55C-4E6C-8F5C-05755F43A24A}"/>
              </a:ext>
            </a:extLst>
          </p:cNvPr>
          <p:cNvGrpSpPr/>
          <p:nvPr/>
        </p:nvGrpSpPr>
        <p:grpSpPr bwMode="auto">
          <a:xfrm>
            <a:off x="4008534" y="2829218"/>
            <a:ext cx="1025542" cy="996506"/>
            <a:chOff x="0" y="0"/>
            <a:chExt cx="891590" cy="953187"/>
          </a:xfrm>
        </p:grpSpPr>
        <p:sp>
          <p:nvSpPr>
            <p:cNvPr id="42" name="Rectangle 9">
              <a:extLst>
                <a:ext uri="{FF2B5EF4-FFF2-40B4-BE49-F238E27FC236}">
                  <a16:creationId xmlns:a16="http://schemas.microsoft.com/office/drawing/2014/main" id="{9C7A20D7-54E3-4660-9D1F-2CAD72E9FE6E}"/>
                </a:ext>
              </a:extLst>
            </p:cNvPr>
            <p:cNvSpPr/>
            <p:nvPr/>
          </p:nvSpPr>
          <p:spPr bwMode="auto">
            <a:xfrm>
              <a:off x="0" y="50541"/>
              <a:ext cx="891590" cy="902646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3" name="ZoneTexte 13">
              <a:extLst>
                <a:ext uri="{FF2B5EF4-FFF2-40B4-BE49-F238E27FC236}">
                  <a16:creationId xmlns:a16="http://schemas.microsoft.com/office/drawing/2014/main" id="{B16FF347-FC39-4F5E-8501-2125291A9F65}"/>
                </a:ext>
              </a:extLst>
            </p:cNvPr>
            <p:cNvSpPr txBox="1"/>
            <p:nvPr/>
          </p:nvSpPr>
          <p:spPr bwMode="auto">
            <a:xfrm>
              <a:off x="0" y="0"/>
              <a:ext cx="672285" cy="2649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1200" dirty="0"/>
                <a:t>Local LNS</a:t>
              </a:r>
              <a:endParaRPr dirty="0"/>
            </a:p>
          </p:txBody>
        </p:sp>
        <p:sp>
          <p:nvSpPr>
            <p:cNvPr id="44" name="ZoneTexte 15">
              <a:extLst>
                <a:ext uri="{FF2B5EF4-FFF2-40B4-BE49-F238E27FC236}">
                  <a16:creationId xmlns:a16="http://schemas.microsoft.com/office/drawing/2014/main" id="{218D380C-D2B8-45E6-AD66-97A6C7FD5ADB}"/>
                </a:ext>
              </a:extLst>
            </p:cNvPr>
            <p:cNvSpPr txBox="1"/>
            <p:nvPr/>
          </p:nvSpPr>
          <p:spPr bwMode="auto">
            <a:xfrm>
              <a:off x="49121" y="233109"/>
              <a:ext cx="793344" cy="618234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fr-FR" sz="1200" dirty="0">
                  <a:solidFill>
                    <a:schemeClr val="bg1"/>
                  </a:solidFill>
                </a:rPr>
                <a:t>MQTT Local broker</a:t>
              </a:r>
              <a:endParaRPr dirty="0"/>
            </a:p>
          </p:txBody>
        </p: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A46B8EF5-518B-44AC-A653-C57EE880AABD}"/>
              </a:ext>
            </a:extLst>
          </p:cNvPr>
          <p:cNvSpPr txBox="1"/>
          <p:nvPr/>
        </p:nvSpPr>
        <p:spPr>
          <a:xfrm rot="642422">
            <a:off x="6150436" y="2180066"/>
            <a:ext cx="1175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JSON {}</a:t>
            </a:r>
          </a:p>
        </p:txBody>
      </p:sp>
      <p:cxnSp>
        <p:nvCxnSpPr>
          <p:cNvPr id="45" name="Connecteur droit avec flèche 26">
            <a:extLst>
              <a:ext uri="{FF2B5EF4-FFF2-40B4-BE49-F238E27FC236}">
                <a16:creationId xmlns:a16="http://schemas.microsoft.com/office/drawing/2014/main" id="{E91E0DB4-F553-4217-8173-176E7F2CDFFD}"/>
              </a:ext>
            </a:extLst>
          </p:cNvPr>
          <p:cNvCxnSpPr>
            <a:cxnSpLocks/>
            <a:stCxn id="42" idx="3"/>
            <a:endCxn id="1172420103" idx="1"/>
          </p:cNvCxnSpPr>
          <p:nvPr/>
        </p:nvCxnSpPr>
        <p:spPr bwMode="auto">
          <a:xfrm>
            <a:off x="5034076" y="3353890"/>
            <a:ext cx="3088239" cy="21126"/>
          </a:xfrm>
          <a:prstGeom prst="straightConnector1">
            <a:avLst/>
          </a:prstGeom>
          <a:ln w="19049" cap="flat" cmpd="sng" algn="ctr">
            <a:solidFill>
              <a:srgbClr val="0070C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>
            <a:extLst>
              <a:ext uri="{FF2B5EF4-FFF2-40B4-BE49-F238E27FC236}">
                <a16:creationId xmlns:a16="http://schemas.microsoft.com/office/drawing/2014/main" id="{69A0E28C-66C4-4F4A-AFFF-49D209D97B65}"/>
              </a:ext>
            </a:extLst>
          </p:cNvPr>
          <p:cNvSpPr txBox="1"/>
          <p:nvPr/>
        </p:nvSpPr>
        <p:spPr bwMode="auto">
          <a:xfrm rot="20137408">
            <a:off x="7401730" y="3892835"/>
            <a:ext cx="1175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JSON {}</a:t>
            </a:r>
          </a:p>
        </p:txBody>
      </p:sp>
      <p:cxnSp>
        <p:nvCxnSpPr>
          <p:cNvPr id="48" name="Connecteur droit avec flèche 22">
            <a:extLst>
              <a:ext uri="{FF2B5EF4-FFF2-40B4-BE49-F238E27FC236}">
                <a16:creationId xmlns:a16="http://schemas.microsoft.com/office/drawing/2014/main" id="{227AF7FD-8AC0-4A67-9D0A-3C46918CF00B}"/>
              </a:ext>
            </a:extLst>
          </p:cNvPr>
          <p:cNvCxnSpPr>
            <a:cxnSpLocks/>
          </p:cNvCxnSpPr>
          <p:nvPr/>
        </p:nvCxnSpPr>
        <p:spPr bwMode="auto">
          <a:xfrm flipV="1">
            <a:off x="3394419" y="3505011"/>
            <a:ext cx="551099" cy="8991"/>
          </a:xfrm>
          <a:prstGeom prst="straightConnector1">
            <a:avLst/>
          </a:prstGeom>
          <a:ln w="19049" cap="flat" cmpd="sng" algn="ctr">
            <a:solidFill>
              <a:srgbClr val="7030A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6C2BB22C-EBFB-4BCA-B347-62EC359B02C1}"/>
              </a:ext>
            </a:extLst>
          </p:cNvPr>
          <p:cNvGrpSpPr/>
          <p:nvPr/>
        </p:nvGrpSpPr>
        <p:grpSpPr bwMode="auto">
          <a:xfrm>
            <a:off x="5482684" y="3990262"/>
            <a:ext cx="1558492" cy="1477807"/>
            <a:chOff x="-80537" y="-4913"/>
            <a:chExt cx="2062856" cy="1087714"/>
          </a:xfrm>
        </p:grpSpPr>
        <p:sp>
          <p:nvSpPr>
            <p:cNvPr id="53" name="Rectangle 6">
              <a:extLst>
                <a:ext uri="{FF2B5EF4-FFF2-40B4-BE49-F238E27FC236}">
                  <a16:creationId xmlns:a16="http://schemas.microsoft.com/office/drawing/2014/main" id="{61C46957-1053-4B61-973A-A40A716DD04A}"/>
                </a:ext>
              </a:extLst>
            </p:cNvPr>
            <p:cNvSpPr/>
            <p:nvPr/>
          </p:nvSpPr>
          <p:spPr bwMode="auto">
            <a:xfrm>
              <a:off x="0" y="0"/>
              <a:ext cx="1982319" cy="1082801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4" name="ZoneTexte 12">
              <a:extLst>
                <a:ext uri="{FF2B5EF4-FFF2-40B4-BE49-F238E27FC236}">
                  <a16:creationId xmlns:a16="http://schemas.microsoft.com/office/drawing/2014/main" id="{775760FB-3B2F-4C65-8220-DEF261477BBE}"/>
                </a:ext>
              </a:extLst>
            </p:cNvPr>
            <p:cNvSpPr txBox="1"/>
            <p:nvPr/>
          </p:nvSpPr>
          <p:spPr bwMode="auto">
            <a:xfrm>
              <a:off x="-80537" y="-4913"/>
              <a:ext cx="1766248" cy="3398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1200" b="1" i="1" dirty="0"/>
                <a:t>IRIT - </a:t>
              </a:r>
              <a:r>
                <a:rPr lang="fr-FR" sz="1200" b="1" i="1" dirty="0" err="1"/>
                <a:t>Neocampus</a:t>
              </a:r>
              <a:r>
                <a:rPr lang="fr-FR" sz="1200" b="1" i="1" dirty="0"/>
                <a:t> </a:t>
              </a:r>
              <a:br>
                <a:rPr lang="fr-FR" sz="1200" b="1" i="1" dirty="0"/>
              </a:br>
              <a:r>
                <a:rPr lang="fr-FR" sz="1200" b="1" i="1" dirty="0"/>
                <a:t>(</a:t>
              </a:r>
              <a:r>
                <a:rPr lang="fr-FR" sz="1200" b="1" i="1" dirty="0" err="1"/>
                <a:t>TerraForma</a:t>
              </a:r>
              <a:r>
                <a:rPr lang="fr-FR" sz="1200" b="1" i="1" dirty="0"/>
                <a:t>)</a:t>
              </a:r>
              <a:endParaRPr b="1" i="1" dirty="0"/>
            </a:p>
          </p:txBody>
        </p:sp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2D096BC8-F9FB-4E72-A65C-ABB6883C6EF8}"/>
              </a:ext>
            </a:extLst>
          </p:cNvPr>
          <p:cNvGrpSpPr/>
          <p:nvPr/>
        </p:nvGrpSpPr>
        <p:grpSpPr bwMode="auto">
          <a:xfrm>
            <a:off x="5762141" y="4406030"/>
            <a:ext cx="1025542" cy="996506"/>
            <a:chOff x="0" y="0"/>
            <a:chExt cx="891590" cy="953187"/>
          </a:xfrm>
        </p:grpSpPr>
        <p:sp>
          <p:nvSpPr>
            <p:cNvPr id="56" name="Rectangle 9">
              <a:extLst>
                <a:ext uri="{FF2B5EF4-FFF2-40B4-BE49-F238E27FC236}">
                  <a16:creationId xmlns:a16="http://schemas.microsoft.com/office/drawing/2014/main" id="{FB05102F-680F-435F-8F86-A8FA75B16313}"/>
                </a:ext>
              </a:extLst>
            </p:cNvPr>
            <p:cNvSpPr/>
            <p:nvPr/>
          </p:nvSpPr>
          <p:spPr bwMode="auto">
            <a:xfrm>
              <a:off x="0" y="50541"/>
              <a:ext cx="891590" cy="902646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7" name="ZoneTexte 13">
              <a:extLst>
                <a:ext uri="{FF2B5EF4-FFF2-40B4-BE49-F238E27FC236}">
                  <a16:creationId xmlns:a16="http://schemas.microsoft.com/office/drawing/2014/main" id="{DD4AFFCA-72EA-46C6-B115-07593FFDB423}"/>
                </a:ext>
              </a:extLst>
            </p:cNvPr>
            <p:cNvSpPr txBox="1"/>
            <p:nvPr/>
          </p:nvSpPr>
          <p:spPr bwMode="auto">
            <a:xfrm>
              <a:off x="0" y="0"/>
              <a:ext cx="854738" cy="2649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1200" dirty="0"/>
                <a:t>National LNS</a:t>
              </a:r>
              <a:endParaRPr dirty="0"/>
            </a:p>
          </p:txBody>
        </p:sp>
        <p:sp>
          <p:nvSpPr>
            <p:cNvPr id="58" name="ZoneTexte 15">
              <a:extLst>
                <a:ext uri="{FF2B5EF4-FFF2-40B4-BE49-F238E27FC236}">
                  <a16:creationId xmlns:a16="http://schemas.microsoft.com/office/drawing/2014/main" id="{7ADB5C4A-BB22-49EE-A877-0710D1E01D2D}"/>
                </a:ext>
              </a:extLst>
            </p:cNvPr>
            <p:cNvSpPr txBox="1"/>
            <p:nvPr/>
          </p:nvSpPr>
          <p:spPr bwMode="auto">
            <a:xfrm>
              <a:off x="49121" y="233109"/>
              <a:ext cx="793344" cy="618234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fr-FR" sz="1200" dirty="0">
                  <a:solidFill>
                    <a:schemeClr val="bg1"/>
                  </a:solidFill>
                </a:rPr>
                <a:t>MQTT Local broker</a:t>
              </a:r>
              <a:endParaRPr dirty="0"/>
            </a:p>
          </p:txBody>
        </p:sp>
      </p:grp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9E053FBA-9D05-4782-8EC2-7B1F73BC4D27}"/>
              </a:ext>
            </a:extLst>
          </p:cNvPr>
          <p:cNvGrpSpPr/>
          <p:nvPr/>
        </p:nvGrpSpPr>
        <p:grpSpPr bwMode="auto">
          <a:xfrm>
            <a:off x="2970424" y="4098270"/>
            <a:ext cx="2133746" cy="1300541"/>
            <a:chOff x="-53516" y="-30426"/>
            <a:chExt cx="1772499" cy="1113227"/>
          </a:xfrm>
        </p:grpSpPr>
        <p:pic>
          <p:nvPicPr>
            <p:cNvPr id="60" name="Image 59">
              <a:extLst>
                <a:ext uri="{FF2B5EF4-FFF2-40B4-BE49-F238E27FC236}">
                  <a16:creationId xmlns:a16="http://schemas.microsoft.com/office/drawing/2014/main" id="{75CC7D7F-BE81-4551-8321-37FB584A7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295672" y="403877"/>
              <a:ext cx="1116709" cy="385878"/>
            </a:xfrm>
            <a:prstGeom prst="rect">
              <a:avLst/>
            </a:prstGeom>
          </p:spPr>
        </p:pic>
        <p:sp>
          <p:nvSpPr>
            <p:cNvPr id="61" name="Rectangle 6">
              <a:extLst>
                <a:ext uri="{FF2B5EF4-FFF2-40B4-BE49-F238E27FC236}">
                  <a16:creationId xmlns:a16="http://schemas.microsoft.com/office/drawing/2014/main" id="{522BBA6C-7161-4671-90AC-909FB7A4BE7B}"/>
                </a:ext>
              </a:extLst>
            </p:cNvPr>
            <p:cNvSpPr/>
            <p:nvPr/>
          </p:nvSpPr>
          <p:spPr bwMode="auto">
            <a:xfrm>
              <a:off x="0" y="0"/>
              <a:ext cx="1718983" cy="1082801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2" name="ZoneTexte 12">
              <a:extLst>
                <a:ext uri="{FF2B5EF4-FFF2-40B4-BE49-F238E27FC236}">
                  <a16:creationId xmlns:a16="http://schemas.microsoft.com/office/drawing/2014/main" id="{134ECFB6-EBE2-486C-83B8-42874804C5E3}"/>
                </a:ext>
              </a:extLst>
            </p:cNvPr>
            <p:cNvSpPr txBox="1"/>
            <p:nvPr/>
          </p:nvSpPr>
          <p:spPr bwMode="auto">
            <a:xfrm>
              <a:off x="-53516" y="-30426"/>
              <a:ext cx="808022" cy="2371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1200" b="1" i="1" dirty="0"/>
                <a:t>Univ Rennes</a:t>
              </a:r>
              <a:endParaRPr b="1" i="1" dirty="0"/>
            </a:p>
          </p:txBody>
        </p:sp>
      </p:grpSp>
      <p:cxnSp>
        <p:nvCxnSpPr>
          <p:cNvPr id="67" name="Connecteur droit avec flèche 22">
            <a:extLst>
              <a:ext uri="{FF2B5EF4-FFF2-40B4-BE49-F238E27FC236}">
                <a16:creationId xmlns:a16="http://schemas.microsoft.com/office/drawing/2014/main" id="{826B2D9E-5E40-403B-BC87-11291BDDF2F0}"/>
              </a:ext>
            </a:extLst>
          </p:cNvPr>
          <p:cNvCxnSpPr>
            <a:cxnSpLocks/>
            <a:endCxn id="56" idx="1"/>
          </p:cNvCxnSpPr>
          <p:nvPr/>
        </p:nvCxnSpPr>
        <p:spPr bwMode="auto">
          <a:xfrm>
            <a:off x="4065035" y="4923760"/>
            <a:ext cx="1697106" cy="6942"/>
          </a:xfrm>
          <a:prstGeom prst="straightConnector1">
            <a:avLst/>
          </a:prstGeom>
          <a:ln w="19049" cap="flat" cmpd="sng" algn="ctr">
            <a:solidFill>
              <a:srgbClr val="7030A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avec flèche 26">
            <a:extLst>
              <a:ext uri="{FF2B5EF4-FFF2-40B4-BE49-F238E27FC236}">
                <a16:creationId xmlns:a16="http://schemas.microsoft.com/office/drawing/2014/main" id="{9D8ABA2C-0DEF-4696-B2CA-567C2B3452F7}"/>
              </a:ext>
            </a:extLst>
          </p:cNvPr>
          <p:cNvCxnSpPr>
            <a:cxnSpLocks/>
            <a:stCxn id="56" idx="3"/>
            <a:endCxn id="1172420103" idx="2"/>
          </p:cNvCxnSpPr>
          <p:nvPr/>
        </p:nvCxnSpPr>
        <p:spPr bwMode="auto">
          <a:xfrm flipV="1">
            <a:off x="6787683" y="3947895"/>
            <a:ext cx="1800184" cy="982807"/>
          </a:xfrm>
          <a:prstGeom prst="straightConnector1">
            <a:avLst/>
          </a:prstGeom>
          <a:ln w="19049" cap="flat" cmpd="sng" algn="ctr">
            <a:solidFill>
              <a:srgbClr val="0070C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ZoneTexte 71">
            <a:extLst>
              <a:ext uri="{FF2B5EF4-FFF2-40B4-BE49-F238E27FC236}">
                <a16:creationId xmlns:a16="http://schemas.microsoft.com/office/drawing/2014/main" id="{332A750C-165E-4FBF-9CF8-3D2294D1BD5B}"/>
              </a:ext>
            </a:extLst>
          </p:cNvPr>
          <p:cNvSpPr txBox="1"/>
          <p:nvPr/>
        </p:nvSpPr>
        <p:spPr bwMode="auto">
          <a:xfrm rot="21418463">
            <a:off x="6150437" y="3000505"/>
            <a:ext cx="1175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JSON {}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EF412063-E7CD-F465-6AE2-00FEF03BC4D2}"/>
              </a:ext>
            </a:extLst>
          </p:cNvPr>
          <p:cNvGrpSpPr/>
          <p:nvPr/>
        </p:nvGrpSpPr>
        <p:grpSpPr bwMode="auto">
          <a:xfrm>
            <a:off x="-13714" y="1160588"/>
            <a:ext cx="2133746" cy="1300541"/>
            <a:chOff x="-53516" y="-30426"/>
            <a:chExt cx="1772499" cy="111322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0FEC377-66CC-2456-F0AE-FEF90D97E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295672" y="403877"/>
              <a:ext cx="1116709" cy="385878"/>
            </a:xfrm>
            <a:prstGeom prst="rect">
              <a:avLst/>
            </a:prstGeom>
          </p:spPr>
        </p:pic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167B0DCC-D7A1-13C4-B3B6-AA2FA2632DBB}"/>
                </a:ext>
              </a:extLst>
            </p:cNvPr>
            <p:cNvSpPr/>
            <p:nvPr/>
          </p:nvSpPr>
          <p:spPr bwMode="auto">
            <a:xfrm>
              <a:off x="0" y="0"/>
              <a:ext cx="1718983" cy="1082801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7" name="ZoneTexte 12">
              <a:extLst>
                <a:ext uri="{FF2B5EF4-FFF2-40B4-BE49-F238E27FC236}">
                  <a16:creationId xmlns:a16="http://schemas.microsoft.com/office/drawing/2014/main" id="{126B67A6-3B76-26B5-23A5-5E91EB00279A}"/>
                </a:ext>
              </a:extLst>
            </p:cNvPr>
            <p:cNvSpPr txBox="1"/>
            <p:nvPr/>
          </p:nvSpPr>
          <p:spPr bwMode="auto">
            <a:xfrm>
              <a:off x="-53516" y="-30426"/>
              <a:ext cx="1270464" cy="2371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1200" b="1" i="1" dirty="0"/>
                <a:t>Univ Paris Cité - IPGP</a:t>
              </a:r>
              <a:endParaRPr b="1" i="1" dirty="0"/>
            </a:p>
          </p:txBody>
        </p:sp>
      </p:grpSp>
      <p:cxnSp>
        <p:nvCxnSpPr>
          <p:cNvPr id="18" name="Connecteur droit avec flèche 26">
            <a:extLst>
              <a:ext uri="{FF2B5EF4-FFF2-40B4-BE49-F238E27FC236}">
                <a16:creationId xmlns:a16="http://schemas.microsoft.com/office/drawing/2014/main" id="{CDB3A46F-D895-9BE2-B648-E9C2F456EFF1}"/>
              </a:ext>
            </a:extLst>
          </p:cNvPr>
          <p:cNvCxnSpPr>
            <a:cxnSpLocks/>
            <a:stCxn id="6" idx="3"/>
            <a:endCxn id="968634650" idx="1"/>
          </p:cNvCxnSpPr>
          <p:nvPr/>
        </p:nvCxnSpPr>
        <p:spPr bwMode="auto">
          <a:xfrm>
            <a:off x="2120032" y="1828632"/>
            <a:ext cx="917978" cy="69283"/>
          </a:xfrm>
          <a:prstGeom prst="straightConnector1">
            <a:avLst/>
          </a:prstGeom>
          <a:ln w="19049" cap="flat" cmpd="sng" algn="ctr">
            <a:solidFill>
              <a:srgbClr val="0070C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11">
            <a:extLst>
              <a:ext uri="{FF2B5EF4-FFF2-40B4-BE49-F238E27FC236}">
                <a16:creationId xmlns:a16="http://schemas.microsoft.com/office/drawing/2014/main" id="{7FF877A0-76BE-DFB1-4FF4-6A165CD5FE13}"/>
              </a:ext>
            </a:extLst>
          </p:cNvPr>
          <p:cNvSpPr txBox="1"/>
          <p:nvPr/>
        </p:nvSpPr>
        <p:spPr bwMode="auto">
          <a:xfrm rot="2027395">
            <a:off x="4184792" y="1344028"/>
            <a:ext cx="1100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 b="1" dirty="0">
                <a:solidFill>
                  <a:schemeClr val="accent6"/>
                </a:solidFill>
              </a:rPr>
              <a:t>Grenoble</a:t>
            </a:r>
            <a:endParaRPr b="1" dirty="0">
              <a:solidFill>
                <a:schemeClr val="accent6"/>
              </a:solidFill>
            </a:endParaRPr>
          </a:p>
        </p:txBody>
      </p:sp>
      <p:sp>
        <p:nvSpPr>
          <p:cNvPr id="22" name="ZoneTexte 11">
            <a:extLst>
              <a:ext uri="{FF2B5EF4-FFF2-40B4-BE49-F238E27FC236}">
                <a16:creationId xmlns:a16="http://schemas.microsoft.com/office/drawing/2014/main" id="{89225952-EB0E-94D4-9E19-CCD3E6AB3534}"/>
              </a:ext>
            </a:extLst>
          </p:cNvPr>
          <p:cNvSpPr txBox="1"/>
          <p:nvPr/>
        </p:nvSpPr>
        <p:spPr bwMode="auto">
          <a:xfrm rot="2027395">
            <a:off x="4379250" y="2824017"/>
            <a:ext cx="1100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 b="1" dirty="0">
                <a:solidFill>
                  <a:schemeClr val="accent6"/>
                </a:solidFill>
              </a:rPr>
              <a:t>Toulouse</a:t>
            </a:r>
            <a:endParaRPr b="1" dirty="0">
              <a:solidFill>
                <a:schemeClr val="accent6"/>
              </a:solidFill>
            </a:endParaRPr>
          </a:p>
        </p:txBody>
      </p:sp>
      <p:sp>
        <p:nvSpPr>
          <p:cNvPr id="23" name="ZoneTexte 11">
            <a:extLst>
              <a:ext uri="{FF2B5EF4-FFF2-40B4-BE49-F238E27FC236}">
                <a16:creationId xmlns:a16="http://schemas.microsoft.com/office/drawing/2014/main" id="{C54FC785-F3B4-C922-EC99-866EB4401581}"/>
              </a:ext>
            </a:extLst>
          </p:cNvPr>
          <p:cNvSpPr txBox="1"/>
          <p:nvPr/>
        </p:nvSpPr>
        <p:spPr bwMode="auto">
          <a:xfrm rot="2027395">
            <a:off x="6383740" y="4348037"/>
            <a:ext cx="1100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 b="1" dirty="0">
                <a:solidFill>
                  <a:schemeClr val="accent6"/>
                </a:solidFill>
              </a:rPr>
              <a:t>Toulouse</a:t>
            </a:r>
            <a:endParaRPr b="1" dirty="0">
              <a:solidFill>
                <a:schemeClr val="accent6"/>
              </a:solidFill>
            </a:endParaRPr>
          </a:p>
        </p:txBody>
      </p:sp>
      <p:sp>
        <p:nvSpPr>
          <p:cNvPr id="24" name="ZoneTexte 11">
            <a:extLst>
              <a:ext uri="{FF2B5EF4-FFF2-40B4-BE49-F238E27FC236}">
                <a16:creationId xmlns:a16="http://schemas.microsoft.com/office/drawing/2014/main" id="{954C63AE-30C0-6558-0E84-6EB8AD4321D9}"/>
              </a:ext>
            </a:extLst>
          </p:cNvPr>
          <p:cNvSpPr txBox="1"/>
          <p:nvPr/>
        </p:nvSpPr>
        <p:spPr bwMode="auto">
          <a:xfrm rot="2027395">
            <a:off x="1457509" y="1485631"/>
            <a:ext cx="1100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 b="1" dirty="0">
                <a:solidFill>
                  <a:schemeClr val="accent6"/>
                </a:solidFill>
              </a:rPr>
              <a:t>Paris</a:t>
            </a:r>
            <a:endParaRPr b="1" dirty="0">
              <a:solidFill>
                <a:schemeClr val="accent6"/>
              </a:solidFill>
            </a:endParaRPr>
          </a:p>
        </p:txBody>
      </p:sp>
      <p:sp>
        <p:nvSpPr>
          <p:cNvPr id="25" name="ZoneTexte 11">
            <a:extLst>
              <a:ext uri="{FF2B5EF4-FFF2-40B4-BE49-F238E27FC236}">
                <a16:creationId xmlns:a16="http://schemas.microsoft.com/office/drawing/2014/main" id="{93664C9E-EA2E-099A-515C-3FDA86564679}"/>
              </a:ext>
            </a:extLst>
          </p:cNvPr>
          <p:cNvSpPr txBox="1"/>
          <p:nvPr/>
        </p:nvSpPr>
        <p:spPr bwMode="auto">
          <a:xfrm rot="2027395">
            <a:off x="4358725" y="4431252"/>
            <a:ext cx="1100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 b="1" dirty="0">
                <a:solidFill>
                  <a:schemeClr val="accent6"/>
                </a:solidFill>
              </a:rPr>
              <a:t>Rennes</a:t>
            </a:r>
            <a:endParaRPr b="1" dirty="0">
              <a:solidFill>
                <a:schemeClr val="accent6"/>
              </a:solidFill>
            </a:endParaRPr>
          </a:p>
        </p:txBody>
      </p:sp>
      <p:pic>
        <p:nvPicPr>
          <p:cNvPr id="2" name="Picture 4" descr="1272395">
            <a:extLst>
              <a:ext uri="{FF2B5EF4-FFF2-40B4-BE49-F238E27FC236}">
                <a16:creationId xmlns:a16="http://schemas.microsoft.com/office/drawing/2014/main" id="{437A6610-667E-F88D-FB94-82BFF460B9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1" t="27426" r="30465" b="25739"/>
          <a:stretch/>
        </p:blipFill>
        <p:spPr bwMode="auto">
          <a:xfrm>
            <a:off x="8419804" y="36998"/>
            <a:ext cx="724196" cy="83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562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24DC89-C9DF-3DD6-B3D0-CCE576E63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/>
              <a:t>Premier </a:t>
            </a:r>
            <a:r>
              <a:rPr lang="fr-FR" sz="3600" dirty="0" err="1"/>
              <a:t>dashboard</a:t>
            </a:r>
            <a:r>
              <a:rPr lang="fr-FR" sz="3600" dirty="0"/>
              <a:t> public pour TF !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AA71A0-C1F5-AC0F-88AF-3D20D39A75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4" name="Espace réservé du numéro de diapositive 10">
            <a:extLst>
              <a:ext uri="{FF2B5EF4-FFF2-40B4-BE49-F238E27FC236}">
                <a16:creationId xmlns:a16="http://schemas.microsoft.com/office/drawing/2014/main" id="{1E063F24-C36C-4880-8545-4984BF854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A3AEF-8A6C-4BA1-A083-4E4592601393}" type="slidenum">
              <a:rPr lang="fr-FR" smtClean="0"/>
              <a:t>17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8D383E6-F51E-4C4D-97E5-73FBE35C8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180" y="1765307"/>
            <a:ext cx="8531639" cy="4471974"/>
          </a:xfrm>
          <a:prstGeom prst="rect">
            <a:avLst/>
          </a:prstGeom>
        </p:spPr>
      </p:pic>
      <p:pic>
        <p:nvPicPr>
          <p:cNvPr id="5" name="Picture 4" descr="1272395">
            <a:extLst>
              <a:ext uri="{FF2B5EF4-FFF2-40B4-BE49-F238E27FC236}">
                <a16:creationId xmlns:a16="http://schemas.microsoft.com/office/drawing/2014/main" id="{DDFF329C-91D2-7D4F-B52D-DDC322030A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1" t="27426" r="30465" b="25739"/>
          <a:stretch/>
        </p:blipFill>
        <p:spPr bwMode="auto">
          <a:xfrm>
            <a:off x="8419804" y="36998"/>
            <a:ext cx="724196" cy="83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3258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93AB43C-FF29-CCD4-6D4B-A71BFD496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PAnAR - 08/12/2022</a:t>
            </a:r>
            <a:endParaRPr lang="fr-FR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52ED5AD-68DF-C12E-8E44-44E434F06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63" y="4726173"/>
            <a:ext cx="5688493" cy="89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 descr="Une image contenant capture d’écran, conception&#10;&#10;Description générée automatiquement">
            <a:extLst>
              <a:ext uri="{FF2B5EF4-FFF2-40B4-BE49-F238E27FC236}">
                <a16:creationId xmlns:a16="http://schemas.microsoft.com/office/drawing/2014/main" id="{97B39D20-64ED-D0A0-044D-88BCCE96DCD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9000"/>
          </a:blip>
          <a:stretch>
            <a:fillRect/>
          </a:stretch>
        </p:blipFill>
        <p:spPr>
          <a:xfrm>
            <a:off x="4390449" y="97000"/>
            <a:ext cx="4753551" cy="4428809"/>
          </a:xfrm>
          <a:prstGeom prst="rect">
            <a:avLst/>
          </a:prstGeom>
        </p:spPr>
      </p:pic>
      <p:sp>
        <p:nvSpPr>
          <p:cNvPr id="7" name="Google Shape;320;g2802d07e146_121_37">
            <a:extLst>
              <a:ext uri="{FF2B5EF4-FFF2-40B4-BE49-F238E27FC236}">
                <a16:creationId xmlns:a16="http://schemas.microsoft.com/office/drawing/2014/main" id="{76C52F75-45ED-088E-7635-65ECB1A964BF}"/>
              </a:ext>
            </a:extLst>
          </p:cNvPr>
          <p:cNvSpPr txBox="1"/>
          <p:nvPr/>
        </p:nvSpPr>
        <p:spPr>
          <a:xfrm>
            <a:off x="5499066" y="6543681"/>
            <a:ext cx="3740627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it-IT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Source: German National Academy of Sciences Leopoldina (2022): </a:t>
            </a:r>
            <a:endParaRPr sz="1350"/>
          </a:p>
          <a:p>
            <a:r>
              <a:rPr lang="it-IT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Report on Tomorrow’s Science. Earth System Science – Discovery, Diagnosis, and Solutions in Times of Global Change. Halle (Saale).</a:t>
            </a: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25145227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>
          <a:extLst>
            <a:ext uri="{FF2B5EF4-FFF2-40B4-BE49-F238E27FC236}">
              <a16:creationId xmlns:a16="http://schemas.microsoft.com/office/drawing/2014/main" id="{C96BA8E7-A2CB-35EB-F34D-BF4486D6B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802d07e146_121_48">
            <a:extLst>
              <a:ext uri="{FF2B5EF4-FFF2-40B4-BE49-F238E27FC236}">
                <a16:creationId xmlns:a16="http://schemas.microsoft.com/office/drawing/2014/main" id="{248C071A-7461-F6A7-961E-CB2C877E192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rgbClr val="53ABAB"/>
              </a:buClr>
              <a:buSzPts val="3200"/>
            </a:pPr>
            <a:r>
              <a:rPr lang="it-IT" sz="2400" dirty="0"/>
              <a:t>L’</a:t>
            </a:r>
            <a:r>
              <a:rPr lang="it-IT" sz="2400" dirty="0" err="1"/>
              <a:t>ambition</a:t>
            </a:r>
            <a:r>
              <a:rPr lang="it-IT" sz="2400" dirty="0"/>
              <a:t> FAIR-EASE (2022-2025)</a:t>
            </a:r>
            <a:endParaRPr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4B63EB0-F71E-8DE2-651B-5299482D7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2E07A-D544-5D47-8EE2-FB691007F03E}" type="slidenum">
              <a:rPr lang="it-IT" smtClean="0"/>
              <a:t>19</a:t>
            </a:fld>
            <a:endParaRPr lang="it-IT"/>
          </a:p>
        </p:txBody>
      </p:sp>
      <p:sp>
        <p:nvSpPr>
          <p:cNvPr id="328" name="Google Shape;328;g2802d07e146_121_48">
            <a:extLst>
              <a:ext uri="{FF2B5EF4-FFF2-40B4-BE49-F238E27FC236}">
                <a16:creationId xmlns:a16="http://schemas.microsoft.com/office/drawing/2014/main" id="{161953F0-9763-A47E-558D-40F4B9C298C9}"/>
              </a:ext>
            </a:extLst>
          </p:cNvPr>
          <p:cNvSpPr txBox="1"/>
          <p:nvPr/>
        </p:nvSpPr>
        <p:spPr>
          <a:xfrm>
            <a:off x="449132" y="1771600"/>
            <a:ext cx="8245737" cy="1500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just">
              <a:buClr>
                <a:srgbClr val="000000"/>
              </a:buClr>
              <a:buSzPts val="1400"/>
            </a:pPr>
            <a:r>
              <a:rPr lang="fr-FR" sz="1350" dirty="0"/>
              <a:t>Le constat :</a:t>
            </a:r>
          </a:p>
          <a:p>
            <a:pPr marL="214313" indent="-214313" algn="just"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fr-FR" sz="1350" dirty="0"/>
              <a:t>Domaines du système terrestre  : interconnectés</a:t>
            </a:r>
          </a:p>
          <a:p>
            <a:pPr marL="214313" indent="-214313" algn="just"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fr-FR" sz="1350" dirty="0"/>
              <a:t>Architecture numérique actuelle : </a:t>
            </a:r>
          </a:p>
          <a:p>
            <a:pPr marL="557213" lvl="1" indent="-214313" algn="just"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fr-FR" sz="1350" dirty="0"/>
              <a:t>référentiels de données distribués, </a:t>
            </a:r>
          </a:p>
          <a:p>
            <a:pPr marL="557213" lvl="1" indent="-214313" algn="just"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fr-FR" sz="1350" dirty="0"/>
              <a:t>dépendants du domaine.</a:t>
            </a:r>
          </a:p>
          <a:p>
            <a:pPr marL="214313" indent="-214313" algn="just">
              <a:buClr>
                <a:srgbClr val="000000"/>
              </a:buClr>
              <a:buSzPts val="1400"/>
              <a:buFont typeface="Wingdings" pitchFamily="2" charset="2"/>
              <a:buChar char="à"/>
            </a:pPr>
            <a:r>
              <a:rPr lang="fr-FR" sz="1350" dirty="0"/>
              <a:t>Difficultés pour l'utilisation intégrée de toutes les données environnementales </a:t>
            </a:r>
          </a:p>
          <a:p>
            <a:pPr marL="214313" indent="-214313" algn="just">
              <a:buClr>
                <a:srgbClr val="000000"/>
              </a:buClr>
              <a:buSzPts val="1400"/>
              <a:buFont typeface="Wingdings" pitchFamily="2" charset="2"/>
              <a:buChar char="à"/>
            </a:pPr>
            <a:endParaRPr lang="fr-FR" sz="1200" dirty="0"/>
          </a:p>
        </p:txBody>
      </p:sp>
      <p:sp>
        <p:nvSpPr>
          <p:cNvPr id="329" name="Google Shape;329;g2802d07e146_121_48">
            <a:extLst>
              <a:ext uri="{FF2B5EF4-FFF2-40B4-BE49-F238E27FC236}">
                <a16:creationId xmlns:a16="http://schemas.microsoft.com/office/drawing/2014/main" id="{BD6065E4-D1CC-0063-412F-99A9566DDF3D}"/>
              </a:ext>
            </a:extLst>
          </p:cNvPr>
          <p:cNvSpPr/>
          <p:nvPr/>
        </p:nvSpPr>
        <p:spPr>
          <a:xfrm>
            <a:off x="271543" y="1771600"/>
            <a:ext cx="6077465" cy="1283288"/>
          </a:xfrm>
          <a:prstGeom prst="roundRect">
            <a:avLst>
              <a:gd name="adj" fmla="val 9569"/>
            </a:avLst>
          </a:prstGeom>
          <a:noFill/>
          <a:ln w="25400" cap="flat" cmpd="sng">
            <a:solidFill>
              <a:srgbClr val="53ABA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g2802d07e146_121_48">
            <a:extLst>
              <a:ext uri="{FF2B5EF4-FFF2-40B4-BE49-F238E27FC236}">
                <a16:creationId xmlns:a16="http://schemas.microsoft.com/office/drawing/2014/main" id="{85DFB888-E4AF-5B66-0A14-5DE9AE413597}"/>
              </a:ext>
            </a:extLst>
          </p:cNvPr>
          <p:cNvSpPr txBox="1"/>
          <p:nvPr/>
        </p:nvSpPr>
        <p:spPr>
          <a:xfrm>
            <a:off x="363071" y="3599972"/>
            <a:ext cx="8245737" cy="1708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just"/>
            <a:r>
              <a:rPr lang="it-IT"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FAIR-EASE = </a:t>
            </a:r>
            <a:r>
              <a:rPr lang="it-IT" sz="135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passerelles</a:t>
            </a:r>
            <a:r>
              <a:rPr lang="it-IT"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pour </a:t>
            </a:r>
            <a:r>
              <a:rPr lang="it-IT" sz="135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</a:t>
            </a:r>
            <a:r>
              <a:rPr lang="it-IT"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sciences de la terre et de l'environnement </a:t>
            </a:r>
          </a:p>
          <a:p>
            <a:pPr algn="just"/>
            <a:r>
              <a:rPr lang="it-IT"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pour l’</a:t>
            </a:r>
            <a:r>
              <a:rPr lang="it-IT" sz="135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accès</a:t>
            </a:r>
            <a:r>
              <a:rPr lang="it-IT"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35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aux</a:t>
            </a:r>
            <a:r>
              <a:rPr lang="it-IT"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35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données</a:t>
            </a:r>
            <a:r>
              <a:rPr lang="it-IT"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par 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fr-FR" sz="1350" dirty="0"/>
              <a:t>La personnalisation et l'exploitation des services distribués et intégrés 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fr-FR" sz="1350" dirty="0"/>
              <a:t>En coopération avec </a:t>
            </a:r>
          </a:p>
          <a:p>
            <a:pPr marL="557213" lvl="1" indent="-214313" algn="just">
              <a:buFont typeface="Arial" panose="020B0604020202020204" pitchFamily="34" charset="0"/>
              <a:buChar char="•"/>
            </a:pPr>
            <a:r>
              <a:rPr lang="fr-FR" sz="1350" dirty="0"/>
              <a:t>Les communautés d'utilisateurs, </a:t>
            </a:r>
          </a:p>
          <a:p>
            <a:pPr marL="557213" lvl="1" indent="-214313" algn="just">
              <a:buFont typeface="Arial" panose="020B0604020202020204" pitchFamily="34" charset="0"/>
              <a:buChar char="•"/>
            </a:pPr>
            <a:r>
              <a:rPr lang="fr-FR" sz="1350" dirty="0"/>
              <a:t>L'</a:t>
            </a:r>
            <a:r>
              <a:rPr lang="fr-FR" sz="1350" dirty="0" err="1"/>
              <a:t>European</a:t>
            </a:r>
            <a:r>
              <a:rPr lang="fr-FR" sz="1350" dirty="0"/>
              <a:t> Open Science Cloud (EOSC),</a:t>
            </a:r>
          </a:p>
          <a:p>
            <a:pPr marL="557213" lvl="1" indent="-214313" algn="just">
              <a:buFont typeface="Arial" panose="020B0604020202020204" pitchFamily="34" charset="0"/>
              <a:buChar char="•"/>
            </a:pPr>
            <a:r>
              <a:rPr lang="fr-FR" sz="1350" dirty="0"/>
              <a:t>Les infrastructures de recherche.</a:t>
            </a:r>
          </a:p>
          <a:p>
            <a:pPr algn="just"/>
            <a:endParaRPr lang="it-IT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g2802d07e146_121_48">
            <a:extLst>
              <a:ext uri="{FF2B5EF4-FFF2-40B4-BE49-F238E27FC236}">
                <a16:creationId xmlns:a16="http://schemas.microsoft.com/office/drawing/2014/main" id="{F630A831-B556-358D-92D9-01BFE47AE6A9}"/>
              </a:ext>
            </a:extLst>
          </p:cNvPr>
          <p:cNvSpPr/>
          <p:nvPr/>
        </p:nvSpPr>
        <p:spPr>
          <a:xfrm>
            <a:off x="271544" y="3586021"/>
            <a:ext cx="6121566" cy="1500380"/>
          </a:xfrm>
          <a:prstGeom prst="roundRect">
            <a:avLst>
              <a:gd name="adj" fmla="val 4989"/>
            </a:avLst>
          </a:prstGeom>
          <a:noFill/>
          <a:ln w="25400" cap="flat" cmpd="sng">
            <a:solidFill>
              <a:srgbClr val="53ABA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A12B5F4-B16A-2F6B-FDE6-A5012DF53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3109" y="1668708"/>
            <a:ext cx="2676638" cy="1888400"/>
          </a:xfrm>
          <a:prstGeom prst="rect">
            <a:avLst/>
          </a:prstGeom>
        </p:spPr>
      </p:pic>
      <p:sp>
        <p:nvSpPr>
          <p:cNvPr id="3" name="Google Shape;448;g2809b02f1c2_1_17">
            <a:extLst>
              <a:ext uri="{FF2B5EF4-FFF2-40B4-BE49-F238E27FC236}">
                <a16:creationId xmlns:a16="http://schemas.microsoft.com/office/drawing/2014/main" id="{022D81EC-3F6D-375C-9EF8-00C12583C2FD}"/>
              </a:ext>
            </a:extLst>
          </p:cNvPr>
          <p:cNvSpPr/>
          <p:nvPr/>
        </p:nvSpPr>
        <p:spPr>
          <a:xfrm>
            <a:off x="6467362" y="3633141"/>
            <a:ext cx="2676638" cy="179845"/>
          </a:xfrm>
          <a:prstGeom prst="rect">
            <a:avLst/>
          </a:prstGeom>
          <a:solidFill>
            <a:srgbClr val="385623"/>
          </a:solidFill>
          <a:ln w="12700" cap="flat" cmpd="sng">
            <a:solidFill>
              <a:srgbClr val="3856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chemeClr val="lt1"/>
              </a:buClr>
              <a:buSzPts val="2400"/>
            </a:pPr>
            <a:r>
              <a:rPr lang="it-IT" sz="9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WP5 </a:t>
            </a:r>
            <a:r>
              <a:rPr lang="it-IT" sz="9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Research</a:t>
            </a:r>
            <a:r>
              <a:rPr lang="it-IT" sz="9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communities engagement</a:t>
            </a:r>
            <a:endParaRPr sz="9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450;g2809b02f1c2_1_17">
            <a:extLst>
              <a:ext uri="{FF2B5EF4-FFF2-40B4-BE49-F238E27FC236}">
                <a16:creationId xmlns:a16="http://schemas.microsoft.com/office/drawing/2014/main" id="{D807FDED-ED10-DF22-1403-0CDA3DCD0537}"/>
              </a:ext>
            </a:extLst>
          </p:cNvPr>
          <p:cNvSpPr/>
          <p:nvPr/>
        </p:nvSpPr>
        <p:spPr>
          <a:xfrm>
            <a:off x="6467362" y="3848506"/>
            <a:ext cx="2676638" cy="1340786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3856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Clr>
                <a:schemeClr val="dk1"/>
              </a:buClr>
              <a:buSzPts val="2400"/>
              <a:buFont typeface="Arial"/>
              <a:buChar char="•"/>
            </a:pPr>
            <a:r>
              <a:rPr lang="it-IT" sz="9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it-IT" sz="9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Use Case 1: Earth and </a:t>
            </a:r>
            <a:r>
              <a:rPr lang="it-IT" sz="9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environment</a:t>
            </a:r>
            <a:r>
              <a:rPr lang="it-IT" sz="9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dynamics</a:t>
            </a:r>
            <a:endParaRPr sz="9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ts val="2400"/>
            </a:pPr>
            <a:r>
              <a:rPr lang="it-IT" sz="9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  Pilot 1: </a:t>
            </a:r>
            <a:r>
              <a:rPr lang="it-IT" sz="9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Coastal</a:t>
            </a:r>
            <a:r>
              <a:rPr lang="it-IT" sz="9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Water Dynamics</a:t>
            </a:r>
            <a:endParaRPr sz="7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ts val="2400"/>
            </a:pPr>
            <a:r>
              <a:rPr lang="it-IT" sz="9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  Pilot 2: Earth Critical Zones</a:t>
            </a:r>
            <a:endParaRPr sz="7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ts val="2400"/>
            </a:pPr>
            <a:r>
              <a:rPr lang="it-IT" sz="9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  Pilot 3: Volcano Space </a:t>
            </a:r>
            <a:r>
              <a:rPr lang="it-IT" sz="9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Observatory</a:t>
            </a:r>
            <a:r>
              <a:rPr lang="it-IT" sz="9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7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ts val="2400"/>
              <a:buFont typeface="Arial"/>
              <a:buChar char="•"/>
            </a:pPr>
            <a:r>
              <a:rPr lang="it-IT" sz="9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it-IT" sz="9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Use Case 2 </a:t>
            </a:r>
            <a:r>
              <a:rPr lang="it-IT" sz="9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Environmental</a:t>
            </a:r>
            <a:r>
              <a:rPr lang="it-IT" sz="9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9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Bio-Geochemical</a:t>
            </a:r>
            <a:r>
              <a:rPr lang="it-IT" sz="9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Assets</a:t>
            </a:r>
            <a:endParaRPr sz="7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2">
              <a:buClr>
                <a:schemeClr val="dk1"/>
              </a:buClr>
              <a:buSzPts val="2400"/>
            </a:pPr>
            <a:r>
              <a:rPr lang="it-IT" sz="9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Pilot 4: Ocean </a:t>
            </a:r>
            <a:r>
              <a:rPr lang="it-IT" sz="9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Bio-Geochemical</a:t>
            </a:r>
            <a:r>
              <a:rPr lang="it-IT" sz="9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9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Observation</a:t>
            </a:r>
            <a:endParaRPr sz="7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ts val="2400"/>
              <a:buFont typeface="Arial"/>
              <a:buChar char="•"/>
            </a:pPr>
            <a:r>
              <a:rPr lang="it-IT" sz="9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it-IT" sz="9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Use Case 3 </a:t>
            </a:r>
            <a:r>
              <a:rPr lang="it-IT" sz="9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Biodiversity</a:t>
            </a:r>
            <a:r>
              <a:rPr lang="it-IT" sz="9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9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Observation</a:t>
            </a:r>
            <a:endParaRPr sz="9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2">
              <a:buClr>
                <a:schemeClr val="dk1"/>
              </a:buClr>
              <a:buSzPts val="2400"/>
            </a:pPr>
            <a:r>
              <a:rPr lang="it-IT" sz="9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Pilot 5: Marine </a:t>
            </a:r>
            <a:r>
              <a:rPr lang="it-IT" sz="9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Omics</a:t>
            </a:r>
            <a:r>
              <a:rPr lang="it-IT" sz="9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9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Observations</a:t>
            </a:r>
            <a:endParaRPr sz="9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ts val="2400"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6F00E84-201B-3173-16AC-79A7A713C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601" y="66928"/>
            <a:ext cx="2269146" cy="35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882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A699E3E5-3B2E-205C-227B-1528A5963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40524"/>
            <a:ext cx="7886700" cy="513643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FR" u="sng" dirty="0"/>
              <a:t>Contexte</a:t>
            </a:r>
          </a:p>
          <a:p>
            <a:pPr marL="0" indent="0" algn="just">
              <a:buNone/>
            </a:pPr>
            <a:r>
              <a:rPr lang="fr-FR" dirty="0"/>
              <a:t>Gestion de données environnementales au sens large</a:t>
            </a:r>
          </a:p>
          <a:p>
            <a:pPr marL="0" indent="0" algn="just">
              <a:buNone/>
            </a:pPr>
            <a:r>
              <a:rPr lang="fr-FR" dirty="0"/>
              <a:t>Conception d’infrastructure</a:t>
            </a:r>
          </a:p>
          <a:p>
            <a:pPr marL="0" indent="0" algn="just">
              <a:buNone/>
            </a:pPr>
            <a:endParaRPr lang="fr-FR" dirty="0"/>
          </a:p>
          <a:p>
            <a:r>
              <a:rPr lang="fr-FR" b="1" dirty="0"/>
              <a:t>CEBA</a:t>
            </a:r>
            <a:endParaRPr lang="fr-FR" dirty="0"/>
          </a:p>
          <a:p>
            <a:r>
              <a:rPr lang="fr-FR" b="1" dirty="0"/>
              <a:t>Terra</a:t>
            </a:r>
            <a:r>
              <a:rPr lang="fr-FR" dirty="0"/>
              <a:t> </a:t>
            </a:r>
            <a:r>
              <a:rPr lang="fr-FR" b="1" dirty="0"/>
              <a:t>Forma</a:t>
            </a:r>
          </a:p>
          <a:p>
            <a:r>
              <a:rPr lang="fr-FR" b="1" dirty="0"/>
              <a:t>FAIR-EASE</a:t>
            </a: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B6A6FAB-CE21-A045-AF86-78A054A0888C}"/>
              </a:ext>
            </a:extLst>
          </p:cNvPr>
          <p:cNvSpPr txBox="1"/>
          <p:nvPr/>
        </p:nvSpPr>
        <p:spPr>
          <a:xfrm>
            <a:off x="3300248" y="193390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8">
            <a:extLst>
              <a:ext uri="{FF2B5EF4-FFF2-40B4-BE49-F238E27FC236}">
                <a16:creationId xmlns:a16="http://schemas.microsoft.com/office/drawing/2014/main" id="{51249179-E603-FF5A-094A-CE4BCFE76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45718"/>
            <a:ext cx="2057400" cy="365125"/>
          </a:xfrm>
        </p:spPr>
        <p:txBody>
          <a:bodyPr/>
          <a:lstStyle/>
          <a:p>
            <a:fld id="{2142E07A-D544-5D47-8EE2-FB691007F03E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45036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84CEFD14-7114-624E-A6B1-027634B12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Évolutions</a:t>
            </a:r>
            <a:br>
              <a:rPr lang="fr-FR" dirty="0"/>
            </a:br>
            <a:r>
              <a:rPr lang="fr-FR" sz="3100" dirty="0"/>
              <a:t>FAIR EASE</a:t>
            </a:r>
            <a:endParaRPr lang="fr-FR" b="0" dirty="0"/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731AE4A8-EAD3-3146-A69D-37D693B641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sz="3200" dirty="0"/>
              <a:t>Objectif</a:t>
            </a:r>
          </a:p>
          <a:p>
            <a:pPr lvl="1"/>
            <a:r>
              <a:rPr lang="fr-FR" sz="2800" dirty="0" err="1"/>
              <a:t>Datalake</a:t>
            </a:r>
            <a:r>
              <a:rPr lang="fr-FR" sz="2800" dirty="0"/>
              <a:t> Européen pour « connecter » les données environnementales</a:t>
            </a:r>
          </a:p>
          <a:p>
            <a:pPr lvl="1"/>
            <a:r>
              <a:rPr lang="fr-FR" sz="2800" dirty="0"/>
              <a:t>Catalogue central open data</a:t>
            </a:r>
          </a:p>
          <a:p>
            <a:pPr lvl="1"/>
            <a:r>
              <a:rPr lang="fr-FR" sz="2800" dirty="0"/>
              <a:t>Traitements de données dont </a:t>
            </a:r>
            <a:r>
              <a:rPr lang="fr-FR" sz="2800" dirty="0" err="1"/>
              <a:t>subsetting</a:t>
            </a:r>
          </a:p>
          <a:p>
            <a:pPr lvl="1"/>
            <a:r>
              <a:rPr lang="fr-FR" sz="2800" dirty="0" err="1"/>
              <a:t>Earth Analyticals Lab</a:t>
            </a:r>
            <a:endParaRPr lang="fr-FR" sz="2800" dirty="0"/>
          </a:p>
          <a:p>
            <a:pPr lvl="1"/>
            <a:r>
              <a:rPr lang="fr-FR" sz="2800" dirty="0" err="1"/>
              <a:t>FAIRiser</a:t>
            </a:r>
            <a:r>
              <a:rPr lang="fr-FR" sz="2800" dirty="0"/>
              <a:t> les données actuelles et les données produites</a:t>
            </a:r>
          </a:p>
          <a:p>
            <a:r>
              <a:rPr lang="fr-FR" sz="3200" dirty="0"/>
              <a:t>Solution</a:t>
            </a:r>
          </a:p>
          <a:p>
            <a:pPr lvl="1"/>
            <a:r>
              <a:rPr lang="fr-FR" sz="2800" dirty="0"/>
              <a:t>Solution distribuée</a:t>
            </a:r>
          </a:p>
          <a:p>
            <a:pPr lvl="1"/>
            <a:r>
              <a:rPr lang="fr-FR" sz="2800" dirty="0"/>
              <a:t>Composants</a:t>
            </a:r>
          </a:p>
        </p:txBody>
      </p:sp>
      <p:sp>
        <p:nvSpPr>
          <p:cNvPr id="2" name="Espace réservé du numéro de diapositive 8">
            <a:extLst>
              <a:ext uri="{FF2B5EF4-FFF2-40B4-BE49-F238E27FC236}">
                <a16:creationId xmlns:a16="http://schemas.microsoft.com/office/drawing/2014/main" id="{D928B817-A796-A82A-D72C-07BB4C7DA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66984"/>
            <a:ext cx="2057400" cy="365125"/>
          </a:xfrm>
        </p:spPr>
        <p:txBody>
          <a:bodyPr/>
          <a:lstStyle/>
          <a:p>
            <a:fld id="{2142E07A-D544-5D47-8EE2-FB691007F03E}" type="slidenum">
              <a:rPr lang="it-IT" smtClean="0"/>
              <a:t>20</a:t>
            </a:fld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3ABADB-76BC-8845-4103-AA34FE456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601" y="66928"/>
            <a:ext cx="2269146" cy="35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567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g204faef9604_3_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964" y="1206014"/>
            <a:ext cx="960571" cy="960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g204faef9604_3_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8247" y="4123691"/>
            <a:ext cx="791768" cy="791768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g204faef9604_3_42"/>
          <p:cNvSpPr txBox="1"/>
          <p:nvPr/>
        </p:nvSpPr>
        <p:spPr>
          <a:xfrm>
            <a:off x="113885" y="2104271"/>
            <a:ext cx="1107300" cy="958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spAutoFit/>
          </a:bodyPr>
          <a:lstStyle/>
          <a:p>
            <a:pPr algn="ctr">
              <a:lnSpc>
                <a:spcPct val="115000"/>
              </a:lnSpc>
              <a:spcBef>
                <a:spcPts val="1100"/>
              </a:spcBef>
            </a:pPr>
            <a:r>
              <a:rPr lang="en-GB" sz="900" i="1">
                <a:solidFill>
                  <a:srgbClr val="808080"/>
                </a:solidFill>
              </a:rPr>
              <a:t>scientists</a:t>
            </a:r>
            <a:br>
              <a:rPr lang="en-GB" sz="900" i="1">
                <a:solidFill>
                  <a:srgbClr val="808080"/>
                </a:solidFill>
              </a:rPr>
            </a:br>
            <a:r>
              <a:rPr lang="en-GB" sz="900" i="1">
                <a:solidFill>
                  <a:srgbClr val="808080"/>
                </a:solidFill>
              </a:rPr>
              <a:t>data scientists         general audience</a:t>
            </a:r>
            <a:endParaRPr sz="900" i="1">
              <a:solidFill>
                <a:srgbClr val="808080"/>
              </a:solidFill>
            </a:endParaRPr>
          </a:p>
          <a:p>
            <a:pPr>
              <a:spcBef>
                <a:spcPts val="1100"/>
              </a:spcBef>
            </a:pPr>
            <a:endParaRPr sz="200"/>
          </a:p>
        </p:txBody>
      </p:sp>
      <p:sp>
        <p:nvSpPr>
          <p:cNvPr id="292" name="Google Shape;292;g204faef9604_3_42"/>
          <p:cNvSpPr/>
          <p:nvPr/>
        </p:nvSpPr>
        <p:spPr>
          <a:xfrm>
            <a:off x="2202656" y="1217125"/>
            <a:ext cx="6008100" cy="922800"/>
          </a:xfrm>
          <a:prstGeom prst="roundRect">
            <a:avLst>
              <a:gd name="adj" fmla="val 16667"/>
            </a:avLst>
          </a:prstGeom>
          <a:solidFill>
            <a:srgbClr val="E69138"/>
          </a:solidFill>
          <a:ln w="19050" cap="flat" cmpd="sng">
            <a:solidFill>
              <a:srgbClr val="B45F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2925" tIns="82925" rIns="82925" bIns="82925" anchor="t" anchorCtr="0">
            <a:noAutofit/>
          </a:bodyPr>
          <a:lstStyle/>
          <a:p>
            <a:pPr algn="ctr"/>
            <a:r>
              <a:rPr lang="en-GB" sz="1100" b="1">
                <a:solidFill>
                  <a:schemeClr val="lt1"/>
                </a:solidFill>
              </a:rPr>
              <a:t>Earth Analytics Lab</a:t>
            </a:r>
            <a:endParaRPr sz="1100" b="1">
              <a:solidFill>
                <a:schemeClr val="lt1"/>
              </a:solidFill>
            </a:endParaRPr>
          </a:p>
        </p:txBody>
      </p:sp>
      <p:sp>
        <p:nvSpPr>
          <p:cNvPr id="293" name="Google Shape;293;g204faef9604_3_42"/>
          <p:cNvSpPr/>
          <p:nvPr/>
        </p:nvSpPr>
        <p:spPr>
          <a:xfrm>
            <a:off x="2463715" y="1589902"/>
            <a:ext cx="1722000" cy="402900"/>
          </a:xfrm>
          <a:prstGeom prst="roundRect">
            <a:avLst>
              <a:gd name="adj" fmla="val 16667"/>
            </a:avLst>
          </a:prstGeom>
          <a:solidFill>
            <a:srgbClr val="FCE5CD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2925" tIns="82925" rIns="82925" bIns="82925" anchor="ctr" anchorCtr="0">
            <a:noAutofit/>
          </a:bodyPr>
          <a:lstStyle/>
          <a:p>
            <a:pPr algn="ctr"/>
            <a:r>
              <a:rPr lang="en-GB" sz="900"/>
              <a:t>VDAP</a:t>
            </a:r>
            <a:endParaRPr sz="900"/>
          </a:p>
          <a:p>
            <a:pPr algn="ctr"/>
            <a:r>
              <a:rPr lang="en-GB" sz="700"/>
              <a:t>(JupyterLab, Rstudio, …)</a:t>
            </a:r>
            <a:endParaRPr sz="700"/>
          </a:p>
        </p:txBody>
      </p:sp>
      <p:sp>
        <p:nvSpPr>
          <p:cNvPr id="294" name="Google Shape;294;g204faef9604_3_42"/>
          <p:cNvSpPr/>
          <p:nvPr/>
        </p:nvSpPr>
        <p:spPr>
          <a:xfrm>
            <a:off x="4359203" y="1589902"/>
            <a:ext cx="1722000" cy="402900"/>
          </a:xfrm>
          <a:prstGeom prst="roundRect">
            <a:avLst>
              <a:gd name="adj" fmla="val 16667"/>
            </a:avLst>
          </a:prstGeom>
          <a:solidFill>
            <a:srgbClr val="FCE5CD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2925" tIns="82925" rIns="82925" bIns="82925" anchor="ctr" anchorCtr="0">
            <a:noAutofit/>
          </a:bodyPr>
          <a:lstStyle/>
          <a:p>
            <a:pPr algn="ctr"/>
            <a:r>
              <a:rPr lang="en-GB" sz="900"/>
              <a:t>VRE</a:t>
            </a:r>
            <a:endParaRPr sz="900"/>
          </a:p>
          <a:p>
            <a:pPr algn="ctr"/>
            <a:r>
              <a:rPr lang="en-GB" sz="700"/>
              <a:t>(Galaxy, OGC:WPS, …)</a:t>
            </a:r>
            <a:endParaRPr sz="700"/>
          </a:p>
        </p:txBody>
      </p:sp>
      <p:sp>
        <p:nvSpPr>
          <p:cNvPr id="295" name="Google Shape;295;g204faef9604_3_42"/>
          <p:cNvSpPr/>
          <p:nvPr/>
        </p:nvSpPr>
        <p:spPr>
          <a:xfrm>
            <a:off x="6222660" y="1589902"/>
            <a:ext cx="1722000" cy="402900"/>
          </a:xfrm>
          <a:prstGeom prst="roundRect">
            <a:avLst>
              <a:gd name="adj" fmla="val 16667"/>
            </a:avLst>
          </a:prstGeom>
          <a:solidFill>
            <a:srgbClr val="FCE5CD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2925" tIns="82925" rIns="82925" bIns="82925" anchor="ctr" anchorCtr="0">
            <a:noAutofit/>
          </a:bodyPr>
          <a:lstStyle/>
          <a:p>
            <a:pPr algn="ctr"/>
            <a:r>
              <a:rPr lang="en-GB" sz="900"/>
              <a:t>DataVIZ</a:t>
            </a:r>
            <a:endParaRPr sz="900"/>
          </a:p>
          <a:p>
            <a:pPr algn="ctr"/>
            <a:r>
              <a:rPr lang="en-GB" sz="700"/>
              <a:t>(geoviewer, …)</a:t>
            </a:r>
            <a:endParaRPr sz="700"/>
          </a:p>
        </p:txBody>
      </p:sp>
      <p:sp>
        <p:nvSpPr>
          <p:cNvPr id="296" name="Google Shape;296;g204faef9604_3_42"/>
          <p:cNvSpPr/>
          <p:nvPr/>
        </p:nvSpPr>
        <p:spPr>
          <a:xfrm>
            <a:off x="8431121" y="1217125"/>
            <a:ext cx="570600" cy="5004600"/>
          </a:xfrm>
          <a:prstGeom prst="roundRect">
            <a:avLst>
              <a:gd name="adj" fmla="val 16667"/>
            </a:avLst>
          </a:prstGeom>
          <a:solidFill>
            <a:srgbClr val="EAD1DC"/>
          </a:solidFill>
          <a:ln w="19050" cap="flat" cmpd="sng">
            <a:solidFill>
              <a:srgbClr val="C27B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2925" tIns="82925" rIns="82925" bIns="82925" anchor="ctr" anchorCtr="0">
            <a:noAutofit/>
          </a:bodyPr>
          <a:lstStyle/>
          <a:p>
            <a:pPr algn="ctr"/>
            <a:r>
              <a:rPr lang="en-GB" sz="1000" b="1">
                <a:solidFill>
                  <a:srgbClr val="A64D79"/>
                </a:solidFill>
              </a:rPr>
              <a:t>S</a:t>
            </a:r>
            <a:br>
              <a:rPr lang="en-GB" sz="1000" b="1">
                <a:solidFill>
                  <a:srgbClr val="A64D79"/>
                </a:solidFill>
              </a:rPr>
            </a:br>
            <a:r>
              <a:rPr lang="en-GB" sz="1000" b="1">
                <a:solidFill>
                  <a:srgbClr val="A64D79"/>
                </a:solidFill>
              </a:rPr>
              <a:t>E</a:t>
            </a:r>
            <a:br>
              <a:rPr lang="en-GB" sz="1000" b="1">
                <a:solidFill>
                  <a:srgbClr val="A64D79"/>
                </a:solidFill>
              </a:rPr>
            </a:br>
            <a:r>
              <a:rPr lang="en-GB" sz="1000" b="1">
                <a:solidFill>
                  <a:srgbClr val="A64D79"/>
                </a:solidFill>
              </a:rPr>
              <a:t>M</a:t>
            </a:r>
            <a:br>
              <a:rPr lang="en-GB" sz="1000" b="1">
                <a:solidFill>
                  <a:srgbClr val="A64D79"/>
                </a:solidFill>
              </a:rPr>
            </a:br>
            <a:r>
              <a:rPr lang="en-GB" sz="1000" b="1">
                <a:solidFill>
                  <a:srgbClr val="A64D79"/>
                </a:solidFill>
              </a:rPr>
              <a:t>A</a:t>
            </a:r>
            <a:br>
              <a:rPr lang="en-GB" sz="1000" b="1">
                <a:solidFill>
                  <a:srgbClr val="A64D79"/>
                </a:solidFill>
              </a:rPr>
            </a:br>
            <a:r>
              <a:rPr lang="en-GB" sz="1000" b="1">
                <a:solidFill>
                  <a:srgbClr val="A64D79"/>
                </a:solidFill>
              </a:rPr>
              <a:t>N</a:t>
            </a:r>
            <a:br>
              <a:rPr lang="en-GB" sz="1000" b="1">
                <a:solidFill>
                  <a:srgbClr val="A64D79"/>
                </a:solidFill>
              </a:rPr>
            </a:br>
            <a:r>
              <a:rPr lang="en-GB" sz="1000" b="1">
                <a:solidFill>
                  <a:srgbClr val="A64D79"/>
                </a:solidFill>
              </a:rPr>
              <a:t>T</a:t>
            </a:r>
            <a:br>
              <a:rPr lang="en-GB" sz="1000" b="1">
                <a:solidFill>
                  <a:srgbClr val="A64D79"/>
                </a:solidFill>
              </a:rPr>
            </a:br>
            <a:r>
              <a:rPr lang="en-GB" sz="1000" b="1">
                <a:solidFill>
                  <a:srgbClr val="A64D79"/>
                </a:solidFill>
              </a:rPr>
              <a:t>I</a:t>
            </a:r>
            <a:br>
              <a:rPr lang="en-GB" sz="1000" b="1">
                <a:solidFill>
                  <a:srgbClr val="A64D79"/>
                </a:solidFill>
              </a:rPr>
            </a:br>
            <a:r>
              <a:rPr lang="en-GB" sz="1000" b="1">
                <a:solidFill>
                  <a:srgbClr val="A64D79"/>
                </a:solidFill>
              </a:rPr>
              <a:t>C</a:t>
            </a:r>
            <a:endParaRPr sz="1000" b="1">
              <a:solidFill>
                <a:srgbClr val="A64D79"/>
              </a:solidFill>
            </a:endParaRPr>
          </a:p>
        </p:txBody>
      </p:sp>
      <p:sp>
        <p:nvSpPr>
          <p:cNvPr id="297" name="Google Shape;297;g204faef9604_3_42"/>
          <p:cNvSpPr/>
          <p:nvPr/>
        </p:nvSpPr>
        <p:spPr>
          <a:xfrm>
            <a:off x="2213087" y="5261048"/>
            <a:ext cx="6008100" cy="960600"/>
          </a:xfrm>
          <a:prstGeom prst="roundRect">
            <a:avLst>
              <a:gd name="adj" fmla="val 16667"/>
            </a:avLst>
          </a:prstGeom>
          <a:solidFill>
            <a:srgbClr val="93C47D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2925" tIns="82925" rIns="82925" bIns="82925" anchor="t" anchorCtr="0">
            <a:noAutofit/>
          </a:bodyPr>
          <a:lstStyle/>
          <a:p>
            <a:pPr algn="ctr"/>
            <a:r>
              <a:rPr lang="en-GB" sz="1100" b="1">
                <a:solidFill>
                  <a:schemeClr val="lt1"/>
                </a:solidFill>
              </a:rPr>
              <a:t>Data repositories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298" name="Google Shape;298;g204faef9604_3_42"/>
          <p:cNvSpPr/>
          <p:nvPr/>
        </p:nvSpPr>
        <p:spPr>
          <a:xfrm>
            <a:off x="2664204" y="5652533"/>
            <a:ext cx="1593000" cy="445200"/>
          </a:xfrm>
          <a:prstGeom prst="roundRect">
            <a:avLst>
              <a:gd name="adj" fmla="val 16667"/>
            </a:avLst>
          </a:prstGeom>
          <a:solidFill>
            <a:srgbClr val="D9EAD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2925" tIns="82925" rIns="82925" bIns="82925" anchor="ctr" anchorCtr="0">
            <a:noAutofit/>
          </a:bodyPr>
          <a:lstStyle/>
          <a:p>
            <a:pPr algn="ctr"/>
            <a:r>
              <a:rPr lang="en-GB" sz="900"/>
              <a:t>Filesystem</a:t>
            </a:r>
            <a:endParaRPr sz="900"/>
          </a:p>
        </p:txBody>
      </p:sp>
      <p:sp>
        <p:nvSpPr>
          <p:cNvPr id="299" name="Google Shape;299;g204faef9604_3_42"/>
          <p:cNvSpPr/>
          <p:nvPr/>
        </p:nvSpPr>
        <p:spPr>
          <a:xfrm>
            <a:off x="4417684" y="5652533"/>
            <a:ext cx="1593000" cy="445200"/>
          </a:xfrm>
          <a:prstGeom prst="roundRect">
            <a:avLst>
              <a:gd name="adj" fmla="val 16667"/>
            </a:avLst>
          </a:prstGeom>
          <a:solidFill>
            <a:srgbClr val="D9EAD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2925" tIns="82925" rIns="82925" bIns="82925" anchor="ctr" anchorCtr="0">
            <a:noAutofit/>
          </a:bodyPr>
          <a:lstStyle/>
          <a:p>
            <a:pPr algn="ctr"/>
            <a:r>
              <a:rPr lang="en-GB" sz="900"/>
              <a:t>Datacube</a:t>
            </a:r>
            <a:endParaRPr sz="600"/>
          </a:p>
        </p:txBody>
      </p:sp>
      <p:sp>
        <p:nvSpPr>
          <p:cNvPr id="300" name="Google Shape;300;g204faef9604_3_42"/>
          <p:cNvSpPr/>
          <p:nvPr/>
        </p:nvSpPr>
        <p:spPr>
          <a:xfrm>
            <a:off x="6141533" y="5652533"/>
            <a:ext cx="1593000" cy="445200"/>
          </a:xfrm>
          <a:prstGeom prst="roundRect">
            <a:avLst>
              <a:gd name="adj" fmla="val 16667"/>
            </a:avLst>
          </a:prstGeom>
          <a:solidFill>
            <a:srgbClr val="D9EAD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2925" tIns="82925" rIns="82925" bIns="82925" anchor="ctr" anchorCtr="0">
            <a:noAutofit/>
          </a:bodyPr>
          <a:lstStyle/>
          <a:p>
            <a:pPr algn="ctr"/>
            <a:r>
              <a:rPr lang="en-GB" sz="900"/>
              <a:t>Data Objects</a:t>
            </a:r>
            <a:endParaRPr sz="900"/>
          </a:p>
          <a:p>
            <a:pPr algn="ctr"/>
            <a:r>
              <a:rPr lang="en-GB" sz="700"/>
              <a:t>(timeseries, profil, image, …)</a:t>
            </a:r>
            <a:endParaRPr sz="700"/>
          </a:p>
        </p:txBody>
      </p:sp>
      <p:sp>
        <p:nvSpPr>
          <p:cNvPr id="301" name="Google Shape;301;g204faef9604_3_42"/>
          <p:cNvSpPr/>
          <p:nvPr/>
        </p:nvSpPr>
        <p:spPr>
          <a:xfrm>
            <a:off x="6704640" y="2434869"/>
            <a:ext cx="1507200" cy="1925400"/>
          </a:xfrm>
          <a:prstGeom prst="roundRect">
            <a:avLst>
              <a:gd name="adj" fmla="val 16667"/>
            </a:avLst>
          </a:prstGeom>
          <a:solidFill>
            <a:srgbClr val="F1C232"/>
          </a:solidFill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2925" tIns="82925" rIns="82925" bIns="82925" anchor="t" anchorCtr="0">
            <a:noAutofit/>
          </a:bodyPr>
          <a:lstStyle/>
          <a:p>
            <a:pPr algn="ctr"/>
            <a:r>
              <a:rPr lang="en-GB" sz="1200" b="1">
                <a:solidFill>
                  <a:schemeClr val="lt1"/>
                </a:solidFill>
              </a:rPr>
              <a:t>Computing</a:t>
            </a:r>
            <a:endParaRPr sz="1200" b="1">
              <a:solidFill>
                <a:schemeClr val="lt1"/>
              </a:solidFill>
            </a:endParaRPr>
          </a:p>
          <a:p>
            <a:pPr algn="ctr"/>
            <a:r>
              <a:rPr lang="en-GB" sz="900">
                <a:solidFill>
                  <a:schemeClr val="lt1"/>
                </a:solidFill>
              </a:rPr>
              <a:t>(CPU, GPU)</a:t>
            </a:r>
            <a:endParaRPr sz="900">
              <a:solidFill>
                <a:schemeClr val="lt1"/>
              </a:solidFill>
            </a:endParaRPr>
          </a:p>
          <a:p>
            <a:pPr algn="ctr"/>
            <a:endParaRPr sz="1200" b="1">
              <a:solidFill>
                <a:schemeClr val="lt1"/>
              </a:solidFill>
            </a:endParaRPr>
          </a:p>
        </p:txBody>
      </p:sp>
      <p:sp>
        <p:nvSpPr>
          <p:cNvPr id="302" name="Google Shape;302;g204faef9604_3_42"/>
          <p:cNvSpPr/>
          <p:nvPr/>
        </p:nvSpPr>
        <p:spPr>
          <a:xfrm>
            <a:off x="6851520" y="3083617"/>
            <a:ext cx="1207200" cy="4497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2925" tIns="82925" rIns="82925" bIns="82925" anchor="ctr" anchorCtr="0">
            <a:noAutofit/>
          </a:bodyPr>
          <a:lstStyle/>
          <a:p>
            <a:pPr algn="ctr"/>
            <a:r>
              <a:rPr lang="en-GB" sz="900"/>
              <a:t>HPC / HPDA</a:t>
            </a:r>
            <a:endParaRPr sz="600"/>
          </a:p>
        </p:txBody>
      </p:sp>
      <p:sp>
        <p:nvSpPr>
          <p:cNvPr id="303" name="Google Shape;303;g204faef9604_3_42"/>
          <p:cNvSpPr/>
          <p:nvPr/>
        </p:nvSpPr>
        <p:spPr>
          <a:xfrm>
            <a:off x="6851520" y="3640672"/>
            <a:ext cx="1207200" cy="4497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2925" tIns="82925" rIns="82925" bIns="82925" anchor="ctr" anchorCtr="0">
            <a:noAutofit/>
          </a:bodyPr>
          <a:lstStyle/>
          <a:p>
            <a:pPr algn="ctr"/>
            <a:r>
              <a:rPr lang="en-GB" sz="900"/>
              <a:t>Virtualization</a:t>
            </a:r>
            <a:endParaRPr sz="600"/>
          </a:p>
        </p:txBody>
      </p:sp>
      <p:sp>
        <p:nvSpPr>
          <p:cNvPr id="304" name="Google Shape;304;g204faef9604_3_42"/>
          <p:cNvSpPr/>
          <p:nvPr/>
        </p:nvSpPr>
        <p:spPr>
          <a:xfrm>
            <a:off x="2213087" y="2434755"/>
            <a:ext cx="4126800" cy="25395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 w="19050" cap="flat" cmpd="sng">
            <a:solidFill>
              <a:srgbClr val="0B539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2925" tIns="82925" rIns="82925" bIns="82925" anchor="t" anchorCtr="0">
            <a:noAutofit/>
          </a:bodyPr>
          <a:lstStyle/>
          <a:p>
            <a:pPr algn="ctr"/>
            <a:r>
              <a:rPr lang="en-GB" sz="1100" b="1">
                <a:solidFill>
                  <a:schemeClr val="lt1"/>
                </a:solidFill>
              </a:rPr>
              <a:t>Data Discovery and Access Services</a:t>
            </a:r>
            <a:endParaRPr sz="1100">
              <a:solidFill>
                <a:schemeClr val="lt1"/>
              </a:solidFill>
            </a:endParaRPr>
          </a:p>
          <a:p>
            <a:pPr algn="ctr"/>
            <a:endParaRPr sz="1100" b="1">
              <a:solidFill>
                <a:schemeClr val="lt1"/>
              </a:solidFill>
            </a:endParaRPr>
          </a:p>
        </p:txBody>
      </p:sp>
      <p:sp>
        <p:nvSpPr>
          <p:cNvPr id="305" name="Google Shape;305;g204faef9604_3_42"/>
          <p:cNvSpPr/>
          <p:nvPr/>
        </p:nvSpPr>
        <p:spPr>
          <a:xfrm>
            <a:off x="2408043" y="2886061"/>
            <a:ext cx="1351500" cy="9156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2925" tIns="82925" rIns="82925" bIns="82925" anchor="t" anchorCtr="0">
            <a:noAutofit/>
          </a:bodyPr>
          <a:lstStyle/>
          <a:p>
            <a:r>
              <a:rPr lang="en-GB" sz="700" b="1"/>
              <a:t>VIEW</a:t>
            </a:r>
            <a:endParaRPr sz="700" b="1"/>
          </a:p>
        </p:txBody>
      </p:sp>
      <p:sp>
        <p:nvSpPr>
          <p:cNvPr id="306" name="Google Shape;306;g204faef9604_3_42"/>
          <p:cNvSpPr/>
          <p:nvPr/>
        </p:nvSpPr>
        <p:spPr>
          <a:xfrm>
            <a:off x="2408043" y="3878038"/>
            <a:ext cx="3673200" cy="8796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2925" tIns="82925" rIns="82925" bIns="82925" anchor="t" anchorCtr="0">
            <a:noAutofit/>
          </a:bodyPr>
          <a:lstStyle/>
          <a:p>
            <a:r>
              <a:rPr lang="en-GB" sz="700" b="1"/>
              <a:t>DOWNLOAD</a:t>
            </a:r>
            <a:endParaRPr sz="700" b="1"/>
          </a:p>
        </p:txBody>
      </p:sp>
      <p:sp>
        <p:nvSpPr>
          <p:cNvPr id="307" name="Google Shape;307;g204faef9604_3_42"/>
          <p:cNvSpPr/>
          <p:nvPr/>
        </p:nvSpPr>
        <p:spPr>
          <a:xfrm>
            <a:off x="2570491" y="3187974"/>
            <a:ext cx="1016100" cy="471600"/>
          </a:xfrm>
          <a:prstGeom prst="roundRect">
            <a:avLst>
              <a:gd name="adj" fmla="val 16667"/>
            </a:avLst>
          </a:prstGeom>
          <a:solidFill>
            <a:srgbClr val="9FC5E8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2925" tIns="82925" rIns="82925" bIns="82925" anchor="ctr" anchorCtr="0">
            <a:noAutofit/>
          </a:bodyPr>
          <a:lstStyle/>
          <a:p>
            <a:pPr algn="ctr"/>
            <a:r>
              <a:rPr lang="en-GB" sz="900"/>
              <a:t>Dataset </a:t>
            </a:r>
            <a:endParaRPr sz="900"/>
          </a:p>
          <a:p>
            <a:pPr algn="ctr"/>
            <a:r>
              <a:rPr lang="en-GB" sz="900"/>
              <a:t>Catalog</a:t>
            </a:r>
            <a:endParaRPr sz="900"/>
          </a:p>
        </p:txBody>
      </p:sp>
      <p:sp>
        <p:nvSpPr>
          <p:cNvPr id="308" name="Google Shape;308;g204faef9604_3_42"/>
          <p:cNvSpPr/>
          <p:nvPr/>
        </p:nvSpPr>
        <p:spPr>
          <a:xfrm>
            <a:off x="2577849" y="4165533"/>
            <a:ext cx="1016100" cy="471600"/>
          </a:xfrm>
          <a:prstGeom prst="roundRect">
            <a:avLst>
              <a:gd name="adj" fmla="val 16667"/>
            </a:avLst>
          </a:prstGeom>
          <a:solidFill>
            <a:srgbClr val="9FC5E8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2925" tIns="82925" rIns="82925" bIns="82925" anchor="ctr" anchorCtr="0">
            <a:noAutofit/>
          </a:bodyPr>
          <a:lstStyle/>
          <a:p>
            <a:pPr algn="ctr"/>
            <a:r>
              <a:rPr lang="en-GB" sz="900"/>
              <a:t>Direct</a:t>
            </a:r>
            <a:endParaRPr sz="900"/>
          </a:p>
          <a:p>
            <a:pPr algn="ctr"/>
            <a:r>
              <a:rPr lang="en-GB" sz="900"/>
              <a:t>Access</a:t>
            </a:r>
            <a:endParaRPr sz="900"/>
          </a:p>
        </p:txBody>
      </p:sp>
      <p:sp>
        <p:nvSpPr>
          <p:cNvPr id="309" name="Google Shape;309;g204faef9604_3_42"/>
          <p:cNvSpPr/>
          <p:nvPr/>
        </p:nvSpPr>
        <p:spPr>
          <a:xfrm>
            <a:off x="3685309" y="4165537"/>
            <a:ext cx="1016100" cy="471600"/>
          </a:xfrm>
          <a:prstGeom prst="roundRect">
            <a:avLst>
              <a:gd name="adj" fmla="val 16667"/>
            </a:avLst>
          </a:prstGeom>
          <a:solidFill>
            <a:srgbClr val="9FC5E8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2925" tIns="82925" rIns="82925" bIns="82925" anchor="ctr" anchorCtr="0">
            <a:noAutofit/>
          </a:bodyPr>
          <a:lstStyle/>
          <a:p>
            <a:pPr algn="ctr"/>
            <a:r>
              <a:rPr lang="en-GB" sz="900"/>
              <a:t>Subsetting</a:t>
            </a:r>
            <a:endParaRPr sz="900"/>
          </a:p>
          <a:p>
            <a:pPr algn="ctr"/>
            <a:r>
              <a:rPr lang="en-GB" sz="900"/>
              <a:t>Subsampling</a:t>
            </a:r>
            <a:endParaRPr sz="600"/>
          </a:p>
        </p:txBody>
      </p:sp>
      <p:sp>
        <p:nvSpPr>
          <p:cNvPr id="310" name="Google Shape;310;g204faef9604_3_42"/>
          <p:cNvSpPr/>
          <p:nvPr/>
        </p:nvSpPr>
        <p:spPr>
          <a:xfrm>
            <a:off x="4792774" y="4165529"/>
            <a:ext cx="1120200" cy="471600"/>
          </a:xfrm>
          <a:prstGeom prst="roundRect">
            <a:avLst>
              <a:gd name="adj" fmla="val 16667"/>
            </a:avLst>
          </a:prstGeom>
          <a:solidFill>
            <a:srgbClr val="9FC5E8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2925" tIns="82925" rIns="82925" bIns="82925" anchor="ctr" anchorCtr="0">
            <a:noAutofit/>
          </a:bodyPr>
          <a:lstStyle/>
          <a:p>
            <a:pPr algn="ctr"/>
            <a:r>
              <a:rPr lang="en-GB" sz="900"/>
              <a:t>Other features (collocation, …)</a:t>
            </a:r>
            <a:endParaRPr sz="900"/>
          </a:p>
        </p:txBody>
      </p:sp>
      <p:cxnSp>
        <p:nvCxnSpPr>
          <p:cNvPr id="311" name="Google Shape;311;g204faef9604_3_42"/>
          <p:cNvCxnSpPr>
            <a:stCxn id="289" idx="3"/>
            <a:endCxn id="292" idx="1"/>
          </p:cNvCxnSpPr>
          <p:nvPr/>
        </p:nvCxnSpPr>
        <p:spPr>
          <a:xfrm rot="10800000" flipH="1">
            <a:off x="1193533" y="1678499"/>
            <a:ext cx="1009200" cy="7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12" name="Google Shape;312;g204faef9604_3_42"/>
          <p:cNvCxnSpPr>
            <a:stCxn id="290" idx="3"/>
          </p:cNvCxnSpPr>
          <p:nvPr/>
        </p:nvCxnSpPr>
        <p:spPr>
          <a:xfrm>
            <a:off x="1040015" y="4519575"/>
            <a:ext cx="1163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13" name="Google Shape;313;g204faef9604_3_42"/>
          <p:cNvCxnSpPr>
            <a:stCxn id="289" idx="3"/>
          </p:cNvCxnSpPr>
          <p:nvPr/>
        </p:nvCxnSpPr>
        <p:spPr>
          <a:xfrm>
            <a:off x="1193533" y="1686299"/>
            <a:ext cx="1000800" cy="1274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14" name="Google Shape;314;g204faef9604_3_42"/>
          <p:cNvSpPr/>
          <p:nvPr/>
        </p:nvSpPr>
        <p:spPr>
          <a:xfrm>
            <a:off x="1397004" y="1217125"/>
            <a:ext cx="570600" cy="5004600"/>
          </a:xfrm>
          <a:prstGeom prst="roundRect">
            <a:avLst>
              <a:gd name="adj" fmla="val 16667"/>
            </a:avLst>
          </a:prstGeom>
          <a:solidFill>
            <a:srgbClr val="D8D8D8">
              <a:alpha val="62640"/>
            </a:srgbClr>
          </a:solidFill>
          <a:ln w="1905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2925" tIns="82925" rIns="82925" bIns="82925" anchor="ctr" anchorCtr="0">
            <a:noAutofit/>
          </a:bodyPr>
          <a:lstStyle/>
          <a:p>
            <a:pPr algn="ctr"/>
            <a:r>
              <a:rPr lang="en-GB" sz="1000" b="1">
                <a:solidFill>
                  <a:srgbClr val="666666"/>
                </a:solidFill>
              </a:rPr>
              <a:t>IAM</a:t>
            </a:r>
            <a:endParaRPr sz="1000" b="1">
              <a:solidFill>
                <a:srgbClr val="666666"/>
              </a:solidFill>
            </a:endParaRPr>
          </a:p>
          <a:p>
            <a:pPr algn="ctr"/>
            <a:r>
              <a:rPr lang="en-GB" sz="1000" b="1">
                <a:solidFill>
                  <a:srgbClr val="666666"/>
                </a:solidFill>
              </a:rPr>
              <a:t>/</a:t>
            </a:r>
            <a:endParaRPr sz="1000" b="1">
              <a:solidFill>
                <a:srgbClr val="666666"/>
              </a:solidFill>
            </a:endParaRPr>
          </a:p>
          <a:p>
            <a:pPr algn="ctr"/>
            <a:r>
              <a:rPr lang="en-GB" sz="1000" b="1">
                <a:solidFill>
                  <a:srgbClr val="666666"/>
                </a:solidFill>
              </a:rPr>
              <a:t>SSO</a:t>
            </a:r>
            <a:endParaRPr sz="1000" b="1">
              <a:solidFill>
                <a:srgbClr val="666666"/>
              </a:solidFill>
            </a:endParaRPr>
          </a:p>
        </p:txBody>
      </p:sp>
      <p:cxnSp>
        <p:nvCxnSpPr>
          <p:cNvPr id="315" name="Google Shape;315;g204faef9604_3_42"/>
          <p:cNvCxnSpPr>
            <a:endCxn id="304" idx="0"/>
          </p:cNvCxnSpPr>
          <p:nvPr/>
        </p:nvCxnSpPr>
        <p:spPr>
          <a:xfrm flipH="1">
            <a:off x="4276487" y="2157255"/>
            <a:ext cx="2100" cy="2775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16" name="Google Shape;316;g204faef9604_3_42"/>
          <p:cNvCxnSpPr/>
          <p:nvPr/>
        </p:nvCxnSpPr>
        <p:spPr>
          <a:xfrm flipH="1">
            <a:off x="7396915" y="2157174"/>
            <a:ext cx="2100" cy="2775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17" name="Google Shape;317;g204faef9604_3_42"/>
          <p:cNvCxnSpPr>
            <a:stCxn id="304" idx="2"/>
          </p:cNvCxnSpPr>
          <p:nvPr/>
        </p:nvCxnSpPr>
        <p:spPr>
          <a:xfrm>
            <a:off x="4276487" y="4974255"/>
            <a:ext cx="0" cy="276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18" name="Google Shape;318;g204faef9604_3_42"/>
          <p:cNvCxnSpPr/>
          <p:nvPr/>
        </p:nvCxnSpPr>
        <p:spPr>
          <a:xfrm>
            <a:off x="7450673" y="4360365"/>
            <a:ext cx="0" cy="915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triangle" w="med" len="med"/>
            <a:tailEnd type="triangle" w="med" len="med"/>
          </a:ln>
        </p:spPr>
      </p:cxnSp>
      <p:cxnSp>
        <p:nvCxnSpPr>
          <p:cNvPr id="319" name="Google Shape;319;g204faef9604_3_42"/>
          <p:cNvCxnSpPr>
            <a:stCxn id="306" idx="3"/>
            <a:endCxn id="301" idx="1"/>
          </p:cNvCxnSpPr>
          <p:nvPr/>
        </p:nvCxnSpPr>
        <p:spPr>
          <a:xfrm rot="10800000" flipH="1">
            <a:off x="6081243" y="3397438"/>
            <a:ext cx="623400" cy="920400"/>
          </a:xfrm>
          <a:prstGeom prst="bentConnector3">
            <a:avLst>
              <a:gd name="adj1" fmla="val 67954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320" name="Google Shape;320;g204faef9604_3_42"/>
          <p:cNvSpPr/>
          <p:nvPr/>
        </p:nvSpPr>
        <p:spPr>
          <a:xfrm>
            <a:off x="3896186" y="2903657"/>
            <a:ext cx="1351500" cy="8796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2925" tIns="82925" rIns="82925" bIns="82925" anchor="t" anchorCtr="0">
            <a:noAutofit/>
          </a:bodyPr>
          <a:lstStyle/>
          <a:p>
            <a:r>
              <a:rPr lang="en-GB" sz="700" b="1"/>
              <a:t>PREVIEW</a:t>
            </a:r>
            <a:endParaRPr sz="700" b="1"/>
          </a:p>
        </p:txBody>
      </p:sp>
      <p:sp>
        <p:nvSpPr>
          <p:cNvPr id="321" name="Google Shape;321;g204faef9604_3_42"/>
          <p:cNvSpPr/>
          <p:nvPr/>
        </p:nvSpPr>
        <p:spPr>
          <a:xfrm>
            <a:off x="4063961" y="3202594"/>
            <a:ext cx="1016100" cy="471600"/>
          </a:xfrm>
          <a:prstGeom prst="roundRect">
            <a:avLst>
              <a:gd name="adj" fmla="val 16667"/>
            </a:avLst>
          </a:prstGeom>
          <a:solidFill>
            <a:srgbClr val="9FC5E8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2925" tIns="82925" rIns="82925" bIns="82925" anchor="ctr" anchorCtr="0">
            <a:noAutofit/>
          </a:bodyPr>
          <a:lstStyle/>
          <a:p>
            <a:pPr algn="ctr"/>
            <a:r>
              <a:rPr lang="en-GB" sz="900"/>
              <a:t>Data/Feature </a:t>
            </a:r>
            <a:endParaRPr sz="900"/>
          </a:p>
          <a:p>
            <a:pPr algn="ctr"/>
            <a:r>
              <a:rPr lang="en-GB" sz="900"/>
              <a:t>Catalog</a:t>
            </a:r>
            <a:endParaRPr sz="600"/>
          </a:p>
        </p:txBody>
      </p:sp>
      <p:sp>
        <p:nvSpPr>
          <p:cNvPr id="327" name="Google Shape;327;g204faef9604_3_42"/>
          <p:cNvSpPr txBox="1"/>
          <p:nvPr/>
        </p:nvSpPr>
        <p:spPr>
          <a:xfrm>
            <a:off x="2155600" y="1437945"/>
            <a:ext cx="50604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endParaRPr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B8398EF-F66C-ADC4-0754-73B3BAF5E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Une vue globale</a:t>
            </a:r>
          </a:p>
        </p:txBody>
      </p:sp>
      <p:sp>
        <p:nvSpPr>
          <p:cNvPr id="3" name="Espace réservé du numéro de diapositive 8">
            <a:extLst>
              <a:ext uri="{FF2B5EF4-FFF2-40B4-BE49-F238E27FC236}">
                <a16:creationId xmlns:a16="http://schemas.microsoft.com/office/drawing/2014/main" id="{851C3964-2A63-BF8F-E880-E7BA575F7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2142E07A-D544-5D47-8EE2-FB691007F03E}" type="slidenum">
              <a:rPr lang="it-IT" smtClean="0"/>
              <a:t>21</a:t>
            </a:fld>
            <a:endParaRPr lang="it-IT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E0898CD-A265-6644-2E23-30AC2E145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601" y="66928"/>
            <a:ext cx="2269146" cy="35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B588D0-3D52-B1FD-34F6-8AB589DB1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/>
              <a:t>Concevoir un datalake…house</a:t>
            </a:r>
            <a:br>
              <a:rPr lang="fr-FR" sz="3200"/>
            </a:br>
            <a:r>
              <a:rPr lang="fr-FR" sz="3200"/>
              <a:t>déployé sur plusieurs infrastructures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11D64BC-CDBD-5112-5073-7ED66A7AE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Google Shape;343;g3096612e5b4_1_6">
            <a:extLst>
              <a:ext uri="{FF2B5EF4-FFF2-40B4-BE49-F238E27FC236}">
                <a16:creationId xmlns:a16="http://schemas.microsoft.com/office/drawing/2014/main" id="{97DD8800-FC50-32E4-DD11-23C0DE94E31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1368" y="1120762"/>
            <a:ext cx="8862632" cy="541815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2175F71-A487-E494-8890-4B4346E93CF3}"/>
              </a:ext>
            </a:extLst>
          </p:cNvPr>
          <p:cNvSpPr txBox="1"/>
          <p:nvPr/>
        </p:nvSpPr>
        <p:spPr>
          <a:xfrm>
            <a:off x="7435542" y="1640959"/>
            <a:ext cx="929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+ iRODS</a:t>
            </a:r>
          </a:p>
        </p:txBody>
      </p:sp>
      <p:sp>
        <p:nvSpPr>
          <p:cNvPr id="7" name="Espace réservé du numéro de diapositive 8">
            <a:extLst>
              <a:ext uri="{FF2B5EF4-FFF2-40B4-BE49-F238E27FC236}">
                <a16:creationId xmlns:a16="http://schemas.microsoft.com/office/drawing/2014/main" id="{52DB089D-03F8-4E95-5D0C-F45EB685E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2142E07A-D544-5D47-8EE2-FB691007F03E}" type="slidenum">
              <a:rPr lang="it-IT" smtClean="0"/>
              <a:t>22</a:t>
            </a:fld>
            <a:endParaRPr lang="it-IT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D81E0E9-2246-0F32-31F4-39531B6FC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601" y="66928"/>
            <a:ext cx="2269146" cy="35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2738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620943-C064-1AED-697E-553B02802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/>
              <a:t>Tester/intégrer/déployer/ de nouveaux outils/services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5C0B87B-12BF-D809-E6F5-98BD30688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1"/>
            <a:r>
              <a:rPr lang="fr-FR" sz="2800"/>
              <a:t>Outils utilisateur</a:t>
            </a:r>
          </a:p>
          <a:p>
            <a:pPr lvl="2"/>
            <a:r>
              <a:rPr lang="fr-FR" sz="2400"/>
              <a:t>Workflow : Galaxy</a:t>
            </a:r>
          </a:p>
          <a:p>
            <a:pPr lvl="2"/>
            <a:r>
              <a:rPr lang="fr-FR" sz="2400"/>
              <a:t>Interrogation : DuckDB, Trinio, sparql</a:t>
            </a:r>
          </a:p>
          <a:p>
            <a:pPr lvl="1"/>
            <a:r>
              <a:rPr lang="fr-FR" sz="2800"/>
              <a:t>Pratiques utilisateur</a:t>
            </a:r>
          </a:p>
          <a:p>
            <a:pPr lvl="2"/>
            <a:r>
              <a:rPr lang="fr-FR" sz="2400"/>
              <a:t>Bibliothèque : xArray</a:t>
            </a:r>
          </a:p>
          <a:p>
            <a:pPr lvl="2"/>
            <a:r>
              <a:rPr lang="fr-FR" sz="2400"/>
              <a:t>API : openEO, OGC</a:t>
            </a:r>
          </a:p>
          <a:p>
            <a:pPr lvl="2"/>
            <a:r>
              <a:rPr lang="fr-FR" sz="2400"/>
              <a:t>Format de fichiers /cloud : parquet, geoparquet, zarr…</a:t>
            </a:r>
          </a:p>
          <a:p>
            <a:pPr lvl="1"/>
            <a:r>
              <a:rPr lang="fr-FR" sz="2800"/>
              <a:t>Infrastructure</a:t>
            </a:r>
          </a:p>
          <a:p>
            <a:pPr lvl="2"/>
            <a:r>
              <a:rPr lang="fr-FR" sz="2400"/>
              <a:t>Stockage : S3</a:t>
            </a:r>
          </a:p>
          <a:p>
            <a:pPr lvl="2"/>
            <a:r>
              <a:rPr lang="fr-FR" sz="2400"/>
              <a:t>Calcul distribué : Galaxy pulsar</a:t>
            </a:r>
          </a:p>
          <a:p>
            <a:pPr lvl="2"/>
            <a:r>
              <a:rPr lang="fr-FR" sz="2400"/>
              <a:t>Service : K8s, docker</a:t>
            </a:r>
          </a:p>
          <a:p>
            <a:pPr lvl="2"/>
            <a:endParaRPr lang="fr-FR" sz="2400"/>
          </a:p>
        </p:txBody>
      </p:sp>
      <p:sp>
        <p:nvSpPr>
          <p:cNvPr id="5" name="Espace réservé du numéro de diapositive 8">
            <a:extLst>
              <a:ext uri="{FF2B5EF4-FFF2-40B4-BE49-F238E27FC236}">
                <a16:creationId xmlns:a16="http://schemas.microsoft.com/office/drawing/2014/main" id="{C98E6124-8A14-84D6-E6DE-B6393DCA8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2142E07A-D544-5D47-8EE2-FB691007F03E}" type="slidenum">
              <a:rPr lang="it-IT" smtClean="0"/>
              <a:t>23</a:t>
            </a:fld>
            <a:endParaRPr lang="it-IT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C8559C8-47C6-A68E-F547-1EFC8AD3A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336" y="409127"/>
            <a:ext cx="2269146" cy="35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6537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D3873D-C9DB-4F9A-AC9E-305996A09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/>
              <a:t>Pour Conclure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995FA0-C312-4013-AB49-1513EA26D4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b="1" dirty="0"/>
              <a:t>Local/Régional/National/Européen</a:t>
            </a:r>
          </a:p>
          <a:p>
            <a:pPr lvl="1"/>
            <a:r>
              <a:rPr lang="fr-FR" sz="2000" dirty="0"/>
              <a:t>Forte collaborations à l’UCA,</a:t>
            </a:r>
          </a:p>
          <a:p>
            <a:pPr lvl="1"/>
            <a:r>
              <a:rPr lang="fr-FR" sz="2000" dirty="0"/>
              <a:t>Participe à la politique sciences ouvertes / Atelier de la donnée labelisé,</a:t>
            </a:r>
          </a:p>
          <a:p>
            <a:pPr lvl="1"/>
            <a:r>
              <a:rPr lang="fr-FR" sz="1800" dirty="0"/>
              <a:t>Projets Equipex+, CNRS, UCA…</a:t>
            </a:r>
          </a:p>
          <a:p>
            <a:pPr lvl="1"/>
            <a:r>
              <a:rPr lang="fr-FR" sz="2000" dirty="0"/>
              <a:t>RZA : action collective « Bancarisons Ensemble les données » (BED) et GT4 – Data et open science</a:t>
            </a:r>
          </a:p>
          <a:p>
            <a:pPr lvl="1"/>
            <a:r>
              <a:rPr lang="fr-FR" sz="2000" dirty="0"/>
              <a:t>EOSC </a:t>
            </a:r>
          </a:p>
          <a:p>
            <a:pPr lvl="1"/>
            <a:r>
              <a:rPr lang="fr-FR" sz="2000" dirty="0"/>
              <a:t>Hébergement de données</a:t>
            </a:r>
          </a:p>
          <a:p>
            <a:pPr lvl="1"/>
            <a:r>
              <a:rPr lang="fr-FR" sz="2000" dirty="0"/>
              <a:t>Restitution de données pour événements</a:t>
            </a:r>
            <a:endParaRPr lang="fr-FR" sz="1800" dirty="0"/>
          </a:p>
          <a:p>
            <a:pPr marL="342900" lvl="2" indent="-342900"/>
            <a:r>
              <a:rPr lang="fr-FR" sz="2800" b="1" dirty="0"/>
              <a:t>Formation (métadonnées)</a:t>
            </a:r>
          </a:p>
          <a:p>
            <a:pPr marL="800100" lvl="3" indent="-342900"/>
            <a:r>
              <a:rPr lang="fr-FR" sz="2000" dirty="0"/>
              <a:t>Metadata party</a:t>
            </a:r>
          </a:p>
          <a:p>
            <a:pPr marL="800100" lvl="3" indent="-342900"/>
            <a:r>
              <a:rPr lang="fr-FR" sz="2000" dirty="0"/>
              <a:t>Ecole doctorale</a:t>
            </a:r>
          </a:p>
          <a:p>
            <a:pPr marL="800100" lvl="3" indent="-342900"/>
            <a:endParaRPr lang="fr-FR" sz="2000" dirty="0"/>
          </a:p>
          <a:p>
            <a:pPr marL="800100" lvl="3" indent="-342900"/>
            <a:endParaRPr lang="fr-FR" sz="2000" dirty="0"/>
          </a:p>
          <a:p>
            <a:endParaRPr lang="fr-FR" sz="3600" dirty="0"/>
          </a:p>
        </p:txBody>
      </p:sp>
      <p:sp>
        <p:nvSpPr>
          <p:cNvPr id="4" name="Espace réservé du numéro de diapositive 8">
            <a:extLst>
              <a:ext uri="{FF2B5EF4-FFF2-40B4-BE49-F238E27FC236}">
                <a16:creationId xmlns:a16="http://schemas.microsoft.com/office/drawing/2014/main" id="{2D5012EF-E0EA-E9A0-71E8-951C2400B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2142E07A-D544-5D47-8EE2-FB691007F03E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96696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1B9EE1-E769-C478-0C7D-4CAA23ECA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85E0CDF-28F9-5300-B182-4670764FDA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61829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fr-FR"/>
              <a:t>MERCI DE VOTRE ATTENTION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AA9C56B-6F76-DE10-252B-B85777B3A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04769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A50CB9-AD2F-7744-8262-86207A07B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/>
              <a:t>CEBA</a:t>
            </a:r>
            <a:br>
              <a:rPr lang="fr-FR" b="1" dirty="0"/>
            </a:br>
            <a:r>
              <a:rPr lang="fr-FR" sz="2700" b="1" dirty="0"/>
              <a:t>Aide aux projets ?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3C77A7-BD08-504F-B6FE-51C35DD374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b="1" dirty="0"/>
              <a:t>ZATU  (</a:t>
            </a:r>
            <a:r>
              <a:rPr lang="fr-FR" b="1" dirty="0" err="1"/>
              <a:t>Rophin</a:t>
            </a:r>
            <a:r>
              <a:rPr lang="fr-FR" b="1" dirty="0"/>
              <a:t>)</a:t>
            </a:r>
          </a:p>
          <a:p>
            <a:pPr lvl="1"/>
            <a:r>
              <a:rPr lang="fr-FR" dirty="0"/>
              <a:t>Data collection (</a:t>
            </a:r>
            <a:r>
              <a:rPr lang="fr-FR" dirty="0" err="1"/>
              <a:t>sensors</a:t>
            </a:r>
            <a:r>
              <a:rPr lang="fr-FR" dirty="0"/>
              <a:t>),</a:t>
            </a:r>
          </a:p>
          <a:p>
            <a:pPr lvl="1"/>
            <a:r>
              <a:rPr lang="fr-FR" dirty="0"/>
              <a:t>Data </a:t>
            </a:r>
            <a:r>
              <a:rPr lang="fr-FR" dirty="0" err="1"/>
              <a:t>storage</a:t>
            </a:r>
            <a:r>
              <a:rPr lang="fr-FR" dirty="0"/>
              <a:t> (files, GIS),</a:t>
            </a:r>
          </a:p>
          <a:p>
            <a:pPr lvl="1"/>
            <a:r>
              <a:rPr lang="fr-FR" dirty="0"/>
              <a:t>Data sharing,</a:t>
            </a:r>
          </a:p>
          <a:p>
            <a:pPr lvl="1"/>
            <a:r>
              <a:rPr lang="fr-FR" dirty="0" err="1"/>
              <a:t>Metadata</a:t>
            </a:r>
            <a:r>
              <a:rPr lang="fr-FR" dirty="0"/>
              <a:t> sharing (LTSER)</a:t>
            </a:r>
          </a:p>
          <a:p>
            <a:r>
              <a:rPr lang="fr-FR" b="1" dirty="0"/>
              <a:t>Etna</a:t>
            </a:r>
          </a:p>
          <a:p>
            <a:pPr lvl="1"/>
            <a:r>
              <a:rPr lang="fr-FR" dirty="0"/>
              <a:t>Data collection (</a:t>
            </a:r>
            <a:r>
              <a:rPr lang="fr-FR" dirty="0" err="1"/>
              <a:t>sensors</a:t>
            </a:r>
            <a:r>
              <a:rPr lang="fr-FR" dirty="0"/>
              <a:t>),</a:t>
            </a:r>
          </a:p>
          <a:p>
            <a:pPr lvl="1"/>
            <a:r>
              <a:rPr lang="fr-FR" dirty="0"/>
              <a:t>Data </a:t>
            </a:r>
            <a:r>
              <a:rPr lang="fr-FR" dirty="0" err="1"/>
              <a:t>rendering</a:t>
            </a:r>
            <a:r>
              <a:rPr lang="fr-FR" dirty="0"/>
              <a:t> (real-time)</a:t>
            </a:r>
          </a:p>
          <a:p>
            <a:r>
              <a:rPr lang="fr-FR" b="1" dirty="0"/>
              <a:t>Système Radon</a:t>
            </a:r>
          </a:p>
          <a:p>
            <a:pPr lvl="1"/>
            <a:r>
              <a:rPr lang="fr-FR" dirty="0"/>
              <a:t>Data collection (</a:t>
            </a:r>
            <a:r>
              <a:rPr lang="fr-FR" dirty="0" err="1"/>
              <a:t>sensors</a:t>
            </a:r>
            <a:r>
              <a:rPr lang="fr-FR" dirty="0"/>
              <a:t>),</a:t>
            </a:r>
          </a:p>
          <a:p>
            <a:pPr lvl="1"/>
            <a:r>
              <a:rPr lang="fr-FR" dirty="0"/>
              <a:t>Data </a:t>
            </a:r>
            <a:r>
              <a:rPr lang="fr-FR" dirty="0" err="1"/>
              <a:t>rendering</a:t>
            </a:r>
            <a:r>
              <a:rPr lang="fr-FR" dirty="0"/>
              <a:t> (real-time)</a:t>
            </a:r>
          </a:p>
          <a:p>
            <a:pPr lvl="1"/>
            <a:r>
              <a:rPr lang="fr-FR" dirty="0"/>
              <a:t>Industrie</a:t>
            </a:r>
          </a:p>
          <a:p>
            <a:r>
              <a:rPr lang="fr-FR" dirty="0"/>
              <a:t>Facilite les tests/collaborations</a:t>
            </a:r>
          </a:p>
          <a:p>
            <a:pPr lvl="1"/>
            <a:endParaRPr lang="fr-FR" dirty="0"/>
          </a:p>
        </p:txBody>
      </p:sp>
      <p:sp>
        <p:nvSpPr>
          <p:cNvPr id="5" name="Espace réservé du numéro de diapositive 8">
            <a:extLst>
              <a:ext uri="{FF2B5EF4-FFF2-40B4-BE49-F238E27FC236}">
                <a16:creationId xmlns:a16="http://schemas.microsoft.com/office/drawing/2014/main" id="{3985AF65-81E1-8573-FE96-5D8616F17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2142E07A-D544-5D47-8EE2-FB691007F03E}" type="slidenum">
              <a:rPr lang="it-IT" smtClean="0"/>
              <a:t>26</a:t>
            </a:fld>
            <a:endParaRPr lang="it-IT"/>
          </a:p>
        </p:txBody>
      </p:sp>
      <p:pic>
        <p:nvPicPr>
          <p:cNvPr id="6" name="Image 5" descr="Une image contenant Police, logo, Graphique, symbole&#10;&#10;Description générée automatiquement">
            <a:extLst>
              <a:ext uri="{FF2B5EF4-FFF2-40B4-BE49-F238E27FC236}">
                <a16:creationId xmlns:a16="http://schemas.microsoft.com/office/drawing/2014/main" id="{CEA56206-1E2F-AAAC-732F-AB0625C4F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079" y="29869"/>
            <a:ext cx="1147922" cy="82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858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13A6167-2C17-4B55-A577-F1026D0171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743C321-2187-98B0-E96E-F1B0EF4D7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PAnAR - 08/12/2022</a:t>
            </a:r>
            <a:endParaRPr lang="fr-FR" dirty="0"/>
          </a:p>
        </p:txBody>
      </p:sp>
      <p:pic>
        <p:nvPicPr>
          <p:cNvPr id="7" name="Image 6" descr="Une image contenant Police, logo, Graphique, symbole&#10;&#10;Description générée automatiquement">
            <a:extLst>
              <a:ext uri="{FF2B5EF4-FFF2-40B4-BE49-F238E27FC236}">
                <a16:creationId xmlns:a16="http://schemas.microsoft.com/office/drawing/2014/main" id="{F673E157-1EC1-8451-9A29-F9EE2DF907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78" y="1802761"/>
            <a:ext cx="3458560" cy="2472787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4CE52DDD-B7F6-5385-903E-6F91FFE05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0238" y="3429000"/>
            <a:ext cx="5375737" cy="3429000"/>
          </a:xfrm>
          <a:prstGeom prst="rect">
            <a:avLst/>
          </a:prstGeom>
          <a:noFill/>
          <a:effectLst>
            <a:innerShdw blurRad="1270000" dist="860708" dir="10800000">
              <a:schemeClr val="bg1"/>
            </a:innerShdw>
          </a:effectLst>
        </p:spPr>
      </p:pic>
    </p:spTree>
    <p:extLst>
      <p:ext uri="{BB962C8B-B14F-4D97-AF65-F5344CB8AC3E}">
        <p14:creationId xmlns:p14="http://schemas.microsoft.com/office/powerpoint/2010/main" val="233632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Picture 24" descr="Digital object identifier - Wikipedia">
            <a:extLst>
              <a:ext uri="{FF2B5EF4-FFF2-40B4-BE49-F238E27FC236}">
                <a16:creationId xmlns:a16="http://schemas.microsoft.com/office/drawing/2014/main" id="{258AEFC0-CBD2-3672-F60B-2C6D8BFFF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436" y="4640983"/>
            <a:ext cx="651938" cy="65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ZoneTexte 52">
            <a:extLst>
              <a:ext uri="{FF2B5EF4-FFF2-40B4-BE49-F238E27FC236}">
                <a16:creationId xmlns:a16="http://schemas.microsoft.com/office/drawing/2014/main" id="{7422B57F-BC36-497C-B292-5AC22975B21D}"/>
              </a:ext>
            </a:extLst>
          </p:cNvPr>
          <p:cNvSpPr txBox="1"/>
          <p:nvPr/>
        </p:nvSpPr>
        <p:spPr>
          <a:xfrm>
            <a:off x="6954501" y="2452174"/>
            <a:ext cx="2175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0000"/>
                </a:solidFill>
                <a:ea typeface="Arial Black"/>
                <a:cs typeface="Arial Black"/>
                <a:sym typeface="Arial Black"/>
              </a:rPr>
              <a:t>Résultats d’analyse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F3400CE-ADCA-4283-8F92-1440C15E98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821" y="1062007"/>
            <a:ext cx="1418872" cy="2107014"/>
          </a:xfrm>
          <a:prstGeom prst="rect">
            <a:avLst/>
          </a:prstGeom>
          <a:ln w="127000">
            <a:solidFill>
              <a:schemeClr val="bg1"/>
            </a:solidFill>
          </a:ln>
        </p:spPr>
      </p:pic>
      <p:sp>
        <p:nvSpPr>
          <p:cNvPr id="19" name="ZoneTexte 16">
            <a:extLst>
              <a:ext uri="{FF2B5EF4-FFF2-40B4-BE49-F238E27FC236}">
                <a16:creationId xmlns:a16="http://schemas.microsoft.com/office/drawing/2014/main" id="{2421FE09-428B-4C35-B382-03BE06C23678}"/>
              </a:ext>
            </a:extLst>
          </p:cNvPr>
          <p:cNvSpPr txBox="1"/>
          <p:nvPr/>
        </p:nvSpPr>
        <p:spPr>
          <a:xfrm>
            <a:off x="29224" y="2983222"/>
            <a:ext cx="161385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9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Humidité sol @ Montoldre</a:t>
            </a:r>
            <a:endParaRPr lang="fr-FR" sz="900" dirty="0">
              <a:solidFill>
                <a:schemeClr val="bg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2D12A31-7A5F-FDEC-D594-A234C136E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500" y="997981"/>
            <a:ext cx="2008366" cy="133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49B86D28-655B-9DC2-9F20-EF1CDBDADEC6}"/>
              </a:ext>
            </a:extLst>
          </p:cNvPr>
          <p:cNvSpPr txBox="1"/>
          <p:nvPr/>
        </p:nvSpPr>
        <p:spPr>
          <a:xfrm>
            <a:off x="33605" y="3309376"/>
            <a:ext cx="18838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0000"/>
                </a:solidFill>
                <a:ea typeface="Arial Black"/>
                <a:cs typeface="Arial Black"/>
                <a:sym typeface="Arial Black"/>
              </a:rPr>
              <a:t>Réseau de capteurs sans fil (prod/dev)</a:t>
            </a:r>
            <a:endParaRPr lang="fr-FR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01B4026-EA2D-3161-58FD-68889CCA8B4C}"/>
              </a:ext>
            </a:extLst>
          </p:cNvPr>
          <p:cNvSpPr txBox="1"/>
          <p:nvPr/>
        </p:nvSpPr>
        <p:spPr>
          <a:xfrm>
            <a:off x="3141426" y="2196100"/>
            <a:ext cx="2035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0000"/>
                </a:solidFill>
                <a:ea typeface="Arial Black"/>
                <a:cs typeface="Arial Black"/>
                <a:sym typeface="Arial Black"/>
              </a:rPr>
              <a:t>Fichiers de données</a:t>
            </a:r>
            <a:endParaRPr lang="fr-FR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ED572FC3-159B-7648-BE2F-B5A25408C8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4" y="5149930"/>
            <a:ext cx="451026" cy="657745"/>
          </a:xfrm>
          <a:prstGeom prst="rect">
            <a:avLst/>
          </a:prstGeom>
        </p:spPr>
      </p:pic>
      <p:pic>
        <p:nvPicPr>
          <p:cNvPr id="1036" name="Picture 12" descr="4 – Exemple d'un article scientifique montrant le regroupement des... |  Download Scientific Diagram">
            <a:extLst>
              <a:ext uri="{FF2B5EF4-FFF2-40B4-BE49-F238E27FC236}">
                <a16:creationId xmlns:a16="http://schemas.microsoft.com/office/drawing/2014/main" id="{C8424EF2-8E7B-BD8C-65C4-74F122D9E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250" y="3131081"/>
            <a:ext cx="900617" cy="120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90293493-9118-2CEF-677F-48B1A59DFFB0}"/>
              </a:ext>
            </a:extLst>
          </p:cNvPr>
          <p:cNvSpPr txBox="1"/>
          <p:nvPr/>
        </p:nvSpPr>
        <p:spPr>
          <a:xfrm>
            <a:off x="6729033" y="3059585"/>
            <a:ext cx="13142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0000"/>
                </a:solidFill>
                <a:ea typeface="Arial Black"/>
                <a:cs typeface="Arial Black"/>
                <a:sym typeface="Arial Black"/>
              </a:rPr>
              <a:t>Données associées à une publication</a:t>
            </a:r>
          </a:p>
        </p:txBody>
      </p:sp>
      <p:pic>
        <p:nvPicPr>
          <p:cNvPr id="1040" name="Picture 16" descr="LiDAR et intérêts en SIG | Veille cartographique 2.0">
            <a:extLst>
              <a:ext uri="{FF2B5EF4-FFF2-40B4-BE49-F238E27FC236}">
                <a16:creationId xmlns:a16="http://schemas.microsoft.com/office/drawing/2014/main" id="{E58A0BAC-3BF5-526F-9D42-D61D3A35B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842" y="1003347"/>
            <a:ext cx="1636103" cy="108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Espace réservé du contenu 23">
            <a:extLst>
              <a:ext uri="{FF2B5EF4-FFF2-40B4-BE49-F238E27FC236}">
                <a16:creationId xmlns:a16="http://schemas.microsoft.com/office/drawing/2014/main" id="{4CCCE0DA-1967-D1B4-DE6B-F1063DDDBF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807" y="1047494"/>
            <a:ext cx="312071" cy="312071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8A6E9AA7-37D6-2C78-4A4F-1CC84CDE924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3615" y="1073714"/>
            <a:ext cx="297630" cy="297630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D0141A21-F2CD-9130-52A0-A96602B184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0353" y="1033137"/>
            <a:ext cx="322061" cy="322061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EF90BBB7-9262-1F1A-9197-21F1A9BD0E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075" y="1415967"/>
            <a:ext cx="235547" cy="289338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4A5BE04D-B981-088E-EB55-02066042CA4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360" y="1402961"/>
            <a:ext cx="297630" cy="326701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21378D3A-5B02-DD0F-0D47-D32DFEC7D40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730" y="1387825"/>
            <a:ext cx="347729" cy="345850"/>
          </a:xfrm>
          <a:prstGeom prst="rect">
            <a:avLst/>
          </a:prstGeom>
        </p:spPr>
      </p:pic>
      <p:pic>
        <p:nvPicPr>
          <p:cNvPr id="40" name="Graphique 39">
            <a:extLst>
              <a:ext uri="{FF2B5EF4-FFF2-40B4-BE49-F238E27FC236}">
                <a16:creationId xmlns:a16="http://schemas.microsoft.com/office/drawing/2014/main" id="{0EAE725D-F4A0-453D-B42D-BE440E96EC1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960197" y="1425072"/>
            <a:ext cx="274607" cy="274607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389A60F9-74EA-DED4-6550-6DFF353F9DF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382" y="1804275"/>
            <a:ext cx="265563" cy="265563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87A46A22-393B-7DBE-4769-4D3933B0F85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683" y="1818472"/>
            <a:ext cx="265563" cy="265563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28B51DB9-5919-AF7F-545E-A1555BFF158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987" y="1826983"/>
            <a:ext cx="265563" cy="265563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F5C495BD-61DB-B1F3-B8C8-E6D29F6C105F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4" t="9284" r="5951" b="18284"/>
          <a:stretch/>
        </p:blipFill>
        <p:spPr>
          <a:xfrm>
            <a:off x="5411983" y="1064682"/>
            <a:ext cx="297630" cy="252544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65CA835B-9C82-B927-B379-A094D6C5AAD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559" y="1026470"/>
            <a:ext cx="161633" cy="161633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DDAB9AEA-8373-0061-2BDE-93C4FD51185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315" y="1027701"/>
            <a:ext cx="161633" cy="161633"/>
          </a:xfrm>
          <a:prstGeom prst="rect">
            <a:avLst/>
          </a:prstGeom>
        </p:spPr>
      </p:pic>
      <p:pic>
        <p:nvPicPr>
          <p:cNvPr id="52" name="Image 51" descr="Une image contenant texte, cercle, capture d’écran, Police&#10;&#10;Description générée automatiquement">
            <a:extLst>
              <a:ext uri="{FF2B5EF4-FFF2-40B4-BE49-F238E27FC236}">
                <a16:creationId xmlns:a16="http://schemas.microsoft.com/office/drawing/2014/main" id="{95986809-1488-4EB5-4758-2C44008A761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550" y="2550149"/>
            <a:ext cx="3283219" cy="2462414"/>
          </a:xfrm>
          <a:prstGeom prst="rect">
            <a:avLst/>
          </a:prstGeom>
        </p:spPr>
      </p:pic>
      <p:grpSp>
        <p:nvGrpSpPr>
          <p:cNvPr id="48" name="Groupe 47">
            <a:extLst>
              <a:ext uri="{FF2B5EF4-FFF2-40B4-BE49-F238E27FC236}">
                <a16:creationId xmlns:a16="http://schemas.microsoft.com/office/drawing/2014/main" id="{CC9998AC-D5D1-9996-0FE2-569710C909F0}"/>
              </a:ext>
            </a:extLst>
          </p:cNvPr>
          <p:cNvGrpSpPr/>
          <p:nvPr/>
        </p:nvGrpSpPr>
        <p:grpSpPr>
          <a:xfrm>
            <a:off x="655287" y="2847542"/>
            <a:ext cx="7857270" cy="1915922"/>
            <a:chOff x="1426633" y="5235983"/>
            <a:chExt cx="5626679" cy="1088752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7A761F0-9C01-28BB-0C4B-199F97E5E046}"/>
                </a:ext>
              </a:extLst>
            </p:cNvPr>
            <p:cNvSpPr/>
            <p:nvPr/>
          </p:nvSpPr>
          <p:spPr>
            <a:xfrm>
              <a:off x="1426633" y="5235983"/>
              <a:ext cx="5556392" cy="10887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600"/>
            </a:p>
          </p:txBody>
        </p:sp>
        <p:pic>
          <p:nvPicPr>
            <p:cNvPr id="1042" name="Picture 18" descr="Development logo opensource icon - Logos | Free icons">
              <a:extLst>
                <a:ext uri="{FF2B5EF4-FFF2-40B4-BE49-F238E27FC236}">
                  <a16:creationId xmlns:a16="http://schemas.microsoft.com/office/drawing/2014/main" id="{97CAB3CF-FE1E-F58E-7356-2590271ECD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1140" y="5777846"/>
              <a:ext cx="546511" cy="438863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044" name="Picture 20" descr="Category:FAIR data - Wikimedia Commons">
              <a:extLst>
                <a:ext uri="{FF2B5EF4-FFF2-40B4-BE49-F238E27FC236}">
                  <a16:creationId xmlns:a16="http://schemas.microsoft.com/office/drawing/2014/main" id="{A10B8520-5163-C4F6-528C-7BDACF93C3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2024" y="5280067"/>
              <a:ext cx="1448965" cy="491541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2346D7B7-3328-D4CC-E7A9-D813462953AE}"/>
                </a:ext>
              </a:extLst>
            </p:cNvPr>
            <p:cNvSpPr txBox="1"/>
            <p:nvPr/>
          </p:nvSpPr>
          <p:spPr>
            <a:xfrm>
              <a:off x="1558829" y="5335710"/>
              <a:ext cx="5494483" cy="891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dirty="0"/>
                <a:t>Besoin d’une plate-forme </a:t>
              </a:r>
            </a:p>
            <a:p>
              <a:r>
                <a:rPr lang="fr-FR" sz="3200" b="1" dirty="0"/>
                <a:t>collecte/stockage/diffusion</a:t>
              </a:r>
              <a:endParaRPr lang="fr-FR" sz="3200" dirty="0"/>
            </a:p>
            <a:p>
              <a:r>
                <a:rPr lang="fr-FR" sz="3200" dirty="0"/>
                <a:t>donnée brute &amp; élaborée</a:t>
              </a:r>
            </a:p>
          </p:txBody>
        </p:sp>
      </p:grpSp>
      <p:sp>
        <p:nvSpPr>
          <p:cNvPr id="58" name="Rectangle : coins arrondis 57">
            <a:extLst>
              <a:ext uri="{FF2B5EF4-FFF2-40B4-BE49-F238E27FC236}">
                <a16:creationId xmlns:a16="http://schemas.microsoft.com/office/drawing/2014/main" id="{91CD28B1-2477-E6AD-8A32-739D800747F1}"/>
              </a:ext>
            </a:extLst>
          </p:cNvPr>
          <p:cNvSpPr/>
          <p:nvPr/>
        </p:nvSpPr>
        <p:spPr>
          <a:xfrm>
            <a:off x="5689975" y="3956540"/>
            <a:ext cx="1008112" cy="599357"/>
          </a:xfrm>
          <a:prstGeom prst="round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fr-FR" sz="2000" dirty="0"/>
              <a:t>Facile à utiliser</a:t>
            </a:r>
          </a:p>
        </p:txBody>
      </p:sp>
      <p:pic>
        <p:nvPicPr>
          <p:cNvPr id="4" name="Image 3" descr="Une image contenant Police, logo, Graphique, symbole&#10;&#10;Description générée automatiquement">
            <a:extLst>
              <a:ext uri="{FF2B5EF4-FFF2-40B4-BE49-F238E27FC236}">
                <a16:creationId xmlns:a16="http://schemas.microsoft.com/office/drawing/2014/main" id="{2CC5A738-A09E-7D09-08B0-542289547B5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519" y="5110481"/>
            <a:ext cx="2096745" cy="1499122"/>
          </a:xfrm>
          <a:prstGeom prst="rect">
            <a:avLst/>
          </a:prstGeom>
        </p:spPr>
      </p:pic>
      <p:sp>
        <p:nvSpPr>
          <p:cNvPr id="5" name="Espace réservé du numéro de diapositive 8">
            <a:extLst>
              <a:ext uri="{FF2B5EF4-FFF2-40B4-BE49-F238E27FC236}">
                <a16:creationId xmlns:a16="http://schemas.microsoft.com/office/drawing/2014/main" id="{3C9B30F0-BBE9-E2A7-932F-D5A3D441C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2142E07A-D544-5D47-8EE2-FB691007F03E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80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84CEFD14-7114-624E-A6B1-027634B12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480" y="166393"/>
            <a:ext cx="7886700" cy="1956390"/>
          </a:xfrm>
        </p:spPr>
        <p:txBody>
          <a:bodyPr>
            <a:normAutofit fontScale="90000"/>
          </a:bodyPr>
          <a:lstStyle/>
          <a:p>
            <a:r>
              <a:rPr lang="fr-FR" dirty="0"/>
              <a:t>Qu’est ce que le CEBA ?</a:t>
            </a:r>
            <a:br>
              <a:rPr lang="fr-FR" dirty="0"/>
            </a:br>
            <a:r>
              <a:rPr lang="fr-FR" dirty="0"/>
              <a:t> </a:t>
            </a:r>
            <a:br>
              <a:rPr lang="fr-FR" dirty="0"/>
            </a:br>
            <a:r>
              <a:rPr lang="fr-FR" dirty="0"/>
              <a:t>Cloud Environnemental au Bénéfice de l’Auvergne</a:t>
            </a:r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731AE4A8-EAD3-3146-A69D-37D693B641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93461"/>
            <a:ext cx="7886700" cy="4351338"/>
          </a:xfrm>
        </p:spPr>
        <p:txBody>
          <a:bodyPr>
            <a:normAutofit/>
          </a:bodyPr>
          <a:lstStyle/>
          <a:p>
            <a:r>
              <a:rPr lang="fr-FR" dirty="0"/>
              <a:t>Un lac de données (data-</a:t>
            </a:r>
            <a:r>
              <a:rPr lang="fr-FR" dirty="0" err="1"/>
              <a:t>lake</a:t>
            </a:r>
            <a:r>
              <a:rPr lang="fr-FR" dirty="0"/>
              <a:t>)</a:t>
            </a:r>
          </a:p>
          <a:p>
            <a:r>
              <a:rPr lang="fr-FR" dirty="0"/>
              <a:t>Plateforme de stockage</a:t>
            </a:r>
          </a:p>
          <a:p>
            <a:pPr lvl="1"/>
            <a:r>
              <a:rPr lang="fr-FR" dirty="0"/>
              <a:t>De fichiers (tout format)</a:t>
            </a:r>
          </a:p>
          <a:p>
            <a:pPr lvl="1"/>
            <a:r>
              <a:rPr lang="fr-FR" dirty="0"/>
              <a:t>De données de réseaux de capteurs</a:t>
            </a:r>
          </a:p>
          <a:p>
            <a:r>
              <a:rPr lang="fr-FR" dirty="0"/>
              <a:t>Catalogue de données</a:t>
            </a:r>
          </a:p>
          <a:p>
            <a:pPr lvl="1"/>
            <a:r>
              <a:rPr lang="fr-FR" dirty="0" err="1"/>
              <a:t>Metadonnées</a:t>
            </a:r>
          </a:p>
          <a:p>
            <a:pPr lvl="1"/>
            <a:r>
              <a:rPr lang="fr-FR" dirty="0" err="1"/>
              <a:t>Données associées</a:t>
            </a:r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2" name="Espace réservé du contenu 5">
            <a:extLst>
              <a:ext uri="{FF2B5EF4-FFF2-40B4-BE49-F238E27FC236}">
                <a16:creationId xmlns:a16="http://schemas.microsoft.com/office/drawing/2014/main" id="{94C8726C-7318-3FDE-7EE3-C4C8AF98EC94}"/>
              </a:ext>
            </a:extLst>
          </p:cNvPr>
          <p:cNvSpPr txBox="1">
            <a:spLocks/>
          </p:cNvSpPr>
          <p:nvPr/>
        </p:nvSpPr>
        <p:spPr>
          <a:xfrm>
            <a:off x="4572000" y="4710592"/>
            <a:ext cx="4572000" cy="2147408"/>
          </a:xfrm>
          <a:prstGeom prst="rect">
            <a:avLst/>
          </a:prstGeom>
        </p:spPr>
        <p:txBody>
          <a:bodyPr vert="horz" lIns="9000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Quelques chiffres</a:t>
            </a:r>
          </a:p>
          <a:p>
            <a:pPr lvl="1"/>
            <a:r>
              <a:rPr lang="fr-FR" dirty="0"/>
              <a:t>Nb réseaux connectés : x10</a:t>
            </a:r>
          </a:p>
          <a:p>
            <a:pPr lvl="1"/>
            <a:r>
              <a:rPr lang="fr-FR" dirty="0"/>
              <a:t>Nb capteurs : x 100</a:t>
            </a:r>
          </a:p>
          <a:p>
            <a:pPr lvl="1"/>
            <a:r>
              <a:rPr lang="fr-FR" dirty="0"/>
              <a:t>Nb enregistrements : </a:t>
            </a:r>
          </a:p>
          <a:p>
            <a:pPr lvl="2"/>
            <a:r>
              <a:rPr lang="fr-FR" dirty="0"/>
              <a:t>&gt; 7 millions</a:t>
            </a:r>
          </a:p>
        </p:txBody>
      </p:sp>
      <p:sp>
        <p:nvSpPr>
          <p:cNvPr id="3" name="Espace réservé du numéro de diapositive 8">
            <a:extLst>
              <a:ext uri="{FF2B5EF4-FFF2-40B4-BE49-F238E27FC236}">
                <a16:creationId xmlns:a16="http://schemas.microsoft.com/office/drawing/2014/main" id="{5F49F117-226E-D700-0896-7BEBAEAC2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2142E07A-D544-5D47-8EE2-FB691007F03E}" type="slidenum">
              <a:rPr lang="it-IT" smtClean="0"/>
              <a:t>5</a:t>
            </a:fld>
            <a:endParaRPr lang="it-IT"/>
          </a:p>
        </p:txBody>
      </p:sp>
      <p:pic>
        <p:nvPicPr>
          <p:cNvPr id="4" name="Image 3" descr="Une image contenant Police, logo, Graphique, symbole&#10;&#10;Description générée automatiquement">
            <a:extLst>
              <a:ext uri="{FF2B5EF4-FFF2-40B4-BE49-F238E27FC236}">
                <a16:creationId xmlns:a16="http://schemas.microsoft.com/office/drawing/2014/main" id="{56330F98-F2C6-F4A2-2C4A-D0C3434474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079" y="29869"/>
            <a:ext cx="1147922" cy="82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1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187B50-DF6E-314B-9DB5-A8DC871AC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Fonctionnalités</a:t>
            </a:r>
            <a:br>
              <a:rPr lang="fr-FR" dirty="0"/>
            </a:br>
            <a:r>
              <a:rPr lang="fr-FR" sz="3600" dirty="0"/>
              <a:t>Web Portal </a:t>
            </a:r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05CF3E7-E2D9-DE4C-6697-2A5844BD48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Picture 24" descr="Résultat de recherche d'images pour &quot;website logo&quot;">
            <a:hlinkClick r:id="rId2"/>
            <a:extLst>
              <a:ext uri="{FF2B5EF4-FFF2-40B4-BE49-F238E27FC236}">
                <a16:creationId xmlns:a16="http://schemas.microsoft.com/office/drawing/2014/main" id="{606B2758-2CAA-34A6-E9C0-CA6845808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0523" y="1196150"/>
            <a:ext cx="591409" cy="59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 descr="Une image contenant Police, logo, Graphique, symbole&#10;&#10;Description générée automatiquement">
            <a:extLst>
              <a:ext uri="{FF2B5EF4-FFF2-40B4-BE49-F238E27FC236}">
                <a16:creationId xmlns:a16="http://schemas.microsoft.com/office/drawing/2014/main" id="{D0FD1621-AD88-42E8-9A4D-F23B5A3E2B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079" y="29869"/>
            <a:ext cx="1147922" cy="82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617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278936B-C8F3-D88E-3C7A-1A15D8BB620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3968" y="840311"/>
            <a:ext cx="4860032" cy="448618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7ED35EB-29F5-CA4F-A57C-D963EA44D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fr-FR" sz="3200" dirty="0"/>
              <a:t>Fonctionnalités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5326690-EB83-A542-9DA2-C3AEF4D020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000" dirty="0"/>
              <a:t>Accès sécurisé</a:t>
            </a:r>
          </a:p>
          <a:p>
            <a:pPr lvl="1"/>
            <a:r>
              <a:rPr lang="fr-FR" sz="1800" dirty="0"/>
              <a:t>CEBA (local)</a:t>
            </a:r>
          </a:p>
          <a:p>
            <a:pPr lvl="1"/>
            <a:r>
              <a:rPr lang="fr-FR" sz="1800" dirty="0" err="1"/>
              <a:t>EduGAIN</a:t>
            </a:r>
            <a:r>
              <a:rPr lang="fr-FR" sz="1800" dirty="0"/>
              <a:t> (RENATER)</a:t>
            </a:r>
          </a:p>
          <a:p>
            <a:r>
              <a:rPr lang="fr-FR" sz="2000" dirty="0"/>
              <a:t>Accès public</a:t>
            </a:r>
          </a:p>
          <a:p>
            <a:r>
              <a:rPr lang="fr-FR" sz="2000" dirty="0"/>
              <a:t>Privé</a:t>
            </a:r>
          </a:p>
          <a:p>
            <a:r>
              <a:rPr lang="fr-FR" sz="2000" dirty="0"/>
              <a:t>Management</a:t>
            </a:r>
          </a:p>
          <a:p>
            <a:pPr lvl="1"/>
            <a:r>
              <a:rPr lang="fr-FR" sz="1600" dirty="0"/>
              <a:t>Project</a:t>
            </a:r>
          </a:p>
          <a:p>
            <a:pPr lvl="1"/>
            <a:r>
              <a:rPr lang="fr-FR" sz="1600" dirty="0"/>
              <a:t>Data management</a:t>
            </a:r>
          </a:p>
          <a:p>
            <a:pPr lvl="1"/>
            <a:r>
              <a:rPr lang="fr-FR" sz="1600" dirty="0"/>
              <a:t>IoT management</a:t>
            </a:r>
          </a:p>
          <a:p>
            <a:pPr lvl="1"/>
            <a:endParaRPr lang="fr-FR" sz="1600" dirty="0"/>
          </a:p>
          <a:p>
            <a:pPr lvl="1"/>
            <a:endParaRPr lang="fr-FR" sz="1600" dirty="0"/>
          </a:p>
          <a:p>
            <a:pPr lvl="1"/>
            <a:r>
              <a:rPr lang="fr-FR" sz="1600" dirty="0"/>
              <a:t>33 projets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CC24491-809F-0A32-9B8D-4FA71464B795}"/>
              </a:ext>
            </a:extLst>
          </p:cNvPr>
          <p:cNvSpPr txBox="1"/>
          <p:nvPr/>
        </p:nvSpPr>
        <p:spPr>
          <a:xfrm>
            <a:off x="8759024" y="5695975"/>
            <a:ext cx="365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/>
              <a:t>10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DBFBB44-02AA-C089-DDBD-498AC72708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74207" y="2906486"/>
            <a:ext cx="276620" cy="279562"/>
          </a:xfrm>
          <a:prstGeom prst="rect">
            <a:avLst/>
          </a:prstGeom>
        </p:spPr>
      </p:pic>
      <p:pic>
        <p:nvPicPr>
          <p:cNvPr id="5" name="Picture 24" descr="Résultat de recherche d'images pour &quot;website logo&quot;">
            <a:hlinkClick r:id="rId4"/>
            <a:extLst>
              <a:ext uri="{FF2B5EF4-FFF2-40B4-BE49-F238E27FC236}">
                <a16:creationId xmlns:a16="http://schemas.microsoft.com/office/drawing/2014/main" id="{B7B90D2C-E654-DE7A-1E24-E938B5F74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0523" y="1196150"/>
            <a:ext cx="591409" cy="59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hibboleth Single Sign-on architecture - Wikipedia">
            <a:extLst>
              <a:ext uri="{FF2B5EF4-FFF2-40B4-BE49-F238E27FC236}">
                <a16:creationId xmlns:a16="http://schemas.microsoft.com/office/drawing/2014/main" id="{87556A21-F29F-D5BF-DEAA-4B8C2E34D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281" y="1920480"/>
            <a:ext cx="1149857" cy="39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age associée">
            <a:hlinkClick r:id="rId7"/>
            <a:extLst>
              <a:ext uri="{FF2B5EF4-FFF2-40B4-BE49-F238E27FC236}">
                <a16:creationId xmlns:a16="http://schemas.microsoft.com/office/drawing/2014/main" id="{29BC10CC-9BFC-38C9-0156-C544C6D99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2830" y="3157914"/>
            <a:ext cx="379374" cy="37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 associée">
            <a:hlinkClick r:id="rId7"/>
            <a:extLst>
              <a:ext uri="{FF2B5EF4-FFF2-40B4-BE49-F238E27FC236}">
                <a16:creationId xmlns:a16="http://schemas.microsoft.com/office/drawing/2014/main" id="{5E194D7F-9163-D908-E7D9-3DD29162A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3141" y="3513927"/>
            <a:ext cx="379374" cy="37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space réservé du numéro de diapositive 8">
            <a:extLst>
              <a:ext uri="{FF2B5EF4-FFF2-40B4-BE49-F238E27FC236}">
                <a16:creationId xmlns:a16="http://schemas.microsoft.com/office/drawing/2014/main" id="{1B29D9A5-822F-A241-A5B0-4E5FC8F3E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2142E07A-D544-5D47-8EE2-FB691007F03E}" type="slidenum">
              <a:rPr lang="it-IT" smtClean="0"/>
              <a:t>7</a:t>
            </a:fld>
            <a:endParaRPr lang="it-IT"/>
          </a:p>
        </p:txBody>
      </p:sp>
      <p:pic>
        <p:nvPicPr>
          <p:cNvPr id="12" name="Image 11" descr="Une image contenant Police, logo, Graphique, symbole&#10;&#10;Description générée automatiquement">
            <a:extLst>
              <a:ext uri="{FF2B5EF4-FFF2-40B4-BE49-F238E27FC236}">
                <a16:creationId xmlns:a16="http://schemas.microsoft.com/office/drawing/2014/main" id="{28D8734F-287D-55B4-04FF-A0D93F4394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079" y="29869"/>
            <a:ext cx="1147922" cy="82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0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252153-4B45-8F4C-B6E3-75E99B03E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/>
              <a:t>Jeux de données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3D25D72-01D0-8446-A87A-58676E1C9E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dirty="0"/>
              <a:t>Un jeu de données peut être</a:t>
            </a:r>
          </a:p>
          <a:p>
            <a:pPr lvl="1"/>
            <a:r>
              <a:rPr lang="fr-FR" sz="2000" dirty="0"/>
              <a:t>Privé (visible, non consultable)</a:t>
            </a:r>
          </a:p>
          <a:p>
            <a:pPr lvl="1"/>
            <a:r>
              <a:rPr lang="fr-FR" sz="2000" dirty="0"/>
              <a:t>Sous embargo (open data après la période)</a:t>
            </a:r>
          </a:p>
          <a:p>
            <a:pPr lvl="1"/>
            <a:r>
              <a:rPr lang="fr-FR" sz="2000" dirty="0"/>
              <a:t>Public (open data)</a:t>
            </a:r>
          </a:p>
          <a:p>
            <a:r>
              <a:rPr lang="fr-FR" sz="2400" dirty="0"/>
              <a:t>Dépôt de fichiers de données associés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458518E-1FB7-FD4C-8115-6090B2DFD9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0552" b="14845"/>
          <a:stretch/>
        </p:blipFill>
        <p:spPr>
          <a:xfrm>
            <a:off x="107504" y="947989"/>
            <a:ext cx="3024336" cy="23048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0BA9A89-A4B6-284C-9462-3FF023840A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4084" b="6218"/>
          <a:stretch/>
        </p:blipFill>
        <p:spPr>
          <a:xfrm>
            <a:off x="4665651" y="4130677"/>
            <a:ext cx="1440160" cy="67369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D528529-D3B8-E645-B210-4F022B14439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39777" y="816472"/>
            <a:ext cx="2012134" cy="4382222"/>
          </a:xfrm>
          <a:prstGeom prst="rect">
            <a:avLst/>
          </a:prstGeom>
        </p:spPr>
      </p:pic>
      <p:pic>
        <p:nvPicPr>
          <p:cNvPr id="8" name="Picture 24" descr="Résultat de recherche d'images pour &quot;website logo&quot;">
            <a:hlinkClick r:id="rId5"/>
            <a:extLst>
              <a:ext uri="{FF2B5EF4-FFF2-40B4-BE49-F238E27FC236}">
                <a16:creationId xmlns:a16="http://schemas.microsoft.com/office/drawing/2014/main" id="{2CFB4514-E962-F54D-A992-76325EB55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2157" y="2035720"/>
            <a:ext cx="591409" cy="59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5A84920-8990-1443-AC58-7951B2AAA8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0" y="2713604"/>
            <a:ext cx="691963" cy="691963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4277521F-4933-B724-6856-AA6660746794}"/>
              </a:ext>
            </a:extLst>
          </p:cNvPr>
          <p:cNvSpPr txBox="1"/>
          <p:nvPr/>
        </p:nvSpPr>
        <p:spPr>
          <a:xfrm>
            <a:off x="8759024" y="5695975"/>
            <a:ext cx="365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/>
              <a:t>11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4F78047F-AF87-802B-8A31-0E82792814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43987" y="2919804"/>
            <a:ext cx="276620" cy="279562"/>
          </a:xfrm>
          <a:prstGeom prst="rect">
            <a:avLst/>
          </a:prstGeom>
        </p:spPr>
      </p:pic>
      <p:cxnSp>
        <p:nvCxnSpPr>
          <p:cNvPr id="14" name="Connecteur en angle 13">
            <a:extLst>
              <a:ext uri="{FF2B5EF4-FFF2-40B4-BE49-F238E27FC236}">
                <a16:creationId xmlns:a16="http://schemas.microsoft.com/office/drawing/2014/main" id="{9A402A9F-AB6A-DC85-5DB6-4FC8629280A2}"/>
              </a:ext>
            </a:extLst>
          </p:cNvPr>
          <p:cNvCxnSpPr>
            <a:cxnSpLocks/>
            <a:stCxn id="6" idx="0"/>
          </p:cNvCxnSpPr>
          <p:nvPr/>
        </p:nvCxnSpPr>
        <p:spPr>
          <a:xfrm rot="5400000" flipH="1" flipV="1">
            <a:off x="4870134" y="1921724"/>
            <a:ext cx="2724550" cy="1693356"/>
          </a:xfrm>
          <a:prstGeom prst="bentConnector3">
            <a:avLst>
              <a:gd name="adj1" fmla="val 12146"/>
            </a:avLst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8F33E78A-AF1F-C4C1-9CEE-EB58679FA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297" y="2922746"/>
            <a:ext cx="276620" cy="27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DDAD3C9-2CD5-ED75-0038-9BE590C883EC}"/>
              </a:ext>
            </a:extLst>
          </p:cNvPr>
          <p:cNvSpPr txBox="1"/>
          <p:nvPr/>
        </p:nvSpPr>
        <p:spPr>
          <a:xfrm>
            <a:off x="6443121" y="6165898"/>
            <a:ext cx="1563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fr-FR" sz="1600" b="1" dirty="0"/>
              <a:t>Public Local AWS S3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1E9D3AD-95FB-346D-EF2C-A5E2F2660CA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669" y="5525918"/>
            <a:ext cx="438358" cy="531625"/>
          </a:xfrm>
          <a:prstGeom prst="rect">
            <a:avLst/>
          </a:prstGeom>
        </p:spPr>
      </p:pic>
      <p:cxnSp>
        <p:nvCxnSpPr>
          <p:cNvPr id="11" name="Connecteur en angle 10">
            <a:extLst>
              <a:ext uri="{FF2B5EF4-FFF2-40B4-BE49-F238E27FC236}">
                <a16:creationId xmlns:a16="http://schemas.microsoft.com/office/drawing/2014/main" id="{B14E70CD-7C87-36EE-9B98-B9CA2E38994A}"/>
              </a:ext>
            </a:extLst>
          </p:cNvPr>
          <p:cNvCxnSpPr>
            <a:cxnSpLocks/>
            <a:stCxn id="6" idx="2"/>
            <a:endCxn id="10" idx="0"/>
          </p:cNvCxnSpPr>
          <p:nvPr/>
        </p:nvCxnSpPr>
        <p:spPr>
          <a:xfrm rot="16200000" flipH="1">
            <a:off x="5944516" y="4245586"/>
            <a:ext cx="721546" cy="1839117"/>
          </a:xfrm>
          <a:prstGeom prst="bentConnector3">
            <a:avLst>
              <a:gd name="adj1" fmla="val 50000"/>
            </a:avLst>
          </a:prstGeom>
          <a:ln w="127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Jupyter Notebooks: A Beginner's Guide! | by Pavan Belagatti | ITNEXT">
            <a:extLst>
              <a:ext uri="{FF2B5EF4-FFF2-40B4-BE49-F238E27FC236}">
                <a16:creationId xmlns:a16="http://schemas.microsoft.com/office/drawing/2014/main" id="{09313A5B-031B-0FF6-BEA6-C32D0191A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406" y="5800076"/>
            <a:ext cx="1339702" cy="75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space réservé du numéro de diapositive 8">
            <a:extLst>
              <a:ext uri="{FF2B5EF4-FFF2-40B4-BE49-F238E27FC236}">
                <a16:creationId xmlns:a16="http://schemas.microsoft.com/office/drawing/2014/main" id="{7527ED18-0455-330D-276B-9BA30313C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2142E07A-D544-5D47-8EE2-FB691007F03E}" type="slidenum">
              <a:rPr lang="it-IT" smtClean="0"/>
              <a:t>8</a:t>
            </a:fld>
            <a:endParaRPr lang="it-IT"/>
          </a:p>
        </p:txBody>
      </p:sp>
      <p:pic>
        <p:nvPicPr>
          <p:cNvPr id="13" name="Image 12" descr="Une image contenant Police, logo, Graphique, symbole&#10;&#10;Description générée automatiquement">
            <a:extLst>
              <a:ext uri="{FF2B5EF4-FFF2-40B4-BE49-F238E27FC236}">
                <a16:creationId xmlns:a16="http://schemas.microsoft.com/office/drawing/2014/main" id="{6A6DFC10-6483-6F81-D226-762C644CF51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079" y="29869"/>
            <a:ext cx="1147922" cy="82073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61ADA4C-321B-C7F8-37D1-269536EF50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8628" y="4399330"/>
            <a:ext cx="3595037" cy="731979"/>
          </a:xfrm>
          <a:prstGeom prst="rect">
            <a:avLst/>
          </a:prstGeom>
        </p:spPr>
      </p:pic>
      <p:pic>
        <p:nvPicPr>
          <p:cNvPr id="21" name="Picture 2" descr="icône Excel en PNG, ICO ou ICNS | Icônes vectorielles gratuites">
            <a:extLst>
              <a:ext uri="{FF2B5EF4-FFF2-40B4-BE49-F238E27FC236}">
                <a16:creationId xmlns:a16="http://schemas.microsoft.com/office/drawing/2014/main" id="{088207B8-7AD3-2E73-2949-75900DED7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083" y="4206865"/>
            <a:ext cx="548549" cy="548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Flèche en arc 21">
            <a:extLst>
              <a:ext uri="{FF2B5EF4-FFF2-40B4-BE49-F238E27FC236}">
                <a16:creationId xmlns:a16="http://schemas.microsoft.com/office/drawing/2014/main" id="{B0627A66-3813-5F2B-61B8-14A1714E41B4}"/>
              </a:ext>
            </a:extLst>
          </p:cNvPr>
          <p:cNvSpPr/>
          <p:nvPr/>
        </p:nvSpPr>
        <p:spPr>
          <a:xfrm flipH="1">
            <a:off x="3575807" y="4467501"/>
            <a:ext cx="487750" cy="57582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4268572"/>
              <a:gd name="adj5" fmla="val 125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C6381445-C919-5E92-B214-4CDA8D80213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8627" y="5397908"/>
            <a:ext cx="3136692" cy="1101553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C32422A6-B9A1-163D-E6BB-6F528D3E065F}"/>
              </a:ext>
            </a:extLst>
          </p:cNvPr>
          <p:cNvSpPr txBox="1"/>
          <p:nvPr/>
        </p:nvSpPr>
        <p:spPr>
          <a:xfrm>
            <a:off x="-51572" y="4492684"/>
            <a:ext cx="802213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/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fr-FR" dirty="0" err="1"/>
              <a:t>Metadata</a:t>
            </a:r>
            <a:br>
              <a:rPr lang="fr-FR" dirty="0"/>
            </a:br>
            <a:r>
              <a:rPr lang="fr-FR" dirty="0" err="1"/>
              <a:t>upload</a:t>
            </a:r>
            <a:endParaRPr lang="fr-FR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A290E68-4767-17FD-E3C3-40D0145C03F8}"/>
              </a:ext>
            </a:extLst>
          </p:cNvPr>
          <p:cNvSpPr txBox="1"/>
          <p:nvPr/>
        </p:nvSpPr>
        <p:spPr>
          <a:xfrm>
            <a:off x="178249" y="6487596"/>
            <a:ext cx="46357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/>
              <a:t>¼ </a:t>
            </a:r>
            <a:r>
              <a:rPr lang="fr-FR" sz="1800" dirty="0" err="1"/>
              <a:t>datasets</a:t>
            </a:r>
            <a:r>
              <a:rPr lang="fr-FR" sz="1800" dirty="0"/>
              <a:t> </a:t>
            </a:r>
            <a:r>
              <a:rPr lang="fr-FR" sz="1800" dirty="0" err="1"/>
              <a:t>opendata</a:t>
            </a:r>
            <a:r>
              <a:rPr lang="fr-FR" sz="1800" dirty="0"/>
              <a:t> avec DOI</a:t>
            </a:r>
          </a:p>
        </p:txBody>
      </p:sp>
    </p:spTree>
    <p:extLst>
      <p:ext uri="{BB962C8B-B14F-4D97-AF65-F5344CB8AC3E}">
        <p14:creationId xmlns:p14="http://schemas.microsoft.com/office/powerpoint/2010/main" val="3615583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187B50-DF6E-314B-9DB5-A8DC871AC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Les données IoT?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0480080-AF66-9C41-9D6A-3C1B6C34E8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Index</a:t>
            </a:r>
          </a:p>
          <a:p>
            <a:r>
              <a:rPr lang="fr-FR"/>
              <a:t>Database</a:t>
            </a:r>
          </a:p>
        </p:txBody>
      </p:sp>
      <p:pic>
        <p:nvPicPr>
          <p:cNvPr id="4" name="Image 3" descr="Une image contenant Police, logo, Graphique, symbole&#10;&#10;Description générée automatiquement">
            <a:extLst>
              <a:ext uri="{FF2B5EF4-FFF2-40B4-BE49-F238E27FC236}">
                <a16:creationId xmlns:a16="http://schemas.microsoft.com/office/drawing/2014/main" id="{825123FE-7B7D-708B-0827-F8FA4CE7E4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079" y="29869"/>
            <a:ext cx="1147922" cy="82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77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319EE6AB0FEE47A06ADE2D64326A2C" ma:contentTypeVersion="11" ma:contentTypeDescription="Crée un document." ma:contentTypeScope="" ma:versionID="12877a6c12ed6f9d843238c46063b02e">
  <xsd:schema xmlns:xsd="http://www.w3.org/2001/XMLSchema" xmlns:xs="http://www.w3.org/2001/XMLSchema" xmlns:p="http://schemas.microsoft.com/office/2006/metadata/properties" xmlns:ns3="40d28d27-aef0-4b79-9a60-30d5425488ed" targetNamespace="http://schemas.microsoft.com/office/2006/metadata/properties" ma:root="true" ma:fieldsID="ac02ff90299910518099620e28e70042" ns3:_="">
    <xsd:import namespace="40d28d27-aef0-4b79-9a60-30d5425488e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d28d27-aef0-4b79-9a60-30d5425488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B67A9DE-CB96-4708-901C-17D4CA055A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0d28d27-aef0-4b79-9a60-30d5425488e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A52D0C0-4BF8-4503-86D7-EB41E20134C5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40d28d27-aef0-4b79-9a60-30d5425488ed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6B4AB8B-A745-4576-8D65-F98035ECE78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16521</TotalTime>
  <Words>1176</Words>
  <Application>Microsoft Macintosh PowerPoint</Application>
  <PresentationFormat>Affichage à l'écran (4:3)</PresentationFormat>
  <Paragraphs>288</Paragraphs>
  <Slides>26</Slides>
  <Notes>7</Notes>
  <HiddenSlides>2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5" baseType="lpstr">
      <vt:lpstr>Arial</vt:lpstr>
      <vt:lpstr>Arial Black</vt:lpstr>
      <vt:lpstr>Calibri</vt:lpstr>
      <vt:lpstr>Calibri Light</vt:lpstr>
      <vt:lpstr>High Tower Text</vt:lpstr>
      <vt:lpstr>Tahoma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Qu’est ce que le CEBA ?   Cloud Environnemental au Bénéfice de l’Auvergne</vt:lpstr>
      <vt:lpstr>Fonctionnalités Web Portal </vt:lpstr>
      <vt:lpstr>Fonctionnalités</vt:lpstr>
      <vt:lpstr>Jeux de données</vt:lpstr>
      <vt:lpstr>Les données IoT?</vt:lpstr>
      <vt:lpstr>Réseaux de capteurs</vt:lpstr>
      <vt:lpstr>Présentation PowerPoint</vt:lpstr>
      <vt:lpstr>Objectifs TERRA FORMA</vt:lpstr>
      <vt:lpstr>Du capteur aux serveurs de données</vt:lpstr>
      <vt:lpstr>Vue globale</vt:lpstr>
      <vt:lpstr>Architecture TERRA FORMA</vt:lpstr>
      <vt:lpstr>Architecture TF évaluée</vt:lpstr>
      <vt:lpstr>Premier dashboard public pour TF !</vt:lpstr>
      <vt:lpstr>Présentation PowerPoint</vt:lpstr>
      <vt:lpstr>L’ambition FAIR-EASE (2022-2025)</vt:lpstr>
      <vt:lpstr>Évolutions FAIR EASE</vt:lpstr>
      <vt:lpstr>Une vue globale</vt:lpstr>
      <vt:lpstr>Concevoir un datalake…house déployé sur plusieurs infrastructures</vt:lpstr>
      <vt:lpstr>Tester/intégrer/déployer/ de nouveaux outils/services</vt:lpstr>
      <vt:lpstr>Pour Conclure</vt:lpstr>
      <vt:lpstr>Présentation PowerPoint</vt:lpstr>
      <vt:lpstr>CEBA Aide aux projets ?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 Laboratoire de Physique de Clermont PLUS</dc:title>
  <dc:creator>Nicolas Pillet</dc:creator>
  <cp:lastModifiedBy>David Sarramia</cp:lastModifiedBy>
  <cp:revision>622</cp:revision>
  <cp:lastPrinted>2017-12-15T13:54:25Z</cp:lastPrinted>
  <dcterms:created xsi:type="dcterms:W3CDTF">2017-01-05T14:05:29Z</dcterms:created>
  <dcterms:modified xsi:type="dcterms:W3CDTF">2024-11-15T08:39:43Z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0x01010025319EE6AB0FEE47A06ADE2D64326A2C</vt:lpwstr>
  </property>
</Properties>
</file>