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44" r:id="rId2"/>
    <p:sldId id="345" r:id="rId3"/>
    <p:sldId id="411" r:id="rId4"/>
    <p:sldId id="428" r:id="rId5"/>
    <p:sldId id="299" r:id="rId6"/>
    <p:sldId id="358" r:id="rId7"/>
    <p:sldId id="416" r:id="rId8"/>
    <p:sldId id="260" r:id="rId9"/>
    <p:sldId id="417" r:id="rId10"/>
    <p:sldId id="434" r:id="rId11"/>
    <p:sldId id="419" r:id="rId12"/>
    <p:sldId id="420" r:id="rId13"/>
    <p:sldId id="433" r:id="rId14"/>
    <p:sldId id="256" r:id="rId15"/>
    <p:sldId id="431" r:id="rId16"/>
    <p:sldId id="331" r:id="rId17"/>
    <p:sldId id="396" r:id="rId18"/>
    <p:sldId id="401" r:id="rId19"/>
    <p:sldId id="415" r:id="rId20"/>
    <p:sldId id="387" r:id="rId21"/>
    <p:sldId id="418" r:id="rId22"/>
    <p:sldId id="429" r:id="rId23"/>
    <p:sldId id="289" r:id="rId24"/>
    <p:sldId id="258" r:id="rId25"/>
    <p:sldId id="270" r:id="rId26"/>
    <p:sldId id="271" r:id="rId27"/>
    <p:sldId id="277" r:id="rId28"/>
    <p:sldId id="427" r:id="rId29"/>
    <p:sldId id="296" r:id="rId30"/>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A4BC62-36D7-CFDB-0F81-5579A6C6701C}">
  <a:tblStyle styleId="{ECA4BC62-36D7-CFDB-0F81-5579A6C6701C}"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22" autoAdjust="0"/>
    <p:restoredTop sz="94660"/>
  </p:normalViewPr>
  <p:slideViewPr>
    <p:cSldViewPr>
      <p:cViewPr varScale="1">
        <p:scale>
          <a:sx n="76" d="100"/>
          <a:sy n="76" d="100"/>
        </p:scale>
        <p:origin x="475"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4F10E-EA72-493D-8CB4-D997863E9B9E}"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fr-FR"/>
        </a:p>
      </dgm:t>
    </dgm:pt>
    <dgm:pt modelId="{235DF552-0107-4A01-8E4E-EEFAA7B81601}">
      <dgm:prSet phldrT="[Texte]"/>
      <dgm:spPr>
        <a:xfrm>
          <a:off x="1983867" y="330"/>
          <a:ext cx="1432265" cy="1432265"/>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Internet des Objets</a:t>
          </a:r>
        </a:p>
      </dgm:t>
    </dgm:pt>
    <dgm:pt modelId="{7DE87D80-B1B9-4C53-ABEA-7624E69A539A}" type="parTrans" cxnId="{B4EBAF78-ECAF-48C0-8879-B2159A9E33F7}">
      <dgm:prSet/>
      <dgm:spPr/>
      <dgm:t>
        <a:bodyPr/>
        <a:lstStyle/>
        <a:p>
          <a:endParaRPr lang="fr-FR"/>
        </a:p>
      </dgm:t>
    </dgm:pt>
    <dgm:pt modelId="{0DE529B7-625A-49DE-BC97-81E47FED975E}" type="sibTrans" cxnId="{B4EBAF78-ECAF-48C0-8879-B2159A9E33F7}">
      <dgm:prSet/>
      <dgm:spPr>
        <a:xfrm>
          <a:off x="475297" y="664901"/>
          <a:ext cx="4449405" cy="4449405"/>
        </a:xfrm>
        <a:prstGeom prst="blockArc">
          <a:avLst>
            <a:gd name="adj1" fmla="val 16200000"/>
            <a:gd name="adj2" fmla="val 1800000"/>
            <a:gd name="adj3" fmla="val 4635"/>
          </a:avLst>
        </a:prstGeom>
        <a:solidFill>
          <a:srgbClr val="ED7D31">
            <a:hueOff val="0"/>
            <a:satOff val="0"/>
            <a:lumOff val="0"/>
            <a:alphaOff val="0"/>
          </a:srgbClr>
        </a:solidFill>
        <a:ln>
          <a:noFill/>
        </a:ln>
        <a:effectLst/>
      </dgm:spPr>
      <dgm:t>
        <a:bodyPr/>
        <a:lstStyle/>
        <a:p>
          <a:endParaRPr lang="fr-FR"/>
        </a:p>
      </dgm:t>
    </dgm:pt>
    <dgm:pt modelId="{4211947B-8755-4D8C-BC51-0541F799BC45}">
      <dgm:prSet phldrT="[Texte]"/>
      <dgm:spPr>
        <a:xfrm>
          <a:off x="3865862" y="3260042"/>
          <a:ext cx="1432265" cy="1432265"/>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Big Data</a:t>
          </a:r>
        </a:p>
      </dgm:t>
    </dgm:pt>
    <dgm:pt modelId="{76F7FD75-9D53-40C2-A130-1DF12C3D0560}" type="parTrans" cxnId="{2E869134-8B09-46DA-83A8-34A56C4F73AD}">
      <dgm:prSet/>
      <dgm:spPr/>
      <dgm:t>
        <a:bodyPr/>
        <a:lstStyle/>
        <a:p>
          <a:endParaRPr lang="fr-FR"/>
        </a:p>
      </dgm:t>
    </dgm:pt>
    <dgm:pt modelId="{71CD25AB-EA13-4945-9179-F638A35F9E96}" type="sibTrans" cxnId="{2E869134-8B09-46DA-83A8-34A56C4F73AD}">
      <dgm:prSet/>
      <dgm:spPr>
        <a:xfrm>
          <a:off x="475297" y="664901"/>
          <a:ext cx="4449405" cy="4449405"/>
        </a:xfrm>
        <a:prstGeom prst="blockArc">
          <a:avLst>
            <a:gd name="adj1" fmla="val 1800000"/>
            <a:gd name="adj2" fmla="val 9000000"/>
            <a:gd name="adj3" fmla="val 4635"/>
          </a:avLst>
        </a:prstGeom>
        <a:solidFill>
          <a:srgbClr val="A5A5A5">
            <a:hueOff val="0"/>
            <a:satOff val="0"/>
            <a:lumOff val="0"/>
            <a:alphaOff val="0"/>
          </a:srgbClr>
        </a:solidFill>
        <a:ln>
          <a:noFill/>
        </a:ln>
        <a:effectLst/>
      </dgm:spPr>
      <dgm:t>
        <a:bodyPr/>
        <a:lstStyle/>
        <a:p>
          <a:endParaRPr lang="fr-FR"/>
        </a:p>
      </dgm:t>
    </dgm:pt>
    <dgm:pt modelId="{A2DFE7D0-B1B7-4602-8AB6-BEF854F1EE5F}">
      <dgm:prSet phldrT="[Texte]"/>
      <dgm:spPr/>
      <dgm:t>
        <a:bodyPr/>
        <a:lstStyle/>
        <a:p>
          <a:endParaRPr lang="fr-FR" dirty="0"/>
        </a:p>
      </dgm:t>
    </dgm:pt>
    <dgm:pt modelId="{77CCB8A6-72D6-4D48-BED8-DA9D02C83408}" type="parTrans" cxnId="{91E8D388-D782-4E6F-8A27-8BB676F02307}">
      <dgm:prSet/>
      <dgm:spPr/>
      <dgm:t>
        <a:bodyPr/>
        <a:lstStyle/>
        <a:p>
          <a:endParaRPr lang="fr-FR"/>
        </a:p>
      </dgm:t>
    </dgm:pt>
    <dgm:pt modelId="{931E7C2C-E1F5-4185-A58F-9C5F4A3A8BF2}" type="sibTrans" cxnId="{91E8D388-D782-4E6F-8A27-8BB676F02307}">
      <dgm:prSet/>
      <dgm:spPr/>
      <dgm:t>
        <a:bodyPr/>
        <a:lstStyle/>
        <a:p>
          <a:endParaRPr lang="fr-FR"/>
        </a:p>
      </dgm:t>
    </dgm:pt>
    <dgm:pt modelId="{65111343-1608-4E97-B9DE-F8A729FC0546}">
      <dgm:prSet phldrT="[Texte]"/>
      <dgm:spPr/>
      <dgm:t>
        <a:bodyPr/>
        <a:lstStyle/>
        <a:p>
          <a:endParaRPr lang="fr-FR"/>
        </a:p>
      </dgm:t>
    </dgm:pt>
    <dgm:pt modelId="{B6C17B87-D0B1-497C-99DE-E7C8F8B6B57E}" type="parTrans" cxnId="{7D65D1AC-D777-4961-AB6E-749B6634C9FE}">
      <dgm:prSet/>
      <dgm:spPr/>
      <dgm:t>
        <a:bodyPr/>
        <a:lstStyle/>
        <a:p>
          <a:endParaRPr lang="fr-FR"/>
        </a:p>
      </dgm:t>
    </dgm:pt>
    <dgm:pt modelId="{387A8776-D01C-47FB-86BD-02C98841D258}" type="sibTrans" cxnId="{7D65D1AC-D777-4961-AB6E-749B6634C9FE}">
      <dgm:prSet/>
      <dgm:spPr/>
      <dgm:t>
        <a:bodyPr/>
        <a:lstStyle/>
        <a:p>
          <a:endParaRPr lang="fr-FR"/>
        </a:p>
      </dgm:t>
    </dgm:pt>
    <dgm:pt modelId="{CA9289BC-7D1F-4EE5-BF4A-8C03CBE044C0}">
      <dgm:prSet phldrT="[Texte]"/>
      <dgm:spPr>
        <a:xfrm>
          <a:off x="101871" y="3260042"/>
          <a:ext cx="1432265" cy="1432265"/>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Calibri" panose="020F0502020204030204"/>
              <a:ea typeface="+mn-ea"/>
              <a:cs typeface="+mn-cs"/>
            </a:rPr>
            <a:t>Intelligence </a:t>
          </a:r>
          <a:r>
            <a:rPr lang="fr-FR" b="1" dirty="0" err="1">
              <a:solidFill>
                <a:sysClr val="window" lastClr="FFFFFF"/>
              </a:solidFill>
              <a:latin typeface="Calibri" panose="020F0502020204030204"/>
              <a:ea typeface="+mn-ea"/>
              <a:cs typeface="+mn-cs"/>
            </a:rPr>
            <a:t>articifielle</a:t>
          </a:r>
          <a:endParaRPr lang="fr-FR" b="1" dirty="0">
            <a:solidFill>
              <a:sysClr val="window" lastClr="FFFFFF"/>
            </a:solidFill>
            <a:latin typeface="Calibri" panose="020F0502020204030204"/>
            <a:ea typeface="+mn-ea"/>
            <a:cs typeface="+mn-cs"/>
          </a:endParaRPr>
        </a:p>
      </dgm:t>
    </dgm:pt>
    <dgm:pt modelId="{E6D69BCC-4433-4775-B3C7-AEAA0BF8DA42}" type="parTrans" cxnId="{60BE830E-B077-4DE9-BA5F-52B7D4384BB5}">
      <dgm:prSet/>
      <dgm:spPr/>
      <dgm:t>
        <a:bodyPr/>
        <a:lstStyle/>
        <a:p>
          <a:endParaRPr lang="fr-FR"/>
        </a:p>
      </dgm:t>
    </dgm:pt>
    <dgm:pt modelId="{0C8AC5E9-0402-46FB-BF4D-FCCC6CEB5BBB}" type="sibTrans" cxnId="{60BE830E-B077-4DE9-BA5F-52B7D4384BB5}">
      <dgm:prSet/>
      <dgm:spPr>
        <a:xfrm>
          <a:off x="475297" y="664901"/>
          <a:ext cx="4449405" cy="4449405"/>
        </a:xfrm>
        <a:prstGeom prst="blockArc">
          <a:avLst>
            <a:gd name="adj1" fmla="val 9000000"/>
            <a:gd name="adj2" fmla="val 16200000"/>
            <a:gd name="adj3" fmla="val 4635"/>
          </a:avLst>
        </a:prstGeom>
        <a:solidFill>
          <a:srgbClr val="FFC000">
            <a:hueOff val="0"/>
            <a:satOff val="0"/>
            <a:lumOff val="0"/>
            <a:alphaOff val="0"/>
          </a:srgbClr>
        </a:solidFill>
        <a:ln>
          <a:noFill/>
        </a:ln>
        <a:effectLst/>
      </dgm:spPr>
      <dgm:t>
        <a:bodyPr/>
        <a:lstStyle/>
        <a:p>
          <a:endParaRPr lang="fr-FR"/>
        </a:p>
      </dgm:t>
    </dgm:pt>
    <dgm:pt modelId="{3F2D9002-3787-4864-8084-BCC8E1C6FD1B}">
      <dgm:prSet phldrT="[Texte]"/>
      <dgm:spPr>
        <a:xfrm>
          <a:off x="1718633" y="1866470"/>
          <a:ext cx="2046093" cy="2046093"/>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dirty="0">
              <a:solidFill>
                <a:sysClr val="window" lastClr="FFFFFF"/>
              </a:solidFill>
              <a:latin typeface="Calibri" panose="020F0502020204030204"/>
              <a:ea typeface="+mn-ea"/>
              <a:cs typeface="+mn-cs"/>
            </a:rPr>
            <a:t> </a:t>
          </a:r>
        </a:p>
      </dgm:t>
    </dgm:pt>
    <dgm:pt modelId="{E65050F5-235E-4494-A4CF-2B9C5FAF6EA9}" type="sibTrans" cxnId="{E4EFE101-EDCE-404A-83C4-8BA80848901D}">
      <dgm:prSet/>
      <dgm:spPr/>
      <dgm:t>
        <a:bodyPr/>
        <a:lstStyle/>
        <a:p>
          <a:endParaRPr lang="fr-FR"/>
        </a:p>
      </dgm:t>
    </dgm:pt>
    <dgm:pt modelId="{3675CECB-4461-4751-93BF-70B422426D89}" type="parTrans" cxnId="{E4EFE101-EDCE-404A-83C4-8BA80848901D}">
      <dgm:prSet/>
      <dgm:spPr/>
      <dgm:t>
        <a:bodyPr/>
        <a:lstStyle/>
        <a:p>
          <a:endParaRPr lang="fr-FR"/>
        </a:p>
      </dgm:t>
    </dgm:pt>
    <dgm:pt modelId="{EE2D9A69-DB4C-46D4-AC28-E310C1894D49}" type="pres">
      <dgm:prSet presAssocID="{05E4F10E-EA72-493D-8CB4-D997863E9B9E}" presName="Name0" presStyleCnt="0">
        <dgm:presLayoutVars>
          <dgm:chMax val="1"/>
          <dgm:dir/>
          <dgm:animLvl val="ctr"/>
          <dgm:resizeHandles val="exact"/>
        </dgm:presLayoutVars>
      </dgm:prSet>
      <dgm:spPr/>
    </dgm:pt>
    <dgm:pt modelId="{7FEDC6FA-5BAC-4F20-A8AD-681B50674DB0}" type="pres">
      <dgm:prSet presAssocID="{3F2D9002-3787-4864-8084-BCC8E1C6FD1B}" presName="centerShape" presStyleLbl="node0" presStyleIdx="0" presStyleCnt="1" custLinFactNeighborX="959" custLinFactNeighborY="-2"/>
      <dgm:spPr/>
    </dgm:pt>
    <dgm:pt modelId="{0856D778-B33E-49C9-AD81-B8FA3D1B8081}" type="pres">
      <dgm:prSet presAssocID="{235DF552-0107-4A01-8E4E-EEFAA7B81601}" presName="node" presStyleLbl="node1" presStyleIdx="0" presStyleCnt="3">
        <dgm:presLayoutVars>
          <dgm:bulletEnabled val="1"/>
        </dgm:presLayoutVars>
      </dgm:prSet>
      <dgm:spPr/>
    </dgm:pt>
    <dgm:pt modelId="{D54DDB47-FCC3-416E-909B-C0C35FCF06A8}" type="pres">
      <dgm:prSet presAssocID="{235DF552-0107-4A01-8E4E-EEFAA7B81601}" presName="dummy" presStyleCnt="0"/>
      <dgm:spPr/>
    </dgm:pt>
    <dgm:pt modelId="{6F5D3D86-AE23-48C9-8021-C40E892665D1}" type="pres">
      <dgm:prSet presAssocID="{0DE529B7-625A-49DE-BC97-81E47FED975E}" presName="sibTrans" presStyleLbl="sibTrans2D1" presStyleIdx="0" presStyleCnt="3"/>
      <dgm:spPr/>
    </dgm:pt>
    <dgm:pt modelId="{1F8EA309-B3A8-40E6-AD26-82AE783342D0}" type="pres">
      <dgm:prSet presAssocID="{4211947B-8755-4D8C-BC51-0541F799BC45}" presName="node" presStyleLbl="node1" presStyleIdx="1" presStyleCnt="3">
        <dgm:presLayoutVars>
          <dgm:bulletEnabled val="1"/>
        </dgm:presLayoutVars>
      </dgm:prSet>
      <dgm:spPr/>
    </dgm:pt>
    <dgm:pt modelId="{A120C640-2AE5-4788-965E-DA11A4E8F3C8}" type="pres">
      <dgm:prSet presAssocID="{4211947B-8755-4D8C-BC51-0541F799BC45}" presName="dummy" presStyleCnt="0"/>
      <dgm:spPr/>
    </dgm:pt>
    <dgm:pt modelId="{A1924686-760B-4FCA-A632-8E6386D6E23E}" type="pres">
      <dgm:prSet presAssocID="{71CD25AB-EA13-4945-9179-F638A35F9E96}" presName="sibTrans" presStyleLbl="sibTrans2D1" presStyleIdx="1" presStyleCnt="3"/>
      <dgm:spPr/>
    </dgm:pt>
    <dgm:pt modelId="{EB9B4C91-59C7-45A9-A50F-60B42A002FCE}" type="pres">
      <dgm:prSet presAssocID="{CA9289BC-7D1F-4EE5-BF4A-8C03CBE044C0}" presName="node" presStyleLbl="node1" presStyleIdx="2" presStyleCnt="3">
        <dgm:presLayoutVars>
          <dgm:bulletEnabled val="1"/>
        </dgm:presLayoutVars>
      </dgm:prSet>
      <dgm:spPr/>
    </dgm:pt>
    <dgm:pt modelId="{4E030841-D1E5-4492-BB50-CE5D573A5596}" type="pres">
      <dgm:prSet presAssocID="{CA9289BC-7D1F-4EE5-BF4A-8C03CBE044C0}" presName="dummy" presStyleCnt="0"/>
      <dgm:spPr/>
    </dgm:pt>
    <dgm:pt modelId="{E8C1199F-8D29-448B-A808-8733D83CB515}" type="pres">
      <dgm:prSet presAssocID="{0C8AC5E9-0402-46FB-BF4D-FCCC6CEB5BBB}" presName="sibTrans" presStyleLbl="sibTrans2D1" presStyleIdx="2" presStyleCnt="3"/>
      <dgm:spPr/>
    </dgm:pt>
  </dgm:ptLst>
  <dgm:cxnLst>
    <dgm:cxn modelId="{E4EFE101-EDCE-404A-83C4-8BA80848901D}" srcId="{05E4F10E-EA72-493D-8CB4-D997863E9B9E}" destId="{3F2D9002-3787-4864-8084-BCC8E1C6FD1B}" srcOrd="0" destOrd="0" parTransId="{3675CECB-4461-4751-93BF-70B422426D89}" sibTransId="{E65050F5-235E-4494-A4CF-2B9C5FAF6EA9}"/>
    <dgm:cxn modelId="{60BE830E-B077-4DE9-BA5F-52B7D4384BB5}" srcId="{3F2D9002-3787-4864-8084-BCC8E1C6FD1B}" destId="{CA9289BC-7D1F-4EE5-BF4A-8C03CBE044C0}" srcOrd="2" destOrd="0" parTransId="{E6D69BCC-4433-4775-B3C7-AEAA0BF8DA42}" sibTransId="{0C8AC5E9-0402-46FB-BF4D-FCCC6CEB5BBB}"/>
    <dgm:cxn modelId="{C8ACA40E-41AA-4A1A-880A-D0F93327F0E2}" type="presOf" srcId="{0DE529B7-625A-49DE-BC97-81E47FED975E}" destId="{6F5D3D86-AE23-48C9-8021-C40E892665D1}" srcOrd="0" destOrd="0" presId="urn:microsoft.com/office/officeart/2005/8/layout/radial6"/>
    <dgm:cxn modelId="{2E869134-8B09-46DA-83A8-34A56C4F73AD}" srcId="{3F2D9002-3787-4864-8084-BCC8E1C6FD1B}" destId="{4211947B-8755-4D8C-BC51-0541F799BC45}" srcOrd="1" destOrd="0" parTransId="{76F7FD75-9D53-40C2-A130-1DF12C3D0560}" sibTransId="{71CD25AB-EA13-4945-9179-F638A35F9E96}"/>
    <dgm:cxn modelId="{D564433F-BBE1-4A4A-8EF2-FD156CE18405}" type="presOf" srcId="{71CD25AB-EA13-4945-9179-F638A35F9E96}" destId="{A1924686-760B-4FCA-A632-8E6386D6E23E}" srcOrd="0" destOrd="0" presId="urn:microsoft.com/office/officeart/2005/8/layout/radial6"/>
    <dgm:cxn modelId="{B1511F64-E30C-4D71-A98B-35044266ADE0}" type="presOf" srcId="{05E4F10E-EA72-493D-8CB4-D997863E9B9E}" destId="{EE2D9A69-DB4C-46D4-AC28-E310C1894D49}" srcOrd="0" destOrd="0" presId="urn:microsoft.com/office/officeart/2005/8/layout/radial6"/>
    <dgm:cxn modelId="{566E036D-B74C-427D-9829-812E3A9621F8}" type="presOf" srcId="{235DF552-0107-4A01-8E4E-EEFAA7B81601}" destId="{0856D778-B33E-49C9-AD81-B8FA3D1B8081}" srcOrd="0" destOrd="0" presId="urn:microsoft.com/office/officeart/2005/8/layout/radial6"/>
    <dgm:cxn modelId="{E77E2852-F7E4-4535-8206-54FA1A723A79}" type="presOf" srcId="{0C8AC5E9-0402-46FB-BF4D-FCCC6CEB5BBB}" destId="{E8C1199F-8D29-448B-A808-8733D83CB515}" srcOrd="0" destOrd="0" presId="urn:microsoft.com/office/officeart/2005/8/layout/radial6"/>
    <dgm:cxn modelId="{B4EBAF78-ECAF-48C0-8879-B2159A9E33F7}" srcId="{3F2D9002-3787-4864-8084-BCC8E1C6FD1B}" destId="{235DF552-0107-4A01-8E4E-EEFAA7B81601}" srcOrd="0" destOrd="0" parTransId="{7DE87D80-B1B9-4C53-ABEA-7624E69A539A}" sibTransId="{0DE529B7-625A-49DE-BC97-81E47FED975E}"/>
    <dgm:cxn modelId="{91E8D388-D782-4E6F-8A27-8BB676F02307}" srcId="{05E4F10E-EA72-493D-8CB4-D997863E9B9E}" destId="{A2DFE7D0-B1B7-4602-8AB6-BEF854F1EE5F}" srcOrd="1" destOrd="0" parTransId="{77CCB8A6-72D6-4D48-BED8-DA9D02C83408}" sibTransId="{931E7C2C-E1F5-4185-A58F-9C5F4A3A8BF2}"/>
    <dgm:cxn modelId="{910B2A8B-D701-4D8E-9A63-3BEA57BD152B}" type="presOf" srcId="{CA9289BC-7D1F-4EE5-BF4A-8C03CBE044C0}" destId="{EB9B4C91-59C7-45A9-A50F-60B42A002FCE}" srcOrd="0" destOrd="0" presId="urn:microsoft.com/office/officeart/2005/8/layout/radial6"/>
    <dgm:cxn modelId="{7D65D1AC-D777-4961-AB6E-749B6634C9FE}" srcId="{A2DFE7D0-B1B7-4602-8AB6-BEF854F1EE5F}" destId="{65111343-1608-4E97-B9DE-F8A729FC0546}" srcOrd="0" destOrd="0" parTransId="{B6C17B87-D0B1-497C-99DE-E7C8F8B6B57E}" sibTransId="{387A8776-D01C-47FB-86BD-02C98841D258}"/>
    <dgm:cxn modelId="{143AB7B9-9724-4E9E-9F35-A4BD41427089}" type="presOf" srcId="{3F2D9002-3787-4864-8084-BCC8E1C6FD1B}" destId="{7FEDC6FA-5BAC-4F20-A8AD-681B50674DB0}" srcOrd="0" destOrd="0" presId="urn:microsoft.com/office/officeart/2005/8/layout/radial6"/>
    <dgm:cxn modelId="{4AB047E5-9E73-4D84-8330-AE224E011EB7}" type="presOf" srcId="{4211947B-8755-4D8C-BC51-0541F799BC45}" destId="{1F8EA309-B3A8-40E6-AD26-82AE783342D0}" srcOrd="0" destOrd="0" presId="urn:microsoft.com/office/officeart/2005/8/layout/radial6"/>
    <dgm:cxn modelId="{48918B6A-21CA-4146-9F74-F836385D864D}" type="presParOf" srcId="{EE2D9A69-DB4C-46D4-AC28-E310C1894D49}" destId="{7FEDC6FA-5BAC-4F20-A8AD-681B50674DB0}" srcOrd="0" destOrd="0" presId="urn:microsoft.com/office/officeart/2005/8/layout/radial6"/>
    <dgm:cxn modelId="{DF739654-A370-48AE-93A3-D74D3CAC6ECF}" type="presParOf" srcId="{EE2D9A69-DB4C-46D4-AC28-E310C1894D49}" destId="{0856D778-B33E-49C9-AD81-B8FA3D1B8081}" srcOrd="1" destOrd="0" presId="urn:microsoft.com/office/officeart/2005/8/layout/radial6"/>
    <dgm:cxn modelId="{C953D96A-FDC3-4D59-B666-A85FC5A32545}" type="presParOf" srcId="{EE2D9A69-DB4C-46D4-AC28-E310C1894D49}" destId="{D54DDB47-FCC3-416E-909B-C0C35FCF06A8}" srcOrd="2" destOrd="0" presId="urn:microsoft.com/office/officeart/2005/8/layout/radial6"/>
    <dgm:cxn modelId="{F5491E90-377D-42B0-89D5-E1BA2A027052}" type="presParOf" srcId="{EE2D9A69-DB4C-46D4-AC28-E310C1894D49}" destId="{6F5D3D86-AE23-48C9-8021-C40E892665D1}" srcOrd="3" destOrd="0" presId="urn:microsoft.com/office/officeart/2005/8/layout/radial6"/>
    <dgm:cxn modelId="{0BAFAEC1-F188-4829-A22C-35315785091A}" type="presParOf" srcId="{EE2D9A69-DB4C-46D4-AC28-E310C1894D49}" destId="{1F8EA309-B3A8-40E6-AD26-82AE783342D0}" srcOrd="4" destOrd="0" presId="urn:microsoft.com/office/officeart/2005/8/layout/radial6"/>
    <dgm:cxn modelId="{5A2D3D56-3B7F-4113-98FE-3B80316627E9}" type="presParOf" srcId="{EE2D9A69-DB4C-46D4-AC28-E310C1894D49}" destId="{A120C640-2AE5-4788-965E-DA11A4E8F3C8}" srcOrd="5" destOrd="0" presId="urn:microsoft.com/office/officeart/2005/8/layout/radial6"/>
    <dgm:cxn modelId="{DABB099A-A1CA-4EFB-A656-7CAADDD257F8}" type="presParOf" srcId="{EE2D9A69-DB4C-46D4-AC28-E310C1894D49}" destId="{A1924686-760B-4FCA-A632-8E6386D6E23E}" srcOrd="6" destOrd="0" presId="urn:microsoft.com/office/officeart/2005/8/layout/radial6"/>
    <dgm:cxn modelId="{D2FA0C44-9486-446D-999B-8C3A2ECCA594}" type="presParOf" srcId="{EE2D9A69-DB4C-46D4-AC28-E310C1894D49}" destId="{EB9B4C91-59C7-45A9-A50F-60B42A002FCE}" srcOrd="7" destOrd="0" presId="urn:microsoft.com/office/officeart/2005/8/layout/radial6"/>
    <dgm:cxn modelId="{D685C0AD-1BA1-43AC-AA01-B684CB00B6CF}" type="presParOf" srcId="{EE2D9A69-DB4C-46D4-AC28-E310C1894D49}" destId="{4E030841-D1E5-4492-BB50-CE5D573A5596}" srcOrd="8" destOrd="0" presId="urn:microsoft.com/office/officeart/2005/8/layout/radial6"/>
    <dgm:cxn modelId="{0E5B267B-9407-44AE-91C7-37276D47919F}" type="presParOf" srcId="{EE2D9A69-DB4C-46D4-AC28-E310C1894D49}" destId="{E8C1199F-8D29-448B-A808-8733D83CB515}" srcOrd="9"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1199F-8D29-448B-A808-8733D83CB515}">
      <dsp:nvSpPr>
        <dsp:cNvPr id="0" name=""/>
        <dsp:cNvSpPr/>
      </dsp:nvSpPr>
      <dsp:spPr>
        <a:xfrm>
          <a:off x="475297" y="664901"/>
          <a:ext cx="4449405" cy="4449405"/>
        </a:xfrm>
        <a:prstGeom prst="blockArc">
          <a:avLst>
            <a:gd name="adj1" fmla="val 9000000"/>
            <a:gd name="adj2" fmla="val 16200000"/>
            <a:gd name="adj3" fmla="val 4635"/>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1924686-760B-4FCA-A632-8E6386D6E23E}">
      <dsp:nvSpPr>
        <dsp:cNvPr id="0" name=""/>
        <dsp:cNvSpPr/>
      </dsp:nvSpPr>
      <dsp:spPr>
        <a:xfrm>
          <a:off x="475297" y="664901"/>
          <a:ext cx="4449405" cy="4449405"/>
        </a:xfrm>
        <a:prstGeom prst="blockArc">
          <a:avLst>
            <a:gd name="adj1" fmla="val 1800000"/>
            <a:gd name="adj2" fmla="val 9000000"/>
            <a:gd name="adj3" fmla="val 4635"/>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F5D3D86-AE23-48C9-8021-C40E892665D1}">
      <dsp:nvSpPr>
        <dsp:cNvPr id="0" name=""/>
        <dsp:cNvSpPr/>
      </dsp:nvSpPr>
      <dsp:spPr>
        <a:xfrm>
          <a:off x="475297" y="664901"/>
          <a:ext cx="4449405" cy="4449405"/>
        </a:xfrm>
        <a:prstGeom prst="blockArc">
          <a:avLst>
            <a:gd name="adj1" fmla="val 16200000"/>
            <a:gd name="adj2" fmla="val 1800000"/>
            <a:gd name="adj3" fmla="val 4635"/>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FEDC6FA-5BAC-4F20-A8AD-681B50674DB0}">
      <dsp:nvSpPr>
        <dsp:cNvPr id="0" name=""/>
        <dsp:cNvSpPr/>
      </dsp:nvSpPr>
      <dsp:spPr>
        <a:xfrm>
          <a:off x="1718633" y="1866470"/>
          <a:ext cx="2046093" cy="2046093"/>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fr-FR" sz="6500" kern="1200" dirty="0">
              <a:solidFill>
                <a:sysClr val="window" lastClr="FFFFFF"/>
              </a:solidFill>
              <a:latin typeface="Calibri" panose="020F0502020204030204"/>
              <a:ea typeface="+mn-ea"/>
              <a:cs typeface="+mn-cs"/>
            </a:rPr>
            <a:t> </a:t>
          </a:r>
        </a:p>
      </dsp:txBody>
      <dsp:txXfrm>
        <a:off x="2018276" y="2166113"/>
        <a:ext cx="1446807" cy="1446807"/>
      </dsp:txXfrm>
    </dsp:sp>
    <dsp:sp modelId="{0856D778-B33E-49C9-AD81-B8FA3D1B8081}">
      <dsp:nvSpPr>
        <dsp:cNvPr id="0" name=""/>
        <dsp:cNvSpPr/>
      </dsp:nvSpPr>
      <dsp:spPr>
        <a:xfrm>
          <a:off x="1983867" y="330"/>
          <a:ext cx="1432265" cy="1432265"/>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ysClr val="window" lastClr="FFFFFF"/>
              </a:solidFill>
              <a:latin typeface="Calibri" panose="020F0502020204030204"/>
              <a:ea typeface="+mn-ea"/>
              <a:cs typeface="+mn-cs"/>
            </a:rPr>
            <a:t>Internet des Objets</a:t>
          </a:r>
        </a:p>
      </dsp:txBody>
      <dsp:txXfrm>
        <a:off x="2193617" y="210080"/>
        <a:ext cx="1012765" cy="1012765"/>
      </dsp:txXfrm>
    </dsp:sp>
    <dsp:sp modelId="{1F8EA309-B3A8-40E6-AD26-82AE783342D0}">
      <dsp:nvSpPr>
        <dsp:cNvPr id="0" name=""/>
        <dsp:cNvSpPr/>
      </dsp:nvSpPr>
      <dsp:spPr>
        <a:xfrm>
          <a:off x="3865862" y="3260042"/>
          <a:ext cx="1432265" cy="1432265"/>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ysClr val="window" lastClr="FFFFFF"/>
              </a:solidFill>
              <a:latin typeface="Calibri" panose="020F0502020204030204"/>
              <a:ea typeface="+mn-ea"/>
              <a:cs typeface="+mn-cs"/>
            </a:rPr>
            <a:t>Big Data</a:t>
          </a:r>
        </a:p>
      </dsp:txBody>
      <dsp:txXfrm>
        <a:off x="4075612" y="3469792"/>
        <a:ext cx="1012765" cy="1012765"/>
      </dsp:txXfrm>
    </dsp:sp>
    <dsp:sp modelId="{EB9B4C91-59C7-45A9-A50F-60B42A002FCE}">
      <dsp:nvSpPr>
        <dsp:cNvPr id="0" name=""/>
        <dsp:cNvSpPr/>
      </dsp:nvSpPr>
      <dsp:spPr>
        <a:xfrm>
          <a:off x="101871" y="3260042"/>
          <a:ext cx="1432265" cy="1432265"/>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ysClr val="window" lastClr="FFFFFF"/>
              </a:solidFill>
              <a:latin typeface="Calibri" panose="020F0502020204030204"/>
              <a:ea typeface="+mn-ea"/>
              <a:cs typeface="+mn-cs"/>
            </a:rPr>
            <a:t>Intelligence </a:t>
          </a:r>
          <a:r>
            <a:rPr lang="fr-FR" sz="1500" b="1" kern="1200" dirty="0" err="1">
              <a:solidFill>
                <a:sysClr val="window" lastClr="FFFFFF"/>
              </a:solidFill>
              <a:latin typeface="Calibri" panose="020F0502020204030204"/>
              <a:ea typeface="+mn-ea"/>
              <a:cs typeface="+mn-cs"/>
            </a:rPr>
            <a:t>articifielle</a:t>
          </a:r>
          <a:endParaRPr lang="fr-FR" sz="1500" b="1" kern="1200" dirty="0">
            <a:solidFill>
              <a:sysClr val="window" lastClr="FFFFFF"/>
            </a:solidFill>
            <a:latin typeface="Calibri" panose="020F0502020204030204"/>
            <a:ea typeface="+mn-ea"/>
            <a:cs typeface="+mn-cs"/>
          </a:endParaRPr>
        </a:p>
      </dsp:txBody>
      <dsp:txXfrm>
        <a:off x="311621" y="3469792"/>
        <a:ext cx="1012765" cy="101276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4140E33-53E2-45AC-AFF3-0831FFF5805D}"/>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94BAF2B-94BA-4648-82A5-CCEF9CDACAF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E9155305-C597-4C8E-AFE2-748806851384}" type="datetimeFigureOut">
              <a:rPr lang="fr-FR" smtClean="0"/>
              <a:t>15/11/2024</a:t>
            </a:fld>
            <a:endParaRPr lang="fr-FR"/>
          </a:p>
        </p:txBody>
      </p:sp>
      <p:sp>
        <p:nvSpPr>
          <p:cNvPr id="4" name="Espace réservé du pied de page 3">
            <a:extLst>
              <a:ext uri="{FF2B5EF4-FFF2-40B4-BE49-F238E27FC236}">
                <a16:creationId xmlns:a16="http://schemas.microsoft.com/office/drawing/2014/main" id="{B2D18817-1A57-4D4A-B78A-0B285FECEC7F}"/>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7079DB7-C32B-4987-949E-FFAA99F4A5CE}"/>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33C570B9-CF5D-4470-AB5D-B44A55EE92ED}" type="slidenum">
              <a:rPr lang="fr-FR" smtClean="0"/>
              <a:t>‹N°›</a:t>
            </a:fld>
            <a:endParaRPr lang="fr-FR"/>
          </a:p>
        </p:txBody>
      </p:sp>
    </p:spTree>
    <p:extLst>
      <p:ext uri="{BB962C8B-B14F-4D97-AF65-F5344CB8AC3E}">
        <p14:creationId xmlns:p14="http://schemas.microsoft.com/office/powerpoint/2010/main" val="3684734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9A4751C1-C16B-44D5-8381-880A45DD1D0E}" type="datetimeFigureOut">
              <a:rPr lang="en-GB"/>
              <a:t>15/11/2024</a:t>
            </a:fld>
            <a:endParaRPr lang="en-GB"/>
          </a:p>
        </p:txBody>
      </p:sp>
      <p:sp>
        <p:nvSpPr>
          <p:cNvPr id="4" name="Espace réservé de l'image des diapositives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GB"/>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37511ABC-B803-45C6-B119-24343A9CEE32}" type="slidenum">
              <a:rPr lang="en-GB"/>
              <a:t>‹N°›</a:t>
            </a:fld>
            <a:endParaRPr lang="en-GB"/>
          </a:p>
        </p:txBody>
      </p:sp>
    </p:spTree>
  </p:cSld>
  <p:clrMap bg1="lt1" tx1="dk1" bg2="lt2" tx2="dk2" accent1="accent1" accent2="accent2" accent3="accent3" accent4="accent4" accent5="accent5" accent6="accent6" hlink="hlink" folHlink="folHlink"/>
  <p:hf sldNum="0" hdr="0" ftr="0" dt="0"/>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35155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86A1F43-A487-FC0A-BA66-6B0400F0E843}" type="slidenum">
              <a:rPr/>
              <a:t>26</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F8A7F63-B4D1-F3B3-4CC4-0A1CDF2624B9}" type="slidenum">
              <a:rPr/>
              <a:t>27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6">
            <a:extLst>
              <a:ext uri="{FF2B5EF4-FFF2-40B4-BE49-F238E27FC236}">
                <a16:creationId xmlns:a16="http://schemas.microsoft.com/office/drawing/2014/main" id="{6043DD4E-6C8E-7AD2-196E-80DDC274958E}"/>
              </a:ext>
            </a:extLst>
          </p:cNvPr>
          <p:cNvSpPr txBox="1">
            <a:spLocks noGrp="1"/>
          </p:cNvSpPr>
          <p:nvPr>
            <p:ph type="sldNum" sz="quarter" idx="5"/>
          </p:nvPr>
        </p:nvSpPr>
        <p:spPr>
          <a:ln/>
        </p:spPr>
        <p:txBody>
          <a:bodyPr vert="horz" lIns="0" tIns="0" rIns="0" bIns="0" anchor="b" anchorCtr="0">
            <a:noAutofit/>
          </a:bodyPr>
          <a:lstStyle/>
          <a:p>
            <a:pPr lvl="0"/>
            <a:fld id="{8611A43C-F5FC-45F9-9D26-67E5D721BC3A}" type="slidenum">
              <a:t>14</a:t>
            </a:fld>
            <a:endParaRPr lang="fr-FR"/>
          </a:p>
        </p:txBody>
      </p:sp>
      <p:sp>
        <p:nvSpPr>
          <p:cNvPr id="2" name="Espace réservé de l'image des diapositives 1">
            <a:extLst>
              <a:ext uri="{FF2B5EF4-FFF2-40B4-BE49-F238E27FC236}">
                <a16:creationId xmlns:a16="http://schemas.microsoft.com/office/drawing/2014/main" id="{0B5A8DB1-96FE-0A2F-F7EC-33974353A72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 2">
            <a:extLst>
              <a:ext uri="{FF2B5EF4-FFF2-40B4-BE49-F238E27FC236}">
                <a16:creationId xmlns:a16="http://schemas.microsoft.com/office/drawing/2014/main" id="{5426E953-6D8A-6A59-674B-AE1533FB3B03}"/>
              </a:ext>
            </a:extLst>
          </p:cNvPr>
          <p:cNvSpPr txBox="1">
            <a:spLocks noGrp="1"/>
          </p:cNvSpPr>
          <p:nvPr>
            <p:ph type="body" sz="quarter" idx="1"/>
          </p:nvPr>
        </p:nvSpPr>
        <p:spPr/>
        <p:txBody>
          <a:bodyPr vert="horz">
            <a:spAutoFit/>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AC3CAC8-674F-44F9-9E8A-89A98374FAF1}" type="slidenum">
              <a:rPr lang="en-GB" smtClean="0"/>
              <a:t>16</a:t>
            </a:fld>
            <a:endParaRPr lang="en-GB"/>
          </a:p>
        </p:txBody>
      </p:sp>
    </p:spTree>
    <p:extLst>
      <p:ext uri="{BB962C8B-B14F-4D97-AF65-F5344CB8AC3E}">
        <p14:creationId xmlns:p14="http://schemas.microsoft.com/office/powerpoint/2010/main" val="12609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AC3CAC8-674F-44F9-9E8A-89A98374FAF1}" type="slidenum">
              <a:rPr lang="en-GB" smtClean="0"/>
              <a:t>17</a:t>
            </a:fld>
            <a:endParaRPr lang="en-GB"/>
          </a:p>
        </p:txBody>
      </p:sp>
    </p:spTree>
    <p:extLst>
      <p:ext uri="{BB962C8B-B14F-4D97-AF65-F5344CB8AC3E}">
        <p14:creationId xmlns:p14="http://schemas.microsoft.com/office/powerpoint/2010/main" val="14475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 objective of this kind of infrastructure is to produce data from the observation to produce at the end science.</a:t>
            </a:r>
            <a:br>
              <a:rPr lang="en-GB" dirty="0"/>
            </a:br>
            <a:r>
              <a:rPr lang="en-GB" dirty="0"/>
              <a:t>For that, we will need sensors will produce the data and possibility a first level of data processing …</a:t>
            </a:r>
          </a:p>
        </p:txBody>
      </p:sp>
      <p:sp>
        <p:nvSpPr>
          <p:cNvPr id="4" name="Espace réservé du numéro de diapositive 3"/>
          <p:cNvSpPr>
            <a:spLocks noGrp="1"/>
          </p:cNvSpPr>
          <p:nvPr>
            <p:ph type="sldNum" sz="quarter" idx="5"/>
          </p:nvPr>
        </p:nvSpPr>
        <p:spPr/>
        <p:txBody>
          <a:bodyPr/>
          <a:lstStyle/>
          <a:p>
            <a:fld id="{2AC3CAC8-674F-44F9-9E8A-89A98374FAF1}" type="slidenum">
              <a:rPr lang="en-GB" smtClean="0"/>
              <a:t>18</a:t>
            </a:fld>
            <a:endParaRPr lang="en-GB"/>
          </a:p>
        </p:txBody>
      </p:sp>
    </p:spTree>
    <p:extLst>
      <p:ext uri="{BB962C8B-B14F-4D97-AF65-F5344CB8AC3E}">
        <p14:creationId xmlns:p14="http://schemas.microsoft.com/office/powerpoint/2010/main" val="296936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r-FR" sz="1200" b="0" i="0" u="none" strike="noStrike" cap="none" spc="0">
                <a:solidFill>
                  <a:schemeClr val="tx1"/>
                </a:solidFill>
                <a:latin typeface="+mn-lt"/>
                <a:ea typeface="+mn-ea"/>
                <a:cs typeface="+mn-cs"/>
              </a:rPr>
              <a:t>Laurent : 1mn max</a:t>
            </a:r>
            <a:endParaRP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 postulat vers des contraintes annexes</a:t>
            </a:r>
          </a:p>
        </p:txBody>
      </p:sp>
      <p:sp>
        <p:nvSpPr>
          <p:cNvPr id="4" name="Espace réservé du numéro de diapositive 3"/>
          <p:cNvSpPr>
            <a:spLocks noGrp="1"/>
          </p:cNvSpPr>
          <p:nvPr>
            <p:ph type="sldNum" sz="quarter" idx="5"/>
          </p:nvPr>
        </p:nvSpPr>
        <p:spPr/>
        <p:txBody>
          <a:bodyPr/>
          <a:lstStyle/>
          <a:p>
            <a:fld id="{5964ED68-34DD-4DB7-8856-7A539D432673}" type="slidenum">
              <a:rPr lang="fr-FR" smtClean="0"/>
              <a:t>23</a:t>
            </a:fld>
            <a:endParaRPr lang="fr-FR"/>
          </a:p>
        </p:txBody>
      </p:sp>
    </p:spTree>
    <p:extLst>
      <p:ext uri="{BB962C8B-B14F-4D97-AF65-F5344CB8AC3E}">
        <p14:creationId xmlns:p14="http://schemas.microsoft.com/office/powerpoint/2010/main" val="26216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FF723A-75B4-5777-C7AD-0BA8852EEC28}" type="slidenum">
              <a:rPr/>
              <a:t>24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F3A7B94-7C33-7242-5705-E905171B8651}" type="slidenum">
              <a:rPr/>
              <a:t>25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endParaRPr/>
          </a:p>
        </p:txBody>
      </p:sp>
      <p:sp>
        <p:nvSpPr>
          <p:cNvPr id="4" name="Espace réservé de la date 3"/>
          <p:cNvSpPr>
            <a:spLocks noGrp="1"/>
          </p:cNvSpPr>
          <p:nvPr>
            <p:ph type="dt" sz="half" idx="10"/>
          </p:nvPr>
        </p:nvSpPr>
        <p:spPr bwMode="auto"/>
        <p:txBody>
          <a:bodyPr/>
          <a:lstStyle/>
          <a:p>
            <a:pPr>
              <a:defRPr/>
            </a:pPr>
            <a:fld id="{55D92086-0024-46B0-92F4-DA37B0B0E18B}" type="datetime1">
              <a:rPr lang="fr-FR" smtClean="0"/>
              <a:t>15/11/2024</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a:xfrm>
            <a:off x="9192344" y="6404497"/>
            <a:ext cx="2743200" cy="365125"/>
          </a:xfrm>
        </p:spPr>
        <p:txBody>
          <a:bodyPr/>
          <a:lstStyle/>
          <a:p>
            <a:pPr>
              <a:defRPr/>
            </a:pPr>
            <a:fld id="{31A989F6-3CB0-47DA-816F-8C8483479B4E}" type="slidenum">
              <a:rPr lang="fr-F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endParaRP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301BCBF4-0747-4A81-B4C3-3A9DA160A1E5}" type="datetime1">
              <a:rPr lang="fr-FR" smtClean="0"/>
              <a:t>15/11/2024</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Texte sur 2 col">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F9FD301D-BA0C-2C40-967E-F0EF1AB3C51D}" type="datetime3">
              <a:rPr lang="fr-FR"/>
              <a:t>15.11.24</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810683" y="1717"/>
            <a:ext cx="336000" cy="864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pic>
        <p:nvPicPr>
          <p:cNvPr id="8" name="Image 6"/>
          <p:cNvPicPr>
            <a:picLocks noChangeAspect="1"/>
          </p:cNvPicPr>
          <p:nvPr userDrawn="1"/>
        </p:nvPicPr>
        <p:blipFill>
          <a:blip r:embed="rId2"/>
          <a:stretch/>
        </p:blipFill>
        <p:spPr bwMode="gray">
          <a:xfrm>
            <a:off x="125740" y="5936627"/>
            <a:ext cx="1016161" cy="784387"/>
          </a:xfrm>
          <a:prstGeom prst="rect">
            <a:avLst/>
          </a:prstGeom>
          <a:ln>
            <a:noFill/>
          </a:ln>
        </p:spPr>
      </p:pic>
      <p:sp>
        <p:nvSpPr>
          <p:cNvPr id="9" name="Rectangle 14"/>
          <p:cNvSpPr/>
          <p:nvPr userDrawn="1"/>
        </p:nvSpPr>
        <p:spPr bwMode="gray">
          <a:xfrm>
            <a:off x="7436187" y="6661007"/>
            <a:ext cx="4755813" cy="196992"/>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0" name="Espace réservé du texte 22"/>
          <p:cNvSpPr>
            <a:spLocks noGrp="1"/>
          </p:cNvSpPr>
          <p:nvPr>
            <p:ph type="body" sz="quarter" idx="16" hasCustomPrompt="1"/>
          </p:nvPr>
        </p:nvSpPr>
        <p:spPr bwMode="auto">
          <a:xfrm>
            <a:off x="810685" y="1440000"/>
            <a:ext cx="10360201" cy="4560000"/>
          </a:xfrm>
          <a:prstGeom prst="rect">
            <a:avLst/>
          </a:prstGeom>
        </p:spPr>
        <p:txBody>
          <a:bodyPr lIns="0" tIns="0" rIns="0" bIns="0" numCol="2" spcCol="540000"/>
          <a:lstStyle>
            <a:lvl1pPr marL="0" marR="0" indent="0" algn="l" defTabSz="1219170">
              <a:lnSpc>
                <a:spcPct val="90000"/>
              </a:lnSpc>
              <a:spcBef>
                <a:spcPts val="1333"/>
              </a:spcBef>
              <a:spcAft>
                <a:spcPts val="0"/>
              </a:spcAft>
              <a:buClr>
                <a:schemeClr val="tx2"/>
              </a:buClr>
              <a:buSzTx/>
              <a:buFontTx/>
              <a:buNone/>
              <a:defRPr sz="2150" b="1" i="0">
                <a:solidFill>
                  <a:schemeClr val="tx1"/>
                </a:solidFill>
                <a:latin typeface="+mn-lt"/>
              </a:defRPr>
            </a:lvl1pPr>
            <a:lvl2pPr marL="914377" indent="-304792">
              <a:buClrTx/>
              <a:buFont typeface="Wingdings"/>
              <a:buChar char="§"/>
              <a:defRPr sz="1800">
                <a:solidFill>
                  <a:schemeClr val="tx1"/>
                </a:solidFill>
                <a:latin typeface="+mn-lt"/>
              </a:defRPr>
            </a:lvl2pPr>
            <a:lvl3pPr marL="1676358" indent="-457189">
              <a:buClrTx/>
              <a:buFont typeface="Arial"/>
              <a:buChar char="•"/>
              <a:defRPr sz="1800">
                <a:solidFill>
                  <a:schemeClr val="tx1"/>
                </a:solidFill>
                <a:latin typeface="+mn-lt"/>
              </a:defRPr>
            </a:lvl3pPr>
            <a:lvl4pPr marL="2209745" indent="-380990">
              <a:buClrTx/>
              <a:buFont typeface="Wingdings"/>
              <a:buChar char="ü"/>
              <a:defRPr sz="1800">
                <a:solidFill>
                  <a:schemeClr val="tx1"/>
                </a:solidFill>
                <a:latin typeface="+mn-lt"/>
              </a:defRPr>
            </a:lvl4pPr>
            <a:lvl5pPr marL="2438339" indent="0">
              <a:buClr>
                <a:schemeClr val="tx2"/>
              </a:buClr>
              <a:buFontTx/>
              <a:buNone/>
              <a:defRPr sz="1800">
                <a:solidFill>
                  <a:schemeClr val="tx1"/>
                </a:solidFill>
                <a:latin typeface="+mn-lt"/>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a:p>
            <a:pPr lvl="1">
              <a:defRPr/>
            </a:pPr>
            <a:r>
              <a:rPr lang="fr-FR"/>
              <a:t>As et audit acepreperis iusdam elecus dolorion erovid ut apistibus, quo invenis plique solorrumquid quam iur, sitatur, exeri quatemos eiuscii ssedio maximint autem haribus con ped molupicia.</a:t>
            </a:r>
            <a:endParaRPr/>
          </a:p>
          <a:p>
            <a:pPr lvl="1">
              <a:defRPr/>
            </a:pPr>
            <a:r>
              <a:rPr lang="fr-FR"/>
              <a:t>Sus ulparum ser plique solorrumquid quam iur, sitatur, exeri quatemos eiuscii ssedio maximint autem nat. Bus nonse ommolum sam quiandae. Oreprat.</a:t>
            </a:r>
            <a:endParaRPr/>
          </a:p>
          <a:p>
            <a:pPr lvl="1">
              <a:defRPr/>
            </a:pPr>
            <a:endParaRPr lang="fr-FR"/>
          </a:p>
          <a:p>
            <a:pPr lvl="0">
              <a:defRPr/>
            </a:pPr>
            <a:r>
              <a:rPr lang="fr-FR"/>
              <a:t>Bit volorro dem quia cuptatur sit aut doleceptur magnimporio conse nis aut earument </a:t>
            </a:r>
            <a:endParaRPr/>
          </a:p>
          <a:p>
            <a:pPr lvl="1">
              <a:defRPr/>
            </a:pPr>
            <a:r>
              <a:rPr lang="fr-FR"/>
              <a:t>acea sum et, ea dolore vel iducias iur, ut fugia volum cus as ab iumet, idunt voloreptas plam que ped mo tem reria vero tem ut et quatio. Et venemporepta nus etur, cum, qui sendi sinvelendant molupic aborem rentur aut voluptus sedit, omniatur?</a:t>
            </a:r>
            <a:endParaRPr/>
          </a:p>
        </p:txBody>
      </p:sp>
    </p:spTree>
    <p:extLst>
      <p:ext uri="{BB962C8B-B14F-4D97-AF65-F5344CB8AC3E}">
        <p14:creationId xmlns:p14="http://schemas.microsoft.com/office/powerpoint/2010/main" val="2884242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exte 2 col distinct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859C433-F57F-0044-A643-207EF70802C4}" type="datetime3">
              <a:rPr lang="fr-FR"/>
              <a:t>15.11.24</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810684" y="1717"/>
            <a:ext cx="336000" cy="864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pic>
        <p:nvPicPr>
          <p:cNvPr id="8" name="Image 6"/>
          <p:cNvPicPr>
            <a:picLocks noChangeAspect="1"/>
          </p:cNvPicPr>
          <p:nvPr userDrawn="1"/>
        </p:nvPicPr>
        <p:blipFill>
          <a:blip r:embed="rId2" cstate="print">
            <a:extLst>
              <a:ext uri="{28A0092B-C50C-407E-A947-70E740481C1C}">
                <a14:useLocalDpi xmlns:a14="http://schemas.microsoft.com/office/drawing/2010/main"/>
              </a:ext>
            </a:extLst>
          </a:blip>
          <a:stretch/>
        </p:blipFill>
        <p:spPr bwMode="gray">
          <a:xfrm>
            <a:off x="125740" y="5936627"/>
            <a:ext cx="1016161" cy="784387"/>
          </a:xfrm>
          <a:prstGeom prst="rect">
            <a:avLst/>
          </a:prstGeom>
          <a:ln>
            <a:noFill/>
          </a:ln>
        </p:spPr>
      </p:pic>
      <p:sp>
        <p:nvSpPr>
          <p:cNvPr id="9" name="Rectangle 14"/>
          <p:cNvSpPr/>
          <p:nvPr userDrawn="1"/>
        </p:nvSpPr>
        <p:spPr bwMode="gray">
          <a:xfrm>
            <a:off x="7436187" y="6661007"/>
            <a:ext cx="4755813" cy="196992"/>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0" name="Espace réservé du texte 22"/>
          <p:cNvSpPr>
            <a:spLocks noGrp="1"/>
          </p:cNvSpPr>
          <p:nvPr>
            <p:ph type="body" sz="quarter" idx="17" hasCustomPrompt="1"/>
          </p:nvPr>
        </p:nvSpPr>
        <p:spPr bwMode="auto">
          <a:xfrm>
            <a:off x="810686" y="1440000"/>
            <a:ext cx="5069101" cy="4560000"/>
          </a:xfrm>
          <a:prstGeom prst="rect">
            <a:avLst/>
          </a:prstGeom>
        </p:spPr>
        <p:txBody>
          <a:bodyPr lIns="0" tIns="0" rIns="0" bIns="0"/>
          <a:lstStyle>
            <a:lvl1pPr marL="0" marR="0" indent="0" algn="l" defTabSz="1219170">
              <a:lnSpc>
                <a:spcPct val="90000"/>
              </a:lnSpc>
              <a:spcBef>
                <a:spcPts val="1333"/>
              </a:spcBef>
              <a:spcAft>
                <a:spcPts val="0"/>
              </a:spcAft>
              <a:buClr>
                <a:schemeClr val="tx2"/>
              </a:buClr>
              <a:buSzTx/>
              <a:buFontTx/>
              <a:buNone/>
              <a:defRPr sz="2133" b="1" i="0">
                <a:solidFill>
                  <a:schemeClr val="tx1"/>
                </a:solidFill>
                <a:latin typeface="+mn-lt"/>
              </a:defRPr>
            </a:lvl1pPr>
            <a:lvl2pPr marL="914377" indent="-304792">
              <a:buClrTx/>
              <a:buFont typeface="Wingdings"/>
              <a:buChar char="§"/>
              <a:defRPr sz="1800">
                <a:solidFill>
                  <a:schemeClr val="tx1"/>
                </a:solidFill>
                <a:latin typeface="+mn-lt"/>
              </a:defRPr>
            </a:lvl2pPr>
            <a:lvl3pPr marL="1676358" indent="-457189">
              <a:buClrTx/>
              <a:buFont typeface="Arial"/>
              <a:buChar char="•"/>
              <a:defRPr sz="1800">
                <a:solidFill>
                  <a:schemeClr val="tx1"/>
                </a:solidFill>
                <a:latin typeface="+mn-lt"/>
              </a:defRPr>
            </a:lvl3pPr>
            <a:lvl4pPr marL="2209745" indent="-380990">
              <a:buClrTx/>
              <a:buFont typeface="Wingdings"/>
              <a:buChar char="ü"/>
              <a:defRPr sz="1800">
                <a:solidFill>
                  <a:schemeClr val="tx1"/>
                </a:solidFill>
                <a:latin typeface="+mn-lt"/>
              </a:defRPr>
            </a:lvl4pPr>
            <a:lvl5pPr marL="2438339" indent="0">
              <a:buClr>
                <a:schemeClr val="tx2"/>
              </a:buClr>
              <a:buFontTx/>
              <a:buNone/>
              <a:defRPr sz="1800">
                <a:solidFill>
                  <a:schemeClr val="tx1"/>
                </a:solidFill>
                <a:latin typeface="+mn-lt"/>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1" name="Espace réservé du texte 22"/>
          <p:cNvSpPr>
            <a:spLocks noGrp="1"/>
          </p:cNvSpPr>
          <p:nvPr>
            <p:ph type="body" sz="quarter" idx="15" hasCustomPrompt="1"/>
          </p:nvPr>
        </p:nvSpPr>
        <p:spPr bwMode="auto">
          <a:xfrm>
            <a:off x="6096001" y="1442867"/>
            <a:ext cx="5075876" cy="4560000"/>
          </a:xfrm>
          <a:prstGeom prst="rect">
            <a:avLst/>
          </a:prstGeom>
        </p:spPr>
        <p:txBody>
          <a:bodyPr lIns="0" tIns="0" rIns="0" bIns="0"/>
          <a:lstStyle>
            <a:lvl1pPr marL="0" marR="0" indent="0" algn="l" defTabSz="1219170">
              <a:lnSpc>
                <a:spcPct val="90000"/>
              </a:lnSpc>
              <a:spcBef>
                <a:spcPts val="1333"/>
              </a:spcBef>
              <a:spcAft>
                <a:spcPts val="0"/>
              </a:spcAft>
              <a:buClr>
                <a:schemeClr val="tx2"/>
              </a:buClr>
              <a:buSzTx/>
              <a:buFontTx/>
              <a:buNone/>
              <a:defRPr sz="2133" b="1" i="0">
                <a:solidFill>
                  <a:schemeClr val="tx1"/>
                </a:solidFill>
                <a:latin typeface="+mn-lt"/>
              </a:defRPr>
            </a:lvl1pPr>
            <a:lvl2pPr marL="914377" indent="-304792">
              <a:buClrTx/>
              <a:buFont typeface="Wingdings"/>
              <a:buChar char="§"/>
              <a:defRPr sz="1800">
                <a:solidFill>
                  <a:schemeClr val="tx1"/>
                </a:solidFill>
                <a:latin typeface="+mn-lt"/>
              </a:defRPr>
            </a:lvl2pPr>
            <a:lvl3pPr marL="1676358" indent="-457189">
              <a:buClrTx/>
              <a:buFont typeface="Arial"/>
              <a:buChar char="•"/>
              <a:defRPr sz="1800">
                <a:solidFill>
                  <a:schemeClr val="tx1"/>
                </a:solidFill>
                <a:latin typeface="+mn-lt"/>
              </a:defRPr>
            </a:lvl3pPr>
            <a:lvl4pPr marL="2209745" indent="-380990">
              <a:buClrTx/>
              <a:buFont typeface="Wingdings"/>
              <a:buChar char="ü"/>
              <a:defRPr sz="1800">
                <a:solidFill>
                  <a:schemeClr val="tx1"/>
                </a:solidFill>
                <a:latin typeface="+mn-lt"/>
              </a:defRPr>
            </a:lvl4pPr>
            <a:lvl5pPr marL="2438339" indent="0">
              <a:buClr>
                <a:schemeClr val="tx2"/>
              </a:buClr>
              <a:buFontTx/>
              <a:buNone/>
              <a:defRPr sz="1800">
                <a:solidFill>
                  <a:schemeClr val="tx1"/>
                </a:solidFill>
                <a:latin typeface="+mn-lt"/>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extLst>
      <p:ext uri="{BB962C8B-B14F-4D97-AF65-F5344CB8AC3E}">
        <p14:creationId xmlns:p14="http://schemas.microsoft.com/office/powerpoint/2010/main" val="1991744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Texte de pleine page">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F9FD301D-BA0C-2C40-967E-F0EF1AB3C51D}" type="datetime3">
              <a:rPr lang="fr-FR"/>
              <a:t>15.11.24</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810684" y="1717"/>
            <a:ext cx="336000" cy="864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pic>
        <p:nvPicPr>
          <p:cNvPr id="8" name="Image 6"/>
          <p:cNvPicPr>
            <a:picLocks noChangeAspect="1"/>
          </p:cNvPicPr>
          <p:nvPr userDrawn="1"/>
        </p:nvPicPr>
        <p:blipFill>
          <a:blip r:embed="rId2" cstate="print">
            <a:extLst>
              <a:ext uri="{28A0092B-C50C-407E-A947-70E740481C1C}">
                <a14:useLocalDpi xmlns:a14="http://schemas.microsoft.com/office/drawing/2010/main"/>
              </a:ext>
            </a:extLst>
          </a:blip>
          <a:stretch/>
        </p:blipFill>
        <p:spPr bwMode="gray">
          <a:xfrm>
            <a:off x="125740" y="5936627"/>
            <a:ext cx="1016161" cy="784387"/>
          </a:xfrm>
          <a:prstGeom prst="rect">
            <a:avLst/>
          </a:prstGeom>
          <a:ln>
            <a:noFill/>
          </a:ln>
        </p:spPr>
      </p:pic>
      <p:sp>
        <p:nvSpPr>
          <p:cNvPr id="9" name="Rectangle 14"/>
          <p:cNvSpPr/>
          <p:nvPr userDrawn="1"/>
        </p:nvSpPr>
        <p:spPr bwMode="gray">
          <a:xfrm>
            <a:off x="7436187" y="6661007"/>
            <a:ext cx="4755813" cy="196992"/>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0" name="Espace réservé du texte 22"/>
          <p:cNvSpPr>
            <a:spLocks noGrp="1"/>
          </p:cNvSpPr>
          <p:nvPr>
            <p:ph type="body" sz="quarter" idx="16" hasCustomPrompt="1"/>
          </p:nvPr>
        </p:nvSpPr>
        <p:spPr bwMode="auto">
          <a:xfrm>
            <a:off x="810685" y="1440000"/>
            <a:ext cx="10360201" cy="4560000"/>
          </a:xfrm>
          <a:prstGeom prst="rect">
            <a:avLst/>
          </a:prstGeom>
        </p:spPr>
        <p:txBody>
          <a:bodyPr lIns="0" tIns="0" rIns="0" bIns="0" numCol="1" spcCol="540000"/>
          <a:lstStyle>
            <a:lvl1pPr marL="0" marR="0" indent="0" algn="l" defTabSz="1219170">
              <a:lnSpc>
                <a:spcPct val="90000"/>
              </a:lnSpc>
              <a:spcBef>
                <a:spcPts val="1333"/>
              </a:spcBef>
              <a:spcAft>
                <a:spcPts val="0"/>
              </a:spcAft>
              <a:buClr>
                <a:schemeClr val="tx2"/>
              </a:buClr>
              <a:buSzTx/>
              <a:buFontTx/>
              <a:buNone/>
              <a:defRPr sz="2133" b="1" i="0">
                <a:solidFill>
                  <a:schemeClr val="tx1"/>
                </a:solidFill>
                <a:latin typeface="+mn-lt"/>
              </a:defRPr>
            </a:lvl1pPr>
            <a:lvl2pPr marL="914377" indent="-304792">
              <a:buClrTx/>
              <a:buFont typeface="Wingdings"/>
              <a:buChar char="§"/>
              <a:defRPr sz="1800">
                <a:solidFill>
                  <a:schemeClr val="tx1"/>
                </a:solidFill>
                <a:latin typeface="+mn-lt"/>
              </a:defRPr>
            </a:lvl2pPr>
            <a:lvl3pPr marL="1676358" indent="-457189">
              <a:buClrTx/>
              <a:buFont typeface="Arial"/>
              <a:buChar char="•"/>
              <a:defRPr sz="1800">
                <a:solidFill>
                  <a:schemeClr val="tx1"/>
                </a:solidFill>
                <a:latin typeface="+mn-lt"/>
              </a:defRPr>
            </a:lvl3pPr>
            <a:lvl4pPr marL="2209745" indent="-380990">
              <a:buClrTx/>
              <a:buFont typeface="Wingdings"/>
              <a:buChar char="ü"/>
              <a:defRPr sz="1800">
                <a:solidFill>
                  <a:schemeClr val="tx1"/>
                </a:solidFill>
                <a:latin typeface="+mn-lt"/>
              </a:defRPr>
            </a:lvl4pPr>
            <a:lvl5pPr marL="2438339" indent="0">
              <a:buClr>
                <a:schemeClr val="tx2"/>
              </a:buClr>
              <a:buFontTx/>
              <a:buNone/>
              <a:defRPr sz="1800">
                <a:solidFill>
                  <a:schemeClr val="tx1"/>
                </a:solidFill>
                <a:latin typeface="+mn-lt"/>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a:p>
            <a:pPr lvl="1">
              <a:defRPr/>
            </a:pPr>
            <a:r>
              <a:rPr lang="fr-FR"/>
              <a:t>As et audit acepreperis iusdam elecus dolorion erovid ut apistibus.</a:t>
            </a:r>
            <a:endParaRPr/>
          </a:p>
          <a:p>
            <a:pPr lvl="1">
              <a:defRPr/>
            </a:pPr>
            <a:r>
              <a:rPr lang="fr-FR"/>
              <a:t>Sus ulparum ser plique solorrumquid quam iur, sitatur.</a:t>
            </a:r>
            <a:endParaRPr/>
          </a:p>
          <a:p>
            <a:pPr lvl="1">
              <a:defRPr/>
            </a:pPr>
            <a:endParaRPr lang="fr-FR"/>
          </a:p>
          <a:p>
            <a:pPr lvl="0">
              <a:defRPr/>
            </a:pPr>
            <a:r>
              <a:rPr lang="fr-FR"/>
              <a:t>Bit volorro dem quia cuptatur sit aut doleceptur magnimporio conse nis aut earument </a:t>
            </a:r>
            <a:endParaRPr/>
          </a:p>
          <a:p>
            <a:pPr lvl="1">
              <a:defRPr/>
            </a:pPr>
            <a:r>
              <a:rPr lang="fr-FR"/>
              <a:t>acea sum et, ea dolore vel iducias iur, qui sendi sinvelendant molupic aborem rentur aut voluptus sedit, omniatur?</a:t>
            </a:r>
            <a:endParaRPr/>
          </a:p>
        </p:txBody>
      </p:sp>
    </p:spTree>
    <p:extLst>
      <p:ext uri="{BB962C8B-B14F-4D97-AF65-F5344CB8AC3E}">
        <p14:creationId xmlns:p14="http://schemas.microsoft.com/office/powerpoint/2010/main" val="169887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7825FB4C-476A-4B2B-81F9-D0B62D22C6AA}" type="datetime1">
              <a:rPr lang="fr-FR" smtClean="0"/>
              <a:t>15/11/2024</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709738"/>
            <a:ext cx="10515600" cy="2852737"/>
          </a:xfrm>
        </p:spPr>
        <p:txBody>
          <a:bodyPr anchor="b"/>
          <a:lstStyle>
            <a:lvl1pPr>
              <a:defRPr sz="6000"/>
            </a:lvl1pPr>
          </a:lstStyle>
          <a:p>
            <a:pPr>
              <a:defRPr/>
            </a:pPr>
            <a:r>
              <a:rPr lang="fr-FR"/>
              <a:t>Modifiez le style du titre</a:t>
            </a:r>
            <a:endParaRP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p>
            <a:pPr>
              <a:defRPr/>
            </a:pPr>
            <a:fld id="{C2E53A29-6007-4283-B596-1838C85B19D8}" type="datetime1">
              <a:rPr lang="fr-FR" smtClean="0"/>
              <a:t>15/11/2024</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FR"/>
              <a:t>Modifiez le style du titre</a:t>
            </a:r>
            <a:endParaRP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p:txBody>
          <a:bodyPr/>
          <a:lstStyle/>
          <a:p>
            <a:pPr>
              <a:defRPr/>
            </a:pPr>
            <a:fld id="{98275B6B-1E0F-439F-8C5A-B97EDF260F18}" type="datetime1">
              <a:rPr lang="fr-FR" smtClean="0"/>
              <a:t>15/11/2024</a:t>
            </a:fld>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e la date 2"/>
          <p:cNvSpPr>
            <a:spLocks noGrp="1"/>
          </p:cNvSpPr>
          <p:nvPr>
            <p:ph type="dt" sz="half" idx="10"/>
          </p:nvPr>
        </p:nvSpPr>
        <p:spPr bwMode="auto"/>
        <p:txBody>
          <a:bodyPr/>
          <a:lstStyle/>
          <a:p>
            <a:pPr>
              <a:defRPr/>
            </a:pPr>
            <a:fld id="{E0027FBF-EAD8-4A7C-A799-CA535561E0BA}" type="datetime1">
              <a:rPr lang="fr-FR" smtClean="0"/>
              <a:t>15/11/2024</a:t>
            </a:fld>
            <a:endParaRPr lang="fr-FR"/>
          </a:p>
        </p:txBody>
      </p:sp>
      <p:sp>
        <p:nvSpPr>
          <p:cNvPr id="4" name="Espace réservé du pied de page 3"/>
          <p:cNvSpPr>
            <a:spLocks noGrp="1"/>
          </p:cNvSpPr>
          <p:nvPr>
            <p:ph type="ftr" sz="quarter" idx="11"/>
          </p:nvPr>
        </p:nvSpPr>
        <p:spPr bwMode="auto"/>
        <p:txBody>
          <a:bodyPr/>
          <a:lstStyle/>
          <a:p>
            <a:pPr>
              <a:defRPr/>
            </a:pPr>
            <a:endParaRPr lang="fr-FR"/>
          </a:p>
        </p:txBody>
      </p:sp>
      <p:sp>
        <p:nvSpPr>
          <p:cNvPr id="5" name="Espace réservé du numéro de diapositive 4"/>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F2CBE327-A824-412E-9F56-DD95ACFDF80C}" type="datetime1">
              <a:rPr lang="fr-FR" smtClean="0"/>
              <a:t>15/11/2024</a:t>
            </a:fld>
            <a:endParaRPr lang="fr-FR"/>
          </a:p>
        </p:txBody>
      </p:sp>
      <p:sp>
        <p:nvSpPr>
          <p:cNvPr id="3" name="Espace réservé du pied de page 2"/>
          <p:cNvSpPr>
            <a:spLocks noGrp="1"/>
          </p:cNvSpPr>
          <p:nvPr>
            <p:ph type="ftr" sz="quarter" idx="11"/>
          </p:nvPr>
        </p:nvSpPr>
        <p:spPr bwMode="auto"/>
        <p:txBody>
          <a:bodyPr/>
          <a:lstStyle/>
          <a:p>
            <a:pPr>
              <a:defRPr/>
            </a:pPr>
            <a:endParaRPr lang="fr-FR"/>
          </a:p>
        </p:txBody>
      </p:sp>
      <p:sp>
        <p:nvSpPr>
          <p:cNvPr id="4" name="Espace réservé du numéro de diapositive 3"/>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1DD6EAF3-E567-41AE-99EF-9F6D8600AB26}" type="datetime1">
              <a:rPr lang="fr-FR" smtClean="0"/>
              <a:t>15/11/2024</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9B60355D-DC51-42DE-9CDE-9FCC5B930B4A}" type="datetime1">
              <a:rPr lang="fr-FR" smtClean="0"/>
              <a:t>15/11/2024</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texte vertical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457BE679-0A2D-40C5-91F6-53E1C7DD0B23}" type="datetime1">
              <a:rPr lang="fr-FR" smtClean="0"/>
              <a:t>15/11/2024</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1A989F6-3CB0-47DA-816F-8C8483479B4E}" type="slidenum">
              <a:rPr lang="fr-F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9BD8953-8BCE-4871-9DA6-87BC65B62088}" type="datetime1">
              <a:rPr lang="fr-FR" smtClean="0"/>
              <a:t>15/11/2024</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1A989F6-3CB0-47DA-816F-8C8483479B4E}" type="slidenum">
              <a:rPr lang="fr-FR"/>
              <a:t>‹N°›</a:t>
            </a:fld>
            <a:endParaRPr lang="fr-FR"/>
          </a:p>
        </p:txBody>
      </p:sp>
      <p:pic>
        <p:nvPicPr>
          <p:cNvPr id="8" name="Image 7">
            <a:extLst>
              <a:ext uri="{FF2B5EF4-FFF2-40B4-BE49-F238E27FC236}">
                <a16:creationId xmlns:a16="http://schemas.microsoft.com/office/drawing/2014/main" id="{3A96B14F-459C-3279-DB96-C74CA0370F49}"/>
              </a:ext>
            </a:extLst>
          </p:cNvPr>
          <p:cNvPicPr>
            <a:picLocks noChangeAspect="1"/>
          </p:cNvPicPr>
          <p:nvPr userDrawn="1"/>
        </p:nvPicPr>
        <p:blipFill>
          <a:blip r:embed="rId15"/>
          <a:srcRect l="14286" t="19384" r="11122" b="18627"/>
          <a:stretch/>
        </p:blipFill>
        <p:spPr>
          <a:xfrm>
            <a:off x="19497" y="0"/>
            <a:ext cx="1873424" cy="87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diagramLayout" Target="../diagrams/layout1.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46.jpeg"/><Relationship Id="rId5" Type="http://schemas.openxmlformats.org/officeDocument/2006/relationships/diagramColors" Target="../diagrams/colors1.xml"/><Relationship Id="rId10" Type="http://schemas.openxmlformats.org/officeDocument/2006/relationships/image" Target="../media/image45.png"/><Relationship Id="rId4" Type="http://schemas.openxmlformats.org/officeDocument/2006/relationships/diagramQuickStyle" Target="../diagrams/quickStyle1.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6.jp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jpg"/><Relationship Id="rId4" Type="http://schemas.openxmlformats.org/officeDocument/2006/relationships/image" Target="../media/image84.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jp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png"/><Relationship Id="rId7" Type="http://schemas.openxmlformats.org/officeDocument/2006/relationships/image" Target="../media/image25.jpg"/><Relationship Id="rId12" Type="http://schemas.openxmlformats.org/officeDocument/2006/relationships/image" Target="../media/image30.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2.png"/><Relationship Id="rId7" Type="http://schemas.openxmlformats.org/officeDocument/2006/relationships/image" Target="../media/image34.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Police, capture d’écran, logo&#10;&#10;Description générée automatiquement">
            <a:extLst>
              <a:ext uri="{FF2B5EF4-FFF2-40B4-BE49-F238E27FC236}">
                <a16:creationId xmlns:a16="http://schemas.microsoft.com/office/drawing/2014/main" id="{3FD5DB28-88BF-B667-DC32-DF9B317FB5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02263" y="3792697"/>
            <a:ext cx="2780958" cy="156428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rcRect l="10198"/>
          <a:stretch/>
        </p:blipFill>
        <p:spPr>
          <a:xfrm>
            <a:off x="342062" y="5840041"/>
            <a:ext cx="4345782" cy="741961"/>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21281" y="5821164"/>
            <a:ext cx="1839453" cy="741961"/>
          </a:xfrm>
          <a:prstGeom prst="rect">
            <a:avLst/>
          </a:prstGeom>
          <a:solidFill>
            <a:schemeClr val="bg1"/>
          </a:solidFill>
        </p:spPr>
      </p:pic>
      <p:sp>
        <p:nvSpPr>
          <p:cNvPr id="8" name="ZoneTexte 7"/>
          <p:cNvSpPr txBox="1"/>
          <p:nvPr/>
        </p:nvSpPr>
        <p:spPr>
          <a:xfrm>
            <a:off x="2918959" y="2038371"/>
            <a:ext cx="6354081" cy="1754326"/>
          </a:xfrm>
          <a:prstGeom prst="rect">
            <a:avLst/>
          </a:prstGeom>
          <a:noFill/>
        </p:spPr>
        <p:txBody>
          <a:bodyPr wrap="square" rtlCol="0">
            <a:spAutoFit/>
          </a:bodyPr>
          <a:lstStyle/>
          <a:p>
            <a:pPr lvl="0" algn="ctr">
              <a:defRPr/>
            </a:pPr>
            <a:r>
              <a:rPr lang="fr-FR" sz="3600" dirty="0"/>
              <a:t>Instrumentation connectée (IoT)</a:t>
            </a:r>
          </a:p>
          <a:p>
            <a:pPr lvl="0" algn="ctr">
              <a:defRPr/>
            </a:pPr>
            <a:r>
              <a:rPr lang="fr-FR" sz="3600" dirty="0"/>
              <a:t>pour les observatoires environnementaux et la santé</a:t>
            </a:r>
            <a:endParaRPr kumimoji="0" lang="fr-FR" sz="2000" b="0" i="0" u="none" strike="noStrike" kern="1200" cap="none" spc="0" normalizeH="0" baseline="0" noProof="0" dirty="0">
              <a:ln>
                <a:noFill/>
              </a:ln>
              <a:solidFill>
                <a:prstClr val="black"/>
              </a:solidFill>
              <a:effectLst/>
              <a:uLnTx/>
              <a:uFillTx/>
              <a:latin typeface="Amiri" panose="00000500000000000000" pitchFamily="2" charset="-78"/>
              <a:ea typeface="Amiri" panose="00000500000000000000" pitchFamily="2" charset="-78"/>
              <a:cs typeface="Amiri" panose="00000500000000000000" pitchFamily="2" charset="-78"/>
            </a:endParaRPr>
          </a:p>
        </p:txBody>
      </p:sp>
      <p:pic>
        <p:nvPicPr>
          <p:cNvPr id="11" name="Imag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66518" y="5779888"/>
            <a:ext cx="2936722" cy="811685"/>
          </a:xfrm>
          <a:prstGeom prst="rect">
            <a:avLst/>
          </a:prstGeom>
        </p:spPr>
      </p:pic>
      <p:pic>
        <p:nvPicPr>
          <p:cNvPr id="2" name="Imag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74766" y="5827789"/>
            <a:ext cx="1465895" cy="697766"/>
          </a:xfrm>
          <a:prstGeom prst="rect">
            <a:avLst/>
          </a:prstGeom>
        </p:spPr>
      </p:pic>
      <p:pic>
        <p:nvPicPr>
          <p:cNvPr id="6" name="Image 5">
            <a:extLst>
              <a:ext uri="{FF2B5EF4-FFF2-40B4-BE49-F238E27FC236}">
                <a16:creationId xmlns:a16="http://schemas.microsoft.com/office/drawing/2014/main" id="{DF04170D-034D-4249-A28D-BCFE6D8B32D7}"/>
              </a:ext>
            </a:extLst>
          </p:cNvPr>
          <p:cNvPicPr>
            <a:picLocks noChangeAspect="1"/>
          </p:cNvPicPr>
          <p:nvPr/>
        </p:nvPicPr>
        <p:blipFill>
          <a:blip r:embed="rId7"/>
          <a:stretch>
            <a:fillRect/>
          </a:stretch>
        </p:blipFill>
        <p:spPr>
          <a:xfrm>
            <a:off x="0" y="0"/>
            <a:ext cx="12192000" cy="1745354"/>
          </a:xfrm>
          <a:prstGeom prst="rect">
            <a:avLst/>
          </a:prstGeom>
        </p:spPr>
      </p:pic>
      <p:sp>
        <p:nvSpPr>
          <p:cNvPr id="3" name="Espace réservé du numéro de diapositive 2">
            <a:extLst>
              <a:ext uri="{FF2B5EF4-FFF2-40B4-BE49-F238E27FC236}">
                <a16:creationId xmlns:a16="http://schemas.microsoft.com/office/drawing/2014/main" id="{5EED73DB-3996-4E13-845C-488AB57C1DE1}"/>
              </a:ext>
            </a:extLst>
          </p:cNvPr>
          <p:cNvSpPr>
            <a:spLocks noGrp="1"/>
          </p:cNvSpPr>
          <p:nvPr>
            <p:ph type="sldNum" sz="quarter" idx="12"/>
          </p:nvPr>
        </p:nvSpPr>
        <p:spPr/>
        <p:txBody>
          <a:bodyPr/>
          <a:lstStyle/>
          <a:p>
            <a:pPr>
              <a:defRPr/>
            </a:pPr>
            <a:fld id="{31A989F6-3CB0-47DA-816F-8C8483479B4E}" type="slidenum">
              <a:rPr lang="fr-FR" smtClean="0"/>
              <a:t>1</a:t>
            </a:fld>
            <a:endParaRPr lang="fr-FR"/>
          </a:p>
        </p:txBody>
      </p:sp>
      <p:pic>
        <p:nvPicPr>
          <p:cNvPr id="9" name="Image 8" descr="Une image contenant logo, Police, Graphique, texte&#10;&#10;Description générée automatiquement">
            <a:extLst>
              <a:ext uri="{FF2B5EF4-FFF2-40B4-BE49-F238E27FC236}">
                <a16:creationId xmlns:a16="http://schemas.microsoft.com/office/drawing/2014/main" id="{FE6D253A-3ADA-FD6A-3612-8DECBEC8069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639661" y="5884842"/>
            <a:ext cx="786867" cy="786867"/>
          </a:xfrm>
          <a:prstGeom prst="rect">
            <a:avLst/>
          </a:prstGeom>
        </p:spPr>
      </p:pic>
    </p:spTree>
    <p:extLst>
      <p:ext uri="{BB962C8B-B14F-4D97-AF65-F5344CB8AC3E}">
        <p14:creationId xmlns:p14="http://schemas.microsoft.com/office/powerpoint/2010/main" val="141922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0C59E-2527-5632-FF9D-14A474B55A3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2A11565-B932-0627-6D0E-DFDE42494450}"/>
              </a:ext>
            </a:extLst>
          </p:cNvPr>
          <p:cNvSpPr>
            <a:spLocks noGrp="1"/>
          </p:cNvSpPr>
          <p:nvPr>
            <p:ph type="sldNum" sz="quarter" idx="12"/>
          </p:nvPr>
        </p:nvSpPr>
        <p:spPr/>
        <p:txBody>
          <a:bodyPr/>
          <a:lstStyle/>
          <a:p>
            <a:pPr>
              <a:defRPr/>
            </a:pPr>
            <a:fld id="{31A989F6-3CB0-47DA-816F-8C8483479B4E}" type="slidenum">
              <a:rPr lang="fr-FR" smtClean="0"/>
              <a:t>10</a:t>
            </a:fld>
            <a:endParaRPr lang="fr-FR"/>
          </a:p>
        </p:txBody>
      </p:sp>
      <p:pic>
        <p:nvPicPr>
          <p:cNvPr id="9" name="Image 8">
            <a:extLst>
              <a:ext uri="{FF2B5EF4-FFF2-40B4-BE49-F238E27FC236}">
                <a16:creationId xmlns:a16="http://schemas.microsoft.com/office/drawing/2014/main" id="{573F9F44-12C5-1339-8B1D-E90DD9B7B07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17297" y="2060848"/>
            <a:ext cx="1608179" cy="936104"/>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droite 10">
            <a:extLst>
              <a:ext uri="{FF2B5EF4-FFF2-40B4-BE49-F238E27FC236}">
                <a16:creationId xmlns:a16="http://schemas.microsoft.com/office/drawing/2014/main" id="{DE162598-D833-6545-A607-7445BE4EB073}"/>
              </a:ext>
            </a:extLst>
          </p:cNvPr>
          <p:cNvSpPr/>
          <p:nvPr/>
        </p:nvSpPr>
        <p:spPr>
          <a:xfrm>
            <a:off x="5390460" y="2377705"/>
            <a:ext cx="1397761"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ZoneTexte 13">
            <a:extLst>
              <a:ext uri="{FF2B5EF4-FFF2-40B4-BE49-F238E27FC236}">
                <a16:creationId xmlns:a16="http://schemas.microsoft.com/office/drawing/2014/main" id="{09D53340-C080-0812-1B73-8B9524F953A6}"/>
              </a:ext>
            </a:extLst>
          </p:cNvPr>
          <p:cNvSpPr txBox="1"/>
          <p:nvPr/>
        </p:nvSpPr>
        <p:spPr>
          <a:xfrm>
            <a:off x="6844266" y="2233783"/>
            <a:ext cx="1397761" cy="584775"/>
          </a:xfrm>
          <a:prstGeom prst="rect">
            <a:avLst/>
          </a:prstGeom>
          <a:noFill/>
        </p:spPr>
        <p:txBody>
          <a:bodyPr wrap="square" rtlCol="0">
            <a:spAutoFit/>
          </a:bodyPr>
          <a:lstStyle/>
          <a:p>
            <a:r>
              <a:rPr lang="en-GB" sz="3200" b="1" dirty="0">
                <a:latin typeface="Amasis MT Pro Light" panose="020F0502020204030204" pitchFamily="18" charset="0"/>
                <a:cs typeface="Aldhabi" panose="020F0502020204030204" pitchFamily="2" charset="-78"/>
              </a:rPr>
              <a:t>IDEAL</a:t>
            </a:r>
          </a:p>
        </p:txBody>
      </p:sp>
      <p:sp>
        <p:nvSpPr>
          <p:cNvPr id="15" name="ZoneTexte 14">
            <a:extLst>
              <a:ext uri="{FF2B5EF4-FFF2-40B4-BE49-F238E27FC236}">
                <a16:creationId xmlns:a16="http://schemas.microsoft.com/office/drawing/2014/main" id="{CA8A16E9-C339-F56D-F270-00B83439ADDF}"/>
              </a:ext>
            </a:extLst>
          </p:cNvPr>
          <p:cNvSpPr txBox="1"/>
          <p:nvPr/>
        </p:nvSpPr>
        <p:spPr>
          <a:xfrm>
            <a:off x="4129796" y="1938572"/>
            <a:ext cx="938077" cy="400110"/>
          </a:xfrm>
          <a:prstGeom prst="rect">
            <a:avLst/>
          </a:prstGeom>
          <a:noFill/>
        </p:spPr>
        <p:txBody>
          <a:bodyPr wrap="none" rtlCol="0">
            <a:spAutoFit/>
          </a:bodyPr>
          <a:lstStyle/>
          <a:p>
            <a:r>
              <a:rPr lang="en-GB" sz="2000" dirty="0"/>
              <a:t>2016 …</a:t>
            </a:r>
          </a:p>
        </p:txBody>
      </p:sp>
      <p:sp>
        <p:nvSpPr>
          <p:cNvPr id="16" name="ZoneTexte 15">
            <a:extLst>
              <a:ext uri="{FF2B5EF4-FFF2-40B4-BE49-F238E27FC236}">
                <a16:creationId xmlns:a16="http://schemas.microsoft.com/office/drawing/2014/main" id="{D3936FAC-F1FF-DE05-FD20-4F70B6DBC55C}"/>
              </a:ext>
            </a:extLst>
          </p:cNvPr>
          <p:cNvSpPr txBox="1"/>
          <p:nvPr/>
        </p:nvSpPr>
        <p:spPr>
          <a:xfrm>
            <a:off x="6865407" y="1903948"/>
            <a:ext cx="1301959" cy="400110"/>
          </a:xfrm>
          <a:prstGeom prst="rect">
            <a:avLst/>
          </a:prstGeom>
          <a:noFill/>
        </p:spPr>
        <p:txBody>
          <a:bodyPr wrap="none" rtlCol="0">
            <a:spAutoFit/>
          </a:bodyPr>
          <a:lstStyle/>
          <a:p>
            <a:r>
              <a:rPr lang="en-GB" sz="2000" dirty="0"/>
              <a:t>2023-2027</a:t>
            </a:r>
          </a:p>
        </p:txBody>
      </p:sp>
    </p:spTree>
    <p:extLst>
      <p:ext uri="{BB962C8B-B14F-4D97-AF65-F5344CB8AC3E}">
        <p14:creationId xmlns:p14="http://schemas.microsoft.com/office/powerpoint/2010/main" val="174600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1B0AC2-F5F2-1675-8292-C7939E2921E4}"/>
              </a:ext>
            </a:extLst>
          </p:cNvPr>
          <p:cNvSpPr>
            <a:spLocks noGrp="1"/>
          </p:cNvSpPr>
          <p:nvPr>
            <p:ph type="sldNum" sz="quarter" idx="12"/>
          </p:nvPr>
        </p:nvSpPr>
        <p:spPr>
          <a:xfrm>
            <a:off x="8610600" y="6126048"/>
            <a:ext cx="2743200" cy="365125"/>
          </a:xfrm>
        </p:spPr>
        <p:txBody>
          <a:bodyPr/>
          <a:lstStyle/>
          <a:p>
            <a:pPr>
              <a:defRPr/>
            </a:pPr>
            <a:r>
              <a:rPr lang="fr-FR"/>
              <a:t>P </a:t>
            </a:r>
            <a:fld id="{733122C9-A0B9-462F-8757-0847AD287B63}" type="slidenum">
              <a:rPr lang="fr-FR" smtClean="0"/>
              <a:t>11</a:t>
            </a:fld>
            <a:endParaRPr lang="fr-FR"/>
          </a:p>
        </p:txBody>
      </p:sp>
      <p:graphicFrame>
        <p:nvGraphicFramePr>
          <p:cNvPr id="22" name="Espace réservé du contenu 3">
            <a:extLst>
              <a:ext uri="{FF2B5EF4-FFF2-40B4-BE49-F238E27FC236}">
                <a16:creationId xmlns:a16="http://schemas.microsoft.com/office/drawing/2014/main" id="{810948A2-538E-34C9-9CBD-37FD877412A0}"/>
              </a:ext>
            </a:extLst>
          </p:cNvPr>
          <p:cNvGraphicFramePr>
            <a:graphicFrameLocks/>
          </p:cNvGraphicFramePr>
          <p:nvPr>
            <p:extLst>
              <p:ext uri="{D42A27DB-BD31-4B8C-83A1-F6EECF244321}">
                <p14:modId xmlns:p14="http://schemas.microsoft.com/office/powerpoint/2010/main" val="735536959"/>
              </p:ext>
            </p:extLst>
          </p:nvPr>
        </p:nvGraphicFramePr>
        <p:xfrm>
          <a:off x="6165247" y="980728"/>
          <a:ext cx="5400000" cy="54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Image 22" descr="Une image contenant horloge, signe&#10;&#10;Description générée automatiquement">
            <a:extLst>
              <a:ext uri="{FF2B5EF4-FFF2-40B4-BE49-F238E27FC236}">
                <a16:creationId xmlns:a16="http://schemas.microsoft.com/office/drawing/2014/main" id="{6A8F905A-A1A7-09AD-3A97-4A138FB40F7E}"/>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6665609">
            <a:off x="7562183" y="2463843"/>
            <a:ext cx="2433769" cy="2433769"/>
          </a:xfrm>
          <a:prstGeom prst="rect">
            <a:avLst/>
          </a:prstGeom>
        </p:spPr>
      </p:pic>
      <p:sp>
        <p:nvSpPr>
          <p:cNvPr id="24" name="Titre 1">
            <a:extLst>
              <a:ext uri="{FF2B5EF4-FFF2-40B4-BE49-F238E27FC236}">
                <a16:creationId xmlns:a16="http://schemas.microsoft.com/office/drawing/2014/main" id="{CC03B142-AE8C-C811-76F2-EF79E342DF96}"/>
              </a:ext>
            </a:extLst>
          </p:cNvPr>
          <p:cNvSpPr txBox="1">
            <a:spLocks/>
          </p:cNvSpPr>
          <p:nvPr/>
        </p:nvSpPr>
        <p:spPr>
          <a:xfrm>
            <a:off x="2632648" y="-1909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IDEAL, </a:t>
            </a:r>
            <a:r>
              <a:rPr kumimoji="0" lang="en-US" sz="32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l’innovation</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technologique</a:t>
            </a:r>
            <a:endParaRPr lang="en-US" sz="3200" b="1" dirty="0">
              <a:solidFill>
                <a:sysClr val="windowText" lastClr="000000"/>
              </a:solidFill>
              <a:latin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face aux </a:t>
            </a:r>
            <a:r>
              <a:rPr kumimoji="0" lang="en-US" sz="32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défis</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de </a:t>
            </a:r>
            <a:r>
              <a:rPr kumimoji="0" lang="en-US" sz="32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l’eau</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au </a:t>
            </a:r>
            <a:r>
              <a:rPr kumimoji="0" lang="en-US" sz="32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XXIème</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siècle </a:t>
            </a:r>
          </a:p>
        </p:txBody>
      </p:sp>
      <p:sp>
        <p:nvSpPr>
          <p:cNvPr id="25" name="Espace réservé du contenu 2">
            <a:extLst>
              <a:ext uri="{FF2B5EF4-FFF2-40B4-BE49-F238E27FC236}">
                <a16:creationId xmlns:a16="http://schemas.microsoft.com/office/drawing/2014/main" id="{6A584E87-6A54-6998-1CB5-79D6C0AA13A4}"/>
              </a:ext>
            </a:extLst>
          </p:cNvPr>
          <p:cNvSpPr txBox="1">
            <a:spLocks/>
          </p:cNvSpPr>
          <p:nvPr/>
        </p:nvSpPr>
        <p:spPr>
          <a:xfrm>
            <a:off x="315612" y="1438980"/>
            <a:ext cx="57498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Un des 5 </a:t>
            </a: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projets</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pluriannuels</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du CPER </a:t>
            </a: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en</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Auvergne (2023 – 2027)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Co-portage: LIMOS - LPCA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Financement</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940 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Région</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AURA: 840 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CNRS-IN2P3: 100 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Soutien</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annuel</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de 2 RHs (</a:t>
            </a: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thèse</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post-doc) par Clermont-Auvergne </a:t>
            </a: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Métropole</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6" name="Picture 4" descr="Résultat de recherche d'images pour &quot;inrae logo&quot;">
            <a:extLst>
              <a:ext uri="{FF2B5EF4-FFF2-40B4-BE49-F238E27FC236}">
                <a16:creationId xmlns:a16="http://schemas.microsoft.com/office/drawing/2014/main" id="{F44B79A3-4FCC-B9FF-C012-DFA63E8DA1B9}"/>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007184" y="5658972"/>
            <a:ext cx="1250928" cy="85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3AA20B6B-86B7-2CF2-F6ED-7D70834FE23B}"/>
              </a:ext>
            </a:extLst>
          </p:cNvPr>
          <p:cNvPicPr>
            <a:picLocks noChangeAspect="1"/>
          </p:cNvPicPr>
          <p:nvPr/>
        </p:nvPicPr>
        <p:blipFill>
          <a:blip r:embed="rId9"/>
          <a:stretch>
            <a:fillRect/>
          </a:stretch>
        </p:blipFill>
        <p:spPr>
          <a:xfrm>
            <a:off x="1036920" y="5683089"/>
            <a:ext cx="856800" cy="856800"/>
          </a:xfrm>
          <a:prstGeom prst="rect">
            <a:avLst/>
          </a:prstGeom>
          <a:solidFill>
            <a:srgbClr val="FFFFFF"/>
          </a:solidFill>
        </p:spPr>
      </p:pic>
      <p:pic>
        <p:nvPicPr>
          <p:cNvPr id="28" name="Picture 2" descr="Résultat de recherche d'images pour &quot;logo UCA&quot;">
            <a:extLst>
              <a:ext uri="{FF2B5EF4-FFF2-40B4-BE49-F238E27FC236}">
                <a16:creationId xmlns:a16="http://schemas.microsoft.com/office/drawing/2014/main" id="{0F2996F1-AAAA-899E-B4F2-9C5486940897}"/>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3729" y="5653198"/>
            <a:ext cx="886459" cy="856800"/>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descr="http://union.rhone-alpes.auvergne.fr/wp-content/uploads/NouveauLogoUnion.jpg">
            <a:extLst>
              <a:ext uri="{FF2B5EF4-FFF2-40B4-BE49-F238E27FC236}">
                <a16:creationId xmlns:a16="http://schemas.microsoft.com/office/drawing/2014/main" id="{20BDC76C-255B-D263-BCA5-111C827645F7}"/>
              </a:ext>
            </a:extLst>
          </p:cNvPr>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403373" y="5648012"/>
            <a:ext cx="2014220" cy="857250"/>
          </a:xfrm>
          <a:prstGeom prst="rect">
            <a:avLst/>
          </a:prstGeom>
          <a:noFill/>
          <a:ln>
            <a:noFill/>
          </a:ln>
        </p:spPr>
      </p:pic>
      <p:sp>
        <p:nvSpPr>
          <p:cNvPr id="30" name="ZoneTexte 29">
            <a:extLst>
              <a:ext uri="{FF2B5EF4-FFF2-40B4-BE49-F238E27FC236}">
                <a16:creationId xmlns:a16="http://schemas.microsoft.com/office/drawing/2014/main" id="{37A1361A-BE75-CC63-3CF3-6F8B5C29371D}"/>
              </a:ext>
            </a:extLst>
          </p:cNvPr>
          <p:cNvSpPr txBox="1"/>
          <p:nvPr/>
        </p:nvSpPr>
        <p:spPr>
          <a:xfrm>
            <a:off x="5654507" y="2448093"/>
            <a:ext cx="1555012"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rPr>
              <a:t>Implémentation hardware de l’intelligence « apprise »</a:t>
            </a:r>
          </a:p>
        </p:txBody>
      </p:sp>
      <p:sp>
        <p:nvSpPr>
          <p:cNvPr id="31" name="Flèche : droite à entaille 7">
            <a:extLst>
              <a:ext uri="{FF2B5EF4-FFF2-40B4-BE49-F238E27FC236}">
                <a16:creationId xmlns:a16="http://schemas.microsoft.com/office/drawing/2014/main" id="{1281521A-CA5C-5B9C-4D25-57218BB485EB}"/>
              </a:ext>
            </a:extLst>
          </p:cNvPr>
          <p:cNvSpPr/>
          <p:nvPr/>
        </p:nvSpPr>
        <p:spPr>
          <a:xfrm rot="18777953">
            <a:off x="6724230" y="1995781"/>
            <a:ext cx="534390" cy="380011"/>
          </a:xfrm>
          <a:prstGeom prst="notchedRightArrow">
            <a:avLst/>
          </a:prstGeom>
          <a:gradFill flip="none" rotWithShape="1">
            <a:gsLst>
              <a:gs pos="0">
                <a:srgbClr val="FFC000">
                  <a:lumMod val="60000"/>
                  <a:lumOff val="40000"/>
                </a:srgbClr>
              </a:gs>
              <a:gs pos="50000">
                <a:srgbClr val="ED7D31">
                  <a:shade val="67500"/>
                  <a:satMod val="115000"/>
                </a:srgbClr>
              </a:gs>
              <a:gs pos="100000">
                <a:srgbClr val="ED7D31">
                  <a:shade val="100000"/>
                  <a:satMod val="115000"/>
                </a:srgbClr>
              </a:gs>
            </a:gsLst>
            <a:path path="circle">
              <a:fillToRect l="100000" b="100000"/>
            </a:path>
            <a:tileRect t="-100000" r="-100000"/>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82D055B3-6546-C0BA-F50A-A1C08786AFFA}"/>
              </a:ext>
            </a:extLst>
          </p:cNvPr>
          <p:cNvSpPr txBox="1"/>
          <p:nvPr/>
        </p:nvSpPr>
        <p:spPr>
          <a:xfrm>
            <a:off x="11056317" y="2285055"/>
            <a:ext cx="1227042" cy="116955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rPr>
              <a:t>Redescente des données pertinentes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rPr>
              <a:t>Liaison plus fiable</a:t>
            </a:r>
          </a:p>
        </p:txBody>
      </p:sp>
      <p:sp>
        <p:nvSpPr>
          <p:cNvPr id="33" name="ZoneTexte 32">
            <a:extLst>
              <a:ext uri="{FF2B5EF4-FFF2-40B4-BE49-F238E27FC236}">
                <a16:creationId xmlns:a16="http://schemas.microsoft.com/office/drawing/2014/main" id="{F2C81115-4FCA-3E9D-83CF-2ABFB5667B1D}"/>
              </a:ext>
            </a:extLst>
          </p:cNvPr>
          <p:cNvSpPr txBox="1"/>
          <p:nvPr/>
        </p:nvSpPr>
        <p:spPr>
          <a:xfrm>
            <a:off x="8126146" y="4539785"/>
            <a:ext cx="1449499" cy="646331"/>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rPr>
              <a:t>Optimisation</a:t>
            </a:r>
            <a:r>
              <a:rPr kumimoji="0" lang="en-US" sz="1800" b="0" i="0" u="none" strike="noStrike" kern="1200" cap="none" spc="0" normalizeH="0" baseline="0" noProof="0" dirty="0">
                <a:ln>
                  <a:noFill/>
                </a:ln>
                <a:solidFill>
                  <a:prstClr val="black"/>
                </a:solidFill>
                <a:effectLst/>
                <a:uLnTx/>
                <a:uFillTx/>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rPr>
              <a:t>énergétique</a:t>
            </a:r>
            <a:endParaRPr kumimoji="0" lang="en-US" sz="1800" b="0" i="0" u="none" strike="noStrike" kern="1200" cap="none" spc="0" normalizeH="0" baseline="0" noProof="0" dirty="0">
              <a:ln>
                <a:noFill/>
              </a:ln>
              <a:solidFill>
                <a:prstClr val="black"/>
              </a:solidFill>
              <a:effectLst/>
              <a:uLnTx/>
              <a:uFillTx/>
            </a:endParaRPr>
          </a:p>
        </p:txBody>
      </p:sp>
      <p:sp>
        <p:nvSpPr>
          <p:cNvPr id="34" name="Flèche : droite à entaille 5">
            <a:extLst>
              <a:ext uri="{FF2B5EF4-FFF2-40B4-BE49-F238E27FC236}">
                <a16:creationId xmlns:a16="http://schemas.microsoft.com/office/drawing/2014/main" id="{B7D51B97-93F1-5538-03AF-D81C9C4806EB}"/>
              </a:ext>
            </a:extLst>
          </p:cNvPr>
          <p:cNvSpPr/>
          <p:nvPr/>
        </p:nvSpPr>
        <p:spPr>
          <a:xfrm rot="2710611">
            <a:off x="10464429" y="2116285"/>
            <a:ext cx="534390" cy="380011"/>
          </a:xfrm>
          <a:prstGeom prst="notchedRightArrow">
            <a:avLst/>
          </a:prstGeom>
          <a:gradFill>
            <a:gsLst>
              <a:gs pos="0">
                <a:srgbClr val="A5A5A5"/>
              </a:gs>
              <a:gs pos="50000">
                <a:srgbClr val="ED7D31">
                  <a:lumMod val="40000"/>
                  <a:lumOff val="60000"/>
                </a:srgbClr>
              </a:gs>
              <a:gs pos="100000">
                <a:srgbClr val="ED7D31"/>
              </a:gs>
            </a:gsLst>
            <a:path path="circle">
              <a:fillToRect l="100000" b="100000"/>
            </a:path>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5921D90A-699D-BA88-5EB4-FB03F47C0407}"/>
              </a:ext>
            </a:extLst>
          </p:cNvPr>
          <p:cNvSpPr txBox="1"/>
          <p:nvPr/>
        </p:nvSpPr>
        <p:spPr>
          <a:xfrm>
            <a:off x="10268311" y="5632621"/>
            <a:ext cx="1859359"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rPr>
              <a:t>Stockage, </a:t>
            </a:r>
            <a:r>
              <a:rPr kumimoji="0" lang="en-US" sz="1400" b="0" i="0" u="none" strike="noStrike" kern="1200" cap="none" spc="0" normalizeH="0" baseline="0" noProof="0" dirty="0" err="1">
                <a:ln>
                  <a:noFill/>
                </a:ln>
                <a:solidFill>
                  <a:prstClr val="black"/>
                </a:solidFill>
                <a:effectLst/>
                <a:uLnTx/>
                <a:uFillTx/>
              </a:rPr>
              <a:t>collecte</a:t>
            </a:r>
            <a:r>
              <a:rPr kumimoji="0" lang="en-US" sz="1400" b="0" i="0" u="none" strike="noStrike" kern="1200" cap="none" spc="0" normalizeH="0" baseline="0" noProof="0" dirty="0">
                <a:ln>
                  <a:noFill/>
                </a:ln>
                <a:solidFill>
                  <a:prstClr val="black"/>
                </a:solidFill>
                <a:effectLst/>
                <a:uLnTx/>
                <a:uFillTx/>
              </a:rPr>
              <a:t>, </a:t>
            </a:r>
            <a:r>
              <a:rPr kumimoji="0" lang="en-US" sz="1400" b="0" i="0" u="none" strike="noStrike" kern="1200" cap="none" spc="0" normalizeH="0" baseline="0" noProof="0" dirty="0" err="1">
                <a:ln>
                  <a:noFill/>
                </a:ln>
                <a:solidFill>
                  <a:prstClr val="black"/>
                </a:solidFill>
                <a:effectLst/>
                <a:uLnTx/>
                <a:uFillTx/>
              </a:rPr>
              <a:t>traitement</a:t>
            </a:r>
            <a:endParaRPr kumimoji="0" lang="en-US" sz="1400" b="0" i="0" u="none" strike="noStrike" kern="1200" cap="none" spc="0" normalizeH="0" baseline="0" noProof="0" dirty="0">
              <a:ln>
                <a:noFill/>
              </a:ln>
              <a:solidFill>
                <a:prstClr val="black"/>
              </a:solidFill>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rPr>
              <a:t>et </a:t>
            </a:r>
            <a:r>
              <a:rPr kumimoji="0" lang="en-US" sz="1400" b="0" i="0" u="none" strike="noStrike" kern="1200" cap="none" spc="0" normalizeH="0" baseline="0" noProof="0" dirty="0" err="1">
                <a:ln>
                  <a:noFill/>
                </a:ln>
                <a:solidFill>
                  <a:prstClr val="black"/>
                </a:solidFill>
                <a:effectLst/>
                <a:uLnTx/>
                <a:uFillTx/>
              </a:rPr>
              <a:t>visualisation</a:t>
            </a:r>
            <a:r>
              <a:rPr kumimoji="0" lang="en-US" sz="1400" b="0" i="0" u="none" strike="noStrike" kern="1200" cap="none" spc="0" normalizeH="0" baseline="0" noProof="0" dirty="0">
                <a:ln>
                  <a:noFill/>
                </a:ln>
                <a:solidFill>
                  <a:prstClr val="black"/>
                </a:solidFill>
                <a:effectLst/>
                <a:uLnTx/>
                <a:uFillTx/>
              </a:rPr>
              <a:t> des </a:t>
            </a:r>
            <a:r>
              <a:rPr kumimoji="0" lang="en-US" sz="1400" b="0" i="0" u="none" strike="noStrike" kern="1200" cap="none" spc="0" normalizeH="0" baseline="0" noProof="0" dirty="0" err="1">
                <a:ln>
                  <a:noFill/>
                </a:ln>
                <a:solidFill>
                  <a:prstClr val="black"/>
                </a:solidFill>
                <a:effectLst/>
                <a:uLnTx/>
                <a:uFillTx/>
              </a:rPr>
              <a:t>données</a:t>
            </a:r>
            <a:r>
              <a:rPr kumimoji="0" lang="en-US" sz="1400" b="0" i="0" u="none" strike="noStrike" kern="1200" cap="none" spc="0" normalizeH="0" baseline="0" noProof="0" dirty="0">
                <a:ln>
                  <a:noFill/>
                </a:ln>
                <a:solidFill>
                  <a:prstClr val="black"/>
                </a:solidFill>
                <a:effectLst/>
                <a:uLnTx/>
                <a:uFillTx/>
              </a:rPr>
              <a:t> </a:t>
            </a:r>
          </a:p>
        </p:txBody>
      </p:sp>
      <p:sp>
        <p:nvSpPr>
          <p:cNvPr id="36" name="Flèche : droite à entaille 9">
            <a:extLst>
              <a:ext uri="{FF2B5EF4-FFF2-40B4-BE49-F238E27FC236}">
                <a16:creationId xmlns:a16="http://schemas.microsoft.com/office/drawing/2014/main" id="{8F3CA7DC-7E43-1A88-7EC8-A4B6D5FA98C0}"/>
              </a:ext>
            </a:extLst>
          </p:cNvPr>
          <p:cNvSpPr/>
          <p:nvPr/>
        </p:nvSpPr>
        <p:spPr>
          <a:xfrm rot="10800000">
            <a:off x="8632238" y="6135761"/>
            <a:ext cx="437887" cy="380011"/>
          </a:xfrm>
          <a:prstGeom prst="notchedRightArrow">
            <a:avLst/>
          </a:prstGeom>
          <a:gradFill>
            <a:gsLst>
              <a:gs pos="0">
                <a:srgbClr val="FFC000">
                  <a:lumMod val="60000"/>
                  <a:lumOff val="40000"/>
                </a:srgbClr>
              </a:gs>
              <a:gs pos="50000">
                <a:srgbClr val="A5A5A5">
                  <a:lumMod val="20000"/>
                  <a:lumOff val="80000"/>
                </a:srgbClr>
              </a:gs>
              <a:gs pos="100000">
                <a:srgbClr val="A5A5A5"/>
              </a:gs>
            </a:gsLst>
            <a:path path="circle">
              <a:fillToRect l="100000" b="100000"/>
            </a:path>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2">
            <a:extLst>
              <a:ext uri="{FF2B5EF4-FFF2-40B4-BE49-F238E27FC236}">
                <a16:creationId xmlns:a16="http://schemas.microsoft.com/office/drawing/2014/main" id="{B01258C0-67E3-2E56-7851-C3F779A2B492}"/>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278465" y="5677191"/>
            <a:ext cx="1330951" cy="856800"/>
          </a:xfrm>
          <a:prstGeom prst="rect">
            <a:avLst/>
          </a:prstGeom>
          <a:noFill/>
          <a:extLst>
            <a:ext uri="{909E8E84-426E-40DD-AFC4-6F175D3DCCD1}">
              <a14:hiddenFill xmlns:a14="http://schemas.microsoft.com/office/drawing/2010/main">
                <a:solidFill>
                  <a:srgbClr val="FFFFFF"/>
                </a:solidFill>
              </a14:hiddenFill>
            </a:ext>
          </a:extLst>
        </p:spPr>
      </p:pic>
      <p:pic>
        <p:nvPicPr>
          <p:cNvPr id="38" name="Espace réservé du contenu 4">
            <a:extLst>
              <a:ext uri="{FF2B5EF4-FFF2-40B4-BE49-F238E27FC236}">
                <a16:creationId xmlns:a16="http://schemas.microsoft.com/office/drawing/2014/main" id="{2E2B67A0-B129-E964-114B-C72292E366B6}"/>
              </a:ext>
            </a:extLst>
          </p:cNvPr>
          <p:cNvPicPr>
            <a:picLocks noChangeAspect="1"/>
          </p:cNvPicPr>
          <p:nvPr/>
        </p:nvPicPr>
        <p:blipFill>
          <a:blip r:embed="rId13"/>
          <a:stretch>
            <a:fillRect/>
          </a:stretch>
        </p:blipFill>
        <p:spPr>
          <a:xfrm>
            <a:off x="10472498" y="-21148"/>
            <a:ext cx="1655172" cy="2160000"/>
          </a:xfrm>
          <a:prstGeom prst="rect">
            <a:avLst/>
          </a:prstGeom>
        </p:spPr>
      </p:pic>
    </p:spTree>
    <p:extLst>
      <p:ext uri="{BB962C8B-B14F-4D97-AF65-F5344CB8AC3E}">
        <p14:creationId xmlns:p14="http://schemas.microsoft.com/office/powerpoint/2010/main" val="161029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1000" tmFilter="0, 0; .2, .5; .8, .5; 1, 0"/>
                                        <p:tgtEl>
                                          <p:spTgt spid="24">
                                            <p:txEl>
                                              <p:pRg st="1" end="1"/>
                                            </p:txEl>
                                          </p:spTgt>
                                        </p:tgtEl>
                                      </p:cBhvr>
                                    </p:animEffect>
                                    <p:animScale>
                                      <p:cBhvr>
                                        <p:cTn id="7" dur="500" autoRev="1" fill="hold"/>
                                        <p:tgtEl>
                                          <p:spTgt spid="2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ABA435-AECC-E952-A571-19A44CE25A1A}"/>
              </a:ext>
            </a:extLst>
          </p:cNvPr>
          <p:cNvSpPr>
            <a:spLocks noGrp="1"/>
          </p:cNvSpPr>
          <p:nvPr>
            <p:ph type="sldNum" sz="quarter" idx="12"/>
          </p:nvPr>
        </p:nvSpPr>
        <p:spPr>
          <a:xfrm>
            <a:off x="9486195" y="6426097"/>
            <a:ext cx="2743200" cy="365125"/>
          </a:xfrm>
        </p:spPr>
        <p:txBody>
          <a:bodyPr/>
          <a:lstStyle/>
          <a:p>
            <a:pPr>
              <a:defRPr/>
            </a:pPr>
            <a:r>
              <a:rPr lang="fr-FR"/>
              <a:t>P </a:t>
            </a:r>
            <a:fld id="{733122C9-A0B9-462F-8757-0847AD287B63}" type="slidenum">
              <a:rPr lang="fr-FR" smtClean="0"/>
              <a:t>12</a:t>
            </a:fld>
            <a:endParaRPr lang="fr-FR"/>
          </a:p>
        </p:txBody>
      </p:sp>
      <p:sp>
        <p:nvSpPr>
          <p:cNvPr id="11" name="Titre 1">
            <a:extLst>
              <a:ext uri="{FF2B5EF4-FFF2-40B4-BE49-F238E27FC236}">
                <a16:creationId xmlns:a16="http://schemas.microsoft.com/office/drawing/2014/main" id="{E160EAEC-7A90-6871-EDB0-43BD2170ACF7}"/>
              </a:ext>
            </a:extLst>
          </p:cNvPr>
          <p:cNvSpPr txBox="1">
            <a:spLocks/>
          </p:cNvSpPr>
          <p:nvPr/>
        </p:nvSpPr>
        <p:spPr>
          <a:xfrm>
            <a:off x="2063552" y="-171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Deux actions </a:t>
            </a:r>
            <a:r>
              <a:rPr kumimoji="0" lang="en-US" sz="4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centrées</a:t>
            </a: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sur les </a:t>
            </a:r>
            <a:r>
              <a:rPr kumimoji="0" lang="en-US" sz="4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défis</a:t>
            </a: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de </a:t>
            </a:r>
            <a:r>
              <a:rPr kumimoji="0" lang="en-US" sz="4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l’eau</a:t>
            </a: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p>
        </p:txBody>
      </p:sp>
      <p:sp>
        <p:nvSpPr>
          <p:cNvPr id="12" name="Espace réservé du contenu 2">
            <a:extLst>
              <a:ext uri="{FF2B5EF4-FFF2-40B4-BE49-F238E27FC236}">
                <a16:creationId xmlns:a16="http://schemas.microsoft.com/office/drawing/2014/main" id="{D999D8B0-A572-EB57-97AE-0633AB6C4BA1}"/>
              </a:ext>
            </a:extLst>
          </p:cNvPr>
          <p:cNvSpPr txBox="1">
            <a:spLocks/>
          </p:cNvSpPr>
          <p:nvPr/>
        </p:nvSpPr>
        <p:spPr>
          <a:xfrm>
            <a:off x="191344" y="1439855"/>
            <a:ext cx="5257800"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Etude de l’aggravation des étiages et des basses eaux estivales sur le « bon » fonctionnement des écosystèmes aquatiques et riverains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Partenaires hors LPCA : Fédération de Recherche en Environnement EAU + LabCom IOTAe</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3DA63A83-BE68-1E55-9462-6C7D9F3881F3}"/>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1861584" y="4799420"/>
            <a:ext cx="3422650" cy="1818481"/>
          </a:xfrm>
          <a:prstGeom prst="rect">
            <a:avLst/>
          </a:prstGeom>
        </p:spPr>
      </p:pic>
      <p:sp>
        <p:nvSpPr>
          <p:cNvPr id="14" name="Espace réservé du contenu 2">
            <a:extLst>
              <a:ext uri="{FF2B5EF4-FFF2-40B4-BE49-F238E27FC236}">
                <a16:creationId xmlns:a16="http://schemas.microsoft.com/office/drawing/2014/main" id="{F31C6E26-B8A8-FE46-3BAF-116151F8BB01}"/>
              </a:ext>
            </a:extLst>
          </p:cNvPr>
          <p:cNvSpPr txBox="1">
            <a:spLocks/>
          </p:cNvSpPr>
          <p:nvPr/>
        </p:nvSpPr>
        <p:spPr>
          <a:xfrm>
            <a:off x="6384032" y="1439854"/>
            <a:ext cx="5257800"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Surveillance de la rivière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Allier</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par </a:t>
            </a: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IoT satellitaire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Gestion</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de la ressource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Alerte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en cas d’inondation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Partenaires hors LPCA: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Conseil Départemental 63, Etablissement Public Loire, Fédération de Pêche 63, INRAE, société CREATHIV</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CARTES. La Loire peut-elle s'assécher en 2023 ?">
            <a:extLst>
              <a:ext uri="{FF2B5EF4-FFF2-40B4-BE49-F238E27FC236}">
                <a16:creationId xmlns:a16="http://schemas.microsoft.com/office/drawing/2014/main" id="{FD0800AF-2191-B4F7-0AF5-1E8BEC1C946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5572" y="480866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épisode cévenol déborde sur la Haute-Loire : les premières images  impressionnantes de la montée des eaux - La Commère 43">
            <a:extLst>
              <a:ext uri="{FF2B5EF4-FFF2-40B4-BE49-F238E27FC236}">
                <a16:creationId xmlns:a16="http://schemas.microsoft.com/office/drawing/2014/main" id="{A5C2E05E-9061-EE83-1257-C7E6278467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82111" y="4817901"/>
            <a:ext cx="2977917"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74E1B5F-7D04-6F17-0981-5ED4346046A4}"/>
              </a:ext>
            </a:extLst>
          </p:cNvPr>
          <p:cNvSpPr txBox="1"/>
          <p:nvPr/>
        </p:nvSpPr>
        <p:spPr>
          <a:xfrm>
            <a:off x="1775520" y="1039744"/>
            <a:ext cx="1374094" cy="400110"/>
          </a:xfrm>
          <a:custGeom>
            <a:avLst/>
            <a:gdLst>
              <a:gd name="connsiteX0" fmla="*/ 0 w 1374094"/>
              <a:gd name="connsiteY0" fmla="*/ 0 h 400110"/>
              <a:gd name="connsiteX1" fmla="*/ 458031 w 1374094"/>
              <a:gd name="connsiteY1" fmla="*/ 0 h 400110"/>
              <a:gd name="connsiteX2" fmla="*/ 888581 w 1374094"/>
              <a:gd name="connsiteY2" fmla="*/ 0 h 400110"/>
              <a:gd name="connsiteX3" fmla="*/ 1374094 w 1374094"/>
              <a:gd name="connsiteY3" fmla="*/ 0 h 400110"/>
              <a:gd name="connsiteX4" fmla="*/ 1374094 w 1374094"/>
              <a:gd name="connsiteY4" fmla="*/ 400110 h 400110"/>
              <a:gd name="connsiteX5" fmla="*/ 888581 w 1374094"/>
              <a:gd name="connsiteY5" fmla="*/ 400110 h 400110"/>
              <a:gd name="connsiteX6" fmla="*/ 403068 w 1374094"/>
              <a:gd name="connsiteY6" fmla="*/ 400110 h 400110"/>
              <a:gd name="connsiteX7" fmla="*/ 0 w 1374094"/>
              <a:gd name="connsiteY7" fmla="*/ 400110 h 400110"/>
              <a:gd name="connsiteX8" fmla="*/ 0 w 1374094"/>
              <a:gd name="connsiteY8"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094" h="400110" fill="none" extrusionOk="0">
                <a:moveTo>
                  <a:pt x="0" y="0"/>
                </a:moveTo>
                <a:cubicBezTo>
                  <a:pt x="108771" y="-42954"/>
                  <a:pt x="260884" y="20469"/>
                  <a:pt x="458031" y="0"/>
                </a:cubicBezTo>
                <a:cubicBezTo>
                  <a:pt x="655178" y="-20469"/>
                  <a:pt x="709649" y="33669"/>
                  <a:pt x="888581" y="0"/>
                </a:cubicBezTo>
                <a:cubicBezTo>
                  <a:pt x="1067513" y="-33669"/>
                  <a:pt x="1152309" y="533"/>
                  <a:pt x="1374094" y="0"/>
                </a:cubicBezTo>
                <a:cubicBezTo>
                  <a:pt x="1416388" y="110447"/>
                  <a:pt x="1330387" y="301903"/>
                  <a:pt x="1374094" y="400110"/>
                </a:cubicBezTo>
                <a:cubicBezTo>
                  <a:pt x="1241632" y="430514"/>
                  <a:pt x="1090728" y="400081"/>
                  <a:pt x="888581" y="400110"/>
                </a:cubicBezTo>
                <a:cubicBezTo>
                  <a:pt x="686434" y="400139"/>
                  <a:pt x="630051" y="368703"/>
                  <a:pt x="403068" y="400110"/>
                </a:cubicBezTo>
                <a:cubicBezTo>
                  <a:pt x="176085" y="431517"/>
                  <a:pt x="130153" y="387558"/>
                  <a:pt x="0" y="400110"/>
                </a:cubicBezTo>
                <a:cubicBezTo>
                  <a:pt x="-12738" y="280646"/>
                  <a:pt x="4571" y="103662"/>
                  <a:pt x="0" y="0"/>
                </a:cubicBezTo>
                <a:close/>
              </a:path>
              <a:path w="1374094" h="400110" stroke="0" extrusionOk="0">
                <a:moveTo>
                  <a:pt x="0" y="0"/>
                </a:moveTo>
                <a:cubicBezTo>
                  <a:pt x="160874" y="-54246"/>
                  <a:pt x="293939" y="31252"/>
                  <a:pt x="458031" y="0"/>
                </a:cubicBezTo>
                <a:cubicBezTo>
                  <a:pt x="622123" y="-31252"/>
                  <a:pt x="757296" y="37879"/>
                  <a:pt x="916063" y="0"/>
                </a:cubicBezTo>
                <a:cubicBezTo>
                  <a:pt x="1074830" y="-37879"/>
                  <a:pt x="1234799" y="17966"/>
                  <a:pt x="1374094" y="0"/>
                </a:cubicBezTo>
                <a:cubicBezTo>
                  <a:pt x="1418091" y="177052"/>
                  <a:pt x="1371861" y="319315"/>
                  <a:pt x="1374094" y="400110"/>
                </a:cubicBezTo>
                <a:cubicBezTo>
                  <a:pt x="1278827" y="413903"/>
                  <a:pt x="1033989" y="398065"/>
                  <a:pt x="943545" y="400110"/>
                </a:cubicBezTo>
                <a:cubicBezTo>
                  <a:pt x="853101" y="402155"/>
                  <a:pt x="654494" y="358720"/>
                  <a:pt x="512995" y="400110"/>
                </a:cubicBezTo>
                <a:cubicBezTo>
                  <a:pt x="371496" y="441500"/>
                  <a:pt x="123401" y="349994"/>
                  <a:pt x="0" y="400110"/>
                </a:cubicBezTo>
                <a:cubicBezTo>
                  <a:pt x="-15719" y="250686"/>
                  <a:pt x="32172" y="139199"/>
                  <a:pt x="0" y="0"/>
                </a:cubicBezTo>
                <a:close/>
              </a:path>
            </a:pathLst>
          </a:custGeom>
          <a:solidFill>
            <a:schemeClr val="accent1">
              <a:lumMod val="20000"/>
              <a:lumOff val="80000"/>
            </a:schemeClr>
          </a:solidFill>
          <a:ln>
            <a:solidFill>
              <a:srgbClr val="0070C0"/>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sz="2000" dirty="0">
                <a:latin typeface="Posterama" panose="020B0504020200020000" pitchFamily="34" charset="0"/>
                <a:cs typeface="Posterama" panose="020B0504020200020000" pitchFamily="34" charset="0"/>
              </a:rPr>
              <a:t>Low-Flow</a:t>
            </a:r>
          </a:p>
        </p:txBody>
      </p:sp>
      <p:sp>
        <p:nvSpPr>
          <p:cNvPr id="4" name="ZoneTexte 3">
            <a:extLst>
              <a:ext uri="{FF2B5EF4-FFF2-40B4-BE49-F238E27FC236}">
                <a16:creationId xmlns:a16="http://schemas.microsoft.com/office/drawing/2014/main" id="{1F3630C9-2D46-5B2F-4F5F-CDCF0D1421B8}"/>
              </a:ext>
            </a:extLst>
          </p:cNvPr>
          <p:cNvSpPr txBox="1"/>
          <p:nvPr/>
        </p:nvSpPr>
        <p:spPr>
          <a:xfrm>
            <a:off x="8355341" y="989815"/>
            <a:ext cx="1507144" cy="400110"/>
          </a:xfrm>
          <a:custGeom>
            <a:avLst/>
            <a:gdLst>
              <a:gd name="connsiteX0" fmla="*/ 0 w 1507144"/>
              <a:gd name="connsiteY0" fmla="*/ 0 h 400110"/>
              <a:gd name="connsiteX1" fmla="*/ 502381 w 1507144"/>
              <a:gd name="connsiteY1" fmla="*/ 0 h 400110"/>
              <a:gd name="connsiteX2" fmla="*/ 974620 w 1507144"/>
              <a:gd name="connsiteY2" fmla="*/ 0 h 400110"/>
              <a:gd name="connsiteX3" fmla="*/ 1507144 w 1507144"/>
              <a:gd name="connsiteY3" fmla="*/ 0 h 400110"/>
              <a:gd name="connsiteX4" fmla="*/ 1507144 w 1507144"/>
              <a:gd name="connsiteY4" fmla="*/ 400110 h 400110"/>
              <a:gd name="connsiteX5" fmla="*/ 974620 w 1507144"/>
              <a:gd name="connsiteY5" fmla="*/ 400110 h 400110"/>
              <a:gd name="connsiteX6" fmla="*/ 442096 w 1507144"/>
              <a:gd name="connsiteY6" fmla="*/ 400110 h 400110"/>
              <a:gd name="connsiteX7" fmla="*/ 0 w 1507144"/>
              <a:gd name="connsiteY7" fmla="*/ 400110 h 400110"/>
              <a:gd name="connsiteX8" fmla="*/ 0 w 1507144"/>
              <a:gd name="connsiteY8"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144" h="400110" fill="none" extrusionOk="0">
                <a:moveTo>
                  <a:pt x="0" y="0"/>
                </a:moveTo>
                <a:cubicBezTo>
                  <a:pt x="144697" y="-37354"/>
                  <a:pt x="293244" y="57502"/>
                  <a:pt x="502381" y="0"/>
                </a:cubicBezTo>
                <a:cubicBezTo>
                  <a:pt x="711518" y="-57502"/>
                  <a:pt x="776358" y="6534"/>
                  <a:pt x="974620" y="0"/>
                </a:cubicBezTo>
                <a:cubicBezTo>
                  <a:pt x="1172882" y="-6534"/>
                  <a:pt x="1250188" y="37366"/>
                  <a:pt x="1507144" y="0"/>
                </a:cubicBezTo>
                <a:cubicBezTo>
                  <a:pt x="1549438" y="110447"/>
                  <a:pt x="1463437" y="301903"/>
                  <a:pt x="1507144" y="400110"/>
                </a:cubicBezTo>
                <a:cubicBezTo>
                  <a:pt x="1349807" y="418924"/>
                  <a:pt x="1162992" y="392280"/>
                  <a:pt x="974620" y="400110"/>
                </a:cubicBezTo>
                <a:cubicBezTo>
                  <a:pt x="786248" y="407940"/>
                  <a:pt x="631306" y="385030"/>
                  <a:pt x="442096" y="400110"/>
                </a:cubicBezTo>
                <a:cubicBezTo>
                  <a:pt x="252886" y="415190"/>
                  <a:pt x="125638" y="354009"/>
                  <a:pt x="0" y="400110"/>
                </a:cubicBezTo>
                <a:cubicBezTo>
                  <a:pt x="-12738" y="280646"/>
                  <a:pt x="4571" y="103662"/>
                  <a:pt x="0" y="0"/>
                </a:cubicBezTo>
                <a:close/>
              </a:path>
              <a:path w="1507144" h="400110" stroke="0" extrusionOk="0">
                <a:moveTo>
                  <a:pt x="0" y="0"/>
                </a:moveTo>
                <a:cubicBezTo>
                  <a:pt x="146532" y="-43139"/>
                  <a:pt x="309115" y="46989"/>
                  <a:pt x="502381" y="0"/>
                </a:cubicBezTo>
                <a:cubicBezTo>
                  <a:pt x="695647" y="-46989"/>
                  <a:pt x="812547" y="35148"/>
                  <a:pt x="1004763" y="0"/>
                </a:cubicBezTo>
                <a:cubicBezTo>
                  <a:pt x="1196979" y="-35148"/>
                  <a:pt x="1363390" y="28022"/>
                  <a:pt x="1507144" y="0"/>
                </a:cubicBezTo>
                <a:cubicBezTo>
                  <a:pt x="1551141" y="177052"/>
                  <a:pt x="1504911" y="319315"/>
                  <a:pt x="1507144" y="400110"/>
                </a:cubicBezTo>
                <a:cubicBezTo>
                  <a:pt x="1348198" y="447420"/>
                  <a:pt x="1259220" y="367356"/>
                  <a:pt x="1034906" y="400110"/>
                </a:cubicBezTo>
                <a:cubicBezTo>
                  <a:pt x="810592" y="432864"/>
                  <a:pt x="776905" y="351211"/>
                  <a:pt x="562667" y="400110"/>
                </a:cubicBezTo>
                <a:cubicBezTo>
                  <a:pt x="348429" y="449009"/>
                  <a:pt x="178316" y="340754"/>
                  <a:pt x="0" y="400110"/>
                </a:cubicBezTo>
                <a:cubicBezTo>
                  <a:pt x="-15719" y="250686"/>
                  <a:pt x="32172" y="139199"/>
                  <a:pt x="0" y="0"/>
                </a:cubicBezTo>
                <a:close/>
              </a:path>
            </a:pathLst>
          </a:custGeom>
          <a:solidFill>
            <a:schemeClr val="accent1">
              <a:lumMod val="20000"/>
              <a:lumOff val="80000"/>
            </a:schemeClr>
          </a:solidFill>
          <a:ln>
            <a:solidFill>
              <a:srgbClr val="0070C0"/>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sz="2000" dirty="0" err="1">
                <a:latin typeface="Posterama" panose="020B0504020200020000" pitchFamily="34" charset="0"/>
                <a:cs typeface="Posterama" panose="020B0504020200020000" pitchFamily="34" charset="0"/>
              </a:rPr>
              <a:t>OBSERVAe</a:t>
            </a:r>
            <a:endParaRPr lang="fr-FR" sz="2000"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0760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A08F-A069-5003-C399-C61390318C2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BDE1A67-090C-B85D-E8CC-91ABDCDD0980}"/>
              </a:ext>
            </a:extLst>
          </p:cNvPr>
          <p:cNvSpPr>
            <a:spLocks noGrp="1"/>
          </p:cNvSpPr>
          <p:nvPr>
            <p:ph type="sldNum" sz="quarter" idx="12"/>
          </p:nvPr>
        </p:nvSpPr>
        <p:spPr/>
        <p:txBody>
          <a:bodyPr/>
          <a:lstStyle/>
          <a:p>
            <a:pPr>
              <a:defRPr/>
            </a:pPr>
            <a:fld id="{31A989F6-3CB0-47DA-816F-8C8483479B4E}" type="slidenum">
              <a:rPr lang="fr-FR" smtClean="0"/>
              <a:t>13</a:t>
            </a:fld>
            <a:endParaRPr lang="fr-FR"/>
          </a:p>
        </p:txBody>
      </p:sp>
      <p:pic>
        <p:nvPicPr>
          <p:cNvPr id="9" name="Image 8">
            <a:extLst>
              <a:ext uri="{FF2B5EF4-FFF2-40B4-BE49-F238E27FC236}">
                <a16:creationId xmlns:a16="http://schemas.microsoft.com/office/drawing/2014/main" id="{92340131-FABE-BD43-E097-70D74CF4A99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17297" y="2060848"/>
            <a:ext cx="1608179" cy="936104"/>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droite 10">
            <a:extLst>
              <a:ext uri="{FF2B5EF4-FFF2-40B4-BE49-F238E27FC236}">
                <a16:creationId xmlns:a16="http://schemas.microsoft.com/office/drawing/2014/main" id="{24AA858B-09FF-D6BF-451B-FA65D726B402}"/>
              </a:ext>
            </a:extLst>
          </p:cNvPr>
          <p:cNvSpPr/>
          <p:nvPr/>
        </p:nvSpPr>
        <p:spPr>
          <a:xfrm>
            <a:off x="5390460" y="2377705"/>
            <a:ext cx="1397761"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ZoneTexte 13">
            <a:extLst>
              <a:ext uri="{FF2B5EF4-FFF2-40B4-BE49-F238E27FC236}">
                <a16:creationId xmlns:a16="http://schemas.microsoft.com/office/drawing/2014/main" id="{28837011-E63E-E786-C566-77ABCE9BD2D7}"/>
              </a:ext>
            </a:extLst>
          </p:cNvPr>
          <p:cNvSpPr txBox="1"/>
          <p:nvPr/>
        </p:nvSpPr>
        <p:spPr>
          <a:xfrm>
            <a:off x="6844266" y="2233783"/>
            <a:ext cx="1397761" cy="584775"/>
          </a:xfrm>
          <a:prstGeom prst="rect">
            <a:avLst/>
          </a:prstGeom>
          <a:noFill/>
        </p:spPr>
        <p:txBody>
          <a:bodyPr wrap="square" rtlCol="0">
            <a:spAutoFit/>
          </a:bodyPr>
          <a:lstStyle/>
          <a:p>
            <a:r>
              <a:rPr lang="en-GB" sz="3200" b="1" dirty="0">
                <a:latin typeface="Amasis MT Pro Light" panose="020F0502020204030204" pitchFamily="18" charset="0"/>
                <a:cs typeface="Aldhabi" panose="020F0502020204030204" pitchFamily="2" charset="-78"/>
              </a:rPr>
              <a:t>IDEAL</a:t>
            </a:r>
          </a:p>
        </p:txBody>
      </p:sp>
      <p:sp>
        <p:nvSpPr>
          <p:cNvPr id="15" name="ZoneTexte 14">
            <a:extLst>
              <a:ext uri="{FF2B5EF4-FFF2-40B4-BE49-F238E27FC236}">
                <a16:creationId xmlns:a16="http://schemas.microsoft.com/office/drawing/2014/main" id="{0CE402CF-76A3-6331-0D2D-A996D1DC9FBC}"/>
              </a:ext>
            </a:extLst>
          </p:cNvPr>
          <p:cNvSpPr txBox="1"/>
          <p:nvPr/>
        </p:nvSpPr>
        <p:spPr>
          <a:xfrm>
            <a:off x="4129796" y="1938572"/>
            <a:ext cx="938077" cy="400110"/>
          </a:xfrm>
          <a:prstGeom prst="rect">
            <a:avLst/>
          </a:prstGeom>
          <a:noFill/>
        </p:spPr>
        <p:txBody>
          <a:bodyPr wrap="none" rtlCol="0">
            <a:spAutoFit/>
          </a:bodyPr>
          <a:lstStyle/>
          <a:p>
            <a:r>
              <a:rPr lang="en-GB" sz="2000" dirty="0"/>
              <a:t>2016 …</a:t>
            </a:r>
          </a:p>
        </p:txBody>
      </p:sp>
      <p:sp>
        <p:nvSpPr>
          <p:cNvPr id="16" name="ZoneTexte 15">
            <a:extLst>
              <a:ext uri="{FF2B5EF4-FFF2-40B4-BE49-F238E27FC236}">
                <a16:creationId xmlns:a16="http://schemas.microsoft.com/office/drawing/2014/main" id="{F7821DFC-77AC-CC22-F4A3-2BE793D57363}"/>
              </a:ext>
            </a:extLst>
          </p:cNvPr>
          <p:cNvSpPr txBox="1"/>
          <p:nvPr/>
        </p:nvSpPr>
        <p:spPr>
          <a:xfrm>
            <a:off x="6865407" y="1903948"/>
            <a:ext cx="1301959" cy="400110"/>
          </a:xfrm>
          <a:prstGeom prst="rect">
            <a:avLst/>
          </a:prstGeom>
          <a:noFill/>
        </p:spPr>
        <p:txBody>
          <a:bodyPr wrap="none" rtlCol="0">
            <a:spAutoFit/>
          </a:bodyPr>
          <a:lstStyle/>
          <a:p>
            <a:r>
              <a:rPr lang="en-GB" sz="2000" dirty="0"/>
              <a:t>2023-2027</a:t>
            </a:r>
          </a:p>
        </p:txBody>
      </p:sp>
      <p:sp>
        <p:nvSpPr>
          <p:cNvPr id="3" name="Flèche : droite 2">
            <a:extLst>
              <a:ext uri="{FF2B5EF4-FFF2-40B4-BE49-F238E27FC236}">
                <a16:creationId xmlns:a16="http://schemas.microsoft.com/office/drawing/2014/main" id="{35A5FBD8-BCF8-150B-CB74-04C3C41E701C}"/>
              </a:ext>
            </a:extLst>
          </p:cNvPr>
          <p:cNvSpPr/>
          <p:nvPr/>
        </p:nvSpPr>
        <p:spPr>
          <a:xfrm>
            <a:off x="5661471" y="2945244"/>
            <a:ext cx="1224136" cy="2709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a:extLst>
              <a:ext uri="{FF2B5EF4-FFF2-40B4-BE49-F238E27FC236}">
                <a16:creationId xmlns:a16="http://schemas.microsoft.com/office/drawing/2014/main" id="{451E4235-CA69-4C80-1377-FAEB2DF68F16}"/>
              </a:ext>
            </a:extLst>
          </p:cNvPr>
          <p:cNvSpPr txBox="1"/>
          <p:nvPr/>
        </p:nvSpPr>
        <p:spPr>
          <a:xfrm>
            <a:off x="7022472" y="2895192"/>
            <a:ext cx="1397761" cy="461665"/>
          </a:xfrm>
          <a:prstGeom prst="rect">
            <a:avLst/>
          </a:prstGeom>
          <a:noFill/>
        </p:spPr>
        <p:txBody>
          <a:bodyPr wrap="square">
            <a:spAutoFit/>
          </a:bodyPr>
          <a:lstStyle/>
          <a:p>
            <a:r>
              <a:rPr lang="fr-FR" sz="2400" dirty="0">
                <a:latin typeface="Century Gothic" panose="020B0502020202020204" pitchFamily="34" charset="0"/>
                <a:cs typeface="Sabon Next LT" panose="02000500000000000000" pitchFamily="2" charset="0"/>
              </a:rPr>
              <a:t>OCOD</a:t>
            </a:r>
            <a:endParaRPr lang="en-GB" sz="2400" dirty="0">
              <a:latin typeface="Century Gothic" panose="020B0502020202020204" pitchFamily="34" charset="0"/>
              <a:cs typeface="Sabon Next LT" panose="02000500000000000000" pitchFamily="2" charset="0"/>
            </a:endParaRPr>
          </a:p>
        </p:txBody>
      </p:sp>
      <p:sp>
        <p:nvSpPr>
          <p:cNvPr id="22" name="ZoneTexte 21">
            <a:extLst>
              <a:ext uri="{FF2B5EF4-FFF2-40B4-BE49-F238E27FC236}">
                <a16:creationId xmlns:a16="http://schemas.microsoft.com/office/drawing/2014/main" id="{E650BE8F-3A01-7552-C8B4-AE88AA7B2FF5}"/>
              </a:ext>
            </a:extLst>
          </p:cNvPr>
          <p:cNvSpPr txBox="1"/>
          <p:nvPr/>
        </p:nvSpPr>
        <p:spPr>
          <a:xfrm>
            <a:off x="7255139" y="3261945"/>
            <a:ext cx="1301959" cy="400110"/>
          </a:xfrm>
          <a:prstGeom prst="rect">
            <a:avLst/>
          </a:prstGeom>
          <a:noFill/>
        </p:spPr>
        <p:txBody>
          <a:bodyPr wrap="none" rtlCol="0">
            <a:spAutoFit/>
          </a:bodyPr>
          <a:lstStyle/>
          <a:p>
            <a:r>
              <a:rPr lang="en-GB" sz="2000" dirty="0"/>
              <a:t>2025-2028</a:t>
            </a:r>
          </a:p>
        </p:txBody>
      </p:sp>
    </p:spTree>
    <p:extLst>
      <p:ext uri="{BB962C8B-B14F-4D97-AF65-F5344CB8AC3E}">
        <p14:creationId xmlns:p14="http://schemas.microsoft.com/office/powerpoint/2010/main" val="10272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B5683F6-AA11-5EDA-103A-F6BD32FBEAED}"/>
              </a:ext>
            </a:extLst>
          </p:cNvPr>
          <p:cNvSpPr txBox="1">
            <a:spLocks noGrp="1"/>
          </p:cNvSpPr>
          <p:nvPr>
            <p:ph type="title" idx="4294967295"/>
          </p:nvPr>
        </p:nvSpPr>
        <p:spPr>
          <a:xfrm>
            <a:off x="2295154" y="25902"/>
            <a:ext cx="9417470" cy="1255728"/>
          </a:xfrm>
        </p:spPr>
        <p:txBody>
          <a:bodyPr vert="horz" wrap="square">
            <a:spAutoFit/>
          </a:bodyPr>
          <a:lstStyle/>
          <a:p>
            <a:pPr lvl="0" algn="ctr"/>
            <a:r>
              <a:rPr lang="fr-FR" sz="3600" dirty="0" err="1"/>
              <a:t>anr</a:t>
            </a:r>
            <a:r>
              <a:rPr lang="fr-FR" sz="3600" dirty="0"/>
              <a:t> OCOD</a:t>
            </a:r>
            <a:br>
              <a:rPr lang="fr-FR" dirty="0"/>
            </a:br>
            <a:r>
              <a:rPr lang="fr-FR" sz="2400" b="1" dirty="0"/>
              <a:t>O</a:t>
            </a:r>
            <a:r>
              <a:rPr lang="fr-FR" sz="2400" dirty="0"/>
              <a:t>ptimisation de la </a:t>
            </a:r>
            <a:r>
              <a:rPr lang="fr-FR" sz="2400" b="1" dirty="0" err="1"/>
              <a:t>CO</a:t>
            </a:r>
            <a:r>
              <a:rPr lang="fr-FR" sz="2400" dirty="0" err="1"/>
              <a:t>llecte</a:t>
            </a:r>
            <a:r>
              <a:rPr lang="fr-FR" sz="2400" dirty="0"/>
              <a:t> de </a:t>
            </a:r>
            <a:r>
              <a:rPr lang="fr-FR" sz="2400" b="1" dirty="0"/>
              <a:t>D</a:t>
            </a:r>
            <a:r>
              <a:rPr lang="fr-FR" sz="2400" dirty="0"/>
              <a:t>onnées via Nœuds Terrestres et Vecteur Aérien, en milieu contraint, et application en agriculture</a:t>
            </a:r>
            <a:endParaRPr lang="fr-FR" sz="2177" dirty="0"/>
          </a:p>
        </p:txBody>
      </p:sp>
      <p:sp>
        <p:nvSpPr>
          <p:cNvPr id="3" name="Forme libre : forme 2">
            <a:extLst>
              <a:ext uri="{FF2B5EF4-FFF2-40B4-BE49-F238E27FC236}">
                <a16:creationId xmlns:a16="http://schemas.microsoft.com/office/drawing/2014/main" id="{8AA03EBE-D1A3-3EA4-F001-37AF463A0BA6}"/>
              </a:ext>
            </a:extLst>
          </p:cNvPr>
          <p:cNvSpPr/>
          <p:nvPr/>
        </p:nvSpPr>
        <p:spPr>
          <a:xfrm>
            <a:off x="3497019" y="1702097"/>
            <a:ext cx="3918477" cy="2612318"/>
          </a:xfrm>
          <a:custGeom>
            <a:avLst/>
            <a:gdLst/>
            <a:ahLst/>
            <a:cxnLst>
              <a:cxn ang="3cd4">
                <a:pos x="hc" y="t"/>
              </a:cxn>
              <a:cxn ang="cd2">
                <a:pos x="l" y="vc"/>
              </a:cxn>
              <a:cxn ang="cd4">
                <a:pos x="hc" y="b"/>
              </a:cxn>
              <a:cxn ang="0">
                <a:pos x="r" y="vc"/>
              </a:cxn>
            </a:cxnLst>
            <a:rect l="l" t="t" r="r" b="b"/>
            <a:pathLst>
              <a:path w="9001" h="6001">
                <a:moveTo>
                  <a:pt x="8398" y="4501"/>
                </a:moveTo>
                <a:cubicBezTo>
                  <a:pt x="8003" y="4957"/>
                  <a:pt x="7435" y="5336"/>
                  <a:pt x="6751" y="5599"/>
                </a:cubicBezTo>
                <a:cubicBezTo>
                  <a:pt x="6067" y="5862"/>
                  <a:pt x="5291" y="6001"/>
                  <a:pt x="4501" y="6001"/>
                </a:cubicBezTo>
                <a:cubicBezTo>
                  <a:pt x="3710" y="6001"/>
                  <a:pt x="2934" y="5862"/>
                  <a:pt x="2250" y="5599"/>
                </a:cubicBezTo>
                <a:cubicBezTo>
                  <a:pt x="1566" y="5336"/>
                  <a:pt x="998" y="4957"/>
                  <a:pt x="603" y="4501"/>
                </a:cubicBezTo>
                <a:cubicBezTo>
                  <a:pt x="208" y="4045"/>
                  <a:pt x="0" y="3527"/>
                  <a:pt x="0" y="3001"/>
                </a:cubicBezTo>
                <a:cubicBezTo>
                  <a:pt x="0" y="2474"/>
                  <a:pt x="208" y="1956"/>
                  <a:pt x="603" y="1500"/>
                </a:cubicBezTo>
                <a:cubicBezTo>
                  <a:pt x="998" y="1044"/>
                  <a:pt x="1566" y="665"/>
                  <a:pt x="2250" y="402"/>
                </a:cubicBezTo>
                <a:cubicBezTo>
                  <a:pt x="2934" y="139"/>
                  <a:pt x="3710" y="0"/>
                  <a:pt x="4500" y="0"/>
                </a:cubicBezTo>
                <a:cubicBezTo>
                  <a:pt x="5291" y="0"/>
                  <a:pt x="6067" y="139"/>
                  <a:pt x="6751" y="402"/>
                </a:cubicBezTo>
                <a:cubicBezTo>
                  <a:pt x="7435" y="665"/>
                  <a:pt x="8003" y="1044"/>
                  <a:pt x="8398" y="1500"/>
                </a:cubicBezTo>
                <a:cubicBezTo>
                  <a:pt x="8793" y="1956"/>
                  <a:pt x="9001" y="2474"/>
                  <a:pt x="9001" y="3000"/>
                </a:cubicBezTo>
                <a:cubicBezTo>
                  <a:pt x="9001" y="3527"/>
                  <a:pt x="8793" y="4045"/>
                  <a:pt x="8398" y="4501"/>
                </a:cubicBezTo>
                <a:close/>
              </a:path>
            </a:pathLst>
          </a:custGeom>
          <a:blipFill>
            <a:blip r:embed="rId3"/>
            <a:stretch>
              <a:fillRect/>
            </a:stretch>
          </a:blipFill>
          <a:ln>
            <a:noFill/>
            <a:prstDash val="solid"/>
          </a:ln>
        </p:spPr>
        <p:txBody>
          <a:bodyPr vert="horz" wrap="square" lIns="108847" tIns="54423" rIns="108847" bIns="54423" anchor="ctr" anchorCtr="1" compatLnSpc="0"/>
          <a:lstStyle/>
          <a:p>
            <a:pPr rtl="0" hangingPunct="0"/>
            <a:endParaRPr lang="fr-FR" sz="2177" kern="1200">
              <a:latin typeface="Liberation Sans" pitchFamily="18"/>
              <a:ea typeface="Noto Sans CJK SC" pitchFamily="2"/>
              <a:cs typeface="Lohit Devanagari" pitchFamily="2"/>
            </a:endParaRPr>
          </a:p>
        </p:txBody>
      </p:sp>
      <p:sp>
        <p:nvSpPr>
          <p:cNvPr id="4" name="ZoneTexte 3">
            <a:extLst>
              <a:ext uri="{FF2B5EF4-FFF2-40B4-BE49-F238E27FC236}">
                <a16:creationId xmlns:a16="http://schemas.microsoft.com/office/drawing/2014/main" id="{24060E80-55F6-0595-74F0-92C3126959FB}"/>
              </a:ext>
            </a:extLst>
          </p:cNvPr>
          <p:cNvSpPr txBox="1"/>
          <p:nvPr/>
        </p:nvSpPr>
        <p:spPr>
          <a:xfrm>
            <a:off x="6173047" y="3648013"/>
            <a:ext cx="1106468" cy="288163"/>
          </a:xfrm>
          <a:prstGeom prst="rect">
            <a:avLst/>
          </a:prstGeom>
          <a:noFill/>
          <a:ln>
            <a:noFill/>
          </a:ln>
        </p:spPr>
        <p:txBody>
          <a:bodyPr vert="horz" wrap="square" lIns="108847" tIns="54423" rIns="108847" bIns="54423" anchorCtr="0" compatLnSpc="0">
            <a:spAutoFit/>
          </a:bodyPr>
          <a:lstStyle/>
          <a:p>
            <a:pPr rtl="0" hangingPunct="0">
              <a:defRPr sz="1000" b="1"/>
            </a:pPr>
            <a:r>
              <a:rPr lang="fr-FR" sz="1209" b="1" kern="1200" dirty="0" err="1">
                <a:latin typeface="Liberation Sans" pitchFamily="18"/>
                <a:ea typeface="Noto Sans CJK SC" pitchFamily="2"/>
                <a:cs typeface="Lohit Devanagari" pitchFamily="2"/>
              </a:rPr>
              <a:t>chatGPT</a:t>
            </a:r>
            <a:endParaRPr lang="fr-FR" sz="1209" b="1" kern="1200" dirty="0">
              <a:latin typeface="Liberation Sans" pitchFamily="18"/>
              <a:ea typeface="Noto Sans CJK SC" pitchFamily="2"/>
              <a:cs typeface="Lohit Devanagari" pitchFamily="2"/>
            </a:endParaRPr>
          </a:p>
        </p:txBody>
      </p:sp>
      <p:sp>
        <p:nvSpPr>
          <p:cNvPr id="5" name="ZoneTexte 4">
            <a:extLst>
              <a:ext uri="{FF2B5EF4-FFF2-40B4-BE49-F238E27FC236}">
                <a16:creationId xmlns:a16="http://schemas.microsoft.com/office/drawing/2014/main" id="{CAE35D55-3B99-1751-40A7-0FF14489637C}"/>
              </a:ext>
            </a:extLst>
          </p:cNvPr>
          <p:cNvSpPr txBox="1"/>
          <p:nvPr/>
        </p:nvSpPr>
        <p:spPr>
          <a:xfrm>
            <a:off x="87291" y="1730226"/>
            <a:ext cx="4316420" cy="3248589"/>
          </a:xfrm>
          <a:prstGeom prst="rect">
            <a:avLst/>
          </a:prstGeom>
          <a:noFill/>
          <a:ln>
            <a:noFill/>
          </a:ln>
        </p:spPr>
        <p:txBody>
          <a:bodyPr vert="horz" wrap="square" lIns="108847" tIns="54423" rIns="108847" bIns="54423" anchorCtr="0" compatLnSpc="0">
            <a:spAutoFit/>
          </a:bodyPr>
          <a:lstStyle/>
          <a:p>
            <a:pPr rtl="0" hangingPunct="0">
              <a:defRPr sz="1600"/>
            </a:pPr>
            <a:r>
              <a:rPr lang="fr-FR" sz="1935" u="sng" kern="1200" dirty="0">
                <a:latin typeface="Liberation Sans" pitchFamily="18"/>
                <a:ea typeface="Noto Sans CJK SC" pitchFamily="2"/>
                <a:cs typeface="Lohit Devanagari" pitchFamily="2"/>
              </a:rPr>
              <a:t>Porteur du projet</a:t>
            </a:r>
            <a:r>
              <a:rPr lang="fr-FR" sz="1935" kern="1200" dirty="0">
                <a:latin typeface="Liberation Sans" pitchFamily="18"/>
                <a:ea typeface="Noto Sans CJK SC" pitchFamily="2"/>
                <a:cs typeface="Lohit Devanagari" pitchFamily="2"/>
              </a:rPr>
              <a:t> : F. Pinet</a:t>
            </a:r>
          </a:p>
          <a:p>
            <a:pPr rtl="0" hangingPunct="0">
              <a:defRPr sz="1600"/>
            </a:pPr>
            <a:r>
              <a:rPr lang="fr-FR" sz="1935" kern="1200" dirty="0">
                <a:latin typeface="Liberation Sans" pitchFamily="18"/>
                <a:ea typeface="Noto Sans CJK SC" pitchFamily="2"/>
                <a:cs typeface="Lohit Devanagari" pitchFamily="2"/>
              </a:rPr>
              <a:t>INRAE (labo </a:t>
            </a:r>
            <a:r>
              <a:rPr lang="fr-FR" sz="1935" b="1" kern="1200" dirty="0">
                <a:latin typeface="Liberation Sans" pitchFamily="18"/>
                <a:ea typeface="Noto Sans CJK SC" pitchFamily="2"/>
                <a:cs typeface="Lohit Devanagari" pitchFamily="2"/>
              </a:rPr>
              <a:t>TSCF</a:t>
            </a:r>
            <a:r>
              <a:rPr lang="fr-FR" sz="1935" kern="1200" dirty="0">
                <a:latin typeface="Liberation Sans" pitchFamily="18"/>
                <a:ea typeface="Noto Sans CJK SC" pitchFamily="2"/>
                <a:cs typeface="Lohit Devanagari" pitchFamily="2"/>
              </a:rPr>
              <a:t> Clermont)</a:t>
            </a:r>
          </a:p>
          <a:p>
            <a:pPr rtl="0" hangingPunct="0">
              <a:defRPr sz="1600"/>
            </a:pPr>
            <a:endParaRPr lang="fr-FR" sz="1935" kern="1200" dirty="0">
              <a:latin typeface="Liberation Sans" pitchFamily="18"/>
              <a:ea typeface="Noto Sans CJK SC" pitchFamily="2"/>
              <a:cs typeface="Lohit Devanagari" pitchFamily="2"/>
            </a:endParaRPr>
          </a:p>
          <a:p>
            <a:pPr rtl="0" hangingPunct="0">
              <a:defRPr sz="1600"/>
            </a:pPr>
            <a:r>
              <a:rPr lang="fr-FR" sz="1935" u="sng" kern="1200" dirty="0">
                <a:latin typeface="Liberation Sans" pitchFamily="18"/>
                <a:ea typeface="Noto Sans CJK SC" pitchFamily="2"/>
                <a:cs typeface="Lohit Devanagari" pitchFamily="2"/>
              </a:rPr>
              <a:t>Partenaires</a:t>
            </a:r>
            <a:r>
              <a:rPr lang="fr-FR" sz="1935" kern="1200" dirty="0">
                <a:latin typeface="Liberation Sans" pitchFamily="18"/>
                <a:ea typeface="Noto Sans CJK SC" pitchFamily="2"/>
                <a:cs typeface="Lohit Devanagari" pitchFamily="2"/>
              </a:rPr>
              <a:t> :</a:t>
            </a:r>
          </a:p>
          <a:p>
            <a:pPr rtl="0" hangingPunct="0">
              <a:buSzPct val="45000"/>
              <a:buFont typeface="OpenSymbol"/>
              <a:buChar char="•"/>
              <a:defRPr sz="1600"/>
            </a:pPr>
            <a:r>
              <a:rPr lang="fr-FR" sz="1935" kern="1200" dirty="0">
                <a:latin typeface="Liberation Sans" pitchFamily="18"/>
                <a:ea typeface="Noto Sans CJK SC" pitchFamily="2"/>
                <a:cs typeface="Lohit Devanagari" pitchFamily="2"/>
              </a:rPr>
              <a:t> INRIA FUN</a:t>
            </a:r>
          </a:p>
          <a:p>
            <a:pPr rtl="0" hangingPunct="0">
              <a:buSzPct val="45000"/>
              <a:buFont typeface="OpenSymbol"/>
              <a:buChar char="•"/>
              <a:defRPr sz="1600"/>
            </a:pPr>
            <a:r>
              <a:rPr lang="fr-FR" sz="1935" kern="1200" dirty="0">
                <a:latin typeface="Liberation Sans" pitchFamily="18"/>
                <a:ea typeface="Noto Sans CJK SC" pitchFamily="2"/>
                <a:cs typeface="Lohit Devanagari" pitchFamily="2"/>
              </a:rPr>
              <a:t> FEMTO-ST</a:t>
            </a:r>
          </a:p>
          <a:p>
            <a:pPr rtl="0" hangingPunct="0">
              <a:buSzPct val="45000"/>
              <a:buFont typeface="OpenSymbol"/>
              <a:buChar char="●"/>
              <a:defRPr sz="1600"/>
            </a:pPr>
            <a:r>
              <a:rPr lang="fr-FR" sz="1935" b="1" u="sng" kern="1200" dirty="0">
                <a:latin typeface="Liberation Sans" pitchFamily="18"/>
                <a:ea typeface="Noto Sans CJK SC" pitchFamily="2"/>
                <a:cs typeface="Lohit Devanagari" pitchFamily="2"/>
              </a:rPr>
              <a:t> LPCA</a:t>
            </a:r>
          </a:p>
          <a:p>
            <a:pPr marL="0" lvl="1" rtl="0" hangingPunct="0">
              <a:defRPr sz="1600"/>
            </a:pPr>
            <a:r>
              <a:rPr lang="fr-FR" sz="1935" kern="1200" dirty="0">
                <a:latin typeface="Liberation Sans" pitchFamily="18"/>
                <a:ea typeface="Noto Sans CJK SC" pitchFamily="2"/>
                <a:cs typeface="Lohit Devanagari" pitchFamily="2"/>
              </a:rPr>
              <a:t>→ Principaux acteurs :</a:t>
            </a:r>
          </a:p>
          <a:p>
            <a:pPr marL="0" lvl="2" rtl="0" hangingPunct="0">
              <a:defRPr sz="1600"/>
            </a:pPr>
            <a:r>
              <a:rPr lang="fr-FR" sz="1935" kern="1200" dirty="0">
                <a:latin typeface="Liberation Sans" pitchFamily="18"/>
                <a:ea typeface="Noto Sans CJK SC" pitchFamily="2"/>
                <a:cs typeface="Lohit Devanagari" pitchFamily="2"/>
              </a:rPr>
              <a:t>E. Bergeret, D. Cajal, L. Royer</a:t>
            </a:r>
          </a:p>
          <a:p>
            <a:pPr marL="0" lvl="2" rtl="0" hangingPunct="0">
              <a:defRPr sz="1600"/>
            </a:pPr>
            <a:r>
              <a:rPr lang="fr-FR" sz="1935" kern="1200" dirty="0">
                <a:latin typeface="Liberation Sans" pitchFamily="18"/>
                <a:ea typeface="Noto Sans CJK SC" pitchFamily="2"/>
                <a:cs typeface="Lohit Devanagari" pitchFamily="2"/>
              </a:rPr>
              <a:t>(10/48-15/48-5/48)</a:t>
            </a:r>
          </a:p>
          <a:p>
            <a:pPr rtl="0" hangingPunct="0">
              <a:defRPr sz="1600"/>
            </a:pPr>
            <a:endParaRPr lang="fr-FR" sz="1935" kern="1200" dirty="0">
              <a:latin typeface="Liberation Sans" pitchFamily="18"/>
              <a:ea typeface="Noto Sans CJK SC" pitchFamily="2"/>
              <a:cs typeface="Lohit Devanagari" pitchFamily="2"/>
            </a:endParaRPr>
          </a:p>
        </p:txBody>
      </p:sp>
      <p:sp>
        <p:nvSpPr>
          <p:cNvPr id="6" name="ZoneTexte 5">
            <a:extLst>
              <a:ext uri="{FF2B5EF4-FFF2-40B4-BE49-F238E27FC236}">
                <a16:creationId xmlns:a16="http://schemas.microsoft.com/office/drawing/2014/main" id="{85470C6D-1B27-71E0-81BF-0984CC927CC1}"/>
              </a:ext>
            </a:extLst>
          </p:cNvPr>
          <p:cNvSpPr txBox="1"/>
          <p:nvPr/>
        </p:nvSpPr>
        <p:spPr>
          <a:xfrm>
            <a:off x="87291" y="5006944"/>
            <a:ext cx="5659152" cy="1536582"/>
          </a:xfrm>
          <a:prstGeom prst="rect">
            <a:avLst/>
          </a:prstGeom>
          <a:noFill/>
          <a:ln>
            <a:noFill/>
          </a:ln>
        </p:spPr>
        <p:txBody>
          <a:bodyPr vert="horz" wrap="square" lIns="108847" tIns="54423" rIns="108847" bIns="54423" anchorCtr="0" compatLnSpc="0">
            <a:spAutoFit/>
          </a:bodyPr>
          <a:lstStyle/>
          <a:p>
            <a:pPr rtl="0" hangingPunct="0">
              <a:buSzPct val="45000"/>
              <a:buFont typeface="StarSymbol"/>
              <a:buChar char="●"/>
              <a:defRPr sz="1600"/>
            </a:pPr>
            <a:r>
              <a:rPr lang="fr-FR" sz="1935" kern="1200" dirty="0">
                <a:latin typeface="Liberation Sans" pitchFamily="18"/>
                <a:ea typeface="Noto Sans CJK SC" pitchFamily="2"/>
                <a:cs typeface="Lohit Devanagari" pitchFamily="2"/>
              </a:rPr>
              <a:t> Durée : 48 mois</a:t>
            </a:r>
          </a:p>
          <a:p>
            <a:pPr rtl="0" hangingPunct="0">
              <a:buSzPct val="45000"/>
              <a:buFont typeface="StarSymbol"/>
              <a:buChar char="●"/>
              <a:defRPr sz="1600"/>
            </a:pPr>
            <a:r>
              <a:rPr lang="fr-FR" sz="1935" kern="1200" dirty="0">
                <a:latin typeface="Liberation Sans" pitchFamily="18"/>
                <a:ea typeface="Noto Sans CJK SC" pitchFamily="2"/>
                <a:cs typeface="Lohit Devanagari" pitchFamily="2"/>
              </a:rPr>
              <a:t> Début : 01/01/2025</a:t>
            </a:r>
          </a:p>
          <a:p>
            <a:pPr rtl="0" hangingPunct="0">
              <a:buSzPct val="45000"/>
              <a:buFont typeface="StarSymbol"/>
              <a:buChar char="●"/>
              <a:defRPr sz="1600"/>
            </a:pPr>
            <a:r>
              <a:rPr lang="fr-FR" sz="1935" b="1" kern="1200" dirty="0">
                <a:latin typeface="Liberation Sans" pitchFamily="18"/>
                <a:ea typeface="Noto Sans CJK SC" pitchFamily="2"/>
                <a:cs typeface="Lohit Devanagari" pitchFamily="2"/>
              </a:rPr>
              <a:t> LPCA → recrutement 18 mois ingénieur</a:t>
            </a:r>
          </a:p>
          <a:p>
            <a:pPr rtl="0" hangingPunct="0">
              <a:buSzPct val="45000"/>
              <a:buFont typeface="StarSymbol"/>
              <a:buChar char="●"/>
              <a:defRPr sz="1600"/>
            </a:pPr>
            <a:r>
              <a:rPr lang="fr-FR" sz="1935" kern="1200" dirty="0">
                <a:latin typeface="Liberation Sans" pitchFamily="18"/>
                <a:ea typeface="Noto Sans CJK SC" pitchFamily="2"/>
                <a:cs typeface="Lohit Devanagari" pitchFamily="2"/>
              </a:rPr>
              <a:t> Budget : 63000€ ingé + 30000€ instrumentation</a:t>
            </a:r>
          </a:p>
          <a:p>
            <a:pPr rtl="0" hangingPunct="0">
              <a:buSzPct val="45000"/>
              <a:buFont typeface="StarSymbol"/>
              <a:buChar char="●"/>
              <a:defRPr sz="1600"/>
            </a:pPr>
            <a:r>
              <a:rPr lang="fr-FR" sz="1935" kern="1200" dirty="0">
                <a:latin typeface="Liberation Sans" pitchFamily="18"/>
                <a:ea typeface="Noto Sans CJK SC" pitchFamily="2"/>
                <a:cs typeface="Lohit Devanagari" pitchFamily="2"/>
              </a:rPr>
              <a:t> Manips en majorité sur Campus de Montluçon</a:t>
            </a:r>
          </a:p>
        </p:txBody>
      </p:sp>
      <p:pic>
        <p:nvPicPr>
          <p:cNvPr id="7" name="Image 6">
            <a:extLst>
              <a:ext uri="{FF2B5EF4-FFF2-40B4-BE49-F238E27FC236}">
                <a16:creationId xmlns:a16="http://schemas.microsoft.com/office/drawing/2014/main" id="{DE237BF8-3FA5-7F85-8E33-19481F0FD2A0}"/>
              </a:ext>
            </a:extLst>
          </p:cNvPr>
          <p:cNvPicPr>
            <a:picLocks noChangeAspect="1"/>
          </p:cNvPicPr>
          <p:nvPr/>
        </p:nvPicPr>
        <p:blipFill>
          <a:blip r:embed="rId4">
            <a:lum/>
            <a:alphaModFix/>
          </a:blip>
          <a:srcRect/>
          <a:stretch>
            <a:fillRect/>
          </a:stretch>
        </p:blipFill>
        <p:spPr>
          <a:xfrm>
            <a:off x="6524043" y="6138947"/>
            <a:ext cx="660046" cy="653080"/>
          </a:xfrm>
          <a:prstGeom prst="rect">
            <a:avLst/>
          </a:prstGeom>
          <a:noFill/>
          <a:ln>
            <a:noFill/>
          </a:ln>
        </p:spPr>
      </p:pic>
      <p:pic>
        <p:nvPicPr>
          <p:cNvPr id="8" name="Image 7">
            <a:extLst>
              <a:ext uri="{FF2B5EF4-FFF2-40B4-BE49-F238E27FC236}">
                <a16:creationId xmlns:a16="http://schemas.microsoft.com/office/drawing/2014/main" id="{39366354-0154-6037-C2D2-F1C95B630DBD}"/>
              </a:ext>
            </a:extLst>
          </p:cNvPr>
          <p:cNvPicPr>
            <a:picLocks noChangeAspect="1"/>
          </p:cNvPicPr>
          <p:nvPr/>
        </p:nvPicPr>
        <p:blipFill>
          <a:blip r:embed="rId5">
            <a:lum/>
            <a:alphaModFix/>
          </a:blip>
          <a:srcRect/>
          <a:stretch>
            <a:fillRect/>
          </a:stretch>
        </p:blipFill>
        <p:spPr>
          <a:xfrm>
            <a:off x="7392639" y="6043162"/>
            <a:ext cx="821574" cy="796322"/>
          </a:xfrm>
          <a:prstGeom prst="rect">
            <a:avLst/>
          </a:prstGeom>
          <a:noFill/>
          <a:ln>
            <a:noFill/>
          </a:ln>
        </p:spPr>
      </p:pic>
      <p:pic>
        <p:nvPicPr>
          <p:cNvPr id="9" name="Image 8">
            <a:extLst>
              <a:ext uri="{FF2B5EF4-FFF2-40B4-BE49-F238E27FC236}">
                <a16:creationId xmlns:a16="http://schemas.microsoft.com/office/drawing/2014/main" id="{F6B96EAC-008C-9E61-F338-6CE36D178960}"/>
              </a:ext>
            </a:extLst>
          </p:cNvPr>
          <p:cNvPicPr>
            <a:picLocks noChangeAspect="1"/>
          </p:cNvPicPr>
          <p:nvPr/>
        </p:nvPicPr>
        <p:blipFill>
          <a:blip r:embed="rId6">
            <a:lum/>
            <a:alphaModFix/>
          </a:blip>
          <a:srcRect/>
          <a:stretch>
            <a:fillRect/>
          </a:stretch>
        </p:blipFill>
        <p:spPr>
          <a:xfrm>
            <a:off x="8272554" y="6095409"/>
            <a:ext cx="2394625" cy="737109"/>
          </a:xfrm>
          <a:prstGeom prst="rect">
            <a:avLst/>
          </a:prstGeom>
          <a:noFill/>
          <a:ln>
            <a:noFill/>
          </a:ln>
        </p:spPr>
      </p:pic>
      <p:pic>
        <p:nvPicPr>
          <p:cNvPr id="10" name="Image 9">
            <a:extLst>
              <a:ext uri="{FF2B5EF4-FFF2-40B4-BE49-F238E27FC236}">
                <a16:creationId xmlns:a16="http://schemas.microsoft.com/office/drawing/2014/main" id="{D78606AF-B97C-ADEA-2877-98AE09BBF23C}"/>
              </a:ext>
            </a:extLst>
          </p:cNvPr>
          <p:cNvPicPr>
            <a:picLocks noChangeAspect="1"/>
          </p:cNvPicPr>
          <p:nvPr/>
        </p:nvPicPr>
        <p:blipFill>
          <a:blip r:embed="rId7">
            <a:lum/>
            <a:alphaModFix/>
          </a:blip>
          <a:srcRect/>
          <a:stretch>
            <a:fillRect/>
          </a:stretch>
        </p:blipFill>
        <p:spPr>
          <a:xfrm>
            <a:off x="10841334" y="6160716"/>
            <a:ext cx="1317914" cy="653080"/>
          </a:xfrm>
          <a:prstGeom prst="rect">
            <a:avLst/>
          </a:prstGeom>
          <a:noFill/>
          <a:ln>
            <a:noFill/>
          </a:ln>
        </p:spPr>
      </p:pic>
      <p:sp>
        <p:nvSpPr>
          <p:cNvPr id="11" name="ZoneTexte 10">
            <a:extLst>
              <a:ext uri="{FF2B5EF4-FFF2-40B4-BE49-F238E27FC236}">
                <a16:creationId xmlns:a16="http://schemas.microsoft.com/office/drawing/2014/main" id="{27022728-1164-BD93-A8C2-9814A65F9BFE}"/>
              </a:ext>
            </a:extLst>
          </p:cNvPr>
          <p:cNvSpPr txBox="1"/>
          <p:nvPr/>
        </p:nvSpPr>
        <p:spPr>
          <a:xfrm>
            <a:off x="7706118" y="1523853"/>
            <a:ext cx="4452694" cy="4283552"/>
          </a:xfrm>
          <a:prstGeom prst="rect">
            <a:avLst/>
          </a:prstGeom>
          <a:noFill/>
          <a:ln>
            <a:noFill/>
          </a:ln>
        </p:spPr>
        <p:txBody>
          <a:bodyPr vert="horz" wrap="square" lIns="108847" tIns="54423" rIns="108847" bIns="54423" anchorCtr="0" compatLnSpc="0">
            <a:spAutoFit/>
          </a:bodyPr>
          <a:lstStyle/>
          <a:p>
            <a:pPr rtl="0" hangingPunct="0">
              <a:buSzPct val="45000"/>
              <a:buFont typeface="StarSymbol"/>
              <a:buChar char="●"/>
              <a:defRPr sz="1800"/>
            </a:pPr>
            <a:r>
              <a:rPr lang="fr-FR" sz="2177" u="sng" kern="1200" dirty="0">
                <a:latin typeface="Liberation Sans" pitchFamily="18"/>
                <a:ea typeface="Noto Sans CJK SC" pitchFamily="2"/>
                <a:cs typeface="Lohit Devanagari" pitchFamily="2"/>
              </a:rPr>
              <a:t>Objectif global</a:t>
            </a:r>
            <a:r>
              <a:rPr lang="fr-FR" sz="2177" kern="1200" dirty="0">
                <a:latin typeface="Liberation Sans" pitchFamily="18"/>
                <a:ea typeface="Noto Sans CJK SC" pitchFamily="2"/>
                <a:cs typeface="Lohit Devanagari" pitchFamily="2"/>
              </a:rPr>
              <a:t> :</a:t>
            </a:r>
          </a:p>
          <a:p>
            <a:pPr rtl="0" hangingPunct="0">
              <a:buSzPct val="45000"/>
              <a:buFont typeface="StarSymbol"/>
              <a:buChar char="●"/>
              <a:defRPr sz="1800"/>
            </a:pPr>
            <a:r>
              <a:rPr lang="fr-FR" sz="2177" kern="1200" dirty="0">
                <a:latin typeface="Liberation Sans" pitchFamily="18"/>
                <a:ea typeface="Noto Sans CJK SC" pitchFamily="2"/>
                <a:cs typeface="Lohit Devanagari" pitchFamily="2"/>
              </a:rPr>
              <a:t> Recueil de données environnementales en agriculture isolée → agir sur les besoins des plantations</a:t>
            </a:r>
          </a:p>
          <a:p>
            <a:pPr rtl="0" hangingPunct="0">
              <a:buSzPct val="45000"/>
              <a:buFont typeface="StarSymbol"/>
              <a:buChar char="●"/>
              <a:defRPr sz="1800"/>
            </a:pPr>
            <a:r>
              <a:rPr lang="fr-FR" sz="2177" u="sng" kern="1200" dirty="0">
                <a:latin typeface="Liberation Sans" pitchFamily="18"/>
                <a:ea typeface="Noto Sans CJK SC" pitchFamily="2"/>
                <a:cs typeface="Lohit Devanagari" pitchFamily="2"/>
              </a:rPr>
              <a:t>Moyens</a:t>
            </a:r>
            <a:r>
              <a:rPr lang="fr-FR" sz="2177" kern="1200" dirty="0">
                <a:latin typeface="Liberation Sans" pitchFamily="18"/>
                <a:ea typeface="Noto Sans CJK SC" pitchFamily="2"/>
                <a:cs typeface="Lohit Devanagari" pitchFamily="2"/>
              </a:rPr>
              <a:t> : drone, nœuds communicants au sol, protocoles LoRa, Wifi</a:t>
            </a:r>
          </a:p>
          <a:p>
            <a:pPr rtl="0" hangingPunct="0">
              <a:buSzPct val="45000"/>
              <a:buFont typeface="StarSymbol"/>
              <a:buChar char="●"/>
              <a:defRPr sz="1800"/>
            </a:pPr>
            <a:r>
              <a:rPr lang="fr-FR" sz="2177" b="1" u="sng" kern="1200" dirty="0">
                <a:latin typeface="Liberation Sans" pitchFamily="18"/>
                <a:ea typeface="Noto Sans CJK SC" pitchFamily="2"/>
                <a:cs typeface="Lohit Devanagari" pitchFamily="2"/>
              </a:rPr>
              <a:t>Travaux LPCA</a:t>
            </a:r>
            <a:r>
              <a:rPr lang="fr-FR" sz="2177" kern="1200" dirty="0">
                <a:latin typeface="Liberation Sans" pitchFamily="18"/>
                <a:ea typeface="Noto Sans CJK SC" pitchFamily="2"/>
                <a:cs typeface="Lohit Devanagari" pitchFamily="2"/>
              </a:rPr>
              <a:t> :</a:t>
            </a:r>
          </a:p>
          <a:p>
            <a:pPr rtl="0" hangingPunct="0">
              <a:buSzPct val="45000"/>
              <a:buFont typeface="StarSymbol"/>
              <a:buChar char="●"/>
              <a:defRPr sz="1800"/>
            </a:pPr>
            <a:r>
              <a:rPr lang="fr-FR" sz="2177" kern="1200" dirty="0">
                <a:latin typeface="Liberation Sans" pitchFamily="18"/>
                <a:ea typeface="Noto Sans CJK SC" pitchFamily="2"/>
                <a:cs typeface="Lohit Devanagari" pitchFamily="2"/>
              </a:rPr>
              <a:t> Réveil Drone → nœuds</a:t>
            </a:r>
          </a:p>
          <a:p>
            <a:pPr rtl="0" hangingPunct="0">
              <a:buSzPct val="45000"/>
              <a:buFont typeface="StarSymbol"/>
              <a:buChar char="●"/>
              <a:defRPr sz="1800"/>
            </a:pPr>
            <a:r>
              <a:rPr lang="fr-FR" sz="2177" kern="1200" dirty="0">
                <a:latin typeface="Liberation Sans" pitchFamily="18"/>
                <a:ea typeface="Noto Sans CJK SC" pitchFamily="2"/>
                <a:cs typeface="Lohit Devanagari" pitchFamily="2"/>
              </a:rPr>
              <a:t> Au sol → transmission données</a:t>
            </a:r>
          </a:p>
          <a:p>
            <a:pPr rtl="0" hangingPunct="0">
              <a:buSzPct val="45000"/>
              <a:buFont typeface="StarSymbol"/>
              <a:buChar char="●"/>
              <a:defRPr sz="1800"/>
            </a:pPr>
            <a:r>
              <a:rPr lang="fr-FR" sz="2177" kern="1200" dirty="0">
                <a:latin typeface="Liberation Sans" pitchFamily="18"/>
                <a:ea typeface="Noto Sans CJK SC" pitchFamily="2"/>
                <a:cs typeface="Lohit Devanagari" pitchFamily="2"/>
              </a:rPr>
              <a:t> Autonomie énergétique des nœuds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22A8-5850-0446-F373-C3CD8AD5CC7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FEB1F98-1B14-84CC-635F-481B47B0718B}"/>
              </a:ext>
            </a:extLst>
          </p:cNvPr>
          <p:cNvSpPr>
            <a:spLocks noGrp="1"/>
          </p:cNvSpPr>
          <p:nvPr>
            <p:ph type="sldNum" sz="quarter" idx="12"/>
          </p:nvPr>
        </p:nvSpPr>
        <p:spPr/>
        <p:txBody>
          <a:bodyPr/>
          <a:lstStyle/>
          <a:p>
            <a:pPr>
              <a:defRPr/>
            </a:pPr>
            <a:fld id="{31A989F6-3CB0-47DA-816F-8C8483479B4E}" type="slidenum">
              <a:rPr lang="fr-FR" smtClean="0"/>
              <a:t>15</a:t>
            </a:fld>
            <a:endParaRPr lang="fr-FR"/>
          </a:p>
        </p:txBody>
      </p:sp>
      <p:pic>
        <p:nvPicPr>
          <p:cNvPr id="9" name="Image 8">
            <a:extLst>
              <a:ext uri="{FF2B5EF4-FFF2-40B4-BE49-F238E27FC236}">
                <a16:creationId xmlns:a16="http://schemas.microsoft.com/office/drawing/2014/main" id="{23707C7C-B185-9B55-A0D2-D0125C5C934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17297" y="2060848"/>
            <a:ext cx="1608179" cy="936104"/>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droite 10">
            <a:extLst>
              <a:ext uri="{FF2B5EF4-FFF2-40B4-BE49-F238E27FC236}">
                <a16:creationId xmlns:a16="http://schemas.microsoft.com/office/drawing/2014/main" id="{51C44BC3-CF79-8BAD-B05A-4D4B574C44A3}"/>
              </a:ext>
            </a:extLst>
          </p:cNvPr>
          <p:cNvSpPr/>
          <p:nvPr/>
        </p:nvSpPr>
        <p:spPr>
          <a:xfrm>
            <a:off x="5390460" y="2377705"/>
            <a:ext cx="1397761"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èche : droite 11">
            <a:extLst>
              <a:ext uri="{FF2B5EF4-FFF2-40B4-BE49-F238E27FC236}">
                <a16:creationId xmlns:a16="http://schemas.microsoft.com/office/drawing/2014/main" id="{72139BE9-68E1-DD74-C16E-B6CAA7949F9C}"/>
              </a:ext>
            </a:extLst>
          </p:cNvPr>
          <p:cNvSpPr/>
          <p:nvPr/>
        </p:nvSpPr>
        <p:spPr>
          <a:xfrm rot="2120944">
            <a:off x="4639712" y="3656319"/>
            <a:ext cx="2043519"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Image 6">
            <a:extLst>
              <a:ext uri="{FF2B5EF4-FFF2-40B4-BE49-F238E27FC236}">
                <a16:creationId xmlns:a16="http://schemas.microsoft.com/office/drawing/2014/main" id="{D5222A07-E56E-DBED-A6D0-A9062BE05EFB}"/>
              </a:ext>
            </a:extLst>
          </p:cNvPr>
          <p:cNvPicPr>
            <a:picLocks noChangeAspect="1"/>
          </p:cNvPicPr>
          <p:nvPr/>
        </p:nvPicPr>
        <p:blipFill>
          <a:blip r:embed="rId3"/>
          <a:stretch/>
        </p:blipFill>
        <p:spPr bwMode="gray">
          <a:xfrm>
            <a:off x="6888088" y="3962808"/>
            <a:ext cx="1397761" cy="1656184"/>
          </a:xfrm>
          <a:prstGeom prst="rect">
            <a:avLst/>
          </a:prstGeom>
          <a:ln>
            <a:noFill/>
          </a:ln>
        </p:spPr>
      </p:pic>
      <p:sp>
        <p:nvSpPr>
          <p:cNvPr id="14" name="ZoneTexte 13">
            <a:extLst>
              <a:ext uri="{FF2B5EF4-FFF2-40B4-BE49-F238E27FC236}">
                <a16:creationId xmlns:a16="http://schemas.microsoft.com/office/drawing/2014/main" id="{37D7619C-5399-931D-CBB9-31F20ED68A79}"/>
              </a:ext>
            </a:extLst>
          </p:cNvPr>
          <p:cNvSpPr txBox="1"/>
          <p:nvPr/>
        </p:nvSpPr>
        <p:spPr>
          <a:xfrm>
            <a:off x="6844266" y="2233783"/>
            <a:ext cx="1397761" cy="584775"/>
          </a:xfrm>
          <a:prstGeom prst="rect">
            <a:avLst/>
          </a:prstGeom>
          <a:noFill/>
        </p:spPr>
        <p:txBody>
          <a:bodyPr wrap="square" rtlCol="0">
            <a:spAutoFit/>
          </a:bodyPr>
          <a:lstStyle/>
          <a:p>
            <a:r>
              <a:rPr lang="en-GB" sz="3200" b="1" dirty="0">
                <a:latin typeface="Amasis MT Pro Light" panose="020F0502020204030204" pitchFamily="18" charset="0"/>
                <a:cs typeface="Aldhabi" panose="020F0502020204030204" pitchFamily="2" charset="-78"/>
              </a:rPr>
              <a:t>IDEAL</a:t>
            </a:r>
          </a:p>
        </p:txBody>
      </p:sp>
      <p:sp>
        <p:nvSpPr>
          <p:cNvPr id="15" name="ZoneTexte 14">
            <a:extLst>
              <a:ext uri="{FF2B5EF4-FFF2-40B4-BE49-F238E27FC236}">
                <a16:creationId xmlns:a16="http://schemas.microsoft.com/office/drawing/2014/main" id="{469B3AC1-FB64-9243-4067-368BFA20FD14}"/>
              </a:ext>
            </a:extLst>
          </p:cNvPr>
          <p:cNvSpPr txBox="1"/>
          <p:nvPr/>
        </p:nvSpPr>
        <p:spPr>
          <a:xfrm>
            <a:off x="4129796" y="1938572"/>
            <a:ext cx="938077" cy="400110"/>
          </a:xfrm>
          <a:prstGeom prst="rect">
            <a:avLst/>
          </a:prstGeom>
          <a:noFill/>
        </p:spPr>
        <p:txBody>
          <a:bodyPr wrap="none" rtlCol="0">
            <a:spAutoFit/>
          </a:bodyPr>
          <a:lstStyle/>
          <a:p>
            <a:r>
              <a:rPr lang="en-GB" sz="2000" dirty="0"/>
              <a:t>2016 …</a:t>
            </a:r>
          </a:p>
        </p:txBody>
      </p:sp>
      <p:sp>
        <p:nvSpPr>
          <p:cNvPr id="16" name="ZoneTexte 15">
            <a:extLst>
              <a:ext uri="{FF2B5EF4-FFF2-40B4-BE49-F238E27FC236}">
                <a16:creationId xmlns:a16="http://schemas.microsoft.com/office/drawing/2014/main" id="{9FB5902B-E35A-6222-1253-DD45791EAFA1}"/>
              </a:ext>
            </a:extLst>
          </p:cNvPr>
          <p:cNvSpPr txBox="1"/>
          <p:nvPr/>
        </p:nvSpPr>
        <p:spPr>
          <a:xfrm>
            <a:off x="6865407" y="1903948"/>
            <a:ext cx="1301959" cy="400110"/>
          </a:xfrm>
          <a:prstGeom prst="rect">
            <a:avLst/>
          </a:prstGeom>
          <a:noFill/>
        </p:spPr>
        <p:txBody>
          <a:bodyPr wrap="none" rtlCol="0">
            <a:spAutoFit/>
          </a:bodyPr>
          <a:lstStyle/>
          <a:p>
            <a:r>
              <a:rPr lang="en-GB" sz="2000" dirty="0"/>
              <a:t>2023-2027</a:t>
            </a:r>
          </a:p>
        </p:txBody>
      </p:sp>
      <p:sp>
        <p:nvSpPr>
          <p:cNvPr id="17" name="ZoneTexte 16">
            <a:extLst>
              <a:ext uri="{FF2B5EF4-FFF2-40B4-BE49-F238E27FC236}">
                <a16:creationId xmlns:a16="http://schemas.microsoft.com/office/drawing/2014/main" id="{CBD0F6A6-3081-644A-E5C8-AB16DFBEA135}"/>
              </a:ext>
            </a:extLst>
          </p:cNvPr>
          <p:cNvSpPr txBox="1"/>
          <p:nvPr/>
        </p:nvSpPr>
        <p:spPr>
          <a:xfrm>
            <a:off x="8252292" y="4771519"/>
            <a:ext cx="1301959" cy="400110"/>
          </a:xfrm>
          <a:prstGeom prst="rect">
            <a:avLst/>
          </a:prstGeom>
          <a:noFill/>
        </p:spPr>
        <p:txBody>
          <a:bodyPr wrap="none" rtlCol="0">
            <a:spAutoFit/>
          </a:bodyPr>
          <a:lstStyle/>
          <a:p>
            <a:r>
              <a:rPr lang="en-GB" sz="2000" dirty="0"/>
              <a:t>2022-2029</a:t>
            </a:r>
          </a:p>
        </p:txBody>
      </p:sp>
      <p:sp>
        <p:nvSpPr>
          <p:cNvPr id="3" name="Flèche : droite 2">
            <a:extLst>
              <a:ext uri="{FF2B5EF4-FFF2-40B4-BE49-F238E27FC236}">
                <a16:creationId xmlns:a16="http://schemas.microsoft.com/office/drawing/2014/main" id="{A6E32501-D4DF-614D-3251-7B876E424B07}"/>
              </a:ext>
            </a:extLst>
          </p:cNvPr>
          <p:cNvSpPr/>
          <p:nvPr/>
        </p:nvSpPr>
        <p:spPr>
          <a:xfrm>
            <a:off x="5661471" y="2945244"/>
            <a:ext cx="1224136" cy="2709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a:extLst>
              <a:ext uri="{FF2B5EF4-FFF2-40B4-BE49-F238E27FC236}">
                <a16:creationId xmlns:a16="http://schemas.microsoft.com/office/drawing/2014/main" id="{375AF550-D5B5-208F-7C95-B17B2432B4EC}"/>
              </a:ext>
            </a:extLst>
          </p:cNvPr>
          <p:cNvSpPr txBox="1"/>
          <p:nvPr/>
        </p:nvSpPr>
        <p:spPr>
          <a:xfrm>
            <a:off x="7022472" y="2895192"/>
            <a:ext cx="1397761" cy="461665"/>
          </a:xfrm>
          <a:prstGeom prst="rect">
            <a:avLst/>
          </a:prstGeom>
          <a:noFill/>
        </p:spPr>
        <p:txBody>
          <a:bodyPr wrap="square">
            <a:spAutoFit/>
          </a:bodyPr>
          <a:lstStyle/>
          <a:p>
            <a:r>
              <a:rPr lang="fr-FR" sz="2400" dirty="0">
                <a:latin typeface="Century Gothic" panose="020B0502020202020204" pitchFamily="34" charset="0"/>
                <a:cs typeface="Sabon Next LT" panose="02000500000000000000" pitchFamily="2" charset="0"/>
              </a:rPr>
              <a:t>OCOD</a:t>
            </a:r>
            <a:endParaRPr lang="en-GB" sz="2400" dirty="0">
              <a:latin typeface="Century Gothic" panose="020B0502020202020204" pitchFamily="34" charset="0"/>
              <a:cs typeface="Sabon Next LT" panose="02000500000000000000" pitchFamily="2" charset="0"/>
            </a:endParaRPr>
          </a:p>
        </p:txBody>
      </p:sp>
      <p:sp>
        <p:nvSpPr>
          <p:cNvPr id="22" name="ZoneTexte 21">
            <a:extLst>
              <a:ext uri="{FF2B5EF4-FFF2-40B4-BE49-F238E27FC236}">
                <a16:creationId xmlns:a16="http://schemas.microsoft.com/office/drawing/2014/main" id="{2871EC32-7BEB-D1A0-26F0-15CA9EF56630}"/>
              </a:ext>
            </a:extLst>
          </p:cNvPr>
          <p:cNvSpPr txBox="1"/>
          <p:nvPr/>
        </p:nvSpPr>
        <p:spPr>
          <a:xfrm>
            <a:off x="7255139" y="3261945"/>
            <a:ext cx="1301959" cy="400110"/>
          </a:xfrm>
          <a:prstGeom prst="rect">
            <a:avLst/>
          </a:prstGeom>
          <a:noFill/>
        </p:spPr>
        <p:txBody>
          <a:bodyPr wrap="none" rtlCol="0">
            <a:spAutoFit/>
          </a:bodyPr>
          <a:lstStyle/>
          <a:p>
            <a:r>
              <a:rPr lang="en-GB" sz="2000" dirty="0"/>
              <a:t>2025-2028</a:t>
            </a:r>
          </a:p>
        </p:txBody>
      </p:sp>
    </p:spTree>
    <p:extLst>
      <p:ext uri="{BB962C8B-B14F-4D97-AF65-F5344CB8AC3E}">
        <p14:creationId xmlns:p14="http://schemas.microsoft.com/office/powerpoint/2010/main" val="142770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358185" y="6384988"/>
            <a:ext cx="599017" cy="203067"/>
          </a:xfrm>
        </p:spPr>
        <p:txBody>
          <a:bodyPr/>
          <a:lstStyle/>
          <a:p>
            <a:r>
              <a:rPr lang="fr-FR" dirty="0"/>
              <a:t>P </a:t>
            </a:r>
            <a:fld id="{733122C9-A0B9-462F-8757-0847AD287B63}" type="slidenum">
              <a:rPr lang="fr-FR" smtClean="0"/>
              <a:pPr/>
              <a:t>16</a:t>
            </a:fld>
            <a:endParaRPr lang="fr-FR" dirty="0"/>
          </a:p>
        </p:txBody>
      </p:sp>
      <p:sp>
        <p:nvSpPr>
          <p:cNvPr id="4" name="Titre 3"/>
          <p:cNvSpPr>
            <a:spLocks noGrp="1"/>
          </p:cNvSpPr>
          <p:nvPr>
            <p:ph type="title"/>
          </p:nvPr>
        </p:nvSpPr>
        <p:spPr>
          <a:xfrm>
            <a:off x="2263435" y="136288"/>
            <a:ext cx="9467567" cy="698568"/>
          </a:xfrm>
        </p:spPr>
        <p:txBody>
          <a:bodyPr>
            <a:noAutofit/>
          </a:bodyPr>
          <a:lstStyle/>
          <a:p>
            <a:pPr algn="ctr"/>
            <a:r>
              <a:rPr lang="fr-FR" sz="2800" dirty="0"/>
              <a:t>TERRA FORMA</a:t>
            </a:r>
            <a:br>
              <a:rPr lang="fr-FR" sz="2800" dirty="0"/>
            </a:br>
            <a:r>
              <a:rPr lang="fr-FR" sz="2800" dirty="0"/>
              <a:t>Innovative </a:t>
            </a:r>
            <a:r>
              <a:rPr lang="fr-FR" sz="2800" dirty="0" err="1"/>
              <a:t>sensor</a:t>
            </a:r>
            <a:r>
              <a:rPr lang="fr-FR" sz="2800" dirty="0"/>
              <a:t> networks to </a:t>
            </a:r>
            <a:r>
              <a:rPr lang="fr-FR" sz="2800" dirty="0" err="1"/>
              <a:t>understand</a:t>
            </a:r>
            <a:r>
              <a:rPr lang="fr-FR" sz="2800" dirty="0"/>
              <a:t> </a:t>
            </a:r>
            <a:r>
              <a:rPr lang="en-US" sz="2800" dirty="0"/>
              <a:t>the</a:t>
            </a:r>
            <a:r>
              <a:rPr lang="fr-FR" sz="2800" dirty="0"/>
              <a:t> Planet </a:t>
            </a:r>
            <a:r>
              <a:rPr lang="fr-FR" sz="2800" dirty="0" err="1"/>
              <a:t>Habitability</a:t>
            </a:r>
            <a:endParaRPr lang="fr-FR" sz="2800" dirty="0"/>
          </a:p>
        </p:txBody>
      </p:sp>
      <p:sp>
        <p:nvSpPr>
          <p:cNvPr id="6" name="ZoneTexte 5">
            <a:extLst>
              <a:ext uri="{FF2B5EF4-FFF2-40B4-BE49-F238E27FC236}">
                <a16:creationId xmlns:a16="http://schemas.microsoft.com/office/drawing/2014/main" id="{F617F02A-3DC6-69CC-9CF1-20C5CA2AC163}"/>
              </a:ext>
            </a:extLst>
          </p:cNvPr>
          <p:cNvSpPr txBox="1"/>
          <p:nvPr/>
        </p:nvSpPr>
        <p:spPr>
          <a:xfrm>
            <a:off x="143339" y="1020995"/>
            <a:ext cx="5665659" cy="1036309"/>
          </a:xfrm>
          <a:prstGeom prst="rect">
            <a:avLst/>
          </a:prstGeom>
          <a:noFill/>
        </p:spPr>
        <p:txBody>
          <a:bodyPr wrap="square" rtlCol="0">
            <a:spAutoFit/>
          </a:bodyPr>
          <a:lstStyle/>
          <a:p>
            <a:r>
              <a:rPr lang="en-US" sz="1867" b="1" dirty="0"/>
              <a:t>Anthropocene</a:t>
            </a:r>
            <a:r>
              <a:rPr lang="en-US" sz="2400" dirty="0"/>
              <a:t>: </a:t>
            </a:r>
            <a:r>
              <a:rPr lang="en-US" sz="1867" dirty="0"/>
              <a:t>proposed geological </a:t>
            </a:r>
            <a:r>
              <a:rPr lang="en-US" sz="1867" b="1" dirty="0"/>
              <a:t>epoch dating </a:t>
            </a:r>
            <a:r>
              <a:rPr lang="en-US" sz="1867" dirty="0"/>
              <a:t>from the commencement of significant </a:t>
            </a:r>
            <a:r>
              <a:rPr lang="en-US" sz="1867" b="1" dirty="0"/>
              <a:t>human impact </a:t>
            </a:r>
            <a:r>
              <a:rPr lang="en-US" sz="1867" dirty="0"/>
              <a:t>on Earth's geology and ecosystems</a:t>
            </a:r>
            <a:endParaRPr lang="en-US" sz="2400" dirty="0"/>
          </a:p>
        </p:txBody>
      </p:sp>
      <p:sp>
        <p:nvSpPr>
          <p:cNvPr id="18" name="Flèche : droite 17">
            <a:extLst>
              <a:ext uri="{FF2B5EF4-FFF2-40B4-BE49-F238E27FC236}">
                <a16:creationId xmlns:a16="http://schemas.microsoft.com/office/drawing/2014/main" id="{1B69A4C2-576F-C1AA-FB81-D981622DEB32}"/>
              </a:ext>
            </a:extLst>
          </p:cNvPr>
          <p:cNvSpPr/>
          <p:nvPr/>
        </p:nvSpPr>
        <p:spPr>
          <a:xfrm>
            <a:off x="6222400" y="1342256"/>
            <a:ext cx="67207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ZoneTexte 19">
            <a:extLst>
              <a:ext uri="{FF2B5EF4-FFF2-40B4-BE49-F238E27FC236}">
                <a16:creationId xmlns:a16="http://schemas.microsoft.com/office/drawing/2014/main" id="{2A4E2976-F9CF-D058-C558-F5535B953593}"/>
              </a:ext>
            </a:extLst>
          </p:cNvPr>
          <p:cNvSpPr txBox="1"/>
          <p:nvPr/>
        </p:nvSpPr>
        <p:spPr>
          <a:xfrm>
            <a:off x="7344139" y="1067367"/>
            <a:ext cx="4524011" cy="7487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133" b="1" dirty="0"/>
              <a:t>Terra Forma </a:t>
            </a:r>
            <a:r>
              <a:rPr lang="en-US" sz="2133" dirty="0"/>
              <a:t>project</a:t>
            </a:r>
            <a:r>
              <a:rPr lang="en-US" sz="2133" b="1" dirty="0"/>
              <a:t> </a:t>
            </a:r>
            <a:r>
              <a:rPr lang="en-US" sz="2133" dirty="0"/>
              <a:t>will help to understand the </a:t>
            </a:r>
            <a:r>
              <a:rPr lang="en-US" sz="2133" b="1" dirty="0"/>
              <a:t>Planet Habitability</a:t>
            </a:r>
          </a:p>
        </p:txBody>
      </p:sp>
      <p:sp>
        <p:nvSpPr>
          <p:cNvPr id="21" name="Flèche : droite 20">
            <a:extLst>
              <a:ext uri="{FF2B5EF4-FFF2-40B4-BE49-F238E27FC236}">
                <a16:creationId xmlns:a16="http://schemas.microsoft.com/office/drawing/2014/main" id="{B0DC56FE-4363-E8E2-662E-FF68A358EED9}"/>
              </a:ext>
            </a:extLst>
          </p:cNvPr>
          <p:cNvSpPr/>
          <p:nvPr/>
        </p:nvSpPr>
        <p:spPr>
          <a:xfrm rot="5400000">
            <a:off x="9372016" y="2002823"/>
            <a:ext cx="45674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ZoneTexte 22">
            <a:extLst>
              <a:ext uri="{FF2B5EF4-FFF2-40B4-BE49-F238E27FC236}">
                <a16:creationId xmlns:a16="http://schemas.microsoft.com/office/drawing/2014/main" id="{BA660A6A-E295-C34C-90E6-2961A06263F1}"/>
              </a:ext>
            </a:extLst>
          </p:cNvPr>
          <p:cNvSpPr txBox="1"/>
          <p:nvPr/>
        </p:nvSpPr>
        <p:spPr>
          <a:xfrm>
            <a:off x="7501765" y="5049701"/>
            <a:ext cx="4008107" cy="10770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133" dirty="0"/>
              <a:t>Innovative sensor networks deployed at environmental </a:t>
            </a:r>
            <a:r>
              <a:rPr lang="en-US" sz="2133" b="1" dirty="0"/>
              <a:t>observation</a:t>
            </a:r>
            <a:r>
              <a:rPr lang="en-US" sz="2133" dirty="0"/>
              <a:t> </a:t>
            </a:r>
            <a:r>
              <a:rPr lang="en-US" sz="2133" b="1" dirty="0"/>
              <a:t>sites</a:t>
            </a:r>
          </a:p>
        </p:txBody>
      </p:sp>
      <p:grpSp>
        <p:nvGrpSpPr>
          <p:cNvPr id="28" name="Groupe 27">
            <a:extLst>
              <a:ext uri="{FF2B5EF4-FFF2-40B4-BE49-F238E27FC236}">
                <a16:creationId xmlns:a16="http://schemas.microsoft.com/office/drawing/2014/main" id="{74499BCE-4D10-8B82-8658-19A3D3496981}"/>
              </a:ext>
            </a:extLst>
          </p:cNvPr>
          <p:cNvGrpSpPr/>
          <p:nvPr/>
        </p:nvGrpSpPr>
        <p:grpSpPr>
          <a:xfrm>
            <a:off x="7996251" y="2835069"/>
            <a:ext cx="2492371" cy="1498275"/>
            <a:chOff x="6103658" y="915566"/>
            <a:chExt cx="2576262" cy="1548705"/>
          </a:xfrm>
        </p:grpSpPr>
        <p:pic>
          <p:nvPicPr>
            <p:cNvPr id="29" name="Image 28">
              <a:extLst>
                <a:ext uri="{FF2B5EF4-FFF2-40B4-BE49-F238E27FC236}">
                  <a16:creationId xmlns:a16="http://schemas.microsoft.com/office/drawing/2014/main" id="{5CF966F1-60B6-7877-367D-E3489051CABE}"/>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6103659" y="1755973"/>
              <a:ext cx="1260000" cy="708120"/>
            </a:xfrm>
            <a:prstGeom prst="rect">
              <a:avLst/>
            </a:prstGeom>
          </p:spPr>
        </p:pic>
        <p:pic>
          <p:nvPicPr>
            <p:cNvPr id="30" name="Image 29">
              <a:extLst>
                <a:ext uri="{FF2B5EF4-FFF2-40B4-BE49-F238E27FC236}">
                  <a16:creationId xmlns:a16="http://schemas.microsoft.com/office/drawing/2014/main" id="{853649CF-B4FE-664E-11B1-179EBF5CEFD5}"/>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7452320" y="959687"/>
              <a:ext cx="1227600" cy="631759"/>
            </a:xfrm>
            <a:prstGeom prst="rect">
              <a:avLst/>
            </a:prstGeom>
          </p:spPr>
        </p:pic>
        <p:pic>
          <p:nvPicPr>
            <p:cNvPr id="31" name="Image 30">
              <a:extLst>
                <a:ext uri="{FF2B5EF4-FFF2-40B4-BE49-F238E27FC236}">
                  <a16:creationId xmlns:a16="http://schemas.microsoft.com/office/drawing/2014/main" id="{D598ACED-8340-C890-3368-366AA440658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bwMode="auto">
            <a:xfrm>
              <a:off x="7452320" y="1755973"/>
              <a:ext cx="1227600" cy="708298"/>
            </a:xfrm>
            <a:prstGeom prst="rect">
              <a:avLst/>
            </a:prstGeom>
          </p:spPr>
        </p:pic>
        <p:pic>
          <p:nvPicPr>
            <p:cNvPr id="32" name="Image 31">
              <a:extLst>
                <a:ext uri="{FF2B5EF4-FFF2-40B4-BE49-F238E27FC236}">
                  <a16:creationId xmlns:a16="http://schemas.microsoft.com/office/drawing/2014/main" id="{5D1D20DD-3915-0DEF-A653-594A1CB98AA1}"/>
                </a:ext>
              </a:extLst>
            </p:cNvPr>
            <p:cNvPicPr>
              <a:picLocks noChangeAspect="1"/>
            </p:cNvPicPr>
            <p:nvPr/>
          </p:nvPicPr>
          <p:blipFill>
            <a:blip r:embed="rId6" cstate="print">
              <a:extLst>
                <a:ext uri="{28A0092B-C50C-407E-A947-70E740481C1C}">
                  <a14:useLocalDpi xmlns:a14="http://schemas.microsoft.com/office/drawing/2010/main"/>
                </a:ext>
              </a:extLst>
            </a:blip>
            <a:stretch/>
          </p:blipFill>
          <p:spPr bwMode="auto">
            <a:xfrm>
              <a:off x="6103658" y="915566"/>
              <a:ext cx="1260001" cy="720000"/>
            </a:xfrm>
            <a:prstGeom prst="rect">
              <a:avLst/>
            </a:prstGeom>
          </p:spPr>
        </p:pic>
      </p:grpSp>
      <p:sp>
        <p:nvSpPr>
          <p:cNvPr id="33" name="ZoneTexte 32">
            <a:extLst>
              <a:ext uri="{FF2B5EF4-FFF2-40B4-BE49-F238E27FC236}">
                <a16:creationId xmlns:a16="http://schemas.microsoft.com/office/drawing/2014/main" id="{FF0DDC94-8D68-EABE-F74D-36EA1BC9C00B}"/>
              </a:ext>
            </a:extLst>
          </p:cNvPr>
          <p:cNvSpPr txBox="1"/>
          <p:nvPr/>
        </p:nvSpPr>
        <p:spPr>
          <a:xfrm>
            <a:off x="6694002" y="2853387"/>
            <a:ext cx="1335157" cy="584775"/>
          </a:xfrm>
          <a:prstGeom prst="rect">
            <a:avLst/>
          </a:prstGeom>
          <a:noFill/>
        </p:spPr>
        <p:txBody>
          <a:bodyPr wrap="square" rtlCol="0">
            <a:spAutoFit/>
          </a:bodyPr>
          <a:lstStyle/>
          <a:p>
            <a:pPr algn="ctr"/>
            <a:r>
              <a:rPr lang="fr-FR" sz="1600" dirty="0"/>
              <a:t>Water ressources</a:t>
            </a:r>
            <a:endParaRPr lang="en-US" sz="1600" dirty="0"/>
          </a:p>
        </p:txBody>
      </p:sp>
      <p:sp>
        <p:nvSpPr>
          <p:cNvPr id="34" name="ZoneTexte 33">
            <a:extLst>
              <a:ext uri="{FF2B5EF4-FFF2-40B4-BE49-F238E27FC236}">
                <a16:creationId xmlns:a16="http://schemas.microsoft.com/office/drawing/2014/main" id="{0727C409-8FC2-99ED-23BE-E181FA7CC2BE}"/>
              </a:ext>
            </a:extLst>
          </p:cNvPr>
          <p:cNvSpPr txBox="1"/>
          <p:nvPr/>
        </p:nvSpPr>
        <p:spPr>
          <a:xfrm>
            <a:off x="10610487" y="2827848"/>
            <a:ext cx="1092019" cy="584775"/>
          </a:xfrm>
          <a:prstGeom prst="rect">
            <a:avLst/>
          </a:prstGeom>
          <a:noFill/>
        </p:spPr>
        <p:txBody>
          <a:bodyPr wrap="square" rtlCol="0">
            <a:spAutoFit/>
          </a:bodyPr>
          <a:lstStyle/>
          <a:p>
            <a:pPr algn="ctr"/>
            <a:r>
              <a:rPr lang="fr-FR" sz="1600" dirty="0"/>
              <a:t>Chemical pressure</a:t>
            </a:r>
            <a:endParaRPr lang="en-US" sz="1600" dirty="0"/>
          </a:p>
        </p:txBody>
      </p:sp>
      <p:sp>
        <p:nvSpPr>
          <p:cNvPr id="35" name="ZoneTexte 34">
            <a:extLst>
              <a:ext uri="{FF2B5EF4-FFF2-40B4-BE49-F238E27FC236}">
                <a16:creationId xmlns:a16="http://schemas.microsoft.com/office/drawing/2014/main" id="{7651C440-FB6F-C3F8-F5DC-DE1288918280}"/>
              </a:ext>
            </a:extLst>
          </p:cNvPr>
          <p:cNvSpPr txBox="1"/>
          <p:nvPr/>
        </p:nvSpPr>
        <p:spPr>
          <a:xfrm>
            <a:off x="10541652" y="3671175"/>
            <a:ext cx="1335157" cy="584775"/>
          </a:xfrm>
          <a:prstGeom prst="rect">
            <a:avLst/>
          </a:prstGeom>
          <a:noFill/>
        </p:spPr>
        <p:txBody>
          <a:bodyPr wrap="square" rtlCol="0">
            <a:spAutoFit/>
          </a:bodyPr>
          <a:lstStyle/>
          <a:p>
            <a:pPr algn="ctr"/>
            <a:r>
              <a:rPr lang="en-US" sz="1600" dirty="0"/>
              <a:t>Biodiversity</a:t>
            </a:r>
            <a:r>
              <a:rPr lang="fr-FR" sz="1600" dirty="0"/>
              <a:t> habitats</a:t>
            </a:r>
            <a:endParaRPr lang="en-US" sz="1600" dirty="0"/>
          </a:p>
        </p:txBody>
      </p:sp>
      <p:sp>
        <p:nvSpPr>
          <p:cNvPr id="36" name="ZoneTexte 35">
            <a:extLst>
              <a:ext uri="{FF2B5EF4-FFF2-40B4-BE49-F238E27FC236}">
                <a16:creationId xmlns:a16="http://schemas.microsoft.com/office/drawing/2014/main" id="{C8ABB255-43F6-8786-A22E-BAD4FA155B25}"/>
              </a:ext>
            </a:extLst>
          </p:cNvPr>
          <p:cNvSpPr txBox="1"/>
          <p:nvPr/>
        </p:nvSpPr>
        <p:spPr>
          <a:xfrm>
            <a:off x="6764111" y="3800752"/>
            <a:ext cx="1074910" cy="338554"/>
          </a:xfrm>
          <a:prstGeom prst="rect">
            <a:avLst/>
          </a:prstGeom>
          <a:noFill/>
        </p:spPr>
        <p:txBody>
          <a:bodyPr wrap="none" rtlCol="0">
            <a:spAutoFit/>
          </a:bodyPr>
          <a:lstStyle/>
          <a:p>
            <a:r>
              <a:rPr lang="fr-FR" sz="1600" dirty="0" err="1"/>
              <a:t>Soil</a:t>
            </a:r>
            <a:r>
              <a:rPr lang="fr-FR" sz="1600" dirty="0"/>
              <a:t> capital</a:t>
            </a:r>
            <a:endParaRPr lang="en-US" sz="1600" dirty="0"/>
          </a:p>
        </p:txBody>
      </p:sp>
      <p:sp>
        <p:nvSpPr>
          <p:cNvPr id="37" name="Flèche : droite 36">
            <a:extLst>
              <a:ext uri="{FF2B5EF4-FFF2-40B4-BE49-F238E27FC236}">
                <a16:creationId xmlns:a16="http://schemas.microsoft.com/office/drawing/2014/main" id="{E9F30993-4544-F910-B922-6C11BFFB7115}"/>
              </a:ext>
            </a:extLst>
          </p:cNvPr>
          <p:cNvSpPr/>
          <p:nvPr/>
        </p:nvSpPr>
        <p:spPr>
          <a:xfrm rot="5400000">
            <a:off x="9320322" y="4577127"/>
            <a:ext cx="56013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Espace réservé de la date 2">
            <a:extLst>
              <a:ext uri="{FF2B5EF4-FFF2-40B4-BE49-F238E27FC236}">
                <a16:creationId xmlns:a16="http://schemas.microsoft.com/office/drawing/2014/main" id="{18B44FE1-E96F-E4A0-57E9-07921CFD5984}"/>
              </a:ext>
            </a:extLst>
          </p:cNvPr>
          <p:cNvSpPr>
            <a:spLocks noGrp="1"/>
          </p:cNvSpPr>
          <p:nvPr>
            <p:ph type="dt" sz="half" idx="10"/>
          </p:nvPr>
        </p:nvSpPr>
        <p:spPr bwMode="auto">
          <a:xfrm>
            <a:off x="10645411" y="6449287"/>
            <a:ext cx="682264" cy="203067"/>
          </a:xfrm>
        </p:spPr>
        <p:txBody>
          <a:bodyPr/>
          <a:lstStyle/>
          <a:p>
            <a:pPr>
              <a:defRPr/>
            </a:pPr>
            <a:r>
              <a:rPr lang="fr-FR" dirty="0"/>
              <a:t>19/01/23</a:t>
            </a:r>
          </a:p>
        </p:txBody>
      </p:sp>
      <p:sp>
        <p:nvSpPr>
          <p:cNvPr id="8" name="ZoneTexte 7">
            <a:extLst>
              <a:ext uri="{FF2B5EF4-FFF2-40B4-BE49-F238E27FC236}">
                <a16:creationId xmlns:a16="http://schemas.microsoft.com/office/drawing/2014/main" id="{4EEBF047-D7E1-FDA4-BBA2-284B12D44450}"/>
              </a:ext>
            </a:extLst>
          </p:cNvPr>
          <p:cNvSpPr txBox="1"/>
          <p:nvPr/>
        </p:nvSpPr>
        <p:spPr>
          <a:xfrm>
            <a:off x="1705887" y="4873030"/>
            <a:ext cx="4661357" cy="14052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133" dirty="0"/>
              <a:t>Development of:</a:t>
            </a:r>
          </a:p>
          <a:p>
            <a:pPr marL="380990" indent="-380990">
              <a:buFontTx/>
              <a:buChar char="-"/>
            </a:pPr>
            <a:r>
              <a:rPr lang="en-US" sz="2133" dirty="0"/>
              <a:t>Smart sensors</a:t>
            </a:r>
          </a:p>
          <a:p>
            <a:pPr marL="380990" indent="-380990">
              <a:buFontTx/>
              <a:buChar char="-"/>
            </a:pPr>
            <a:r>
              <a:rPr lang="en-US" sz="2133" b="1" dirty="0"/>
              <a:t>Communication infrastructures</a:t>
            </a:r>
          </a:p>
          <a:p>
            <a:pPr marL="380990" indent="-380990">
              <a:buFontTx/>
              <a:buChar char="-"/>
            </a:pPr>
            <a:r>
              <a:rPr lang="en-US" sz="2133" dirty="0"/>
              <a:t>Social infrastructure</a:t>
            </a:r>
            <a:r>
              <a:rPr lang="en-US" sz="2133" baseline="30000" dirty="0"/>
              <a:t>1</a:t>
            </a:r>
            <a:r>
              <a:rPr lang="en-US" sz="2133" dirty="0"/>
              <a:t> </a:t>
            </a:r>
          </a:p>
        </p:txBody>
      </p:sp>
      <p:sp>
        <p:nvSpPr>
          <p:cNvPr id="9" name="Flèche : droite 8">
            <a:extLst>
              <a:ext uri="{FF2B5EF4-FFF2-40B4-BE49-F238E27FC236}">
                <a16:creationId xmlns:a16="http://schemas.microsoft.com/office/drawing/2014/main" id="{F4CD5D57-DDC0-BC91-C693-E1317DCF8E35}"/>
              </a:ext>
            </a:extLst>
          </p:cNvPr>
          <p:cNvSpPr/>
          <p:nvPr/>
        </p:nvSpPr>
        <p:spPr>
          <a:xfrm rot="10800000">
            <a:off x="6598468" y="5459683"/>
            <a:ext cx="67207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ZoneTexte 1">
            <a:extLst>
              <a:ext uri="{FF2B5EF4-FFF2-40B4-BE49-F238E27FC236}">
                <a16:creationId xmlns:a16="http://schemas.microsoft.com/office/drawing/2014/main" id="{B329FEDA-EF24-3F86-E70B-EC6632668DCA}"/>
              </a:ext>
            </a:extLst>
          </p:cNvPr>
          <p:cNvSpPr txBox="1"/>
          <p:nvPr/>
        </p:nvSpPr>
        <p:spPr>
          <a:xfrm>
            <a:off x="7193366" y="2287721"/>
            <a:ext cx="4147161" cy="461665"/>
          </a:xfrm>
          <a:prstGeom prst="rect">
            <a:avLst/>
          </a:prstGeom>
          <a:noFill/>
        </p:spPr>
        <p:txBody>
          <a:bodyPr wrap="none" rtlCol="0">
            <a:spAutoFit/>
          </a:bodyPr>
          <a:lstStyle/>
          <a:p>
            <a:r>
              <a:rPr lang="en-US" sz="2400" dirty="0"/>
              <a:t>4 key challenges for Planet Hab.</a:t>
            </a:r>
          </a:p>
        </p:txBody>
      </p:sp>
      <p:pic>
        <p:nvPicPr>
          <p:cNvPr id="10" name="Espace réservé pour une image  8">
            <a:extLst>
              <a:ext uri="{FF2B5EF4-FFF2-40B4-BE49-F238E27FC236}">
                <a16:creationId xmlns:a16="http://schemas.microsoft.com/office/drawing/2014/main" id="{BA666B4F-02E4-3873-BD68-6C65642FA8D8}"/>
              </a:ext>
            </a:extLst>
          </p:cNvPr>
          <p:cNvPicPr>
            <a:picLocks noGrp="1"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7986" y="2450837"/>
            <a:ext cx="3054315" cy="2036209"/>
          </a:xfrm>
          <a:prstGeom prst="rect">
            <a:avLst/>
          </a:prstGeom>
          <a:solidFill>
            <a:schemeClr val="bg1">
              <a:lumMod val="95000"/>
            </a:schemeClr>
          </a:solidFill>
        </p:spPr>
      </p:pic>
      <p:pic>
        <p:nvPicPr>
          <p:cNvPr id="11" name="Espace réservé pour une image  6">
            <a:extLst>
              <a:ext uri="{FF2B5EF4-FFF2-40B4-BE49-F238E27FC236}">
                <a16:creationId xmlns:a16="http://schemas.microsoft.com/office/drawing/2014/main" id="{F306A4F3-C704-56FF-D8AE-7CC16FF0FEC8}"/>
              </a:ext>
            </a:extLst>
          </p:cNvPr>
          <p:cNvPicPr>
            <a:picLocks noGrp="1" noChangeAspect="1"/>
          </p:cNvPicPr>
          <p:nvPr/>
        </p:nvPicPr>
        <p:blipFill>
          <a:blip r:embed="rId8" cstate="print">
            <a:extLst>
              <a:ext uri="{28A0092B-C50C-407E-A947-70E740481C1C}">
                <a14:useLocalDpi xmlns:a14="http://schemas.microsoft.com/office/drawing/2010/main"/>
              </a:ext>
            </a:extLst>
          </a:blip>
          <a:srcRect/>
          <a:stretch/>
        </p:blipFill>
        <p:spPr bwMode="auto">
          <a:xfrm>
            <a:off x="3247322" y="2328831"/>
            <a:ext cx="3343713" cy="2229141"/>
          </a:xfrm>
          <a:prstGeom prst="rect">
            <a:avLst/>
          </a:prstGeom>
          <a:solidFill>
            <a:schemeClr val="bg1">
              <a:lumMod val="95000"/>
            </a:schemeClr>
          </a:solidFill>
        </p:spPr>
      </p:pic>
      <p:sp>
        <p:nvSpPr>
          <p:cNvPr id="12" name="Espace réservé du texte 4">
            <a:extLst>
              <a:ext uri="{FF2B5EF4-FFF2-40B4-BE49-F238E27FC236}">
                <a16:creationId xmlns:a16="http://schemas.microsoft.com/office/drawing/2014/main" id="{67629EF0-9290-A3DE-4632-4B437644EC76}"/>
              </a:ext>
            </a:extLst>
          </p:cNvPr>
          <p:cNvSpPr>
            <a:spLocks noGrp="1"/>
          </p:cNvSpPr>
          <p:nvPr/>
        </p:nvSpPr>
        <p:spPr bwMode="auto">
          <a:xfrm>
            <a:off x="909607" y="4531829"/>
            <a:ext cx="5665659" cy="584367"/>
          </a:xfrm>
          <a:prstGeom prst="rect">
            <a:avLst/>
          </a:prstGeom>
        </p:spPr>
        <p:txBody>
          <a:bodyPr lIns="0" tIns="0" rIns="0" bIns="0" numCol="1" spcCol="900000"/>
          <a:lstStyle>
            <a:lvl1pPr marL="0" indent="0" algn="l" defTabSz="914400">
              <a:lnSpc>
                <a:spcPct val="90000"/>
              </a:lnSpc>
              <a:spcBef>
                <a:spcPts val="0"/>
              </a:spcBef>
              <a:buClr>
                <a:schemeClr val="tx2"/>
              </a:buClr>
              <a:buFontTx/>
              <a:buNone/>
              <a:defRPr lang="fr-FR" sz="800" b="0" i="0">
                <a:solidFill>
                  <a:schemeClr val="tx1"/>
                </a:solidFill>
                <a:latin typeface="Arial"/>
                <a:ea typeface="+mn-ea"/>
                <a:cs typeface="+mn-cs"/>
              </a:defRPr>
            </a:lvl1pPr>
            <a:lvl2pPr marL="685800" indent="-228600" algn="l" defTabSz="914400">
              <a:lnSpc>
                <a:spcPct val="90000"/>
              </a:lnSpc>
              <a:spcBef>
                <a:spcPts val="500"/>
              </a:spcBef>
              <a:buClr>
                <a:schemeClr val="accent4"/>
              </a:buClr>
              <a:buFont typeface="Wingdings"/>
              <a:buChar char="§"/>
              <a:defRPr sz="1350" b="0" i="0">
                <a:solidFill>
                  <a:schemeClr val="bg2"/>
                </a:solidFill>
                <a:latin typeface="+mn-lt"/>
                <a:ea typeface="+mn-ea"/>
                <a:cs typeface="+mn-cs"/>
              </a:defRPr>
            </a:lvl2pPr>
            <a:lvl3pPr marL="1257300" indent="-342900" algn="l" defTabSz="914400">
              <a:lnSpc>
                <a:spcPct val="90000"/>
              </a:lnSpc>
              <a:spcBef>
                <a:spcPts val="500"/>
              </a:spcBef>
              <a:buClr>
                <a:schemeClr val="tx2"/>
              </a:buClr>
              <a:buFont typeface="Arial"/>
              <a:buChar char="•"/>
              <a:defRPr sz="1350" b="0" i="0">
                <a:solidFill>
                  <a:schemeClr val="bg2"/>
                </a:solidFill>
                <a:latin typeface="+mn-lt"/>
                <a:ea typeface="+mn-ea"/>
                <a:cs typeface="+mn-cs"/>
              </a:defRPr>
            </a:lvl3pPr>
            <a:lvl4pPr marL="1657350" indent="-285750" algn="l" defTabSz="914400">
              <a:lnSpc>
                <a:spcPct val="90000"/>
              </a:lnSpc>
              <a:spcBef>
                <a:spcPts val="500"/>
              </a:spcBef>
              <a:buClr>
                <a:schemeClr val="tx2"/>
              </a:buClr>
              <a:buFont typeface="Wingdings"/>
              <a:buChar char="ü"/>
              <a:defRPr sz="1350" b="0" i="0">
                <a:solidFill>
                  <a:schemeClr val="bg2"/>
                </a:solidFill>
                <a:latin typeface="+mn-lt"/>
                <a:ea typeface="+mn-ea"/>
                <a:cs typeface="+mn-cs"/>
              </a:defRPr>
            </a:lvl4pPr>
            <a:lvl5pPr marL="1828800" indent="0" algn="l" defTabSz="914400">
              <a:lnSpc>
                <a:spcPct val="90000"/>
              </a:lnSpc>
              <a:spcBef>
                <a:spcPts val="500"/>
              </a:spcBef>
              <a:buClr>
                <a:schemeClr val="tx2"/>
              </a:buClr>
              <a:buFontTx/>
              <a:buNone/>
              <a:defRPr lang="fr-FR" sz="1350" b="0" i="0">
                <a:solidFill>
                  <a:schemeClr val="bg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r">
              <a:defRPr/>
            </a:pPr>
            <a:r>
              <a:rPr lang="fr-FR" sz="1067" dirty="0" err="1"/>
              <a:t>Biodiversity</a:t>
            </a:r>
            <a:r>
              <a:rPr lang="fr-FR" sz="1067" dirty="0"/>
              <a:t> collapse of 68% </a:t>
            </a:r>
            <a:r>
              <a:rPr lang="fr-FR" sz="1067" dirty="0" err="1"/>
              <a:t>since</a:t>
            </a:r>
            <a:r>
              <a:rPr lang="fr-FR" sz="1067" dirty="0"/>
              <a:t> 1970. WWF 2020</a:t>
            </a:r>
            <a:endParaRPr lang="en-US" sz="1067" dirty="0"/>
          </a:p>
        </p:txBody>
      </p:sp>
      <p:sp>
        <p:nvSpPr>
          <p:cNvPr id="14" name="ZoneTexte 13">
            <a:extLst>
              <a:ext uri="{FF2B5EF4-FFF2-40B4-BE49-F238E27FC236}">
                <a16:creationId xmlns:a16="http://schemas.microsoft.com/office/drawing/2014/main" id="{A02871D5-A107-9F44-421C-901B09F26A9F}"/>
              </a:ext>
            </a:extLst>
          </p:cNvPr>
          <p:cNvSpPr txBox="1"/>
          <p:nvPr/>
        </p:nvSpPr>
        <p:spPr>
          <a:xfrm>
            <a:off x="9725167" y="4485394"/>
            <a:ext cx="2256911" cy="461665"/>
          </a:xfrm>
          <a:prstGeom prst="rect">
            <a:avLst/>
          </a:prstGeom>
          <a:noFill/>
        </p:spPr>
        <p:txBody>
          <a:bodyPr wrap="square">
            <a:spAutoFit/>
          </a:bodyPr>
          <a:lstStyle/>
          <a:p>
            <a:r>
              <a:rPr lang="en-US" sz="2400" dirty="0"/>
              <a:t>To understand</a:t>
            </a:r>
          </a:p>
        </p:txBody>
      </p:sp>
      <p:sp>
        <p:nvSpPr>
          <p:cNvPr id="16" name="ZoneTexte 15">
            <a:extLst>
              <a:ext uri="{FF2B5EF4-FFF2-40B4-BE49-F238E27FC236}">
                <a16:creationId xmlns:a16="http://schemas.microsoft.com/office/drawing/2014/main" id="{B6C97B76-5542-F3D9-6B9B-50FA5E4C221E}"/>
              </a:ext>
            </a:extLst>
          </p:cNvPr>
          <p:cNvSpPr txBox="1"/>
          <p:nvPr/>
        </p:nvSpPr>
        <p:spPr>
          <a:xfrm>
            <a:off x="1123845" y="6309321"/>
            <a:ext cx="6412315" cy="584775"/>
          </a:xfrm>
          <a:prstGeom prst="rect">
            <a:avLst/>
          </a:prstGeom>
          <a:noFill/>
        </p:spPr>
        <p:txBody>
          <a:bodyPr wrap="square" rtlCol="0">
            <a:spAutoFit/>
          </a:bodyPr>
          <a:lstStyle/>
          <a:p>
            <a:r>
              <a:rPr lang="en-US" sz="1600" baseline="30000" dirty="0"/>
              <a:t>1</a:t>
            </a:r>
            <a:r>
              <a:rPr lang="en-US" sz="1600" dirty="0"/>
              <a:t> TF must be connected to the society to produce the needed social change for better social ecosystems more resilient and sustainable</a:t>
            </a:r>
          </a:p>
        </p:txBody>
      </p:sp>
    </p:spTree>
    <p:extLst>
      <p:ext uri="{BB962C8B-B14F-4D97-AF65-F5344CB8AC3E}">
        <p14:creationId xmlns:p14="http://schemas.microsoft.com/office/powerpoint/2010/main" val="227377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91;g83ff6a783e_1_0">
            <a:extLst>
              <a:ext uri="{FF2B5EF4-FFF2-40B4-BE49-F238E27FC236}">
                <a16:creationId xmlns:a16="http://schemas.microsoft.com/office/drawing/2014/main" id="{CF2579B3-9529-16A1-DA3C-266FE9E9F930}"/>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849" t="1877" r="1296" b="816"/>
          <a:stretch/>
        </p:blipFill>
        <p:spPr bwMode="auto">
          <a:xfrm>
            <a:off x="4938437" y="1700809"/>
            <a:ext cx="7253563" cy="4585844"/>
          </a:xfrm>
          <a:prstGeom prst="rect">
            <a:avLst/>
          </a:prstGeom>
          <a:noFill/>
          <a:ln>
            <a:noFill/>
          </a:ln>
        </p:spPr>
      </p:pic>
      <p:sp>
        <p:nvSpPr>
          <p:cNvPr id="3" name="Espace réservé du numéro de diapositive 2">
            <a:extLst>
              <a:ext uri="{FF2B5EF4-FFF2-40B4-BE49-F238E27FC236}">
                <a16:creationId xmlns:a16="http://schemas.microsoft.com/office/drawing/2014/main" id="{0FD68631-5EF7-4A2A-84C4-D24299FEDEF5}"/>
              </a:ext>
            </a:extLst>
          </p:cNvPr>
          <p:cNvSpPr>
            <a:spLocks noGrp="1"/>
          </p:cNvSpPr>
          <p:nvPr>
            <p:ph type="sldNum" sz="quarter" idx="12"/>
          </p:nvPr>
        </p:nvSpPr>
        <p:spPr/>
        <p:txBody>
          <a:bodyPr/>
          <a:lstStyle/>
          <a:p>
            <a:r>
              <a:rPr lang="en-US" dirty="0"/>
              <a:t>P </a:t>
            </a:r>
            <a:fld id="{733122C9-A0B9-462F-8757-0847AD287B63}" type="slidenum">
              <a:rPr lang="en-US" smtClean="0"/>
              <a:pPr/>
              <a:t>17</a:t>
            </a:fld>
            <a:endParaRPr lang="en-US" dirty="0"/>
          </a:p>
        </p:txBody>
      </p:sp>
      <p:sp>
        <p:nvSpPr>
          <p:cNvPr id="4" name="Titre 3">
            <a:extLst>
              <a:ext uri="{FF2B5EF4-FFF2-40B4-BE49-F238E27FC236}">
                <a16:creationId xmlns:a16="http://schemas.microsoft.com/office/drawing/2014/main" id="{F1D46442-E603-4C98-AC0E-360943E2A8C1}"/>
              </a:ext>
            </a:extLst>
          </p:cNvPr>
          <p:cNvSpPr>
            <a:spLocks noGrp="1"/>
          </p:cNvSpPr>
          <p:nvPr>
            <p:ph type="title"/>
          </p:nvPr>
        </p:nvSpPr>
        <p:spPr>
          <a:xfrm>
            <a:off x="1272760" y="0"/>
            <a:ext cx="7253563" cy="698568"/>
          </a:xfrm>
        </p:spPr>
        <p:txBody>
          <a:bodyPr/>
          <a:lstStyle/>
          <a:p>
            <a:r>
              <a:rPr lang="en-US" dirty="0"/>
              <a:t>Some keys figures of Terra Forma project</a:t>
            </a:r>
          </a:p>
        </p:txBody>
      </p:sp>
      <p:sp>
        <p:nvSpPr>
          <p:cNvPr id="7" name="ZoneTexte 6">
            <a:extLst>
              <a:ext uri="{FF2B5EF4-FFF2-40B4-BE49-F238E27FC236}">
                <a16:creationId xmlns:a16="http://schemas.microsoft.com/office/drawing/2014/main" id="{2C6DAC41-9BB3-4C83-965D-89AD3CAC3600}"/>
              </a:ext>
            </a:extLst>
          </p:cNvPr>
          <p:cNvSpPr txBox="1"/>
          <p:nvPr/>
        </p:nvSpPr>
        <p:spPr>
          <a:xfrm>
            <a:off x="3790929" y="2103756"/>
            <a:ext cx="534121" cy="502766"/>
          </a:xfrm>
          <a:prstGeom prst="rect">
            <a:avLst/>
          </a:prstGeom>
          <a:noFill/>
        </p:spPr>
        <p:txBody>
          <a:bodyPr wrap="none" rtlCol="0">
            <a:spAutoFit/>
          </a:bodyPr>
          <a:lstStyle/>
          <a:p>
            <a:r>
              <a:rPr lang="en-US" sz="2667" b="1" dirty="0">
                <a:solidFill>
                  <a:schemeClr val="bg1"/>
                </a:solidFill>
              </a:rPr>
              <a:t>FR</a:t>
            </a:r>
          </a:p>
        </p:txBody>
      </p:sp>
      <p:sp>
        <p:nvSpPr>
          <p:cNvPr id="8" name="Rectangle : coins arrondis 7">
            <a:extLst>
              <a:ext uri="{FF2B5EF4-FFF2-40B4-BE49-F238E27FC236}">
                <a16:creationId xmlns:a16="http://schemas.microsoft.com/office/drawing/2014/main" id="{7F6A7A98-B822-2394-BFDC-06DCE5D1C6C4}"/>
              </a:ext>
            </a:extLst>
          </p:cNvPr>
          <p:cNvSpPr/>
          <p:nvPr/>
        </p:nvSpPr>
        <p:spPr>
          <a:xfrm>
            <a:off x="8376253" y="2636912"/>
            <a:ext cx="2688299" cy="6720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9050">
                <a:solidFill>
                  <a:srgbClr val="FF0000"/>
                </a:solidFill>
              </a:ln>
              <a:noFill/>
            </a:endParaRPr>
          </a:p>
        </p:txBody>
      </p:sp>
      <p:sp>
        <p:nvSpPr>
          <p:cNvPr id="12" name="ZoneTexte 11">
            <a:extLst>
              <a:ext uri="{FF2B5EF4-FFF2-40B4-BE49-F238E27FC236}">
                <a16:creationId xmlns:a16="http://schemas.microsoft.com/office/drawing/2014/main" id="{6983649E-E751-8976-144E-474CB7224871}"/>
              </a:ext>
            </a:extLst>
          </p:cNvPr>
          <p:cNvSpPr txBox="1"/>
          <p:nvPr/>
        </p:nvSpPr>
        <p:spPr>
          <a:xfrm>
            <a:off x="0" y="1413735"/>
            <a:ext cx="5135893" cy="2633926"/>
          </a:xfrm>
          <a:prstGeom prst="rect">
            <a:avLst/>
          </a:prstGeom>
          <a:noFill/>
        </p:spPr>
        <p:txBody>
          <a:bodyPr wrap="square" rtlCol="0">
            <a:spAutoFit/>
          </a:bodyPr>
          <a:lstStyle/>
          <a:p>
            <a:pPr>
              <a:lnSpc>
                <a:spcPct val="150000"/>
              </a:lnSpc>
            </a:pPr>
            <a:r>
              <a:rPr lang="en-US" sz="1867" b="1" dirty="0"/>
              <a:t>Terra Forma </a:t>
            </a:r>
            <a:r>
              <a:rPr lang="en-US" sz="1867" dirty="0"/>
              <a:t>project is:</a:t>
            </a:r>
          </a:p>
          <a:p>
            <a:pPr marL="380990" indent="-380990">
              <a:lnSpc>
                <a:spcPct val="150000"/>
              </a:lnSpc>
              <a:buFont typeface="Arial" panose="020B0604020202020204" pitchFamily="34" charset="0"/>
              <a:buChar char="•"/>
            </a:pPr>
            <a:r>
              <a:rPr lang="en-US" sz="1867" dirty="0"/>
              <a:t>Collaboration of </a:t>
            </a:r>
            <a:r>
              <a:rPr lang="en-US" sz="1867" b="1" dirty="0"/>
              <a:t>42 Laboratories</a:t>
            </a:r>
          </a:p>
          <a:p>
            <a:pPr>
              <a:lnSpc>
                <a:spcPct val="150000"/>
              </a:lnSpc>
            </a:pPr>
            <a:r>
              <a:rPr lang="en-US" sz="1867" dirty="0"/>
              <a:t>from11 Universities, 11 Institutes of Research</a:t>
            </a:r>
          </a:p>
          <a:p>
            <a:pPr marL="380990" indent="-380990">
              <a:lnSpc>
                <a:spcPct val="150000"/>
              </a:lnSpc>
              <a:buFont typeface="Arial" panose="020B0604020202020204" pitchFamily="34" charset="0"/>
              <a:buChar char="•"/>
            </a:pPr>
            <a:r>
              <a:rPr lang="en-US" sz="1867" dirty="0"/>
              <a:t>Budget of </a:t>
            </a:r>
            <a:r>
              <a:rPr lang="en-US" sz="1867" b="1" dirty="0"/>
              <a:t>9.6M€</a:t>
            </a:r>
          </a:p>
          <a:p>
            <a:pPr marL="380990" indent="-380990">
              <a:lnSpc>
                <a:spcPct val="150000"/>
              </a:lnSpc>
              <a:buFont typeface="Arial" panose="020B0604020202020204" pitchFamily="34" charset="0"/>
              <a:buChar char="•"/>
            </a:pPr>
            <a:r>
              <a:rPr lang="en-US" sz="1867" dirty="0"/>
              <a:t>From 2022  to 2029</a:t>
            </a:r>
            <a:endParaRPr lang="en-US" sz="1867" b="1" dirty="0"/>
          </a:p>
          <a:p>
            <a:pPr marL="380990" indent="-380990">
              <a:lnSpc>
                <a:spcPct val="150000"/>
              </a:lnSpc>
              <a:buFont typeface="Arial" panose="020B0604020202020204" pitchFamily="34" charset="0"/>
              <a:buChar char="•"/>
            </a:pPr>
            <a:r>
              <a:rPr lang="en-US" sz="1867" dirty="0"/>
              <a:t>6 work packages</a:t>
            </a:r>
          </a:p>
        </p:txBody>
      </p:sp>
      <p:sp>
        <p:nvSpPr>
          <p:cNvPr id="13" name="ZoneTexte 12">
            <a:extLst>
              <a:ext uri="{FF2B5EF4-FFF2-40B4-BE49-F238E27FC236}">
                <a16:creationId xmlns:a16="http://schemas.microsoft.com/office/drawing/2014/main" id="{89C151B2-6DCB-B0F1-3BE1-178D1C5437C4}"/>
              </a:ext>
            </a:extLst>
          </p:cNvPr>
          <p:cNvSpPr txBox="1"/>
          <p:nvPr/>
        </p:nvSpPr>
        <p:spPr>
          <a:xfrm>
            <a:off x="7344140" y="1166471"/>
            <a:ext cx="2872453" cy="379656"/>
          </a:xfrm>
          <a:prstGeom prst="rect">
            <a:avLst/>
          </a:prstGeom>
          <a:noFill/>
        </p:spPr>
        <p:txBody>
          <a:bodyPr wrap="none" rtlCol="0">
            <a:spAutoFit/>
          </a:bodyPr>
          <a:lstStyle/>
          <a:p>
            <a:r>
              <a:rPr lang="en-US" sz="1867" b="1" i="1" dirty="0"/>
              <a:t>Organization of the project</a:t>
            </a:r>
          </a:p>
        </p:txBody>
      </p:sp>
      <p:sp>
        <p:nvSpPr>
          <p:cNvPr id="9" name="ZoneTexte 8">
            <a:extLst>
              <a:ext uri="{FF2B5EF4-FFF2-40B4-BE49-F238E27FC236}">
                <a16:creationId xmlns:a16="http://schemas.microsoft.com/office/drawing/2014/main" id="{CF9F1118-6806-E52F-A6CB-3BC7D7370211}"/>
              </a:ext>
            </a:extLst>
          </p:cNvPr>
          <p:cNvSpPr txBox="1"/>
          <p:nvPr/>
        </p:nvSpPr>
        <p:spPr>
          <a:xfrm>
            <a:off x="282342" y="4469272"/>
            <a:ext cx="6005679" cy="1241622"/>
          </a:xfrm>
          <a:prstGeom prst="rect">
            <a:avLst/>
          </a:prstGeom>
          <a:noFill/>
        </p:spPr>
        <p:txBody>
          <a:bodyPr wrap="square" rtlCol="0">
            <a:spAutoFit/>
          </a:bodyPr>
          <a:lstStyle/>
          <a:p>
            <a:r>
              <a:rPr lang="en-US" sz="1867" dirty="0">
                <a:sym typeface="Wingdings" panose="05000000000000000000" pitchFamily="2" charset="2"/>
              </a:rPr>
              <a:t></a:t>
            </a:r>
            <a:r>
              <a:rPr lang="en-US" sz="1867" b="1" dirty="0">
                <a:sym typeface="Wingdings" panose="05000000000000000000" pitchFamily="2" charset="2"/>
              </a:rPr>
              <a:t> </a:t>
            </a:r>
            <a:r>
              <a:rPr lang="en-US" sz="1867" b="1" dirty="0"/>
              <a:t>WP2</a:t>
            </a:r>
            <a:r>
              <a:rPr lang="en-US" sz="1867" dirty="0"/>
              <a:t> dedicated to the development of innovative </a:t>
            </a:r>
            <a:r>
              <a:rPr lang="en-US" sz="1867" b="1" dirty="0"/>
              <a:t>sensors</a:t>
            </a:r>
            <a:r>
              <a:rPr lang="en-US" sz="1867" dirty="0"/>
              <a:t> adapted to field</a:t>
            </a:r>
            <a:endParaRPr lang="en-US" sz="1867" b="1" dirty="0"/>
          </a:p>
          <a:p>
            <a:r>
              <a:rPr lang="en-US" sz="1867" dirty="0">
                <a:sym typeface="Wingdings" panose="05000000000000000000" pitchFamily="2" charset="2"/>
              </a:rPr>
              <a:t></a:t>
            </a:r>
            <a:r>
              <a:rPr lang="en-US" sz="1867" b="1" dirty="0">
                <a:sym typeface="Wingdings" panose="05000000000000000000" pitchFamily="2" charset="2"/>
              </a:rPr>
              <a:t> </a:t>
            </a:r>
            <a:r>
              <a:rPr lang="en-US" sz="1867" b="1" dirty="0"/>
              <a:t>WP3</a:t>
            </a:r>
            <a:r>
              <a:rPr lang="en-US" sz="1867" dirty="0"/>
              <a:t> dedicated to the building of the </a:t>
            </a:r>
            <a:r>
              <a:rPr lang="en-US" sz="1867" b="1" dirty="0"/>
              <a:t>infrastructure</a:t>
            </a:r>
            <a:r>
              <a:rPr lang="en-US" sz="1867" dirty="0"/>
              <a:t> to collect, transmit and manage the data</a:t>
            </a:r>
          </a:p>
        </p:txBody>
      </p:sp>
      <p:sp>
        <p:nvSpPr>
          <p:cNvPr id="10" name="Espace réservé de la date 2">
            <a:extLst>
              <a:ext uri="{FF2B5EF4-FFF2-40B4-BE49-F238E27FC236}">
                <a16:creationId xmlns:a16="http://schemas.microsoft.com/office/drawing/2014/main" id="{D76FF0C6-4642-77A7-8ED7-1F3A1334CF2A}"/>
              </a:ext>
            </a:extLst>
          </p:cNvPr>
          <p:cNvSpPr>
            <a:spLocks noGrp="1"/>
          </p:cNvSpPr>
          <p:nvPr>
            <p:ph type="dt" sz="half" idx="10"/>
          </p:nvPr>
        </p:nvSpPr>
        <p:spPr bwMode="auto">
          <a:xfrm>
            <a:off x="10512491" y="6421205"/>
            <a:ext cx="682264" cy="203067"/>
          </a:xfrm>
        </p:spPr>
        <p:txBody>
          <a:bodyPr/>
          <a:lstStyle/>
          <a:p>
            <a:pPr>
              <a:defRPr/>
            </a:pPr>
            <a:r>
              <a:rPr lang="en-US" dirty="0"/>
              <a:t>19/01/23</a:t>
            </a:r>
          </a:p>
        </p:txBody>
      </p:sp>
      <p:sp>
        <p:nvSpPr>
          <p:cNvPr id="2" name="Rectangle : coins arrondis 1">
            <a:extLst>
              <a:ext uri="{FF2B5EF4-FFF2-40B4-BE49-F238E27FC236}">
                <a16:creationId xmlns:a16="http://schemas.microsoft.com/office/drawing/2014/main" id="{89D6F457-A422-44F3-E817-449F3805C7C7}"/>
              </a:ext>
            </a:extLst>
          </p:cNvPr>
          <p:cNvSpPr/>
          <p:nvPr/>
        </p:nvSpPr>
        <p:spPr>
          <a:xfrm>
            <a:off x="8376252" y="1964837"/>
            <a:ext cx="2688299" cy="67207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9050">
                <a:solidFill>
                  <a:srgbClr val="FF0000"/>
                </a:solidFill>
              </a:ln>
              <a:noFill/>
            </a:endParaRPr>
          </a:p>
        </p:txBody>
      </p:sp>
      <p:sp>
        <p:nvSpPr>
          <p:cNvPr id="6" name="Rectangle : coins arrondis 5">
            <a:extLst>
              <a:ext uri="{FF2B5EF4-FFF2-40B4-BE49-F238E27FC236}">
                <a16:creationId xmlns:a16="http://schemas.microsoft.com/office/drawing/2014/main" id="{39556A0A-FF40-86C0-D652-CA1604BB100E}"/>
              </a:ext>
            </a:extLst>
          </p:cNvPr>
          <p:cNvSpPr/>
          <p:nvPr/>
        </p:nvSpPr>
        <p:spPr>
          <a:xfrm>
            <a:off x="186333" y="5085184"/>
            <a:ext cx="6005679" cy="67026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 coins arrondis 14">
            <a:extLst>
              <a:ext uri="{FF2B5EF4-FFF2-40B4-BE49-F238E27FC236}">
                <a16:creationId xmlns:a16="http://schemas.microsoft.com/office/drawing/2014/main" id="{47C4BE98-4C79-414E-C051-3A909BDE4945}"/>
              </a:ext>
            </a:extLst>
          </p:cNvPr>
          <p:cNvSpPr/>
          <p:nvPr/>
        </p:nvSpPr>
        <p:spPr>
          <a:xfrm>
            <a:off x="196733" y="4365104"/>
            <a:ext cx="6005679" cy="67026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ZoneTexte 15">
            <a:extLst>
              <a:ext uri="{FF2B5EF4-FFF2-40B4-BE49-F238E27FC236}">
                <a16:creationId xmlns:a16="http://schemas.microsoft.com/office/drawing/2014/main" id="{57B3981C-70C7-3A83-8ED5-5A89BD5DE48C}"/>
              </a:ext>
            </a:extLst>
          </p:cNvPr>
          <p:cNvSpPr txBox="1"/>
          <p:nvPr/>
        </p:nvSpPr>
        <p:spPr>
          <a:xfrm>
            <a:off x="10794736" y="968426"/>
            <a:ext cx="994183" cy="369332"/>
          </a:xfrm>
          <a:prstGeom prst="rect">
            <a:avLst/>
          </a:prstGeom>
          <a:noFill/>
          <a:ln w="19050">
            <a:solidFill>
              <a:srgbClr val="00B050"/>
            </a:solidFill>
          </a:ln>
        </p:spPr>
        <p:txBody>
          <a:bodyPr wrap="none" rtlCol="0">
            <a:spAutoFit/>
          </a:bodyPr>
          <a:lstStyle/>
          <a:p>
            <a:r>
              <a:rPr lang="en-GB" dirty="0" err="1"/>
              <a:t>PopCorn</a:t>
            </a:r>
            <a:endParaRPr lang="en-GB" dirty="0"/>
          </a:p>
        </p:txBody>
      </p:sp>
      <p:sp>
        <p:nvSpPr>
          <p:cNvPr id="17" name="Flèche : angle droit 16">
            <a:extLst>
              <a:ext uri="{FF2B5EF4-FFF2-40B4-BE49-F238E27FC236}">
                <a16:creationId xmlns:a16="http://schemas.microsoft.com/office/drawing/2014/main" id="{433D4A57-9BE3-B2E3-0781-93647CBE1E2A}"/>
              </a:ext>
            </a:extLst>
          </p:cNvPr>
          <p:cNvSpPr/>
          <p:nvPr/>
        </p:nvSpPr>
        <p:spPr>
          <a:xfrm>
            <a:off x="10853623" y="1372606"/>
            <a:ext cx="576064" cy="592231"/>
          </a:xfrm>
          <a:prstGeom prst="bentUpArrow">
            <a:avLst>
              <a:gd name="adj1" fmla="val 25000"/>
              <a:gd name="adj2" fmla="val 25000"/>
              <a:gd name="adj3" fmla="val 23256"/>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034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sz="quarter" idx="12"/>
          </p:nvPr>
        </p:nvSpPr>
        <p:spPr bwMode="auto">
          <a:xfrm>
            <a:off x="11376365" y="6394285"/>
            <a:ext cx="599017" cy="203067"/>
          </a:xfrm>
        </p:spPr>
        <p:txBody>
          <a:bodyPr/>
          <a:lstStyle/>
          <a:p>
            <a:pPr>
              <a:defRPr/>
            </a:pPr>
            <a:r>
              <a:rPr lang="fr-FR" sz="667"/>
              <a:t>P </a:t>
            </a:r>
            <a:fld id="{733122C9-A0B9-462F-8757-0847AD287B63}" type="slidenum">
              <a:rPr lang="fr-FR" sz="667"/>
              <a:t>18</a:t>
            </a:fld>
            <a:endParaRPr lang="fr-FR" sz="667"/>
          </a:p>
        </p:txBody>
      </p:sp>
      <p:sp>
        <p:nvSpPr>
          <p:cNvPr id="4" name="Titre 3"/>
          <p:cNvSpPr>
            <a:spLocks noGrp="1"/>
          </p:cNvSpPr>
          <p:nvPr>
            <p:ph type="title"/>
          </p:nvPr>
        </p:nvSpPr>
        <p:spPr bwMode="auto">
          <a:xfrm>
            <a:off x="2241736" y="151576"/>
            <a:ext cx="7708527" cy="698568"/>
          </a:xfrm>
        </p:spPr>
        <p:txBody>
          <a:bodyPr>
            <a:noAutofit/>
          </a:bodyPr>
          <a:lstStyle/>
          <a:p>
            <a:pPr>
              <a:defRPr/>
            </a:pPr>
            <a:r>
              <a:rPr lang="fr-FR" sz="2400" dirty="0" err="1"/>
              <a:t>From</a:t>
            </a:r>
            <a:r>
              <a:rPr lang="fr-FR" sz="2400" dirty="0"/>
              <a:t> Field </a:t>
            </a:r>
            <a:r>
              <a:rPr lang="fr-FR" sz="2400" dirty="0" err="1"/>
              <a:t>Measurements</a:t>
            </a:r>
            <a:r>
              <a:rPr lang="fr-FR" sz="2400" dirty="0"/>
              <a:t> to Science</a:t>
            </a:r>
            <a:br>
              <a:rPr lang="fr-FR" sz="2400" dirty="0"/>
            </a:br>
            <a:r>
              <a:rPr lang="fr-FR" sz="2400" dirty="0">
                <a:sym typeface="Wingdings" panose="05000000000000000000" pitchFamily="2" charset="2"/>
              </a:rPr>
              <a:t> </a:t>
            </a:r>
            <a:r>
              <a:rPr lang="fr-FR" sz="2400" dirty="0" err="1"/>
              <a:t>From</a:t>
            </a:r>
            <a:r>
              <a:rPr lang="fr-FR" sz="2400" dirty="0"/>
              <a:t> </a:t>
            </a:r>
            <a:r>
              <a:rPr lang="fr-FR" sz="2400" dirty="0" err="1"/>
              <a:t>Sensors</a:t>
            </a:r>
            <a:r>
              <a:rPr lang="fr-FR" sz="2400" dirty="0"/>
              <a:t> to Cloud</a:t>
            </a:r>
            <a:endParaRPr lang="en-GB" sz="2400" dirty="0"/>
          </a:p>
        </p:txBody>
      </p:sp>
      <p:sp>
        <p:nvSpPr>
          <p:cNvPr id="10" name="ZoneTexte 11">
            <a:extLst>
              <a:ext uri="{FF2B5EF4-FFF2-40B4-BE49-F238E27FC236}">
                <a16:creationId xmlns:a16="http://schemas.microsoft.com/office/drawing/2014/main" id="{E72CFF6D-6396-ACB9-B800-4DC55DEBC8E4}"/>
              </a:ext>
            </a:extLst>
          </p:cNvPr>
          <p:cNvSpPr txBox="1"/>
          <p:nvPr/>
        </p:nvSpPr>
        <p:spPr bwMode="auto">
          <a:xfrm>
            <a:off x="8564591" y="5077510"/>
            <a:ext cx="843501" cy="338554"/>
          </a:xfrm>
          <a:prstGeom prst="rect">
            <a:avLst/>
          </a:prstGeom>
          <a:noFill/>
        </p:spPr>
        <p:txBody>
          <a:bodyPr wrap="non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err="1"/>
              <a:t>Sensors</a:t>
            </a:r>
            <a:endParaRPr lang="fr-FR" sz="1400" b="1" dirty="0">
              <a:latin typeface="Arial"/>
              <a:ea typeface="Arial"/>
              <a:cs typeface="Arial"/>
              <a:sym typeface="Arial"/>
            </a:endParaRPr>
          </a:p>
        </p:txBody>
      </p:sp>
      <p:sp>
        <p:nvSpPr>
          <p:cNvPr id="11" name="ZoneTexte 12">
            <a:extLst>
              <a:ext uri="{FF2B5EF4-FFF2-40B4-BE49-F238E27FC236}">
                <a16:creationId xmlns:a16="http://schemas.microsoft.com/office/drawing/2014/main" id="{5FDF9AB3-D678-24BA-7863-608299902B41}"/>
              </a:ext>
            </a:extLst>
          </p:cNvPr>
          <p:cNvSpPr txBox="1"/>
          <p:nvPr/>
        </p:nvSpPr>
        <p:spPr bwMode="auto">
          <a:xfrm>
            <a:off x="10260059" y="4008069"/>
            <a:ext cx="1895872" cy="321306"/>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lvl="0" rtl="0">
              <a:lnSpc>
                <a:spcPct val="93000"/>
              </a:lnSpc>
              <a:buClr>
                <a:srgbClr val="000000"/>
              </a:buClr>
              <a:buSzPts val="1350"/>
            </a:pPr>
            <a:r>
              <a:rPr lang="fr-FR" sz="1600" b="1" dirty="0" err="1">
                <a:solidFill>
                  <a:srgbClr val="00B050"/>
                </a:solidFill>
              </a:rPr>
              <a:t>Collect</a:t>
            </a:r>
            <a:endParaRPr lang="fr-FR" sz="1600" b="1" dirty="0">
              <a:solidFill>
                <a:srgbClr val="00B050"/>
              </a:solidFill>
            </a:endParaRPr>
          </a:p>
        </p:txBody>
      </p:sp>
      <p:sp>
        <p:nvSpPr>
          <p:cNvPr id="12" name="ZoneTexte 13">
            <a:extLst>
              <a:ext uri="{FF2B5EF4-FFF2-40B4-BE49-F238E27FC236}">
                <a16:creationId xmlns:a16="http://schemas.microsoft.com/office/drawing/2014/main" id="{61F8DED2-E1EA-CDE2-E33B-4F8FB1B97A75}"/>
              </a:ext>
            </a:extLst>
          </p:cNvPr>
          <p:cNvSpPr txBox="1"/>
          <p:nvPr/>
        </p:nvSpPr>
        <p:spPr bwMode="auto">
          <a:xfrm>
            <a:off x="10308901" y="1353030"/>
            <a:ext cx="1607840" cy="321306"/>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defTabSz="1219170" rtl="0">
              <a:lnSpc>
                <a:spcPct val="93000"/>
              </a:lnSpc>
              <a:buClr>
                <a:srgbClr val="000000"/>
              </a:buClr>
              <a:buSzPts val="1350"/>
              <a:defRPr/>
            </a:pPr>
            <a:r>
              <a:rPr lang="fr-FR" sz="1600" b="1" dirty="0">
                <a:solidFill>
                  <a:srgbClr val="7030A0"/>
                </a:solidFill>
                <a:cs typeface="Arial"/>
              </a:rPr>
              <a:t>Manage (FAIR)</a:t>
            </a:r>
          </a:p>
        </p:txBody>
      </p:sp>
      <p:sp>
        <p:nvSpPr>
          <p:cNvPr id="14" name="ZoneTexte 15">
            <a:extLst>
              <a:ext uri="{FF2B5EF4-FFF2-40B4-BE49-F238E27FC236}">
                <a16:creationId xmlns:a16="http://schemas.microsoft.com/office/drawing/2014/main" id="{75BDEF87-C83D-08B3-3DA9-6657BEB15BE3}"/>
              </a:ext>
            </a:extLst>
          </p:cNvPr>
          <p:cNvSpPr txBox="1"/>
          <p:nvPr/>
        </p:nvSpPr>
        <p:spPr bwMode="auto">
          <a:xfrm>
            <a:off x="10278713" y="3717395"/>
            <a:ext cx="1607839" cy="338554"/>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solidFill>
                  <a:srgbClr val="FFC000"/>
                </a:solidFill>
                <a:cs typeface="Arial"/>
              </a:rPr>
              <a:t>[Process]</a:t>
            </a:r>
            <a:endParaRPr lang="en-GB" sz="1600" b="1" dirty="0">
              <a:solidFill>
                <a:srgbClr val="FFC000"/>
              </a:solidFill>
            </a:endParaRPr>
          </a:p>
        </p:txBody>
      </p:sp>
      <p:pic>
        <p:nvPicPr>
          <p:cNvPr id="16" name="Google Shape;298;g780503d8e8_0_14">
            <a:extLst>
              <a:ext uri="{FF2B5EF4-FFF2-40B4-BE49-F238E27FC236}">
                <a16:creationId xmlns:a16="http://schemas.microsoft.com/office/drawing/2014/main" id="{AD793011-9851-BAB6-80D6-A5164E8ACB43}"/>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48"/>
          <a:stretch/>
        </p:blipFill>
        <p:spPr bwMode="auto">
          <a:xfrm>
            <a:off x="124865" y="1584085"/>
            <a:ext cx="7453988" cy="4200779"/>
          </a:xfrm>
          <a:prstGeom prst="rect">
            <a:avLst/>
          </a:prstGeom>
          <a:noFill/>
          <a:ln>
            <a:noFill/>
          </a:ln>
        </p:spPr>
      </p:pic>
      <p:sp>
        <p:nvSpPr>
          <p:cNvPr id="18" name="Flèche : droite 17">
            <a:extLst>
              <a:ext uri="{FF2B5EF4-FFF2-40B4-BE49-F238E27FC236}">
                <a16:creationId xmlns:a16="http://schemas.microsoft.com/office/drawing/2014/main" id="{0A863A01-FAA7-92C6-2247-F382D9BB2025}"/>
              </a:ext>
            </a:extLst>
          </p:cNvPr>
          <p:cNvSpPr/>
          <p:nvPr/>
        </p:nvSpPr>
        <p:spPr>
          <a:xfrm rot="16200000">
            <a:off x="7710220" y="2941557"/>
            <a:ext cx="4714291" cy="69000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20" name="ZoneTexte 11">
            <a:extLst>
              <a:ext uri="{FF2B5EF4-FFF2-40B4-BE49-F238E27FC236}">
                <a16:creationId xmlns:a16="http://schemas.microsoft.com/office/drawing/2014/main" id="{F13839F5-DFE6-599E-7D3F-375CC8554E57}"/>
              </a:ext>
            </a:extLst>
          </p:cNvPr>
          <p:cNvSpPr txBox="1"/>
          <p:nvPr/>
        </p:nvSpPr>
        <p:spPr bwMode="auto">
          <a:xfrm>
            <a:off x="9557396" y="305250"/>
            <a:ext cx="821059" cy="338554"/>
          </a:xfrm>
          <a:prstGeom prst="rect">
            <a:avLst/>
          </a:prstGeom>
          <a:noFill/>
        </p:spPr>
        <p:txBody>
          <a:bodyPr wrap="non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t>Science</a:t>
            </a:r>
            <a:endParaRPr lang="fr-FR" sz="1400" b="1" dirty="0">
              <a:latin typeface="Arial"/>
              <a:ea typeface="Arial"/>
              <a:cs typeface="Arial"/>
              <a:sym typeface="Arial"/>
            </a:endParaRPr>
          </a:p>
        </p:txBody>
      </p:sp>
      <p:sp>
        <p:nvSpPr>
          <p:cNvPr id="21" name="ZoneTexte 12">
            <a:extLst>
              <a:ext uri="{FF2B5EF4-FFF2-40B4-BE49-F238E27FC236}">
                <a16:creationId xmlns:a16="http://schemas.microsoft.com/office/drawing/2014/main" id="{E71FA6A4-FE7D-AC60-1E1A-784E5FA7060F}"/>
              </a:ext>
            </a:extLst>
          </p:cNvPr>
          <p:cNvSpPr txBox="1"/>
          <p:nvPr/>
        </p:nvSpPr>
        <p:spPr bwMode="auto">
          <a:xfrm>
            <a:off x="9890061" y="2186483"/>
            <a:ext cx="408501" cy="1313436"/>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lvl="0" rtl="0">
              <a:lnSpc>
                <a:spcPct val="93000"/>
              </a:lnSpc>
              <a:buClr>
                <a:srgbClr val="000000"/>
              </a:buClr>
              <a:buSzPts val="1350"/>
            </a:pPr>
            <a:r>
              <a:rPr lang="fr-FR" sz="2133" b="1" dirty="0">
                <a:solidFill>
                  <a:srgbClr val="00B050"/>
                </a:solidFill>
              </a:rPr>
              <a:t>D</a:t>
            </a:r>
          </a:p>
          <a:p>
            <a:pPr lvl="0" rtl="0">
              <a:lnSpc>
                <a:spcPct val="93000"/>
              </a:lnSpc>
              <a:buClr>
                <a:srgbClr val="000000"/>
              </a:buClr>
              <a:buSzPts val="1350"/>
            </a:pPr>
            <a:r>
              <a:rPr lang="fr-FR" sz="2133" b="1" dirty="0">
                <a:solidFill>
                  <a:srgbClr val="00B050"/>
                </a:solidFill>
              </a:rPr>
              <a:t>A</a:t>
            </a:r>
          </a:p>
          <a:p>
            <a:pPr lvl="0" rtl="0">
              <a:lnSpc>
                <a:spcPct val="93000"/>
              </a:lnSpc>
              <a:buClr>
                <a:srgbClr val="000000"/>
              </a:buClr>
              <a:buSzPts val="1350"/>
            </a:pPr>
            <a:r>
              <a:rPr lang="fr-FR" sz="2133" b="1" dirty="0">
                <a:solidFill>
                  <a:srgbClr val="00B050"/>
                </a:solidFill>
              </a:rPr>
              <a:t>T</a:t>
            </a:r>
          </a:p>
          <a:p>
            <a:pPr lvl="0" rtl="0">
              <a:lnSpc>
                <a:spcPct val="93000"/>
              </a:lnSpc>
              <a:buClr>
                <a:srgbClr val="000000"/>
              </a:buClr>
              <a:buSzPts val="1350"/>
            </a:pPr>
            <a:r>
              <a:rPr lang="fr-FR" sz="2133" b="1" dirty="0">
                <a:solidFill>
                  <a:srgbClr val="00B050"/>
                </a:solidFill>
              </a:rPr>
              <a:t>A</a:t>
            </a:r>
          </a:p>
        </p:txBody>
      </p:sp>
      <p:sp>
        <p:nvSpPr>
          <p:cNvPr id="22" name="Ellipse 21">
            <a:extLst>
              <a:ext uri="{FF2B5EF4-FFF2-40B4-BE49-F238E27FC236}">
                <a16:creationId xmlns:a16="http://schemas.microsoft.com/office/drawing/2014/main" id="{ADBA02E0-ACC4-EE3E-B828-CE6126D9C866}"/>
              </a:ext>
            </a:extLst>
          </p:cNvPr>
          <p:cNvSpPr/>
          <p:nvPr/>
        </p:nvSpPr>
        <p:spPr>
          <a:xfrm>
            <a:off x="9263444" y="120686"/>
            <a:ext cx="1607840" cy="7451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25" name="ZoneTexte 12">
            <a:extLst>
              <a:ext uri="{FF2B5EF4-FFF2-40B4-BE49-F238E27FC236}">
                <a16:creationId xmlns:a16="http://schemas.microsoft.com/office/drawing/2014/main" id="{6F4992D7-9E4F-F5AF-A129-0F760ECEDAB6}"/>
              </a:ext>
            </a:extLst>
          </p:cNvPr>
          <p:cNvSpPr txBox="1"/>
          <p:nvPr/>
        </p:nvSpPr>
        <p:spPr bwMode="auto">
          <a:xfrm>
            <a:off x="10317008" y="5269328"/>
            <a:ext cx="1895872" cy="321306"/>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lvl="0" rtl="0">
              <a:lnSpc>
                <a:spcPct val="93000"/>
              </a:lnSpc>
              <a:buClr>
                <a:srgbClr val="000000"/>
              </a:buClr>
              <a:buSzPts val="1350"/>
            </a:pPr>
            <a:r>
              <a:rPr lang="fr-FR" sz="1600" b="1" dirty="0" err="1">
                <a:solidFill>
                  <a:srgbClr val="00B050"/>
                </a:solidFill>
              </a:rPr>
              <a:t>Produce</a:t>
            </a:r>
            <a:endParaRPr lang="fr-FR" sz="1600" b="1" dirty="0">
              <a:solidFill>
                <a:srgbClr val="00B050"/>
              </a:solidFill>
            </a:endParaRPr>
          </a:p>
        </p:txBody>
      </p:sp>
      <p:sp>
        <p:nvSpPr>
          <p:cNvPr id="26" name="ZoneTexte 11">
            <a:extLst>
              <a:ext uri="{FF2B5EF4-FFF2-40B4-BE49-F238E27FC236}">
                <a16:creationId xmlns:a16="http://schemas.microsoft.com/office/drawing/2014/main" id="{152265C7-EE43-69C9-663E-6A14D04780C0}"/>
              </a:ext>
            </a:extLst>
          </p:cNvPr>
          <p:cNvSpPr txBox="1"/>
          <p:nvPr/>
        </p:nvSpPr>
        <p:spPr bwMode="auto">
          <a:xfrm>
            <a:off x="8683533" y="3577698"/>
            <a:ext cx="816249" cy="584775"/>
          </a:xfrm>
          <a:prstGeom prst="rect">
            <a:avLst/>
          </a:prstGeom>
          <a:noFill/>
        </p:spPr>
        <p:txBody>
          <a:bodyPr wrap="non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r>
              <a:rPr lang="fr-FR" sz="1600" b="1" dirty="0"/>
              <a:t>End</a:t>
            </a:r>
          </a:p>
          <a:p>
            <a:pPr algn="ctr"/>
            <a:r>
              <a:rPr lang="fr-FR" sz="1600" b="1" dirty="0" err="1"/>
              <a:t>devices</a:t>
            </a:r>
            <a:endParaRPr lang="fr-FR" sz="1400" b="1" dirty="0">
              <a:latin typeface="Arial"/>
              <a:ea typeface="Arial"/>
              <a:cs typeface="Arial"/>
              <a:sym typeface="Arial"/>
            </a:endParaRPr>
          </a:p>
        </p:txBody>
      </p:sp>
      <p:sp>
        <p:nvSpPr>
          <p:cNvPr id="27" name="ZoneTexte 11">
            <a:extLst>
              <a:ext uri="{FF2B5EF4-FFF2-40B4-BE49-F238E27FC236}">
                <a16:creationId xmlns:a16="http://schemas.microsoft.com/office/drawing/2014/main" id="{27540017-5ABF-153D-E9FC-82745EE63876}"/>
              </a:ext>
            </a:extLst>
          </p:cNvPr>
          <p:cNvSpPr txBox="1"/>
          <p:nvPr/>
        </p:nvSpPr>
        <p:spPr bwMode="auto">
          <a:xfrm>
            <a:off x="8208029" y="2255646"/>
            <a:ext cx="1758505" cy="338554"/>
          </a:xfrm>
          <a:prstGeom prst="rect">
            <a:avLst/>
          </a:prstGeom>
          <a:noFill/>
        </p:spPr>
        <p:txBody>
          <a:bodyPr wrap="squar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r>
              <a:rPr lang="fr-FR" sz="1600" b="1" dirty="0"/>
              <a:t>Central </a:t>
            </a:r>
            <a:r>
              <a:rPr lang="fr-FR" sz="1600" b="1" dirty="0" err="1"/>
              <a:t>Plateform</a:t>
            </a:r>
            <a:endParaRPr lang="fr-FR" sz="1400" b="1" dirty="0">
              <a:latin typeface="Arial"/>
              <a:ea typeface="Arial"/>
              <a:cs typeface="Arial"/>
              <a:sym typeface="Arial"/>
            </a:endParaRPr>
          </a:p>
        </p:txBody>
      </p:sp>
      <p:sp>
        <p:nvSpPr>
          <p:cNvPr id="29" name="ZoneTexte 11">
            <a:extLst>
              <a:ext uri="{FF2B5EF4-FFF2-40B4-BE49-F238E27FC236}">
                <a16:creationId xmlns:a16="http://schemas.microsoft.com/office/drawing/2014/main" id="{809293BB-2823-C8F8-E86A-DACDEDC78AE2}"/>
              </a:ext>
            </a:extLst>
          </p:cNvPr>
          <p:cNvSpPr txBox="1"/>
          <p:nvPr/>
        </p:nvSpPr>
        <p:spPr bwMode="auto">
          <a:xfrm>
            <a:off x="8229598" y="1342232"/>
            <a:ext cx="1758505" cy="338554"/>
          </a:xfrm>
          <a:prstGeom prst="rect">
            <a:avLst/>
          </a:prstGeom>
          <a:noFill/>
        </p:spPr>
        <p:txBody>
          <a:bodyPr wrap="squar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r>
              <a:rPr lang="fr-FR" sz="1600" b="1" dirty="0"/>
              <a:t>Servers</a:t>
            </a:r>
            <a:endParaRPr lang="fr-FR" sz="1400" b="1" dirty="0">
              <a:latin typeface="Arial"/>
              <a:ea typeface="Arial"/>
              <a:cs typeface="Arial"/>
              <a:sym typeface="Arial"/>
            </a:endParaRPr>
          </a:p>
        </p:txBody>
      </p:sp>
      <p:sp>
        <p:nvSpPr>
          <p:cNvPr id="30" name="ZoneTexte 14">
            <a:extLst>
              <a:ext uri="{FF2B5EF4-FFF2-40B4-BE49-F238E27FC236}">
                <a16:creationId xmlns:a16="http://schemas.microsoft.com/office/drawing/2014/main" id="{B8D36F4E-AB01-4B0D-0341-E0C1DCB4C4D8}"/>
              </a:ext>
            </a:extLst>
          </p:cNvPr>
          <p:cNvSpPr txBox="1"/>
          <p:nvPr/>
        </p:nvSpPr>
        <p:spPr bwMode="auto">
          <a:xfrm>
            <a:off x="10247661" y="3454336"/>
            <a:ext cx="1428212" cy="338554"/>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solidFill>
                  <a:srgbClr val="FF0000"/>
                </a:solidFill>
                <a:cs typeface="Arial"/>
              </a:rPr>
              <a:t>Transfer</a:t>
            </a:r>
            <a:endParaRPr lang="en-GB" sz="1600" b="1" dirty="0">
              <a:solidFill>
                <a:srgbClr val="FF0000"/>
              </a:solidFill>
            </a:endParaRPr>
          </a:p>
        </p:txBody>
      </p:sp>
      <p:sp>
        <p:nvSpPr>
          <p:cNvPr id="31" name="ZoneTexte 15">
            <a:extLst>
              <a:ext uri="{FF2B5EF4-FFF2-40B4-BE49-F238E27FC236}">
                <a16:creationId xmlns:a16="http://schemas.microsoft.com/office/drawing/2014/main" id="{7C312E7A-8039-1C48-6CAA-ED9E5C7D02C5}"/>
              </a:ext>
            </a:extLst>
          </p:cNvPr>
          <p:cNvSpPr txBox="1"/>
          <p:nvPr/>
        </p:nvSpPr>
        <p:spPr bwMode="auto">
          <a:xfrm>
            <a:off x="10310638" y="4938272"/>
            <a:ext cx="1607839" cy="338554"/>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solidFill>
                  <a:srgbClr val="FFC000"/>
                </a:solidFill>
                <a:cs typeface="Arial"/>
              </a:rPr>
              <a:t>[Process]</a:t>
            </a:r>
            <a:endParaRPr lang="en-GB" sz="1600" b="1" dirty="0">
              <a:solidFill>
                <a:srgbClr val="FFC000"/>
              </a:solidFill>
            </a:endParaRPr>
          </a:p>
        </p:txBody>
      </p:sp>
      <p:sp>
        <p:nvSpPr>
          <p:cNvPr id="33" name="ZoneTexte 12">
            <a:extLst>
              <a:ext uri="{FF2B5EF4-FFF2-40B4-BE49-F238E27FC236}">
                <a16:creationId xmlns:a16="http://schemas.microsoft.com/office/drawing/2014/main" id="{771A2E5C-5E2B-F50E-569E-89F180ABD28E}"/>
              </a:ext>
            </a:extLst>
          </p:cNvPr>
          <p:cNvSpPr txBox="1"/>
          <p:nvPr/>
        </p:nvSpPr>
        <p:spPr bwMode="auto">
          <a:xfrm>
            <a:off x="10338619" y="2869367"/>
            <a:ext cx="1895872" cy="321306"/>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lvl="0" rtl="0">
              <a:lnSpc>
                <a:spcPct val="93000"/>
              </a:lnSpc>
              <a:buClr>
                <a:srgbClr val="000000"/>
              </a:buClr>
              <a:buSzPts val="1350"/>
            </a:pPr>
            <a:r>
              <a:rPr lang="fr-FR" sz="1600" b="1" dirty="0" err="1">
                <a:solidFill>
                  <a:srgbClr val="00B050"/>
                </a:solidFill>
              </a:rPr>
              <a:t>Collect</a:t>
            </a:r>
            <a:endParaRPr lang="fr-FR" sz="1600" b="1" dirty="0">
              <a:solidFill>
                <a:srgbClr val="00B050"/>
              </a:solidFill>
            </a:endParaRPr>
          </a:p>
        </p:txBody>
      </p:sp>
      <p:sp>
        <p:nvSpPr>
          <p:cNvPr id="34" name="ZoneTexte 15">
            <a:extLst>
              <a:ext uri="{FF2B5EF4-FFF2-40B4-BE49-F238E27FC236}">
                <a16:creationId xmlns:a16="http://schemas.microsoft.com/office/drawing/2014/main" id="{D41239A2-CC08-0196-F7A0-343F4EDD0A5C}"/>
              </a:ext>
            </a:extLst>
          </p:cNvPr>
          <p:cNvSpPr txBox="1"/>
          <p:nvPr/>
        </p:nvSpPr>
        <p:spPr bwMode="auto">
          <a:xfrm>
            <a:off x="10310638" y="2580515"/>
            <a:ext cx="1607839" cy="338554"/>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solidFill>
                  <a:srgbClr val="FFC000"/>
                </a:solidFill>
                <a:cs typeface="Arial"/>
              </a:rPr>
              <a:t>[Process]</a:t>
            </a:r>
            <a:endParaRPr lang="en-GB" sz="1600" b="1" dirty="0">
              <a:solidFill>
                <a:srgbClr val="FFC000"/>
              </a:solidFill>
            </a:endParaRPr>
          </a:p>
        </p:txBody>
      </p:sp>
      <p:sp>
        <p:nvSpPr>
          <p:cNvPr id="35" name="ZoneTexte 14">
            <a:extLst>
              <a:ext uri="{FF2B5EF4-FFF2-40B4-BE49-F238E27FC236}">
                <a16:creationId xmlns:a16="http://schemas.microsoft.com/office/drawing/2014/main" id="{11B8FBD4-07E1-4E7C-C724-E6FB71CDC975}"/>
              </a:ext>
            </a:extLst>
          </p:cNvPr>
          <p:cNvSpPr txBox="1"/>
          <p:nvPr/>
        </p:nvSpPr>
        <p:spPr bwMode="auto">
          <a:xfrm>
            <a:off x="10310637" y="2273086"/>
            <a:ext cx="1428212" cy="338554"/>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solidFill>
                  <a:srgbClr val="FF0000"/>
                </a:solidFill>
                <a:cs typeface="Arial"/>
              </a:rPr>
              <a:t>Transfer</a:t>
            </a:r>
            <a:endParaRPr lang="en-GB" sz="1600" b="1" dirty="0">
              <a:solidFill>
                <a:srgbClr val="FF0000"/>
              </a:solidFill>
            </a:endParaRPr>
          </a:p>
        </p:txBody>
      </p:sp>
      <p:sp>
        <p:nvSpPr>
          <p:cNvPr id="41" name="ZoneTexte 11">
            <a:extLst>
              <a:ext uri="{FF2B5EF4-FFF2-40B4-BE49-F238E27FC236}">
                <a16:creationId xmlns:a16="http://schemas.microsoft.com/office/drawing/2014/main" id="{98224923-9B5E-61C9-A1F6-931833204DB3}"/>
              </a:ext>
            </a:extLst>
          </p:cNvPr>
          <p:cNvSpPr txBox="1"/>
          <p:nvPr/>
        </p:nvSpPr>
        <p:spPr bwMode="auto">
          <a:xfrm>
            <a:off x="9367400" y="5869955"/>
            <a:ext cx="1314784" cy="338554"/>
          </a:xfrm>
          <a:prstGeom prst="rect">
            <a:avLst/>
          </a:prstGeom>
          <a:noFill/>
        </p:spPr>
        <p:txBody>
          <a:bodyPr wrap="non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n-US" sz="1600" b="1" dirty="0"/>
              <a:t>Observations</a:t>
            </a:r>
            <a:endParaRPr lang="en-US" sz="1400" b="1" dirty="0">
              <a:latin typeface="Arial"/>
              <a:ea typeface="Arial"/>
              <a:cs typeface="Arial"/>
              <a:sym typeface="Arial"/>
            </a:endParaRPr>
          </a:p>
        </p:txBody>
      </p:sp>
      <p:sp>
        <p:nvSpPr>
          <p:cNvPr id="42" name="Ellipse 41">
            <a:extLst>
              <a:ext uri="{FF2B5EF4-FFF2-40B4-BE49-F238E27FC236}">
                <a16:creationId xmlns:a16="http://schemas.microsoft.com/office/drawing/2014/main" id="{EEA7AD55-F73B-B2F9-24BD-40A86BA38D1B}"/>
              </a:ext>
            </a:extLst>
          </p:cNvPr>
          <p:cNvSpPr/>
          <p:nvPr/>
        </p:nvSpPr>
        <p:spPr bwMode="auto">
          <a:xfrm>
            <a:off x="9277596" y="5730972"/>
            <a:ext cx="1758505" cy="5831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6" name="ZoneTexte 5">
            <a:extLst>
              <a:ext uri="{FF2B5EF4-FFF2-40B4-BE49-F238E27FC236}">
                <a16:creationId xmlns:a16="http://schemas.microsoft.com/office/drawing/2014/main" id="{E96F0DDF-9560-E69D-CA31-3986EA9CA151}"/>
              </a:ext>
            </a:extLst>
          </p:cNvPr>
          <p:cNvSpPr txBox="1"/>
          <p:nvPr/>
        </p:nvSpPr>
        <p:spPr>
          <a:xfrm rot="20930154">
            <a:off x="6803534" y="569923"/>
            <a:ext cx="1133644" cy="666786"/>
          </a:xfrm>
          <a:prstGeom prst="rect">
            <a:avLst/>
          </a:prstGeom>
          <a:noFill/>
        </p:spPr>
        <p:txBody>
          <a:bodyPr wrap="none" rtlCol="0">
            <a:spAutoFit/>
          </a:bodyPr>
          <a:lstStyle/>
          <a:p>
            <a:r>
              <a:rPr lang="fr-FR" sz="3733" dirty="0">
                <a:solidFill>
                  <a:srgbClr val="FF0000"/>
                </a:solidFill>
                <a:latin typeface="Algerian" panose="04020705040A02060702" pitchFamily="82" charset="0"/>
              </a:rPr>
              <a:t>WP3</a:t>
            </a:r>
            <a:endParaRPr lang="en-GB" sz="3733" dirty="0">
              <a:solidFill>
                <a:srgbClr val="FF0000"/>
              </a:solidFill>
              <a:latin typeface="Algerian" panose="04020705040A02060702" pitchFamily="82" charset="0"/>
            </a:endParaRPr>
          </a:p>
        </p:txBody>
      </p:sp>
      <p:sp>
        <p:nvSpPr>
          <p:cNvPr id="2" name="Espace réservé du texte 4">
            <a:extLst>
              <a:ext uri="{FF2B5EF4-FFF2-40B4-BE49-F238E27FC236}">
                <a16:creationId xmlns:a16="http://schemas.microsoft.com/office/drawing/2014/main" id="{C1B5E556-B113-A135-F1E1-945DD44E22F6}"/>
              </a:ext>
            </a:extLst>
          </p:cNvPr>
          <p:cNvSpPr>
            <a:spLocks noGrp="1"/>
          </p:cNvSpPr>
          <p:nvPr/>
        </p:nvSpPr>
        <p:spPr bwMode="auto">
          <a:xfrm>
            <a:off x="124864" y="1247105"/>
            <a:ext cx="7511123" cy="221599"/>
          </a:xfrm>
          <a:prstGeom prst="rect">
            <a:avLst/>
          </a:prstGeom>
        </p:spPr>
        <p:txBody>
          <a:bodyPr wrap="square" lIns="0" tIns="0" rIns="0" bIns="0">
            <a:spAutoFit/>
          </a:bodyPr>
          <a:lstStyle>
            <a:lvl1pPr marL="0" indent="0" algn="l" defTabSz="914400">
              <a:lnSpc>
                <a:spcPct val="90000"/>
              </a:lnSpc>
              <a:spcBef>
                <a:spcPts val="1000"/>
              </a:spcBef>
              <a:buClr>
                <a:schemeClr val="tx2"/>
              </a:buClr>
              <a:buFontTx/>
              <a:buNone/>
              <a:defRPr sz="1600" b="1" i="0">
                <a:solidFill>
                  <a:schemeClr val="tx1"/>
                </a:solidFill>
                <a:latin typeface="Arial"/>
                <a:ea typeface="+mn-ea"/>
                <a:cs typeface="Arial"/>
              </a:defRPr>
            </a:lvl1pPr>
            <a:lvl2pPr marL="457200" indent="0" algn="l" defTabSz="914400">
              <a:lnSpc>
                <a:spcPct val="90000"/>
              </a:lnSpc>
              <a:spcBef>
                <a:spcPts val="500"/>
              </a:spcBef>
              <a:buClr>
                <a:schemeClr val="accent4"/>
              </a:buClr>
              <a:buFontTx/>
              <a:buNone/>
              <a:defRPr sz="1350" b="0" i="0">
                <a:solidFill>
                  <a:schemeClr val="bg2"/>
                </a:solidFill>
                <a:latin typeface="Arial"/>
                <a:ea typeface="+mn-ea"/>
                <a:cs typeface="Arial"/>
              </a:defRPr>
            </a:lvl2pPr>
            <a:lvl3pPr marL="1257300" indent="-342900" algn="l" defTabSz="914400">
              <a:lnSpc>
                <a:spcPct val="90000"/>
              </a:lnSpc>
              <a:spcBef>
                <a:spcPts val="500"/>
              </a:spcBef>
              <a:buClr>
                <a:schemeClr val="tx2"/>
              </a:buClr>
              <a:buFont typeface="Arial"/>
              <a:buChar char="•"/>
              <a:defRPr sz="1350" b="0" i="0">
                <a:solidFill>
                  <a:schemeClr val="bg2"/>
                </a:solidFill>
                <a:latin typeface="+mn-lt"/>
                <a:ea typeface="+mn-ea"/>
                <a:cs typeface="+mn-cs"/>
              </a:defRPr>
            </a:lvl3pPr>
            <a:lvl4pPr marL="1657350" indent="-285750" algn="l" defTabSz="914400">
              <a:lnSpc>
                <a:spcPct val="90000"/>
              </a:lnSpc>
              <a:spcBef>
                <a:spcPts val="500"/>
              </a:spcBef>
              <a:buClr>
                <a:schemeClr val="tx2"/>
              </a:buClr>
              <a:buFont typeface="Wingdings"/>
              <a:buChar char="ü"/>
              <a:defRPr sz="1350" b="0" i="0">
                <a:solidFill>
                  <a:schemeClr val="bg2"/>
                </a:solidFill>
                <a:latin typeface="+mn-lt"/>
                <a:ea typeface="+mn-ea"/>
                <a:cs typeface="+mn-cs"/>
              </a:defRPr>
            </a:lvl4pPr>
            <a:lvl5pPr marL="1828800" indent="0" algn="l" defTabSz="914400">
              <a:lnSpc>
                <a:spcPct val="90000"/>
              </a:lnSpc>
              <a:spcBef>
                <a:spcPts val="500"/>
              </a:spcBef>
              <a:buClr>
                <a:schemeClr val="tx2"/>
              </a:buClr>
              <a:buFontTx/>
              <a:buNone/>
              <a:defRPr sz="1350" b="0" i="0">
                <a:solidFill>
                  <a:schemeClr val="bg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fr-FR" dirty="0"/>
              <a:t>Dense and scalable networks of </a:t>
            </a:r>
            <a:r>
              <a:rPr lang="fr-FR" dirty="0" err="1"/>
              <a:t>heterogeneous</a:t>
            </a:r>
            <a:r>
              <a:rPr lang="fr-FR" dirty="0"/>
              <a:t> </a:t>
            </a:r>
            <a:r>
              <a:rPr lang="fr-FR" dirty="0" err="1"/>
              <a:t>sensors</a:t>
            </a:r>
            <a:endParaRPr lang="fr-FR" dirty="0"/>
          </a:p>
        </p:txBody>
      </p:sp>
      <p:sp>
        <p:nvSpPr>
          <p:cNvPr id="9" name="Accolade ouvrante 8">
            <a:extLst>
              <a:ext uri="{FF2B5EF4-FFF2-40B4-BE49-F238E27FC236}">
                <a16:creationId xmlns:a16="http://schemas.microsoft.com/office/drawing/2014/main" id="{110CC8D2-270E-DCC5-81DD-25F4C6E3B4F7}"/>
              </a:ext>
            </a:extLst>
          </p:cNvPr>
          <p:cNvSpPr/>
          <p:nvPr/>
        </p:nvSpPr>
        <p:spPr>
          <a:xfrm>
            <a:off x="8262683" y="1342232"/>
            <a:ext cx="384043" cy="43014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 name="ZoneTexte 12">
            <a:extLst>
              <a:ext uri="{FF2B5EF4-FFF2-40B4-BE49-F238E27FC236}">
                <a16:creationId xmlns:a16="http://schemas.microsoft.com/office/drawing/2014/main" id="{57E3A7ED-D2D6-F6CD-6B18-D5F5B988D814}"/>
              </a:ext>
            </a:extLst>
          </p:cNvPr>
          <p:cNvSpPr txBox="1"/>
          <p:nvPr/>
        </p:nvSpPr>
        <p:spPr>
          <a:xfrm rot="16200000">
            <a:off x="6792859" y="3278524"/>
            <a:ext cx="2496196" cy="379656"/>
          </a:xfrm>
          <a:prstGeom prst="rect">
            <a:avLst/>
          </a:prstGeom>
          <a:noFill/>
        </p:spPr>
        <p:txBody>
          <a:bodyPr wrap="none" rtlCol="0">
            <a:spAutoFit/>
          </a:bodyPr>
          <a:lstStyle/>
          <a:p>
            <a:r>
              <a:rPr lang="en-US" sz="1867" dirty="0"/>
              <a:t>Systems to be deployed</a:t>
            </a:r>
          </a:p>
        </p:txBody>
      </p:sp>
      <p:sp>
        <p:nvSpPr>
          <p:cNvPr id="15" name="ZoneTexte 14">
            <a:extLst>
              <a:ext uri="{FF2B5EF4-FFF2-40B4-BE49-F238E27FC236}">
                <a16:creationId xmlns:a16="http://schemas.microsoft.com/office/drawing/2014/main" id="{C737C5B7-4964-26B7-609C-AB82CE2C4A3B}"/>
              </a:ext>
            </a:extLst>
          </p:cNvPr>
          <p:cNvSpPr txBox="1"/>
          <p:nvPr/>
        </p:nvSpPr>
        <p:spPr bwMode="auto">
          <a:xfrm>
            <a:off x="10293006" y="4640887"/>
            <a:ext cx="1428212" cy="338554"/>
          </a:xfrm>
          <a:prstGeom prst="rect">
            <a:avLst/>
          </a:prstGeom>
          <a:noFill/>
        </p:spPr>
        <p:txBody>
          <a:bodyPr wrap="square">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FR" sz="1600" b="1" dirty="0">
                <a:solidFill>
                  <a:srgbClr val="FF0000"/>
                </a:solidFill>
                <a:cs typeface="Arial"/>
              </a:rPr>
              <a:t>[Transfer]</a:t>
            </a:r>
            <a:endParaRPr lang="en-GB" sz="1600" b="1" dirty="0">
              <a:solidFill>
                <a:srgbClr val="FF0000"/>
              </a:solidFill>
            </a:endParaRPr>
          </a:p>
        </p:txBody>
      </p:sp>
      <p:sp>
        <p:nvSpPr>
          <p:cNvPr id="17" name="Accolade ouvrante 16">
            <a:extLst>
              <a:ext uri="{FF2B5EF4-FFF2-40B4-BE49-F238E27FC236}">
                <a16:creationId xmlns:a16="http://schemas.microsoft.com/office/drawing/2014/main" id="{E867A28B-CD03-0FF5-42BD-2F4FBD60267A}"/>
              </a:ext>
            </a:extLst>
          </p:cNvPr>
          <p:cNvSpPr/>
          <p:nvPr/>
        </p:nvSpPr>
        <p:spPr bwMode="auto">
          <a:xfrm rot="10800000">
            <a:off x="11354807" y="1278263"/>
            <a:ext cx="384043" cy="43014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 name="ZoneTexte 18">
            <a:extLst>
              <a:ext uri="{FF2B5EF4-FFF2-40B4-BE49-F238E27FC236}">
                <a16:creationId xmlns:a16="http://schemas.microsoft.com/office/drawing/2014/main" id="{A3A9FE85-4E36-F441-AAF8-EC7C798F2CB7}"/>
              </a:ext>
            </a:extLst>
          </p:cNvPr>
          <p:cNvSpPr txBox="1"/>
          <p:nvPr/>
        </p:nvSpPr>
        <p:spPr bwMode="auto">
          <a:xfrm rot="5400000">
            <a:off x="10778930" y="3264508"/>
            <a:ext cx="2339102" cy="379656"/>
          </a:xfrm>
          <a:prstGeom prst="rect">
            <a:avLst/>
          </a:prstGeom>
          <a:noFill/>
        </p:spPr>
        <p:txBody>
          <a:bodyPr wrap="none" rtlCol="0">
            <a:spAutoFit/>
          </a:bodyPr>
          <a:lstStyle/>
          <a:p>
            <a:r>
              <a:rPr lang="en-US" sz="1867" dirty="0"/>
              <a:t>Processing of the data</a:t>
            </a:r>
          </a:p>
        </p:txBody>
      </p:sp>
      <p:pic>
        <p:nvPicPr>
          <p:cNvPr id="24" name="Image 23">
            <a:extLst>
              <a:ext uri="{FF2B5EF4-FFF2-40B4-BE49-F238E27FC236}">
                <a16:creationId xmlns:a16="http://schemas.microsoft.com/office/drawing/2014/main" id="{72BDF346-DC18-5A39-F74D-9B9CEE207A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0137" y="1608681"/>
            <a:ext cx="820459" cy="820459"/>
          </a:xfrm>
          <a:prstGeom prst="rect">
            <a:avLst/>
          </a:prstGeom>
        </p:spPr>
      </p:pic>
      <p:sp>
        <p:nvSpPr>
          <p:cNvPr id="7" name="ZoneTexte 6">
            <a:extLst>
              <a:ext uri="{FF2B5EF4-FFF2-40B4-BE49-F238E27FC236}">
                <a16:creationId xmlns:a16="http://schemas.microsoft.com/office/drawing/2014/main" id="{08E00634-7DDF-8091-3C74-101B9C1F1D0E}"/>
              </a:ext>
            </a:extLst>
          </p:cNvPr>
          <p:cNvSpPr txBox="1"/>
          <p:nvPr/>
        </p:nvSpPr>
        <p:spPr>
          <a:xfrm>
            <a:off x="2567608" y="6022562"/>
            <a:ext cx="1151876" cy="307777"/>
          </a:xfrm>
          <a:custGeom>
            <a:avLst/>
            <a:gdLst>
              <a:gd name="connsiteX0" fmla="*/ 0 w 1151876"/>
              <a:gd name="connsiteY0" fmla="*/ 0 h 307777"/>
              <a:gd name="connsiteX1" fmla="*/ 598976 w 1151876"/>
              <a:gd name="connsiteY1" fmla="*/ 0 h 307777"/>
              <a:gd name="connsiteX2" fmla="*/ 1151876 w 1151876"/>
              <a:gd name="connsiteY2" fmla="*/ 0 h 307777"/>
              <a:gd name="connsiteX3" fmla="*/ 1151876 w 1151876"/>
              <a:gd name="connsiteY3" fmla="*/ 307777 h 307777"/>
              <a:gd name="connsiteX4" fmla="*/ 575938 w 1151876"/>
              <a:gd name="connsiteY4" fmla="*/ 307777 h 307777"/>
              <a:gd name="connsiteX5" fmla="*/ 0 w 1151876"/>
              <a:gd name="connsiteY5" fmla="*/ 307777 h 307777"/>
              <a:gd name="connsiteX6" fmla="*/ 0 w 1151876"/>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876" h="307777" fill="none" extrusionOk="0">
                <a:moveTo>
                  <a:pt x="0" y="0"/>
                </a:moveTo>
                <a:cubicBezTo>
                  <a:pt x="208585" y="-15170"/>
                  <a:pt x="416854" y="13733"/>
                  <a:pt x="598976" y="0"/>
                </a:cubicBezTo>
                <a:cubicBezTo>
                  <a:pt x="781098" y="-13733"/>
                  <a:pt x="906913" y="54955"/>
                  <a:pt x="1151876" y="0"/>
                </a:cubicBezTo>
                <a:cubicBezTo>
                  <a:pt x="1171694" y="113756"/>
                  <a:pt x="1117560" y="210428"/>
                  <a:pt x="1151876" y="307777"/>
                </a:cubicBezTo>
                <a:cubicBezTo>
                  <a:pt x="940686" y="355031"/>
                  <a:pt x="723999" y="241289"/>
                  <a:pt x="575938" y="307777"/>
                </a:cubicBezTo>
                <a:cubicBezTo>
                  <a:pt x="427877" y="374265"/>
                  <a:pt x="152374" y="267448"/>
                  <a:pt x="0" y="307777"/>
                </a:cubicBezTo>
                <a:cubicBezTo>
                  <a:pt x="-21732" y="241753"/>
                  <a:pt x="24593" y="70468"/>
                  <a:pt x="0" y="0"/>
                </a:cubicBezTo>
                <a:close/>
              </a:path>
              <a:path w="1151876" h="307777" stroke="0" extrusionOk="0">
                <a:moveTo>
                  <a:pt x="0" y="0"/>
                </a:moveTo>
                <a:cubicBezTo>
                  <a:pt x="185933" y="-48639"/>
                  <a:pt x="355882" y="21129"/>
                  <a:pt x="575938" y="0"/>
                </a:cubicBezTo>
                <a:cubicBezTo>
                  <a:pt x="795994" y="-21129"/>
                  <a:pt x="945439" y="60659"/>
                  <a:pt x="1151876" y="0"/>
                </a:cubicBezTo>
                <a:cubicBezTo>
                  <a:pt x="1169075" y="147040"/>
                  <a:pt x="1134711" y="160282"/>
                  <a:pt x="1151876" y="307777"/>
                </a:cubicBezTo>
                <a:cubicBezTo>
                  <a:pt x="970298" y="349970"/>
                  <a:pt x="848117" y="284703"/>
                  <a:pt x="552900" y="307777"/>
                </a:cubicBezTo>
                <a:cubicBezTo>
                  <a:pt x="257683" y="330851"/>
                  <a:pt x="222199" y="265958"/>
                  <a:pt x="0" y="307777"/>
                </a:cubicBezTo>
                <a:cubicBezTo>
                  <a:pt x="-493" y="230330"/>
                  <a:pt x="24211" y="6639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Low-Tech</a:t>
            </a:r>
            <a:endParaRPr lang="fr-FR" sz="1600" dirty="0">
              <a:latin typeface="Posterama" panose="020B0504020200020000" pitchFamily="34" charset="0"/>
              <a:cs typeface="Posterama" panose="020B0504020200020000" pitchFamily="34" charset="0"/>
            </a:endParaRPr>
          </a:p>
        </p:txBody>
      </p:sp>
      <p:sp>
        <p:nvSpPr>
          <p:cNvPr id="8" name="ZoneTexte 7">
            <a:extLst>
              <a:ext uri="{FF2B5EF4-FFF2-40B4-BE49-F238E27FC236}">
                <a16:creationId xmlns:a16="http://schemas.microsoft.com/office/drawing/2014/main" id="{3E74DB8A-E8DB-154D-B86F-4572AA1DAD68}"/>
              </a:ext>
            </a:extLst>
          </p:cNvPr>
          <p:cNvSpPr txBox="1"/>
          <p:nvPr/>
        </p:nvSpPr>
        <p:spPr bwMode="auto">
          <a:xfrm>
            <a:off x="4151784" y="5946586"/>
            <a:ext cx="1151876" cy="307777"/>
          </a:xfrm>
          <a:custGeom>
            <a:avLst/>
            <a:gdLst>
              <a:gd name="connsiteX0" fmla="*/ 0 w 1151876"/>
              <a:gd name="connsiteY0" fmla="*/ 0 h 307777"/>
              <a:gd name="connsiteX1" fmla="*/ 598976 w 1151876"/>
              <a:gd name="connsiteY1" fmla="*/ 0 h 307777"/>
              <a:gd name="connsiteX2" fmla="*/ 1151876 w 1151876"/>
              <a:gd name="connsiteY2" fmla="*/ 0 h 307777"/>
              <a:gd name="connsiteX3" fmla="*/ 1151876 w 1151876"/>
              <a:gd name="connsiteY3" fmla="*/ 307777 h 307777"/>
              <a:gd name="connsiteX4" fmla="*/ 575938 w 1151876"/>
              <a:gd name="connsiteY4" fmla="*/ 307777 h 307777"/>
              <a:gd name="connsiteX5" fmla="*/ 0 w 1151876"/>
              <a:gd name="connsiteY5" fmla="*/ 307777 h 307777"/>
              <a:gd name="connsiteX6" fmla="*/ 0 w 1151876"/>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876" h="307777" fill="none" extrusionOk="0">
                <a:moveTo>
                  <a:pt x="0" y="0"/>
                </a:moveTo>
                <a:cubicBezTo>
                  <a:pt x="208585" y="-15170"/>
                  <a:pt x="416854" y="13733"/>
                  <a:pt x="598976" y="0"/>
                </a:cubicBezTo>
                <a:cubicBezTo>
                  <a:pt x="781098" y="-13733"/>
                  <a:pt x="906913" y="54955"/>
                  <a:pt x="1151876" y="0"/>
                </a:cubicBezTo>
                <a:cubicBezTo>
                  <a:pt x="1171694" y="113756"/>
                  <a:pt x="1117560" y="210428"/>
                  <a:pt x="1151876" y="307777"/>
                </a:cubicBezTo>
                <a:cubicBezTo>
                  <a:pt x="940686" y="355031"/>
                  <a:pt x="723999" y="241289"/>
                  <a:pt x="575938" y="307777"/>
                </a:cubicBezTo>
                <a:cubicBezTo>
                  <a:pt x="427877" y="374265"/>
                  <a:pt x="152374" y="267448"/>
                  <a:pt x="0" y="307777"/>
                </a:cubicBezTo>
                <a:cubicBezTo>
                  <a:pt x="-21732" y="241753"/>
                  <a:pt x="24593" y="70468"/>
                  <a:pt x="0" y="0"/>
                </a:cubicBezTo>
                <a:close/>
              </a:path>
              <a:path w="1151876" h="307777" stroke="0" extrusionOk="0">
                <a:moveTo>
                  <a:pt x="0" y="0"/>
                </a:moveTo>
                <a:cubicBezTo>
                  <a:pt x="185933" y="-48639"/>
                  <a:pt x="355882" y="21129"/>
                  <a:pt x="575938" y="0"/>
                </a:cubicBezTo>
                <a:cubicBezTo>
                  <a:pt x="795994" y="-21129"/>
                  <a:pt x="945439" y="60659"/>
                  <a:pt x="1151876" y="0"/>
                </a:cubicBezTo>
                <a:cubicBezTo>
                  <a:pt x="1169075" y="147040"/>
                  <a:pt x="1134711" y="160282"/>
                  <a:pt x="1151876" y="307777"/>
                </a:cubicBezTo>
                <a:cubicBezTo>
                  <a:pt x="970298" y="349970"/>
                  <a:pt x="848117" y="284703"/>
                  <a:pt x="552900" y="307777"/>
                </a:cubicBezTo>
                <a:cubicBezTo>
                  <a:pt x="257683" y="330851"/>
                  <a:pt x="222199" y="265958"/>
                  <a:pt x="0" y="307777"/>
                </a:cubicBezTo>
                <a:cubicBezTo>
                  <a:pt x="-493" y="230330"/>
                  <a:pt x="24211" y="6639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Low-Cost</a:t>
            </a:r>
            <a:endParaRPr lang="fr-FR" sz="1600" dirty="0">
              <a:latin typeface="Posterama" panose="020B0504020200020000" pitchFamily="34" charset="0"/>
              <a:cs typeface="Posterama" panose="020B0504020200020000" pitchFamily="34" charset="0"/>
            </a:endParaRPr>
          </a:p>
        </p:txBody>
      </p:sp>
      <p:sp>
        <p:nvSpPr>
          <p:cNvPr id="23" name="ZoneTexte 22">
            <a:extLst>
              <a:ext uri="{FF2B5EF4-FFF2-40B4-BE49-F238E27FC236}">
                <a16:creationId xmlns:a16="http://schemas.microsoft.com/office/drawing/2014/main" id="{7761849B-3121-D76B-06CA-BCFE789B5F28}"/>
              </a:ext>
            </a:extLst>
          </p:cNvPr>
          <p:cNvSpPr txBox="1"/>
          <p:nvPr/>
        </p:nvSpPr>
        <p:spPr bwMode="auto">
          <a:xfrm>
            <a:off x="3575846" y="6415739"/>
            <a:ext cx="1727814" cy="307777"/>
          </a:xfrm>
          <a:custGeom>
            <a:avLst/>
            <a:gdLst>
              <a:gd name="connsiteX0" fmla="*/ 0 w 1727814"/>
              <a:gd name="connsiteY0" fmla="*/ 0 h 307777"/>
              <a:gd name="connsiteX1" fmla="*/ 575938 w 1727814"/>
              <a:gd name="connsiteY1" fmla="*/ 0 h 307777"/>
              <a:gd name="connsiteX2" fmla="*/ 1117320 w 1727814"/>
              <a:gd name="connsiteY2" fmla="*/ 0 h 307777"/>
              <a:gd name="connsiteX3" fmla="*/ 1727814 w 1727814"/>
              <a:gd name="connsiteY3" fmla="*/ 0 h 307777"/>
              <a:gd name="connsiteX4" fmla="*/ 1727814 w 1727814"/>
              <a:gd name="connsiteY4" fmla="*/ 307777 h 307777"/>
              <a:gd name="connsiteX5" fmla="*/ 1117320 w 1727814"/>
              <a:gd name="connsiteY5" fmla="*/ 307777 h 307777"/>
              <a:gd name="connsiteX6" fmla="*/ 506825 w 1727814"/>
              <a:gd name="connsiteY6" fmla="*/ 307777 h 307777"/>
              <a:gd name="connsiteX7" fmla="*/ 0 w 1727814"/>
              <a:gd name="connsiteY7" fmla="*/ 307777 h 307777"/>
              <a:gd name="connsiteX8" fmla="*/ 0 w 1727814"/>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814" h="307777" fill="none" extrusionOk="0">
                <a:moveTo>
                  <a:pt x="0" y="0"/>
                </a:moveTo>
                <a:cubicBezTo>
                  <a:pt x="203969" y="-59785"/>
                  <a:pt x="458937" y="60119"/>
                  <a:pt x="575938" y="0"/>
                </a:cubicBezTo>
                <a:cubicBezTo>
                  <a:pt x="692939" y="-60119"/>
                  <a:pt x="925618" y="33537"/>
                  <a:pt x="1117320" y="0"/>
                </a:cubicBezTo>
                <a:cubicBezTo>
                  <a:pt x="1309022" y="-33537"/>
                  <a:pt x="1438775" y="71461"/>
                  <a:pt x="1727814" y="0"/>
                </a:cubicBezTo>
                <a:cubicBezTo>
                  <a:pt x="1740794" y="145443"/>
                  <a:pt x="1717470" y="166337"/>
                  <a:pt x="1727814" y="307777"/>
                </a:cubicBezTo>
                <a:cubicBezTo>
                  <a:pt x="1494312" y="321890"/>
                  <a:pt x="1282955" y="244506"/>
                  <a:pt x="1117320" y="307777"/>
                </a:cubicBezTo>
                <a:cubicBezTo>
                  <a:pt x="951685" y="371048"/>
                  <a:pt x="700724" y="302261"/>
                  <a:pt x="506825" y="307777"/>
                </a:cubicBezTo>
                <a:cubicBezTo>
                  <a:pt x="312927" y="313293"/>
                  <a:pt x="131776" y="267637"/>
                  <a:pt x="0" y="307777"/>
                </a:cubicBezTo>
                <a:cubicBezTo>
                  <a:pt x="-6379" y="189237"/>
                  <a:pt x="135" y="126331"/>
                  <a:pt x="0" y="0"/>
                </a:cubicBezTo>
                <a:close/>
              </a:path>
              <a:path w="1727814" h="307777" stroke="0" extrusionOk="0">
                <a:moveTo>
                  <a:pt x="0" y="0"/>
                </a:moveTo>
                <a:cubicBezTo>
                  <a:pt x="185933" y="-48639"/>
                  <a:pt x="355882" y="21129"/>
                  <a:pt x="575938" y="0"/>
                </a:cubicBezTo>
                <a:cubicBezTo>
                  <a:pt x="795994" y="-21129"/>
                  <a:pt x="945439" y="60659"/>
                  <a:pt x="1151876" y="0"/>
                </a:cubicBezTo>
                <a:cubicBezTo>
                  <a:pt x="1358313" y="-60659"/>
                  <a:pt x="1571748" y="635"/>
                  <a:pt x="1727814" y="0"/>
                </a:cubicBezTo>
                <a:cubicBezTo>
                  <a:pt x="1739541" y="80476"/>
                  <a:pt x="1703800" y="158775"/>
                  <a:pt x="1727814" y="307777"/>
                </a:cubicBezTo>
                <a:cubicBezTo>
                  <a:pt x="1539253" y="331651"/>
                  <a:pt x="1415718" y="251001"/>
                  <a:pt x="1186432" y="307777"/>
                </a:cubicBezTo>
                <a:cubicBezTo>
                  <a:pt x="957146" y="364553"/>
                  <a:pt x="910518" y="268005"/>
                  <a:pt x="645051" y="307777"/>
                </a:cubicBezTo>
                <a:cubicBezTo>
                  <a:pt x="379584" y="347549"/>
                  <a:pt x="259930" y="260484"/>
                  <a:pt x="0" y="307777"/>
                </a:cubicBezTo>
                <a:cubicBezTo>
                  <a:pt x="-1868" y="239321"/>
                  <a:pt x="2528" y="97702"/>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Qualité de service</a:t>
            </a:r>
            <a:endParaRPr lang="fr-FR" sz="1600" dirty="0">
              <a:latin typeface="Posterama" panose="020B0504020200020000" pitchFamily="34" charset="0"/>
              <a:cs typeface="Posterama" panose="020B0504020200020000" pitchFamily="34" charset="0"/>
            </a:endParaRPr>
          </a:p>
        </p:txBody>
      </p:sp>
      <p:sp>
        <p:nvSpPr>
          <p:cNvPr id="28" name="ZoneTexte 27">
            <a:extLst>
              <a:ext uri="{FF2B5EF4-FFF2-40B4-BE49-F238E27FC236}">
                <a16:creationId xmlns:a16="http://schemas.microsoft.com/office/drawing/2014/main" id="{49EF49ED-9A2A-E029-875B-945427D3AE4D}"/>
              </a:ext>
            </a:extLst>
          </p:cNvPr>
          <p:cNvSpPr txBox="1"/>
          <p:nvPr/>
        </p:nvSpPr>
        <p:spPr bwMode="auto">
          <a:xfrm>
            <a:off x="5469621" y="5946413"/>
            <a:ext cx="2837442" cy="307777"/>
          </a:xfrm>
          <a:custGeom>
            <a:avLst/>
            <a:gdLst>
              <a:gd name="connsiteX0" fmla="*/ 0 w 2837442"/>
              <a:gd name="connsiteY0" fmla="*/ 0 h 307777"/>
              <a:gd name="connsiteX1" fmla="*/ 567488 w 2837442"/>
              <a:gd name="connsiteY1" fmla="*/ 0 h 307777"/>
              <a:gd name="connsiteX2" fmla="*/ 1106602 w 2837442"/>
              <a:gd name="connsiteY2" fmla="*/ 0 h 307777"/>
              <a:gd name="connsiteX3" fmla="*/ 1702465 w 2837442"/>
              <a:gd name="connsiteY3" fmla="*/ 0 h 307777"/>
              <a:gd name="connsiteX4" fmla="*/ 2184830 w 2837442"/>
              <a:gd name="connsiteY4" fmla="*/ 0 h 307777"/>
              <a:gd name="connsiteX5" fmla="*/ 2837442 w 2837442"/>
              <a:gd name="connsiteY5" fmla="*/ 0 h 307777"/>
              <a:gd name="connsiteX6" fmla="*/ 2837442 w 2837442"/>
              <a:gd name="connsiteY6" fmla="*/ 307777 h 307777"/>
              <a:gd name="connsiteX7" fmla="*/ 2241579 w 2837442"/>
              <a:gd name="connsiteY7" fmla="*/ 307777 h 307777"/>
              <a:gd name="connsiteX8" fmla="*/ 1730840 w 2837442"/>
              <a:gd name="connsiteY8" fmla="*/ 307777 h 307777"/>
              <a:gd name="connsiteX9" fmla="*/ 1191726 w 2837442"/>
              <a:gd name="connsiteY9" fmla="*/ 307777 h 307777"/>
              <a:gd name="connsiteX10" fmla="*/ 567488 w 2837442"/>
              <a:gd name="connsiteY10" fmla="*/ 307777 h 307777"/>
              <a:gd name="connsiteX11" fmla="*/ 0 w 2837442"/>
              <a:gd name="connsiteY11" fmla="*/ 307777 h 307777"/>
              <a:gd name="connsiteX12" fmla="*/ 0 w 2837442"/>
              <a:gd name="connsiteY12"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7442" h="307777" fill="none" extrusionOk="0">
                <a:moveTo>
                  <a:pt x="0" y="0"/>
                </a:moveTo>
                <a:cubicBezTo>
                  <a:pt x="282810" y="-53344"/>
                  <a:pt x="334335" y="5032"/>
                  <a:pt x="567488" y="0"/>
                </a:cubicBezTo>
                <a:cubicBezTo>
                  <a:pt x="800641" y="-5032"/>
                  <a:pt x="842908" y="26393"/>
                  <a:pt x="1106602" y="0"/>
                </a:cubicBezTo>
                <a:cubicBezTo>
                  <a:pt x="1370296" y="-26393"/>
                  <a:pt x="1563299" y="2717"/>
                  <a:pt x="1702465" y="0"/>
                </a:cubicBezTo>
                <a:cubicBezTo>
                  <a:pt x="1841631" y="-2717"/>
                  <a:pt x="1995639" y="57607"/>
                  <a:pt x="2184830" y="0"/>
                </a:cubicBezTo>
                <a:cubicBezTo>
                  <a:pt x="2374022" y="-57607"/>
                  <a:pt x="2532712" y="56210"/>
                  <a:pt x="2837442" y="0"/>
                </a:cubicBezTo>
                <a:cubicBezTo>
                  <a:pt x="2874240" y="89113"/>
                  <a:pt x="2820418" y="208908"/>
                  <a:pt x="2837442" y="307777"/>
                </a:cubicBezTo>
                <a:cubicBezTo>
                  <a:pt x="2546757" y="358057"/>
                  <a:pt x="2493539" y="254319"/>
                  <a:pt x="2241579" y="307777"/>
                </a:cubicBezTo>
                <a:cubicBezTo>
                  <a:pt x="1989619" y="361235"/>
                  <a:pt x="1900975" y="298263"/>
                  <a:pt x="1730840" y="307777"/>
                </a:cubicBezTo>
                <a:cubicBezTo>
                  <a:pt x="1560705" y="317291"/>
                  <a:pt x="1340592" y="286247"/>
                  <a:pt x="1191726" y="307777"/>
                </a:cubicBezTo>
                <a:cubicBezTo>
                  <a:pt x="1042860" y="329307"/>
                  <a:pt x="854293" y="307254"/>
                  <a:pt x="567488" y="307777"/>
                </a:cubicBezTo>
                <a:cubicBezTo>
                  <a:pt x="280683" y="308300"/>
                  <a:pt x="131906" y="281782"/>
                  <a:pt x="0" y="307777"/>
                </a:cubicBezTo>
                <a:cubicBezTo>
                  <a:pt x="-18097" y="178069"/>
                  <a:pt x="28169" y="84368"/>
                  <a:pt x="0" y="0"/>
                </a:cubicBezTo>
                <a:close/>
              </a:path>
              <a:path w="2837442" h="307777" stroke="0" extrusionOk="0">
                <a:moveTo>
                  <a:pt x="0" y="0"/>
                </a:moveTo>
                <a:cubicBezTo>
                  <a:pt x="150639" y="-17177"/>
                  <a:pt x="345337" y="3586"/>
                  <a:pt x="567488" y="0"/>
                </a:cubicBezTo>
                <a:cubicBezTo>
                  <a:pt x="789639" y="-3586"/>
                  <a:pt x="967323" y="32809"/>
                  <a:pt x="1134977" y="0"/>
                </a:cubicBezTo>
                <a:cubicBezTo>
                  <a:pt x="1302631" y="-32809"/>
                  <a:pt x="1444514" y="52400"/>
                  <a:pt x="1702465" y="0"/>
                </a:cubicBezTo>
                <a:cubicBezTo>
                  <a:pt x="1960416" y="-52400"/>
                  <a:pt x="2016291" y="57249"/>
                  <a:pt x="2213205" y="0"/>
                </a:cubicBezTo>
                <a:cubicBezTo>
                  <a:pt x="2410119" y="-57249"/>
                  <a:pt x="2653806" y="2924"/>
                  <a:pt x="2837442" y="0"/>
                </a:cubicBezTo>
                <a:cubicBezTo>
                  <a:pt x="2849913" y="70045"/>
                  <a:pt x="2834514" y="169958"/>
                  <a:pt x="2837442" y="307777"/>
                </a:cubicBezTo>
                <a:cubicBezTo>
                  <a:pt x="2703402" y="326208"/>
                  <a:pt x="2522082" y="288026"/>
                  <a:pt x="2298328" y="307777"/>
                </a:cubicBezTo>
                <a:cubicBezTo>
                  <a:pt x="2074574" y="327528"/>
                  <a:pt x="1881999" y="274497"/>
                  <a:pt x="1674091" y="307777"/>
                </a:cubicBezTo>
                <a:cubicBezTo>
                  <a:pt x="1466183" y="341057"/>
                  <a:pt x="1329588" y="280056"/>
                  <a:pt x="1191726" y="307777"/>
                </a:cubicBezTo>
                <a:cubicBezTo>
                  <a:pt x="1053864" y="335498"/>
                  <a:pt x="791932" y="246999"/>
                  <a:pt x="680986" y="307777"/>
                </a:cubicBezTo>
                <a:cubicBezTo>
                  <a:pt x="570040" y="368555"/>
                  <a:pt x="137342" y="237042"/>
                  <a:pt x="0" y="307777"/>
                </a:cubicBezTo>
                <a:cubicBezTo>
                  <a:pt x="-584" y="222048"/>
                  <a:pt x="20927" y="8913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Science avec et pour la société</a:t>
            </a:r>
            <a:endParaRPr lang="fr-FR" sz="1600" dirty="0">
              <a:latin typeface="Posterama" panose="020B0504020200020000" pitchFamily="34" charset="0"/>
              <a:cs typeface="Posterama" panose="020B0504020200020000" pitchFamily="34" charset="0"/>
            </a:endParaRPr>
          </a:p>
        </p:txBody>
      </p:sp>
      <p:sp>
        <p:nvSpPr>
          <p:cNvPr id="32" name="ZoneTexte 31">
            <a:extLst>
              <a:ext uri="{FF2B5EF4-FFF2-40B4-BE49-F238E27FC236}">
                <a16:creationId xmlns:a16="http://schemas.microsoft.com/office/drawing/2014/main" id="{44DEDF13-A3B5-0684-614F-86BA17F5E80E}"/>
              </a:ext>
            </a:extLst>
          </p:cNvPr>
          <p:cNvSpPr txBox="1"/>
          <p:nvPr/>
        </p:nvSpPr>
        <p:spPr bwMode="auto">
          <a:xfrm>
            <a:off x="5748325" y="6390761"/>
            <a:ext cx="1151876" cy="307777"/>
          </a:xfrm>
          <a:custGeom>
            <a:avLst/>
            <a:gdLst>
              <a:gd name="connsiteX0" fmla="*/ 0 w 1151876"/>
              <a:gd name="connsiteY0" fmla="*/ 0 h 307777"/>
              <a:gd name="connsiteX1" fmla="*/ 598976 w 1151876"/>
              <a:gd name="connsiteY1" fmla="*/ 0 h 307777"/>
              <a:gd name="connsiteX2" fmla="*/ 1151876 w 1151876"/>
              <a:gd name="connsiteY2" fmla="*/ 0 h 307777"/>
              <a:gd name="connsiteX3" fmla="*/ 1151876 w 1151876"/>
              <a:gd name="connsiteY3" fmla="*/ 307777 h 307777"/>
              <a:gd name="connsiteX4" fmla="*/ 575938 w 1151876"/>
              <a:gd name="connsiteY4" fmla="*/ 307777 h 307777"/>
              <a:gd name="connsiteX5" fmla="*/ 0 w 1151876"/>
              <a:gd name="connsiteY5" fmla="*/ 307777 h 307777"/>
              <a:gd name="connsiteX6" fmla="*/ 0 w 1151876"/>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876" h="307777" fill="none" extrusionOk="0">
                <a:moveTo>
                  <a:pt x="0" y="0"/>
                </a:moveTo>
                <a:cubicBezTo>
                  <a:pt x="208585" y="-15170"/>
                  <a:pt x="416854" y="13733"/>
                  <a:pt x="598976" y="0"/>
                </a:cubicBezTo>
                <a:cubicBezTo>
                  <a:pt x="781098" y="-13733"/>
                  <a:pt x="906913" y="54955"/>
                  <a:pt x="1151876" y="0"/>
                </a:cubicBezTo>
                <a:cubicBezTo>
                  <a:pt x="1171694" y="113756"/>
                  <a:pt x="1117560" y="210428"/>
                  <a:pt x="1151876" y="307777"/>
                </a:cubicBezTo>
                <a:cubicBezTo>
                  <a:pt x="940686" y="355031"/>
                  <a:pt x="723999" y="241289"/>
                  <a:pt x="575938" y="307777"/>
                </a:cubicBezTo>
                <a:cubicBezTo>
                  <a:pt x="427877" y="374265"/>
                  <a:pt x="152374" y="267448"/>
                  <a:pt x="0" y="307777"/>
                </a:cubicBezTo>
                <a:cubicBezTo>
                  <a:pt x="-21732" y="241753"/>
                  <a:pt x="24593" y="70468"/>
                  <a:pt x="0" y="0"/>
                </a:cubicBezTo>
                <a:close/>
              </a:path>
              <a:path w="1151876" h="307777" stroke="0" extrusionOk="0">
                <a:moveTo>
                  <a:pt x="0" y="0"/>
                </a:moveTo>
                <a:cubicBezTo>
                  <a:pt x="185933" y="-48639"/>
                  <a:pt x="355882" y="21129"/>
                  <a:pt x="575938" y="0"/>
                </a:cubicBezTo>
                <a:cubicBezTo>
                  <a:pt x="795994" y="-21129"/>
                  <a:pt x="945439" y="60659"/>
                  <a:pt x="1151876" y="0"/>
                </a:cubicBezTo>
                <a:cubicBezTo>
                  <a:pt x="1169075" y="147040"/>
                  <a:pt x="1134711" y="160282"/>
                  <a:pt x="1151876" y="307777"/>
                </a:cubicBezTo>
                <a:cubicBezTo>
                  <a:pt x="970298" y="349970"/>
                  <a:pt x="848117" y="284703"/>
                  <a:pt x="552900" y="307777"/>
                </a:cubicBezTo>
                <a:cubicBezTo>
                  <a:pt x="257683" y="330851"/>
                  <a:pt x="222199" y="265958"/>
                  <a:pt x="0" y="307777"/>
                </a:cubicBezTo>
                <a:cubicBezTo>
                  <a:pt x="-493" y="230330"/>
                  <a:pt x="24211" y="6639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Duplication</a:t>
            </a:r>
            <a:endParaRPr lang="fr-FR" sz="1600"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4251559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00857826" name="Image 1400857825"/>
          <p:cNvPicPr>
            <a:picLocks noChangeAspect="1"/>
          </p:cNvPicPr>
          <p:nvPr/>
        </p:nvPicPr>
        <p:blipFill>
          <a:blip r:embed="rId3"/>
          <a:stretch/>
        </p:blipFill>
        <p:spPr bwMode="auto">
          <a:xfrm>
            <a:off x="10090939" y="753247"/>
            <a:ext cx="959453" cy="479727"/>
          </a:xfrm>
          <a:prstGeom prst="rect">
            <a:avLst/>
          </a:prstGeom>
        </p:spPr>
      </p:pic>
      <p:sp>
        <p:nvSpPr>
          <p:cNvPr id="1979097040" name="Espace réservé du numéro de diapositive 2"/>
          <p:cNvSpPr>
            <a:spLocks noGrp="1"/>
          </p:cNvSpPr>
          <p:nvPr>
            <p:ph type="sldNum" sz="quarter" idx="12"/>
          </p:nvPr>
        </p:nvSpPr>
        <p:spPr bwMode="auto"/>
        <p:txBody>
          <a:bodyPr/>
          <a:lstStyle/>
          <a:p>
            <a:pPr>
              <a:defRPr/>
            </a:pPr>
            <a:r>
              <a:rPr lang="fr-FR"/>
              <a:t>P </a:t>
            </a:r>
            <a:fld id="{D268D4EE-A8DC-2DCD-A578-B25950DC0853}" type="slidenum">
              <a:rPr lang="fr-FR"/>
              <a:t>19</a:t>
            </a:fld>
            <a:endParaRPr lang="fr-FR"/>
          </a:p>
        </p:txBody>
      </p:sp>
      <p:sp>
        <p:nvSpPr>
          <p:cNvPr id="290169623" name="Titre 3"/>
          <p:cNvSpPr>
            <a:spLocks noGrp="1"/>
          </p:cNvSpPr>
          <p:nvPr>
            <p:ph type="title"/>
          </p:nvPr>
        </p:nvSpPr>
        <p:spPr bwMode="auto">
          <a:xfrm>
            <a:off x="2195610" y="-64106"/>
            <a:ext cx="6893421" cy="698568"/>
          </a:xfrm>
        </p:spPr>
        <p:txBody>
          <a:bodyPr>
            <a:normAutofit/>
          </a:bodyPr>
          <a:lstStyle/>
          <a:p>
            <a:pPr>
              <a:defRPr/>
            </a:pPr>
            <a:r>
              <a:rPr lang="fr-FR" sz="2800" dirty="0"/>
              <a:t>Projet d’infra. TF: flux de données « chaudes »</a:t>
            </a:r>
            <a:endParaRPr sz="2800" dirty="0"/>
          </a:p>
        </p:txBody>
      </p:sp>
      <p:sp>
        <p:nvSpPr>
          <p:cNvPr id="968634650" name="Rectangle 5"/>
          <p:cNvSpPr/>
          <p:nvPr/>
        </p:nvSpPr>
        <p:spPr bwMode="auto">
          <a:xfrm>
            <a:off x="1347701" y="1381124"/>
            <a:ext cx="3646628" cy="34001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08079045" name="ZoneTexte 11"/>
          <p:cNvSpPr txBox="1"/>
          <p:nvPr/>
        </p:nvSpPr>
        <p:spPr bwMode="auto">
          <a:xfrm>
            <a:off x="1442842" y="1422110"/>
            <a:ext cx="1899879" cy="338554"/>
          </a:xfrm>
          <a:prstGeom prst="rect">
            <a:avLst/>
          </a:prstGeom>
          <a:noFill/>
        </p:spPr>
        <p:txBody>
          <a:bodyPr wrap="none" rtlCol="0">
            <a:spAutoFit/>
          </a:bodyPr>
          <a:lstStyle/>
          <a:p>
            <a:pPr>
              <a:defRPr/>
            </a:pPr>
            <a:r>
              <a:rPr lang="fr-FR" sz="1600" b="1" i="1" dirty="0"/>
              <a:t>Site 1 (ex : Lautaret)</a:t>
            </a:r>
            <a:endParaRPr sz="2400" b="1" i="1" dirty="0"/>
          </a:p>
        </p:txBody>
      </p:sp>
      <p:cxnSp>
        <p:nvCxnSpPr>
          <p:cNvPr id="1529548399" name="Connecteur droit avec flèche 22"/>
          <p:cNvCxnSpPr>
            <a:cxnSpLocks/>
          </p:cNvCxnSpPr>
          <p:nvPr/>
        </p:nvCxnSpPr>
        <p:spPr bwMode="auto">
          <a:xfrm flipV="1">
            <a:off x="3882000" y="4929503"/>
            <a:ext cx="4261555" cy="1025383"/>
          </a:xfrm>
          <a:prstGeom prst="straightConnector1">
            <a:avLst/>
          </a:prstGeom>
          <a:ln w="19049" cap="flat" cmpd="sng" algn="ctr">
            <a:solidFill>
              <a:srgbClr val="7030A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4144243" name="Connecteur droit avec flèche 24"/>
          <p:cNvCxnSpPr>
            <a:cxnSpLocks/>
            <a:stCxn id="798168214" idx="3"/>
          </p:cNvCxnSpPr>
          <p:nvPr/>
        </p:nvCxnSpPr>
        <p:spPr bwMode="auto">
          <a:xfrm flipV="1">
            <a:off x="9864484" y="3485444"/>
            <a:ext cx="875515" cy="1444061"/>
          </a:xfrm>
          <a:prstGeom prst="straightConnector1">
            <a:avLst/>
          </a:prstGeom>
          <a:ln w="19049" cap="flat" cmpd="sng" algn="ctr">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5489946" name="Connecteur droit avec flèche 26"/>
          <p:cNvCxnSpPr>
            <a:cxnSpLocks/>
            <a:stCxn id="1548436642" idx="3"/>
          </p:cNvCxnSpPr>
          <p:nvPr/>
        </p:nvCxnSpPr>
        <p:spPr bwMode="auto">
          <a:xfrm flipV="1">
            <a:off x="4930762" y="3455346"/>
            <a:ext cx="5639903" cy="66097"/>
          </a:xfrm>
          <a:prstGeom prst="straightConnector1">
            <a:avLst/>
          </a:prstGeom>
          <a:ln w="19049" cap="flat" cmpd="sng" algn="ctr">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287539903" name="Groupe 1287539902"/>
          <p:cNvGrpSpPr/>
          <p:nvPr/>
        </p:nvGrpSpPr>
        <p:grpSpPr bwMode="auto">
          <a:xfrm>
            <a:off x="10829752" y="2225469"/>
            <a:ext cx="1241470" cy="1527679"/>
            <a:chOff x="0" y="0"/>
            <a:chExt cx="931103" cy="1145759"/>
          </a:xfrm>
        </p:grpSpPr>
        <p:sp>
          <p:nvSpPr>
            <p:cNvPr id="1172420103" name="Rectangle 8"/>
            <p:cNvSpPr/>
            <p:nvPr/>
          </p:nvSpPr>
          <p:spPr bwMode="auto">
            <a:xfrm>
              <a:off x="0" y="0"/>
              <a:ext cx="931103" cy="114575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467338453" name="ZoneTexte 19"/>
            <p:cNvSpPr txBox="1"/>
            <p:nvPr/>
          </p:nvSpPr>
          <p:spPr bwMode="auto">
            <a:xfrm>
              <a:off x="54005" y="450873"/>
              <a:ext cx="793344" cy="623248"/>
            </a:xfrm>
            <a:prstGeom prst="rect">
              <a:avLst/>
            </a:prstGeom>
            <a:solidFill>
              <a:srgbClr val="002060"/>
            </a:solidFill>
          </p:spPr>
          <p:txBody>
            <a:bodyPr wrap="square" rtlCol="0">
              <a:spAutoFit/>
            </a:bodyPr>
            <a:lstStyle/>
            <a:p>
              <a:pPr algn="ctr">
                <a:defRPr/>
              </a:pPr>
              <a:r>
                <a:rPr lang="fr-FR" sz="1600">
                  <a:solidFill>
                    <a:schemeClr val="bg1"/>
                  </a:solidFill>
                </a:rPr>
                <a:t>MQTT Global broker</a:t>
              </a:r>
              <a:endParaRPr sz="2400"/>
            </a:p>
          </p:txBody>
        </p:sp>
        <p:sp>
          <p:nvSpPr>
            <p:cNvPr id="1919563003" name="ZoneTexte 20"/>
            <p:cNvSpPr txBox="1"/>
            <p:nvPr/>
          </p:nvSpPr>
          <p:spPr bwMode="auto">
            <a:xfrm>
              <a:off x="27775" y="0"/>
              <a:ext cx="834604" cy="376930"/>
            </a:xfrm>
            <a:prstGeom prst="rect">
              <a:avLst/>
            </a:prstGeom>
            <a:noFill/>
          </p:spPr>
          <p:txBody>
            <a:bodyPr wrap="none" rtlCol="0">
              <a:spAutoFit/>
            </a:bodyPr>
            <a:lstStyle/>
            <a:p>
              <a:pPr>
                <a:defRPr/>
              </a:pPr>
              <a:r>
                <a:rPr lang="fr-FR" sz="1333">
                  <a:solidFill>
                    <a:srgbClr val="FF0000"/>
                  </a:solidFill>
                </a:rPr>
                <a:t>Global</a:t>
              </a:r>
              <a:r>
                <a:rPr lang="fr-FR" sz="1333"/>
                <a:t> Server</a:t>
              </a:r>
              <a:endParaRPr sz="2400"/>
            </a:p>
            <a:p>
              <a:pPr>
                <a:defRPr/>
              </a:pPr>
              <a:r>
                <a:rPr lang="fr-FR" sz="1333"/>
                <a:t>(Clermont)</a:t>
              </a:r>
              <a:endParaRPr sz="1600"/>
            </a:p>
          </p:txBody>
        </p:sp>
      </p:grpSp>
      <p:grpSp>
        <p:nvGrpSpPr>
          <p:cNvPr id="119288147" name="Groupe 119288146"/>
          <p:cNvGrpSpPr/>
          <p:nvPr/>
        </p:nvGrpSpPr>
        <p:grpSpPr bwMode="auto">
          <a:xfrm>
            <a:off x="8207245" y="4091516"/>
            <a:ext cx="1657239" cy="1675980"/>
            <a:chOff x="0" y="0"/>
            <a:chExt cx="1025702" cy="1256985"/>
          </a:xfrm>
        </p:grpSpPr>
        <p:sp>
          <p:nvSpPr>
            <p:cNvPr id="798168214" name="Rectangle 7"/>
            <p:cNvSpPr/>
            <p:nvPr/>
          </p:nvSpPr>
          <p:spPr bwMode="auto">
            <a:xfrm>
              <a:off x="160" y="0"/>
              <a:ext cx="1025542" cy="125698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412814485" name="ZoneTexte 14"/>
            <p:cNvSpPr txBox="1"/>
            <p:nvPr/>
          </p:nvSpPr>
          <p:spPr bwMode="auto">
            <a:xfrm>
              <a:off x="0" y="49960"/>
              <a:ext cx="896095" cy="438581"/>
            </a:xfrm>
            <a:prstGeom prst="rect">
              <a:avLst/>
            </a:prstGeom>
            <a:noFill/>
          </p:spPr>
          <p:txBody>
            <a:bodyPr wrap="none" rtlCol="0">
              <a:spAutoFit/>
            </a:bodyPr>
            <a:lstStyle/>
            <a:p>
              <a:pPr>
                <a:defRPr/>
              </a:pPr>
              <a:r>
                <a:rPr lang="fr-FR" sz="1600">
                  <a:solidFill>
                    <a:srgbClr val="FF0000"/>
                  </a:solidFill>
                </a:rPr>
                <a:t>National</a:t>
              </a:r>
              <a:r>
                <a:rPr lang="fr-FR" sz="1600"/>
                <a:t> LNS</a:t>
              </a:r>
              <a:endParaRPr sz="2400"/>
            </a:p>
            <a:p>
              <a:pPr>
                <a:defRPr/>
              </a:pPr>
              <a:r>
                <a:rPr lang="fr-FR" sz="1600"/>
                <a:t>(IRIT-Toulouse)</a:t>
              </a:r>
              <a:endParaRPr sz="2400"/>
            </a:p>
          </p:txBody>
        </p:sp>
        <p:sp>
          <p:nvSpPr>
            <p:cNvPr id="1412861395" name="ZoneTexte 16"/>
            <p:cNvSpPr txBox="1"/>
            <p:nvPr/>
          </p:nvSpPr>
          <p:spPr bwMode="auto">
            <a:xfrm>
              <a:off x="97261" y="507520"/>
              <a:ext cx="793344" cy="623248"/>
            </a:xfrm>
            <a:prstGeom prst="rect">
              <a:avLst/>
            </a:prstGeom>
            <a:solidFill>
              <a:srgbClr val="002060"/>
            </a:solidFill>
          </p:spPr>
          <p:txBody>
            <a:bodyPr wrap="square" rtlCol="0">
              <a:spAutoFit/>
            </a:bodyPr>
            <a:lstStyle/>
            <a:p>
              <a:pPr algn="ctr">
                <a:defRPr/>
              </a:pPr>
              <a:r>
                <a:rPr lang="fr-FR" sz="1600">
                  <a:solidFill>
                    <a:schemeClr val="bg1"/>
                  </a:solidFill>
                </a:rPr>
                <a:t>MQTT Central broker</a:t>
              </a:r>
              <a:endParaRPr sz="2400"/>
            </a:p>
          </p:txBody>
        </p:sp>
      </p:grpSp>
      <p:grpSp>
        <p:nvGrpSpPr>
          <p:cNvPr id="1589732950" name="Groupe 1589732949"/>
          <p:cNvGrpSpPr/>
          <p:nvPr/>
        </p:nvGrpSpPr>
        <p:grpSpPr bwMode="auto">
          <a:xfrm>
            <a:off x="3741974" y="2852289"/>
            <a:ext cx="1188787" cy="1270916"/>
            <a:chOff x="0" y="0"/>
            <a:chExt cx="891590" cy="953187"/>
          </a:xfrm>
        </p:grpSpPr>
        <p:sp>
          <p:nvSpPr>
            <p:cNvPr id="1548436642" name="Rectangle 9"/>
            <p:cNvSpPr/>
            <p:nvPr/>
          </p:nvSpPr>
          <p:spPr bwMode="auto">
            <a:xfrm>
              <a:off x="0" y="50541"/>
              <a:ext cx="891590" cy="90264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13538329" name="ZoneTexte 13"/>
            <p:cNvSpPr txBox="1"/>
            <p:nvPr/>
          </p:nvSpPr>
          <p:spPr bwMode="auto">
            <a:xfrm>
              <a:off x="0" y="0"/>
              <a:ext cx="728806" cy="253916"/>
            </a:xfrm>
            <a:prstGeom prst="rect">
              <a:avLst/>
            </a:prstGeom>
            <a:noFill/>
          </p:spPr>
          <p:txBody>
            <a:bodyPr wrap="none" rtlCol="0">
              <a:spAutoFit/>
            </a:bodyPr>
            <a:lstStyle/>
            <a:p>
              <a:pPr>
                <a:defRPr/>
              </a:pPr>
              <a:r>
                <a:rPr lang="fr-FR" sz="1600">
                  <a:solidFill>
                    <a:srgbClr val="FF0000"/>
                  </a:solidFill>
                </a:rPr>
                <a:t>Local</a:t>
              </a:r>
              <a:r>
                <a:rPr lang="fr-FR" sz="1600"/>
                <a:t> LNS</a:t>
              </a:r>
              <a:endParaRPr sz="2400"/>
            </a:p>
          </p:txBody>
        </p:sp>
        <p:sp>
          <p:nvSpPr>
            <p:cNvPr id="1709071482" name="ZoneTexte 15"/>
            <p:cNvSpPr txBox="1"/>
            <p:nvPr/>
          </p:nvSpPr>
          <p:spPr bwMode="auto">
            <a:xfrm>
              <a:off x="49121" y="233109"/>
              <a:ext cx="793344" cy="623248"/>
            </a:xfrm>
            <a:prstGeom prst="rect">
              <a:avLst/>
            </a:prstGeom>
            <a:solidFill>
              <a:srgbClr val="002060"/>
            </a:solidFill>
          </p:spPr>
          <p:txBody>
            <a:bodyPr wrap="square" rtlCol="0">
              <a:spAutoFit/>
            </a:bodyPr>
            <a:lstStyle/>
            <a:p>
              <a:pPr algn="ctr">
                <a:defRPr/>
              </a:pPr>
              <a:r>
                <a:rPr lang="fr-FR" sz="1600">
                  <a:solidFill>
                    <a:schemeClr val="bg1"/>
                  </a:solidFill>
                </a:rPr>
                <a:t>MQTT Local broker</a:t>
              </a:r>
              <a:endParaRPr sz="2400"/>
            </a:p>
          </p:txBody>
        </p:sp>
      </p:grpSp>
      <p:pic>
        <p:nvPicPr>
          <p:cNvPr id="1473552157" name="Image 1473552156"/>
          <p:cNvPicPr>
            <a:picLocks noChangeAspect="1"/>
          </p:cNvPicPr>
          <p:nvPr/>
        </p:nvPicPr>
        <p:blipFill>
          <a:blip r:embed="rId4"/>
          <a:stretch/>
        </p:blipFill>
        <p:spPr bwMode="auto">
          <a:xfrm>
            <a:off x="1472189" y="3221621"/>
            <a:ext cx="1267664" cy="438040"/>
          </a:xfrm>
          <a:prstGeom prst="rect">
            <a:avLst/>
          </a:prstGeom>
        </p:spPr>
      </p:pic>
      <p:cxnSp>
        <p:nvCxnSpPr>
          <p:cNvPr id="884161664" name="Connecteur droit avec flèche 22"/>
          <p:cNvCxnSpPr>
            <a:cxnSpLocks/>
          </p:cNvCxnSpPr>
          <p:nvPr/>
        </p:nvCxnSpPr>
        <p:spPr bwMode="auto">
          <a:xfrm flipV="1">
            <a:off x="2092058" y="3428756"/>
            <a:ext cx="1467172" cy="60960"/>
          </a:xfrm>
          <a:prstGeom prst="straightConnector1">
            <a:avLst/>
          </a:prstGeom>
          <a:ln w="19049" cap="flat" cmpd="sng" algn="ctr">
            <a:solidFill>
              <a:srgbClr val="7030A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04446530" name="Image 504446529"/>
          <p:cNvPicPr>
            <a:picLocks noChangeAspect="1"/>
          </p:cNvPicPr>
          <p:nvPr/>
        </p:nvPicPr>
        <p:blipFill>
          <a:blip r:embed="rId4"/>
          <a:stretch/>
        </p:blipFill>
        <p:spPr bwMode="auto">
          <a:xfrm>
            <a:off x="1765107" y="4140273"/>
            <a:ext cx="1267664" cy="438040"/>
          </a:xfrm>
          <a:prstGeom prst="rect">
            <a:avLst/>
          </a:prstGeom>
        </p:spPr>
      </p:pic>
      <p:cxnSp>
        <p:nvCxnSpPr>
          <p:cNvPr id="1949637252" name="Connecteur droit avec flèche 22"/>
          <p:cNvCxnSpPr>
            <a:cxnSpLocks/>
            <a:stCxn id="504446530" idx="3"/>
          </p:cNvCxnSpPr>
          <p:nvPr/>
        </p:nvCxnSpPr>
        <p:spPr bwMode="auto">
          <a:xfrm>
            <a:off x="3032772" y="4359294"/>
            <a:ext cx="4955560" cy="421972"/>
          </a:xfrm>
          <a:prstGeom prst="straightConnector1">
            <a:avLst/>
          </a:prstGeom>
          <a:ln w="19049" cap="flat" cmpd="sng" algn="ctr">
            <a:solidFill>
              <a:srgbClr val="7030A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78358552" name="Groupe 778358551"/>
          <p:cNvGrpSpPr/>
          <p:nvPr/>
        </p:nvGrpSpPr>
        <p:grpSpPr bwMode="auto">
          <a:xfrm>
            <a:off x="2274854" y="5169950"/>
            <a:ext cx="2291977" cy="1443735"/>
            <a:chOff x="0" y="0"/>
            <a:chExt cx="1718983" cy="1082801"/>
          </a:xfrm>
        </p:grpSpPr>
        <p:pic>
          <p:nvPicPr>
            <p:cNvPr id="1518689408" name="Image 1518689407"/>
            <p:cNvPicPr>
              <a:picLocks noChangeAspect="1"/>
            </p:cNvPicPr>
            <p:nvPr/>
          </p:nvPicPr>
          <p:blipFill>
            <a:blip r:embed="rId4"/>
            <a:stretch/>
          </p:blipFill>
          <p:spPr bwMode="auto">
            <a:xfrm>
              <a:off x="522133" y="388391"/>
              <a:ext cx="950748" cy="328530"/>
            </a:xfrm>
            <a:prstGeom prst="rect">
              <a:avLst/>
            </a:prstGeom>
          </p:spPr>
        </p:pic>
        <p:sp>
          <p:nvSpPr>
            <p:cNvPr id="1936983576" name="Rectangle 6"/>
            <p:cNvSpPr/>
            <p:nvPr/>
          </p:nvSpPr>
          <p:spPr bwMode="auto">
            <a:xfrm>
              <a:off x="0" y="0"/>
              <a:ext cx="1718983" cy="108280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199869452" name="ZoneTexte 12"/>
            <p:cNvSpPr txBox="1"/>
            <p:nvPr/>
          </p:nvSpPr>
          <p:spPr bwMode="auto">
            <a:xfrm>
              <a:off x="62099" y="21859"/>
              <a:ext cx="489557" cy="253915"/>
            </a:xfrm>
            <a:prstGeom prst="rect">
              <a:avLst/>
            </a:prstGeom>
            <a:noFill/>
          </p:spPr>
          <p:txBody>
            <a:bodyPr wrap="none" rtlCol="0">
              <a:spAutoFit/>
            </a:bodyPr>
            <a:lstStyle/>
            <a:p>
              <a:pPr>
                <a:defRPr/>
              </a:pPr>
              <a:r>
                <a:rPr lang="fr-FR" sz="1600" b="1" i="1"/>
                <a:t>Site 2</a:t>
              </a:r>
              <a:endParaRPr sz="2400" b="1" i="1"/>
            </a:p>
          </p:txBody>
        </p:sp>
      </p:grpSp>
      <p:pic>
        <p:nvPicPr>
          <p:cNvPr id="1465770540" name="Image 1465770539"/>
          <p:cNvPicPr>
            <a:picLocks noChangeAspect="1"/>
          </p:cNvPicPr>
          <p:nvPr/>
        </p:nvPicPr>
        <p:blipFill>
          <a:blip r:embed="rId5"/>
          <a:srcRect b="10043"/>
          <a:stretch/>
        </p:blipFill>
        <p:spPr bwMode="auto">
          <a:xfrm flipH="1">
            <a:off x="6449627" y="1139545"/>
            <a:ext cx="1567244" cy="1507435"/>
          </a:xfrm>
          <a:prstGeom prst="rect">
            <a:avLst/>
          </a:prstGeom>
        </p:spPr>
      </p:pic>
      <p:cxnSp>
        <p:nvCxnSpPr>
          <p:cNvPr id="1906855851" name="Connecteur droit avec flèche 26"/>
          <p:cNvCxnSpPr>
            <a:cxnSpLocks/>
          </p:cNvCxnSpPr>
          <p:nvPr/>
        </p:nvCxnSpPr>
        <p:spPr bwMode="auto">
          <a:xfrm>
            <a:off x="7920203" y="2147453"/>
            <a:ext cx="2736079" cy="841856"/>
          </a:xfrm>
          <a:prstGeom prst="straightConnector1">
            <a:avLst/>
          </a:prstGeom>
          <a:ln w="19049" cap="flat" cmpd="sng" algn="ctr">
            <a:solidFill>
              <a:srgbClr val="0070C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50262539" name="Image 550262538"/>
          <p:cNvPicPr>
            <a:picLocks noChangeAspect="1"/>
          </p:cNvPicPr>
          <p:nvPr/>
        </p:nvPicPr>
        <p:blipFill>
          <a:blip r:embed="rId5"/>
          <a:srcRect l="46490" b="51589"/>
          <a:stretch/>
        </p:blipFill>
        <p:spPr bwMode="auto">
          <a:xfrm flipH="1">
            <a:off x="5381519" y="704007"/>
            <a:ext cx="838616" cy="811232"/>
          </a:xfrm>
          <a:prstGeom prst="rect">
            <a:avLst/>
          </a:prstGeom>
        </p:spPr>
      </p:pic>
      <p:pic>
        <p:nvPicPr>
          <p:cNvPr id="571694433" name="Image 571694432"/>
          <p:cNvPicPr>
            <a:picLocks noChangeAspect="1"/>
          </p:cNvPicPr>
          <p:nvPr/>
        </p:nvPicPr>
        <p:blipFill>
          <a:blip r:embed="rId6"/>
          <a:srcRect l="15246"/>
          <a:stretch/>
        </p:blipFill>
        <p:spPr bwMode="auto">
          <a:xfrm rot="4603933">
            <a:off x="3660722" y="1719416"/>
            <a:ext cx="1201940" cy="1063624"/>
          </a:xfrm>
          <a:prstGeom prst="rect">
            <a:avLst/>
          </a:prstGeom>
        </p:spPr>
      </p:pic>
      <p:cxnSp>
        <p:nvCxnSpPr>
          <p:cNvPr id="2" name="Connecteur droit 1"/>
          <p:cNvCxnSpPr>
            <a:cxnSpLocks/>
          </p:cNvCxnSpPr>
          <p:nvPr/>
        </p:nvCxnSpPr>
        <p:spPr bwMode="auto">
          <a:xfrm flipV="1">
            <a:off x="4526999" y="1274079"/>
            <a:ext cx="854520" cy="365375"/>
          </a:xfrm>
          <a:prstGeom prst="line">
            <a:avLst/>
          </a:prstGeom>
          <a:ln w="19049" cap="flat" cmpd="sng" algn="ctr">
            <a:solidFill>
              <a:srgbClr val="FFC000"/>
            </a:solidFill>
            <a:prstDash val="solid"/>
            <a:miter lim="800000"/>
            <a:headEnd type="triangle" w="med" len="med"/>
            <a:tailEnd type="triangle" w="med" len="med"/>
          </a:ln>
        </p:spPr>
        <p:style>
          <a:lnRef idx="1">
            <a:schemeClr val="accent1">
              <a:shade val="50000"/>
            </a:schemeClr>
          </a:lnRef>
          <a:fillRef idx="0">
            <a:schemeClr val="accent1"/>
          </a:fillRef>
          <a:effectRef idx="0">
            <a:schemeClr val="accent1"/>
          </a:effectRef>
          <a:fontRef idx="minor">
            <a:schemeClr val="tx1"/>
          </a:fontRef>
        </p:style>
      </p:cxnSp>
      <p:sp>
        <p:nvSpPr>
          <p:cNvPr id="1376970255" name="Rectangle 6"/>
          <p:cNvSpPr/>
          <p:nvPr/>
        </p:nvSpPr>
        <p:spPr bwMode="auto">
          <a:xfrm>
            <a:off x="8904312" y="251770"/>
            <a:ext cx="2093268" cy="14437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979375210" name="ZoneTexte 12"/>
          <p:cNvSpPr txBox="1"/>
          <p:nvPr/>
        </p:nvSpPr>
        <p:spPr bwMode="auto">
          <a:xfrm>
            <a:off x="9042038" y="222485"/>
            <a:ext cx="652743" cy="338554"/>
          </a:xfrm>
          <a:prstGeom prst="rect">
            <a:avLst/>
          </a:prstGeom>
          <a:noFill/>
        </p:spPr>
        <p:txBody>
          <a:bodyPr wrap="none" rtlCol="0">
            <a:spAutoFit/>
          </a:bodyPr>
          <a:lstStyle/>
          <a:p>
            <a:pPr>
              <a:defRPr/>
            </a:pPr>
            <a:r>
              <a:rPr lang="fr-FR" sz="1600" b="1" i="1" dirty="0"/>
              <a:t>Site 3</a:t>
            </a:r>
            <a:endParaRPr sz="2400" b="1" i="1" dirty="0"/>
          </a:p>
        </p:txBody>
      </p:sp>
      <p:pic>
        <p:nvPicPr>
          <p:cNvPr id="1366658690" name="Image 1366658689"/>
          <p:cNvPicPr>
            <a:picLocks noChangeAspect="1"/>
          </p:cNvPicPr>
          <p:nvPr/>
        </p:nvPicPr>
        <p:blipFill>
          <a:blip r:embed="rId7"/>
          <a:stretch/>
        </p:blipFill>
        <p:spPr bwMode="auto">
          <a:xfrm>
            <a:off x="9394720" y="753247"/>
            <a:ext cx="848776" cy="848776"/>
          </a:xfrm>
          <a:prstGeom prst="rect">
            <a:avLst/>
          </a:prstGeom>
        </p:spPr>
      </p:pic>
      <p:cxnSp>
        <p:nvCxnSpPr>
          <p:cNvPr id="2062283246" name="Connecteur droit avec flèche 26"/>
          <p:cNvCxnSpPr>
            <a:cxnSpLocks/>
          </p:cNvCxnSpPr>
          <p:nvPr/>
        </p:nvCxnSpPr>
        <p:spPr bwMode="auto">
          <a:xfrm>
            <a:off x="9941639" y="1523011"/>
            <a:ext cx="888112" cy="624443"/>
          </a:xfrm>
          <a:prstGeom prst="straightConnector1">
            <a:avLst/>
          </a:prstGeom>
          <a:ln w="19049" cap="flat" cmpd="sng" algn="ctr">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Forme libre : forme 3"/>
          <p:cNvSpPr/>
          <p:nvPr/>
        </p:nvSpPr>
        <p:spPr bwMode="auto">
          <a:xfrm>
            <a:off x="1087395" y="1828801"/>
            <a:ext cx="11508260" cy="4366055"/>
          </a:xfrm>
          <a:custGeom>
            <a:avLst/>
            <a:gdLst>
              <a:gd name="connsiteX0" fmla="*/ 716692 w 8631195"/>
              <a:gd name="connsiteY0" fmla="*/ 710514 h 3274541"/>
              <a:gd name="connsiteX1" fmla="*/ 469557 w 8631195"/>
              <a:gd name="connsiteY1" fmla="*/ 685800 h 3274541"/>
              <a:gd name="connsiteX2" fmla="*/ 395416 w 8631195"/>
              <a:gd name="connsiteY2" fmla="*/ 673443 h 3274541"/>
              <a:gd name="connsiteX3" fmla="*/ 240957 w 8631195"/>
              <a:gd name="connsiteY3" fmla="*/ 691978 h 3274541"/>
              <a:gd name="connsiteX4" fmla="*/ 154459 w 8631195"/>
              <a:gd name="connsiteY4" fmla="*/ 772297 h 3274541"/>
              <a:gd name="connsiteX5" fmla="*/ 135924 w 8631195"/>
              <a:gd name="connsiteY5" fmla="*/ 803189 h 3274541"/>
              <a:gd name="connsiteX6" fmla="*/ 123568 w 8631195"/>
              <a:gd name="connsiteY6" fmla="*/ 840259 h 3274541"/>
              <a:gd name="connsiteX7" fmla="*/ 61784 w 8631195"/>
              <a:gd name="connsiteY7" fmla="*/ 994719 h 3274541"/>
              <a:gd name="connsiteX8" fmla="*/ 24713 w 8631195"/>
              <a:gd name="connsiteY8" fmla="*/ 1068859 h 3274541"/>
              <a:gd name="connsiteX9" fmla="*/ 12357 w 8631195"/>
              <a:gd name="connsiteY9" fmla="*/ 1124465 h 3274541"/>
              <a:gd name="connsiteX10" fmla="*/ 0 w 8631195"/>
              <a:gd name="connsiteY10" fmla="*/ 1297459 h 3274541"/>
              <a:gd name="connsiteX11" fmla="*/ 6178 w 8631195"/>
              <a:gd name="connsiteY11" fmla="*/ 1519881 h 3274541"/>
              <a:gd name="connsiteX12" fmla="*/ 18535 w 8631195"/>
              <a:gd name="connsiteY12" fmla="*/ 1563130 h 3274541"/>
              <a:gd name="connsiteX13" fmla="*/ 24713 w 8631195"/>
              <a:gd name="connsiteY13" fmla="*/ 1606378 h 3274541"/>
              <a:gd name="connsiteX14" fmla="*/ 61784 w 8631195"/>
              <a:gd name="connsiteY14" fmla="*/ 1680519 h 3274541"/>
              <a:gd name="connsiteX15" fmla="*/ 135924 w 8631195"/>
              <a:gd name="connsiteY15" fmla="*/ 1785551 h 3274541"/>
              <a:gd name="connsiteX16" fmla="*/ 185351 w 8631195"/>
              <a:gd name="connsiteY16" fmla="*/ 1834978 h 3274541"/>
              <a:gd name="connsiteX17" fmla="*/ 222422 w 8631195"/>
              <a:gd name="connsiteY17" fmla="*/ 1884405 h 3274541"/>
              <a:gd name="connsiteX18" fmla="*/ 308919 w 8631195"/>
              <a:gd name="connsiteY18" fmla="*/ 1977081 h 3274541"/>
              <a:gd name="connsiteX19" fmla="*/ 457200 w 8631195"/>
              <a:gd name="connsiteY19" fmla="*/ 2088292 h 3274541"/>
              <a:gd name="connsiteX20" fmla="*/ 488092 w 8631195"/>
              <a:gd name="connsiteY20" fmla="*/ 2113005 h 3274541"/>
              <a:gd name="connsiteX21" fmla="*/ 593124 w 8631195"/>
              <a:gd name="connsiteY21" fmla="*/ 2205681 h 3274541"/>
              <a:gd name="connsiteX22" fmla="*/ 661086 w 8631195"/>
              <a:gd name="connsiteY22" fmla="*/ 2248930 h 3274541"/>
              <a:gd name="connsiteX23" fmla="*/ 803189 w 8631195"/>
              <a:gd name="connsiteY23" fmla="*/ 2298357 h 3274541"/>
              <a:gd name="connsiteX24" fmla="*/ 895865 w 8631195"/>
              <a:gd name="connsiteY24" fmla="*/ 2304535 h 3274541"/>
              <a:gd name="connsiteX25" fmla="*/ 1173892 w 8631195"/>
              <a:gd name="connsiteY25" fmla="*/ 2298357 h 3274541"/>
              <a:gd name="connsiteX26" fmla="*/ 1248032 w 8631195"/>
              <a:gd name="connsiteY26" fmla="*/ 2292178 h 3274541"/>
              <a:gd name="connsiteX27" fmla="*/ 2131540 w 8631195"/>
              <a:gd name="connsiteY27" fmla="*/ 2286000 h 3274541"/>
              <a:gd name="connsiteX28" fmla="*/ 2434281 w 8631195"/>
              <a:gd name="connsiteY28" fmla="*/ 2267465 h 3274541"/>
              <a:gd name="connsiteX29" fmla="*/ 2601097 w 8631195"/>
              <a:gd name="connsiteY29" fmla="*/ 2248930 h 3274541"/>
              <a:gd name="connsiteX30" fmla="*/ 2669059 w 8631195"/>
              <a:gd name="connsiteY30" fmla="*/ 2236573 h 3274541"/>
              <a:gd name="connsiteX31" fmla="*/ 2706130 w 8631195"/>
              <a:gd name="connsiteY31" fmla="*/ 2230395 h 3274541"/>
              <a:gd name="connsiteX32" fmla="*/ 2774092 w 8631195"/>
              <a:gd name="connsiteY32" fmla="*/ 2218038 h 3274541"/>
              <a:gd name="connsiteX33" fmla="*/ 2910016 w 8631195"/>
              <a:gd name="connsiteY33" fmla="*/ 2211859 h 3274541"/>
              <a:gd name="connsiteX34" fmla="*/ 3008870 w 8631195"/>
              <a:gd name="connsiteY34" fmla="*/ 2199503 h 3274541"/>
              <a:gd name="connsiteX35" fmla="*/ 3120081 w 8631195"/>
              <a:gd name="connsiteY35" fmla="*/ 2193324 h 3274541"/>
              <a:gd name="connsiteX36" fmla="*/ 3212757 w 8631195"/>
              <a:gd name="connsiteY36" fmla="*/ 2187146 h 3274541"/>
              <a:gd name="connsiteX37" fmla="*/ 3496962 w 8631195"/>
              <a:gd name="connsiteY37" fmla="*/ 2199503 h 3274541"/>
              <a:gd name="connsiteX38" fmla="*/ 3626708 w 8631195"/>
              <a:gd name="connsiteY38" fmla="*/ 2236573 h 3274541"/>
              <a:gd name="connsiteX39" fmla="*/ 3997411 w 8631195"/>
              <a:gd name="connsiteY39" fmla="*/ 2397211 h 3274541"/>
              <a:gd name="connsiteX40" fmla="*/ 4201297 w 8631195"/>
              <a:gd name="connsiteY40" fmla="*/ 2520778 h 3274541"/>
              <a:gd name="connsiteX41" fmla="*/ 4281616 w 8631195"/>
              <a:gd name="connsiteY41" fmla="*/ 2582562 h 3274541"/>
              <a:gd name="connsiteX42" fmla="*/ 4343400 w 8631195"/>
              <a:gd name="connsiteY42" fmla="*/ 2656703 h 3274541"/>
              <a:gd name="connsiteX43" fmla="*/ 4559643 w 8631195"/>
              <a:gd name="connsiteY43" fmla="*/ 2848232 h 3274541"/>
              <a:gd name="connsiteX44" fmla="*/ 4664676 w 8631195"/>
              <a:gd name="connsiteY44" fmla="*/ 2910016 h 3274541"/>
              <a:gd name="connsiteX45" fmla="*/ 5041557 w 8631195"/>
              <a:gd name="connsiteY45" fmla="*/ 3150973 h 3274541"/>
              <a:gd name="connsiteX46" fmla="*/ 5208373 w 8631195"/>
              <a:gd name="connsiteY46" fmla="*/ 3231292 h 3274541"/>
              <a:gd name="connsiteX47" fmla="*/ 5369011 w 8631195"/>
              <a:gd name="connsiteY47" fmla="*/ 3274541 h 3274541"/>
              <a:gd name="connsiteX48" fmla="*/ 5554362 w 8631195"/>
              <a:gd name="connsiteY48" fmla="*/ 3268362 h 3274541"/>
              <a:gd name="connsiteX49" fmla="*/ 5721178 w 8631195"/>
              <a:gd name="connsiteY49" fmla="*/ 3237470 h 3274541"/>
              <a:gd name="connsiteX50" fmla="*/ 6141308 w 8631195"/>
              <a:gd name="connsiteY50" fmla="*/ 3231292 h 3274541"/>
              <a:gd name="connsiteX51" fmla="*/ 6184557 w 8631195"/>
              <a:gd name="connsiteY51" fmla="*/ 3200400 h 3274541"/>
              <a:gd name="connsiteX52" fmla="*/ 6536724 w 8631195"/>
              <a:gd name="connsiteY52" fmla="*/ 3064476 h 3274541"/>
              <a:gd name="connsiteX53" fmla="*/ 6641757 w 8631195"/>
              <a:gd name="connsiteY53" fmla="*/ 3033584 h 3274541"/>
              <a:gd name="connsiteX54" fmla="*/ 6913605 w 8631195"/>
              <a:gd name="connsiteY54" fmla="*/ 2990335 h 3274541"/>
              <a:gd name="connsiteX55" fmla="*/ 7098957 w 8631195"/>
              <a:gd name="connsiteY55" fmla="*/ 2922373 h 3274541"/>
              <a:gd name="connsiteX56" fmla="*/ 7309022 w 8631195"/>
              <a:gd name="connsiteY56" fmla="*/ 2811162 h 3274541"/>
              <a:gd name="connsiteX57" fmla="*/ 7494373 w 8631195"/>
              <a:gd name="connsiteY57" fmla="*/ 2755557 h 3274541"/>
              <a:gd name="connsiteX58" fmla="*/ 7661189 w 8631195"/>
              <a:gd name="connsiteY58" fmla="*/ 2675238 h 3274541"/>
              <a:gd name="connsiteX59" fmla="*/ 7784757 w 8631195"/>
              <a:gd name="connsiteY59" fmla="*/ 2607276 h 3274541"/>
              <a:gd name="connsiteX60" fmla="*/ 7914503 w 8631195"/>
              <a:gd name="connsiteY60" fmla="*/ 2551670 h 3274541"/>
              <a:gd name="connsiteX61" fmla="*/ 8087497 w 8631195"/>
              <a:gd name="connsiteY61" fmla="*/ 2428103 h 3274541"/>
              <a:gd name="connsiteX62" fmla="*/ 8155459 w 8631195"/>
              <a:gd name="connsiteY62" fmla="*/ 2391032 h 3274541"/>
              <a:gd name="connsiteX63" fmla="*/ 8291384 w 8631195"/>
              <a:gd name="connsiteY63" fmla="*/ 2267465 h 3274541"/>
              <a:gd name="connsiteX64" fmla="*/ 8359346 w 8631195"/>
              <a:gd name="connsiteY64" fmla="*/ 2211859 h 3274541"/>
              <a:gd name="connsiteX65" fmla="*/ 8458200 w 8631195"/>
              <a:gd name="connsiteY65" fmla="*/ 2100649 h 3274541"/>
              <a:gd name="connsiteX66" fmla="*/ 8513805 w 8631195"/>
              <a:gd name="connsiteY66" fmla="*/ 2001795 h 3274541"/>
              <a:gd name="connsiteX67" fmla="*/ 8532340 w 8631195"/>
              <a:gd name="connsiteY67" fmla="*/ 1940011 h 3274541"/>
              <a:gd name="connsiteX68" fmla="*/ 8538519 w 8631195"/>
              <a:gd name="connsiteY68" fmla="*/ 1729946 h 3274541"/>
              <a:gd name="connsiteX69" fmla="*/ 8550876 w 8631195"/>
              <a:gd name="connsiteY69" fmla="*/ 1594022 h 3274541"/>
              <a:gd name="connsiteX70" fmla="*/ 8557054 w 8631195"/>
              <a:gd name="connsiteY70" fmla="*/ 1501346 h 3274541"/>
              <a:gd name="connsiteX71" fmla="*/ 8569411 w 8631195"/>
              <a:gd name="connsiteY71" fmla="*/ 1291281 h 3274541"/>
              <a:gd name="connsiteX72" fmla="*/ 8587946 w 8631195"/>
              <a:gd name="connsiteY72" fmla="*/ 1087395 h 3274541"/>
              <a:gd name="connsiteX73" fmla="*/ 8631195 w 8631195"/>
              <a:gd name="connsiteY73" fmla="*/ 630195 h 3274541"/>
              <a:gd name="connsiteX74" fmla="*/ 8618838 w 8631195"/>
              <a:gd name="connsiteY74" fmla="*/ 321276 h 3274541"/>
              <a:gd name="connsiteX75" fmla="*/ 8587946 w 8631195"/>
              <a:gd name="connsiteY75" fmla="*/ 259492 h 3274541"/>
              <a:gd name="connsiteX76" fmla="*/ 8427308 w 8631195"/>
              <a:gd name="connsiteY76" fmla="*/ 123568 h 3274541"/>
              <a:gd name="connsiteX77" fmla="*/ 8254313 w 8631195"/>
              <a:gd name="connsiteY77" fmla="*/ 49427 h 3274541"/>
              <a:gd name="connsiteX78" fmla="*/ 7642654 w 8631195"/>
              <a:gd name="connsiteY78" fmla="*/ 18535 h 3274541"/>
              <a:gd name="connsiteX79" fmla="*/ 7444946 w 8631195"/>
              <a:gd name="connsiteY79" fmla="*/ 6178 h 3274541"/>
              <a:gd name="connsiteX80" fmla="*/ 7333735 w 8631195"/>
              <a:gd name="connsiteY80" fmla="*/ 0 h 3274541"/>
              <a:gd name="connsiteX81" fmla="*/ 6734432 w 8631195"/>
              <a:gd name="connsiteY81" fmla="*/ 6178 h 3274541"/>
              <a:gd name="connsiteX82" fmla="*/ 6474940 w 8631195"/>
              <a:gd name="connsiteY82" fmla="*/ 43249 h 3274541"/>
              <a:gd name="connsiteX83" fmla="*/ 6314303 w 8631195"/>
              <a:gd name="connsiteY83" fmla="*/ 111211 h 3274541"/>
              <a:gd name="connsiteX84" fmla="*/ 6221627 w 8631195"/>
              <a:gd name="connsiteY84" fmla="*/ 129746 h 3274541"/>
              <a:gd name="connsiteX85" fmla="*/ 6116595 w 8631195"/>
              <a:gd name="connsiteY85" fmla="*/ 172995 h 3274541"/>
              <a:gd name="connsiteX86" fmla="*/ 5925065 w 8631195"/>
              <a:gd name="connsiteY86" fmla="*/ 302741 h 3274541"/>
              <a:gd name="connsiteX87" fmla="*/ 5838568 w 8631195"/>
              <a:gd name="connsiteY87" fmla="*/ 395416 h 3274541"/>
              <a:gd name="connsiteX88" fmla="*/ 5715000 w 8631195"/>
              <a:gd name="connsiteY88" fmla="*/ 556054 h 3274541"/>
              <a:gd name="connsiteX89" fmla="*/ 5640859 w 8631195"/>
              <a:gd name="connsiteY89" fmla="*/ 624016 h 3274541"/>
              <a:gd name="connsiteX90" fmla="*/ 5498757 w 8631195"/>
              <a:gd name="connsiteY90" fmla="*/ 710514 h 3274541"/>
              <a:gd name="connsiteX91" fmla="*/ 5455508 w 8631195"/>
              <a:gd name="connsiteY91" fmla="*/ 729049 h 3274541"/>
              <a:gd name="connsiteX92" fmla="*/ 5381368 w 8631195"/>
              <a:gd name="connsiteY92" fmla="*/ 766119 h 3274541"/>
              <a:gd name="connsiteX93" fmla="*/ 5220730 w 8631195"/>
              <a:gd name="connsiteY93" fmla="*/ 790832 h 3274541"/>
              <a:gd name="connsiteX94" fmla="*/ 4726459 w 8631195"/>
              <a:gd name="connsiteY94" fmla="*/ 759941 h 3274541"/>
              <a:gd name="connsiteX95" fmla="*/ 4633784 w 8631195"/>
              <a:gd name="connsiteY95" fmla="*/ 735227 h 3274541"/>
              <a:gd name="connsiteX96" fmla="*/ 4399005 w 8631195"/>
              <a:gd name="connsiteY96" fmla="*/ 661086 h 3274541"/>
              <a:gd name="connsiteX97" fmla="*/ 4176584 w 8631195"/>
              <a:gd name="connsiteY97" fmla="*/ 599303 h 3274541"/>
              <a:gd name="connsiteX98" fmla="*/ 3558746 w 8631195"/>
              <a:gd name="connsiteY98" fmla="*/ 463378 h 3274541"/>
              <a:gd name="connsiteX99" fmla="*/ 3132438 w 8631195"/>
              <a:gd name="connsiteY99" fmla="*/ 426308 h 3274541"/>
              <a:gd name="connsiteX100" fmla="*/ 2885303 w 8631195"/>
              <a:gd name="connsiteY100" fmla="*/ 438665 h 3274541"/>
              <a:gd name="connsiteX101" fmla="*/ 2817340 w 8631195"/>
              <a:gd name="connsiteY101" fmla="*/ 463378 h 3274541"/>
              <a:gd name="connsiteX102" fmla="*/ 2774092 w 8631195"/>
              <a:gd name="connsiteY102" fmla="*/ 475735 h 3274541"/>
              <a:gd name="connsiteX103" fmla="*/ 2675238 w 8631195"/>
              <a:gd name="connsiteY103" fmla="*/ 512805 h 3274541"/>
              <a:gd name="connsiteX104" fmla="*/ 2613454 w 8631195"/>
              <a:gd name="connsiteY104" fmla="*/ 537519 h 3274541"/>
              <a:gd name="connsiteX105" fmla="*/ 2545492 w 8631195"/>
              <a:gd name="connsiteY105" fmla="*/ 556054 h 3274541"/>
              <a:gd name="connsiteX106" fmla="*/ 2489886 w 8631195"/>
              <a:gd name="connsiteY106" fmla="*/ 574589 h 3274541"/>
              <a:gd name="connsiteX107" fmla="*/ 2347784 w 8631195"/>
              <a:gd name="connsiteY107" fmla="*/ 593124 h 3274541"/>
              <a:gd name="connsiteX108" fmla="*/ 2230395 w 8631195"/>
              <a:gd name="connsiteY108" fmla="*/ 605481 h 3274541"/>
              <a:gd name="connsiteX109" fmla="*/ 1674340 w 8631195"/>
              <a:gd name="connsiteY109" fmla="*/ 599303 h 3274541"/>
              <a:gd name="connsiteX110" fmla="*/ 1482811 w 8631195"/>
              <a:gd name="connsiteY110" fmla="*/ 562232 h 3274541"/>
              <a:gd name="connsiteX111" fmla="*/ 1285103 w 8631195"/>
              <a:gd name="connsiteY111" fmla="*/ 537519 h 3274541"/>
              <a:gd name="connsiteX112" fmla="*/ 1204784 w 8631195"/>
              <a:gd name="connsiteY112" fmla="*/ 525162 h 3274541"/>
              <a:gd name="connsiteX113" fmla="*/ 908222 w 8631195"/>
              <a:gd name="connsiteY113" fmla="*/ 543697 h 3274541"/>
              <a:gd name="connsiteX114" fmla="*/ 840259 w 8631195"/>
              <a:gd name="connsiteY114" fmla="*/ 586946 h 3274541"/>
              <a:gd name="connsiteX115" fmla="*/ 803189 w 8631195"/>
              <a:gd name="connsiteY115" fmla="*/ 605481 h 3274541"/>
              <a:gd name="connsiteX116" fmla="*/ 784654 w 8631195"/>
              <a:gd name="connsiteY116" fmla="*/ 624016 h 3274541"/>
              <a:gd name="connsiteX117" fmla="*/ 747584 w 8631195"/>
              <a:gd name="connsiteY117" fmla="*/ 654908 h 3274541"/>
              <a:gd name="connsiteX118" fmla="*/ 735227 w 8631195"/>
              <a:gd name="connsiteY118" fmla="*/ 679622 h 3274541"/>
              <a:gd name="connsiteX119" fmla="*/ 716692 w 8631195"/>
              <a:gd name="connsiteY119" fmla="*/ 710514 h 32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631195" h="3274541" extrusionOk="0">
                <a:moveTo>
                  <a:pt x="716692" y="710514"/>
                </a:moveTo>
                <a:cubicBezTo>
                  <a:pt x="672414" y="711544"/>
                  <a:pt x="551801" y="695290"/>
                  <a:pt x="469557" y="685800"/>
                </a:cubicBezTo>
                <a:cubicBezTo>
                  <a:pt x="444668" y="682928"/>
                  <a:pt x="420461" y="672766"/>
                  <a:pt x="395416" y="673443"/>
                </a:cubicBezTo>
                <a:cubicBezTo>
                  <a:pt x="343579" y="674844"/>
                  <a:pt x="292443" y="685800"/>
                  <a:pt x="240957" y="691978"/>
                </a:cubicBezTo>
                <a:cubicBezTo>
                  <a:pt x="219565" y="709805"/>
                  <a:pt x="166620" y="752029"/>
                  <a:pt x="154459" y="772297"/>
                </a:cubicBezTo>
                <a:cubicBezTo>
                  <a:pt x="148281" y="782594"/>
                  <a:pt x="140893" y="792257"/>
                  <a:pt x="135924" y="803189"/>
                </a:cubicBezTo>
                <a:cubicBezTo>
                  <a:pt x="130534" y="815047"/>
                  <a:pt x="128270" y="828112"/>
                  <a:pt x="123568" y="840259"/>
                </a:cubicBezTo>
                <a:cubicBezTo>
                  <a:pt x="103550" y="891973"/>
                  <a:pt x="86584" y="945121"/>
                  <a:pt x="61784" y="994719"/>
                </a:cubicBezTo>
                <a:lnTo>
                  <a:pt x="24713" y="1068859"/>
                </a:lnTo>
                <a:cubicBezTo>
                  <a:pt x="20594" y="1087394"/>
                  <a:pt x="14398" y="1105588"/>
                  <a:pt x="12357" y="1124465"/>
                </a:cubicBezTo>
                <a:cubicBezTo>
                  <a:pt x="6143" y="1181942"/>
                  <a:pt x="0" y="1297459"/>
                  <a:pt x="0" y="1297459"/>
                </a:cubicBezTo>
                <a:cubicBezTo>
                  <a:pt x="2059" y="1371600"/>
                  <a:pt x="1016" y="1445892"/>
                  <a:pt x="6178" y="1519881"/>
                </a:cubicBezTo>
                <a:cubicBezTo>
                  <a:pt x="7221" y="1534838"/>
                  <a:pt x="15393" y="1548470"/>
                  <a:pt x="18535" y="1563130"/>
                </a:cubicBezTo>
                <a:cubicBezTo>
                  <a:pt x="21586" y="1577369"/>
                  <a:pt x="19679" y="1592714"/>
                  <a:pt x="24713" y="1606378"/>
                </a:cubicBezTo>
                <a:cubicBezTo>
                  <a:pt x="34265" y="1632305"/>
                  <a:pt x="49427" y="1655805"/>
                  <a:pt x="61784" y="1680519"/>
                </a:cubicBezTo>
                <a:cubicBezTo>
                  <a:pt x="89810" y="1736570"/>
                  <a:pt x="79197" y="1722150"/>
                  <a:pt x="135924" y="1785551"/>
                </a:cubicBezTo>
                <a:cubicBezTo>
                  <a:pt x="151460" y="1802915"/>
                  <a:pt x="170008" y="1817443"/>
                  <a:pt x="185351" y="1834978"/>
                </a:cubicBezTo>
                <a:cubicBezTo>
                  <a:pt x="198913" y="1850477"/>
                  <a:pt x="209330" y="1868507"/>
                  <a:pt x="222422" y="1884405"/>
                </a:cubicBezTo>
                <a:cubicBezTo>
                  <a:pt x="232896" y="1897123"/>
                  <a:pt x="289943" y="1961900"/>
                  <a:pt x="308919" y="1977081"/>
                </a:cubicBezTo>
                <a:cubicBezTo>
                  <a:pt x="357164" y="2015677"/>
                  <a:pt x="407977" y="2050951"/>
                  <a:pt x="457200" y="2088292"/>
                </a:cubicBezTo>
                <a:cubicBezTo>
                  <a:pt x="467706" y="2096262"/>
                  <a:pt x="478768" y="2103680"/>
                  <a:pt x="488092" y="2113005"/>
                </a:cubicBezTo>
                <a:cubicBezTo>
                  <a:pt x="529645" y="2154559"/>
                  <a:pt x="538795" y="2166169"/>
                  <a:pt x="593124" y="2205681"/>
                </a:cubicBezTo>
                <a:cubicBezTo>
                  <a:pt x="614840" y="2221475"/>
                  <a:pt x="636519" y="2238091"/>
                  <a:pt x="661086" y="2248930"/>
                </a:cubicBezTo>
                <a:cubicBezTo>
                  <a:pt x="706970" y="2269173"/>
                  <a:pt x="753149" y="2295021"/>
                  <a:pt x="803189" y="2298357"/>
                </a:cubicBezTo>
                <a:lnTo>
                  <a:pt x="895865" y="2304535"/>
                </a:lnTo>
                <a:lnTo>
                  <a:pt x="1173892" y="2298357"/>
                </a:lnTo>
                <a:cubicBezTo>
                  <a:pt x="1198676" y="2297487"/>
                  <a:pt x="1223235" y="2292498"/>
                  <a:pt x="1248032" y="2292178"/>
                </a:cubicBezTo>
                <a:lnTo>
                  <a:pt x="2131540" y="2286000"/>
                </a:lnTo>
                <a:cubicBezTo>
                  <a:pt x="2232454" y="2279822"/>
                  <a:pt x="2334195" y="2281763"/>
                  <a:pt x="2434281" y="2267465"/>
                </a:cubicBezTo>
                <a:cubicBezTo>
                  <a:pt x="2611245" y="2242184"/>
                  <a:pt x="2432839" y="2265756"/>
                  <a:pt x="2601097" y="2248930"/>
                </a:cubicBezTo>
                <a:cubicBezTo>
                  <a:pt x="2663919" y="2242648"/>
                  <a:pt x="2623707" y="2245643"/>
                  <a:pt x="2669059" y="2236573"/>
                </a:cubicBezTo>
                <a:cubicBezTo>
                  <a:pt x="2681343" y="2234116"/>
                  <a:pt x="2693846" y="2232852"/>
                  <a:pt x="2706130" y="2230395"/>
                </a:cubicBezTo>
                <a:cubicBezTo>
                  <a:pt x="2742818" y="2223057"/>
                  <a:pt x="2726130" y="2221346"/>
                  <a:pt x="2774092" y="2218038"/>
                </a:cubicBezTo>
                <a:cubicBezTo>
                  <a:pt x="2819339" y="2214917"/>
                  <a:pt x="2864708" y="2213919"/>
                  <a:pt x="2910016" y="2211859"/>
                </a:cubicBezTo>
                <a:cubicBezTo>
                  <a:pt x="2942967" y="2207740"/>
                  <a:pt x="2975791" y="2202422"/>
                  <a:pt x="3008870" y="2199503"/>
                </a:cubicBezTo>
                <a:cubicBezTo>
                  <a:pt x="3045854" y="2196240"/>
                  <a:pt x="3083021" y="2195570"/>
                  <a:pt x="3120081" y="2193324"/>
                </a:cubicBezTo>
                <a:lnTo>
                  <a:pt x="3212757" y="2187146"/>
                </a:lnTo>
                <a:cubicBezTo>
                  <a:pt x="3307492" y="2191265"/>
                  <a:pt x="3402806" y="2188261"/>
                  <a:pt x="3496962" y="2199503"/>
                </a:cubicBezTo>
                <a:cubicBezTo>
                  <a:pt x="3541624" y="2204836"/>
                  <a:pt x="3583718" y="2223345"/>
                  <a:pt x="3626708" y="2236573"/>
                </a:cubicBezTo>
                <a:cubicBezTo>
                  <a:pt x="3827749" y="2298432"/>
                  <a:pt x="3815840" y="2287168"/>
                  <a:pt x="3997411" y="2397211"/>
                </a:cubicBezTo>
                <a:cubicBezTo>
                  <a:pt x="4065373" y="2438400"/>
                  <a:pt x="4138308" y="2472325"/>
                  <a:pt x="4201297" y="2520778"/>
                </a:cubicBezTo>
                <a:cubicBezTo>
                  <a:pt x="4228070" y="2541373"/>
                  <a:pt x="4255401" y="2561262"/>
                  <a:pt x="4281616" y="2582562"/>
                </a:cubicBezTo>
                <a:cubicBezTo>
                  <a:pt x="4312760" y="2607867"/>
                  <a:pt x="4305523" y="2620630"/>
                  <a:pt x="4343400" y="2656703"/>
                </a:cubicBezTo>
                <a:cubicBezTo>
                  <a:pt x="4413127" y="2723109"/>
                  <a:pt x="4476648" y="2799412"/>
                  <a:pt x="4559643" y="2848232"/>
                </a:cubicBezTo>
                <a:cubicBezTo>
                  <a:pt x="4594654" y="2868827"/>
                  <a:pt x="4630879" y="2887485"/>
                  <a:pt x="4664676" y="2910016"/>
                </a:cubicBezTo>
                <a:cubicBezTo>
                  <a:pt x="4843593" y="3029294"/>
                  <a:pt x="4806301" y="3037701"/>
                  <a:pt x="5041557" y="3150973"/>
                </a:cubicBezTo>
                <a:cubicBezTo>
                  <a:pt x="5097162" y="3177746"/>
                  <a:pt x="5150632" y="3209503"/>
                  <a:pt x="5208373" y="3231292"/>
                </a:cubicBezTo>
                <a:cubicBezTo>
                  <a:pt x="5260255" y="3250870"/>
                  <a:pt x="5369011" y="3274541"/>
                  <a:pt x="5369011" y="3274541"/>
                </a:cubicBezTo>
                <a:cubicBezTo>
                  <a:pt x="5430795" y="3272481"/>
                  <a:pt x="5492884" y="3274834"/>
                  <a:pt x="5554362" y="3268362"/>
                </a:cubicBezTo>
                <a:cubicBezTo>
                  <a:pt x="5610602" y="3262442"/>
                  <a:pt x="5664740" y="3241034"/>
                  <a:pt x="5721178" y="3237470"/>
                </a:cubicBezTo>
                <a:cubicBezTo>
                  <a:pt x="5860958" y="3228642"/>
                  <a:pt x="6001265" y="3233351"/>
                  <a:pt x="6141308" y="3231292"/>
                </a:cubicBezTo>
                <a:cubicBezTo>
                  <a:pt x="6155724" y="3220995"/>
                  <a:pt x="6168493" y="3207872"/>
                  <a:pt x="6184557" y="3200400"/>
                </a:cubicBezTo>
                <a:cubicBezTo>
                  <a:pt x="6320622" y="3137114"/>
                  <a:pt x="6403680" y="3106489"/>
                  <a:pt x="6536724" y="3064476"/>
                </a:cubicBezTo>
                <a:cubicBezTo>
                  <a:pt x="6571524" y="3053487"/>
                  <a:pt x="6605939" y="3040573"/>
                  <a:pt x="6641757" y="3033584"/>
                </a:cubicBezTo>
                <a:cubicBezTo>
                  <a:pt x="6763791" y="3009773"/>
                  <a:pt x="6798475" y="3024874"/>
                  <a:pt x="6913605" y="2990335"/>
                </a:cubicBezTo>
                <a:cubicBezTo>
                  <a:pt x="6976636" y="2971426"/>
                  <a:pt x="7041602" y="2954635"/>
                  <a:pt x="7098957" y="2922373"/>
                </a:cubicBezTo>
                <a:cubicBezTo>
                  <a:pt x="7145735" y="2896060"/>
                  <a:pt x="7260685" y="2829288"/>
                  <a:pt x="7309022" y="2811162"/>
                </a:cubicBezTo>
                <a:cubicBezTo>
                  <a:pt x="7369419" y="2788513"/>
                  <a:pt x="7436255" y="2783540"/>
                  <a:pt x="7494373" y="2755557"/>
                </a:cubicBezTo>
                <a:cubicBezTo>
                  <a:pt x="7549978" y="2728784"/>
                  <a:pt x="7607113" y="2704980"/>
                  <a:pt x="7661189" y="2675238"/>
                </a:cubicBezTo>
                <a:cubicBezTo>
                  <a:pt x="7702378" y="2652584"/>
                  <a:pt x="7742508" y="2627886"/>
                  <a:pt x="7784757" y="2607276"/>
                </a:cubicBezTo>
                <a:cubicBezTo>
                  <a:pt x="7827047" y="2586647"/>
                  <a:pt x="7874010" y="2575635"/>
                  <a:pt x="7914503" y="2551670"/>
                </a:cubicBezTo>
                <a:cubicBezTo>
                  <a:pt x="7975487" y="2515577"/>
                  <a:pt x="8025286" y="2462037"/>
                  <a:pt x="8087497" y="2428103"/>
                </a:cubicBezTo>
                <a:cubicBezTo>
                  <a:pt x="8110151" y="2415746"/>
                  <a:pt x="8135189" y="2407002"/>
                  <a:pt x="8155459" y="2391032"/>
                </a:cubicBezTo>
                <a:cubicBezTo>
                  <a:pt x="8203556" y="2353137"/>
                  <a:pt x="8243993" y="2306240"/>
                  <a:pt x="8291384" y="2267465"/>
                </a:cubicBezTo>
                <a:cubicBezTo>
                  <a:pt x="8314038" y="2248930"/>
                  <a:pt x="8337532" y="2231376"/>
                  <a:pt x="8359346" y="2211859"/>
                </a:cubicBezTo>
                <a:cubicBezTo>
                  <a:pt x="8400342" y="2175178"/>
                  <a:pt x="8424870" y="2145089"/>
                  <a:pt x="8458200" y="2100649"/>
                </a:cubicBezTo>
                <a:cubicBezTo>
                  <a:pt x="8479952" y="2071646"/>
                  <a:pt x="8500663" y="2034649"/>
                  <a:pt x="8513805" y="2001795"/>
                </a:cubicBezTo>
                <a:cubicBezTo>
                  <a:pt x="8521790" y="1981831"/>
                  <a:pt x="8526162" y="1960606"/>
                  <a:pt x="8532340" y="1940011"/>
                </a:cubicBezTo>
                <a:cubicBezTo>
                  <a:pt x="8534400" y="1869989"/>
                  <a:pt x="8534771" y="1799898"/>
                  <a:pt x="8538519" y="1729946"/>
                </a:cubicBezTo>
                <a:cubicBezTo>
                  <a:pt x="8540953" y="1684516"/>
                  <a:pt x="8547199" y="1639368"/>
                  <a:pt x="8550876" y="1594022"/>
                </a:cubicBezTo>
                <a:cubicBezTo>
                  <a:pt x="8553378" y="1563163"/>
                  <a:pt x="8555162" y="1532249"/>
                  <a:pt x="8557054" y="1501346"/>
                </a:cubicBezTo>
                <a:cubicBezTo>
                  <a:pt x="8561340" y="1431334"/>
                  <a:pt x="8564191" y="1361229"/>
                  <a:pt x="8569411" y="1291281"/>
                </a:cubicBezTo>
                <a:cubicBezTo>
                  <a:pt x="8574490" y="1223228"/>
                  <a:pt x="8583346" y="1155482"/>
                  <a:pt x="8587946" y="1087395"/>
                </a:cubicBezTo>
                <a:cubicBezTo>
                  <a:pt x="8614569" y="693373"/>
                  <a:pt x="8578762" y="976251"/>
                  <a:pt x="8631195" y="630195"/>
                </a:cubicBezTo>
                <a:cubicBezTo>
                  <a:pt x="8627076" y="527222"/>
                  <a:pt x="8630780" y="423637"/>
                  <a:pt x="8618838" y="321276"/>
                </a:cubicBezTo>
                <a:cubicBezTo>
                  <a:pt x="8616170" y="298406"/>
                  <a:pt x="8600718" y="278650"/>
                  <a:pt x="8587946" y="259492"/>
                </a:cubicBezTo>
                <a:cubicBezTo>
                  <a:pt x="8541478" y="189791"/>
                  <a:pt x="8506275" y="163929"/>
                  <a:pt x="8427308" y="123568"/>
                </a:cubicBezTo>
                <a:cubicBezTo>
                  <a:pt x="8371444" y="95015"/>
                  <a:pt x="8316621" y="56758"/>
                  <a:pt x="8254313" y="49427"/>
                </a:cubicBezTo>
                <a:cubicBezTo>
                  <a:pt x="7970306" y="16014"/>
                  <a:pt x="8237929" y="44644"/>
                  <a:pt x="7642654" y="18535"/>
                </a:cubicBezTo>
                <a:cubicBezTo>
                  <a:pt x="7576686" y="15642"/>
                  <a:pt x="7510859" y="10133"/>
                  <a:pt x="7444946" y="6178"/>
                </a:cubicBezTo>
                <a:lnTo>
                  <a:pt x="7333735" y="0"/>
                </a:lnTo>
                <a:lnTo>
                  <a:pt x="6734432" y="6178"/>
                </a:lnTo>
                <a:cubicBezTo>
                  <a:pt x="6659863" y="8623"/>
                  <a:pt x="6552067" y="29638"/>
                  <a:pt x="6474940" y="43249"/>
                </a:cubicBezTo>
                <a:cubicBezTo>
                  <a:pt x="6421394" y="65903"/>
                  <a:pt x="6369324" y="92423"/>
                  <a:pt x="6314303" y="111211"/>
                </a:cubicBezTo>
                <a:cubicBezTo>
                  <a:pt x="6284489" y="121391"/>
                  <a:pt x="6251697" y="120349"/>
                  <a:pt x="6221627" y="129746"/>
                </a:cubicBezTo>
                <a:cubicBezTo>
                  <a:pt x="6185488" y="141040"/>
                  <a:pt x="6150664" y="156477"/>
                  <a:pt x="6116595" y="172995"/>
                </a:cubicBezTo>
                <a:cubicBezTo>
                  <a:pt x="6040755" y="209766"/>
                  <a:pt x="5987099" y="244985"/>
                  <a:pt x="5925065" y="302741"/>
                </a:cubicBezTo>
                <a:cubicBezTo>
                  <a:pt x="5894138" y="331535"/>
                  <a:pt x="5865326" y="362711"/>
                  <a:pt x="5838568" y="395416"/>
                </a:cubicBezTo>
                <a:cubicBezTo>
                  <a:pt x="5775873" y="472043"/>
                  <a:pt x="5773787" y="497268"/>
                  <a:pt x="5715000" y="556054"/>
                </a:cubicBezTo>
                <a:cubicBezTo>
                  <a:pt x="5691294" y="579760"/>
                  <a:pt x="5667145" y="603207"/>
                  <a:pt x="5640859" y="624016"/>
                </a:cubicBezTo>
                <a:cubicBezTo>
                  <a:pt x="5603094" y="653913"/>
                  <a:pt x="5542537" y="688624"/>
                  <a:pt x="5498757" y="710514"/>
                </a:cubicBezTo>
                <a:cubicBezTo>
                  <a:pt x="5484728" y="717528"/>
                  <a:pt x="5469683" y="722335"/>
                  <a:pt x="5455508" y="729049"/>
                </a:cubicBezTo>
                <a:cubicBezTo>
                  <a:pt x="5430537" y="740877"/>
                  <a:pt x="5407365" y="756760"/>
                  <a:pt x="5381368" y="766119"/>
                </a:cubicBezTo>
                <a:cubicBezTo>
                  <a:pt x="5323496" y="786953"/>
                  <a:pt x="5280938" y="786201"/>
                  <a:pt x="5220730" y="790832"/>
                </a:cubicBezTo>
                <a:cubicBezTo>
                  <a:pt x="5055973" y="780535"/>
                  <a:pt x="4890802" y="775510"/>
                  <a:pt x="4726459" y="759941"/>
                </a:cubicBezTo>
                <a:cubicBezTo>
                  <a:pt x="4694630" y="756926"/>
                  <a:pt x="4664391" y="744467"/>
                  <a:pt x="4633784" y="735227"/>
                </a:cubicBezTo>
                <a:cubicBezTo>
                  <a:pt x="4555217" y="711508"/>
                  <a:pt x="4477671" y="684473"/>
                  <a:pt x="4399005" y="661086"/>
                </a:cubicBezTo>
                <a:cubicBezTo>
                  <a:pt x="4325248" y="639158"/>
                  <a:pt x="4250985" y="618936"/>
                  <a:pt x="4176584" y="599303"/>
                </a:cubicBezTo>
                <a:cubicBezTo>
                  <a:pt x="4015132" y="556698"/>
                  <a:pt x="3692117" y="478620"/>
                  <a:pt x="3558746" y="463378"/>
                </a:cubicBezTo>
                <a:cubicBezTo>
                  <a:pt x="3272814" y="430701"/>
                  <a:pt x="3414928" y="442925"/>
                  <a:pt x="3132438" y="426308"/>
                </a:cubicBezTo>
                <a:cubicBezTo>
                  <a:pt x="3050060" y="430427"/>
                  <a:pt x="2967219" y="429028"/>
                  <a:pt x="2885303" y="438665"/>
                </a:cubicBezTo>
                <a:cubicBezTo>
                  <a:pt x="2861363" y="441481"/>
                  <a:pt x="2840209" y="455755"/>
                  <a:pt x="2817340" y="463378"/>
                </a:cubicBezTo>
                <a:cubicBezTo>
                  <a:pt x="2803116" y="468119"/>
                  <a:pt x="2788508" y="471616"/>
                  <a:pt x="2774092" y="475735"/>
                </a:cubicBezTo>
                <a:cubicBezTo>
                  <a:pt x="2713818" y="511899"/>
                  <a:pt x="2772866" y="480262"/>
                  <a:pt x="2675238" y="512805"/>
                </a:cubicBezTo>
                <a:cubicBezTo>
                  <a:pt x="2654195" y="519819"/>
                  <a:pt x="2634497" y="530505"/>
                  <a:pt x="2613454" y="537519"/>
                </a:cubicBezTo>
                <a:cubicBezTo>
                  <a:pt x="2591178" y="544945"/>
                  <a:pt x="2567983" y="549307"/>
                  <a:pt x="2545492" y="556054"/>
                </a:cubicBezTo>
                <a:cubicBezTo>
                  <a:pt x="2526778" y="561668"/>
                  <a:pt x="2508938" y="570259"/>
                  <a:pt x="2489886" y="574589"/>
                </a:cubicBezTo>
                <a:cubicBezTo>
                  <a:pt x="2444738" y="584850"/>
                  <a:pt x="2394017" y="588257"/>
                  <a:pt x="2347784" y="593124"/>
                </a:cubicBezTo>
                <a:cubicBezTo>
                  <a:pt x="2186942" y="610055"/>
                  <a:pt x="2404697" y="588052"/>
                  <a:pt x="2230395" y="605481"/>
                </a:cubicBezTo>
                <a:lnTo>
                  <a:pt x="1674340" y="599303"/>
                </a:lnTo>
                <a:cubicBezTo>
                  <a:pt x="1609421" y="595547"/>
                  <a:pt x="1546849" y="573533"/>
                  <a:pt x="1482811" y="562232"/>
                </a:cubicBezTo>
                <a:cubicBezTo>
                  <a:pt x="1278021" y="526092"/>
                  <a:pt x="1434507" y="555447"/>
                  <a:pt x="1285103" y="537519"/>
                </a:cubicBezTo>
                <a:cubicBezTo>
                  <a:pt x="1258208" y="534292"/>
                  <a:pt x="1231557" y="529281"/>
                  <a:pt x="1204784" y="525162"/>
                </a:cubicBezTo>
                <a:cubicBezTo>
                  <a:pt x="1105930" y="531340"/>
                  <a:pt x="1006504" y="531412"/>
                  <a:pt x="908222" y="543697"/>
                </a:cubicBezTo>
                <a:cubicBezTo>
                  <a:pt x="865634" y="549021"/>
                  <a:pt x="864870" y="566438"/>
                  <a:pt x="840259" y="586946"/>
                </a:cubicBezTo>
                <a:cubicBezTo>
                  <a:pt x="824288" y="600255"/>
                  <a:pt x="821767" y="599289"/>
                  <a:pt x="803189" y="605481"/>
                </a:cubicBezTo>
                <a:cubicBezTo>
                  <a:pt x="797011" y="611659"/>
                  <a:pt x="791366" y="618422"/>
                  <a:pt x="784654" y="624016"/>
                </a:cubicBezTo>
                <a:cubicBezTo>
                  <a:pt x="765529" y="639954"/>
                  <a:pt x="763510" y="632612"/>
                  <a:pt x="747584" y="654908"/>
                </a:cubicBezTo>
                <a:cubicBezTo>
                  <a:pt x="742231" y="662403"/>
                  <a:pt x="740580" y="672127"/>
                  <a:pt x="735227" y="679622"/>
                </a:cubicBezTo>
                <a:cubicBezTo>
                  <a:pt x="715236" y="707610"/>
                  <a:pt x="760970" y="709484"/>
                  <a:pt x="716692" y="710514"/>
                </a:cubicBezTo>
                <a:close/>
              </a:path>
            </a:pathLst>
          </a:cu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sz="2400"/>
          </a:p>
        </p:txBody>
      </p:sp>
      <p:sp>
        <p:nvSpPr>
          <p:cNvPr id="5" name="ZoneTexte 4"/>
          <p:cNvSpPr txBox="1"/>
          <p:nvPr/>
        </p:nvSpPr>
        <p:spPr bwMode="auto">
          <a:xfrm rot="20180511">
            <a:off x="5237897" y="3231030"/>
            <a:ext cx="5303055" cy="461665"/>
          </a:xfrm>
          <a:prstGeom prst="rect">
            <a:avLst/>
          </a:prstGeom>
          <a:noFill/>
        </p:spPr>
        <p:txBody>
          <a:bodyPr wrap="none" rtlCol="0">
            <a:spAutoFit/>
          </a:bodyPr>
          <a:lstStyle/>
          <a:p>
            <a:pPr>
              <a:defRPr/>
            </a:pPr>
            <a:r>
              <a:rPr lang="en-GB" sz="2400" dirty="0" err="1">
                <a:solidFill>
                  <a:srgbClr val="FF0000"/>
                </a:solidFill>
                <a:latin typeface="Bahnschrift Light"/>
              </a:rPr>
              <a:t>Expérimentation</a:t>
            </a:r>
            <a:r>
              <a:rPr lang="en-GB" sz="2400" dirty="0">
                <a:solidFill>
                  <a:srgbClr val="FF0000"/>
                </a:solidFill>
                <a:latin typeface="Bahnschrift Light"/>
              </a:rPr>
              <a:t> </a:t>
            </a:r>
            <a:r>
              <a:rPr lang="en-GB" sz="2400" dirty="0" err="1">
                <a:solidFill>
                  <a:srgbClr val="FF0000"/>
                </a:solidFill>
                <a:latin typeface="Bahnschrift Light"/>
              </a:rPr>
              <a:t>TF@Lautaret</a:t>
            </a:r>
            <a:r>
              <a:rPr lang="en-GB" sz="2400" dirty="0">
                <a:solidFill>
                  <a:srgbClr val="FF0000"/>
                </a:solidFill>
                <a:latin typeface="Bahnschrift Light"/>
              </a:rPr>
              <a:t> </a:t>
            </a:r>
            <a:r>
              <a:rPr lang="en-GB" sz="2400" dirty="0" err="1">
                <a:solidFill>
                  <a:srgbClr val="FF0000"/>
                </a:solidFill>
                <a:latin typeface="Bahnschrift Light"/>
              </a:rPr>
              <a:t>mai</a:t>
            </a:r>
            <a:r>
              <a:rPr lang="en-GB" sz="2400" dirty="0">
                <a:solidFill>
                  <a:srgbClr val="FF0000"/>
                </a:solidFill>
                <a:latin typeface="Bahnschrift Light"/>
              </a:rPr>
              <a:t> 24</a:t>
            </a:r>
            <a:endParaRPr sz="2400" dirty="0"/>
          </a:p>
        </p:txBody>
      </p:sp>
      <p:pic>
        <p:nvPicPr>
          <p:cNvPr id="7" name="Image 6" descr="Une image contenant plein air, herbe, ciel, nature&#10;&#10;Description générée automatiquement">
            <a:extLst>
              <a:ext uri="{FF2B5EF4-FFF2-40B4-BE49-F238E27FC236}">
                <a16:creationId xmlns:a16="http://schemas.microsoft.com/office/drawing/2014/main" id="{79F18397-06BE-EA7E-FF05-078D35CC727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785109" y="4680151"/>
            <a:ext cx="3112454" cy="2074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rcRect t="6360"/>
          <a:stretch/>
        </p:blipFill>
        <p:spPr>
          <a:xfrm>
            <a:off x="3064405" y="669332"/>
            <a:ext cx="6341446" cy="5710490"/>
          </a:xfrm>
          <a:prstGeom prst="rect">
            <a:avLst/>
          </a:prstGeom>
        </p:spPr>
      </p:pic>
      <p:sp>
        <p:nvSpPr>
          <p:cNvPr id="12" name="Rectangle 11"/>
          <p:cNvSpPr/>
          <p:nvPr/>
        </p:nvSpPr>
        <p:spPr>
          <a:xfrm>
            <a:off x="5026897" y="6538912"/>
            <a:ext cx="4587261" cy="276999"/>
          </a:xfrm>
          <a:prstGeom prst="rect">
            <a:avLst/>
          </a:prstGeom>
        </p:spPr>
        <p:txBody>
          <a:bodyPr wrap="square">
            <a:spAutoFit/>
          </a:bodyPr>
          <a:lstStyle/>
          <a:p>
            <a:r>
              <a:rPr lang="fr-FR" sz="1200" i="1" dirty="0"/>
              <a:t>Infrastructure de collecte de données ConnecSenS © Erwan Roussel</a:t>
            </a:r>
          </a:p>
        </p:txBody>
      </p:sp>
      <p:sp>
        <p:nvSpPr>
          <p:cNvPr id="2" name="Espace réservé du numéro de diapositive 1">
            <a:extLst>
              <a:ext uri="{FF2B5EF4-FFF2-40B4-BE49-F238E27FC236}">
                <a16:creationId xmlns:a16="http://schemas.microsoft.com/office/drawing/2014/main" id="{6E545FFE-C88E-452F-BBA0-85D2FF193A30}"/>
              </a:ext>
            </a:extLst>
          </p:cNvPr>
          <p:cNvSpPr>
            <a:spLocks noGrp="1"/>
          </p:cNvSpPr>
          <p:nvPr>
            <p:ph type="sldNum" sz="quarter" idx="12"/>
          </p:nvPr>
        </p:nvSpPr>
        <p:spPr/>
        <p:txBody>
          <a:bodyPr/>
          <a:lstStyle/>
          <a:p>
            <a:pPr>
              <a:defRPr/>
            </a:pPr>
            <a:fld id="{31A989F6-3CB0-47DA-816F-8C8483479B4E}" type="slidenum">
              <a:rPr lang="fr-FR" smtClean="0"/>
              <a:t>2</a:t>
            </a:fld>
            <a:endParaRPr lang="fr-FR"/>
          </a:p>
        </p:txBody>
      </p:sp>
      <p:sp>
        <p:nvSpPr>
          <p:cNvPr id="3" name="ZoneTexte 2">
            <a:extLst>
              <a:ext uri="{FF2B5EF4-FFF2-40B4-BE49-F238E27FC236}">
                <a16:creationId xmlns:a16="http://schemas.microsoft.com/office/drawing/2014/main" id="{9B718ED3-B1C9-D2EA-C709-9FD6B6773029}"/>
              </a:ext>
            </a:extLst>
          </p:cNvPr>
          <p:cNvSpPr txBox="1"/>
          <p:nvPr/>
        </p:nvSpPr>
        <p:spPr>
          <a:xfrm>
            <a:off x="8600048" y="4577552"/>
            <a:ext cx="3467616" cy="338554"/>
          </a:xfrm>
          <a:custGeom>
            <a:avLst/>
            <a:gdLst>
              <a:gd name="connsiteX0" fmla="*/ 0 w 3467616"/>
              <a:gd name="connsiteY0" fmla="*/ 0 h 338554"/>
              <a:gd name="connsiteX1" fmla="*/ 577936 w 3467616"/>
              <a:gd name="connsiteY1" fmla="*/ 0 h 338554"/>
              <a:gd name="connsiteX2" fmla="*/ 1155872 w 3467616"/>
              <a:gd name="connsiteY2" fmla="*/ 0 h 338554"/>
              <a:gd name="connsiteX3" fmla="*/ 1733808 w 3467616"/>
              <a:gd name="connsiteY3" fmla="*/ 0 h 338554"/>
              <a:gd name="connsiteX4" fmla="*/ 2242392 w 3467616"/>
              <a:gd name="connsiteY4" fmla="*/ 0 h 338554"/>
              <a:gd name="connsiteX5" fmla="*/ 2716299 w 3467616"/>
              <a:gd name="connsiteY5" fmla="*/ 0 h 338554"/>
              <a:gd name="connsiteX6" fmla="*/ 3467616 w 3467616"/>
              <a:gd name="connsiteY6" fmla="*/ 0 h 338554"/>
              <a:gd name="connsiteX7" fmla="*/ 3467616 w 3467616"/>
              <a:gd name="connsiteY7" fmla="*/ 338554 h 338554"/>
              <a:gd name="connsiteX8" fmla="*/ 2820328 w 3467616"/>
              <a:gd name="connsiteY8" fmla="*/ 338554 h 338554"/>
              <a:gd name="connsiteX9" fmla="*/ 2346420 w 3467616"/>
              <a:gd name="connsiteY9" fmla="*/ 338554 h 338554"/>
              <a:gd name="connsiteX10" fmla="*/ 1837836 w 3467616"/>
              <a:gd name="connsiteY10" fmla="*/ 338554 h 338554"/>
              <a:gd name="connsiteX11" fmla="*/ 1329253 w 3467616"/>
              <a:gd name="connsiteY11" fmla="*/ 338554 h 338554"/>
              <a:gd name="connsiteX12" fmla="*/ 751317 w 3467616"/>
              <a:gd name="connsiteY12" fmla="*/ 338554 h 338554"/>
              <a:gd name="connsiteX13" fmla="*/ 0 w 3467616"/>
              <a:gd name="connsiteY13" fmla="*/ 338554 h 338554"/>
              <a:gd name="connsiteX14" fmla="*/ 0 w 3467616"/>
              <a:gd name="connsiteY14"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7616" h="338554" extrusionOk="0">
                <a:moveTo>
                  <a:pt x="0" y="0"/>
                </a:moveTo>
                <a:cubicBezTo>
                  <a:pt x="202216" y="-32483"/>
                  <a:pt x="295625" y="17059"/>
                  <a:pt x="577936" y="0"/>
                </a:cubicBezTo>
                <a:cubicBezTo>
                  <a:pt x="860247" y="-17059"/>
                  <a:pt x="974954" y="28340"/>
                  <a:pt x="1155872" y="0"/>
                </a:cubicBezTo>
                <a:cubicBezTo>
                  <a:pt x="1336790" y="-28340"/>
                  <a:pt x="1526720" y="57135"/>
                  <a:pt x="1733808" y="0"/>
                </a:cubicBezTo>
                <a:cubicBezTo>
                  <a:pt x="1940896" y="-57135"/>
                  <a:pt x="1999055" y="26964"/>
                  <a:pt x="2242392" y="0"/>
                </a:cubicBezTo>
                <a:cubicBezTo>
                  <a:pt x="2485729" y="-26964"/>
                  <a:pt x="2521019" y="21675"/>
                  <a:pt x="2716299" y="0"/>
                </a:cubicBezTo>
                <a:cubicBezTo>
                  <a:pt x="2911579" y="-21675"/>
                  <a:pt x="3286019" y="15502"/>
                  <a:pt x="3467616" y="0"/>
                </a:cubicBezTo>
                <a:cubicBezTo>
                  <a:pt x="3500668" y="69491"/>
                  <a:pt x="3430405" y="222310"/>
                  <a:pt x="3467616" y="338554"/>
                </a:cubicBezTo>
                <a:cubicBezTo>
                  <a:pt x="3244428" y="343854"/>
                  <a:pt x="3069565" y="297826"/>
                  <a:pt x="2820328" y="338554"/>
                </a:cubicBezTo>
                <a:cubicBezTo>
                  <a:pt x="2571091" y="379282"/>
                  <a:pt x="2492263" y="329197"/>
                  <a:pt x="2346420" y="338554"/>
                </a:cubicBezTo>
                <a:cubicBezTo>
                  <a:pt x="2200577" y="347911"/>
                  <a:pt x="2081984" y="312899"/>
                  <a:pt x="1837836" y="338554"/>
                </a:cubicBezTo>
                <a:cubicBezTo>
                  <a:pt x="1593688" y="364209"/>
                  <a:pt x="1450589" y="322335"/>
                  <a:pt x="1329253" y="338554"/>
                </a:cubicBezTo>
                <a:cubicBezTo>
                  <a:pt x="1207917" y="354773"/>
                  <a:pt x="1011758" y="313900"/>
                  <a:pt x="751317" y="338554"/>
                </a:cubicBezTo>
                <a:cubicBezTo>
                  <a:pt x="490876" y="363208"/>
                  <a:pt x="334238" y="324038"/>
                  <a:pt x="0" y="338554"/>
                </a:cubicBezTo>
                <a:cubicBezTo>
                  <a:pt x="-25573" y="232935"/>
                  <a:pt x="16714" y="125709"/>
                  <a:pt x="0" y="0"/>
                </a:cubicBezTo>
                <a:close/>
              </a:path>
            </a:pathLst>
          </a:custGeom>
          <a:no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sz="1600" dirty="0">
                <a:latin typeface="Posterama" panose="020B0504020200020000" pitchFamily="34" charset="0"/>
                <a:cs typeface="Posterama" panose="020B0504020200020000" pitchFamily="34" charset="0"/>
              </a:rPr>
              <a:t>Planète sous pression anthropique</a:t>
            </a:r>
          </a:p>
        </p:txBody>
      </p:sp>
      <p:sp>
        <p:nvSpPr>
          <p:cNvPr id="4" name="ZoneTexte 3">
            <a:extLst>
              <a:ext uri="{FF2B5EF4-FFF2-40B4-BE49-F238E27FC236}">
                <a16:creationId xmlns:a16="http://schemas.microsoft.com/office/drawing/2014/main" id="{67CAAFE8-82D2-A3C0-2258-BF84234132ED}"/>
              </a:ext>
            </a:extLst>
          </p:cNvPr>
          <p:cNvSpPr txBox="1"/>
          <p:nvPr/>
        </p:nvSpPr>
        <p:spPr>
          <a:xfrm>
            <a:off x="9583236" y="2492896"/>
            <a:ext cx="2307042" cy="369332"/>
          </a:xfrm>
          <a:custGeom>
            <a:avLst/>
            <a:gdLst>
              <a:gd name="connsiteX0" fmla="*/ 0 w 2307042"/>
              <a:gd name="connsiteY0" fmla="*/ 0 h 369332"/>
              <a:gd name="connsiteX1" fmla="*/ 2307042 w 2307042"/>
              <a:gd name="connsiteY1" fmla="*/ 0 h 369332"/>
              <a:gd name="connsiteX2" fmla="*/ 2307042 w 2307042"/>
              <a:gd name="connsiteY2" fmla="*/ 369332 h 369332"/>
              <a:gd name="connsiteX3" fmla="*/ 0 w 2307042"/>
              <a:gd name="connsiteY3" fmla="*/ 369332 h 369332"/>
              <a:gd name="connsiteX4" fmla="*/ 0 w 2307042"/>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042" h="369332" extrusionOk="0">
                <a:moveTo>
                  <a:pt x="0" y="0"/>
                </a:moveTo>
                <a:cubicBezTo>
                  <a:pt x="356743" y="17718"/>
                  <a:pt x="1916931" y="-163378"/>
                  <a:pt x="2307042" y="0"/>
                </a:cubicBezTo>
                <a:cubicBezTo>
                  <a:pt x="2288804" y="73055"/>
                  <a:pt x="2340029" y="258315"/>
                  <a:pt x="2307042" y="369332"/>
                </a:cubicBezTo>
                <a:cubicBezTo>
                  <a:pt x="1603067" y="305699"/>
                  <a:pt x="807064" y="429805"/>
                  <a:pt x="0" y="369332"/>
                </a:cubicBezTo>
                <a:cubicBezTo>
                  <a:pt x="-18603" y="250140"/>
                  <a:pt x="29347" y="43827"/>
                  <a:pt x="0" y="0"/>
                </a:cubicBezTo>
                <a:close/>
              </a:path>
            </a:pathLst>
          </a:custGeom>
          <a:noFill/>
          <a:ln>
            <a:solidFill>
              <a:schemeClr val="tx1"/>
            </a:solidFill>
            <a:extLst>
              <a:ext uri="{C807C97D-BFC1-408E-A445-0C87EB9F89A2}">
                <ask:lineSketchStyleProps xmlns:ask="http://schemas.microsoft.com/office/drawing/2018/sketchyshapes" sd="2672717956">
                  <a:prstGeom prst="rect">
                    <a:avLst/>
                  </a:prstGeom>
                  <ask:type>
                    <ask:lineSketchCurved/>
                  </ask:type>
                </ask:lineSketchStyleProps>
              </a:ext>
            </a:extLst>
          </a:ln>
        </p:spPr>
        <p:txBody>
          <a:bodyPr wrap="none" rtlCol="0">
            <a:spAutoFit/>
          </a:bodyPr>
          <a:lstStyle/>
          <a:p>
            <a:r>
              <a:rPr lang="fr-FR" dirty="0">
                <a:latin typeface="Posterama" panose="020B0504020200020000" pitchFamily="34" charset="0"/>
                <a:cs typeface="Posterama" panose="020B0504020200020000" pitchFamily="34" charset="0"/>
              </a:rPr>
              <a:t>Modélisation-action</a:t>
            </a:r>
          </a:p>
        </p:txBody>
      </p:sp>
      <p:sp>
        <p:nvSpPr>
          <p:cNvPr id="7" name="ZoneTexte 6">
            <a:extLst>
              <a:ext uri="{FF2B5EF4-FFF2-40B4-BE49-F238E27FC236}">
                <a16:creationId xmlns:a16="http://schemas.microsoft.com/office/drawing/2014/main" id="{5B0D927B-BF1F-8E4D-93B8-D7E4C9899483}"/>
              </a:ext>
            </a:extLst>
          </p:cNvPr>
          <p:cNvSpPr txBox="1"/>
          <p:nvPr/>
        </p:nvSpPr>
        <p:spPr>
          <a:xfrm>
            <a:off x="1451611" y="3573016"/>
            <a:ext cx="1904689" cy="369332"/>
          </a:xfrm>
          <a:custGeom>
            <a:avLst/>
            <a:gdLst>
              <a:gd name="connsiteX0" fmla="*/ 0 w 1904689"/>
              <a:gd name="connsiteY0" fmla="*/ 0 h 369332"/>
              <a:gd name="connsiteX1" fmla="*/ 476172 w 1904689"/>
              <a:gd name="connsiteY1" fmla="*/ 0 h 369332"/>
              <a:gd name="connsiteX2" fmla="*/ 952345 w 1904689"/>
              <a:gd name="connsiteY2" fmla="*/ 0 h 369332"/>
              <a:gd name="connsiteX3" fmla="*/ 1428517 w 1904689"/>
              <a:gd name="connsiteY3" fmla="*/ 0 h 369332"/>
              <a:gd name="connsiteX4" fmla="*/ 1904689 w 1904689"/>
              <a:gd name="connsiteY4" fmla="*/ 0 h 369332"/>
              <a:gd name="connsiteX5" fmla="*/ 1904689 w 1904689"/>
              <a:gd name="connsiteY5" fmla="*/ 369332 h 369332"/>
              <a:gd name="connsiteX6" fmla="*/ 1409470 w 1904689"/>
              <a:gd name="connsiteY6" fmla="*/ 369332 h 369332"/>
              <a:gd name="connsiteX7" fmla="*/ 914251 w 1904689"/>
              <a:gd name="connsiteY7" fmla="*/ 369332 h 369332"/>
              <a:gd name="connsiteX8" fmla="*/ 0 w 1904689"/>
              <a:gd name="connsiteY8" fmla="*/ 369332 h 369332"/>
              <a:gd name="connsiteX9" fmla="*/ 0 w 1904689"/>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4689" h="369332" extrusionOk="0">
                <a:moveTo>
                  <a:pt x="0" y="0"/>
                </a:moveTo>
                <a:cubicBezTo>
                  <a:pt x="206096" y="-14456"/>
                  <a:pt x="299309" y="46613"/>
                  <a:pt x="476172" y="0"/>
                </a:cubicBezTo>
                <a:cubicBezTo>
                  <a:pt x="653035" y="-46613"/>
                  <a:pt x="784268" y="11508"/>
                  <a:pt x="952345" y="0"/>
                </a:cubicBezTo>
                <a:cubicBezTo>
                  <a:pt x="1120422" y="-11508"/>
                  <a:pt x="1239832" y="14606"/>
                  <a:pt x="1428517" y="0"/>
                </a:cubicBezTo>
                <a:cubicBezTo>
                  <a:pt x="1617202" y="-14606"/>
                  <a:pt x="1729736" y="3603"/>
                  <a:pt x="1904689" y="0"/>
                </a:cubicBezTo>
                <a:cubicBezTo>
                  <a:pt x="1914620" y="122794"/>
                  <a:pt x="1895958" y="264381"/>
                  <a:pt x="1904689" y="369332"/>
                </a:cubicBezTo>
                <a:cubicBezTo>
                  <a:pt x="1663081" y="388004"/>
                  <a:pt x="1510690" y="337116"/>
                  <a:pt x="1409470" y="369332"/>
                </a:cubicBezTo>
                <a:cubicBezTo>
                  <a:pt x="1308250" y="401548"/>
                  <a:pt x="1110258" y="352073"/>
                  <a:pt x="914251" y="369332"/>
                </a:cubicBezTo>
                <a:cubicBezTo>
                  <a:pt x="718244" y="386591"/>
                  <a:pt x="356029" y="326501"/>
                  <a:pt x="0" y="369332"/>
                </a:cubicBezTo>
                <a:cubicBezTo>
                  <a:pt x="-12512" y="222157"/>
                  <a:pt x="28288" y="136634"/>
                  <a:pt x="0" y="0"/>
                </a:cubicBezTo>
                <a:close/>
              </a:path>
            </a:pathLst>
          </a:custGeom>
          <a:no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dirty="0">
                <a:latin typeface="Posterama" panose="020B0504020200020000" pitchFamily="34" charset="0"/>
                <a:cs typeface="Posterama" panose="020B0504020200020000" pitchFamily="34" charset="0"/>
              </a:rPr>
              <a:t>Capteurs-IoT-IA</a:t>
            </a:r>
          </a:p>
        </p:txBody>
      </p:sp>
      <p:sp>
        <p:nvSpPr>
          <p:cNvPr id="8" name="ZoneTexte 7">
            <a:extLst>
              <a:ext uri="{FF2B5EF4-FFF2-40B4-BE49-F238E27FC236}">
                <a16:creationId xmlns:a16="http://schemas.microsoft.com/office/drawing/2014/main" id="{4EB4D3DD-429C-B2A7-ED67-829A4F31295A}"/>
              </a:ext>
            </a:extLst>
          </p:cNvPr>
          <p:cNvSpPr txBox="1"/>
          <p:nvPr/>
        </p:nvSpPr>
        <p:spPr>
          <a:xfrm>
            <a:off x="2338957" y="828422"/>
            <a:ext cx="2438488" cy="369332"/>
          </a:xfrm>
          <a:custGeom>
            <a:avLst/>
            <a:gdLst>
              <a:gd name="connsiteX0" fmla="*/ 0 w 2438488"/>
              <a:gd name="connsiteY0" fmla="*/ 0 h 369332"/>
              <a:gd name="connsiteX1" fmla="*/ 2438488 w 2438488"/>
              <a:gd name="connsiteY1" fmla="*/ 0 h 369332"/>
              <a:gd name="connsiteX2" fmla="*/ 2438488 w 2438488"/>
              <a:gd name="connsiteY2" fmla="*/ 369332 h 369332"/>
              <a:gd name="connsiteX3" fmla="*/ 0 w 2438488"/>
              <a:gd name="connsiteY3" fmla="*/ 369332 h 369332"/>
              <a:gd name="connsiteX4" fmla="*/ 0 w 2438488"/>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88" h="369332" extrusionOk="0">
                <a:moveTo>
                  <a:pt x="0" y="0"/>
                </a:moveTo>
                <a:cubicBezTo>
                  <a:pt x="646238" y="17718"/>
                  <a:pt x="1839674" y="-163378"/>
                  <a:pt x="2438488" y="0"/>
                </a:cubicBezTo>
                <a:cubicBezTo>
                  <a:pt x="2420250" y="73055"/>
                  <a:pt x="2471475" y="258315"/>
                  <a:pt x="2438488" y="369332"/>
                </a:cubicBezTo>
                <a:cubicBezTo>
                  <a:pt x="1359483" y="305699"/>
                  <a:pt x="292522" y="429805"/>
                  <a:pt x="0" y="369332"/>
                </a:cubicBezTo>
                <a:cubicBezTo>
                  <a:pt x="-18603" y="250140"/>
                  <a:pt x="29347" y="43827"/>
                  <a:pt x="0" y="0"/>
                </a:cubicBezTo>
                <a:close/>
              </a:path>
            </a:pathLst>
          </a:custGeom>
          <a:noFill/>
          <a:ln>
            <a:solidFill>
              <a:schemeClr val="tx1"/>
            </a:solidFill>
            <a:extLst>
              <a:ext uri="{C807C97D-BFC1-408E-A445-0C87EB9F89A2}">
                <ask:lineSketchStyleProps xmlns:ask="http://schemas.microsoft.com/office/drawing/2018/sketchyshapes" sd="2672717956">
                  <a:prstGeom prst="rect">
                    <a:avLst/>
                  </a:prstGeom>
                  <ask:type>
                    <ask:lineSketchCurved/>
                  </ask:type>
                </ask:lineSketchStyleProps>
              </a:ext>
            </a:extLst>
          </a:ln>
        </p:spPr>
        <p:txBody>
          <a:bodyPr wrap="none" rtlCol="0">
            <a:spAutoFit/>
          </a:bodyPr>
          <a:lstStyle/>
          <a:p>
            <a:r>
              <a:rPr lang="fr-FR" dirty="0">
                <a:latin typeface="Posterama" panose="020B0504020200020000" pitchFamily="34" charset="0"/>
                <a:cs typeface="Posterama" panose="020B0504020200020000" pitchFamily="34" charset="0"/>
              </a:rPr>
              <a:t>Gestion des données</a:t>
            </a:r>
          </a:p>
        </p:txBody>
      </p:sp>
      <p:sp>
        <p:nvSpPr>
          <p:cNvPr id="18" name="ZoneTexte 17">
            <a:extLst>
              <a:ext uri="{FF2B5EF4-FFF2-40B4-BE49-F238E27FC236}">
                <a16:creationId xmlns:a16="http://schemas.microsoft.com/office/drawing/2014/main" id="{F54F37B3-D888-15A0-0789-8A4925A02597}"/>
              </a:ext>
            </a:extLst>
          </p:cNvPr>
          <p:cNvSpPr txBox="1"/>
          <p:nvPr/>
        </p:nvSpPr>
        <p:spPr>
          <a:xfrm>
            <a:off x="2843190" y="4916106"/>
            <a:ext cx="1497526" cy="369332"/>
          </a:xfrm>
          <a:custGeom>
            <a:avLst/>
            <a:gdLst>
              <a:gd name="connsiteX0" fmla="*/ 0 w 1497526"/>
              <a:gd name="connsiteY0" fmla="*/ 0 h 369332"/>
              <a:gd name="connsiteX1" fmla="*/ 499175 w 1497526"/>
              <a:gd name="connsiteY1" fmla="*/ 0 h 369332"/>
              <a:gd name="connsiteX2" fmla="*/ 998351 w 1497526"/>
              <a:gd name="connsiteY2" fmla="*/ 0 h 369332"/>
              <a:gd name="connsiteX3" fmla="*/ 1497526 w 1497526"/>
              <a:gd name="connsiteY3" fmla="*/ 0 h 369332"/>
              <a:gd name="connsiteX4" fmla="*/ 1497526 w 1497526"/>
              <a:gd name="connsiteY4" fmla="*/ 369332 h 369332"/>
              <a:gd name="connsiteX5" fmla="*/ 1028301 w 1497526"/>
              <a:gd name="connsiteY5" fmla="*/ 369332 h 369332"/>
              <a:gd name="connsiteX6" fmla="*/ 559076 w 1497526"/>
              <a:gd name="connsiteY6" fmla="*/ 369332 h 369332"/>
              <a:gd name="connsiteX7" fmla="*/ 0 w 1497526"/>
              <a:gd name="connsiteY7" fmla="*/ 369332 h 369332"/>
              <a:gd name="connsiteX8" fmla="*/ 0 w 1497526"/>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7526" h="369332" extrusionOk="0">
                <a:moveTo>
                  <a:pt x="0" y="0"/>
                </a:moveTo>
                <a:cubicBezTo>
                  <a:pt x="156997" y="-22889"/>
                  <a:pt x="332332" y="9782"/>
                  <a:pt x="499175" y="0"/>
                </a:cubicBezTo>
                <a:cubicBezTo>
                  <a:pt x="666018" y="-9782"/>
                  <a:pt x="779762" y="12937"/>
                  <a:pt x="998351" y="0"/>
                </a:cubicBezTo>
                <a:cubicBezTo>
                  <a:pt x="1216940" y="-12937"/>
                  <a:pt x="1340187" y="46719"/>
                  <a:pt x="1497526" y="0"/>
                </a:cubicBezTo>
                <a:cubicBezTo>
                  <a:pt x="1505049" y="78777"/>
                  <a:pt x="1457099" y="211773"/>
                  <a:pt x="1497526" y="369332"/>
                </a:cubicBezTo>
                <a:cubicBezTo>
                  <a:pt x="1266113" y="376000"/>
                  <a:pt x="1149893" y="366969"/>
                  <a:pt x="1028301" y="369332"/>
                </a:cubicBezTo>
                <a:cubicBezTo>
                  <a:pt x="906710" y="371695"/>
                  <a:pt x="671573" y="328554"/>
                  <a:pt x="559076" y="369332"/>
                </a:cubicBezTo>
                <a:cubicBezTo>
                  <a:pt x="446579" y="410110"/>
                  <a:pt x="131341" y="361099"/>
                  <a:pt x="0" y="369332"/>
                </a:cubicBezTo>
                <a:cubicBezTo>
                  <a:pt x="-27415" y="207238"/>
                  <a:pt x="10336" y="105107"/>
                  <a:pt x="0" y="0"/>
                </a:cubicBezTo>
                <a:close/>
              </a:path>
            </a:pathLst>
          </a:custGeom>
          <a:no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dirty="0">
                <a:latin typeface="Posterama" panose="020B0504020200020000" pitchFamily="34" charset="0"/>
                <a:cs typeface="Posterama" panose="020B0504020200020000" pitchFamily="34" charset="0"/>
              </a:rPr>
              <a:t>Observation</a:t>
            </a:r>
          </a:p>
        </p:txBody>
      </p:sp>
    </p:spTree>
    <p:extLst>
      <p:ext uri="{BB962C8B-B14F-4D97-AF65-F5344CB8AC3E}">
        <p14:creationId xmlns:p14="http://schemas.microsoft.com/office/powerpoint/2010/main" val="40363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Rectangle 5">
            <a:extLst>
              <a:ext uri="{FF2B5EF4-FFF2-40B4-BE49-F238E27FC236}">
                <a16:creationId xmlns:a16="http://schemas.microsoft.com/office/drawing/2014/main" id="{120243F4-CC90-5AF7-9846-9328A51A6F60}"/>
              </a:ext>
            </a:extLst>
          </p:cNvPr>
          <p:cNvSpPr/>
          <p:nvPr/>
        </p:nvSpPr>
        <p:spPr bwMode="auto">
          <a:xfrm>
            <a:off x="632074" y="913895"/>
            <a:ext cx="2945313" cy="3441547"/>
          </a:xfrm>
          <a:prstGeom prst="rect">
            <a:avLst/>
          </a:prstGeom>
          <a:solidFill>
            <a:srgbClr val="FFCC99"/>
          </a:solidFill>
          <a:ln w="19050">
            <a:solidFill>
              <a:schemeClr val="bg2">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4">
            <a:extLst>
              <a:ext uri="{FF2B5EF4-FFF2-40B4-BE49-F238E27FC236}">
                <a16:creationId xmlns:a16="http://schemas.microsoft.com/office/drawing/2014/main" id="{CF292C6C-0906-9404-DD04-369FFD4019B0}"/>
              </a:ext>
            </a:extLst>
          </p:cNvPr>
          <p:cNvSpPr/>
          <p:nvPr/>
        </p:nvSpPr>
        <p:spPr>
          <a:xfrm>
            <a:off x="2664540" y="4476675"/>
            <a:ext cx="5402232" cy="2227128"/>
          </a:xfrm>
          <a:prstGeom prst="rect">
            <a:avLst/>
          </a:prstGeom>
          <a:solidFill>
            <a:schemeClr val="bg2">
              <a:lumMod val="25000"/>
              <a:lumOff val="75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5" name="Image 44" descr="Une image contenant texte, bibliothèque, livre, rayon&#10;&#10;Description générée automatiquement">
            <a:extLst>
              <a:ext uri="{FF2B5EF4-FFF2-40B4-BE49-F238E27FC236}">
                <a16:creationId xmlns:a16="http://schemas.microsoft.com/office/drawing/2014/main" id="{54993B04-E538-CB88-5173-5D733E5F41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836" y="1500538"/>
            <a:ext cx="3379397" cy="2252932"/>
          </a:xfrm>
          <a:prstGeom prst="rect">
            <a:avLst/>
          </a:prstGeom>
        </p:spPr>
      </p:pic>
      <p:sp>
        <p:nvSpPr>
          <p:cNvPr id="3" name="Espace réservé du numéro de diapositive 2"/>
          <p:cNvSpPr>
            <a:spLocks noGrp="1"/>
          </p:cNvSpPr>
          <p:nvPr>
            <p:ph type="sldNum" sz="quarter" idx="12"/>
          </p:nvPr>
        </p:nvSpPr>
        <p:spPr bwMode="auto"/>
        <p:txBody>
          <a:bodyPr/>
          <a:lstStyle/>
          <a:p>
            <a:pPr>
              <a:defRPr/>
            </a:pPr>
            <a:r>
              <a:rPr lang="en-US"/>
              <a:t>P </a:t>
            </a:r>
            <a:fld id="{733122C9-A0B9-462F-8757-0847AD287B63}" type="slidenum">
              <a:rPr lang="en-US" smtClean="0"/>
              <a:t>20</a:t>
            </a:fld>
            <a:endParaRPr lang="en-US"/>
          </a:p>
        </p:txBody>
      </p:sp>
      <p:sp>
        <p:nvSpPr>
          <p:cNvPr id="4" name="Titre 3"/>
          <p:cNvSpPr>
            <a:spLocks noGrp="1"/>
          </p:cNvSpPr>
          <p:nvPr>
            <p:ph type="title"/>
          </p:nvPr>
        </p:nvSpPr>
        <p:spPr bwMode="auto">
          <a:xfrm>
            <a:off x="2735340" y="50228"/>
            <a:ext cx="8465197" cy="698568"/>
          </a:xfrm>
        </p:spPr>
        <p:txBody>
          <a:bodyPr>
            <a:normAutofit/>
          </a:bodyPr>
          <a:lstStyle/>
          <a:p>
            <a:pPr algn="ctr">
              <a:defRPr/>
            </a:pPr>
            <a:r>
              <a:rPr lang="en-US" sz="2400" dirty="0"/>
              <a:t>Catalog of technical solutions </a:t>
            </a:r>
            <a:r>
              <a:rPr lang="en-US" sz="2400" u="sng" dirty="0"/>
              <a:t>from</a:t>
            </a:r>
            <a:r>
              <a:rPr lang="en-US" sz="2400" dirty="0"/>
              <a:t> and </a:t>
            </a:r>
            <a:r>
              <a:rPr lang="en-US" sz="2400" u="sng" dirty="0"/>
              <a:t>for</a:t>
            </a:r>
            <a:r>
              <a:rPr lang="en-US" sz="2400" dirty="0"/>
              <a:t> the environmental research community</a:t>
            </a:r>
            <a:endParaRPr lang="en-US" sz="2800" dirty="0"/>
          </a:p>
        </p:txBody>
      </p:sp>
      <p:sp>
        <p:nvSpPr>
          <p:cNvPr id="7" name="Rectangle : coins arrondis 6">
            <a:extLst>
              <a:ext uri="{FF2B5EF4-FFF2-40B4-BE49-F238E27FC236}">
                <a16:creationId xmlns:a16="http://schemas.microsoft.com/office/drawing/2014/main" id="{D398D09C-9B91-5B64-201C-249003DC42A4}"/>
              </a:ext>
            </a:extLst>
          </p:cNvPr>
          <p:cNvSpPr/>
          <p:nvPr/>
        </p:nvSpPr>
        <p:spPr>
          <a:xfrm>
            <a:off x="2708145" y="6078783"/>
            <a:ext cx="1709268" cy="492444"/>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accent5">
                    <a:lumMod val="75000"/>
                  </a:schemeClr>
                </a:solidFill>
              </a:rPr>
              <a:t>Communication</a:t>
            </a:r>
          </a:p>
        </p:txBody>
      </p:sp>
      <p:sp>
        <p:nvSpPr>
          <p:cNvPr id="8" name="Rectangle : coins arrondis 7">
            <a:extLst>
              <a:ext uri="{FF2B5EF4-FFF2-40B4-BE49-F238E27FC236}">
                <a16:creationId xmlns:a16="http://schemas.microsoft.com/office/drawing/2014/main" id="{F69ADF95-23D6-038A-91AC-0DDC8C21E82D}"/>
              </a:ext>
            </a:extLst>
          </p:cNvPr>
          <p:cNvSpPr/>
          <p:nvPr/>
        </p:nvSpPr>
        <p:spPr bwMode="auto">
          <a:xfrm>
            <a:off x="3235574" y="5034582"/>
            <a:ext cx="990156" cy="524661"/>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accent5">
                    <a:lumMod val="75000"/>
                  </a:schemeClr>
                </a:solidFill>
              </a:rPr>
              <a:t>Power supply</a:t>
            </a:r>
          </a:p>
        </p:txBody>
      </p:sp>
      <p:sp>
        <p:nvSpPr>
          <p:cNvPr id="10" name="Rectangle : coins arrondis 9">
            <a:extLst>
              <a:ext uri="{FF2B5EF4-FFF2-40B4-BE49-F238E27FC236}">
                <a16:creationId xmlns:a16="http://schemas.microsoft.com/office/drawing/2014/main" id="{942641B7-D8B8-7390-559D-D728D252055D}"/>
              </a:ext>
            </a:extLst>
          </p:cNvPr>
          <p:cNvSpPr/>
          <p:nvPr/>
        </p:nvSpPr>
        <p:spPr bwMode="auto">
          <a:xfrm>
            <a:off x="4494239" y="5504745"/>
            <a:ext cx="2081351" cy="577127"/>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accent5">
                    <a:lumMod val="75000"/>
                  </a:schemeClr>
                </a:solidFill>
              </a:rPr>
              <a:t>Complete Instruments</a:t>
            </a:r>
          </a:p>
        </p:txBody>
      </p:sp>
      <p:sp>
        <p:nvSpPr>
          <p:cNvPr id="11" name="Rectangle : coins arrondis 10">
            <a:extLst>
              <a:ext uri="{FF2B5EF4-FFF2-40B4-BE49-F238E27FC236}">
                <a16:creationId xmlns:a16="http://schemas.microsoft.com/office/drawing/2014/main" id="{F0919DFE-856E-03CB-57A6-F62CC2B4E318}"/>
              </a:ext>
            </a:extLst>
          </p:cNvPr>
          <p:cNvSpPr/>
          <p:nvPr/>
        </p:nvSpPr>
        <p:spPr bwMode="auto">
          <a:xfrm>
            <a:off x="4609678" y="4921044"/>
            <a:ext cx="1107839" cy="492445"/>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accent5">
                    <a:lumMod val="75000"/>
                  </a:schemeClr>
                </a:solidFill>
              </a:rPr>
              <a:t>Control</a:t>
            </a:r>
          </a:p>
        </p:txBody>
      </p:sp>
      <p:sp>
        <p:nvSpPr>
          <p:cNvPr id="12" name="Rectangle : coins arrondis 11">
            <a:extLst>
              <a:ext uri="{FF2B5EF4-FFF2-40B4-BE49-F238E27FC236}">
                <a16:creationId xmlns:a16="http://schemas.microsoft.com/office/drawing/2014/main" id="{E4A109D1-2399-291C-C1F0-324B335F651F}"/>
              </a:ext>
            </a:extLst>
          </p:cNvPr>
          <p:cNvSpPr/>
          <p:nvPr/>
        </p:nvSpPr>
        <p:spPr bwMode="auto">
          <a:xfrm>
            <a:off x="798040" y="1652854"/>
            <a:ext cx="1162899" cy="400197"/>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tx1">
                    <a:lumMod val="75000"/>
                    <a:lumOff val="25000"/>
                  </a:schemeClr>
                </a:solidFill>
              </a:rPr>
              <a:t>Electronics</a:t>
            </a:r>
          </a:p>
        </p:txBody>
      </p:sp>
      <p:sp>
        <p:nvSpPr>
          <p:cNvPr id="13" name="Rectangle : coins arrondis 12">
            <a:extLst>
              <a:ext uri="{FF2B5EF4-FFF2-40B4-BE49-F238E27FC236}">
                <a16:creationId xmlns:a16="http://schemas.microsoft.com/office/drawing/2014/main" id="{5CB6A3A3-B24F-8973-078D-342C6390F732}"/>
              </a:ext>
            </a:extLst>
          </p:cNvPr>
          <p:cNvSpPr/>
          <p:nvPr/>
        </p:nvSpPr>
        <p:spPr bwMode="auto">
          <a:xfrm>
            <a:off x="2322199" y="1619627"/>
            <a:ext cx="1162899" cy="427317"/>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r>
              <a:rPr lang="en-US" altLang="en-US" sz="1333" dirty="0">
                <a:solidFill>
                  <a:schemeClr val="tx1">
                    <a:lumMod val="75000"/>
                    <a:lumOff val="25000"/>
                  </a:schemeClr>
                </a:solidFill>
              </a:rPr>
              <a:t>Smart systems</a:t>
            </a:r>
            <a:endParaRPr lang="en-US" sz="1333" dirty="0">
              <a:solidFill>
                <a:schemeClr val="tx1">
                  <a:lumMod val="75000"/>
                  <a:lumOff val="25000"/>
                </a:schemeClr>
              </a:solidFill>
            </a:endParaRPr>
          </a:p>
        </p:txBody>
      </p:sp>
      <p:sp>
        <p:nvSpPr>
          <p:cNvPr id="17" name="Rectangle : coins arrondis 16">
            <a:extLst>
              <a:ext uri="{FF2B5EF4-FFF2-40B4-BE49-F238E27FC236}">
                <a16:creationId xmlns:a16="http://schemas.microsoft.com/office/drawing/2014/main" id="{73DB8DB9-8250-3E8D-39D0-9D85AA5601CB}"/>
              </a:ext>
            </a:extLst>
          </p:cNvPr>
          <p:cNvSpPr/>
          <p:nvPr/>
        </p:nvSpPr>
        <p:spPr bwMode="auto">
          <a:xfrm>
            <a:off x="2188057" y="2242803"/>
            <a:ext cx="1297041" cy="638571"/>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r>
              <a:rPr lang="en-US" altLang="en-US" sz="1400" dirty="0">
                <a:solidFill>
                  <a:schemeClr val="tx1">
                    <a:lumMod val="75000"/>
                    <a:lumOff val="25000"/>
                  </a:schemeClr>
                </a:solidFill>
              </a:rPr>
              <a:t>On-site deployment and use</a:t>
            </a:r>
            <a:endParaRPr lang="en-US" sz="1400" dirty="0">
              <a:solidFill>
                <a:schemeClr val="tx1">
                  <a:lumMod val="75000"/>
                  <a:lumOff val="25000"/>
                </a:schemeClr>
              </a:solidFill>
            </a:endParaRPr>
          </a:p>
        </p:txBody>
      </p:sp>
      <p:sp>
        <p:nvSpPr>
          <p:cNvPr id="18" name="ZoneTexte 17">
            <a:extLst>
              <a:ext uri="{FF2B5EF4-FFF2-40B4-BE49-F238E27FC236}">
                <a16:creationId xmlns:a16="http://schemas.microsoft.com/office/drawing/2014/main" id="{6387CBDE-EBF7-8B04-DD86-AD5E00ADC70B}"/>
              </a:ext>
            </a:extLst>
          </p:cNvPr>
          <p:cNvSpPr txBox="1"/>
          <p:nvPr/>
        </p:nvSpPr>
        <p:spPr>
          <a:xfrm>
            <a:off x="1411384" y="964267"/>
            <a:ext cx="1224181" cy="379656"/>
          </a:xfrm>
          <a:prstGeom prst="rect">
            <a:avLst/>
          </a:prstGeom>
          <a:noFill/>
        </p:spPr>
        <p:txBody>
          <a:bodyPr wrap="none" rtlCol="0">
            <a:spAutoFit/>
          </a:bodyPr>
          <a:lstStyle/>
          <a:p>
            <a:r>
              <a:rPr lang="en-US" sz="1867" dirty="0"/>
              <a:t>Know-how</a:t>
            </a:r>
          </a:p>
        </p:txBody>
      </p:sp>
      <p:sp>
        <p:nvSpPr>
          <p:cNvPr id="19" name="Rectangle : coins arrondis 18">
            <a:extLst>
              <a:ext uri="{FF2B5EF4-FFF2-40B4-BE49-F238E27FC236}">
                <a16:creationId xmlns:a16="http://schemas.microsoft.com/office/drawing/2014/main" id="{FB508402-0DB9-DFA6-394D-473D18C1B653}"/>
              </a:ext>
            </a:extLst>
          </p:cNvPr>
          <p:cNvSpPr/>
          <p:nvPr/>
        </p:nvSpPr>
        <p:spPr bwMode="auto">
          <a:xfrm>
            <a:off x="733508" y="2222344"/>
            <a:ext cx="1186245" cy="431289"/>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r>
              <a:rPr lang="en-US" altLang="en-US" sz="1400" dirty="0">
                <a:solidFill>
                  <a:schemeClr val="tx1">
                    <a:lumMod val="75000"/>
                    <a:lumOff val="25000"/>
                  </a:schemeClr>
                </a:solidFill>
              </a:rPr>
              <a:t>Integration, packaging</a:t>
            </a:r>
            <a:endParaRPr lang="en-US" sz="1400" dirty="0">
              <a:solidFill>
                <a:schemeClr val="tx1">
                  <a:lumMod val="75000"/>
                  <a:lumOff val="25000"/>
                </a:schemeClr>
              </a:solidFill>
            </a:endParaRPr>
          </a:p>
        </p:txBody>
      </p:sp>
      <p:sp>
        <p:nvSpPr>
          <p:cNvPr id="21" name="Rectangle : coins arrondis 20">
            <a:extLst>
              <a:ext uri="{FF2B5EF4-FFF2-40B4-BE49-F238E27FC236}">
                <a16:creationId xmlns:a16="http://schemas.microsoft.com/office/drawing/2014/main" id="{9FC01682-4EDF-629A-D5E8-A9F9BED8086B}"/>
              </a:ext>
            </a:extLst>
          </p:cNvPr>
          <p:cNvSpPr/>
          <p:nvPr/>
        </p:nvSpPr>
        <p:spPr bwMode="auto">
          <a:xfrm>
            <a:off x="1475033" y="3330825"/>
            <a:ext cx="1690327" cy="638571"/>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r>
              <a:rPr lang="en-US" altLang="en-US" sz="1600">
                <a:solidFill>
                  <a:schemeClr val="tx1">
                    <a:lumMod val="75000"/>
                    <a:lumOff val="25000"/>
                  </a:schemeClr>
                </a:solidFill>
              </a:rPr>
              <a:t>Measurement in environment</a:t>
            </a:r>
            <a:endParaRPr lang="en-US" sz="1600">
              <a:solidFill>
                <a:schemeClr val="tx1">
                  <a:lumMod val="75000"/>
                  <a:lumOff val="25000"/>
                </a:schemeClr>
              </a:solidFill>
            </a:endParaRPr>
          </a:p>
        </p:txBody>
      </p:sp>
      <p:sp>
        <p:nvSpPr>
          <p:cNvPr id="22" name="ZoneTexte 21">
            <a:extLst>
              <a:ext uri="{FF2B5EF4-FFF2-40B4-BE49-F238E27FC236}">
                <a16:creationId xmlns:a16="http://schemas.microsoft.com/office/drawing/2014/main" id="{5DA318FE-B274-8ACD-F7E9-870B666559DA}"/>
              </a:ext>
            </a:extLst>
          </p:cNvPr>
          <p:cNvSpPr txBox="1"/>
          <p:nvPr/>
        </p:nvSpPr>
        <p:spPr bwMode="auto">
          <a:xfrm>
            <a:off x="2629194" y="4489827"/>
            <a:ext cx="2043316" cy="379656"/>
          </a:xfrm>
          <a:prstGeom prst="rect">
            <a:avLst/>
          </a:prstGeom>
          <a:noFill/>
        </p:spPr>
        <p:txBody>
          <a:bodyPr wrap="none" rtlCol="0">
            <a:spAutoFit/>
          </a:bodyPr>
          <a:lstStyle/>
          <a:p>
            <a:r>
              <a:rPr lang="en-US" sz="1867" dirty="0"/>
              <a:t>Developed systems</a:t>
            </a:r>
          </a:p>
        </p:txBody>
      </p:sp>
      <p:sp>
        <p:nvSpPr>
          <p:cNvPr id="23" name="Rectangle : coins arrondis 22">
            <a:extLst>
              <a:ext uri="{FF2B5EF4-FFF2-40B4-BE49-F238E27FC236}">
                <a16:creationId xmlns:a16="http://schemas.microsoft.com/office/drawing/2014/main" id="{5A86550E-2A13-4BD1-AD71-9191201EDA1D}"/>
              </a:ext>
            </a:extLst>
          </p:cNvPr>
          <p:cNvSpPr/>
          <p:nvPr/>
        </p:nvSpPr>
        <p:spPr bwMode="auto">
          <a:xfrm>
            <a:off x="6047161" y="6342344"/>
            <a:ext cx="1313127" cy="353816"/>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accent5">
                    <a:lumMod val="75000"/>
                  </a:schemeClr>
                </a:solidFill>
              </a:rPr>
              <a:t>Localisation</a:t>
            </a:r>
          </a:p>
        </p:txBody>
      </p:sp>
      <p:sp>
        <p:nvSpPr>
          <p:cNvPr id="24" name="Rectangle : coins arrondis 23">
            <a:extLst>
              <a:ext uri="{FF2B5EF4-FFF2-40B4-BE49-F238E27FC236}">
                <a16:creationId xmlns:a16="http://schemas.microsoft.com/office/drawing/2014/main" id="{E4A7649D-68A1-6928-9965-F743FDBEA141}"/>
              </a:ext>
            </a:extLst>
          </p:cNvPr>
          <p:cNvSpPr/>
          <p:nvPr/>
        </p:nvSpPr>
        <p:spPr bwMode="auto">
          <a:xfrm>
            <a:off x="4735382" y="6143145"/>
            <a:ext cx="968429" cy="492443"/>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accent5">
                    <a:lumMod val="75000"/>
                  </a:schemeClr>
                </a:solidFill>
              </a:rPr>
              <a:t>Sensors</a:t>
            </a:r>
          </a:p>
        </p:txBody>
      </p:sp>
      <p:sp>
        <p:nvSpPr>
          <p:cNvPr id="25" name="Rectangle : coins arrondis 24">
            <a:extLst>
              <a:ext uri="{FF2B5EF4-FFF2-40B4-BE49-F238E27FC236}">
                <a16:creationId xmlns:a16="http://schemas.microsoft.com/office/drawing/2014/main" id="{107AA614-5924-B5C9-F85A-8912637E06E6}"/>
              </a:ext>
            </a:extLst>
          </p:cNvPr>
          <p:cNvSpPr/>
          <p:nvPr/>
        </p:nvSpPr>
        <p:spPr bwMode="auto">
          <a:xfrm>
            <a:off x="6425655" y="4816974"/>
            <a:ext cx="1301637" cy="577127"/>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accent5">
                    <a:lumMod val="75000"/>
                  </a:schemeClr>
                </a:solidFill>
              </a:rPr>
              <a:t>Embedded Memories</a:t>
            </a:r>
          </a:p>
        </p:txBody>
      </p:sp>
      <p:sp>
        <p:nvSpPr>
          <p:cNvPr id="26" name="Rectangle : coins arrondis 25">
            <a:extLst>
              <a:ext uri="{FF2B5EF4-FFF2-40B4-BE49-F238E27FC236}">
                <a16:creationId xmlns:a16="http://schemas.microsoft.com/office/drawing/2014/main" id="{E9B10358-43FD-7B9F-CD0B-ADF636AE50DB}"/>
              </a:ext>
            </a:extLst>
          </p:cNvPr>
          <p:cNvSpPr/>
          <p:nvPr/>
        </p:nvSpPr>
        <p:spPr bwMode="auto">
          <a:xfrm>
            <a:off x="6762077" y="5733779"/>
            <a:ext cx="1107839" cy="474015"/>
          </a:xfrm>
          <a:prstGeom prst="roundRect">
            <a:avLst/>
          </a:prstGeom>
          <a:solidFill>
            <a:schemeClr val="bg1"/>
          </a:solidFill>
          <a:ln w="127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accent5">
                    <a:lumMod val="75000"/>
                  </a:schemeClr>
                </a:solidFill>
              </a:rPr>
              <a:t>Packages</a:t>
            </a:r>
          </a:p>
        </p:txBody>
      </p:sp>
      <p:pic>
        <p:nvPicPr>
          <p:cNvPr id="35" name="Image 34" descr="Une image contenant texte&#10;&#10;Description générée automatiquement">
            <a:extLst>
              <a:ext uri="{FF2B5EF4-FFF2-40B4-BE49-F238E27FC236}">
                <a16:creationId xmlns:a16="http://schemas.microsoft.com/office/drawing/2014/main" id="{B283BE64-050B-7E41-AC4C-7E6F756B20E2}"/>
              </a:ext>
            </a:extLst>
          </p:cNvPr>
          <p:cNvPicPr>
            <a:picLocks noChangeAspect="1"/>
          </p:cNvPicPr>
          <p:nvPr/>
        </p:nvPicPr>
        <p:blipFill>
          <a:blip r:embed="rId3"/>
          <a:stretch>
            <a:fillRect/>
          </a:stretch>
        </p:blipFill>
        <p:spPr>
          <a:xfrm>
            <a:off x="8972867" y="926717"/>
            <a:ext cx="3219133" cy="2924492"/>
          </a:xfrm>
          <a:prstGeom prst="rect">
            <a:avLst/>
          </a:prstGeom>
        </p:spPr>
      </p:pic>
      <p:sp>
        <p:nvSpPr>
          <p:cNvPr id="9" name="Flèche : angle droit à deux pointes 8">
            <a:extLst>
              <a:ext uri="{FF2B5EF4-FFF2-40B4-BE49-F238E27FC236}">
                <a16:creationId xmlns:a16="http://schemas.microsoft.com/office/drawing/2014/main" id="{4A3EE56E-0816-6C73-25AF-77E917907BC1}"/>
              </a:ext>
            </a:extLst>
          </p:cNvPr>
          <p:cNvSpPr/>
          <p:nvPr/>
        </p:nvSpPr>
        <p:spPr>
          <a:xfrm flipH="1">
            <a:off x="1856267" y="4600193"/>
            <a:ext cx="521939" cy="820300"/>
          </a:xfrm>
          <a:prstGeom prst="leftUpArrow">
            <a:avLst>
              <a:gd name="adj1" fmla="val 21289"/>
              <a:gd name="adj2" fmla="val 25000"/>
              <a:gd name="adj3" fmla="val 25000"/>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Flèche : droite 27">
            <a:extLst>
              <a:ext uri="{FF2B5EF4-FFF2-40B4-BE49-F238E27FC236}">
                <a16:creationId xmlns:a16="http://schemas.microsoft.com/office/drawing/2014/main" id="{EF7C8D06-8F57-C6C4-911C-CAB220399513}"/>
              </a:ext>
            </a:extLst>
          </p:cNvPr>
          <p:cNvSpPr/>
          <p:nvPr/>
        </p:nvSpPr>
        <p:spPr bwMode="auto">
          <a:xfrm rot="16200000">
            <a:off x="4607352" y="4005922"/>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8" name="ZoneTexte 47">
            <a:extLst>
              <a:ext uri="{FF2B5EF4-FFF2-40B4-BE49-F238E27FC236}">
                <a16:creationId xmlns:a16="http://schemas.microsoft.com/office/drawing/2014/main" id="{179C2587-A859-99EF-B27D-B844FD6317BC}"/>
              </a:ext>
            </a:extLst>
          </p:cNvPr>
          <p:cNvSpPr txBox="1"/>
          <p:nvPr/>
        </p:nvSpPr>
        <p:spPr bwMode="auto">
          <a:xfrm>
            <a:off x="9758553" y="913895"/>
            <a:ext cx="1447704" cy="379656"/>
          </a:xfrm>
          <a:prstGeom prst="rect">
            <a:avLst/>
          </a:prstGeom>
          <a:solidFill>
            <a:schemeClr val="bg1"/>
          </a:solidFill>
        </p:spPr>
        <p:txBody>
          <a:bodyPr wrap="none" rtlCol="0">
            <a:spAutoFit/>
          </a:bodyPr>
          <a:lstStyle/>
          <a:p>
            <a:r>
              <a:rPr lang="fr-FR" sz="1867" dirty="0"/>
              <a:t>New </a:t>
            </a:r>
            <a:r>
              <a:rPr lang="fr-FR" sz="1867" dirty="0" err="1"/>
              <a:t>systems</a:t>
            </a:r>
            <a:endParaRPr lang="en-GB" sz="1867" dirty="0"/>
          </a:p>
        </p:txBody>
      </p:sp>
      <p:sp>
        <p:nvSpPr>
          <p:cNvPr id="53" name="Flèche : droite 52">
            <a:extLst>
              <a:ext uri="{FF2B5EF4-FFF2-40B4-BE49-F238E27FC236}">
                <a16:creationId xmlns:a16="http://schemas.microsoft.com/office/drawing/2014/main" id="{AA9BC4B9-AE3E-ABED-70D6-12ADC593E73F}"/>
              </a:ext>
            </a:extLst>
          </p:cNvPr>
          <p:cNvSpPr/>
          <p:nvPr/>
        </p:nvSpPr>
        <p:spPr bwMode="auto">
          <a:xfrm rot="9225540">
            <a:off x="8080124" y="4450480"/>
            <a:ext cx="1967961" cy="172416"/>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Flèche : droite 55">
            <a:extLst>
              <a:ext uri="{FF2B5EF4-FFF2-40B4-BE49-F238E27FC236}">
                <a16:creationId xmlns:a16="http://schemas.microsoft.com/office/drawing/2014/main" id="{526B4DC7-F6DD-ECC9-40E5-4C86D7065DB6}"/>
              </a:ext>
            </a:extLst>
          </p:cNvPr>
          <p:cNvSpPr/>
          <p:nvPr/>
        </p:nvSpPr>
        <p:spPr bwMode="auto">
          <a:xfrm rot="10800000">
            <a:off x="3983765" y="984457"/>
            <a:ext cx="4857584" cy="273808"/>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4" name="ZoneTexte 63">
            <a:extLst>
              <a:ext uri="{FF2B5EF4-FFF2-40B4-BE49-F238E27FC236}">
                <a16:creationId xmlns:a16="http://schemas.microsoft.com/office/drawing/2014/main" id="{D2DEB64B-6259-0603-8420-9095D80781FF}"/>
              </a:ext>
            </a:extLst>
          </p:cNvPr>
          <p:cNvSpPr txBox="1"/>
          <p:nvPr/>
        </p:nvSpPr>
        <p:spPr>
          <a:xfrm>
            <a:off x="10582433" y="6403557"/>
            <a:ext cx="6096000" cy="235898"/>
          </a:xfrm>
          <a:prstGeom prst="rect">
            <a:avLst/>
          </a:prstGeom>
          <a:noFill/>
        </p:spPr>
        <p:txBody>
          <a:bodyPr wrap="square">
            <a:spAutoFit/>
          </a:bodyPr>
          <a:lstStyle/>
          <a:p>
            <a:pPr algn="r" defTabSz="1219170">
              <a:buClr>
                <a:srgbClr val="5FBEDC"/>
              </a:buClr>
              <a:defRPr/>
            </a:pPr>
            <a:fld id="{8FEC859E-96FF-1D48-93F4-993BE9FE3962}" type="datetime3">
              <a:rPr lang="fr-FR" sz="933" b="1" kern="0">
                <a:solidFill>
                  <a:srgbClr val="000000"/>
                </a:solidFill>
                <a:latin typeface="Arial"/>
                <a:cs typeface="Arial"/>
              </a:rPr>
              <a:pPr algn="r" defTabSz="1219170">
                <a:buClr>
                  <a:srgbClr val="5FBEDC"/>
                </a:buClr>
                <a:defRPr/>
              </a:pPr>
              <a:t>15.11.24</a:t>
            </a:fld>
            <a:endParaRPr lang="en-GB" sz="2400" dirty="0"/>
          </a:p>
        </p:txBody>
      </p:sp>
      <p:sp>
        <p:nvSpPr>
          <p:cNvPr id="33" name="Rectangle : coins arrondis 32">
            <a:extLst>
              <a:ext uri="{FF2B5EF4-FFF2-40B4-BE49-F238E27FC236}">
                <a16:creationId xmlns:a16="http://schemas.microsoft.com/office/drawing/2014/main" id="{E33C9E3E-6CF3-0AC7-2FA5-0DB53759F04B}"/>
              </a:ext>
            </a:extLst>
          </p:cNvPr>
          <p:cNvSpPr/>
          <p:nvPr/>
        </p:nvSpPr>
        <p:spPr bwMode="auto">
          <a:xfrm>
            <a:off x="875667" y="2820506"/>
            <a:ext cx="1162899" cy="427317"/>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r>
              <a:rPr lang="en-US" altLang="en-US" sz="1333" dirty="0">
                <a:solidFill>
                  <a:schemeClr val="tx1">
                    <a:lumMod val="75000"/>
                    <a:lumOff val="25000"/>
                  </a:schemeClr>
                </a:solidFill>
              </a:rPr>
              <a:t>Energy Harvesting</a:t>
            </a:r>
            <a:endParaRPr lang="en-US" sz="1333" dirty="0">
              <a:solidFill>
                <a:schemeClr val="tx1">
                  <a:lumMod val="75000"/>
                  <a:lumOff val="25000"/>
                </a:schemeClr>
              </a:solidFill>
            </a:endParaRPr>
          </a:p>
        </p:txBody>
      </p:sp>
      <p:sp>
        <p:nvSpPr>
          <p:cNvPr id="34" name="Flèche : droite 33">
            <a:extLst>
              <a:ext uri="{FF2B5EF4-FFF2-40B4-BE49-F238E27FC236}">
                <a16:creationId xmlns:a16="http://schemas.microsoft.com/office/drawing/2014/main" id="{7B427318-EFA3-24C9-0359-45B500D7B6F9}"/>
              </a:ext>
            </a:extLst>
          </p:cNvPr>
          <p:cNvSpPr/>
          <p:nvPr/>
        </p:nvSpPr>
        <p:spPr bwMode="auto">
          <a:xfrm rot="9225540">
            <a:off x="8049591" y="4621280"/>
            <a:ext cx="2958000" cy="179243"/>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Flèche : droite 35">
            <a:extLst>
              <a:ext uri="{FF2B5EF4-FFF2-40B4-BE49-F238E27FC236}">
                <a16:creationId xmlns:a16="http://schemas.microsoft.com/office/drawing/2014/main" id="{BA0E0B0A-B532-FF26-16AB-FEEE606769E0}"/>
              </a:ext>
            </a:extLst>
          </p:cNvPr>
          <p:cNvSpPr/>
          <p:nvPr/>
        </p:nvSpPr>
        <p:spPr bwMode="auto">
          <a:xfrm rot="9225540">
            <a:off x="7964079" y="4798218"/>
            <a:ext cx="3820635" cy="196533"/>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Flèche : droite 48">
            <a:extLst>
              <a:ext uri="{FF2B5EF4-FFF2-40B4-BE49-F238E27FC236}">
                <a16:creationId xmlns:a16="http://schemas.microsoft.com/office/drawing/2014/main" id="{12D6FDE6-7AAE-17D5-92D2-1EB6671936C9}"/>
              </a:ext>
            </a:extLst>
          </p:cNvPr>
          <p:cNvSpPr/>
          <p:nvPr/>
        </p:nvSpPr>
        <p:spPr bwMode="auto">
          <a:xfrm rot="16200000">
            <a:off x="5374101" y="4005922"/>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1" name="Flèche : droite 50">
            <a:extLst>
              <a:ext uri="{FF2B5EF4-FFF2-40B4-BE49-F238E27FC236}">
                <a16:creationId xmlns:a16="http://schemas.microsoft.com/office/drawing/2014/main" id="{3B762A30-06F5-DF61-6225-37F6C1BF95E9}"/>
              </a:ext>
            </a:extLst>
          </p:cNvPr>
          <p:cNvSpPr/>
          <p:nvPr/>
        </p:nvSpPr>
        <p:spPr bwMode="auto">
          <a:xfrm rot="16200000">
            <a:off x="6140851" y="4005922"/>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Flèche : droite 56">
            <a:extLst>
              <a:ext uri="{FF2B5EF4-FFF2-40B4-BE49-F238E27FC236}">
                <a16:creationId xmlns:a16="http://schemas.microsoft.com/office/drawing/2014/main" id="{39C9420E-F2CF-320E-B9E1-3651486F30B8}"/>
              </a:ext>
            </a:extLst>
          </p:cNvPr>
          <p:cNvSpPr/>
          <p:nvPr/>
        </p:nvSpPr>
        <p:spPr bwMode="auto">
          <a:xfrm rot="16200000">
            <a:off x="6907600" y="4005922"/>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Flèche : droite 62">
            <a:extLst>
              <a:ext uri="{FF2B5EF4-FFF2-40B4-BE49-F238E27FC236}">
                <a16:creationId xmlns:a16="http://schemas.microsoft.com/office/drawing/2014/main" id="{9E2ED6D9-4610-7749-8EAD-3AD067372F73}"/>
              </a:ext>
            </a:extLst>
          </p:cNvPr>
          <p:cNvSpPr/>
          <p:nvPr/>
        </p:nvSpPr>
        <p:spPr bwMode="auto">
          <a:xfrm>
            <a:off x="3822731" y="2126861"/>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5" name="Flèche : droite 64">
            <a:extLst>
              <a:ext uri="{FF2B5EF4-FFF2-40B4-BE49-F238E27FC236}">
                <a16:creationId xmlns:a16="http://schemas.microsoft.com/office/drawing/2014/main" id="{13E04D8F-5073-3927-5640-D88EA4046270}"/>
              </a:ext>
            </a:extLst>
          </p:cNvPr>
          <p:cNvSpPr/>
          <p:nvPr/>
        </p:nvSpPr>
        <p:spPr bwMode="auto">
          <a:xfrm>
            <a:off x="3822731" y="2728843"/>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6" name="Flèche : droite 65">
            <a:extLst>
              <a:ext uri="{FF2B5EF4-FFF2-40B4-BE49-F238E27FC236}">
                <a16:creationId xmlns:a16="http://schemas.microsoft.com/office/drawing/2014/main" id="{9A915C1A-2266-1A6F-EFCE-D0A539B5CC3C}"/>
              </a:ext>
            </a:extLst>
          </p:cNvPr>
          <p:cNvSpPr/>
          <p:nvPr/>
        </p:nvSpPr>
        <p:spPr bwMode="auto">
          <a:xfrm>
            <a:off x="3822731" y="3330826"/>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7" name="Flèche : droite 66">
            <a:extLst>
              <a:ext uri="{FF2B5EF4-FFF2-40B4-BE49-F238E27FC236}">
                <a16:creationId xmlns:a16="http://schemas.microsoft.com/office/drawing/2014/main" id="{29597751-44A0-C0DE-31D6-153523EEB410}"/>
              </a:ext>
            </a:extLst>
          </p:cNvPr>
          <p:cNvSpPr/>
          <p:nvPr/>
        </p:nvSpPr>
        <p:spPr bwMode="auto">
          <a:xfrm>
            <a:off x="8188441" y="2020287"/>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8" name="Flèche : droite 67">
            <a:extLst>
              <a:ext uri="{FF2B5EF4-FFF2-40B4-BE49-F238E27FC236}">
                <a16:creationId xmlns:a16="http://schemas.microsoft.com/office/drawing/2014/main" id="{58427F32-1F82-2B3E-0B20-6D49DEDA779E}"/>
              </a:ext>
            </a:extLst>
          </p:cNvPr>
          <p:cNvSpPr/>
          <p:nvPr/>
        </p:nvSpPr>
        <p:spPr bwMode="auto">
          <a:xfrm>
            <a:off x="8188441" y="2622270"/>
            <a:ext cx="612555" cy="240092"/>
          </a:xfrm>
          <a:prstGeom prst="rightArrow">
            <a:avLst/>
          </a:prstGeom>
          <a:solidFill>
            <a:schemeClr val="accent1">
              <a:lumMod val="50000"/>
              <a:lumOff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4" name="Image 13" descr="Une image contenant oiseau, clipart, illustration, dessin humoristique&#10;&#10;Description générée automatiquement">
            <a:extLst>
              <a:ext uri="{FF2B5EF4-FFF2-40B4-BE49-F238E27FC236}">
                <a16:creationId xmlns:a16="http://schemas.microsoft.com/office/drawing/2014/main" id="{EB0F9263-8140-1F79-C856-B6E2099127B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81732" y="-3376"/>
            <a:ext cx="875770" cy="875770"/>
          </a:xfrm>
          <a:prstGeom prst="rect">
            <a:avLst/>
          </a:prstGeom>
        </p:spPr>
      </p:pic>
      <p:pic>
        <p:nvPicPr>
          <p:cNvPr id="15" name="Image 14" descr="Une image contenant oiseau, clipart, illustration, dessin humoristique&#10;&#10;Description générée automatiquement">
            <a:extLst>
              <a:ext uri="{FF2B5EF4-FFF2-40B4-BE49-F238E27FC236}">
                <a16:creationId xmlns:a16="http://schemas.microsoft.com/office/drawing/2014/main" id="{BA8BD999-7E92-CACF-6C41-DA703D22ECC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59306" y="2383430"/>
            <a:ext cx="1375643" cy="1375643"/>
          </a:xfrm>
          <a:prstGeom prst="rect">
            <a:avLst/>
          </a:prstGeom>
        </p:spPr>
      </p:pic>
    </p:spTree>
    <p:extLst>
      <p:ext uri="{BB962C8B-B14F-4D97-AF65-F5344CB8AC3E}">
        <p14:creationId xmlns:p14="http://schemas.microsoft.com/office/powerpoint/2010/main" val="301151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10" grpId="0" animBg="1"/>
      <p:bldP spid="11" grpId="0" animBg="1"/>
      <p:bldP spid="12" grpId="0" animBg="1"/>
      <p:bldP spid="13" grpId="0" animBg="1"/>
      <p:bldP spid="17" grpId="0" animBg="1"/>
      <p:bldP spid="18" grpId="0"/>
      <p:bldP spid="19" grpId="0" animBg="1"/>
      <p:bldP spid="21" grpId="0" animBg="1"/>
      <p:bldP spid="22" grpId="0"/>
      <p:bldP spid="23" grpId="0" animBg="1"/>
      <p:bldP spid="24" grpId="0" animBg="1"/>
      <p:bldP spid="25" grpId="0" animBg="1"/>
      <p:bldP spid="26" grpId="0" animBg="1"/>
      <p:bldP spid="9" grpId="0" animBg="1"/>
      <p:bldP spid="28" grpId="0" animBg="1"/>
      <p:bldP spid="48" grpId="0" animBg="1"/>
      <p:bldP spid="53" grpId="0" animBg="1"/>
      <p:bldP spid="56" grpId="0" animBg="1"/>
      <p:bldP spid="33" grpId="0" animBg="1"/>
      <p:bldP spid="34" grpId="0" animBg="1"/>
      <p:bldP spid="36" grpId="0" animBg="1"/>
      <p:bldP spid="49" grpId="0" animBg="1"/>
      <p:bldP spid="51" grpId="0" animBg="1"/>
      <p:bldP spid="57" grpId="0" animBg="1"/>
      <p:bldP spid="63" grpId="0" animBg="1"/>
      <p:bldP spid="65" grpId="0" animBg="1"/>
      <p:bldP spid="66" grpId="0" animBg="1"/>
      <p:bldP spid="67"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CA25AEC-9E12-1CAE-F8E1-392D3BD55543}"/>
            </a:ext>
          </a:extLst>
        </p:cNvPr>
        <p:cNvGrpSpPr/>
        <p:nvPr/>
      </p:nvGrpSpPr>
      <p:grpSpPr bwMode="auto">
        <a:xfrm>
          <a:off x="0" y="0"/>
          <a:ext cx="0" cy="0"/>
          <a:chOff x="0" y="0"/>
          <a:chExt cx="0" cy="0"/>
        </a:xfrm>
      </p:grpSpPr>
      <p:sp>
        <p:nvSpPr>
          <p:cNvPr id="4" name="Titre 3">
            <a:extLst>
              <a:ext uri="{FF2B5EF4-FFF2-40B4-BE49-F238E27FC236}">
                <a16:creationId xmlns:a16="http://schemas.microsoft.com/office/drawing/2014/main" id="{A1C29974-494A-4ACE-9CB0-5C0670D636F8}"/>
              </a:ext>
            </a:extLst>
          </p:cNvPr>
          <p:cNvSpPr>
            <a:spLocks noGrp="1"/>
          </p:cNvSpPr>
          <p:nvPr>
            <p:ph type="title"/>
          </p:nvPr>
        </p:nvSpPr>
        <p:spPr bwMode="auto">
          <a:xfrm>
            <a:off x="2903769" y="43282"/>
            <a:ext cx="8592831" cy="698568"/>
          </a:xfrm>
        </p:spPr>
        <p:txBody>
          <a:bodyPr>
            <a:normAutofit fontScale="90000"/>
          </a:bodyPr>
          <a:lstStyle/>
          <a:p>
            <a:pPr algn="ctr">
              <a:defRPr/>
            </a:pPr>
            <a:r>
              <a:rPr lang="en-US" sz="2800" dirty="0"/>
              <a:t>Catalog of technical solutions </a:t>
            </a:r>
            <a:r>
              <a:rPr lang="en-US" sz="2800" u="sng" dirty="0"/>
              <a:t>from</a:t>
            </a:r>
            <a:r>
              <a:rPr lang="en-US" sz="2800" dirty="0"/>
              <a:t> and </a:t>
            </a:r>
            <a:r>
              <a:rPr lang="en-US" sz="2800" u="sng" dirty="0"/>
              <a:t>for</a:t>
            </a:r>
            <a:r>
              <a:rPr lang="en-US" sz="2800" dirty="0"/>
              <a:t> the environmental research community</a:t>
            </a:r>
            <a:endParaRPr lang="en-US" sz="3200" dirty="0"/>
          </a:p>
        </p:txBody>
      </p:sp>
      <p:sp>
        <p:nvSpPr>
          <p:cNvPr id="64" name="ZoneTexte 63">
            <a:extLst>
              <a:ext uri="{FF2B5EF4-FFF2-40B4-BE49-F238E27FC236}">
                <a16:creationId xmlns:a16="http://schemas.microsoft.com/office/drawing/2014/main" id="{0D06F847-E223-980C-9748-97D1F8AEF17C}"/>
              </a:ext>
            </a:extLst>
          </p:cNvPr>
          <p:cNvSpPr txBox="1"/>
          <p:nvPr/>
        </p:nvSpPr>
        <p:spPr>
          <a:xfrm>
            <a:off x="10582433" y="6403557"/>
            <a:ext cx="6096000" cy="235898"/>
          </a:xfrm>
          <a:prstGeom prst="rect">
            <a:avLst/>
          </a:prstGeom>
          <a:noFill/>
        </p:spPr>
        <p:txBody>
          <a:bodyPr wrap="square">
            <a:spAutoFit/>
          </a:bodyPr>
          <a:lstStyle/>
          <a:p>
            <a:pPr algn="r" defTabSz="1219170">
              <a:buClr>
                <a:srgbClr val="5FBEDC"/>
              </a:buClr>
              <a:defRPr/>
            </a:pPr>
            <a:fld id="{8FEC859E-96FF-1D48-93F4-993BE9FE3962}" type="datetime3">
              <a:rPr lang="fr-FR" sz="933" b="1" kern="0">
                <a:solidFill>
                  <a:srgbClr val="000000"/>
                </a:solidFill>
                <a:latin typeface="Arial"/>
                <a:cs typeface="Arial"/>
              </a:rPr>
              <a:pPr algn="r" defTabSz="1219170">
                <a:buClr>
                  <a:srgbClr val="5FBEDC"/>
                </a:buClr>
                <a:defRPr/>
              </a:pPr>
              <a:t>15.11.24</a:t>
            </a:fld>
            <a:endParaRPr lang="en-GB" sz="2400" dirty="0"/>
          </a:p>
        </p:txBody>
      </p:sp>
      <p:pic>
        <p:nvPicPr>
          <p:cNvPr id="14" name="Image 13" descr="Une image contenant oiseau, clipart, illustration, dessin humoristique&#10;&#10;Description générée automatiquement">
            <a:extLst>
              <a:ext uri="{FF2B5EF4-FFF2-40B4-BE49-F238E27FC236}">
                <a16:creationId xmlns:a16="http://schemas.microsoft.com/office/drawing/2014/main" id="{9B31E971-97B4-6932-3582-CCA10BB27F7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81732" y="-3376"/>
            <a:ext cx="875770" cy="875770"/>
          </a:xfrm>
          <a:prstGeom prst="rect">
            <a:avLst/>
          </a:prstGeom>
        </p:spPr>
      </p:pic>
      <p:pic>
        <p:nvPicPr>
          <p:cNvPr id="20" name="Image 19">
            <a:extLst>
              <a:ext uri="{FF2B5EF4-FFF2-40B4-BE49-F238E27FC236}">
                <a16:creationId xmlns:a16="http://schemas.microsoft.com/office/drawing/2014/main" id="{4B5CE0E7-80BF-FA31-DC6A-CE4FA68A84B1}"/>
              </a:ext>
            </a:extLst>
          </p:cNvPr>
          <p:cNvPicPr>
            <a:picLocks noChangeAspect="1"/>
          </p:cNvPicPr>
          <p:nvPr/>
        </p:nvPicPr>
        <p:blipFill>
          <a:blip r:embed="rId3"/>
          <a:stretch>
            <a:fillRect/>
          </a:stretch>
        </p:blipFill>
        <p:spPr>
          <a:xfrm>
            <a:off x="47328" y="4205883"/>
            <a:ext cx="12192000" cy="1157468"/>
          </a:xfrm>
          <a:prstGeom prst="rect">
            <a:avLst/>
          </a:prstGeom>
        </p:spPr>
      </p:pic>
      <p:pic>
        <p:nvPicPr>
          <p:cNvPr id="29" name="Image 28" descr="Une image contenant texte, Police, blanc, Graphique&#10;&#10;Description générée automatiquement">
            <a:extLst>
              <a:ext uri="{FF2B5EF4-FFF2-40B4-BE49-F238E27FC236}">
                <a16:creationId xmlns:a16="http://schemas.microsoft.com/office/drawing/2014/main" id="{EF02A692-5E8B-28D6-89C0-768B7F1E3B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55972" y="2183027"/>
            <a:ext cx="2583404" cy="1143099"/>
          </a:xfrm>
          <a:prstGeom prst="rect">
            <a:avLst/>
          </a:prstGeom>
        </p:spPr>
      </p:pic>
      <p:pic>
        <p:nvPicPr>
          <p:cNvPr id="31" name="Image 30" descr="Une image contenant texte, Police, logo, Graphique&#10;&#10;Description générée automatiquement">
            <a:extLst>
              <a:ext uri="{FF2B5EF4-FFF2-40B4-BE49-F238E27FC236}">
                <a16:creationId xmlns:a16="http://schemas.microsoft.com/office/drawing/2014/main" id="{DEF29629-C46D-6513-CDBF-B9C18C2E0CD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24273" y="2132856"/>
            <a:ext cx="2376264" cy="1032821"/>
          </a:xfrm>
          <a:prstGeom prst="rect">
            <a:avLst/>
          </a:prstGeom>
        </p:spPr>
      </p:pic>
      <p:pic>
        <p:nvPicPr>
          <p:cNvPr id="37" name="Image 36" descr="Une image contenant texte, Police, logo, Marque&#10;&#10;Description générée automatiquement">
            <a:extLst>
              <a:ext uri="{FF2B5EF4-FFF2-40B4-BE49-F238E27FC236}">
                <a16:creationId xmlns:a16="http://schemas.microsoft.com/office/drawing/2014/main" id="{74274823-FC25-CA82-CF09-15A485D8A08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40131" y="2140860"/>
            <a:ext cx="2730375" cy="1143099"/>
          </a:xfrm>
          <a:prstGeom prst="rect">
            <a:avLst/>
          </a:prstGeom>
        </p:spPr>
      </p:pic>
      <p:sp>
        <p:nvSpPr>
          <p:cNvPr id="38" name="ZoneTexte 37">
            <a:extLst>
              <a:ext uri="{FF2B5EF4-FFF2-40B4-BE49-F238E27FC236}">
                <a16:creationId xmlns:a16="http://schemas.microsoft.com/office/drawing/2014/main" id="{43632F4F-F75E-6433-7928-D33E7DB33495}"/>
              </a:ext>
            </a:extLst>
          </p:cNvPr>
          <p:cNvSpPr txBox="1"/>
          <p:nvPr/>
        </p:nvSpPr>
        <p:spPr bwMode="auto">
          <a:xfrm>
            <a:off x="1487488" y="1552096"/>
            <a:ext cx="717966" cy="400110"/>
          </a:xfrm>
          <a:custGeom>
            <a:avLst/>
            <a:gdLst>
              <a:gd name="connsiteX0" fmla="*/ 0 w 717966"/>
              <a:gd name="connsiteY0" fmla="*/ 0 h 400110"/>
              <a:gd name="connsiteX1" fmla="*/ 373342 w 717966"/>
              <a:gd name="connsiteY1" fmla="*/ 0 h 400110"/>
              <a:gd name="connsiteX2" fmla="*/ 717966 w 717966"/>
              <a:gd name="connsiteY2" fmla="*/ 0 h 400110"/>
              <a:gd name="connsiteX3" fmla="*/ 717966 w 717966"/>
              <a:gd name="connsiteY3" fmla="*/ 400110 h 400110"/>
              <a:gd name="connsiteX4" fmla="*/ 358983 w 717966"/>
              <a:gd name="connsiteY4" fmla="*/ 400110 h 400110"/>
              <a:gd name="connsiteX5" fmla="*/ 0 w 717966"/>
              <a:gd name="connsiteY5" fmla="*/ 400110 h 400110"/>
              <a:gd name="connsiteX6" fmla="*/ 0 w 717966"/>
              <a:gd name="connsiteY6"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66" h="400110" fill="none" extrusionOk="0">
                <a:moveTo>
                  <a:pt x="0" y="0"/>
                </a:moveTo>
                <a:cubicBezTo>
                  <a:pt x="135760" y="-42947"/>
                  <a:pt x="187685" y="126"/>
                  <a:pt x="373342" y="0"/>
                </a:cubicBezTo>
                <a:cubicBezTo>
                  <a:pt x="558999" y="-126"/>
                  <a:pt x="551262" y="4598"/>
                  <a:pt x="717966" y="0"/>
                </a:cubicBezTo>
                <a:cubicBezTo>
                  <a:pt x="719243" y="131552"/>
                  <a:pt x="701557" y="261452"/>
                  <a:pt x="717966" y="400110"/>
                </a:cubicBezTo>
                <a:cubicBezTo>
                  <a:pt x="641741" y="425838"/>
                  <a:pt x="483564" y="386661"/>
                  <a:pt x="358983" y="400110"/>
                </a:cubicBezTo>
                <a:cubicBezTo>
                  <a:pt x="234402" y="413559"/>
                  <a:pt x="145858" y="396763"/>
                  <a:pt x="0" y="400110"/>
                </a:cubicBezTo>
                <a:cubicBezTo>
                  <a:pt x="-35876" y="249035"/>
                  <a:pt x="32863" y="100081"/>
                  <a:pt x="0" y="0"/>
                </a:cubicBezTo>
                <a:close/>
              </a:path>
              <a:path w="717966" h="400110" stroke="0" extrusionOk="0">
                <a:moveTo>
                  <a:pt x="0" y="0"/>
                </a:moveTo>
                <a:cubicBezTo>
                  <a:pt x="101693" y="-15415"/>
                  <a:pt x="190380" y="612"/>
                  <a:pt x="358983" y="0"/>
                </a:cubicBezTo>
                <a:cubicBezTo>
                  <a:pt x="527586" y="-612"/>
                  <a:pt x="629040" y="30548"/>
                  <a:pt x="717966" y="0"/>
                </a:cubicBezTo>
                <a:cubicBezTo>
                  <a:pt x="745285" y="142381"/>
                  <a:pt x="704108" y="215322"/>
                  <a:pt x="717966" y="400110"/>
                </a:cubicBezTo>
                <a:cubicBezTo>
                  <a:pt x="613724" y="439321"/>
                  <a:pt x="451236" y="378840"/>
                  <a:pt x="344624" y="400110"/>
                </a:cubicBezTo>
                <a:cubicBezTo>
                  <a:pt x="238012" y="421380"/>
                  <a:pt x="90977" y="394212"/>
                  <a:pt x="0" y="400110"/>
                </a:cubicBezTo>
                <a:cubicBezTo>
                  <a:pt x="-22296" y="229740"/>
                  <a:pt x="21321" y="165871"/>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2000" dirty="0">
                <a:latin typeface="Posterama" panose="020B0504020200020000" pitchFamily="34" charset="0"/>
                <a:cs typeface="Posterama" panose="020B0504020200020000" pitchFamily="34" charset="0"/>
              </a:rPr>
              <a:t>Idée</a:t>
            </a:r>
            <a:endParaRPr lang="fr-FR" sz="2400" dirty="0">
              <a:latin typeface="Posterama" panose="020B0504020200020000" pitchFamily="34" charset="0"/>
              <a:cs typeface="Posterama" panose="020B0504020200020000" pitchFamily="34" charset="0"/>
            </a:endParaRPr>
          </a:p>
        </p:txBody>
      </p:sp>
      <p:sp>
        <p:nvSpPr>
          <p:cNvPr id="39" name="ZoneTexte 38">
            <a:extLst>
              <a:ext uri="{FF2B5EF4-FFF2-40B4-BE49-F238E27FC236}">
                <a16:creationId xmlns:a16="http://schemas.microsoft.com/office/drawing/2014/main" id="{C50FB3B6-94B1-2227-AEC2-FD0FC878D3E6}"/>
              </a:ext>
            </a:extLst>
          </p:cNvPr>
          <p:cNvSpPr txBox="1"/>
          <p:nvPr/>
        </p:nvSpPr>
        <p:spPr bwMode="auto">
          <a:xfrm>
            <a:off x="5159896" y="1552096"/>
            <a:ext cx="1872208" cy="400110"/>
          </a:xfrm>
          <a:custGeom>
            <a:avLst/>
            <a:gdLst>
              <a:gd name="connsiteX0" fmla="*/ 0 w 1872208"/>
              <a:gd name="connsiteY0" fmla="*/ 0 h 400110"/>
              <a:gd name="connsiteX1" fmla="*/ 449330 w 1872208"/>
              <a:gd name="connsiteY1" fmla="*/ 0 h 400110"/>
              <a:gd name="connsiteX2" fmla="*/ 917382 w 1872208"/>
              <a:gd name="connsiteY2" fmla="*/ 0 h 400110"/>
              <a:gd name="connsiteX3" fmla="*/ 1404156 w 1872208"/>
              <a:gd name="connsiteY3" fmla="*/ 0 h 400110"/>
              <a:gd name="connsiteX4" fmla="*/ 1872208 w 1872208"/>
              <a:gd name="connsiteY4" fmla="*/ 0 h 400110"/>
              <a:gd name="connsiteX5" fmla="*/ 1872208 w 1872208"/>
              <a:gd name="connsiteY5" fmla="*/ 400110 h 400110"/>
              <a:gd name="connsiteX6" fmla="*/ 1385434 w 1872208"/>
              <a:gd name="connsiteY6" fmla="*/ 400110 h 400110"/>
              <a:gd name="connsiteX7" fmla="*/ 954826 w 1872208"/>
              <a:gd name="connsiteY7" fmla="*/ 400110 h 400110"/>
              <a:gd name="connsiteX8" fmla="*/ 449330 w 1872208"/>
              <a:gd name="connsiteY8" fmla="*/ 400110 h 400110"/>
              <a:gd name="connsiteX9" fmla="*/ 0 w 1872208"/>
              <a:gd name="connsiteY9" fmla="*/ 400110 h 400110"/>
              <a:gd name="connsiteX10" fmla="*/ 0 w 1872208"/>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2208" h="400110" fill="none" extrusionOk="0">
                <a:moveTo>
                  <a:pt x="0" y="0"/>
                </a:moveTo>
                <a:cubicBezTo>
                  <a:pt x="203967" y="-37335"/>
                  <a:pt x="275328" y="33939"/>
                  <a:pt x="449330" y="0"/>
                </a:cubicBezTo>
                <a:cubicBezTo>
                  <a:pt x="623332" y="-33939"/>
                  <a:pt x="765904" y="39837"/>
                  <a:pt x="917382" y="0"/>
                </a:cubicBezTo>
                <a:cubicBezTo>
                  <a:pt x="1068860" y="-39837"/>
                  <a:pt x="1274619" y="49184"/>
                  <a:pt x="1404156" y="0"/>
                </a:cubicBezTo>
                <a:cubicBezTo>
                  <a:pt x="1533693" y="-49184"/>
                  <a:pt x="1734917" y="43917"/>
                  <a:pt x="1872208" y="0"/>
                </a:cubicBezTo>
                <a:cubicBezTo>
                  <a:pt x="1887358" y="179996"/>
                  <a:pt x="1844483" y="223893"/>
                  <a:pt x="1872208" y="400110"/>
                </a:cubicBezTo>
                <a:cubicBezTo>
                  <a:pt x="1754218" y="446606"/>
                  <a:pt x="1545414" y="353889"/>
                  <a:pt x="1385434" y="400110"/>
                </a:cubicBezTo>
                <a:cubicBezTo>
                  <a:pt x="1225454" y="446331"/>
                  <a:pt x="1138557" y="377454"/>
                  <a:pt x="954826" y="400110"/>
                </a:cubicBezTo>
                <a:cubicBezTo>
                  <a:pt x="771095" y="422766"/>
                  <a:pt x="619533" y="347751"/>
                  <a:pt x="449330" y="400110"/>
                </a:cubicBezTo>
                <a:cubicBezTo>
                  <a:pt x="279127" y="452469"/>
                  <a:pt x="152673" y="351454"/>
                  <a:pt x="0" y="400110"/>
                </a:cubicBezTo>
                <a:cubicBezTo>
                  <a:pt x="-1985" y="205059"/>
                  <a:pt x="45713" y="156944"/>
                  <a:pt x="0" y="0"/>
                </a:cubicBezTo>
                <a:close/>
              </a:path>
              <a:path w="1872208" h="400110" stroke="0" extrusionOk="0">
                <a:moveTo>
                  <a:pt x="0" y="0"/>
                </a:moveTo>
                <a:cubicBezTo>
                  <a:pt x="110988" y="-10893"/>
                  <a:pt x="366880" y="44287"/>
                  <a:pt x="468052" y="0"/>
                </a:cubicBezTo>
                <a:cubicBezTo>
                  <a:pt x="569224" y="-44287"/>
                  <a:pt x="763521" y="968"/>
                  <a:pt x="936104" y="0"/>
                </a:cubicBezTo>
                <a:cubicBezTo>
                  <a:pt x="1108687" y="-968"/>
                  <a:pt x="1227470" y="41477"/>
                  <a:pt x="1404156" y="0"/>
                </a:cubicBezTo>
                <a:cubicBezTo>
                  <a:pt x="1580842" y="-41477"/>
                  <a:pt x="1754647" y="37585"/>
                  <a:pt x="1872208" y="0"/>
                </a:cubicBezTo>
                <a:cubicBezTo>
                  <a:pt x="1900028" y="165673"/>
                  <a:pt x="1870028" y="288934"/>
                  <a:pt x="1872208" y="400110"/>
                </a:cubicBezTo>
                <a:cubicBezTo>
                  <a:pt x="1715314" y="415277"/>
                  <a:pt x="1628521" y="375076"/>
                  <a:pt x="1385434" y="400110"/>
                </a:cubicBezTo>
                <a:cubicBezTo>
                  <a:pt x="1142347" y="425144"/>
                  <a:pt x="1055823" y="379096"/>
                  <a:pt x="898660" y="400110"/>
                </a:cubicBezTo>
                <a:cubicBezTo>
                  <a:pt x="741497" y="421124"/>
                  <a:pt x="246736" y="348979"/>
                  <a:pt x="0" y="400110"/>
                </a:cubicBezTo>
                <a:cubicBezTo>
                  <a:pt x="-46843" y="219133"/>
                  <a:pt x="5191" y="13400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2000" dirty="0">
                <a:latin typeface="Posterama" panose="020B0504020200020000" pitchFamily="34" charset="0"/>
                <a:cs typeface="Posterama" panose="020B0504020200020000" pitchFamily="34" charset="0"/>
              </a:rPr>
              <a:t>Communauté</a:t>
            </a:r>
            <a:endParaRPr lang="fr-FR" sz="2400" dirty="0">
              <a:latin typeface="Posterama" panose="020B0504020200020000" pitchFamily="34" charset="0"/>
              <a:cs typeface="Posterama" panose="020B0504020200020000" pitchFamily="34" charset="0"/>
            </a:endParaRPr>
          </a:p>
        </p:txBody>
      </p:sp>
      <p:sp>
        <p:nvSpPr>
          <p:cNvPr id="40" name="ZoneTexte 39">
            <a:extLst>
              <a:ext uri="{FF2B5EF4-FFF2-40B4-BE49-F238E27FC236}">
                <a16:creationId xmlns:a16="http://schemas.microsoft.com/office/drawing/2014/main" id="{9FE3FB2A-8599-644F-19B6-67A76DE7AD13}"/>
              </a:ext>
            </a:extLst>
          </p:cNvPr>
          <p:cNvSpPr txBox="1"/>
          <p:nvPr/>
        </p:nvSpPr>
        <p:spPr bwMode="auto">
          <a:xfrm>
            <a:off x="8829011" y="1552096"/>
            <a:ext cx="1080120" cy="400110"/>
          </a:xfrm>
          <a:custGeom>
            <a:avLst/>
            <a:gdLst>
              <a:gd name="connsiteX0" fmla="*/ 0 w 1080120"/>
              <a:gd name="connsiteY0" fmla="*/ 0 h 400110"/>
              <a:gd name="connsiteX1" fmla="*/ 561662 w 1080120"/>
              <a:gd name="connsiteY1" fmla="*/ 0 h 400110"/>
              <a:gd name="connsiteX2" fmla="*/ 1080120 w 1080120"/>
              <a:gd name="connsiteY2" fmla="*/ 0 h 400110"/>
              <a:gd name="connsiteX3" fmla="*/ 1080120 w 1080120"/>
              <a:gd name="connsiteY3" fmla="*/ 400110 h 400110"/>
              <a:gd name="connsiteX4" fmla="*/ 540060 w 1080120"/>
              <a:gd name="connsiteY4" fmla="*/ 400110 h 400110"/>
              <a:gd name="connsiteX5" fmla="*/ 0 w 1080120"/>
              <a:gd name="connsiteY5" fmla="*/ 400110 h 400110"/>
              <a:gd name="connsiteX6" fmla="*/ 0 w 1080120"/>
              <a:gd name="connsiteY6"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120" h="400110" fill="none" extrusionOk="0">
                <a:moveTo>
                  <a:pt x="0" y="0"/>
                </a:moveTo>
                <a:cubicBezTo>
                  <a:pt x="195251" y="-55125"/>
                  <a:pt x="313330" y="8669"/>
                  <a:pt x="561662" y="0"/>
                </a:cubicBezTo>
                <a:cubicBezTo>
                  <a:pt x="809994" y="-8669"/>
                  <a:pt x="915801" y="49258"/>
                  <a:pt x="1080120" y="0"/>
                </a:cubicBezTo>
                <a:cubicBezTo>
                  <a:pt x="1081397" y="131552"/>
                  <a:pt x="1063711" y="261452"/>
                  <a:pt x="1080120" y="400110"/>
                </a:cubicBezTo>
                <a:cubicBezTo>
                  <a:pt x="898466" y="444050"/>
                  <a:pt x="670648" y="349947"/>
                  <a:pt x="540060" y="400110"/>
                </a:cubicBezTo>
                <a:cubicBezTo>
                  <a:pt x="409472" y="450273"/>
                  <a:pt x="165565" y="338246"/>
                  <a:pt x="0" y="400110"/>
                </a:cubicBezTo>
                <a:cubicBezTo>
                  <a:pt x="-35876" y="249035"/>
                  <a:pt x="32863" y="100081"/>
                  <a:pt x="0" y="0"/>
                </a:cubicBezTo>
                <a:close/>
              </a:path>
              <a:path w="1080120" h="400110" stroke="0" extrusionOk="0">
                <a:moveTo>
                  <a:pt x="0" y="0"/>
                </a:moveTo>
                <a:cubicBezTo>
                  <a:pt x="236056" y="-54097"/>
                  <a:pt x="361309" y="57249"/>
                  <a:pt x="540060" y="0"/>
                </a:cubicBezTo>
                <a:cubicBezTo>
                  <a:pt x="718811" y="-57249"/>
                  <a:pt x="884937" y="61455"/>
                  <a:pt x="1080120" y="0"/>
                </a:cubicBezTo>
                <a:cubicBezTo>
                  <a:pt x="1107439" y="142381"/>
                  <a:pt x="1066262" y="215322"/>
                  <a:pt x="1080120" y="400110"/>
                </a:cubicBezTo>
                <a:cubicBezTo>
                  <a:pt x="829359" y="447612"/>
                  <a:pt x="710163" y="359177"/>
                  <a:pt x="518458" y="400110"/>
                </a:cubicBezTo>
                <a:cubicBezTo>
                  <a:pt x="326753" y="441043"/>
                  <a:pt x="147935" y="339962"/>
                  <a:pt x="0" y="400110"/>
                </a:cubicBezTo>
                <a:cubicBezTo>
                  <a:pt x="-22296" y="229740"/>
                  <a:pt x="21321" y="165871"/>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2000" dirty="0">
                <a:latin typeface="Posterama" panose="020B0504020200020000" pitchFamily="34" charset="0"/>
                <a:cs typeface="Posterama" panose="020B0504020200020000" pitchFamily="34" charset="0"/>
              </a:rPr>
              <a:t>Soutien</a:t>
            </a:r>
            <a:endParaRPr lang="fr-FR" sz="2400"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48441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25ED-403E-7498-8AD1-438A46CE46B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9F38D1F-AC53-B2B4-F10D-7EF9DFDF0BCA}"/>
              </a:ext>
            </a:extLst>
          </p:cNvPr>
          <p:cNvSpPr>
            <a:spLocks noGrp="1"/>
          </p:cNvSpPr>
          <p:nvPr>
            <p:ph type="sldNum" sz="quarter" idx="12"/>
          </p:nvPr>
        </p:nvSpPr>
        <p:spPr/>
        <p:txBody>
          <a:bodyPr/>
          <a:lstStyle/>
          <a:p>
            <a:pPr>
              <a:defRPr/>
            </a:pPr>
            <a:fld id="{31A989F6-3CB0-47DA-816F-8C8483479B4E}" type="slidenum">
              <a:rPr lang="fr-FR" smtClean="0"/>
              <a:t>22</a:t>
            </a:fld>
            <a:endParaRPr lang="fr-FR"/>
          </a:p>
        </p:txBody>
      </p:sp>
      <p:sp>
        <p:nvSpPr>
          <p:cNvPr id="8" name="Flèche : virage 7">
            <a:extLst>
              <a:ext uri="{FF2B5EF4-FFF2-40B4-BE49-F238E27FC236}">
                <a16:creationId xmlns:a16="http://schemas.microsoft.com/office/drawing/2014/main" id="{94C26378-D423-7EDD-A29B-417B5451C93B}"/>
              </a:ext>
            </a:extLst>
          </p:cNvPr>
          <p:cNvSpPr/>
          <p:nvPr/>
        </p:nvSpPr>
        <p:spPr>
          <a:xfrm flipV="1">
            <a:off x="3672241" y="4130129"/>
            <a:ext cx="1500167" cy="2160240"/>
          </a:xfrm>
          <a:prstGeom prst="bentArrow">
            <a:avLst>
              <a:gd name="adj1" fmla="val 15472"/>
              <a:gd name="adj2" fmla="val 16962"/>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ZoneTexte 9">
            <a:extLst>
              <a:ext uri="{FF2B5EF4-FFF2-40B4-BE49-F238E27FC236}">
                <a16:creationId xmlns:a16="http://schemas.microsoft.com/office/drawing/2014/main" id="{878D4D19-CEF0-4273-1480-16F91297897D}"/>
              </a:ext>
            </a:extLst>
          </p:cNvPr>
          <p:cNvSpPr txBox="1"/>
          <p:nvPr/>
        </p:nvSpPr>
        <p:spPr>
          <a:xfrm>
            <a:off x="5421051" y="5849320"/>
            <a:ext cx="2205892" cy="461665"/>
          </a:xfrm>
          <a:prstGeom prst="rect">
            <a:avLst/>
          </a:prstGeom>
          <a:noFill/>
        </p:spPr>
        <p:txBody>
          <a:bodyPr wrap="square">
            <a:spAutoFit/>
          </a:bodyPr>
          <a:lstStyle/>
          <a:p>
            <a:r>
              <a:rPr lang="fr-FR" sz="2400" dirty="0">
                <a:solidFill>
                  <a:srgbClr val="000000"/>
                </a:solidFill>
                <a:effectLst/>
                <a:latin typeface="Bernard MT Condensed" panose="02050806060905020404" pitchFamily="18" charset="0"/>
                <a:ea typeface="等线 Light" panose="02010600030101010101" pitchFamily="2" charset="-122"/>
                <a:cs typeface="Arabic Typesetting" panose="020F0502020204030204" pitchFamily="66" charset="-78"/>
              </a:rPr>
              <a:t>e-santé mobilité</a:t>
            </a:r>
            <a:endParaRPr lang="fr-FR" sz="2400" dirty="0">
              <a:effectLst/>
              <a:latin typeface="Bernard MT Condensed" panose="02050806060905020404" pitchFamily="18" charset="0"/>
              <a:cs typeface="Arabic Typesetting" panose="020F0502020204030204" pitchFamily="66" charset="-78"/>
            </a:endParaRPr>
          </a:p>
        </p:txBody>
      </p:sp>
      <p:pic>
        <p:nvPicPr>
          <p:cNvPr id="9" name="Image 8">
            <a:extLst>
              <a:ext uri="{FF2B5EF4-FFF2-40B4-BE49-F238E27FC236}">
                <a16:creationId xmlns:a16="http://schemas.microsoft.com/office/drawing/2014/main" id="{37935D44-EC0A-5A00-A477-0A8D8BA7CBA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17297" y="2060848"/>
            <a:ext cx="1608179" cy="936104"/>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droite 10">
            <a:extLst>
              <a:ext uri="{FF2B5EF4-FFF2-40B4-BE49-F238E27FC236}">
                <a16:creationId xmlns:a16="http://schemas.microsoft.com/office/drawing/2014/main" id="{F1114445-2FBA-FB71-8FF6-AEE0F925F34D}"/>
              </a:ext>
            </a:extLst>
          </p:cNvPr>
          <p:cNvSpPr/>
          <p:nvPr/>
        </p:nvSpPr>
        <p:spPr>
          <a:xfrm>
            <a:off x="5390460" y="2377705"/>
            <a:ext cx="1397761"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èche : droite 11">
            <a:extLst>
              <a:ext uri="{FF2B5EF4-FFF2-40B4-BE49-F238E27FC236}">
                <a16:creationId xmlns:a16="http://schemas.microsoft.com/office/drawing/2014/main" id="{03F10923-047B-8E5E-1432-CAEA367B0C3D}"/>
              </a:ext>
            </a:extLst>
          </p:cNvPr>
          <p:cNvSpPr/>
          <p:nvPr/>
        </p:nvSpPr>
        <p:spPr>
          <a:xfrm rot="2120944">
            <a:off x="4639712" y="3656319"/>
            <a:ext cx="2043519"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6">
            <a:extLst>
              <a:ext uri="{FF2B5EF4-FFF2-40B4-BE49-F238E27FC236}">
                <a16:creationId xmlns:a16="http://schemas.microsoft.com/office/drawing/2014/main" id="{D7E655FE-ACFC-1E40-EB01-518E619CF3DA}"/>
              </a:ext>
            </a:extLst>
          </p:cNvPr>
          <p:cNvPicPr>
            <a:picLocks noChangeAspect="1"/>
          </p:cNvPicPr>
          <p:nvPr/>
        </p:nvPicPr>
        <p:blipFill>
          <a:blip r:embed="rId3"/>
          <a:stretch/>
        </p:blipFill>
        <p:spPr bwMode="gray">
          <a:xfrm>
            <a:off x="6888088" y="3962808"/>
            <a:ext cx="1397761" cy="1656184"/>
          </a:xfrm>
          <a:prstGeom prst="rect">
            <a:avLst/>
          </a:prstGeom>
          <a:ln>
            <a:noFill/>
          </a:ln>
        </p:spPr>
      </p:pic>
      <p:sp>
        <p:nvSpPr>
          <p:cNvPr id="14" name="ZoneTexte 13">
            <a:extLst>
              <a:ext uri="{FF2B5EF4-FFF2-40B4-BE49-F238E27FC236}">
                <a16:creationId xmlns:a16="http://schemas.microsoft.com/office/drawing/2014/main" id="{9FBE9237-F1F0-BE42-0360-85EB938892A8}"/>
              </a:ext>
            </a:extLst>
          </p:cNvPr>
          <p:cNvSpPr txBox="1"/>
          <p:nvPr/>
        </p:nvSpPr>
        <p:spPr>
          <a:xfrm>
            <a:off x="6844266" y="2233783"/>
            <a:ext cx="1397761" cy="584775"/>
          </a:xfrm>
          <a:prstGeom prst="rect">
            <a:avLst/>
          </a:prstGeom>
          <a:noFill/>
        </p:spPr>
        <p:txBody>
          <a:bodyPr wrap="square" rtlCol="0">
            <a:spAutoFit/>
          </a:bodyPr>
          <a:lstStyle/>
          <a:p>
            <a:r>
              <a:rPr lang="en-GB" sz="3200" b="1" dirty="0">
                <a:latin typeface="Amasis MT Pro Light" panose="020F0502020204030204" pitchFamily="18" charset="0"/>
                <a:cs typeface="Aldhabi" panose="020F0502020204030204" pitchFamily="2" charset="-78"/>
              </a:rPr>
              <a:t>IDEAL</a:t>
            </a:r>
          </a:p>
        </p:txBody>
      </p:sp>
      <p:sp>
        <p:nvSpPr>
          <p:cNvPr id="15" name="ZoneTexte 14">
            <a:extLst>
              <a:ext uri="{FF2B5EF4-FFF2-40B4-BE49-F238E27FC236}">
                <a16:creationId xmlns:a16="http://schemas.microsoft.com/office/drawing/2014/main" id="{9081A5EA-BE59-FEB1-A6CA-34D62EC29040}"/>
              </a:ext>
            </a:extLst>
          </p:cNvPr>
          <p:cNvSpPr txBox="1"/>
          <p:nvPr/>
        </p:nvSpPr>
        <p:spPr>
          <a:xfrm>
            <a:off x="4129796" y="1938572"/>
            <a:ext cx="938077" cy="400110"/>
          </a:xfrm>
          <a:prstGeom prst="rect">
            <a:avLst/>
          </a:prstGeom>
          <a:noFill/>
        </p:spPr>
        <p:txBody>
          <a:bodyPr wrap="none" rtlCol="0">
            <a:spAutoFit/>
          </a:bodyPr>
          <a:lstStyle/>
          <a:p>
            <a:r>
              <a:rPr lang="en-GB" sz="2000" dirty="0"/>
              <a:t>2016 …</a:t>
            </a:r>
          </a:p>
        </p:txBody>
      </p:sp>
      <p:sp>
        <p:nvSpPr>
          <p:cNvPr id="16" name="ZoneTexte 15">
            <a:extLst>
              <a:ext uri="{FF2B5EF4-FFF2-40B4-BE49-F238E27FC236}">
                <a16:creationId xmlns:a16="http://schemas.microsoft.com/office/drawing/2014/main" id="{3461EAF3-2989-C83C-B84D-AB659758E6A3}"/>
              </a:ext>
            </a:extLst>
          </p:cNvPr>
          <p:cNvSpPr txBox="1"/>
          <p:nvPr/>
        </p:nvSpPr>
        <p:spPr>
          <a:xfrm>
            <a:off x="6865407" y="1903948"/>
            <a:ext cx="1301959" cy="400110"/>
          </a:xfrm>
          <a:prstGeom prst="rect">
            <a:avLst/>
          </a:prstGeom>
          <a:noFill/>
        </p:spPr>
        <p:txBody>
          <a:bodyPr wrap="none" rtlCol="0">
            <a:spAutoFit/>
          </a:bodyPr>
          <a:lstStyle/>
          <a:p>
            <a:r>
              <a:rPr lang="en-GB" sz="2000" dirty="0"/>
              <a:t>2023-2027</a:t>
            </a:r>
          </a:p>
        </p:txBody>
      </p:sp>
      <p:sp>
        <p:nvSpPr>
          <p:cNvPr id="17" name="ZoneTexte 16">
            <a:extLst>
              <a:ext uri="{FF2B5EF4-FFF2-40B4-BE49-F238E27FC236}">
                <a16:creationId xmlns:a16="http://schemas.microsoft.com/office/drawing/2014/main" id="{E0509BB4-29C1-49E1-B587-3C0054C2E905}"/>
              </a:ext>
            </a:extLst>
          </p:cNvPr>
          <p:cNvSpPr txBox="1"/>
          <p:nvPr/>
        </p:nvSpPr>
        <p:spPr>
          <a:xfrm>
            <a:off x="8252292" y="4771519"/>
            <a:ext cx="1301959" cy="400110"/>
          </a:xfrm>
          <a:prstGeom prst="rect">
            <a:avLst/>
          </a:prstGeom>
          <a:noFill/>
        </p:spPr>
        <p:txBody>
          <a:bodyPr wrap="none" rtlCol="0">
            <a:spAutoFit/>
          </a:bodyPr>
          <a:lstStyle/>
          <a:p>
            <a:r>
              <a:rPr lang="en-GB" sz="2000" dirty="0"/>
              <a:t>2022-2029</a:t>
            </a:r>
          </a:p>
        </p:txBody>
      </p:sp>
      <p:sp>
        <p:nvSpPr>
          <p:cNvPr id="18" name="ZoneTexte 17">
            <a:extLst>
              <a:ext uri="{FF2B5EF4-FFF2-40B4-BE49-F238E27FC236}">
                <a16:creationId xmlns:a16="http://schemas.microsoft.com/office/drawing/2014/main" id="{1CA5E2A1-8EF4-6C15-4C72-CDB7B8F18C1F}"/>
              </a:ext>
            </a:extLst>
          </p:cNvPr>
          <p:cNvSpPr txBox="1"/>
          <p:nvPr/>
        </p:nvSpPr>
        <p:spPr>
          <a:xfrm>
            <a:off x="5906189" y="6341258"/>
            <a:ext cx="938077" cy="400110"/>
          </a:xfrm>
          <a:prstGeom prst="rect">
            <a:avLst/>
          </a:prstGeom>
          <a:noFill/>
        </p:spPr>
        <p:txBody>
          <a:bodyPr wrap="none" rtlCol="0">
            <a:spAutoFit/>
          </a:bodyPr>
          <a:lstStyle/>
          <a:p>
            <a:r>
              <a:rPr lang="en-GB" sz="2000" dirty="0"/>
              <a:t>2019 …</a:t>
            </a:r>
          </a:p>
        </p:txBody>
      </p:sp>
      <p:sp>
        <p:nvSpPr>
          <p:cNvPr id="19" name="ZoneTexte 18">
            <a:extLst>
              <a:ext uri="{FF2B5EF4-FFF2-40B4-BE49-F238E27FC236}">
                <a16:creationId xmlns:a16="http://schemas.microsoft.com/office/drawing/2014/main" id="{1C8CB35E-817D-E8D6-1F56-FEF36D9D0B4B}"/>
              </a:ext>
            </a:extLst>
          </p:cNvPr>
          <p:cNvSpPr txBox="1"/>
          <p:nvPr/>
        </p:nvSpPr>
        <p:spPr>
          <a:xfrm>
            <a:off x="4055009" y="5434326"/>
            <a:ext cx="1172116" cy="369332"/>
          </a:xfrm>
          <a:prstGeom prst="rect">
            <a:avLst/>
          </a:prstGeom>
          <a:noFill/>
        </p:spPr>
        <p:txBody>
          <a:bodyPr wrap="none" rtlCol="0">
            <a:spAutoFit/>
          </a:bodyPr>
          <a:lstStyle/>
          <a:p>
            <a:r>
              <a:rPr lang="en-GB" dirty="0" err="1"/>
              <a:t>E.Bergeret</a:t>
            </a:r>
            <a:endParaRPr lang="en-GB" dirty="0"/>
          </a:p>
        </p:txBody>
      </p:sp>
      <p:sp>
        <p:nvSpPr>
          <p:cNvPr id="3" name="Flèche : droite 2">
            <a:extLst>
              <a:ext uri="{FF2B5EF4-FFF2-40B4-BE49-F238E27FC236}">
                <a16:creationId xmlns:a16="http://schemas.microsoft.com/office/drawing/2014/main" id="{28B47ED7-A3BE-83DB-B0C4-E2F74DB41F10}"/>
              </a:ext>
            </a:extLst>
          </p:cNvPr>
          <p:cNvSpPr/>
          <p:nvPr/>
        </p:nvSpPr>
        <p:spPr>
          <a:xfrm>
            <a:off x="5661471" y="2945244"/>
            <a:ext cx="1224136" cy="2709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a:extLst>
              <a:ext uri="{FF2B5EF4-FFF2-40B4-BE49-F238E27FC236}">
                <a16:creationId xmlns:a16="http://schemas.microsoft.com/office/drawing/2014/main" id="{54D571E1-F2DA-8162-BED3-7947801E37A5}"/>
              </a:ext>
            </a:extLst>
          </p:cNvPr>
          <p:cNvSpPr txBox="1"/>
          <p:nvPr/>
        </p:nvSpPr>
        <p:spPr>
          <a:xfrm>
            <a:off x="7022472" y="2895192"/>
            <a:ext cx="1397761" cy="461665"/>
          </a:xfrm>
          <a:prstGeom prst="rect">
            <a:avLst/>
          </a:prstGeom>
          <a:noFill/>
        </p:spPr>
        <p:txBody>
          <a:bodyPr wrap="square">
            <a:spAutoFit/>
          </a:bodyPr>
          <a:lstStyle/>
          <a:p>
            <a:r>
              <a:rPr lang="fr-FR" sz="2400" dirty="0">
                <a:latin typeface="Century Gothic" panose="020B0502020202020204" pitchFamily="34" charset="0"/>
                <a:cs typeface="Sabon Next LT" panose="02000500000000000000" pitchFamily="2" charset="0"/>
              </a:rPr>
              <a:t>OCOD</a:t>
            </a:r>
            <a:endParaRPr lang="en-GB" sz="2400" dirty="0">
              <a:latin typeface="Century Gothic" panose="020B0502020202020204" pitchFamily="34" charset="0"/>
              <a:cs typeface="Sabon Next LT" panose="02000500000000000000" pitchFamily="2" charset="0"/>
            </a:endParaRPr>
          </a:p>
        </p:txBody>
      </p:sp>
      <p:sp>
        <p:nvSpPr>
          <p:cNvPr id="22" name="ZoneTexte 21">
            <a:extLst>
              <a:ext uri="{FF2B5EF4-FFF2-40B4-BE49-F238E27FC236}">
                <a16:creationId xmlns:a16="http://schemas.microsoft.com/office/drawing/2014/main" id="{DC83A148-1D0F-2E12-1D3C-32B2BD3FFDF1}"/>
              </a:ext>
            </a:extLst>
          </p:cNvPr>
          <p:cNvSpPr txBox="1"/>
          <p:nvPr/>
        </p:nvSpPr>
        <p:spPr>
          <a:xfrm>
            <a:off x="7255139" y="3261945"/>
            <a:ext cx="1301959" cy="400110"/>
          </a:xfrm>
          <a:prstGeom prst="rect">
            <a:avLst/>
          </a:prstGeom>
          <a:noFill/>
        </p:spPr>
        <p:txBody>
          <a:bodyPr wrap="none" rtlCol="0">
            <a:spAutoFit/>
          </a:bodyPr>
          <a:lstStyle/>
          <a:p>
            <a:r>
              <a:rPr lang="en-GB" sz="2000" dirty="0"/>
              <a:t>2025-2028</a:t>
            </a:r>
          </a:p>
        </p:txBody>
      </p:sp>
    </p:spTree>
    <p:extLst>
      <p:ext uri="{BB962C8B-B14F-4D97-AF65-F5344CB8AC3E}">
        <p14:creationId xmlns:p14="http://schemas.microsoft.com/office/powerpoint/2010/main" val="35260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ersonne, intérieur, table de salle à manger&#10;&#10;Description générée automatiquement">
            <a:extLst>
              <a:ext uri="{FF2B5EF4-FFF2-40B4-BE49-F238E27FC236}">
                <a16:creationId xmlns:a16="http://schemas.microsoft.com/office/drawing/2014/main" id="{111953A0-2F72-4A7C-9926-115B2C79204E}"/>
              </a:ext>
            </a:extLst>
          </p:cNvPr>
          <p:cNvPicPr>
            <a:picLocks noChangeAspect="1"/>
          </p:cNvPicPr>
          <p:nvPr/>
        </p:nvPicPr>
        <p:blipFill rotWithShape="1">
          <a:blip r:embed="rId3">
            <a:extLst>
              <a:ext uri="{28A0092B-C50C-407E-A947-70E740481C1C}">
                <a14:useLocalDpi xmlns:a14="http://schemas.microsoft.com/office/drawing/2010/main" val="0"/>
              </a:ext>
            </a:extLst>
          </a:blip>
          <a:srcRect l="30334" r="14044"/>
          <a:stretch/>
        </p:blipFill>
        <p:spPr bwMode="auto">
          <a:xfrm>
            <a:off x="862019" y="890365"/>
            <a:ext cx="4797630" cy="3338220"/>
          </a:xfrm>
          <a:prstGeom prst="rect">
            <a:avLst/>
          </a:prstGeom>
        </p:spPr>
      </p:pic>
      <p:pic>
        <p:nvPicPr>
          <p:cNvPr id="3" name="Image 2">
            <a:extLst>
              <a:ext uri="{FF2B5EF4-FFF2-40B4-BE49-F238E27FC236}">
                <a16:creationId xmlns:a16="http://schemas.microsoft.com/office/drawing/2014/main" id="{9613A782-7596-4FD5-97A9-B598578CDA02}"/>
              </a:ext>
            </a:extLst>
          </p:cNvPr>
          <p:cNvPicPr/>
          <p:nvPr/>
        </p:nvPicPr>
        <p:blipFill>
          <a:blip r:embed="rId4"/>
          <a:stretch/>
        </p:blipFill>
        <p:spPr bwMode="auto">
          <a:xfrm>
            <a:off x="6376774" y="850071"/>
            <a:ext cx="4549627" cy="3304987"/>
          </a:xfrm>
          <a:prstGeom prst="rect">
            <a:avLst/>
          </a:prstGeom>
        </p:spPr>
      </p:pic>
      <p:sp>
        <p:nvSpPr>
          <p:cNvPr id="30" name="ZoneTexte 29">
            <a:extLst>
              <a:ext uri="{FF2B5EF4-FFF2-40B4-BE49-F238E27FC236}">
                <a16:creationId xmlns:a16="http://schemas.microsoft.com/office/drawing/2014/main" id="{80B6E548-DA15-4EE8-B1FD-CB20AD2F9ED7}"/>
              </a:ext>
            </a:extLst>
          </p:cNvPr>
          <p:cNvSpPr txBox="1"/>
          <p:nvPr/>
        </p:nvSpPr>
        <p:spPr>
          <a:xfrm>
            <a:off x="786174" y="4155058"/>
            <a:ext cx="4834932" cy="727956"/>
          </a:xfrm>
          <a:prstGeom prst="rect">
            <a:avLst/>
          </a:prstGeom>
          <a:noFill/>
        </p:spPr>
        <p:txBody>
          <a:bodyPr wrap="square">
            <a:spAutoFit/>
          </a:bodyPr>
          <a:lstStyle/>
          <a:p>
            <a:pPr algn="l" rtl="0">
              <a:lnSpc>
                <a:spcPct val="120000"/>
              </a:lnSpc>
              <a:spcBef>
                <a:spcPts val="1001"/>
              </a:spcBef>
              <a:buClr>
                <a:srgbClr val="E2A23B"/>
              </a:buClr>
              <a:buSzPct val="110000"/>
              <a:defRPr/>
            </a:pPr>
            <a:r>
              <a:rPr lang="en-US" b="0" strike="noStrike" kern="1200" spc="-1" dirty="0" err="1">
                <a:solidFill>
                  <a:schemeClr val="tx1"/>
                </a:solidFill>
                <a:latin typeface="+mn-lt"/>
                <a:ea typeface="+mn-ea"/>
                <a:cs typeface="+mn-cs"/>
              </a:rPr>
              <a:t>Sédentarité</a:t>
            </a:r>
            <a:r>
              <a:rPr lang="en-US" b="0" strike="noStrike" kern="1200" spc="-1" dirty="0">
                <a:solidFill>
                  <a:schemeClr val="tx1"/>
                </a:solidFill>
                <a:latin typeface="+mn-lt"/>
                <a:ea typeface="+mn-ea"/>
                <a:cs typeface="+mn-cs"/>
              </a:rPr>
              <a:t> </a:t>
            </a:r>
            <a:r>
              <a:rPr lang="en-US" b="0" strike="noStrike" kern="1200" spc="-1" dirty="0" err="1">
                <a:solidFill>
                  <a:schemeClr val="tx1"/>
                </a:solidFill>
                <a:latin typeface="+mn-lt"/>
                <a:ea typeface="+mn-ea"/>
                <a:cs typeface="+mn-cs"/>
              </a:rPr>
              <a:t>importante</a:t>
            </a:r>
            <a:r>
              <a:rPr lang="en-US" b="0" strike="noStrike" kern="1200" spc="-1" dirty="0">
                <a:solidFill>
                  <a:schemeClr val="tx1"/>
                </a:solidFill>
                <a:latin typeface="+mn-lt"/>
                <a:ea typeface="+mn-ea"/>
                <a:cs typeface="+mn-cs"/>
              </a:rPr>
              <a:t> des patients </a:t>
            </a:r>
            <a:r>
              <a:rPr lang="en-US" b="0" strike="noStrike" kern="1200" spc="-1" dirty="0" err="1">
                <a:solidFill>
                  <a:schemeClr val="tx1"/>
                </a:solidFill>
                <a:latin typeface="+mn-lt"/>
                <a:ea typeface="+mn-ea"/>
                <a:cs typeface="+mn-cs"/>
              </a:rPr>
              <a:t>souffrant</a:t>
            </a:r>
            <a:r>
              <a:rPr lang="en-US" b="0" strike="noStrike" kern="1200" spc="-1" dirty="0">
                <a:solidFill>
                  <a:schemeClr val="tx1"/>
                </a:solidFill>
                <a:latin typeface="+mn-lt"/>
                <a:ea typeface="+mn-ea"/>
                <a:cs typeface="+mn-cs"/>
              </a:rPr>
              <a:t> de </a:t>
            </a:r>
            <a:r>
              <a:rPr lang="en-US" b="1" strike="noStrike" kern="1200" spc="-1" dirty="0" err="1">
                <a:solidFill>
                  <a:schemeClr val="tx1"/>
                </a:solidFill>
                <a:latin typeface="+mn-lt"/>
                <a:ea typeface="+mn-ea"/>
                <a:cs typeface="+mn-cs"/>
              </a:rPr>
              <a:t>maladie</a:t>
            </a:r>
            <a:r>
              <a:rPr lang="en-US" b="1" strike="noStrike" kern="1200" spc="-1" dirty="0">
                <a:solidFill>
                  <a:schemeClr val="tx1"/>
                </a:solidFill>
                <a:latin typeface="+mn-lt"/>
                <a:ea typeface="+mn-ea"/>
                <a:cs typeface="+mn-cs"/>
              </a:rPr>
              <a:t> </a:t>
            </a:r>
            <a:r>
              <a:rPr lang="en-US" b="1" strike="noStrike" kern="1200" spc="-1" dirty="0" err="1">
                <a:solidFill>
                  <a:schemeClr val="tx1"/>
                </a:solidFill>
                <a:latin typeface="+mn-lt"/>
                <a:ea typeface="+mn-ea"/>
                <a:cs typeface="+mn-cs"/>
              </a:rPr>
              <a:t>chronique</a:t>
            </a:r>
            <a:endParaRPr lang="en-US" b="0" strike="noStrike" kern="1200" spc="-1" dirty="0">
              <a:solidFill>
                <a:schemeClr val="tx1"/>
              </a:solidFill>
              <a:latin typeface="+mn-lt"/>
              <a:ea typeface="+mn-ea"/>
              <a:cs typeface="+mn-cs"/>
            </a:endParaRPr>
          </a:p>
        </p:txBody>
      </p:sp>
      <p:sp>
        <p:nvSpPr>
          <p:cNvPr id="34" name="ZoneTexte 33">
            <a:extLst>
              <a:ext uri="{FF2B5EF4-FFF2-40B4-BE49-F238E27FC236}">
                <a16:creationId xmlns:a16="http://schemas.microsoft.com/office/drawing/2014/main" id="{1E919815-F412-4944-935E-9E3E1EB817D3}"/>
              </a:ext>
            </a:extLst>
          </p:cNvPr>
          <p:cNvSpPr txBox="1"/>
          <p:nvPr/>
        </p:nvSpPr>
        <p:spPr bwMode="auto">
          <a:xfrm>
            <a:off x="489516" y="4946042"/>
            <a:ext cx="5189204" cy="1477328"/>
          </a:xfrm>
          <a:prstGeom prst="rect">
            <a:avLst/>
          </a:prstGeom>
          <a:noFill/>
        </p:spPr>
        <p:txBody>
          <a:bodyPr wrap="square" rtlCol="0">
            <a:spAutoFit/>
          </a:bodyPr>
          <a:lstStyle/>
          <a:p>
            <a:pPr algn="ctr" rtl="0"/>
            <a:r>
              <a:rPr lang="en-US" sz="2400" b="1" strike="noStrike" kern="1200" spc="-1" dirty="0">
                <a:solidFill>
                  <a:schemeClr val="tx1"/>
                </a:solidFill>
                <a:latin typeface="+mn-lt"/>
                <a:ea typeface="+mn-ea"/>
                <a:cs typeface="+mn-cs"/>
              </a:rPr>
              <a:t>➮ </a:t>
            </a:r>
            <a:r>
              <a:rPr lang="en-US" sz="2400" b="1" strike="noStrike" kern="1200" spc="-1" dirty="0" err="1">
                <a:solidFill>
                  <a:schemeClr val="tx1"/>
                </a:solidFill>
                <a:latin typeface="+mn-lt"/>
                <a:ea typeface="+mn-ea"/>
                <a:cs typeface="+mn-cs"/>
              </a:rPr>
              <a:t>limites</a:t>
            </a:r>
            <a:r>
              <a:rPr lang="en-US" sz="2400" b="1" strike="noStrike" kern="1200" spc="-1" dirty="0">
                <a:solidFill>
                  <a:schemeClr val="tx1"/>
                </a:solidFill>
                <a:latin typeface="+mn-lt"/>
                <a:ea typeface="+mn-ea"/>
                <a:cs typeface="+mn-cs"/>
              </a:rPr>
              <a:t> des </a:t>
            </a:r>
            <a:r>
              <a:rPr lang="en-US" sz="2400" b="1" strike="noStrike" kern="1200" spc="-1" dirty="0" err="1">
                <a:solidFill>
                  <a:schemeClr val="tx1"/>
                </a:solidFill>
                <a:latin typeface="+mn-lt"/>
                <a:ea typeface="+mn-ea"/>
                <a:cs typeface="+mn-cs"/>
              </a:rPr>
              <a:t>outils</a:t>
            </a:r>
            <a:r>
              <a:rPr lang="en-US" sz="2400" b="1" strike="noStrike" kern="1200" spc="-1" dirty="0">
                <a:solidFill>
                  <a:schemeClr val="tx1"/>
                </a:solidFill>
                <a:latin typeface="+mn-lt"/>
                <a:ea typeface="+mn-ea"/>
                <a:cs typeface="+mn-cs"/>
              </a:rPr>
              <a:t> du commerce </a:t>
            </a:r>
            <a:r>
              <a:rPr lang="fr-FR" sz="2400" b="1" strike="noStrike" kern="1200" spc="-1" dirty="0">
                <a:solidFill>
                  <a:schemeClr val="tx1"/>
                </a:solidFill>
                <a:latin typeface="+mn-lt"/>
                <a:ea typeface="+mn-ea"/>
                <a:cs typeface="+mn-cs"/>
              </a:rPr>
              <a:t>développés</a:t>
            </a:r>
            <a:r>
              <a:rPr lang="en-US" sz="2400" b="1" strike="noStrike" kern="1200" spc="-1" dirty="0">
                <a:solidFill>
                  <a:schemeClr val="tx1"/>
                </a:solidFill>
                <a:latin typeface="+mn-lt"/>
                <a:ea typeface="+mn-ea"/>
                <a:cs typeface="+mn-cs"/>
              </a:rPr>
              <a:t> pour la pratique sportive</a:t>
            </a:r>
          </a:p>
          <a:p>
            <a:endParaRPr lang="fr-FR" dirty="0"/>
          </a:p>
        </p:txBody>
      </p:sp>
      <p:sp>
        <p:nvSpPr>
          <p:cNvPr id="35" name="ZoneTexte 34">
            <a:extLst>
              <a:ext uri="{FF2B5EF4-FFF2-40B4-BE49-F238E27FC236}">
                <a16:creationId xmlns:a16="http://schemas.microsoft.com/office/drawing/2014/main" id="{BADB63CA-48A5-4838-BD5C-E8A603282123}"/>
              </a:ext>
            </a:extLst>
          </p:cNvPr>
          <p:cNvSpPr txBox="1"/>
          <p:nvPr/>
        </p:nvSpPr>
        <p:spPr>
          <a:xfrm>
            <a:off x="6104839" y="4234543"/>
            <a:ext cx="5064876" cy="1754326"/>
          </a:xfrm>
          <a:prstGeom prst="rect">
            <a:avLst/>
          </a:prstGeom>
          <a:noFill/>
        </p:spPr>
        <p:txBody>
          <a:bodyPr wrap="square">
            <a:spAutoFit/>
          </a:bodyPr>
          <a:lstStyle/>
          <a:p>
            <a:pPr algn="l" rtl="0">
              <a:buClr>
                <a:srgbClr val="C74E30"/>
              </a:buClr>
              <a:buSzPct val="110000"/>
              <a:defRPr/>
            </a:pPr>
            <a:r>
              <a:rPr lang="en-US" b="0" strike="noStrike" kern="1200" spc="-1" dirty="0">
                <a:solidFill>
                  <a:schemeClr val="tx1"/>
                </a:solidFill>
                <a:latin typeface="+mn-lt"/>
                <a:ea typeface="+mn-ea"/>
                <a:cs typeface="+mn-cs"/>
              </a:rPr>
              <a:t>Étude de la </a:t>
            </a:r>
            <a:r>
              <a:rPr lang="en-US" b="0" strike="noStrike" kern="1200" spc="-1" dirty="0" err="1">
                <a:solidFill>
                  <a:schemeClr val="tx1"/>
                </a:solidFill>
                <a:latin typeface="+mn-lt"/>
                <a:ea typeface="+mn-ea"/>
                <a:cs typeface="+mn-cs"/>
              </a:rPr>
              <a:t>mobilité</a:t>
            </a:r>
            <a:r>
              <a:rPr lang="en-US" b="0" strike="noStrike" kern="1200" spc="-1" dirty="0">
                <a:solidFill>
                  <a:schemeClr val="tx1"/>
                </a:solidFill>
                <a:latin typeface="+mn-lt"/>
                <a:ea typeface="+mn-ea"/>
                <a:cs typeface="+mn-cs"/>
              </a:rPr>
              <a:t> fine pour </a:t>
            </a:r>
            <a:r>
              <a:rPr lang="en-US" b="0" strike="noStrike" kern="1200" spc="-1" dirty="0" err="1">
                <a:solidFill>
                  <a:schemeClr val="tx1"/>
                </a:solidFill>
                <a:latin typeface="+mn-lt"/>
                <a:ea typeface="+mn-ea"/>
                <a:cs typeface="+mn-cs"/>
              </a:rPr>
              <a:t>fournir</a:t>
            </a:r>
            <a:r>
              <a:rPr lang="en-US" b="0" strike="noStrike" kern="1200" spc="-1" dirty="0">
                <a:solidFill>
                  <a:schemeClr val="tx1"/>
                </a:solidFill>
                <a:latin typeface="+mn-lt"/>
                <a:ea typeface="+mn-ea"/>
                <a:cs typeface="+mn-cs"/>
              </a:rPr>
              <a:t> aux </a:t>
            </a:r>
            <a:r>
              <a:rPr lang="en-US" b="0" strike="noStrike" kern="1200" spc="-1" dirty="0" err="1">
                <a:solidFill>
                  <a:schemeClr val="tx1"/>
                </a:solidFill>
                <a:latin typeface="+mn-lt"/>
                <a:ea typeface="+mn-ea"/>
                <a:cs typeface="+mn-cs"/>
              </a:rPr>
              <a:t>soignants</a:t>
            </a:r>
            <a:r>
              <a:rPr lang="en-US" b="0" strike="noStrike" kern="1200" spc="-1" dirty="0">
                <a:solidFill>
                  <a:schemeClr val="tx1"/>
                </a:solidFill>
                <a:latin typeface="+mn-lt"/>
                <a:ea typeface="+mn-ea"/>
                <a:cs typeface="+mn-cs"/>
              </a:rPr>
              <a:t> :</a:t>
            </a:r>
          </a:p>
          <a:p>
            <a:pPr marL="228600" lvl="7" indent="-228600" algn="l" rtl="0">
              <a:buClr>
                <a:srgbClr val="C74E30"/>
              </a:buClr>
              <a:buSzPct val="110000"/>
              <a:buFont typeface="Wingdings" panose="05000000000000000000" pitchFamily="2" charset="2"/>
              <a:buChar char="§"/>
              <a:defRPr/>
            </a:pPr>
            <a:r>
              <a:rPr lang="en-US" b="0" strike="noStrike" kern="1200" spc="-1" dirty="0">
                <a:solidFill>
                  <a:schemeClr val="tx1"/>
                </a:solidFill>
                <a:latin typeface="+mn-lt"/>
                <a:ea typeface="+mn-ea"/>
                <a:cs typeface="+mn-cs"/>
              </a:rPr>
              <a:t>des </a:t>
            </a:r>
            <a:r>
              <a:rPr lang="en-US" b="0" strike="noStrike" kern="1200" spc="-1" dirty="0" err="1">
                <a:solidFill>
                  <a:schemeClr val="tx1"/>
                </a:solidFill>
                <a:latin typeface="+mn-lt"/>
                <a:ea typeface="+mn-ea"/>
                <a:cs typeface="+mn-cs"/>
              </a:rPr>
              <a:t>outils</a:t>
            </a:r>
            <a:r>
              <a:rPr lang="en-US" b="0" strike="noStrike" kern="1200" spc="-1" dirty="0">
                <a:solidFill>
                  <a:schemeClr val="tx1"/>
                </a:solidFill>
                <a:latin typeface="+mn-lt"/>
                <a:ea typeface="+mn-ea"/>
                <a:cs typeface="+mn-cs"/>
              </a:rPr>
              <a:t> de </a:t>
            </a:r>
            <a:r>
              <a:rPr lang="en-US" b="1" strike="noStrike" kern="1200" spc="-1" dirty="0" err="1">
                <a:solidFill>
                  <a:schemeClr val="tx1"/>
                </a:solidFill>
                <a:latin typeface="+mn-lt"/>
                <a:ea typeface="+mn-ea"/>
                <a:cs typeface="+mn-cs"/>
              </a:rPr>
              <a:t>suivi</a:t>
            </a:r>
            <a:r>
              <a:rPr lang="en-US" b="1" strike="noStrike" kern="1200" spc="-1" dirty="0">
                <a:solidFill>
                  <a:schemeClr val="tx1"/>
                </a:solidFill>
                <a:latin typeface="+mn-lt"/>
                <a:ea typeface="+mn-ea"/>
                <a:cs typeface="+mn-cs"/>
              </a:rPr>
              <a:t> dans la durée</a:t>
            </a:r>
            <a:r>
              <a:rPr lang="en-US" b="0" strike="noStrike" kern="1200" spc="-1" dirty="0">
                <a:solidFill>
                  <a:schemeClr val="tx1"/>
                </a:solidFill>
                <a:latin typeface="+mn-lt"/>
                <a:ea typeface="+mn-ea"/>
                <a:cs typeface="+mn-cs"/>
              </a:rPr>
              <a:t> de </a:t>
            </a:r>
            <a:r>
              <a:rPr lang="en-US" b="0" strike="noStrike" kern="1200" spc="-1" dirty="0" err="1">
                <a:solidFill>
                  <a:schemeClr val="tx1"/>
                </a:solidFill>
                <a:latin typeface="+mn-lt"/>
                <a:ea typeface="+mn-ea"/>
                <a:cs typeface="+mn-cs"/>
              </a:rPr>
              <a:t>leurs</a:t>
            </a:r>
            <a:r>
              <a:rPr lang="en-US" b="0" strike="noStrike" kern="1200" spc="-1" dirty="0">
                <a:solidFill>
                  <a:schemeClr val="tx1"/>
                </a:solidFill>
                <a:latin typeface="+mn-lt"/>
                <a:ea typeface="+mn-ea"/>
                <a:cs typeface="+mn-cs"/>
              </a:rPr>
              <a:t> patients</a:t>
            </a:r>
          </a:p>
          <a:p>
            <a:pPr marL="228600" lvl="7" indent="-228600" algn="l" rtl="0">
              <a:buClr>
                <a:srgbClr val="C74E30"/>
              </a:buClr>
              <a:buSzPct val="110000"/>
              <a:buFont typeface="Wingdings" panose="05000000000000000000" pitchFamily="2" charset="2"/>
              <a:buChar char="§"/>
              <a:defRPr/>
            </a:pPr>
            <a:r>
              <a:rPr lang="en-US" b="0" strike="noStrike" kern="1200" spc="-1" dirty="0">
                <a:solidFill>
                  <a:schemeClr val="tx1"/>
                </a:solidFill>
                <a:latin typeface="+mn-lt"/>
                <a:ea typeface="+mn-ea"/>
                <a:cs typeface="+mn-cs"/>
              </a:rPr>
              <a:t>des </a:t>
            </a:r>
            <a:r>
              <a:rPr lang="en-US" b="0" strike="noStrike" kern="1200" spc="-1" dirty="0" err="1">
                <a:solidFill>
                  <a:schemeClr val="tx1"/>
                </a:solidFill>
                <a:latin typeface="+mn-lt"/>
                <a:ea typeface="+mn-ea"/>
                <a:cs typeface="+mn-cs"/>
              </a:rPr>
              <a:t>outils</a:t>
            </a:r>
            <a:r>
              <a:rPr lang="en-US" b="0" strike="noStrike" kern="1200" spc="-1" dirty="0">
                <a:solidFill>
                  <a:schemeClr val="tx1"/>
                </a:solidFill>
                <a:latin typeface="+mn-lt"/>
                <a:ea typeface="+mn-ea"/>
                <a:cs typeface="+mn-cs"/>
              </a:rPr>
              <a:t> </a:t>
            </a:r>
            <a:r>
              <a:rPr lang="en-US" b="0" strike="noStrike" kern="1200" spc="-1" dirty="0" err="1">
                <a:solidFill>
                  <a:schemeClr val="tx1"/>
                </a:solidFill>
                <a:latin typeface="+mn-lt"/>
                <a:ea typeface="+mn-ea"/>
                <a:cs typeface="+mn-cs"/>
              </a:rPr>
              <a:t>d'étude</a:t>
            </a:r>
            <a:r>
              <a:rPr lang="en-US" b="0" strike="noStrike" kern="1200" spc="-1" dirty="0">
                <a:solidFill>
                  <a:schemeClr val="tx1"/>
                </a:solidFill>
                <a:latin typeface="+mn-lt"/>
                <a:ea typeface="+mn-ea"/>
                <a:cs typeface="+mn-cs"/>
              </a:rPr>
              <a:t> de </a:t>
            </a:r>
            <a:r>
              <a:rPr lang="en-US" b="1" strike="noStrike" kern="1200" spc="-1" dirty="0" err="1">
                <a:solidFill>
                  <a:schemeClr val="tx1"/>
                </a:solidFill>
                <a:latin typeface="+mn-lt"/>
                <a:ea typeface="+mn-ea"/>
                <a:cs typeface="+mn-cs"/>
              </a:rPr>
              <a:t>similarité</a:t>
            </a:r>
            <a:r>
              <a:rPr lang="en-US" b="1" strike="noStrike" kern="1200" spc="-1" dirty="0">
                <a:solidFill>
                  <a:schemeClr val="tx1"/>
                </a:solidFill>
                <a:latin typeface="+mn-lt"/>
                <a:ea typeface="+mn-ea"/>
                <a:cs typeface="+mn-cs"/>
              </a:rPr>
              <a:t> de </a:t>
            </a:r>
            <a:r>
              <a:rPr lang="en-US" b="1" strike="noStrike" kern="1200" spc="-1" dirty="0" err="1">
                <a:solidFill>
                  <a:schemeClr val="tx1"/>
                </a:solidFill>
                <a:latin typeface="+mn-lt"/>
                <a:ea typeface="+mn-ea"/>
                <a:cs typeface="+mn-cs"/>
              </a:rPr>
              <a:t>profils</a:t>
            </a:r>
            <a:r>
              <a:rPr lang="en-US" b="0" strike="noStrike" kern="1200" spc="-1" dirty="0">
                <a:solidFill>
                  <a:schemeClr val="tx1"/>
                </a:solidFill>
                <a:latin typeface="+mn-lt"/>
                <a:ea typeface="+mn-ea"/>
                <a:cs typeface="+mn-cs"/>
              </a:rPr>
              <a:t> de </a:t>
            </a:r>
            <a:r>
              <a:rPr lang="en-US" b="0" strike="noStrike" kern="1200" spc="-1" dirty="0" err="1">
                <a:solidFill>
                  <a:schemeClr val="tx1"/>
                </a:solidFill>
                <a:latin typeface="+mn-lt"/>
                <a:ea typeface="+mn-ea"/>
                <a:cs typeface="+mn-cs"/>
              </a:rPr>
              <a:t>sédentarité</a:t>
            </a:r>
            <a:r>
              <a:rPr lang="en-US" b="0" strike="noStrike" kern="1200" spc="-1" dirty="0">
                <a:solidFill>
                  <a:schemeClr val="tx1"/>
                </a:solidFill>
                <a:latin typeface="+mn-lt"/>
                <a:ea typeface="+mn-ea"/>
                <a:cs typeface="+mn-cs"/>
              </a:rPr>
              <a:t> inter-patients</a:t>
            </a:r>
          </a:p>
        </p:txBody>
      </p:sp>
      <p:sp>
        <p:nvSpPr>
          <p:cNvPr id="37" name="ZoneTexte 36">
            <a:extLst>
              <a:ext uri="{FF2B5EF4-FFF2-40B4-BE49-F238E27FC236}">
                <a16:creationId xmlns:a16="http://schemas.microsoft.com/office/drawing/2014/main" id="{B5E09C7D-BFAD-4DD5-818F-02CB3973E658}"/>
              </a:ext>
            </a:extLst>
          </p:cNvPr>
          <p:cNvSpPr txBox="1"/>
          <p:nvPr/>
        </p:nvSpPr>
        <p:spPr bwMode="auto">
          <a:xfrm>
            <a:off x="2639616" y="235936"/>
            <a:ext cx="7920880" cy="480131"/>
          </a:xfrm>
          <a:prstGeom prst="rect">
            <a:avLst/>
          </a:prstGeom>
          <a:solidFill>
            <a:schemeClr val="bg1"/>
          </a:solidFill>
        </p:spPr>
        <p:txBody>
          <a:bodyPr wrap="square">
            <a:spAutoFit/>
          </a:bodyPr>
          <a:lstStyle/>
          <a:p>
            <a:pPr>
              <a:lnSpc>
                <a:spcPct val="90000"/>
              </a:lnSpc>
              <a:spcBef>
                <a:spcPts val="1001"/>
              </a:spcBef>
              <a:defRPr/>
            </a:pPr>
            <a:r>
              <a:rPr lang="fr-FR" sz="2800" spc="-1" dirty="0">
                <a:solidFill>
                  <a:srgbClr val="0070C0"/>
                </a:solidFill>
                <a:latin typeface="等线 Light"/>
              </a:rPr>
              <a:t>Contexte</a:t>
            </a:r>
          </a:p>
        </p:txBody>
      </p:sp>
    </p:spTree>
    <p:extLst>
      <p:ext uri="{BB962C8B-B14F-4D97-AF65-F5344CB8AC3E}">
        <p14:creationId xmlns:p14="http://schemas.microsoft.com/office/powerpoint/2010/main" val="228169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 name="CustomShape 6"/>
          <p:cNvSpPr/>
          <p:nvPr/>
        </p:nvSpPr>
        <p:spPr bwMode="auto">
          <a:xfrm>
            <a:off x="4428720" y="2333160"/>
            <a:ext cx="3540240" cy="1000080"/>
          </a:xfrm>
          <a:prstGeom prst="flowChartAlternateProcess">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49" name="CustomShape 10"/>
          <p:cNvSpPr/>
          <p:nvPr/>
        </p:nvSpPr>
        <p:spPr bwMode="auto">
          <a:xfrm>
            <a:off x="8335440" y="3870000"/>
            <a:ext cx="3522600" cy="1005480"/>
          </a:xfrm>
          <a:prstGeom prst="flowChartAlternateProcess">
            <a:avLst/>
          </a:prstGeom>
          <a:solidFill>
            <a:schemeClr val="accent3">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en-GB"/>
          </a:p>
        </p:txBody>
      </p:sp>
      <p:grpSp>
        <p:nvGrpSpPr>
          <p:cNvPr id="12" name="Group 11"/>
          <p:cNvGrpSpPr>
            <a:grpSpLocks noGrp="1" noUngrp="1" noRot="1" noChangeAspect="1" noMove="1" noResize="1"/>
          </p:cNvGrpSpPr>
          <p:nvPr/>
        </p:nvGrpSpPr>
        <p:grpSpPr bwMode="auto">
          <a:xfrm>
            <a:off x="-417513" y="0"/>
            <a:ext cx="12584114" cy="6853238"/>
            <a:chOff x="-417513" y="0"/>
            <a:chExt cx="12584114" cy="6853238"/>
          </a:xfrm>
        </p:grpSpPr>
        <p:sp>
          <p:nvSpPr>
            <p:cNvPr id="13" name="Freeform 18"/>
            <p:cNvSpPr/>
            <p:nvPr/>
          </p:nvSpPr>
          <p:spPr bwMode="auto">
            <a:xfrm>
              <a:off x="484188" y="0"/>
              <a:ext cx="3421063" cy="6843713"/>
            </a:xfrm>
            <a:custGeom>
              <a:avLst/>
              <a:gdLst/>
              <a:ahLst/>
              <a:cxnLst/>
              <a:rect l="0" t="0" r="r" b="b"/>
              <a:pathLst>
                <a:path w="720" h="1440" extrusionOk="0">
                  <a:moveTo>
                    <a:pt x="720" y="0"/>
                  </a:moveTo>
                  <a:cubicBezTo>
                    <a:pt x="316" y="282"/>
                    <a:pt x="0" y="1018"/>
                    <a:pt x="362" y="144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14" name="Freeform 20"/>
            <p:cNvSpPr/>
            <p:nvPr/>
          </p:nvSpPr>
          <p:spPr bwMode="auto">
            <a:xfrm>
              <a:off x="598488" y="0"/>
              <a:ext cx="2717800" cy="6843713"/>
            </a:xfrm>
            <a:custGeom>
              <a:avLst/>
              <a:gdLst/>
              <a:ahLst/>
              <a:cxnLst/>
              <a:rect l="0" t="0" r="r" b="b"/>
              <a:pathLst>
                <a:path w="572" h="1440" extrusionOk="0">
                  <a:moveTo>
                    <a:pt x="572" y="0"/>
                  </a:moveTo>
                  <a:cubicBezTo>
                    <a:pt x="213" y="320"/>
                    <a:pt x="0" y="979"/>
                    <a:pt x="164" y="1440"/>
                  </a:cubicBezTo>
                </a:path>
              </a:pathLst>
            </a:custGeom>
            <a:noFill/>
            <a:ln w="12700" cap="flat">
              <a:solidFill>
                <a:schemeClr val="tx1">
                  <a:alpha val="20000"/>
                </a:schemeClr>
              </a:solidFill>
              <a:prstDash val="dashDot"/>
              <a:miter lim="800000"/>
              <a:headEnd/>
              <a:tailEnd/>
            </a:ln>
          </p:spPr>
          <p:txBody>
            <a:bodyPr/>
            <a:lstStyle/>
            <a:p>
              <a:endParaRPr lang="en-GB"/>
            </a:p>
          </p:txBody>
        </p:sp>
        <p:sp>
          <p:nvSpPr>
            <p:cNvPr id="15" name="Freeform 21"/>
            <p:cNvSpPr/>
            <p:nvPr/>
          </p:nvSpPr>
          <p:spPr bwMode="auto">
            <a:xfrm>
              <a:off x="261938" y="0"/>
              <a:ext cx="2944813" cy="6843713"/>
            </a:xfrm>
            <a:custGeom>
              <a:avLst/>
              <a:gdLst/>
              <a:ahLst/>
              <a:cxnLst/>
              <a:rect l="0" t="0" r="r" b="b"/>
              <a:pathLst>
                <a:path w="620" h="1440" extrusionOk="0">
                  <a:moveTo>
                    <a:pt x="620" y="0"/>
                  </a:moveTo>
                  <a:cubicBezTo>
                    <a:pt x="248" y="325"/>
                    <a:pt x="0" y="960"/>
                    <a:pt x="186" y="1440"/>
                  </a:cubicBezTo>
                </a:path>
              </a:pathLst>
            </a:custGeom>
            <a:noFill/>
            <a:ln w="9525" cap="flat">
              <a:solidFill>
                <a:schemeClr val="tx1">
                  <a:alpha val="20000"/>
                </a:schemeClr>
              </a:solidFill>
              <a:prstDash val="lgDash"/>
              <a:miter lim="800000"/>
              <a:headEnd/>
              <a:tailEnd/>
            </a:ln>
          </p:spPr>
          <p:txBody>
            <a:bodyPr/>
            <a:lstStyle/>
            <a:p>
              <a:endParaRPr lang="en-GB"/>
            </a:p>
          </p:txBody>
        </p:sp>
        <p:sp>
          <p:nvSpPr>
            <p:cNvPr id="16" name="Freeform 22"/>
            <p:cNvSpPr/>
            <p:nvPr/>
          </p:nvSpPr>
          <p:spPr bwMode="auto">
            <a:xfrm>
              <a:off x="-417513" y="0"/>
              <a:ext cx="2403475" cy="6843713"/>
            </a:xfrm>
            <a:custGeom>
              <a:avLst/>
              <a:gdLst/>
              <a:ahLst/>
              <a:cxnLst/>
              <a:rect l="0" t="0" r="r" b="b"/>
              <a:pathLst>
                <a:path w="506" h="1440" extrusionOk="0">
                  <a:moveTo>
                    <a:pt x="506" y="0"/>
                  </a:moveTo>
                  <a:cubicBezTo>
                    <a:pt x="109" y="356"/>
                    <a:pt x="0" y="943"/>
                    <a:pt x="171" y="144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17" name="Freeform 23"/>
            <p:cNvSpPr/>
            <p:nvPr/>
          </p:nvSpPr>
          <p:spPr bwMode="auto">
            <a:xfrm>
              <a:off x="14288" y="9525"/>
              <a:ext cx="1771650" cy="3198813"/>
            </a:xfrm>
            <a:custGeom>
              <a:avLst/>
              <a:gdLst/>
              <a:ahLst/>
              <a:cxnLst/>
              <a:rect l="0" t="0" r="r" b="b"/>
              <a:pathLst>
                <a:path w="373" h="673" extrusionOk="0">
                  <a:moveTo>
                    <a:pt x="373" y="0"/>
                  </a:moveTo>
                  <a:cubicBezTo>
                    <a:pt x="175" y="183"/>
                    <a:pt x="51" y="409"/>
                    <a:pt x="0" y="673"/>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18" name="Freeform 25"/>
            <p:cNvSpPr/>
            <p:nvPr/>
          </p:nvSpPr>
          <p:spPr bwMode="auto">
            <a:xfrm>
              <a:off x="14288" y="0"/>
              <a:ext cx="1562100" cy="2228850"/>
            </a:xfrm>
            <a:custGeom>
              <a:avLst/>
              <a:gdLst/>
              <a:ahLst/>
              <a:cxnLst/>
              <a:rect l="0" t="0" r="r" b="b"/>
              <a:pathLst>
                <a:path w="329" h="469" extrusionOk="0">
                  <a:moveTo>
                    <a:pt x="329" y="0"/>
                  </a:moveTo>
                  <a:cubicBezTo>
                    <a:pt x="189" y="133"/>
                    <a:pt x="69" y="288"/>
                    <a:pt x="0" y="469"/>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19" name="Freeform 6"/>
            <p:cNvSpPr/>
            <p:nvPr/>
          </p:nvSpPr>
          <p:spPr bwMode="auto">
            <a:xfrm>
              <a:off x="10626725" y="9525"/>
              <a:ext cx="1539875" cy="555625"/>
            </a:xfrm>
            <a:custGeom>
              <a:avLst/>
              <a:gdLst/>
              <a:ahLst/>
              <a:cxnLst/>
              <a:rect l="0" t="0" r="r" b="b"/>
              <a:pathLst>
                <a:path w="324" h="117" extrusionOk="0">
                  <a:moveTo>
                    <a:pt x="324" y="117"/>
                  </a:moveTo>
                  <a:cubicBezTo>
                    <a:pt x="223" y="64"/>
                    <a:pt x="107" y="28"/>
                    <a:pt x="0" y="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0" name="Freeform 9"/>
            <p:cNvSpPr/>
            <p:nvPr/>
          </p:nvSpPr>
          <p:spPr bwMode="auto">
            <a:xfrm>
              <a:off x="11202988" y="9525"/>
              <a:ext cx="963613" cy="366713"/>
            </a:xfrm>
            <a:custGeom>
              <a:avLst/>
              <a:gdLst/>
              <a:ahLst/>
              <a:cxnLst/>
              <a:rect l="0" t="0" r="r" b="b"/>
              <a:pathLst>
                <a:path w="203" h="77" extrusionOk="0">
                  <a:moveTo>
                    <a:pt x="203" y="77"/>
                  </a:moveTo>
                  <a:cubicBezTo>
                    <a:pt x="138" y="46"/>
                    <a:pt x="68" y="21"/>
                    <a:pt x="0" y="0"/>
                  </a:cubicBezTo>
                </a:path>
              </a:pathLst>
            </a:custGeom>
            <a:noFill/>
            <a:ln w="9525" cap="flat">
              <a:solidFill>
                <a:schemeClr val="tx1">
                  <a:alpha val="20000"/>
                </a:schemeClr>
              </a:solidFill>
              <a:prstDash val="dash"/>
              <a:miter lim="800000"/>
              <a:headEnd/>
              <a:tailEnd/>
            </a:ln>
          </p:spPr>
          <p:txBody>
            <a:bodyPr/>
            <a:lstStyle/>
            <a:p>
              <a:endParaRPr lang="en-GB"/>
            </a:p>
          </p:txBody>
        </p:sp>
        <p:sp>
          <p:nvSpPr>
            <p:cNvPr id="21" name="Freeform 12"/>
            <p:cNvSpPr/>
            <p:nvPr/>
          </p:nvSpPr>
          <p:spPr bwMode="auto">
            <a:xfrm>
              <a:off x="11501438" y="9525"/>
              <a:ext cx="665163" cy="257175"/>
            </a:xfrm>
            <a:custGeom>
              <a:avLst/>
              <a:gdLst/>
              <a:ahLst/>
              <a:cxnLst/>
              <a:rect l="0" t="0" r="r" b="b"/>
              <a:pathLst>
                <a:path w="140" h="54" extrusionOk="0">
                  <a:moveTo>
                    <a:pt x="140" y="54"/>
                  </a:moveTo>
                  <a:cubicBezTo>
                    <a:pt x="95" y="34"/>
                    <a:pt x="48" y="16"/>
                    <a:pt x="0" y="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2" name="Freeform 24"/>
            <p:cNvSpPr/>
            <p:nvPr/>
          </p:nvSpPr>
          <p:spPr bwMode="auto">
            <a:xfrm>
              <a:off x="4763" y="6016625"/>
              <a:ext cx="214313" cy="827088"/>
            </a:xfrm>
            <a:custGeom>
              <a:avLst/>
              <a:gdLst/>
              <a:ahLst/>
              <a:cxnLst/>
              <a:rect l="0" t="0" r="r" b="b"/>
              <a:pathLst>
                <a:path w="45" h="174" extrusionOk="0">
                  <a:moveTo>
                    <a:pt x="0" y="0"/>
                  </a:moveTo>
                  <a:cubicBezTo>
                    <a:pt x="11" y="59"/>
                    <a:pt x="26" y="118"/>
                    <a:pt x="45" y="174"/>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3" name="Freeform 7"/>
            <p:cNvSpPr/>
            <p:nvPr/>
          </p:nvSpPr>
          <p:spPr bwMode="auto">
            <a:xfrm>
              <a:off x="10247313" y="5013325"/>
              <a:ext cx="1919288" cy="1830388"/>
            </a:xfrm>
            <a:custGeom>
              <a:avLst/>
              <a:gdLst/>
              <a:ahLst/>
              <a:cxnLst/>
              <a:rect l="0" t="0" r="r" b="b"/>
              <a:pathLst>
                <a:path w="404" h="385" extrusionOk="0">
                  <a:moveTo>
                    <a:pt x="0" y="385"/>
                  </a:moveTo>
                  <a:cubicBezTo>
                    <a:pt x="146" y="272"/>
                    <a:pt x="285" y="142"/>
                    <a:pt x="404" y="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4" name="Freeform 10"/>
            <p:cNvSpPr/>
            <p:nvPr/>
          </p:nvSpPr>
          <p:spPr bwMode="auto">
            <a:xfrm>
              <a:off x="10494963" y="5275263"/>
              <a:ext cx="1666875" cy="1577975"/>
            </a:xfrm>
            <a:custGeom>
              <a:avLst/>
              <a:gdLst/>
              <a:ahLst/>
              <a:cxnLst/>
              <a:rect l="0" t="0" r="r" b="b"/>
              <a:pathLst>
                <a:path w="351" h="332" extrusionOk="0">
                  <a:moveTo>
                    <a:pt x="0" y="332"/>
                  </a:moveTo>
                  <a:cubicBezTo>
                    <a:pt x="125" y="232"/>
                    <a:pt x="245" y="121"/>
                    <a:pt x="351" y="0"/>
                  </a:cubicBezTo>
                </a:path>
              </a:pathLst>
            </a:custGeom>
            <a:noFill/>
            <a:ln w="9525" cap="flat">
              <a:solidFill>
                <a:schemeClr val="tx1">
                  <a:alpha val="20000"/>
                </a:schemeClr>
              </a:solidFill>
              <a:prstDash val="dash"/>
              <a:miter lim="800000"/>
              <a:headEnd/>
              <a:tailEnd/>
            </a:ln>
          </p:spPr>
          <p:txBody>
            <a:bodyPr/>
            <a:lstStyle/>
            <a:p>
              <a:endParaRPr lang="en-GB"/>
            </a:p>
          </p:txBody>
        </p:sp>
        <p:sp>
          <p:nvSpPr>
            <p:cNvPr id="25" name="Freeform 13"/>
            <p:cNvSpPr/>
            <p:nvPr/>
          </p:nvSpPr>
          <p:spPr bwMode="auto">
            <a:xfrm>
              <a:off x="10641013" y="5408613"/>
              <a:ext cx="1525588" cy="1435100"/>
            </a:xfrm>
            <a:custGeom>
              <a:avLst/>
              <a:gdLst/>
              <a:ahLst/>
              <a:cxnLst/>
              <a:rect l="0" t="0" r="r" b="b"/>
              <a:pathLst>
                <a:path w="321" h="302" extrusionOk="0">
                  <a:moveTo>
                    <a:pt x="0" y="302"/>
                  </a:moveTo>
                  <a:cubicBezTo>
                    <a:pt x="114" y="210"/>
                    <a:pt x="223" y="109"/>
                    <a:pt x="321" y="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6" name="Freeform 15"/>
            <p:cNvSpPr/>
            <p:nvPr/>
          </p:nvSpPr>
          <p:spPr bwMode="auto">
            <a:xfrm>
              <a:off x="10802938" y="5518150"/>
              <a:ext cx="1363663" cy="1325563"/>
            </a:xfrm>
            <a:custGeom>
              <a:avLst/>
              <a:gdLst/>
              <a:ahLst/>
              <a:cxnLst/>
              <a:rect l="0" t="0" r="r" b="b"/>
              <a:pathLst>
                <a:path w="287" h="279" extrusionOk="0">
                  <a:moveTo>
                    <a:pt x="0" y="279"/>
                  </a:moveTo>
                  <a:cubicBezTo>
                    <a:pt x="101" y="193"/>
                    <a:pt x="198" y="100"/>
                    <a:pt x="287" y="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7" name="Freeform 17"/>
            <p:cNvSpPr/>
            <p:nvPr/>
          </p:nvSpPr>
          <p:spPr bwMode="auto">
            <a:xfrm>
              <a:off x="10979150" y="5694363"/>
              <a:ext cx="1187450" cy="1149350"/>
            </a:xfrm>
            <a:custGeom>
              <a:avLst/>
              <a:gdLst/>
              <a:ahLst/>
              <a:cxnLst/>
              <a:rect l="0" t="0" r="r" b="b"/>
              <a:pathLst>
                <a:path w="250" h="242" extrusionOk="0">
                  <a:moveTo>
                    <a:pt x="0" y="242"/>
                  </a:moveTo>
                  <a:cubicBezTo>
                    <a:pt x="88" y="166"/>
                    <a:pt x="172" y="85"/>
                    <a:pt x="250" y="0"/>
                  </a:cubicBezTo>
                </a:path>
              </a:pathLst>
            </a:custGeom>
            <a:noFill/>
            <a:ln w="9525" cap="flat">
              <a:solidFill>
                <a:schemeClr val="tx1">
                  <a:alpha val="20000"/>
                </a:schemeClr>
              </a:solidFill>
              <a:prstDash val="solid"/>
              <a:miter lim="800000"/>
              <a:headEnd/>
              <a:tailEnd/>
            </a:ln>
          </p:spPr>
          <p:txBody>
            <a:bodyPr/>
            <a:lstStyle/>
            <a:p>
              <a:endParaRPr lang="en-GB"/>
            </a:p>
          </p:txBody>
        </p:sp>
        <p:sp>
          <p:nvSpPr>
            <p:cNvPr id="28" name="Freeform 19"/>
            <p:cNvSpPr/>
            <p:nvPr/>
          </p:nvSpPr>
          <p:spPr bwMode="auto">
            <a:xfrm>
              <a:off x="11287125" y="6049962"/>
              <a:ext cx="879475" cy="793750"/>
            </a:xfrm>
            <a:custGeom>
              <a:avLst/>
              <a:gdLst/>
              <a:ahLst/>
              <a:cxnLst/>
              <a:rect l="0" t="0" r="r" b="b"/>
              <a:pathLst>
                <a:path w="185" h="167" extrusionOk="0">
                  <a:moveTo>
                    <a:pt x="0" y="167"/>
                  </a:moveTo>
                  <a:cubicBezTo>
                    <a:pt x="63" y="114"/>
                    <a:pt x="125" y="58"/>
                    <a:pt x="185" y="0"/>
                  </a:cubicBezTo>
                </a:path>
              </a:pathLst>
            </a:custGeom>
            <a:noFill/>
            <a:ln w="9525" cap="flat">
              <a:solidFill>
                <a:schemeClr val="tx1">
                  <a:alpha val="20000"/>
                </a:schemeClr>
              </a:solidFill>
              <a:prstDash val="solid"/>
              <a:miter lim="800000"/>
              <a:headEnd/>
              <a:tailEnd/>
            </a:ln>
          </p:spPr>
          <p:txBody>
            <a:bodyPr/>
            <a:lstStyle/>
            <a:p>
              <a:endParaRPr lang="en-GB"/>
            </a:p>
          </p:txBody>
        </p:sp>
      </p:grpSp>
      <p:pic>
        <p:nvPicPr>
          <p:cNvPr id="29" name="Image 28"/>
          <p:cNvPicPr/>
          <p:nvPr/>
        </p:nvPicPr>
        <p:blipFill>
          <a:blip r:embed="rId3"/>
          <a:stretch/>
        </p:blipFill>
        <p:spPr bwMode="auto">
          <a:xfrm>
            <a:off x="7075440" y="5555160"/>
            <a:ext cx="1255320" cy="1037160"/>
          </a:xfrm>
          <a:prstGeom prst="rect">
            <a:avLst/>
          </a:prstGeom>
          <a:ln w="0">
            <a:noFill/>
          </a:ln>
        </p:spPr>
      </p:pic>
      <p:pic>
        <p:nvPicPr>
          <p:cNvPr id="30" name="Image 29"/>
          <p:cNvPicPr/>
          <p:nvPr/>
        </p:nvPicPr>
        <p:blipFill>
          <a:blip r:embed="rId4"/>
          <a:stretch/>
        </p:blipFill>
        <p:spPr bwMode="auto">
          <a:xfrm>
            <a:off x="4910760" y="5555160"/>
            <a:ext cx="2382840" cy="1221840"/>
          </a:xfrm>
          <a:prstGeom prst="rect">
            <a:avLst/>
          </a:prstGeom>
          <a:ln w="0">
            <a:noFill/>
          </a:ln>
        </p:spPr>
      </p:pic>
      <p:pic>
        <p:nvPicPr>
          <p:cNvPr id="31" name="Image 30"/>
          <p:cNvPicPr/>
          <p:nvPr/>
        </p:nvPicPr>
        <p:blipFill>
          <a:blip r:embed="rId5"/>
          <a:stretch/>
        </p:blipFill>
        <p:spPr bwMode="auto">
          <a:xfrm>
            <a:off x="3544560" y="5713560"/>
            <a:ext cx="1629000" cy="971280"/>
          </a:xfrm>
          <a:prstGeom prst="rect">
            <a:avLst/>
          </a:prstGeom>
          <a:ln w="0">
            <a:noFill/>
          </a:ln>
        </p:spPr>
      </p:pic>
      <p:pic>
        <p:nvPicPr>
          <p:cNvPr id="32" name="Image 31"/>
          <p:cNvPicPr/>
          <p:nvPr/>
        </p:nvPicPr>
        <p:blipFill>
          <a:blip r:embed="rId6"/>
          <a:stretch/>
        </p:blipFill>
        <p:spPr bwMode="auto">
          <a:xfrm>
            <a:off x="289800" y="5995080"/>
            <a:ext cx="1731600" cy="499680"/>
          </a:xfrm>
          <a:prstGeom prst="rect">
            <a:avLst/>
          </a:prstGeom>
          <a:ln w="0">
            <a:noFill/>
          </a:ln>
        </p:spPr>
      </p:pic>
      <p:pic>
        <p:nvPicPr>
          <p:cNvPr id="33" name="Image 32"/>
          <p:cNvPicPr/>
          <p:nvPr/>
        </p:nvPicPr>
        <p:blipFill>
          <a:blip r:embed="rId7"/>
          <a:stretch/>
        </p:blipFill>
        <p:spPr bwMode="auto">
          <a:xfrm>
            <a:off x="2113756" y="4406760"/>
            <a:ext cx="692280" cy="563040"/>
          </a:xfrm>
          <a:prstGeom prst="rect">
            <a:avLst/>
          </a:prstGeom>
          <a:ln w="0">
            <a:noFill/>
          </a:ln>
        </p:spPr>
      </p:pic>
      <p:pic>
        <p:nvPicPr>
          <p:cNvPr id="34" name="Image 33"/>
          <p:cNvPicPr/>
          <p:nvPr/>
        </p:nvPicPr>
        <p:blipFill>
          <a:blip r:embed="rId8"/>
          <a:stretch/>
        </p:blipFill>
        <p:spPr bwMode="auto">
          <a:xfrm>
            <a:off x="9391320" y="6048000"/>
            <a:ext cx="2338560" cy="820440"/>
          </a:xfrm>
          <a:prstGeom prst="rect">
            <a:avLst/>
          </a:prstGeom>
          <a:ln w="0">
            <a:noFill/>
          </a:ln>
        </p:spPr>
      </p:pic>
      <p:pic>
        <p:nvPicPr>
          <p:cNvPr id="35" name="Image 34"/>
          <p:cNvPicPr/>
          <p:nvPr/>
        </p:nvPicPr>
        <p:blipFill>
          <a:blip r:embed="rId9"/>
          <a:stretch/>
        </p:blipFill>
        <p:spPr bwMode="auto">
          <a:xfrm>
            <a:off x="2158653" y="5066119"/>
            <a:ext cx="932760" cy="589320"/>
          </a:xfrm>
          <a:prstGeom prst="rect">
            <a:avLst/>
          </a:prstGeom>
          <a:ln w="0">
            <a:noFill/>
          </a:ln>
        </p:spPr>
      </p:pic>
      <p:pic>
        <p:nvPicPr>
          <p:cNvPr id="36" name="Image 35"/>
          <p:cNvPicPr/>
          <p:nvPr/>
        </p:nvPicPr>
        <p:blipFill>
          <a:blip r:embed="rId10"/>
          <a:stretch/>
        </p:blipFill>
        <p:spPr bwMode="auto">
          <a:xfrm>
            <a:off x="167400" y="4241160"/>
            <a:ext cx="1601640" cy="1601640"/>
          </a:xfrm>
          <a:prstGeom prst="rect">
            <a:avLst/>
          </a:prstGeom>
          <a:ln w="0">
            <a:noFill/>
          </a:ln>
        </p:spPr>
      </p:pic>
      <p:pic>
        <p:nvPicPr>
          <p:cNvPr id="37" name="Image 36"/>
          <p:cNvPicPr/>
          <p:nvPr/>
        </p:nvPicPr>
        <p:blipFill>
          <a:blip r:embed="rId11"/>
          <a:stretch/>
        </p:blipFill>
        <p:spPr bwMode="auto">
          <a:xfrm>
            <a:off x="9497160" y="5713560"/>
            <a:ext cx="2126880" cy="409680"/>
          </a:xfrm>
          <a:prstGeom prst="rect">
            <a:avLst/>
          </a:prstGeom>
          <a:ln w="0">
            <a:noFill/>
          </a:ln>
        </p:spPr>
      </p:pic>
      <p:sp>
        <p:nvSpPr>
          <p:cNvPr id="38" name="CustomShape 3"/>
          <p:cNvSpPr/>
          <p:nvPr/>
        </p:nvSpPr>
        <p:spPr bwMode="auto">
          <a:xfrm>
            <a:off x="8452080" y="2347560"/>
            <a:ext cx="273204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a:solidFill>
                  <a:srgbClr val="FFFFFF"/>
                </a:solidFill>
                <a:latin typeface="等线"/>
                <a:ea typeface="Arial"/>
              </a:rPr>
              <a:t>Physique</a:t>
            </a:r>
            <a:r>
              <a:rPr lang="fr-FR" sz="2000" b="0" strike="noStrike" spc="-1">
                <a:solidFill>
                  <a:srgbClr val="000000"/>
                </a:solidFill>
                <a:latin typeface="等线"/>
                <a:ea typeface="Arial"/>
              </a:rPr>
              <a:t> </a:t>
            </a:r>
            <a:endParaRPr lang="fr-FR" sz="20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LPC: </a:t>
            </a:r>
            <a:r>
              <a:rPr lang="fr-FR" sz="1400" b="0" strike="noStrike" spc="-1">
                <a:solidFill>
                  <a:srgbClr val="FFFFFF"/>
                </a:solidFill>
                <a:latin typeface="等线"/>
                <a:ea typeface="Arial"/>
              </a:rPr>
              <a:t>conception de dispositifs capteurs innovants</a:t>
            </a:r>
            <a:endParaRPr lang="fr-FR" sz="1400" b="0" strike="noStrike" spc="-1">
              <a:latin typeface="Arial"/>
            </a:endParaRPr>
          </a:p>
        </p:txBody>
      </p:sp>
      <p:sp>
        <p:nvSpPr>
          <p:cNvPr id="39" name="CustomShape 4"/>
          <p:cNvSpPr/>
          <p:nvPr/>
        </p:nvSpPr>
        <p:spPr bwMode="auto">
          <a:xfrm>
            <a:off x="469080" y="1693440"/>
            <a:ext cx="3530519" cy="2251080"/>
          </a:xfrm>
          <a:prstGeom prst="flowChartAlternateProcess">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40" name="CustomShape 7"/>
          <p:cNvSpPr/>
          <p:nvPr/>
        </p:nvSpPr>
        <p:spPr bwMode="auto">
          <a:xfrm>
            <a:off x="4525920" y="2318760"/>
            <a:ext cx="334692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a:solidFill>
                  <a:srgbClr val="FFFFFF"/>
                </a:solidFill>
                <a:latin typeface="等线"/>
                <a:ea typeface="Arial"/>
              </a:rPr>
              <a:t>Informatique</a:t>
            </a:r>
            <a:endParaRPr lang="fr-FR" sz="20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LIMOS: </a:t>
            </a:r>
            <a:r>
              <a:rPr lang="fr-FR" sz="1400" b="0" strike="noStrike" spc="-1">
                <a:solidFill>
                  <a:srgbClr val="FFFFFF"/>
                </a:solidFill>
                <a:latin typeface="等线"/>
                <a:ea typeface="Arial"/>
              </a:rPr>
              <a:t>big data et apprentissage profond</a:t>
            </a:r>
            <a:endParaRPr lang="fr-FR" sz="1400" b="0" strike="noStrike" spc="-1">
              <a:latin typeface="Arial"/>
            </a:endParaRPr>
          </a:p>
        </p:txBody>
      </p:sp>
      <p:sp>
        <p:nvSpPr>
          <p:cNvPr id="41" name="CustomShape 9"/>
          <p:cNvSpPr/>
          <p:nvPr/>
        </p:nvSpPr>
        <p:spPr bwMode="auto">
          <a:xfrm>
            <a:off x="4559400" y="3855240"/>
            <a:ext cx="289584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a:solidFill>
                  <a:srgbClr val="FFFFFF"/>
                </a:solidFill>
                <a:latin typeface="等线"/>
                <a:ea typeface="Arial"/>
              </a:rPr>
              <a:t>Psychologie</a:t>
            </a:r>
            <a:endParaRPr lang="fr-FR" sz="20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LAPSCO: </a:t>
            </a:r>
            <a:r>
              <a:rPr lang="fr-FR" sz="1400" b="0" strike="noStrike" spc="-1">
                <a:solidFill>
                  <a:srgbClr val="FFFFFF"/>
                </a:solidFill>
                <a:latin typeface="等线"/>
                <a:ea typeface="Arial"/>
              </a:rPr>
              <a:t>intégration de mesures variation du rythme cardiaque</a:t>
            </a:r>
            <a:endParaRPr lang="fr-FR" sz="1400" b="0" strike="noStrike" spc="-1">
              <a:latin typeface="Arial"/>
            </a:endParaRPr>
          </a:p>
        </p:txBody>
      </p:sp>
      <p:sp>
        <p:nvSpPr>
          <p:cNvPr id="42" name="CustomShape 11"/>
          <p:cNvSpPr/>
          <p:nvPr/>
        </p:nvSpPr>
        <p:spPr bwMode="auto">
          <a:xfrm>
            <a:off x="8463960" y="3870000"/>
            <a:ext cx="289584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a:solidFill>
                  <a:srgbClr val="000000"/>
                </a:solidFill>
                <a:latin typeface="等线"/>
                <a:ea typeface="Arial"/>
              </a:rPr>
              <a:t>Entreprises</a:t>
            </a:r>
            <a:endParaRPr lang="fr-FR" sz="2000" b="0" strike="noStrike" spc="-1">
              <a:latin typeface="Arial"/>
            </a:endParaRPr>
          </a:p>
          <a:p>
            <a:pPr>
              <a:lnSpc>
                <a:spcPct val="100000"/>
              </a:lnSpc>
              <a:spcBef>
                <a:spcPts val="850"/>
              </a:spcBef>
              <a:defRPr/>
            </a:pPr>
            <a:r>
              <a:rPr lang="fr-FR" sz="1400" b="1" strike="noStrike" spc="-1">
                <a:solidFill>
                  <a:srgbClr val="000000"/>
                </a:solidFill>
                <a:latin typeface="等线"/>
                <a:ea typeface="Arial"/>
              </a:rPr>
              <a:t>Bepatient, Withings...</a:t>
            </a:r>
            <a:endParaRPr lang="fr-FR" sz="1400" b="0" strike="noStrike" spc="-1">
              <a:latin typeface="Arial"/>
            </a:endParaRPr>
          </a:p>
        </p:txBody>
      </p:sp>
      <p:sp>
        <p:nvSpPr>
          <p:cNvPr id="43" name="CustomShape 2"/>
          <p:cNvSpPr/>
          <p:nvPr/>
        </p:nvSpPr>
        <p:spPr bwMode="auto">
          <a:xfrm>
            <a:off x="8330760" y="2347560"/>
            <a:ext cx="3741904" cy="1000080"/>
          </a:xfrm>
          <a:prstGeom prst="flowChartAlternateProcess">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44" name="CustomShape 3"/>
          <p:cNvSpPr/>
          <p:nvPr/>
        </p:nvSpPr>
        <p:spPr bwMode="auto">
          <a:xfrm>
            <a:off x="8452080" y="2347560"/>
            <a:ext cx="273204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dirty="0">
                <a:solidFill>
                  <a:srgbClr val="FFFFFF"/>
                </a:solidFill>
                <a:latin typeface="等线"/>
                <a:ea typeface="Arial"/>
              </a:rPr>
              <a:t>Physique</a:t>
            </a:r>
            <a:r>
              <a:rPr lang="fr-FR" sz="2000" b="0" strike="noStrike" spc="-1" dirty="0">
                <a:solidFill>
                  <a:srgbClr val="000000"/>
                </a:solidFill>
                <a:latin typeface="等线"/>
                <a:ea typeface="Arial"/>
              </a:rPr>
              <a:t> </a:t>
            </a:r>
            <a:endParaRPr lang="fr-FR" sz="2000" b="0" strike="noStrike" spc="-1" dirty="0">
              <a:latin typeface="Arial"/>
            </a:endParaRPr>
          </a:p>
          <a:p>
            <a:pPr>
              <a:lnSpc>
                <a:spcPct val="100000"/>
              </a:lnSpc>
              <a:spcBef>
                <a:spcPts val="850"/>
              </a:spcBef>
              <a:defRPr/>
            </a:pPr>
            <a:r>
              <a:rPr lang="fr-FR" sz="1400" b="1" strike="noStrike" spc="-1" dirty="0">
                <a:solidFill>
                  <a:srgbClr val="FFFFFF"/>
                </a:solidFill>
                <a:latin typeface="等线"/>
                <a:ea typeface="Arial"/>
              </a:rPr>
              <a:t>LPCA: </a:t>
            </a:r>
            <a:r>
              <a:rPr lang="fr-FR" sz="1400" b="0" strike="noStrike" spc="-1" dirty="0">
                <a:solidFill>
                  <a:srgbClr val="FFFFFF"/>
                </a:solidFill>
                <a:latin typeface="等线"/>
                <a:ea typeface="Arial"/>
              </a:rPr>
              <a:t>conception de dispositifs capteurs innovants</a:t>
            </a:r>
            <a:endParaRPr lang="fr-FR" sz="1400" b="0" strike="noStrike" spc="-1" dirty="0">
              <a:latin typeface="Arial"/>
            </a:endParaRPr>
          </a:p>
        </p:txBody>
      </p:sp>
      <p:sp>
        <p:nvSpPr>
          <p:cNvPr id="45" name="CustomShape 5"/>
          <p:cNvSpPr/>
          <p:nvPr/>
        </p:nvSpPr>
        <p:spPr bwMode="auto">
          <a:xfrm>
            <a:off x="617040" y="1861560"/>
            <a:ext cx="3264120" cy="1914120"/>
          </a:xfrm>
          <a:prstGeom prst="rect">
            <a:avLst/>
          </a:prstGeom>
          <a:noFill/>
          <a:ln w="0">
            <a:noFill/>
          </a:ln>
        </p:spPr>
        <p:style>
          <a:lnRef idx="0">
            <a:srgbClr val="000000"/>
          </a:lnRef>
          <a:fillRef idx="0">
            <a:srgbClr val="000000"/>
          </a:fillRef>
          <a:effectRef idx="0">
            <a:srgbClr val="000000"/>
          </a:effectRef>
          <a:fontRef idx="minor"/>
        </p:style>
        <p:txBody>
          <a:bodyPr>
            <a:noAutofit/>
          </a:bodyPr>
          <a:lstStyle/>
          <a:p>
            <a:pPr>
              <a:lnSpc>
                <a:spcPct val="100000"/>
              </a:lnSpc>
              <a:defRPr/>
            </a:pPr>
            <a:r>
              <a:rPr lang="fr-FR" sz="2000" b="1" strike="noStrike" spc="-1">
                <a:solidFill>
                  <a:srgbClr val="FFFFFF"/>
                </a:solidFill>
                <a:latin typeface="等线"/>
                <a:ea typeface="Arial"/>
              </a:rPr>
              <a:t>Médecine</a:t>
            </a:r>
            <a:r>
              <a:rPr lang="fr-FR" sz="2000" b="0" strike="noStrike" spc="-1">
                <a:solidFill>
                  <a:srgbClr val="FFFFFF"/>
                </a:solidFill>
                <a:latin typeface="等线"/>
                <a:ea typeface="Arial"/>
              </a:rPr>
              <a:t> </a:t>
            </a:r>
            <a:endParaRPr lang="fr-FR" sz="20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Analgesia:</a:t>
            </a:r>
            <a:r>
              <a:rPr lang="fr-FR" sz="1400" b="0" strike="noStrike" spc="-1">
                <a:solidFill>
                  <a:srgbClr val="FFFFFF"/>
                </a:solidFill>
                <a:latin typeface="等线"/>
                <a:ea typeface="Arial"/>
              </a:rPr>
              <a:t> suivi de patients souffrant de douleur chronique</a:t>
            </a:r>
            <a:endParaRPr lang="fr-FR" sz="14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CHU, AM2EP:</a:t>
            </a:r>
            <a:r>
              <a:rPr lang="fr-FR" sz="1400" b="0" strike="noStrike" spc="-1">
                <a:solidFill>
                  <a:srgbClr val="FFFFFF"/>
                </a:solidFill>
                <a:latin typeface="等线"/>
                <a:ea typeface="Arial"/>
              </a:rPr>
              <a:t> suivi de patients atteints d'obésité, de troubles rhumatologiques, maladies psychiatriques...</a:t>
            </a:r>
            <a:endParaRPr lang="fr-FR" sz="1400" b="0" strike="noStrike" spc="-1">
              <a:latin typeface="Arial"/>
            </a:endParaRPr>
          </a:p>
        </p:txBody>
      </p:sp>
      <p:sp>
        <p:nvSpPr>
          <p:cNvPr id="46" name="CustomShape 7"/>
          <p:cNvSpPr/>
          <p:nvPr/>
        </p:nvSpPr>
        <p:spPr bwMode="auto">
          <a:xfrm>
            <a:off x="4525920" y="2318760"/>
            <a:ext cx="334692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a:solidFill>
                  <a:srgbClr val="FFFFFF"/>
                </a:solidFill>
                <a:latin typeface="等线"/>
                <a:ea typeface="Arial"/>
              </a:rPr>
              <a:t>Informatique</a:t>
            </a:r>
            <a:endParaRPr lang="fr-FR" sz="20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LIMOS: </a:t>
            </a:r>
            <a:r>
              <a:rPr lang="fr-FR" sz="1400" b="0" strike="noStrike" spc="-1">
                <a:solidFill>
                  <a:srgbClr val="FFFFFF"/>
                </a:solidFill>
                <a:latin typeface="等线"/>
                <a:ea typeface="Arial"/>
              </a:rPr>
              <a:t>big data et apprentissage profond</a:t>
            </a:r>
            <a:endParaRPr lang="fr-FR" sz="1400" b="0" strike="noStrike" spc="-1">
              <a:latin typeface="Arial"/>
            </a:endParaRPr>
          </a:p>
        </p:txBody>
      </p:sp>
      <p:sp>
        <p:nvSpPr>
          <p:cNvPr id="47" name="CustomShape 8"/>
          <p:cNvSpPr/>
          <p:nvPr/>
        </p:nvSpPr>
        <p:spPr bwMode="auto">
          <a:xfrm>
            <a:off x="4428720" y="3870000"/>
            <a:ext cx="3537000" cy="1000080"/>
          </a:xfrm>
          <a:prstGeom prst="flowChartAlternateProcess">
            <a:avLst/>
          </a:prstGeom>
          <a:solidFill>
            <a:schemeClr val="accent1">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en-GB"/>
          </a:p>
        </p:txBody>
      </p:sp>
      <p:sp>
        <p:nvSpPr>
          <p:cNvPr id="48" name="CustomShape 9"/>
          <p:cNvSpPr/>
          <p:nvPr/>
        </p:nvSpPr>
        <p:spPr bwMode="auto">
          <a:xfrm>
            <a:off x="4559400" y="3855240"/>
            <a:ext cx="2895840" cy="102924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nSpc>
                <a:spcPct val="100000"/>
              </a:lnSpc>
              <a:defRPr/>
            </a:pPr>
            <a:r>
              <a:rPr lang="fr-FR" sz="2000" b="1" strike="noStrike" spc="-1">
                <a:solidFill>
                  <a:srgbClr val="FFFFFF"/>
                </a:solidFill>
                <a:latin typeface="等线"/>
                <a:ea typeface="Arial"/>
              </a:rPr>
              <a:t>Psychologie</a:t>
            </a:r>
            <a:endParaRPr lang="fr-FR" sz="2000" b="0" strike="noStrike" spc="-1">
              <a:latin typeface="Arial"/>
            </a:endParaRPr>
          </a:p>
          <a:p>
            <a:pPr>
              <a:lnSpc>
                <a:spcPct val="100000"/>
              </a:lnSpc>
              <a:spcBef>
                <a:spcPts val="850"/>
              </a:spcBef>
              <a:defRPr/>
            </a:pPr>
            <a:r>
              <a:rPr lang="fr-FR" sz="1400" b="1" strike="noStrike" spc="-1">
                <a:solidFill>
                  <a:srgbClr val="FFFFFF"/>
                </a:solidFill>
                <a:latin typeface="等线"/>
                <a:ea typeface="Arial"/>
              </a:rPr>
              <a:t>LAPSCO: </a:t>
            </a:r>
            <a:r>
              <a:rPr lang="fr-FR" sz="1400" b="0" strike="noStrike" spc="-1">
                <a:solidFill>
                  <a:srgbClr val="FFFFFF"/>
                </a:solidFill>
                <a:latin typeface="等线"/>
                <a:ea typeface="Arial"/>
              </a:rPr>
              <a:t>intégration de mesures variation du rythme cardiaque</a:t>
            </a:r>
            <a:endParaRPr lang="fr-FR" sz="1400" b="0" strike="noStrike" spc="-1">
              <a:latin typeface="Arial"/>
            </a:endParaRPr>
          </a:p>
        </p:txBody>
      </p:sp>
      <p:sp>
        <p:nvSpPr>
          <p:cNvPr id="51" name="ZoneTexte 50"/>
          <p:cNvSpPr txBox="1"/>
          <p:nvPr/>
        </p:nvSpPr>
        <p:spPr bwMode="auto">
          <a:xfrm>
            <a:off x="-6580" y="-19786"/>
            <a:ext cx="12186176" cy="480131"/>
          </a:xfrm>
          <a:prstGeom prst="rect">
            <a:avLst/>
          </a:prstGeom>
          <a:solidFill>
            <a:schemeClr val="bg1"/>
          </a:solidFill>
        </p:spPr>
        <p:txBody>
          <a:bodyPr wrap="square">
            <a:spAutoFit/>
          </a:bodyPr>
          <a:lstStyle/>
          <a:p>
            <a:pPr>
              <a:lnSpc>
                <a:spcPct val="90000"/>
              </a:lnSpc>
              <a:spcBef>
                <a:spcPts val="1001"/>
              </a:spcBef>
              <a:defRPr/>
            </a:pPr>
            <a:r>
              <a:rPr lang="fr-FR" sz="2800" spc="-1">
                <a:solidFill>
                  <a:srgbClr val="0070C0"/>
                </a:solidFill>
                <a:latin typeface="等线 Light"/>
              </a:rPr>
              <a:t>Contexte</a:t>
            </a:r>
            <a:endParaRPr/>
          </a:p>
        </p:txBody>
      </p:sp>
      <p:sp>
        <p:nvSpPr>
          <p:cNvPr id="52" name="TextShape 1"/>
          <p:cNvSpPr/>
          <p:nvPr/>
        </p:nvSpPr>
        <p:spPr bwMode="auto">
          <a:xfrm>
            <a:off x="3236807" y="489940"/>
            <a:ext cx="10515240" cy="1325160"/>
          </a:xfrm>
          <a:prstGeom prst="rect">
            <a:avLst/>
          </a:prstGeom>
          <a:noFill/>
          <a:ln w="0">
            <a:noFill/>
          </a:ln>
        </p:spPr>
        <p:txBody>
          <a:bodyPr anchor="ctr">
            <a:noAutofit/>
          </a:bodyPr>
          <a:lstStyle/>
          <a:p>
            <a:pPr>
              <a:lnSpc>
                <a:spcPct val="90000"/>
              </a:lnSpc>
              <a:defRPr/>
            </a:pPr>
            <a:r>
              <a:rPr lang="fr-FR" sz="4400" b="0" strike="noStrike" spc="-1">
                <a:solidFill>
                  <a:srgbClr val="0070C0"/>
                </a:solidFill>
                <a:latin typeface="等线 Light"/>
                <a:ea typeface="Arial"/>
              </a:rPr>
              <a:t>Partenaires impliqués</a:t>
            </a:r>
            <a:endParaRPr lang="fr-FR" sz="4400" b="0" strike="noStrike" spc="-1">
              <a:solidFill>
                <a:srgbClr val="000000"/>
              </a:solidFill>
              <a:latin typeface="等线"/>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Shape 1"/>
          <p:cNvSpPr>
            <a:spLocks/>
          </p:cNvSpPr>
          <p:nvPr/>
        </p:nvSpPr>
        <p:spPr bwMode="auto">
          <a:xfrm>
            <a:off x="2495600" y="-150300"/>
            <a:ext cx="9217024" cy="1325160"/>
          </a:xfrm>
          <a:prstGeom prst="rect">
            <a:avLst/>
          </a:prstGeom>
          <a:noFill/>
          <a:ln w="0">
            <a:noFill/>
          </a:ln>
        </p:spPr>
        <p:txBody>
          <a:bodyPr anchor="ctr">
            <a:noAutofit/>
          </a:bodyPr>
          <a:lstStyle/>
          <a:p>
            <a:pPr algn="ctr">
              <a:lnSpc>
                <a:spcPct val="90000"/>
              </a:lnSpc>
              <a:defRPr/>
            </a:pPr>
            <a:r>
              <a:rPr lang="fr-FR" sz="3600" b="0" strike="noStrike" spc="-1" dirty="0">
                <a:solidFill>
                  <a:srgbClr val="000000"/>
                </a:solidFill>
                <a:latin typeface="等线 Light"/>
                <a:ea typeface="Arial"/>
              </a:rPr>
              <a:t>Apprentissage profond pour la détection des mouvements fins de la sédentarité</a:t>
            </a:r>
            <a:endParaRPr lang="fr-FR" sz="3600" b="0" strike="noStrike" spc="-1" dirty="0">
              <a:solidFill>
                <a:srgbClr val="000000"/>
              </a:solidFill>
              <a:latin typeface="等线"/>
            </a:endParaRPr>
          </a:p>
        </p:txBody>
      </p:sp>
      <p:pic>
        <p:nvPicPr>
          <p:cNvPr id="5" name="Image 4"/>
          <p:cNvPicPr/>
          <p:nvPr/>
        </p:nvPicPr>
        <p:blipFill>
          <a:blip r:embed="rId3"/>
          <a:stretch/>
        </p:blipFill>
        <p:spPr bwMode="auto">
          <a:xfrm>
            <a:off x="3431704" y="1803973"/>
            <a:ext cx="8655872" cy="3567651"/>
          </a:xfrm>
          <a:prstGeom prst="rect">
            <a:avLst/>
          </a:prstGeom>
          <a:ln w="0">
            <a:noFill/>
          </a:ln>
        </p:spPr>
      </p:pic>
      <p:sp>
        <p:nvSpPr>
          <p:cNvPr id="6" name="CustomShape 2"/>
          <p:cNvSpPr/>
          <p:nvPr/>
        </p:nvSpPr>
        <p:spPr bwMode="auto">
          <a:xfrm>
            <a:off x="658492" y="5612682"/>
            <a:ext cx="11568608" cy="150768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p>
            <a:pPr marL="284040" indent="-283680">
              <a:lnSpc>
                <a:spcPct val="100000"/>
              </a:lnSpc>
              <a:buClr>
                <a:srgbClr val="000000"/>
              </a:buClr>
              <a:buFont typeface="Arial"/>
              <a:buChar char="•"/>
              <a:defRPr/>
            </a:pPr>
            <a:r>
              <a:rPr lang="fr-FR" sz="2000" b="0" strike="noStrike" spc="-1" dirty="0">
                <a:solidFill>
                  <a:srgbClr val="000000"/>
                </a:solidFill>
                <a:latin typeface="等线"/>
                <a:ea typeface="Arial"/>
              </a:rPr>
              <a:t>Conception et utilisation d'une </a:t>
            </a:r>
            <a:r>
              <a:rPr lang="fr-FR" sz="2000" b="1" strike="noStrike" spc="-1" dirty="0">
                <a:solidFill>
                  <a:srgbClr val="000000"/>
                </a:solidFill>
                <a:latin typeface="等线"/>
                <a:ea typeface="Arial"/>
              </a:rPr>
              <a:t>taxonomie hiérarchique</a:t>
            </a:r>
            <a:r>
              <a:rPr lang="fr-FR" sz="2000" b="0" strike="noStrike" spc="-1" dirty="0">
                <a:solidFill>
                  <a:srgbClr val="000000"/>
                </a:solidFill>
                <a:latin typeface="等线"/>
                <a:ea typeface="Arial"/>
              </a:rPr>
              <a:t> dédiée au </a:t>
            </a:r>
            <a:r>
              <a:rPr lang="fr-FR" sz="2000" b="1" strike="noStrike" spc="-1" dirty="0">
                <a:solidFill>
                  <a:srgbClr val="000000"/>
                </a:solidFill>
                <a:latin typeface="等线"/>
                <a:ea typeface="Arial"/>
              </a:rPr>
              <a:t>mouvement fin</a:t>
            </a:r>
            <a:endParaRPr lang="fr-FR" sz="2000" b="1" strike="noStrike" spc="-1" dirty="0">
              <a:latin typeface="Arial"/>
            </a:endParaRPr>
          </a:p>
          <a:p>
            <a:pPr marL="284040" indent="-283680">
              <a:lnSpc>
                <a:spcPct val="100000"/>
              </a:lnSpc>
              <a:buClr>
                <a:srgbClr val="000000"/>
              </a:buClr>
              <a:buFont typeface="Arial"/>
              <a:buChar char="•"/>
              <a:defRPr/>
            </a:pPr>
            <a:r>
              <a:rPr lang="fr-FR" sz="2000" b="0" strike="noStrike" spc="-1" dirty="0">
                <a:solidFill>
                  <a:srgbClr val="000000"/>
                </a:solidFill>
                <a:latin typeface="等线"/>
                <a:ea typeface="Arial"/>
              </a:rPr>
              <a:t>Approches </a:t>
            </a:r>
            <a:r>
              <a:rPr lang="fr-FR" sz="2000" b="1" i="1" strike="noStrike" spc="-1" dirty="0" err="1">
                <a:solidFill>
                  <a:srgbClr val="000000"/>
                </a:solidFill>
                <a:latin typeface="等线"/>
                <a:ea typeface="Arial"/>
              </a:rPr>
              <a:t>deep</a:t>
            </a:r>
            <a:r>
              <a:rPr lang="fr-FR" sz="2000" b="1" i="1" strike="noStrike" spc="-1" dirty="0">
                <a:solidFill>
                  <a:srgbClr val="000000"/>
                </a:solidFill>
                <a:latin typeface="等线"/>
                <a:ea typeface="Arial"/>
              </a:rPr>
              <a:t> </a:t>
            </a:r>
            <a:r>
              <a:rPr lang="fr-FR" sz="2000" b="1" i="1" strike="noStrike" spc="-1" dirty="0" err="1">
                <a:solidFill>
                  <a:srgbClr val="000000"/>
                </a:solidFill>
                <a:latin typeface="等线"/>
                <a:ea typeface="Arial"/>
              </a:rPr>
              <a:t>learning</a:t>
            </a:r>
            <a:r>
              <a:rPr lang="fr-FR" sz="2000" b="1" strike="noStrike" spc="-1" dirty="0">
                <a:solidFill>
                  <a:srgbClr val="000000"/>
                </a:solidFill>
                <a:latin typeface="等线"/>
                <a:ea typeface="Arial"/>
              </a:rPr>
              <a:t> </a:t>
            </a:r>
            <a:r>
              <a:rPr lang="fr-FR" sz="2000" b="0" strike="noStrike" spc="-1" dirty="0">
                <a:solidFill>
                  <a:srgbClr val="000000"/>
                </a:solidFill>
                <a:latin typeface="等线"/>
                <a:ea typeface="Arial"/>
              </a:rPr>
              <a:t>innovantes pour adapter le réseau à chaque utilisateur (personnalisation)</a:t>
            </a:r>
          </a:p>
          <a:p>
            <a:pPr marL="284040" indent="-283680" rtl="0">
              <a:buClr>
                <a:srgbClr val="000000"/>
              </a:buClr>
              <a:buFont typeface="Arial"/>
              <a:buChar char="•"/>
              <a:defRPr/>
            </a:pPr>
            <a:r>
              <a:rPr lang="en-US" sz="2000" kern="1200" spc="-1" dirty="0" err="1">
                <a:solidFill>
                  <a:schemeClr val="tx1"/>
                </a:solidFill>
              </a:rPr>
              <a:t>Génération</a:t>
            </a:r>
            <a:r>
              <a:rPr lang="en-US" sz="2000" kern="1200" spc="-1" dirty="0">
                <a:solidFill>
                  <a:schemeClr val="tx1"/>
                </a:solidFill>
              </a:rPr>
              <a:t> de signatures </a:t>
            </a:r>
            <a:r>
              <a:rPr lang="en-US" sz="2000" kern="1200" spc="-1" dirty="0" err="1">
                <a:solidFill>
                  <a:schemeClr val="tx1"/>
                </a:solidFill>
              </a:rPr>
              <a:t>quotidiennes</a:t>
            </a:r>
            <a:r>
              <a:rPr lang="en-US" sz="2000" kern="1200" spc="-1" dirty="0">
                <a:solidFill>
                  <a:schemeClr val="tx1"/>
                </a:solidFill>
              </a:rPr>
              <a:t> pour </a:t>
            </a:r>
            <a:r>
              <a:rPr lang="en-US" sz="2000" kern="1200" spc="-1" dirty="0" err="1">
                <a:solidFill>
                  <a:schemeClr val="tx1"/>
                </a:solidFill>
              </a:rPr>
              <a:t>l'étude</a:t>
            </a:r>
            <a:r>
              <a:rPr lang="en-US" sz="2000" kern="1200" spc="-1" dirty="0">
                <a:solidFill>
                  <a:schemeClr val="tx1"/>
                </a:solidFill>
              </a:rPr>
              <a:t> inter et intra-patients</a:t>
            </a:r>
          </a:p>
        </p:txBody>
      </p:sp>
      <p:grpSp>
        <p:nvGrpSpPr>
          <p:cNvPr id="2" name="Groupe 1">
            <a:extLst>
              <a:ext uri="{FF2B5EF4-FFF2-40B4-BE49-F238E27FC236}">
                <a16:creationId xmlns:a16="http://schemas.microsoft.com/office/drawing/2014/main" id="{A00D142E-B47A-C7C4-AB21-EDA530384E55}"/>
              </a:ext>
            </a:extLst>
          </p:cNvPr>
          <p:cNvGrpSpPr/>
          <p:nvPr/>
        </p:nvGrpSpPr>
        <p:grpSpPr>
          <a:xfrm>
            <a:off x="335360" y="1123253"/>
            <a:ext cx="4968552" cy="3078036"/>
            <a:chOff x="3829305" y="4296040"/>
            <a:chExt cx="3376465" cy="1984212"/>
          </a:xfrm>
        </p:grpSpPr>
        <p:sp>
          <p:nvSpPr>
            <p:cNvPr id="3" name="Rectangle 3">
              <a:extLst>
                <a:ext uri="{FF2B5EF4-FFF2-40B4-BE49-F238E27FC236}">
                  <a16:creationId xmlns:a16="http://schemas.microsoft.com/office/drawing/2014/main" id="{E70B4F82-6A30-498C-16B6-15CD08DACBCF}"/>
                </a:ext>
              </a:extLst>
            </p:cNvPr>
            <p:cNvSpPr>
              <a:spLocks noChangeArrowheads="1"/>
            </p:cNvSpPr>
            <p:nvPr/>
          </p:nvSpPr>
          <p:spPr bwMode="auto">
            <a:xfrm>
              <a:off x="4084431" y="573188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 name="Picture 2">
              <a:extLst>
                <a:ext uri="{FF2B5EF4-FFF2-40B4-BE49-F238E27FC236}">
                  <a16:creationId xmlns:a16="http://schemas.microsoft.com/office/drawing/2014/main" id="{4C2E4F01-5677-B13F-9729-C591C979C2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5169"/>
            <a:stretch/>
          </p:blipFill>
          <p:spPr bwMode="auto">
            <a:xfrm>
              <a:off x="3829305" y="4856699"/>
              <a:ext cx="1485389" cy="1423553"/>
            </a:xfrm>
            <a:prstGeom prst="rect">
              <a:avLst/>
            </a:prstGeom>
            <a:noFill/>
            <a:extLst>
              <a:ext uri="{909E8E84-426E-40DD-AFC4-6F175D3DCCD1}">
                <a14:hiddenFill xmlns:a14="http://schemas.microsoft.com/office/drawing/2010/main">
                  <a:solidFill>
                    <a:srgbClr val="FFFFFF"/>
                  </a:solidFill>
                </a14:hiddenFill>
              </a:ext>
            </a:extLst>
          </p:spPr>
        </p:pic>
        <p:sp>
          <p:nvSpPr>
            <p:cNvPr id="9" name="Forme 8">
              <a:extLst>
                <a:ext uri="{FF2B5EF4-FFF2-40B4-BE49-F238E27FC236}">
                  <a16:creationId xmlns:a16="http://schemas.microsoft.com/office/drawing/2014/main" id="{41AC5AE4-C6E8-CDAC-09CD-1442960DDFDB}"/>
                </a:ext>
              </a:extLst>
            </p:cNvPr>
            <p:cNvSpPr/>
            <p:nvPr/>
          </p:nvSpPr>
          <p:spPr>
            <a:xfrm rot="20667263">
              <a:off x="4436638" y="4506914"/>
              <a:ext cx="1125536" cy="595149"/>
            </a:xfrm>
            <a:prstGeom prst="swooshArrow">
              <a:avLst>
                <a:gd name="adj1" fmla="val 16310"/>
                <a:gd name="adj2" fmla="val 47242"/>
              </a:avLst>
            </a:prstGeom>
          </p:spPr>
          <p:style>
            <a:lnRef idx="2">
              <a:schemeClr val="accent6"/>
            </a:lnRef>
            <a:fillRef idx="1">
              <a:schemeClr val="lt1"/>
            </a:fillRef>
            <a:effectRef idx="0">
              <a:schemeClr val="accent6"/>
            </a:effectRef>
            <a:fontRef idx="minor">
              <a:schemeClr val="dk1"/>
            </a:fontRef>
          </p:style>
          <p:txBody>
            <a:bodyPr/>
            <a:lstStyle/>
            <a:p>
              <a:endParaRPr lang="en-GB"/>
            </a:p>
          </p:txBody>
        </p:sp>
        <p:sp>
          <p:nvSpPr>
            <p:cNvPr id="10" name="Rectangle 5">
              <a:extLst>
                <a:ext uri="{FF2B5EF4-FFF2-40B4-BE49-F238E27FC236}">
                  <a16:creationId xmlns:a16="http://schemas.microsoft.com/office/drawing/2014/main" id="{F9DC92F9-17A8-D75C-5747-A619A706D8E1}"/>
                </a:ext>
              </a:extLst>
            </p:cNvPr>
            <p:cNvSpPr>
              <a:spLocks noChangeArrowheads="1"/>
            </p:cNvSpPr>
            <p:nvPr/>
          </p:nvSpPr>
          <p:spPr bwMode="auto">
            <a:xfrm>
              <a:off x="5829167" y="4554106"/>
              <a:ext cx="12298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fr-FR" altLang="fr-FR" sz="1000" b="1" dirty="0">
                  <a:latin typeface="Arial Unicode MS"/>
                </a:rPr>
                <a:t>Stand</a:t>
              </a:r>
            </a:p>
            <a:p>
              <a:pPr marL="171450" indent="-171450" eaLnBrk="0" fontAlgn="base" hangingPunct="0">
                <a:spcBef>
                  <a:spcPct val="0"/>
                </a:spcBef>
                <a:spcAft>
                  <a:spcPct val="0"/>
                </a:spcAft>
                <a:buFont typeface="Arial" panose="020B0604020202020204" pitchFamily="34" charset="0"/>
                <a:buChar char="•"/>
              </a:pPr>
              <a:r>
                <a:rPr lang="fr-FR" altLang="fr-FR" sz="1000" b="1" dirty="0" err="1">
                  <a:latin typeface="Arial Unicode MS"/>
                </a:rPr>
                <a:t>Sit</a:t>
              </a:r>
              <a:endParaRPr lang="fr-FR" altLang="fr-FR" sz="1000" b="1" dirty="0">
                <a:latin typeface="Arial Unicode MS"/>
              </a:endParaRPr>
            </a:p>
            <a:p>
              <a:pPr marL="171450" indent="-171450" eaLnBrk="0" fontAlgn="base" hangingPunct="0">
                <a:spcBef>
                  <a:spcPct val="0"/>
                </a:spcBef>
                <a:spcAft>
                  <a:spcPct val="0"/>
                </a:spcAft>
                <a:buFont typeface="Arial" panose="020B0604020202020204" pitchFamily="34" charset="0"/>
                <a:buChar char="•"/>
              </a:pPr>
              <a:r>
                <a:rPr lang="fr-FR" altLang="fr-FR" sz="1000" b="1" dirty="0" err="1">
                  <a:latin typeface="Arial Unicode MS"/>
                </a:rPr>
                <a:t>Raise</a:t>
              </a:r>
              <a:r>
                <a:rPr lang="fr-FR" altLang="fr-FR" sz="1000" b="1" dirty="0">
                  <a:latin typeface="Arial Unicode MS"/>
                </a:rPr>
                <a:t> one arm</a:t>
              </a:r>
            </a:p>
            <a:p>
              <a:pPr marL="171450" indent="-171450" eaLnBrk="0" fontAlgn="base" hangingPunct="0">
                <a:spcBef>
                  <a:spcPct val="0"/>
                </a:spcBef>
                <a:spcAft>
                  <a:spcPct val="0"/>
                </a:spcAft>
                <a:buFont typeface="Arial" panose="020B0604020202020204" pitchFamily="34" charset="0"/>
                <a:buChar char="•"/>
              </a:pPr>
              <a:r>
                <a:rPr lang="fr-FR" altLang="fr-FR" sz="1000" b="1" dirty="0">
                  <a:latin typeface="Arial Unicode MS"/>
                </a:rPr>
                <a:t>….</a:t>
              </a:r>
              <a:endParaRPr lang="fr-FR" altLang="fr-FR" b="1" dirty="0">
                <a:latin typeface="Arial" panose="020B0604020202020204" pitchFamily="34" charset="0"/>
              </a:endParaRPr>
            </a:p>
          </p:txBody>
        </p:sp>
        <p:pic>
          <p:nvPicPr>
            <p:cNvPr id="11" name="Picture 4">
              <a:extLst>
                <a:ext uri="{FF2B5EF4-FFF2-40B4-BE49-F238E27FC236}">
                  <a16:creationId xmlns:a16="http://schemas.microsoft.com/office/drawing/2014/main" id="{F0AECD0B-10E7-B577-537C-F24B52F21D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2" t="55627" r="52692" b="16134"/>
            <a:stretch/>
          </p:blipFill>
          <p:spPr bwMode="auto">
            <a:xfrm>
              <a:off x="5868745" y="5162786"/>
              <a:ext cx="908523" cy="52510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11">
              <a:extLst>
                <a:ext uri="{FF2B5EF4-FFF2-40B4-BE49-F238E27FC236}">
                  <a16:creationId xmlns:a16="http://schemas.microsoft.com/office/drawing/2014/main" id="{DDC23314-B676-AD2C-17E3-2A54F60B84E9}"/>
                </a:ext>
              </a:extLst>
            </p:cNvPr>
            <p:cNvCxnSpPr/>
            <p:nvPr/>
          </p:nvCxnSpPr>
          <p:spPr>
            <a:xfrm flipH="1">
              <a:off x="5995631" y="5219283"/>
              <a:ext cx="621728" cy="524278"/>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Connecteur droit 12">
              <a:extLst>
                <a:ext uri="{FF2B5EF4-FFF2-40B4-BE49-F238E27FC236}">
                  <a16:creationId xmlns:a16="http://schemas.microsoft.com/office/drawing/2014/main" id="{889C9CBD-9549-69BB-BF40-627206F8EE49}"/>
                </a:ext>
              </a:extLst>
            </p:cNvPr>
            <p:cNvCxnSpPr>
              <a:cxnSpLocks/>
            </p:cNvCxnSpPr>
            <p:nvPr/>
          </p:nvCxnSpPr>
          <p:spPr>
            <a:xfrm flipH="1" flipV="1">
              <a:off x="6102833" y="5199292"/>
              <a:ext cx="498414" cy="549200"/>
            </a:xfrm>
            <a:prstGeom prst="line">
              <a:avLst/>
            </a:prstGeom>
          </p:spPr>
          <p:style>
            <a:lnRef idx="3">
              <a:schemeClr val="accent2"/>
            </a:lnRef>
            <a:fillRef idx="0">
              <a:schemeClr val="accent2"/>
            </a:fillRef>
            <a:effectRef idx="2">
              <a:schemeClr val="accent2"/>
            </a:effectRef>
            <a:fontRef idx="minor">
              <a:schemeClr val="tx1"/>
            </a:fontRef>
          </p:style>
        </p:cxnSp>
        <p:sp>
          <p:nvSpPr>
            <p:cNvPr id="14" name="ZoneTexte 13">
              <a:extLst>
                <a:ext uri="{FF2B5EF4-FFF2-40B4-BE49-F238E27FC236}">
                  <a16:creationId xmlns:a16="http://schemas.microsoft.com/office/drawing/2014/main" id="{4512D009-B745-95B3-EFAD-980F0D080EC4}"/>
                </a:ext>
              </a:extLst>
            </p:cNvPr>
            <p:cNvSpPr txBox="1"/>
            <p:nvPr/>
          </p:nvSpPr>
          <p:spPr>
            <a:xfrm>
              <a:off x="5594064" y="4296040"/>
              <a:ext cx="1611706" cy="205812"/>
            </a:xfrm>
            <a:prstGeom prst="rect">
              <a:avLst/>
            </a:prstGeom>
            <a:noFill/>
          </p:spPr>
          <p:txBody>
            <a:bodyPr wrap="square" rtlCol="0">
              <a:spAutoFit/>
            </a:bodyPr>
            <a:lstStyle/>
            <a:p>
              <a:r>
                <a:rPr lang="fr-FR" sz="1200" dirty="0">
                  <a:latin typeface="Swis721 BlkCn BT" panose="020B0806030502040204" pitchFamily="34" charset="0"/>
                </a:rPr>
                <a:t>Wireless </a:t>
              </a:r>
              <a:r>
                <a:rPr lang="fr-FR" sz="1200" dirty="0" err="1">
                  <a:latin typeface="Swis721 BlkCn BT" panose="020B0806030502040204" pitchFamily="34" charset="0"/>
                </a:rPr>
                <a:t>link</a:t>
              </a:r>
              <a:r>
                <a:rPr lang="fr-FR" sz="1200" dirty="0">
                  <a:latin typeface="Swis721 BlkCn BT" panose="020B0806030502040204" pitchFamily="34" charset="0"/>
                </a:rPr>
                <a:t> transmission :</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Shape 1"/>
          <p:cNvSpPr>
            <a:spLocks/>
          </p:cNvSpPr>
          <p:nvPr/>
        </p:nvSpPr>
        <p:spPr bwMode="auto">
          <a:xfrm>
            <a:off x="2423592" y="0"/>
            <a:ext cx="10515240" cy="1325160"/>
          </a:xfrm>
          <a:prstGeom prst="rect">
            <a:avLst/>
          </a:prstGeom>
          <a:noFill/>
          <a:ln w="0">
            <a:noFill/>
          </a:ln>
        </p:spPr>
        <p:txBody>
          <a:bodyPr anchor="ctr">
            <a:noAutofit/>
          </a:bodyPr>
          <a:lstStyle/>
          <a:p>
            <a:pPr>
              <a:lnSpc>
                <a:spcPct val="90000"/>
              </a:lnSpc>
              <a:defRPr/>
            </a:pPr>
            <a:r>
              <a:rPr lang="fr-FR" sz="3600" b="0" strike="noStrike" spc="-1" dirty="0">
                <a:solidFill>
                  <a:srgbClr val="000000"/>
                </a:solidFill>
                <a:latin typeface="等线 Light"/>
                <a:ea typeface="Arial"/>
              </a:rPr>
              <a:t>Apprentissage profond pour l'étiquetage de trajectoires 3D</a:t>
            </a:r>
            <a:endParaRPr lang="fr-FR" sz="3600" b="0" strike="noStrike" spc="-1" dirty="0">
              <a:solidFill>
                <a:srgbClr val="000000"/>
              </a:solidFill>
              <a:latin typeface="等线"/>
            </a:endParaRPr>
          </a:p>
        </p:txBody>
      </p:sp>
      <p:pic>
        <p:nvPicPr>
          <p:cNvPr id="5" name="Image 4"/>
          <p:cNvPicPr/>
          <p:nvPr/>
        </p:nvPicPr>
        <p:blipFill>
          <a:blip r:embed="rId3"/>
          <a:stretch/>
        </p:blipFill>
        <p:spPr bwMode="auto">
          <a:xfrm>
            <a:off x="838080" y="2148480"/>
            <a:ext cx="3467519" cy="2721240"/>
          </a:xfrm>
          <a:prstGeom prst="rect">
            <a:avLst/>
          </a:prstGeom>
          <a:ln w="0">
            <a:noFill/>
          </a:ln>
        </p:spPr>
      </p:pic>
      <p:pic>
        <p:nvPicPr>
          <p:cNvPr id="6" name="Image 5"/>
          <p:cNvPicPr/>
          <p:nvPr/>
        </p:nvPicPr>
        <p:blipFill>
          <a:blip r:embed="rId4"/>
          <a:stretch/>
        </p:blipFill>
        <p:spPr bwMode="auto">
          <a:xfrm>
            <a:off x="4996440" y="2443320"/>
            <a:ext cx="2846880" cy="2131920"/>
          </a:xfrm>
          <a:prstGeom prst="rect">
            <a:avLst/>
          </a:prstGeom>
          <a:ln w="0">
            <a:noFill/>
          </a:ln>
        </p:spPr>
      </p:pic>
      <p:pic>
        <p:nvPicPr>
          <p:cNvPr id="7" name="Image 6"/>
          <p:cNvPicPr/>
          <p:nvPr/>
        </p:nvPicPr>
        <p:blipFill>
          <a:blip r:embed="rId5"/>
          <a:stretch/>
        </p:blipFill>
        <p:spPr bwMode="auto">
          <a:xfrm>
            <a:off x="8318520" y="2737800"/>
            <a:ext cx="3245400" cy="2018160"/>
          </a:xfrm>
          <a:prstGeom prst="rect">
            <a:avLst/>
          </a:prstGeom>
          <a:ln w="0">
            <a:noFill/>
          </a:ln>
        </p:spPr>
      </p:pic>
      <p:sp>
        <p:nvSpPr>
          <p:cNvPr id="8" name="CustomShape 2"/>
          <p:cNvSpPr/>
          <p:nvPr/>
        </p:nvSpPr>
        <p:spPr bwMode="auto">
          <a:xfrm>
            <a:off x="679680" y="5286240"/>
            <a:ext cx="10884240" cy="109692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p>
            <a:pPr marL="284040" indent="-283680">
              <a:lnSpc>
                <a:spcPct val="100000"/>
              </a:lnSpc>
              <a:buClr>
                <a:srgbClr val="000000"/>
              </a:buClr>
              <a:buFont typeface="Arial"/>
              <a:buChar char="•"/>
              <a:defRPr/>
            </a:pPr>
            <a:r>
              <a:rPr lang="fr-FR" sz="2200" b="1" strike="noStrike" spc="-1" dirty="0">
                <a:solidFill>
                  <a:srgbClr val="000000"/>
                </a:solidFill>
                <a:latin typeface="等线"/>
                <a:ea typeface="Arial"/>
              </a:rPr>
              <a:t>Capture de mouvement 3D</a:t>
            </a:r>
            <a:r>
              <a:rPr lang="fr-FR" sz="2200" b="0" strike="noStrike" spc="-1" dirty="0">
                <a:solidFill>
                  <a:srgbClr val="000000"/>
                </a:solidFill>
                <a:latin typeface="等线"/>
                <a:ea typeface="Arial"/>
              </a:rPr>
              <a:t> et acquisition de données spatio-temporelles</a:t>
            </a:r>
            <a:endParaRPr lang="fr-FR" sz="2200" b="0" strike="noStrike" spc="-1" dirty="0">
              <a:latin typeface="Arial"/>
            </a:endParaRPr>
          </a:p>
          <a:p>
            <a:pPr marL="284040" indent="-283680">
              <a:lnSpc>
                <a:spcPct val="100000"/>
              </a:lnSpc>
              <a:buClr>
                <a:srgbClr val="000000"/>
              </a:buClr>
              <a:buFont typeface="Arial"/>
              <a:buChar char="•"/>
              <a:defRPr/>
            </a:pPr>
            <a:r>
              <a:rPr lang="fr-FR" sz="2200" spc="-1" dirty="0">
                <a:solidFill>
                  <a:srgbClr val="000000"/>
                </a:solidFill>
                <a:latin typeface="等线"/>
                <a:ea typeface="Arial"/>
              </a:rPr>
              <a:t>E</a:t>
            </a:r>
            <a:r>
              <a:rPr lang="fr-FR" sz="2200" b="0" strike="noStrike" spc="-1" dirty="0">
                <a:solidFill>
                  <a:srgbClr val="000000"/>
                </a:solidFill>
                <a:latin typeface="等线"/>
                <a:ea typeface="Arial"/>
              </a:rPr>
              <a:t>tiquetage des mouvements 3D pour </a:t>
            </a:r>
            <a:r>
              <a:rPr lang="fr-FR" sz="2200" b="1" strike="noStrike" spc="-1" dirty="0">
                <a:solidFill>
                  <a:srgbClr val="000000"/>
                </a:solidFill>
                <a:latin typeface="等线"/>
                <a:ea typeface="Arial"/>
              </a:rPr>
              <a:t>préparer l'étiquetage d'entraînement des données capteur</a:t>
            </a:r>
            <a:endParaRPr lang="fr-FR" sz="2200" b="0" strike="noStrike" spc="-1" dirty="0">
              <a:latin typeface="Arial"/>
            </a:endParaRPr>
          </a:p>
        </p:txBody>
      </p:sp>
      <p:sp>
        <p:nvSpPr>
          <p:cNvPr id="9" name="CustomShape 3"/>
          <p:cNvSpPr/>
          <p:nvPr/>
        </p:nvSpPr>
        <p:spPr bwMode="auto">
          <a:xfrm>
            <a:off x="8404920" y="1329480"/>
            <a:ext cx="3563640" cy="111312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p>
            <a:pPr>
              <a:lnSpc>
                <a:spcPct val="100000"/>
              </a:lnSpc>
              <a:defRPr/>
            </a:pPr>
            <a:r>
              <a:rPr lang="fr-FR" sz="1800" b="1" strike="noStrike" spc="-1">
                <a:solidFill>
                  <a:srgbClr val="203864"/>
                </a:solidFill>
                <a:latin typeface="等线"/>
                <a:ea typeface="Arial"/>
              </a:rPr>
              <a:t>LIMOS</a:t>
            </a:r>
            <a:r>
              <a:rPr lang="fr-FR" sz="1800" b="0" strike="noStrike" spc="-1">
                <a:solidFill>
                  <a:srgbClr val="203864"/>
                </a:solidFill>
                <a:latin typeface="等线"/>
                <a:ea typeface="Arial"/>
              </a:rPr>
              <a:t> / </a:t>
            </a:r>
            <a:r>
              <a:rPr lang="fr-FR" sz="1800" b="1" strike="noStrike" spc="-1">
                <a:solidFill>
                  <a:srgbClr val="203864"/>
                </a:solidFill>
                <a:latin typeface="等线"/>
                <a:ea typeface="Arial"/>
              </a:rPr>
              <a:t>LPC</a:t>
            </a:r>
            <a:endParaRPr lang="fr-FR" sz="1800" b="0" strike="noStrike" spc="-1">
              <a:latin typeface="Arial"/>
            </a:endParaRPr>
          </a:p>
          <a:p>
            <a:pPr>
              <a:lnSpc>
                <a:spcPct val="100000"/>
              </a:lnSpc>
              <a:defRPr/>
            </a:pPr>
            <a:r>
              <a:rPr lang="fr-FR" sz="1800" b="0" strike="noStrike" spc="-1">
                <a:solidFill>
                  <a:srgbClr val="203864"/>
                </a:solidFill>
                <a:latin typeface="等线"/>
                <a:ea typeface="Arial"/>
              </a:rPr>
              <a:t>Jean-Marie Favreau (MCF)</a:t>
            </a:r>
            <a:endParaRPr lang="fr-FR" sz="1800" b="0" strike="noStrike" spc="-1">
              <a:latin typeface="Arial"/>
            </a:endParaRPr>
          </a:p>
          <a:p>
            <a:pPr>
              <a:lnSpc>
                <a:spcPct val="100000"/>
              </a:lnSpc>
              <a:defRPr/>
            </a:pPr>
            <a:r>
              <a:rPr lang="fr-FR" sz="1800" b="0" strike="noStrike" spc="-1">
                <a:solidFill>
                  <a:srgbClr val="203864"/>
                </a:solidFill>
                <a:latin typeface="等线"/>
                <a:ea typeface="Arial"/>
              </a:rPr>
              <a:t>Emmanuel Bergeret (PR)</a:t>
            </a:r>
            <a:endParaRPr lang="fr-FR" sz="1800" b="0" strike="noStrike" spc="-1">
              <a:latin typeface="Arial"/>
            </a:endParaRPr>
          </a:p>
          <a:p>
            <a:pPr>
              <a:lnSpc>
                <a:spcPct val="100000"/>
              </a:lnSpc>
              <a:defRPr/>
            </a:pPr>
            <a:r>
              <a:rPr lang="fr-FR" sz="1800" b="0" strike="noStrike" spc="-1">
                <a:solidFill>
                  <a:srgbClr val="203864"/>
                </a:solidFill>
                <a:latin typeface="等线"/>
                <a:ea typeface="Arial"/>
              </a:rPr>
              <a:t>Stage M2 2021 (Issam Khedher)</a:t>
            </a:r>
            <a:endParaRPr lang="fr-FR" sz="18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596965" y="804742"/>
            <a:ext cx="4114800" cy="1325563"/>
          </a:xfrm>
        </p:spPr>
        <p:txBody>
          <a:bodyPr>
            <a:normAutofit/>
          </a:bodyPr>
          <a:lstStyle/>
          <a:p>
            <a:pPr>
              <a:defRPr/>
            </a:pPr>
            <a:r>
              <a:rPr lang="fr-FR" sz="3600" dirty="0"/>
              <a:t>Dispositif de mesure</a:t>
            </a:r>
          </a:p>
        </p:txBody>
      </p:sp>
      <p:sp>
        <p:nvSpPr>
          <p:cNvPr id="5" name="Espace réservé du pied de page 4"/>
          <p:cNvSpPr>
            <a:spLocks noGrp="1"/>
          </p:cNvSpPr>
          <p:nvPr>
            <p:ph type="ftr" sz="quarter" idx="11"/>
          </p:nvPr>
        </p:nvSpPr>
        <p:spPr bwMode="auto"/>
        <p:txBody>
          <a:bodyPr/>
          <a:lstStyle/>
          <a:p>
            <a:pPr>
              <a:defRPr/>
            </a:pPr>
            <a:r>
              <a:rPr lang="fr-FR" sz="1200" b="1"/>
              <a:t>Outils diagnostiques : capteurs/marqueurs</a:t>
            </a:r>
          </a:p>
        </p:txBody>
      </p:sp>
      <p:sp>
        <p:nvSpPr>
          <p:cNvPr id="6" name="Espace réservé du numéro de diapositive 5"/>
          <p:cNvSpPr>
            <a:spLocks noGrp="1"/>
          </p:cNvSpPr>
          <p:nvPr>
            <p:ph type="sldNum" sz="quarter" idx="12"/>
          </p:nvPr>
        </p:nvSpPr>
        <p:spPr bwMode="auto"/>
        <p:txBody>
          <a:bodyPr/>
          <a:lstStyle/>
          <a:p>
            <a:pPr>
              <a:defRPr/>
            </a:pPr>
            <a:fld id="{7349840C-7D3F-4F91-BCE9-E49362C7F40E}" type="slidenum">
              <a:rPr lang="en-US"/>
              <a:t>27</a:t>
            </a:fld>
            <a:endParaRPr lang="en-US"/>
          </a:p>
        </p:txBody>
      </p:sp>
      <p:pic>
        <p:nvPicPr>
          <p:cNvPr id="7" name="Image 6"/>
          <p:cNvPicPr/>
          <p:nvPr/>
        </p:nvPicPr>
        <p:blipFill>
          <a:blip r:embed="rId3"/>
          <a:stretch/>
        </p:blipFill>
        <p:spPr bwMode="auto">
          <a:xfrm>
            <a:off x="583308" y="3824804"/>
            <a:ext cx="4464496" cy="2228454"/>
          </a:xfrm>
          <a:prstGeom prst="rect">
            <a:avLst/>
          </a:prstGeom>
          <a:noFill/>
          <a:ln>
            <a:noFill/>
          </a:ln>
        </p:spPr>
      </p:pic>
      <p:pic>
        <p:nvPicPr>
          <p:cNvPr id="10" name="Image 9"/>
          <p:cNvPicPr>
            <a:picLocks noChangeAspect="1"/>
          </p:cNvPicPr>
          <p:nvPr/>
        </p:nvPicPr>
        <p:blipFill>
          <a:blip r:embed="rId4"/>
          <a:srcRect l="14600" t="24770" r="12673" b="26378"/>
          <a:stretch/>
        </p:blipFill>
        <p:spPr bwMode="auto">
          <a:xfrm>
            <a:off x="5506345" y="271192"/>
            <a:ext cx="5350831" cy="2695684"/>
          </a:xfrm>
          <a:prstGeom prst="rect">
            <a:avLst/>
          </a:prstGeom>
        </p:spPr>
      </p:pic>
      <p:sp>
        <p:nvSpPr>
          <p:cNvPr id="12" name="ZoneTexte 11"/>
          <p:cNvSpPr txBox="1"/>
          <p:nvPr/>
        </p:nvSpPr>
        <p:spPr bwMode="auto">
          <a:xfrm>
            <a:off x="5403077" y="4362859"/>
            <a:ext cx="4464496" cy="1200329"/>
          </a:xfrm>
          <a:prstGeom prst="rect">
            <a:avLst/>
          </a:prstGeom>
          <a:noFill/>
        </p:spPr>
        <p:txBody>
          <a:bodyPr wrap="square" rtlCol="0">
            <a:spAutoFit/>
          </a:bodyPr>
          <a:lstStyle/>
          <a:p>
            <a:pPr marL="285750" indent="-285750">
              <a:buFont typeface="Arial"/>
              <a:buChar char="•"/>
              <a:defRPr/>
            </a:pPr>
            <a:r>
              <a:rPr lang="fr-FR" dirty="0"/>
              <a:t>11 jours d’autonomie en fonctionnement 24H/24H avec mesure à 50 Hz</a:t>
            </a:r>
            <a:endParaRPr dirty="0"/>
          </a:p>
          <a:p>
            <a:pPr marL="285750" indent="-285750">
              <a:buFont typeface="Arial"/>
              <a:buChar char="•"/>
              <a:defRPr/>
            </a:pPr>
            <a:r>
              <a:rPr lang="fr-FR" dirty="0"/>
              <a:t>8 Gbit de données (~ 6 jours)</a:t>
            </a:r>
            <a:endParaRPr dirty="0"/>
          </a:p>
          <a:p>
            <a:pPr marL="285750" indent="-285750">
              <a:buFont typeface="Arial"/>
              <a:buChar char="•"/>
              <a:defRPr/>
            </a:pPr>
            <a:r>
              <a:rPr lang="fr-FR" dirty="0"/>
              <a:t>Mono IA compatible</a:t>
            </a:r>
          </a:p>
        </p:txBody>
      </p:sp>
      <p:pic>
        <p:nvPicPr>
          <p:cNvPr id="3" name="Image 2">
            <a:extLst>
              <a:ext uri="{FF2B5EF4-FFF2-40B4-BE49-F238E27FC236}">
                <a16:creationId xmlns:a16="http://schemas.microsoft.com/office/drawing/2014/main" id="{2779F8D7-5E02-ECF0-C969-87FEE0874394}"/>
              </a:ext>
            </a:extLst>
          </p:cNvPr>
          <p:cNvPicPr>
            <a:picLocks noChangeAspect="1"/>
          </p:cNvPicPr>
          <p:nvPr/>
        </p:nvPicPr>
        <p:blipFill>
          <a:blip r:embed="rId5"/>
          <a:srcRect t="11851" b="22179"/>
          <a:stretch/>
        </p:blipFill>
        <p:spPr bwMode="auto">
          <a:xfrm rot="5400000">
            <a:off x="9488917" y="4194407"/>
            <a:ext cx="3106931" cy="1537235"/>
          </a:xfrm>
          <a:prstGeom prst="rect">
            <a:avLst/>
          </a:prstGeom>
        </p:spPr>
      </p:pic>
      <p:sp>
        <p:nvSpPr>
          <p:cNvPr id="4" name="ZoneTexte 3">
            <a:extLst>
              <a:ext uri="{FF2B5EF4-FFF2-40B4-BE49-F238E27FC236}">
                <a16:creationId xmlns:a16="http://schemas.microsoft.com/office/drawing/2014/main" id="{C96B87DE-43C9-E3D5-58A9-534276B5D03B}"/>
              </a:ext>
            </a:extLst>
          </p:cNvPr>
          <p:cNvSpPr txBox="1"/>
          <p:nvPr/>
        </p:nvSpPr>
        <p:spPr bwMode="auto">
          <a:xfrm>
            <a:off x="479376" y="2049248"/>
            <a:ext cx="2016224" cy="400110"/>
          </a:xfrm>
          <a:custGeom>
            <a:avLst/>
            <a:gdLst>
              <a:gd name="connsiteX0" fmla="*/ 0 w 2016224"/>
              <a:gd name="connsiteY0" fmla="*/ 0 h 400110"/>
              <a:gd name="connsiteX1" fmla="*/ 483894 w 2016224"/>
              <a:gd name="connsiteY1" fmla="*/ 0 h 400110"/>
              <a:gd name="connsiteX2" fmla="*/ 987950 w 2016224"/>
              <a:gd name="connsiteY2" fmla="*/ 0 h 400110"/>
              <a:gd name="connsiteX3" fmla="*/ 1512168 w 2016224"/>
              <a:gd name="connsiteY3" fmla="*/ 0 h 400110"/>
              <a:gd name="connsiteX4" fmla="*/ 2016224 w 2016224"/>
              <a:gd name="connsiteY4" fmla="*/ 0 h 400110"/>
              <a:gd name="connsiteX5" fmla="*/ 2016224 w 2016224"/>
              <a:gd name="connsiteY5" fmla="*/ 400110 h 400110"/>
              <a:gd name="connsiteX6" fmla="*/ 1492006 w 2016224"/>
              <a:gd name="connsiteY6" fmla="*/ 400110 h 400110"/>
              <a:gd name="connsiteX7" fmla="*/ 1028274 w 2016224"/>
              <a:gd name="connsiteY7" fmla="*/ 400110 h 400110"/>
              <a:gd name="connsiteX8" fmla="*/ 483894 w 2016224"/>
              <a:gd name="connsiteY8" fmla="*/ 400110 h 400110"/>
              <a:gd name="connsiteX9" fmla="*/ 0 w 2016224"/>
              <a:gd name="connsiteY9" fmla="*/ 400110 h 400110"/>
              <a:gd name="connsiteX10" fmla="*/ 0 w 2016224"/>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6224" h="400110" fill="none" extrusionOk="0">
                <a:moveTo>
                  <a:pt x="0" y="0"/>
                </a:moveTo>
                <a:cubicBezTo>
                  <a:pt x="96881" y="-25453"/>
                  <a:pt x="376038" y="50472"/>
                  <a:pt x="483894" y="0"/>
                </a:cubicBezTo>
                <a:cubicBezTo>
                  <a:pt x="591750" y="-50472"/>
                  <a:pt x="775489" y="52798"/>
                  <a:pt x="987950" y="0"/>
                </a:cubicBezTo>
                <a:cubicBezTo>
                  <a:pt x="1200411" y="-52798"/>
                  <a:pt x="1252127" y="44964"/>
                  <a:pt x="1512168" y="0"/>
                </a:cubicBezTo>
                <a:cubicBezTo>
                  <a:pt x="1772209" y="-44964"/>
                  <a:pt x="1861181" y="22315"/>
                  <a:pt x="2016224" y="0"/>
                </a:cubicBezTo>
                <a:cubicBezTo>
                  <a:pt x="2031374" y="179996"/>
                  <a:pt x="1988499" y="223893"/>
                  <a:pt x="2016224" y="400110"/>
                </a:cubicBezTo>
                <a:cubicBezTo>
                  <a:pt x="1890724" y="459799"/>
                  <a:pt x="1603190" y="370969"/>
                  <a:pt x="1492006" y="400110"/>
                </a:cubicBezTo>
                <a:cubicBezTo>
                  <a:pt x="1380822" y="429251"/>
                  <a:pt x="1219039" y="348385"/>
                  <a:pt x="1028274" y="400110"/>
                </a:cubicBezTo>
                <a:cubicBezTo>
                  <a:pt x="837509" y="451835"/>
                  <a:pt x="740452" y="350753"/>
                  <a:pt x="483894" y="400110"/>
                </a:cubicBezTo>
                <a:cubicBezTo>
                  <a:pt x="227336" y="449467"/>
                  <a:pt x="117485" y="376768"/>
                  <a:pt x="0" y="400110"/>
                </a:cubicBezTo>
                <a:cubicBezTo>
                  <a:pt x="-1985" y="205059"/>
                  <a:pt x="45713" y="156944"/>
                  <a:pt x="0" y="0"/>
                </a:cubicBezTo>
                <a:close/>
              </a:path>
              <a:path w="2016224" h="400110" stroke="0" extrusionOk="0">
                <a:moveTo>
                  <a:pt x="0" y="0"/>
                </a:moveTo>
                <a:cubicBezTo>
                  <a:pt x="206021" y="-54097"/>
                  <a:pt x="331749" y="18364"/>
                  <a:pt x="504056" y="0"/>
                </a:cubicBezTo>
                <a:cubicBezTo>
                  <a:pt x="676363" y="-18364"/>
                  <a:pt x="905331" y="13930"/>
                  <a:pt x="1008112" y="0"/>
                </a:cubicBezTo>
                <a:cubicBezTo>
                  <a:pt x="1110893" y="-13930"/>
                  <a:pt x="1264320" y="41477"/>
                  <a:pt x="1512168" y="0"/>
                </a:cubicBezTo>
                <a:cubicBezTo>
                  <a:pt x="1760016" y="-41477"/>
                  <a:pt x="1903049" y="50547"/>
                  <a:pt x="2016224" y="0"/>
                </a:cubicBezTo>
                <a:cubicBezTo>
                  <a:pt x="2044044" y="165673"/>
                  <a:pt x="2014044" y="288934"/>
                  <a:pt x="2016224" y="400110"/>
                </a:cubicBezTo>
                <a:cubicBezTo>
                  <a:pt x="1793192" y="437700"/>
                  <a:pt x="1719948" y="383644"/>
                  <a:pt x="1492006" y="400110"/>
                </a:cubicBezTo>
                <a:cubicBezTo>
                  <a:pt x="1264064" y="416576"/>
                  <a:pt x="1096225" y="373602"/>
                  <a:pt x="967788" y="400110"/>
                </a:cubicBezTo>
                <a:cubicBezTo>
                  <a:pt x="839351" y="426618"/>
                  <a:pt x="364390" y="399925"/>
                  <a:pt x="0" y="400110"/>
                </a:cubicBezTo>
                <a:cubicBezTo>
                  <a:pt x="-46843" y="219133"/>
                  <a:pt x="5191" y="13400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2000" dirty="0">
                <a:latin typeface="Posterama" panose="020B0504020200020000" pitchFamily="34" charset="0"/>
                <a:cs typeface="Posterama" panose="020B0504020200020000" pitchFamily="34" charset="0"/>
              </a:rPr>
              <a:t>Miniaturisation</a:t>
            </a:r>
            <a:endParaRPr lang="fr-FR" sz="2400" dirty="0">
              <a:latin typeface="Posterama" panose="020B0504020200020000" pitchFamily="34" charset="0"/>
              <a:cs typeface="Posterama" panose="020B0504020200020000" pitchFamily="34" charset="0"/>
            </a:endParaRPr>
          </a:p>
        </p:txBody>
      </p:sp>
      <p:sp>
        <p:nvSpPr>
          <p:cNvPr id="8" name="ZoneTexte 7">
            <a:extLst>
              <a:ext uri="{FF2B5EF4-FFF2-40B4-BE49-F238E27FC236}">
                <a16:creationId xmlns:a16="http://schemas.microsoft.com/office/drawing/2014/main" id="{70D2366C-BEC3-6489-9BF1-506493E71CB6}"/>
              </a:ext>
            </a:extLst>
          </p:cNvPr>
          <p:cNvSpPr txBox="1"/>
          <p:nvPr/>
        </p:nvSpPr>
        <p:spPr bwMode="auto">
          <a:xfrm>
            <a:off x="2815556" y="2549872"/>
            <a:ext cx="2016224" cy="400110"/>
          </a:xfrm>
          <a:custGeom>
            <a:avLst/>
            <a:gdLst>
              <a:gd name="connsiteX0" fmla="*/ 0 w 2016224"/>
              <a:gd name="connsiteY0" fmla="*/ 0 h 400110"/>
              <a:gd name="connsiteX1" fmla="*/ 483894 w 2016224"/>
              <a:gd name="connsiteY1" fmla="*/ 0 h 400110"/>
              <a:gd name="connsiteX2" fmla="*/ 987950 w 2016224"/>
              <a:gd name="connsiteY2" fmla="*/ 0 h 400110"/>
              <a:gd name="connsiteX3" fmla="*/ 1512168 w 2016224"/>
              <a:gd name="connsiteY3" fmla="*/ 0 h 400110"/>
              <a:gd name="connsiteX4" fmla="*/ 2016224 w 2016224"/>
              <a:gd name="connsiteY4" fmla="*/ 0 h 400110"/>
              <a:gd name="connsiteX5" fmla="*/ 2016224 w 2016224"/>
              <a:gd name="connsiteY5" fmla="*/ 400110 h 400110"/>
              <a:gd name="connsiteX6" fmla="*/ 1492006 w 2016224"/>
              <a:gd name="connsiteY6" fmla="*/ 400110 h 400110"/>
              <a:gd name="connsiteX7" fmla="*/ 1028274 w 2016224"/>
              <a:gd name="connsiteY7" fmla="*/ 400110 h 400110"/>
              <a:gd name="connsiteX8" fmla="*/ 483894 w 2016224"/>
              <a:gd name="connsiteY8" fmla="*/ 400110 h 400110"/>
              <a:gd name="connsiteX9" fmla="*/ 0 w 2016224"/>
              <a:gd name="connsiteY9" fmla="*/ 400110 h 400110"/>
              <a:gd name="connsiteX10" fmla="*/ 0 w 2016224"/>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6224" h="400110" fill="none" extrusionOk="0">
                <a:moveTo>
                  <a:pt x="0" y="0"/>
                </a:moveTo>
                <a:cubicBezTo>
                  <a:pt x="96881" y="-25453"/>
                  <a:pt x="376038" y="50472"/>
                  <a:pt x="483894" y="0"/>
                </a:cubicBezTo>
                <a:cubicBezTo>
                  <a:pt x="591750" y="-50472"/>
                  <a:pt x="775489" y="52798"/>
                  <a:pt x="987950" y="0"/>
                </a:cubicBezTo>
                <a:cubicBezTo>
                  <a:pt x="1200411" y="-52798"/>
                  <a:pt x="1252127" y="44964"/>
                  <a:pt x="1512168" y="0"/>
                </a:cubicBezTo>
                <a:cubicBezTo>
                  <a:pt x="1772209" y="-44964"/>
                  <a:pt x="1861181" y="22315"/>
                  <a:pt x="2016224" y="0"/>
                </a:cubicBezTo>
                <a:cubicBezTo>
                  <a:pt x="2031374" y="179996"/>
                  <a:pt x="1988499" y="223893"/>
                  <a:pt x="2016224" y="400110"/>
                </a:cubicBezTo>
                <a:cubicBezTo>
                  <a:pt x="1890724" y="459799"/>
                  <a:pt x="1603190" y="370969"/>
                  <a:pt x="1492006" y="400110"/>
                </a:cubicBezTo>
                <a:cubicBezTo>
                  <a:pt x="1380822" y="429251"/>
                  <a:pt x="1219039" y="348385"/>
                  <a:pt x="1028274" y="400110"/>
                </a:cubicBezTo>
                <a:cubicBezTo>
                  <a:pt x="837509" y="451835"/>
                  <a:pt x="740452" y="350753"/>
                  <a:pt x="483894" y="400110"/>
                </a:cubicBezTo>
                <a:cubicBezTo>
                  <a:pt x="227336" y="449467"/>
                  <a:pt x="117485" y="376768"/>
                  <a:pt x="0" y="400110"/>
                </a:cubicBezTo>
                <a:cubicBezTo>
                  <a:pt x="-1985" y="205059"/>
                  <a:pt x="45713" y="156944"/>
                  <a:pt x="0" y="0"/>
                </a:cubicBezTo>
                <a:close/>
              </a:path>
              <a:path w="2016224" h="400110" stroke="0" extrusionOk="0">
                <a:moveTo>
                  <a:pt x="0" y="0"/>
                </a:moveTo>
                <a:cubicBezTo>
                  <a:pt x="206021" y="-54097"/>
                  <a:pt x="331749" y="18364"/>
                  <a:pt x="504056" y="0"/>
                </a:cubicBezTo>
                <a:cubicBezTo>
                  <a:pt x="676363" y="-18364"/>
                  <a:pt x="905331" y="13930"/>
                  <a:pt x="1008112" y="0"/>
                </a:cubicBezTo>
                <a:cubicBezTo>
                  <a:pt x="1110893" y="-13930"/>
                  <a:pt x="1264320" y="41477"/>
                  <a:pt x="1512168" y="0"/>
                </a:cubicBezTo>
                <a:cubicBezTo>
                  <a:pt x="1760016" y="-41477"/>
                  <a:pt x="1903049" y="50547"/>
                  <a:pt x="2016224" y="0"/>
                </a:cubicBezTo>
                <a:cubicBezTo>
                  <a:pt x="2044044" y="165673"/>
                  <a:pt x="2014044" y="288934"/>
                  <a:pt x="2016224" y="400110"/>
                </a:cubicBezTo>
                <a:cubicBezTo>
                  <a:pt x="1793192" y="437700"/>
                  <a:pt x="1719948" y="383644"/>
                  <a:pt x="1492006" y="400110"/>
                </a:cubicBezTo>
                <a:cubicBezTo>
                  <a:pt x="1264064" y="416576"/>
                  <a:pt x="1096225" y="373602"/>
                  <a:pt x="967788" y="400110"/>
                </a:cubicBezTo>
                <a:cubicBezTo>
                  <a:pt x="839351" y="426618"/>
                  <a:pt x="364390" y="399925"/>
                  <a:pt x="0" y="400110"/>
                </a:cubicBezTo>
                <a:cubicBezTo>
                  <a:pt x="-46843" y="219133"/>
                  <a:pt x="5191" y="13400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2000" dirty="0">
                <a:latin typeface="Posterama" panose="020B0504020200020000" pitchFamily="34" charset="0"/>
                <a:cs typeface="Posterama" panose="020B0504020200020000" pitchFamily="34" charset="0"/>
              </a:rPr>
              <a:t>Faible conso.</a:t>
            </a:r>
            <a:endParaRPr lang="fr-FR" sz="2400" dirty="0">
              <a:latin typeface="Posterama" panose="020B0504020200020000" pitchFamily="34" charset="0"/>
              <a:cs typeface="Posterama" panose="020B0504020200020000" pitchFamily="34" charset="0"/>
            </a:endParaRPr>
          </a:p>
        </p:txBody>
      </p:sp>
      <p:sp>
        <p:nvSpPr>
          <p:cNvPr id="9" name="ZoneTexte 8">
            <a:extLst>
              <a:ext uri="{FF2B5EF4-FFF2-40B4-BE49-F238E27FC236}">
                <a16:creationId xmlns:a16="http://schemas.microsoft.com/office/drawing/2014/main" id="{9BE51B92-3CEA-3E00-BDA1-DC9FAC69DBE4}"/>
              </a:ext>
            </a:extLst>
          </p:cNvPr>
          <p:cNvSpPr txBox="1"/>
          <p:nvPr/>
        </p:nvSpPr>
        <p:spPr bwMode="auto">
          <a:xfrm>
            <a:off x="479376" y="3033196"/>
            <a:ext cx="2016224" cy="400110"/>
          </a:xfrm>
          <a:custGeom>
            <a:avLst/>
            <a:gdLst>
              <a:gd name="connsiteX0" fmla="*/ 0 w 2016224"/>
              <a:gd name="connsiteY0" fmla="*/ 0 h 400110"/>
              <a:gd name="connsiteX1" fmla="*/ 483894 w 2016224"/>
              <a:gd name="connsiteY1" fmla="*/ 0 h 400110"/>
              <a:gd name="connsiteX2" fmla="*/ 987950 w 2016224"/>
              <a:gd name="connsiteY2" fmla="*/ 0 h 400110"/>
              <a:gd name="connsiteX3" fmla="*/ 1512168 w 2016224"/>
              <a:gd name="connsiteY3" fmla="*/ 0 h 400110"/>
              <a:gd name="connsiteX4" fmla="*/ 2016224 w 2016224"/>
              <a:gd name="connsiteY4" fmla="*/ 0 h 400110"/>
              <a:gd name="connsiteX5" fmla="*/ 2016224 w 2016224"/>
              <a:gd name="connsiteY5" fmla="*/ 400110 h 400110"/>
              <a:gd name="connsiteX6" fmla="*/ 1492006 w 2016224"/>
              <a:gd name="connsiteY6" fmla="*/ 400110 h 400110"/>
              <a:gd name="connsiteX7" fmla="*/ 1028274 w 2016224"/>
              <a:gd name="connsiteY7" fmla="*/ 400110 h 400110"/>
              <a:gd name="connsiteX8" fmla="*/ 483894 w 2016224"/>
              <a:gd name="connsiteY8" fmla="*/ 400110 h 400110"/>
              <a:gd name="connsiteX9" fmla="*/ 0 w 2016224"/>
              <a:gd name="connsiteY9" fmla="*/ 400110 h 400110"/>
              <a:gd name="connsiteX10" fmla="*/ 0 w 2016224"/>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6224" h="400110" fill="none" extrusionOk="0">
                <a:moveTo>
                  <a:pt x="0" y="0"/>
                </a:moveTo>
                <a:cubicBezTo>
                  <a:pt x="96881" y="-25453"/>
                  <a:pt x="376038" y="50472"/>
                  <a:pt x="483894" y="0"/>
                </a:cubicBezTo>
                <a:cubicBezTo>
                  <a:pt x="591750" y="-50472"/>
                  <a:pt x="775489" y="52798"/>
                  <a:pt x="987950" y="0"/>
                </a:cubicBezTo>
                <a:cubicBezTo>
                  <a:pt x="1200411" y="-52798"/>
                  <a:pt x="1252127" y="44964"/>
                  <a:pt x="1512168" y="0"/>
                </a:cubicBezTo>
                <a:cubicBezTo>
                  <a:pt x="1772209" y="-44964"/>
                  <a:pt x="1861181" y="22315"/>
                  <a:pt x="2016224" y="0"/>
                </a:cubicBezTo>
                <a:cubicBezTo>
                  <a:pt x="2031374" y="179996"/>
                  <a:pt x="1988499" y="223893"/>
                  <a:pt x="2016224" y="400110"/>
                </a:cubicBezTo>
                <a:cubicBezTo>
                  <a:pt x="1890724" y="459799"/>
                  <a:pt x="1603190" y="370969"/>
                  <a:pt x="1492006" y="400110"/>
                </a:cubicBezTo>
                <a:cubicBezTo>
                  <a:pt x="1380822" y="429251"/>
                  <a:pt x="1219039" y="348385"/>
                  <a:pt x="1028274" y="400110"/>
                </a:cubicBezTo>
                <a:cubicBezTo>
                  <a:pt x="837509" y="451835"/>
                  <a:pt x="740452" y="350753"/>
                  <a:pt x="483894" y="400110"/>
                </a:cubicBezTo>
                <a:cubicBezTo>
                  <a:pt x="227336" y="449467"/>
                  <a:pt x="117485" y="376768"/>
                  <a:pt x="0" y="400110"/>
                </a:cubicBezTo>
                <a:cubicBezTo>
                  <a:pt x="-1985" y="205059"/>
                  <a:pt x="45713" y="156944"/>
                  <a:pt x="0" y="0"/>
                </a:cubicBezTo>
                <a:close/>
              </a:path>
              <a:path w="2016224" h="400110" stroke="0" extrusionOk="0">
                <a:moveTo>
                  <a:pt x="0" y="0"/>
                </a:moveTo>
                <a:cubicBezTo>
                  <a:pt x="206021" y="-54097"/>
                  <a:pt x="331749" y="18364"/>
                  <a:pt x="504056" y="0"/>
                </a:cubicBezTo>
                <a:cubicBezTo>
                  <a:pt x="676363" y="-18364"/>
                  <a:pt x="905331" y="13930"/>
                  <a:pt x="1008112" y="0"/>
                </a:cubicBezTo>
                <a:cubicBezTo>
                  <a:pt x="1110893" y="-13930"/>
                  <a:pt x="1264320" y="41477"/>
                  <a:pt x="1512168" y="0"/>
                </a:cubicBezTo>
                <a:cubicBezTo>
                  <a:pt x="1760016" y="-41477"/>
                  <a:pt x="1903049" y="50547"/>
                  <a:pt x="2016224" y="0"/>
                </a:cubicBezTo>
                <a:cubicBezTo>
                  <a:pt x="2044044" y="165673"/>
                  <a:pt x="2014044" y="288934"/>
                  <a:pt x="2016224" y="400110"/>
                </a:cubicBezTo>
                <a:cubicBezTo>
                  <a:pt x="1793192" y="437700"/>
                  <a:pt x="1719948" y="383644"/>
                  <a:pt x="1492006" y="400110"/>
                </a:cubicBezTo>
                <a:cubicBezTo>
                  <a:pt x="1264064" y="416576"/>
                  <a:pt x="1096225" y="373602"/>
                  <a:pt x="967788" y="400110"/>
                </a:cubicBezTo>
                <a:cubicBezTo>
                  <a:pt x="839351" y="426618"/>
                  <a:pt x="364390" y="399925"/>
                  <a:pt x="0" y="400110"/>
                </a:cubicBezTo>
                <a:cubicBezTo>
                  <a:pt x="-46843" y="219133"/>
                  <a:pt x="5191" y="13400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2000" dirty="0">
                <a:latin typeface="Posterama" panose="020B0504020200020000" pitchFamily="34" charset="0"/>
                <a:cs typeface="Posterama" panose="020B0504020200020000" pitchFamily="34" charset="0"/>
              </a:rPr>
              <a:t>Coût réduit</a:t>
            </a:r>
            <a:endParaRPr lang="fr-FR" sz="2400" dirty="0">
              <a:latin typeface="Posterama" panose="020B0504020200020000" pitchFamily="34" charset="0"/>
              <a:cs typeface="Posterama" panose="020B0504020200020000" pitchFamily="34" charset="0"/>
            </a:endParaRPr>
          </a:p>
        </p:txBody>
      </p:sp>
      <p:sp>
        <p:nvSpPr>
          <p:cNvPr id="11" name="ZoneTexte 10">
            <a:extLst>
              <a:ext uri="{FF2B5EF4-FFF2-40B4-BE49-F238E27FC236}">
                <a16:creationId xmlns:a16="http://schemas.microsoft.com/office/drawing/2014/main" id="{EE6ABA0E-B83B-BEA2-03BA-63CCABBFD874}"/>
              </a:ext>
            </a:extLst>
          </p:cNvPr>
          <p:cNvSpPr txBox="1"/>
          <p:nvPr/>
        </p:nvSpPr>
        <p:spPr bwMode="auto">
          <a:xfrm>
            <a:off x="3000523" y="1958961"/>
            <a:ext cx="2016224" cy="400110"/>
          </a:xfrm>
          <a:custGeom>
            <a:avLst/>
            <a:gdLst>
              <a:gd name="connsiteX0" fmla="*/ 0 w 2016224"/>
              <a:gd name="connsiteY0" fmla="*/ 0 h 400110"/>
              <a:gd name="connsiteX1" fmla="*/ 483894 w 2016224"/>
              <a:gd name="connsiteY1" fmla="*/ 0 h 400110"/>
              <a:gd name="connsiteX2" fmla="*/ 987950 w 2016224"/>
              <a:gd name="connsiteY2" fmla="*/ 0 h 400110"/>
              <a:gd name="connsiteX3" fmla="*/ 1512168 w 2016224"/>
              <a:gd name="connsiteY3" fmla="*/ 0 h 400110"/>
              <a:gd name="connsiteX4" fmla="*/ 2016224 w 2016224"/>
              <a:gd name="connsiteY4" fmla="*/ 0 h 400110"/>
              <a:gd name="connsiteX5" fmla="*/ 2016224 w 2016224"/>
              <a:gd name="connsiteY5" fmla="*/ 400110 h 400110"/>
              <a:gd name="connsiteX6" fmla="*/ 1492006 w 2016224"/>
              <a:gd name="connsiteY6" fmla="*/ 400110 h 400110"/>
              <a:gd name="connsiteX7" fmla="*/ 1028274 w 2016224"/>
              <a:gd name="connsiteY7" fmla="*/ 400110 h 400110"/>
              <a:gd name="connsiteX8" fmla="*/ 483894 w 2016224"/>
              <a:gd name="connsiteY8" fmla="*/ 400110 h 400110"/>
              <a:gd name="connsiteX9" fmla="*/ 0 w 2016224"/>
              <a:gd name="connsiteY9" fmla="*/ 400110 h 400110"/>
              <a:gd name="connsiteX10" fmla="*/ 0 w 2016224"/>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6224" h="400110" fill="none" extrusionOk="0">
                <a:moveTo>
                  <a:pt x="0" y="0"/>
                </a:moveTo>
                <a:cubicBezTo>
                  <a:pt x="96881" y="-25453"/>
                  <a:pt x="376038" y="50472"/>
                  <a:pt x="483894" y="0"/>
                </a:cubicBezTo>
                <a:cubicBezTo>
                  <a:pt x="591750" y="-50472"/>
                  <a:pt x="775489" y="52798"/>
                  <a:pt x="987950" y="0"/>
                </a:cubicBezTo>
                <a:cubicBezTo>
                  <a:pt x="1200411" y="-52798"/>
                  <a:pt x="1252127" y="44964"/>
                  <a:pt x="1512168" y="0"/>
                </a:cubicBezTo>
                <a:cubicBezTo>
                  <a:pt x="1772209" y="-44964"/>
                  <a:pt x="1861181" y="22315"/>
                  <a:pt x="2016224" y="0"/>
                </a:cubicBezTo>
                <a:cubicBezTo>
                  <a:pt x="2031374" y="179996"/>
                  <a:pt x="1988499" y="223893"/>
                  <a:pt x="2016224" y="400110"/>
                </a:cubicBezTo>
                <a:cubicBezTo>
                  <a:pt x="1890724" y="459799"/>
                  <a:pt x="1603190" y="370969"/>
                  <a:pt x="1492006" y="400110"/>
                </a:cubicBezTo>
                <a:cubicBezTo>
                  <a:pt x="1380822" y="429251"/>
                  <a:pt x="1219039" y="348385"/>
                  <a:pt x="1028274" y="400110"/>
                </a:cubicBezTo>
                <a:cubicBezTo>
                  <a:pt x="837509" y="451835"/>
                  <a:pt x="740452" y="350753"/>
                  <a:pt x="483894" y="400110"/>
                </a:cubicBezTo>
                <a:cubicBezTo>
                  <a:pt x="227336" y="449467"/>
                  <a:pt x="117485" y="376768"/>
                  <a:pt x="0" y="400110"/>
                </a:cubicBezTo>
                <a:cubicBezTo>
                  <a:pt x="-1985" y="205059"/>
                  <a:pt x="45713" y="156944"/>
                  <a:pt x="0" y="0"/>
                </a:cubicBezTo>
                <a:close/>
              </a:path>
              <a:path w="2016224" h="400110" stroke="0" extrusionOk="0">
                <a:moveTo>
                  <a:pt x="0" y="0"/>
                </a:moveTo>
                <a:cubicBezTo>
                  <a:pt x="206021" y="-54097"/>
                  <a:pt x="331749" y="18364"/>
                  <a:pt x="504056" y="0"/>
                </a:cubicBezTo>
                <a:cubicBezTo>
                  <a:pt x="676363" y="-18364"/>
                  <a:pt x="905331" y="13930"/>
                  <a:pt x="1008112" y="0"/>
                </a:cubicBezTo>
                <a:cubicBezTo>
                  <a:pt x="1110893" y="-13930"/>
                  <a:pt x="1264320" y="41477"/>
                  <a:pt x="1512168" y="0"/>
                </a:cubicBezTo>
                <a:cubicBezTo>
                  <a:pt x="1760016" y="-41477"/>
                  <a:pt x="1903049" y="50547"/>
                  <a:pt x="2016224" y="0"/>
                </a:cubicBezTo>
                <a:cubicBezTo>
                  <a:pt x="2044044" y="165673"/>
                  <a:pt x="2014044" y="288934"/>
                  <a:pt x="2016224" y="400110"/>
                </a:cubicBezTo>
                <a:cubicBezTo>
                  <a:pt x="1793192" y="437700"/>
                  <a:pt x="1719948" y="383644"/>
                  <a:pt x="1492006" y="400110"/>
                </a:cubicBezTo>
                <a:cubicBezTo>
                  <a:pt x="1264064" y="416576"/>
                  <a:pt x="1096225" y="373602"/>
                  <a:pt x="967788" y="400110"/>
                </a:cubicBezTo>
                <a:cubicBezTo>
                  <a:pt x="839351" y="426618"/>
                  <a:pt x="364390" y="399925"/>
                  <a:pt x="0" y="400110"/>
                </a:cubicBezTo>
                <a:cubicBezTo>
                  <a:pt x="-46843" y="219133"/>
                  <a:pt x="5191" y="13400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2000" dirty="0">
                <a:latin typeface="Posterama" panose="020B0504020200020000" pitchFamily="34" charset="0"/>
                <a:cs typeface="Posterama" panose="020B0504020200020000" pitchFamily="34" charset="0"/>
              </a:rPr>
              <a:t>Autonomie</a:t>
            </a:r>
            <a:endParaRPr lang="fr-FR" sz="2400" dirty="0">
              <a:latin typeface="Posterama" panose="020B0504020200020000" pitchFamily="34" charset="0"/>
              <a:cs typeface="Posterama" panose="020B0504020200020000" pitchFamily="34" charset="0"/>
            </a:endParaRPr>
          </a:p>
        </p:txBody>
      </p:sp>
      <p:sp>
        <p:nvSpPr>
          <p:cNvPr id="14" name="ZoneTexte 13">
            <a:extLst>
              <a:ext uri="{FF2B5EF4-FFF2-40B4-BE49-F238E27FC236}">
                <a16:creationId xmlns:a16="http://schemas.microsoft.com/office/drawing/2014/main" id="{5912B317-E901-4020-2F64-4BE7DAEDFD53}"/>
              </a:ext>
            </a:extLst>
          </p:cNvPr>
          <p:cNvSpPr txBox="1"/>
          <p:nvPr/>
        </p:nvSpPr>
        <p:spPr bwMode="auto">
          <a:xfrm>
            <a:off x="3031580" y="3273148"/>
            <a:ext cx="2016224" cy="400110"/>
          </a:xfrm>
          <a:custGeom>
            <a:avLst/>
            <a:gdLst>
              <a:gd name="connsiteX0" fmla="*/ 0 w 2016224"/>
              <a:gd name="connsiteY0" fmla="*/ 0 h 400110"/>
              <a:gd name="connsiteX1" fmla="*/ 483894 w 2016224"/>
              <a:gd name="connsiteY1" fmla="*/ 0 h 400110"/>
              <a:gd name="connsiteX2" fmla="*/ 987950 w 2016224"/>
              <a:gd name="connsiteY2" fmla="*/ 0 h 400110"/>
              <a:gd name="connsiteX3" fmla="*/ 1512168 w 2016224"/>
              <a:gd name="connsiteY3" fmla="*/ 0 h 400110"/>
              <a:gd name="connsiteX4" fmla="*/ 2016224 w 2016224"/>
              <a:gd name="connsiteY4" fmla="*/ 0 h 400110"/>
              <a:gd name="connsiteX5" fmla="*/ 2016224 w 2016224"/>
              <a:gd name="connsiteY5" fmla="*/ 400110 h 400110"/>
              <a:gd name="connsiteX6" fmla="*/ 1492006 w 2016224"/>
              <a:gd name="connsiteY6" fmla="*/ 400110 h 400110"/>
              <a:gd name="connsiteX7" fmla="*/ 1028274 w 2016224"/>
              <a:gd name="connsiteY7" fmla="*/ 400110 h 400110"/>
              <a:gd name="connsiteX8" fmla="*/ 483894 w 2016224"/>
              <a:gd name="connsiteY8" fmla="*/ 400110 h 400110"/>
              <a:gd name="connsiteX9" fmla="*/ 0 w 2016224"/>
              <a:gd name="connsiteY9" fmla="*/ 400110 h 400110"/>
              <a:gd name="connsiteX10" fmla="*/ 0 w 2016224"/>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6224" h="400110" fill="none" extrusionOk="0">
                <a:moveTo>
                  <a:pt x="0" y="0"/>
                </a:moveTo>
                <a:cubicBezTo>
                  <a:pt x="96881" y="-25453"/>
                  <a:pt x="376038" y="50472"/>
                  <a:pt x="483894" y="0"/>
                </a:cubicBezTo>
                <a:cubicBezTo>
                  <a:pt x="591750" y="-50472"/>
                  <a:pt x="775489" y="52798"/>
                  <a:pt x="987950" y="0"/>
                </a:cubicBezTo>
                <a:cubicBezTo>
                  <a:pt x="1200411" y="-52798"/>
                  <a:pt x="1252127" y="44964"/>
                  <a:pt x="1512168" y="0"/>
                </a:cubicBezTo>
                <a:cubicBezTo>
                  <a:pt x="1772209" y="-44964"/>
                  <a:pt x="1861181" y="22315"/>
                  <a:pt x="2016224" y="0"/>
                </a:cubicBezTo>
                <a:cubicBezTo>
                  <a:pt x="2031374" y="179996"/>
                  <a:pt x="1988499" y="223893"/>
                  <a:pt x="2016224" y="400110"/>
                </a:cubicBezTo>
                <a:cubicBezTo>
                  <a:pt x="1890724" y="459799"/>
                  <a:pt x="1603190" y="370969"/>
                  <a:pt x="1492006" y="400110"/>
                </a:cubicBezTo>
                <a:cubicBezTo>
                  <a:pt x="1380822" y="429251"/>
                  <a:pt x="1219039" y="348385"/>
                  <a:pt x="1028274" y="400110"/>
                </a:cubicBezTo>
                <a:cubicBezTo>
                  <a:pt x="837509" y="451835"/>
                  <a:pt x="740452" y="350753"/>
                  <a:pt x="483894" y="400110"/>
                </a:cubicBezTo>
                <a:cubicBezTo>
                  <a:pt x="227336" y="449467"/>
                  <a:pt x="117485" y="376768"/>
                  <a:pt x="0" y="400110"/>
                </a:cubicBezTo>
                <a:cubicBezTo>
                  <a:pt x="-1985" y="205059"/>
                  <a:pt x="45713" y="156944"/>
                  <a:pt x="0" y="0"/>
                </a:cubicBezTo>
                <a:close/>
              </a:path>
              <a:path w="2016224" h="400110" stroke="0" extrusionOk="0">
                <a:moveTo>
                  <a:pt x="0" y="0"/>
                </a:moveTo>
                <a:cubicBezTo>
                  <a:pt x="206021" y="-54097"/>
                  <a:pt x="331749" y="18364"/>
                  <a:pt x="504056" y="0"/>
                </a:cubicBezTo>
                <a:cubicBezTo>
                  <a:pt x="676363" y="-18364"/>
                  <a:pt x="905331" y="13930"/>
                  <a:pt x="1008112" y="0"/>
                </a:cubicBezTo>
                <a:cubicBezTo>
                  <a:pt x="1110893" y="-13930"/>
                  <a:pt x="1264320" y="41477"/>
                  <a:pt x="1512168" y="0"/>
                </a:cubicBezTo>
                <a:cubicBezTo>
                  <a:pt x="1760016" y="-41477"/>
                  <a:pt x="1903049" y="50547"/>
                  <a:pt x="2016224" y="0"/>
                </a:cubicBezTo>
                <a:cubicBezTo>
                  <a:pt x="2044044" y="165673"/>
                  <a:pt x="2014044" y="288934"/>
                  <a:pt x="2016224" y="400110"/>
                </a:cubicBezTo>
                <a:cubicBezTo>
                  <a:pt x="1793192" y="437700"/>
                  <a:pt x="1719948" y="383644"/>
                  <a:pt x="1492006" y="400110"/>
                </a:cubicBezTo>
                <a:cubicBezTo>
                  <a:pt x="1264064" y="416576"/>
                  <a:pt x="1096225" y="373602"/>
                  <a:pt x="967788" y="400110"/>
                </a:cubicBezTo>
                <a:cubicBezTo>
                  <a:pt x="839351" y="426618"/>
                  <a:pt x="364390" y="399925"/>
                  <a:pt x="0" y="400110"/>
                </a:cubicBezTo>
                <a:cubicBezTo>
                  <a:pt x="-46843" y="219133"/>
                  <a:pt x="5191" y="13400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2000" dirty="0">
                <a:latin typeface="Posterama" panose="020B0504020200020000" pitchFamily="34" charset="0"/>
                <a:cs typeface="Posterama" panose="020B0504020200020000" pitchFamily="34" charset="0"/>
              </a:rPr>
              <a:t>Autonomie</a:t>
            </a:r>
            <a:endParaRPr lang="fr-FR" sz="2400" dirty="0">
              <a:latin typeface="Posterama" panose="020B0504020200020000" pitchFamily="34" charset="0"/>
              <a:cs typeface="Posterama" panose="020B0504020200020000" pitchFamily="34" charset="0"/>
            </a:endParaRPr>
          </a:p>
        </p:txBody>
      </p:sp>
      <p:sp>
        <p:nvSpPr>
          <p:cNvPr id="15" name="ZoneTexte 14">
            <a:extLst>
              <a:ext uri="{FF2B5EF4-FFF2-40B4-BE49-F238E27FC236}">
                <a16:creationId xmlns:a16="http://schemas.microsoft.com/office/drawing/2014/main" id="{87955D2E-BE42-9C98-925E-D660C4FFE876}"/>
              </a:ext>
            </a:extLst>
          </p:cNvPr>
          <p:cNvSpPr txBox="1"/>
          <p:nvPr/>
        </p:nvSpPr>
        <p:spPr bwMode="auto">
          <a:xfrm>
            <a:off x="3215680" y="6315991"/>
            <a:ext cx="6411184" cy="400110"/>
          </a:xfrm>
          <a:custGeom>
            <a:avLst/>
            <a:gdLst>
              <a:gd name="connsiteX0" fmla="*/ 0 w 6411184"/>
              <a:gd name="connsiteY0" fmla="*/ 0 h 400110"/>
              <a:gd name="connsiteX1" fmla="*/ 711059 w 6411184"/>
              <a:gd name="connsiteY1" fmla="*/ 0 h 400110"/>
              <a:gd name="connsiteX2" fmla="*/ 1165670 w 6411184"/>
              <a:gd name="connsiteY2" fmla="*/ 0 h 400110"/>
              <a:gd name="connsiteX3" fmla="*/ 1812617 w 6411184"/>
              <a:gd name="connsiteY3" fmla="*/ 0 h 400110"/>
              <a:gd name="connsiteX4" fmla="*/ 2459563 w 6411184"/>
              <a:gd name="connsiteY4" fmla="*/ 0 h 400110"/>
              <a:gd name="connsiteX5" fmla="*/ 2978286 w 6411184"/>
              <a:gd name="connsiteY5" fmla="*/ 0 h 400110"/>
              <a:gd name="connsiteX6" fmla="*/ 3625233 w 6411184"/>
              <a:gd name="connsiteY6" fmla="*/ 0 h 400110"/>
              <a:gd name="connsiteX7" fmla="*/ 4143956 w 6411184"/>
              <a:gd name="connsiteY7" fmla="*/ 0 h 400110"/>
              <a:gd name="connsiteX8" fmla="*/ 4598567 w 6411184"/>
              <a:gd name="connsiteY8" fmla="*/ 0 h 400110"/>
              <a:gd name="connsiteX9" fmla="*/ 4989067 w 6411184"/>
              <a:gd name="connsiteY9" fmla="*/ 0 h 400110"/>
              <a:gd name="connsiteX10" fmla="*/ 5443678 w 6411184"/>
              <a:gd name="connsiteY10" fmla="*/ 0 h 400110"/>
              <a:gd name="connsiteX11" fmla="*/ 6411184 w 6411184"/>
              <a:gd name="connsiteY11" fmla="*/ 0 h 400110"/>
              <a:gd name="connsiteX12" fmla="*/ 6411184 w 6411184"/>
              <a:gd name="connsiteY12" fmla="*/ 400110 h 400110"/>
              <a:gd name="connsiteX13" fmla="*/ 5700125 w 6411184"/>
              <a:gd name="connsiteY13" fmla="*/ 400110 h 400110"/>
              <a:gd name="connsiteX14" fmla="*/ 5245514 w 6411184"/>
              <a:gd name="connsiteY14" fmla="*/ 400110 h 400110"/>
              <a:gd name="connsiteX15" fmla="*/ 4790903 w 6411184"/>
              <a:gd name="connsiteY15" fmla="*/ 400110 h 400110"/>
              <a:gd name="connsiteX16" fmla="*/ 4079844 w 6411184"/>
              <a:gd name="connsiteY16" fmla="*/ 400110 h 400110"/>
              <a:gd name="connsiteX17" fmla="*/ 3561121 w 6411184"/>
              <a:gd name="connsiteY17" fmla="*/ 400110 h 400110"/>
              <a:gd name="connsiteX18" fmla="*/ 3170622 w 6411184"/>
              <a:gd name="connsiteY18" fmla="*/ 400110 h 400110"/>
              <a:gd name="connsiteX19" fmla="*/ 2459563 w 6411184"/>
              <a:gd name="connsiteY19" fmla="*/ 400110 h 400110"/>
              <a:gd name="connsiteX20" fmla="*/ 1876728 w 6411184"/>
              <a:gd name="connsiteY20" fmla="*/ 400110 h 400110"/>
              <a:gd name="connsiteX21" fmla="*/ 1229782 w 6411184"/>
              <a:gd name="connsiteY21" fmla="*/ 400110 h 400110"/>
              <a:gd name="connsiteX22" fmla="*/ 775170 w 6411184"/>
              <a:gd name="connsiteY22" fmla="*/ 400110 h 400110"/>
              <a:gd name="connsiteX23" fmla="*/ 0 w 6411184"/>
              <a:gd name="connsiteY23" fmla="*/ 400110 h 400110"/>
              <a:gd name="connsiteX24" fmla="*/ 0 w 6411184"/>
              <a:gd name="connsiteY24"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1184" h="400110" fill="none" extrusionOk="0">
                <a:moveTo>
                  <a:pt x="0" y="0"/>
                </a:moveTo>
                <a:cubicBezTo>
                  <a:pt x="326453" y="-84753"/>
                  <a:pt x="416496" y="68854"/>
                  <a:pt x="711059" y="0"/>
                </a:cubicBezTo>
                <a:cubicBezTo>
                  <a:pt x="1005622" y="-68854"/>
                  <a:pt x="977514" y="21803"/>
                  <a:pt x="1165670" y="0"/>
                </a:cubicBezTo>
                <a:cubicBezTo>
                  <a:pt x="1353826" y="-21803"/>
                  <a:pt x="1570266" y="39850"/>
                  <a:pt x="1812617" y="0"/>
                </a:cubicBezTo>
                <a:cubicBezTo>
                  <a:pt x="2054968" y="-39850"/>
                  <a:pt x="2222229" y="45306"/>
                  <a:pt x="2459563" y="0"/>
                </a:cubicBezTo>
                <a:cubicBezTo>
                  <a:pt x="2696897" y="-45306"/>
                  <a:pt x="2722796" y="11781"/>
                  <a:pt x="2978286" y="0"/>
                </a:cubicBezTo>
                <a:cubicBezTo>
                  <a:pt x="3233776" y="-11781"/>
                  <a:pt x="3438875" y="8221"/>
                  <a:pt x="3625233" y="0"/>
                </a:cubicBezTo>
                <a:cubicBezTo>
                  <a:pt x="3811591" y="-8221"/>
                  <a:pt x="3993738" y="44660"/>
                  <a:pt x="4143956" y="0"/>
                </a:cubicBezTo>
                <a:cubicBezTo>
                  <a:pt x="4294174" y="-44660"/>
                  <a:pt x="4472211" y="15647"/>
                  <a:pt x="4598567" y="0"/>
                </a:cubicBezTo>
                <a:cubicBezTo>
                  <a:pt x="4724923" y="-15647"/>
                  <a:pt x="4837856" y="36062"/>
                  <a:pt x="4989067" y="0"/>
                </a:cubicBezTo>
                <a:cubicBezTo>
                  <a:pt x="5140278" y="-36062"/>
                  <a:pt x="5255094" y="4491"/>
                  <a:pt x="5443678" y="0"/>
                </a:cubicBezTo>
                <a:cubicBezTo>
                  <a:pt x="5632262" y="-4491"/>
                  <a:pt x="5967831" y="76318"/>
                  <a:pt x="6411184" y="0"/>
                </a:cubicBezTo>
                <a:cubicBezTo>
                  <a:pt x="6457805" y="99615"/>
                  <a:pt x="6377262" y="244454"/>
                  <a:pt x="6411184" y="400110"/>
                </a:cubicBezTo>
                <a:cubicBezTo>
                  <a:pt x="6234808" y="432898"/>
                  <a:pt x="6052739" y="369316"/>
                  <a:pt x="5700125" y="400110"/>
                </a:cubicBezTo>
                <a:cubicBezTo>
                  <a:pt x="5347511" y="430904"/>
                  <a:pt x="5389197" y="369350"/>
                  <a:pt x="5245514" y="400110"/>
                </a:cubicBezTo>
                <a:cubicBezTo>
                  <a:pt x="5101831" y="430870"/>
                  <a:pt x="4971915" y="376175"/>
                  <a:pt x="4790903" y="400110"/>
                </a:cubicBezTo>
                <a:cubicBezTo>
                  <a:pt x="4609891" y="424045"/>
                  <a:pt x="4226377" y="353873"/>
                  <a:pt x="4079844" y="400110"/>
                </a:cubicBezTo>
                <a:cubicBezTo>
                  <a:pt x="3933311" y="446347"/>
                  <a:pt x="3691864" y="399304"/>
                  <a:pt x="3561121" y="400110"/>
                </a:cubicBezTo>
                <a:cubicBezTo>
                  <a:pt x="3430378" y="400916"/>
                  <a:pt x="3350597" y="356532"/>
                  <a:pt x="3170622" y="400110"/>
                </a:cubicBezTo>
                <a:cubicBezTo>
                  <a:pt x="2990647" y="443688"/>
                  <a:pt x="2721731" y="324768"/>
                  <a:pt x="2459563" y="400110"/>
                </a:cubicBezTo>
                <a:cubicBezTo>
                  <a:pt x="2197395" y="475452"/>
                  <a:pt x="2007246" y="339517"/>
                  <a:pt x="1876728" y="400110"/>
                </a:cubicBezTo>
                <a:cubicBezTo>
                  <a:pt x="1746210" y="460703"/>
                  <a:pt x="1486141" y="341347"/>
                  <a:pt x="1229782" y="400110"/>
                </a:cubicBezTo>
                <a:cubicBezTo>
                  <a:pt x="973423" y="458873"/>
                  <a:pt x="960869" y="379424"/>
                  <a:pt x="775170" y="400110"/>
                </a:cubicBezTo>
                <a:cubicBezTo>
                  <a:pt x="589471" y="420796"/>
                  <a:pt x="364419" y="318917"/>
                  <a:pt x="0" y="400110"/>
                </a:cubicBezTo>
                <a:cubicBezTo>
                  <a:pt x="-11431" y="313896"/>
                  <a:pt x="26822" y="168933"/>
                  <a:pt x="0" y="0"/>
                </a:cubicBezTo>
                <a:close/>
              </a:path>
              <a:path w="6411184" h="400110" stroke="0" extrusionOk="0">
                <a:moveTo>
                  <a:pt x="0" y="0"/>
                </a:moveTo>
                <a:cubicBezTo>
                  <a:pt x="122464" y="-34712"/>
                  <a:pt x="431161" y="19899"/>
                  <a:pt x="582835" y="0"/>
                </a:cubicBezTo>
                <a:cubicBezTo>
                  <a:pt x="734509" y="-19899"/>
                  <a:pt x="1001595" y="30071"/>
                  <a:pt x="1165670" y="0"/>
                </a:cubicBezTo>
                <a:cubicBezTo>
                  <a:pt x="1329745" y="-30071"/>
                  <a:pt x="1598698" y="11951"/>
                  <a:pt x="1748505" y="0"/>
                </a:cubicBezTo>
                <a:cubicBezTo>
                  <a:pt x="1898312" y="-11951"/>
                  <a:pt x="2074291" y="7565"/>
                  <a:pt x="2203116" y="0"/>
                </a:cubicBezTo>
                <a:cubicBezTo>
                  <a:pt x="2331941" y="-7565"/>
                  <a:pt x="2402795" y="13825"/>
                  <a:pt x="2593615" y="0"/>
                </a:cubicBezTo>
                <a:cubicBezTo>
                  <a:pt x="2784435" y="-13825"/>
                  <a:pt x="2970761" y="21387"/>
                  <a:pt x="3176450" y="0"/>
                </a:cubicBezTo>
                <a:cubicBezTo>
                  <a:pt x="3382139" y="-21387"/>
                  <a:pt x="3606113" y="60033"/>
                  <a:pt x="3887509" y="0"/>
                </a:cubicBezTo>
                <a:cubicBezTo>
                  <a:pt x="4168905" y="-60033"/>
                  <a:pt x="4266470" y="36266"/>
                  <a:pt x="4406232" y="0"/>
                </a:cubicBezTo>
                <a:cubicBezTo>
                  <a:pt x="4545994" y="-36266"/>
                  <a:pt x="4774903" y="24975"/>
                  <a:pt x="5117291" y="0"/>
                </a:cubicBezTo>
                <a:cubicBezTo>
                  <a:pt x="5459679" y="-24975"/>
                  <a:pt x="5573675" y="72037"/>
                  <a:pt x="5828349" y="0"/>
                </a:cubicBezTo>
                <a:cubicBezTo>
                  <a:pt x="6083023" y="-72037"/>
                  <a:pt x="6233047" y="36290"/>
                  <a:pt x="6411184" y="0"/>
                </a:cubicBezTo>
                <a:cubicBezTo>
                  <a:pt x="6431093" y="196313"/>
                  <a:pt x="6398155" y="317860"/>
                  <a:pt x="6411184" y="400110"/>
                </a:cubicBezTo>
                <a:cubicBezTo>
                  <a:pt x="6147042" y="448955"/>
                  <a:pt x="5948172" y="387373"/>
                  <a:pt x="5828349" y="400110"/>
                </a:cubicBezTo>
                <a:cubicBezTo>
                  <a:pt x="5708526" y="412847"/>
                  <a:pt x="5530093" y="370688"/>
                  <a:pt x="5373738" y="400110"/>
                </a:cubicBezTo>
                <a:cubicBezTo>
                  <a:pt x="5217383" y="429532"/>
                  <a:pt x="4925200" y="388100"/>
                  <a:pt x="4662679" y="400110"/>
                </a:cubicBezTo>
                <a:cubicBezTo>
                  <a:pt x="4400158" y="412120"/>
                  <a:pt x="4383816" y="380452"/>
                  <a:pt x="4143956" y="400110"/>
                </a:cubicBezTo>
                <a:cubicBezTo>
                  <a:pt x="3904096" y="419768"/>
                  <a:pt x="3811463" y="395223"/>
                  <a:pt x="3497009" y="400110"/>
                </a:cubicBezTo>
                <a:cubicBezTo>
                  <a:pt x="3182555" y="404997"/>
                  <a:pt x="3101331" y="336828"/>
                  <a:pt x="2785951" y="400110"/>
                </a:cubicBezTo>
                <a:cubicBezTo>
                  <a:pt x="2470571" y="463392"/>
                  <a:pt x="2477825" y="371068"/>
                  <a:pt x="2267228" y="400110"/>
                </a:cubicBezTo>
                <a:cubicBezTo>
                  <a:pt x="2056631" y="429152"/>
                  <a:pt x="1895419" y="370629"/>
                  <a:pt x="1684393" y="400110"/>
                </a:cubicBezTo>
                <a:cubicBezTo>
                  <a:pt x="1473367" y="429591"/>
                  <a:pt x="1179012" y="364809"/>
                  <a:pt x="1037446" y="400110"/>
                </a:cubicBezTo>
                <a:cubicBezTo>
                  <a:pt x="895880" y="435411"/>
                  <a:pt x="360678" y="359645"/>
                  <a:pt x="0" y="400110"/>
                </a:cubicBezTo>
                <a:cubicBezTo>
                  <a:pt x="-1032" y="205352"/>
                  <a:pt x="44927" y="179120"/>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en-GB" sz="2000" dirty="0"/>
              <a:t>Manque de RH pour </a:t>
            </a:r>
            <a:r>
              <a:rPr lang="en-GB" sz="2000" dirty="0" err="1"/>
              <a:t>accompagner</a:t>
            </a:r>
            <a:r>
              <a:rPr lang="en-GB" sz="2000" dirty="0"/>
              <a:t> </a:t>
            </a:r>
            <a:r>
              <a:rPr lang="en-GB" sz="2000" dirty="0" err="1"/>
              <a:t>ce</a:t>
            </a:r>
            <a:r>
              <a:rPr lang="en-GB" sz="2000" dirty="0"/>
              <a:t> </a:t>
            </a:r>
            <a:r>
              <a:rPr lang="en-GB" sz="2000" dirty="0" err="1"/>
              <a:t>projet</a:t>
            </a:r>
            <a:r>
              <a:rPr lang="en-GB" sz="2000" dirty="0"/>
              <a:t> (</a:t>
            </a:r>
            <a:r>
              <a:rPr lang="en-GB" sz="2000" dirty="0" err="1"/>
              <a:t>apprentissage</a:t>
            </a:r>
            <a:r>
              <a:rPr lang="en-GB" sz="2000"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A104-3D02-E870-6523-EF99F7E2D8C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015C34C-3771-DFC1-1F24-53693CF485F3}"/>
              </a:ext>
            </a:extLst>
          </p:cNvPr>
          <p:cNvSpPr>
            <a:spLocks noGrp="1"/>
          </p:cNvSpPr>
          <p:nvPr>
            <p:ph type="sldNum" sz="quarter" idx="12"/>
          </p:nvPr>
        </p:nvSpPr>
        <p:spPr/>
        <p:txBody>
          <a:bodyPr/>
          <a:lstStyle/>
          <a:p>
            <a:pPr>
              <a:defRPr/>
            </a:pPr>
            <a:fld id="{31A989F6-3CB0-47DA-816F-8C8483479B4E}" type="slidenum">
              <a:rPr lang="fr-FR" smtClean="0"/>
              <a:t>28</a:t>
            </a:fld>
            <a:endParaRPr lang="fr-FR"/>
          </a:p>
        </p:txBody>
      </p:sp>
      <p:sp>
        <p:nvSpPr>
          <p:cNvPr id="8" name="Flèche : virage 7">
            <a:extLst>
              <a:ext uri="{FF2B5EF4-FFF2-40B4-BE49-F238E27FC236}">
                <a16:creationId xmlns:a16="http://schemas.microsoft.com/office/drawing/2014/main" id="{C9395055-B14F-FB44-1739-7EBC5ED3C813}"/>
              </a:ext>
            </a:extLst>
          </p:cNvPr>
          <p:cNvSpPr/>
          <p:nvPr/>
        </p:nvSpPr>
        <p:spPr>
          <a:xfrm flipV="1">
            <a:off x="3672241" y="4130129"/>
            <a:ext cx="1500167" cy="2160240"/>
          </a:xfrm>
          <a:prstGeom prst="bentArrow">
            <a:avLst>
              <a:gd name="adj1" fmla="val 15472"/>
              <a:gd name="adj2" fmla="val 16962"/>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ZoneTexte 9">
            <a:extLst>
              <a:ext uri="{FF2B5EF4-FFF2-40B4-BE49-F238E27FC236}">
                <a16:creationId xmlns:a16="http://schemas.microsoft.com/office/drawing/2014/main" id="{A7E12DA1-321E-ACE7-6952-C6693D068888}"/>
              </a:ext>
            </a:extLst>
          </p:cNvPr>
          <p:cNvSpPr txBox="1"/>
          <p:nvPr/>
        </p:nvSpPr>
        <p:spPr>
          <a:xfrm>
            <a:off x="5421051" y="5849320"/>
            <a:ext cx="2205892" cy="461665"/>
          </a:xfrm>
          <a:prstGeom prst="rect">
            <a:avLst/>
          </a:prstGeom>
          <a:noFill/>
        </p:spPr>
        <p:txBody>
          <a:bodyPr wrap="square">
            <a:spAutoFit/>
          </a:bodyPr>
          <a:lstStyle/>
          <a:p>
            <a:r>
              <a:rPr lang="fr-FR" sz="2400" dirty="0">
                <a:solidFill>
                  <a:srgbClr val="000000"/>
                </a:solidFill>
                <a:effectLst/>
                <a:latin typeface="Bernard MT Condensed" panose="02050806060905020404" pitchFamily="18" charset="0"/>
                <a:ea typeface="等线 Light" panose="02010600030101010101" pitchFamily="2" charset="-122"/>
                <a:cs typeface="Arabic Typesetting" panose="020F0502020204030204" pitchFamily="66" charset="-78"/>
              </a:rPr>
              <a:t>e-santé mobilité</a:t>
            </a:r>
            <a:endParaRPr lang="fr-FR" sz="2400" dirty="0">
              <a:effectLst/>
              <a:latin typeface="Bernard MT Condensed" panose="02050806060905020404" pitchFamily="18" charset="0"/>
              <a:cs typeface="Arabic Typesetting" panose="020F0502020204030204" pitchFamily="66" charset="-78"/>
            </a:endParaRPr>
          </a:p>
        </p:txBody>
      </p:sp>
      <p:pic>
        <p:nvPicPr>
          <p:cNvPr id="9" name="Image 8">
            <a:extLst>
              <a:ext uri="{FF2B5EF4-FFF2-40B4-BE49-F238E27FC236}">
                <a16:creationId xmlns:a16="http://schemas.microsoft.com/office/drawing/2014/main" id="{BA9553AD-45D8-3DA8-3380-8C26008DEBF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17297" y="2060848"/>
            <a:ext cx="1608179" cy="936104"/>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droite 10">
            <a:extLst>
              <a:ext uri="{FF2B5EF4-FFF2-40B4-BE49-F238E27FC236}">
                <a16:creationId xmlns:a16="http://schemas.microsoft.com/office/drawing/2014/main" id="{7C3A0C80-8B40-745A-655D-898B374BBDC9}"/>
              </a:ext>
            </a:extLst>
          </p:cNvPr>
          <p:cNvSpPr/>
          <p:nvPr/>
        </p:nvSpPr>
        <p:spPr>
          <a:xfrm>
            <a:off x="5390460" y="2377705"/>
            <a:ext cx="1397761"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èche : droite 11">
            <a:extLst>
              <a:ext uri="{FF2B5EF4-FFF2-40B4-BE49-F238E27FC236}">
                <a16:creationId xmlns:a16="http://schemas.microsoft.com/office/drawing/2014/main" id="{C4A50D6F-2A1C-6D83-BCBB-AC4DE9C7D4B9}"/>
              </a:ext>
            </a:extLst>
          </p:cNvPr>
          <p:cNvSpPr/>
          <p:nvPr/>
        </p:nvSpPr>
        <p:spPr>
          <a:xfrm rot="2120944">
            <a:off x="4639712" y="3656319"/>
            <a:ext cx="2043519"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6">
            <a:extLst>
              <a:ext uri="{FF2B5EF4-FFF2-40B4-BE49-F238E27FC236}">
                <a16:creationId xmlns:a16="http://schemas.microsoft.com/office/drawing/2014/main" id="{DAD3B037-A396-1969-9CD9-552417E2238B}"/>
              </a:ext>
            </a:extLst>
          </p:cNvPr>
          <p:cNvPicPr>
            <a:picLocks noChangeAspect="1"/>
          </p:cNvPicPr>
          <p:nvPr/>
        </p:nvPicPr>
        <p:blipFill>
          <a:blip r:embed="rId3"/>
          <a:stretch/>
        </p:blipFill>
        <p:spPr bwMode="gray">
          <a:xfrm>
            <a:off x="6888088" y="3962808"/>
            <a:ext cx="1397761" cy="1656184"/>
          </a:xfrm>
          <a:prstGeom prst="rect">
            <a:avLst/>
          </a:prstGeom>
          <a:ln>
            <a:noFill/>
          </a:ln>
        </p:spPr>
      </p:pic>
      <p:sp>
        <p:nvSpPr>
          <p:cNvPr id="14" name="ZoneTexte 13">
            <a:extLst>
              <a:ext uri="{FF2B5EF4-FFF2-40B4-BE49-F238E27FC236}">
                <a16:creationId xmlns:a16="http://schemas.microsoft.com/office/drawing/2014/main" id="{A93FECBC-060D-B101-ED5D-660C732F635C}"/>
              </a:ext>
            </a:extLst>
          </p:cNvPr>
          <p:cNvSpPr txBox="1"/>
          <p:nvPr/>
        </p:nvSpPr>
        <p:spPr>
          <a:xfrm>
            <a:off x="6844266" y="2233783"/>
            <a:ext cx="1397761" cy="584775"/>
          </a:xfrm>
          <a:prstGeom prst="rect">
            <a:avLst/>
          </a:prstGeom>
          <a:noFill/>
        </p:spPr>
        <p:txBody>
          <a:bodyPr wrap="square" rtlCol="0">
            <a:spAutoFit/>
          </a:bodyPr>
          <a:lstStyle/>
          <a:p>
            <a:r>
              <a:rPr lang="en-GB" sz="3200" b="1" dirty="0">
                <a:latin typeface="Amasis MT Pro Light" panose="020F0502020204030204" pitchFamily="18" charset="0"/>
                <a:cs typeface="Aldhabi" panose="020F0502020204030204" pitchFamily="2" charset="-78"/>
              </a:rPr>
              <a:t>IDEAL</a:t>
            </a:r>
          </a:p>
        </p:txBody>
      </p:sp>
      <p:sp>
        <p:nvSpPr>
          <p:cNvPr id="15" name="ZoneTexte 14">
            <a:extLst>
              <a:ext uri="{FF2B5EF4-FFF2-40B4-BE49-F238E27FC236}">
                <a16:creationId xmlns:a16="http://schemas.microsoft.com/office/drawing/2014/main" id="{E8A0A096-F178-43C0-A5D5-54EA7B91D439}"/>
              </a:ext>
            </a:extLst>
          </p:cNvPr>
          <p:cNvSpPr txBox="1"/>
          <p:nvPr/>
        </p:nvSpPr>
        <p:spPr>
          <a:xfrm>
            <a:off x="4129796" y="1938572"/>
            <a:ext cx="938077" cy="400110"/>
          </a:xfrm>
          <a:prstGeom prst="rect">
            <a:avLst/>
          </a:prstGeom>
          <a:noFill/>
        </p:spPr>
        <p:txBody>
          <a:bodyPr wrap="none" rtlCol="0">
            <a:spAutoFit/>
          </a:bodyPr>
          <a:lstStyle/>
          <a:p>
            <a:r>
              <a:rPr lang="en-GB" sz="2000" dirty="0"/>
              <a:t>2016 …</a:t>
            </a:r>
          </a:p>
        </p:txBody>
      </p:sp>
      <p:sp>
        <p:nvSpPr>
          <p:cNvPr id="16" name="ZoneTexte 15">
            <a:extLst>
              <a:ext uri="{FF2B5EF4-FFF2-40B4-BE49-F238E27FC236}">
                <a16:creationId xmlns:a16="http://schemas.microsoft.com/office/drawing/2014/main" id="{CE1C2231-B55A-79C1-343C-6FEBD078C6D9}"/>
              </a:ext>
            </a:extLst>
          </p:cNvPr>
          <p:cNvSpPr txBox="1"/>
          <p:nvPr/>
        </p:nvSpPr>
        <p:spPr>
          <a:xfrm>
            <a:off x="6865407" y="1903948"/>
            <a:ext cx="1301959" cy="400110"/>
          </a:xfrm>
          <a:prstGeom prst="rect">
            <a:avLst/>
          </a:prstGeom>
          <a:noFill/>
        </p:spPr>
        <p:txBody>
          <a:bodyPr wrap="none" rtlCol="0">
            <a:spAutoFit/>
          </a:bodyPr>
          <a:lstStyle/>
          <a:p>
            <a:r>
              <a:rPr lang="en-GB" sz="2000" dirty="0"/>
              <a:t>2023-2027</a:t>
            </a:r>
          </a:p>
        </p:txBody>
      </p:sp>
      <p:sp>
        <p:nvSpPr>
          <p:cNvPr id="17" name="ZoneTexte 16">
            <a:extLst>
              <a:ext uri="{FF2B5EF4-FFF2-40B4-BE49-F238E27FC236}">
                <a16:creationId xmlns:a16="http://schemas.microsoft.com/office/drawing/2014/main" id="{E4DBA4EA-9D99-8EFF-996E-A90DD8258780}"/>
              </a:ext>
            </a:extLst>
          </p:cNvPr>
          <p:cNvSpPr txBox="1"/>
          <p:nvPr/>
        </p:nvSpPr>
        <p:spPr>
          <a:xfrm>
            <a:off x="8252292" y="4771519"/>
            <a:ext cx="1301959" cy="400110"/>
          </a:xfrm>
          <a:prstGeom prst="rect">
            <a:avLst/>
          </a:prstGeom>
          <a:noFill/>
        </p:spPr>
        <p:txBody>
          <a:bodyPr wrap="none" rtlCol="0">
            <a:spAutoFit/>
          </a:bodyPr>
          <a:lstStyle/>
          <a:p>
            <a:r>
              <a:rPr lang="en-GB" sz="2000" dirty="0"/>
              <a:t>2022-2029</a:t>
            </a:r>
          </a:p>
        </p:txBody>
      </p:sp>
      <p:sp>
        <p:nvSpPr>
          <p:cNvPr id="18" name="ZoneTexte 17">
            <a:extLst>
              <a:ext uri="{FF2B5EF4-FFF2-40B4-BE49-F238E27FC236}">
                <a16:creationId xmlns:a16="http://schemas.microsoft.com/office/drawing/2014/main" id="{3409D555-A018-51B3-79F9-84E0F3013116}"/>
              </a:ext>
            </a:extLst>
          </p:cNvPr>
          <p:cNvSpPr txBox="1"/>
          <p:nvPr/>
        </p:nvSpPr>
        <p:spPr>
          <a:xfrm>
            <a:off x="5906189" y="6341258"/>
            <a:ext cx="938077" cy="400110"/>
          </a:xfrm>
          <a:prstGeom prst="rect">
            <a:avLst/>
          </a:prstGeom>
          <a:noFill/>
        </p:spPr>
        <p:txBody>
          <a:bodyPr wrap="none" rtlCol="0">
            <a:spAutoFit/>
          </a:bodyPr>
          <a:lstStyle/>
          <a:p>
            <a:r>
              <a:rPr lang="en-GB" sz="2000" dirty="0"/>
              <a:t>2019 …</a:t>
            </a:r>
          </a:p>
        </p:txBody>
      </p:sp>
      <p:sp>
        <p:nvSpPr>
          <p:cNvPr id="19" name="ZoneTexte 18">
            <a:extLst>
              <a:ext uri="{FF2B5EF4-FFF2-40B4-BE49-F238E27FC236}">
                <a16:creationId xmlns:a16="http://schemas.microsoft.com/office/drawing/2014/main" id="{86B74117-B0DA-CD26-9622-7F88ED63D167}"/>
              </a:ext>
            </a:extLst>
          </p:cNvPr>
          <p:cNvSpPr txBox="1"/>
          <p:nvPr/>
        </p:nvSpPr>
        <p:spPr>
          <a:xfrm>
            <a:off x="4055009" y="5434326"/>
            <a:ext cx="1172116" cy="369332"/>
          </a:xfrm>
          <a:prstGeom prst="rect">
            <a:avLst/>
          </a:prstGeom>
          <a:noFill/>
        </p:spPr>
        <p:txBody>
          <a:bodyPr wrap="none" rtlCol="0">
            <a:spAutoFit/>
          </a:bodyPr>
          <a:lstStyle/>
          <a:p>
            <a:r>
              <a:rPr lang="en-GB" dirty="0" err="1"/>
              <a:t>E.Bergeret</a:t>
            </a:r>
            <a:endParaRPr lang="en-GB" dirty="0"/>
          </a:p>
        </p:txBody>
      </p:sp>
      <p:pic>
        <p:nvPicPr>
          <p:cNvPr id="2" name="Image 1">
            <a:extLst>
              <a:ext uri="{FF2B5EF4-FFF2-40B4-BE49-F238E27FC236}">
                <a16:creationId xmlns:a16="http://schemas.microsoft.com/office/drawing/2014/main" id="{7ADBB61B-D736-804E-5A3D-4F6EE5E444D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96764" y="224023"/>
            <a:ext cx="2144718" cy="746777"/>
          </a:xfrm>
          <a:prstGeom prst="rect">
            <a:avLst/>
          </a:prstGeom>
        </p:spPr>
      </p:pic>
      <p:sp>
        <p:nvSpPr>
          <p:cNvPr id="5" name="Accolade fermante 4">
            <a:extLst>
              <a:ext uri="{FF2B5EF4-FFF2-40B4-BE49-F238E27FC236}">
                <a16:creationId xmlns:a16="http://schemas.microsoft.com/office/drawing/2014/main" id="{EC8A2AD4-77FC-C120-6E8E-5BD77D81A95B}"/>
              </a:ext>
            </a:extLst>
          </p:cNvPr>
          <p:cNvSpPr/>
          <p:nvPr/>
        </p:nvSpPr>
        <p:spPr>
          <a:xfrm rot="16200000">
            <a:off x="5894874" y="-1249779"/>
            <a:ext cx="504056" cy="5317055"/>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ZoneTexte 5">
            <a:extLst>
              <a:ext uri="{FF2B5EF4-FFF2-40B4-BE49-F238E27FC236}">
                <a16:creationId xmlns:a16="http://schemas.microsoft.com/office/drawing/2014/main" id="{26056BC7-5B1D-4A0D-DE1E-349D0244D619}"/>
              </a:ext>
            </a:extLst>
          </p:cNvPr>
          <p:cNvSpPr txBox="1"/>
          <p:nvPr/>
        </p:nvSpPr>
        <p:spPr>
          <a:xfrm>
            <a:off x="6523997" y="982376"/>
            <a:ext cx="938077" cy="400110"/>
          </a:xfrm>
          <a:prstGeom prst="rect">
            <a:avLst/>
          </a:prstGeom>
          <a:noFill/>
        </p:spPr>
        <p:txBody>
          <a:bodyPr wrap="none" rtlCol="0">
            <a:spAutoFit/>
          </a:bodyPr>
          <a:lstStyle/>
          <a:p>
            <a:r>
              <a:rPr lang="en-GB" sz="2000" dirty="0"/>
              <a:t>2024 …</a:t>
            </a:r>
          </a:p>
        </p:txBody>
      </p:sp>
      <p:sp>
        <p:nvSpPr>
          <p:cNvPr id="3" name="Flèche : droite 2">
            <a:extLst>
              <a:ext uri="{FF2B5EF4-FFF2-40B4-BE49-F238E27FC236}">
                <a16:creationId xmlns:a16="http://schemas.microsoft.com/office/drawing/2014/main" id="{D8F2E741-8403-D957-2DBF-305959BCBF99}"/>
              </a:ext>
            </a:extLst>
          </p:cNvPr>
          <p:cNvSpPr/>
          <p:nvPr/>
        </p:nvSpPr>
        <p:spPr>
          <a:xfrm>
            <a:off x="5661471" y="2945244"/>
            <a:ext cx="1224136" cy="2709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a:extLst>
              <a:ext uri="{FF2B5EF4-FFF2-40B4-BE49-F238E27FC236}">
                <a16:creationId xmlns:a16="http://schemas.microsoft.com/office/drawing/2014/main" id="{F6402D0A-BA1E-4A8F-DBEE-746E5459DFDB}"/>
              </a:ext>
            </a:extLst>
          </p:cNvPr>
          <p:cNvSpPr txBox="1"/>
          <p:nvPr/>
        </p:nvSpPr>
        <p:spPr>
          <a:xfrm>
            <a:off x="7022472" y="2895192"/>
            <a:ext cx="1397761" cy="461665"/>
          </a:xfrm>
          <a:prstGeom prst="rect">
            <a:avLst/>
          </a:prstGeom>
          <a:noFill/>
        </p:spPr>
        <p:txBody>
          <a:bodyPr wrap="square">
            <a:spAutoFit/>
          </a:bodyPr>
          <a:lstStyle/>
          <a:p>
            <a:r>
              <a:rPr lang="fr-FR" sz="2400" dirty="0">
                <a:latin typeface="Century Gothic" panose="020B0502020202020204" pitchFamily="34" charset="0"/>
                <a:cs typeface="Sabon Next LT" panose="02000500000000000000" pitchFamily="2" charset="0"/>
              </a:rPr>
              <a:t>OCOD</a:t>
            </a:r>
            <a:endParaRPr lang="en-GB" sz="2400" dirty="0">
              <a:latin typeface="Century Gothic" panose="020B0502020202020204" pitchFamily="34" charset="0"/>
              <a:cs typeface="Sabon Next LT" panose="02000500000000000000" pitchFamily="2" charset="0"/>
            </a:endParaRPr>
          </a:p>
        </p:txBody>
      </p:sp>
      <p:sp>
        <p:nvSpPr>
          <p:cNvPr id="22" name="ZoneTexte 21">
            <a:extLst>
              <a:ext uri="{FF2B5EF4-FFF2-40B4-BE49-F238E27FC236}">
                <a16:creationId xmlns:a16="http://schemas.microsoft.com/office/drawing/2014/main" id="{9E697408-CDCE-2BE6-B31B-39AA64C78AFC}"/>
              </a:ext>
            </a:extLst>
          </p:cNvPr>
          <p:cNvSpPr txBox="1"/>
          <p:nvPr/>
        </p:nvSpPr>
        <p:spPr>
          <a:xfrm>
            <a:off x="7255139" y="3261945"/>
            <a:ext cx="1301959" cy="400110"/>
          </a:xfrm>
          <a:prstGeom prst="rect">
            <a:avLst/>
          </a:prstGeom>
          <a:noFill/>
        </p:spPr>
        <p:txBody>
          <a:bodyPr wrap="none" rtlCol="0">
            <a:spAutoFit/>
          </a:bodyPr>
          <a:lstStyle/>
          <a:p>
            <a:r>
              <a:rPr lang="en-GB" sz="2000" dirty="0"/>
              <a:t>2025-2028</a:t>
            </a:r>
          </a:p>
        </p:txBody>
      </p:sp>
    </p:spTree>
    <p:extLst>
      <p:ext uri="{BB962C8B-B14F-4D97-AF65-F5344CB8AC3E}">
        <p14:creationId xmlns:p14="http://schemas.microsoft.com/office/powerpoint/2010/main" val="2073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72729"/>
            <a:ext cx="12192000" cy="1705717"/>
          </a:xfrm>
          <a:prstGeom prst="rect">
            <a:avLst/>
          </a:prstGeom>
        </p:spPr>
      </p:pic>
      <p:sp>
        <p:nvSpPr>
          <p:cNvPr id="15" name="Titre 1">
            <a:extLst>
              <a:ext uri="{FF2B5EF4-FFF2-40B4-BE49-F238E27FC236}">
                <a16:creationId xmlns:a16="http://schemas.microsoft.com/office/drawing/2014/main" id="{549B7830-9D1F-4703-8312-EE62258A74CB}"/>
              </a:ext>
            </a:extLst>
          </p:cNvPr>
          <p:cNvSpPr txBox="1">
            <a:spLocks/>
          </p:cNvSpPr>
          <p:nvPr/>
        </p:nvSpPr>
        <p:spPr>
          <a:xfrm>
            <a:off x="1631504" y="4032339"/>
            <a:ext cx="9288319" cy="465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t>https://www.connecsens.org/</a:t>
            </a:r>
            <a:endParaRPr lang="en-GB" sz="3600" dirty="0"/>
          </a:p>
        </p:txBody>
      </p:sp>
      <p:pic>
        <p:nvPicPr>
          <p:cNvPr id="8" name="Image 7">
            <a:extLst>
              <a:ext uri="{FF2B5EF4-FFF2-40B4-BE49-F238E27FC236}">
                <a16:creationId xmlns:a16="http://schemas.microsoft.com/office/drawing/2014/main" id="{A9F44682-9A8B-4CC1-83F9-8F9D6B3E3B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1840" y="3347763"/>
            <a:ext cx="1736914" cy="1736914"/>
          </a:xfrm>
          <a:prstGeom prst="rect">
            <a:avLst/>
          </a:prstGeom>
        </p:spPr>
      </p:pic>
      <p:sp>
        <p:nvSpPr>
          <p:cNvPr id="13" name="Espace réservé du numéro de diapositive 12">
            <a:extLst>
              <a:ext uri="{FF2B5EF4-FFF2-40B4-BE49-F238E27FC236}">
                <a16:creationId xmlns:a16="http://schemas.microsoft.com/office/drawing/2014/main" id="{DA16B0C5-DB85-4C5E-8988-AAA5BDD9D2BD}"/>
              </a:ext>
            </a:extLst>
          </p:cNvPr>
          <p:cNvSpPr>
            <a:spLocks noGrp="1"/>
          </p:cNvSpPr>
          <p:nvPr>
            <p:ph type="sldNum" sz="quarter" idx="12"/>
          </p:nvPr>
        </p:nvSpPr>
        <p:spPr>
          <a:xfrm>
            <a:off x="9264352" y="6381347"/>
            <a:ext cx="2743200" cy="365125"/>
          </a:xfrm>
        </p:spPr>
        <p:txBody>
          <a:bodyPr/>
          <a:lstStyle/>
          <a:p>
            <a:pPr>
              <a:defRPr/>
            </a:pPr>
            <a:fld id="{31A989F6-3CB0-47DA-816F-8C8483479B4E}" type="slidenum">
              <a:rPr lang="fr-FR" smtClean="0"/>
              <a:t>29</a:t>
            </a:fld>
            <a:endParaRPr lang="fr-FR" dirty="0"/>
          </a:p>
        </p:txBody>
      </p:sp>
    </p:spTree>
    <p:extLst>
      <p:ext uri="{BB962C8B-B14F-4D97-AF65-F5344CB8AC3E}">
        <p14:creationId xmlns:p14="http://schemas.microsoft.com/office/powerpoint/2010/main" val="176527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77E1673E-65B3-B384-1375-2C2425FDE8B9}"/>
              </a:ext>
            </a:extLst>
          </p:cNvPr>
          <p:cNvSpPr/>
          <p:nvPr/>
        </p:nvSpPr>
        <p:spPr>
          <a:xfrm>
            <a:off x="2742689" y="4066604"/>
            <a:ext cx="6041590" cy="4536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space réservé du numéro de diapositive 1">
            <a:extLst>
              <a:ext uri="{FF2B5EF4-FFF2-40B4-BE49-F238E27FC236}">
                <a16:creationId xmlns:a16="http://schemas.microsoft.com/office/drawing/2014/main" id="{AFE0CC92-F0D2-4DE4-860A-9A50218F01D0}"/>
              </a:ext>
            </a:extLst>
          </p:cNvPr>
          <p:cNvSpPr>
            <a:spLocks noGrp="1"/>
          </p:cNvSpPr>
          <p:nvPr>
            <p:ph type="sldNum" sz="quarter" idx="12"/>
          </p:nvPr>
        </p:nvSpPr>
        <p:spPr>
          <a:xfrm>
            <a:off x="9356658" y="647561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989F6-3CB0-47DA-816F-8C8483479B4E}" type="slidenum">
              <a:rPr kumimoji="0" lang="fr-FR" sz="16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6500529-AAC6-B2E5-3E0A-810D53C73EB6}"/>
              </a:ext>
            </a:extLst>
          </p:cNvPr>
          <p:cNvSpPr>
            <a:spLocks noGrp="1"/>
          </p:cNvSpPr>
          <p:nvPr>
            <p:ph type="title"/>
          </p:nvPr>
        </p:nvSpPr>
        <p:spPr>
          <a:xfrm>
            <a:off x="4787041" y="9549"/>
            <a:ext cx="5269684" cy="727162"/>
          </a:xfrm>
        </p:spPr>
        <p:txBody>
          <a:bodyPr>
            <a:normAutofit/>
          </a:bodyPr>
          <a:lstStyle/>
          <a:p>
            <a:r>
              <a:rPr lang="fr-FR" sz="4000" dirty="0"/>
              <a:t>La genèse</a:t>
            </a:r>
          </a:p>
        </p:txBody>
      </p:sp>
      <p:pic>
        <p:nvPicPr>
          <p:cNvPr id="4" name="Image 3" descr="Une image contenant texte, Police, logo, Graphique&#10;&#10;Description générée automatiquement">
            <a:extLst>
              <a:ext uri="{FF2B5EF4-FFF2-40B4-BE49-F238E27FC236}">
                <a16:creationId xmlns:a16="http://schemas.microsoft.com/office/drawing/2014/main" id="{56970203-6661-C57A-F079-D554E587C1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99504" y="1084365"/>
            <a:ext cx="2599143" cy="1042594"/>
          </a:xfrm>
          <a:prstGeom prst="rect">
            <a:avLst/>
          </a:prstGeom>
        </p:spPr>
      </p:pic>
      <p:sp>
        <p:nvSpPr>
          <p:cNvPr id="6" name="Flèche : droite 5">
            <a:extLst>
              <a:ext uri="{FF2B5EF4-FFF2-40B4-BE49-F238E27FC236}">
                <a16:creationId xmlns:a16="http://schemas.microsoft.com/office/drawing/2014/main" id="{2F09524A-09ED-3CE2-9F62-4F42F2790C7A}"/>
              </a:ext>
            </a:extLst>
          </p:cNvPr>
          <p:cNvSpPr/>
          <p:nvPr/>
        </p:nvSpPr>
        <p:spPr>
          <a:xfrm>
            <a:off x="2054428" y="2467096"/>
            <a:ext cx="8265654" cy="7271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86A1A7-985D-E73E-E27A-7E67FC116B72}"/>
              </a:ext>
            </a:extLst>
          </p:cNvPr>
          <p:cNvSpPr/>
          <p:nvPr/>
        </p:nvSpPr>
        <p:spPr>
          <a:xfrm>
            <a:off x="3740476" y="2668714"/>
            <a:ext cx="1224136" cy="2880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Fev</a:t>
            </a:r>
            <a:r>
              <a:rPr lang="en-GB" sz="2000" b="1" dirty="0">
                <a:solidFill>
                  <a:schemeClr val="bg1"/>
                </a:solidFill>
              </a:rPr>
              <a:t>. 2017</a:t>
            </a:r>
          </a:p>
        </p:txBody>
      </p:sp>
      <p:cxnSp>
        <p:nvCxnSpPr>
          <p:cNvPr id="14" name="Connecteur droit 13">
            <a:extLst>
              <a:ext uri="{FF2B5EF4-FFF2-40B4-BE49-F238E27FC236}">
                <a16:creationId xmlns:a16="http://schemas.microsoft.com/office/drawing/2014/main" id="{5D3EA138-E0EA-87C3-DDEA-14244ADB682B}"/>
              </a:ext>
            </a:extLst>
          </p:cNvPr>
          <p:cNvCxnSpPr>
            <a:cxnSpLocks/>
          </p:cNvCxnSpPr>
          <p:nvPr/>
        </p:nvCxnSpPr>
        <p:spPr>
          <a:xfrm>
            <a:off x="4352544" y="2173950"/>
            <a:ext cx="0" cy="39452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20" name="Image 19" descr="Une image contenant texte, capture d’écran, Police, Graphique&#10;&#10;Description générée automatiquement">
            <a:extLst>
              <a:ext uri="{FF2B5EF4-FFF2-40B4-BE49-F238E27FC236}">
                <a16:creationId xmlns:a16="http://schemas.microsoft.com/office/drawing/2014/main" id="{2C14A868-1FCE-1732-DB67-5248B99367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60452" y="5043637"/>
            <a:ext cx="2792091" cy="1431862"/>
          </a:xfrm>
          <a:prstGeom prst="rect">
            <a:avLst/>
          </a:prstGeom>
        </p:spPr>
      </p:pic>
      <p:sp>
        <p:nvSpPr>
          <p:cNvPr id="23" name="ZoneTexte 22">
            <a:extLst>
              <a:ext uri="{FF2B5EF4-FFF2-40B4-BE49-F238E27FC236}">
                <a16:creationId xmlns:a16="http://schemas.microsoft.com/office/drawing/2014/main" id="{65D96EAF-AF6C-70F7-ECBA-EA7DEAF85529}"/>
              </a:ext>
            </a:extLst>
          </p:cNvPr>
          <p:cNvSpPr txBox="1"/>
          <p:nvPr/>
        </p:nvSpPr>
        <p:spPr>
          <a:xfrm>
            <a:off x="7358784" y="1225778"/>
            <a:ext cx="4065808" cy="707886"/>
          </a:xfrm>
          <a:prstGeom prst="rect">
            <a:avLst/>
          </a:prstGeom>
          <a:noFill/>
        </p:spPr>
        <p:txBody>
          <a:bodyPr wrap="square">
            <a:spAutoFit/>
          </a:bodyPr>
          <a:lstStyle/>
          <a:p>
            <a:r>
              <a:rPr lang="fr-FR" sz="2000" i="1" dirty="0">
                <a:solidFill>
                  <a:schemeClr val="accent2">
                    <a:lumMod val="75000"/>
                  </a:schemeClr>
                </a:solidFill>
              </a:rPr>
              <a:t>« L’UCA intègre la première division des universités françaises »</a:t>
            </a:r>
            <a:endParaRPr lang="en-GB" sz="2000" i="1" dirty="0">
              <a:solidFill>
                <a:schemeClr val="accent2">
                  <a:lumMod val="75000"/>
                </a:schemeClr>
              </a:solidFill>
            </a:endParaRPr>
          </a:p>
        </p:txBody>
      </p:sp>
      <p:sp>
        <p:nvSpPr>
          <p:cNvPr id="26" name="Rectangle 25">
            <a:extLst>
              <a:ext uri="{FF2B5EF4-FFF2-40B4-BE49-F238E27FC236}">
                <a16:creationId xmlns:a16="http://schemas.microsoft.com/office/drawing/2014/main" id="{8888BD80-84BE-0EF0-156C-F535CC9E4E1F}"/>
              </a:ext>
            </a:extLst>
          </p:cNvPr>
          <p:cNvSpPr/>
          <p:nvPr/>
        </p:nvSpPr>
        <p:spPr>
          <a:xfrm>
            <a:off x="6422774" y="2690839"/>
            <a:ext cx="1224136" cy="2880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Fev</a:t>
            </a:r>
            <a:r>
              <a:rPr lang="en-GB" sz="2000" b="1" dirty="0">
                <a:solidFill>
                  <a:schemeClr val="bg1"/>
                </a:solidFill>
              </a:rPr>
              <a:t>. 2022</a:t>
            </a:r>
          </a:p>
        </p:txBody>
      </p:sp>
      <p:cxnSp>
        <p:nvCxnSpPr>
          <p:cNvPr id="27" name="Connecteur droit 26">
            <a:extLst>
              <a:ext uri="{FF2B5EF4-FFF2-40B4-BE49-F238E27FC236}">
                <a16:creationId xmlns:a16="http://schemas.microsoft.com/office/drawing/2014/main" id="{BC52BCFF-2CE4-65C5-514C-F123CC7A771C}"/>
              </a:ext>
            </a:extLst>
          </p:cNvPr>
          <p:cNvCxnSpPr>
            <a:cxnSpLocks/>
          </p:cNvCxnSpPr>
          <p:nvPr/>
        </p:nvCxnSpPr>
        <p:spPr>
          <a:xfrm>
            <a:off x="6998647" y="2173950"/>
            <a:ext cx="0" cy="39452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5131BD1-C44C-52E1-7C82-BF4EE134E412}"/>
              </a:ext>
            </a:extLst>
          </p:cNvPr>
          <p:cNvSpPr/>
          <p:nvPr/>
        </p:nvSpPr>
        <p:spPr>
          <a:xfrm>
            <a:off x="2771444" y="4160714"/>
            <a:ext cx="911135" cy="282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2016</a:t>
            </a:r>
          </a:p>
        </p:txBody>
      </p:sp>
      <p:sp>
        <p:nvSpPr>
          <p:cNvPr id="37" name="Rectangle 36">
            <a:extLst>
              <a:ext uri="{FF2B5EF4-FFF2-40B4-BE49-F238E27FC236}">
                <a16:creationId xmlns:a16="http://schemas.microsoft.com/office/drawing/2014/main" id="{312C1159-9438-0EEB-1E6C-DF9B598F9CFF}"/>
              </a:ext>
            </a:extLst>
          </p:cNvPr>
          <p:cNvSpPr/>
          <p:nvPr/>
        </p:nvSpPr>
        <p:spPr>
          <a:xfrm>
            <a:off x="4802871" y="4152236"/>
            <a:ext cx="911135" cy="282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2019</a:t>
            </a:r>
          </a:p>
        </p:txBody>
      </p:sp>
      <p:sp>
        <p:nvSpPr>
          <p:cNvPr id="39" name="Rectangle 38">
            <a:extLst>
              <a:ext uri="{FF2B5EF4-FFF2-40B4-BE49-F238E27FC236}">
                <a16:creationId xmlns:a16="http://schemas.microsoft.com/office/drawing/2014/main" id="{DB25B178-6F0A-5CBD-A7DD-D7748ACE41EF}"/>
              </a:ext>
            </a:extLst>
          </p:cNvPr>
          <p:cNvSpPr/>
          <p:nvPr/>
        </p:nvSpPr>
        <p:spPr>
          <a:xfrm>
            <a:off x="5714006" y="4152236"/>
            <a:ext cx="911135" cy="282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2020</a:t>
            </a:r>
          </a:p>
        </p:txBody>
      </p:sp>
      <p:sp>
        <p:nvSpPr>
          <p:cNvPr id="62" name="Rectangle 61">
            <a:extLst>
              <a:ext uri="{FF2B5EF4-FFF2-40B4-BE49-F238E27FC236}">
                <a16:creationId xmlns:a16="http://schemas.microsoft.com/office/drawing/2014/main" id="{8A829527-2EF5-7AB4-DE57-7920599C9133}"/>
              </a:ext>
            </a:extLst>
          </p:cNvPr>
          <p:cNvSpPr/>
          <p:nvPr/>
        </p:nvSpPr>
        <p:spPr>
          <a:xfrm>
            <a:off x="7704159" y="4137536"/>
            <a:ext cx="911135" cy="282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2023</a:t>
            </a:r>
          </a:p>
        </p:txBody>
      </p:sp>
      <p:sp>
        <p:nvSpPr>
          <p:cNvPr id="69" name="Rectangle 68">
            <a:extLst>
              <a:ext uri="{FF2B5EF4-FFF2-40B4-BE49-F238E27FC236}">
                <a16:creationId xmlns:a16="http://schemas.microsoft.com/office/drawing/2014/main" id="{A91EA8FD-09CE-8E6C-ACA1-8D54F793E41A}"/>
              </a:ext>
            </a:extLst>
          </p:cNvPr>
          <p:cNvSpPr/>
          <p:nvPr/>
        </p:nvSpPr>
        <p:spPr>
          <a:xfrm>
            <a:off x="5615136" y="3977847"/>
            <a:ext cx="197740" cy="648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ZoneTexte 70">
            <a:extLst>
              <a:ext uri="{FF2B5EF4-FFF2-40B4-BE49-F238E27FC236}">
                <a16:creationId xmlns:a16="http://schemas.microsoft.com/office/drawing/2014/main" id="{D70BE04B-A258-3081-ABCD-79B1669AE7AE}"/>
              </a:ext>
            </a:extLst>
          </p:cNvPr>
          <p:cNvSpPr txBox="1"/>
          <p:nvPr/>
        </p:nvSpPr>
        <p:spPr>
          <a:xfrm>
            <a:off x="3926013" y="4078650"/>
            <a:ext cx="574196" cy="400110"/>
          </a:xfrm>
          <a:prstGeom prst="rect">
            <a:avLst/>
          </a:prstGeom>
          <a:noFill/>
        </p:spPr>
        <p:txBody>
          <a:bodyPr wrap="square" rtlCol="0">
            <a:spAutoFit/>
          </a:bodyPr>
          <a:lstStyle/>
          <a:p>
            <a:r>
              <a:rPr lang="en-GB" sz="2000" dirty="0">
                <a:solidFill>
                  <a:schemeClr val="bg1"/>
                </a:solidFill>
              </a:rPr>
              <a:t>€€€</a:t>
            </a:r>
          </a:p>
        </p:txBody>
      </p:sp>
      <p:sp>
        <p:nvSpPr>
          <p:cNvPr id="72" name="ZoneTexte 71">
            <a:extLst>
              <a:ext uri="{FF2B5EF4-FFF2-40B4-BE49-F238E27FC236}">
                <a16:creationId xmlns:a16="http://schemas.microsoft.com/office/drawing/2014/main" id="{181B437A-A913-2079-EF89-872209727B33}"/>
              </a:ext>
            </a:extLst>
          </p:cNvPr>
          <p:cNvSpPr txBox="1"/>
          <p:nvPr/>
        </p:nvSpPr>
        <p:spPr>
          <a:xfrm>
            <a:off x="6977531" y="4093350"/>
            <a:ext cx="444352" cy="400110"/>
          </a:xfrm>
          <a:prstGeom prst="rect">
            <a:avLst/>
          </a:prstGeom>
          <a:noFill/>
        </p:spPr>
        <p:txBody>
          <a:bodyPr wrap="square" rtlCol="0">
            <a:spAutoFit/>
          </a:bodyPr>
          <a:lstStyle/>
          <a:p>
            <a:r>
              <a:rPr lang="en-GB" sz="2000" dirty="0">
                <a:solidFill>
                  <a:schemeClr val="bg1"/>
                </a:solidFill>
              </a:rPr>
              <a:t>€€</a:t>
            </a:r>
          </a:p>
        </p:txBody>
      </p:sp>
      <p:sp>
        <p:nvSpPr>
          <p:cNvPr id="73" name="ZoneTexte 72">
            <a:extLst>
              <a:ext uri="{FF2B5EF4-FFF2-40B4-BE49-F238E27FC236}">
                <a16:creationId xmlns:a16="http://schemas.microsoft.com/office/drawing/2014/main" id="{82A3BFD7-AB49-2F77-920A-C8C6DD0499C1}"/>
              </a:ext>
            </a:extLst>
          </p:cNvPr>
          <p:cNvSpPr txBox="1"/>
          <p:nvPr/>
        </p:nvSpPr>
        <p:spPr>
          <a:xfrm>
            <a:off x="2965563" y="3761774"/>
            <a:ext cx="2092110" cy="369332"/>
          </a:xfrm>
          <a:prstGeom prst="rect">
            <a:avLst/>
          </a:prstGeom>
          <a:noFill/>
        </p:spPr>
        <p:txBody>
          <a:bodyPr wrap="square" rtlCol="0">
            <a:spAutoFit/>
          </a:bodyPr>
          <a:lstStyle/>
          <a:p>
            <a:r>
              <a:rPr lang="en-GB" i="1" dirty="0">
                <a:solidFill>
                  <a:srgbClr val="00B050"/>
                </a:solidFill>
              </a:rPr>
              <a:t>CPER- ConnecSenS1</a:t>
            </a:r>
          </a:p>
        </p:txBody>
      </p:sp>
      <p:sp>
        <p:nvSpPr>
          <p:cNvPr id="74" name="ZoneTexte 73">
            <a:extLst>
              <a:ext uri="{FF2B5EF4-FFF2-40B4-BE49-F238E27FC236}">
                <a16:creationId xmlns:a16="http://schemas.microsoft.com/office/drawing/2014/main" id="{5469FAEC-0571-4E3B-36E6-422B77D66A88}"/>
              </a:ext>
            </a:extLst>
          </p:cNvPr>
          <p:cNvSpPr txBox="1"/>
          <p:nvPr/>
        </p:nvSpPr>
        <p:spPr>
          <a:xfrm>
            <a:off x="6530984" y="3754831"/>
            <a:ext cx="2154339" cy="369332"/>
          </a:xfrm>
          <a:prstGeom prst="rect">
            <a:avLst/>
          </a:prstGeom>
          <a:noFill/>
        </p:spPr>
        <p:txBody>
          <a:bodyPr wrap="square" rtlCol="0">
            <a:spAutoFit/>
          </a:bodyPr>
          <a:lstStyle/>
          <a:p>
            <a:r>
              <a:rPr lang="en-GB" i="1" dirty="0">
                <a:solidFill>
                  <a:srgbClr val="00B050"/>
                </a:solidFill>
              </a:rPr>
              <a:t>CPER- ConnecSenS2</a:t>
            </a:r>
          </a:p>
        </p:txBody>
      </p:sp>
      <p:sp>
        <p:nvSpPr>
          <p:cNvPr id="75" name="Rectangle 74">
            <a:extLst>
              <a:ext uri="{FF2B5EF4-FFF2-40B4-BE49-F238E27FC236}">
                <a16:creationId xmlns:a16="http://schemas.microsoft.com/office/drawing/2014/main" id="{9DF8303B-08EA-0D37-A2AB-D4520B12A54E}"/>
              </a:ext>
            </a:extLst>
          </p:cNvPr>
          <p:cNvSpPr/>
          <p:nvPr/>
        </p:nvSpPr>
        <p:spPr>
          <a:xfrm>
            <a:off x="2054428" y="2705721"/>
            <a:ext cx="911135" cy="282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2015</a:t>
            </a:r>
          </a:p>
        </p:txBody>
      </p:sp>
      <p:sp>
        <p:nvSpPr>
          <p:cNvPr id="76" name="Accolade fermante 75">
            <a:extLst>
              <a:ext uri="{FF2B5EF4-FFF2-40B4-BE49-F238E27FC236}">
                <a16:creationId xmlns:a16="http://schemas.microsoft.com/office/drawing/2014/main" id="{76DBE22F-16E3-721E-F059-C12F5A6FC54F}"/>
              </a:ext>
            </a:extLst>
          </p:cNvPr>
          <p:cNvSpPr/>
          <p:nvPr/>
        </p:nvSpPr>
        <p:spPr>
          <a:xfrm>
            <a:off x="4315078" y="5043637"/>
            <a:ext cx="451392" cy="136815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7" name="ZoneTexte 76">
            <a:extLst>
              <a:ext uri="{FF2B5EF4-FFF2-40B4-BE49-F238E27FC236}">
                <a16:creationId xmlns:a16="http://schemas.microsoft.com/office/drawing/2014/main" id="{CFC0EF30-BEC5-F93D-99F5-E77FBD4E072B}"/>
              </a:ext>
            </a:extLst>
          </p:cNvPr>
          <p:cNvSpPr txBox="1"/>
          <p:nvPr/>
        </p:nvSpPr>
        <p:spPr>
          <a:xfrm>
            <a:off x="4982261" y="5033009"/>
            <a:ext cx="7263634" cy="1477328"/>
          </a:xfrm>
          <a:prstGeom prst="rect">
            <a:avLst/>
          </a:prstGeom>
          <a:noFill/>
        </p:spPr>
        <p:txBody>
          <a:bodyPr wrap="square" rtlCol="0">
            <a:spAutoFit/>
          </a:bodyPr>
          <a:lstStyle/>
          <a:p>
            <a:r>
              <a:rPr lang="fr-FR" b="1" dirty="0"/>
              <a:t>Enjeu</a:t>
            </a:r>
            <a:r>
              <a:rPr lang="fr-FR" dirty="0"/>
              <a:t>: nécessité de renforcer son ancrage sur le site/territoire</a:t>
            </a:r>
          </a:p>
          <a:p>
            <a:r>
              <a:rPr lang="fr-FR" b="1" dirty="0"/>
              <a:t>Opportunité</a:t>
            </a:r>
            <a:r>
              <a:rPr lang="fr-FR" dirty="0"/>
              <a:t>: projet Cap2025 de l’I-Site UCA</a:t>
            </a:r>
          </a:p>
          <a:p>
            <a:r>
              <a:rPr lang="fr-FR" b="1" dirty="0"/>
              <a:t>Force</a:t>
            </a:r>
            <a:r>
              <a:rPr lang="fr-FR" dirty="0"/>
              <a:t>: ses services techniques, son expertise dans l’instrumentation</a:t>
            </a:r>
          </a:p>
          <a:p>
            <a:r>
              <a:rPr lang="fr-FR" b="1" dirty="0"/>
              <a:t>Faiblesse</a:t>
            </a:r>
            <a:r>
              <a:rPr lang="fr-FR" dirty="0"/>
              <a:t>: peu visible et peu impliqué sur le site </a:t>
            </a:r>
          </a:p>
          <a:p>
            <a:r>
              <a:rPr lang="fr-FR" b="1" dirty="0"/>
              <a:t>Risque</a:t>
            </a:r>
            <a:r>
              <a:rPr lang="fr-FR" dirty="0"/>
              <a:t>: perte de son cœur d’activité ?</a:t>
            </a:r>
          </a:p>
        </p:txBody>
      </p:sp>
      <p:pic>
        <p:nvPicPr>
          <p:cNvPr id="79" name="Image 78" descr="Une image contenant clipart, dessin, dessin humoristique, illustration&#10;&#10;Description générée automatiquement">
            <a:extLst>
              <a:ext uri="{FF2B5EF4-FFF2-40B4-BE49-F238E27FC236}">
                <a16:creationId xmlns:a16="http://schemas.microsoft.com/office/drawing/2014/main" id="{A86B25E4-9088-41F0-0F22-C1E5731004D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13692" y="3246999"/>
            <a:ext cx="462978" cy="462978"/>
          </a:xfrm>
          <a:prstGeom prst="rect">
            <a:avLst/>
          </a:prstGeom>
        </p:spPr>
      </p:pic>
      <p:pic>
        <p:nvPicPr>
          <p:cNvPr id="80" name="Image 79" descr="Une image contenant clipart, dessin, dessin humoristique, illustration&#10;&#10;Description générée automatiquement">
            <a:extLst>
              <a:ext uri="{FF2B5EF4-FFF2-40B4-BE49-F238E27FC236}">
                <a16:creationId xmlns:a16="http://schemas.microsoft.com/office/drawing/2014/main" id="{FAD00081-9956-605D-B191-1911191EDE8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43241" y="3229461"/>
            <a:ext cx="462978" cy="462978"/>
          </a:xfrm>
          <a:prstGeom prst="rect">
            <a:avLst/>
          </a:prstGeom>
        </p:spPr>
      </p:pic>
      <p:pic>
        <p:nvPicPr>
          <p:cNvPr id="81" name="Image 80" descr="Une image contenant clipart, dessin, dessin humoristique, illustration&#10;&#10;Description générée automatiquement">
            <a:extLst>
              <a:ext uri="{FF2B5EF4-FFF2-40B4-BE49-F238E27FC236}">
                <a16:creationId xmlns:a16="http://schemas.microsoft.com/office/drawing/2014/main" id="{5A0B7A5E-842A-96D8-2FD0-B4E5209AEB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68218" y="3219449"/>
            <a:ext cx="462978" cy="462978"/>
          </a:xfrm>
          <a:prstGeom prst="rect">
            <a:avLst/>
          </a:prstGeom>
        </p:spPr>
      </p:pic>
      <p:pic>
        <p:nvPicPr>
          <p:cNvPr id="82" name="Image 81" descr="Une image contenant clipart, dessin, dessin humoristique, illustration&#10;&#10;Description générée automatiquement">
            <a:extLst>
              <a:ext uri="{FF2B5EF4-FFF2-40B4-BE49-F238E27FC236}">
                <a16:creationId xmlns:a16="http://schemas.microsoft.com/office/drawing/2014/main" id="{F90CD621-7BF6-4C10-B41C-D5774B8BB31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93456" y="3246999"/>
            <a:ext cx="462978" cy="462978"/>
          </a:xfrm>
          <a:prstGeom prst="rect">
            <a:avLst/>
          </a:prstGeom>
        </p:spPr>
      </p:pic>
      <p:sp>
        <p:nvSpPr>
          <p:cNvPr id="83" name="Rectangle 82">
            <a:extLst>
              <a:ext uri="{FF2B5EF4-FFF2-40B4-BE49-F238E27FC236}">
                <a16:creationId xmlns:a16="http://schemas.microsoft.com/office/drawing/2014/main" id="{945FBD92-F757-547C-40C5-CF414AC81747}"/>
              </a:ext>
            </a:extLst>
          </p:cNvPr>
          <p:cNvSpPr/>
          <p:nvPr/>
        </p:nvSpPr>
        <p:spPr>
          <a:xfrm>
            <a:off x="9229485" y="4066722"/>
            <a:ext cx="2188761" cy="4536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FC41C482-A04C-C752-D85C-03B6AC5762AB}"/>
              </a:ext>
            </a:extLst>
          </p:cNvPr>
          <p:cNvSpPr/>
          <p:nvPr/>
        </p:nvSpPr>
        <p:spPr>
          <a:xfrm>
            <a:off x="9256434" y="4137536"/>
            <a:ext cx="911135" cy="2823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2024</a:t>
            </a:r>
          </a:p>
        </p:txBody>
      </p:sp>
      <p:sp>
        <p:nvSpPr>
          <p:cNvPr id="85" name="ZoneTexte 84">
            <a:extLst>
              <a:ext uri="{FF2B5EF4-FFF2-40B4-BE49-F238E27FC236}">
                <a16:creationId xmlns:a16="http://schemas.microsoft.com/office/drawing/2014/main" id="{A6D0A5A0-8EFE-A877-9C56-BBB05B2CC373}"/>
              </a:ext>
            </a:extLst>
          </p:cNvPr>
          <p:cNvSpPr txBox="1"/>
          <p:nvPr/>
        </p:nvSpPr>
        <p:spPr>
          <a:xfrm>
            <a:off x="9651113" y="3735618"/>
            <a:ext cx="1566136" cy="369332"/>
          </a:xfrm>
          <a:prstGeom prst="rect">
            <a:avLst/>
          </a:prstGeom>
          <a:noFill/>
        </p:spPr>
        <p:txBody>
          <a:bodyPr wrap="square" rtlCol="0">
            <a:spAutoFit/>
          </a:bodyPr>
          <a:lstStyle/>
          <a:p>
            <a:r>
              <a:rPr lang="en-GB" i="1" dirty="0">
                <a:solidFill>
                  <a:srgbClr val="00B050"/>
                </a:solidFill>
              </a:rPr>
              <a:t>CPER- IDEAL</a:t>
            </a:r>
            <a:endParaRPr lang="en-GB" dirty="0">
              <a:solidFill>
                <a:srgbClr val="00B050"/>
              </a:solidFill>
            </a:endParaRPr>
          </a:p>
        </p:txBody>
      </p:sp>
      <p:sp>
        <p:nvSpPr>
          <p:cNvPr id="86" name="Explosion : 14 points 85">
            <a:extLst>
              <a:ext uri="{FF2B5EF4-FFF2-40B4-BE49-F238E27FC236}">
                <a16:creationId xmlns:a16="http://schemas.microsoft.com/office/drawing/2014/main" id="{1E2AF3D7-1AFA-7D4F-60E2-8B45DF4E18A5}"/>
              </a:ext>
            </a:extLst>
          </p:cNvPr>
          <p:cNvSpPr/>
          <p:nvPr/>
        </p:nvSpPr>
        <p:spPr>
          <a:xfrm>
            <a:off x="57264" y="1671083"/>
            <a:ext cx="3216991" cy="909627"/>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La politique</a:t>
            </a:r>
          </a:p>
        </p:txBody>
      </p:sp>
      <p:sp>
        <p:nvSpPr>
          <p:cNvPr id="87" name="Explosion : 14 points 86">
            <a:extLst>
              <a:ext uri="{FF2B5EF4-FFF2-40B4-BE49-F238E27FC236}">
                <a16:creationId xmlns:a16="http://schemas.microsoft.com/office/drawing/2014/main" id="{567B64F2-2060-1E1B-ACB7-5ECCD0E0D91E}"/>
              </a:ext>
            </a:extLst>
          </p:cNvPr>
          <p:cNvSpPr/>
          <p:nvPr/>
        </p:nvSpPr>
        <p:spPr>
          <a:xfrm>
            <a:off x="60717" y="3162653"/>
            <a:ext cx="3216991" cy="909627"/>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Les </a:t>
            </a:r>
            <a:r>
              <a:rPr lang="en-GB" b="1" dirty="0" err="1">
                <a:solidFill>
                  <a:schemeClr val="tx1"/>
                </a:solidFill>
              </a:rPr>
              <a:t>moyens</a:t>
            </a:r>
            <a:endParaRPr lang="en-GB" b="1" dirty="0">
              <a:solidFill>
                <a:schemeClr val="tx1"/>
              </a:solidFill>
            </a:endParaRPr>
          </a:p>
        </p:txBody>
      </p:sp>
      <p:sp>
        <p:nvSpPr>
          <p:cNvPr id="88" name="Explosion : 14 points 87">
            <a:extLst>
              <a:ext uri="{FF2B5EF4-FFF2-40B4-BE49-F238E27FC236}">
                <a16:creationId xmlns:a16="http://schemas.microsoft.com/office/drawing/2014/main" id="{B1617774-3E67-3C58-AA96-C4D52986B763}"/>
              </a:ext>
            </a:extLst>
          </p:cNvPr>
          <p:cNvSpPr/>
          <p:nvPr/>
        </p:nvSpPr>
        <p:spPr>
          <a:xfrm>
            <a:off x="-48044" y="4625919"/>
            <a:ext cx="3216991" cy="909627"/>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Le </a:t>
            </a:r>
            <a:r>
              <a:rPr lang="en-GB" b="1" dirty="0" err="1">
                <a:solidFill>
                  <a:schemeClr val="tx1"/>
                </a:solidFill>
              </a:rPr>
              <a:t>labo</a:t>
            </a:r>
            <a:endParaRPr lang="en-GB" b="1" dirty="0">
              <a:solidFill>
                <a:schemeClr val="tx1"/>
              </a:solidFill>
            </a:endParaRPr>
          </a:p>
        </p:txBody>
      </p:sp>
      <p:pic>
        <p:nvPicPr>
          <p:cNvPr id="3" name="Image 2">
            <a:extLst>
              <a:ext uri="{FF2B5EF4-FFF2-40B4-BE49-F238E27FC236}">
                <a16:creationId xmlns:a16="http://schemas.microsoft.com/office/drawing/2014/main" id="{8E713C94-9B1A-158B-248C-FC3F1B11486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0731"/>
          <a:stretch/>
        </p:blipFill>
        <p:spPr>
          <a:xfrm>
            <a:off x="145318" y="4085922"/>
            <a:ext cx="2449150" cy="420641"/>
          </a:xfrm>
          <a:prstGeom prst="rect">
            <a:avLst/>
          </a:prstGeom>
        </p:spPr>
      </p:pic>
      <p:sp>
        <p:nvSpPr>
          <p:cNvPr id="5" name="ZoneTexte 4">
            <a:extLst>
              <a:ext uri="{FF2B5EF4-FFF2-40B4-BE49-F238E27FC236}">
                <a16:creationId xmlns:a16="http://schemas.microsoft.com/office/drawing/2014/main" id="{532B77A5-663E-A9A6-179D-45AF1C6202CF}"/>
              </a:ext>
            </a:extLst>
          </p:cNvPr>
          <p:cNvSpPr txBox="1"/>
          <p:nvPr/>
        </p:nvSpPr>
        <p:spPr>
          <a:xfrm>
            <a:off x="10178538" y="4078650"/>
            <a:ext cx="695075" cy="400110"/>
          </a:xfrm>
          <a:prstGeom prst="rect">
            <a:avLst/>
          </a:prstGeom>
          <a:noFill/>
        </p:spPr>
        <p:txBody>
          <a:bodyPr wrap="square" rtlCol="0">
            <a:spAutoFit/>
          </a:bodyPr>
          <a:lstStyle/>
          <a:p>
            <a:r>
              <a:rPr lang="en-GB" sz="2000" dirty="0">
                <a:solidFill>
                  <a:schemeClr val="bg1"/>
                </a:solidFill>
              </a:rPr>
              <a:t>€€€</a:t>
            </a:r>
          </a:p>
        </p:txBody>
      </p:sp>
    </p:spTree>
    <p:extLst>
      <p:ext uri="{BB962C8B-B14F-4D97-AF65-F5344CB8AC3E}">
        <p14:creationId xmlns:p14="http://schemas.microsoft.com/office/powerpoint/2010/main" val="17141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23"/>
                                        </p:tgtEl>
                                      </p:cBhvr>
                                    </p:animEffect>
                                    <p:animScale>
                                      <p:cBhvr>
                                        <p:cTn id="7" dur="50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430E-C60D-F475-3448-6387475EAAF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22FAA58-8014-8B51-A0AE-9E73FED081A1}"/>
              </a:ext>
            </a:extLst>
          </p:cNvPr>
          <p:cNvSpPr>
            <a:spLocks noGrp="1"/>
          </p:cNvSpPr>
          <p:nvPr>
            <p:ph type="sldNum" sz="quarter" idx="12"/>
          </p:nvPr>
        </p:nvSpPr>
        <p:spPr/>
        <p:txBody>
          <a:bodyPr/>
          <a:lstStyle/>
          <a:p>
            <a:pPr>
              <a:defRPr/>
            </a:pPr>
            <a:fld id="{31A989F6-3CB0-47DA-816F-8C8483479B4E}" type="slidenum">
              <a:rPr lang="fr-FR" smtClean="0"/>
              <a:t>4</a:t>
            </a:fld>
            <a:endParaRPr lang="fr-FR"/>
          </a:p>
        </p:txBody>
      </p:sp>
      <p:pic>
        <p:nvPicPr>
          <p:cNvPr id="9" name="Image 8">
            <a:extLst>
              <a:ext uri="{FF2B5EF4-FFF2-40B4-BE49-F238E27FC236}">
                <a16:creationId xmlns:a16="http://schemas.microsoft.com/office/drawing/2014/main" id="{03CDD06E-337C-959E-F62C-99CD969A191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17297" y="2060848"/>
            <a:ext cx="1608179" cy="93610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858941D-697F-876C-474F-3BD0B9E1C730}"/>
              </a:ext>
            </a:extLst>
          </p:cNvPr>
          <p:cNvSpPr txBox="1"/>
          <p:nvPr/>
        </p:nvSpPr>
        <p:spPr>
          <a:xfrm>
            <a:off x="4129796" y="1938572"/>
            <a:ext cx="938077" cy="400110"/>
          </a:xfrm>
          <a:prstGeom prst="rect">
            <a:avLst/>
          </a:prstGeom>
          <a:noFill/>
        </p:spPr>
        <p:txBody>
          <a:bodyPr wrap="none" rtlCol="0">
            <a:spAutoFit/>
          </a:bodyPr>
          <a:lstStyle/>
          <a:p>
            <a:r>
              <a:rPr lang="en-GB" sz="2000" dirty="0"/>
              <a:t>2016 …</a:t>
            </a:r>
          </a:p>
        </p:txBody>
      </p:sp>
    </p:spTree>
    <p:extLst>
      <p:ext uri="{BB962C8B-B14F-4D97-AF65-F5344CB8AC3E}">
        <p14:creationId xmlns:p14="http://schemas.microsoft.com/office/powerpoint/2010/main" val="10412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62901" y="79508"/>
            <a:ext cx="9288319" cy="465038"/>
          </a:xfrm>
        </p:spPr>
        <p:txBody>
          <a:bodyPr>
            <a:noAutofit/>
          </a:bodyPr>
          <a:lstStyle/>
          <a:p>
            <a:pPr algn="ctr"/>
            <a:r>
              <a:rPr lang="fr-FR" sz="4000" dirty="0"/>
              <a:t>Projet fondateur: </a:t>
            </a:r>
            <a:r>
              <a:rPr lang="fr-FR" sz="4000" b="1" i="1" dirty="0" err="1">
                <a:solidFill>
                  <a:srgbClr val="00B050"/>
                </a:solidFill>
              </a:rPr>
              <a:t>ConnecSenS</a:t>
            </a:r>
            <a:endParaRPr lang="en-GB" sz="4000" b="1" i="1" dirty="0">
              <a:solidFill>
                <a:srgbClr val="00B050"/>
              </a:solidFill>
            </a:endParaRPr>
          </a:p>
        </p:txBody>
      </p:sp>
      <p:pic>
        <p:nvPicPr>
          <p:cNvPr id="23" name="Image 22">
            <a:extLst>
              <a:ext uri="{FF2B5EF4-FFF2-40B4-BE49-F238E27FC236}">
                <a16:creationId xmlns:a16="http://schemas.microsoft.com/office/drawing/2014/main" id="{D6F5933A-49F4-47FC-9B60-1A0EC118FF36}"/>
              </a:ext>
            </a:extLst>
          </p:cNvPr>
          <p:cNvPicPr>
            <a:picLocks noChangeAspect="1"/>
          </p:cNvPicPr>
          <p:nvPr>
            <p:custDataLst>
              <p:tags r:id="rId1"/>
            </p:custDataLst>
          </p:nvPr>
        </p:nvPicPr>
        <p:blipFill>
          <a:blip r:embed="rId3" cstate="email">
            <a:extLst>
              <a:ext uri="{28A0092B-C50C-407E-A947-70E740481C1C}">
                <a14:useLocalDpi xmlns:a14="http://schemas.microsoft.com/office/drawing/2010/main" val="0"/>
              </a:ext>
            </a:extLst>
          </a:blip>
          <a:stretch>
            <a:fillRect/>
          </a:stretch>
        </p:blipFill>
        <p:spPr>
          <a:xfrm>
            <a:off x="0" y="749671"/>
            <a:ext cx="6807061" cy="6084164"/>
          </a:xfrm>
          <a:prstGeom prst="rect">
            <a:avLst/>
          </a:prstGeom>
        </p:spPr>
      </p:pic>
      <p:pic>
        <p:nvPicPr>
          <p:cNvPr id="21" name="Image 20">
            <a:extLst>
              <a:ext uri="{FF2B5EF4-FFF2-40B4-BE49-F238E27FC236}">
                <a16:creationId xmlns:a16="http://schemas.microsoft.com/office/drawing/2014/main" id="{78F86A96-ED1C-4C2A-A8C6-A041785969A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4000" y="1913023"/>
            <a:ext cx="1041620" cy="606316"/>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1">
            <a:extLst>
              <a:ext uri="{FF2B5EF4-FFF2-40B4-BE49-F238E27FC236}">
                <a16:creationId xmlns:a16="http://schemas.microsoft.com/office/drawing/2014/main" id="{AFE0CC92-F0D2-4DE4-860A-9A50218F01D0}"/>
              </a:ext>
            </a:extLst>
          </p:cNvPr>
          <p:cNvSpPr>
            <a:spLocks noGrp="1"/>
          </p:cNvSpPr>
          <p:nvPr>
            <p:ph type="sldNum" sz="quarter" idx="12"/>
          </p:nvPr>
        </p:nvSpPr>
        <p:spPr>
          <a:xfrm>
            <a:off x="9356658"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989F6-3CB0-47DA-816F-8C8483479B4E}" type="slidenum">
              <a:rPr kumimoji="0" lang="fr-FR" sz="16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91C321D0-FB89-EEC0-E5C5-7060353342AB}"/>
              </a:ext>
            </a:extLst>
          </p:cNvPr>
          <p:cNvSpPr txBox="1"/>
          <p:nvPr/>
        </p:nvSpPr>
        <p:spPr>
          <a:xfrm>
            <a:off x="6824522" y="2993451"/>
            <a:ext cx="5141151" cy="338554"/>
          </a:xfrm>
          <a:custGeom>
            <a:avLst/>
            <a:gdLst>
              <a:gd name="connsiteX0" fmla="*/ 0 w 5141151"/>
              <a:gd name="connsiteY0" fmla="*/ 0 h 338554"/>
              <a:gd name="connsiteX1" fmla="*/ 674062 w 5141151"/>
              <a:gd name="connsiteY1" fmla="*/ 0 h 338554"/>
              <a:gd name="connsiteX2" fmla="*/ 1091066 w 5141151"/>
              <a:gd name="connsiteY2" fmla="*/ 0 h 338554"/>
              <a:gd name="connsiteX3" fmla="*/ 1662305 w 5141151"/>
              <a:gd name="connsiteY3" fmla="*/ 0 h 338554"/>
              <a:gd name="connsiteX4" fmla="*/ 2079310 w 5141151"/>
              <a:gd name="connsiteY4" fmla="*/ 0 h 338554"/>
              <a:gd name="connsiteX5" fmla="*/ 2547726 w 5141151"/>
              <a:gd name="connsiteY5" fmla="*/ 0 h 338554"/>
              <a:gd name="connsiteX6" fmla="*/ 3170376 w 5141151"/>
              <a:gd name="connsiteY6" fmla="*/ 0 h 338554"/>
              <a:gd name="connsiteX7" fmla="*/ 3793027 w 5141151"/>
              <a:gd name="connsiteY7" fmla="*/ 0 h 338554"/>
              <a:gd name="connsiteX8" fmla="*/ 4312854 w 5141151"/>
              <a:gd name="connsiteY8" fmla="*/ 0 h 338554"/>
              <a:gd name="connsiteX9" fmla="*/ 5141151 w 5141151"/>
              <a:gd name="connsiteY9" fmla="*/ 0 h 338554"/>
              <a:gd name="connsiteX10" fmla="*/ 5141151 w 5141151"/>
              <a:gd name="connsiteY10" fmla="*/ 338554 h 338554"/>
              <a:gd name="connsiteX11" fmla="*/ 4621324 w 5141151"/>
              <a:gd name="connsiteY11" fmla="*/ 338554 h 338554"/>
              <a:gd name="connsiteX12" fmla="*/ 4204319 w 5141151"/>
              <a:gd name="connsiteY12" fmla="*/ 338554 h 338554"/>
              <a:gd name="connsiteX13" fmla="*/ 3633080 w 5141151"/>
              <a:gd name="connsiteY13" fmla="*/ 338554 h 338554"/>
              <a:gd name="connsiteX14" fmla="*/ 3164664 w 5141151"/>
              <a:gd name="connsiteY14" fmla="*/ 338554 h 338554"/>
              <a:gd name="connsiteX15" fmla="*/ 2542014 w 5141151"/>
              <a:gd name="connsiteY15" fmla="*/ 338554 h 338554"/>
              <a:gd name="connsiteX16" fmla="*/ 2073598 w 5141151"/>
              <a:gd name="connsiteY16" fmla="*/ 338554 h 338554"/>
              <a:gd name="connsiteX17" fmla="*/ 1605182 w 5141151"/>
              <a:gd name="connsiteY17" fmla="*/ 338554 h 338554"/>
              <a:gd name="connsiteX18" fmla="*/ 1136766 w 5141151"/>
              <a:gd name="connsiteY18" fmla="*/ 338554 h 338554"/>
              <a:gd name="connsiteX19" fmla="*/ 0 w 5141151"/>
              <a:gd name="connsiteY19" fmla="*/ 338554 h 338554"/>
              <a:gd name="connsiteX20" fmla="*/ 0 w 5141151"/>
              <a:gd name="connsiteY2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41151" h="338554" fill="none" extrusionOk="0">
                <a:moveTo>
                  <a:pt x="0" y="0"/>
                </a:moveTo>
                <a:cubicBezTo>
                  <a:pt x="209173" y="-7175"/>
                  <a:pt x="455156" y="8432"/>
                  <a:pt x="674062" y="0"/>
                </a:cubicBezTo>
                <a:cubicBezTo>
                  <a:pt x="892968" y="-8432"/>
                  <a:pt x="992600" y="9853"/>
                  <a:pt x="1091066" y="0"/>
                </a:cubicBezTo>
                <a:cubicBezTo>
                  <a:pt x="1189532" y="-9853"/>
                  <a:pt x="1500435" y="26313"/>
                  <a:pt x="1662305" y="0"/>
                </a:cubicBezTo>
                <a:cubicBezTo>
                  <a:pt x="1824175" y="-26313"/>
                  <a:pt x="1980814" y="16881"/>
                  <a:pt x="2079310" y="0"/>
                </a:cubicBezTo>
                <a:cubicBezTo>
                  <a:pt x="2177807" y="-16881"/>
                  <a:pt x="2444834" y="14922"/>
                  <a:pt x="2547726" y="0"/>
                </a:cubicBezTo>
                <a:cubicBezTo>
                  <a:pt x="2650618" y="-14922"/>
                  <a:pt x="2985091" y="45263"/>
                  <a:pt x="3170376" y="0"/>
                </a:cubicBezTo>
                <a:cubicBezTo>
                  <a:pt x="3355661" y="-45263"/>
                  <a:pt x="3578879" y="30998"/>
                  <a:pt x="3793027" y="0"/>
                </a:cubicBezTo>
                <a:cubicBezTo>
                  <a:pt x="4007175" y="-30998"/>
                  <a:pt x="4158092" y="26130"/>
                  <a:pt x="4312854" y="0"/>
                </a:cubicBezTo>
                <a:cubicBezTo>
                  <a:pt x="4467616" y="-26130"/>
                  <a:pt x="4929404" y="9053"/>
                  <a:pt x="5141151" y="0"/>
                </a:cubicBezTo>
                <a:cubicBezTo>
                  <a:pt x="5179584" y="157927"/>
                  <a:pt x="5114592" y="178308"/>
                  <a:pt x="5141151" y="338554"/>
                </a:cubicBezTo>
                <a:cubicBezTo>
                  <a:pt x="4985448" y="349791"/>
                  <a:pt x="4809659" y="311785"/>
                  <a:pt x="4621324" y="338554"/>
                </a:cubicBezTo>
                <a:cubicBezTo>
                  <a:pt x="4432989" y="365323"/>
                  <a:pt x="4296186" y="322651"/>
                  <a:pt x="4204319" y="338554"/>
                </a:cubicBezTo>
                <a:cubicBezTo>
                  <a:pt x="4112452" y="354457"/>
                  <a:pt x="3867714" y="320261"/>
                  <a:pt x="3633080" y="338554"/>
                </a:cubicBezTo>
                <a:cubicBezTo>
                  <a:pt x="3398446" y="356847"/>
                  <a:pt x="3339643" y="312881"/>
                  <a:pt x="3164664" y="338554"/>
                </a:cubicBezTo>
                <a:cubicBezTo>
                  <a:pt x="2989685" y="364227"/>
                  <a:pt x="2781522" y="322168"/>
                  <a:pt x="2542014" y="338554"/>
                </a:cubicBezTo>
                <a:cubicBezTo>
                  <a:pt x="2302506" y="354940"/>
                  <a:pt x="2263071" y="301240"/>
                  <a:pt x="2073598" y="338554"/>
                </a:cubicBezTo>
                <a:cubicBezTo>
                  <a:pt x="1884125" y="375868"/>
                  <a:pt x="1728592" y="290898"/>
                  <a:pt x="1605182" y="338554"/>
                </a:cubicBezTo>
                <a:cubicBezTo>
                  <a:pt x="1481772" y="386210"/>
                  <a:pt x="1306459" y="329918"/>
                  <a:pt x="1136766" y="338554"/>
                </a:cubicBezTo>
                <a:cubicBezTo>
                  <a:pt x="967073" y="347190"/>
                  <a:pt x="346232" y="291234"/>
                  <a:pt x="0" y="338554"/>
                </a:cubicBezTo>
                <a:cubicBezTo>
                  <a:pt x="-38300" y="173277"/>
                  <a:pt x="22846" y="73863"/>
                  <a:pt x="0" y="0"/>
                </a:cubicBezTo>
                <a:close/>
              </a:path>
              <a:path w="5141151" h="338554" stroke="0" extrusionOk="0">
                <a:moveTo>
                  <a:pt x="0" y="0"/>
                </a:moveTo>
                <a:cubicBezTo>
                  <a:pt x="190092" y="-66775"/>
                  <a:pt x="309160" y="8702"/>
                  <a:pt x="571239" y="0"/>
                </a:cubicBezTo>
                <a:cubicBezTo>
                  <a:pt x="833318" y="-8702"/>
                  <a:pt x="1024830" y="42337"/>
                  <a:pt x="1142478" y="0"/>
                </a:cubicBezTo>
                <a:cubicBezTo>
                  <a:pt x="1260126" y="-42337"/>
                  <a:pt x="1595559" y="20541"/>
                  <a:pt x="1713717" y="0"/>
                </a:cubicBezTo>
                <a:cubicBezTo>
                  <a:pt x="1831875" y="-20541"/>
                  <a:pt x="1988707" y="53978"/>
                  <a:pt x="2182133" y="0"/>
                </a:cubicBezTo>
                <a:cubicBezTo>
                  <a:pt x="2375559" y="-53978"/>
                  <a:pt x="2503645" y="7260"/>
                  <a:pt x="2599137" y="0"/>
                </a:cubicBezTo>
                <a:cubicBezTo>
                  <a:pt x="2694629" y="-7260"/>
                  <a:pt x="3014728" y="25775"/>
                  <a:pt x="3170376" y="0"/>
                </a:cubicBezTo>
                <a:cubicBezTo>
                  <a:pt x="3326024" y="-25775"/>
                  <a:pt x="3566674" y="41063"/>
                  <a:pt x="3844438" y="0"/>
                </a:cubicBezTo>
                <a:cubicBezTo>
                  <a:pt x="4122202" y="-41063"/>
                  <a:pt x="4181981" y="52785"/>
                  <a:pt x="4364266" y="0"/>
                </a:cubicBezTo>
                <a:cubicBezTo>
                  <a:pt x="4546551" y="-52785"/>
                  <a:pt x="4794846" y="35917"/>
                  <a:pt x="5141151" y="0"/>
                </a:cubicBezTo>
                <a:cubicBezTo>
                  <a:pt x="5163672" y="101381"/>
                  <a:pt x="5131012" y="182096"/>
                  <a:pt x="5141151" y="338554"/>
                </a:cubicBezTo>
                <a:cubicBezTo>
                  <a:pt x="4947045" y="339892"/>
                  <a:pt x="4775949" y="301907"/>
                  <a:pt x="4672735" y="338554"/>
                </a:cubicBezTo>
                <a:cubicBezTo>
                  <a:pt x="4569521" y="375201"/>
                  <a:pt x="4267403" y="299461"/>
                  <a:pt x="4101496" y="338554"/>
                </a:cubicBezTo>
                <a:cubicBezTo>
                  <a:pt x="3935589" y="377647"/>
                  <a:pt x="3644337" y="283375"/>
                  <a:pt x="3478846" y="338554"/>
                </a:cubicBezTo>
                <a:cubicBezTo>
                  <a:pt x="3313355" y="393733"/>
                  <a:pt x="3186475" y="283259"/>
                  <a:pt x="3010430" y="338554"/>
                </a:cubicBezTo>
                <a:cubicBezTo>
                  <a:pt x="2834385" y="393849"/>
                  <a:pt x="2627113" y="257995"/>
                  <a:pt x="2336368" y="338554"/>
                </a:cubicBezTo>
                <a:cubicBezTo>
                  <a:pt x="2045623" y="419113"/>
                  <a:pt x="2071105" y="337448"/>
                  <a:pt x="1816540" y="338554"/>
                </a:cubicBezTo>
                <a:cubicBezTo>
                  <a:pt x="1561975" y="339660"/>
                  <a:pt x="1431569" y="269651"/>
                  <a:pt x="1193890" y="338554"/>
                </a:cubicBezTo>
                <a:cubicBezTo>
                  <a:pt x="956211" y="407457"/>
                  <a:pt x="823691" y="336909"/>
                  <a:pt x="519827" y="338554"/>
                </a:cubicBezTo>
                <a:cubicBezTo>
                  <a:pt x="215963" y="340199"/>
                  <a:pt x="234596" y="318308"/>
                  <a:pt x="0" y="338554"/>
                </a:cubicBezTo>
                <a:cubicBezTo>
                  <a:pt x="-16561" y="197604"/>
                  <a:pt x="26366" y="97751"/>
                  <a:pt x="0" y="0"/>
                </a:cubicBezTo>
                <a:close/>
              </a:path>
            </a:pathLst>
          </a:custGeom>
          <a:solidFill>
            <a:schemeClr val="accent2">
              <a:lumMod val="40000"/>
              <a:lumOff val="6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sz="1600" dirty="0">
                <a:latin typeface="Posterama" panose="020B0504020200020000" pitchFamily="34" charset="0"/>
                <a:cs typeface="Posterama" panose="020B0504020200020000" pitchFamily="34" charset="0"/>
              </a:rPr>
              <a:t>Besoins communs autour de l’IoT pour l’environnent</a:t>
            </a:r>
          </a:p>
        </p:txBody>
      </p:sp>
      <p:sp>
        <p:nvSpPr>
          <p:cNvPr id="4" name="ZoneTexte 3">
            <a:extLst>
              <a:ext uri="{FF2B5EF4-FFF2-40B4-BE49-F238E27FC236}">
                <a16:creationId xmlns:a16="http://schemas.microsoft.com/office/drawing/2014/main" id="{1EA52DB1-558C-44AD-6D5E-38AFC075C9F6}"/>
              </a:ext>
            </a:extLst>
          </p:cNvPr>
          <p:cNvSpPr txBox="1"/>
          <p:nvPr/>
        </p:nvSpPr>
        <p:spPr>
          <a:xfrm>
            <a:off x="7516245" y="5085740"/>
            <a:ext cx="4152099" cy="369332"/>
          </a:xfrm>
          <a:custGeom>
            <a:avLst/>
            <a:gdLst>
              <a:gd name="connsiteX0" fmla="*/ 0 w 4152099"/>
              <a:gd name="connsiteY0" fmla="*/ 0 h 369332"/>
              <a:gd name="connsiteX1" fmla="*/ 4152099 w 4152099"/>
              <a:gd name="connsiteY1" fmla="*/ 0 h 369332"/>
              <a:gd name="connsiteX2" fmla="*/ 4152099 w 4152099"/>
              <a:gd name="connsiteY2" fmla="*/ 369332 h 369332"/>
              <a:gd name="connsiteX3" fmla="*/ 0 w 4152099"/>
              <a:gd name="connsiteY3" fmla="*/ 369332 h 369332"/>
              <a:gd name="connsiteX4" fmla="*/ 0 w 4152099"/>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099" h="369332" fill="none" extrusionOk="0">
                <a:moveTo>
                  <a:pt x="0" y="0"/>
                </a:moveTo>
                <a:cubicBezTo>
                  <a:pt x="1295268" y="-395"/>
                  <a:pt x="2937517" y="28820"/>
                  <a:pt x="4152099" y="0"/>
                </a:cubicBezTo>
                <a:cubicBezTo>
                  <a:pt x="4160092" y="87789"/>
                  <a:pt x="4184286" y="201660"/>
                  <a:pt x="4152099" y="369332"/>
                </a:cubicBezTo>
                <a:cubicBezTo>
                  <a:pt x="3140547" y="478575"/>
                  <a:pt x="1649986" y="393829"/>
                  <a:pt x="0" y="369332"/>
                </a:cubicBezTo>
                <a:cubicBezTo>
                  <a:pt x="27985" y="201410"/>
                  <a:pt x="-22904" y="138209"/>
                  <a:pt x="0" y="0"/>
                </a:cubicBezTo>
                <a:close/>
              </a:path>
              <a:path w="4152099" h="369332" stroke="0" extrusionOk="0">
                <a:moveTo>
                  <a:pt x="0" y="0"/>
                </a:moveTo>
                <a:cubicBezTo>
                  <a:pt x="1568215" y="17718"/>
                  <a:pt x="3178519" y="-163378"/>
                  <a:pt x="4152099" y="0"/>
                </a:cubicBezTo>
                <a:cubicBezTo>
                  <a:pt x="4133861" y="73055"/>
                  <a:pt x="4185086" y="258315"/>
                  <a:pt x="4152099" y="369332"/>
                </a:cubicBezTo>
                <a:cubicBezTo>
                  <a:pt x="2458921" y="305699"/>
                  <a:pt x="1563399" y="429805"/>
                  <a:pt x="0" y="369332"/>
                </a:cubicBezTo>
                <a:cubicBezTo>
                  <a:pt x="-18603" y="250140"/>
                  <a:pt x="29347" y="43827"/>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2672717956">
                  <a:prstGeom prst="rect">
                    <a:avLst/>
                  </a:prstGeom>
                  <ask:type>
                    <ask:lineSketchCurved/>
                  </ask:type>
                </ask:lineSketchStyleProps>
              </a:ext>
            </a:extLst>
          </a:ln>
        </p:spPr>
        <p:txBody>
          <a:bodyPr wrap="none" rtlCol="0">
            <a:spAutoFit/>
          </a:bodyPr>
          <a:lstStyle/>
          <a:p>
            <a:r>
              <a:rPr lang="fr-FR" dirty="0">
                <a:latin typeface="Posterama" panose="020B0504020200020000" pitchFamily="34" charset="0"/>
                <a:cs typeface="Posterama" panose="020B0504020200020000" pitchFamily="34" charset="0"/>
              </a:rPr>
              <a:t>4 sites – 4 thématiques de recherche</a:t>
            </a:r>
          </a:p>
        </p:txBody>
      </p:sp>
      <p:sp>
        <p:nvSpPr>
          <p:cNvPr id="5" name="ZoneTexte 4">
            <a:extLst>
              <a:ext uri="{FF2B5EF4-FFF2-40B4-BE49-F238E27FC236}">
                <a16:creationId xmlns:a16="http://schemas.microsoft.com/office/drawing/2014/main" id="{8BBD0A1D-4387-3DFD-5747-F9CF9D8F44F3}"/>
              </a:ext>
            </a:extLst>
          </p:cNvPr>
          <p:cNvSpPr txBox="1"/>
          <p:nvPr/>
        </p:nvSpPr>
        <p:spPr>
          <a:xfrm>
            <a:off x="7789558" y="5887990"/>
            <a:ext cx="3605474" cy="338554"/>
          </a:xfrm>
          <a:custGeom>
            <a:avLst/>
            <a:gdLst>
              <a:gd name="connsiteX0" fmla="*/ 0 w 3605474"/>
              <a:gd name="connsiteY0" fmla="*/ 0 h 338554"/>
              <a:gd name="connsiteX1" fmla="*/ 587177 w 3605474"/>
              <a:gd name="connsiteY1" fmla="*/ 0 h 338554"/>
              <a:gd name="connsiteX2" fmla="*/ 1174354 w 3605474"/>
              <a:gd name="connsiteY2" fmla="*/ 0 h 338554"/>
              <a:gd name="connsiteX3" fmla="*/ 1653367 w 3605474"/>
              <a:gd name="connsiteY3" fmla="*/ 0 h 338554"/>
              <a:gd name="connsiteX4" fmla="*/ 2132380 w 3605474"/>
              <a:gd name="connsiteY4" fmla="*/ 0 h 338554"/>
              <a:gd name="connsiteX5" fmla="*/ 2575339 w 3605474"/>
              <a:gd name="connsiteY5" fmla="*/ 0 h 338554"/>
              <a:gd name="connsiteX6" fmla="*/ 2982242 w 3605474"/>
              <a:gd name="connsiteY6" fmla="*/ 0 h 338554"/>
              <a:gd name="connsiteX7" fmla="*/ 3605474 w 3605474"/>
              <a:gd name="connsiteY7" fmla="*/ 0 h 338554"/>
              <a:gd name="connsiteX8" fmla="*/ 3605474 w 3605474"/>
              <a:gd name="connsiteY8" fmla="*/ 338554 h 338554"/>
              <a:gd name="connsiteX9" fmla="*/ 3198571 w 3605474"/>
              <a:gd name="connsiteY9" fmla="*/ 338554 h 338554"/>
              <a:gd name="connsiteX10" fmla="*/ 2791667 w 3605474"/>
              <a:gd name="connsiteY10" fmla="*/ 338554 h 338554"/>
              <a:gd name="connsiteX11" fmla="*/ 2204490 w 3605474"/>
              <a:gd name="connsiteY11" fmla="*/ 338554 h 338554"/>
              <a:gd name="connsiteX12" fmla="*/ 1725477 w 3605474"/>
              <a:gd name="connsiteY12" fmla="*/ 338554 h 338554"/>
              <a:gd name="connsiteX13" fmla="*/ 1282519 w 3605474"/>
              <a:gd name="connsiteY13" fmla="*/ 338554 h 338554"/>
              <a:gd name="connsiteX14" fmla="*/ 767451 w 3605474"/>
              <a:gd name="connsiteY14" fmla="*/ 338554 h 338554"/>
              <a:gd name="connsiteX15" fmla="*/ 0 w 3605474"/>
              <a:gd name="connsiteY15" fmla="*/ 338554 h 338554"/>
              <a:gd name="connsiteX16" fmla="*/ 0 w 3605474"/>
              <a:gd name="connsiteY1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5474" h="338554" fill="none" extrusionOk="0">
                <a:moveTo>
                  <a:pt x="0" y="0"/>
                </a:moveTo>
                <a:cubicBezTo>
                  <a:pt x="179437" y="-50974"/>
                  <a:pt x="349919" y="29954"/>
                  <a:pt x="587177" y="0"/>
                </a:cubicBezTo>
                <a:cubicBezTo>
                  <a:pt x="824435" y="-29954"/>
                  <a:pt x="993195" y="66320"/>
                  <a:pt x="1174354" y="0"/>
                </a:cubicBezTo>
                <a:cubicBezTo>
                  <a:pt x="1355513" y="-66320"/>
                  <a:pt x="1501979" y="19539"/>
                  <a:pt x="1653367" y="0"/>
                </a:cubicBezTo>
                <a:cubicBezTo>
                  <a:pt x="1804755" y="-19539"/>
                  <a:pt x="2002454" y="48720"/>
                  <a:pt x="2132380" y="0"/>
                </a:cubicBezTo>
                <a:cubicBezTo>
                  <a:pt x="2262306" y="-48720"/>
                  <a:pt x="2447418" y="6259"/>
                  <a:pt x="2575339" y="0"/>
                </a:cubicBezTo>
                <a:cubicBezTo>
                  <a:pt x="2703260" y="-6259"/>
                  <a:pt x="2868402" y="10722"/>
                  <a:pt x="2982242" y="0"/>
                </a:cubicBezTo>
                <a:cubicBezTo>
                  <a:pt x="3096082" y="-10722"/>
                  <a:pt x="3390277" y="24807"/>
                  <a:pt x="3605474" y="0"/>
                </a:cubicBezTo>
                <a:cubicBezTo>
                  <a:pt x="3613176" y="162978"/>
                  <a:pt x="3583130" y="201951"/>
                  <a:pt x="3605474" y="338554"/>
                </a:cubicBezTo>
                <a:cubicBezTo>
                  <a:pt x="3438926" y="362929"/>
                  <a:pt x="3300319" y="334264"/>
                  <a:pt x="3198571" y="338554"/>
                </a:cubicBezTo>
                <a:cubicBezTo>
                  <a:pt x="3096823" y="342844"/>
                  <a:pt x="2946595" y="317117"/>
                  <a:pt x="2791667" y="338554"/>
                </a:cubicBezTo>
                <a:cubicBezTo>
                  <a:pt x="2636739" y="359991"/>
                  <a:pt x="2465149" y="293309"/>
                  <a:pt x="2204490" y="338554"/>
                </a:cubicBezTo>
                <a:cubicBezTo>
                  <a:pt x="1943831" y="383799"/>
                  <a:pt x="1919739" y="320153"/>
                  <a:pt x="1725477" y="338554"/>
                </a:cubicBezTo>
                <a:cubicBezTo>
                  <a:pt x="1531215" y="356955"/>
                  <a:pt x="1428013" y="308840"/>
                  <a:pt x="1282519" y="338554"/>
                </a:cubicBezTo>
                <a:cubicBezTo>
                  <a:pt x="1137025" y="368268"/>
                  <a:pt x="959715" y="324160"/>
                  <a:pt x="767451" y="338554"/>
                </a:cubicBezTo>
                <a:cubicBezTo>
                  <a:pt x="575187" y="352948"/>
                  <a:pt x="209302" y="260385"/>
                  <a:pt x="0" y="338554"/>
                </a:cubicBezTo>
                <a:cubicBezTo>
                  <a:pt x="-37289" y="250014"/>
                  <a:pt x="10447" y="159190"/>
                  <a:pt x="0" y="0"/>
                </a:cubicBezTo>
                <a:close/>
              </a:path>
              <a:path w="3605474" h="338554" stroke="0" extrusionOk="0">
                <a:moveTo>
                  <a:pt x="0" y="0"/>
                </a:moveTo>
                <a:cubicBezTo>
                  <a:pt x="200255" y="-18624"/>
                  <a:pt x="376881" y="61188"/>
                  <a:pt x="515068" y="0"/>
                </a:cubicBezTo>
                <a:cubicBezTo>
                  <a:pt x="653255" y="-61188"/>
                  <a:pt x="842596" y="5046"/>
                  <a:pt x="1030135" y="0"/>
                </a:cubicBezTo>
                <a:cubicBezTo>
                  <a:pt x="1217674" y="-5046"/>
                  <a:pt x="1409388" y="41732"/>
                  <a:pt x="1545203" y="0"/>
                </a:cubicBezTo>
                <a:cubicBezTo>
                  <a:pt x="1681018" y="-41732"/>
                  <a:pt x="1813536" y="7379"/>
                  <a:pt x="1988161" y="0"/>
                </a:cubicBezTo>
                <a:cubicBezTo>
                  <a:pt x="2162786" y="-7379"/>
                  <a:pt x="2214800" y="765"/>
                  <a:pt x="2395065" y="0"/>
                </a:cubicBezTo>
                <a:cubicBezTo>
                  <a:pt x="2575330" y="-765"/>
                  <a:pt x="2774826" y="30958"/>
                  <a:pt x="2910133" y="0"/>
                </a:cubicBezTo>
                <a:cubicBezTo>
                  <a:pt x="3045440" y="-30958"/>
                  <a:pt x="3461229" y="38162"/>
                  <a:pt x="3605474" y="0"/>
                </a:cubicBezTo>
                <a:cubicBezTo>
                  <a:pt x="3637406" y="84676"/>
                  <a:pt x="3594404" y="248154"/>
                  <a:pt x="3605474" y="338554"/>
                </a:cubicBezTo>
                <a:cubicBezTo>
                  <a:pt x="3469280" y="376696"/>
                  <a:pt x="3293004" y="293848"/>
                  <a:pt x="3126461" y="338554"/>
                </a:cubicBezTo>
                <a:cubicBezTo>
                  <a:pt x="2959918" y="383260"/>
                  <a:pt x="2850821" y="326552"/>
                  <a:pt x="2683503" y="338554"/>
                </a:cubicBezTo>
                <a:cubicBezTo>
                  <a:pt x="2516185" y="350556"/>
                  <a:pt x="2384313" y="333047"/>
                  <a:pt x="2240545" y="338554"/>
                </a:cubicBezTo>
                <a:cubicBezTo>
                  <a:pt x="2096777" y="344061"/>
                  <a:pt x="1866187" y="337074"/>
                  <a:pt x="1725477" y="338554"/>
                </a:cubicBezTo>
                <a:cubicBezTo>
                  <a:pt x="1584767" y="340034"/>
                  <a:pt x="1367770" y="332753"/>
                  <a:pt x="1174354" y="338554"/>
                </a:cubicBezTo>
                <a:cubicBezTo>
                  <a:pt x="980938" y="344355"/>
                  <a:pt x="890973" y="307634"/>
                  <a:pt x="731396" y="338554"/>
                </a:cubicBezTo>
                <a:cubicBezTo>
                  <a:pt x="571819" y="369474"/>
                  <a:pt x="308177" y="303147"/>
                  <a:pt x="0" y="338554"/>
                </a:cubicBezTo>
                <a:cubicBezTo>
                  <a:pt x="-28265" y="173070"/>
                  <a:pt x="28960" y="83592"/>
                  <a:pt x="0" y="0"/>
                </a:cubicBezTo>
                <a:close/>
              </a:path>
            </a:pathLst>
          </a:custGeom>
          <a:solidFill>
            <a:schemeClr val="accent1">
              <a:lumMod val="20000"/>
              <a:lumOff val="80000"/>
            </a:schemeClr>
          </a:solidFill>
          <a:ln>
            <a:solidFill>
              <a:srgbClr val="0070C0"/>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none" rtlCol="0">
            <a:spAutoFit/>
          </a:bodyPr>
          <a:lstStyle/>
          <a:p>
            <a:r>
              <a:rPr lang="fr-FR" sz="1600" dirty="0">
                <a:latin typeface="Posterama" panose="020B0504020200020000" pitchFamily="34" charset="0"/>
                <a:cs typeface="Posterama" panose="020B0504020200020000" pitchFamily="34" charset="0"/>
              </a:rPr>
              <a:t>L’eau comme sujet d’intérêt partagé</a:t>
            </a:r>
          </a:p>
        </p:txBody>
      </p:sp>
      <p:sp>
        <p:nvSpPr>
          <p:cNvPr id="6" name="ZoneTexte 5">
            <a:extLst>
              <a:ext uri="{FF2B5EF4-FFF2-40B4-BE49-F238E27FC236}">
                <a16:creationId xmlns:a16="http://schemas.microsoft.com/office/drawing/2014/main" id="{8B10BF63-DF56-4F90-CD04-08E44DEBCCBE}"/>
              </a:ext>
            </a:extLst>
          </p:cNvPr>
          <p:cNvSpPr txBox="1"/>
          <p:nvPr/>
        </p:nvSpPr>
        <p:spPr>
          <a:xfrm>
            <a:off x="7823951" y="3477993"/>
            <a:ext cx="1151876" cy="307777"/>
          </a:xfrm>
          <a:custGeom>
            <a:avLst/>
            <a:gdLst>
              <a:gd name="connsiteX0" fmla="*/ 0 w 1151876"/>
              <a:gd name="connsiteY0" fmla="*/ 0 h 307777"/>
              <a:gd name="connsiteX1" fmla="*/ 598976 w 1151876"/>
              <a:gd name="connsiteY1" fmla="*/ 0 h 307777"/>
              <a:gd name="connsiteX2" fmla="*/ 1151876 w 1151876"/>
              <a:gd name="connsiteY2" fmla="*/ 0 h 307777"/>
              <a:gd name="connsiteX3" fmla="*/ 1151876 w 1151876"/>
              <a:gd name="connsiteY3" fmla="*/ 307777 h 307777"/>
              <a:gd name="connsiteX4" fmla="*/ 575938 w 1151876"/>
              <a:gd name="connsiteY4" fmla="*/ 307777 h 307777"/>
              <a:gd name="connsiteX5" fmla="*/ 0 w 1151876"/>
              <a:gd name="connsiteY5" fmla="*/ 307777 h 307777"/>
              <a:gd name="connsiteX6" fmla="*/ 0 w 1151876"/>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876" h="307777" fill="none" extrusionOk="0">
                <a:moveTo>
                  <a:pt x="0" y="0"/>
                </a:moveTo>
                <a:cubicBezTo>
                  <a:pt x="208585" y="-15170"/>
                  <a:pt x="416854" y="13733"/>
                  <a:pt x="598976" y="0"/>
                </a:cubicBezTo>
                <a:cubicBezTo>
                  <a:pt x="781098" y="-13733"/>
                  <a:pt x="906913" y="54955"/>
                  <a:pt x="1151876" y="0"/>
                </a:cubicBezTo>
                <a:cubicBezTo>
                  <a:pt x="1171694" y="113756"/>
                  <a:pt x="1117560" y="210428"/>
                  <a:pt x="1151876" y="307777"/>
                </a:cubicBezTo>
                <a:cubicBezTo>
                  <a:pt x="940686" y="355031"/>
                  <a:pt x="723999" y="241289"/>
                  <a:pt x="575938" y="307777"/>
                </a:cubicBezTo>
                <a:cubicBezTo>
                  <a:pt x="427877" y="374265"/>
                  <a:pt x="152374" y="267448"/>
                  <a:pt x="0" y="307777"/>
                </a:cubicBezTo>
                <a:cubicBezTo>
                  <a:pt x="-21732" y="241753"/>
                  <a:pt x="24593" y="70468"/>
                  <a:pt x="0" y="0"/>
                </a:cubicBezTo>
                <a:close/>
              </a:path>
              <a:path w="1151876" h="307777" stroke="0" extrusionOk="0">
                <a:moveTo>
                  <a:pt x="0" y="0"/>
                </a:moveTo>
                <a:cubicBezTo>
                  <a:pt x="185933" y="-48639"/>
                  <a:pt x="355882" y="21129"/>
                  <a:pt x="575938" y="0"/>
                </a:cubicBezTo>
                <a:cubicBezTo>
                  <a:pt x="795994" y="-21129"/>
                  <a:pt x="945439" y="60659"/>
                  <a:pt x="1151876" y="0"/>
                </a:cubicBezTo>
                <a:cubicBezTo>
                  <a:pt x="1169075" y="147040"/>
                  <a:pt x="1134711" y="160282"/>
                  <a:pt x="1151876" y="307777"/>
                </a:cubicBezTo>
                <a:cubicBezTo>
                  <a:pt x="970298" y="349970"/>
                  <a:pt x="848117" y="284703"/>
                  <a:pt x="552900" y="307777"/>
                </a:cubicBezTo>
                <a:cubicBezTo>
                  <a:pt x="257683" y="330851"/>
                  <a:pt x="222199" y="265958"/>
                  <a:pt x="0" y="307777"/>
                </a:cubicBezTo>
                <a:cubicBezTo>
                  <a:pt x="-493" y="230330"/>
                  <a:pt x="24211" y="6639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Autonomie</a:t>
            </a:r>
            <a:endParaRPr lang="fr-FR" sz="1600" dirty="0">
              <a:latin typeface="Posterama" panose="020B0504020200020000" pitchFamily="34" charset="0"/>
              <a:cs typeface="Posterama" panose="020B0504020200020000" pitchFamily="34" charset="0"/>
            </a:endParaRPr>
          </a:p>
        </p:txBody>
      </p:sp>
      <p:sp>
        <p:nvSpPr>
          <p:cNvPr id="7" name="ZoneTexte 6">
            <a:extLst>
              <a:ext uri="{FF2B5EF4-FFF2-40B4-BE49-F238E27FC236}">
                <a16:creationId xmlns:a16="http://schemas.microsoft.com/office/drawing/2014/main" id="{F1592D95-81C1-37E1-7C5E-F7D92B4B3B99}"/>
              </a:ext>
            </a:extLst>
          </p:cNvPr>
          <p:cNvSpPr txBox="1"/>
          <p:nvPr/>
        </p:nvSpPr>
        <p:spPr>
          <a:xfrm>
            <a:off x="9292108" y="3519494"/>
            <a:ext cx="1151876" cy="307777"/>
          </a:xfrm>
          <a:custGeom>
            <a:avLst/>
            <a:gdLst>
              <a:gd name="connsiteX0" fmla="*/ 0 w 1151876"/>
              <a:gd name="connsiteY0" fmla="*/ 0 h 307777"/>
              <a:gd name="connsiteX1" fmla="*/ 598976 w 1151876"/>
              <a:gd name="connsiteY1" fmla="*/ 0 h 307777"/>
              <a:gd name="connsiteX2" fmla="*/ 1151876 w 1151876"/>
              <a:gd name="connsiteY2" fmla="*/ 0 h 307777"/>
              <a:gd name="connsiteX3" fmla="*/ 1151876 w 1151876"/>
              <a:gd name="connsiteY3" fmla="*/ 307777 h 307777"/>
              <a:gd name="connsiteX4" fmla="*/ 575938 w 1151876"/>
              <a:gd name="connsiteY4" fmla="*/ 307777 h 307777"/>
              <a:gd name="connsiteX5" fmla="*/ 0 w 1151876"/>
              <a:gd name="connsiteY5" fmla="*/ 307777 h 307777"/>
              <a:gd name="connsiteX6" fmla="*/ 0 w 1151876"/>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876" h="307777" fill="none" extrusionOk="0">
                <a:moveTo>
                  <a:pt x="0" y="0"/>
                </a:moveTo>
                <a:cubicBezTo>
                  <a:pt x="208585" y="-15170"/>
                  <a:pt x="416854" y="13733"/>
                  <a:pt x="598976" y="0"/>
                </a:cubicBezTo>
                <a:cubicBezTo>
                  <a:pt x="781098" y="-13733"/>
                  <a:pt x="906913" y="54955"/>
                  <a:pt x="1151876" y="0"/>
                </a:cubicBezTo>
                <a:cubicBezTo>
                  <a:pt x="1171694" y="113756"/>
                  <a:pt x="1117560" y="210428"/>
                  <a:pt x="1151876" y="307777"/>
                </a:cubicBezTo>
                <a:cubicBezTo>
                  <a:pt x="940686" y="355031"/>
                  <a:pt x="723999" y="241289"/>
                  <a:pt x="575938" y="307777"/>
                </a:cubicBezTo>
                <a:cubicBezTo>
                  <a:pt x="427877" y="374265"/>
                  <a:pt x="152374" y="267448"/>
                  <a:pt x="0" y="307777"/>
                </a:cubicBezTo>
                <a:cubicBezTo>
                  <a:pt x="-21732" y="241753"/>
                  <a:pt x="24593" y="70468"/>
                  <a:pt x="0" y="0"/>
                </a:cubicBezTo>
                <a:close/>
              </a:path>
              <a:path w="1151876" h="307777" stroke="0" extrusionOk="0">
                <a:moveTo>
                  <a:pt x="0" y="0"/>
                </a:moveTo>
                <a:cubicBezTo>
                  <a:pt x="185933" y="-48639"/>
                  <a:pt x="355882" y="21129"/>
                  <a:pt x="575938" y="0"/>
                </a:cubicBezTo>
                <a:cubicBezTo>
                  <a:pt x="795994" y="-21129"/>
                  <a:pt x="945439" y="60659"/>
                  <a:pt x="1151876" y="0"/>
                </a:cubicBezTo>
                <a:cubicBezTo>
                  <a:pt x="1169075" y="147040"/>
                  <a:pt x="1134711" y="160282"/>
                  <a:pt x="1151876" y="307777"/>
                </a:cubicBezTo>
                <a:cubicBezTo>
                  <a:pt x="970298" y="349970"/>
                  <a:pt x="848117" y="284703"/>
                  <a:pt x="552900" y="307777"/>
                </a:cubicBezTo>
                <a:cubicBezTo>
                  <a:pt x="257683" y="330851"/>
                  <a:pt x="222199" y="265958"/>
                  <a:pt x="0" y="307777"/>
                </a:cubicBezTo>
                <a:cubicBezTo>
                  <a:pt x="-493" y="230330"/>
                  <a:pt x="24211" y="6639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Robustesse</a:t>
            </a:r>
            <a:endParaRPr lang="fr-FR" sz="1600" dirty="0">
              <a:latin typeface="Posterama" panose="020B0504020200020000" pitchFamily="34" charset="0"/>
              <a:cs typeface="Posterama" panose="020B0504020200020000" pitchFamily="34" charset="0"/>
            </a:endParaRPr>
          </a:p>
        </p:txBody>
      </p:sp>
      <p:sp>
        <p:nvSpPr>
          <p:cNvPr id="12" name="ZoneTexte 11">
            <a:extLst>
              <a:ext uri="{FF2B5EF4-FFF2-40B4-BE49-F238E27FC236}">
                <a16:creationId xmlns:a16="http://schemas.microsoft.com/office/drawing/2014/main" id="{2FEFB26E-FA96-B56A-0FE1-EE58DC764CB0}"/>
              </a:ext>
            </a:extLst>
          </p:cNvPr>
          <p:cNvSpPr txBox="1"/>
          <p:nvPr/>
        </p:nvSpPr>
        <p:spPr>
          <a:xfrm>
            <a:off x="8256240" y="4008592"/>
            <a:ext cx="909547" cy="307777"/>
          </a:xfrm>
          <a:custGeom>
            <a:avLst/>
            <a:gdLst>
              <a:gd name="connsiteX0" fmla="*/ 0 w 909547"/>
              <a:gd name="connsiteY0" fmla="*/ 0 h 307777"/>
              <a:gd name="connsiteX1" fmla="*/ 472964 w 909547"/>
              <a:gd name="connsiteY1" fmla="*/ 0 h 307777"/>
              <a:gd name="connsiteX2" fmla="*/ 909547 w 909547"/>
              <a:gd name="connsiteY2" fmla="*/ 0 h 307777"/>
              <a:gd name="connsiteX3" fmla="*/ 909547 w 909547"/>
              <a:gd name="connsiteY3" fmla="*/ 307777 h 307777"/>
              <a:gd name="connsiteX4" fmla="*/ 454774 w 909547"/>
              <a:gd name="connsiteY4" fmla="*/ 307777 h 307777"/>
              <a:gd name="connsiteX5" fmla="*/ 0 w 909547"/>
              <a:gd name="connsiteY5" fmla="*/ 307777 h 307777"/>
              <a:gd name="connsiteX6" fmla="*/ 0 w 909547"/>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547" h="307777" fill="none" extrusionOk="0">
                <a:moveTo>
                  <a:pt x="0" y="0"/>
                </a:moveTo>
                <a:cubicBezTo>
                  <a:pt x="163562" y="-46738"/>
                  <a:pt x="378307" y="14721"/>
                  <a:pt x="472964" y="0"/>
                </a:cubicBezTo>
                <a:cubicBezTo>
                  <a:pt x="567621" y="-14721"/>
                  <a:pt x="742344" y="35507"/>
                  <a:pt x="909547" y="0"/>
                </a:cubicBezTo>
                <a:cubicBezTo>
                  <a:pt x="929365" y="113756"/>
                  <a:pt x="875231" y="210428"/>
                  <a:pt x="909547" y="307777"/>
                </a:cubicBezTo>
                <a:cubicBezTo>
                  <a:pt x="696923" y="320791"/>
                  <a:pt x="663300" y="280462"/>
                  <a:pt x="454774" y="307777"/>
                </a:cubicBezTo>
                <a:cubicBezTo>
                  <a:pt x="246248" y="335092"/>
                  <a:pt x="96643" y="304765"/>
                  <a:pt x="0" y="307777"/>
                </a:cubicBezTo>
                <a:cubicBezTo>
                  <a:pt x="-21732" y="241753"/>
                  <a:pt x="24593" y="70468"/>
                  <a:pt x="0" y="0"/>
                </a:cubicBezTo>
                <a:close/>
              </a:path>
              <a:path w="909547" h="307777" stroke="0" extrusionOk="0">
                <a:moveTo>
                  <a:pt x="0" y="0"/>
                </a:moveTo>
                <a:cubicBezTo>
                  <a:pt x="110304" y="-43936"/>
                  <a:pt x="358620" y="40844"/>
                  <a:pt x="454774" y="0"/>
                </a:cubicBezTo>
                <a:cubicBezTo>
                  <a:pt x="550928" y="-40844"/>
                  <a:pt x="746642" y="48737"/>
                  <a:pt x="909547" y="0"/>
                </a:cubicBezTo>
                <a:cubicBezTo>
                  <a:pt x="926746" y="147040"/>
                  <a:pt x="892382" y="160282"/>
                  <a:pt x="909547" y="307777"/>
                </a:cubicBezTo>
                <a:cubicBezTo>
                  <a:pt x="779952" y="337173"/>
                  <a:pt x="615147" y="294150"/>
                  <a:pt x="436583" y="307777"/>
                </a:cubicBezTo>
                <a:cubicBezTo>
                  <a:pt x="258019" y="321404"/>
                  <a:pt x="164990" y="285892"/>
                  <a:pt x="0" y="307777"/>
                </a:cubicBezTo>
                <a:cubicBezTo>
                  <a:pt x="-493" y="230330"/>
                  <a:pt x="24211" y="6639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Frugalité</a:t>
            </a:r>
          </a:p>
        </p:txBody>
      </p:sp>
      <p:sp>
        <p:nvSpPr>
          <p:cNvPr id="13" name="ZoneTexte 12">
            <a:extLst>
              <a:ext uri="{FF2B5EF4-FFF2-40B4-BE49-F238E27FC236}">
                <a16:creationId xmlns:a16="http://schemas.microsoft.com/office/drawing/2014/main" id="{5DB0CED1-BDFD-66AE-768E-CC7DB5676D01}"/>
              </a:ext>
            </a:extLst>
          </p:cNvPr>
          <p:cNvSpPr txBox="1"/>
          <p:nvPr/>
        </p:nvSpPr>
        <p:spPr>
          <a:xfrm>
            <a:off x="9480376" y="4147317"/>
            <a:ext cx="1728192" cy="307777"/>
          </a:xfrm>
          <a:custGeom>
            <a:avLst/>
            <a:gdLst>
              <a:gd name="connsiteX0" fmla="*/ 0 w 1728192"/>
              <a:gd name="connsiteY0" fmla="*/ 0 h 307777"/>
              <a:gd name="connsiteX1" fmla="*/ 576064 w 1728192"/>
              <a:gd name="connsiteY1" fmla="*/ 0 h 307777"/>
              <a:gd name="connsiteX2" fmla="*/ 1117564 w 1728192"/>
              <a:gd name="connsiteY2" fmla="*/ 0 h 307777"/>
              <a:gd name="connsiteX3" fmla="*/ 1728192 w 1728192"/>
              <a:gd name="connsiteY3" fmla="*/ 0 h 307777"/>
              <a:gd name="connsiteX4" fmla="*/ 1728192 w 1728192"/>
              <a:gd name="connsiteY4" fmla="*/ 307777 h 307777"/>
              <a:gd name="connsiteX5" fmla="*/ 1117564 w 1728192"/>
              <a:gd name="connsiteY5" fmla="*/ 307777 h 307777"/>
              <a:gd name="connsiteX6" fmla="*/ 506936 w 1728192"/>
              <a:gd name="connsiteY6" fmla="*/ 307777 h 307777"/>
              <a:gd name="connsiteX7" fmla="*/ 0 w 1728192"/>
              <a:gd name="connsiteY7" fmla="*/ 307777 h 307777"/>
              <a:gd name="connsiteX8" fmla="*/ 0 w 1728192"/>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92" h="307777" fill="none" extrusionOk="0">
                <a:moveTo>
                  <a:pt x="0" y="0"/>
                </a:moveTo>
                <a:cubicBezTo>
                  <a:pt x="189776" y="-29397"/>
                  <a:pt x="296116" y="64503"/>
                  <a:pt x="576064" y="0"/>
                </a:cubicBezTo>
                <a:cubicBezTo>
                  <a:pt x="856012" y="-64503"/>
                  <a:pt x="925556" y="58911"/>
                  <a:pt x="1117564" y="0"/>
                </a:cubicBezTo>
                <a:cubicBezTo>
                  <a:pt x="1309572" y="-58911"/>
                  <a:pt x="1525916" y="51383"/>
                  <a:pt x="1728192" y="0"/>
                </a:cubicBezTo>
                <a:cubicBezTo>
                  <a:pt x="1741172" y="145443"/>
                  <a:pt x="1717848" y="166337"/>
                  <a:pt x="1728192" y="307777"/>
                </a:cubicBezTo>
                <a:cubicBezTo>
                  <a:pt x="1497685" y="320163"/>
                  <a:pt x="1325765" y="294161"/>
                  <a:pt x="1117564" y="307777"/>
                </a:cubicBezTo>
                <a:cubicBezTo>
                  <a:pt x="909363" y="321393"/>
                  <a:pt x="811837" y="234779"/>
                  <a:pt x="506936" y="307777"/>
                </a:cubicBezTo>
                <a:cubicBezTo>
                  <a:pt x="202035" y="380775"/>
                  <a:pt x="164765" y="264974"/>
                  <a:pt x="0" y="307777"/>
                </a:cubicBezTo>
                <a:cubicBezTo>
                  <a:pt x="-6379" y="189237"/>
                  <a:pt x="135" y="126331"/>
                  <a:pt x="0" y="0"/>
                </a:cubicBezTo>
                <a:close/>
              </a:path>
              <a:path w="1728192" h="307777" stroke="0" extrusionOk="0">
                <a:moveTo>
                  <a:pt x="0" y="0"/>
                </a:moveTo>
                <a:cubicBezTo>
                  <a:pt x="265937" y="-28175"/>
                  <a:pt x="325967" y="1082"/>
                  <a:pt x="576064" y="0"/>
                </a:cubicBezTo>
                <a:cubicBezTo>
                  <a:pt x="826161" y="-1082"/>
                  <a:pt x="864392" y="5289"/>
                  <a:pt x="1152128" y="0"/>
                </a:cubicBezTo>
                <a:cubicBezTo>
                  <a:pt x="1439864" y="-5289"/>
                  <a:pt x="1553728" y="58759"/>
                  <a:pt x="1728192" y="0"/>
                </a:cubicBezTo>
                <a:cubicBezTo>
                  <a:pt x="1739919" y="80476"/>
                  <a:pt x="1704178" y="158775"/>
                  <a:pt x="1728192" y="307777"/>
                </a:cubicBezTo>
                <a:cubicBezTo>
                  <a:pt x="1485445" y="364590"/>
                  <a:pt x="1295958" y="292634"/>
                  <a:pt x="1186692" y="307777"/>
                </a:cubicBezTo>
                <a:cubicBezTo>
                  <a:pt x="1077426" y="322920"/>
                  <a:pt x="795356" y="256979"/>
                  <a:pt x="645192" y="307777"/>
                </a:cubicBezTo>
                <a:cubicBezTo>
                  <a:pt x="495028" y="358575"/>
                  <a:pt x="188158" y="231292"/>
                  <a:pt x="0" y="307777"/>
                </a:cubicBezTo>
                <a:cubicBezTo>
                  <a:pt x="-1868" y="239321"/>
                  <a:pt x="2528" y="97702"/>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400" dirty="0">
                <a:latin typeface="Posterama" panose="020B0504020200020000" pitchFamily="34" charset="0"/>
                <a:cs typeface="Posterama" panose="020B0504020200020000" pitchFamily="34" charset="0"/>
              </a:rPr>
              <a:t>Qualité de service</a:t>
            </a:r>
          </a:p>
        </p:txBody>
      </p:sp>
      <p:sp>
        <p:nvSpPr>
          <p:cNvPr id="14" name="ZoneTexte 13">
            <a:extLst>
              <a:ext uri="{FF2B5EF4-FFF2-40B4-BE49-F238E27FC236}">
                <a16:creationId xmlns:a16="http://schemas.microsoft.com/office/drawing/2014/main" id="{5FA58331-B914-EB43-DD08-796CDEBACD11}"/>
              </a:ext>
            </a:extLst>
          </p:cNvPr>
          <p:cNvSpPr txBox="1"/>
          <p:nvPr/>
        </p:nvSpPr>
        <p:spPr>
          <a:xfrm>
            <a:off x="6364929" y="1278665"/>
            <a:ext cx="5600744" cy="338554"/>
          </a:xfrm>
          <a:custGeom>
            <a:avLst/>
            <a:gdLst>
              <a:gd name="connsiteX0" fmla="*/ 0 w 5600744"/>
              <a:gd name="connsiteY0" fmla="*/ 0 h 338554"/>
              <a:gd name="connsiteX1" fmla="*/ 504067 w 5600744"/>
              <a:gd name="connsiteY1" fmla="*/ 0 h 338554"/>
              <a:gd name="connsiteX2" fmla="*/ 896119 w 5600744"/>
              <a:gd name="connsiteY2" fmla="*/ 0 h 338554"/>
              <a:gd name="connsiteX3" fmla="*/ 1344179 w 5600744"/>
              <a:gd name="connsiteY3" fmla="*/ 0 h 338554"/>
              <a:gd name="connsiteX4" fmla="*/ 1960260 w 5600744"/>
              <a:gd name="connsiteY4" fmla="*/ 0 h 338554"/>
              <a:gd name="connsiteX5" fmla="*/ 2576342 w 5600744"/>
              <a:gd name="connsiteY5" fmla="*/ 0 h 338554"/>
              <a:gd name="connsiteX6" fmla="*/ 3080409 w 5600744"/>
              <a:gd name="connsiteY6" fmla="*/ 0 h 338554"/>
              <a:gd name="connsiteX7" fmla="*/ 3696491 w 5600744"/>
              <a:gd name="connsiteY7" fmla="*/ 0 h 338554"/>
              <a:gd name="connsiteX8" fmla="*/ 4200558 w 5600744"/>
              <a:gd name="connsiteY8" fmla="*/ 0 h 338554"/>
              <a:gd name="connsiteX9" fmla="*/ 4648618 w 5600744"/>
              <a:gd name="connsiteY9" fmla="*/ 0 h 338554"/>
              <a:gd name="connsiteX10" fmla="*/ 5040670 w 5600744"/>
              <a:gd name="connsiteY10" fmla="*/ 0 h 338554"/>
              <a:gd name="connsiteX11" fmla="*/ 5600744 w 5600744"/>
              <a:gd name="connsiteY11" fmla="*/ 0 h 338554"/>
              <a:gd name="connsiteX12" fmla="*/ 5600744 w 5600744"/>
              <a:gd name="connsiteY12" fmla="*/ 338554 h 338554"/>
              <a:gd name="connsiteX13" fmla="*/ 5208692 w 5600744"/>
              <a:gd name="connsiteY13" fmla="*/ 338554 h 338554"/>
              <a:gd name="connsiteX14" fmla="*/ 4760632 w 5600744"/>
              <a:gd name="connsiteY14" fmla="*/ 338554 h 338554"/>
              <a:gd name="connsiteX15" fmla="*/ 4312573 w 5600744"/>
              <a:gd name="connsiteY15" fmla="*/ 338554 h 338554"/>
              <a:gd name="connsiteX16" fmla="*/ 3864513 w 5600744"/>
              <a:gd name="connsiteY16" fmla="*/ 338554 h 338554"/>
              <a:gd name="connsiteX17" fmla="*/ 3192424 w 5600744"/>
              <a:gd name="connsiteY17" fmla="*/ 338554 h 338554"/>
              <a:gd name="connsiteX18" fmla="*/ 2688357 w 5600744"/>
              <a:gd name="connsiteY18" fmla="*/ 338554 h 338554"/>
              <a:gd name="connsiteX19" fmla="*/ 2296305 w 5600744"/>
              <a:gd name="connsiteY19" fmla="*/ 338554 h 338554"/>
              <a:gd name="connsiteX20" fmla="*/ 1624216 w 5600744"/>
              <a:gd name="connsiteY20" fmla="*/ 338554 h 338554"/>
              <a:gd name="connsiteX21" fmla="*/ 1064141 w 5600744"/>
              <a:gd name="connsiteY21" fmla="*/ 338554 h 338554"/>
              <a:gd name="connsiteX22" fmla="*/ 0 w 5600744"/>
              <a:gd name="connsiteY22" fmla="*/ 338554 h 338554"/>
              <a:gd name="connsiteX23" fmla="*/ 0 w 5600744"/>
              <a:gd name="connsiteY23"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00744" h="338554" fill="none" extrusionOk="0">
                <a:moveTo>
                  <a:pt x="0" y="0"/>
                </a:moveTo>
                <a:cubicBezTo>
                  <a:pt x="196452" y="-12201"/>
                  <a:pt x="387460" y="25057"/>
                  <a:pt x="504067" y="0"/>
                </a:cubicBezTo>
                <a:cubicBezTo>
                  <a:pt x="620674" y="-25057"/>
                  <a:pt x="784372" y="32627"/>
                  <a:pt x="896119" y="0"/>
                </a:cubicBezTo>
                <a:cubicBezTo>
                  <a:pt x="1007866" y="-32627"/>
                  <a:pt x="1250562" y="8888"/>
                  <a:pt x="1344179" y="0"/>
                </a:cubicBezTo>
                <a:cubicBezTo>
                  <a:pt x="1437796" y="-8888"/>
                  <a:pt x="1670794" y="9996"/>
                  <a:pt x="1960260" y="0"/>
                </a:cubicBezTo>
                <a:cubicBezTo>
                  <a:pt x="2249726" y="-9996"/>
                  <a:pt x="2412192" y="29974"/>
                  <a:pt x="2576342" y="0"/>
                </a:cubicBezTo>
                <a:cubicBezTo>
                  <a:pt x="2740492" y="-29974"/>
                  <a:pt x="2830514" y="40078"/>
                  <a:pt x="3080409" y="0"/>
                </a:cubicBezTo>
                <a:cubicBezTo>
                  <a:pt x="3330304" y="-40078"/>
                  <a:pt x="3509280" y="59830"/>
                  <a:pt x="3696491" y="0"/>
                </a:cubicBezTo>
                <a:cubicBezTo>
                  <a:pt x="3883702" y="-59830"/>
                  <a:pt x="4057089" y="55330"/>
                  <a:pt x="4200558" y="0"/>
                </a:cubicBezTo>
                <a:cubicBezTo>
                  <a:pt x="4344027" y="-55330"/>
                  <a:pt x="4484868" y="7984"/>
                  <a:pt x="4648618" y="0"/>
                </a:cubicBezTo>
                <a:cubicBezTo>
                  <a:pt x="4812368" y="-7984"/>
                  <a:pt x="4882874" y="39175"/>
                  <a:pt x="5040670" y="0"/>
                </a:cubicBezTo>
                <a:cubicBezTo>
                  <a:pt x="5198466" y="-39175"/>
                  <a:pt x="5459247" y="27427"/>
                  <a:pt x="5600744" y="0"/>
                </a:cubicBezTo>
                <a:cubicBezTo>
                  <a:pt x="5630923" y="77798"/>
                  <a:pt x="5574853" y="199171"/>
                  <a:pt x="5600744" y="338554"/>
                </a:cubicBezTo>
                <a:cubicBezTo>
                  <a:pt x="5487555" y="344141"/>
                  <a:pt x="5329548" y="315695"/>
                  <a:pt x="5208692" y="338554"/>
                </a:cubicBezTo>
                <a:cubicBezTo>
                  <a:pt x="5087836" y="361413"/>
                  <a:pt x="4872545" y="289309"/>
                  <a:pt x="4760632" y="338554"/>
                </a:cubicBezTo>
                <a:cubicBezTo>
                  <a:pt x="4648719" y="387799"/>
                  <a:pt x="4461725" y="290759"/>
                  <a:pt x="4312573" y="338554"/>
                </a:cubicBezTo>
                <a:cubicBezTo>
                  <a:pt x="4163421" y="386349"/>
                  <a:pt x="3974902" y="335570"/>
                  <a:pt x="3864513" y="338554"/>
                </a:cubicBezTo>
                <a:cubicBezTo>
                  <a:pt x="3754124" y="341538"/>
                  <a:pt x="3336001" y="293532"/>
                  <a:pt x="3192424" y="338554"/>
                </a:cubicBezTo>
                <a:cubicBezTo>
                  <a:pt x="3048847" y="383576"/>
                  <a:pt x="2823168" y="306672"/>
                  <a:pt x="2688357" y="338554"/>
                </a:cubicBezTo>
                <a:cubicBezTo>
                  <a:pt x="2553546" y="370436"/>
                  <a:pt x="2449566" y="336799"/>
                  <a:pt x="2296305" y="338554"/>
                </a:cubicBezTo>
                <a:cubicBezTo>
                  <a:pt x="2143044" y="340309"/>
                  <a:pt x="1799385" y="283913"/>
                  <a:pt x="1624216" y="338554"/>
                </a:cubicBezTo>
                <a:cubicBezTo>
                  <a:pt x="1449047" y="393195"/>
                  <a:pt x="1296434" y="337599"/>
                  <a:pt x="1064141" y="338554"/>
                </a:cubicBezTo>
                <a:cubicBezTo>
                  <a:pt x="831849" y="339509"/>
                  <a:pt x="293579" y="264936"/>
                  <a:pt x="0" y="338554"/>
                </a:cubicBezTo>
                <a:cubicBezTo>
                  <a:pt x="-18483" y="265680"/>
                  <a:pt x="13610" y="124309"/>
                  <a:pt x="0" y="0"/>
                </a:cubicBezTo>
                <a:close/>
              </a:path>
              <a:path w="5600744" h="338554" stroke="0" extrusionOk="0">
                <a:moveTo>
                  <a:pt x="0" y="0"/>
                </a:moveTo>
                <a:cubicBezTo>
                  <a:pt x="193917" y="-4476"/>
                  <a:pt x="425601" y="24147"/>
                  <a:pt x="560074" y="0"/>
                </a:cubicBezTo>
                <a:cubicBezTo>
                  <a:pt x="694547" y="-24147"/>
                  <a:pt x="979041" y="7666"/>
                  <a:pt x="1120149" y="0"/>
                </a:cubicBezTo>
                <a:cubicBezTo>
                  <a:pt x="1261258" y="-7666"/>
                  <a:pt x="1488093" y="41333"/>
                  <a:pt x="1680223" y="0"/>
                </a:cubicBezTo>
                <a:cubicBezTo>
                  <a:pt x="1872353" y="-41333"/>
                  <a:pt x="1922618" y="29190"/>
                  <a:pt x="2128283" y="0"/>
                </a:cubicBezTo>
                <a:cubicBezTo>
                  <a:pt x="2333948" y="-29190"/>
                  <a:pt x="2425840" y="8909"/>
                  <a:pt x="2520335" y="0"/>
                </a:cubicBezTo>
                <a:cubicBezTo>
                  <a:pt x="2614830" y="-8909"/>
                  <a:pt x="2936028" y="45552"/>
                  <a:pt x="3080409" y="0"/>
                </a:cubicBezTo>
                <a:cubicBezTo>
                  <a:pt x="3224790" y="-45552"/>
                  <a:pt x="3503960" y="22798"/>
                  <a:pt x="3752498" y="0"/>
                </a:cubicBezTo>
                <a:cubicBezTo>
                  <a:pt x="4001036" y="-22798"/>
                  <a:pt x="4071576" y="34120"/>
                  <a:pt x="4256565" y="0"/>
                </a:cubicBezTo>
                <a:cubicBezTo>
                  <a:pt x="4441554" y="-34120"/>
                  <a:pt x="4633881" y="38493"/>
                  <a:pt x="4928655" y="0"/>
                </a:cubicBezTo>
                <a:cubicBezTo>
                  <a:pt x="5223429" y="-38493"/>
                  <a:pt x="5294911" y="76037"/>
                  <a:pt x="5600744" y="0"/>
                </a:cubicBezTo>
                <a:cubicBezTo>
                  <a:pt x="5634135" y="107039"/>
                  <a:pt x="5564550" y="184817"/>
                  <a:pt x="5600744" y="338554"/>
                </a:cubicBezTo>
                <a:cubicBezTo>
                  <a:pt x="5455086" y="382466"/>
                  <a:pt x="5312107" y="322902"/>
                  <a:pt x="5152684" y="338554"/>
                </a:cubicBezTo>
                <a:cubicBezTo>
                  <a:pt x="4993261" y="354206"/>
                  <a:pt x="4765939" y="314431"/>
                  <a:pt x="4536603" y="338554"/>
                </a:cubicBezTo>
                <a:cubicBezTo>
                  <a:pt x="4307267" y="362677"/>
                  <a:pt x="4293622" y="323461"/>
                  <a:pt x="4088543" y="338554"/>
                </a:cubicBezTo>
                <a:cubicBezTo>
                  <a:pt x="3883464" y="353647"/>
                  <a:pt x="3595655" y="287209"/>
                  <a:pt x="3416454" y="338554"/>
                </a:cubicBezTo>
                <a:cubicBezTo>
                  <a:pt x="3237253" y="389899"/>
                  <a:pt x="3103258" y="294968"/>
                  <a:pt x="2912387" y="338554"/>
                </a:cubicBezTo>
                <a:cubicBezTo>
                  <a:pt x="2721516" y="382140"/>
                  <a:pt x="2435729" y="319366"/>
                  <a:pt x="2296305" y="338554"/>
                </a:cubicBezTo>
                <a:cubicBezTo>
                  <a:pt x="2156881" y="357742"/>
                  <a:pt x="1886694" y="284183"/>
                  <a:pt x="1624216" y="338554"/>
                </a:cubicBezTo>
                <a:cubicBezTo>
                  <a:pt x="1361738" y="392925"/>
                  <a:pt x="1365448" y="319638"/>
                  <a:pt x="1120149" y="338554"/>
                </a:cubicBezTo>
                <a:cubicBezTo>
                  <a:pt x="874850" y="357470"/>
                  <a:pt x="711102" y="317268"/>
                  <a:pt x="560074" y="338554"/>
                </a:cubicBezTo>
                <a:cubicBezTo>
                  <a:pt x="409046" y="359840"/>
                  <a:pt x="166227" y="280646"/>
                  <a:pt x="0" y="338554"/>
                </a:cubicBezTo>
                <a:cubicBezTo>
                  <a:pt x="-12391" y="214023"/>
                  <a:pt x="30550" y="135124"/>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z="1600" dirty="0">
                <a:latin typeface="Posterama" panose="020B0504020200020000" pitchFamily="34" charset="0"/>
                <a:cs typeface="Posterama" panose="020B0504020200020000" pitchFamily="34" charset="0"/>
              </a:rPr>
              <a:t>CEBA: Cloud Environnemental au Bénéfice de l’Auvergne</a:t>
            </a:r>
          </a:p>
        </p:txBody>
      </p:sp>
    </p:spTree>
    <p:extLst>
      <p:ext uri="{BB962C8B-B14F-4D97-AF65-F5344CB8AC3E}">
        <p14:creationId xmlns:p14="http://schemas.microsoft.com/office/powerpoint/2010/main" val="263437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0" y="685657"/>
            <a:ext cx="7466654" cy="6122787"/>
          </a:xfrm>
          <a:prstGeom prst="rect">
            <a:avLst/>
          </a:prstGeom>
        </p:spPr>
      </p:pic>
      <p:sp>
        <p:nvSpPr>
          <p:cNvPr id="4" name="Rectangle 3">
            <a:extLst>
              <a:ext uri="{FF2B5EF4-FFF2-40B4-BE49-F238E27FC236}">
                <a16:creationId xmlns:a16="http://schemas.microsoft.com/office/drawing/2014/main" id="{701C6A07-15C5-1F65-89FC-0D906126ED21}"/>
              </a:ext>
            </a:extLst>
          </p:cNvPr>
          <p:cNvSpPr/>
          <p:nvPr/>
        </p:nvSpPr>
        <p:spPr>
          <a:xfrm>
            <a:off x="2138563" y="2518269"/>
            <a:ext cx="3168352" cy="2088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age 28">
            <a:extLst>
              <a:ext uri="{FF2B5EF4-FFF2-40B4-BE49-F238E27FC236}">
                <a16:creationId xmlns:a16="http://schemas.microsoft.com/office/drawing/2014/main" id="{78F86A96-ED1C-4C2A-A8C6-A04178596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2859338"/>
            <a:ext cx="1533507" cy="89263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45C3EE35-7A0D-5D3E-E0D7-F0A9A6B5E234}"/>
              </a:ext>
            </a:extLst>
          </p:cNvPr>
          <p:cNvSpPr txBox="1"/>
          <p:nvPr/>
        </p:nvSpPr>
        <p:spPr>
          <a:xfrm>
            <a:off x="7294619" y="1103968"/>
            <a:ext cx="2575409" cy="523220"/>
          </a:xfrm>
          <a:custGeom>
            <a:avLst/>
            <a:gdLst>
              <a:gd name="connsiteX0" fmla="*/ 0 w 2575409"/>
              <a:gd name="connsiteY0" fmla="*/ 0 h 523220"/>
              <a:gd name="connsiteX1" fmla="*/ 515082 w 2575409"/>
              <a:gd name="connsiteY1" fmla="*/ 0 h 523220"/>
              <a:gd name="connsiteX2" fmla="*/ 1004410 w 2575409"/>
              <a:gd name="connsiteY2" fmla="*/ 0 h 523220"/>
              <a:gd name="connsiteX3" fmla="*/ 1545245 w 2575409"/>
              <a:gd name="connsiteY3" fmla="*/ 0 h 523220"/>
              <a:gd name="connsiteX4" fmla="*/ 1983065 w 2575409"/>
              <a:gd name="connsiteY4" fmla="*/ 0 h 523220"/>
              <a:gd name="connsiteX5" fmla="*/ 2575409 w 2575409"/>
              <a:gd name="connsiteY5" fmla="*/ 0 h 523220"/>
              <a:gd name="connsiteX6" fmla="*/ 2575409 w 2575409"/>
              <a:gd name="connsiteY6" fmla="*/ 523220 h 523220"/>
              <a:gd name="connsiteX7" fmla="*/ 2034573 w 2575409"/>
              <a:gd name="connsiteY7" fmla="*/ 523220 h 523220"/>
              <a:gd name="connsiteX8" fmla="*/ 1570999 w 2575409"/>
              <a:gd name="connsiteY8" fmla="*/ 523220 h 523220"/>
              <a:gd name="connsiteX9" fmla="*/ 1081672 w 2575409"/>
              <a:gd name="connsiteY9" fmla="*/ 523220 h 523220"/>
              <a:gd name="connsiteX10" fmla="*/ 515082 w 2575409"/>
              <a:gd name="connsiteY10" fmla="*/ 523220 h 523220"/>
              <a:gd name="connsiteX11" fmla="*/ 0 w 2575409"/>
              <a:gd name="connsiteY11" fmla="*/ 523220 h 523220"/>
              <a:gd name="connsiteX12" fmla="*/ 0 w 2575409"/>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5409" h="523220" fill="none" extrusionOk="0">
                <a:moveTo>
                  <a:pt x="0" y="0"/>
                </a:moveTo>
                <a:cubicBezTo>
                  <a:pt x="136929" y="-38153"/>
                  <a:pt x="266442" y="15064"/>
                  <a:pt x="515082" y="0"/>
                </a:cubicBezTo>
                <a:cubicBezTo>
                  <a:pt x="763722" y="-15064"/>
                  <a:pt x="779625" y="26272"/>
                  <a:pt x="1004410" y="0"/>
                </a:cubicBezTo>
                <a:cubicBezTo>
                  <a:pt x="1229195" y="-26272"/>
                  <a:pt x="1363847" y="25529"/>
                  <a:pt x="1545245" y="0"/>
                </a:cubicBezTo>
                <a:cubicBezTo>
                  <a:pt x="1726643" y="-25529"/>
                  <a:pt x="1889002" y="27625"/>
                  <a:pt x="1983065" y="0"/>
                </a:cubicBezTo>
                <a:cubicBezTo>
                  <a:pt x="2077128" y="-27625"/>
                  <a:pt x="2386359" y="1062"/>
                  <a:pt x="2575409" y="0"/>
                </a:cubicBezTo>
                <a:cubicBezTo>
                  <a:pt x="2610789" y="123179"/>
                  <a:pt x="2544519" y="279424"/>
                  <a:pt x="2575409" y="523220"/>
                </a:cubicBezTo>
                <a:cubicBezTo>
                  <a:pt x="2406680" y="553068"/>
                  <a:pt x="2263155" y="475700"/>
                  <a:pt x="2034573" y="523220"/>
                </a:cubicBezTo>
                <a:cubicBezTo>
                  <a:pt x="1805991" y="570740"/>
                  <a:pt x="1780108" y="476043"/>
                  <a:pt x="1570999" y="523220"/>
                </a:cubicBezTo>
                <a:cubicBezTo>
                  <a:pt x="1361890" y="570397"/>
                  <a:pt x="1320010" y="506759"/>
                  <a:pt x="1081672" y="523220"/>
                </a:cubicBezTo>
                <a:cubicBezTo>
                  <a:pt x="843334" y="539681"/>
                  <a:pt x="780370" y="522927"/>
                  <a:pt x="515082" y="523220"/>
                </a:cubicBezTo>
                <a:cubicBezTo>
                  <a:pt x="249794" y="523513"/>
                  <a:pt x="201742" y="516375"/>
                  <a:pt x="0" y="523220"/>
                </a:cubicBezTo>
                <a:cubicBezTo>
                  <a:pt x="-24618" y="263950"/>
                  <a:pt x="42721" y="225296"/>
                  <a:pt x="0" y="0"/>
                </a:cubicBezTo>
                <a:close/>
              </a:path>
              <a:path w="2575409" h="523220" stroke="0" extrusionOk="0">
                <a:moveTo>
                  <a:pt x="0" y="0"/>
                </a:moveTo>
                <a:cubicBezTo>
                  <a:pt x="124310" y="-22980"/>
                  <a:pt x="330221" y="8857"/>
                  <a:pt x="515082" y="0"/>
                </a:cubicBezTo>
                <a:cubicBezTo>
                  <a:pt x="699943" y="-8857"/>
                  <a:pt x="917313" y="50281"/>
                  <a:pt x="1030164" y="0"/>
                </a:cubicBezTo>
                <a:cubicBezTo>
                  <a:pt x="1143015" y="-50281"/>
                  <a:pt x="1367432" y="6573"/>
                  <a:pt x="1545245" y="0"/>
                </a:cubicBezTo>
                <a:cubicBezTo>
                  <a:pt x="1723058" y="-6573"/>
                  <a:pt x="1913017" y="17130"/>
                  <a:pt x="2008819" y="0"/>
                </a:cubicBezTo>
                <a:cubicBezTo>
                  <a:pt x="2104621" y="-17130"/>
                  <a:pt x="2452303" y="6240"/>
                  <a:pt x="2575409" y="0"/>
                </a:cubicBezTo>
                <a:cubicBezTo>
                  <a:pt x="2632842" y="245133"/>
                  <a:pt x="2520521" y="297283"/>
                  <a:pt x="2575409" y="523220"/>
                </a:cubicBezTo>
                <a:cubicBezTo>
                  <a:pt x="2409009" y="557610"/>
                  <a:pt x="2222055" y="476216"/>
                  <a:pt x="2086081" y="523220"/>
                </a:cubicBezTo>
                <a:cubicBezTo>
                  <a:pt x="1950107" y="570224"/>
                  <a:pt x="1657482" y="511708"/>
                  <a:pt x="1519491" y="523220"/>
                </a:cubicBezTo>
                <a:cubicBezTo>
                  <a:pt x="1381500" y="534732"/>
                  <a:pt x="1173107" y="517611"/>
                  <a:pt x="1081672" y="523220"/>
                </a:cubicBezTo>
                <a:cubicBezTo>
                  <a:pt x="990237" y="528829"/>
                  <a:pt x="719460" y="499225"/>
                  <a:pt x="618098" y="523220"/>
                </a:cubicBezTo>
                <a:cubicBezTo>
                  <a:pt x="516736" y="547215"/>
                  <a:pt x="128023" y="500382"/>
                  <a:pt x="0" y="523220"/>
                </a:cubicBezTo>
                <a:cubicBezTo>
                  <a:pt x="-40455" y="277890"/>
                  <a:pt x="45185" y="170555"/>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1400" dirty="0">
                <a:latin typeface="Posterama" panose="020B0504020200020000" pitchFamily="34" charset="0"/>
                <a:cs typeface="Posterama" panose="020B0504020200020000" pitchFamily="34" charset="0"/>
              </a:rPr>
              <a:t>Fédération des Recherches en Environnement</a:t>
            </a:r>
          </a:p>
        </p:txBody>
      </p:sp>
      <p:sp>
        <p:nvSpPr>
          <p:cNvPr id="9" name="ZoneTexte 8">
            <a:extLst>
              <a:ext uri="{FF2B5EF4-FFF2-40B4-BE49-F238E27FC236}">
                <a16:creationId xmlns:a16="http://schemas.microsoft.com/office/drawing/2014/main" id="{6726E785-A785-6081-DE36-6D821F006548}"/>
              </a:ext>
            </a:extLst>
          </p:cNvPr>
          <p:cNvSpPr txBox="1"/>
          <p:nvPr/>
        </p:nvSpPr>
        <p:spPr>
          <a:xfrm>
            <a:off x="10244930" y="1571249"/>
            <a:ext cx="1800200" cy="307777"/>
          </a:xfrm>
          <a:custGeom>
            <a:avLst/>
            <a:gdLst>
              <a:gd name="connsiteX0" fmla="*/ 0 w 1800200"/>
              <a:gd name="connsiteY0" fmla="*/ 0 h 307777"/>
              <a:gd name="connsiteX1" fmla="*/ 432048 w 1800200"/>
              <a:gd name="connsiteY1" fmla="*/ 0 h 307777"/>
              <a:gd name="connsiteX2" fmla="*/ 882098 w 1800200"/>
              <a:gd name="connsiteY2" fmla="*/ 0 h 307777"/>
              <a:gd name="connsiteX3" fmla="*/ 1350150 w 1800200"/>
              <a:gd name="connsiteY3" fmla="*/ 0 h 307777"/>
              <a:gd name="connsiteX4" fmla="*/ 1800200 w 1800200"/>
              <a:gd name="connsiteY4" fmla="*/ 0 h 307777"/>
              <a:gd name="connsiteX5" fmla="*/ 1800200 w 1800200"/>
              <a:gd name="connsiteY5" fmla="*/ 307777 h 307777"/>
              <a:gd name="connsiteX6" fmla="*/ 1332148 w 1800200"/>
              <a:gd name="connsiteY6" fmla="*/ 307777 h 307777"/>
              <a:gd name="connsiteX7" fmla="*/ 918102 w 1800200"/>
              <a:gd name="connsiteY7" fmla="*/ 307777 h 307777"/>
              <a:gd name="connsiteX8" fmla="*/ 432048 w 1800200"/>
              <a:gd name="connsiteY8" fmla="*/ 307777 h 307777"/>
              <a:gd name="connsiteX9" fmla="*/ 0 w 1800200"/>
              <a:gd name="connsiteY9" fmla="*/ 307777 h 307777"/>
              <a:gd name="connsiteX10" fmla="*/ 0 w 1800200"/>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200" h="307777" fill="none" extrusionOk="0">
                <a:moveTo>
                  <a:pt x="0" y="0"/>
                </a:moveTo>
                <a:cubicBezTo>
                  <a:pt x="174552" y="-45315"/>
                  <a:pt x="245683" y="23602"/>
                  <a:pt x="432048" y="0"/>
                </a:cubicBezTo>
                <a:cubicBezTo>
                  <a:pt x="618413" y="-23602"/>
                  <a:pt x="744897" y="48478"/>
                  <a:pt x="882098" y="0"/>
                </a:cubicBezTo>
                <a:cubicBezTo>
                  <a:pt x="1019299" y="-48478"/>
                  <a:pt x="1235282" y="10838"/>
                  <a:pt x="1350150" y="0"/>
                </a:cubicBezTo>
                <a:cubicBezTo>
                  <a:pt x="1465018" y="-10838"/>
                  <a:pt x="1671770" y="7193"/>
                  <a:pt x="1800200" y="0"/>
                </a:cubicBezTo>
                <a:cubicBezTo>
                  <a:pt x="1812540" y="144976"/>
                  <a:pt x="1791368" y="223271"/>
                  <a:pt x="1800200" y="307777"/>
                </a:cubicBezTo>
                <a:cubicBezTo>
                  <a:pt x="1646649" y="311747"/>
                  <a:pt x="1454750" y="266550"/>
                  <a:pt x="1332148" y="307777"/>
                </a:cubicBezTo>
                <a:cubicBezTo>
                  <a:pt x="1209546" y="349004"/>
                  <a:pt x="1088355" y="285580"/>
                  <a:pt x="918102" y="307777"/>
                </a:cubicBezTo>
                <a:cubicBezTo>
                  <a:pt x="747849" y="329974"/>
                  <a:pt x="640915" y="282014"/>
                  <a:pt x="432048" y="307777"/>
                </a:cubicBezTo>
                <a:cubicBezTo>
                  <a:pt x="223181" y="333540"/>
                  <a:pt x="149566" y="279620"/>
                  <a:pt x="0" y="307777"/>
                </a:cubicBezTo>
                <a:cubicBezTo>
                  <a:pt x="-2166" y="198130"/>
                  <a:pt x="688" y="102288"/>
                  <a:pt x="0" y="0"/>
                </a:cubicBezTo>
                <a:close/>
              </a:path>
              <a:path w="1800200" h="307777" stroke="0" extrusionOk="0">
                <a:moveTo>
                  <a:pt x="0" y="0"/>
                </a:moveTo>
                <a:cubicBezTo>
                  <a:pt x="106592" y="-32495"/>
                  <a:pt x="233175" y="24845"/>
                  <a:pt x="450050" y="0"/>
                </a:cubicBezTo>
                <a:cubicBezTo>
                  <a:pt x="666925" y="-24845"/>
                  <a:pt x="719535" y="18250"/>
                  <a:pt x="900100" y="0"/>
                </a:cubicBezTo>
                <a:cubicBezTo>
                  <a:pt x="1080665" y="-18250"/>
                  <a:pt x="1176590" y="50118"/>
                  <a:pt x="1350150" y="0"/>
                </a:cubicBezTo>
                <a:cubicBezTo>
                  <a:pt x="1523710" y="-50118"/>
                  <a:pt x="1626393" y="15983"/>
                  <a:pt x="1800200" y="0"/>
                </a:cubicBezTo>
                <a:cubicBezTo>
                  <a:pt x="1821568" y="87645"/>
                  <a:pt x="1773024" y="213701"/>
                  <a:pt x="1800200" y="307777"/>
                </a:cubicBezTo>
                <a:cubicBezTo>
                  <a:pt x="1659674" y="322968"/>
                  <a:pt x="1470485" y="291965"/>
                  <a:pt x="1332148" y="307777"/>
                </a:cubicBezTo>
                <a:cubicBezTo>
                  <a:pt x="1193811" y="323589"/>
                  <a:pt x="990839" y="285076"/>
                  <a:pt x="864096" y="307777"/>
                </a:cubicBezTo>
                <a:cubicBezTo>
                  <a:pt x="737353" y="330478"/>
                  <a:pt x="177531" y="255988"/>
                  <a:pt x="0" y="307777"/>
                </a:cubicBezTo>
                <a:cubicBezTo>
                  <a:pt x="-13930" y="229436"/>
                  <a:pt x="4910" y="115170"/>
                  <a:pt x="0" y="0"/>
                </a:cubicBezTo>
                <a:close/>
              </a:path>
            </a:pathLst>
          </a:custGeom>
          <a:solidFill>
            <a:schemeClr val="bg2"/>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pPr algn="ctr"/>
            <a:r>
              <a:rPr lang="fr-FR" sz="1400" dirty="0">
                <a:latin typeface="Posterama" panose="020B0504020200020000" pitchFamily="34" charset="0"/>
                <a:cs typeface="Posterama" panose="020B0504020200020000" pitchFamily="34" charset="0"/>
              </a:rPr>
              <a:t>Axe DATA de I-Site</a:t>
            </a:r>
          </a:p>
        </p:txBody>
      </p:sp>
      <p:sp>
        <p:nvSpPr>
          <p:cNvPr id="11" name="ZoneTexte 10">
            <a:extLst>
              <a:ext uri="{FF2B5EF4-FFF2-40B4-BE49-F238E27FC236}">
                <a16:creationId xmlns:a16="http://schemas.microsoft.com/office/drawing/2014/main" id="{FFACBB4B-27DF-0FF7-0125-4649B5CE1A95}"/>
              </a:ext>
            </a:extLst>
          </p:cNvPr>
          <p:cNvSpPr txBox="1"/>
          <p:nvPr/>
        </p:nvSpPr>
        <p:spPr>
          <a:xfrm>
            <a:off x="8184232" y="3185700"/>
            <a:ext cx="1224136" cy="369332"/>
          </a:xfrm>
          <a:custGeom>
            <a:avLst/>
            <a:gdLst>
              <a:gd name="connsiteX0" fmla="*/ 0 w 1224136"/>
              <a:gd name="connsiteY0" fmla="*/ 0 h 369332"/>
              <a:gd name="connsiteX1" fmla="*/ 408045 w 1224136"/>
              <a:gd name="connsiteY1" fmla="*/ 0 h 369332"/>
              <a:gd name="connsiteX2" fmla="*/ 791608 w 1224136"/>
              <a:gd name="connsiteY2" fmla="*/ 0 h 369332"/>
              <a:gd name="connsiteX3" fmla="*/ 1224136 w 1224136"/>
              <a:gd name="connsiteY3" fmla="*/ 0 h 369332"/>
              <a:gd name="connsiteX4" fmla="*/ 1224136 w 1224136"/>
              <a:gd name="connsiteY4" fmla="*/ 369332 h 369332"/>
              <a:gd name="connsiteX5" fmla="*/ 791608 w 1224136"/>
              <a:gd name="connsiteY5" fmla="*/ 369332 h 369332"/>
              <a:gd name="connsiteX6" fmla="*/ 359080 w 1224136"/>
              <a:gd name="connsiteY6" fmla="*/ 369332 h 369332"/>
              <a:gd name="connsiteX7" fmla="*/ 0 w 1224136"/>
              <a:gd name="connsiteY7" fmla="*/ 369332 h 369332"/>
              <a:gd name="connsiteX8" fmla="*/ 0 w 1224136"/>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36" h="369332" fill="none" extrusionOk="0">
                <a:moveTo>
                  <a:pt x="0" y="0"/>
                </a:moveTo>
                <a:cubicBezTo>
                  <a:pt x="93516" y="-25598"/>
                  <a:pt x="308042" y="4258"/>
                  <a:pt x="408045" y="0"/>
                </a:cubicBezTo>
                <a:cubicBezTo>
                  <a:pt x="508049" y="-4258"/>
                  <a:pt x="602294" y="26184"/>
                  <a:pt x="791608" y="0"/>
                </a:cubicBezTo>
                <a:cubicBezTo>
                  <a:pt x="980922" y="-26184"/>
                  <a:pt x="1056662" y="46342"/>
                  <a:pt x="1224136" y="0"/>
                </a:cubicBezTo>
                <a:cubicBezTo>
                  <a:pt x="1243495" y="141323"/>
                  <a:pt x="1220646" y="240665"/>
                  <a:pt x="1224136" y="369332"/>
                </a:cubicBezTo>
                <a:cubicBezTo>
                  <a:pt x="1049203" y="405117"/>
                  <a:pt x="886806" y="328150"/>
                  <a:pt x="791608" y="369332"/>
                </a:cubicBezTo>
                <a:cubicBezTo>
                  <a:pt x="696410" y="410514"/>
                  <a:pt x="565312" y="345174"/>
                  <a:pt x="359080" y="369332"/>
                </a:cubicBezTo>
                <a:cubicBezTo>
                  <a:pt x="152848" y="393490"/>
                  <a:pt x="173762" y="331889"/>
                  <a:pt x="0" y="369332"/>
                </a:cubicBezTo>
                <a:cubicBezTo>
                  <a:pt x="-1923" y="246277"/>
                  <a:pt x="3353" y="97294"/>
                  <a:pt x="0" y="0"/>
                </a:cubicBezTo>
                <a:close/>
              </a:path>
              <a:path w="1224136" h="369332" stroke="0" extrusionOk="0">
                <a:moveTo>
                  <a:pt x="0" y="0"/>
                </a:moveTo>
                <a:cubicBezTo>
                  <a:pt x="155950" y="-31947"/>
                  <a:pt x="224868" y="47718"/>
                  <a:pt x="408045" y="0"/>
                </a:cubicBezTo>
                <a:cubicBezTo>
                  <a:pt x="591223" y="-47718"/>
                  <a:pt x="651760" y="7239"/>
                  <a:pt x="816091" y="0"/>
                </a:cubicBezTo>
                <a:cubicBezTo>
                  <a:pt x="980422" y="-7239"/>
                  <a:pt x="1138277" y="15812"/>
                  <a:pt x="1224136" y="0"/>
                </a:cubicBezTo>
                <a:cubicBezTo>
                  <a:pt x="1231659" y="78777"/>
                  <a:pt x="1183709" y="211773"/>
                  <a:pt x="1224136" y="369332"/>
                </a:cubicBezTo>
                <a:cubicBezTo>
                  <a:pt x="1109647" y="398127"/>
                  <a:pt x="960377" y="342079"/>
                  <a:pt x="840573" y="369332"/>
                </a:cubicBezTo>
                <a:cubicBezTo>
                  <a:pt x="720769" y="396585"/>
                  <a:pt x="562314" y="338333"/>
                  <a:pt x="457011" y="369332"/>
                </a:cubicBezTo>
                <a:cubicBezTo>
                  <a:pt x="351708" y="400331"/>
                  <a:pt x="141228" y="341236"/>
                  <a:pt x="0" y="369332"/>
                </a:cubicBezTo>
                <a:cubicBezTo>
                  <a:pt x="-27415" y="207238"/>
                  <a:pt x="10336" y="105107"/>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dirty="0">
                <a:latin typeface="Posterama" panose="020B0504020200020000" pitchFamily="34" charset="0"/>
                <a:cs typeface="Posterama" panose="020B0504020200020000" pitchFamily="34" charset="0"/>
              </a:rPr>
              <a:t>Proximité</a:t>
            </a:r>
          </a:p>
        </p:txBody>
      </p:sp>
      <p:sp>
        <p:nvSpPr>
          <p:cNvPr id="12" name="ZoneTexte 11">
            <a:extLst>
              <a:ext uri="{FF2B5EF4-FFF2-40B4-BE49-F238E27FC236}">
                <a16:creationId xmlns:a16="http://schemas.microsoft.com/office/drawing/2014/main" id="{C36A9F39-7DAD-DBA9-4FAA-BA545F9E4FB9}"/>
              </a:ext>
            </a:extLst>
          </p:cNvPr>
          <p:cNvSpPr txBox="1"/>
          <p:nvPr/>
        </p:nvSpPr>
        <p:spPr>
          <a:xfrm>
            <a:off x="9666991" y="3848484"/>
            <a:ext cx="2016224" cy="369332"/>
          </a:xfrm>
          <a:custGeom>
            <a:avLst/>
            <a:gdLst>
              <a:gd name="connsiteX0" fmla="*/ 0 w 2016224"/>
              <a:gd name="connsiteY0" fmla="*/ 0 h 369332"/>
              <a:gd name="connsiteX1" fmla="*/ 483894 w 2016224"/>
              <a:gd name="connsiteY1" fmla="*/ 0 h 369332"/>
              <a:gd name="connsiteX2" fmla="*/ 987950 w 2016224"/>
              <a:gd name="connsiteY2" fmla="*/ 0 h 369332"/>
              <a:gd name="connsiteX3" fmla="*/ 1512168 w 2016224"/>
              <a:gd name="connsiteY3" fmla="*/ 0 h 369332"/>
              <a:gd name="connsiteX4" fmla="*/ 2016224 w 2016224"/>
              <a:gd name="connsiteY4" fmla="*/ 0 h 369332"/>
              <a:gd name="connsiteX5" fmla="*/ 2016224 w 2016224"/>
              <a:gd name="connsiteY5" fmla="*/ 369332 h 369332"/>
              <a:gd name="connsiteX6" fmla="*/ 1492006 w 2016224"/>
              <a:gd name="connsiteY6" fmla="*/ 369332 h 369332"/>
              <a:gd name="connsiteX7" fmla="*/ 1028274 w 2016224"/>
              <a:gd name="connsiteY7" fmla="*/ 369332 h 369332"/>
              <a:gd name="connsiteX8" fmla="*/ 483894 w 2016224"/>
              <a:gd name="connsiteY8" fmla="*/ 369332 h 369332"/>
              <a:gd name="connsiteX9" fmla="*/ 0 w 2016224"/>
              <a:gd name="connsiteY9" fmla="*/ 369332 h 369332"/>
              <a:gd name="connsiteX10" fmla="*/ 0 w 2016224"/>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6224" h="369332" fill="none" extrusionOk="0">
                <a:moveTo>
                  <a:pt x="0" y="0"/>
                </a:moveTo>
                <a:cubicBezTo>
                  <a:pt x="96881" y="-25453"/>
                  <a:pt x="376038" y="50472"/>
                  <a:pt x="483894" y="0"/>
                </a:cubicBezTo>
                <a:cubicBezTo>
                  <a:pt x="591750" y="-50472"/>
                  <a:pt x="775489" y="52798"/>
                  <a:pt x="987950" y="0"/>
                </a:cubicBezTo>
                <a:cubicBezTo>
                  <a:pt x="1200411" y="-52798"/>
                  <a:pt x="1252127" y="44964"/>
                  <a:pt x="1512168" y="0"/>
                </a:cubicBezTo>
                <a:cubicBezTo>
                  <a:pt x="1772209" y="-44964"/>
                  <a:pt x="1861181" y="22315"/>
                  <a:pt x="2016224" y="0"/>
                </a:cubicBezTo>
                <a:cubicBezTo>
                  <a:pt x="2046898" y="128043"/>
                  <a:pt x="1990770" y="217769"/>
                  <a:pt x="2016224" y="369332"/>
                </a:cubicBezTo>
                <a:cubicBezTo>
                  <a:pt x="1890724" y="429021"/>
                  <a:pt x="1603190" y="340191"/>
                  <a:pt x="1492006" y="369332"/>
                </a:cubicBezTo>
                <a:cubicBezTo>
                  <a:pt x="1380822" y="398473"/>
                  <a:pt x="1219039" y="317607"/>
                  <a:pt x="1028274" y="369332"/>
                </a:cubicBezTo>
                <a:cubicBezTo>
                  <a:pt x="837509" y="421057"/>
                  <a:pt x="740452" y="319975"/>
                  <a:pt x="483894" y="369332"/>
                </a:cubicBezTo>
                <a:cubicBezTo>
                  <a:pt x="227336" y="418689"/>
                  <a:pt x="117485" y="345990"/>
                  <a:pt x="0" y="369332"/>
                </a:cubicBezTo>
                <a:cubicBezTo>
                  <a:pt x="-1380" y="208020"/>
                  <a:pt x="33289" y="85651"/>
                  <a:pt x="0" y="0"/>
                </a:cubicBezTo>
                <a:close/>
              </a:path>
              <a:path w="2016224" h="369332" stroke="0" extrusionOk="0">
                <a:moveTo>
                  <a:pt x="0" y="0"/>
                </a:moveTo>
                <a:cubicBezTo>
                  <a:pt x="206021" y="-54097"/>
                  <a:pt x="331749" y="18364"/>
                  <a:pt x="504056" y="0"/>
                </a:cubicBezTo>
                <a:cubicBezTo>
                  <a:pt x="676363" y="-18364"/>
                  <a:pt x="905331" y="13930"/>
                  <a:pt x="1008112" y="0"/>
                </a:cubicBezTo>
                <a:cubicBezTo>
                  <a:pt x="1110893" y="-13930"/>
                  <a:pt x="1264320" y="41477"/>
                  <a:pt x="1512168" y="0"/>
                </a:cubicBezTo>
                <a:cubicBezTo>
                  <a:pt x="1760016" y="-41477"/>
                  <a:pt x="1903049" y="50547"/>
                  <a:pt x="2016224" y="0"/>
                </a:cubicBezTo>
                <a:cubicBezTo>
                  <a:pt x="2026155" y="122794"/>
                  <a:pt x="2007493" y="264381"/>
                  <a:pt x="2016224" y="369332"/>
                </a:cubicBezTo>
                <a:cubicBezTo>
                  <a:pt x="1793192" y="406922"/>
                  <a:pt x="1719948" y="352866"/>
                  <a:pt x="1492006" y="369332"/>
                </a:cubicBezTo>
                <a:cubicBezTo>
                  <a:pt x="1264064" y="385798"/>
                  <a:pt x="1096225" y="342824"/>
                  <a:pt x="967788" y="369332"/>
                </a:cubicBezTo>
                <a:cubicBezTo>
                  <a:pt x="839351" y="395840"/>
                  <a:pt x="364390" y="369147"/>
                  <a:pt x="0" y="369332"/>
                </a:cubicBezTo>
                <a:cubicBezTo>
                  <a:pt x="-12512" y="222157"/>
                  <a:pt x="28288" y="13663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dirty="0">
                <a:latin typeface="Posterama" panose="020B0504020200020000" pitchFamily="34" charset="0"/>
                <a:cs typeface="Posterama" panose="020B0504020200020000" pitchFamily="34" charset="0"/>
              </a:rPr>
              <a:t>Intérêts partagés</a:t>
            </a:r>
          </a:p>
        </p:txBody>
      </p:sp>
      <p:sp>
        <p:nvSpPr>
          <p:cNvPr id="13" name="ZoneTexte 12">
            <a:extLst>
              <a:ext uri="{FF2B5EF4-FFF2-40B4-BE49-F238E27FC236}">
                <a16:creationId xmlns:a16="http://schemas.microsoft.com/office/drawing/2014/main" id="{DE702D13-7EA1-5671-1866-FBEC49937C06}"/>
              </a:ext>
            </a:extLst>
          </p:cNvPr>
          <p:cNvSpPr txBox="1"/>
          <p:nvPr/>
        </p:nvSpPr>
        <p:spPr>
          <a:xfrm>
            <a:off x="7325115" y="1929370"/>
            <a:ext cx="2686452" cy="369332"/>
          </a:xfrm>
          <a:custGeom>
            <a:avLst/>
            <a:gdLst>
              <a:gd name="connsiteX0" fmla="*/ 0 w 2686452"/>
              <a:gd name="connsiteY0" fmla="*/ 0 h 369332"/>
              <a:gd name="connsiteX1" fmla="*/ 537290 w 2686452"/>
              <a:gd name="connsiteY1" fmla="*/ 0 h 369332"/>
              <a:gd name="connsiteX2" fmla="*/ 1047716 w 2686452"/>
              <a:gd name="connsiteY2" fmla="*/ 0 h 369332"/>
              <a:gd name="connsiteX3" fmla="*/ 1611871 w 2686452"/>
              <a:gd name="connsiteY3" fmla="*/ 0 h 369332"/>
              <a:gd name="connsiteX4" fmla="*/ 2068568 w 2686452"/>
              <a:gd name="connsiteY4" fmla="*/ 0 h 369332"/>
              <a:gd name="connsiteX5" fmla="*/ 2686452 w 2686452"/>
              <a:gd name="connsiteY5" fmla="*/ 0 h 369332"/>
              <a:gd name="connsiteX6" fmla="*/ 2686452 w 2686452"/>
              <a:gd name="connsiteY6" fmla="*/ 369332 h 369332"/>
              <a:gd name="connsiteX7" fmla="*/ 2122297 w 2686452"/>
              <a:gd name="connsiteY7" fmla="*/ 369332 h 369332"/>
              <a:gd name="connsiteX8" fmla="*/ 1638736 w 2686452"/>
              <a:gd name="connsiteY8" fmla="*/ 369332 h 369332"/>
              <a:gd name="connsiteX9" fmla="*/ 1128310 w 2686452"/>
              <a:gd name="connsiteY9" fmla="*/ 369332 h 369332"/>
              <a:gd name="connsiteX10" fmla="*/ 537290 w 2686452"/>
              <a:gd name="connsiteY10" fmla="*/ 369332 h 369332"/>
              <a:gd name="connsiteX11" fmla="*/ 0 w 2686452"/>
              <a:gd name="connsiteY11" fmla="*/ 369332 h 369332"/>
              <a:gd name="connsiteX12" fmla="*/ 0 w 2686452"/>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452" h="369332" fill="none" extrusionOk="0">
                <a:moveTo>
                  <a:pt x="0" y="0"/>
                </a:moveTo>
                <a:cubicBezTo>
                  <a:pt x="149547" y="-50162"/>
                  <a:pt x="361268" y="46853"/>
                  <a:pt x="537290" y="0"/>
                </a:cubicBezTo>
                <a:cubicBezTo>
                  <a:pt x="713312" y="-46853"/>
                  <a:pt x="849996" y="3597"/>
                  <a:pt x="1047716" y="0"/>
                </a:cubicBezTo>
                <a:cubicBezTo>
                  <a:pt x="1245436" y="-3597"/>
                  <a:pt x="1436560" y="18672"/>
                  <a:pt x="1611871" y="0"/>
                </a:cubicBezTo>
                <a:cubicBezTo>
                  <a:pt x="1787183" y="-18672"/>
                  <a:pt x="1927682" y="6808"/>
                  <a:pt x="2068568" y="0"/>
                </a:cubicBezTo>
                <a:cubicBezTo>
                  <a:pt x="2209454" y="-6808"/>
                  <a:pt x="2488870" y="32684"/>
                  <a:pt x="2686452" y="0"/>
                </a:cubicBezTo>
                <a:cubicBezTo>
                  <a:pt x="2727418" y="161238"/>
                  <a:pt x="2645514" y="285122"/>
                  <a:pt x="2686452" y="369332"/>
                </a:cubicBezTo>
                <a:cubicBezTo>
                  <a:pt x="2441529" y="378204"/>
                  <a:pt x="2276364" y="343821"/>
                  <a:pt x="2122297" y="369332"/>
                </a:cubicBezTo>
                <a:cubicBezTo>
                  <a:pt x="1968230" y="394843"/>
                  <a:pt x="1878680" y="328940"/>
                  <a:pt x="1638736" y="369332"/>
                </a:cubicBezTo>
                <a:cubicBezTo>
                  <a:pt x="1398792" y="409724"/>
                  <a:pt x="1312684" y="334321"/>
                  <a:pt x="1128310" y="369332"/>
                </a:cubicBezTo>
                <a:cubicBezTo>
                  <a:pt x="943936" y="404343"/>
                  <a:pt x="800083" y="365883"/>
                  <a:pt x="537290" y="369332"/>
                </a:cubicBezTo>
                <a:cubicBezTo>
                  <a:pt x="274497" y="372781"/>
                  <a:pt x="179816" y="335437"/>
                  <a:pt x="0" y="369332"/>
                </a:cubicBezTo>
                <a:cubicBezTo>
                  <a:pt x="-15226" y="258355"/>
                  <a:pt x="17907" y="168804"/>
                  <a:pt x="0" y="0"/>
                </a:cubicBezTo>
                <a:close/>
              </a:path>
              <a:path w="2686452" h="369332" stroke="0" extrusionOk="0">
                <a:moveTo>
                  <a:pt x="0" y="0"/>
                </a:moveTo>
                <a:cubicBezTo>
                  <a:pt x="221196" y="-12125"/>
                  <a:pt x="300691" y="61188"/>
                  <a:pt x="537290" y="0"/>
                </a:cubicBezTo>
                <a:cubicBezTo>
                  <a:pt x="773889" y="-61188"/>
                  <a:pt x="912014" y="13359"/>
                  <a:pt x="1074581" y="0"/>
                </a:cubicBezTo>
                <a:cubicBezTo>
                  <a:pt x="1237148" y="-13359"/>
                  <a:pt x="1414323" y="48101"/>
                  <a:pt x="1611871" y="0"/>
                </a:cubicBezTo>
                <a:cubicBezTo>
                  <a:pt x="1809419" y="-48101"/>
                  <a:pt x="1907452" y="47582"/>
                  <a:pt x="2095433" y="0"/>
                </a:cubicBezTo>
                <a:cubicBezTo>
                  <a:pt x="2283414" y="-47582"/>
                  <a:pt x="2552581" y="55036"/>
                  <a:pt x="2686452" y="0"/>
                </a:cubicBezTo>
                <a:cubicBezTo>
                  <a:pt x="2716836" y="184597"/>
                  <a:pt x="2661205" y="191430"/>
                  <a:pt x="2686452" y="369332"/>
                </a:cubicBezTo>
                <a:cubicBezTo>
                  <a:pt x="2524129" y="393629"/>
                  <a:pt x="2285221" y="339432"/>
                  <a:pt x="2176026" y="369332"/>
                </a:cubicBezTo>
                <a:cubicBezTo>
                  <a:pt x="2066831" y="399232"/>
                  <a:pt x="1746201" y="316099"/>
                  <a:pt x="1585007" y="369332"/>
                </a:cubicBezTo>
                <a:cubicBezTo>
                  <a:pt x="1423813" y="422565"/>
                  <a:pt x="1266289" y="320738"/>
                  <a:pt x="1128310" y="369332"/>
                </a:cubicBezTo>
                <a:cubicBezTo>
                  <a:pt x="990331" y="417926"/>
                  <a:pt x="801740" y="360419"/>
                  <a:pt x="644748" y="369332"/>
                </a:cubicBezTo>
                <a:cubicBezTo>
                  <a:pt x="487756" y="378245"/>
                  <a:pt x="301526" y="324479"/>
                  <a:pt x="0" y="369332"/>
                </a:cubicBezTo>
                <a:cubicBezTo>
                  <a:pt x="-7495" y="208907"/>
                  <a:pt x="29635" y="93469"/>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dirty="0">
                <a:latin typeface="Posterama" panose="020B0504020200020000" pitchFamily="34" charset="0"/>
                <a:cs typeface="Posterama" panose="020B0504020200020000" pitchFamily="34" charset="0"/>
              </a:rPr>
              <a:t>Pôle Recherche « Eau »</a:t>
            </a:r>
          </a:p>
        </p:txBody>
      </p:sp>
      <p:sp>
        <p:nvSpPr>
          <p:cNvPr id="14" name="ZoneTexte 13">
            <a:extLst>
              <a:ext uri="{FF2B5EF4-FFF2-40B4-BE49-F238E27FC236}">
                <a16:creationId xmlns:a16="http://schemas.microsoft.com/office/drawing/2014/main" id="{FE82FBD9-17D9-4620-1FEC-DFFAFD2F197E}"/>
              </a:ext>
            </a:extLst>
          </p:cNvPr>
          <p:cNvSpPr txBox="1"/>
          <p:nvPr/>
        </p:nvSpPr>
        <p:spPr>
          <a:xfrm>
            <a:off x="9775003" y="2779143"/>
            <a:ext cx="1800200" cy="369332"/>
          </a:xfrm>
          <a:custGeom>
            <a:avLst/>
            <a:gdLst>
              <a:gd name="connsiteX0" fmla="*/ 0 w 1800200"/>
              <a:gd name="connsiteY0" fmla="*/ 0 h 369332"/>
              <a:gd name="connsiteX1" fmla="*/ 432048 w 1800200"/>
              <a:gd name="connsiteY1" fmla="*/ 0 h 369332"/>
              <a:gd name="connsiteX2" fmla="*/ 882098 w 1800200"/>
              <a:gd name="connsiteY2" fmla="*/ 0 h 369332"/>
              <a:gd name="connsiteX3" fmla="*/ 1350150 w 1800200"/>
              <a:gd name="connsiteY3" fmla="*/ 0 h 369332"/>
              <a:gd name="connsiteX4" fmla="*/ 1800200 w 1800200"/>
              <a:gd name="connsiteY4" fmla="*/ 0 h 369332"/>
              <a:gd name="connsiteX5" fmla="*/ 1800200 w 1800200"/>
              <a:gd name="connsiteY5" fmla="*/ 369332 h 369332"/>
              <a:gd name="connsiteX6" fmla="*/ 1332148 w 1800200"/>
              <a:gd name="connsiteY6" fmla="*/ 369332 h 369332"/>
              <a:gd name="connsiteX7" fmla="*/ 918102 w 1800200"/>
              <a:gd name="connsiteY7" fmla="*/ 369332 h 369332"/>
              <a:gd name="connsiteX8" fmla="*/ 432048 w 1800200"/>
              <a:gd name="connsiteY8" fmla="*/ 369332 h 369332"/>
              <a:gd name="connsiteX9" fmla="*/ 0 w 1800200"/>
              <a:gd name="connsiteY9" fmla="*/ 369332 h 369332"/>
              <a:gd name="connsiteX10" fmla="*/ 0 w 1800200"/>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200" h="369332" fill="none" extrusionOk="0">
                <a:moveTo>
                  <a:pt x="0" y="0"/>
                </a:moveTo>
                <a:cubicBezTo>
                  <a:pt x="174552" y="-45315"/>
                  <a:pt x="245683" y="23602"/>
                  <a:pt x="432048" y="0"/>
                </a:cubicBezTo>
                <a:cubicBezTo>
                  <a:pt x="618413" y="-23602"/>
                  <a:pt x="744897" y="48478"/>
                  <a:pt x="882098" y="0"/>
                </a:cubicBezTo>
                <a:cubicBezTo>
                  <a:pt x="1019299" y="-48478"/>
                  <a:pt x="1235282" y="10838"/>
                  <a:pt x="1350150" y="0"/>
                </a:cubicBezTo>
                <a:cubicBezTo>
                  <a:pt x="1465018" y="-10838"/>
                  <a:pt x="1671770" y="7193"/>
                  <a:pt x="1800200" y="0"/>
                </a:cubicBezTo>
                <a:cubicBezTo>
                  <a:pt x="1830874" y="128043"/>
                  <a:pt x="1774746" y="217769"/>
                  <a:pt x="1800200" y="369332"/>
                </a:cubicBezTo>
                <a:cubicBezTo>
                  <a:pt x="1646649" y="373302"/>
                  <a:pt x="1454750" y="328105"/>
                  <a:pt x="1332148" y="369332"/>
                </a:cubicBezTo>
                <a:cubicBezTo>
                  <a:pt x="1209546" y="410559"/>
                  <a:pt x="1088355" y="347135"/>
                  <a:pt x="918102" y="369332"/>
                </a:cubicBezTo>
                <a:cubicBezTo>
                  <a:pt x="747849" y="391529"/>
                  <a:pt x="640915" y="343569"/>
                  <a:pt x="432048" y="369332"/>
                </a:cubicBezTo>
                <a:cubicBezTo>
                  <a:pt x="223181" y="395095"/>
                  <a:pt x="149566" y="341175"/>
                  <a:pt x="0" y="369332"/>
                </a:cubicBezTo>
                <a:cubicBezTo>
                  <a:pt x="-1380" y="208020"/>
                  <a:pt x="33289" y="85651"/>
                  <a:pt x="0" y="0"/>
                </a:cubicBezTo>
                <a:close/>
              </a:path>
              <a:path w="1800200" h="369332" stroke="0" extrusionOk="0">
                <a:moveTo>
                  <a:pt x="0" y="0"/>
                </a:moveTo>
                <a:cubicBezTo>
                  <a:pt x="106592" y="-32495"/>
                  <a:pt x="233175" y="24845"/>
                  <a:pt x="450050" y="0"/>
                </a:cubicBezTo>
                <a:cubicBezTo>
                  <a:pt x="666925" y="-24845"/>
                  <a:pt x="719535" y="18250"/>
                  <a:pt x="900100" y="0"/>
                </a:cubicBezTo>
                <a:cubicBezTo>
                  <a:pt x="1080665" y="-18250"/>
                  <a:pt x="1176590" y="50118"/>
                  <a:pt x="1350150" y="0"/>
                </a:cubicBezTo>
                <a:cubicBezTo>
                  <a:pt x="1523710" y="-50118"/>
                  <a:pt x="1626393" y="15983"/>
                  <a:pt x="1800200" y="0"/>
                </a:cubicBezTo>
                <a:cubicBezTo>
                  <a:pt x="1810131" y="122794"/>
                  <a:pt x="1791469" y="264381"/>
                  <a:pt x="1800200" y="369332"/>
                </a:cubicBezTo>
                <a:cubicBezTo>
                  <a:pt x="1659674" y="384523"/>
                  <a:pt x="1470485" y="353520"/>
                  <a:pt x="1332148" y="369332"/>
                </a:cubicBezTo>
                <a:cubicBezTo>
                  <a:pt x="1193811" y="385144"/>
                  <a:pt x="990839" y="346631"/>
                  <a:pt x="864096" y="369332"/>
                </a:cubicBezTo>
                <a:cubicBezTo>
                  <a:pt x="737353" y="392033"/>
                  <a:pt x="177531" y="317543"/>
                  <a:pt x="0" y="369332"/>
                </a:cubicBezTo>
                <a:cubicBezTo>
                  <a:pt x="-12512" y="222157"/>
                  <a:pt x="28288" y="13663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strike="sngStrike" dirty="0">
                <a:latin typeface="Posterama" panose="020B0504020200020000" pitchFamily="34" charset="0"/>
                <a:cs typeface="Posterama" panose="020B0504020200020000" pitchFamily="34" charset="0"/>
              </a:rPr>
              <a:t>Opportunisme</a:t>
            </a:r>
          </a:p>
        </p:txBody>
      </p:sp>
      <p:sp>
        <p:nvSpPr>
          <p:cNvPr id="6" name="Titre 1">
            <a:extLst>
              <a:ext uri="{FF2B5EF4-FFF2-40B4-BE49-F238E27FC236}">
                <a16:creationId xmlns:a16="http://schemas.microsoft.com/office/drawing/2014/main" id="{C96DA721-CFEC-7BD4-0AA0-30F62AF283E0}"/>
              </a:ext>
            </a:extLst>
          </p:cNvPr>
          <p:cNvSpPr>
            <a:spLocks noGrp="1"/>
          </p:cNvSpPr>
          <p:nvPr>
            <p:ph type="title"/>
          </p:nvPr>
        </p:nvSpPr>
        <p:spPr>
          <a:xfrm>
            <a:off x="2162901" y="79508"/>
            <a:ext cx="9288319" cy="465038"/>
          </a:xfrm>
        </p:spPr>
        <p:txBody>
          <a:bodyPr>
            <a:noAutofit/>
          </a:bodyPr>
          <a:lstStyle/>
          <a:p>
            <a:pPr algn="ctr"/>
            <a:r>
              <a:rPr lang="fr-FR" sz="4000" dirty="0"/>
              <a:t>Communauté </a:t>
            </a:r>
            <a:r>
              <a:rPr lang="fr-FR" sz="4000" b="1" i="1" dirty="0" err="1">
                <a:solidFill>
                  <a:srgbClr val="00B050"/>
                </a:solidFill>
              </a:rPr>
              <a:t>ConnecSenS</a:t>
            </a:r>
            <a:endParaRPr lang="en-GB" sz="4000" b="1" i="1" dirty="0">
              <a:solidFill>
                <a:srgbClr val="00B050"/>
              </a:solidFill>
            </a:endParaRPr>
          </a:p>
        </p:txBody>
      </p:sp>
      <p:sp>
        <p:nvSpPr>
          <p:cNvPr id="7" name="Rectangle 6">
            <a:extLst>
              <a:ext uri="{FF2B5EF4-FFF2-40B4-BE49-F238E27FC236}">
                <a16:creationId xmlns:a16="http://schemas.microsoft.com/office/drawing/2014/main" id="{982A5246-840F-A9A9-990C-6B8B837BF162}"/>
              </a:ext>
            </a:extLst>
          </p:cNvPr>
          <p:cNvSpPr/>
          <p:nvPr/>
        </p:nvSpPr>
        <p:spPr>
          <a:xfrm>
            <a:off x="7223597" y="890735"/>
            <a:ext cx="2904851" cy="1627534"/>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oneTexte 1">
            <a:extLst>
              <a:ext uri="{FF2B5EF4-FFF2-40B4-BE49-F238E27FC236}">
                <a16:creationId xmlns:a16="http://schemas.microsoft.com/office/drawing/2014/main" id="{B94DC20A-10CD-7D30-8381-FC49DFEF6549}"/>
              </a:ext>
            </a:extLst>
          </p:cNvPr>
          <p:cNvSpPr txBox="1"/>
          <p:nvPr/>
        </p:nvSpPr>
        <p:spPr>
          <a:xfrm>
            <a:off x="7481884" y="4421835"/>
            <a:ext cx="2651469" cy="369332"/>
          </a:xfrm>
          <a:custGeom>
            <a:avLst/>
            <a:gdLst>
              <a:gd name="connsiteX0" fmla="*/ 0 w 2651469"/>
              <a:gd name="connsiteY0" fmla="*/ 0 h 369332"/>
              <a:gd name="connsiteX1" fmla="*/ 530294 w 2651469"/>
              <a:gd name="connsiteY1" fmla="*/ 0 h 369332"/>
              <a:gd name="connsiteX2" fmla="*/ 1034073 w 2651469"/>
              <a:gd name="connsiteY2" fmla="*/ 0 h 369332"/>
              <a:gd name="connsiteX3" fmla="*/ 1590881 w 2651469"/>
              <a:gd name="connsiteY3" fmla="*/ 0 h 369332"/>
              <a:gd name="connsiteX4" fmla="*/ 2041631 w 2651469"/>
              <a:gd name="connsiteY4" fmla="*/ 0 h 369332"/>
              <a:gd name="connsiteX5" fmla="*/ 2651469 w 2651469"/>
              <a:gd name="connsiteY5" fmla="*/ 0 h 369332"/>
              <a:gd name="connsiteX6" fmla="*/ 2651469 w 2651469"/>
              <a:gd name="connsiteY6" fmla="*/ 369332 h 369332"/>
              <a:gd name="connsiteX7" fmla="*/ 2094661 w 2651469"/>
              <a:gd name="connsiteY7" fmla="*/ 369332 h 369332"/>
              <a:gd name="connsiteX8" fmla="*/ 1617396 w 2651469"/>
              <a:gd name="connsiteY8" fmla="*/ 369332 h 369332"/>
              <a:gd name="connsiteX9" fmla="*/ 1113617 w 2651469"/>
              <a:gd name="connsiteY9" fmla="*/ 369332 h 369332"/>
              <a:gd name="connsiteX10" fmla="*/ 530294 w 2651469"/>
              <a:gd name="connsiteY10" fmla="*/ 369332 h 369332"/>
              <a:gd name="connsiteX11" fmla="*/ 0 w 2651469"/>
              <a:gd name="connsiteY11" fmla="*/ 369332 h 369332"/>
              <a:gd name="connsiteX12" fmla="*/ 0 w 2651469"/>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469" h="369332" fill="none" extrusionOk="0">
                <a:moveTo>
                  <a:pt x="0" y="0"/>
                </a:moveTo>
                <a:cubicBezTo>
                  <a:pt x="175840" y="-61086"/>
                  <a:pt x="393443" y="58655"/>
                  <a:pt x="530294" y="0"/>
                </a:cubicBezTo>
                <a:cubicBezTo>
                  <a:pt x="667145" y="-58655"/>
                  <a:pt x="905235" y="56458"/>
                  <a:pt x="1034073" y="0"/>
                </a:cubicBezTo>
                <a:cubicBezTo>
                  <a:pt x="1162911" y="-56458"/>
                  <a:pt x="1433023" y="14978"/>
                  <a:pt x="1590881" y="0"/>
                </a:cubicBezTo>
                <a:cubicBezTo>
                  <a:pt x="1748739" y="-14978"/>
                  <a:pt x="1907755" y="19223"/>
                  <a:pt x="2041631" y="0"/>
                </a:cubicBezTo>
                <a:cubicBezTo>
                  <a:pt x="2175507" y="-19223"/>
                  <a:pt x="2356523" y="65883"/>
                  <a:pt x="2651469" y="0"/>
                </a:cubicBezTo>
                <a:cubicBezTo>
                  <a:pt x="2692435" y="161238"/>
                  <a:pt x="2610531" y="285122"/>
                  <a:pt x="2651469" y="369332"/>
                </a:cubicBezTo>
                <a:cubicBezTo>
                  <a:pt x="2435997" y="424946"/>
                  <a:pt x="2357420" y="311186"/>
                  <a:pt x="2094661" y="369332"/>
                </a:cubicBezTo>
                <a:cubicBezTo>
                  <a:pt x="1831902" y="427478"/>
                  <a:pt x="1790129" y="341367"/>
                  <a:pt x="1617396" y="369332"/>
                </a:cubicBezTo>
                <a:cubicBezTo>
                  <a:pt x="1444664" y="397297"/>
                  <a:pt x="1268745" y="311952"/>
                  <a:pt x="1113617" y="369332"/>
                </a:cubicBezTo>
                <a:cubicBezTo>
                  <a:pt x="958489" y="426712"/>
                  <a:pt x="810109" y="359635"/>
                  <a:pt x="530294" y="369332"/>
                </a:cubicBezTo>
                <a:cubicBezTo>
                  <a:pt x="250479" y="379029"/>
                  <a:pt x="213708" y="312861"/>
                  <a:pt x="0" y="369332"/>
                </a:cubicBezTo>
                <a:cubicBezTo>
                  <a:pt x="-15226" y="258355"/>
                  <a:pt x="17907" y="168804"/>
                  <a:pt x="0" y="0"/>
                </a:cubicBezTo>
                <a:close/>
              </a:path>
              <a:path w="2651469" h="369332" stroke="0" extrusionOk="0">
                <a:moveTo>
                  <a:pt x="0" y="0"/>
                </a:moveTo>
                <a:cubicBezTo>
                  <a:pt x="171068" y="-6417"/>
                  <a:pt x="381123" y="13625"/>
                  <a:pt x="530294" y="0"/>
                </a:cubicBezTo>
                <a:cubicBezTo>
                  <a:pt x="679465" y="-13625"/>
                  <a:pt x="803744" y="43169"/>
                  <a:pt x="1060588" y="0"/>
                </a:cubicBezTo>
                <a:cubicBezTo>
                  <a:pt x="1317432" y="-43169"/>
                  <a:pt x="1427651" y="538"/>
                  <a:pt x="1590881" y="0"/>
                </a:cubicBezTo>
                <a:cubicBezTo>
                  <a:pt x="1754111" y="-538"/>
                  <a:pt x="1930512" y="27387"/>
                  <a:pt x="2068146" y="0"/>
                </a:cubicBezTo>
                <a:cubicBezTo>
                  <a:pt x="2205781" y="-27387"/>
                  <a:pt x="2452291" y="28491"/>
                  <a:pt x="2651469" y="0"/>
                </a:cubicBezTo>
                <a:cubicBezTo>
                  <a:pt x="2681853" y="184597"/>
                  <a:pt x="2626222" y="191430"/>
                  <a:pt x="2651469" y="369332"/>
                </a:cubicBezTo>
                <a:cubicBezTo>
                  <a:pt x="2485061" y="369790"/>
                  <a:pt x="2273679" y="326013"/>
                  <a:pt x="2147690" y="369332"/>
                </a:cubicBezTo>
                <a:cubicBezTo>
                  <a:pt x="2021701" y="412651"/>
                  <a:pt x="1689021" y="310172"/>
                  <a:pt x="1564367" y="369332"/>
                </a:cubicBezTo>
                <a:cubicBezTo>
                  <a:pt x="1439713" y="428492"/>
                  <a:pt x="1327503" y="362891"/>
                  <a:pt x="1113617" y="369332"/>
                </a:cubicBezTo>
                <a:cubicBezTo>
                  <a:pt x="899731" y="375773"/>
                  <a:pt x="744169" y="344106"/>
                  <a:pt x="636353" y="369332"/>
                </a:cubicBezTo>
                <a:cubicBezTo>
                  <a:pt x="528537" y="394558"/>
                  <a:pt x="199659" y="365930"/>
                  <a:pt x="0" y="369332"/>
                </a:cubicBezTo>
                <a:cubicBezTo>
                  <a:pt x="-7495" y="208907"/>
                  <a:pt x="29635" y="93469"/>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72717956">
                  <a:prstGeom prst="rect">
                    <a:avLst/>
                  </a:prstGeom>
                  <ask:type>
                    <ask:lineSketchScribble/>
                  </ask:type>
                </ask:lineSketchStyleProps>
              </a:ext>
            </a:extLst>
          </a:ln>
        </p:spPr>
        <p:txBody>
          <a:bodyPr wrap="square" rtlCol="0">
            <a:spAutoFit/>
          </a:bodyPr>
          <a:lstStyle/>
          <a:p>
            <a:r>
              <a:rPr lang="fr-FR" dirty="0">
                <a:latin typeface="Posterama" panose="020B0504020200020000" pitchFamily="34" charset="0"/>
                <a:cs typeface="Posterama" panose="020B0504020200020000" pitchFamily="34" charset="0"/>
              </a:rPr>
              <a:t>S’inscrire sur la durée</a:t>
            </a:r>
          </a:p>
        </p:txBody>
      </p:sp>
      <p:pic>
        <p:nvPicPr>
          <p:cNvPr id="3" name="Image 2">
            <a:extLst>
              <a:ext uri="{FF2B5EF4-FFF2-40B4-BE49-F238E27FC236}">
                <a16:creationId xmlns:a16="http://schemas.microsoft.com/office/drawing/2014/main" id="{05823825-4CBB-4F77-CEC5-4434CAD9DA5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95005" y="6096073"/>
            <a:ext cx="4259591" cy="653082"/>
          </a:xfrm>
          <a:prstGeom prst="rect">
            <a:avLst/>
          </a:prstGeom>
        </p:spPr>
      </p:pic>
      <p:pic>
        <p:nvPicPr>
          <p:cNvPr id="5" name="Image 4">
            <a:extLst>
              <a:ext uri="{FF2B5EF4-FFF2-40B4-BE49-F238E27FC236}">
                <a16:creationId xmlns:a16="http://schemas.microsoft.com/office/drawing/2014/main" id="{37C3DE82-17E0-F61C-56C0-F6C6E786814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20642" y="6183184"/>
            <a:ext cx="1253586" cy="505646"/>
          </a:xfrm>
          <a:prstGeom prst="rect">
            <a:avLst/>
          </a:prstGeom>
          <a:solidFill>
            <a:schemeClr val="bg1"/>
          </a:solidFill>
        </p:spPr>
      </p:pic>
    </p:spTree>
    <p:extLst>
      <p:ext uri="{BB962C8B-B14F-4D97-AF65-F5344CB8AC3E}">
        <p14:creationId xmlns:p14="http://schemas.microsoft.com/office/powerpoint/2010/main" val="2442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6366" y="183722"/>
            <a:ext cx="9288319" cy="465038"/>
          </a:xfrm>
        </p:spPr>
        <p:txBody>
          <a:bodyPr>
            <a:noAutofit/>
          </a:bodyPr>
          <a:lstStyle/>
          <a:p>
            <a:pPr algn="ctr"/>
            <a:r>
              <a:rPr lang="fr-FR" sz="3600" dirty="0"/>
              <a:t>Sites équipés du réseau </a:t>
            </a:r>
            <a:r>
              <a:rPr lang="fr-FR" sz="3600" b="1" i="1" dirty="0" err="1">
                <a:solidFill>
                  <a:srgbClr val="00B050"/>
                </a:solidFill>
              </a:rPr>
              <a:t>ConnecSenS</a:t>
            </a:r>
            <a:endParaRPr lang="en-GB" sz="3600" b="1" i="1" dirty="0">
              <a:solidFill>
                <a:srgbClr val="00B050"/>
              </a:solidFill>
            </a:endParaRPr>
          </a:p>
        </p:txBody>
      </p:sp>
      <p:pic>
        <p:nvPicPr>
          <p:cNvPr id="35" name="Image 34">
            <a:extLst>
              <a:ext uri="{FF2B5EF4-FFF2-40B4-BE49-F238E27FC236}">
                <a16:creationId xmlns:a16="http://schemas.microsoft.com/office/drawing/2014/main" id="{F64004E5-A019-4C3D-A67E-435B70DFA46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5908" y="292925"/>
            <a:ext cx="1041620" cy="60631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A0118DB0-345F-7E09-A488-ECCDA2AEB80A}"/>
              </a:ext>
            </a:extLst>
          </p:cNvPr>
          <p:cNvPicPr>
            <a:picLocks noChangeAspect="1"/>
          </p:cNvPicPr>
          <p:nvPr/>
        </p:nvPicPr>
        <p:blipFill>
          <a:blip r:embed="rId3"/>
          <a:stretch/>
        </p:blipFill>
        <p:spPr bwMode="auto">
          <a:xfrm>
            <a:off x="3575720" y="760733"/>
            <a:ext cx="5542194" cy="6097267"/>
          </a:xfrm>
          <a:prstGeom prst="rect">
            <a:avLst/>
          </a:prstGeom>
        </p:spPr>
      </p:pic>
      <p:pic>
        <p:nvPicPr>
          <p:cNvPr id="17" name="Image 16">
            <a:extLst>
              <a:ext uri="{FF2B5EF4-FFF2-40B4-BE49-F238E27FC236}">
                <a16:creationId xmlns:a16="http://schemas.microsoft.com/office/drawing/2014/main" id="{219E2CDD-10B7-7330-627F-2D3F6A199AE2}"/>
              </a:ext>
            </a:extLst>
          </p:cNvPr>
          <p:cNvPicPr>
            <a:picLocks noChangeAspect="1"/>
          </p:cNvPicPr>
          <p:nvPr/>
        </p:nvPicPr>
        <p:blipFill>
          <a:blip r:embed="rId4"/>
          <a:stretch/>
        </p:blipFill>
        <p:spPr bwMode="auto">
          <a:xfrm>
            <a:off x="3742673" y="1063676"/>
            <a:ext cx="871254" cy="500164"/>
          </a:xfrm>
          <a:prstGeom prst="roundRect">
            <a:avLst>
              <a:gd name="adj" fmla="val 8594"/>
            </a:avLst>
          </a:prstGeom>
          <a:solidFill>
            <a:srgbClr val="FFFFFF">
              <a:shade val="85000"/>
            </a:srgbClr>
          </a:solidFill>
          <a:ln>
            <a:noFill/>
          </a:ln>
          <a:effectLst>
            <a:reflection blurRad="12700" stA="38000" endPos="28000" dist="5000" dir="2100000" sy="-100000" algn="bl" rotWithShape="0"/>
          </a:effectLst>
        </p:spPr>
      </p:pic>
      <p:pic>
        <p:nvPicPr>
          <p:cNvPr id="19" name="Image 18" descr="Une image contenant texte&#10;&#10;Description générée automatiquement">
            <a:extLst>
              <a:ext uri="{FF2B5EF4-FFF2-40B4-BE49-F238E27FC236}">
                <a16:creationId xmlns:a16="http://schemas.microsoft.com/office/drawing/2014/main" id="{BACBBFD7-6616-A213-5E7B-EBB3D69BEE01}"/>
              </a:ext>
            </a:extLst>
          </p:cNvPr>
          <p:cNvPicPr>
            <a:picLocks noChangeAspect="1"/>
          </p:cNvPicPr>
          <p:nvPr/>
        </p:nvPicPr>
        <p:blipFill>
          <a:blip r:embed="rId5"/>
          <a:stretch/>
        </p:blipFill>
        <p:spPr bwMode="auto">
          <a:xfrm>
            <a:off x="5764378" y="4134216"/>
            <a:ext cx="263871" cy="265691"/>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916046B6-694A-AD4E-A444-B0FAA0198DF1}"/>
              </a:ext>
            </a:extLst>
          </p:cNvPr>
          <p:cNvPicPr>
            <a:picLocks noChangeAspect="1"/>
          </p:cNvPicPr>
          <p:nvPr/>
        </p:nvPicPr>
        <p:blipFill>
          <a:blip r:embed="rId5"/>
          <a:stretch/>
        </p:blipFill>
        <p:spPr bwMode="auto">
          <a:xfrm>
            <a:off x="7213592" y="5893377"/>
            <a:ext cx="263871" cy="265691"/>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829E85F2-9CDE-D5D7-2334-378D4F6981A7}"/>
              </a:ext>
            </a:extLst>
          </p:cNvPr>
          <p:cNvPicPr>
            <a:picLocks noChangeAspect="1"/>
          </p:cNvPicPr>
          <p:nvPr/>
        </p:nvPicPr>
        <p:blipFill>
          <a:blip r:embed="rId5"/>
          <a:stretch/>
        </p:blipFill>
        <p:spPr bwMode="auto">
          <a:xfrm>
            <a:off x="7880833" y="2352566"/>
            <a:ext cx="263871" cy="265691"/>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6EEBB128-4108-F4BC-9231-12786B3155E9}"/>
              </a:ext>
            </a:extLst>
          </p:cNvPr>
          <p:cNvPicPr>
            <a:picLocks noChangeAspect="1"/>
          </p:cNvPicPr>
          <p:nvPr/>
        </p:nvPicPr>
        <p:blipFill>
          <a:blip r:embed="rId5"/>
          <a:stretch/>
        </p:blipFill>
        <p:spPr bwMode="auto">
          <a:xfrm>
            <a:off x="7213592" y="797985"/>
            <a:ext cx="263871" cy="265691"/>
          </a:xfrm>
          <a:prstGeom prst="rect">
            <a:avLst/>
          </a:prstGeom>
        </p:spPr>
      </p:pic>
      <p:pic>
        <p:nvPicPr>
          <p:cNvPr id="23" name="Image 22">
            <a:extLst>
              <a:ext uri="{FF2B5EF4-FFF2-40B4-BE49-F238E27FC236}">
                <a16:creationId xmlns:a16="http://schemas.microsoft.com/office/drawing/2014/main" id="{28C67004-E504-5CF5-9D2F-F596C9D7A8B3}"/>
              </a:ext>
            </a:extLst>
          </p:cNvPr>
          <p:cNvPicPr>
            <a:picLocks noChangeAspect="1"/>
          </p:cNvPicPr>
          <p:nvPr/>
        </p:nvPicPr>
        <p:blipFill>
          <a:blip r:embed="rId6"/>
          <a:stretch/>
        </p:blipFill>
        <p:spPr bwMode="auto">
          <a:xfrm>
            <a:off x="8415534" y="760733"/>
            <a:ext cx="2206805" cy="1655104"/>
          </a:xfrm>
          <a:prstGeom prst="rect">
            <a:avLst/>
          </a:prstGeom>
        </p:spPr>
      </p:pic>
      <p:pic>
        <p:nvPicPr>
          <p:cNvPr id="24" name="Image 23">
            <a:extLst>
              <a:ext uri="{FF2B5EF4-FFF2-40B4-BE49-F238E27FC236}">
                <a16:creationId xmlns:a16="http://schemas.microsoft.com/office/drawing/2014/main" id="{16DF96FD-502A-70FC-09EF-3238A2983AB1}"/>
              </a:ext>
            </a:extLst>
          </p:cNvPr>
          <p:cNvPicPr>
            <a:picLocks noChangeAspect="1"/>
          </p:cNvPicPr>
          <p:nvPr/>
        </p:nvPicPr>
        <p:blipFill>
          <a:blip r:embed="rId7"/>
          <a:stretch/>
        </p:blipFill>
        <p:spPr bwMode="auto">
          <a:xfrm>
            <a:off x="10241771" y="1063676"/>
            <a:ext cx="1122882" cy="1497176"/>
          </a:xfrm>
          <a:prstGeom prst="rect">
            <a:avLst/>
          </a:prstGeom>
        </p:spPr>
      </p:pic>
      <p:sp>
        <p:nvSpPr>
          <p:cNvPr id="38" name="Flèche : droite 37">
            <a:extLst>
              <a:ext uri="{FF2B5EF4-FFF2-40B4-BE49-F238E27FC236}">
                <a16:creationId xmlns:a16="http://schemas.microsoft.com/office/drawing/2014/main" id="{3408AE76-09D8-816F-885A-109B7C5873ED}"/>
              </a:ext>
            </a:extLst>
          </p:cNvPr>
          <p:cNvSpPr/>
          <p:nvPr/>
        </p:nvSpPr>
        <p:spPr bwMode="auto">
          <a:xfrm rot="862643">
            <a:off x="7636995" y="940168"/>
            <a:ext cx="1050642" cy="247018"/>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Flèche : droite 38">
            <a:extLst>
              <a:ext uri="{FF2B5EF4-FFF2-40B4-BE49-F238E27FC236}">
                <a16:creationId xmlns:a16="http://schemas.microsoft.com/office/drawing/2014/main" id="{CD477B34-C4B2-15DA-52CB-23F00B35162D}"/>
              </a:ext>
            </a:extLst>
          </p:cNvPr>
          <p:cNvSpPr/>
          <p:nvPr/>
        </p:nvSpPr>
        <p:spPr bwMode="auto">
          <a:xfrm rot="1536508">
            <a:off x="8164096" y="2731875"/>
            <a:ext cx="1050642" cy="247018"/>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40" name="Image 39" descr="Une image contenant arbre, herbe, extérieur, plante&#10;&#10;Description générée automatiquement">
            <a:extLst>
              <a:ext uri="{FF2B5EF4-FFF2-40B4-BE49-F238E27FC236}">
                <a16:creationId xmlns:a16="http://schemas.microsoft.com/office/drawing/2014/main" id="{5100327F-C586-A249-0A1B-C0B3B85F6BA3}"/>
              </a:ext>
            </a:extLst>
          </p:cNvPr>
          <p:cNvPicPr>
            <a:picLocks noChangeAspect="1"/>
          </p:cNvPicPr>
          <p:nvPr/>
        </p:nvPicPr>
        <p:blipFill>
          <a:blip r:embed="rId8"/>
          <a:stretch/>
        </p:blipFill>
        <p:spPr bwMode="auto">
          <a:xfrm>
            <a:off x="9364862" y="2855384"/>
            <a:ext cx="1898199" cy="1423650"/>
          </a:xfrm>
          <a:prstGeom prst="rect">
            <a:avLst/>
          </a:prstGeom>
        </p:spPr>
      </p:pic>
      <p:pic>
        <p:nvPicPr>
          <p:cNvPr id="41" name="Image 40" descr="Une image contenant arbre, ciel, extérieur, personne&#10;&#10;Description générée automatiquement">
            <a:extLst>
              <a:ext uri="{FF2B5EF4-FFF2-40B4-BE49-F238E27FC236}">
                <a16:creationId xmlns:a16="http://schemas.microsoft.com/office/drawing/2014/main" id="{EC7A9243-8108-2A56-5882-E364BB3F1077}"/>
              </a:ext>
            </a:extLst>
          </p:cNvPr>
          <p:cNvPicPr>
            <a:picLocks noChangeAspect="1"/>
          </p:cNvPicPr>
          <p:nvPr/>
        </p:nvPicPr>
        <p:blipFill>
          <a:blip r:embed="rId9"/>
          <a:stretch/>
        </p:blipFill>
        <p:spPr bwMode="auto">
          <a:xfrm rot="5400000">
            <a:off x="9239345" y="4809553"/>
            <a:ext cx="2312819" cy="1734615"/>
          </a:xfrm>
          <a:prstGeom prst="rect">
            <a:avLst/>
          </a:prstGeom>
        </p:spPr>
      </p:pic>
      <p:sp>
        <p:nvSpPr>
          <p:cNvPr id="42" name="Flèche : droite 41">
            <a:extLst>
              <a:ext uri="{FF2B5EF4-FFF2-40B4-BE49-F238E27FC236}">
                <a16:creationId xmlns:a16="http://schemas.microsoft.com/office/drawing/2014/main" id="{5482C628-9FB9-6851-4226-41F5CBEC6296}"/>
              </a:ext>
            </a:extLst>
          </p:cNvPr>
          <p:cNvSpPr/>
          <p:nvPr/>
        </p:nvSpPr>
        <p:spPr bwMode="auto">
          <a:xfrm>
            <a:off x="7598597" y="5893377"/>
            <a:ext cx="1766265" cy="265691"/>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3" name="ZoneTexte 42">
            <a:extLst>
              <a:ext uri="{FF2B5EF4-FFF2-40B4-BE49-F238E27FC236}">
                <a16:creationId xmlns:a16="http://schemas.microsoft.com/office/drawing/2014/main" id="{3B6C837A-CAC5-03C1-F91C-819C6E40D510}"/>
              </a:ext>
            </a:extLst>
          </p:cNvPr>
          <p:cNvSpPr txBox="1"/>
          <p:nvPr/>
        </p:nvSpPr>
        <p:spPr bwMode="auto">
          <a:xfrm>
            <a:off x="9615059" y="4370900"/>
            <a:ext cx="156138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Auzon- Geolab</a:t>
            </a:r>
            <a:endParaRPr lang="en-GB">
              <a:solidFill>
                <a:srgbClr val="FF0000"/>
              </a:solidFill>
            </a:endParaRPr>
          </a:p>
        </p:txBody>
      </p:sp>
      <p:sp>
        <p:nvSpPr>
          <p:cNvPr id="44" name="Flèche : droite 43">
            <a:extLst>
              <a:ext uri="{FF2B5EF4-FFF2-40B4-BE49-F238E27FC236}">
                <a16:creationId xmlns:a16="http://schemas.microsoft.com/office/drawing/2014/main" id="{238E7B39-450F-25AE-631E-9DE0C62F0BC1}"/>
              </a:ext>
            </a:extLst>
          </p:cNvPr>
          <p:cNvSpPr/>
          <p:nvPr/>
        </p:nvSpPr>
        <p:spPr bwMode="auto">
          <a:xfrm rot="10357340">
            <a:off x="3084447" y="4324750"/>
            <a:ext cx="2655821" cy="211723"/>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pic>
        <p:nvPicPr>
          <p:cNvPr id="45" name="Image 44" descr="Une image contenant eau, ciel, bateau, extérieur&#10;&#10;Description générée automatiquement">
            <a:extLst>
              <a:ext uri="{FF2B5EF4-FFF2-40B4-BE49-F238E27FC236}">
                <a16:creationId xmlns:a16="http://schemas.microsoft.com/office/drawing/2014/main" id="{24769F57-06FC-CA8A-3398-A5BDDBCA6356}"/>
              </a:ext>
            </a:extLst>
          </p:cNvPr>
          <p:cNvPicPr>
            <a:picLocks noChangeAspect="1"/>
          </p:cNvPicPr>
          <p:nvPr/>
        </p:nvPicPr>
        <p:blipFill rotWithShape="1">
          <a:blip r:embed="rId10"/>
          <a:srcRect t="9493" b="18283"/>
          <a:stretch/>
        </p:blipFill>
        <p:spPr bwMode="auto">
          <a:xfrm>
            <a:off x="909240" y="3655726"/>
            <a:ext cx="2042286" cy="1443066"/>
          </a:xfrm>
          <a:prstGeom prst="rect">
            <a:avLst/>
          </a:prstGeom>
        </p:spPr>
      </p:pic>
      <p:sp>
        <p:nvSpPr>
          <p:cNvPr id="46" name="ZoneTexte 45">
            <a:extLst>
              <a:ext uri="{FF2B5EF4-FFF2-40B4-BE49-F238E27FC236}">
                <a16:creationId xmlns:a16="http://schemas.microsoft.com/office/drawing/2014/main" id="{0CFE9885-BB33-0CAC-0CFA-387EE95D215D}"/>
              </a:ext>
            </a:extLst>
          </p:cNvPr>
          <p:cNvSpPr txBox="1"/>
          <p:nvPr/>
        </p:nvSpPr>
        <p:spPr bwMode="auto">
          <a:xfrm>
            <a:off x="1220101" y="3223438"/>
            <a:ext cx="134543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Aydat-LMGE</a:t>
            </a:r>
            <a:endParaRPr lang="en-GB">
              <a:solidFill>
                <a:srgbClr val="FF0000"/>
              </a:solidFill>
            </a:endParaRPr>
          </a:p>
        </p:txBody>
      </p:sp>
      <p:pic>
        <p:nvPicPr>
          <p:cNvPr id="47" name="Image 46" descr="Une image contenant herbe, plein air, plante, panorama&#10;&#10;Description générée automatiquement">
            <a:extLst>
              <a:ext uri="{FF2B5EF4-FFF2-40B4-BE49-F238E27FC236}">
                <a16:creationId xmlns:a16="http://schemas.microsoft.com/office/drawing/2014/main" id="{6B5147FD-B4E7-2D07-EEA8-72CB084269B1}"/>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bwMode="auto">
          <a:xfrm>
            <a:off x="643869" y="1656495"/>
            <a:ext cx="2649459" cy="904357"/>
          </a:xfrm>
          <a:prstGeom prst="rect">
            <a:avLst/>
          </a:prstGeom>
        </p:spPr>
      </p:pic>
      <p:sp>
        <p:nvSpPr>
          <p:cNvPr id="48" name="ZoneTexte 47">
            <a:extLst>
              <a:ext uri="{FF2B5EF4-FFF2-40B4-BE49-F238E27FC236}">
                <a16:creationId xmlns:a16="http://schemas.microsoft.com/office/drawing/2014/main" id="{AFA90A80-A933-2D7E-8AAC-F8A67E9A7DEF}"/>
              </a:ext>
            </a:extLst>
          </p:cNvPr>
          <p:cNvSpPr txBox="1"/>
          <p:nvPr/>
        </p:nvSpPr>
        <p:spPr bwMode="auto">
          <a:xfrm>
            <a:off x="555709" y="2560852"/>
            <a:ext cx="2203816" cy="430887"/>
          </a:xfrm>
          <a:prstGeom prst="rect">
            <a:avLst/>
          </a:prstGeom>
          <a:noFill/>
        </p:spPr>
        <p:txBody>
          <a:bodyPr wrap="square">
            <a:spAutoFit/>
          </a:bodyPr>
          <a:lstStyle/>
          <a:p>
            <a:r>
              <a:rPr lang="fr-FR" sz="1100" dirty="0"/>
              <a:t>Créateur : </a:t>
            </a:r>
            <a:r>
              <a:rPr lang="fr-FR" sz="1100" dirty="0" err="1"/>
              <a:t>Aurelien</a:t>
            </a:r>
            <a:r>
              <a:rPr lang="fr-FR" sz="1100" dirty="0"/>
              <a:t> MATHEVON </a:t>
            </a:r>
          </a:p>
          <a:p>
            <a:r>
              <a:rPr lang="fr-FR" sz="1100" dirty="0"/>
              <a:t>Droits d'auteur : </a:t>
            </a:r>
            <a:r>
              <a:rPr lang="fr-FR" sz="1100" dirty="0" err="1"/>
              <a:t>CopyToon</a:t>
            </a:r>
            <a:endParaRPr lang="fr-FR" sz="1100" dirty="0"/>
          </a:p>
        </p:txBody>
      </p:sp>
      <p:sp>
        <p:nvSpPr>
          <p:cNvPr id="49" name="ZoneTexte 48">
            <a:extLst>
              <a:ext uri="{FF2B5EF4-FFF2-40B4-BE49-F238E27FC236}">
                <a16:creationId xmlns:a16="http://schemas.microsoft.com/office/drawing/2014/main" id="{0837C239-6D08-3AC8-3C7C-59D48810DFEC}"/>
              </a:ext>
            </a:extLst>
          </p:cNvPr>
          <p:cNvSpPr txBox="1"/>
          <p:nvPr/>
        </p:nvSpPr>
        <p:spPr bwMode="auto">
          <a:xfrm>
            <a:off x="649604" y="1287163"/>
            <a:ext cx="206819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dirty="0">
                <a:solidFill>
                  <a:srgbClr val="FF0000"/>
                </a:solidFill>
              </a:rPr>
              <a:t>BV Veyre – Pôle Eau</a:t>
            </a:r>
            <a:endParaRPr lang="en-GB" dirty="0">
              <a:solidFill>
                <a:srgbClr val="FF0000"/>
              </a:solidFill>
            </a:endParaRPr>
          </a:p>
        </p:txBody>
      </p:sp>
      <p:sp>
        <p:nvSpPr>
          <p:cNvPr id="50" name="Flèche : droite 49">
            <a:extLst>
              <a:ext uri="{FF2B5EF4-FFF2-40B4-BE49-F238E27FC236}">
                <a16:creationId xmlns:a16="http://schemas.microsoft.com/office/drawing/2014/main" id="{C7A110CF-AB2A-1521-B6F1-E1CFBD3DF834}"/>
              </a:ext>
            </a:extLst>
          </p:cNvPr>
          <p:cNvSpPr/>
          <p:nvPr/>
        </p:nvSpPr>
        <p:spPr bwMode="auto">
          <a:xfrm rot="12337044">
            <a:off x="2726876" y="3322468"/>
            <a:ext cx="3134705" cy="183307"/>
          </a:xfrm>
          <a:prstGeom prst="rightArrow">
            <a:avLst>
              <a:gd name="adj1" fmla="val 50000"/>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1" name="Flèche : droite 50">
            <a:extLst>
              <a:ext uri="{FF2B5EF4-FFF2-40B4-BE49-F238E27FC236}">
                <a16:creationId xmlns:a16="http://schemas.microsoft.com/office/drawing/2014/main" id="{8C6B427D-190A-8F23-C952-C2FB68F20829}"/>
              </a:ext>
            </a:extLst>
          </p:cNvPr>
          <p:cNvSpPr/>
          <p:nvPr/>
        </p:nvSpPr>
        <p:spPr bwMode="auto">
          <a:xfrm rot="9122886">
            <a:off x="2803814" y="5249762"/>
            <a:ext cx="3236381" cy="231631"/>
          </a:xfrm>
          <a:prstGeom prst="rightArrow">
            <a:avLst>
              <a:gd name="adj1" fmla="val 50000"/>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pic>
        <p:nvPicPr>
          <p:cNvPr id="52" name="Image 51" descr="Une image contenant paysage, arbre, herbe, peinture&#10;&#10;Description générée automatiquement">
            <a:extLst>
              <a:ext uri="{FF2B5EF4-FFF2-40B4-BE49-F238E27FC236}">
                <a16:creationId xmlns:a16="http://schemas.microsoft.com/office/drawing/2014/main" id="{C65B3279-C578-E566-1C94-EE3FC2B1816D}"/>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bwMode="auto">
          <a:xfrm>
            <a:off x="909240" y="5757612"/>
            <a:ext cx="1813744" cy="1206964"/>
          </a:xfrm>
          <a:prstGeom prst="rect">
            <a:avLst/>
          </a:prstGeom>
        </p:spPr>
      </p:pic>
      <p:sp>
        <p:nvSpPr>
          <p:cNvPr id="53" name="ZoneTexte 52">
            <a:extLst>
              <a:ext uri="{FF2B5EF4-FFF2-40B4-BE49-F238E27FC236}">
                <a16:creationId xmlns:a16="http://schemas.microsoft.com/office/drawing/2014/main" id="{9171AF0F-2AF5-79B5-46E5-4580F58B7E7D}"/>
              </a:ext>
            </a:extLst>
          </p:cNvPr>
          <p:cNvSpPr txBox="1"/>
          <p:nvPr/>
        </p:nvSpPr>
        <p:spPr bwMode="auto">
          <a:xfrm>
            <a:off x="725417" y="5176335"/>
            <a:ext cx="2850303" cy="646331"/>
          </a:xfrm>
          <a:prstGeom prst="rect">
            <a:avLst/>
          </a:prstGeom>
          <a:noFill/>
        </p:spPr>
        <p:txBody>
          <a:bodyPr wrap="square" rtlCol="0">
            <a:spAutoFit/>
          </a:bodyPr>
          <a:lstStyle/>
          <a:p>
            <a:pPr rtl="0"/>
            <a:r>
              <a:rPr lang="fr-FR" dirty="0">
                <a:solidFill>
                  <a:srgbClr val="FF0000"/>
                </a:solidFill>
                <a:effectLst/>
                <a:latin typeface="-apple-system"/>
              </a:rPr>
              <a:t>Les Hermines + Les Fades + + La </a:t>
            </a:r>
            <a:r>
              <a:rPr lang="fr-FR" dirty="0" err="1">
                <a:solidFill>
                  <a:srgbClr val="FF0000"/>
                </a:solidFill>
                <a:latin typeface="-apple-system"/>
              </a:rPr>
              <a:t>C</a:t>
            </a:r>
            <a:r>
              <a:rPr lang="fr-FR" dirty="0" err="1">
                <a:solidFill>
                  <a:srgbClr val="FF0000"/>
                </a:solidFill>
                <a:effectLst/>
                <a:latin typeface="-apple-system"/>
              </a:rPr>
              <a:t>assière</a:t>
            </a:r>
            <a:r>
              <a:rPr lang="fr-FR" dirty="0">
                <a:solidFill>
                  <a:srgbClr val="FF0000"/>
                </a:solidFill>
                <a:effectLst/>
                <a:latin typeface="-apple-system"/>
              </a:rPr>
              <a:t> - LMGE</a:t>
            </a:r>
            <a:endParaRPr lang="en-GB" dirty="0">
              <a:solidFill>
                <a:srgbClr val="FF0000"/>
              </a:solidFill>
            </a:endParaRPr>
          </a:p>
        </p:txBody>
      </p:sp>
      <p:sp>
        <p:nvSpPr>
          <p:cNvPr id="54" name="ZoneTexte 53">
            <a:extLst>
              <a:ext uri="{FF2B5EF4-FFF2-40B4-BE49-F238E27FC236}">
                <a16:creationId xmlns:a16="http://schemas.microsoft.com/office/drawing/2014/main" id="{E72C1F5C-77AD-60C6-12E4-991D21DCC56E}"/>
              </a:ext>
            </a:extLst>
          </p:cNvPr>
          <p:cNvSpPr txBox="1"/>
          <p:nvPr/>
        </p:nvSpPr>
        <p:spPr bwMode="auto">
          <a:xfrm>
            <a:off x="8351946" y="461057"/>
            <a:ext cx="183479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Montoldre-INRAE</a:t>
            </a:r>
            <a:endParaRPr lang="en-GB">
              <a:solidFill>
                <a:srgbClr val="FF0000"/>
              </a:solidFill>
            </a:endParaRPr>
          </a:p>
        </p:txBody>
      </p:sp>
      <p:sp>
        <p:nvSpPr>
          <p:cNvPr id="55" name="ZoneTexte 54">
            <a:extLst>
              <a:ext uri="{FF2B5EF4-FFF2-40B4-BE49-F238E27FC236}">
                <a16:creationId xmlns:a16="http://schemas.microsoft.com/office/drawing/2014/main" id="{05F9504D-E48F-A921-118F-43C4CD40D578}"/>
              </a:ext>
            </a:extLst>
          </p:cNvPr>
          <p:cNvSpPr txBox="1"/>
          <p:nvPr/>
        </p:nvSpPr>
        <p:spPr bwMode="auto">
          <a:xfrm>
            <a:off x="9359812" y="2618257"/>
            <a:ext cx="254909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ZATU/Lachaux-LPC/LMGE</a:t>
            </a:r>
            <a:endParaRPr lang="en-GB">
              <a:solidFill>
                <a:srgbClr val="FF0000"/>
              </a:solidFill>
            </a:endParaRPr>
          </a:p>
        </p:txBody>
      </p:sp>
    </p:spTree>
    <p:extLst>
      <p:ext uri="{BB962C8B-B14F-4D97-AF65-F5344CB8AC3E}">
        <p14:creationId xmlns:p14="http://schemas.microsoft.com/office/powerpoint/2010/main" val="19387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animBg="1"/>
      <p:bldP spid="51" grpId="0" animBg="1"/>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ZoneTexte 26"/>
          <p:cNvSpPr txBox="1"/>
          <p:nvPr/>
        </p:nvSpPr>
        <p:spPr bwMode="auto">
          <a:xfrm>
            <a:off x="6601811" y="8181163"/>
            <a:ext cx="1370696" cy="276999"/>
          </a:xfrm>
          <a:prstGeom prst="rect">
            <a:avLst/>
          </a:prstGeom>
          <a:noFill/>
        </p:spPr>
        <p:txBody>
          <a:bodyPr wrap="none" rtlCol="0">
            <a:spAutoFit/>
          </a:bodyPr>
          <a:lstStyle/>
          <a:p>
            <a:pPr>
              <a:defRPr/>
            </a:pPr>
            <a:r>
              <a:rPr lang="fr-FR" sz="1200"/>
              <a:t>Volcan La soufrière</a:t>
            </a:r>
            <a:endParaRPr lang="en-GB" sz="1200"/>
          </a:p>
        </p:txBody>
      </p:sp>
      <p:sp>
        <p:nvSpPr>
          <p:cNvPr id="24" name="Titre 1">
            <a:extLst>
              <a:ext uri="{FF2B5EF4-FFF2-40B4-BE49-F238E27FC236}">
                <a16:creationId xmlns:a16="http://schemas.microsoft.com/office/drawing/2014/main" id="{AD06362D-4BBD-4AC6-89C6-24CD2A225D1D}"/>
              </a:ext>
            </a:extLst>
          </p:cNvPr>
          <p:cNvSpPr>
            <a:spLocks noGrp="1"/>
          </p:cNvSpPr>
          <p:nvPr>
            <p:ph type="title"/>
          </p:nvPr>
        </p:nvSpPr>
        <p:spPr>
          <a:xfrm>
            <a:off x="2022366" y="229838"/>
            <a:ext cx="9288319" cy="465038"/>
          </a:xfrm>
        </p:spPr>
        <p:txBody>
          <a:bodyPr>
            <a:noAutofit/>
          </a:bodyPr>
          <a:lstStyle/>
          <a:p>
            <a:pPr algn="ctr"/>
            <a:r>
              <a:rPr lang="fr-FR" sz="3600" dirty="0"/>
              <a:t>Sites équipés du réseau </a:t>
            </a:r>
            <a:r>
              <a:rPr lang="fr-FR" sz="3600" b="1" i="1" dirty="0" err="1">
                <a:solidFill>
                  <a:srgbClr val="00B050"/>
                </a:solidFill>
              </a:rPr>
              <a:t>ConnecSenS</a:t>
            </a:r>
            <a:endParaRPr lang="en-GB" sz="4000" b="1" i="1" dirty="0">
              <a:solidFill>
                <a:srgbClr val="00B050"/>
              </a:solidFill>
            </a:endParaRPr>
          </a:p>
        </p:txBody>
      </p:sp>
      <p:pic>
        <p:nvPicPr>
          <p:cNvPr id="2" name="Image 1">
            <a:extLst>
              <a:ext uri="{FF2B5EF4-FFF2-40B4-BE49-F238E27FC236}">
                <a16:creationId xmlns:a16="http://schemas.microsoft.com/office/drawing/2014/main" id="{B32C0BDB-BDE5-B62F-A0DF-314D0F511D59}"/>
              </a:ext>
            </a:extLst>
          </p:cNvPr>
          <p:cNvPicPr>
            <a:picLocks noChangeAspect="1"/>
          </p:cNvPicPr>
          <p:nvPr/>
        </p:nvPicPr>
        <p:blipFill>
          <a:blip r:embed="rId2"/>
          <a:stretch/>
        </p:blipFill>
        <p:spPr bwMode="auto">
          <a:xfrm>
            <a:off x="3615461" y="830345"/>
            <a:ext cx="7129528" cy="5872464"/>
          </a:xfrm>
          <a:prstGeom prst="rect">
            <a:avLst/>
          </a:prstGeom>
        </p:spPr>
      </p:pic>
      <p:pic>
        <p:nvPicPr>
          <p:cNvPr id="4" name="Image 3">
            <a:extLst>
              <a:ext uri="{FF2B5EF4-FFF2-40B4-BE49-F238E27FC236}">
                <a16:creationId xmlns:a16="http://schemas.microsoft.com/office/drawing/2014/main" id="{8DF2919D-75A3-7E0F-C451-BF36DB95871F}"/>
              </a:ext>
            </a:extLst>
          </p:cNvPr>
          <p:cNvPicPr>
            <a:picLocks noChangeAspect="1"/>
          </p:cNvPicPr>
          <p:nvPr/>
        </p:nvPicPr>
        <p:blipFill>
          <a:blip r:embed="rId3"/>
          <a:stretch/>
        </p:blipFill>
        <p:spPr bwMode="auto">
          <a:xfrm>
            <a:off x="1733230" y="2386877"/>
            <a:ext cx="2311368" cy="1825943"/>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E1EA0E63-27EA-0B6A-A897-9F2F836EE79B}"/>
              </a:ext>
            </a:extLst>
          </p:cNvPr>
          <p:cNvPicPr>
            <a:picLocks noChangeAspect="1"/>
          </p:cNvPicPr>
          <p:nvPr/>
        </p:nvPicPr>
        <p:blipFill>
          <a:blip r:embed="rId4"/>
          <a:stretch/>
        </p:blipFill>
        <p:spPr bwMode="auto">
          <a:xfrm>
            <a:off x="6366510" y="3074726"/>
            <a:ext cx="263871" cy="265691"/>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17E707FB-D60D-8410-6C4A-F6B96F81154E}"/>
              </a:ext>
            </a:extLst>
          </p:cNvPr>
          <p:cNvPicPr>
            <a:picLocks noChangeAspect="1"/>
          </p:cNvPicPr>
          <p:nvPr/>
        </p:nvPicPr>
        <p:blipFill>
          <a:blip r:embed="rId4"/>
          <a:stretch/>
        </p:blipFill>
        <p:spPr bwMode="auto">
          <a:xfrm>
            <a:off x="9840001" y="6202060"/>
            <a:ext cx="263871" cy="265691"/>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EC9093E2-C52A-7106-BD25-288C6166F2E2}"/>
              </a:ext>
            </a:extLst>
          </p:cNvPr>
          <p:cNvPicPr>
            <a:picLocks noChangeAspect="1"/>
          </p:cNvPicPr>
          <p:nvPr/>
        </p:nvPicPr>
        <p:blipFill>
          <a:blip r:embed="rId4"/>
          <a:stretch/>
        </p:blipFill>
        <p:spPr bwMode="auto">
          <a:xfrm>
            <a:off x="2221657" y="3608832"/>
            <a:ext cx="263871" cy="265691"/>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739A9F0C-0219-E9D2-87A9-82140AD997DB}"/>
              </a:ext>
            </a:extLst>
          </p:cNvPr>
          <p:cNvPicPr>
            <a:picLocks noChangeAspect="1"/>
          </p:cNvPicPr>
          <p:nvPr/>
        </p:nvPicPr>
        <p:blipFill>
          <a:blip r:embed="rId4"/>
          <a:stretch/>
        </p:blipFill>
        <p:spPr bwMode="auto">
          <a:xfrm>
            <a:off x="7386666" y="3074726"/>
            <a:ext cx="263871" cy="265691"/>
          </a:xfrm>
          <a:prstGeom prst="rect">
            <a:avLst/>
          </a:prstGeom>
        </p:spPr>
      </p:pic>
      <p:pic>
        <p:nvPicPr>
          <p:cNvPr id="16" name="Image 15" descr="Une image contenant texte&#10;&#10;Description générée automatiquement">
            <a:extLst>
              <a:ext uri="{FF2B5EF4-FFF2-40B4-BE49-F238E27FC236}">
                <a16:creationId xmlns:a16="http://schemas.microsoft.com/office/drawing/2014/main" id="{61F34DFA-0453-DC12-54D0-810BE185A74F}"/>
              </a:ext>
            </a:extLst>
          </p:cNvPr>
          <p:cNvPicPr>
            <a:picLocks noChangeAspect="1"/>
          </p:cNvPicPr>
          <p:nvPr/>
        </p:nvPicPr>
        <p:blipFill>
          <a:blip r:embed="rId4"/>
          <a:stretch/>
        </p:blipFill>
        <p:spPr bwMode="auto">
          <a:xfrm>
            <a:off x="7585771" y="3296154"/>
            <a:ext cx="263871" cy="265691"/>
          </a:xfrm>
          <a:prstGeom prst="rect">
            <a:avLst/>
          </a:prstGeom>
        </p:spPr>
      </p:pic>
      <p:pic>
        <p:nvPicPr>
          <p:cNvPr id="17" name="Image 16">
            <a:extLst>
              <a:ext uri="{FF2B5EF4-FFF2-40B4-BE49-F238E27FC236}">
                <a16:creationId xmlns:a16="http://schemas.microsoft.com/office/drawing/2014/main" id="{D61DAFBC-9789-84C5-2694-22B57933D707}"/>
              </a:ext>
            </a:extLst>
          </p:cNvPr>
          <p:cNvPicPr>
            <a:picLocks noChangeAspect="1"/>
          </p:cNvPicPr>
          <p:nvPr/>
        </p:nvPicPr>
        <p:blipFill>
          <a:blip r:embed="rId5"/>
          <a:stretch/>
        </p:blipFill>
        <p:spPr bwMode="auto">
          <a:xfrm>
            <a:off x="3902676" y="865889"/>
            <a:ext cx="871254" cy="500164"/>
          </a:xfrm>
          <a:prstGeom prst="roundRect">
            <a:avLst>
              <a:gd name="adj" fmla="val 8594"/>
            </a:avLst>
          </a:prstGeom>
          <a:solidFill>
            <a:srgbClr val="FFFFFF">
              <a:shade val="85000"/>
            </a:srgbClr>
          </a:solidFill>
          <a:ln>
            <a:noFill/>
          </a:ln>
          <a:effectLst>
            <a:reflection blurRad="12700" stA="38000" endPos="28000" dist="5000" dir="2100000" sy="-100000" algn="bl" rotWithShape="0"/>
          </a:effectLst>
        </p:spPr>
      </p:pic>
      <p:pic>
        <p:nvPicPr>
          <p:cNvPr id="19" name="Image 18">
            <a:extLst>
              <a:ext uri="{FF2B5EF4-FFF2-40B4-BE49-F238E27FC236}">
                <a16:creationId xmlns:a16="http://schemas.microsoft.com/office/drawing/2014/main" id="{BF2DDB3B-407B-913C-1960-88BC2D8AAABA}"/>
              </a:ext>
            </a:extLst>
          </p:cNvPr>
          <p:cNvPicPr>
            <a:picLocks noChangeAspect="1"/>
          </p:cNvPicPr>
          <p:nvPr/>
        </p:nvPicPr>
        <p:blipFill>
          <a:blip r:embed="rId6"/>
          <a:stretch/>
        </p:blipFill>
        <p:spPr bwMode="auto">
          <a:xfrm>
            <a:off x="2331942" y="5012077"/>
            <a:ext cx="1230994" cy="1455674"/>
          </a:xfrm>
          <a:prstGeom prst="rect">
            <a:avLst/>
          </a:prstGeom>
        </p:spPr>
      </p:pic>
      <p:sp>
        <p:nvSpPr>
          <p:cNvPr id="21" name="Flèche : courbe vers la droite 20">
            <a:extLst>
              <a:ext uri="{FF2B5EF4-FFF2-40B4-BE49-F238E27FC236}">
                <a16:creationId xmlns:a16="http://schemas.microsoft.com/office/drawing/2014/main" id="{8E45CD28-46F1-2DA5-FDBF-D84364480056}"/>
              </a:ext>
            </a:extLst>
          </p:cNvPr>
          <p:cNvSpPr/>
          <p:nvPr/>
        </p:nvSpPr>
        <p:spPr bwMode="auto">
          <a:xfrm rot="21154729">
            <a:off x="1813473" y="3786916"/>
            <a:ext cx="417786" cy="1586110"/>
          </a:xfrm>
          <a:prstGeom prst="curvedRightArrow">
            <a:avLst>
              <a:gd name="adj1" fmla="val 25000"/>
              <a:gd name="adj2" fmla="val 50000"/>
              <a:gd name="adj3" fmla="val 2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chemeClr val="tx1"/>
              </a:solidFill>
            </a:endParaRPr>
          </a:p>
        </p:txBody>
      </p:sp>
      <p:pic>
        <p:nvPicPr>
          <p:cNvPr id="23" name="Image 22" descr="Une image contenant terrain, extérieur, ciel, montagne&#10;&#10;Description générée automatiquement">
            <a:extLst>
              <a:ext uri="{FF2B5EF4-FFF2-40B4-BE49-F238E27FC236}">
                <a16:creationId xmlns:a16="http://schemas.microsoft.com/office/drawing/2014/main" id="{A483F6D3-2DFC-540B-5477-A8795C8F8012}"/>
              </a:ext>
            </a:extLst>
          </p:cNvPr>
          <p:cNvPicPr>
            <a:picLocks noChangeAspect="1"/>
          </p:cNvPicPr>
          <p:nvPr/>
        </p:nvPicPr>
        <p:blipFill>
          <a:blip r:embed="rId7"/>
          <a:stretch/>
        </p:blipFill>
        <p:spPr bwMode="auto">
          <a:xfrm>
            <a:off x="6042818" y="4988554"/>
            <a:ext cx="2814896" cy="1583379"/>
          </a:xfrm>
          <a:prstGeom prst="rect">
            <a:avLst/>
          </a:prstGeom>
        </p:spPr>
      </p:pic>
      <p:sp>
        <p:nvSpPr>
          <p:cNvPr id="26" name="Flèche : droite 25">
            <a:extLst>
              <a:ext uri="{FF2B5EF4-FFF2-40B4-BE49-F238E27FC236}">
                <a16:creationId xmlns:a16="http://schemas.microsoft.com/office/drawing/2014/main" id="{71F7DEB2-DB33-4AC9-0C8D-E74DF55960D0}"/>
              </a:ext>
            </a:extLst>
          </p:cNvPr>
          <p:cNvSpPr/>
          <p:nvPr/>
        </p:nvSpPr>
        <p:spPr bwMode="auto">
          <a:xfrm rot="11295257">
            <a:off x="8995368" y="6120809"/>
            <a:ext cx="738536" cy="211818"/>
          </a:xfrm>
          <a:prstGeom prst="rightArrow">
            <a:avLst>
              <a:gd name="adj1" fmla="val 63692"/>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highlight>
                <a:srgbClr val="FFFF00"/>
              </a:highlight>
            </a:endParaRPr>
          </a:p>
        </p:txBody>
      </p:sp>
      <p:sp>
        <p:nvSpPr>
          <p:cNvPr id="31" name="ZoneTexte 30">
            <a:extLst>
              <a:ext uri="{FF2B5EF4-FFF2-40B4-BE49-F238E27FC236}">
                <a16:creationId xmlns:a16="http://schemas.microsoft.com/office/drawing/2014/main" id="{9E50D20C-9DDB-E6AA-A701-5081185C5E8B}"/>
              </a:ext>
            </a:extLst>
          </p:cNvPr>
          <p:cNvSpPr txBox="1"/>
          <p:nvPr/>
        </p:nvSpPr>
        <p:spPr bwMode="auto">
          <a:xfrm>
            <a:off x="6601811" y="4583486"/>
            <a:ext cx="156305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Etna_LMV/LPC</a:t>
            </a:r>
            <a:endParaRPr lang="en-GB">
              <a:solidFill>
                <a:srgbClr val="FF0000"/>
              </a:solidFill>
            </a:endParaRPr>
          </a:p>
        </p:txBody>
      </p:sp>
      <p:pic>
        <p:nvPicPr>
          <p:cNvPr id="37" name="Image 36" descr="Une image contenant arbre, extérieur&#10;&#10;Description générée automatiquement">
            <a:extLst>
              <a:ext uri="{FF2B5EF4-FFF2-40B4-BE49-F238E27FC236}">
                <a16:creationId xmlns:a16="http://schemas.microsoft.com/office/drawing/2014/main" id="{43EC2414-964C-04DE-A47C-1B07344CC10C}"/>
              </a:ext>
            </a:extLst>
          </p:cNvPr>
          <p:cNvPicPr>
            <a:picLocks noChangeAspect="1"/>
          </p:cNvPicPr>
          <p:nvPr/>
        </p:nvPicPr>
        <p:blipFill>
          <a:blip r:embed="rId8"/>
          <a:stretch/>
        </p:blipFill>
        <p:spPr bwMode="auto">
          <a:xfrm>
            <a:off x="8983988" y="1374231"/>
            <a:ext cx="1761001" cy="1320751"/>
          </a:xfrm>
          <a:prstGeom prst="rect">
            <a:avLst/>
          </a:prstGeom>
        </p:spPr>
      </p:pic>
      <p:sp>
        <p:nvSpPr>
          <p:cNvPr id="38" name="Flèche : droite 37">
            <a:extLst>
              <a:ext uri="{FF2B5EF4-FFF2-40B4-BE49-F238E27FC236}">
                <a16:creationId xmlns:a16="http://schemas.microsoft.com/office/drawing/2014/main" id="{F26865AB-36D7-E35B-5CD3-2AB34B04A45A}"/>
              </a:ext>
            </a:extLst>
          </p:cNvPr>
          <p:cNvSpPr/>
          <p:nvPr/>
        </p:nvSpPr>
        <p:spPr bwMode="auto">
          <a:xfrm rot="19059151">
            <a:off x="7795824" y="2799466"/>
            <a:ext cx="1251330" cy="239287"/>
          </a:xfrm>
          <a:prstGeom prst="rightArrow">
            <a:avLst>
              <a:gd name="adj1" fmla="val 50000"/>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ZoneTexte 38">
            <a:extLst>
              <a:ext uri="{FF2B5EF4-FFF2-40B4-BE49-F238E27FC236}">
                <a16:creationId xmlns:a16="http://schemas.microsoft.com/office/drawing/2014/main" id="{06A27079-7289-E535-7DBD-C099A5CDD12C}"/>
              </a:ext>
            </a:extLst>
          </p:cNvPr>
          <p:cNvSpPr txBox="1"/>
          <p:nvPr/>
        </p:nvSpPr>
        <p:spPr bwMode="auto">
          <a:xfrm>
            <a:off x="8983988" y="973657"/>
            <a:ext cx="143661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Alpes-Geolab</a:t>
            </a:r>
            <a:endParaRPr lang="en-GB">
              <a:solidFill>
                <a:srgbClr val="FF0000"/>
              </a:solidFill>
            </a:endParaRPr>
          </a:p>
        </p:txBody>
      </p:sp>
      <p:sp>
        <p:nvSpPr>
          <p:cNvPr id="40" name="ZoneTexte 39">
            <a:extLst>
              <a:ext uri="{FF2B5EF4-FFF2-40B4-BE49-F238E27FC236}">
                <a16:creationId xmlns:a16="http://schemas.microsoft.com/office/drawing/2014/main" id="{32E4EEBD-9E4F-1387-C0A8-A35772ACD8D5}"/>
              </a:ext>
            </a:extLst>
          </p:cNvPr>
          <p:cNvSpPr txBox="1"/>
          <p:nvPr/>
        </p:nvSpPr>
        <p:spPr bwMode="auto">
          <a:xfrm>
            <a:off x="1819544" y="2172704"/>
            <a:ext cx="216065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defRPr/>
            </a:pPr>
            <a:r>
              <a:rPr lang="fr-FR">
                <a:solidFill>
                  <a:srgbClr val="FF0000"/>
                </a:solidFill>
              </a:rPr>
              <a:t>Soufrière-LMV/OPGC</a:t>
            </a:r>
            <a:endParaRPr lang="en-GB">
              <a:solidFill>
                <a:srgbClr val="FF0000"/>
              </a:solidFill>
            </a:endParaRPr>
          </a:p>
        </p:txBody>
      </p:sp>
      <p:sp>
        <p:nvSpPr>
          <p:cNvPr id="41" name="Flèche : droite 40">
            <a:extLst>
              <a:ext uri="{FF2B5EF4-FFF2-40B4-BE49-F238E27FC236}">
                <a16:creationId xmlns:a16="http://schemas.microsoft.com/office/drawing/2014/main" id="{85DD7794-346D-F177-2E39-F211669729D0}"/>
              </a:ext>
            </a:extLst>
          </p:cNvPr>
          <p:cNvSpPr/>
          <p:nvPr/>
        </p:nvSpPr>
        <p:spPr bwMode="auto">
          <a:xfrm>
            <a:off x="7941110" y="3390556"/>
            <a:ext cx="1436611" cy="239287"/>
          </a:xfrm>
          <a:prstGeom prst="rightArrow">
            <a:avLst>
              <a:gd name="adj1" fmla="val 50000"/>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42" name="Image 41" descr="Une image contenant plein air, nature, herbe, Équipement de randonnée&#10;&#10;Description générée automatiquement">
            <a:extLst>
              <a:ext uri="{FF2B5EF4-FFF2-40B4-BE49-F238E27FC236}">
                <a16:creationId xmlns:a16="http://schemas.microsoft.com/office/drawing/2014/main" id="{2AA20823-BDEE-055E-CFCC-01E0B0809EA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bwMode="auto">
          <a:xfrm>
            <a:off x="9480321" y="2954226"/>
            <a:ext cx="2495874" cy="1663500"/>
          </a:xfrm>
          <a:prstGeom prst="rect">
            <a:avLst/>
          </a:prstGeom>
        </p:spPr>
      </p:pic>
      <p:pic>
        <p:nvPicPr>
          <p:cNvPr id="43" name="Image 42" descr="Une image contenant capture d’écran, Graphique, Bleu électrique, Police&#10;&#10;Description générée automatiquement">
            <a:extLst>
              <a:ext uri="{FF2B5EF4-FFF2-40B4-BE49-F238E27FC236}">
                <a16:creationId xmlns:a16="http://schemas.microsoft.com/office/drawing/2014/main" id="{413FEF8F-5952-B0D1-1B9A-D3C77277FA76}"/>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bwMode="auto">
          <a:xfrm>
            <a:off x="9485800" y="2954226"/>
            <a:ext cx="815490" cy="460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64795634"/>
              </p:ext>
            </p:extLst>
          </p:nvPr>
        </p:nvGraphicFramePr>
        <p:xfrm>
          <a:off x="335360" y="1189224"/>
          <a:ext cx="11521281" cy="3344182"/>
        </p:xfrm>
        <a:graphic>
          <a:graphicData uri="http://schemas.openxmlformats.org/drawingml/2006/table">
            <a:tbl>
              <a:tblPr firstRow="1" bandRow="1">
                <a:tableStyleId>{5C22544A-7EE6-4342-B048-85BDC9FD1C3A}</a:tableStyleId>
              </a:tblPr>
              <a:tblGrid>
                <a:gridCol w="2366293">
                  <a:extLst>
                    <a:ext uri="{9D8B030D-6E8A-4147-A177-3AD203B41FA5}">
                      <a16:colId xmlns:a16="http://schemas.microsoft.com/office/drawing/2014/main" val="1267430185"/>
                    </a:ext>
                  </a:extLst>
                </a:gridCol>
                <a:gridCol w="2137297">
                  <a:extLst>
                    <a:ext uri="{9D8B030D-6E8A-4147-A177-3AD203B41FA5}">
                      <a16:colId xmlns:a16="http://schemas.microsoft.com/office/drawing/2014/main" val="1571503340"/>
                    </a:ext>
                  </a:extLst>
                </a:gridCol>
                <a:gridCol w="2060965">
                  <a:extLst>
                    <a:ext uri="{9D8B030D-6E8A-4147-A177-3AD203B41FA5}">
                      <a16:colId xmlns:a16="http://schemas.microsoft.com/office/drawing/2014/main" val="3206153026"/>
                    </a:ext>
                  </a:extLst>
                </a:gridCol>
                <a:gridCol w="2076405">
                  <a:extLst>
                    <a:ext uri="{9D8B030D-6E8A-4147-A177-3AD203B41FA5}">
                      <a16:colId xmlns:a16="http://schemas.microsoft.com/office/drawing/2014/main" val="4163059417"/>
                    </a:ext>
                  </a:extLst>
                </a:gridCol>
                <a:gridCol w="2880321">
                  <a:extLst>
                    <a:ext uri="{9D8B030D-6E8A-4147-A177-3AD203B41FA5}">
                      <a16:colId xmlns:a16="http://schemas.microsoft.com/office/drawing/2014/main" val="1681555854"/>
                    </a:ext>
                  </a:extLst>
                </a:gridCol>
              </a:tblGrid>
              <a:tr h="531931">
                <a:tc>
                  <a:txBody>
                    <a:bodyPr/>
                    <a:lstStyle/>
                    <a:p>
                      <a:pPr algn="ctr"/>
                      <a:endParaRPr lang="fr-FR" sz="1600" dirty="0"/>
                    </a:p>
                  </a:txBody>
                  <a:tcPr/>
                </a:tc>
                <a:tc>
                  <a:txBody>
                    <a:bodyPr/>
                    <a:lstStyle/>
                    <a:p>
                      <a:pPr algn="ctr"/>
                      <a:r>
                        <a:rPr lang="fr-FR" sz="2000" dirty="0" err="1"/>
                        <a:t>SoLo</a:t>
                      </a:r>
                      <a:endParaRPr lang="fr-FR" sz="2000" dirty="0"/>
                    </a:p>
                  </a:txBody>
                  <a:tcPr/>
                </a:tc>
                <a:tc>
                  <a:txBody>
                    <a:bodyPr/>
                    <a:lstStyle/>
                    <a:p>
                      <a:pPr algn="ctr"/>
                      <a:r>
                        <a:rPr lang="fr-FR" sz="2000" dirty="0" err="1"/>
                        <a:t>SoLo</a:t>
                      </a:r>
                      <a:r>
                        <a:rPr lang="fr-FR" sz="2000" dirty="0"/>
                        <a:t>-Mod</a:t>
                      </a:r>
                    </a:p>
                  </a:txBody>
                  <a:tcPr/>
                </a:tc>
                <a:tc>
                  <a:txBody>
                    <a:bodyPr/>
                    <a:lstStyle/>
                    <a:p>
                      <a:pPr algn="ctr"/>
                      <a:r>
                        <a:rPr lang="fr-FR" sz="2000" dirty="0"/>
                        <a:t>Capsule</a:t>
                      </a:r>
                    </a:p>
                  </a:txBody>
                  <a:tcPr/>
                </a:tc>
                <a:tc>
                  <a:txBody>
                    <a:bodyPr/>
                    <a:lstStyle/>
                    <a:p>
                      <a:pPr algn="ctr"/>
                      <a:r>
                        <a:rPr lang="fr-FR" sz="2000" dirty="0" err="1"/>
                        <a:t>CosmoNode</a:t>
                      </a:r>
                      <a:endParaRPr lang="fr-FR" sz="2000" dirty="0"/>
                    </a:p>
                  </a:txBody>
                  <a:tcPr/>
                </a:tc>
                <a:extLst>
                  <a:ext uri="{0D108BD9-81ED-4DB2-BD59-A6C34878D82A}">
                    <a16:rowId xmlns:a16="http://schemas.microsoft.com/office/drawing/2014/main" val="539244225"/>
                  </a:ext>
                </a:extLst>
              </a:tr>
              <a:tr h="371910">
                <a:tc>
                  <a:txBody>
                    <a:bodyPr/>
                    <a:lstStyle/>
                    <a:p>
                      <a:r>
                        <a:rPr lang="fr-FR" sz="1600" b="1" dirty="0"/>
                        <a:t>Communication</a:t>
                      </a:r>
                    </a:p>
                  </a:txBody>
                  <a:tcPr/>
                </a:tc>
                <a:tc>
                  <a:txBody>
                    <a:bodyPr/>
                    <a:lstStyle/>
                    <a:p>
                      <a:pPr algn="ctr"/>
                      <a:r>
                        <a:rPr lang="fr-FR" sz="1400" b="0" dirty="0" err="1"/>
                        <a:t>LoRaWAN</a:t>
                      </a:r>
                      <a:endParaRPr lang="fr-FR" sz="1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t>LoRaWAN</a:t>
                      </a:r>
                      <a:r>
                        <a:rPr lang="fr-FR" sz="1400" dirty="0"/>
                        <a:t> / </a:t>
                      </a:r>
                      <a:r>
                        <a:rPr lang="fr-FR" sz="1400" dirty="0" err="1"/>
                        <a:t>LoRa</a:t>
                      </a:r>
                      <a:endParaRPr lang="fr-F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t>LoRaWAN</a:t>
                      </a:r>
                      <a:r>
                        <a:rPr lang="fr-FR" sz="1400" dirty="0"/>
                        <a:t> / </a:t>
                      </a:r>
                      <a:r>
                        <a:rPr lang="fr-FR" sz="1400" dirty="0" err="1"/>
                        <a:t>LoRa</a:t>
                      </a:r>
                      <a:endParaRPr lang="fr-F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Satellitaire (</a:t>
                      </a:r>
                      <a:r>
                        <a:rPr lang="fr-FR" sz="1400" dirty="0" err="1"/>
                        <a:t>Kinéis</a:t>
                      </a:r>
                      <a:r>
                        <a:rPr lang="fr-FR" sz="1400" dirty="0"/>
                        <a:t>)</a:t>
                      </a:r>
                    </a:p>
                  </a:txBody>
                  <a:tcPr/>
                </a:tc>
                <a:extLst>
                  <a:ext uri="{0D108BD9-81ED-4DB2-BD59-A6C34878D82A}">
                    <a16:rowId xmlns:a16="http://schemas.microsoft.com/office/drawing/2014/main" val="3886229280"/>
                  </a:ext>
                </a:extLst>
              </a:tr>
              <a:tr h="371910">
                <a:tc>
                  <a:txBody>
                    <a:bodyPr/>
                    <a:lstStyle/>
                    <a:p>
                      <a:r>
                        <a:rPr lang="fr-FR" sz="1600" b="1" dirty="0"/>
                        <a:t>Application</a:t>
                      </a:r>
                    </a:p>
                  </a:txBody>
                  <a:tcPr/>
                </a:tc>
                <a:tc>
                  <a:txBody>
                    <a:bodyPr/>
                    <a:lstStyle/>
                    <a:p>
                      <a:pPr algn="ctr"/>
                      <a:r>
                        <a:rPr lang="fr-FR" sz="1400" b="0" dirty="0"/>
                        <a:t>Divers</a:t>
                      </a:r>
                    </a:p>
                  </a:txBody>
                  <a:tcPr/>
                </a:tc>
                <a:tc>
                  <a:txBody>
                    <a:bodyPr/>
                    <a:lstStyle/>
                    <a:p>
                      <a:pPr algn="ctr"/>
                      <a:r>
                        <a:rPr lang="fr-FR" sz="1400" dirty="0" err="1"/>
                        <a:t>Cyano</a:t>
                      </a:r>
                      <a:r>
                        <a:rPr lang="fr-FR" sz="1400" dirty="0"/>
                        <a:t> Lac</a:t>
                      </a:r>
                    </a:p>
                  </a:txBody>
                  <a:tcPr/>
                </a:tc>
                <a:tc>
                  <a:txBody>
                    <a:bodyPr/>
                    <a:lstStyle/>
                    <a:p>
                      <a:pPr algn="ctr"/>
                      <a:r>
                        <a:rPr lang="fr-FR" sz="1400" dirty="0"/>
                        <a:t>enterrée</a:t>
                      </a:r>
                    </a:p>
                  </a:txBody>
                  <a:tcPr/>
                </a:tc>
                <a:tc>
                  <a:txBody>
                    <a:bodyPr/>
                    <a:lstStyle/>
                    <a:p>
                      <a:pPr algn="ctr"/>
                      <a:r>
                        <a:rPr lang="fr-FR" sz="1400" dirty="0"/>
                        <a:t>Divers- Lieux isolés</a:t>
                      </a:r>
                    </a:p>
                  </a:txBody>
                  <a:tcPr/>
                </a:tc>
                <a:extLst>
                  <a:ext uri="{0D108BD9-81ED-4DB2-BD59-A6C34878D82A}">
                    <a16:rowId xmlns:a16="http://schemas.microsoft.com/office/drawing/2014/main" val="1003887834"/>
                  </a:ext>
                </a:extLst>
              </a:tr>
              <a:tr h="371910">
                <a:tc>
                  <a:txBody>
                    <a:bodyPr/>
                    <a:lstStyle/>
                    <a:p>
                      <a:r>
                        <a:rPr lang="fr-FR" sz="1600" b="1" dirty="0"/>
                        <a:t>Autonomie</a:t>
                      </a:r>
                    </a:p>
                  </a:txBody>
                  <a:tcPr/>
                </a:tc>
                <a:tc>
                  <a:txBody>
                    <a:bodyPr/>
                    <a:lstStyle/>
                    <a:p>
                      <a:pPr algn="ctr"/>
                      <a:r>
                        <a:rPr lang="fr-FR" sz="1400" b="0" dirty="0"/>
                        <a:t>1 an</a:t>
                      </a:r>
                    </a:p>
                  </a:txBody>
                  <a:tcPr/>
                </a:tc>
                <a:tc>
                  <a:txBody>
                    <a:bodyPr/>
                    <a:lstStyle/>
                    <a:p>
                      <a:pPr algn="ctr"/>
                      <a:r>
                        <a:rPr lang="fr-FR" sz="1400" dirty="0"/>
                        <a:t>&gt; 1 an</a:t>
                      </a:r>
                    </a:p>
                  </a:txBody>
                  <a:tcPr/>
                </a:tc>
                <a:tc>
                  <a:txBody>
                    <a:bodyPr/>
                    <a:lstStyle/>
                    <a:p>
                      <a:pPr algn="ctr"/>
                      <a:r>
                        <a:rPr lang="fr-FR" sz="1400" dirty="0"/>
                        <a:t>1 an</a:t>
                      </a:r>
                    </a:p>
                  </a:txBody>
                  <a:tcPr/>
                </a:tc>
                <a:tc>
                  <a:txBody>
                    <a:bodyPr/>
                    <a:lstStyle/>
                    <a:p>
                      <a:pPr algn="ctr"/>
                      <a:r>
                        <a:rPr lang="fr-FR" sz="1400" dirty="0"/>
                        <a:t>6 mois</a:t>
                      </a:r>
                    </a:p>
                  </a:txBody>
                  <a:tcPr/>
                </a:tc>
                <a:extLst>
                  <a:ext uri="{0D108BD9-81ED-4DB2-BD59-A6C34878D82A}">
                    <a16:rowId xmlns:a16="http://schemas.microsoft.com/office/drawing/2014/main" val="59660742"/>
                  </a:ext>
                </a:extLst>
              </a:tr>
              <a:tr h="371910">
                <a:tc>
                  <a:txBody>
                    <a:bodyPr/>
                    <a:lstStyle/>
                    <a:p>
                      <a:r>
                        <a:rPr lang="fr-FR" sz="1600" b="1" dirty="0"/>
                        <a:t>GPS</a:t>
                      </a:r>
                    </a:p>
                  </a:txBody>
                  <a:tcPr/>
                </a:tc>
                <a:tc>
                  <a:txBody>
                    <a:bodyPr/>
                    <a:lstStyle/>
                    <a:p>
                      <a:pPr algn="ctr"/>
                      <a:r>
                        <a:rPr lang="fr-FR" sz="1400" b="0" dirty="0"/>
                        <a:t>oui</a:t>
                      </a:r>
                    </a:p>
                  </a:txBody>
                  <a:tcPr/>
                </a:tc>
                <a:tc>
                  <a:txBody>
                    <a:bodyPr/>
                    <a:lstStyle/>
                    <a:p>
                      <a:pPr algn="ctr"/>
                      <a:r>
                        <a:rPr lang="fr-FR" sz="1400" dirty="0"/>
                        <a:t>oui</a:t>
                      </a:r>
                    </a:p>
                  </a:txBody>
                  <a:tcPr/>
                </a:tc>
                <a:tc>
                  <a:txBody>
                    <a:bodyPr/>
                    <a:lstStyle/>
                    <a:p>
                      <a:pPr algn="ctr"/>
                      <a:r>
                        <a:rPr lang="fr-FR" sz="1400" dirty="0"/>
                        <a:t>non</a:t>
                      </a:r>
                    </a:p>
                  </a:txBody>
                  <a:tcPr/>
                </a:tc>
                <a:tc>
                  <a:txBody>
                    <a:bodyPr/>
                    <a:lstStyle/>
                    <a:p>
                      <a:pPr algn="ctr"/>
                      <a:r>
                        <a:rPr lang="fr-FR" sz="1400" dirty="0"/>
                        <a:t>oui</a:t>
                      </a:r>
                    </a:p>
                  </a:txBody>
                  <a:tcPr/>
                </a:tc>
                <a:extLst>
                  <a:ext uri="{0D108BD9-81ED-4DB2-BD59-A6C34878D82A}">
                    <a16:rowId xmlns:a16="http://schemas.microsoft.com/office/drawing/2014/main" val="3575628404"/>
                  </a:ext>
                </a:extLst>
              </a:tr>
              <a:tr h="371910">
                <a:tc>
                  <a:txBody>
                    <a:bodyPr/>
                    <a:lstStyle/>
                    <a:p>
                      <a:r>
                        <a:rPr lang="fr-FR" sz="1600" b="1" dirty="0"/>
                        <a:t>Périodicité des mesures</a:t>
                      </a:r>
                    </a:p>
                  </a:txBody>
                  <a:tcPr/>
                </a:tc>
                <a:tc>
                  <a:txBody>
                    <a:bodyPr/>
                    <a:lstStyle/>
                    <a:p>
                      <a:pPr algn="ctr"/>
                      <a:r>
                        <a:rPr lang="fr-FR" sz="1400" b="0" dirty="0"/>
                        <a:t>Paramétrable</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0" dirty="0"/>
                        <a:t>Paramétrable</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0" dirty="0"/>
                        <a:t>Paramétrable</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0" dirty="0"/>
                        <a:t>Paramétrable</a:t>
                      </a:r>
                    </a:p>
                  </a:txBody>
                  <a:tcPr/>
                </a:tc>
                <a:extLst>
                  <a:ext uri="{0D108BD9-81ED-4DB2-BD59-A6C34878D82A}">
                    <a16:rowId xmlns:a16="http://schemas.microsoft.com/office/drawing/2014/main" val="3910012449"/>
                  </a:ext>
                </a:extLst>
              </a:tr>
              <a:tr h="371910">
                <a:tc>
                  <a:txBody>
                    <a:bodyPr/>
                    <a:lstStyle/>
                    <a:p>
                      <a:r>
                        <a:rPr lang="fr-FR" sz="1600" b="1" dirty="0"/>
                        <a:t>Périodicité des envois</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0" dirty="0"/>
                        <a:t>Paramétrable</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0" dirty="0"/>
                        <a:t>Paramétrable</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0" dirty="0"/>
                        <a:t>Paramétrable</a:t>
                      </a:r>
                    </a:p>
                  </a:txBody>
                  <a:tcPr/>
                </a:tc>
                <a:tc>
                  <a:txBody>
                    <a:bodyPr/>
                    <a:lstStyle/>
                    <a:p>
                      <a:pPr algn="ctr"/>
                      <a:r>
                        <a:rPr lang="fr-FR" sz="1400" dirty="0"/>
                        <a:t>Suivant le passage des satellites</a:t>
                      </a:r>
                    </a:p>
                  </a:txBody>
                  <a:tcPr/>
                </a:tc>
                <a:extLst>
                  <a:ext uri="{0D108BD9-81ED-4DB2-BD59-A6C34878D82A}">
                    <a16:rowId xmlns:a16="http://schemas.microsoft.com/office/drawing/2014/main" val="1254140635"/>
                  </a:ext>
                </a:extLst>
              </a:tr>
              <a:tr h="580791">
                <a:tc>
                  <a:txBody>
                    <a:bodyPr/>
                    <a:lstStyle/>
                    <a:p>
                      <a:r>
                        <a:rPr lang="fr-FR" sz="1600" b="1" dirty="0"/>
                        <a:t>Sondes et capteurs</a:t>
                      </a:r>
                    </a:p>
                  </a:txBody>
                  <a:tcPr/>
                </a:tc>
                <a:tc>
                  <a:txBody>
                    <a:bodyPr/>
                    <a:lstStyle/>
                    <a:p>
                      <a:pPr algn="ctr"/>
                      <a:r>
                        <a:rPr lang="fr-FR" sz="1400" dirty="0"/>
                        <a:t>Adaptable</a:t>
                      </a:r>
                      <a:r>
                        <a:rPr lang="fr-FR" sz="1400" baseline="0" dirty="0"/>
                        <a:t> sur mesure</a:t>
                      </a:r>
                      <a:r>
                        <a:rPr lang="fr-FR" sz="1400" baseline="30000" dirty="0"/>
                        <a:t>1</a:t>
                      </a:r>
                      <a:endParaRPr lang="fr-FR" sz="1400" b="0" baseline="30000" dirty="0"/>
                    </a:p>
                  </a:txBody>
                  <a:tcPr/>
                </a:tc>
                <a:tc>
                  <a:txBody>
                    <a:bodyPr/>
                    <a:lstStyle/>
                    <a:p>
                      <a:pPr algn="ctr"/>
                      <a:r>
                        <a:rPr lang="fr-FR" sz="1400" dirty="0"/>
                        <a:t>Sonde </a:t>
                      </a:r>
                      <a:r>
                        <a:rPr lang="fr-FR" sz="1400" dirty="0" err="1"/>
                        <a:t>cyano</a:t>
                      </a:r>
                      <a:r>
                        <a:rPr lang="fr-FR" sz="1400" dirty="0"/>
                        <a:t>.</a:t>
                      </a:r>
                    </a:p>
                  </a:txBody>
                  <a:tcPr/>
                </a:tc>
                <a:tc>
                  <a:txBody>
                    <a:bodyPr/>
                    <a:lstStyle/>
                    <a:p>
                      <a:pPr algn="ctr"/>
                      <a:r>
                        <a:rPr lang="fr-FR" sz="1400" dirty="0"/>
                        <a:t>Humidité/température sol</a:t>
                      </a:r>
                      <a:r>
                        <a:rPr lang="fr-FR" sz="1400" baseline="0" dirty="0"/>
                        <a:t> et </a:t>
                      </a:r>
                      <a:r>
                        <a:rPr lang="fr-FR" sz="1400" dirty="0"/>
                        <a:t>air</a:t>
                      </a:r>
                    </a:p>
                  </a:txBody>
                  <a:tcPr/>
                </a:tc>
                <a:tc>
                  <a:txBody>
                    <a:bodyPr/>
                    <a:lstStyle/>
                    <a:p>
                      <a:pPr algn="ctr"/>
                      <a:r>
                        <a:rPr lang="fr-FR" sz="1400" dirty="0"/>
                        <a:t>Adaptable</a:t>
                      </a:r>
                      <a:r>
                        <a:rPr lang="fr-FR" sz="1400" baseline="0" dirty="0"/>
                        <a:t> sur mesure</a:t>
                      </a:r>
                      <a:r>
                        <a:rPr lang="fr-FR" sz="1400" baseline="30000" dirty="0"/>
                        <a:t>1</a:t>
                      </a:r>
                      <a:endParaRPr lang="fr-FR" sz="1400" b="0" baseline="30000" dirty="0"/>
                    </a:p>
                  </a:txBody>
                  <a:tcPr/>
                </a:tc>
                <a:extLst>
                  <a:ext uri="{0D108BD9-81ED-4DB2-BD59-A6C34878D82A}">
                    <a16:rowId xmlns:a16="http://schemas.microsoft.com/office/drawing/2014/main" val="223869167"/>
                  </a:ext>
                </a:extLst>
              </a:tr>
            </a:tbl>
          </a:graphicData>
        </a:graphic>
      </p:graphicFrame>
      <p:sp>
        <p:nvSpPr>
          <p:cNvPr id="7" name="Rectangle 6"/>
          <p:cNvSpPr/>
          <p:nvPr/>
        </p:nvSpPr>
        <p:spPr>
          <a:xfrm>
            <a:off x="119336" y="5990850"/>
            <a:ext cx="3369444" cy="830997"/>
          </a:xfrm>
          <a:prstGeom prst="rect">
            <a:avLst/>
          </a:prstGeom>
        </p:spPr>
        <p:txBody>
          <a:bodyPr wrap="square">
            <a:spAutoFit/>
          </a:bodyPr>
          <a:lstStyle/>
          <a:p>
            <a:pPr algn="ctr"/>
            <a:r>
              <a:rPr lang="fr-FR" sz="1600" baseline="30000" dirty="0"/>
              <a:t>1</a:t>
            </a:r>
            <a:r>
              <a:rPr lang="fr-FR" sz="1600" dirty="0"/>
              <a:t> </a:t>
            </a:r>
            <a:r>
              <a:rPr lang="fr-FR" sz="1600" i="1" dirty="0"/>
              <a:t>pluviomètre, anémomètre, tensiomètre, station météo, capteur humidité du sol, température, etc.</a:t>
            </a:r>
          </a:p>
        </p:txBody>
      </p:sp>
      <p:sp>
        <p:nvSpPr>
          <p:cNvPr id="12" name="Rectangle 11">
            <a:extLst>
              <a:ext uri="{FF2B5EF4-FFF2-40B4-BE49-F238E27FC236}">
                <a16:creationId xmlns:a16="http://schemas.microsoft.com/office/drawing/2014/main" id="{CB189841-D0A7-4723-A717-60CD64BEA842}"/>
              </a:ext>
            </a:extLst>
          </p:cNvPr>
          <p:cNvSpPr/>
          <p:nvPr/>
        </p:nvSpPr>
        <p:spPr>
          <a:xfrm>
            <a:off x="1468904" y="-557918"/>
            <a:ext cx="10868627" cy="2036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i="1" dirty="0">
                <a:solidFill>
                  <a:schemeClr val="tx1"/>
                </a:solidFill>
                <a:latin typeface="+mj-lt"/>
              </a:rPr>
              <a:t>Conception de solutions Nœuds communicants</a:t>
            </a:r>
            <a:endParaRPr lang="fr-FR" sz="2000" dirty="0">
              <a:solidFill>
                <a:schemeClr val="tx1"/>
              </a:solidFill>
            </a:endParaRPr>
          </a:p>
        </p:txBody>
      </p:sp>
      <p:pic>
        <p:nvPicPr>
          <p:cNvPr id="13" name="Image 12">
            <a:extLst>
              <a:ext uri="{FF2B5EF4-FFF2-40B4-BE49-F238E27FC236}">
                <a16:creationId xmlns:a16="http://schemas.microsoft.com/office/drawing/2014/main" id="{98BDA1E4-182B-4EBC-9DD3-FA6DED0DA7B2}"/>
              </a:ext>
            </a:extLst>
          </p:cNvPr>
          <p:cNvPicPr>
            <a:picLocks noChangeAspect="1"/>
          </p:cNvPicPr>
          <p:nvPr/>
        </p:nvPicPr>
        <p:blipFill>
          <a:blip r:embed="rId3"/>
          <a:stretch/>
        </p:blipFill>
        <p:spPr bwMode="auto">
          <a:xfrm>
            <a:off x="2783632" y="4705543"/>
            <a:ext cx="1905444" cy="1166019"/>
          </a:xfrm>
          <a:prstGeom prst="rect">
            <a:avLst/>
          </a:prstGeom>
          <a:ln>
            <a:noFill/>
          </a:ln>
        </p:spPr>
      </p:pic>
      <p:pic>
        <p:nvPicPr>
          <p:cNvPr id="15" name="Image 14">
            <a:extLst>
              <a:ext uri="{FF2B5EF4-FFF2-40B4-BE49-F238E27FC236}">
                <a16:creationId xmlns:a16="http://schemas.microsoft.com/office/drawing/2014/main" id="{E0BC6AB5-C108-4255-8453-E1B652C0D1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03218" y="4784981"/>
            <a:ext cx="2552933" cy="1166018"/>
          </a:xfrm>
          <a:prstGeom prst="rect">
            <a:avLst/>
          </a:prstGeom>
        </p:spPr>
      </p:pic>
      <p:pic>
        <p:nvPicPr>
          <p:cNvPr id="17" name="Image 16">
            <a:extLst>
              <a:ext uri="{FF2B5EF4-FFF2-40B4-BE49-F238E27FC236}">
                <a16:creationId xmlns:a16="http://schemas.microsoft.com/office/drawing/2014/main" id="{88C2BD29-73DD-4AA0-A6DC-4635E85A05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0800000">
            <a:off x="9768408" y="4784981"/>
            <a:ext cx="1931699" cy="1086581"/>
          </a:xfrm>
          <a:prstGeom prst="rect">
            <a:avLst/>
          </a:prstGeom>
        </p:spPr>
      </p:pic>
      <p:pic>
        <p:nvPicPr>
          <p:cNvPr id="2" name="Image 1">
            <a:extLst>
              <a:ext uri="{FF2B5EF4-FFF2-40B4-BE49-F238E27FC236}">
                <a16:creationId xmlns:a16="http://schemas.microsoft.com/office/drawing/2014/main" id="{B84AA800-C648-B64D-1479-6DF9FDEE3F61}"/>
              </a:ext>
            </a:extLst>
          </p:cNvPr>
          <p:cNvPicPr>
            <a:picLocks noChangeAspect="1"/>
          </p:cNvPicPr>
          <p:nvPr/>
        </p:nvPicPr>
        <p:blipFill>
          <a:blip r:embed="rId6"/>
          <a:stretch>
            <a:fillRect/>
          </a:stretch>
        </p:blipFill>
        <p:spPr>
          <a:xfrm>
            <a:off x="5206262" y="4784981"/>
            <a:ext cx="1348320" cy="1013062"/>
          </a:xfrm>
          <a:prstGeom prst="rect">
            <a:avLst/>
          </a:prstGeom>
        </p:spPr>
      </p:pic>
    </p:spTree>
    <p:extLst>
      <p:ext uri="{BB962C8B-B14F-4D97-AF65-F5344CB8AC3E}">
        <p14:creationId xmlns:p14="http://schemas.microsoft.com/office/powerpoint/2010/main" val="2789851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5306</TotalTime>
  <Words>1443</Words>
  <Application>Microsoft Office PowerPoint</Application>
  <DocSecurity>0</DocSecurity>
  <PresentationFormat>Grand écran</PresentationFormat>
  <Paragraphs>372</Paragraphs>
  <Slides>29</Slides>
  <Notes>11</Notes>
  <HiddenSlides>0</HiddenSlides>
  <MMClips>0</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29</vt:i4>
      </vt:variant>
    </vt:vector>
  </HeadingPairs>
  <TitlesOfParts>
    <vt:vector size="49" baseType="lpstr">
      <vt:lpstr>等线</vt:lpstr>
      <vt:lpstr>等线 Light</vt:lpstr>
      <vt:lpstr>Algerian</vt:lpstr>
      <vt:lpstr>Amasis MT Pro Light</vt:lpstr>
      <vt:lpstr>Amiri</vt:lpstr>
      <vt:lpstr>-apple-system</vt:lpstr>
      <vt:lpstr>Arial</vt:lpstr>
      <vt:lpstr>Arial Unicode MS</vt:lpstr>
      <vt:lpstr>Bahnschrift Light</vt:lpstr>
      <vt:lpstr>Bernard MT Condensed</vt:lpstr>
      <vt:lpstr>Calibri</vt:lpstr>
      <vt:lpstr>Calibri Light</vt:lpstr>
      <vt:lpstr>Century Gothic</vt:lpstr>
      <vt:lpstr>Liberation Sans</vt:lpstr>
      <vt:lpstr>OpenSymbol</vt:lpstr>
      <vt:lpstr>Posterama</vt:lpstr>
      <vt:lpstr>StarSymbol</vt:lpstr>
      <vt:lpstr>Swis721 BlkCn BT</vt:lpstr>
      <vt:lpstr>Wingdings</vt:lpstr>
      <vt:lpstr>1_Thème Office</vt:lpstr>
      <vt:lpstr>Présentation PowerPoint</vt:lpstr>
      <vt:lpstr>Présentation PowerPoint</vt:lpstr>
      <vt:lpstr>La genèse</vt:lpstr>
      <vt:lpstr>Présentation PowerPoint</vt:lpstr>
      <vt:lpstr>Projet fondateur: ConnecSenS</vt:lpstr>
      <vt:lpstr>Communauté ConnecSenS</vt:lpstr>
      <vt:lpstr>Sites équipés du réseau ConnecSenS</vt:lpstr>
      <vt:lpstr>Sites équipés du réseau ConnecSenS</vt:lpstr>
      <vt:lpstr>Présentation PowerPoint</vt:lpstr>
      <vt:lpstr>Présentation PowerPoint</vt:lpstr>
      <vt:lpstr>Présentation PowerPoint</vt:lpstr>
      <vt:lpstr>Présentation PowerPoint</vt:lpstr>
      <vt:lpstr>Présentation PowerPoint</vt:lpstr>
      <vt:lpstr>anr OCOD Optimisation de la COllecte de Données via Nœuds Terrestres et Vecteur Aérien, en milieu contraint, et application en agriculture</vt:lpstr>
      <vt:lpstr>Présentation PowerPoint</vt:lpstr>
      <vt:lpstr>TERRA FORMA Innovative sensor networks to understand the Planet Habitability</vt:lpstr>
      <vt:lpstr>Some keys figures of Terra Forma project</vt:lpstr>
      <vt:lpstr>From Field Measurements to Science  From Sensors to Cloud</vt:lpstr>
      <vt:lpstr>Projet d’infra. TF: flux de données « chaudes »</vt:lpstr>
      <vt:lpstr>Catalog of technical solutions from and for the environmental research community</vt:lpstr>
      <vt:lpstr>Catalog of technical solutions from and for the environmental research community</vt:lpstr>
      <vt:lpstr>Présentation PowerPoint</vt:lpstr>
      <vt:lpstr>Présentation PowerPoint</vt:lpstr>
      <vt:lpstr>Présentation PowerPoint</vt:lpstr>
      <vt:lpstr>Présentation PowerPoint</vt:lpstr>
      <vt:lpstr>Présentation PowerPoint</vt:lpstr>
      <vt:lpstr>Dispositif de mesure</vt:lpstr>
      <vt:lpstr>Présentation PowerPoint</vt:lpstr>
      <vt:lpstr>Présentation PowerPoint</vt:lpstr>
    </vt:vector>
  </TitlesOfParts>
  <Manager/>
  <Company>Irstea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Réseaux de capteur sans fil LoRa</dc:title>
  <dc:subject/>
  <dc:creator>Moiroux Laure</dc:creator>
  <cp:keywords/>
  <dc:description/>
  <cp:lastModifiedBy>Laurent ROYER</cp:lastModifiedBy>
  <cp:revision>309</cp:revision>
  <dcterms:created xsi:type="dcterms:W3CDTF">2019-09-02T12:53:16Z</dcterms:created>
  <dcterms:modified xsi:type="dcterms:W3CDTF">2024-11-15T09:09:57Z</dcterms:modified>
  <cp:category/>
  <dc:identifier/>
  <cp:contentStatus/>
  <dc:language/>
  <cp:version/>
</cp:coreProperties>
</file>