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6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15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22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61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8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26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1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67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9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24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79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58C0-05A4-4E79-836C-321ADB6F303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B6654-EDAE-4DAB-93E8-FC5AB9BCE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74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B0F0"/>
                </a:solidFill>
              </a:rPr>
              <a:t>Workshop on R&amp;D for new ISOL </a:t>
            </a:r>
            <a:r>
              <a:rPr lang="fr-FR" sz="4000" b="1" dirty="0" err="1" smtClean="0">
                <a:solidFill>
                  <a:srgbClr val="00B0F0"/>
                </a:solidFill>
              </a:rPr>
              <a:t>beams</a:t>
            </a:r>
            <a:r>
              <a:rPr lang="fr-FR" sz="4000" b="1" dirty="0" smtClean="0">
                <a:solidFill>
                  <a:srgbClr val="00B0F0"/>
                </a:solidFill>
              </a:rPr>
              <a:t> @SPIRAL1 and ALTO</a:t>
            </a:r>
            <a:endParaRPr lang="fr-FR" sz="4000" b="1" dirty="0">
              <a:solidFill>
                <a:srgbClr val="00B0F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Pierre Delahaye, Mickaël Dubois and Enrique </a:t>
            </a:r>
            <a:r>
              <a:rPr lang="fr-FR" dirty="0" err="1" smtClean="0"/>
              <a:t>Minaya</a:t>
            </a:r>
            <a:r>
              <a:rPr lang="fr-FR" dirty="0" smtClean="0"/>
              <a:t> Ramirez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79" y="247651"/>
            <a:ext cx="1657350" cy="16573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859" y="247651"/>
            <a:ext cx="2828571" cy="6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282601" y="383828"/>
            <a:ext cx="3859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Master projet Ions radioactifs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584141" y="4174836"/>
            <a:ext cx="7023718" cy="258532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Scientific </a:t>
            </a:r>
            <a:r>
              <a:rPr lang="fr-FR" b="1" dirty="0" err="1"/>
              <a:t>Advisory</a:t>
            </a:r>
            <a:r>
              <a:rPr lang="fr-FR" b="1" dirty="0"/>
              <a:t> </a:t>
            </a:r>
            <a:r>
              <a:rPr lang="fr-FR" b="1" dirty="0" err="1"/>
              <a:t>committee</a:t>
            </a:r>
            <a:endParaRPr lang="fr-FR" dirty="0" smtClean="0"/>
          </a:p>
          <a:p>
            <a:r>
              <a:rPr lang="fr-FR" dirty="0" smtClean="0"/>
              <a:t>Pauline Ascher (LP2IB)</a:t>
            </a:r>
          </a:p>
          <a:p>
            <a:r>
              <a:rPr lang="fr-FR" dirty="0" smtClean="0"/>
              <a:t>Marlène Assié (</a:t>
            </a:r>
            <a:r>
              <a:rPr lang="fr-FR" dirty="0" err="1" smtClean="0"/>
              <a:t>IJClab</a:t>
            </a:r>
            <a:r>
              <a:rPr lang="fr-FR" dirty="0" smtClean="0"/>
              <a:t>)</a:t>
            </a:r>
          </a:p>
          <a:p>
            <a:r>
              <a:rPr lang="fr-FR" dirty="0" smtClean="0"/>
              <a:t>Beatriz Fernández-</a:t>
            </a:r>
            <a:r>
              <a:rPr lang="fr-FR" dirty="0" err="1" smtClean="0"/>
              <a:t>Domínguez</a:t>
            </a:r>
            <a:r>
              <a:rPr lang="fr-FR" dirty="0" smtClean="0"/>
              <a:t> (</a:t>
            </a:r>
            <a:r>
              <a:rPr lang="fr-FR" dirty="0" err="1" smtClean="0"/>
              <a:t>Universidade</a:t>
            </a:r>
            <a:r>
              <a:rPr lang="fr-FR" dirty="0" smtClean="0"/>
              <a:t> de Santiago de </a:t>
            </a:r>
            <a:r>
              <a:rPr lang="fr-FR" dirty="0" err="1" smtClean="0"/>
              <a:t>Compostela</a:t>
            </a:r>
            <a:r>
              <a:rPr lang="fr-FR" dirty="0" smtClean="0"/>
              <a:t>)</a:t>
            </a:r>
          </a:p>
          <a:p>
            <a:r>
              <a:rPr lang="fr-FR" dirty="0" smtClean="0"/>
              <a:t>Gilles De France (GANIL)</a:t>
            </a:r>
          </a:p>
          <a:p>
            <a:r>
              <a:rPr lang="fr-FR" dirty="0" smtClean="0"/>
              <a:t>Fanny Farget (GANIL)</a:t>
            </a:r>
          </a:p>
          <a:p>
            <a:r>
              <a:rPr lang="fr-FR" dirty="0" smtClean="0"/>
              <a:t>Marcella Grasso (</a:t>
            </a:r>
            <a:r>
              <a:rPr lang="fr-FR" dirty="0" err="1" smtClean="0"/>
              <a:t>IJClab</a:t>
            </a:r>
            <a:r>
              <a:rPr lang="fr-FR" dirty="0" smtClean="0"/>
              <a:t>, IN2P3)</a:t>
            </a:r>
          </a:p>
          <a:p>
            <a:r>
              <a:rPr lang="fr-FR" dirty="0" smtClean="0"/>
              <a:t>Fadi Ibrahim (</a:t>
            </a:r>
            <a:r>
              <a:rPr lang="fr-FR" dirty="0" err="1" smtClean="0"/>
              <a:t>IJClab</a:t>
            </a:r>
            <a:r>
              <a:rPr lang="fr-FR" dirty="0" smtClean="0"/>
              <a:t>)</a:t>
            </a:r>
          </a:p>
          <a:p>
            <a:r>
              <a:rPr lang="fr-FR" dirty="0" smtClean="0"/>
              <a:t>Arnaud Lucotte (LPSC Grenoble, IN2P3)</a:t>
            </a:r>
          </a:p>
        </p:txBody>
      </p:sp>
    </p:spTree>
    <p:extLst>
      <p:ext uri="{BB962C8B-B14F-4D97-AF65-F5344CB8AC3E}">
        <p14:creationId xmlns:p14="http://schemas.microsoft.com/office/powerpoint/2010/main" val="867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B0F0"/>
                </a:solidFill>
              </a:rPr>
              <a:t>Goals</a:t>
            </a:r>
            <a:endParaRPr lang="fr-FR" sz="36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1316" y="1489615"/>
            <a:ext cx="10740992" cy="4882309"/>
          </a:xfrm>
        </p:spPr>
        <p:txBody>
          <a:bodyPr>
            <a:normAutofit fontScale="70000" lnSpcReduction="20000"/>
          </a:bodyPr>
          <a:lstStyle/>
          <a:p>
            <a:r>
              <a:rPr lang="fr-FR" sz="2900" dirty="0" err="1" smtClean="0"/>
              <a:t>Discussing</a:t>
            </a:r>
            <a:r>
              <a:rPr lang="fr-FR" sz="2900" dirty="0" smtClean="0"/>
              <a:t> </a:t>
            </a:r>
            <a:r>
              <a:rPr lang="fr-FR" sz="2900" dirty="0" err="1" smtClean="0"/>
              <a:t>priorities</a:t>
            </a:r>
            <a:r>
              <a:rPr lang="fr-FR" sz="2900" dirty="0" smtClean="0"/>
              <a:t> on R&amp;D for new </a:t>
            </a:r>
            <a:r>
              <a:rPr lang="fr-FR" sz="2900" dirty="0" err="1" smtClean="0"/>
              <a:t>beams</a:t>
            </a:r>
            <a:r>
              <a:rPr lang="fr-FR" sz="2900" dirty="0" smtClean="0"/>
              <a:t> @SPIRAL1 &amp; ALTO in </a:t>
            </a:r>
            <a:r>
              <a:rPr lang="fr-FR" sz="2900" dirty="0" err="1" smtClean="0"/>
              <a:t>view</a:t>
            </a:r>
            <a:r>
              <a:rPr lang="fr-FR" sz="2900" dirty="0" smtClean="0"/>
              <a:t> of</a:t>
            </a:r>
          </a:p>
          <a:p>
            <a:pPr lvl="1"/>
            <a:r>
              <a:rPr lang="en-US" sz="2200" dirty="0" smtClean="0"/>
              <a:t>Perspectives for Physics with reaccelerated ISOL beams, in the short term with </a:t>
            </a:r>
            <a:r>
              <a:rPr lang="en-US" sz="2200" dirty="0" err="1" smtClean="0"/>
              <a:t>eg</a:t>
            </a:r>
            <a:r>
              <a:rPr lang="en-US" sz="2200" dirty="0" smtClean="0"/>
              <a:t> ACTAR, MUGAST, EXOGAM, in the longer term with </a:t>
            </a:r>
            <a:r>
              <a:rPr lang="en-US" sz="2200" b="1" dirty="0" smtClean="0"/>
              <a:t>the forthcoming AGATA+GRIT@VAMOS campaign</a:t>
            </a:r>
            <a:endParaRPr lang="en-US" sz="2200" dirty="0" smtClean="0"/>
          </a:p>
          <a:p>
            <a:pPr lvl="1"/>
            <a:r>
              <a:rPr lang="en-US" sz="2200" dirty="0" smtClean="0"/>
              <a:t>Perspectives for Physics with low energy ISOL beams, </a:t>
            </a:r>
            <a:r>
              <a:rPr lang="en-US" sz="2200" b="1" dirty="0" smtClean="0"/>
              <a:t>for the DESIR future programs</a:t>
            </a:r>
            <a:r>
              <a:rPr lang="en-US" sz="2200" dirty="0" smtClean="0"/>
              <a:t> (« DETRAP, BESTIOL, LUMIERE ») and </a:t>
            </a:r>
            <a:r>
              <a:rPr lang="en-US" sz="2200" b="1" dirty="0" smtClean="0"/>
              <a:t>ALTO</a:t>
            </a:r>
            <a:r>
              <a:rPr lang="en-US" sz="2200" dirty="0" smtClean="0"/>
              <a:t>.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sz="3600" dirty="0" smtClean="0"/>
              <a:t>These perspectives will be discussed on the basis of </a:t>
            </a:r>
            <a:r>
              <a:rPr lang="en-US" sz="3600" b="1" dirty="0" smtClean="0">
                <a:solidFill>
                  <a:srgbClr val="00B0F0"/>
                </a:solidFill>
              </a:rPr>
              <a:t>input received from the community</a:t>
            </a:r>
            <a:r>
              <a:rPr lang="en-US" sz="3600" dirty="0" smtClean="0">
                <a:solidFill>
                  <a:srgbClr val="00B0F0"/>
                </a:solidFill>
              </a:rPr>
              <a:t>. Many thanks for your contributions</a:t>
            </a:r>
            <a:r>
              <a:rPr lang="en-US" sz="2600" dirty="0" smtClean="0">
                <a:solidFill>
                  <a:srgbClr val="00B0F0"/>
                </a:solidFill>
              </a:rPr>
              <a:t>.</a:t>
            </a:r>
          </a:p>
          <a:p>
            <a:pPr marL="457200" lvl="1" indent="0">
              <a:buNone/>
            </a:pPr>
            <a:endParaRPr lang="en-US" sz="2600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Reviewing the R&amp;D on the above </a:t>
            </a:r>
            <a:r>
              <a:rPr lang="en-US" dirty="0" err="1" smtClean="0"/>
              <a:t>mentionned</a:t>
            </a:r>
            <a:r>
              <a:rPr lang="en-US" dirty="0" smtClean="0"/>
              <a:t> ISOL beams, including targets, ion sources, charge breeding and purification techniques, conducted at GANIL, </a:t>
            </a:r>
            <a:r>
              <a:rPr lang="en-US" dirty="0" err="1" smtClean="0"/>
              <a:t>IJClab</a:t>
            </a:r>
            <a:r>
              <a:rPr lang="en-US" dirty="0" smtClean="0"/>
              <a:t> and LPSC.</a:t>
            </a:r>
          </a:p>
          <a:p>
            <a:r>
              <a:rPr lang="en-US" dirty="0" smtClean="0"/>
              <a:t>Reviewing future potential developments, like batch mode or Laser </a:t>
            </a:r>
            <a:r>
              <a:rPr lang="en-US" dirty="0" err="1" smtClean="0"/>
              <a:t>Ionisation</a:t>
            </a:r>
            <a:r>
              <a:rPr lang="en-US" dirty="0" smtClean="0"/>
              <a:t> at SPIRAL1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3100" dirty="0" smtClean="0"/>
              <a:t>Thanks a lot to our </a:t>
            </a:r>
            <a:r>
              <a:rPr lang="en-US" sz="3100" b="1" dirty="0" smtClean="0">
                <a:solidFill>
                  <a:srgbClr val="00B0F0"/>
                </a:solidFill>
              </a:rPr>
              <a:t>2 external invited experts</a:t>
            </a:r>
            <a:r>
              <a:rPr lang="en-US" sz="3100" dirty="0" smtClean="0"/>
              <a:t>: </a:t>
            </a:r>
          </a:p>
          <a:p>
            <a:pPr marL="457200" lvl="1" indent="0">
              <a:buNone/>
            </a:pPr>
            <a:r>
              <a:rPr lang="en-US" sz="3100" b="1" dirty="0">
                <a:solidFill>
                  <a:srgbClr val="00B0F0"/>
                </a:solidFill>
              </a:rPr>
              <a:t>	</a:t>
            </a:r>
            <a:r>
              <a:rPr lang="en-US" sz="3100" b="1" dirty="0" smtClean="0">
                <a:solidFill>
                  <a:srgbClr val="00B0F0"/>
                </a:solidFill>
              </a:rPr>
              <a:t>	Katerina Chrysalidis (ISOLDE) and Antonio </a:t>
            </a:r>
            <a:r>
              <a:rPr lang="en-US" sz="3100" b="1" dirty="0" err="1" smtClean="0">
                <a:solidFill>
                  <a:srgbClr val="00B0F0"/>
                </a:solidFill>
              </a:rPr>
              <a:t>Villari</a:t>
            </a:r>
            <a:r>
              <a:rPr lang="en-US" sz="3100" b="1" dirty="0" smtClean="0">
                <a:solidFill>
                  <a:srgbClr val="00B0F0"/>
                </a:solidFill>
              </a:rPr>
              <a:t> (FRIB)</a:t>
            </a:r>
          </a:p>
          <a:p>
            <a:pPr marL="457200" lvl="1" indent="0">
              <a:buNone/>
            </a:pPr>
            <a:endParaRPr lang="en-US" sz="3100" b="1" dirty="0" smtClean="0">
              <a:solidFill>
                <a:srgbClr val="00B0F0"/>
              </a:solidFill>
            </a:endParaRPr>
          </a:p>
          <a:p>
            <a:r>
              <a:rPr lang="en-US" dirty="0" err="1" smtClean="0"/>
              <a:t>Organisation</a:t>
            </a:r>
            <a:r>
              <a:rPr lang="en-US" dirty="0" smtClean="0"/>
              <a:t> for operation for the forthcoming years at SPIRAL 1 and ALTO</a:t>
            </a:r>
          </a:p>
        </p:txBody>
      </p:sp>
    </p:spTree>
    <p:extLst>
      <p:ext uri="{BB962C8B-B14F-4D97-AF65-F5344CB8AC3E}">
        <p14:creationId xmlns:p14="http://schemas.microsoft.com/office/powerpoint/2010/main" val="416794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36560" t="21205" r="23121" b="10520"/>
          <a:stretch/>
        </p:blipFill>
        <p:spPr>
          <a:xfrm>
            <a:off x="486383" y="2217906"/>
            <a:ext cx="3839974" cy="36576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35816" t="29527" r="23971" b="5792"/>
          <a:stretch/>
        </p:blipFill>
        <p:spPr>
          <a:xfrm>
            <a:off x="4929472" y="80065"/>
            <a:ext cx="3560324" cy="322124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/>
          <a:srcRect l="37092" t="19108" r="25674" b="13736"/>
          <a:stretch/>
        </p:blipFill>
        <p:spPr>
          <a:xfrm>
            <a:off x="5036476" y="3301310"/>
            <a:ext cx="3346315" cy="339495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560015" y="5730233"/>
            <a:ext cx="239052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Workshop </a:t>
            </a:r>
            <a:r>
              <a:rPr lang="fr-FR" dirty="0" err="1" smtClean="0"/>
              <a:t>dinner</a:t>
            </a:r>
            <a:endParaRPr lang="fr-FR" dirty="0" smtClean="0"/>
          </a:p>
          <a:p>
            <a:r>
              <a:rPr lang="fr-FR" dirty="0" smtClean="0"/>
              <a:t>El </a:t>
            </a:r>
            <a:r>
              <a:rPr lang="fr-FR" dirty="0" err="1" smtClean="0"/>
              <a:t>Olivo</a:t>
            </a:r>
            <a:r>
              <a:rPr lang="fr-FR" dirty="0" smtClean="0"/>
              <a:t>, close to Castle </a:t>
            </a:r>
            <a:endParaRPr lang="fr-FR" dirty="0"/>
          </a:p>
        </p:txBody>
      </p:sp>
      <p:sp>
        <p:nvSpPr>
          <p:cNvPr id="8" name="Flèche à angle droit 7"/>
          <p:cNvSpPr/>
          <p:nvPr/>
        </p:nvSpPr>
        <p:spPr>
          <a:xfrm rot="16200000" flipH="1">
            <a:off x="8480359" y="6464668"/>
            <a:ext cx="327004" cy="33558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5"/>
          <a:srcRect l="35508" t="32043" r="22597" b="11387"/>
          <a:stretch/>
        </p:blipFill>
        <p:spPr>
          <a:xfrm>
            <a:off x="8489796" y="365125"/>
            <a:ext cx="3561348" cy="2554685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712109" y="6053398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Free </a:t>
            </a:r>
            <a:r>
              <a:rPr lang="fr-FR" dirty="0" err="1" smtClean="0"/>
              <a:t>evening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86383" y="1319301"/>
            <a:ext cx="3565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You </a:t>
            </a:r>
            <a:r>
              <a:rPr lang="fr-FR" dirty="0" err="1" smtClean="0">
                <a:solidFill>
                  <a:srgbClr val="00B0F0"/>
                </a:solidFill>
              </a:rPr>
              <a:t>can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upload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your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presentations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yourself</a:t>
            </a:r>
            <a:r>
              <a:rPr lang="fr-FR" dirty="0" smtClean="0">
                <a:solidFill>
                  <a:srgbClr val="00B0F0"/>
                </a:solidFill>
              </a:rPr>
              <a:t> on the </a:t>
            </a:r>
            <a:r>
              <a:rPr lang="fr-FR" dirty="0" err="1" smtClean="0">
                <a:solidFill>
                  <a:srgbClr val="00B0F0"/>
                </a:solidFill>
              </a:rPr>
              <a:t>indico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website</a:t>
            </a:r>
            <a:endParaRPr lang="fr-F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9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Enjoy</a:t>
            </a:r>
            <a:r>
              <a:rPr lang="fr-FR" dirty="0" smtClean="0"/>
              <a:t> the workshop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We</a:t>
            </a:r>
            <a:r>
              <a:rPr lang="fr-FR" dirty="0" smtClean="0"/>
              <a:t> count on interactions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workshop </a:t>
            </a:r>
            <a:r>
              <a:rPr lang="fr-FR" dirty="0" err="1" smtClean="0"/>
              <a:t>lively</a:t>
            </a:r>
            <a:r>
              <a:rPr lang="fr-FR" dirty="0" smtClean="0"/>
              <a:t>, </a:t>
            </a:r>
            <a:r>
              <a:rPr lang="fr-FR" dirty="0" err="1" smtClean="0"/>
              <a:t>useful</a:t>
            </a:r>
            <a:r>
              <a:rPr lang="fr-FR" dirty="0" smtClean="0"/>
              <a:t> and </a:t>
            </a:r>
            <a:r>
              <a:rPr lang="fr-FR" dirty="0" err="1" smtClean="0"/>
              <a:t>enjoyable</a:t>
            </a:r>
            <a:endParaRPr lang="fr-FR" dirty="0" smtClean="0"/>
          </a:p>
          <a:p>
            <a:r>
              <a:rPr lang="fr-FR" dirty="0" err="1" smtClean="0"/>
              <a:t>Please</a:t>
            </a:r>
            <a:r>
              <a:rPr lang="fr-FR" dirty="0" smtClean="0"/>
              <a:t> </a:t>
            </a:r>
            <a:r>
              <a:rPr lang="fr-FR" dirty="0" err="1" smtClean="0"/>
              <a:t>stay</a:t>
            </a:r>
            <a:r>
              <a:rPr lang="fr-FR" dirty="0" smtClean="0"/>
              <a:t> for the discussion sessions </a:t>
            </a:r>
            <a:r>
              <a:rPr lang="fr-FR" dirty="0" err="1" smtClean="0"/>
              <a:t>tomorrow</a:t>
            </a:r>
            <a:r>
              <a:rPr lang="fr-FR" dirty="0" smtClean="0"/>
              <a:t> </a:t>
            </a:r>
            <a:r>
              <a:rPr lang="fr-FR" dirty="0" err="1" smtClean="0"/>
              <a:t>evening</a:t>
            </a:r>
            <a:r>
              <a:rPr lang="fr-FR" dirty="0" smtClean="0"/>
              <a:t> and </a:t>
            </a:r>
            <a:r>
              <a:rPr lang="fr-FR" dirty="0" err="1" smtClean="0"/>
              <a:t>Wednesday</a:t>
            </a:r>
            <a:r>
              <a:rPr lang="fr-FR" dirty="0" smtClean="0"/>
              <a:t> </a:t>
            </a:r>
            <a:r>
              <a:rPr lang="fr-FR" dirty="0" err="1" smtClean="0"/>
              <a:t>morning</a:t>
            </a:r>
            <a:r>
              <a:rPr lang="fr-FR" dirty="0" smtClean="0"/>
              <a:t> to </a:t>
            </a:r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opinions and </a:t>
            </a:r>
            <a:r>
              <a:rPr lang="fr-FR" dirty="0" err="1" smtClean="0"/>
              <a:t>reflexions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8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302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Workshop on R&amp;D for new ISOL beams @SPIRAL1 and ALTO</vt:lpstr>
      <vt:lpstr>Goals</vt:lpstr>
      <vt:lpstr>Programme</vt:lpstr>
      <vt:lpstr>Enjoy the workshop</vt:lpstr>
    </vt:vector>
  </TitlesOfParts>
  <Company>Ganil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R&amp;D for new ISOL beams @SPIRAL1 and ALTO</dc:title>
  <dc:creator>Delahaye Pierre</dc:creator>
  <cp:lastModifiedBy>Delahaye Pierre</cp:lastModifiedBy>
  <cp:revision>6</cp:revision>
  <dcterms:created xsi:type="dcterms:W3CDTF">2025-03-10T10:05:13Z</dcterms:created>
  <dcterms:modified xsi:type="dcterms:W3CDTF">2025-03-10T11:13:48Z</dcterms:modified>
</cp:coreProperties>
</file>