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5"/>
  </p:sldMasterIdLst>
  <p:notesMasterIdLst>
    <p:notesMasterId r:id="rId23"/>
  </p:notesMasterIdLst>
  <p:handoutMasterIdLst>
    <p:handoutMasterId r:id="rId24"/>
  </p:handoutMasterIdLst>
  <p:sldIdLst>
    <p:sldId id="270" r:id="rId6"/>
    <p:sldId id="502" r:id="rId7"/>
    <p:sldId id="524" r:id="rId8"/>
    <p:sldId id="504" r:id="rId9"/>
    <p:sldId id="506" r:id="rId10"/>
    <p:sldId id="505" r:id="rId11"/>
    <p:sldId id="507" r:id="rId12"/>
    <p:sldId id="508" r:id="rId13"/>
    <p:sldId id="509" r:id="rId14"/>
    <p:sldId id="510" r:id="rId15"/>
    <p:sldId id="516" r:id="rId16"/>
    <p:sldId id="2123" r:id="rId17"/>
    <p:sldId id="2122" r:id="rId18"/>
    <p:sldId id="2124" r:id="rId19"/>
    <p:sldId id="2125" r:id="rId20"/>
    <p:sldId id="2126" r:id="rId21"/>
    <p:sldId id="517" r:id="rId22"/>
  </p:sldIdLst>
  <p:sldSz cx="12192000" cy="6858000"/>
  <p:notesSz cx="6950075" cy="9236075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4308"/>
    <a:srgbClr val="FFAE1A"/>
    <a:srgbClr val="E7E9DE"/>
    <a:srgbClr val="0F0C8F"/>
    <a:srgbClr val="CC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4660"/>
  </p:normalViewPr>
  <p:slideViewPr>
    <p:cSldViewPr snapToObjects="1">
      <p:cViewPr varScale="1">
        <p:scale>
          <a:sx n="113" d="100"/>
          <a:sy n="113" d="100"/>
        </p:scale>
        <p:origin x="560" y="4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73" d="100"/>
          <a:sy n="73" d="100"/>
        </p:scale>
        <p:origin x="2982" y="54"/>
      </p:cViewPr>
      <p:guideLst>
        <p:guide orient="horz" pos="2908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11" y="0"/>
            <a:ext cx="3011489" cy="463385"/>
          </a:xfrm>
          <a:prstGeom prst="rect">
            <a:avLst/>
          </a:prstGeom>
        </p:spPr>
        <p:txBody>
          <a:bodyPr vert="horz" lIns="90959" tIns="45479" rIns="90959" bIns="45479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489" cy="463385"/>
          </a:xfrm>
          <a:prstGeom prst="rect">
            <a:avLst/>
          </a:prstGeom>
        </p:spPr>
        <p:txBody>
          <a:bodyPr vert="horz" lIns="90959" tIns="45479" rIns="90959" bIns="45479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88289" y="8450227"/>
            <a:ext cx="4729728" cy="703690"/>
          </a:xfrm>
          <a:prstGeom prst="rect">
            <a:avLst/>
          </a:prstGeom>
        </p:spPr>
        <p:txBody>
          <a:bodyPr vert="horz" lIns="94149" tIns="47074" rIns="94149" bIns="47074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5" y="8403314"/>
            <a:ext cx="642863" cy="7506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36173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11699" cy="461725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2"/>
            <a:ext cx="3011699" cy="461725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3/11/25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914" tIns="45956" rIns="91914" bIns="4595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78"/>
            <a:ext cx="5560060" cy="4155519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764"/>
            <a:ext cx="3011699" cy="461724"/>
          </a:xfrm>
          <a:prstGeom prst="rect">
            <a:avLst/>
          </a:prstGeom>
        </p:spPr>
        <p:txBody>
          <a:bodyPr vert="horz" wrap="square" lIns="91914" tIns="45956" rIns="91914" bIns="4595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764"/>
            <a:ext cx="3011699" cy="461724"/>
          </a:xfrm>
          <a:prstGeom prst="rect">
            <a:avLst/>
          </a:prstGeom>
        </p:spPr>
        <p:txBody>
          <a:bodyPr vert="horz" wrap="square" lIns="91914" tIns="45956" rIns="91914" bIns="4595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46855" y="3380847"/>
            <a:ext cx="7574845" cy="3202326"/>
          </a:xfrm>
          <a:prstGeom prst="rect">
            <a:avLst/>
          </a:prstGeom>
          <a:noFill/>
        </p:spPr>
        <p:txBody>
          <a:bodyPr/>
          <a:lstStyle/>
          <a:p>
            <a:pPr algn="l"/>
            <a:r>
              <a:rPr lang="en-US" dirty="0">
                <a:ea typeface="ヒラギノ角ゴ Pro W3"/>
                <a:cs typeface="ヒラギノ角ゴ Pro W3"/>
              </a:rPr>
              <a:t>Remark</a:t>
            </a:r>
            <a:r>
              <a:rPr lang="en-US" baseline="0" dirty="0">
                <a:ea typeface="ヒラギノ角ゴ Pro W3"/>
                <a:cs typeface="ヒラギノ角ゴ Pro W3"/>
              </a:rPr>
              <a:t> here: Scientific program started in May 2022, three experiments performed, two in FRIB Decay Station initiator and one in S800</a:t>
            </a:r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355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12192000" cy="42588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0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6D52DA-7EC2-A93A-E527-24C0D964EA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0" y="5636776"/>
            <a:ext cx="3048000" cy="639434"/>
          </a:xfrm>
          <a:prstGeom prst="rect">
            <a:avLst/>
          </a:prstGeo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5E56C48-E97E-EB04-E105-6EE91E71CE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9800" y="5695162"/>
            <a:ext cx="3474189" cy="6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2032000" y="3961094"/>
            <a:ext cx="8128000" cy="1143000"/>
          </a:xfrm>
        </p:spPr>
        <p:txBody>
          <a:bodyPr/>
          <a:lstStyle/>
          <a:p>
            <a:r>
              <a:rPr lang="en-US" dirty="0"/>
              <a:t>Antonio Villari </a:t>
            </a:r>
          </a:p>
          <a:p>
            <a:r>
              <a:rPr lang="en-US" dirty="0"/>
              <a:t>Facility for Rare Isotope Beams / MSU</a:t>
            </a:r>
          </a:p>
          <a:p>
            <a:r>
              <a:rPr lang="en-US" dirty="0" err="1"/>
              <a:t>villari@frib.msu.edu</a:t>
            </a:r>
            <a:endParaRPr lang="en-US" dirty="0"/>
          </a:p>
          <a:p>
            <a:r>
              <a:rPr lang="en-US" dirty="0"/>
              <a:t>March 2025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95255" y="2930623"/>
            <a:ext cx="12001499" cy="911935"/>
          </a:xfrm>
        </p:spPr>
        <p:txBody>
          <a:bodyPr/>
          <a:lstStyle/>
          <a:p>
            <a:r>
              <a:rPr lang="en-US" dirty="0"/>
              <a:t>Batch Mode Ion Source (BMIS) Rare Isotope Production and Acceleration at FRIB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2A09BB-654C-6A0F-1163-05C0BAC28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exercise took 2 months of intense work of the </a:t>
            </a:r>
            <a:r>
              <a:rPr lang="en-US" dirty="0">
                <a:solidFill>
                  <a:schemeClr val="tx1"/>
                </a:solidFill>
              </a:rPr>
              <a:t>task force</a:t>
            </a:r>
          </a:p>
          <a:p>
            <a:r>
              <a:rPr lang="en-US" dirty="0"/>
              <a:t>Intense R&amp;D for each beam was performed, first with stable isotopes </a:t>
            </a:r>
          </a:p>
          <a:p>
            <a:pPr lvl="1"/>
            <a:r>
              <a:rPr lang="en-US" dirty="0"/>
              <a:t>This could involve LEBIT and </a:t>
            </a:r>
            <a:r>
              <a:rPr lang="en-US" dirty="0" err="1"/>
              <a:t>ReA</a:t>
            </a:r>
            <a:r>
              <a:rPr lang="en-US" dirty="0"/>
              <a:t>, depending on the case</a:t>
            </a:r>
          </a:p>
          <a:p>
            <a:r>
              <a:rPr lang="en-US" dirty="0"/>
              <a:t>One experiment fail and one didn’t run</a:t>
            </a:r>
          </a:p>
          <a:p>
            <a:pPr lvl="1"/>
            <a:r>
              <a:rPr lang="en-US" dirty="0"/>
              <a:t>56Ni was highly contaminated by 56Fe and cleanup with stripper in </a:t>
            </a:r>
            <a:r>
              <a:rPr lang="en-US" dirty="0" err="1"/>
              <a:t>ReA</a:t>
            </a:r>
            <a:r>
              <a:rPr lang="en-US" dirty="0"/>
              <a:t> was not enough</a:t>
            </a:r>
          </a:p>
          <a:p>
            <a:pPr lvl="1"/>
            <a:r>
              <a:rPr lang="en-US" dirty="0"/>
              <a:t>60Fe didn’t run</a:t>
            </a:r>
          </a:p>
          <a:p>
            <a:r>
              <a:rPr lang="en-US" dirty="0"/>
              <a:t>Not always the projected molecule to inject in the source was used</a:t>
            </a:r>
          </a:p>
          <a:p>
            <a:pPr lvl="1"/>
            <a:r>
              <a:rPr lang="en-US" dirty="0"/>
              <a:t>Tests with stable isotopes were used to define the best choice in terms of feasibility, consumption and contamination in the same mass of the rare isotope</a:t>
            </a:r>
          </a:p>
          <a:p>
            <a:r>
              <a:rPr lang="en-US" dirty="0"/>
              <a:t>For reaccelerated beams, stripping at high energy was also used to clean-up beams</a:t>
            </a:r>
          </a:p>
          <a:p>
            <a:pPr lvl="1"/>
            <a:r>
              <a:rPr lang="en-US" dirty="0"/>
              <a:t>Including developments to measure the content of the beam with a simple operation method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98D767-0A2F-ABF7-981C-141506991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Comments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7D887-15C7-A9E7-924E-5245C1E46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1362E-D997-3E2B-1AE9-BC15CA0E6B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7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73C5F-924C-FC8B-FC8F-744F21C95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C14F-202A-E563-B8AF-466C223F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Successful Experiments with BMIS Beams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FB469-5EF5-0B8A-3E41-E5F9E1193E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FA00C-080C-7A1A-70DF-A0F90D7DD2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, Slide </a:t>
            </a:r>
            <a:fld id="{4F88C639-55E7-4D97-AC8D-4B42A67367B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6DD70BE9-4A4C-1747-8160-A1BD599C1B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" y="1143000"/>
          <a:ext cx="7594600" cy="47417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45483">
                  <a:extLst>
                    <a:ext uri="{9D8B030D-6E8A-4147-A177-3AD203B41FA5}">
                      <a16:colId xmlns:a16="http://schemas.microsoft.com/office/drawing/2014/main" val="2428940040"/>
                    </a:ext>
                  </a:extLst>
                </a:gridCol>
                <a:gridCol w="908556">
                  <a:extLst>
                    <a:ext uri="{9D8B030D-6E8A-4147-A177-3AD203B41FA5}">
                      <a16:colId xmlns:a16="http://schemas.microsoft.com/office/drawing/2014/main" val="2076449735"/>
                    </a:ext>
                  </a:extLst>
                </a:gridCol>
                <a:gridCol w="1188112">
                  <a:extLst>
                    <a:ext uri="{9D8B030D-6E8A-4147-A177-3AD203B41FA5}">
                      <a16:colId xmlns:a16="http://schemas.microsoft.com/office/drawing/2014/main" val="922775667"/>
                    </a:ext>
                  </a:extLst>
                </a:gridCol>
                <a:gridCol w="2236447">
                  <a:extLst>
                    <a:ext uri="{9D8B030D-6E8A-4147-A177-3AD203B41FA5}">
                      <a16:colId xmlns:a16="http://schemas.microsoft.com/office/drawing/2014/main" val="1717195914"/>
                    </a:ext>
                  </a:extLst>
                </a:gridCol>
                <a:gridCol w="2516002">
                  <a:extLst>
                    <a:ext uri="{9D8B030D-6E8A-4147-A177-3AD203B41FA5}">
                      <a16:colId xmlns:a16="http://schemas.microsoft.com/office/drawing/2014/main" val="3129821821"/>
                    </a:ext>
                  </a:extLst>
                </a:gridCol>
              </a:tblGrid>
              <a:tr h="2773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Half-Life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Expt</a:t>
                      </a:r>
                      <a:r>
                        <a:rPr lang="en-US" sz="1400" dirty="0"/>
                        <a:t>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Beamline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Hours Run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278583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1.5E6 y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20009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ReA6/SOLARIS/AT-TPC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174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687876302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20021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ReA6/SOLARIS/Si array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224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117992007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20026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ReA3/BTS33 GPBL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151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188269453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22502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ReA6/SOLARIS/AT-TPC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388978617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 d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20007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ReA6/GPBL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259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33590990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20025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LEBIT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387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020744629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153 y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20002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BECOLA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778273453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20010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ReA6/SOLARIS/Si array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123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22887864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20014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ReA6/SOLARIS/Si array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137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861106845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20015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ReA6/GPBL/JANUS/SeGA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168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94385226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20022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ReA3/BTS33 GPBL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334 (include 30,28Si)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373572809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7.2E5 y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20027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ReA3/SECAR/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SuperORRUBA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372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373029652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23060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BECOLA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065596762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As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 d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22505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/GPBL/SUN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144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300916298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Th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1.4e10 y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23080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BECOLA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154607780"/>
                  </a:ext>
                </a:extLst>
              </a:tr>
              <a:tr h="2773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229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Th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2932 y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23080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BECOLA</a:t>
                      </a: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 (includes 232,229Th)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122322261"/>
                  </a:ext>
                </a:extLst>
              </a:tr>
            </a:tbl>
          </a:graphicData>
        </a:graphic>
      </p:graphicFrame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CDFC7C1-4C9A-35C4-B967-885DADA6872C}"/>
              </a:ext>
            </a:extLst>
          </p:cNvPr>
          <p:cNvSpPr txBox="1">
            <a:spLocks/>
          </p:cNvSpPr>
          <p:nvPr/>
        </p:nvSpPr>
        <p:spPr bwMode="auto">
          <a:xfrm>
            <a:off x="9296400" y="1259278"/>
            <a:ext cx="2819400" cy="376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Variety of beams have been developed and delivered for successful user experiments</a:t>
            </a:r>
          </a:p>
          <a:p>
            <a:pPr marL="0" indent="0">
              <a:buNone/>
            </a:pPr>
            <a:endParaRPr lang="en-US" sz="2000" kern="0" dirty="0"/>
          </a:p>
          <a:p>
            <a:r>
              <a:rPr lang="en-US" sz="2000" kern="0" dirty="0"/>
              <a:t>BMIS beams boost FRIB scientific output by providing unique, high-rate beams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795877-FA91-6713-9375-E74351905DD4}"/>
              </a:ext>
            </a:extLst>
          </p:cNvPr>
          <p:cNvSpPr txBox="1"/>
          <p:nvPr/>
        </p:nvSpPr>
        <p:spPr>
          <a:xfrm>
            <a:off x="7620001" y="4991463"/>
            <a:ext cx="457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Total ~2800 hours of long-lived radioactive beams delivered to experiments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FC57FEE-55FD-E992-3AF0-533E6875BB12}"/>
              </a:ext>
            </a:extLst>
          </p:cNvPr>
          <p:cNvGraphicFramePr>
            <a:graphicFrameLocks noGrp="1"/>
          </p:cNvGraphicFramePr>
          <p:nvPr/>
        </p:nvGraphicFramePr>
        <p:xfrm>
          <a:off x="7776328" y="1143000"/>
          <a:ext cx="1443872" cy="36877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3872">
                  <a:extLst>
                    <a:ext uri="{9D8B030D-6E8A-4147-A177-3AD203B41FA5}">
                      <a16:colId xmlns:a16="http://schemas.microsoft.com/office/drawing/2014/main" val="2030255952"/>
                    </a:ext>
                  </a:extLst>
                </a:gridCol>
              </a:tblGrid>
              <a:tr h="28191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Stable Beams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773232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28,30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361893190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02038903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398708371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Kr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785014527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120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044967015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608810046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58,61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Ni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39209566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75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As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080019610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553559502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51496482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20,22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4048566809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902351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173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00200" y="1067100"/>
            <a:ext cx="7230532" cy="5035881"/>
          </a:xfrm>
        </p:spPr>
        <p:txBody>
          <a:bodyPr/>
          <a:lstStyle/>
          <a:p>
            <a:r>
              <a:rPr lang="en-US" dirty="0"/>
              <a:t>Batch-mode Ion Source and </a:t>
            </a:r>
            <a:r>
              <a:rPr lang="en-US" dirty="0" err="1"/>
              <a:t>ReA</a:t>
            </a:r>
            <a:r>
              <a:rPr lang="en-US" dirty="0"/>
              <a:t> to provide </a:t>
            </a:r>
            <a:r>
              <a:rPr lang="en-US" baseline="30000" dirty="0"/>
              <a:t>73</a:t>
            </a:r>
            <a:r>
              <a:rPr lang="en-US" dirty="0"/>
              <a:t>As (T</a:t>
            </a:r>
            <a:r>
              <a:rPr lang="en-US" baseline="-25000" dirty="0"/>
              <a:t>1/2</a:t>
            </a:r>
            <a:r>
              <a:rPr lang="en-US" dirty="0"/>
              <a:t>=80 days) beam for </a:t>
            </a:r>
            <a:r>
              <a:rPr lang="en-US" dirty="0" err="1"/>
              <a:t>Exp</a:t>
            </a:r>
            <a:r>
              <a:rPr lang="en-US" dirty="0"/>
              <a:t> 22505 </a:t>
            </a:r>
          </a:p>
          <a:p>
            <a:pPr lvl="1"/>
            <a:r>
              <a:rPr lang="en-US" sz="1600" dirty="0"/>
              <a:t>Beam development constrains</a:t>
            </a:r>
          </a:p>
          <a:p>
            <a:pPr lvl="2"/>
            <a:r>
              <a:rPr lang="en-US" sz="1600" baseline="30000" dirty="0"/>
              <a:t>73</a:t>
            </a:r>
            <a:r>
              <a:rPr lang="en-US" sz="1600" dirty="0"/>
              <a:t>As radioactivity limit by NRC regulations: 1.8 </a:t>
            </a:r>
            <a:r>
              <a:rPr lang="en-US" sz="1600" dirty="0" err="1"/>
              <a:t>mCi</a:t>
            </a:r>
            <a:r>
              <a:rPr lang="en-US" sz="1600" dirty="0"/>
              <a:t> of </a:t>
            </a:r>
            <a:r>
              <a:rPr lang="en-US" sz="1600" baseline="30000" dirty="0"/>
              <a:t>73</a:t>
            </a:r>
            <a:r>
              <a:rPr lang="en-US" sz="1600" dirty="0"/>
              <a:t>As allowed</a:t>
            </a:r>
          </a:p>
          <a:p>
            <a:pPr lvl="2"/>
            <a:r>
              <a:rPr lang="en-US" sz="1600" dirty="0"/>
              <a:t> Arsenic chemical toxicity limit by OSHA: max of 400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g allowed </a:t>
            </a:r>
          </a:p>
          <a:p>
            <a:r>
              <a:rPr lang="en-US" dirty="0"/>
              <a:t>BMIS located in N4 vault delivery the beam</a:t>
            </a:r>
          </a:p>
          <a:p>
            <a:pPr lvl="1"/>
            <a:r>
              <a:rPr lang="en-US" sz="1600" dirty="0"/>
              <a:t>Initial beam development was done with </a:t>
            </a:r>
            <a:r>
              <a:rPr lang="en-US" sz="1600" baseline="30000" dirty="0"/>
              <a:t>75</a:t>
            </a:r>
            <a:r>
              <a:rPr lang="en-US" sz="1600" dirty="0"/>
              <a:t>As (stable)</a:t>
            </a:r>
          </a:p>
          <a:p>
            <a:r>
              <a:rPr lang="en-US" dirty="0"/>
              <a:t>Source preparation in Chemistry was critical in producing quality beam</a:t>
            </a:r>
          </a:p>
          <a:p>
            <a:pPr lvl="1"/>
            <a:r>
              <a:rPr lang="en-US" sz="1600" dirty="0"/>
              <a:t>Arsenic compound (silver </a:t>
            </a:r>
            <a:r>
              <a:rPr lang="en-US" sz="1600" dirty="0" err="1"/>
              <a:t>arsenite</a:t>
            </a:r>
            <a:r>
              <a:rPr lang="en-US" sz="1600" dirty="0"/>
              <a:t>) was selected based on chemical and physical properties</a:t>
            </a:r>
          </a:p>
          <a:p>
            <a:pPr lvl="1"/>
            <a:r>
              <a:rPr lang="en-US" sz="1600" dirty="0"/>
              <a:t>Arsenic sample from NIDC convert to silver </a:t>
            </a:r>
            <a:r>
              <a:rPr lang="en-US" sz="1600" dirty="0" err="1"/>
              <a:t>arsenite</a:t>
            </a:r>
            <a:r>
              <a:rPr lang="en-US" sz="1600" dirty="0"/>
              <a:t> by reacting with silver nitrate (AgNO</a:t>
            </a:r>
            <a:r>
              <a:rPr lang="en-US" sz="1600" baseline="-25000" dirty="0"/>
              <a:t>3</a:t>
            </a:r>
            <a:r>
              <a:rPr lang="en-US" sz="1600" dirty="0"/>
              <a:t>)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89331"/>
            <a:ext cx="10972800" cy="478624"/>
          </a:xfrm>
        </p:spPr>
        <p:txBody>
          <a:bodyPr/>
          <a:lstStyle/>
          <a:p>
            <a:r>
              <a:rPr lang="en-US" dirty="0"/>
              <a:t>Example of Complexity: </a:t>
            </a:r>
            <a:r>
              <a:rPr lang="en-US" baseline="30000" dirty="0"/>
              <a:t>73</a:t>
            </a:r>
            <a:r>
              <a:rPr lang="en-US" dirty="0"/>
              <a:t>As Beam Delivered for User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FRIB Monthly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790" y="4637266"/>
            <a:ext cx="1398028" cy="1359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294" y="4701299"/>
            <a:ext cx="1191315" cy="1450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79877" y="1901022"/>
            <a:ext cx="3311436" cy="1609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134" y="4576525"/>
            <a:ext cx="1487553" cy="14814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1853" y="5825982"/>
            <a:ext cx="1675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Silver </a:t>
            </a:r>
            <a:r>
              <a:rPr lang="en-US" sz="1200" b="1" dirty="0" err="1"/>
              <a:t>arsenite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742201" y="4919584"/>
            <a:ext cx="1587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Silver </a:t>
            </a:r>
            <a:r>
              <a:rPr lang="en-US" sz="1200" b="1" dirty="0" err="1"/>
              <a:t>arsenite</a:t>
            </a:r>
            <a:r>
              <a:rPr lang="en-US" sz="1200" b="1" dirty="0"/>
              <a:t> precipitate: Optimize chemical process before make radioactive sample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116350" y="4878645"/>
            <a:ext cx="1475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Radioactive silver </a:t>
            </a:r>
            <a:r>
              <a:rPr lang="en-US" sz="1200" b="1" dirty="0" err="1"/>
              <a:t>arsenite</a:t>
            </a:r>
            <a:r>
              <a:rPr lang="en-US" sz="1200" b="1" dirty="0"/>
              <a:t> sample preparation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642" y="4620334"/>
            <a:ext cx="1365322" cy="137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25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811" y="2990679"/>
            <a:ext cx="4166189" cy="310978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4003" y="1073051"/>
            <a:ext cx="6116688" cy="5027414"/>
          </a:xfrm>
        </p:spPr>
        <p:txBody>
          <a:bodyPr/>
          <a:lstStyle/>
          <a:p>
            <a:r>
              <a:rPr lang="en-US" dirty="0"/>
              <a:t>Beam delivered: 07/19 -07/27 (8 day)</a:t>
            </a:r>
          </a:p>
          <a:p>
            <a:pPr lvl="1"/>
            <a:r>
              <a:rPr lang="en-US" dirty="0"/>
              <a:t>Beam “come out” of the source as bare arsenic ion. (No molecular fragments)</a:t>
            </a:r>
          </a:p>
          <a:p>
            <a:pPr lvl="1"/>
            <a:r>
              <a:rPr lang="en-US" dirty="0"/>
              <a:t>Average rate at </a:t>
            </a:r>
            <a:r>
              <a:rPr lang="en-US" dirty="0" err="1"/>
              <a:t>ReA</a:t>
            </a:r>
            <a:r>
              <a:rPr lang="en-US" dirty="0"/>
              <a:t>: 5E+5 </a:t>
            </a:r>
            <a:r>
              <a:rPr lang="en-US" dirty="0" err="1"/>
              <a:t>pps</a:t>
            </a:r>
            <a:endParaRPr lang="en-US" dirty="0"/>
          </a:p>
          <a:p>
            <a:pPr lvl="1"/>
            <a:r>
              <a:rPr lang="en-US" dirty="0" err="1"/>
              <a:t>ReA</a:t>
            </a:r>
            <a:r>
              <a:rPr lang="en-US" dirty="0"/>
              <a:t> rate within last 24 </a:t>
            </a:r>
            <a:r>
              <a:rPr lang="en-US" dirty="0" err="1"/>
              <a:t>hrs</a:t>
            </a:r>
            <a:r>
              <a:rPr lang="en-US" dirty="0"/>
              <a:t> of experiment: 3E6 </a:t>
            </a:r>
            <a:r>
              <a:rPr lang="en-US" dirty="0" err="1"/>
              <a:t>pps</a:t>
            </a:r>
            <a:r>
              <a:rPr lang="en-US" dirty="0"/>
              <a:t> </a:t>
            </a:r>
          </a:p>
          <a:p>
            <a:r>
              <a:rPr lang="en-US" dirty="0"/>
              <a:t>Deliver high purity beam to </a:t>
            </a:r>
            <a:r>
              <a:rPr lang="en-US" dirty="0" err="1"/>
              <a:t>ReA</a:t>
            </a:r>
            <a:r>
              <a:rPr lang="en-US" dirty="0"/>
              <a:t> experiment</a:t>
            </a:r>
          </a:p>
          <a:p>
            <a:pPr lvl="1"/>
            <a:r>
              <a:rPr lang="en-US" dirty="0"/>
              <a:t>Purity of </a:t>
            </a:r>
            <a:r>
              <a:rPr lang="en-US" baseline="30000" dirty="0"/>
              <a:t>73</a:t>
            </a:r>
            <a:r>
              <a:rPr lang="en-US" dirty="0"/>
              <a:t>As beam is close to 100%</a:t>
            </a:r>
          </a:p>
          <a:p>
            <a:pPr lvl="1"/>
            <a:r>
              <a:rPr lang="en-US" dirty="0"/>
              <a:t>No radioactive daughter of </a:t>
            </a:r>
            <a:r>
              <a:rPr lang="en-US" baseline="30000" dirty="0"/>
              <a:t>73</a:t>
            </a:r>
            <a:r>
              <a:rPr lang="en-US" dirty="0"/>
              <a:t>As (73Ge) was observed.</a:t>
            </a:r>
          </a:p>
          <a:p>
            <a:pPr lvl="1"/>
            <a:endParaRPr lang="en-US" dirty="0"/>
          </a:p>
          <a:p>
            <a:pPr marL="211709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89331"/>
            <a:ext cx="8991600" cy="478624"/>
          </a:xfrm>
        </p:spPr>
        <p:txBody>
          <a:bodyPr/>
          <a:lstStyle/>
          <a:p>
            <a:r>
              <a:rPr lang="en-US" baseline="30000" dirty="0"/>
              <a:t>73</a:t>
            </a:r>
            <a:r>
              <a:rPr lang="en-US" dirty="0"/>
              <a:t>As Beam Delivered for Users in </a:t>
            </a:r>
            <a:r>
              <a:rPr lang="en-US" dirty="0" err="1"/>
              <a:t>ReA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FRIB Monthly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873" y="1099518"/>
            <a:ext cx="5211124" cy="1643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23632" y="1193950"/>
            <a:ext cx="509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Beam composition measured using Si-detector after reacceleration and Al foil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696200" y="3612201"/>
            <a:ext cx="216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Mass scan of </a:t>
            </a:r>
            <a:r>
              <a:rPr lang="en-US" sz="1200" b="1" baseline="30000" dirty="0"/>
              <a:t>75</a:t>
            </a:r>
            <a:r>
              <a:rPr lang="en-US" sz="1200" b="1" dirty="0"/>
              <a:t>As beam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115483" y="4991867"/>
            <a:ext cx="607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30000" dirty="0"/>
              <a:t>75</a:t>
            </a:r>
            <a:r>
              <a:rPr lang="en-US" sz="1200" b="1" dirty="0"/>
              <a:t>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4521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F9CE4D-4812-4F57-476D-CAF7B8237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several attempts, the only that worked was to have FeTiO3 Ilmenite compound on a Zr foil inserted in the oven of BMIS (+He gas)</a:t>
            </a:r>
          </a:p>
          <a:p>
            <a:pPr lvl="1"/>
            <a:r>
              <a:rPr lang="en-US" dirty="0"/>
              <a:t>Tests were performed with stable 48Ti</a:t>
            </a:r>
          </a:p>
          <a:p>
            <a:pPr lvl="2"/>
            <a:r>
              <a:rPr lang="en-US" dirty="0"/>
              <a:t>Radioactive 44Ti is next step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5E9094-0B74-52D8-3345-C9D60B38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Titanium Development: Ongoing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0D32B-DCB1-62C1-990B-392A7B7504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55EA9F-FB81-ED52-5149-FC01BFBAF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59E92-8B3C-B844-514E-1ED69064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110" y="2013894"/>
            <a:ext cx="5943600" cy="455476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2940F5-9049-B5DC-934E-F409211A4B98}"/>
              </a:ext>
            </a:extLst>
          </p:cNvPr>
          <p:cNvCxnSpPr>
            <a:cxnSpLocks/>
          </p:cNvCxnSpPr>
          <p:nvPr/>
        </p:nvCxnSpPr>
        <p:spPr>
          <a:xfrm flipH="1" flipV="1">
            <a:off x="5029200" y="2937224"/>
            <a:ext cx="3733800" cy="1367538"/>
          </a:xfrm>
          <a:prstGeom prst="line">
            <a:avLst/>
          </a:prstGeom>
          <a:ln>
            <a:solidFill>
              <a:srgbClr val="E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BC37149-CE82-AC11-F49B-D7D5DE5C18AE}"/>
              </a:ext>
            </a:extLst>
          </p:cNvPr>
          <p:cNvSpPr txBox="1"/>
          <p:nvPr/>
        </p:nvSpPr>
        <p:spPr>
          <a:xfrm>
            <a:off x="2123441" y="2290369"/>
            <a:ext cx="37216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~7 </a:t>
            </a:r>
            <a:r>
              <a:rPr lang="en-US" dirty="0" err="1"/>
              <a:t>pA</a:t>
            </a:r>
            <a:r>
              <a:rPr lang="en-US" dirty="0"/>
              <a:t> seen at mass 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Sent to LEBIT, confirmed ~75% is </a:t>
            </a:r>
            <a:r>
              <a:rPr lang="en-US" sz="1400" baseline="30000" dirty="0"/>
              <a:t>48</a:t>
            </a:r>
            <a:r>
              <a:rPr lang="en-US" sz="1400" dirty="0"/>
              <a:t>Ti</a:t>
            </a:r>
            <a:r>
              <a:rPr lang="en-US" sz="1400" baseline="30000" dirty="0"/>
              <a:t>+</a:t>
            </a:r>
            <a:r>
              <a:rPr lang="en-US" sz="1400" dirty="0"/>
              <a:t> (remainder not </a:t>
            </a:r>
            <a:r>
              <a:rPr lang="en-US" sz="1400" dirty="0" err="1"/>
              <a:t>ID’d</a:t>
            </a:r>
            <a:r>
              <a:rPr lang="en-US" sz="14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199A7B-E9CD-1812-1059-76E23BAC751C}"/>
              </a:ext>
            </a:extLst>
          </p:cNvPr>
          <p:cNvSpPr txBox="1"/>
          <p:nvPr/>
        </p:nvSpPr>
        <p:spPr>
          <a:xfrm>
            <a:off x="316992" y="8010090"/>
            <a:ext cx="11945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Similar rates of </a:t>
            </a:r>
            <a:r>
              <a:rPr lang="en-US" sz="1600" baseline="30000" dirty="0"/>
              <a:t>48</a:t>
            </a:r>
            <a:r>
              <a:rPr lang="en-US" sz="1600" dirty="0"/>
              <a:t>Ti</a:t>
            </a:r>
            <a:r>
              <a:rPr lang="en-US" sz="1600" baseline="30000" dirty="0"/>
              <a:t>+</a:t>
            </a:r>
            <a:r>
              <a:rPr lang="en-US" sz="1600" dirty="0"/>
              <a:t> seen and confirmed by LEBIT with TiO</a:t>
            </a:r>
            <a:r>
              <a:rPr lang="en-US" sz="1600" baseline="-25000" dirty="0"/>
              <a:t>2</a:t>
            </a:r>
            <a:r>
              <a:rPr lang="en-US" sz="1600" dirty="0"/>
              <a:t> on Zr foil w/ He gas the next week.  Used a different BMIS module for those tests (OIS03) which had higher rates of background at mass 48 (</a:t>
            </a:r>
            <a:r>
              <a:rPr lang="en-US" sz="1600" baseline="30000" dirty="0"/>
              <a:t>32</a:t>
            </a:r>
            <a:r>
              <a:rPr lang="en-US" sz="1600" dirty="0"/>
              <a:t>Si</a:t>
            </a:r>
            <a:r>
              <a:rPr lang="en-US" sz="1600" baseline="30000" dirty="0"/>
              <a:t>16</a:t>
            </a:r>
            <a:r>
              <a:rPr lang="en-US" sz="1600" dirty="0"/>
              <a:t>O</a:t>
            </a:r>
            <a:r>
              <a:rPr lang="en-US" sz="1600" baseline="30000" dirty="0"/>
              <a:t>+</a:t>
            </a:r>
            <a:r>
              <a:rPr lang="en-US" sz="1600" dirty="0"/>
              <a:t> remaining from earlier experiments).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241413-8EEB-2884-8CFF-76D7BAF2E0AC}"/>
              </a:ext>
            </a:extLst>
          </p:cNvPr>
          <p:cNvSpPr txBox="1"/>
          <p:nvPr/>
        </p:nvSpPr>
        <p:spPr>
          <a:xfrm>
            <a:off x="7772400" y="1453585"/>
            <a:ext cx="3721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~50 </a:t>
            </a:r>
            <a:r>
              <a:rPr lang="en-US" dirty="0" err="1"/>
              <a:t>pA</a:t>
            </a:r>
            <a:r>
              <a:rPr lang="en-US" dirty="0"/>
              <a:t> seen at mass 48 after increasing temp to 1800 C and anode current to 24 mA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C19D8E-7AE9-342D-F042-2B406CB11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61" y="3200401"/>
            <a:ext cx="4607908" cy="263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63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360448-B813-0E10-3DAD-CA589878B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C.S. </a:t>
            </a:r>
            <a:r>
              <a:rPr lang="en-US" dirty="0" err="1">
                <a:effectLst/>
              </a:rPr>
              <a:t>Sumithrarachchi</a:t>
            </a:r>
            <a:r>
              <a:rPr lang="en-US" baseline="30000" dirty="0" err="1">
                <a:effectLst/>
              </a:rPr>
              <a:t>a</a:t>
            </a:r>
            <a:r>
              <a:rPr lang="en-US" dirty="0">
                <a:effectLst/>
              </a:rPr>
              <a:t> 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Y. </a:t>
            </a:r>
            <a:r>
              <a:rPr lang="en-US" dirty="0" err="1">
                <a:effectLst/>
              </a:rPr>
              <a:t>Liu</a:t>
            </a:r>
            <a:r>
              <a:rPr lang="en-US" baseline="30000" dirty="0" err="1">
                <a:effectLst/>
              </a:rPr>
              <a:t>a</a:t>
            </a:r>
            <a:r>
              <a:rPr lang="en-US" dirty="0">
                <a:effectLst/>
              </a:rPr>
              <a:t> 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S.N. </a:t>
            </a:r>
            <a:r>
              <a:rPr lang="en-US" dirty="0" err="1">
                <a:effectLst/>
              </a:rPr>
              <a:t>Rogers</a:t>
            </a:r>
            <a:r>
              <a:rPr lang="en-US" baseline="30000" dirty="0" err="1">
                <a:effectLst/>
              </a:rPr>
              <a:t>a</a:t>
            </a:r>
            <a:r>
              <a:rPr lang="en-US" dirty="0">
                <a:effectLst/>
              </a:rPr>
              <a:t> 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S. </a:t>
            </a:r>
            <a:r>
              <a:rPr lang="en-US" dirty="0" err="1">
                <a:effectLst/>
              </a:rPr>
              <a:t>Schwarz</a:t>
            </a:r>
            <a:r>
              <a:rPr lang="en-US" baseline="30000" dirty="0" err="1">
                <a:effectLst/>
              </a:rPr>
              <a:t>a</a:t>
            </a:r>
            <a:r>
              <a:rPr lang="en-US" dirty="0">
                <a:effectLst/>
              </a:rPr>
              <a:t> 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G. </a:t>
            </a:r>
            <a:r>
              <a:rPr lang="en-US" dirty="0" err="1">
                <a:effectLst/>
              </a:rPr>
              <a:t>Bollen</a:t>
            </a:r>
            <a:r>
              <a:rPr lang="en-US" baseline="30000" dirty="0" err="1">
                <a:effectLst/>
              </a:rPr>
              <a:t>a</a:t>
            </a:r>
            <a:r>
              <a:rPr lang="en-US" dirty="0">
                <a:effectLst/>
              </a:rPr>
              <a:t> 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N. </a:t>
            </a:r>
            <a:r>
              <a:rPr lang="en-US" dirty="0" err="1">
                <a:effectLst/>
              </a:rPr>
              <a:t>Gamage</a:t>
            </a:r>
            <a:r>
              <a:rPr lang="en-US" baseline="30000" dirty="0" err="1">
                <a:effectLst/>
              </a:rPr>
              <a:t>a</a:t>
            </a:r>
            <a:r>
              <a:rPr lang="en-US" dirty="0">
                <a:effectLst/>
              </a:rPr>
              <a:t> 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A. </a:t>
            </a:r>
            <a:r>
              <a:rPr lang="en-US" dirty="0" err="1">
                <a:effectLst/>
              </a:rPr>
              <a:t>Henriques</a:t>
            </a:r>
            <a:r>
              <a:rPr lang="en-US" baseline="30000" dirty="0" err="1">
                <a:effectLst/>
              </a:rPr>
              <a:t>a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A. </a:t>
            </a:r>
            <a:r>
              <a:rPr lang="en-US" dirty="0" err="1">
                <a:effectLst/>
              </a:rPr>
              <a:t>Lapierre</a:t>
            </a:r>
            <a:r>
              <a:rPr lang="en-US" baseline="30000" dirty="0" err="1">
                <a:effectLst/>
              </a:rPr>
              <a:t>a</a:t>
            </a:r>
            <a:r>
              <a:rPr lang="en-US" dirty="0">
                <a:effectLst/>
              </a:rPr>
              <a:t> 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R. </a:t>
            </a:r>
            <a:r>
              <a:rPr lang="en-US" dirty="0" err="1">
                <a:effectLst/>
              </a:rPr>
              <a:t>Ringle</a:t>
            </a:r>
            <a:r>
              <a:rPr lang="en-US" baseline="30000" dirty="0" err="1">
                <a:effectLst/>
              </a:rPr>
              <a:t>a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b="0" i="0" u="none" strike="noStrike" dirty="0" err="1">
                <a:solidFill>
                  <a:srgbClr val="1F1F1F"/>
                </a:solidFill>
                <a:latin typeface="+mj-lt"/>
              </a:rPr>
              <a:t>C.Izzo</a:t>
            </a:r>
            <a:r>
              <a:rPr lang="en-US" baseline="30000" dirty="0" err="1">
                <a:effectLst/>
              </a:rPr>
              <a:t>a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+mj-lt"/>
              </a:rPr>
              <a:t>, 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+mj-lt"/>
              </a:rPr>
              <a:t>X.Chen</a:t>
            </a:r>
            <a:r>
              <a:rPr lang="en-US" baseline="30000" dirty="0" err="1">
                <a:effectLst/>
              </a:rPr>
              <a:t>a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+mj-lt"/>
              </a:rPr>
              <a:t>,</a:t>
            </a:r>
            <a:r>
              <a:rPr lang="en-US" dirty="0" err="1">
                <a:effectLst/>
              </a:rPr>
              <a:t>A.C.C</a:t>
            </a:r>
            <a:r>
              <a:rPr lang="en-US" dirty="0">
                <a:effectLst/>
              </a:rPr>
              <a:t>. </a:t>
            </a:r>
            <a:r>
              <a:rPr lang="en-US" dirty="0" err="1">
                <a:effectLst/>
              </a:rPr>
              <a:t>Villari</a:t>
            </a:r>
            <a:r>
              <a:rPr lang="en-US" baseline="30000" dirty="0" err="1">
                <a:effectLst/>
              </a:rPr>
              <a:t>a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K.A. </a:t>
            </a:r>
            <a:r>
              <a:rPr lang="en-US" dirty="0" err="1">
                <a:effectLst/>
              </a:rPr>
              <a:t>Domnanich</a:t>
            </a:r>
            <a:r>
              <a:rPr lang="en-US" dirty="0">
                <a:effectLst/>
              </a:rPr>
              <a:t> </a:t>
            </a:r>
            <a:r>
              <a:rPr lang="en-US" baseline="30000" dirty="0">
                <a:effectLst/>
              </a:rPr>
              <a:t>b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S. </a:t>
            </a:r>
            <a:r>
              <a:rPr lang="en-US" dirty="0" err="1">
                <a:effectLst/>
              </a:rPr>
              <a:t>Satija</a:t>
            </a:r>
            <a:r>
              <a:rPr lang="en-US" dirty="0">
                <a:effectLst/>
              </a:rPr>
              <a:t> </a:t>
            </a:r>
            <a:r>
              <a:rPr lang="en-US" baseline="30000" dirty="0">
                <a:effectLst/>
              </a:rPr>
              <a:t>b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G.W. Severin </a:t>
            </a:r>
            <a:r>
              <a:rPr lang="en-US" baseline="30000" dirty="0">
                <a:effectLst/>
              </a:rPr>
              <a:t>a</a:t>
            </a:r>
            <a:r>
              <a:rPr lang="en-US" dirty="0">
                <a:effectLst/>
              </a:rPr>
              <a:t> </a:t>
            </a:r>
            <a:r>
              <a:rPr lang="en-US" baseline="30000" dirty="0">
                <a:effectLst/>
              </a:rPr>
              <a:t>b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M. Au </a:t>
            </a:r>
            <a:r>
              <a:rPr lang="en-US" baseline="30000" dirty="0">
                <a:effectLst/>
              </a:rPr>
              <a:t>c</a:t>
            </a:r>
            <a:r>
              <a:rPr lang="en-US" dirty="0">
                <a:effectLst/>
              </a:rPr>
              <a:t> 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J. </a:t>
            </a:r>
            <a:r>
              <a:rPr lang="en-US" dirty="0" err="1">
                <a:effectLst/>
              </a:rPr>
              <a:t>Ballof</a:t>
            </a:r>
            <a:r>
              <a:rPr lang="en-US" dirty="0">
                <a:effectLst/>
              </a:rPr>
              <a:t> </a:t>
            </a:r>
            <a:r>
              <a:rPr lang="en-US" baseline="30000" dirty="0">
                <a:effectLst/>
              </a:rPr>
              <a:t>c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Y.N. Vila Garcia </a:t>
            </a:r>
            <a:r>
              <a:rPr lang="en-US" baseline="30000" dirty="0">
                <a:effectLst/>
              </a:rPr>
              <a:t>c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M. Owen </a:t>
            </a:r>
            <a:r>
              <a:rPr lang="en-US" baseline="30000" dirty="0">
                <a:effectLst/>
              </a:rPr>
              <a:t>c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E. Reis </a:t>
            </a:r>
            <a:r>
              <a:rPr lang="en-US" baseline="30000" dirty="0">
                <a:effectLst/>
              </a:rPr>
              <a:t>c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</a:rPr>
              <a:t>, </a:t>
            </a:r>
            <a:r>
              <a:rPr lang="en-US" dirty="0">
                <a:effectLst/>
              </a:rPr>
              <a:t>S. Rothe </a:t>
            </a:r>
            <a:r>
              <a:rPr lang="en-US" baseline="30000" dirty="0">
                <a:effectLst/>
              </a:rPr>
              <a:t>c</a:t>
            </a:r>
            <a:r>
              <a:rPr lang="en-US" dirty="0">
                <a:effectLst/>
              </a:rPr>
              <a:t>,</a:t>
            </a:r>
            <a:r>
              <a:rPr lang="en-US" baseline="30000" dirty="0">
                <a:solidFill>
                  <a:srgbClr val="1F1F1F"/>
                </a:solidFill>
                <a:effectLst/>
                <a:latin typeface="ElsevierSans"/>
              </a:rPr>
              <a:t> </a:t>
            </a:r>
            <a:r>
              <a:rPr lang="en-US" dirty="0">
                <a:effectLst/>
              </a:rPr>
              <a:t>S. Stegemann </a:t>
            </a:r>
            <a:r>
              <a:rPr lang="en-US" baseline="30000" dirty="0">
                <a:effectLst/>
              </a:rPr>
              <a:t>c</a:t>
            </a:r>
            <a:br>
              <a:rPr lang="en-US" baseline="30000" dirty="0">
                <a:effectLst/>
              </a:rPr>
            </a:br>
            <a:br>
              <a:rPr lang="en-US" baseline="30000" dirty="0">
                <a:effectLst/>
              </a:rPr>
            </a:br>
            <a:r>
              <a:rPr lang="en-US" dirty="0">
                <a:effectLst/>
              </a:rPr>
              <a:t>a) </a:t>
            </a:r>
            <a:r>
              <a:rPr lang="en-US" dirty="0"/>
              <a:t>Facility for Rare Isotope Beams, Michigan State University</a:t>
            </a:r>
            <a:br>
              <a:rPr lang="en-US" dirty="0"/>
            </a:br>
            <a:r>
              <a:rPr lang="en-US" dirty="0">
                <a:effectLst/>
              </a:rPr>
              <a:t>b)</a:t>
            </a:r>
            <a:r>
              <a:rPr lang="en-US" baseline="30000" dirty="0">
                <a:effectLst/>
              </a:rPr>
              <a:t> </a:t>
            </a:r>
            <a:r>
              <a:rPr lang="en-US" dirty="0"/>
              <a:t>Department of Chemistry, Michigan State University</a:t>
            </a:r>
            <a:br>
              <a:rPr lang="en-US" dirty="0"/>
            </a:br>
            <a:r>
              <a:rPr lang="en-US" dirty="0">
                <a:effectLst/>
              </a:rPr>
              <a:t>c)</a:t>
            </a:r>
            <a:r>
              <a:rPr lang="en-US" baseline="30000" dirty="0">
                <a:effectLst/>
              </a:rPr>
              <a:t> </a:t>
            </a:r>
            <a:r>
              <a:rPr lang="en-US" dirty="0"/>
              <a:t>CERN, Accelerator Systems Department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53DA67-2431-B5A6-0B15-337B1E743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7FB35-9B79-B891-21FB-E570BA07B6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8F311-7B86-8842-723E-4CDC1B2B61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70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914804-6FE1-C72E-912C-B30484CB7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Chandana </a:t>
            </a:r>
            <a:r>
              <a:rPr lang="en-US" dirty="0" err="1"/>
              <a:t>Sumithrarachchi</a:t>
            </a:r>
            <a:r>
              <a:rPr lang="en-US" dirty="0"/>
              <a:t> et al. NIM 541 (2023), 301</a:t>
            </a:r>
          </a:p>
          <a:p>
            <a:r>
              <a:rPr lang="en-US" dirty="0"/>
              <a:t>Katharina A. </a:t>
            </a:r>
            <a:r>
              <a:rPr lang="en-US" dirty="0" err="1"/>
              <a:t>Domnanich</a:t>
            </a:r>
            <a:r>
              <a:rPr lang="en-US" dirty="0"/>
              <a:t> et al., Applied Radiation and Isotopes 200 (2023) 110958</a:t>
            </a:r>
          </a:p>
          <a:p>
            <a:r>
              <a:rPr lang="en-US" dirty="0" err="1"/>
              <a:t>Samridhi</a:t>
            </a:r>
            <a:r>
              <a:rPr lang="en-US" dirty="0"/>
              <a:t> </a:t>
            </a:r>
            <a:r>
              <a:rPr lang="en-US" dirty="0" err="1"/>
              <a:t>Satija</a:t>
            </a:r>
            <a:r>
              <a:rPr lang="en-US" dirty="0"/>
              <a:t>, Applied Radiation and Isotopes 211 (2024) 111382</a:t>
            </a:r>
          </a:p>
          <a:p>
            <a:r>
              <a:rPr lang="en-US" dirty="0"/>
              <a:t>Andrew C. Candia, Applied Radiation and Isotopes 217 (2025) 111642</a:t>
            </a:r>
          </a:p>
          <a:p>
            <a:r>
              <a:rPr lang="en-US" dirty="0"/>
              <a:t>A. Henriques et al., Rev. Sci. </a:t>
            </a:r>
            <a:r>
              <a:rPr lang="en-US" dirty="0" err="1"/>
              <a:t>Instrum</a:t>
            </a:r>
            <a:r>
              <a:rPr lang="en-US" dirty="0"/>
              <a:t>. 94 (2023) 103306</a:t>
            </a:r>
          </a:p>
          <a:p>
            <a:pPr marL="211729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788622-E192-9FC4-9FC0-BFA129D9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Technical References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2E47D-16D1-0161-9650-5B8AD39114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BF88C-5515-C688-E07F-69A38E5231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17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880DD7-85DB-0D81-B87A-5DE59553A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BMIS is a successful program in FRIB, providing beams for science at intensities compatible with experiment both at stopped and reaccelerated beams</a:t>
            </a:r>
          </a:p>
          <a:p>
            <a:r>
              <a:rPr lang="en-US" dirty="0"/>
              <a:t>Presently FRIB is building parts of BMIS</a:t>
            </a:r>
          </a:p>
          <a:p>
            <a:r>
              <a:rPr lang="en-US" dirty="0"/>
              <a:t>Important points during this development</a:t>
            </a:r>
          </a:p>
          <a:p>
            <a:pPr lvl="1"/>
            <a:r>
              <a:rPr lang="en-US" dirty="0"/>
              <a:t>Collaboration with ISOLDE</a:t>
            </a:r>
          </a:p>
          <a:p>
            <a:pPr lvl="1"/>
            <a:r>
              <a:rPr lang="en-US" dirty="0"/>
              <a:t>Collaboration with a very strong Chemistry team in FRIB</a:t>
            </a:r>
          </a:p>
          <a:p>
            <a:pPr lvl="1"/>
            <a:r>
              <a:rPr lang="en-US" dirty="0"/>
              <a:t>Possibility to have beam-time in parallel for testing production and cleanliness prior to the experiment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28496F-E6A5-E78B-E59B-B2BAB39A2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C9073-0ACB-0278-7C62-60A2F282A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2BC27-7DA3-5145-6715-15F1D7EB9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4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B0CB43-B42E-EA53-B3AC-17BB1FAA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Facility for Rare Isotope Beams Science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8252D-A74F-0958-E9C2-C6F4A02F26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BD60F-F5FB-CB64-13DF-3DE2875C0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28764-0801-8B43-1CDC-684B54724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85" y="1066800"/>
            <a:ext cx="972121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24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399" y="4800600"/>
            <a:ext cx="5957965" cy="1282629"/>
          </a:xfrm>
          <a:prstGeom prst="rect">
            <a:avLst/>
          </a:prstGeom>
        </p:spPr>
      </p:pic>
      <p:sp>
        <p:nvSpPr>
          <p:cNvPr id="10242" name="Content Placeholder 5"/>
          <p:cNvSpPr>
            <a:spLocks noGrp="1"/>
          </p:cNvSpPr>
          <p:nvPr>
            <p:ph idx="1"/>
          </p:nvPr>
        </p:nvSpPr>
        <p:spPr>
          <a:xfrm>
            <a:off x="381000" y="1067100"/>
            <a:ext cx="8991600" cy="5016128"/>
          </a:xfrm>
        </p:spPr>
        <p:txBody>
          <a:bodyPr/>
          <a:lstStyle/>
          <a:p>
            <a:r>
              <a:rPr lang="en-US" sz="1800" dirty="0"/>
              <a:t>FRIB is a scientific user facility funded by </a:t>
            </a:r>
            <a:br>
              <a:rPr lang="en-US" sz="1800" dirty="0"/>
            </a:br>
            <a:r>
              <a:rPr lang="en-US" sz="1800" dirty="0"/>
              <a:t>the US Department of Energy Office of </a:t>
            </a:r>
            <a:br>
              <a:rPr lang="en-US" sz="1800" dirty="0"/>
            </a:br>
            <a:r>
              <a:rPr lang="en-US" sz="1800" dirty="0"/>
              <a:t>Science (DOE-SC), Michigan State </a:t>
            </a:r>
            <a:br>
              <a:rPr lang="en-US" sz="1800" dirty="0"/>
            </a:br>
            <a:r>
              <a:rPr lang="en-US" sz="1800" dirty="0"/>
              <a:t>University, and the State of Michigan</a:t>
            </a:r>
          </a:p>
          <a:p>
            <a:pPr lvl="1"/>
            <a:r>
              <a:rPr lang="en-US" sz="1600" dirty="0"/>
              <a:t>FRIB serves as a DOE-SC user facility open </a:t>
            </a:r>
            <a:br>
              <a:rPr lang="en-US" sz="1600" dirty="0"/>
            </a:br>
            <a:r>
              <a:rPr lang="en-US" sz="1600" dirty="0"/>
              <a:t>to researchers from around the world</a:t>
            </a:r>
          </a:p>
          <a:p>
            <a:r>
              <a:rPr lang="en-US" sz="1800" dirty="0"/>
              <a:t>During FRIB construction NSCL </a:t>
            </a:r>
            <a:br>
              <a:rPr lang="en-US" sz="1800" dirty="0"/>
            </a:br>
            <a:r>
              <a:rPr lang="en-US" sz="1800" dirty="0"/>
              <a:t>delivered NSF-funded pre-FRIB science</a:t>
            </a:r>
          </a:p>
          <a:p>
            <a:r>
              <a:rPr lang="en-US" sz="1800" dirty="0" err="1"/>
              <a:t>ReA</a:t>
            </a:r>
            <a:r>
              <a:rPr lang="en-US" sz="1800" dirty="0"/>
              <a:t> stand-alone program in 2021 and </a:t>
            </a:r>
            <a:br>
              <a:rPr lang="en-US" sz="1800" dirty="0"/>
            </a:br>
            <a:r>
              <a:rPr lang="en-US" sz="1800" dirty="0"/>
              <a:t>early 2022 during phase of connecting FRIB </a:t>
            </a:r>
            <a:br>
              <a:rPr lang="en-US" sz="1800" dirty="0"/>
            </a:br>
            <a:r>
              <a:rPr lang="en-US" sz="1800" dirty="0"/>
              <a:t>beam line to NSCL facilities</a:t>
            </a:r>
          </a:p>
          <a:p>
            <a:pPr lvl="1"/>
            <a:r>
              <a:rPr lang="en-US" sz="1600" dirty="0"/>
              <a:t>Stopped and reaccelerated beam experiments with long-lived and stable isotopes </a:t>
            </a:r>
          </a:p>
          <a:p>
            <a:r>
              <a:rPr lang="en-US" sz="1800" b="1" dirty="0"/>
              <a:t>The FRIB scientific user program with fast beams started in May 2022</a:t>
            </a:r>
          </a:p>
          <a:p>
            <a:pPr lvl="1"/>
            <a:r>
              <a:rPr lang="en-US" sz="1600" dirty="0"/>
              <a:t>Start with 1 kW beam power, today 20 kW</a:t>
            </a:r>
          </a:p>
          <a:p>
            <a:pPr lvl="1"/>
            <a:r>
              <a:rPr lang="en-US" sz="1600" dirty="0"/>
              <a:t>Ramp up towards 400 kW in next years</a:t>
            </a:r>
          </a:p>
          <a:p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0244" name="Title 4"/>
          <p:cNvSpPr>
            <a:spLocks noGrp="1"/>
          </p:cNvSpPr>
          <p:nvPr>
            <p:ph type="title"/>
          </p:nvPr>
        </p:nvSpPr>
        <p:spPr>
          <a:xfrm>
            <a:off x="1600200" y="126819"/>
            <a:ext cx="8991600" cy="803649"/>
          </a:xfrm>
        </p:spPr>
        <p:txBody>
          <a:bodyPr/>
          <a:lstStyle/>
          <a:p>
            <a:r>
              <a:rPr lang="en-US" dirty="0"/>
              <a:t>Facility for Rare Isotope Beams – FRIB</a:t>
            </a:r>
            <a:br>
              <a:rPr lang="en-US" dirty="0"/>
            </a:br>
            <a:r>
              <a:rPr lang="en-US" sz="2400" dirty="0"/>
              <a:t>User Operation Started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Antonio C.C. Villari October 2022 EMIS-2022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0390" y="1103788"/>
            <a:ext cx="4705278" cy="278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2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91B27C-FF88-0BCE-3494-7B461B382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5207" y="1052137"/>
            <a:ext cx="3765193" cy="4937460"/>
          </a:xfrm>
        </p:spPr>
        <p:txBody>
          <a:bodyPr/>
          <a:lstStyle/>
          <a:p>
            <a:r>
              <a:rPr lang="en-US" sz="2000" dirty="0"/>
              <a:t>Construction of the Batch Mode Ion Source (BMIS), providing rare isotopes of relatively long half-life during the connection of the new LINAC and ARIS separator to the existing experimental areas</a:t>
            </a:r>
          </a:p>
          <a:p>
            <a:r>
              <a:rPr lang="en-US" sz="2000" dirty="0"/>
              <a:t>Construction of ReA6 (May 2019 to April 2021) with less than 3 months interruption of ReA3 program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r>
              <a:rPr lang="en-US" sz="2000" i="1" dirty="0"/>
              <a:t>Also, refurbishment of the fast beam experimental areas (S800 – first, Sweeper and new </a:t>
            </a:r>
            <a:r>
              <a:rPr lang="en-US" sz="2000" i="1" dirty="0" err="1"/>
              <a:t>FDSi</a:t>
            </a:r>
            <a:r>
              <a:rPr lang="en-US" sz="2000" i="1" dirty="0"/>
              <a:t> dedicated vault)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733946-BB09-7449-57A7-C8FF90E6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History (Why): Moving NSCL Program to FRIB (May 2022) Without Interruption of the Science Program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E72D7-C16D-CE5D-E3E7-ED3A2F215A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Villari, March 2025, GANIL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C8DA3-18A8-F46B-63CB-A9CE6FB88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2A021-21CD-9DF8-9030-DE4B27427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22" y="868403"/>
            <a:ext cx="7635385" cy="545038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F54CA2-9CC1-E736-4D51-32940CFB2B82}"/>
              </a:ext>
            </a:extLst>
          </p:cNvPr>
          <p:cNvCxnSpPr/>
          <p:nvPr/>
        </p:nvCxnSpPr>
        <p:spPr>
          <a:xfrm>
            <a:off x="1219152" y="1978931"/>
            <a:ext cx="167640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2F0E8B7-7468-5AC8-66EF-3DD655622B93}"/>
              </a:ext>
            </a:extLst>
          </p:cNvPr>
          <p:cNvSpPr txBox="1"/>
          <p:nvPr/>
        </p:nvSpPr>
        <p:spPr>
          <a:xfrm>
            <a:off x="199624" y="162759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999358-FF08-F12D-5715-6ABE61D888EC}"/>
              </a:ext>
            </a:extLst>
          </p:cNvPr>
          <p:cNvCxnSpPr>
            <a:cxnSpLocks/>
          </p:cNvCxnSpPr>
          <p:nvPr/>
        </p:nvCxnSpPr>
        <p:spPr>
          <a:xfrm flipH="1">
            <a:off x="5943600" y="1996924"/>
            <a:ext cx="838200" cy="2128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B1EAE86-D8AF-EEDC-9AE0-8089774700A3}"/>
              </a:ext>
            </a:extLst>
          </p:cNvPr>
          <p:cNvSpPr txBox="1"/>
          <p:nvPr/>
        </p:nvSpPr>
        <p:spPr>
          <a:xfrm>
            <a:off x="6471513" y="157443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ReA6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1675A7-D3DE-FC50-F4B6-361B4CBF7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514" y="1940926"/>
            <a:ext cx="441086" cy="96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3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599" y="1066800"/>
            <a:ext cx="6223001" cy="4917245"/>
          </a:xfrm>
        </p:spPr>
        <p:txBody>
          <a:bodyPr/>
          <a:lstStyle/>
          <a:p>
            <a:r>
              <a:rPr lang="en-US" sz="2200" dirty="0"/>
              <a:t>BMIS provides beams of stable and long-lived isotopes for experiments in stopped and reaccelerated areas </a:t>
            </a:r>
          </a:p>
          <a:p>
            <a:pPr lvl="1"/>
            <a:r>
              <a:rPr lang="en-US" sz="1800" dirty="0"/>
              <a:t>ISOLDE collaboration provided initial ion source modules, design input and chemical recipe for Be and other beams</a:t>
            </a:r>
          </a:p>
          <a:p>
            <a:pPr lvl="2"/>
            <a:r>
              <a:rPr lang="en-US" sz="1600" dirty="0"/>
              <a:t>ISOLDE sources are ideal, as it can be changed completely minimizing hands-on on the most contaminated portion of the system</a:t>
            </a:r>
          </a:p>
          <a:p>
            <a:pPr lvl="1"/>
            <a:r>
              <a:rPr lang="en-US" sz="1800" dirty="0"/>
              <a:t>FRIB radiochemistry group supports making samples for beam production</a:t>
            </a:r>
          </a:p>
          <a:p>
            <a:r>
              <a:rPr lang="en-US" sz="2200" dirty="0"/>
              <a:t>Stand-alone program continues during FRIB operation</a:t>
            </a:r>
          </a:p>
          <a:p>
            <a:pPr lvl="1"/>
            <a:r>
              <a:rPr lang="en-US" sz="1800" dirty="0"/>
              <a:t>Presently, BMIS beams can be delivered in parallel to FRIB fast beams</a:t>
            </a:r>
          </a:p>
          <a:p>
            <a:r>
              <a:rPr lang="en-US" sz="2200" dirty="0"/>
              <a:t>Have delivered about 20 beams (stable and radioactive) for experiments in stopped and reaccelerated areas</a:t>
            </a:r>
          </a:p>
          <a:p>
            <a:pPr lvl="1"/>
            <a:endParaRPr lang="en-US" sz="2000" dirty="0"/>
          </a:p>
          <a:p>
            <a:pPr marL="158797" lvl="1" indent="0">
              <a:buNone/>
            </a:pPr>
            <a:endParaRPr lang="en-US" sz="2000" dirty="0"/>
          </a:p>
          <a:p>
            <a:pPr marL="158797" lvl="1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126794"/>
            <a:ext cx="11988800" cy="803713"/>
          </a:xfrm>
        </p:spPr>
        <p:txBody>
          <a:bodyPr/>
          <a:lstStyle/>
          <a:p>
            <a:pPr algn="l"/>
            <a:r>
              <a:rPr lang="en-US" sz="2800" dirty="0"/>
              <a:t>Successful Stand-</a:t>
            </a:r>
            <a:r>
              <a:rPr lang="en-US" sz="2800" dirty="0">
                <a:solidFill>
                  <a:schemeClr val="tx1"/>
                </a:solidFill>
              </a:rPr>
              <a:t>Alone </a:t>
            </a:r>
            <a:r>
              <a:rPr lang="en-US" sz="2800" dirty="0"/>
              <a:t>Operation </a:t>
            </a:r>
            <a:br>
              <a:rPr lang="en-US" sz="2800" dirty="0"/>
            </a:br>
            <a:r>
              <a:rPr lang="en-US" sz="2800" dirty="0"/>
              <a:t>During Transition to FRIB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324600" y="3371499"/>
            <a:ext cx="2923129" cy="2391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8314"/>
            <a:ext cx="5706533" cy="2964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2583651"/>
            <a:ext cx="2010631" cy="32488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01200" y="5806329"/>
            <a:ext cx="28005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 Batch Mode Ion Source (BMIS) setup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5833" y="5785923"/>
            <a:ext cx="14301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 VD5 ion source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7894650" y="580982"/>
            <a:ext cx="119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N4 vault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70936" y="1741311"/>
            <a:ext cx="660400" cy="372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flipH="1">
            <a:off x="10246404" y="1433945"/>
            <a:ext cx="820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BMIS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1202270" y="1752600"/>
            <a:ext cx="30393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96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4D894B-019D-5CE9-1AF5-1E3E95186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for Letters of Intent issued via NSCL/FR</a:t>
            </a:r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dirty="0"/>
              <a:t>B User Community</a:t>
            </a:r>
          </a:p>
          <a:p>
            <a:r>
              <a:rPr lang="en-US" dirty="0"/>
              <a:t>About 50 isotopes were proposed, with half-lives spanning from 6 days to 1E+6 years</a:t>
            </a:r>
          </a:p>
          <a:p>
            <a:r>
              <a:rPr lang="en-US" dirty="0"/>
              <a:t>Amongst those isotopes, first preference was given based on a “mix” between science impact, number of proposals with the same isotope, forecasted feasibility, availability and radioactive dose impact</a:t>
            </a:r>
          </a:p>
          <a:p>
            <a:pPr lvl="1"/>
            <a:r>
              <a:rPr lang="en-US" dirty="0"/>
              <a:t>A committee with Brad Sherrill, Dave Morrissey, Greg Severin and AV (all FRIB) studied each case</a:t>
            </a:r>
          </a:p>
          <a:p>
            <a:r>
              <a:rPr lang="en-US" dirty="0"/>
              <a:t>The conclusion of this study is shown in the next slide for the final cases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D9381A-D7F7-91E4-B6EA-C759BDCE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Process for Choosing Beams First to be Developed for the Stand-</a:t>
            </a:r>
            <a:r>
              <a:rPr lang="en-US" dirty="0">
                <a:solidFill>
                  <a:schemeClr val="tx1"/>
                </a:solidFill>
              </a:rPr>
              <a:t>Al</a:t>
            </a:r>
            <a:r>
              <a:rPr lang="en-US" dirty="0"/>
              <a:t>one Transition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E56A1-EE89-CC02-0F34-3D4900ACDD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0DD23-2F8B-E176-2EDA-80728FDA2E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C7303-C178-F77B-72B2-2D166947A4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7B373-5561-869B-CDD4-1E44DD619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91"/>
            <a:ext cx="9880600" cy="674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0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21B372-73C4-A61B-DB9D-DF93330D4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Self-goal was to allow hands-on work of parts of the accelerator</a:t>
            </a:r>
          </a:p>
          <a:p>
            <a:pPr lvl="1"/>
            <a:r>
              <a:rPr lang="en-US" dirty="0"/>
              <a:t>The injector (outside the BMIS source and closed-by elements) as well as EBIT and </a:t>
            </a:r>
            <a:r>
              <a:rPr lang="en-US" dirty="0" err="1"/>
              <a:t>ReA</a:t>
            </a:r>
            <a:r>
              <a:rPr lang="en-US" dirty="0"/>
              <a:t> were not built for tele-manipulation</a:t>
            </a:r>
          </a:p>
          <a:p>
            <a:r>
              <a:rPr lang="en-US" dirty="0"/>
              <a:t>Components of the analysis</a:t>
            </a:r>
          </a:p>
          <a:p>
            <a:pPr lvl="1"/>
            <a:r>
              <a:rPr lang="en-US" dirty="0"/>
              <a:t>Definition of each position where the beam is potentially lost (efficiency of transport for each step)</a:t>
            </a:r>
          </a:p>
          <a:p>
            <a:pPr lvl="1"/>
            <a:r>
              <a:rPr lang="en-US" dirty="0"/>
              <a:t>Assumption that the MINIMUM quantity of isotope is purchased and injected in the source</a:t>
            </a:r>
          </a:p>
          <a:p>
            <a:pPr lvl="2"/>
            <a:r>
              <a:rPr lang="en-US" dirty="0"/>
              <a:t>The quantity is estimated (including R&amp;D and tuning) taken into account efficiencies </a:t>
            </a:r>
          </a:p>
          <a:p>
            <a:pPr lvl="2"/>
            <a:r>
              <a:rPr lang="en-US" dirty="0"/>
              <a:t>Even though, the quantities to be injected in the source are of the order of 10-100 ng depending on the isotope</a:t>
            </a:r>
          </a:p>
          <a:p>
            <a:pPr lvl="2"/>
            <a:r>
              <a:rPr lang="en-US" dirty="0"/>
              <a:t>The maximum activity in the source: 73As =&gt; 250 </a:t>
            </a:r>
            <a:r>
              <a:rPr lang="el-GR" dirty="0"/>
              <a:t>μ</a:t>
            </a:r>
            <a:r>
              <a:rPr lang="en-US" dirty="0"/>
              <a:t>Ci</a:t>
            </a:r>
            <a:endParaRPr lang="el-GR" dirty="0"/>
          </a:p>
          <a:p>
            <a:pPr lvl="2"/>
            <a:r>
              <a:rPr lang="en-US" dirty="0"/>
              <a:t>No rare isotope beam is provided with more than 1E+6 </a:t>
            </a:r>
            <a:r>
              <a:rPr lang="en-US" dirty="0" err="1"/>
              <a:t>pps</a:t>
            </a:r>
            <a:r>
              <a:rPr lang="en-US" dirty="0"/>
              <a:t> after acceleration</a:t>
            </a:r>
          </a:p>
          <a:p>
            <a:pPr marL="430968" lvl="2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35622-14E6-BF96-6D51-C513CF5F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After PAC, a Detailed Analysis of Beam Losses all Long the Injection, Linac and Experimental Areas </a:t>
            </a:r>
            <a:r>
              <a:rPr lang="en-US" dirty="0">
                <a:solidFill>
                  <a:schemeClr val="tx1"/>
                </a:solidFill>
              </a:rPr>
              <a:t>We</a:t>
            </a:r>
            <a:r>
              <a:rPr lang="en-US" dirty="0"/>
              <a:t>re Performed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CB577-317A-A02F-D8B0-0A873E75DE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62250-250F-D6F0-DEE2-9F3D783BE3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80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74FAFF-B8B5-3ADC-F74F-5DE9634FE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Portions of the Analysis for Selected Isotopes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B385F-B046-B645-B786-1C6123F45A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Villari, March 2025, GANIL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165A7-5F14-5ADD-F42C-221BD103C2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CDE9EA-666B-73E9-0823-F9E16A740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71" y="1143000"/>
            <a:ext cx="11258458" cy="2209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3C3F3-43F1-8738-8EF1-8976247B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8" y="3657600"/>
            <a:ext cx="12157302" cy="17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56682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27e6a43e-a4c4-4f52-b0e1-49827a209077">
      <Value>447</Value>
      <Value>283</Value>
      <Value>471</Value>
    </TaxCatchAll>
    <Document_x0020_Number xmlns="27e6a43e-a4c4-4f52-b0e1-49827a209077">48689</Document_x0020_Number>
    <AuthorizedDocs xmlns="51b9806a-5185-426e-8026-9f8401f8c974" xsi:nil="true"/>
    <Formatted_x0020_Sequence_x0020_Number xmlns="51b9806a-5185-426e-8026-9f8401f8c974">000454</Formatted_x0020_Sequence_x0020_Number>
    <Author1 xmlns="51b9806a-5185-426e-8026-9f8401f8c974">Parsons, Alex|61354939-8ef1-40bf-a344-a283b52ba8e0</Author1>
    <af7f2bdd3e3f4144927c8f46bf137639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S10000 Management and Administration</TermName>
          <TermId xmlns="http://schemas.microsoft.com/office/infopath/2007/PartnerControls">26ad7ea8-87d4-42ac-9781-b7fff1d89416</TermId>
        </TermInfo>
      </Terms>
    </af7f2bdd3e3f4144927c8f46bf137639>
    <WBS_x0020_Abbreviation xmlns="51b9806a-5185-426e-8026-9f8401f8c974">S10000</WBS_x0020_Abbreviation>
    <InternalSigners xmlns="51b9806a-5185-426e-8026-9f8401f8c974">
      <UserInfo>
        <DisplayName>Parsons, Alex</DisplayName>
        <AccountId>936</AccountId>
        <AccountType/>
      </UserInfo>
    </InternalSigners>
    <k249c3db22e246c8be4b953e603e4d6b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Parsons, Alex</TermName>
          <TermId xmlns="http://schemas.microsoft.com/office/infopath/2007/PartnerControls">61354939-8ef1-40bf-a344-a283b52ba8e0</TermId>
        </TermInfo>
      </Terms>
    </k249c3db22e246c8be4b953e603e4d6b>
    <ExternalSigners xmlns="51b9806a-5185-426e-8026-9f8401f8c974" xsi:nil="true"/>
    <AuthorizingDoc xmlns="51b9806a-5185-426e-8026-9f8401f8c974" xsi:nil="true"/>
    <i71e836a5a224468bea9b04c4fae55f7 xmlns="6819902c-d263-4340-a3b4-c7375668d2ad">
      <Terms xmlns="http://schemas.microsoft.com/office/infopath/2007/PartnerControls"/>
    </i71e836a5a224468bea9b04c4fae55f7>
    <e9dd64bcc98445289e39b91f109bdcd5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FM</TermName>
          <TermId xmlns="http://schemas.microsoft.com/office/infopath/2007/PartnerControls">6b363047-e12c-44ec-9837-aeed4884c22d</TermId>
        </TermInfo>
      </Terms>
    </e9dd64bcc98445289e39b91f109bdcd5>
    <Filtered_x0020_Document_x0020_Number0 xmlns="6819902c-d263-4340-a3b4-c7375668d2ad">48689</Filtered_x0020_Document_x0020_Number0>
    <Identifier xmlns="51b9806a-5185-426e-8026-9f8401f8c974">FM</Identifier>
    <Formatted_x0020_Revision xmlns="51b9806a-5185-426e-8026-9f8401f8c974">005</Formatted_x0020_Revision>
    <Revision_x0020_History xmlns="51b9806a-5185-426e-8026-9f8401f8c974">Updated footer with new DOE logo</Revision_x0020_History>
    <adda98769e204859847d571c1cc4aba8 xmlns="6819902c-d263-4340-a3b4-c7375668d2ad" xsi:nil="true"/>
    <AuthorizingComm_x0026_Boards xmlns="51b9806a-5185-426e-8026-9f8401f8c9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p:Policy xmlns:p="office.server.policy" id="" local="true">
  <p:Name>Controlled Document</p:Name>
  <p:Description/>
  <p:Statement/>
  <p:PolicyItems>
    <p:PolicyItem featureId="Microsoft.Office.RecordsManagement.PolicyFeatures.PolicyAudit" staticId="0x0101005B1FD2F7289FF44494593DF6B04CC580|8138272" UniqueId="d2e935fd-7aec-4982-a92c-0eafd6a3e49f">
      <p:Name>Auditing</p:Name>
      <p:Description>Audits user actions on documents and list items to the Audit Log.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Controlled Document" ma:contentTypeID="0x010100A77CE2F963BD5C4AB895E5E1F954079C" ma:contentTypeVersion="16" ma:contentTypeDescription="Create a new document." ma:contentTypeScope="" ma:versionID="afdac9f8058ac176136f3d7adb595399">
  <xsd:schema xmlns:xsd="http://www.w3.org/2001/XMLSchema" xmlns:xs="http://www.w3.org/2001/XMLSchema" xmlns:p="http://schemas.microsoft.com/office/2006/metadata/properties" xmlns:ns1="http://schemas.microsoft.com/sharepoint/v3" xmlns:ns3="6819902c-d263-4340-a3b4-c7375668d2ad" xmlns:ns4="51b9806a-5185-426e-8026-9f8401f8c974" xmlns:ns5="27e6a43e-a4c4-4f52-b0e1-49827a209077" targetNamespace="http://schemas.microsoft.com/office/2006/metadata/properties" ma:root="true" ma:fieldsID="c30e777042fe99c0ff3ef036ff66f7c5" ns1:_="" ns3:_="" ns4:_="" ns5:_="">
    <xsd:import namespace="http://schemas.microsoft.com/sharepoint/v3"/>
    <xsd:import namespace="6819902c-d263-4340-a3b4-c7375668d2ad"/>
    <xsd:import namespace="51b9806a-5185-426e-8026-9f8401f8c974"/>
    <xsd:import namespace="27e6a43e-a4c4-4f52-b0e1-49827a209077"/>
    <xsd:element name="properties">
      <xsd:complexType>
        <xsd:sequence>
          <xsd:element name="documentManagement">
            <xsd:complexType>
              <xsd:all>
                <xsd:element ref="ns3:Filtered_x0020_Document_x0020_Number0" minOccurs="0"/>
                <xsd:element ref="ns4:WBS_x0020_Abbreviation" minOccurs="0"/>
                <xsd:element ref="ns4:Identifier" minOccurs="0"/>
                <xsd:element ref="ns4:Formatted_x0020_Sequence_x0020_Number" minOccurs="0"/>
                <xsd:element ref="ns4:Formatted_x0020_Revision" minOccurs="0"/>
                <xsd:element ref="ns4:InternalSigners" minOccurs="0"/>
                <xsd:element ref="ns4:ExternalSigners" minOccurs="0"/>
                <xsd:element ref="ns4:AuthorizingDoc" minOccurs="0"/>
                <xsd:element ref="ns4:AuthorizedDocs" minOccurs="0"/>
                <xsd:element ref="ns4:AuthorizingComm_x0026_Boards" minOccurs="0"/>
                <xsd:element ref="ns4:Author1" minOccurs="0"/>
                <xsd:element ref="ns4:Revision_x0020_History" minOccurs="0"/>
                <xsd:element ref="ns5:Document_x0020_Number" minOccurs="0"/>
                <xsd:element ref="ns3:k249c3db22e246c8be4b953e603e4d6b" minOccurs="0"/>
                <xsd:element ref="ns3:e9dd64bcc98445289e39b91f109bdcd5" minOccurs="0"/>
                <xsd:element ref="ns3:af7f2bdd3e3f4144927c8f46bf137639" minOccurs="0"/>
                <xsd:element ref="ns3:i71e836a5a224468bea9b04c4fae55f7" minOccurs="0"/>
                <xsd:element ref="ns5:TaxCatchAll" minOccurs="0"/>
                <xsd:element ref="ns1:_dlc_Exempt" minOccurs="0"/>
                <xsd:element ref="ns3:adda98769e204859847d571c1cc4aba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31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9902c-d263-4340-a3b4-c7375668d2ad" elementFormDefault="qualified">
    <xsd:import namespace="http://schemas.microsoft.com/office/2006/documentManagement/types"/>
    <xsd:import namespace="http://schemas.microsoft.com/office/infopath/2007/PartnerControls"/>
    <xsd:element name="Filtered_x0020_Document_x0020_Number0" ma:index="3" nillable="true" ma:displayName="Filtered Document Number" ma:list="9fecad60-3c5f-4b1e-97fe-bd29726213cb" ma:internalName="Filtered_x0020_Document_x0020_Number0" ma:showField="03f48824-29a8-4910-b16b-2538dd33bf46" ma:web="27e6a43e-a4c4-4f52-b0e1-49827a209077">
      <xsd:simpleType>
        <xsd:restriction base="dms:Unknown"/>
      </xsd:simpleType>
    </xsd:element>
    <xsd:element name="k249c3db22e246c8be4b953e603e4d6b" ma:index="24" nillable="true" ma:taxonomy="true" ma:internalName="k249c3db22e246c8be4b953e603e4d6b" ma:taxonomyFieldName="Author_" ma:displayName="Author_" ma:indexed="true" ma:default="" ma:fieldId="{4249c3db-22e2-46c8-be4b-953e603e4d6b}" ma:sspId="e79ac590-b2ba-4d84-8233-e7113f930f2a" ma:termSetId="9a961305-3498-445e-9205-fc8019e3f96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9dd64bcc98445289e39b91f109bdcd5" ma:index="26" nillable="true" ma:taxonomy="true" ma:internalName="e9dd64bcc98445289e39b91f109bdcd5" ma:taxonomyFieldName="Subcategory_" ma:displayName="Subcategory_" ma:indexed="true" ma:default="" ma:fieldId="{e9dd64bc-c984-4528-9e39-b91f109bdcd5}" ma:sspId="e79ac590-b2ba-4d84-8233-e7113f930f2a" ma:termSetId="df4988c2-6ea7-4775-a660-7ca64affa0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7f2bdd3e3f4144927c8f46bf137639" ma:index="27" nillable="true" ma:taxonomy="true" ma:internalName="af7f2bdd3e3f4144927c8f46bf137639" ma:taxonomyFieldName="_x0057_BS0" ma:displayName="WBS" ma:indexed="true" ma:default="" ma:fieldId="{af7f2bdd-3e3f-4144-927c-8f46bf137639}" ma:sspId="e79ac590-b2ba-4d84-8233-e7113f930f2a" ma:termSetId="5af71c37-dbbc-4bcd-b94e-7a1ec876d1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1e836a5a224468bea9b04c4fae55f7" ma:index="28" nillable="true" ma:taxonomy="true" ma:internalName="i71e836a5a224468bea9b04c4fae55f7" ma:taxonomyFieldName="Tags10" ma:displayName="Tags" ma:default="" ma:fieldId="{271e836a-5a22-4468-bea9-b04c4fae55f7}" ma:taxonomyMulti="true" ma:sspId="e79ac590-b2ba-4d84-8233-e7113f930f2a" ma:termSetId="15758f5a-2859-4efe-a184-c420225ff4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da98769e204859847d571c1cc4aba8" ma:index="32" nillable="true" ma:displayName="EC Keywords_0" ma:hidden="true" ma:internalName="adda98769e204859847d571c1cc4aba8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9806a-5185-426e-8026-9f8401f8c974" elementFormDefault="qualified">
    <xsd:import namespace="http://schemas.microsoft.com/office/2006/documentManagement/types"/>
    <xsd:import namespace="http://schemas.microsoft.com/office/infopath/2007/PartnerControls"/>
    <xsd:element name="WBS_x0020_Abbreviation" ma:index="4" nillable="true" ma:displayName="WBS Abbreviation" ma:indexed="true" ma:internalName="WBS_x0020_Abbreviation">
      <xsd:simpleType>
        <xsd:restriction base="dms:Text">
          <xsd:maxLength value="255"/>
        </xsd:restriction>
      </xsd:simpleType>
    </xsd:element>
    <xsd:element name="Identifier" ma:index="5" nillable="true" ma:displayName="Identifier" ma:internalName="Identifier">
      <xsd:simpleType>
        <xsd:restriction base="dms:Text">
          <xsd:maxLength value="255"/>
        </xsd:restriction>
      </xsd:simpleType>
    </xsd:element>
    <xsd:element name="Formatted_x0020_Sequence_x0020_Number" ma:index="6" nillable="true" ma:displayName="Formatted Sequence Number" ma:indexed="true" ma:internalName="Formatted_x0020_Sequence_x0020_Number">
      <xsd:simpleType>
        <xsd:restriction base="dms:Text">
          <xsd:maxLength value="255"/>
        </xsd:restriction>
      </xsd:simpleType>
    </xsd:element>
    <xsd:element name="Formatted_x0020_Revision" ma:index="7" nillable="true" ma:displayName="Formatted Revision" ma:internalName="Formatted_x0020_Revision">
      <xsd:simpleType>
        <xsd:restriction base="dms:Text">
          <xsd:maxLength value="255"/>
        </xsd:restriction>
      </xsd:simpleType>
    </xsd:element>
    <xsd:element name="InternalSigners" ma:index="8" nillable="true" ma:displayName="Internal Signers" ma:list="UserInfo" ma:SharePointGroup="0" ma:internalName="InternalSigners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Signers" ma:index="9" nillable="true" ma:displayName="External Signers" ma:internalName="ExternalSigners">
      <xsd:simpleType>
        <xsd:restriction base="dms:Note">
          <xsd:maxLength value="255"/>
        </xsd:restriction>
      </xsd:simpleType>
    </xsd:element>
    <xsd:element name="AuthorizingDoc" ma:index="10" nillable="true" ma:displayName="Authorizing Doc" ma:internalName="AuthorizingDoc">
      <xsd:simpleType>
        <xsd:restriction base="dms:Note">
          <xsd:maxLength value="255"/>
        </xsd:restriction>
      </xsd:simpleType>
    </xsd:element>
    <xsd:element name="AuthorizedDocs" ma:index="11" nillable="true" ma:displayName="Authorized Docs" ma:internalName="AuthorizedDocs">
      <xsd:simpleType>
        <xsd:restriction base="dms:Note">
          <xsd:maxLength value="255"/>
        </xsd:restriction>
      </xsd:simpleType>
    </xsd:element>
    <xsd:element name="AuthorizingComm_x0026_Boards" ma:index="12" nillable="true" ma:displayName="Authorizing Comm &amp; Board" ma:internalName="AuthorizingComm_x0026_Boards">
      <xsd:simpleType>
        <xsd:restriction base="dms:Note">
          <xsd:maxLength value="255"/>
        </xsd:restriction>
      </xsd:simpleType>
    </xsd:element>
    <xsd:element name="Author1" ma:index="16" nillable="true" ma:displayName="Author1" ma:internalName="Author1">
      <xsd:simpleType>
        <xsd:restriction base="dms:Text">
          <xsd:maxLength value="255"/>
        </xsd:restriction>
      </xsd:simpleType>
    </xsd:element>
    <xsd:element name="Revision_x0020_History" ma:index="18" nillable="true" ma:displayName="Revision History" ma:internalName="Revision_x0020_Histor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6a43e-a4c4-4f52-b0e1-49827a209077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19" nillable="true" ma:displayName="Document Number" ma:hidden="true" ma:list="{9fecad60-3c5f-4b1e-97fe-bd29726213cb}" ma:internalName="Document_x0020_Number" ma:readOnly="false" ma:showField="Document_x0020_Number" ma:web="27e6a43e-a4c4-4f52-b0e1-49827a209077">
      <xsd:simpleType>
        <xsd:restriction base="dms:Lookup"/>
      </xsd:simpleType>
    </xsd:element>
    <xsd:element name="TaxCatchAll" ma:index="29" nillable="true" ma:displayName="Taxonomy Catch All Column" ma:hidden="true" ma:list="{aa28423a-96a4-4fb2-8cce-b1b4f3e5b10f}" ma:internalName="TaxCatchAll" ma:showField="CatchAllData" ma:web="27e6a43e-a4c4-4f52-b0e1-49827a209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27e6a43e-a4c4-4f52-b0e1-49827a209077"/>
    <ds:schemaRef ds:uri="http://purl.org/dc/terms/"/>
    <ds:schemaRef ds:uri="51b9806a-5185-426e-8026-9f8401f8c974"/>
    <ds:schemaRef ds:uri="6819902c-d263-4340-a3b4-c7375668d2ad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57BF34-B7C1-46C0-9AA8-0B6FB1E45DD9}">
  <ds:schemaRefs>
    <ds:schemaRef ds:uri="office.server.policy"/>
  </ds:schemaRefs>
</ds:datastoreItem>
</file>

<file path=customXml/itemProps4.xml><?xml version="1.0" encoding="utf-8"?>
<ds:datastoreItem xmlns:ds="http://schemas.openxmlformats.org/officeDocument/2006/customXml" ds:itemID="{9492E1D8-DBB6-4499-95C6-CADF0CC52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19902c-d263-4340-a3b4-c7375668d2ad"/>
    <ds:schemaRef ds:uri="51b9806a-5185-426e-8026-9f8401f8c974"/>
    <ds:schemaRef ds:uri="27e6a43e-a4c4-4f52-b0e1-49827a2090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</TotalTime>
  <Words>1801</Words>
  <Application>Microsoft Macintosh PowerPoint</Application>
  <PresentationFormat>Widescreen</PresentationFormat>
  <Paragraphs>233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 Narrow</vt:lpstr>
      <vt:lpstr>Arial</vt:lpstr>
      <vt:lpstr>Calibri</vt:lpstr>
      <vt:lpstr>ElsevierSans</vt:lpstr>
      <vt:lpstr>Helvetica</vt:lpstr>
      <vt:lpstr>Lucida Grande</vt:lpstr>
      <vt:lpstr>Symbol</vt:lpstr>
      <vt:lpstr>Wingdings</vt:lpstr>
      <vt:lpstr>ヒラギノ角ゴ Pro W3</vt:lpstr>
      <vt:lpstr>1_FRIB3</vt:lpstr>
      <vt:lpstr>Batch Mode Ion Source (BMIS) Rare Isotope Production and Acceleration at FRIB</vt:lpstr>
      <vt:lpstr>The Facility for Rare Isotope Beams Science</vt:lpstr>
      <vt:lpstr>Facility for Rare Isotope Beams – FRIB User Operation Started</vt:lpstr>
      <vt:lpstr>History (Why): Moving NSCL Program to FRIB (May 2022) Without Interruption of the Science Program </vt:lpstr>
      <vt:lpstr>Successful Stand-Alone Operation  During Transition to FRIB</vt:lpstr>
      <vt:lpstr>Process for Choosing Beams First to be Developed for the Stand-Alone Transition</vt:lpstr>
      <vt:lpstr>PowerPoint Presentation</vt:lpstr>
      <vt:lpstr>After PAC, a Detailed Analysis of Beam Losses all Long the Injection, Linac and Experimental Areas Were Performed</vt:lpstr>
      <vt:lpstr>Selected Portions of the Analysis for Selected Isotopes</vt:lpstr>
      <vt:lpstr>General Comments</vt:lpstr>
      <vt:lpstr>Successful Experiments with BMIS Beams</vt:lpstr>
      <vt:lpstr>Example of Complexity: 73As Beam Delivered for User</vt:lpstr>
      <vt:lpstr>73As Beam Delivered for Users in ReA</vt:lpstr>
      <vt:lpstr>Titanium Development: Ongoing</vt:lpstr>
      <vt:lpstr>Team</vt:lpstr>
      <vt:lpstr>Selected Technical References</vt:lpstr>
      <vt:lpstr>Summary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PowerPoint Template</dc:title>
  <dc:subject>S10000-FM-000454-R005</dc:subject>
  <dc:creator>Parsons, Alex</dc:creator>
  <cp:lastModifiedBy>Antonio Villari</cp:lastModifiedBy>
  <cp:revision>34</cp:revision>
  <cp:lastPrinted>2024-12-18T15:41:47Z</cp:lastPrinted>
  <dcterms:created xsi:type="dcterms:W3CDTF">2023-05-16T14:40:51Z</dcterms:created>
  <dcterms:modified xsi:type="dcterms:W3CDTF">2025-03-11T13:17:20Z</dcterms:modified>
  <cp:category>24 February 2025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0x010100A77CE2F963BD5C4AB895E5E1F954079C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141c4800-5459-4a0f-8f70-37b212b6aaa7,4;141c4800-5459-4a0f-8f70-37b212b6aaa7,4;141c4800-5459-4a0f-8f70-37b212b6aaa7,4;141c4800-5459-4a0f-8f70-37b212b6aaa7,5;141c4800-5459-4a0f-8f70-37b212b6aaa7,5;141c4800-5459-4a0f-8f70-37b212b6aaa7,5;141c4800-5459-4a0f-8f70-37b212b6aaa7,5;141c4800-5459-4a0f-8f70-37b212b6aaa7,5;141c4800-5459-4a0f-8f70-37b212b6aaa7,4;141c4800-5459-4a0f-8f70-37b212b6aaa7,4;141c4800-5459-4a0f-8f70-37b212b6aaa7,4;141c4800-5459-4a0f-8f70-37b212b6aaa7,7;141c4800-5459-4a0f-8f70-37b212b6aaa7,7;141c4800-5459-4a0f-8f70-37b212b6aaa7,7;141c4800-5459-4a0f-8f70-37b212b6aaa7,7;141c4800-5459-4a0f-8f70-37b212b6aaa7,7;141c4800-5459-4a0f-8f70-37b212b6aaa7,4;141c4800-5459-4a0f-8f70-37b212b6aaa7,4;141c4800-5459-4a0f-8f70-37b212b6aaa7,4;141c4800-5459-4a0f-8f70-37b212b6aaa7,6;141c4800-5459-4a0f-8f70-37b212b6aaa7,6;141c4800-5459-4a0f-8f70-37b212b6aaa7,6;141c4800-5459-4a0f-8f70-37b212b6aaa7,6;141c4800-5459-4a0f-8f70-37b212b6aaa7,6;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