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  <p:sldMasterId id="2147483651" r:id="rId2"/>
  </p:sldMasterIdLst>
  <p:notesMasterIdLst>
    <p:notesMasterId r:id="rId20"/>
  </p:notesMasterIdLst>
  <p:sldIdLst>
    <p:sldId id="256" r:id="rId3"/>
    <p:sldId id="440" r:id="rId4"/>
    <p:sldId id="487" r:id="rId5"/>
    <p:sldId id="466" r:id="rId6"/>
    <p:sldId id="445" r:id="rId7"/>
    <p:sldId id="449" r:id="rId8"/>
    <p:sldId id="488" r:id="rId9"/>
    <p:sldId id="489" r:id="rId10"/>
    <p:sldId id="497" r:id="rId11"/>
    <p:sldId id="496" r:id="rId12"/>
    <p:sldId id="493" r:id="rId13"/>
    <p:sldId id="492" r:id="rId14"/>
    <p:sldId id="498" r:id="rId15"/>
    <p:sldId id="491" r:id="rId16"/>
    <p:sldId id="494" r:id="rId17"/>
    <p:sldId id="495" r:id="rId18"/>
    <p:sldId id="499" r:id="rId19"/>
  </p:sldIdLst>
  <p:sldSz cx="10160000" cy="5715000"/>
  <p:notesSz cx="6735763" cy="9866313"/>
  <p:embeddedFontLst>
    <p:embeddedFont>
      <p:font typeface="Cambria" panose="02040503050406030204" pitchFamily="18" charset="0"/>
      <p:regular r:id="rId21"/>
      <p:bold r:id="rId22"/>
      <p:italic r:id="rId23"/>
      <p:boldItalic r:id="rId24"/>
    </p:embeddedFont>
    <p:embeddedFont>
      <p:font typeface="Yu Gothic UI Light" panose="020B0300000000000000" pitchFamily="34" charset="-128"/>
      <p:regular r:id="rId25"/>
    </p:embeddedFont>
    <p:embeddedFont>
      <p:font typeface="Eras Medium ITC" panose="020B0602030504020804" pitchFamily="34" charset="0"/>
      <p:regular r:id="rId26"/>
    </p:embeddedFont>
    <p:embeddedFont>
      <p:font typeface="Cambria Math" panose="02040503050406030204" pitchFamily="18" charset="0"/>
      <p:regular r:id="rId27"/>
    </p:embeddedFont>
    <p:embeddedFont>
      <p:font typeface="Calibri Light" panose="020F0302020204030204" pitchFamily="34" charset="0"/>
      <p:regular r:id="rId28"/>
      <p:italic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Vrinda" panose="020B0604020202020204" charset="0"/>
      <p:regular r:id="rId34"/>
      <p:bold r:id="rId35"/>
    </p:embeddedFont>
    <p:embeddedFont>
      <p:font typeface="Georgia" panose="02040502050405020303" pitchFamily="18" charset="0"/>
      <p:regular r:id="rId36"/>
      <p:bold r:id="rId37"/>
      <p:italic r:id="rId38"/>
      <p:boldItalic r:id="rId39"/>
    </p:embeddedFont>
    <p:embeddedFont>
      <p:font typeface="Corbel" panose="020B0503020204020204" pitchFamily="34" charset="0"/>
      <p:regular r:id="rId40"/>
      <p:bold r:id="rId41"/>
      <p:italic r:id="rId42"/>
      <p:boldItalic r:id="rId43"/>
    </p:embeddedFont>
    <p:embeddedFont>
      <p:font typeface="Yu Gothic UI" panose="020B0500000000000000" pitchFamily="34" charset="-128"/>
      <p:regular r:id="rId44"/>
      <p:bold r:id="rId45"/>
    </p:embeddedFont>
  </p:embeddedFontLst>
  <p:defaultTextStyle>
    <a:defPPr>
      <a:defRPr lang="en-US"/>
    </a:defPPr>
    <a:lvl1pPr marL="0" algn="l" defTabSz="914364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1" algn="l" defTabSz="914364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64" algn="l" defTabSz="914364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45" algn="l" defTabSz="914364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27" algn="l" defTabSz="914364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09" algn="l" defTabSz="914364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90" algn="l" defTabSz="914364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72" algn="l" defTabSz="914364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54" algn="l" defTabSz="914364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0C535E65-3114-4940-BFAB-B2644712ECF0}">
          <p14:sldIdLst>
            <p14:sldId id="256"/>
            <p14:sldId id="440"/>
            <p14:sldId id="487"/>
            <p14:sldId id="466"/>
            <p14:sldId id="445"/>
            <p14:sldId id="449"/>
            <p14:sldId id="488"/>
            <p14:sldId id="489"/>
            <p14:sldId id="497"/>
            <p14:sldId id="496"/>
            <p14:sldId id="493"/>
            <p14:sldId id="492"/>
            <p14:sldId id="498"/>
            <p14:sldId id="491"/>
            <p14:sldId id="494"/>
            <p14:sldId id="495"/>
            <p14:sldId id="499"/>
          </p14:sldIdLst>
        </p14:section>
        <p14:section name="Section sans titre" id="{B595CFF5-8E71-4FE7-8B51-C22CBCE463FC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320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  <a:srgbClr val="FF00FF"/>
    <a:srgbClr val="9966FF"/>
    <a:srgbClr val="FF6600"/>
    <a:srgbClr val="57298A"/>
    <a:srgbClr val="AE9AC5"/>
    <a:srgbClr val="CDB6F2"/>
    <a:srgbClr val="77933C"/>
    <a:srgbClr val="E46C0A"/>
    <a:srgbClr val="385D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Style moyen 1 - Accentuatio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8" autoAdjust="0"/>
    <p:restoredTop sz="96395" autoAdjust="0"/>
  </p:normalViewPr>
  <p:slideViewPr>
    <p:cSldViewPr snapToGrid="0">
      <p:cViewPr varScale="1">
        <p:scale>
          <a:sx n="82" d="100"/>
          <a:sy n="82" d="100"/>
        </p:scale>
        <p:origin x="392" y="44"/>
      </p:cViewPr>
      <p:guideLst>
        <p:guide orient="horz" pos="1800"/>
        <p:guide pos="320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6.fntdata"/><Relationship Id="rId39" Type="http://schemas.openxmlformats.org/officeDocument/2006/relationships/font" Target="fonts/font19.fntdata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42" Type="http://schemas.openxmlformats.org/officeDocument/2006/relationships/font" Target="fonts/font22.fntdata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font" Target="fonts/font9.fntdata"/><Relationship Id="rId11" Type="http://schemas.openxmlformats.org/officeDocument/2006/relationships/slide" Target="slides/slide9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font" Target="fonts/font17.fntdata"/><Relationship Id="rId40" Type="http://schemas.openxmlformats.org/officeDocument/2006/relationships/font" Target="fonts/font20.fntdata"/><Relationship Id="rId45" Type="http://schemas.openxmlformats.org/officeDocument/2006/relationships/font" Target="fonts/font25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1.fntdata"/><Relationship Id="rId44" Type="http://schemas.openxmlformats.org/officeDocument/2006/relationships/font" Target="fonts/font2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43" Type="http://schemas.openxmlformats.org/officeDocument/2006/relationships/font" Target="fonts/font23.fntdata"/><Relationship Id="rId48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font" Target="fonts/font18.fntdata"/><Relationship Id="rId46" Type="http://schemas.openxmlformats.org/officeDocument/2006/relationships/presProps" Target="presProps.xml"/><Relationship Id="rId20" Type="http://schemas.openxmlformats.org/officeDocument/2006/relationships/notesMaster" Target="notesMasters/notesMaster1.xml"/><Relationship Id="rId41" Type="http://schemas.openxmlformats.org/officeDocument/2006/relationships/font" Target="fonts/font2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9C3B6F-4EB8-4215-A8E5-17CC0A5D1B65}" type="datetimeFigureOut">
              <a:rPr lang="fr-FR" smtClean="0"/>
              <a:t>11/03/2025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AFF7F6-FE62-4483-BD51-9AE86A3DFA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2612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AFF7F6-FE62-4483-BD51-9AE86A3DFAA0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23276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Yu Gothic UI Light" panose="020B0300000000000000" pitchFamily="34" charset="-128"/>
                <a:ea typeface="Yu Gothic UI Light" panose="020B0300000000000000" pitchFamily="34" charset="-128"/>
                <a:cs typeface="Calibri" panose="020F0502020204030204" pitchFamily="34" charset="0"/>
              </a:defRPr>
            </a:lvl1pPr>
          </a:lstStyle>
          <a:p>
            <a:fld id="{49BBC286-B2FE-44AC-8F25-02BBF4E9D127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8" name="Espace réservé du pied de page 8"/>
          <p:cNvSpPr>
            <a:spLocks noGrp="1"/>
          </p:cNvSpPr>
          <p:nvPr>
            <p:ph type="ftr" sz="quarter" idx="3"/>
          </p:nvPr>
        </p:nvSpPr>
        <p:spPr>
          <a:xfrm>
            <a:off x="3471334" y="5454001"/>
            <a:ext cx="3533623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  <a:cs typeface="Calibri" panose="020F0502020204030204" pitchFamily="34" charset="0"/>
              </a:defRPr>
            </a:lvl1pPr>
          </a:lstStyle>
          <a:p>
            <a:r>
              <a:rPr lang="fr-FR" dirty="0" smtClean="0"/>
              <a:t>Pont-l’Évêque – novembre 2023</a:t>
            </a:r>
            <a:endParaRPr lang="fr-FR" dirty="0"/>
          </a:p>
        </p:txBody>
      </p:sp>
      <p:sp>
        <p:nvSpPr>
          <p:cNvPr id="14" name="Espace réservé de la date 4"/>
          <p:cNvSpPr>
            <a:spLocks noGrp="1"/>
          </p:cNvSpPr>
          <p:nvPr>
            <p:ph type="dt" sz="half" idx="2"/>
          </p:nvPr>
        </p:nvSpPr>
        <p:spPr>
          <a:xfrm>
            <a:off x="103209" y="5482876"/>
            <a:ext cx="2370667" cy="300673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r>
              <a:rPr lang="fr-FR" dirty="0" smtClean="0">
                <a:solidFill>
                  <a:srgbClr val="818181"/>
                </a:solidFill>
                <a:latin typeface="Eras Medium ITC" panose="020B0602030504020804" pitchFamily="34" charset="0"/>
              </a:rPr>
              <a:t>Formation Opération</a:t>
            </a:r>
            <a:endParaRPr lang="fr-FR" dirty="0">
              <a:solidFill>
                <a:srgbClr val="818181"/>
              </a:solidFill>
              <a:latin typeface="Eras Medium ITC" panose="020B0602030504020804" pitchFamily="34" charset="0"/>
            </a:endParaRPr>
          </a:p>
        </p:txBody>
      </p:sp>
      <p:sp>
        <p:nvSpPr>
          <p:cNvPr id="7" name="TextBox 19"/>
          <p:cNvSpPr txBox="1"/>
          <p:nvPr userDrawn="1"/>
        </p:nvSpPr>
        <p:spPr>
          <a:xfrm>
            <a:off x="1" y="400"/>
            <a:ext cx="8239224" cy="492443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0"/>
                </a:schemeClr>
              </a:gs>
              <a:gs pos="72410">
                <a:srgbClr val="8969AD">
                  <a:alpha val="89000"/>
                </a:srgbClr>
              </a:gs>
              <a:gs pos="87000">
                <a:srgbClr val="BBA9D1">
                  <a:alpha val="65000"/>
                </a:srgbClr>
              </a:gs>
              <a:gs pos="54000">
                <a:srgbClr val="522386">
                  <a:alpha val="88000"/>
                </a:srgbClr>
              </a:gs>
              <a:gs pos="100000">
                <a:schemeClr val="accent4">
                  <a:shade val="94000"/>
                  <a:satMod val="135000"/>
                  <a:lumMod val="3000"/>
                  <a:lumOff val="97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endParaRPr lang="fr-FR" sz="2000" b="1" i="1" dirty="0">
              <a:solidFill>
                <a:srgbClr val="D6C1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9" name="Espace réservé du contenu 1"/>
          <p:cNvSpPr>
            <a:spLocks noGrp="1"/>
          </p:cNvSpPr>
          <p:nvPr>
            <p:ph idx="4294967295"/>
          </p:nvPr>
        </p:nvSpPr>
        <p:spPr>
          <a:xfrm>
            <a:off x="199459" y="673890"/>
            <a:ext cx="9761084" cy="4763897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GB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00088" y="381000"/>
            <a:ext cx="3276600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319588" y="822325"/>
            <a:ext cx="5143500" cy="40624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700088" y="1714500"/>
            <a:ext cx="3276600" cy="3176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82F70-87BC-4F0B-8A65-14C05E420456}" type="datetimeFigureOut">
              <a:rPr lang="en-GB" smtClean="0"/>
              <a:t>11/03/2025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0AA68-41F1-4D72-9684-1597E677AAB4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6122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00088" y="381000"/>
            <a:ext cx="3276600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4319588" y="822325"/>
            <a:ext cx="5143500" cy="406241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700088" y="1714500"/>
            <a:ext cx="3276600" cy="3176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82F70-87BC-4F0B-8A65-14C05E420456}" type="datetimeFigureOut">
              <a:rPr lang="en-GB" smtClean="0"/>
              <a:t>11/03/2025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0AA68-41F1-4D72-9684-1597E677AAB4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35480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82F70-87BC-4F0B-8A65-14C05E420456}" type="datetimeFigureOut">
              <a:rPr lang="en-GB" smtClean="0"/>
              <a:t>11/03/2025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0AA68-41F1-4D72-9684-1597E677AAB4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50360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270750" y="304800"/>
            <a:ext cx="2190750" cy="4843463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98500" y="304800"/>
            <a:ext cx="6419850" cy="4843463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82F70-87BC-4F0B-8A65-14C05E420456}" type="datetimeFigureOut">
              <a:rPr lang="en-GB" smtClean="0"/>
              <a:t>11/03/2025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0AA68-41F1-4D72-9684-1597E677AAB4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5695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4"/>
          <p:cNvSpPr>
            <a:spLocks noGrp="1"/>
          </p:cNvSpPr>
          <p:nvPr>
            <p:ph type="dt" sz="half" idx="2"/>
          </p:nvPr>
        </p:nvSpPr>
        <p:spPr>
          <a:xfrm>
            <a:off x="103209" y="5482876"/>
            <a:ext cx="2370667" cy="300673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r>
              <a:rPr lang="fr-FR" dirty="0" smtClean="0">
                <a:solidFill>
                  <a:srgbClr val="818181"/>
                </a:solidFill>
                <a:latin typeface="Eras Medium ITC" panose="020B0602030504020804" pitchFamily="34" charset="0"/>
              </a:rPr>
              <a:t>Formation Opération</a:t>
            </a:r>
            <a:endParaRPr lang="fr-FR" dirty="0">
              <a:solidFill>
                <a:srgbClr val="818181"/>
              </a:solidFill>
              <a:latin typeface="Eras Medium ITC" panose="020B0602030504020804" pitchFamily="34" charset="0"/>
            </a:endParaRPr>
          </a:p>
        </p:txBody>
      </p:sp>
      <p:sp>
        <p:nvSpPr>
          <p:cNvPr id="5" name="TextBox 19"/>
          <p:cNvSpPr txBox="1"/>
          <p:nvPr userDrawn="1"/>
        </p:nvSpPr>
        <p:spPr>
          <a:xfrm>
            <a:off x="1" y="400"/>
            <a:ext cx="8239224" cy="40011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0"/>
                </a:schemeClr>
              </a:gs>
              <a:gs pos="72410">
                <a:srgbClr val="8969AD">
                  <a:alpha val="89000"/>
                </a:srgbClr>
              </a:gs>
              <a:gs pos="87000">
                <a:srgbClr val="BBA9D1">
                  <a:alpha val="65000"/>
                </a:srgbClr>
              </a:gs>
              <a:gs pos="54000">
                <a:srgbClr val="522386">
                  <a:alpha val="88000"/>
                </a:srgbClr>
              </a:gs>
              <a:gs pos="100000">
                <a:schemeClr val="accent4">
                  <a:shade val="94000"/>
                  <a:satMod val="135000"/>
                  <a:lumMod val="3000"/>
                  <a:lumOff val="97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fr-FR" sz="2000" b="1" i="1" dirty="0">
              <a:solidFill>
                <a:srgbClr val="D6C1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6" name="Espace réservé du pied de page 8"/>
          <p:cNvSpPr>
            <a:spLocks noGrp="1"/>
          </p:cNvSpPr>
          <p:nvPr>
            <p:ph type="ftr" sz="quarter" idx="3"/>
          </p:nvPr>
        </p:nvSpPr>
        <p:spPr>
          <a:xfrm>
            <a:off x="3471334" y="5454001"/>
            <a:ext cx="3533623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  <a:cs typeface="Calibri" panose="020F0502020204030204" pitchFamily="34" charset="0"/>
              </a:defRPr>
            </a:lvl1pPr>
          </a:lstStyle>
          <a:p>
            <a:r>
              <a:rPr lang="fr-FR" dirty="0" smtClean="0"/>
              <a:t>Pont-l’Évêque – novembre 2023</a:t>
            </a:r>
            <a:endParaRPr lang="fr-FR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1888" y="5454117"/>
            <a:ext cx="1010516" cy="304271"/>
          </a:xfrm>
        </p:spPr>
        <p:txBody>
          <a:bodyPr/>
          <a:lstStyle>
            <a:lvl1pPr>
              <a:defRPr>
                <a:latin typeface="Yu Gothic UI Light" panose="020B0300000000000000" pitchFamily="34" charset="-128"/>
                <a:ea typeface="Yu Gothic UI Light" panose="020B0300000000000000" pitchFamily="34" charset="-128"/>
                <a:cs typeface="Calibri" panose="020F0502020204030204" pitchFamily="34" charset="0"/>
              </a:defRPr>
            </a:lvl1pPr>
          </a:lstStyle>
          <a:p>
            <a:fld id="{49BBC286-B2FE-44AC-8F25-02BBF4E9D127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8" name="Espace réservé du contenu 1"/>
          <p:cNvSpPr>
            <a:spLocks noGrp="1"/>
          </p:cNvSpPr>
          <p:nvPr>
            <p:ph idx="4294967295"/>
          </p:nvPr>
        </p:nvSpPr>
        <p:spPr>
          <a:xfrm>
            <a:off x="199459" y="673890"/>
            <a:ext cx="9761084" cy="4763897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GB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70000" y="935038"/>
            <a:ext cx="7620000" cy="199072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70000" y="3001963"/>
            <a:ext cx="7620000" cy="137953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82F70-87BC-4F0B-8A65-14C05E420456}" type="datetimeFigureOut">
              <a:rPr lang="en-GB" smtClean="0"/>
              <a:t>11/03/2025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0AA68-41F1-4D72-9684-1597E677AAB4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9092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82F70-87BC-4F0B-8A65-14C05E420456}" type="datetimeFigureOut">
              <a:rPr lang="en-GB" smtClean="0"/>
              <a:t>11/03/2025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0AA68-41F1-4D72-9684-1597E677AAB4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88177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93738" y="1425575"/>
            <a:ext cx="8763000" cy="237648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93738" y="3824288"/>
            <a:ext cx="8763000" cy="125095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82F70-87BC-4F0B-8A65-14C05E420456}" type="datetimeFigureOut">
              <a:rPr lang="en-GB" smtClean="0"/>
              <a:t>11/03/2025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0AA68-41F1-4D72-9684-1597E677AAB4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18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98500" y="1520825"/>
            <a:ext cx="4305300" cy="36274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56200" y="1520825"/>
            <a:ext cx="4305300" cy="36274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82F70-87BC-4F0B-8A65-14C05E420456}" type="datetimeFigureOut">
              <a:rPr lang="en-GB" smtClean="0"/>
              <a:t>11/03/2025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0AA68-41F1-4D72-9684-1597E677AAB4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1584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00088" y="304800"/>
            <a:ext cx="8763000" cy="11049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00088" y="1401763"/>
            <a:ext cx="4297362" cy="6858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700088" y="2087563"/>
            <a:ext cx="4297362" cy="3070225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143500" y="1401763"/>
            <a:ext cx="4319588" cy="6858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143500" y="2087563"/>
            <a:ext cx="4319588" cy="3070225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82F70-87BC-4F0B-8A65-14C05E420456}" type="datetimeFigureOut">
              <a:rPr lang="en-GB" smtClean="0"/>
              <a:t>11/03/2025</a:t>
            </a:fld>
            <a:endParaRPr lang="en-GB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0AA68-41F1-4D72-9684-1597E677AAB4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0014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82F70-87BC-4F0B-8A65-14C05E420456}" type="datetimeFigureOut">
              <a:rPr lang="en-GB" smtClean="0"/>
              <a:t>11/03/2025</a:t>
            </a:fld>
            <a:endParaRPr lang="en-GB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0AA68-41F1-4D72-9684-1597E677AAB4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8577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82F70-87BC-4F0B-8A65-14C05E420456}" type="datetimeFigureOut">
              <a:rPr lang="en-GB" smtClean="0"/>
              <a:t>11/03/2025</a:t>
            </a:fld>
            <a:endParaRPr lang="en-GB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0AA68-41F1-4D72-9684-1597E677AAB4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0224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gi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gif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51888" y="5454117"/>
            <a:ext cx="1010516" cy="304271"/>
          </a:xfrm>
          <a:prstGeom prst="rect">
            <a:avLst/>
          </a:prstGeom>
        </p:spPr>
        <p:txBody>
          <a:bodyPr vert="horz" rtlCol="0" anchor="ctr"/>
          <a:lstStyle>
            <a:lvl1pPr algn="r" latinLnBrk="0">
              <a:defRPr lang="fr-FR" sz="1111">
                <a:solidFill>
                  <a:schemeClr val="tx1">
                    <a:lumMod val="50000"/>
                    <a:lumOff val="50000"/>
                  </a:schemeClr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  <a:cs typeface="Vrinda" pitchFamily="34" charset="0"/>
              </a:defRPr>
            </a:lvl1pPr>
          </a:lstStyle>
          <a:p>
            <a:fld id="{49BBC286-B2FE-44AC-8F25-02BBF4E9D127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3"/>
          </p:nvPr>
        </p:nvSpPr>
        <p:spPr>
          <a:xfrm>
            <a:off x="3471334" y="5454117"/>
            <a:ext cx="3217333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  <a:cs typeface="Vrinda" pitchFamily="34" charset="0"/>
              </a:defRPr>
            </a:lvl1pPr>
          </a:lstStyle>
          <a:p>
            <a:r>
              <a:rPr lang="fr-FR" dirty="0" smtClean="0"/>
              <a:t>Pont-l’Évêque – novembre 2023</a:t>
            </a:r>
            <a:endParaRPr lang="fr-FR" dirty="0"/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5362223" y="444502"/>
            <a:ext cx="4797778" cy="3042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100000">
                <a:srgbClr val="FFFFFF"/>
              </a:gs>
            </a:gsLst>
            <a:lin ang="10800000" scaled="0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2000" noProof="0" dirty="0">
              <a:solidFill>
                <a:schemeClr val="tx1"/>
              </a:solidFill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5362223" y="481544"/>
            <a:ext cx="4797778" cy="30428"/>
          </a:xfrm>
          <a:prstGeom prst="rect">
            <a:avLst/>
          </a:prstGeom>
          <a:gradFill flip="none" rotWithShape="1">
            <a:gsLst>
              <a:gs pos="0">
                <a:srgbClr val="502185"/>
              </a:gs>
              <a:gs pos="100000">
                <a:srgbClr val="FFFFFF"/>
              </a:gs>
            </a:gsLst>
            <a:lin ang="10800000" scaled="0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2000" noProof="0" dirty="0" smtClean="0">
                <a:solidFill>
                  <a:schemeClr val="tx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endParaRPr lang="en-US" sz="2000" noProof="0" dirty="0">
              <a:solidFill>
                <a:schemeClr val="tx1"/>
              </a:solidFill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0" y="5455710"/>
            <a:ext cx="4797778" cy="3042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100000">
                <a:srgbClr val="FFFFFF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2000" noProof="0" dirty="0">
              <a:solidFill>
                <a:schemeClr val="tx1"/>
              </a:solidFill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0" y="5494074"/>
            <a:ext cx="4797778" cy="30427"/>
          </a:xfrm>
          <a:prstGeom prst="rect">
            <a:avLst/>
          </a:prstGeom>
          <a:gradFill flip="none" rotWithShape="1">
            <a:gsLst>
              <a:gs pos="0">
                <a:srgbClr val="502185"/>
              </a:gs>
              <a:gs pos="100000">
                <a:srgbClr val="FFFFFF"/>
              </a:gs>
            </a:gsLst>
            <a:lin ang="0" scaled="0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2000" noProof="0" dirty="0">
              <a:solidFill>
                <a:schemeClr val="tx1"/>
              </a:solidFill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</p:txBody>
      </p:sp>
      <p:pic>
        <p:nvPicPr>
          <p:cNvPr id="14" name="Image 6" descr="logo couleur HD.pdf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9409" y="17202"/>
            <a:ext cx="1966470" cy="424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Espace réservé de la date 4"/>
          <p:cNvSpPr>
            <a:spLocks noGrp="1"/>
          </p:cNvSpPr>
          <p:nvPr>
            <p:ph type="dt" sz="half" idx="2"/>
          </p:nvPr>
        </p:nvSpPr>
        <p:spPr>
          <a:xfrm>
            <a:off x="103209" y="5482876"/>
            <a:ext cx="2370667" cy="300673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r>
              <a:rPr lang="fr-FR" dirty="0" smtClean="0">
                <a:solidFill>
                  <a:srgbClr val="818181"/>
                </a:solidFill>
                <a:latin typeface="Eras Medium ITC" panose="020B0602030504020804" pitchFamily="34" charset="0"/>
              </a:rPr>
              <a:t>Formation Opération</a:t>
            </a:r>
            <a:endParaRPr lang="fr-FR" dirty="0">
              <a:solidFill>
                <a:srgbClr val="818181"/>
              </a:solidFill>
              <a:latin typeface="Eras Medium ITC" panose="020B0602030504020804" pitchFamily="34" charset="0"/>
            </a:endParaRPr>
          </a:p>
        </p:txBody>
      </p:sp>
      <p:sp>
        <p:nvSpPr>
          <p:cNvPr id="16" name="TextBox 19"/>
          <p:cNvSpPr txBox="1"/>
          <p:nvPr userDrawn="1"/>
        </p:nvSpPr>
        <p:spPr>
          <a:xfrm>
            <a:off x="1" y="400"/>
            <a:ext cx="8239224" cy="492443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0"/>
                </a:schemeClr>
              </a:gs>
              <a:gs pos="72410">
                <a:srgbClr val="8969AD">
                  <a:alpha val="89000"/>
                </a:srgbClr>
              </a:gs>
              <a:gs pos="87000">
                <a:srgbClr val="BBA9D1">
                  <a:alpha val="65000"/>
                </a:srgbClr>
              </a:gs>
              <a:gs pos="54000">
                <a:srgbClr val="522386">
                  <a:alpha val="88000"/>
                </a:srgbClr>
              </a:gs>
              <a:gs pos="100000">
                <a:schemeClr val="accent4">
                  <a:shade val="94000"/>
                  <a:satMod val="135000"/>
                  <a:lumMod val="3000"/>
                  <a:lumOff val="97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endParaRPr lang="fr-FR" sz="2000" b="1" i="1" dirty="0">
              <a:solidFill>
                <a:srgbClr val="D6C1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l" rtl="0" eaLnBrk="1" latinLnBrk="0" hangingPunct="1">
        <a:spcBef>
          <a:spcPct val="0"/>
        </a:spcBef>
        <a:buNone/>
        <a:defRPr lang="fr-FR" sz="3111" b="1" kern="1200" cap="none" spc="167">
          <a:ln w="11430"/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Yu Gothic UI" panose="020B0500000000000000" pitchFamily="34" charset="-128"/>
          <a:ea typeface="Yu Gothic UI" panose="020B0500000000000000" pitchFamily="34" charset="-128"/>
          <a:cs typeface="Vrinda" pitchFamily="34" charset="0"/>
        </a:defRPr>
      </a:lvl1pPr>
    </p:titleStyle>
    <p:bodyStyle>
      <a:lvl1pPr marL="380996" indent="-380996" algn="l" rtl="0" eaLnBrk="1" latinLnBrk="0" hangingPunct="1">
        <a:spcBef>
          <a:spcPct val="20000"/>
        </a:spcBef>
        <a:buClr>
          <a:srgbClr val="7030A0"/>
        </a:buClr>
        <a:buSzPct val="100000"/>
        <a:buFont typeface="Wingdings" panose="05000000000000000000" pitchFamily="2" charset="2"/>
        <a:buChar char=""/>
        <a:defRPr lang="fr-FR" sz="3111" kern="1200">
          <a:solidFill>
            <a:schemeClr val="tx1"/>
          </a:solidFill>
          <a:latin typeface="Yu Gothic UI Light" panose="020B0300000000000000" pitchFamily="34" charset="-128"/>
          <a:ea typeface="Yu Gothic UI Light" panose="020B0300000000000000" pitchFamily="34" charset="-128"/>
          <a:cs typeface="Vrinda" pitchFamily="34" charset="0"/>
        </a:defRPr>
      </a:lvl1pPr>
      <a:lvl2pPr marL="825492" indent="-317497" algn="l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SzPct val="75000"/>
        <a:buFont typeface="Wingdings" panose="05000000000000000000" pitchFamily="2" charset="2"/>
        <a:buChar char=""/>
        <a:defRPr lang="fr-FR" sz="2667" kern="1200">
          <a:solidFill>
            <a:schemeClr val="tx1"/>
          </a:solidFill>
          <a:latin typeface="Yu Gothic UI Light" panose="020B0300000000000000" pitchFamily="34" charset="-128"/>
          <a:ea typeface="Yu Gothic UI Light" panose="020B0300000000000000" pitchFamily="34" charset="-128"/>
          <a:cs typeface="Vrinda" pitchFamily="34" charset="0"/>
        </a:defRPr>
      </a:lvl2pPr>
      <a:lvl3pPr marL="1269987" indent="-253997" algn="l" rtl="0" eaLnBrk="1" latinLnBrk="0" hangingPunct="1">
        <a:spcBef>
          <a:spcPct val="20000"/>
        </a:spcBef>
        <a:buFontTx/>
        <a:buBlip>
          <a:blip r:embed="rId5"/>
        </a:buBlip>
        <a:defRPr lang="fr-FR" sz="2222" kern="1200">
          <a:solidFill>
            <a:schemeClr val="tx1"/>
          </a:solidFill>
          <a:latin typeface="Yu Gothic UI Light" panose="020B0300000000000000" pitchFamily="34" charset="-128"/>
          <a:ea typeface="Yu Gothic UI Light" panose="020B0300000000000000" pitchFamily="34" charset="-128"/>
          <a:cs typeface="Vrinda" pitchFamily="34" charset="0"/>
        </a:defRPr>
      </a:lvl3pPr>
      <a:lvl4pPr marL="1777982" indent="-253997" algn="l" rtl="0" eaLnBrk="1" latinLnBrk="0" hangingPunct="1">
        <a:spcBef>
          <a:spcPct val="20000"/>
        </a:spcBef>
        <a:buFontTx/>
        <a:buBlip>
          <a:blip r:embed="rId6"/>
        </a:buBlip>
        <a:defRPr lang="fr-FR" sz="2000" kern="1200">
          <a:solidFill>
            <a:schemeClr val="tx1"/>
          </a:solidFill>
          <a:latin typeface="Yu Gothic UI Light" panose="020B0300000000000000" pitchFamily="34" charset="-128"/>
          <a:ea typeface="Yu Gothic UI Light" panose="020B0300000000000000" pitchFamily="34" charset="-128"/>
          <a:cs typeface="Vrinda" pitchFamily="34" charset="0"/>
        </a:defRPr>
      </a:lvl4pPr>
      <a:lvl5pPr marL="2285977" indent="-253997" algn="l" rtl="0" eaLnBrk="1" latinLnBrk="0" hangingPunct="1">
        <a:spcBef>
          <a:spcPct val="20000"/>
        </a:spcBef>
        <a:buFontTx/>
        <a:buBlip>
          <a:blip r:embed="rId7"/>
        </a:buBlip>
        <a:defRPr lang="fr-FR" sz="2000" kern="1200">
          <a:solidFill>
            <a:schemeClr val="tx1"/>
          </a:solidFill>
          <a:latin typeface="Yu Gothic UI Light" panose="020B0300000000000000" pitchFamily="34" charset="-128"/>
          <a:ea typeface="Yu Gothic UI Light" panose="020B0300000000000000" pitchFamily="34" charset="-128"/>
          <a:cs typeface="Vrinda" pitchFamily="34" charset="0"/>
        </a:defRPr>
      </a:lvl5pPr>
      <a:lvl6pPr marL="2793972" indent="-253997" algn="l" rtl="0" eaLnBrk="1" latinLnBrk="0" hangingPunct="1">
        <a:spcBef>
          <a:spcPct val="20000"/>
        </a:spcBef>
        <a:buFont typeface="Arial"/>
        <a:buChar char="•"/>
        <a:defRPr lang="fr-FR" sz="2222" kern="1200">
          <a:solidFill>
            <a:schemeClr val="tx1"/>
          </a:solidFill>
          <a:latin typeface="+mn-lt"/>
          <a:ea typeface="+mn-ea"/>
          <a:cs typeface="+mn-cs"/>
        </a:defRPr>
      </a:lvl6pPr>
      <a:lvl7pPr marL="3301967" indent="-253997" algn="l" rtl="0" eaLnBrk="1" latinLnBrk="0" hangingPunct="1">
        <a:spcBef>
          <a:spcPct val="20000"/>
        </a:spcBef>
        <a:buFont typeface="Arial"/>
        <a:buChar char="•"/>
        <a:defRPr lang="fr-FR" sz="2222" kern="1200">
          <a:solidFill>
            <a:schemeClr val="tx1"/>
          </a:solidFill>
          <a:latin typeface="+mn-lt"/>
          <a:ea typeface="+mn-ea"/>
          <a:cs typeface="+mn-cs"/>
        </a:defRPr>
      </a:lvl7pPr>
      <a:lvl8pPr marL="3809962" indent="-253997" algn="l" rtl="0" eaLnBrk="1" latinLnBrk="0" hangingPunct="1">
        <a:spcBef>
          <a:spcPct val="20000"/>
        </a:spcBef>
        <a:buFont typeface="Arial"/>
        <a:buChar char="•"/>
        <a:defRPr lang="fr-FR" sz="2222" kern="1200">
          <a:solidFill>
            <a:schemeClr val="tx1"/>
          </a:solidFill>
          <a:latin typeface="+mn-lt"/>
          <a:ea typeface="+mn-ea"/>
          <a:cs typeface="+mn-cs"/>
        </a:defRPr>
      </a:lvl8pPr>
      <a:lvl9pPr marL="4317957" indent="-253997" algn="l" rtl="0" eaLnBrk="1" latinLnBrk="0" hangingPunct="1">
        <a:spcBef>
          <a:spcPct val="20000"/>
        </a:spcBef>
        <a:buFont typeface="Arial"/>
        <a:buChar char="•"/>
        <a:defRPr lang="fr-FR" sz="222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lang="fr-FR" kern="1200">
          <a:solidFill>
            <a:schemeClr val="tx1"/>
          </a:solidFill>
          <a:latin typeface="+mn-lt"/>
          <a:ea typeface="+mn-ea"/>
          <a:cs typeface="+mn-cs"/>
        </a:defRPr>
      </a:lvl1pPr>
      <a:lvl2pPr marL="507995" algn="l" rtl="0" eaLnBrk="1" hangingPunct="1">
        <a:defRPr lang="fr-FR" kern="1200">
          <a:solidFill>
            <a:schemeClr val="tx1"/>
          </a:solidFill>
          <a:latin typeface="+mn-lt"/>
          <a:ea typeface="+mn-ea"/>
          <a:cs typeface="+mn-cs"/>
        </a:defRPr>
      </a:lvl2pPr>
      <a:lvl3pPr marL="1015990" algn="l" rtl="0" eaLnBrk="1" hangingPunct="1">
        <a:defRPr lang="fr-FR" kern="1200">
          <a:solidFill>
            <a:schemeClr val="tx1"/>
          </a:solidFill>
          <a:latin typeface="+mn-lt"/>
          <a:ea typeface="+mn-ea"/>
          <a:cs typeface="+mn-cs"/>
        </a:defRPr>
      </a:lvl3pPr>
      <a:lvl4pPr marL="1523985" algn="l" rtl="0" eaLnBrk="1" hangingPunct="1">
        <a:defRPr lang="fr-FR" kern="1200">
          <a:solidFill>
            <a:schemeClr val="tx1"/>
          </a:solidFill>
          <a:latin typeface="+mn-lt"/>
          <a:ea typeface="+mn-ea"/>
          <a:cs typeface="+mn-cs"/>
        </a:defRPr>
      </a:lvl4pPr>
      <a:lvl5pPr marL="2031980" algn="l" rtl="0" eaLnBrk="1" hangingPunct="1">
        <a:defRPr lang="fr-FR" kern="1200">
          <a:solidFill>
            <a:schemeClr val="tx1"/>
          </a:solidFill>
          <a:latin typeface="+mn-lt"/>
          <a:ea typeface="+mn-ea"/>
          <a:cs typeface="+mn-cs"/>
        </a:defRPr>
      </a:lvl5pPr>
      <a:lvl6pPr marL="2539975" algn="l" rtl="0" eaLnBrk="1" hangingPunct="1">
        <a:defRPr lang="fr-FR" kern="1200">
          <a:solidFill>
            <a:schemeClr val="tx1"/>
          </a:solidFill>
          <a:latin typeface="+mn-lt"/>
          <a:ea typeface="+mn-ea"/>
          <a:cs typeface="+mn-cs"/>
        </a:defRPr>
      </a:lvl6pPr>
      <a:lvl7pPr marL="3047970" algn="l" rtl="0" eaLnBrk="1" hangingPunct="1">
        <a:defRPr lang="fr-FR" kern="1200">
          <a:solidFill>
            <a:schemeClr val="tx1"/>
          </a:solidFill>
          <a:latin typeface="+mn-lt"/>
          <a:ea typeface="+mn-ea"/>
          <a:cs typeface="+mn-cs"/>
        </a:defRPr>
      </a:lvl7pPr>
      <a:lvl8pPr marL="3555964" algn="l" rtl="0" eaLnBrk="1" hangingPunct="1">
        <a:defRPr lang="fr-FR" kern="1200">
          <a:solidFill>
            <a:schemeClr val="tx1"/>
          </a:solidFill>
          <a:latin typeface="+mn-lt"/>
          <a:ea typeface="+mn-ea"/>
          <a:cs typeface="+mn-cs"/>
        </a:defRPr>
      </a:lvl8pPr>
      <a:lvl9pPr marL="4063959" algn="l" rtl="0" eaLnBrk="1" hangingPunct="1">
        <a:defRPr lang="fr-FR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98500" y="304800"/>
            <a:ext cx="8763000" cy="1104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98500" y="1520825"/>
            <a:ext cx="8763000" cy="36274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98500" y="5297488"/>
            <a:ext cx="22860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282F70-87BC-4F0B-8A65-14C05E420456}" type="datetimeFigureOut">
              <a:rPr lang="en-GB" smtClean="0"/>
              <a:t>11/03/2025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365500" y="5297488"/>
            <a:ext cx="34290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175500" y="5297488"/>
            <a:ext cx="22860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E0AA68-41F1-4D72-9684-1597E677AAB4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2713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gif"/><Relationship Id="rId4" Type="http://schemas.openxmlformats.org/officeDocument/2006/relationships/image" Target="../media/image18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0.png"/><Relationship Id="rId5" Type="http://schemas.openxmlformats.org/officeDocument/2006/relationships/image" Target="../media/image9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jpeg"/><Relationship Id="rId5" Type="http://schemas.openxmlformats.org/officeDocument/2006/relationships/image" Target="../media/image12.wmf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10159999" cy="5714999"/>
          </a:xfrm>
          <a:prstGeom prst="rect">
            <a:avLst/>
          </a:prstGeom>
          <a:solidFill>
            <a:srgbClr val="5223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7133" y="194566"/>
            <a:ext cx="1801856" cy="401173"/>
          </a:xfrm>
          <a:prstGeom prst="rect">
            <a:avLst/>
          </a:prstGeom>
        </p:spPr>
      </p:pic>
      <p:sp>
        <p:nvSpPr>
          <p:cNvPr id="13" name="Titre 16"/>
          <p:cNvSpPr txBox="1">
            <a:spLocks/>
          </p:cNvSpPr>
          <p:nvPr/>
        </p:nvSpPr>
        <p:spPr>
          <a:xfrm>
            <a:off x="1071936" y="977154"/>
            <a:ext cx="8016125" cy="20249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0" rIns="0" rtlCol="0" anchor="ctr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lang="fr-FR" sz="6000" b="1" kern="1200" cap="none" spc="167" dirty="0">
                <a:ln w="1905"/>
                <a:gradFill>
                  <a:gsLst>
                    <a:gs pos="0">
                      <a:schemeClr val="accent4">
                        <a:lumMod val="40000"/>
                        <a:lumOff val="60000"/>
                      </a:schemeClr>
                    </a:gs>
                    <a:gs pos="100000">
                      <a:schemeClr val="accent4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63500" dist="76200" dir="2700000" algn="tl" rotWithShape="0">
                    <a:prstClr val="black">
                      <a:alpha val="78000"/>
                    </a:prstClr>
                  </a:outerShdw>
                </a:effectLst>
                <a:latin typeface="Yu Gothic UI Light" panose="020B0300000000000000" pitchFamily="34" charset="-128"/>
                <a:ea typeface="Yu Gothic UI Light" panose="020B0300000000000000" pitchFamily="34" charset="-128"/>
                <a:cs typeface="+mj-cs"/>
              </a:defRPr>
            </a:lvl1pPr>
          </a:lstStyle>
          <a:p>
            <a:pPr defTabSz="914400"/>
            <a:r>
              <a:rPr lang="fr-FR" sz="4400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«Mass» &amp; Z </a:t>
            </a:r>
            <a:r>
              <a:rPr lang="fr-FR" sz="4400" spc="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selection</a:t>
            </a:r>
            <a:r>
              <a:rPr lang="fr-FR" sz="4400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of post </a:t>
            </a:r>
            <a:r>
              <a:rPr lang="fr-FR" sz="4400" spc="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accelerated</a:t>
            </a:r>
            <a:r>
              <a:rPr lang="fr-FR" sz="4400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4400" spc="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beams</a:t>
            </a:r>
            <a:r>
              <a:rPr lang="fr-FR" sz="4400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in SPIRAL1 </a:t>
            </a:r>
            <a:endParaRPr lang="fr-FR" sz="4400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Espace réservé du texte 17"/>
          <p:cNvSpPr txBox="1">
            <a:spLocks/>
          </p:cNvSpPr>
          <p:nvPr/>
        </p:nvSpPr>
        <p:spPr>
          <a:xfrm>
            <a:off x="1071936" y="3187482"/>
            <a:ext cx="7628048" cy="40011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vert="horz" wrap="square" rtlCol="0">
            <a:spAutoFit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rgbClr val="7030A0"/>
              </a:buClr>
              <a:buSzPct val="100000"/>
              <a:buFont typeface="Wingdings" panose="05000000000000000000" pitchFamily="2" charset="2"/>
              <a:buNone/>
              <a:defRPr lang="fr-FR" sz="3111" kern="1200">
                <a:solidFill>
                  <a:srgbClr val="404656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  <a:cs typeface="Vrinda" pitchFamily="34" charset="0"/>
              </a:defRPr>
            </a:lvl1pPr>
            <a:lvl2pPr marL="507995" indent="0" algn="ctr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75000"/>
              <a:buFont typeface="Wingdings" panose="05000000000000000000" pitchFamily="2" charset="2"/>
              <a:buNone/>
              <a:defRPr lang="fr-FR" sz="2667" kern="1200">
                <a:solidFill>
                  <a:schemeClr val="tx1">
                    <a:tint val="75000"/>
                  </a:schemeClr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  <a:cs typeface="Vrinda" pitchFamily="34" charset="0"/>
              </a:defRPr>
            </a:lvl2pPr>
            <a:lvl3pPr marL="1015990" indent="0" algn="ctr" rtl="0" eaLnBrk="1" latinLnBrk="0" hangingPunct="1">
              <a:spcBef>
                <a:spcPct val="20000"/>
              </a:spcBef>
              <a:buFontTx/>
              <a:buNone/>
              <a:defRPr lang="fr-FR" sz="2222" kern="1200">
                <a:solidFill>
                  <a:schemeClr val="tx1">
                    <a:tint val="75000"/>
                  </a:schemeClr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  <a:cs typeface="Vrinda" pitchFamily="34" charset="0"/>
              </a:defRPr>
            </a:lvl3pPr>
            <a:lvl4pPr marL="1523985" indent="0" algn="ctr" rtl="0" eaLnBrk="1" latinLnBrk="0" hangingPunct="1">
              <a:spcBef>
                <a:spcPct val="20000"/>
              </a:spcBef>
              <a:buFontTx/>
              <a:buNone/>
              <a:defRPr lang="fr-FR" sz="2000" kern="1200">
                <a:solidFill>
                  <a:schemeClr val="tx1">
                    <a:tint val="75000"/>
                  </a:schemeClr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  <a:cs typeface="Vrinda" pitchFamily="34" charset="0"/>
              </a:defRPr>
            </a:lvl4pPr>
            <a:lvl5pPr marL="2031980" indent="0" algn="ctr" rtl="0" eaLnBrk="1" latinLnBrk="0" hangingPunct="1">
              <a:spcBef>
                <a:spcPct val="20000"/>
              </a:spcBef>
              <a:buFontTx/>
              <a:buNone/>
              <a:defRPr lang="fr-FR" sz="2000" kern="1200">
                <a:solidFill>
                  <a:schemeClr val="tx1">
                    <a:tint val="75000"/>
                  </a:schemeClr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  <a:cs typeface="Vrinda" pitchFamily="34" charset="0"/>
              </a:defRPr>
            </a:lvl5pPr>
            <a:lvl6pPr marL="2539975" indent="0" algn="ctr" rtl="0" eaLnBrk="1" latinLnBrk="0" hangingPunct="1">
              <a:spcBef>
                <a:spcPct val="20000"/>
              </a:spcBef>
              <a:buFont typeface="Arial"/>
              <a:buNone/>
              <a:defRPr lang="fr-FR" sz="2222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047970" indent="0" algn="ctr" rtl="0" eaLnBrk="1" latinLnBrk="0" hangingPunct="1">
              <a:spcBef>
                <a:spcPct val="20000"/>
              </a:spcBef>
              <a:buFont typeface="Arial"/>
              <a:buNone/>
              <a:defRPr lang="fr-FR" sz="2222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555964" indent="0" algn="ctr" rtl="0" eaLnBrk="1" latinLnBrk="0" hangingPunct="1">
              <a:spcBef>
                <a:spcPct val="20000"/>
              </a:spcBef>
              <a:buFont typeface="Arial"/>
              <a:buNone/>
              <a:defRPr lang="fr-FR" sz="2222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063959" indent="0" algn="ctr" rtl="0" eaLnBrk="1" latinLnBrk="0" hangingPunct="1">
              <a:spcBef>
                <a:spcPct val="20000"/>
              </a:spcBef>
              <a:buFont typeface="Arial"/>
              <a:buNone/>
              <a:defRPr lang="fr-FR" sz="2222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14400"/>
            <a:r>
              <a:rPr lang="fr-FR" sz="2000" dirty="0" smtClean="0">
                <a:solidFill>
                  <a:schemeClr val="bg1"/>
                </a:solidFill>
                <a:latin typeface="Georgia" panose="02040502050405020303" pitchFamily="18" charset="0"/>
                <a:cs typeface="+mn-cs"/>
              </a:rPr>
              <a:t>Bertrand  Jacquot,  GANIL</a:t>
            </a:r>
          </a:p>
        </p:txBody>
      </p:sp>
      <p:sp>
        <p:nvSpPr>
          <p:cNvPr id="9" name="Espace réservé de la date 1"/>
          <p:cNvSpPr>
            <a:spLocks noGrp="1"/>
          </p:cNvSpPr>
          <p:nvPr>
            <p:ph type="dt" sz="half" idx="2"/>
          </p:nvPr>
        </p:nvSpPr>
        <p:spPr>
          <a:xfrm>
            <a:off x="2753816" y="4431735"/>
            <a:ext cx="4986403" cy="892740"/>
          </a:xfrm>
        </p:spPr>
        <p:txBody>
          <a:bodyPr/>
          <a:lstStyle/>
          <a:p>
            <a:pPr algn="ctr"/>
            <a:r>
              <a:rPr lang="fr-FR" sz="2400" dirty="0" smtClean="0">
                <a:solidFill>
                  <a:schemeClr val="bg1">
                    <a:lumMod val="85000"/>
                  </a:schemeClr>
                </a:solidFill>
                <a:latin typeface="Eras Medium ITC" panose="020B0602030504020804" pitchFamily="34" charset="0"/>
              </a:rPr>
              <a:t>ISOL </a:t>
            </a:r>
            <a:r>
              <a:rPr lang="fr-FR" sz="2400" dirty="0" err="1" smtClean="0">
                <a:solidFill>
                  <a:schemeClr val="bg1">
                    <a:lumMod val="85000"/>
                  </a:schemeClr>
                </a:solidFill>
                <a:latin typeface="Eras Medium ITC" panose="020B0602030504020804" pitchFamily="34" charset="0"/>
              </a:rPr>
              <a:t>Beam</a:t>
            </a:r>
            <a:r>
              <a:rPr lang="fr-FR" sz="2400" dirty="0" smtClean="0">
                <a:solidFill>
                  <a:schemeClr val="bg1">
                    <a:lumMod val="85000"/>
                  </a:schemeClr>
                </a:solidFill>
                <a:latin typeface="Eras Medium ITC" panose="020B0602030504020804" pitchFamily="34" charset="0"/>
              </a:rPr>
              <a:t> R&amp;D WORKSHOP</a:t>
            </a:r>
          </a:p>
          <a:p>
            <a:pPr algn="ctr"/>
            <a:r>
              <a:rPr lang="fr-FR" sz="2000" dirty="0" err="1" smtClean="0">
                <a:solidFill>
                  <a:srgbClr val="AE9AC5"/>
                </a:solidFill>
                <a:latin typeface="Eras Medium ITC" panose="020B0602030504020804" pitchFamily="34" charset="0"/>
              </a:rPr>
              <a:t>Ganil</a:t>
            </a:r>
            <a:r>
              <a:rPr lang="fr-FR" sz="2000" dirty="0" smtClean="0">
                <a:solidFill>
                  <a:srgbClr val="AE9AC5"/>
                </a:solidFill>
                <a:latin typeface="Eras Medium ITC" panose="020B0602030504020804" pitchFamily="34" charset="0"/>
              </a:rPr>
              <a:t> – mars 2025</a:t>
            </a:r>
            <a:endParaRPr lang="fr-FR" sz="2000" dirty="0">
              <a:solidFill>
                <a:srgbClr val="AE9AC5"/>
              </a:solidFill>
              <a:latin typeface="Eras Medium ITC" panose="020B06020305040208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9897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dirty="0">
                <a:solidFill>
                  <a:srgbClr val="818181"/>
                </a:solidFill>
                <a:latin typeface="Eras Medium ITC" panose="020B0602030504020804" pitchFamily="34" charset="0"/>
              </a:rPr>
              <a:t>SPIRAL1 Workshop 2025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/>
              <a:t>Mass, Z  </a:t>
            </a:r>
            <a:r>
              <a:rPr lang="fr-FR" dirty="0" err="1"/>
              <a:t>selection</a:t>
            </a:r>
            <a:r>
              <a:rPr lang="fr-FR" dirty="0"/>
              <a:t> of post </a:t>
            </a:r>
            <a:r>
              <a:rPr lang="fr-FR" dirty="0" err="1"/>
              <a:t>accelerated</a:t>
            </a:r>
            <a:r>
              <a:rPr lang="fr-FR" dirty="0"/>
              <a:t> </a:t>
            </a:r>
            <a:r>
              <a:rPr lang="fr-FR" dirty="0" err="1"/>
              <a:t>beams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BC286-B2FE-44AC-8F25-02BBF4E9D127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6" name="Imag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7" y="679056"/>
            <a:ext cx="5204961" cy="2562893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0" y="3352550"/>
            <a:ext cx="60198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Stripping </a:t>
            </a:r>
            <a:r>
              <a:rPr lang="fr-FR" sz="2000" b="1" dirty="0" err="1" smtClean="0"/>
              <a:t>is</a:t>
            </a:r>
            <a:r>
              <a:rPr lang="fr-FR" sz="2000" b="1" dirty="0" smtClean="0"/>
              <a:t> a Z </a:t>
            </a:r>
            <a:r>
              <a:rPr lang="fr-FR" sz="2000" b="1" dirty="0" err="1" smtClean="0"/>
              <a:t>selective</a:t>
            </a:r>
            <a:r>
              <a:rPr lang="fr-FR" sz="2000" b="1" dirty="0" smtClean="0"/>
              <a:t>  </a:t>
            </a:r>
            <a:r>
              <a:rPr lang="fr-FR" sz="2000" b="1" dirty="0" err="1" smtClean="0"/>
              <a:t>process</a:t>
            </a:r>
            <a:endParaRPr lang="fr-FR" sz="2000" b="1" dirty="0" smtClean="0"/>
          </a:p>
          <a:p>
            <a:endParaRPr lang="fr-FR" dirty="0" smtClean="0"/>
          </a:p>
          <a:p>
            <a:r>
              <a:rPr lang="fr-FR" dirty="0" smtClean="0"/>
              <a:t>  Charge distribution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centered</a:t>
            </a:r>
            <a:r>
              <a:rPr lang="fr-FR" dirty="0" smtClean="0"/>
              <a:t> at &lt;Q&gt; = F1(</a:t>
            </a:r>
            <a:r>
              <a:rPr lang="fr-FR" dirty="0" err="1" smtClean="0"/>
              <a:t>Energy</a:t>
            </a:r>
            <a:r>
              <a:rPr lang="fr-FR" dirty="0" smtClean="0"/>
              <a:t>, </a:t>
            </a:r>
            <a:r>
              <a:rPr lang="fr-FR" dirty="0" err="1" smtClean="0"/>
              <a:t>Zbeam</a:t>
            </a:r>
            <a:r>
              <a:rPr lang="fr-FR" dirty="0" smtClean="0"/>
              <a:t>)</a:t>
            </a:r>
          </a:p>
          <a:p>
            <a:r>
              <a:rPr lang="fr-FR" dirty="0"/>
              <a:t> </a:t>
            </a:r>
            <a:r>
              <a:rPr lang="fr-FR" dirty="0" smtClean="0"/>
              <a:t>  Charge distribution </a:t>
            </a:r>
            <a:r>
              <a:rPr lang="fr-FR" dirty="0" err="1" smtClean="0"/>
              <a:t>width</a:t>
            </a:r>
            <a:r>
              <a:rPr lang="fr-FR" dirty="0" smtClean="0"/>
              <a:t>  </a:t>
            </a:r>
            <a:r>
              <a:rPr lang="fr-FR" sz="2400" dirty="0" err="1" smtClean="0">
                <a:latin typeface="Symbol" panose="05050102010706020507" pitchFamily="18" charset="2"/>
              </a:rPr>
              <a:t>s</a:t>
            </a:r>
            <a:r>
              <a:rPr lang="fr-FR" sz="1400" dirty="0" err="1" smtClean="0"/>
              <a:t>q</a:t>
            </a:r>
            <a:r>
              <a:rPr lang="fr-FR" dirty="0" smtClean="0"/>
              <a:t>=  f2(E, Z)</a:t>
            </a:r>
          </a:p>
          <a:p>
            <a:r>
              <a:rPr lang="fr-FR" dirty="0"/>
              <a:t> </a:t>
            </a:r>
            <a:r>
              <a:rPr lang="fr-FR" dirty="0" smtClean="0"/>
              <a:t>  </a:t>
            </a:r>
            <a:r>
              <a:rPr lang="fr-FR" dirty="0" smtClean="0">
                <a:solidFill>
                  <a:srgbClr val="0070C0"/>
                </a:solidFill>
              </a:rPr>
              <a:t>At large </a:t>
            </a:r>
            <a:r>
              <a:rPr lang="fr-FR" dirty="0" err="1" smtClean="0">
                <a:solidFill>
                  <a:srgbClr val="0070C0"/>
                </a:solidFill>
              </a:rPr>
              <a:t>energy</a:t>
            </a:r>
            <a:r>
              <a:rPr lang="fr-FR" dirty="0" smtClean="0">
                <a:solidFill>
                  <a:srgbClr val="0070C0"/>
                </a:solidFill>
              </a:rPr>
              <a:t>   &lt;Q&gt; = Z    ( </a:t>
            </a:r>
            <a:r>
              <a:rPr lang="fr-FR" dirty="0" err="1" smtClean="0">
                <a:solidFill>
                  <a:srgbClr val="0070C0"/>
                </a:solidFill>
              </a:rPr>
              <a:t>fully</a:t>
            </a:r>
            <a:r>
              <a:rPr lang="fr-FR" dirty="0" smtClean="0">
                <a:solidFill>
                  <a:srgbClr val="0070C0"/>
                </a:solidFill>
              </a:rPr>
              <a:t> </a:t>
            </a:r>
            <a:r>
              <a:rPr lang="fr-FR" dirty="0" err="1" smtClean="0">
                <a:solidFill>
                  <a:srgbClr val="0070C0"/>
                </a:solidFill>
              </a:rPr>
              <a:t>stripped</a:t>
            </a:r>
            <a:r>
              <a:rPr lang="fr-FR" dirty="0" smtClean="0">
                <a:solidFill>
                  <a:srgbClr val="0070C0"/>
                </a:solidFill>
              </a:rPr>
              <a:t> </a:t>
            </a:r>
            <a:r>
              <a:rPr lang="fr-FR" dirty="0" err="1" smtClean="0">
                <a:solidFill>
                  <a:srgbClr val="0070C0"/>
                </a:solidFill>
              </a:rPr>
              <a:t>beam</a:t>
            </a:r>
            <a:r>
              <a:rPr lang="fr-FR" dirty="0" smtClean="0">
                <a:solidFill>
                  <a:srgbClr val="0070C0"/>
                </a:solidFill>
              </a:rPr>
              <a:t> )</a:t>
            </a:r>
          </a:p>
          <a:p>
            <a:endParaRPr lang="en-GB" dirty="0"/>
          </a:p>
        </p:txBody>
      </p:sp>
      <p:sp>
        <p:nvSpPr>
          <p:cNvPr id="8" name="ZoneTexte 7"/>
          <p:cNvSpPr txBox="1"/>
          <p:nvPr/>
        </p:nvSpPr>
        <p:spPr>
          <a:xfrm>
            <a:off x="5864387" y="679057"/>
            <a:ext cx="4098017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7030A0"/>
                </a:solidFill>
              </a:rPr>
              <a:t>Stripping </a:t>
            </a:r>
            <a:r>
              <a:rPr lang="fr-FR" sz="2400" b="1" dirty="0" err="1" smtClean="0">
                <a:solidFill>
                  <a:srgbClr val="7030A0"/>
                </a:solidFill>
              </a:rPr>
              <a:t>with</a:t>
            </a:r>
            <a:r>
              <a:rPr lang="fr-FR" sz="2400" b="1" dirty="0" smtClean="0">
                <a:solidFill>
                  <a:srgbClr val="7030A0"/>
                </a:solidFill>
              </a:rPr>
              <a:t> </a:t>
            </a:r>
            <a:r>
              <a:rPr lang="fr-FR" sz="2400" b="1" dirty="0" err="1" smtClean="0">
                <a:solidFill>
                  <a:srgbClr val="7030A0"/>
                </a:solidFill>
              </a:rPr>
              <a:t>carbon</a:t>
            </a:r>
            <a:r>
              <a:rPr lang="fr-FR" sz="2400" b="1" dirty="0" smtClean="0">
                <a:solidFill>
                  <a:srgbClr val="7030A0"/>
                </a:solidFill>
              </a:rPr>
              <a:t> foils</a:t>
            </a:r>
          </a:p>
          <a:p>
            <a:r>
              <a:rPr lang="fr-FR" dirty="0" err="1" smtClean="0">
                <a:solidFill>
                  <a:srgbClr val="7030A0"/>
                </a:solidFill>
              </a:rPr>
              <a:t>Fully</a:t>
            </a:r>
            <a:r>
              <a:rPr lang="fr-FR" dirty="0" smtClean="0">
                <a:solidFill>
                  <a:srgbClr val="7030A0"/>
                </a:solidFill>
              </a:rPr>
              <a:t> </a:t>
            </a:r>
            <a:r>
              <a:rPr lang="fr-FR" dirty="0" err="1" smtClean="0">
                <a:solidFill>
                  <a:srgbClr val="7030A0"/>
                </a:solidFill>
              </a:rPr>
              <a:t>stripped</a:t>
            </a:r>
            <a:r>
              <a:rPr lang="fr-FR" dirty="0" smtClean="0">
                <a:solidFill>
                  <a:srgbClr val="7030A0"/>
                </a:solidFill>
              </a:rPr>
              <a:t> </a:t>
            </a:r>
            <a:r>
              <a:rPr lang="fr-FR" dirty="0" err="1" smtClean="0">
                <a:solidFill>
                  <a:srgbClr val="7030A0"/>
                </a:solidFill>
              </a:rPr>
              <a:t>beam</a:t>
            </a:r>
            <a:r>
              <a:rPr lang="fr-FR" dirty="0" smtClean="0">
                <a:solidFill>
                  <a:srgbClr val="7030A0"/>
                </a:solidFill>
              </a:rPr>
              <a:t> </a:t>
            </a:r>
            <a:r>
              <a:rPr lang="fr-FR" dirty="0" err="1" smtClean="0">
                <a:solidFill>
                  <a:srgbClr val="7030A0"/>
                </a:solidFill>
              </a:rPr>
              <a:t>is</a:t>
            </a:r>
            <a:r>
              <a:rPr lang="fr-FR" dirty="0" smtClean="0">
                <a:solidFill>
                  <a:srgbClr val="7030A0"/>
                </a:solidFill>
              </a:rPr>
              <a:t> </a:t>
            </a:r>
            <a:r>
              <a:rPr lang="fr-FR" dirty="0" err="1" smtClean="0">
                <a:solidFill>
                  <a:srgbClr val="7030A0"/>
                </a:solidFill>
              </a:rPr>
              <a:t>desirable</a:t>
            </a:r>
            <a:r>
              <a:rPr lang="fr-FR" dirty="0" smtClean="0">
                <a:solidFill>
                  <a:srgbClr val="7030A0"/>
                </a:solidFill>
              </a:rPr>
              <a:t>  Q=Z , </a:t>
            </a:r>
            <a:r>
              <a:rPr lang="fr-FR" b="1" dirty="0" smtClean="0">
                <a:solidFill>
                  <a:srgbClr val="7030A0"/>
                </a:solidFill>
              </a:rPr>
              <a:t>but  « high </a:t>
            </a:r>
            <a:r>
              <a:rPr lang="fr-FR" b="1" dirty="0" err="1" smtClean="0">
                <a:solidFill>
                  <a:srgbClr val="7030A0"/>
                </a:solidFill>
              </a:rPr>
              <a:t>energy</a:t>
            </a:r>
            <a:r>
              <a:rPr lang="fr-FR" b="1" dirty="0" smtClean="0">
                <a:solidFill>
                  <a:srgbClr val="7030A0"/>
                </a:solidFill>
              </a:rPr>
              <a:t> » </a:t>
            </a:r>
            <a:r>
              <a:rPr lang="fr-FR" b="1" dirty="0" err="1" smtClean="0">
                <a:solidFill>
                  <a:srgbClr val="7030A0"/>
                </a:solidFill>
              </a:rPr>
              <a:t>is</a:t>
            </a:r>
            <a:r>
              <a:rPr lang="fr-FR" b="1" dirty="0" smtClean="0">
                <a:solidFill>
                  <a:srgbClr val="7030A0"/>
                </a:solidFill>
              </a:rPr>
              <a:t> </a:t>
            </a:r>
            <a:r>
              <a:rPr lang="fr-FR" b="1" dirty="0" err="1" smtClean="0">
                <a:solidFill>
                  <a:srgbClr val="7030A0"/>
                </a:solidFill>
              </a:rPr>
              <a:t>needed</a:t>
            </a:r>
            <a:r>
              <a:rPr lang="fr-FR" b="1" dirty="0" smtClean="0">
                <a:solidFill>
                  <a:srgbClr val="7030A0"/>
                </a:solidFill>
              </a:rPr>
              <a:t> </a:t>
            </a:r>
          </a:p>
          <a:p>
            <a:endParaRPr lang="fr-FR" dirty="0"/>
          </a:p>
          <a:p>
            <a:r>
              <a:rPr lang="fr-FR" dirty="0" err="1" smtClean="0"/>
              <a:t>What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the </a:t>
            </a:r>
            <a:r>
              <a:rPr lang="fr-FR" dirty="0" err="1" smtClean="0"/>
              <a:t>energy</a:t>
            </a:r>
            <a:r>
              <a:rPr lang="fr-FR" dirty="0" smtClean="0"/>
              <a:t> </a:t>
            </a:r>
            <a:r>
              <a:rPr lang="fr-FR" dirty="0" err="1" smtClean="0"/>
              <a:t>required</a:t>
            </a:r>
            <a:r>
              <a:rPr lang="fr-FR" dirty="0" smtClean="0"/>
              <a:t> for 50% </a:t>
            </a:r>
            <a:r>
              <a:rPr lang="fr-FR" dirty="0" err="1" smtClean="0"/>
              <a:t>efficiency</a:t>
            </a:r>
            <a:r>
              <a:rPr lang="fr-FR" dirty="0" smtClean="0"/>
              <a:t>  ?     (F(Q=Z)&gt;50%  </a:t>
            </a:r>
          </a:p>
          <a:p>
            <a:pPr lvl="1"/>
            <a:r>
              <a:rPr lang="fr-FR" dirty="0" smtClean="0"/>
              <a:t>O  E&gt; 2.7 MeV/A</a:t>
            </a:r>
          </a:p>
          <a:p>
            <a:pPr lvl="1"/>
            <a:r>
              <a:rPr lang="fr-FR" dirty="0" smtClean="0"/>
              <a:t>Ar E&gt; 9.1  MeV/A</a:t>
            </a:r>
          </a:p>
          <a:p>
            <a:pPr lvl="1"/>
            <a:r>
              <a:rPr lang="fr-FR" dirty="0" smtClean="0">
                <a:solidFill>
                  <a:srgbClr val="FF0000"/>
                </a:solidFill>
              </a:rPr>
              <a:t>Ni  E&gt;22,5 MeV/A</a:t>
            </a:r>
          </a:p>
          <a:p>
            <a:pPr lvl="1"/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smtClean="0">
                <a:solidFill>
                  <a:srgbClr val="FF0000"/>
                </a:solidFill>
              </a:rPr>
              <a:t>              </a:t>
            </a:r>
            <a:r>
              <a:rPr lang="fr-FR" sz="1400" dirty="0" smtClean="0">
                <a:solidFill>
                  <a:srgbClr val="FF0000"/>
                </a:solidFill>
              </a:rPr>
              <a:t>(no </a:t>
            </a:r>
            <a:r>
              <a:rPr lang="fr-FR" sz="1400" dirty="0" err="1" smtClean="0">
                <a:solidFill>
                  <a:srgbClr val="FF0000"/>
                </a:solidFill>
              </a:rPr>
              <a:t>possibility</a:t>
            </a:r>
            <a:r>
              <a:rPr lang="fr-FR" sz="1400" dirty="0" smtClean="0">
                <a:solidFill>
                  <a:srgbClr val="FF0000"/>
                </a:solidFill>
              </a:rPr>
              <a:t> at SPIRAL1)</a:t>
            </a:r>
          </a:p>
        </p:txBody>
      </p:sp>
      <p:sp>
        <p:nvSpPr>
          <p:cNvPr id="9" name="Rectangle 8"/>
          <p:cNvSpPr/>
          <p:nvPr/>
        </p:nvSpPr>
        <p:spPr>
          <a:xfrm>
            <a:off x="103209" y="37346"/>
            <a:ext cx="52763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>
                <a:solidFill>
                  <a:schemeClr val="bg1">
                    <a:lumMod val="95000"/>
                  </a:schemeClr>
                </a:solidFill>
              </a:rPr>
              <a:t>S</a:t>
            </a:r>
            <a:r>
              <a:rPr lang="fr-FR" sz="2400" dirty="0" smtClean="0">
                <a:solidFill>
                  <a:schemeClr val="bg1">
                    <a:lumMod val="95000"/>
                  </a:schemeClr>
                </a:solidFill>
              </a:rPr>
              <a:t>tripping for </a:t>
            </a:r>
            <a:r>
              <a:rPr lang="fr-FR" sz="2400" dirty="0">
                <a:solidFill>
                  <a:schemeClr val="bg1">
                    <a:lumMod val="95000"/>
                  </a:schemeClr>
                </a:solidFill>
              </a:rPr>
              <a:t>RIB purification at SPIRAL1</a:t>
            </a:r>
          </a:p>
        </p:txBody>
      </p:sp>
      <p:sp>
        <p:nvSpPr>
          <p:cNvPr id="10" name="Rectangle 9"/>
          <p:cNvSpPr/>
          <p:nvPr/>
        </p:nvSpPr>
        <p:spPr>
          <a:xfrm>
            <a:off x="5864387" y="3863259"/>
            <a:ext cx="4140774" cy="1477328"/>
          </a:xfrm>
          <a:prstGeom prst="rect">
            <a:avLst/>
          </a:prstGeom>
          <a:solidFill>
            <a:srgbClr val="CCCCFF"/>
          </a:solidFill>
        </p:spPr>
        <p:txBody>
          <a:bodyPr wrap="square">
            <a:spAutoFit/>
          </a:bodyPr>
          <a:lstStyle/>
          <a:p>
            <a:r>
              <a:rPr lang="fr-FR" dirty="0" err="1"/>
              <a:t>What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the </a:t>
            </a:r>
            <a:r>
              <a:rPr lang="fr-FR" dirty="0" err="1"/>
              <a:t>energy</a:t>
            </a:r>
            <a:r>
              <a:rPr lang="fr-FR" dirty="0"/>
              <a:t> </a:t>
            </a:r>
            <a:r>
              <a:rPr lang="fr-FR" dirty="0" err="1"/>
              <a:t>required</a:t>
            </a:r>
            <a:r>
              <a:rPr lang="fr-FR" dirty="0"/>
              <a:t> for 20% </a:t>
            </a:r>
            <a:endParaRPr lang="fr-FR" dirty="0" smtClean="0"/>
          </a:p>
          <a:p>
            <a:r>
              <a:rPr lang="fr-FR" dirty="0"/>
              <a:t> </a:t>
            </a:r>
            <a:r>
              <a:rPr lang="fr-FR" dirty="0" err="1" smtClean="0"/>
              <a:t>efficiency</a:t>
            </a:r>
            <a:r>
              <a:rPr lang="fr-FR" dirty="0" smtClean="0"/>
              <a:t> </a:t>
            </a:r>
            <a:r>
              <a:rPr lang="fr-FR" dirty="0"/>
              <a:t>? ?     (F(Q=Z</a:t>
            </a:r>
            <a:r>
              <a:rPr lang="fr-FR" dirty="0" smtClean="0"/>
              <a:t>)&gt;20</a:t>
            </a:r>
            <a:r>
              <a:rPr lang="fr-FR" dirty="0"/>
              <a:t>% </a:t>
            </a:r>
          </a:p>
          <a:p>
            <a:pPr lvl="1"/>
            <a:r>
              <a:rPr lang="fr-FR" dirty="0"/>
              <a:t>O  </a:t>
            </a:r>
            <a:r>
              <a:rPr lang="fr-FR" dirty="0" smtClean="0"/>
              <a:t>E&gt;1.6 MeV/A</a:t>
            </a:r>
            <a:endParaRPr lang="fr-FR" dirty="0"/>
          </a:p>
          <a:p>
            <a:pPr lvl="1"/>
            <a:r>
              <a:rPr lang="fr-FR" dirty="0"/>
              <a:t>Ar   </a:t>
            </a:r>
            <a:r>
              <a:rPr lang="fr-FR" dirty="0" smtClean="0"/>
              <a:t>E&gt; 5.4  MeV/A</a:t>
            </a:r>
            <a:endParaRPr lang="fr-FR" dirty="0"/>
          </a:p>
          <a:p>
            <a:pPr lvl="1"/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Ni  E&gt;15 MeV/A</a:t>
            </a:r>
          </a:p>
        </p:txBody>
      </p:sp>
    </p:spTree>
    <p:extLst>
      <p:ext uri="{BB962C8B-B14F-4D97-AF65-F5344CB8AC3E}">
        <p14:creationId xmlns:p14="http://schemas.microsoft.com/office/powerpoint/2010/main" val="2622890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dirty="0">
                <a:solidFill>
                  <a:srgbClr val="818181"/>
                </a:solidFill>
                <a:latin typeface="Eras Medium ITC" panose="020B0602030504020804" pitchFamily="34" charset="0"/>
              </a:rPr>
              <a:t>SPIRAL1 Workshop 2025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/>
              <a:t>Mass, Z  </a:t>
            </a:r>
            <a:r>
              <a:rPr lang="fr-FR" dirty="0" err="1"/>
              <a:t>selection</a:t>
            </a:r>
            <a:r>
              <a:rPr lang="fr-FR" dirty="0"/>
              <a:t> of post </a:t>
            </a:r>
            <a:r>
              <a:rPr lang="fr-FR" dirty="0" err="1"/>
              <a:t>accelerated</a:t>
            </a:r>
            <a:r>
              <a:rPr lang="fr-FR" dirty="0"/>
              <a:t> </a:t>
            </a:r>
            <a:r>
              <a:rPr lang="fr-FR" dirty="0" err="1"/>
              <a:t>beams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BC286-B2FE-44AC-8F25-02BBF4E9D127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3209" y="622941"/>
            <a:ext cx="8632556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FF0000"/>
                </a:solidFill>
              </a:rPr>
              <a:t>H</a:t>
            </a:r>
            <a:r>
              <a:rPr lang="fr-FR" sz="2000" b="1" dirty="0" smtClean="0">
                <a:solidFill>
                  <a:srgbClr val="FF0000"/>
                </a:solidFill>
              </a:rPr>
              <a:t>eavy  </a:t>
            </a:r>
            <a:r>
              <a:rPr lang="fr-FR" sz="2000" b="1" dirty="0" err="1">
                <a:solidFill>
                  <a:srgbClr val="FF0000"/>
                </a:solidFill>
              </a:rPr>
              <a:t>beam</a:t>
            </a:r>
            <a:r>
              <a:rPr lang="fr-FR" sz="2000" b="1" dirty="0">
                <a:solidFill>
                  <a:srgbClr val="FF0000"/>
                </a:solidFill>
              </a:rPr>
              <a:t>  </a:t>
            </a:r>
            <a:r>
              <a:rPr lang="fr-FR" sz="2000" b="1" dirty="0" smtClean="0">
                <a:solidFill>
                  <a:srgbClr val="FF0000"/>
                </a:solidFill>
              </a:rPr>
              <a:t>purification : </a:t>
            </a:r>
            <a:r>
              <a:rPr lang="fr-FR" sz="2000" b="1" dirty="0" err="1" smtClean="0">
                <a:solidFill>
                  <a:srgbClr val="FF0000"/>
                </a:solidFill>
              </a:rPr>
              <a:t>only</a:t>
            </a:r>
            <a:r>
              <a:rPr lang="fr-FR" sz="2000" b="1" dirty="0" smtClean="0">
                <a:solidFill>
                  <a:srgbClr val="FF0000"/>
                </a:solidFill>
              </a:rPr>
              <a:t> a </a:t>
            </a:r>
            <a:r>
              <a:rPr lang="fr-FR" sz="2000" b="1" dirty="0" err="1" smtClean="0">
                <a:solidFill>
                  <a:srgbClr val="FF0000"/>
                </a:solidFill>
              </a:rPr>
              <a:t>possiblity</a:t>
            </a:r>
            <a:r>
              <a:rPr lang="fr-FR" sz="2000" b="1" dirty="0" smtClean="0">
                <a:solidFill>
                  <a:srgbClr val="FF0000"/>
                </a:solidFill>
              </a:rPr>
              <a:t> at high </a:t>
            </a:r>
            <a:r>
              <a:rPr lang="fr-FR" sz="2000" b="1" dirty="0" err="1" smtClean="0">
                <a:solidFill>
                  <a:srgbClr val="FF0000"/>
                </a:solidFill>
              </a:rPr>
              <a:t>energy</a:t>
            </a:r>
            <a:r>
              <a:rPr lang="fr-FR" sz="2000" b="1" dirty="0" smtClean="0">
                <a:solidFill>
                  <a:srgbClr val="FF0000"/>
                </a:solidFill>
              </a:rPr>
              <a:t>  </a:t>
            </a:r>
            <a:r>
              <a:rPr lang="fr-FR" sz="2000" b="1" dirty="0" err="1" smtClean="0">
                <a:solidFill>
                  <a:srgbClr val="0070C0"/>
                </a:solidFill>
              </a:rPr>
              <a:t>with</a:t>
            </a:r>
            <a:r>
              <a:rPr lang="fr-FR" sz="2000" b="1" dirty="0" smtClean="0">
                <a:solidFill>
                  <a:srgbClr val="0070C0"/>
                </a:solidFill>
              </a:rPr>
              <a:t> stripping</a:t>
            </a:r>
          </a:p>
          <a:p>
            <a:r>
              <a:rPr lang="fr-FR" sz="1200" b="1" dirty="0">
                <a:solidFill>
                  <a:srgbClr val="FF0000"/>
                </a:solidFill>
              </a:rPr>
              <a:t> </a:t>
            </a:r>
            <a:endParaRPr lang="fr-FR" sz="800" b="1" dirty="0" smtClean="0">
              <a:solidFill>
                <a:srgbClr val="FF0000"/>
              </a:solidFill>
            </a:endParaRPr>
          </a:p>
          <a:p>
            <a:r>
              <a:rPr lang="fr-FR" dirty="0" smtClean="0"/>
              <a:t>For Ni*, </a:t>
            </a:r>
            <a:r>
              <a:rPr lang="fr-FR" dirty="0" err="1" smtClean="0"/>
              <a:t>very</a:t>
            </a:r>
            <a:r>
              <a:rPr lang="fr-FR" dirty="0" smtClean="0"/>
              <a:t> </a:t>
            </a:r>
            <a:r>
              <a:rPr lang="fr-FR" dirty="0" err="1"/>
              <a:t>small</a:t>
            </a:r>
            <a:r>
              <a:rPr lang="fr-FR" dirty="0"/>
              <a:t> </a:t>
            </a:r>
            <a:r>
              <a:rPr lang="fr-FR" dirty="0" err="1"/>
              <a:t>isobar</a:t>
            </a:r>
            <a:r>
              <a:rPr lang="fr-FR" dirty="0"/>
              <a:t> mass </a:t>
            </a:r>
            <a:r>
              <a:rPr lang="fr-FR" dirty="0" err="1"/>
              <a:t>difference</a:t>
            </a:r>
            <a:r>
              <a:rPr lang="fr-FR" dirty="0"/>
              <a:t>  ex:  </a:t>
            </a:r>
            <a:r>
              <a:rPr lang="fr-FR" dirty="0" smtClean="0"/>
              <a:t>5</a:t>
            </a:r>
            <a:r>
              <a:rPr lang="fr-FR" baseline="30000" dirty="0">
                <a:latin typeface="Arial" panose="020B0604020202020204" pitchFamily="34" charset="0"/>
                <a:cs typeface="Arial" panose="020B0604020202020204" pitchFamily="34" charset="0"/>
              </a:rPr>
              <a:t>56</a:t>
            </a:r>
            <a:r>
              <a:rPr lang="fr-FR" dirty="0" smtClean="0"/>
              <a:t>Ni</a:t>
            </a:r>
            <a:r>
              <a:rPr lang="fr-FR" dirty="0"/>
              <a:t>*- </a:t>
            </a:r>
            <a:r>
              <a:rPr lang="fr-FR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56</a:t>
            </a:r>
            <a:r>
              <a:rPr lang="fr-FR" dirty="0" smtClean="0">
                <a:solidFill>
                  <a:srgbClr val="C00000"/>
                </a:solidFill>
              </a:rPr>
              <a:t>Co</a:t>
            </a:r>
            <a:r>
              <a:rPr lang="fr-FR" dirty="0">
                <a:solidFill>
                  <a:srgbClr val="C00000"/>
                </a:solidFill>
              </a:rPr>
              <a:t>*   </a:t>
            </a:r>
            <a:r>
              <a:rPr lang="fr-FR" dirty="0" err="1">
                <a:solidFill>
                  <a:srgbClr val="C00000"/>
                </a:solidFill>
                <a:latin typeface="Symbol" panose="05050102010706020507" pitchFamily="18" charset="2"/>
              </a:rPr>
              <a:t>d</a:t>
            </a:r>
            <a:r>
              <a:rPr lang="fr-FR" dirty="0" err="1">
                <a:solidFill>
                  <a:srgbClr val="C00000"/>
                </a:solidFill>
              </a:rPr>
              <a:t>M</a:t>
            </a:r>
            <a:r>
              <a:rPr lang="fr-FR" dirty="0">
                <a:solidFill>
                  <a:srgbClr val="C00000"/>
                </a:solidFill>
              </a:rPr>
              <a:t>/M= 3 . 10</a:t>
            </a:r>
            <a:r>
              <a:rPr lang="fr-FR" baseline="30000" dirty="0">
                <a:solidFill>
                  <a:srgbClr val="C00000"/>
                </a:solidFill>
              </a:rPr>
              <a:t>-5</a:t>
            </a:r>
          </a:p>
          <a:p>
            <a:r>
              <a:rPr lang="fr-FR" baseline="30000" dirty="0">
                <a:solidFill>
                  <a:srgbClr val="FF0000"/>
                </a:solidFill>
              </a:rPr>
              <a:t>                                                                                                        </a:t>
            </a:r>
            <a:r>
              <a:rPr lang="fr-FR" baseline="30000" dirty="0">
                <a:latin typeface="Arial" panose="020B0604020202020204" pitchFamily="34" charset="0"/>
                <a:cs typeface="Arial" panose="020B0604020202020204" pitchFamily="34" charset="0"/>
              </a:rPr>
              <a:t>56</a:t>
            </a:r>
            <a:r>
              <a:rPr lang="fr-FR" dirty="0" smtClean="0"/>
              <a:t>Ni</a:t>
            </a:r>
            <a:r>
              <a:rPr lang="fr-FR" dirty="0"/>
              <a:t>*- </a:t>
            </a:r>
            <a:r>
              <a:rPr lang="fr-FR" baseline="30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56</a:t>
            </a:r>
            <a:r>
              <a:rPr lang="fr-FR" dirty="0" smtClean="0">
                <a:solidFill>
                  <a:srgbClr val="FF0000"/>
                </a:solidFill>
              </a:rPr>
              <a:t>Fe</a:t>
            </a:r>
            <a:r>
              <a:rPr lang="fr-FR" dirty="0" smtClean="0"/>
              <a:t>     </a:t>
            </a:r>
            <a:r>
              <a:rPr lang="fr-FR" dirty="0" err="1">
                <a:solidFill>
                  <a:srgbClr val="FF0000"/>
                </a:solidFill>
                <a:latin typeface="Symbol" panose="05050102010706020507" pitchFamily="18" charset="2"/>
              </a:rPr>
              <a:t>d</a:t>
            </a:r>
            <a:r>
              <a:rPr lang="fr-FR" dirty="0" err="1">
                <a:solidFill>
                  <a:srgbClr val="FF0000"/>
                </a:solidFill>
              </a:rPr>
              <a:t>M</a:t>
            </a:r>
            <a:r>
              <a:rPr lang="fr-FR" dirty="0">
                <a:solidFill>
                  <a:srgbClr val="FF0000"/>
                </a:solidFill>
              </a:rPr>
              <a:t>/M= 1.2  </a:t>
            </a:r>
            <a:r>
              <a:rPr lang="fr-FR" dirty="0" smtClean="0">
                <a:solidFill>
                  <a:srgbClr val="FF0000"/>
                </a:solidFill>
              </a:rPr>
              <a:t>10</a:t>
            </a:r>
            <a:r>
              <a:rPr lang="fr-FR" baseline="30000" dirty="0" smtClean="0">
                <a:solidFill>
                  <a:srgbClr val="FF0000"/>
                </a:solidFill>
              </a:rPr>
              <a:t>-4</a:t>
            </a:r>
            <a:endParaRPr lang="fr-FR" baseline="30000" dirty="0">
              <a:solidFill>
                <a:srgbClr val="FF0000"/>
              </a:solidFill>
            </a:endParaRPr>
          </a:p>
          <a:p>
            <a:r>
              <a:rPr lang="fr-FR" baseline="30000" dirty="0"/>
              <a:t>   </a:t>
            </a:r>
            <a:r>
              <a:rPr lang="fr-FR" dirty="0"/>
              <a:t>                                   </a:t>
            </a:r>
            <a:r>
              <a:rPr lang="fr-FR" dirty="0" smtClean="0"/>
              <a:t>-</a:t>
            </a:r>
            <a:r>
              <a:rPr lang="fr-FR" dirty="0" smtClean="0">
                <a:solidFill>
                  <a:srgbClr val="FF0000"/>
                </a:solidFill>
              </a:rPr>
              <a:t>No </a:t>
            </a:r>
            <a:r>
              <a:rPr lang="fr-FR" dirty="0">
                <a:solidFill>
                  <a:srgbClr val="FF0000"/>
                </a:solidFill>
              </a:rPr>
              <a:t>mass </a:t>
            </a:r>
            <a:r>
              <a:rPr lang="fr-FR" dirty="0" err="1">
                <a:solidFill>
                  <a:srgbClr val="FF0000"/>
                </a:solidFill>
              </a:rPr>
              <a:t>selection</a:t>
            </a:r>
            <a:r>
              <a:rPr lang="fr-FR" dirty="0">
                <a:solidFill>
                  <a:srgbClr val="FF0000"/>
                </a:solidFill>
              </a:rPr>
              <a:t> in </a:t>
            </a:r>
            <a:r>
              <a:rPr lang="fr-FR" dirty="0" smtClean="0">
                <a:solidFill>
                  <a:srgbClr val="FF0000"/>
                </a:solidFill>
              </a:rPr>
              <a:t>Cime cyclotron</a:t>
            </a:r>
            <a:endParaRPr lang="fr-FR" dirty="0">
              <a:solidFill>
                <a:srgbClr val="FF0000"/>
              </a:solidFill>
            </a:endParaRPr>
          </a:p>
          <a:p>
            <a:r>
              <a:rPr lang="fr-FR" baseline="30000" dirty="0"/>
              <a:t>                                                       - </a:t>
            </a:r>
            <a:r>
              <a:rPr lang="fr-FR" dirty="0"/>
              <a:t>Stripping at 15 Me/A </a:t>
            </a:r>
            <a:r>
              <a:rPr lang="fr-FR" dirty="0" err="1"/>
              <a:t>can</a:t>
            </a:r>
            <a:r>
              <a:rPr lang="fr-FR" dirty="0"/>
              <a:t>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 smtClean="0"/>
              <a:t>envisaged</a:t>
            </a:r>
            <a:endParaRPr lang="fr-FR" dirty="0" smtClean="0"/>
          </a:p>
        </p:txBody>
      </p:sp>
      <p:sp>
        <p:nvSpPr>
          <p:cNvPr id="12" name="Rectangle 11"/>
          <p:cNvSpPr/>
          <p:nvPr/>
        </p:nvSpPr>
        <p:spPr>
          <a:xfrm>
            <a:off x="187875" y="0"/>
            <a:ext cx="44383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>
                <a:solidFill>
                  <a:schemeClr val="bg1">
                    <a:lumMod val="95000"/>
                  </a:schemeClr>
                </a:solidFill>
              </a:rPr>
              <a:t>56Nickel* purification </a:t>
            </a:r>
            <a:r>
              <a:rPr lang="fr-FR" sz="2400" dirty="0">
                <a:solidFill>
                  <a:schemeClr val="bg1">
                    <a:lumMod val="95000"/>
                  </a:schemeClr>
                </a:solidFill>
              </a:rPr>
              <a:t>at SPIRAL1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0497" y="2526191"/>
            <a:ext cx="938896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err="1"/>
              <a:t>Acceleration</a:t>
            </a:r>
            <a:r>
              <a:rPr lang="fr-FR" dirty="0"/>
              <a:t> in  </a:t>
            </a:r>
            <a:r>
              <a:rPr lang="fr-FR" sz="2000" b="1" baseline="30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56</a:t>
            </a:r>
            <a:r>
              <a:rPr lang="fr-FR" sz="2000" b="1" dirty="0" smtClean="0">
                <a:solidFill>
                  <a:schemeClr val="tx2"/>
                </a:solidFill>
              </a:rPr>
              <a:t>Ni</a:t>
            </a:r>
            <a:r>
              <a:rPr lang="fr-FR" sz="2000" b="1" baseline="30000" dirty="0" smtClean="0">
                <a:solidFill>
                  <a:schemeClr val="tx2"/>
                </a:solidFill>
              </a:rPr>
              <a:t>14</a:t>
            </a:r>
            <a:r>
              <a:rPr lang="fr-FR" sz="2000" b="1" baseline="30000" dirty="0">
                <a:solidFill>
                  <a:schemeClr val="tx2"/>
                </a:solidFill>
              </a:rPr>
              <a:t>+</a:t>
            </a:r>
            <a:r>
              <a:rPr lang="fr-FR" baseline="30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 (10</a:t>
            </a:r>
            <a:r>
              <a:rPr lang="fr-FR" sz="2000" baseline="30000" dirty="0">
                <a:solidFill>
                  <a:schemeClr val="accent1">
                    <a:lumMod val="75000"/>
                  </a:schemeClr>
                </a:solidFill>
              </a:rPr>
              <a:t>5</a:t>
            </a:r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pps</a:t>
            </a:r>
            <a:r>
              <a:rPr lang="fr-FR" dirty="0"/>
              <a:t>) 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err="1">
                <a:solidFill>
                  <a:srgbClr val="FF0000"/>
                </a:solidFill>
              </a:rPr>
              <a:t>polluted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smtClean="0">
                <a:solidFill>
                  <a:srgbClr val="FF0000"/>
                </a:solidFill>
              </a:rPr>
              <a:t>by  </a:t>
            </a:r>
            <a:r>
              <a:rPr lang="fr-FR" baseline="30000" dirty="0">
                <a:latin typeface="Arial" panose="020B0604020202020204" pitchFamily="34" charset="0"/>
                <a:cs typeface="Arial" panose="020B0604020202020204" pitchFamily="34" charset="0"/>
              </a:rPr>
              <a:t>56</a:t>
            </a:r>
            <a:r>
              <a:rPr lang="fr-FR" dirty="0" smtClean="0">
                <a:solidFill>
                  <a:srgbClr val="FF0000"/>
                </a:solidFill>
              </a:rPr>
              <a:t>Co</a:t>
            </a:r>
            <a:r>
              <a:rPr lang="fr-FR" baseline="30000" dirty="0" smtClean="0">
                <a:solidFill>
                  <a:srgbClr val="FF0000"/>
                </a:solidFill>
              </a:rPr>
              <a:t>14</a:t>
            </a:r>
            <a:r>
              <a:rPr lang="fr-FR" baseline="30000" dirty="0">
                <a:solidFill>
                  <a:srgbClr val="FF0000"/>
                </a:solidFill>
              </a:rPr>
              <a:t>+ </a:t>
            </a:r>
            <a:r>
              <a:rPr lang="fr-FR" dirty="0">
                <a:solidFill>
                  <a:srgbClr val="FF0000"/>
                </a:solidFill>
              </a:rPr>
              <a:t>(</a:t>
            </a:r>
            <a:r>
              <a:rPr lang="fr-FR" dirty="0" smtClean="0">
                <a:solidFill>
                  <a:srgbClr val="FF0000"/>
                </a:solidFill>
              </a:rPr>
              <a:t>10(</a:t>
            </a:r>
            <a:r>
              <a:rPr lang="fr-FR" sz="2000" baseline="30000" dirty="0" smtClean="0">
                <a:solidFill>
                  <a:srgbClr val="FF0000"/>
                </a:solidFill>
              </a:rPr>
              <a:t>5-6</a:t>
            </a:r>
            <a:r>
              <a:rPr lang="fr-FR" dirty="0" smtClean="0">
                <a:solidFill>
                  <a:srgbClr val="FF0000"/>
                </a:solidFill>
              </a:rPr>
              <a:t>pps</a:t>
            </a:r>
            <a:r>
              <a:rPr lang="fr-FR" dirty="0"/>
              <a:t>)</a:t>
            </a:r>
          </a:p>
          <a:p>
            <a:r>
              <a:rPr lang="fr-FR" dirty="0"/>
              <a:t>             </a:t>
            </a:r>
            <a:r>
              <a:rPr lang="fr-FR" dirty="0" smtClean="0"/>
              <a:t>                                                      </a:t>
            </a:r>
            <a:r>
              <a:rPr lang="fr-FR" dirty="0" err="1">
                <a:solidFill>
                  <a:srgbClr val="C00000"/>
                </a:solidFill>
              </a:rPr>
              <a:t>polluted</a:t>
            </a:r>
            <a:r>
              <a:rPr lang="fr-FR" dirty="0">
                <a:solidFill>
                  <a:srgbClr val="C00000"/>
                </a:solidFill>
              </a:rPr>
              <a:t>  </a:t>
            </a:r>
            <a:r>
              <a:rPr lang="fr-FR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56</a:t>
            </a:r>
            <a:r>
              <a:rPr lang="fr-FR" dirty="0" smtClean="0">
                <a:solidFill>
                  <a:srgbClr val="C00000"/>
                </a:solidFill>
              </a:rPr>
              <a:t>Fe</a:t>
            </a:r>
            <a:r>
              <a:rPr lang="fr-FR" sz="2400" baseline="30000" dirty="0" smtClean="0">
                <a:solidFill>
                  <a:srgbClr val="C00000"/>
                </a:solidFill>
              </a:rPr>
              <a:t>14</a:t>
            </a:r>
            <a:r>
              <a:rPr lang="fr-FR" sz="2400" baseline="30000" dirty="0">
                <a:solidFill>
                  <a:srgbClr val="C00000"/>
                </a:solidFill>
              </a:rPr>
              <a:t>+ </a:t>
            </a:r>
            <a:r>
              <a:rPr lang="fr-FR" sz="2000" dirty="0">
                <a:solidFill>
                  <a:srgbClr val="C00000"/>
                </a:solidFill>
              </a:rPr>
              <a:t>(10</a:t>
            </a:r>
            <a:r>
              <a:rPr lang="fr-FR" sz="2400" baseline="30000" dirty="0">
                <a:solidFill>
                  <a:srgbClr val="C00000"/>
                </a:solidFill>
              </a:rPr>
              <a:t>9</a:t>
            </a:r>
            <a:r>
              <a:rPr lang="fr-FR" sz="2000" dirty="0">
                <a:solidFill>
                  <a:srgbClr val="C00000"/>
                </a:solidFill>
              </a:rPr>
              <a:t>pps) </a:t>
            </a:r>
            <a:r>
              <a:rPr lang="fr-FR" sz="2000" dirty="0" smtClean="0">
                <a:solidFill>
                  <a:srgbClr val="C00000"/>
                </a:solidFill>
              </a:rPr>
              <a:t> (</a:t>
            </a:r>
            <a:r>
              <a:rPr lang="fr-FR" sz="2000" dirty="0" err="1">
                <a:solidFill>
                  <a:srgbClr val="C00000"/>
                </a:solidFill>
              </a:rPr>
              <a:t>febiad+booster</a:t>
            </a:r>
            <a:r>
              <a:rPr lang="fr-FR" sz="2000" dirty="0">
                <a:solidFill>
                  <a:srgbClr val="C00000"/>
                </a:solidFill>
              </a:rPr>
              <a:t>) </a:t>
            </a:r>
            <a:endParaRPr lang="fr-FR" sz="2000" baseline="30000" dirty="0">
              <a:solidFill>
                <a:srgbClr val="C00000"/>
              </a:solidFill>
            </a:endParaRPr>
          </a:p>
          <a:p>
            <a:r>
              <a:rPr lang="fr-FR" baseline="30000" dirty="0"/>
              <a:t> </a:t>
            </a:r>
          </a:p>
          <a:p>
            <a:r>
              <a:rPr lang="fr-FR" baseline="30000" dirty="0"/>
              <a:t>  </a:t>
            </a:r>
            <a:r>
              <a:rPr lang="fr-FR" dirty="0" err="1" smtClean="0"/>
              <a:t>Downstream</a:t>
            </a:r>
            <a:r>
              <a:rPr lang="fr-FR" dirty="0" smtClean="0"/>
              <a:t> </a:t>
            </a:r>
            <a:r>
              <a:rPr lang="fr-FR" dirty="0"/>
              <a:t>a C </a:t>
            </a:r>
            <a:r>
              <a:rPr lang="fr-FR" dirty="0" smtClean="0"/>
              <a:t>stripper </a:t>
            </a:r>
            <a:r>
              <a:rPr lang="fr-FR" dirty="0" err="1" smtClean="0"/>
              <a:t>we</a:t>
            </a:r>
            <a:r>
              <a:rPr lang="fr-FR" dirty="0" smtClean="0"/>
              <a:t> have  </a:t>
            </a:r>
            <a:r>
              <a:rPr lang="fr-FR" baseline="30000" dirty="0">
                <a:latin typeface="Arial" panose="020B0604020202020204" pitchFamily="34" charset="0"/>
                <a:cs typeface="Arial" panose="020B0604020202020204" pitchFamily="34" charset="0"/>
              </a:rPr>
              <a:t>56</a:t>
            </a:r>
            <a:r>
              <a:rPr lang="fr-FR" dirty="0" smtClean="0"/>
              <a:t>Ni</a:t>
            </a:r>
            <a:r>
              <a:rPr lang="fr-FR" sz="2000" b="1" baseline="30000" dirty="0" smtClean="0"/>
              <a:t>28</a:t>
            </a:r>
            <a:r>
              <a:rPr lang="fr-FR" sz="2000" b="1" baseline="30000" dirty="0"/>
              <a:t>+,</a:t>
            </a:r>
            <a:r>
              <a:rPr lang="fr-FR" sz="2000" baseline="30000" dirty="0"/>
              <a:t>27+,26+ </a:t>
            </a:r>
            <a:r>
              <a:rPr lang="fr-FR" sz="2000" dirty="0"/>
              <a:t>    </a:t>
            </a:r>
            <a:r>
              <a:rPr lang="fr-FR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56</a:t>
            </a:r>
            <a:r>
              <a:rPr lang="fr-FR" dirty="0" smtClean="0">
                <a:solidFill>
                  <a:srgbClr val="C00000"/>
                </a:solidFill>
              </a:rPr>
              <a:t>Co</a:t>
            </a:r>
            <a:r>
              <a:rPr lang="fr-FR" baseline="30000" dirty="0" smtClean="0">
                <a:solidFill>
                  <a:srgbClr val="C00000"/>
                </a:solidFill>
              </a:rPr>
              <a:t>,</a:t>
            </a:r>
            <a:r>
              <a:rPr lang="fr-FR" sz="2000" b="1" baseline="30000" dirty="0" smtClean="0">
                <a:solidFill>
                  <a:srgbClr val="C00000"/>
                </a:solidFill>
              </a:rPr>
              <a:t>27</a:t>
            </a:r>
            <a:r>
              <a:rPr lang="fr-FR" sz="2000" baseline="30000" dirty="0">
                <a:solidFill>
                  <a:srgbClr val="C00000"/>
                </a:solidFill>
              </a:rPr>
              <a:t>+</a:t>
            </a:r>
            <a:r>
              <a:rPr lang="fr-FR" sz="2000" baseline="30000" dirty="0"/>
              <a:t>,26+,25+</a:t>
            </a:r>
            <a:r>
              <a:rPr lang="fr-FR" sz="2000" dirty="0"/>
              <a:t>    </a:t>
            </a:r>
            <a:r>
              <a:rPr lang="fr-FR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56</a:t>
            </a:r>
            <a:r>
              <a:rPr lang="fr-FR" dirty="0" smtClean="0">
                <a:solidFill>
                  <a:srgbClr val="C00000"/>
                </a:solidFill>
              </a:rPr>
              <a:t>Fe</a:t>
            </a:r>
            <a:r>
              <a:rPr lang="fr-FR" sz="2000" b="1" baseline="30000" dirty="0" smtClean="0">
                <a:solidFill>
                  <a:srgbClr val="C00000"/>
                </a:solidFill>
              </a:rPr>
              <a:t>26</a:t>
            </a:r>
            <a:r>
              <a:rPr lang="fr-FR" sz="2000" b="1" baseline="30000" dirty="0">
                <a:solidFill>
                  <a:srgbClr val="C00000"/>
                </a:solidFill>
              </a:rPr>
              <a:t>+</a:t>
            </a:r>
            <a:r>
              <a:rPr lang="fr-FR" sz="2000" b="1" baseline="30000" dirty="0"/>
              <a:t> </a:t>
            </a:r>
            <a:r>
              <a:rPr lang="fr-FR" sz="2000" baseline="30000" dirty="0"/>
              <a:t>,25+,24+</a:t>
            </a:r>
          </a:p>
          <a:p>
            <a:r>
              <a:rPr lang="fr-FR" dirty="0"/>
              <a:t> </a:t>
            </a:r>
            <a:r>
              <a:rPr lang="fr-FR" dirty="0" smtClean="0"/>
              <a:t> </a:t>
            </a:r>
            <a:r>
              <a:rPr lang="fr-FR" dirty="0" err="1" smtClean="0">
                <a:solidFill>
                  <a:srgbClr val="0070C0"/>
                </a:solidFill>
              </a:rPr>
              <a:t>Selection</a:t>
            </a:r>
            <a:r>
              <a:rPr lang="fr-FR" dirty="0" smtClean="0">
                <a:solidFill>
                  <a:srgbClr val="0070C0"/>
                </a:solidFill>
              </a:rPr>
              <a:t> </a:t>
            </a:r>
            <a:r>
              <a:rPr lang="fr-FR" dirty="0">
                <a:solidFill>
                  <a:srgbClr val="0070C0"/>
                </a:solidFill>
              </a:rPr>
              <a:t>by </a:t>
            </a:r>
            <a:r>
              <a:rPr lang="fr-FR" dirty="0" err="1">
                <a:solidFill>
                  <a:srgbClr val="0070C0"/>
                </a:solidFill>
              </a:rPr>
              <a:t>Brho</a:t>
            </a:r>
            <a:r>
              <a:rPr lang="fr-FR" dirty="0">
                <a:solidFill>
                  <a:srgbClr val="0070C0"/>
                </a:solidFill>
              </a:rPr>
              <a:t> of  (A=26  Q= </a:t>
            </a:r>
            <a:r>
              <a:rPr lang="fr-FR" dirty="0" smtClean="0">
                <a:solidFill>
                  <a:srgbClr val="0070C0"/>
                </a:solidFill>
              </a:rPr>
              <a:t>28 </a:t>
            </a:r>
            <a:r>
              <a:rPr lang="fr-FR" dirty="0">
                <a:solidFill>
                  <a:srgbClr val="0070C0"/>
                </a:solidFill>
              </a:rPr>
              <a:t>+)      </a:t>
            </a:r>
            <a:r>
              <a:rPr lang="fr-FR" dirty="0" smtClean="0">
                <a:solidFill>
                  <a:srgbClr val="0070C0"/>
                </a:solidFill>
              </a:rPr>
              <a:t>20</a:t>
            </a:r>
            <a:r>
              <a:rPr lang="fr-FR" dirty="0">
                <a:solidFill>
                  <a:srgbClr val="0070C0"/>
                </a:solidFill>
              </a:rPr>
              <a:t>% </a:t>
            </a:r>
            <a:r>
              <a:rPr lang="fr-FR" dirty="0" err="1" smtClean="0">
                <a:solidFill>
                  <a:srgbClr val="0070C0"/>
                </a:solidFill>
              </a:rPr>
              <a:t>efficiency</a:t>
            </a:r>
            <a:r>
              <a:rPr lang="fr-FR" dirty="0" smtClean="0">
                <a:solidFill>
                  <a:srgbClr val="0070C0"/>
                </a:solidFill>
              </a:rPr>
              <a:t> …  </a:t>
            </a:r>
            <a:endParaRPr lang="fr-FR" dirty="0">
              <a:solidFill>
                <a:srgbClr val="0070C0"/>
              </a:solidFill>
            </a:endParaRPr>
          </a:p>
        </p:txBody>
      </p:sp>
      <p:grpSp>
        <p:nvGrpSpPr>
          <p:cNvPr id="45" name="Groupe 44"/>
          <p:cNvGrpSpPr/>
          <p:nvPr/>
        </p:nvGrpSpPr>
        <p:grpSpPr>
          <a:xfrm>
            <a:off x="310503" y="3953781"/>
            <a:ext cx="9620628" cy="1500220"/>
            <a:chOff x="351347" y="3953781"/>
            <a:chExt cx="9620628" cy="1500220"/>
          </a:xfrm>
        </p:grpSpPr>
        <p:sp>
          <p:nvSpPr>
            <p:cNvPr id="28" name="ZoneTexte 27"/>
            <p:cNvSpPr txBox="1"/>
            <p:nvPr/>
          </p:nvSpPr>
          <p:spPr>
            <a:xfrm>
              <a:off x="5337982" y="3956462"/>
              <a:ext cx="4633993" cy="147732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Charge state Q=28+, Nickel </a:t>
              </a:r>
              <a:r>
                <a:rPr lang="fr-FR" dirty="0" err="1" smtClean="0"/>
                <a:t>is</a:t>
              </a:r>
              <a:r>
                <a:rPr lang="fr-FR" dirty="0" smtClean="0"/>
                <a:t> pure</a:t>
              </a:r>
            </a:p>
            <a:p>
              <a:r>
                <a:rPr lang="fr-FR" dirty="0"/>
                <a:t> </a:t>
              </a:r>
              <a:r>
                <a:rPr lang="fr-FR" dirty="0" smtClean="0"/>
                <a:t>   but </a:t>
              </a:r>
              <a:r>
                <a:rPr lang="fr-FR" dirty="0" err="1" smtClean="0"/>
                <a:t>only</a:t>
              </a:r>
              <a:r>
                <a:rPr lang="fr-FR" dirty="0" smtClean="0"/>
                <a:t> 20%  </a:t>
              </a:r>
              <a:r>
                <a:rPr lang="fr-FR" dirty="0" err="1" smtClean="0"/>
                <a:t>remaining</a:t>
              </a:r>
              <a:r>
                <a:rPr lang="fr-FR" dirty="0" smtClean="0"/>
                <a:t> :</a:t>
              </a:r>
            </a:p>
            <a:p>
              <a:pPr lvl="2"/>
              <a:r>
                <a:rPr lang="fr-FR" dirty="0"/>
                <a:t> </a:t>
              </a:r>
              <a:r>
                <a:rPr lang="fr-FR" dirty="0" smtClean="0"/>
                <a:t>   F(Ni, Q=28+) =20%</a:t>
              </a:r>
            </a:p>
            <a:p>
              <a:pPr lvl="2"/>
              <a:r>
                <a:rPr lang="fr-FR" dirty="0"/>
                <a:t> </a:t>
              </a:r>
              <a:r>
                <a:rPr lang="fr-FR" dirty="0" smtClean="0"/>
                <a:t>   </a:t>
              </a:r>
              <a:r>
                <a:rPr lang="fr-FR" b="1" dirty="0" smtClean="0"/>
                <a:t>F(Ni, Q=27+ )=52%</a:t>
              </a:r>
            </a:p>
            <a:p>
              <a:pPr lvl="2"/>
              <a:r>
                <a:rPr lang="fr-FR" dirty="0"/>
                <a:t> </a:t>
              </a:r>
              <a:r>
                <a:rPr lang="fr-FR" dirty="0" smtClean="0"/>
                <a:t>   F(Ni, Q=26+) =19%</a:t>
              </a:r>
              <a:endParaRPr lang="fr-FR" dirty="0"/>
            </a:p>
          </p:txBody>
        </p:sp>
        <p:sp>
          <p:nvSpPr>
            <p:cNvPr id="30" name="ZoneTexte 29"/>
            <p:cNvSpPr txBox="1"/>
            <p:nvPr/>
          </p:nvSpPr>
          <p:spPr>
            <a:xfrm>
              <a:off x="4815825" y="5084669"/>
              <a:ext cx="10926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solidFill>
                    <a:srgbClr val="00B050"/>
                  </a:solidFill>
                  <a:latin typeface="Symbol" panose="05050102010706020507" pitchFamily="18" charset="2"/>
                </a:rPr>
                <a:t>Br</a:t>
              </a:r>
              <a:endParaRPr lang="en-GB" dirty="0">
                <a:solidFill>
                  <a:srgbClr val="00B050"/>
                </a:solidFill>
                <a:latin typeface="Symbol" panose="05050102010706020507" pitchFamily="18" charset="2"/>
              </a:endParaRPr>
            </a:p>
          </p:txBody>
        </p:sp>
        <p:grpSp>
          <p:nvGrpSpPr>
            <p:cNvPr id="44" name="Groupe 43"/>
            <p:cNvGrpSpPr/>
            <p:nvPr/>
          </p:nvGrpSpPr>
          <p:grpSpPr>
            <a:xfrm>
              <a:off x="351347" y="3953781"/>
              <a:ext cx="4416609" cy="1376059"/>
              <a:chOff x="351347" y="3953781"/>
              <a:chExt cx="4416609" cy="1376059"/>
            </a:xfrm>
          </p:grpSpPr>
          <p:grpSp>
            <p:nvGrpSpPr>
              <p:cNvPr id="40" name="Groupe 39"/>
              <p:cNvGrpSpPr/>
              <p:nvPr/>
            </p:nvGrpSpPr>
            <p:grpSpPr>
              <a:xfrm>
                <a:off x="351347" y="3960924"/>
                <a:ext cx="4416609" cy="1368916"/>
                <a:chOff x="346053" y="4001311"/>
                <a:chExt cx="4416609" cy="1368916"/>
              </a:xfrm>
            </p:grpSpPr>
            <p:grpSp>
              <p:nvGrpSpPr>
                <p:cNvPr id="38" name="Groupe 37"/>
                <p:cNvGrpSpPr/>
                <p:nvPr/>
              </p:nvGrpSpPr>
              <p:grpSpPr>
                <a:xfrm>
                  <a:off x="346053" y="4001311"/>
                  <a:ext cx="4416609" cy="1368916"/>
                  <a:chOff x="346053" y="3999977"/>
                  <a:chExt cx="4416609" cy="1368916"/>
                </a:xfrm>
              </p:grpSpPr>
              <p:grpSp>
                <p:nvGrpSpPr>
                  <p:cNvPr id="33" name="Groupe 32"/>
                  <p:cNvGrpSpPr/>
                  <p:nvPr/>
                </p:nvGrpSpPr>
                <p:grpSpPr>
                  <a:xfrm>
                    <a:off x="346053" y="3999977"/>
                    <a:ext cx="4416609" cy="1368916"/>
                    <a:chOff x="209597" y="3992188"/>
                    <a:chExt cx="4416609" cy="1368916"/>
                  </a:xfrm>
                </p:grpSpPr>
                <p:sp>
                  <p:nvSpPr>
                    <p:cNvPr id="5" name="Rectangle 4"/>
                    <p:cNvSpPr/>
                    <p:nvPr/>
                  </p:nvSpPr>
                  <p:spPr>
                    <a:xfrm>
                      <a:off x="209597" y="3992188"/>
                      <a:ext cx="4360877" cy="1368916"/>
                    </a:xfrm>
                    <a:prstGeom prst="rect">
                      <a:avLst/>
                    </a:prstGeom>
                    <a:solidFill>
                      <a:schemeClr val="tx2">
                        <a:lumMod val="20000"/>
                        <a:lumOff val="80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0" name="Triangle isocèle 9"/>
                    <p:cNvSpPr/>
                    <p:nvPr/>
                  </p:nvSpPr>
                  <p:spPr>
                    <a:xfrm>
                      <a:off x="645149" y="5082721"/>
                      <a:ext cx="127385" cy="252941"/>
                    </a:xfrm>
                    <a:prstGeom prst="triangl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grpSp>
                  <p:nvGrpSpPr>
                    <p:cNvPr id="26" name="Groupe 25"/>
                    <p:cNvGrpSpPr/>
                    <p:nvPr/>
                  </p:nvGrpSpPr>
                  <p:grpSpPr>
                    <a:xfrm>
                      <a:off x="3014249" y="4010174"/>
                      <a:ext cx="667662" cy="1350930"/>
                      <a:chOff x="1168888" y="3946412"/>
                      <a:chExt cx="667662" cy="1350930"/>
                    </a:xfrm>
                  </p:grpSpPr>
                  <p:sp>
                    <p:nvSpPr>
                      <p:cNvPr id="7" name="Trapèze 6"/>
                      <p:cNvSpPr/>
                      <p:nvPr/>
                    </p:nvSpPr>
                    <p:spPr>
                      <a:xfrm>
                        <a:off x="1168888" y="3946412"/>
                        <a:ext cx="667662" cy="1350930"/>
                      </a:xfrm>
                      <a:prstGeom prst="trapezoid">
                        <a:avLst/>
                      </a:prstGeom>
                      <a:solidFill>
                        <a:srgbClr val="C000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9" name="Trapèze 18"/>
                      <p:cNvSpPr/>
                      <p:nvPr/>
                    </p:nvSpPr>
                    <p:spPr>
                      <a:xfrm>
                        <a:off x="1348006" y="4113959"/>
                        <a:ext cx="271567" cy="1183382"/>
                      </a:xfrm>
                      <a:prstGeom prst="trapezoid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20" name="Triangle isocèle 19"/>
                      <p:cNvSpPr/>
                      <p:nvPr/>
                    </p:nvSpPr>
                    <p:spPr>
                      <a:xfrm>
                        <a:off x="1422649" y="5067944"/>
                        <a:ext cx="98780" cy="219455"/>
                      </a:xfrm>
                      <a:prstGeom prst="triangl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grpSp>
                  <p:nvGrpSpPr>
                    <p:cNvPr id="27" name="Groupe 26"/>
                    <p:cNvGrpSpPr/>
                    <p:nvPr/>
                  </p:nvGrpSpPr>
                  <p:grpSpPr>
                    <a:xfrm>
                      <a:off x="1772336" y="4359861"/>
                      <a:ext cx="334442" cy="991301"/>
                      <a:chOff x="2215029" y="4324027"/>
                      <a:chExt cx="334442" cy="991301"/>
                    </a:xfrm>
                  </p:grpSpPr>
                  <p:sp>
                    <p:nvSpPr>
                      <p:cNvPr id="23" name="Trapèze 22"/>
                      <p:cNvSpPr/>
                      <p:nvPr/>
                    </p:nvSpPr>
                    <p:spPr>
                      <a:xfrm>
                        <a:off x="2215029" y="4324027"/>
                        <a:ext cx="334442" cy="991301"/>
                      </a:xfrm>
                      <a:prstGeom prst="trapezoid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24" name="Triangle isocèle 23"/>
                      <p:cNvSpPr/>
                      <p:nvPr/>
                    </p:nvSpPr>
                    <p:spPr>
                      <a:xfrm>
                        <a:off x="2290210" y="4734731"/>
                        <a:ext cx="159668" cy="565097"/>
                      </a:xfrm>
                      <a:prstGeom prst="triangl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cxnSp>
                  <p:nvCxnSpPr>
                    <p:cNvPr id="32" name="Connecteur droit avec flèche 31"/>
                    <p:cNvCxnSpPr/>
                    <p:nvPr/>
                  </p:nvCxnSpPr>
                  <p:spPr>
                    <a:xfrm>
                      <a:off x="209597" y="5335662"/>
                      <a:ext cx="4416609" cy="15499"/>
                    </a:xfrm>
                    <a:prstGeom prst="straightConnector1">
                      <a:avLst/>
                    </a:prstGeom>
                    <a:ln w="28575">
                      <a:solidFill>
                        <a:srgbClr val="00B050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37" name="Forme libre 36"/>
                  <p:cNvSpPr/>
                  <p:nvPr/>
                </p:nvSpPr>
                <p:spPr>
                  <a:xfrm>
                    <a:off x="2479130" y="5185708"/>
                    <a:ext cx="698831" cy="159137"/>
                  </a:xfrm>
                  <a:custGeom>
                    <a:avLst/>
                    <a:gdLst>
                      <a:gd name="connsiteX0" fmla="*/ 960895 w 968644"/>
                      <a:gd name="connsiteY0" fmla="*/ 0 h 348712"/>
                      <a:gd name="connsiteX1" fmla="*/ 960895 w 968644"/>
                      <a:gd name="connsiteY1" fmla="*/ 0 h 348712"/>
                      <a:gd name="connsiteX2" fmla="*/ 922149 w 968644"/>
                      <a:gd name="connsiteY2" fmla="*/ 61993 h 348712"/>
                      <a:gd name="connsiteX3" fmla="*/ 891153 w 968644"/>
                      <a:gd name="connsiteY3" fmla="*/ 77491 h 348712"/>
                      <a:gd name="connsiteX4" fmla="*/ 867905 w 968644"/>
                      <a:gd name="connsiteY4" fmla="*/ 92990 h 348712"/>
                      <a:gd name="connsiteX5" fmla="*/ 813661 w 968644"/>
                      <a:gd name="connsiteY5" fmla="*/ 108488 h 348712"/>
                      <a:gd name="connsiteX6" fmla="*/ 790414 w 968644"/>
                      <a:gd name="connsiteY6" fmla="*/ 131735 h 348712"/>
                      <a:gd name="connsiteX7" fmla="*/ 736170 w 968644"/>
                      <a:gd name="connsiteY7" fmla="*/ 162732 h 348712"/>
                      <a:gd name="connsiteX8" fmla="*/ 689675 w 968644"/>
                      <a:gd name="connsiteY8" fmla="*/ 193729 h 348712"/>
                      <a:gd name="connsiteX9" fmla="*/ 658678 w 968644"/>
                      <a:gd name="connsiteY9" fmla="*/ 209227 h 348712"/>
                      <a:gd name="connsiteX10" fmla="*/ 635431 w 968644"/>
                      <a:gd name="connsiteY10" fmla="*/ 224725 h 348712"/>
                      <a:gd name="connsiteX11" fmla="*/ 0 w 968644"/>
                      <a:gd name="connsiteY11" fmla="*/ 348712 h 348712"/>
                      <a:gd name="connsiteX12" fmla="*/ 960895 w 968644"/>
                      <a:gd name="connsiteY12" fmla="*/ 325464 h 348712"/>
                      <a:gd name="connsiteX13" fmla="*/ 968644 w 968644"/>
                      <a:gd name="connsiteY13" fmla="*/ 54244 h 3487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968644" h="348712">
                        <a:moveTo>
                          <a:pt x="960895" y="0"/>
                        </a:moveTo>
                        <a:lnTo>
                          <a:pt x="960895" y="0"/>
                        </a:lnTo>
                        <a:cubicBezTo>
                          <a:pt x="947980" y="20664"/>
                          <a:pt x="938451" y="43880"/>
                          <a:pt x="922149" y="61993"/>
                        </a:cubicBezTo>
                        <a:cubicBezTo>
                          <a:pt x="914421" y="70579"/>
                          <a:pt x="901183" y="71760"/>
                          <a:pt x="891153" y="77491"/>
                        </a:cubicBezTo>
                        <a:cubicBezTo>
                          <a:pt x="883067" y="82112"/>
                          <a:pt x="876235" y="88825"/>
                          <a:pt x="867905" y="92990"/>
                        </a:cubicBezTo>
                        <a:cubicBezTo>
                          <a:pt x="856788" y="98549"/>
                          <a:pt x="823592" y="106005"/>
                          <a:pt x="813661" y="108488"/>
                        </a:cubicBezTo>
                        <a:cubicBezTo>
                          <a:pt x="805912" y="116237"/>
                          <a:pt x="798833" y="124719"/>
                          <a:pt x="790414" y="131735"/>
                        </a:cubicBezTo>
                        <a:cubicBezTo>
                          <a:pt x="767435" y="150885"/>
                          <a:pt x="763242" y="146488"/>
                          <a:pt x="736170" y="162732"/>
                        </a:cubicBezTo>
                        <a:cubicBezTo>
                          <a:pt x="720198" y="172315"/>
                          <a:pt x="706335" y="185399"/>
                          <a:pt x="689675" y="193729"/>
                        </a:cubicBezTo>
                        <a:cubicBezTo>
                          <a:pt x="679343" y="198895"/>
                          <a:pt x="668708" y="203496"/>
                          <a:pt x="658678" y="209227"/>
                        </a:cubicBezTo>
                        <a:cubicBezTo>
                          <a:pt x="650592" y="213848"/>
                          <a:pt x="635431" y="224725"/>
                          <a:pt x="635431" y="224725"/>
                        </a:cubicBezTo>
                        <a:lnTo>
                          <a:pt x="0" y="348712"/>
                        </a:lnTo>
                        <a:lnTo>
                          <a:pt x="960895" y="325464"/>
                        </a:lnTo>
                        <a:lnTo>
                          <a:pt x="968644" y="54244"/>
                        </a:lnTo>
                      </a:path>
                    </a:pathLst>
                  </a:custGeom>
                  <a:solidFill>
                    <a:srgbClr val="C0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sp>
              <p:nvSpPr>
                <p:cNvPr id="39" name="Forme libre 38"/>
                <p:cNvSpPr/>
                <p:nvPr/>
              </p:nvSpPr>
              <p:spPr>
                <a:xfrm>
                  <a:off x="1508539" y="5192783"/>
                  <a:ext cx="441979" cy="143756"/>
                </a:xfrm>
                <a:custGeom>
                  <a:avLst/>
                  <a:gdLst>
                    <a:gd name="connsiteX0" fmla="*/ 0 w 464950"/>
                    <a:gd name="connsiteY0" fmla="*/ 147234 h 154983"/>
                    <a:gd name="connsiteX1" fmla="*/ 379709 w 464950"/>
                    <a:gd name="connsiteY1" fmla="*/ 85241 h 154983"/>
                    <a:gd name="connsiteX2" fmla="*/ 464950 w 464950"/>
                    <a:gd name="connsiteY2" fmla="*/ 0 h 154983"/>
                    <a:gd name="connsiteX3" fmla="*/ 441702 w 464950"/>
                    <a:gd name="connsiteY3" fmla="*/ 154983 h 154983"/>
                    <a:gd name="connsiteX4" fmla="*/ 0 w 464950"/>
                    <a:gd name="connsiteY4" fmla="*/ 147234 h 1549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64950" h="154983">
                      <a:moveTo>
                        <a:pt x="0" y="147234"/>
                      </a:moveTo>
                      <a:lnTo>
                        <a:pt x="379709" y="85241"/>
                      </a:lnTo>
                      <a:lnTo>
                        <a:pt x="464950" y="0"/>
                      </a:lnTo>
                      <a:lnTo>
                        <a:pt x="441702" y="154983"/>
                      </a:lnTo>
                      <a:lnTo>
                        <a:pt x="0" y="147234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41" name="ZoneTexte 40"/>
              <p:cNvSpPr txBox="1"/>
              <p:nvPr/>
            </p:nvSpPr>
            <p:spPr>
              <a:xfrm flipH="1">
                <a:off x="426530" y="4371961"/>
                <a:ext cx="122694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 smtClean="0"/>
                  <a:t>Q=28+</a:t>
                </a:r>
              </a:p>
              <a:p>
                <a:r>
                  <a:rPr lang="fr-FR" dirty="0" smtClean="0"/>
                  <a:t>    Ni</a:t>
                </a:r>
                <a:endParaRPr lang="en-GB" dirty="0"/>
              </a:p>
            </p:txBody>
          </p:sp>
          <p:sp>
            <p:nvSpPr>
              <p:cNvPr id="42" name="ZoneTexte 41"/>
              <p:cNvSpPr txBox="1"/>
              <p:nvPr/>
            </p:nvSpPr>
            <p:spPr>
              <a:xfrm flipH="1">
                <a:off x="1476770" y="3975029"/>
                <a:ext cx="18265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 smtClean="0"/>
                  <a:t>Q=27+   </a:t>
                </a:r>
                <a:r>
                  <a:rPr lang="fr-FR" dirty="0" err="1" smtClean="0"/>
                  <a:t>Co+Ni</a:t>
                </a:r>
                <a:endParaRPr lang="en-GB" dirty="0"/>
              </a:p>
            </p:txBody>
          </p:sp>
          <p:sp>
            <p:nvSpPr>
              <p:cNvPr id="43" name="ZoneTexte 42"/>
              <p:cNvSpPr txBox="1"/>
              <p:nvPr/>
            </p:nvSpPr>
            <p:spPr>
              <a:xfrm>
                <a:off x="3805844" y="3953781"/>
                <a:ext cx="859885" cy="8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 smtClean="0"/>
                  <a:t>Q=26+</a:t>
                </a:r>
              </a:p>
              <a:p>
                <a:r>
                  <a:rPr lang="fr-FR" sz="1400" dirty="0" smtClean="0"/>
                  <a:t>Fe +Co</a:t>
                </a:r>
              </a:p>
              <a:p>
                <a:r>
                  <a:rPr lang="fr-FR" sz="1400" dirty="0" smtClean="0"/>
                  <a:t>   + Ni</a:t>
                </a:r>
                <a:endParaRPr lang="en-GB" sz="14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41524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2"/>
          </p:nvPr>
        </p:nvSpPr>
        <p:spPr>
          <a:xfrm>
            <a:off x="103209" y="5437787"/>
            <a:ext cx="2370667" cy="300673"/>
          </a:xfrm>
        </p:spPr>
        <p:txBody>
          <a:bodyPr/>
          <a:lstStyle/>
          <a:p>
            <a:r>
              <a:rPr lang="fr-FR" dirty="0">
                <a:solidFill>
                  <a:srgbClr val="818181"/>
                </a:solidFill>
                <a:latin typeface="Eras Medium ITC" panose="020B0602030504020804" pitchFamily="34" charset="0"/>
              </a:rPr>
              <a:t>SPIRAL1 Workshop 2025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3465593" y="5454117"/>
            <a:ext cx="3533623" cy="304271"/>
          </a:xfrm>
        </p:spPr>
        <p:txBody>
          <a:bodyPr/>
          <a:lstStyle/>
          <a:p>
            <a:r>
              <a:rPr lang="fr-FR" dirty="0"/>
              <a:t>Mass, Z  </a:t>
            </a:r>
            <a:r>
              <a:rPr lang="fr-FR" dirty="0" err="1"/>
              <a:t>selection</a:t>
            </a:r>
            <a:r>
              <a:rPr lang="fr-FR" dirty="0"/>
              <a:t> of post </a:t>
            </a:r>
            <a:r>
              <a:rPr lang="fr-FR" dirty="0" err="1"/>
              <a:t>accelerated</a:t>
            </a:r>
            <a:r>
              <a:rPr lang="fr-FR" dirty="0"/>
              <a:t> </a:t>
            </a:r>
            <a:r>
              <a:rPr lang="fr-FR" dirty="0" err="1" smtClean="0"/>
              <a:t>beams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BC286-B2FE-44AC-8F25-02BBF4E9D127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834" y="1784324"/>
            <a:ext cx="6307810" cy="3334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6074654" y="2902111"/>
            <a:ext cx="659647" cy="4561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S Mincho" charset="-128"/>
                <a:cs typeface="Times New Roman" panose="02020603050405020304" pitchFamily="18" charset="0"/>
              </a:rPr>
              <a:t>        </a:t>
            </a:r>
            <a:r>
              <a:rPr kumimoji="0" lang="en-US" altLang="ja-JP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S Mincho" charset="-128"/>
                <a:cs typeface="Times New Roman" panose="02020603050405020304" pitchFamily="18" charset="0"/>
              </a:rPr>
              <a:t>20</a:t>
            </a:r>
            <a:r>
              <a:rPr kumimoji="0" lang="en-US" altLang="ja-JP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S Mincho" charset="-128"/>
                <a:cs typeface="Times New Roman" panose="02020603050405020304" pitchFamily="18" charset="0"/>
              </a:rPr>
              <a:t>O</a:t>
            </a:r>
            <a:endParaRPr kumimoji="0" lang="en-US" altLang="ja-JP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Line 2"/>
          <p:cNvSpPr>
            <a:spLocks noChangeShapeType="1"/>
          </p:cNvSpPr>
          <p:nvPr/>
        </p:nvSpPr>
        <p:spPr bwMode="auto">
          <a:xfrm flipH="1">
            <a:off x="5999782" y="3358236"/>
            <a:ext cx="342900" cy="571500"/>
          </a:xfrm>
          <a:prstGeom prst="line">
            <a:avLst/>
          </a:prstGeom>
          <a:noFill/>
          <a:ln w="28575">
            <a:solidFill>
              <a:srgbClr val="FFC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2366441" y="1818993"/>
            <a:ext cx="10160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2411358" y="4989018"/>
            <a:ext cx="10160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103209" y="37346"/>
            <a:ext cx="61499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fr-FR" sz="2400" dirty="0">
                <a:solidFill>
                  <a:schemeClr val="bg1">
                    <a:lumMod val="95000"/>
                  </a:schemeClr>
                </a:solidFill>
              </a:rPr>
              <a:t>RIB purification at </a:t>
            </a:r>
            <a:r>
              <a:rPr lang="fr-FR" sz="2400" dirty="0" smtClean="0">
                <a:solidFill>
                  <a:schemeClr val="bg1">
                    <a:lumMod val="95000"/>
                  </a:schemeClr>
                </a:solidFill>
              </a:rPr>
              <a:t>SPIRAL1 : one light exemple</a:t>
            </a:r>
            <a:endParaRPr lang="fr-FR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103209" y="1440389"/>
            <a:ext cx="7047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Transmission as a </a:t>
            </a:r>
            <a:r>
              <a:rPr lang="fr-FR" dirty="0" err="1" smtClean="0"/>
              <a:t>function</a:t>
            </a:r>
            <a:r>
              <a:rPr lang="fr-FR" dirty="0" smtClean="0"/>
              <a:t> of M/Q ~  </a:t>
            </a:r>
            <a:r>
              <a:rPr lang="fr-FR" dirty="0" err="1" smtClean="0"/>
              <a:t>Bcyclo</a:t>
            </a:r>
            <a:r>
              <a:rPr lang="fr-FR" dirty="0" smtClean="0"/>
              <a:t> :  </a:t>
            </a:r>
            <a:r>
              <a:rPr lang="fr-FR" dirty="0" err="1" smtClean="0"/>
              <a:t>ajusting</a:t>
            </a:r>
            <a:r>
              <a:rPr lang="fr-FR" dirty="0" smtClean="0"/>
              <a:t> </a:t>
            </a:r>
            <a:r>
              <a:rPr lang="fr-FR" dirty="0" err="1" smtClean="0"/>
              <a:t>Bcyclo</a:t>
            </a:r>
            <a:r>
              <a:rPr lang="fr-FR" dirty="0" smtClean="0"/>
              <a:t>  (</a:t>
            </a:r>
            <a:r>
              <a:rPr lang="fr-FR" dirty="0" err="1" smtClean="0"/>
              <a:t>Frf</a:t>
            </a:r>
            <a:r>
              <a:rPr lang="fr-FR" dirty="0" smtClean="0"/>
              <a:t> </a:t>
            </a:r>
            <a:r>
              <a:rPr lang="fr-FR" dirty="0" err="1" smtClean="0"/>
              <a:t>fixed</a:t>
            </a:r>
            <a:r>
              <a:rPr lang="fr-FR" dirty="0" smtClean="0"/>
              <a:t>)</a:t>
            </a:r>
            <a:endParaRPr lang="en-GB" dirty="0"/>
          </a:p>
        </p:txBody>
      </p:sp>
      <p:sp>
        <p:nvSpPr>
          <p:cNvPr id="19" name="ZoneTexte 18"/>
          <p:cNvSpPr txBox="1"/>
          <p:nvPr/>
        </p:nvSpPr>
        <p:spPr>
          <a:xfrm>
            <a:off x="247973" y="596281"/>
            <a:ext cx="845576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  </a:t>
            </a:r>
            <a:r>
              <a:rPr lang="fr-FR" sz="2000" dirty="0" smtClean="0"/>
              <a:t>Purification  of  </a:t>
            </a:r>
            <a:r>
              <a:rPr lang="fr-FR" sz="2800" baseline="30000" dirty="0" smtClean="0"/>
              <a:t>20</a:t>
            </a:r>
            <a:r>
              <a:rPr lang="fr-FR" sz="2000" dirty="0" smtClean="0"/>
              <a:t>O3+    </a:t>
            </a:r>
            <a:r>
              <a:rPr lang="fr-FR" sz="2000" dirty="0" err="1" smtClean="0"/>
              <a:t>with</a:t>
            </a:r>
            <a:r>
              <a:rPr lang="fr-FR" sz="2000" dirty="0" smtClean="0"/>
              <a:t>    </a:t>
            </a:r>
            <a:r>
              <a:rPr lang="fr-FR" sz="2400" baseline="30000" dirty="0" smtClean="0"/>
              <a:t>40</a:t>
            </a:r>
            <a:r>
              <a:rPr lang="fr-FR" sz="2000" dirty="0" smtClean="0"/>
              <a:t>Ar 6+ , </a:t>
            </a:r>
            <a:r>
              <a:rPr lang="fr-FR" sz="2400" baseline="30000" dirty="0"/>
              <a:t>20</a:t>
            </a:r>
            <a:r>
              <a:rPr lang="fr-FR" sz="2000" dirty="0" smtClean="0"/>
              <a:t>Ne3+, </a:t>
            </a:r>
            <a:r>
              <a:rPr lang="fr-FR" sz="2400" baseline="30000" dirty="0"/>
              <a:t>20</a:t>
            </a:r>
            <a:r>
              <a:rPr lang="fr-FR" sz="2000" dirty="0" smtClean="0"/>
              <a:t>F3+  at 3.0 MeV/A</a:t>
            </a:r>
          </a:p>
          <a:p>
            <a:r>
              <a:rPr lang="fr-FR" dirty="0"/>
              <a:t> 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 M/Q </a:t>
            </a:r>
            <a:r>
              <a:rPr lang="fr-FR" dirty="0" err="1" smtClean="0"/>
              <a:t>selection</a:t>
            </a:r>
            <a:r>
              <a:rPr lang="fr-FR" dirty="0" smtClean="0"/>
              <a:t>    (no stripping)</a:t>
            </a:r>
            <a:endParaRPr lang="en-GB" dirty="0"/>
          </a:p>
        </p:txBody>
      </p:sp>
      <p:sp>
        <p:nvSpPr>
          <p:cNvPr id="20" name="Forme libre 19"/>
          <p:cNvSpPr/>
          <p:nvPr/>
        </p:nvSpPr>
        <p:spPr>
          <a:xfrm>
            <a:off x="5424408" y="3710338"/>
            <a:ext cx="918274" cy="744294"/>
          </a:xfrm>
          <a:custGeom>
            <a:avLst/>
            <a:gdLst>
              <a:gd name="connsiteX0" fmla="*/ 0 w 844658"/>
              <a:gd name="connsiteY0" fmla="*/ 682301 h 744294"/>
              <a:gd name="connsiteX1" fmla="*/ 85241 w 844658"/>
              <a:gd name="connsiteY1" fmla="*/ 449827 h 744294"/>
              <a:gd name="connsiteX2" fmla="*/ 170482 w 844658"/>
              <a:gd name="connsiteY2" fmla="*/ 225101 h 744294"/>
              <a:gd name="connsiteX3" fmla="*/ 325465 w 844658"/>
              <a:gd name="connsiteY3" fmla="*/ 376 h 744294"/>
              <a:gd name="connsiteX4" fmla="*/ 503695 w 844658"/>
              <a:gd name="connsiteY4" fmla="*/ 178606 h 744294"/>
              <a:gd name="connsiteX5" fmla="*/ 635431 w 844658"/>
              <a:gd name="connsiteY5" fmla="*/ 434328 h 744294"/>
              <a:gd name="connsiteX6" fmla="*/ 844658 w 844658"/>
              <a:gd name="connsiteY6" fmla="*/ 744294 h 744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4658" h="744294">
                <a:moveTo>
                  <a:pt x="0" y="682301"/>
                </a:moveTo>
                <a:cubicBezTo>
                  <a:pt x="28413" y="604164"/>
                  <a:pt x="56827" y="526027"/>
                  <a:pt x="85241" y="449827"/>
                </a:cubicBezTo>
                <a:cubicBezTo>
                  <a:pt x="113655" y="373627"/>
                  <a:pt x="130445" y="300010"/>
                  <a:pt x="170482" y="225101"/>
                </a:cubicBezTo>
                <a:cubicBezTo>
                  <a:pt x="210519" y="150192"/>
                  <a:pt x="269930" y="8125"/>
                  <a:pt x="325465" y="376"/>
                </a:cubicBezTo>
                <a:cubicBezTo>
                  <a:pt x="381000" y="-7373"/>
                  <a:pt x="452034" y="106281"/>
                  <a:pt x="503695" y="178606"/>
                </a:cubicBezTo>
                <a:cubicBezTo>
                  <a:pt x="555356" y="250931"/>
                  <a:pt x="578604" y="340047"/>
                  <a:pt x="635431" y="434328"/>
                </a:cubicBezTo>
                <a:cubicBezTo>
                  <a:pt x="692258" y="528609"/>
                  <a:pt x="768458" y="636451"/>
                  <a:pt x="844658" y="744294"/>
                </a:cubicBezTo>
              </a:path>
            </a:pathLst>
          </a:cu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5024358" y="2532770"/>
            <a:ext cx="800100" cy="3492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S Mincho" charset="-128"/>
                <a:cs typeface="Times New Roman" panose="02020603050405020304" pitchFamily="18" charset="0"/>
              </a:rPr>
              <a:t>        </a:t>
            </a:r>
            <a:r>
              <a:rPr kumimoji="0" lang="en-US" altLang="ja-JP" b="1" i="0" u="none" strike="noStrike" cap="none" normalizeH="0" baseline="30000" dirty="0" smtClean="0">
                <a:ln>
                  <a:noFill/>
                </a:ln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MS Mincho" charset="-128"/>
                <a:cs typeface="Times New Roman" panose="02020603050405020304" pitchFamily="18" charset="0"/>
              </a:rPr>
              <a:t>20</a:t>
            </a:r>
            <a:r>
              <a:rPr lang="en-US" altLang="ja-JP" b="1" dirty="0" smtClean="0">
                <a:solidFill>
                  <a:srgbClr val="FF00FF"/>
                </a:solidFill>
                <a:latin typeface="Times New Roman" panose="02020603050405020304" pitchFamily="18" charset="0"/>
                <a:ea typeface="MS Mincho" charset="-128"/>
                <a:cs typeface="Times New Roman" panose="02020603050405020304" pitchFamily="18" charset="0"/>
              </a:rPr>
              <a:t>Ne</a:t>
            </a:r>
            <a:endParaRPr kumimoji="0" lang="en-US" altLang="ja-JP" sz="2800" b="1" i="0" u="none" strike="noStrike" cap="none" normalizeH="0" baseline="0" dirty="0" smtClean="0">
              <a:ln>
                <a:noFill/>
              </a:ln>
              <a:solidFill>
                <a:srgbClr val="FF00FF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3465593" y="2240369"/>
            <a:ext cx="800100" cy="51072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2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S Mincho" charset="-128"/>
                <a:cs typeface="Times New Roman" panose="02020603050405020304" pitchFamily="18" charset="0"/>
              </a:rPr>
              <a:t>        </a:t>
            </a:r>
            <a:r>
              <a:rPr lang="en-US" altLang="ja-JP" b="1" baseline="30000" dirty="0">
                <a:latin typeface="Times New Roman" panose="02020603050405020304" pitchFamily="18" charset="0"/>
                <a:ea typeface="MS Mincho" charset="-128"/>
                <a:cs typeface="Times New Roman" panose="02020603050405020304" pitchFamily="18" charset="0"/>
              </a:rPr>
              <a:t>4</a:t>
            </a:r>
            <a:r>
              <a:rPr kumimoji="0" lang="en-US" altLang="ja-JP" b="1" i="0" u="none" strike="noStrike" cap="none" normalizeH="0" baseline="3000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MS Mincho" charset="-128"/>
                <a:cs typeface="Times New Roman" panose="02020603050405020304" pitchFamily="18" charset="0"/>
              </a:rPr>
              <a:t>0</a:t>
            </a:r>
            <a:r>
              <a:rPr lang="en-US" altLang="ja-JP" b="1" dirty="0" smtClean="0">
                <a:latin typeface="Times New Roman" panose="02020603050405020304" pitchFamily="18" charset="0"/>
                <a:ea typeface="MS Mincho" charset="-128"/>
                <a:cs typeface="Times New Roman" panose="02020603050405020304" pitchFamily="18" charset="0"/>
              </a:rPr>
              <a:t>Ar</a:t>
            </a:r>
            <a:endParaRPr kumimoji="0" lang="en-US" altLang="ja-JP" sz="2800" b="1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27" name="Text Box 3"/>
          <p:cNvSpPr txBox="1">
            <a:spLocks noChangeArrowheads="1"/>
          </p:cNvSpPr>
          <p:nvPr/>
        </p:nvSpPr>
        <p:spPr bwMode="auto">
          <a:xfrm>
            <a:off x="4672739" y="3799735"/>
            <a:ext cx="616542" cy="46463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400" b="0" i="0" u="none" strike="noStrike" cap="none" normalizeH="0" baseline="3000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MS Mincho" charset="-128"/>
                <a:cs typeface="Times New Roman" panose="02020603050405020304" pitchFamily="18" charset="0"/>
              </a:rPr>
              <a:t>        </a:t>
            </a:r>
            <a:r>
              <a:rPr kumimoji="0" lang="en-US" altLang="ja-JP" sz="1600" b="1" i="0" u="none" strike="noStrike" cap="none" normalizeH="0" baseline="3000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MS Mincho" charset="-128"/>
                <a:cs typeface="Times New Roman" panose="02020603050405020304" pitchFamily="18" charset="0"/>
              </a:rPr>
              <a:t>20</a:t>
            </a:r>
            <a:r>
              <a:rPr kumimoji="0" lang="en-US" altLang="ja-JP" sz="16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MS Mincho" charset="-128"/>
                <a:cs typeface="Times New Roman" panose="02020603050405020304" pitchFamily="18" charset="0"/>
              </a:rPr>
              <a:t>F</a:t>
            </a:r>
            <a:endParaRPr kumimoji="0" lang="en-US" altLang="ja-JP" sz="2400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7916333" y="1784324"/>
            <a:ext cx="20460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Elimination of</a:t>
            </a:r>
          </a:p>
          <a:p>
            <a:r>
              <a:rPr lang="fr-FR" dirty="0" smtClean="0"/>
              <a:t>All contaminants </a:t>
            </a:r>
            <a:r>
              <a:rPr lang="fr-FR" dirty="0" err="1" smtClean="0"/>
              <a:t>is</a:t>
            </a:r>
            <a:r>
              <a:rPr lang="fr-FR" dirty="0" smtClean="0"/>
              <a:t> possible</a:t>
            </a:r>
          </a:p>
          <a:p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But </a:t>
            </a:r>
            <a:r>
              <a:rPr lang="fr-FR" sz="2000" baseline="30000" dirty="0">
                <a:solidFill>
                  <a:schemeClr val="accent6">
                    <a:lumMod val="75000"/>
                  </a:schemeClr>
                </a:solidFill>
              </a:rPr>
              <a:t>20</a:t>
            </a:r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F3+   </a:t>
            </a:r>
            <a:r>
              <a:rPr lang="fr-FR" dirty="0" err="1" smtClean="0">
                <a:solidFill>
                  <a:schemeClr val="accent6">
                    <a:lumMod val="75000"/>
                  </a:schemeClr>
                </a:solidFill>
              </a:rPr>
              <a:t>tricky</a:t>
            </a:r>
            <a:endParaRPr lang="fr-FR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en-GB" dirty="0"/>
          </a:p>
        </p:txBody>
      </p:sp>
      <p:sp>
        <p:nvSpPr>
          <p:cNvPr id="5" name="ZoneTexte 4"/>
          <p:cNvSpPr txBox="1"/>
          <p:nvPr/>
        </p:nvSpPr>
        <p:spPr>
          <a:xfrm>
            <a:off x="111105" y="5101959"/>
            <a:ext cx="6260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aseline="30000" dirty="0"/>
              <a:t>20</a:t>
            </a:r>
            <a:r>
              <a:rPr lang="fr-FR" dirty="0" smtClean="0"/>
              <a:t>O2+  </a:t>
            </a:r>
            <a:r>
              <a:rPr lang="fr-FR" dirty="0" err="1" smtClean="0"/>
              <a:t>was</a:t>
            </a:r>
            <a:r>
              <a:rPr lang="fr-FR" dirty="0" smtClean="0"/>
              <a:t> </a:t>
            </a:r>
            <a:r>
              <a:rPr lang="fr-FR" dirty="0" err="1" smtClean="0"/>
              <a:t>polluted</a:t>
            </a:r>
            <a:r>
              <a:rPr lang="fr-FR" dirty="0" smtClean="0"/>
              <a:t> by </a:t>
            </a:r>
            <a:r>
              <a:rPr lang="fr-FR" dirty="0" err="1" smtClean="0"/>
              <a:t>molecules</a:t>
            </a:r>
            <a:r>
              <a:rPr lang="fr-FR" dirty="0" smtClean="0"/>
              <a:t> (not </a:t>
            </a:r>
            <a:r>
              <a:rPr lang="fr-FR" dirty="0" err="1" smtClean="0"/>
              <a:t>identified</a:t>
            </a:r>
            <a:r>
              <a:rPr lang="fr-FR" dirty="0" smtClean="0"/>
              <a:t>) , Q=3+ </a:t>
            </a:r>
            <a:r>
              <a:rPr lang="fr-FR" dirty="0" err="1" smtClean="0"/>
              <a:t>better</a:t>
            </a:r>
            <a:r>
              <a:rPr lang="fr-FR" dirty="0" smtClean="0"/>
              <a:t> </a:t>
            </a:r>
            <a:endParaRPr lang="en-GB" dirty="0"/>
          </a:p>
        </p:txBody>
      </p:sp>
      <p:sp>
        <p:nvSpPr>
          <p:cNvPr id="21" name="Forme libre 20"/>
          <p:cNvSpPr/>
          <p:nvPr/>
        </p:nvSpPr>
        <p:spPr>
          <a:xfrm>
            <a:off x="5151133" y="3753188"/>
            <a:ext cx="1020099" cy="744294"/>
          </a:xfrm>
          <a:custGeom>
            <a:avLst/>
            <a:gdLst>
              <a:gd name="connsiteX0" fmla="*/ 0 w 844658"/>
              <a:gd name="connsiteY0" fmla="*/ 682301 h 744294"/>
              <a:gd name="connsiteX1" fmla="*/ 85241 w 844658"/>
              <a:gd name="connsiteY1" fmla="*/ 449827 h 744294"/>
              <a:gd name="connsiteX2" fmla="*/ 170482 w 844658"/>
              <a:gd name="connsiteY2" fmla="*/ 225101 h 744294"/>
              <a:gd name="connsiteX3" fmla="*/ 325465 w 844658"/>
              <a:gd name="connsiteY3" fmla="*/ 376 h 744294"/>
              <a:gd name="connsiteX4" fmla="*/ 503695 w 844658"/>
              <a:gd name="connsiteY4" fmla="*/ 178606 h 744294"/>
              <a:gd name="connsiteX5" fmla="*/ 635431 w 844658"/>
              <a:gd name="connsiteY5" fmla="*/ 434328 h 744294"/>
              <a:gd name="connsiteX6" fmla="*/ 844658 w 844658"/>
              <a:gd name="connsiteY6" fmla="*/ 744294 h 744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4658" h="744294">
                <a:moveTo>
                  <a:pt x="0" y="682301"/>
                </a:moveTo>
                <a:cubicBezTo>
                  <a:pt x="28413" y="604164"/>
                  <a:pt x="56827" y="526027"/>
                  <a:pt x="85241" y="449827"/>
                </a:cubicBezTo>
                <a:cubicBezTo>
                  <a:pt x="113655" y="373627"/>
                  <a:pt x="130445" y="300010"/>
                  <a:pt x="170482" y="225101"/>
                </a:cubicBezTo>
                <a:cubicBezTo>
                  <a:pt x="210519" y="150192"/>
                  <a:pt x="269930" y="8125"/>
                  <a:pt x="325465" y="376"/>
                </a:cubicBezTo>
                <a:cubicBezTo>
                  <a:pt x="381000" y="-7373"/>
                  <a:pt x="452034" y="106281"/>
                  <a:pt x="503695" y="178606"/>
                </a:cubicBezTo>
                <a:cubicBezTo>
                  <a:pt x="555356" y="250931"/>
                  <a:pt x="578604" y="340047"/>
                  <a:pt x="635431" y="434328"/>
                </a:cubicBezTo>
                <a:cubicBezTo>
                  <a:pt x="692258" y="528609"/>
                  <a:pt x="768458" y="636451"/>
                  <a:pt x="844658" y="744294"/>
                </a:cubicBezTo>
              </a:path>
            </a:pathLst>
          </a:cu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3396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dirty="0">
                <a:solidFill>
                  <a:srgbClr val="818181"/>
                </a:solidFill>
                <a:latin typeface="Eras Medium ITC" panose="020B0602030504020804" pitchFamily="34" charset="0"/>
              </a:rPr>
              <a:t>SPIRAL1 Workshop 2025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/>
              <a:t>Mass, Z  </a:t>
            </a:r>
            <a:r>
              <a:rPr lang="fr-FR" dirty="0" err="1"/>
              <a:t>selection</a:t>
            </a:r>
            <a:r>
              <a:rPr lang="fr-FR" dirty="0"/>
              <a:t> of post </a:t>
            </a:r>
            <a:r>
              <a:rPr lang="fr-FR" dirty="0" err="1"/>
              <a:t>accelerated</a:t>
            </a:r>
            <a:r>
              <a:rPr lang="fr-FR" dirty="0"/>
              <a:t> </a:t>
            </a:r>
            <a:r>
              <a:rPr lang="fr-FR" dirty="0" err="1"/>
              <a:t>beams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BC286-B2FE-44AC-8F25-02BBF4E9D127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30121" y="788008"/>
            <a:ext cx="907882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="1" dirty="0" smtClean="0">
                <a:solidFill>
                  <a:srgbClr val="0070C0"/>
                </a:solidFill>
              </a:rPr>
              <a:t>Light </a:t>
            </a:r>
            <a:r>
              <a:rPr lang="fr-FR" sz="2400" b="1" dirty="0" err="1" smtClean="0">
                <a:solidFill>
                  <a:srgbClr val="0070C0"/>
                </a:solidFill>
              </a:rPr>
              <a:t>beams</a:t>
            </a:r>
            <a:r>
              <a:rPr lang="fr-FR" sz="2400" b="1" dirty="0" smtClean="0">
                <a:solidFill>
                  <a:srgbClr val="0070C0"/>
                </a:solidFill>
              </a:rPr>
              <a:t> </a:t>
            </a:r>
            <a:r>
              <a:rPr lang="fr-FR" sz="2400" b="1" dirty="0" err="1" smtClean="0">
                <a:solidFill>
                  <a:srgbClr val="0070C0"/>
                </a:solidFill>
              </a:rPr>
              <a:t>can</a:t>
            </a:r>
            <a:r>
              <a:rPr lang="fr-FR" sz="2400" b="1" dirty="0" smtClean="0">
                <a:solidFill>
                  <a:srgbClr val="0070C0"/>
                </a:solidFill>
              </a:rPr>
              <a:t> </a:t>
            </a:r>
            <a:r>
              <a:rPr lang="fr-FR" sz="2400" b="1" dirty="0" err="1" smtClean="0">
                <a:solidFill>
                  <a:srgbClr val="0070C0"/>
                </a:solidFill>
              </a:rPr>
              <a:t>be</a:t>
            </a:r>
            <a:r>
              <a:rPr lang="fr-FR" sz="2400" b="1" dirty="0" smtClean="0">
                <a:solidFill>
                  <a:srgbClr val="0070C0"/>
                </a:solidFill>
              </a:rPr>
              <a:t> </a:t>
            </a:r>
            <a:r>
              <a:rPr lang="fr-FR" sz="2400" b="1" dirty="0" err="1" smtClean="0">
                <a:solidFill>
                  <a:srgbClr val="0070C0"/>
                </a:solidFill>
              </a:rPr>
              <a:t>purified</a:t>
            </a:r>
            <a:r>
              <a:rPr lang="fr-FR" sz="2400" b="1" dirty="0" smtClean="0">
                <a:solidFill>
                  <a:srgbClr val="0070C0"/>
                </a:solidFill>
              </a:rPr>
              <a:t> </a:t>
            </a:r>
            <a:r>
              <a:rPr lang="fr-FR" sz="2400" b="1" dirty="0" err="1" smtClean="0">
                <a:solidFill>
                  <a:srgbClr val="0070C0"/>
                </a:solidFill>
              </a:rPr>
              <a:t>most</a:t>
            </a:r>
            <a:r>
              <a:rPr lang="fr-FR" sz="2400" b="1" dirty="0" smtClean="0">
                <a:solidFill>
                  <a:srgbClr val="0070C0"/>
                </a:solidFill>
              </a:rPr>
              <a:t> of time (A&lt;40) : </a:t>
            </a:r>
          </a:p>
          <a:p>
            <a:r>
              <a:rPr lang="fr-FR" sz="2000" b="1" dirty="0">
                <a:solidFill>
                  <a:srgbClr val="0070C0"/>
                </a:solidFill>
              </a:rPr>
              <a:t> </a:t>
            </a:r>
            <a:r>
              <a:rPr lang="fr-FR" sz="2000" b="1" dirty="0" smtClean="0">
                <a:solidFill>
                  <a:srgbClr val="0070C0"/>
                </a:solidFill>
              </a:rPr>
              <a:t>                      </a:t>
            </a:r>
            <a:r>
              <a:rPr lang="fr-FR" sz="2000" b="1" dirty="0" err="1" smtClean="0"/>
              <a:t>Avoid</a:t>
            </a:r>
            <a:r>
              <a:rPr lang="fr-FR" sz="2000" b="1" dirty="0" smtClean="0"/>
              <a:t> stable </a:t>
            </a:r>
            <a:r>
              <a:rPr lang="fr-FR" sz="2000" b="1" dirty="0" err="1" smtClean="0"/>
              <a:t>beams</a:t>
            </a:r>
            <a:r>
              <a:rPr lang="fr-FR" sz="2000" b="1" dirty="0" smtClean="0"/>
              <a:t> at </a:t>
            </a:r>
            <a:r>
              <a:rPr lang="fr-FR" sz="2000" b="1" dirty="0" err="1" smtClean="0">
                <a:latin typeface="Symbol" panose="05050102010706020507" pitchFamily="18" charset="2"/>
              </a:rPr>
              <a:t>d</a:t>
            </a:r>
            <a:r>
              <a:rPr lang="fr-FR" sz="2000" b="1" dirty="0" err="1" smtClean="0"/>
              <a:t>M</a:t>
            </a:r>
            <a:r>
              <a:rPr lang="fr-FR" sz="2000" b="1" dirty="0" smtClean="0"/>
              <a:t>/Q&lt; 0.001  , </a:t>
            </a:r>
            <a:r>
              <a:rPr lang="fr-FR" b="1" dirty="0" err="1" smtClean="0"/>
              <a:t>think</a:t>
            </a:r>
            <a:r>
              <a:rPr lang="fr-FR" b="1" dirty="0" smtClean="0"/>
              <a:t> to standard contaminants</a:t>
            </a:r>
          </a:p>
          <a:p>
            <a:endParaRPr lang="fr-FR" sz="2000" dirty="0" smtClean="0">
              <a:solidFill>
                <a:srgbClr val="0070C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 smtClean="0">
                <a:solidFill>
                  <a:srgbClr val="FF0000"/>
                </a:solidFill>
              </a:rPr>
              <a:t>H</a:t>
            </a:r>
            <a:r>
              <a:rPr lang="fr-FR" sz="2400" b="1" dirty="0" smtClean="0">
                <a:solidFill>
                  <a:srgbClr val="FF0000"/>
                </a:solidFill>
              </a:rPr>
              <a:t>eavy  </a:t>
            </a:r>
            <a:r>
              <a:rPr lang="fr-FR" sz="2400" b="1" dirty="0" err="1" smtClean="0">
                <a:solidFill>
                  <a:srgbClr val="FF0000"/>
                </a:solidFill>
              </a:rPr>
              <a:t>beams</a:t>
            </a:r>
            <a:r>
              <a:rPr lang="fr-FR" sz="2400" b="1" dirty="0" smtClean="0">
                <a:solidFill>
                  <a:srgbClr val="FF0000"/>
                </a:solidFill>
              </a:rPr>
              <a:t>  purification :  CIME cyclotron </a:t>
            </a:r>
            <a:r>
              <a:rPr lang="fr-FR" sz="2400" b="1" dirty="0" err="1" smtClean="0">
                <a:solidFill>
                  <a:srgbClr val="FF0000"/>
                </a:solidFill>
              </a:rPr>
              <a:t>is</a:t>
            </a:r>
            <a:r>
              <a:rPr lang="fr-FR" sz="2400" b="1" dirty="0" smtClean="0">
                <a:solidFill>
                  <a:srgbClr val="FF0000"/>
                </a:solidFill>
              </a:rPr>
              <a:t> not </a:t>
            </a:r>
            <a:r>
              <a:rPr lang="fr-FR" sz="2400" b="1" dirty="0" err="1" smtClean="0">
                <a:solidFill>
                  <a:srgbClr val="FF0000"/>
                </a:solidFill>
              </a:rPr>
              <a:t>sufficient</a:t>
            </a:r>
            <a:endParaRPr lang="fr-FR" sz="2400" b="1" dirty="0" smtClean="0">
              <a:solidFill>
                <a:srgbClr val="FF0000"/>
              </a:solidFill>
            </a:endParaRPr>
          </a:p>
          <a:p>
            <a:r>
              <a:rPr lang="fr-FR" sz="2000" b="1" dirty="0">
                <a:solidFill>
                  <a:srgbClr val="0070C0"/>
                </a:solidFill>
              </a:rPr>
              <a:t> </a:t>
            </a:r>
            <a:r>
              <a:rPr lang="fr-FR" sz="2000" b="1" dirty="0" smtClean="0">
                <a:solidFill>
                  <a:srgbClr val="0070C0"/>
                </a:solidFill>
              </a:rPr>
              <a:t>     </a:t>
            </a:r>
            <a:r>
              <a:rPr lang="fr-FR" sz="2000" b="1" dirty="0" err="1" smtClean="0">
                <a:solidFill>
                  <a:srgbClr val="0070C0"/>
                </a:solidFill>
              </a:rPr>
              <a:t>Only</a:t>
            </a:r>
            <a:r>
              <a:rPr lang="fr-FR" sz="2000" b="1" dirty="0" smtClean="0">
                <a:solidFill>
                  <a:srgbClr val="0070C0"/>
                </a:solidFill>
              </a:rPr>
              <a:t> a </a:t>
            </a:r>
            <a:r>
              <a:rPr lang="fr-FR" sz="2000" b="1" dirty="0" err="1" smtClean="0">
                <a:solidFill>
                  <a:srgbClr val="0070C0"/>
                </a:solidFill>
              </a:rPr>
              <a:t>possiblity</a:t>
            </a:r>
            <a:r>
              <a:rPr lang="fr-FR" sz="2000" b="1" dirty="0" smtClean="0">
                <a:solidFill>
                  <a:srgbClr val="0070C0"/>
                </a:solidFill>
              </a:rPr>
              <a:t> at high </a:t>
            </a:r>
            <a:r>
              <a:rPr lang="fr-FR" sz="2000" b="1" dirty="0" err="1" smtClean="0">
                <a:solidFill>
                  <a:srgbClr val="0070C0"/>
                </a:solidFill>
              </a:rPr>
              <a:t>energy</a:t>
            </a:r>
            <a:r>
              <a:rPr lang="fr-FR" sz="2000" b="1" dirty="0" smtClean="0">
                <a:solidFill>
                  <a:srgbClr val="0070C0"/>
                </a:solidFill>
              </a:rPr>
              <a:t> </a:t>
            </a:r>
            <a:r>
              <a:rPr lang="fr-FR" sz="2000" b="1" dirty="0" err="1" smtClean="0">
                <a:solidFill>
                  <a:srgbClr val="0070C0"/>
                </a:solidFill>
              </a:rPr>
              <a:t>with</a:t>
            </a:r>
            <a:r>
              <a:rPr lang="fr-FR" sz="2000" b="1" dirty="0" smtClean="0">
                <a:solidFill>
                  <a:srgbClr val="0070C0"/>
                </a:solidFill>
              </a:rPr>
              <a:t> stripping</a:t>
            </a:r>
          </a:p>
          <a:p>
            <a:pPr lvl="1"/>
            <a:r>
              <a:rPr lang="fr-FR" sz="2000" b="1" dirty="0" smtClean="0"/>
              <a:t>      (but </a:t>
            </a:r>
            <a:r>
              <a:rPr lang="fr-FR" sz="2000" b="1" dirty="0" err="1" smtClean="0"/>
              <a:t>low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efficiency</a:t>
            </a:r>
            <a:r>
              <a:rPr lang="fr-FR" sz="2000" b="1" dirty="0" smtClean="0"/>
              <a:t> at </a:t>
            </a:r>
            <a:r>
              <a:rPr lang="fr-FR" sz="2000" b="1" dirty="0" err="1" smtClean="0"/>
              <a:t>low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energy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limit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strongly</a:t>
            </a:r>
            <a:r>
              <a:rPr lang="fr-FR" sz="2000" b="1" dirty="0" smtClean="0"/>
              <a:t>, the </a:t>
            </a:r>
            <a:r>
              <a:rPr lang="fr-FR" sz="2000" b="1" dirty="0" err="1" smtClean="0"/>
              <a:t>applicability</a:t>
            </a:r>
            <a:r>
              <a:rPr lang="fr-FR" sz="2000" b="1" dirty="0" smtClean="0"/>
              <a:t> of the </a:t>
            </a:r>
            <a:r>
              <a:rPr lang="fr-FR" sz="2000" b="1" dirty="0" err="1" smtClean="0"/>
              <a:t>method</a:t>
            </a:r>
            <a:r>
              <a:rPr lang="fr-FR" sz="2000" b="1" dirty="0" smtClean="0"/>
              <a:t> :    ex  for Nickel*, no solution </a:t>
            </a:r>
            <a:r>
              <a:rPr lang="fr-FR" sz="2000" b="1" dirty="0" err="1" smtClean="0"/>
              <a:t>under</a:t>
            </a:r>
            <a:r>
              <a:rPr lang="fr-FR" sz="2000" b="1" dirty="0" smtClean="0"/>
              <a:t> 15MeV/A</a:t>
            </a:r>
            <a:endParaRPr lang="fr-FR" sz="2000" b="1" dirty="0"/>
          </a:p>
          <a:p>
            <a:endParaRPr lang="fr-FR" sz="2000" b="1" dirty="0" smtClean="0">
              <a:solidFill>
                <a:srgbClr val="0070C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b="1" dirty="0">
                <a:solidFill>
                  <a:srgbClr val="0070C0"/>
                </a:solidFill>
              </a:rPr>
              <a:t> </a:t>
            </a:r>
            <a:r>
              <a:rPr lang="fr-FR" sz="2400" b="1" dirty="0" smtClean="0">
                <a:solidFill>
                  <a:srgbClr val="0070C0"/>
                </a:solidFill>
              </a:rPr>
              <a:t>Source </a:t>
            </a:r>
            <a:r>
              <a:rPr lang="fr-FR" sz="2400" b="1" dirty="0" err="1" smtClean="0">
                <a:solidFill>
                  <a:srgbClr val="0070C0"/>
                </a:solidFill>
              </a:rPr>
              <a:t>selectivity</a:t>
            </a:r>
            <a:r>
              <a:rPr lang="fr-FR" sz="2400" b="1" dirty="0" smtClean="0">
                <a:solidFill>
                  <a:srgbClr val="0070C0"/>
                </a:solidFill>
              </a:rPr>
              <a:t>  </a:t>
            </a:r>
            <a:r>
              <a:rPr lang="fr-FR" sz="2400" b="1" dirty="0" err="1" smtClean="0">
                <a:solidFill>
                  <a:srgbClr val="0070C0"/>
                </a:solidFill>
              </a:rPr>
              <a:t>is</a:t>
            </a:r>
            <a:r>
              <a:rPr lang="fr-FR" sz="2400" b="1" dirty="0" smtClean="0">
                <a:solidFill>
                  <a:srgbClr val="0070C0"/>
                </a:solidFill>
              </a:rPr>
              <a:t> </a:t>
            </a:r>
            <a:r>
              <a:rPr lang="fr-FR" sz="2400" b="1" dirty="0" err="1" smtClean="0">
                <a:solidFill>
                  <a:srgbClr val="0070C0"/>
                </a:solidFill>
              </a:rPr>
              <a:t>always</a:t>
            </a:r>
            <a:r>
              <a:rPr lang="fr-FR" sz="2400" b="1" dirty="0" smtClean="0">
                <a:solidFill>
                  <a:srgbClr val="0070C0"/>
                </a:solidFill>
              </a:rPr>
              <a:t> </a:t>
            </a:r>
            <a:r>
              <a:rPr lang="fr-FR" sz="2400" b="1" dirty="0" err="1" smtClean="0">
                <a:solidFill>
                  <a:srgbClr val="0070C0"/>
                </a:solidFill>
              </a:rPr>
              <a:t>desirable</a:t>
            </a:r>
            <a:endParaRPr lang="fr-FR" sz="2400" b="1" dirty="0" smtClean="0">
              <a:solidFill>
                <a:srgbClr val="0070C0"/>
              </a:solidFill>
            </a:endParaRPr>
          </a:p>
          <a:p>
            <a:r>
              <a:rPr lang="fr-FR" sz="2000" b="1" dirty="0" err="1" smtClean="0">
                <a:solidFill>
                  <a:srgbClr val="002060"/>
                </a:solidFill>
              </a:rPr>
              <a:t>Nanogan</a:t>
            </a:r>
            <a:r>
              <a:rPr lang="fr-FR" sz="2000" b="1" dirty="0" smtClean="0">
                <a:solidFill>
                  <a:srgbClr val="002060"/>
                </a:solidFill>
              </a:rPr>
              <a:t> :  select </a:t>
            </a:r>
            <a:r>
              <a:rPr lang="fr-FR" sz="2000" b="1" dirty="0" err="1" smtClean="0">
                <a:solidFill>
                  <a:srgbClr val="002060"/>
                </a:solidFill>
              </a:rPr>
              <a:t>only</a:t>
            </a:r>
            <a:r>
              <a:rPr lang="fr-FR" sz="2000" b="1" dirty="0" smtClean="0">
                <a:solidFill>
                  <a:srgbClr val="002060"/>
                </a:solidFill>
              </a:rPr>
              <a:t> </a:t>
            </a:r>
            <a:r>
              <a:rPr lang="fr-FR" sz="2000" b="1" dirty="0" err="1" smtClean="0">
                <a:solidFill>
                  <a:srgbClr val="002060"/>
                </a:solidFill>
              </a:rPr>
              <a:t>gazeous</a:t>
            </a:r>
            <a:r>
              <a:rPr lang="fr-FR" sz="2000" b="1" dirty="0" smtClean="0">
                <a:solidFill>
                  <a:srgbClr val="002060"/>
                </a:solidFill>
              </a:rPr>
              <a:t> atomes or </a:t>
            </a:r>
            <a:r>
              <a:rPr lang="fr-FR" sz="2000" b="1" dirty="0" err="1" smtClean="0">
                <a:solidFill>
                  <a:srgbClr val="002060"/>
                </a:solidFill>
              </a:rPr>
              <a:t>molecules</a:t>
            </a:r>
            <a:endParaRPr lang="fr-FR" sz="2000" b="1" dirty="0" smtClean="0">
              <a:solidFill>
                <a:srgbClr val="002060"/>
              </a:solidFill>
            </a:endParaRPr>
          </a:p>
          <a:p>
            <a:r>
              <a:rPr lang="fr-FR" sz="2000" b="1" dirty="0" smtClean="0">
                <a:solidFill>
                  <a:srgbClr val="C00000"/>
                </a:solidFill>
              </a:rPr>
              <a:t>1+// N+  </a:t>
            </a:r>
            <a:r>
              <a:rPr lang="fr-FR" sz="2000" b="1" dirty="0" err="1" smtClean="0">
                <a:solidFill>
                  <a:srgbClr val="C00000"/>
                </a:solidFill>
              </a:rPr>
              <a:t>with</a:t>
            </a:r>
            <a:r>
              <a:rPr lang="fr-FR" sz="2000" b="1" dirty="0" smtClean="0">
                <a:solidFill>
                  <a:srgbClr val="C00000"/>
                </a:solidFill>
              </a:rPr>
              <a:t>   (</a:t>
            </a:r>
            <a:r>
              <a:rPr lang="fr-FR" sz="2000" b="1" dirty="0" err="1" smtClean="0">
                <a:solidFill>
                  <a:srgbClr val="C00000"/>
                </a:solidFill>
              </a:rPr>
              <a:t>febiad</a:t>
            </a:r>
            <a:r>
              <a:rPr lang="fr-FR" sz="2000" b="1" dirty="0" smtClean="0">
                <a:solidFill>
                  <a:srgbClr val="C00000"/>
                </a:solidFill>
              </a:rPr>
              <a:t> +ECR booster) </a:t>
            </a:r>
            <a:r>
              <a:rPr lang="fr-FR" sz="2000" b="1" dirty="0" err="1" smtClean="0">
                <a:solidFill>
                  <a:srgbClr val="C00000"/>
                </a:solidFill>
              </a:rPr>
              <a:t>produces</a:t>
            </a:r>
            <a:r>
              <a:rPr lang="fr-FR" sz="2000" b="1" dirty="0" smtClean="0">
                <a:solidFill>
                  <a:srgbClr val="C00000"/>
                </a:solidFill>
              </a:rPr>
              <a:t> </a:t>
            </a:r>
            <a:r>
              <a:rPr lang="fr-FR" sz="2000" b="1" dirty="0" err="1" smtClean="0">
                <a:solidFill>
                  <a:srgbClr val="C00000"/>
                </a:solidFill>
              </a:rPr>
              <a:t>many</a:t>
            </a:r>
            <a:r>
              <a:rPr lang="fr-FR" sz="2000" b="1" dirty="0" smtClean="0">
                <a:solidFill>
                  <a:srgbClr val="C00000"/>
                </a:solidFill>
              </a:rPr>
              <a:t> contaminants</a:t>
            </a:r>
          </a:p>
          <a:p>
            <a:endParaRPr lang="fr-FR" sz="2000" b="1" dirty="0">
              <a:solidFill>
                <a:srgbClr val="0070C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="1" dirty="0" smtClean="0">
                <a:solidFill>
                  <a:srgbClr val="FF0000"/>
                </a:solidFill>
              </a:rPr>
              <a:t>Stable contaminants are </a:t>
            </a:r>
            <a:r>
              <a:rPr lang="fr-FR" sz="2400" b="1" dirty="0" err="1" smtClean="0">
                <a:solidFill>
                  <a:srgbClr val="FF0000"/>
                </a:solidFill>
              </a:rPr>
              <a:t>very</a:t>
            </a:r>
            <a:r>
              <a:rPr lang="fr-FR" sz="2400" b="1" dirty="0" smtClean="0">
                <a:solidFill>
                  <a:srgbClr val="FF0000"/>
                </a:solidFill>
              </a:rPr>
              <a:t> </a:t>
            </a:r>
            <a:r>
              <a:rPr lang="fr-FR" sz="2400" b="1" dirty="0" err="1" smtClean="0">
                <a:solidFill>
                  <a:srgbClr val="FF0000"/>
                </a:solidFill>
              </a:rPr>
              <a:t>dangerous</a:t>
            </a:r>
            <a:r>
              <a:rPr lang="fr-FR" sz="2000" b="1" dirty="0" smtClean="0">
                <a:solidFill>
                  <a:srgbClr val="FF0000"/>
                </a:solidFill>
              </a:rPr>
              <a:t> </a:t>
            </a:r>
            <a:r>
              <a:rPr lang="fr-FR" sz="2000" b="1" dirty="0" err="1" smtClean="0">
                <a:solidFill>
                  <a:srgbClr val="FF0000"/>
                </a:solidFill>
              </a:rPr>
              <a:t>because</a:t>
            </a:r>
            <a:r>
              <a:rPr lang="fr-FR" sz="2000" b="1" dirty="0" smtClean="0">
                <a:solidFill>
                  <a:srgbClr val="FF0000"/>
                </a:solidFill>
              </a:rPr>
              <a:t> of </a:t>
            </a:r>
            <a:r>
              <a:rPr lang="fr-FR" sz="2000" b="1" dirty="0" err="1" smtClean="0">
                <a:solidFill>
                  <a:srgbClr val="FF0000"/>
                </a:solidFill>
              </a:rPr>
              <a:t>their</a:t>
            </a:r>
            <a:r>
              <a:rPr lang="fr-FR" sz="2000" b="1" dirty="0" smtClean="0">
                <a:solidFill>
                  <a:srgbClr val="FF0000"/>
                </a:solidFill>
              </a:rPr>
              <a:t> </a:t>
            </a:r>
            <a:r>
              <a:rPr lang="fr-FR" sz="2000" b="1" dirty="0" err="1" smtClean="0">
                <a:solidFill>
                  <a:srgbClr val="FF0000"/>
                </a:solidFill>
              </a:rPr>
              <a:t>intensity</a:t>
            </a:r>
            <a:endParaRPr lang="fr-FR" sz="2000" b="1" dirty="0" smtClean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87875" y="0"/>
            <a:ext cx="66547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>
                <a:solidFill>
                  <a:schemeClr val="bg1">
                    <a:lumMod val="95000"/>
                  </a:schemeClr>
                </a:solidFill>
              </a:rPr>
              <a:t>Conclusion : purification of post-</a:t>
            </a:r>
            <a:r>
              <a:rPr lang="fr-FR" sz="2400" dirty="0" err="1" smtClean="0">
                <a:solidFill>
                  <a:schemeClr val="bg1">
                    <a:lumMod val="95000"/>
                  </a:schemeClr>
                </a:solidFill>
              </a:rPr>
              <a:t>accelerated</a:t>
            </a:r>
            <a:r>
              <a:rPr lang="fr-FR" sz="2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fr-FR" sz="2400" dirty="0" err="1" smtClean="0">
                <a:solidFill>
                  <a:schemeClr val="bg1">
                    <a:lumMod val="95000"/>
                  </a:schemeClr>
                </a:solidFill>
              </a:rPr>
              <a:t>beams</a:t>
            </a:r>
            <a:endParaRPr lang="fr-FR" sz="24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8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dirty="0">
                <a:solidFill>
                  <a:srgbClr val="818181"/>
                </a:solidFill>
                <a:latin typeface="Eras Medium ITC" panose="020B0602030504020804" pitchFamily="34" charset="0"/>
              </a:rPr>
              <a:t>SPIRAL1 Workshop 2025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/>
              <a:t>Mass, Z  </a:t>
            </a:r>
            <a:r>
              <a:rPr lang="fr-FR" dirty="0" err="1"/>
              <a:t>selection</a:t>
            </a:r>
            <a:r>
              <a:rPr lang="fr-FR" dirty="0"/>
              <a:t> of post </a:t>
            </a:r>
            <a:r>
              <a:rPr lang="fr-FR" dirty="0" err="1"/>
              <a:t>accelerated</a:t>
            </a:r>
            <a:r>
              <a:rPr lang="fr-FR" dirty="0"/>
              <a:t> </a:t>
            </a:r>
            <a:r>
              <a:rPr lang="fr-FR" dirty="0" err="1"/>
              <a:t>beams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BC286-B2FE-44AC-8F25-02BBF4E9D127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4294967295"/>
          </p:nvPr>
        </p:nvSpPr>
        <p:spPr>
          <a:xfrm>
            <a:off x="103209" y="724691"/>
            <a:ext cx="9761084" cy="658964"/>
          </a:xfrm>
        </p:spPr>
        <p:txBody>
          <a:bodyPr/>
          <a:lstStyle/>
          <a:p>
            <a:pPr marL="0" indent="0">
              <a:buNone/>
            </a:pPr>
            <a:endParaRPr lang="fr-FR" dirty="0" smtClean="0"/>
          </a:p>
          <a:p>
            <a:endParaRPr lang="fr-FR" dirty="0"/>
          </a:p>
          <a:p>
            <a:r>
              <a:rPr lang="fr-FR" sz="2800" dirty="0" smtClean="0"/>
              <a:t>CIME </a:t>
            </a:r>
            <a:r>
              <a:rPr lang="fr-FR" sz="2800" dirty="0" err="1" smtClean="0"/>
              <a:t>Properties</a:t>
            </a:r>
            <a:endParaRPr lang="fr-FR" sz="2800" dirty="0" smtClean="0"/>
          </a:p>
          <a:p>
            <a:r>
              <a:rPr lang="fr-FR" sz="2800" dirty="0" err="1" smtClean="0"/>
              <a:t>Typical</a:t>
            </a:r>
            <a:r>
              <a:rPr lang="fr-FR" sz="2800" dirty="0" smtClean="0"/>
              <a:t> pollutions </a:t>
            </a:r>
            <a:r>
              <a:rPr lang="fr-FR" sz="2800" dirty="0" err="1" smtClean="0"/>
              <a:t>induced</a:t>
            </a:r>
            <a:r>
              <a:rPr lang="fr-FR" sz="2800" dirty="0" smtClean="0"/>
              <a:t> by the charge booster // </a:t>
            </a:r>
            <a:r>
              <a:rPr lang="fr-FR" sz="2800" dirty="0" err="1" smtClean="0"/>
              <a:t>Febiad</a:t>
            </a:r>
            <a:r>
              <a:rPr lang="fr-FR" sz="2800" dirty="0" smtClean="0"/>
              <a:t> // </a:t>
            </a:r>
            <a:r>
              <a:rPr lang="fr-FR" sz="2800" dirty="0" err="1" smtClean="0"/>
              <a:t>Nanogan</a:t>
            </a:r>
            <a:endParaRPr lang="fr-FR" sz="2800" dirty="0" smtClean="0"/>
          </a:p>
          <a:p>
            <a:r>
              <a:rPr lang="fr-FR" sz="2800" dirty="0" err="1" smtClean="0"/>
              <a:t>Improving</a:t>
            </a:r>
            <a:r>
              <a:rPr lang="fr-FR" sz="2800" dirty="0" smtClean="0"/>
              <a:t> </a:t>
            </a:r>
            <a:r>
              <a:rPr lang="fr-FR" sz="2800" dirty="0" err="1" smtClean="0"/>
              <a:t>resolution</a:t>
            </a:r>
            <a:r>
              <a:rPr lang="fr-FR" sz="2800" dirty="0" smtClean="0"/>
              <a:t> in Cime : </a:t>
            </a:r>
            <a:r>
              <a:rPr lang="fr-FR" sz="2800" dirty="0" err="1" smtClean="0"/>
              <a:t>slight</a:t>
            </a:r>
            <a:r>
              <a:rPr lang="fr-FR" sz="2800" dirty="0" smtClean="0"/>
              <a:t> </a:t>
            </a:r>
            <a:r>
              <a:rPr lang="fr-FR" sz="2800" dirty="0" smtClean="0"/>
              <a:t>gains are </a:t>
            </a:r>
            <a:r>
              <a:rPr lang="fr-FR" sz="2800" dirty="0" smtClean="0"/>
              <a:t>possible</a:t>
            </a:r>
            <a:endParaRPr lang="en-GB" sz="2800" dirty="0"/>
          </a:p>
        </p:txBody>
      </p:sp>
      <p:sp>
        <p:nvSpPr>
          <p:cNvPr id="7" name="Rectangle 6"/>
          <p:cNvSpPr/>
          <p:nvPr/>
        </p:nvSpPr>
        <p:spPr>
          <a:xfrm>
            <a:off x="103209" y="37346"/>
            <a:ext cx="203292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</a:rPr>
              <a:t>A</a:t>
            </a:r>
            <a:r>
              <a:rPr lang="fr-FR" sz="2400" dirty="0" smtClean="0">
                <a:solidFill>
                  <a:schemeClr val="bg1"/>
                </a:solidFill>
              </a:rPr>
              <a:t>dditive </a:t>
            </a:r>
            <a:r>
              <a:rPr lang="fr-FR" sz="2400" dirty="0">
                <a:solidFill>
                  <a:schemeClr val="bg1"/>
                </a:solidFill>
              </a:rPr>
              <a:t>slides</a:t>
            </a:r>
          </a:p>
          <a:p>
            <a:endParaRPr lang="fr-FR" sz="24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589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dirty="0">
                <a:solidFill>
                  <a:srgbClr val="818181"/>
                </a:solidFill>
                <a:latin typeface="Eras Medium ITC" panose="020B0602030504020804" pitchFamily="34" charset="0"/>
              </a:rPr>
              <a:t>SPIRAL1 Workshop 2025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z="1050" dirty="0"/>
              <a:t>Mass, Z  </a:t>
            </a:r>
            <a:r>
              <a:rPr lang="fr-FR" sz="1050" dirty="0" err="1"/>
              <a:t>selection</a:t>
            </a:r>
            <a:r>
              <a:rPr lang="fr-FR" sz="1050" dirty="0"/>
              <a:t> of post </a:t>
            </a:r>
            <a:r>
              <a:rPr lang="fr-FR" sz="1050" dirty="0" err="1"/>
              <a:t>accelerated</a:t>
            </a:r>
            <a:r>
              <a:rPr lang="fr-FR" sz="1050" dirty="0"/>
              <a:t> </a:t>
            </a:r>
            <a:r>
              <a:rPr lang="fr-FR" sz="1050" dirty="0" err="1"/>
              <a:t>beams</a:t>
            </a:r>
            <a:endParaRPr lang="fr-FR" sz="105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BC286-B2FE-44AC-8F25-02BBF4E9D127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fr-FR" dirty="0">
                <a:solidFill>
                  <a:schemeClr val="bg1">
                    <a:lumMod val="95000"/>
                  </a:schemeClr>
                </a:solidFill>
              </a:rPr>
              <a:t>CIME CYCLOTRON </a:t>
            </a:r>
          </a:p>
          <a:p>
            <a:pPr marL="0" indent="0">
              <a:buNone/>
            </a:pPr>
            <a:r>
              <a:rPr lang="fr-FR" dirty="0" smtClean="0">
                <a:solidFill>
                  <a:srgbClr val="CCC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dirty="0">
              <a:solidFill>
                <a:srgbClr val="CCCC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space réservé du numéro de diapositive 1"/>
          <p:cNvSpPr txBox="1">
            <a:spLocks/>
          </p:cNvSpPr>
          <p:nvPr/>
        </p:nvSpPr>
        <p:spPr>
          <a:xfrm>
            <a:off x="7239000" y="62484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364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1" algn="l" defTabSz="914364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4" algn="l" defTabSz="914364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914364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914364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914364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914364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914364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914364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E4191645-F512-4646-87C2-9E04434CBB56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en-GB">
              <a:solidFill>
                <a:srgbClr val="000000"/>
              </a:solidFill>
            </a:endParaRPr>
          </a:p>
        </p:txBody>
      </p:sp>
      <p:pic>
        <p:nvPicPr>
          <p:cNvPr id="9" name="Image 25" descr="cim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0785" y="968255"/>
            <a:ext cx="1014162" cy="999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ZoneTexte 9"/>
          <p:cNvSpPr txBox="1"/>
          <p:nvPr/>
        </p:nvSpPr>
        <p:spPr>
          <a:xfrm>
            <a:off x="4445618" y="505603"/>
            <a:ext cx="549071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 </a:t>
            </a:r>
            <a:r>
              <a:rPr lang="fr-FR" b="1" dirty="0" smtClean="0"/>
              <a:t>CIME CYCLOTRON  (H=2,3,4,5      </a:t>
            </a:r>
            <a:r>
              <a:rPr lang="fr-FR" b="1" dirty="0" err="1" smtClean="0">
                <a:solidFill>
                  <a:srgbClr val="FF0000"/>
                </a:solidFill>
              </a:rPr>
              <a:t>marginally</a:t>
            </a:r>
            <a:r>
              <a:rPr lang="fr-FR" b="1" dirty="0" smtClean="0">
                <a:solidFill>
                  <a:srgbClr val="FF0000"/>
                </a:solidFill>
              </a:rPr>
              <a:t> H=6</a:t>
            </a:r>
            <a:r>
              <a:rPr lang="fr-FR" b="1" dirty="0" smtClean="0"/>
              <a:t>)</a:t>
            </a:r>
          </a:p>
          <a:p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M/q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resolution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function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turn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Harmonic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251520" y="5733256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 compact </a:t>
            </a:r>
            <a:r>
              <a:rPr lang="fr-FR" dirty="0" err="1" smtClean="0"/>
              <a:t>cyclo</a:t>
            </a:r>
            <a:r>
              <a:rPr lang="fr-FR" dirty="0" smtClean="0"/>
              <a:t>  K</a:t>
            </a:r>
            <a:r>
              <a:rPr lang="fr-FR" sz="1600" dirty="0" smtClean="0"/>
              <a:t>b</a:t>
            </a:r>
            <a:r>
              <a:rPr lang="fr-FR" i="1" dirty="0" smtClean="0"/>
              <a:t> </a:t>
            </a:r>
            <a:r>
              <a:rPr lang="fr-FR" dirty="0" smtClean="0"/>
              <a:t>=265</a:t>
            </a:r>
          </a:p>
          <a:p>
            <a:r>
              <a:rPr lang="fr-FR" dirty="0" smtClean="0"/>
              <a:t>For radioactive ions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5148064" y="6165304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2 </a:t>
            </a:r>
            <a:r>
              <a:rPr lang="fr-FR" dirty="0" err="1" smtClean="0"/>
              <a:t>Separated</a:t>
            </a:r>
            <a:r>
              <a:rPr lang="fr-FR" dirty="0" smtClean="0"/>
              <a:t> </a:t>
            </a:r>
            <a:r>
              <a:rPr lang="fr-FR" dirty="0" err="1" smtClean="0"/>
              <a:t>Sectors</a:t>
            </a:r>
            <a:r>
              <a:rPr lang="fr-FR" dirty="0" smtClean="0"/>
              <a:t> cyclotrons  K</a:t>
            </a:r>
            <a:r>
              <a:rPr lang="fr-FR" sz="1600" dirty="0" smtClean="0"/>
              <a:t>b</a:t>
            </a:r>
            <a:r>
              <a:rPr lang="fr-FR" i="1" dirty="0" smtClean="0"/>
              <a:t> </a:t>
            </a:r>
            <a:r>
              <a:rPr lang="fr-FR" dirty="0" smtClean="0"/>
              <a:t>=380 MeV</a:t>
            </a:r>
            <a:endParaRPr lang="fr-FR" dirty="0"/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5044974"/>
              </p:ext>
            </p:extLst>
          </p:nvPr>
        </p:nvGraphicFramePr>
        <p:xfrm>
          <a:off x="4191675" y="1111465"/>
          <a:ext cx="5744657" cy="2496907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623754">
                  <a:extLst>
                    <a:ext uri="{9D8B030D-6E8A-4147-A177-3AD203B41FA5}">
                      <a16:colId xmlns:a16="http://schemas.microsoft.com/office/drawing/2014/main" val="3822859127"/>
                    </a:ext>
                  </a:extLst>
                </a:gridCol>
                <a:gridCol w="1110240">
                  <a:extLst>
                    <a:ext uri="{9D8B030D-6E8A-4147-A177-3AD203B41FA5}">
                      <a16:colId xmlns:a16="http://schemas.microsoft.com/office/drawing/2014/main" val="3530703162"/>
                    </a:ext>
                  </a:extLst>
                </a:gridCol>
                <a:gridCol w="1625176">
                  <a:extLst>
                    <a:ext uri="{9D8B030D-6E8A-4147-A177-3AD203B41FA5}">
                      <a16:colId xmlns:a16="http://schemas.microsoft.com/office/drawing/2014/main" val="962445914"/>
                    </a:ext>
                  </a:extLst>
                </a:gridCol>
                <a:gridCol w="1265290">
                  <a:extLst>
                    <a:ext uri="{9D8B030D-6E8A-4147-A177-3AD203B41FA5}">
                      <a16:colId xmlns:a16="http://schemas.microsoft.com/office/drawing/2014/main" val="4148768546"/>
                    </a:ext>
                  </a:extLst>
                </a:gridCol>
                <a:gridCol w="1120197">
                  <a:extLst>
                    <a:ext uri="{9D8B030D-6E8A-4147-A177-3AD203B41FA5}">
                      <a16:colId xmlns:a16="http://schemas.microsoft.com/office/drawing/2014/main" val="4153815276"/>
                    </a:ext>
                  </a:extLst>
                </a:gridCol>
              </a:tblGrid>
              <a:tr h="494667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cyclotron CIME                                 </a:t>
                      </a:r>
                      <a:r>
                        <a:rPr lang="fr-FR" sz="1600" dirty="0" smtClean="0">
                          <a:effectLst/>
                        </a:rPr>
                        <a:t>Bro</a:t>
                      </a:r>
                      <a:r>
                        <a:rPr lang="fr-FR" sz="1600" baseline="-25000" dirty="0" smtClean="0">
                          <a:effectLst/>
                        </a:rPr>
                        <a:t>max</a:t>
                      </a:r>
                      <a:r>
                        <a:rPr lang="fr-FR" sz="1600" dirty="0" smtClean="0">
                          <a:effectLst/>
                        </a:rPr>
                        <a:t>#2.4 </a:t>
                      </a:r>
                      <a:r>
                        <a:rPr lang="fr-FR" sz="1600" dirty="0" err="1">
                          <a:effectLst/>
                        </a:rPr>
                        <a:t>T.m</a:t>
                      </a:r>
                      <a:endParaRPr lang="en-GB" sz="1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 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4774368"/>
                  </a:ext>
                </a:extLst>
              </a:tr>
              <a:tr h="659400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50" dirty="0">
                          <a:effectLst/>
                        </a:rPr>
                        <a:t>  </a:t>
                      </a:r>
                      <a:r>
                        <a:rPr lang="fr-FR" sz="1100" dirty="0">
                          <a:effectLst/>
                        </a:rPr>
                        <a:t>Harmonique et </a:t>
                      </a:r>
                      <a:r>
                        <a:rPr lang="fr-FR" sz="1100" dirty="0" err="1">
                          <a:effectLst/>
                        </a:rPr>
                        <a:t>inflecteur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Energies en MeV/A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Nombre de tours Nt</a:t>
                      </a:r>
                      <a:endParaRPr lang="en-GB" sz="14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  (Nominal)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Résolution</a:t>
                      </a:r>
                      <a:endParaRPr lang="en-GB" sz="14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Nominale</a:t>
                      </a:r>
                      <a:endParaRPr lang="en-GB" sz="14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1/2pHNtour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36701617"/>
                  </a:ext>
                </a:extLst>
              </a:tr>
              <a:tr h="4396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solidFill>
                            <a:srgbClr val="FF0000"/>
                          </a:solidFill>
                          <a:effectLst/>
                        </a:rPr>
                        <a:t>H=6</a:t>
                      </a:r>
                      <a:endParaRPr lang="en-GB" sz="1200" dirty="0" smtClean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rgbClr val="FF0000"/>
                          </a:solidFill>
                          <a:effectLst/>
                        </a:rPr>
                        <a:t>r = 45mm</a:t>
                      </a:r>
                      <a:endParaRPr lang="en-GB" sz="14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rgbClr val="FF0000"/>
                          </a:solidFill>
                          <a:effectLst/>
                        </a:rPr>
                        <a:t>[ 1.20 ,  1.70]</a:t>
                      </a:r>
                      <a:endParaRPr lang="en-GB" sz="14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solidFill>
                            <a:srgbClr val="FF0000"/>
                          </a:solidFill>
                          <a:effectLst/>
                        </a:rPr>
                        <a:t>80 (</a:t>
                      </a:r>
                      <a:r>
                        <a:rPr lang="fr-FR" sz="1400" dirty="0" err="1" smtClean="0">
                          <a:solidFill>
                            <a:srgbClr val="FF0000"/>
                          </a:solidFill>
                          <a:effectLst/>
                        </a:rPr>
                        <a:t>low</a:t>
                      </a:r>
                      <a:r>
                        <a:rPr lang="fr-FR" sz="1400" dirty="0" smtClean="0">
                          <a:solidFill>
                            <a:srgbClr val="FF0000"/>
                          </a:solidFill>
                          <a:effectLst/>
                        </a:rPr>
                        <a:t> transmission)</a:t>
                      </a:r>
                      <a:endParaRPr lang="en-GB" sz="1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  <a:effectLst/>
                        </a:rPr>
                        <a:t>3.3 10</a:t>
                      </a:r>
                      <a:r>
                        <a:rPr lang="en-GB" sz="1400" baseline="30000" dirty="0">
                          <a:solidFill>
                            <a:srgbClr val="FF0000"/>
                          </a:solidFill>
                          <a:effectLst/>
                        </a:rPr>
                        <a:t>-4</a:t>
                      </a:r>
                      <a:endParaRPr lang="en-GB" sz="1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54092948"/>
                  </a:ext>
                </a:extLst>
              </a:tr>
              <a:tr h="2198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H=5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r = 45 mm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[ 1.70 ,  3.93]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101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3.1 10</a:t>
                      </a:r>
                      <a:r>
                        <a:rPr lang="en-GB" sz="1400" baseline="30000" dirty="0">
                          <a:effectLst/>
                        </a:rPr>
                        <a:t>-4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23284353"/>
                  </a:ext>
                </a:extLst>
              </a:tr>
              <a:tr h="2198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H=4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r=45 ou 34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[ 2.72,   6.20]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121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3.2 10</a:t>
                      </a:r>
                      <a:r>
                        <a:rPr lang="en-GB" sz="1400" baseline="30000">
                          <a:effectLst/>
                        </a:rPr>
                        <a:t>-4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03696023"/>
                  </a:ext>
                </a:extLst>
              </a:tr>
              <a:tr h="2198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H=3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r=45 ou 34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[ 4.85 ,  11.0]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280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1.8 10</a:t>
                      </a:r>
                      <a:r>
                        <a:rPr lang="fr-FR" sz="1600" baseline="30000" dirty="0">
                          <a:effectLst/>
                        </a:rPr>
                        <a:t>-4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62680237"/>
                  </a:ext>
                </a:extLst>
              </a:tr>
              <a:tr h="2198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H=2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r=34mm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[ 11.0 ,  25.0]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330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2.2 10</a:t>
                      </a:r>
                      <a:r>
                        <a:rPr lang="fr-FR" sz="1400" baseline="30000" dirty="0">
                          <a:effectLst/>
                        </a:rPr>
                        <a:t>-4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17374540"/>
                  </a:ext>
                </a:extLst>
              </a:tr>
            </a:tbl>
          </a:graphicData>
        </a:graphic>
      </p:graphicFrame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3195919" y="1400071"/>
            <a:ext cx="1016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4" name="ZoneTexte 13"/>
          <p:cNvSpPr txBox="1"/>
          <p:nvPr/>
        </p:nvSpPr>
        <p:spPr>
          <a:xfrm>
            <a:off x="0" y="505603"/>
            <a:ext cx="3195919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 smtClean="0"/>
              <a:t>Energy</a:t>
            </a:r>
            <a:r>
              <a:rPr lang="fr-FR" sz="2400" dirty="0" smtClean="0"/>
              <a:t> </a:t>
            </a:r>
            <a:r>
              <a:rPr lang="fr-FR" sz="2400" dirty="0" err="1" smtClean="0"/>
              <a:t>limit</a:t>
            </a:r>
            <a:r>
              <a:rPr lang="fr-FR" sz="2400" dirty="0" smtClean="0"/>
              <a:t> </a:t>
            </a:r>
            <a:r>
              <a:rPr lang="fr-FR" sz="2000" dirty="0" smtClean="0"/>
              <a:t>:  K=265 MeV</a:t>
            </a:r>
          </a:p>
          <a:p>
            <a:r>
              <a:rPr lang="fr-FR" dirty="0" err="1" smtClean="0"/>
              <a:t>B</a:t>
            </a:r>
            <a:r>
              <a:rPr lang="fr-FR" dirty="0" err="1" smtClean="0">
                <a:latin typeface="Symbol" panose="05050102010706020507" pitchFamily="18" charset="2"/>
              </a:rPr>
              <a:t>r</a:t>
            </a:r>
            <a:r>
              <a:rPr lang="fr-FR" dirty="0" err="1" smtClean="0"/>
              <a:t>max</a:t>
            </a:r>
            <a:r>
              <a:rPr lang="fr-FR" dirty="0" smtClean="0"/>
              <a:t> =  2.4 </a:t>
            </a:r>
            <a:r>
              <a:rPr lang="fr-FR" dirty="0" err="1" smtClean="0"/>
              <a:t>T.m</a:t>
            </a:r>
            <a:endParaRPr lang="fr-FR" dirty="0" smtClean="0"/>
          </a:p>
          <a:p>
            <a:r>
              <a:rPr lang="fr-FR" dirty="0" err="1" smtClean="0"/>
              <a:t>Emax</a:t>
            </a:r>
            <a:r>
              <a:rPr lang="fr-FR" dirty="0" smtClean="0"/>
              <a:t>  8He1+= 4.3MeV/A</a:t>
            </a:r>
          </a:p>
          <a:p>
            <a:r>
              <a:rPr lang="fr-FR" dirty="0"/>
              <a:t> </a:t>
            </a:r>
            <a:r>
              <a:rPr lang="fr-FR" dirty="0" smtClean="0"/>
              <a:t>            20O3+= 6.2MeV/A</a:t>
            </a:r>
          </a:p>
          <a:p>
            <a:r>
              <a:rPr lang="fr-FR" dirty="0"/>
              <a:t> </a:t>
            </a:r>
            <a:r>
              <a:rPr lang="fr-FR" dirty="0" smtClean="0"/>
              <a:t>            20O4+= 11.0MeV/A</a:t>
            </a:r>
            <a:endParaRPr lang="fr-FR" dirty="0"/>
          </a:p>
          <a:p>
            <a:endParaRPr lang="fr-FR" dirty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en-GB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2" y="2215171"/>
            <a:ext cx="4040239" cy="3154221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164" y="3654582"/>
            <a:ext cx="2883171" cy="1946141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675" y="3692981"/>
            <a:ext cx="2042967" cy="1705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2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dirty="0">
                <a:solidFill>
                  <a:srgbClr val="818181"/>
                </a:solidFill>
                <a:latin typeface="Eras Medium ITC" panose="020B0602030504020804" pitchFamily="34" charset="0"/>
              </a:rPr>
              <a:t>SPIRAL1 Workshop 2025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z="1100" dirty="0"/>
              <a:t>Mass, Z  </a:t>
            </a:r>
            <a:r>
              <a:rPr lang="fr-FR" sz="1100" dirty="0" err="1"/>
              <a:t>selection</a:t>
            </a:r>
            <a:r>
              <a:rPr lang="fr-FR" sz="1100" dirty="0"/>
              <a:t> of post </a:t>
            </a:r>
            <a:r>
              <a:rPr lang="fr-FR" sz="1100" dirty="0" err="1"/>
              <a:t>accelerated</a:t>
            </a:r>
            <a:r>
              <a:rPr lang="fr-FR" sz="1100" dirty="0"/>
              <a:t> </a:t>
            </a:r>
            <a:r>
              <a:rPr lang="fr-FR" sz="1100" dirty="0" err="1"/>
              <a:t>beams</a:t>
            </a:r>
            <a:endParaRPr lang="fr-FR" sz="1100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BC286-B2FE-44AC-8F25-02BBF4E9D127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fr-FR" sz="2400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CYCLOTRON: </a:t>
            </a:r>
            <a:r>
              <a:rPr lang="fr-FR" sz="2400" dirty="0" err="1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typical</a:t>
            </a:r>
            <a:r>
              <a:rPr lang="fr-FR" sz="2400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 pollution </a:t>
            </a:r>
            <a:r>
              <a:rPr lang="fr-FR" sz="2400" dirty="0" err="1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with</a:t>
            </a:r>
            <a:r>
              <a:rPr lang="fr-FR" sz="2400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 sources</a:t>
            </a:r>
            <a:r>
              <a:rPr lang="fr-FR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endParaRPr lang="fr-FR" dirty="0">
              <a:solidFill>
                <a:schemeClr val="bg1">
                  <a:lumMod val="95000"/>
                </a:schemeClr>
              </a:solidFill>
            </a:endParaRPr>
          </a:p>
          <a:p>
            <a:pPr marL="0" indent="0">
              <a:buNone/>
            </a:pPr>
            <a:r>
              <a:rPr lang="fr-FR" dirty="0" smtClean="0">
                <a:solidFill>
                  <a:srgbClr val="CCC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dirty="0">
              <a:solidFill>
                <a:srgbClr val="CCCC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3195919" y="1400071"/>
            <a:ext cx="1016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8" name="ZoneTexte 7"/>
          <p:cNvSpPr txBox="1"/>
          <p:nvPr/>
        </p:nvSpPr>
        <p:spPr>
          <a:xfrm>
            <a:off x="103209" y="495317"/>
            <a:ext cx="8449883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err="1" smtClean="0">
                <a:solidFill>
                  <a:srgbClr val="FF0000"/>
                </a:solidFill>
              </a:rPr>
              <a:t>Selection</a:t>
            </a:r>
            <a:r>
              <a:rPr lang="fr-FR" sz="2000" dirty="0" smtClean="0">
                <a:solidFill>
                  <a:srgbClr val="FF0000"/>
                </a:solidFill>
              </a:rPr>
              <a:t> of Radioactive ions not </a:t>
            </a:r>
            <a:r>
              <a:rPr lang="fr-FR" sz="2000" dirty="0" err="1" smtClean="0">
                <a:solidFill>
                  <a:srgbClr val="FF0000"/>
                </a:solidFill>
              </a:rPr>
              <a:t>sufficient</a:t>
            </a:r>
            <a:r>
              <a:rPr lang="fr-FR" sz="2000" dirty="0" smtClean="0">
                <a:solidFill>
                  <a:srgbClr val="FF0000"/>
                </a:solidFill>
              </a:rPr>
              <a:t> : </a:t>
            </a:r>
            <a:r>
              <a:rPr lang="fr-FR" sz="2000" dirty="0" err="1" smtClean="0">
                <a:solidFill>
                  <a:srgbClr val="FF0000"/>
                </a:solidFill>
              </a:rPr>
              <a:t>many</a:t>
            </a:r>
            <a:r>
              <a:rPr lang="fr-FR" sz="2000" dirty="0" smtClean="0">
                <a:solidFill>
                  <a:srgbClr val="FF0000"/>
                </a:solidFill>
              </a:rPr>
              <a:t> stable contaminants</a:t>
            </a:r>
          </a:p>
          <a:p>
            <a:pPr lvl="1"/>
            <a:r>
              <a:rPr lang="fr-FR" dirty="0" err="1" smtClean="0"/>
              <a:t>Metalic</a:t>
            </a:r>
            <a:r>
              <a:rPr lang="fr-FR" dirty="0" smtClean="0"/>
              <a:t> </a:t>
            </a:r>
            <a:r>
              <a:rPr lang="fr-FR" dirty="0" err="1" smtClean="0"/>
              <a:t>chamber</a:t>
            </a:r>
            <a:r>
              <a:rPr lang="fr-FR" dirty="0"/>
              <a:t> </a:t>
            </a:r>
            <a:r>
              <a:rPr lang="fr-FR" dirty="0" smtClean="0"/>
              <a:t> : 56Fe ,  58Ni</a:t>
            </a:r>
            <a:r>
              <a:rPr lang="fr-FR" dirty="0"/>
              <a:t>, </a:t>
            </a:r>
            <a:r>
              <a:rPr lang="fr-FR" dirty="0" smtClean="0"/>
              <a:t>60Ni, 48Ti ,  52,53,54Cr,   Mo (</a:t>
            </a:r>
            <a:r>
              <a:rPr lang="fr-FR" dirty="0" err="1" smtClean="0"/>
              <a:t>Febiad</a:t>
            </a:r>
            <a:r>
              <a:rPr lang="fr-FR" dirty="0" smtClean="0"/>
              <a:t>)</a:t>
            </a:r>
          </a:p>
          <a:p>
            <a:pPr lvl="1"/>
            <a:r>
              <a:rPr lang="fr-FR" dirty="0" err="1" smtClean="0"/>
              <a:t>Alumium</a:t>
            </a:r>
            <a:r>
              <a:rPr lang="fr-FR" dirty="0" smtClean="0"/>
              <a:t> </a:t>
            </a:r>
            <a:r>
              <a:rPr lang="fr-FR" dirty="0" err="1" smtClean="0"/>
              <a:t>chamber</a:t>
            </a:r>
            <a:r>
              <a:rPr lang="fr-FR" dirty="0" smtClean="0"/>
              <a:t>   : 26Al  (Booster)        </a:t>
            </a:r>
            <a:r>
              <a:rPr lang="fr-FR" dirty="0" err="1" smtClean="0"/>
              <a:t>Fluorin</a:t>
            </a:r>
            <a:r>
              <a:rPr lang="fr-FR" dirty="0" smtClean="0"/>
              <a:t>: 19F (</a:t>
            </a:r>
            <a:r>
              <a:rPr lang="fr-FR" dirty="0" err="1" smtClean="0"/>
              <a:t>Nanogan</a:t>
            </a:r>
            <a:r>
              <a:rPr lang="fr-FR" dirty="0" smtClean="0"/>
              <a:t>)</a:t>
            </a:r>
          </a:p>
          <a:p>
            <a:pPr lvl="1"/>
            <a:r>
              <a:rPr lang="fr-FR" dirty="0" smtClean="0"/>
              <a:t>Copper :  63,65Cu    (</a:t>
            </a:r>
            <a:r>
              <a:rPr lang="fr-FR" dirty="0" err="1" smtClean="0"/>
              <a:t>waveguide</a:t>
            </a:r>
            <a:r>
              <a:rPr lang="fr-FR" dirty="0" smtClean="0"/>
              <a:t> of ECR </a:t>
            </a:r>
            <a:r>
              <a:rPr lang="fr-FR" dirty="0" err="1" smtClean="0"/>
              <a:t>Nanogan</a:t>
            </a:r>
            <a:r>
              <a:rPr lang="fr-FR" dirty="0" smtClean="0"/>
              <a:t> , Booster)</a:t>
            </a:r>
          </a:p>
          <a:p>
            <a:pPr lvl="1"/>
            <a:r>
              <a:rPr lang="fr-FR" dirty="0" smtClean="0"/>
              <a:t>« Natural </a:t>
            </a:r>
            <a:r>
              <a:rPr lang="fr-FR" dirty="0" err="1" smtClean="0"/>
              <a:t>gases</a:t>
            </a:r>
            <a:r>
              <a:rPr lang="fr-FR" dirty="0" smtClean="0"/>
              <a:t> »  14,15N  //20,21,22 Ne // 40, 36Ar //  86,….,78Kr  // 129,…Xe// 4He   Water  : 16O, 17O, 18O                         </a:t>
            </a:r>
          </a:p>
          <a:p>
            <a:r>
              <a:rPr lang="fr-FR" dirty="0" smtClean="0"/>
              <a:t>       </a:t>
            </a:r>
          </a:p>
          <a:p>
            <a:endParaRPr lang="fr-FR" dirty="0" smtClean="0"/>
          </a:p>
          <a:p>
            <a:r>
              <a:rPr lang="fr-FR" dirty="0"/>
              <a:t> </a:t>
            </a:r>
            <a:endParaRPr lang="fr-FR" dirty="0" smtClean="0"/>
          </a:p>
        </p:txBody>
      </p:sp>
      <p:graphicFrame>
        <p:nvGraphicFramePr>
          <p:cNvPr id="18" name="Tableau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1198767"/>
              </p:ext>
            </p:extLst>
          </p:nvPr>
        </p:nvGraphicFramePr>
        <p:xfrm>
          <a:off x="3036444" y="1983294"/>
          <a:ext cx="4959595" cy="33713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15942">
                  <a:extLst>
                    <a:ext uri="{9D8B030D-6E8A-4147-A177-3AD203B41FA5}">
                      <a16:colId xmlns:a16="http://schemas.microsoft.com/office/drawing/2014/main" val="3453481882"/>
                    </a:ext>
                  </a:extLst>
                </a:gridCol>
                <a:gridCol w="2543653">
                  <a:extLst>
                    <a:ext uri="{9D8B030D-6E8A-4147-A177-3AD203B41FA5}">
                      <a16:colId xmlns:a16="http://schemas.microsoft.com/office/drawing/2014/main" val="1972090782"/>
                    </a:ext>
                  </a:extLst>
                </a:gridCol>
              </a:tblGrid>
              <a:tr h="27053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err="1" smtClean="0">
                          <a:effectLst/>
                        </a:rPr>
                        <a:t>Residual</a:t>
                      </a:r>
                      <a:r>
                        <a:rPr lang="fr-FR" sz="1600" baseline="0" dirty="0" smtClean="0">
                          <a:effectLst/>
                        </a:rPr>
                        <a:t> </a:t>
                      </a:r>
                      <a:r>
                        <a:rPr lang="fr-FR" sz="1600" baseline="0" dirty="0" err="1" smtClean="0">
                          <a:effectLst/>
                        </a:rPr>
                        <a:t>beams</a:t>
                      </a:r>
                      <a:endParaRPr lang="en-GB" sz="1600" baseline="0" dirty="0" smtClean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200" baseline="0" dirty="0" err="1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Measured</a:t>
                      </a:r>
                      <a:r>
                        <a:rPr lang="fr-FR" sz="1200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200" baseline="0" dirty="0" err="1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with</a:t>
                      </a:r>
                      <a:r>
                        <a:rPr lang="fr-FR" sz="1200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ECR booster</a:t>
                      </a:r>
                      <a:endParaRPr lang="en-GB" sz="1200" baseline="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Intensity</a:t>
                      </a:r>
                      <a:r>
                        <a:rPr lang="fr-FR" sz="1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fr-FR" sz="180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typical</a:t>
                      </a:r>
                      <a:r>
                        <a:rPr lang="en-GB" sz="1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50819174"/>
                  </a:ext>
                </a:extLst>
              </a:tr>
              <a:tr h="21848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baseline="30000" dirty="0" smtClean="0">
                        <a:effectLst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aseline="30000" dirty="0" smtClean="0">
                          <a:effectLst/>
                        </a:rPr>
                        <a:t>14</a:t>
                      </a:r>
                      <a:r>
                        <a:rPr lang="fr-FR" sz="1400" dirty="0" smtClean="0">
                          <a:effectLst/>
                        </a:rPr>
                        <a:t>N</a:t>
                      </a:r>
                      <a:r>
                        <a:rPr lang="fr-FR" sz="1400" baseline="30000" dirty="0" smtClean="0">
                          <a:effectLst/>
                        </a:rPr>
                        <a:t>4+    16</a:t>
                      </a:r>
                      <a:r>
                        <a:rPr lang="fr-FR" sz="1400" baseline="0" dirty="0" smtClean="0">
                          <a:effectLst/>
                        </a:rPr>
                        <a:t>O</a:t>
                      </a:r>
                      <a:r>
                        <a:rPr lang="fr-FR" sz="1400" baseline="30000" dirty="0" smtClean="0">
                          <a:effectLst/>
                        </a:rPr>
                        <a:t>4+      +    12</a:t>
                      </a:r>
                      <a:r>
                        <a:rPr lang="fr-FR" sz="1400" baseline="0" dirty="0" smtClean="0">
                          <a:effectLst/>
                        </a:rPr>
                        <a:t>C</a:t>
                      </a:r>
                      <a:r>
                        <a:rPr lang="fr-FR" sz="1400" baseline="30000" dirty="0" smtClean="0">
                          <a:effectLst/>
                        </a:rPr>
                        <a:t>3+ </a:t>
                      </a:r>
                      <a:endParaRPr lang="en-GB" sz="14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</a:rPr>
                        <a:t>10</a:t>
                      </a:r>
                      <a:r>
                        <a:rPr lang="fr-FR" sz="1600" baseline="30000" dirty="0" smtClean="0">
                          <a:effectLst/>
                        </a:rPr>
                        <a:t>12</a:t>
                      </a:r>
                      <a:r>
                        <a:rPr lang="fr-FR" sz="1600" dirty="0" smtClean="0">
                          <a:effectLst/>
                        </a:rPr>
                        <a:t>pps   </a:t>
                      </a:r>
                      <a:r>
                        <a:rPr lang="fr-FR" sz="1400" dirty="0" smtClean="0">
                          <a:effectLst/>
                        </a:rPr>
                        <a:t>   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72954596"/>
                  </a:ext>
                </a:extLst>
              </a:tr>
              <a:tr h="15806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400" baseline="30000" dirty="0" smtClean="0">
                          <a:effectLst/>
                        </a:rPr>
                        <a:t>15</a:t>
                      </a:r>
                      <a:r>
                        <a:rPr lang="fr-FR" sz="1400" dirty="0" smtClean="0">
                          <a:effectLst/>
                        </a:rPr>
                        <a:t>N</a:t>
                      </a:r>
                      <a:r>
                        <a:rPr lang="fr-FR" sz="1400" baseline="30000" dirty="0" smtClean="0">
                          <a:effectLst/>
                        </a:rPr>
                        <a:t>4+    13</a:t>
                      </a:r>
                      <a:r>
                        <a:rPr lang="fr-FR" sz="1400" baseline="0" dirty="0" smtClean="0">
                          <a:effectLst/>
                        </a:rPr>
                        <a:t>C</a:t>
                      </a:r>
                      <a:r>
                        <a:rPr lang="fr-FR" sz="1400" baseline="30000" dirty="0" smtClean="0">
                          <a:effectLst/>
                        </a:rPr>
                        <a:t>3+    18</a:t>
                      </a:r>
                      <a:r>
                        <a:rPr lang="fr-FR" sz="1400" baseline="0" dirty="0" smtClean="0">
                          <a:effectLst/>
                        </a:rPr>
                        <a:t>O</a:t>
                      </a:r>
                      <a:r>
                        <a:rPr lang="fr-FR" sz="1400" baseline="30000" dirty="0" smtClean="0">
                          <a:effectLst/>
                        </a:rPr>
                        <a:t>3+ </a:t>
                      </a:r>
                      <a:endParaRPr lang="en-GB" sz="1400" baseline="30000" dirty="0" smtClean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effectLst/>
                        </a:rPr>
                        <a:t>10</a:t>
                      </a:r>
                      <a:r>
                        <a:rPr lang="fr-FR" sz="1400" baseline="30000" dirty="0" smtClean="0">
                          <a:effectLst/>
                        </a:rPr>
                        <a:t>7-9</a:t>
                      </a:r>
                      <a:r>
                        <a:rPr lang="fr-FR" sz="1400" dirty="0" smtClean="0">
                          <a:effectLst/>
                        </a:rPr>
                        <a:t>pps  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616806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400" baseline="30000" dirty="0">
                          <a:effectLst/>
                        </a:rPr>
                        <a:t>84</a:t>
                      </a:r>
                      <a:r>
                        <a:rPr lang="fr-FR" sz="1400" dirty="0">
                          <a:effectLst/>
                        </a:rPr>
                        <a:t>Kr</a:t>
                      </a:r>
                      <a:r>
                        <a:rPr lang="fr-FR" sz="1400" baseline="30000" dirty="0">
                          <a:effectLst/>
                        </a:rPr>
                        <a:t>19</a:t>
                      </a:r>
                      <a:r>
                        <a:rPr lang="fr-FR" sz="1400" baseline="30000" dirty="0" smtClean="0">
                          <a:effectLst/>
                        </a:rPr>
                        <a:t>+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effectLst/>
                        </a:rPr>
                        <a:t>10</a:t>
                      </a:r>
                      <a:r>
                        <a:rPr lang="fr-FR" sz="1400" baseline="30000" dirty="0" smtClean="0">
                          <a:effectLst/>
                        </a:rPr>
                        <a:t>7</a:t>
                      </a:r>
                      <a:r>
                        <a:rPr lang="fr-FR" sz="1400" dirty="0" smtClean="0">
                          <a:effectLst/>
                        </a:rPr>
                        <a:t>pps      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380794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400" b="1" kern="1200" baseline="300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56</a:t>
                      </a:r>
                      <a:r>
                        <a:rPr lang="fr-FR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</a:t>
                      </a:r>
                      <a:r>
                        <a:rPr lang="fr-FR" sz="1400" b="1" kern="1200" baseline="300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15+ </a:t>
                      </a:r>
                      <a:endParaRPr lang="en-GB" sz="10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effectLst/>
                        </a:rPr>
                        <a:t>10</a:t>
                      </a:r>
                      <a:r>
                        <a:rPr lang="fr-FR" sz="1400" baseline="30000" dirty="0" smtClean="0">
                          <a:effectLst/>
                        </a:rPr>
                        <a:t>5</a:t>
                      </a:r>
                      <a:r>
                        <a:rPr lang="fr-FR" sz="1400" dirty="0" smtClean="0">
                          <a:effectLst/>
                        </a:rPr>
                        <a:t>pps  (booster), 10</a:t>
                      </a:r>
                      <a:r>
                        <a:rPr lang="fr-FR" sz="1400" baseline="30000" dirty="0" smtClean="0">
                          <a:effectLst/>
                        </a:rPr>
                        <a:t>8</a:t>
                      </a:r>
                      <a:r>
                        <a:rPr lang="fr-FR" sz="1400" dirty="0" smtClean="0">
                          <a:effectLst/>
                        </a:rPr>
                        <a:t>pps  (</a:t>
                      </a:r>
                      <a:r>
                        <a:rPr lang="fr-FR" sz="1400" dirty="0" err="1" smtClean="0">
                          <a:effectLst/>
                        </a:rPr>
                        <a:t>febiad</a:t>
                      </a:r>
                      <a:r>
                        <a:rPr lang="fr-FR" sz="1400" dirty="0" smtClean="0">
                          <a:effectLst/>
                        </a:rPr>
                        <a:t>)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142069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400" baseline="30000" dirty="0">
                          <a:effectLst/>
                        </a:rPr>
                        <a:t>22</a:t>
                      </a:r>
                      <a:r>
                        <a:rPr lang="fr-FR" sz="1400" dirty="0">
                          <a:effectLst/>
                        </a:rPr>
                        <a:t>Ne</a:t>
                      </a:r>
                      <a:r>
                        <a:rPr lang="fr-FR" sz="1400" baseline="30000" dirty="0">
                          <a:effectLst/>
                        </a:rPr>
                        <a:t>5+  </a:t>
                      </a:r>
                      <a:r>
                        <a:rPr lang="fr-FR" sz="1400" dirty="0" err="1">
                          <a:effectLst/>
                        </a:rPr>
                        <a:t>intéret</a:t>
                      </a:r>
                      <a:r>
                        <a:rPr lang="fr-FR" sz="1400" dirty="0">
                          <a:effectLst/>
                        </a:rPr>
                        <a:t> ?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I</a:t>
                      </a:r>
                      <a:r>
                        <a:rPr lang="fr-FR" sz="1400" baseline="-25000" dirty="0">
                          <a:effectLst/>
                        </a:rPr>
                        <a:t>max</a:t>
                      </a:r>
                      <a:r>
                        <a:rPr lang="fr-FR" sz="1400" dirty="0">
                          <a:effectLst/>
                        </a:rPr>
                        <a:t>=10</a:t>
                      </a:r>
                      <a:r>
                        <a:rPr lang="fr-FR" sz="1400" baseline="30000" dirty="0">
                          <a:effectLst/>
                        </a:rPr>
                        <a:t>5</a:t>
                      </a:r>
                      <a:r>
                        <a:rPr lang="fr-FR" sz="1400" dirty="0">
                          <a:effectLst/>
                        </a:rPr>
                        <a:t>pps    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389543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400" baseline="30000" dirty="0">
                          <a:effectLst/>
                        </a:rPr>
                        <a:t>40</a:t>
                      </a:r>
                      <a:r>
                        <a:rPr lang="fr-FR" sz="1400" dirty="0">
                          <a:effectLst/>
                        </a:rPr>
                        <a:t>Ar</a:t>
                      </a:r>
                      <a:r>
                        <a:rPr lang="fr-FR" sz="1400" baseline="30000" dirty="0">
                          <a:effectLst/>
                        </a:rPr>
                        <a:t>9+</a:t>
                      </a:r>
                      <a:r>
                        <a:rPr lang="fr-FR" sz="1400" dirty="0">
                          <a:effectLst/>
                        </a:rPr>
                        <a:t> 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effectLst/>
                        </a:rPr>
                        <a:t>I</a:t>
                      </a:r>
                      <a:r>
                        <a:rPr lang="fr-FR" sz="1400" baseline="-25000" dirty="0" smtClean="0">
                          <a:effectLst/>
                        </a:rPr>
                        <a:t>max</a:t>
                      </a:r>
                      <a:r>
                        <a:rPr lang="fr-FR" sz="1400" dirty="0" smtClean="0">
                          <a:effectLst/>
                        </a:rPr>
                        <a:t>=10</a:t>
                      </a:r>
                      <a:r>
                        <a:rPr lang="fr-FR" sz="1400" baseline="30000" dirty="0" smtClean="0">
                          <a:effectLst/>
                        </a:rPr>
                        <a:t>8</a:t>
                      </a:r>
                      <a:r>
                        <a:rPr lang="fr-FR" sz="1400" dirty="0" smtClean="0">
                          <a:effectLst/>
                        </a:rPr>
                        <a:t>pps      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65751591"/>
                  </a:ext>
                </a:extLst>
              </a:tr>
              <a:tr h="20824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400" baseline="30000" dirty="0">
                          <a:effectLst/>
                        </a:rPr>
                        <a:t>129</a:t>
                      </a:r>
                      <a:r>
                        <a:rPr lang="fr-FR" sz="1400" dirty="0">
                          <a:effectLst/>
                        </a:rPr>
                        <a:t>Xe</a:t>
                      </a:r>
                      <a:r>
                        <a:rPr lang="fr-FR" sz="1400" baseline="30000" dirty="0">
                          <a:effectLst/>
                        </a:rPr>
                        <a:t>29+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effectLst/>
                        </a:rPr>
                        <a:t>10</a:t>
                      </a:r>
                      <a:r>
                        <a:rPr lang="fr-FR" sz="1400" baseline="30000" dirty="0" smtClean="0">
                          <a:effectLst/>
                        </a:rPr>
                        <a:t>5</a:t>
                      </a:r>
                      <a:r>
                        <a:rPr lang="fr-FR" sz="1400" dirty="0" smtClean="0">
                          <a:effectLst/>
                        </a:rPr>
                        <a:t>pps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74652998"/>
                  </a:ext>
                </a:extLst>
              </a:tr>
              <a:tr h="862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aseline="30000" dirty="0" smtClean="0">
                          <a:effectLst/>
                        </a:rPr>
                        <a:t>58</a:t>
                      </a:r>
                      <a:r>
                        <a:rPr lang="fr-FR" sz="1400" dirty="0" smtClean="0">
                          <a:effectLst/>
                        </a:rPr>
                        <a:t>Ni</a:t>
                      </a:r>
                      <a:r>
                        <a:rPr lang="fr-FR" sz="1400" baseline="30000" dirty="0" smtClean="0">
                          <a:effectLst/>
                        </a:rPr>
                        <a:t>13+</a:t>
                      </a:r>
                      <a:r>
                        <a:rPr lang="fr-FR" sz="1400" baseline="0" dirty="0" smtClean="0">
                          <a:effectLst/>
                        </a:rPr>
                        <a:t>    </a:t>
                      </a:r>
                      <a:r>
                        <a:rPr lang="fr-FR" sz="1400" baseline="30000" dirty="0" smtClean="0">
                          <a:effectLst/>
                        </a:rPr>
                        <a:t>48</a:t>
                      </a:r>
                      <a:r>
                        <a:rPr lang="fr-FR" sz="1400" dirty="0" smtClean="0">
                          <a:effectLst/>
                        </a:rPr>
                        <a:t>Ni</a:t>
                      </a:r>
                      <a:r>
                        <a:rPr lang="fr-FR" sz="1400" baseline="30000" dirty="0" smtClean="0">
                          <a:effectLst/>
                        </a:rPr>
                        <a:t>12+    </a:t>
                      </a:r>
                      <a:endParaRPr lang="en-GB" sz="14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effectLst/>
                        </a:rPr>
                        <a:t>I</a:t>
                      </a:r>
                      <a:r>
                        <a:rPr lang="fr-FR" sz="1400" baseline="-25000" dirty="0" smtClean="0">
                          <a:effectLst/>
                        </a:rPr>
                        <a:t>max</a:t>
                      </a:r>
                      <a:r>
                        <a:rPr lang="fr-FR" sz="1400" dirty="0" smtClean="0">
                          <a:effectLst/>
                        </a:rPr>
                        <a:t>= 10</a:t>
                      </a:r>
                      <a:r>
                        <a:rPr lang="fr-FR" sz="1400" baseline="30000" dirty="0" smtClean="0">
                          <a:effectLst/>
                        </a:rPr>
                        <a:t>5</a:t>
                      </a:r>
                      <a:r>
                        <a:rPr lang="fr-FR" sz="1400" dirty="0" smtClean="0">
                          <a:effectLst/>
                        </a:rPr>
                        <a:t>pps</a:t>
                      </a:r>
                      <a:endParaRPr lang="en-GB" sz="1400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88349080"/>
                  </a:ext>
                </a:extLst>
              </a:tr>
              <a:tr h="33954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400" baseline="30000" dirty="0" smtClean="0">
                          <a:effectLst/>
                        </a:rPr>
                        <a:t>63,65</a:t>
                      </a:r>
                      <a:r>
                        <a:rPr lang="fr-FR" sz="1400" dirty="0" smtClean="0">
                          <a:effectLst/>
                        </a:rPr>
                        <a:t>Cu</a:t>
                      </a:r>
                      <a:r>
                        <a:rPr lang="fr-FR" sz="1400" baseline="30000" dirty="0" smtClean="0">
                          <a:effectLst/>
                        </a:rPr>
                        <a:t>14</a:t>
                      </a:r>
                      <a:r>
                        <a:rPr lang="fr-FR" sz="1400" baseline="30000" dirty="0">
                          <a:effectLst/>
                        </a:rPr>
                        <a:t>+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effectLst/>
                        </a:rPr>
                        <a:t>I</a:t>
                      </a:r>
                      <a:r>
                        <a:rPr lang="fr-FR" sz="1400" baseline="-25000" dirty="0" smtClean="0">
                          <a:effectLst/>
                        </a:rPr>
                        <a:t>max</a:t>
                      </a:r>
                      <a:r>
                        <a:rPr lang="fr-FR" sz="1400" dirty="0" smtClean="0">
                          <a:effectLst/>
                        </a:rPr>
                        <a:t>=10</a:t>
                      </a:r>
                      <a:r>
                        <a:rPr lang="fr-FR" sz="1400" baseline="30000" dirty="0" smtClean="0">
                          <a:effectLst/>
                        </a:rPr>
                        <a:t>6</a:t>
                      </a:r>
                      <a:r>
                        <a:rPr lang="fr-FR" sz="1400" dirty="0" smtClean="0">
                          <a:effectLst/>
                        </a:rPr>
                        <a:t>pps</a:t>
                      </a:r>
                      <a:endParaRPr lang="en-GB" sz="1400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6018154"/>
                  </a:ext>
                </a:extLst>
              </a:tr>
              <a:tr h="29131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400" baseline="30000" dirty="0">
                          <a:effectLst/>
                        </a:rPr>
                        <a:t>27</a:t>
                      </a:r>
                      <a:r>
                        <a:rPr lang="fr-FR" sz="1400" dirty="0">
                          <a:effectLst/>
                        </a:rPr>
                        <a:t>Al</a:t>
                      </a:r>
                      <a:r>
                        <a:rPr lang="fr-FR" sz="1400" baseline="30000" dirty="0">
                          <a:effectLst/>
                        </a:rPr>
                        <a:t>7+   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I</a:t>
                      </a:r>
                      <a:r>
                        <a:rPr lang="fr-FR" sz="1400" baseline="-25000" dirty="0">
                          <a:effectLst/>
                        </a:rPr>
                        <a:t>max</a:t>
                      </a:r>
                      <a:r>
                        <a:rPr lang="fr-FR" sz="1400" dirty="0">
                          <a:effectLst/>
                        </a:rPr>
                        <a:t>=10</a:t>
                      </a:r>
                      <a:r>
                        <a:rPr lang="fr-FR" sz="1400" baseline="30000" dirty="0">
                          <a:effectLst/>
                        </a:rPr>
                        <a:t>6</a:t>
                      </a:r>
                      <a:r>
                        <a:rPr lang="fr-FR" sz="1400" dirty="0">
                          <a:effectLst/>
                        </a:rPr>
                        <a:t>pps 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89764714"/>
                  </a:ext>
                </a:extLst>
              </a:tr>
            </a:tbl>
          </a:graphicData>
        </a:graphic>
      </p:graphicFrame>
      <p:sp>
        <p:nvSpPr>
          <p:cNvPr id="19" name="ZoneTexte 18"/>
          <p:cNvSpPr txBox="1"/>
          <p:nvPr/>
        </p:nvSpPr>
        <p:spPr>
          <a:xfrm>
            <a:off x="7910414" y="3835482"/>
            <a:ext cx="22495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Efforts on source</a:t>
            </a:r>
          </a:p>
          <a:p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err="1" smtClean="0">
                <a:solidFill>
                  <a:srgbClr val="FF0000"/>
                </a:solidFill>
              </a:rPr>
              <a:t>selectivity</a:t>
            </a:r>
            <a:r>
              <a:rPr lang="fr-FR" dirty="0" smtClean="0">
                <a:solidFill>
                  <a:srgbClr val="FF0000"/>
                </a:solidFill>
              </a:rPr>
              <a:t> are</a:t>
            </a:r>
          </a:p>
          <a:p>
            <a:r>
              <a:rPr lang="fr-FR" dirty="0" err="1" smtClean="0">
                <a:solidFill>
                  <a:srgbClr val="FF0000"/>
                </a:solidFill>
              </a:rPr>
              <a:t>very</a:t>
            </a:r>
            <a:r>
              <a:rPr lang="fr-FR" dirty="0" smtClean="0">
                <a:solidFill>
                  <a:srgbClr val="FF0000"/>
                </a:solidFill>
              </a:rPr>
              <a:t> importants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490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dirty="0">
                <a:solidFill>
                  <a:srgbClr val="818181"/>
                </a:solidFill>
                <a:latin typeface="Eras Medium ITC" panose="020B0602030504020804" pitchFamily="34" charset="0"/>
              </a:rPr>
              <a:t>SPIRAL1 Workshop 2025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z="1100" dirty="0"/>
              <a:t>Mass, Z  </a:t>
            </a:r>
            <a:r>
              <a:rPr lang="fr-FR" sz="1100" dirty="0" err="1"/>
              <a:t>selection</a:t>
            </a:r>
            <a:r>
              <a:rPr lang="fr-FR" sz="1100" dirty="0"/>
              <a:t> of post </a:t>
            </a:r>
            <a:r>
              <a:rPr lang="fr-FR" sz="1100" dirty="0" err="1"/>
              <a:t>accelerated</a:t>
            </a:r>
            <a:r>
              <a:rPr lang="fr-FR" sz="1100" dirty="0"/>
              <a:t> </a:t>
            </a:r>
            <a:r>
              <a:rPr lang="fr-FR" sz="1100" dirty="0" err="1"/>
              <a:t>beams</a:t>
            </a:r>
            <a:endParaRPr lang="fr-FR" sz="11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BC286-B2FE-44AC-8F25-02BBF4E9D127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655" y="1001807"/>
            <a:ext cx="6492368" cy="4299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4076056" y="2887333"/>
            <a:ext cx="1875293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 </a:t>
            </a:r>
          </a:p>
          <a:p>
            <a:r>
              <a:rPr lang="fr-FR" b="1" dirty="0">
                <a:solidFill>
                  <a:srgbClr val="FF00FF"/>
                </a:solidFill>
              </a:rPr>
              <a:t> </a:t>
            </a:r>
            <a:r>
              <a:rPr lang="fr-FR" b="1" dirty="0" err="1" smtClean="0">
                <a:solidFill>
                  <a:srgbClr val="FF00FF"/>
                </a:solidFill>
              </a:rPr>
              <a:t>Nturn</a:t>
            </a:r>
            <a:r>
              <a:rPr lang="fr-FR" b="1" dirty="0" smtClean="0">
                <a:solidFill>
                  <a:srgbClr val="FF00FF"/>
                </a:solidFill>
              </a:rPr>
              <a:t> =112</a:t>
            </a:r>
          </a:p>
          <a:p>
            <a:r>
              <a:rPr lang="fr-FR" dirty="0">
                <a:solidFill>
                  <a:srgbClr val="0070C0"/>
                </a:solidFill>
              </a:rPr>
              <a:t> </a:t>
            </a:r>
            <a:r>
              <a:rPr lang="fr-FR" b="1" dirty="0" err="1" smtClean="0">
                <a:solidFill>
                  <a:srgbClr val="0070C0"/>
                </a:solidFill>
              </a:rPr>
              <a:t>Nturn</a:t>
            </a:r>
            <a:r>
              <a:rPr lang="fr-FR" b="1" dirty="0" smtClean="0">
                <a:solidFill>
                  <a:srgbClr val="0070C0"/>
                </a:solidFill>
              </a:rPr>
              <a:t>= 130 </a:t>
            </a:r>
            <a:endParaRPr lang="en-GB" b="1" dirty="0">
              <a:solidFill>
                <a:srgbClr val="0070C0"/>
              </a:solidFill>
            </a:endParaRPr>
          </a:p>
          <a:p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329543" y="1078751"/>
            <a:ext cx="420895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 err="1" smtClean="0"/>
              <a:t>Selectivity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increased</a:t>
            </a:r>
            <a:r>
              <a:rPr lang="fr-FR" dirty="0" smtClean="0"/>
              <a:t> </a:t>
            </a:r>
          </a:p>
          <a:p>
            <a:r>
              <a:rPr lang="fr-FR" b="1" dirty="0" err="1" smtClean="0">
                <a:solidFill>
                  <a:srgbClr val="0070C0"/>
                </a:solidFill>
              </a:rPr>
              <a:t>Increasing</a:t>
            </a:r>
            <a:r>
              <a:rPr lang="fr-FR" b="1" dirty="0" smtClean="0">
                <a:solidFill>
                  <a:srgbClr val="0070C0"/>
                </a:solidFill>
              </a:rPr>
              <a:t> the </a:t>
            </a:r>
            <a:r>
              <a:rPr lang="fr-FR" b="1" dirty="0" err="1" smtClean="0">
                <a:solidFill>
                  <a:srgbClr val="0070C0"/>
                </a:solidFill>
              </a:rPr>
              <a:t>turn</a:t>
            </a:r>
            <a:r>
              <a:rPr lang="fr-FR" b="1" dirty="0" smtClean="0">
                <a:solidFill>
                  <a:srgbClr val="0070C0"/>
                </a:solidFill>
              </a:rPr>
              <a:t> </a:t>
            </a:r>
            <a:r>
              <a:rPr lang="fr-FR" b="1" dirty="0" err="1" smtClean="0">
                <a:solidFill>
                  <a:srgbClr val="0070C0"/>
                </a:solidFill>
              </a:rPr>
              <a:t>number</a:t>
            </a:r>
            <a:r>
              <a:rPr lang="fr-FR" b="1" dirty="0" smtClean="0">
                <a:solidFill>
                  <a:srgbClr val="0070C0"/>
                </a:solidFill>
              </a:rPr>
              <a:t> by 20%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10996"/>
            <a:ext cx="42620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rgbClr val="00B050"/>
                </a:solidFill>
              </a:rPr>
              <a:t>Cyclotron </a:t>
            </a:r>
            <a:r>
              <a:rPr lang="fr-FR" sz="2000" dirty="0" err="1">
                <a:solidFill>
                  <a:srgbClr val="00B050"/>
                </a:solidFill>
              </a:rPr>
              <a:t>resolution</a:t>
            </a:r>
            <a:r>
              <a:rPr lang="fr-FR" sz="2000" dirty="0">
                <a:solidFill>
                  <a:srgbClr val="00B050"/>
                </a:solidFill>
              </a:rPr>
              <a:t>   R=1/ (2</a:t>
            </a:r>
            <a:r>
              <a:rPr lang="fr-FR" sz="2000" dirty="0">
                <a:solidFill>
                  <a:srgbClr val="00B050"/>
                </a:solidFill>
                <a:latin typeface="Symbol" panose="05050102010706020507" pitchFamily="18" charset="2"/>
              </a:rPr>
              <a:t>p</a:t>
            </a:r>
            <a:r>
              <a:rPr lang="fr-FR" sz="2000" dirty="0">
                <a:solidFill>
                  <a:srgbClr val="00B050"/>
                </a:solidFill>
              </a:rPr>
              <a:t> H </a:t>
            </a:r>
            <a:r>
              <a:rPr lang="fr-FR" sz="2000" dirty="0" err="1">
                <a:solidFill>
                  <a:srgbClr val="00B050"/>
                </a:solidFill>
              </a:rPr>
              <a:t>N</a:t>
            </a:r>
            <a:r>
              <a:rPr lang="fr-FR" sz="1200" dirty="0" err="1">
                <a:solidFill>
                  <a:srgbClr val="00B050"/>
                </a:solidFill>
              </a:rPr>
              <a:t>turn</a:t>
            </a:r>
            <a:r>
              <a:rPr lang="fr-FR" sz="2000" dirty="0" smtClean="0">
                <a:solidFill>
                  <a:srgbClr val="00B050"/>
                </a:solidFill>
              </a:rPr>
              <a:t>) 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-14945" y="102399"/>
            <a:ext cx="46889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err="1" smtClean="0">
                <a:solidFill>
                  <a:schemeClr val="bg1"/>
                </a:solidFill>
              </a:rPr>
              <a:t>Increasing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turn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number</a:t>
            </a:r>
            <a:r>
              <a:rPr lang="fr-FR" dirty="0" smtClean="0">
                <a:solidFill>
                  <a:schemeClr val="bg1"/>
                </a:solidFill>
              </a:rPr>
              <a:t> &amp; Cyclotron </a:t>
            </a:r>
            <a:r>
              <a:rPr lang="fr-FR" dirty="0" err="1" smtClean="0">
                <a:solidFill>
                  <a:schemeClr val="bg1"/>
                </a:solidFill>
              </a:rPr>
              <a:t>resolution</a:t>
            </a:r>
            <a:r>
              <a:rPr lang="fr-FR" dirty="0" smtClean="0">
                <a:solidFill>
                  <a:srgbClr val="00B050"/>
                </a:solidFill>
              </a:rPr>
              <a:t>)</a:t>
            </a:r>
            <a:endParaRPr lang="fr-FR" dirty="0">
              <a:solidFill>
                <a:srgbClr val="00B05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56056" y="777089"/>
            <a:ext cx="3094117" cy="424731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endParaRPr lang="fr-FR" dirty="0" smtClean="0">
              <a:solidFill>
                <a:srgbClr val="00B050"/>
              </a:solidFill>
            </a:endParaRPr>
          </a:p>
          <a:p>
            <a:endParaRPr lang="fr-FR" dirty="0" smtClean="0">
              <a:solidFill>
                <a:srgbClr val="00B050"/>
              </a:solidFill>
            </a:endParaRPr>
          </a:p>
          <a:p>
            <a:endParaRPr lang="fr-FR" dirty="0">
              <a:solidFill>
                <a:srgbClr val="00B050"/>
              </a:solidFill>
            </a:endParaRPr>
          </a:p>
          <a:p>
            <a:endParaRPr lang="fr-FR" dirty="0" smtClean="0">
              <a:solidFill>
                <a:srgbClr val="0070C0"/>
              </a:solidFill>
            </a:endParaRPr>
          </a:p>
          <a:p>
            <a:r>
              <a:rPr lang="fr-FR" dirty="0" err="1" smtClean="0">
                <a:solidFill>
                  <a:srgbClr val="0070C0"/>
                </a:solidFill>
              </a:rPr>
              <a:t>Transmisison</a:t>
            </a:r>
            <a:r>
              <a:rPr lang="fr-FR" dirty="0" smtClean="0">
                <a:solidFill>
                  <a:srgbClr val="0070C0"/>
                </a:solidFill>
              </a:rPr>
              <a:t> </a:t>
            </a:r>
            <a:r>
              <a:rPr lang="fr-FR" dirty="0" err="1" smtClean="0">
                <a:solidFill>
                  <a:srgbClr val="0070C0"/>
                </a:solidFill>
              </a:rPr>
              <a:t>is</a:t>
            </a:r>
            <a:r>
              <a:rPr lang="fr-FR" dirty="0" smtClean="0">
                <a:solidFill>
                  <a:srgbClr val="0070C0"/>
                </a:solidFill>
              </a:rPr>
              <a:t> </a:t>
            </a:r>
            <a:r>
              <a:rPr lang="fr-FR" dirty="0" err="1" smtClean="0">
                <a:solidFill>
                  <a:srgbClr val="0070C0"/>
                </a:solidFill>
              </a:rPr>
              <a:t>sharper</a:t>
            </a:r>
            <a:endParaRPr lang="fr-FR" dirty="0" smtClean="0">
              <a:solidFill>
                <a:srgbClr val="0070C0"/>
              </a:solidFill>
            </a:endParaRPr>
          </a:p>
          <a:p>
            <a:r>
              <a:rPr lang="fr-FR" dirty="0" err="1" smtClean="0">
                <a:solidFill>
                  <a:srgbClr val="0070C0"/>
                </a:solidFill>
              </a:rPr>
              <a:t>With</a:t>
            </a:r>
            <a:r>
              <a:rPr lang="fr-FR" dirty="0" smtClean="0">
                <a:solidFill>
                  <a:srgbClr val="0070C0"/>
                </a:solidFill>
              </a:rPr>
              <a:t> 130 </a:t>
            </a:r>
            <a:r>
              <a:rPr lang="fr-FR" dirty="0" err="1" smtClean="0">
                <a:solidFill>
                  <a:srgbClr val="0070C0"/>
                </a:solidFill>
              </a:rPr>
              <a:t>turns</a:t>
            </a:r>
            <a:r>
              <a:rPr lang="fr-FR" dirty="0" smtClean="0">
                <a:solidFill>
                  <a:srgbClr val="0070C0"/>
                </a:solidFill>
              </a:rPr>
              <a:t> </a:t>
            </a:r>
            <a:r>
              <a:rPr lang="fr-FR" dirty="0" err="1" smtClean="0">
                <a:solidFill>
                  <a:srgbClr val="0070C0"/>
                </a:solidFill>
              </a:rPr>
              <a:t>than</a:t>
            </a:r>
            <a:r>
              <a:rPr lang="fr-FR" dirty="0" smtClean="0">
                <a:solidFill>
                  <a:srgbClr val="0070C0"/>
                </a:solidFill>
              </a:rPr>
              <a:t> 112</a:t>
            </a:r>
            <a:endParaRPr lang="fr-FR" dirty="0" smtClean="0">
              <a:solidFill>
                <a:srgbClr val="0070C0"/>
              </a:solidFill>
            </a:endParaRPr>
          </a:p>
          <a:p>
            <a:endParaRPr lang="fr-FR" dirty="0">
              <a:solidFill>
                <a:srgbClr val="0070C0"/>
              </a:solidFill>
            </a:endParaRPr>
          </a:p>
          <a:p>
            <a:r>
              <a:rPr lang="fr-FR" dirty="0" smtClean="0">
                <a:solidFill>
                  <a:srgbClr val="0070C0"/>
                </a:solidFill>
              </a:rPr>
              <a:t> </a:t>
            </a:r>
          </a:p>
          <a:p>
            <a:endParaRPr lang="fr-FR" dirty="0">
              <a:solidFill>
                <a:srgbClr val="0070C0"/>
              </a:solidFill>
            </a:endParaRPr>
          </a:p>
          <a:p>
            <a:endParaRPr lang="fr-FR" dirty="0" smtClean="0">
              <a:solidFill>
                <a:srgbClr val="0070C0"/>
              </a:solidFill>
            </a:endParaRPr>
          </a:p>
          <a:p>
            <a:r>
              <a:rPr lang="fr-FR" dirty="0" err="1" smtClean="0">
                <a:solidFill>
                  <a:srgbClr val="FFC000"/>
                </a:solidFill>
              </a:rPr>
              <a:t>Doubling</a:t>
            </a:r>
            <a:r>
              <a:rPr lang="fr-FR" dirty="0" smtClean="0">
                <a:solidFill>
                  <a:srgbClr val="FFC000"/>
                </a:solidFill>
              </a:rPr>
              <a:t> the </a:t>
            </a:r>
            <a:r>
              <a:rPr lang="fr-FR" dirty="0" err="1" smtClean="0">
                <a:solidFill>
                  <a:srgbClr val="FFC000"/>
                </a:solidFill>
              </a:rPr>
              <a:t>turn</a:t>
            </a:r>
            <a:r>
              <a:rPr lang="fr-FR" dirty="0" smtClean="0">
                <a:solidFill>
                  <a:srgbClr val="FFC000"/>
                </a:solidFill>
              </a:rPr>
              <a:t> </a:t>
            </a:r>
            <a:r>
              <a:rPr lang="fr-FR" dirty="0" err="1" smtClean="0">
                <a:solidFill>
                  <a:srgbClr val="FFC000"/>
                </a:solidFill>
              </a:rPr>
              <a:t>number</a:t>
            </a:r>
            <a:r>
              <a:rPr lang="fr-FR" dirty="0" smtClean="0">
                <a:solidFill>
                  <a:srgbClr val="FFC000"/>
                </a:solidFill>
              </a:rPr>
              <a:t> </a:t>
            </a:r>
          </a:p>
          <a:p>
            <a:r>
              <a:rPr lang="fr-FR" dirty="0" smtClean="0">
                <a:solidFill>
                  <a:srgbClr val="FFC000"/>
                </a:solidFill>
              </a:rPr>
              <a:t>not </a:t>
            </a:r>
            <a:r>
              <a:rPr lang="fr-FR" dirty="0" err="1" smtClean="0">
                <a:solidFill>
                  <a:srgbClr val="FFC000"/>
                </a:solidFill>
              </a:rPr>
              <a:t>possible:Transmission</a:t>
            </a:r>
            <a:r>
              <a:rPr lang="fr-FR" dirty="0" smtClean="0">
                <a:solidFill>
                  <a:srgbClr val="FFC000"/>
                </a:solidFill>
              </a:rPr>
              <a:t> =0%</a:t>
            </a:r>
          </a:p>
          <a:p>
            <a:r>
              <a:rPr lang="fr-FR" dirty="0" smtClean="0">
                <a:solidFill>
                  <a:srgbClr val="FFC000"/>
                </a:solidFill>
              </a:rPr>
              <a:t> (</a:t>
            </a:r>
            <a:r>
              <a:rPr lang="fr-FR" dirty="0" err="1" smtClean="0">
                <a:solidFill>
                  <a:srgbClr val="FFC000"/>
                </a:solidFill>
              </a:rPr>
              <a:t>Problem</a:t>
            </a:r>
            <a:r>
              <a:rPr lang="fr-FR" dirty="0">
                <a:solidFill>
                  <a:srgbClr val="FFC000"/>
                </a:solidFill>
              </a:rPr>
              <a:t> </a:t>
            </a:r>
            <a:r>
              <a:rPr lang="fr-FR" dirty="0" smtClean="0">
                <a:solidFill>
                  <a:srgbClr val="FFC000"/>
                </a:solidFill>
              </a:rPr>
              <a:t> at injection)</a:t>
            </a:r>
            <a:endParaRPr lang="fr-FR" dirty="0" smtClean="0">
              <a:solidFill>
                <a:srgbClr val="0070C0"/>
              </a:solidFill>
            </a:endParaRPr>
          </a:p>
          <a:p>
            <a:endParaRPr lang="fr-FR" dirty="0">
              <a:solidFill>
                <a:srgbClr val="0070C0"/>
              </a:solidFill>
            </a:endParaRPr>
          </a:p>
          <a:p>
            <a:endParaRPr lang="fr-FR" dirty="0">
              <a:solidFill>
                <a:srgbClr val="0070C0"/>
              </a:solidFill>
            </a:endParaRPr>
          </a:p>
        </p:txBody>
      </p:sp>
      <p:cxnSp>
        <p:nvCxnSpPr>
          <p:cNvPr id="12" name="Connecteur droit avec flèche 11"/>
          <p:cNvCxnSpPr/>
          <p:nvPr/>
        </p:nvCxnSpPr>
        <p:spPr>
          <a:xfrm flipH="1">
            <a:off x="3843580" y="1887014"/>
            <a:ext cx="54244" cy="27199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3735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818181"/>
                </a:solidFill>
                <a:latin typeface="Eras Medium ITC" panose="020B0602030504020804" pitchFamily="34" charset="0"/>
              </a:rPr>
              <a:t>SPIRAL1 Workshop 2025</a:t>
            </a:r>
            <a:endParaRPr lang="fr-FR" dirty="0">
              <a:solidFill>
                <a:srgbClr val="818181"/>
              </a:solidFill>
              <a:latin typeface="Eras Medium ITC" panose="020B0602030504020804" pitchFamily="34" charset="0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3471334" y="5454117"/>
            <a:ext cx="3533623" cy="304271"/>
          </a:xfrm>
        </p:spPr>
        <p:txBody>
          <a:bodyPr/>
          <a:lstStyle/>
          <a:p>
            <a:r>
              <a:rPr lang="fr-FR" sz="1100" dirty="0" smtClean="0"/>
              <a:t>Mass, Z  </a:t>
            </a:r>
            <a:r>
              <a:rPr lang="fr-FR" sz="1100" dirty="0" err="1" smtClean="0"/>
              <a:t>selection</a:t>
            </a:r>
            <a:r>
              <a:rPr lang="fr-FR" sz="1100" dirty="0" smtClean="0"/>
              <a:t> of post </a:t>
            </a:r>
            <a:r>
              <a:rPr lang="fr-FR" sz="1100" dirty="0" err="1" smtClean="0"/>
              <a:t>accelerated</a:t>
            </a:r>
            <a:r>
              <a:rPr lang="fr-FR" sz="1100" dirty="0" smtClean="0"/>
              <a:t> </a:t>
            </a:r>
            <a:r>
              <a:rPr lang="fr-FR" sz="1100" dirty="0" err="1" smtClean="0"/>
              <a:t>beams</a:t>
            </a:r>
            <a:endParaRPr lang="fr-FR" sz="11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BC286-B2FE-44AC-8F25-02BBF4E9D127}" type="slidenum">
              <a:rPr lang="en-US" smtClean="0"/>
              <a:pPr/>
              <a:t>2</a:t>
            </a:fld>
            <a:endParaRPr lang="en-US" dirty="0"/>
          </a:p>
        </p:txBody>
      </p:sp>
      <p:sp useBgFill="1">
        <p:nvSpPr>
          <p:cNvPr id="5" name="Espace réservé du contenu 4"/>
          <p:cNvSpPr>
            <a:spLocks noGrp="1"/>
          </p:cNvSpPr>
          <p:nvPr>
            <p:ph idx="4294967295"/>
          </p:nvPr>
        </p:nvSpPr>
        <p:spPr>
          <a:xfrm>
            <a:off x="103209" y="-499358"/>
            <a:ext cx="0" cy="0"/>
          </a:xfrm>
        </p:spPr>
        <p:txBody>
          <a:bodyPr/>
          <a:lstStyle/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sz="2000" dirty="0" err="1" smtClean="0">
                <a:solidFill>
                  <a:srgbClr val="CCCCFF"/>
                </a:solidFill>
                <a:latin typeface="+mj-lt"/>
                <a:cs typeface="Arial" panose="020B0604020202020204" pitchFamily="34" charset="0"/>
              </a:rPr>
              <a:t>Summary</a:t>
            </a:r>
            <a:r>
              <a:rPr lang="fr-FR" sz="2000" dirty="0" smtClean="0">
                <a:solidFill>
                  <a:srgbClr val="CCCCFF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fr-FR" sz="2000" dirty="0" smtClean="0">
                <a:solidFill>
                  <a:srgbClr val="CCCCFF"/>
                </a:solidFill>
                <a:latin typeface="+mj-lt"/>
                <a:cs typeface="Arial" panose="020B0604020202020204" pitchFamily="34" charset="0"/>
              </a:rPr>
              <a:t>: </a:t>
            </a:r>
            <a:r>
              <a:rPr lang="fr-FR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Calibri" panose="020F0502020204030204" pitchFamily="34" charset="0"/>
              </a:rPr>
              <a:t>M </a:t>
            </a:r>
            <a:r>
              <a:rPr lang="fr-FR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Calibri" panose="020F0502020204030204" pitchFamily="34" charset="0"/>
              </a:rPr>
              <a:t>&amp; Z </a:t>
            </a:r>
            <a:r>
              <a:rPr lang="fr-FR" sz="20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Calibri" panose="020F0502020204030204" pitchFamily="34" charset="0"/>
              </a:rPr>
              <a:t>selection</a:t>
            </a:r>
            <a:r>
              <a:rPr lang="fr-FR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Calibri" panose="020F0502020204030204" pitchFamily="34" charset="0"/>
              </a:rPr>
              <a:t> of </a:t>
            </a:r>
            <a:r>
              <a:rPr lang="fr-FR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Calibri" panose="020F0502020204030204" pitchFamily="34" charset="0"/>
              </a:rPr>
              <a:t>post-</a:t>
            </a:r>
            <a:r>
              <a:rPr lang="fr-FR" sz="200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Calibri" panose="020F0502020204030204" pitchFamily="34" charset="0"/>
              </a:rPr>
              <a:t>accelerated</a:t>
            </a:r>
            <a:r>
              <a:rPr lang="fr-FR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Calibri" panose="020F0502020204030204" pitchFamily="34" charset="0"/>
              </a:rPr>
              <a:t> </a:t>
            </a:r>
            <a:r>
              <a:rPr lang="fr-FR" sz="200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Calibri" panose="020F0502020204030204" pitchFamily="34" charset="0"/>
              </a:rPr>
              <a:t>beams</a:t>
            </a:r>
            <a:r>
              <a:rPr lang="fr-FR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Calibri" panose="020F0502020204030204" pitchFamily="34" charset="0"/>
              </a:rPr>
              <a:t> </a:t>
            </a:r>
            <a:endParaRPr lang="fr-FR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fr-FR" sz="2800" dirty="0" smtClean="0">
              <a:solidFill>
                <a:srgbClr val="CCCC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dirty="0"/>
              <a:t> </a:t>
            </a:r>
            <a:r>
              <a:rPr lang="fr-FR" dirty="0" smtClean="0"/>
              <a:t>       </a:t>
            </a:r>
          </a:p>
          <a:p>
            <a:r>
              <a:rPr lang="fr-FR" sz="2400" dirty="0"/>
              <a:t> </a:t>
            </a:r>
            <a:r>
              <a:rPr lang="fr-FR" sz="2400" dirty="0" smtClean="0"/>
              <a:t>        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Introduction (SPIRAL1 &amp; CIME) </a:t>
            </a:r>
          </a:p>
          <a:p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Cyclotron </a:t>
            </a:r>
            <a:r>
              <a:rPr lang="fr-F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selectivity</a:t>
            </a:r>
            <a:r>
              <a:rPr lang="fr-FR" sz="24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M/Q </a:t>
            </a:r>
            <a:r>
              <a:rPr lang="fr-FR" sz="24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selection</a:t>
            </a:r>
            <a:endParaRPr lang="fr-F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Ion Stripping:  </a:t>
            </a:r>
            <a:r>
              <a:rPr lang="fr-FR" sz="24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</a:t>
            </a:r>
            <a:r>
              <a:rPr lang="fr-FR" sz="24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selection</a:t>
            </a:r>
            <a:r>
              <a:rPr lang="fr-FR" sz="24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at high </a:t>
            </a:r>
            <a:r>
              <a:rPr lang="fr-F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energy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Exemples:    </a:t>
            </a:r>
            <a:r>
              <a:rPr lang="fr-FR" sz="28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56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Ni*  and </a:t>
            </a:r>
            <a:r>
              <a:rPr lang="fr-FR" sz="28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O*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25" descr="cim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9119" y="683331"/>
            <a:ext cx="2030946" cy="2000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646" y="3018927"/>
            <a:ext cx="2030946" cy="1646061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3299" y="3496806"/>
            <a:ext cx="1842279" cy="1729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88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dirty="0">
                <a:solidFill>
                  <a:srgbClr val="818181"/>
                </a:solidFill>
                <a:latin typeface="Eras Medium ITC" panose="020B0602030504020804" pitchFamily="34" charset="0"/>
              </a:rPr>
              <a:t>SPIRAL1 Workshop 2025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z="1100" dirty="0"/>
              <a:t>Mass, Z  </a:t>
            </a:r>
            <a:r>
              <a:rPr lang="fr-FR" sz="1100" dirty="0" err="1"/>
              <a:t>selection</a:t>
            </a:r>
            <a:r>
              <a:rPr lang="fr-FR" sz="1100" dirty="0"/>
              <a:t> of post </a:t>
            </a:r>
            <a:r>
              <a:rPr lang="fr-FR" sz="1100" dirty="0" err="1"/>
              <a:t>accelerated</a:t>
            </a:r>
            <a:r>
              <a:rPr lang="fr-FR" sz="1100" dirty="0"/>
              <a:t> </a:t>
            </a:r>
            <a:r>
              <a:rPr lang="fr-FR" sz="1100" dirty="0" err="1"/>
              <a:t>beams</a:t>
            </a:r>
            <a:endParaRPr lang="fr-FR" sz="11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BC286-B2FE-44AC-8F25-02BBF4E9D127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4294967295"/>
          </p:nvPr>
        </p:nvSpPr>
        <p:spPr>
          <a:xfrm>
            <a:off x="199459" y="673890"/>
            <a:ext cx="9761084" cy="4649778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/>
              <a:t>- </a:t>
            </a:r>
            <a:r>
              <a:rPr lang="fr-FR" sz="2000" b="1" dirty="0" smtClean="0">
                <a:latin typeface="+mj-lt"/>
              </a:rPr>
              <a:t>RIB </a:t>
            </a:r>
            <a:r>
              <a:rPr lang="fr-FR" sz="2000" b="1" dirty="0" err="1" smtClean="0">
                <a:latin typeface="+mj-lt"/>
              </a:rPr>
              <a:t>purety</a:t>
            </a:r>
            <a:r>
              <a:rPr lang="fr-FR" sz="2000" b="1" dirty="0" smtClean="0">
                <a:latin typeface="+mj-lt"/>
              </a:rPr>
              <a:t> </a:t>
            </a:r>
            <a:r>
              <a:rPr lang="fr-FR" sz="2000" b="1" dirty="0" err="1" smtClean="0">
                <a:latin typeface="+mj-lt"/>
              </a:rPr>
              <a:t>is</a:t>
            </a:r>
            <a:r>
              <a:rPr lang="fr-FR" sz="2000" b="1" dirty="0" smtClean="0">
                <a:latin typeface="+mj-lt"/>
              </a:rPr>
              <a:t> of </a:t>
            </a:r>
            <a:r>
              <a:rPr lang="fr-FR" sz="2000" b="1" dirty="0" err="1" smtClean="0">
                <a:latin typeface="+mj-lt"/>
              </a:rPr>
              <a:t>utmost</a:t>
            </a:r>
            <a:r>
              <a:rPr lang="fr-FR" sz="2000" b="1" dirty="0" smtClean="0">
                <a:latin typeface="+mj-lt"/>
              </a:rPr>
              <a:t> importance for </a:t>
            </a:r>
            <a:r>
              <a:rPr lang="fr-FR" sz="2000" b="1" dirty="0" err="1" smtClean="0">
                <a:latin typeface="+mj-lt"/>
              </a:rPr>
              <a:t>many</a:t>
            </a:r>
            <a:r>
              <a:rPr lang="fr-FR" sz="2000" b="1" dirty="0" smtClean="0">
                <a:latin typeface="+mj-lt"/>
              </a:rPr>
              <a:t> </a:t>
            </a:r>
            <a:r>
              <a:rPr lang="fr-FR" sz="2000" b="1" dirty="0" err="1" smtClean="0">
                <a:latin typeface="+mj-lt"/>
              </a:rPr>
              <a:t>scientific</a:t>
            </a:r>
            <a:r>
              <a:rPr lang="fr-FR" sz="2000" b="1" dirty="0" smtClean="0">
                <a:latin typeface="+mj-lt"/>
              </a:rPr>
              <a:t> cases</a:t>
            </a:r>
          </a:p>
          <a:p>
            <a:pPr marL="0" indent="0">
              <a:buNone/>
            </a:pPr>
            <a:r>
              <a:rPr lang="fr-FR" sz="2000" dirty="0" smtClean="0">
                <a:latin typeface="+mj-lt"/>
              </a:rPr>
              <a:t>     </a:t>
            </a:r>
            <a:r>
              <a:rPr lang="fr-FR" sz="2000" dirty="0" err="1" smtClean="0">
                <a:latin typeface="+mj-lt"/>
              </a:rPr>
              <a:t>typical</a:t>
            </a:r>
            <a:r>
              <a:rPr lang="fr-FR" sz="2000" dirty="0" smtClean="0">
                <a:latin typeface="+mj-lt"/>
              </a:rPr>
              <a:t> stable ion </a:t>
            </a:r>
            <a:r>
              <a:rPr lang="fr-FR" sz="2000" dirty="0" err="1" smtClean="0">
                <a:latin typeface="+mj-lt"/>
              </a:rPr>
              <a:t>intensity</a:t>
            </a:r>
            <a:r>
              <a:rPr lang="fr-FR" sz="2000" dirty="0" smtClean="0">
                <a:latin typeface="+mj-lt"/>
              </a:rPr>
              <a:t> : 10</a:t>
            </a:r>
            <a:r>
              <a:rPr lang="fr-FR" sz="2400" baseline="30000" dirty="0" smtClean="0">
                <a:latin typeface="+mj-lt"/>
              </a:rPr>
              <a:t>8-13</a:t>
            </a:r>
            <a:r>
              <a:rPr lang="fr-FR" sz="2000" dirty="0" smtClean="0">
                <a:latin typeface="+mj-lt"/>
              </a:rPr>
              <a:t> </a:t>
            </a:r>
            <a:r>
              <a:rPr lang="fr-FR" sz="2000" dirty="0" err="1" smtClean="0">
                <a:latin typeface="+mj-lt"/>
              </a:rPr>
              <a:t>pps</a:t>
            </a:r>
            <a:endParaRPr lang="fr-FR" sz="2000" dirty="0" smtClean="0">
              <a:latin typeface="+mj-lt"/>
            </a:endParaRPr>
          </a:p>
          <a:p>
            <a:pPr marL="0" indent="0">
              <a:buNone/>
            </a:pPr>
            <a:r>
              <a:rPr lang="fr-FR" sz="2000" dirty="0">
                <a:latin typeface="+mj-lt"/>
              </a:rPr>
              <a:t> </a:t>
            </a:r>
            <a:r>
              <a:rPr lang="fr-FR" sz="2000" dirty="0" smtClean="0">
                <a:latin typeface="+mj-lt"/>
              </a:rPr>
              <a:t>    Radioactive </a:t>
            </a:r>
            <a:r>
              <a:rPr lang="fr-FR" sz="2000" dirty="0" err="1" smtClean="0">
                <a:latin typeface="+mj-lt"/>
              </a:rPr>
              <a:t>beams</a:t>
            </a:r>
            <a:r>
              <a:rPr lang="fr-FR" sz="2000" dirty="0" smtClean="0">
                <a:latin typeface="+mj-lt"/>
              </a:rPr>
              <a:t> </a:t>
            </a:r>
            <a:r>
              <a:rPr lang="fr-FR" sz="2000" dirty="0" err="1" smtClean="0">
                <a:latin typeface="+mj-lt"/>
              </a:rPr>
              <a:t>intensity</a:t>
            </a:r>
            <a:r>
              <a:rPr lang="fr-FR" sz="2000" dirty="0" smtClean="0">
                <a:latin typeface="+mj-lt"/>
              </a:rPr>
              <a:t> for </a:t>
            </a:r>
            <a:r>
              <a:rPr lang="fr-FR" sz="2000" dirty="0" err="1" smtClean="0">
                <a:latin typeface="+mj-lt"/>
              </a:rPr>
              <a:t>reaction</a:t>
            </a:r>
            <a:r>
              <a:rPr lang="fr-FR" sz="2000" dirty="0" smtClean="0">
                <a:latin typeface="+mj-lt"/>
              </a:rPr>
              <a:t> </a:t>
            </a:r>
            <a:r>
              <a:rPr lang="fr-FR" sz="2000" dirty="0" err="1" smtClean="0">
                <a:latin typeface="+mj-lt"/>
              </a:rPr>
              <a:t>study</a:t>
            </a:r>
            <a:r>
              <a:rPr lang="fr-FR" sz="2000" dirty="0" smtClean="0">
                <a:latin typeface="+mj-lt"/>
              </a:rPr>
              <a:t> : 10</a:t>
            </a:r>
            <a:r>
              <a:rPr lang="fr-FR" sz="2400" baseline="30000" dirty="0" smtClean="0">
                <a:latin typeface="+mj-lt"/>
              </a:rPr>
              <a:t>4-7  </a:t>
            </a:r>
            <a:r>
              <a:rPr lang="fr-FR" sz="2000" dirty="0" err="1" smtClean="0">
                <a:latin typeface="+mj-lt"/>
              </a:rPr>
              <a:t>pps</a:t>
            </a:r>
            <a:endParaRPr lang="fr-FR" sz="2000" dirty="0" smtClean="0">
              <a:latin typeface="+mj-lt"/>
            </a:endParaRPr>
          </a:p>
          <a:p>
            <a:pPr marL="0" indent="0">
              <a:buNone/>
            </a:pPr>
            <a:r>
              <a:rPr lang="fr-FR" sz="2000" dirty="0" smtClean="0">
                <a:latin typeface="+mj-lt"/>
              </a:rPr>
              <a:t>      </a:t>
            </a:r>
          </a:p>
          <a:p>
            <a:pPr>
              <a:buFontTx/>
              <a:buChar char="-"/>
            </a:pPr>
            <a:r>
              <a:rPr lang="fr-FR" sz="2400" b="1" dirty="0" smtClean="0">
                <a:solidFill>
                  <a:srgbClr val="7030A0"/>
                </a:solidFill>
                <a:latin typeface="+mj-lt"/>
              </a:rPr>
              <a:t>Final </a:t>
            </a:r>
            <a:r>
              <a:rPr lang="fr-FR" sz="2400" b="1" dirty="0" err="1" smtClean="0">
                <a:solidFill>
                  <a:srgbClr val="7030A0"/>
                </a:solidFill>
                <a:latin typeface="+mj-lt"/>
              </a:rPr>
              <a:t>Selectivity</a:t>
            </a:r>
            <a:r>
              <a:rPr lang="fr-FR" sz="2400" b="1" dirty="0" smtClean="0">
                <a:solidFill>
                  <a:srgbClr val="7030A0"/>
                </a:solidFill>
                <a:latin typeface="+mj-lt"/>
              </a:rPr>
              <a:t> </a:t>
            </a:r>
            <a:r>
              <a:rPr lang="fr-FR" sz="2400" b="1" dirty="0" err="1" smtClean="0">
                <a:latin typeface="+mj-lt"/>
              </a:rPr>
              <a:t>is</a:t>
            </a:r>
            <a:r>
              <a:rPr lang="fr-FR" sz="2400" b="1" dirty="0" smtClean="0">
                <a:latin typeface="+mj-lt"/>
              </a:rPr>
              <a:t> a </a:t>
            </a:r>
            <a:r>
              <a:rPr lang="fr-FR" sz="2400" b="1" dirty="0" err="1" smtClean="0">
                <a:latin typeface="+mj-lt"/>
              </a:rPr>
              <a:t>result</a:t>
            </a:r>
            <a:r>
              <a:rPr lang="fr-FR" sz="2400" b="1" dirty="0" smtClean="0">
                <a:latin typeface="+mj-lt"/>
              </a:rPr>
              <a:t> of </a:t>
            </a:r>
          </a:p>
          <a:p>
            <a:pPr marL="0" indent="0">
              <a:buNone/>
            </a:pPr>
            <a:r>
              <a:rPr lang="fr-FR" sz="2000" dirty="0" smtClean="0">
                <a:latin typeface="+mj-lt"/>
              </a:rPr>
              <a:t>        (production </a:t>
            </a:r>
            <a:r>
              <a:rPr lang="fr-FR" sz="2000" b="1" dirty="0" smtClean="0">
                <a:latin typeface="+mj-lt"/>
              </a:rPr>
              <a:t>+</a:t>
            </a:r>
            <a:r>
              <a:rPr lang="fr-FR" sz="2000" dirty="0" smtClean="0">
                <a:latin typeface="+mj-lt"/>
              </a:rPr>
              <a:t> </a:t>
            </a:r>
            <a:r>
              <a:rPr lang="fr-FR" sz="2000" dirty="0" err="1" smtClean="0">
                <a:latin typeface="+mj-lt"/>
              </a:rPr>
              <a:t>ionization</a:t>
            </a:r>
            <a:r>
              <a:rPr lang="fr-FR" sz="2000" dirty="0" smtClean="0">
                <a:latin typeface="+mj-lt"/>
              </a:rPr>
              <a:t>+ </a:t>
            </a:r>
            <a:r>
              <a:rPr lang="fr-FR" sz="2000" b="1" dirty="0" err="1" smtClean="0">
                <a:solidFill>
                  <a:srgbClr val="7030A0"/>
                </a:solidFill>
                <a:latin typeface="+mj-lt"/>
              </a:rPr>
              <a:t>acceleration</a:t>
            </a:r>
            <a:r>
              <a:rPr lang="fr-FR" sz="2000" b="1" dirty="0" smtClean="0">
                <a:solidFill>
                  <a:srgbClr val="7030A0"/>
                </a:solidFill>
                <a:latin typeface="+mj-lt"/>
              </a:rPr>
              <a:t> &amp; transport</a:t>
            </a:r>
            <a:r>
              <a:rPr lang="fr-FR" sz="2000" dirty="0">
                <a:latin typeface="+mj-lt"/>
              </a:rPr>
              <a:t> </a:t>
            </a:r>
            <a:r>
              <a:rPr lang="fr-FR" sz="2000" b="1" dirty="0" smtClean="0">
                <a:latin typeface="+mj-lt"/>
              </a:rPr>
              <a:t>+</a:t>
            </a:r>
            <a:r>
              <a:rPr lang="fr-FR" sz="2000" dirty="0" smtClean="0">
                <a:latin typeface="+mj-lt"/>
              </a:rPr>
              <a:t>  </a:t>
            </a:r>
            <a:r>
              <a:rPr lang="fr-FR" sz="2000" dirty="0" err="1" smtClean="0">
                <a:latin typeface="+mj-lt"/>
              </a:rPr>
              <a:t>detection</a:t>
            </a:r>
            <a:r>
              <a:rPr lang="fr-FR" sz="2000" dirty="0" smtClean="0">
                <a:latin typeface="+mj-lt"/>
              </a:rPr>
              <a:t>)</a:t>
            </a:r>
          </a:p>
          <a:p>
            <a:pPr marL="0" indent="0">
              <a:buNone/>
            </a:pPr>
            <a:endParaRPr lang="fr-FR" sz="2000" dirty="0">
              <a:latin typeface="+mj-lt"/>
            </a:endParaRPr>
          </a:p>
          <a:p>
            <a:pPr>
              <a:buFontTx/>
              <a:buChar char="-"/>
            </a:pPr>
            <a:r>
              <a:rPr lang="fr-FR" sz="2000" dirty="0" smtClean="0">
                <a:latin typeface="+mj-lt"/>
              </a:rPr>
              <a:t>Focus on the 2 </a:t>
            </a:r>
            <a:r>
              <a:rPr lang="fr-FR" sz="2000" dirty="0" err="1" smtClean="0">
                <a:latin typeface="+mj-lt"/>
              </a:rPr>
              <a:t>methods</a:t>
            </a:r>
            <a:r>
              <a:rPr lang="fr-FR" sz="2000" dirty="0" smtClean="0">
                <a:latin typeface="+mj-lt"/>
              </a:rPr>
              <a:t> </a:t>
            </a:r>
            <a:r>
              <a:rPr lang="fr-FR" sz="2000" dirty="0" err="1" smtClean="0">
                <a:latin typeface="+mj-lt"/>
              </a:rPr>
              <a:t>used</a:t>
            </a:r>
            <a:r>
              <a:rPr lang="fr-FR" sz="2000" dirty="0" smtClean="0">
                <a:latin typeface="+mj-lt"/>
              </a:rPr>
              <a:t> </a:t>
            </a:r>
            <a:r>
              <a:rPr lang="fr-FR" sz="2000" dirty="0" err="1" smtClean="0">
                <a:latin typeface="+mj-lt"/>
              </a:rPr>
              <a:t>after</a:t>
            </a:r>
            <a:r>
              <a:rPr lang="fr-FR" sz="2000" dirty="0" smtClean="0">
                <a:latin typeface="+mj-lt"/>
              </a:rPr>
              <a:t> RIB production</a:t>
            </a:r>
            <a:endParaRPr lang="fr-FR" sz="2000" b="1" dirty="0">
              <a:solidFill>
                <a:srgbClr val="7030A0"/>
              </a:solidFill>
              <a:latin typeface="+mj-lt"/>
            </a:endParaRPr>
          </a:p>
          <a:p>
            <a:pPr marL="0" indent="0">
              <a:buNone/>
            </a:pPr>
            <a:r>
              <a:rPr lang="fr-FR" sz="2400" b="1" dirty="0" smtClean="0">
                <a:solidFill>
                  <a:srgbClr val="7030A0"/>
                </a:solidFill>
                <a:latin typeface="+mj-lt"/>
              </a:rPr>
              <a:t>         a) </a:t>
            </a:r>
            <a:r>
              <a:rPr lang="fr-FR" sz="2400" b="1" dirty="0" smtClean="0">
                <a:solidFill>
                  <a:srgbClr val="FF0000"/>
                </a:solidFill>
                <a:latin typeface="+mj-lt"/>
              </a:rPr>
              <a:t>M/Q </a:t>
            </a:r>
            <a:r>
              <a:rPr lang="fr-FR" sz="2400" b="1" dirty="0" err="1" smtClean="0">
                <a:solidFill>
                  <a:srgbClr val="FF0000"/>
                </a:solidFill>
                <a:latin typeface="+mj-lt"/>
              </a:rPr>
              <a:t>selection</a:t>
            </a:r>
            <a:r>
              <a:rPr lang="fr-FR" sz="24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fr-FR" sz="2400" b="1" dirty="0" smtClean="0">
                <a:solidFill>
                  <a:srgbClr val="7030A0"/>
                </a:solidFill>
                <a:latin typeface="+mj-lt"/>
              </a:rPr>
              <a:t>in the Cyclotron </a:t>
            </a:r>
            <a:r>
              <a:rPr lang="fr-FR" sz="2400" b="1" dirty="0" smtClean="0">
                <a:solidFill>
                  <a:srgbClr val="FF0000"/>
                </a:solidFill>
                <a:latin typeface="+mj-lt"/>
              </a:rPr>
              <a:t>CIME</a:t>
            </a:r>
            <a:r>
              <a:rPr lang="fr-FR" sz="2400" b="1" dirty="0" smtClean="0">
                <a:solidFill>
                  <a:srgbClr val="7030A0"/>
                </a:solidFill>
                <a:latin typeface="+mj-lt"/>
              </a:rPr>
              <a:t> </a:t>
            </a:r>
          </a:p>
          <a:p>
            <a:pPr marL="0" indent="0">
              <a:buNone/>
            </a:pPr>
            <a:r>
              <a:rPr lang="fr-FR" sz="2400" b="1" dirty="0" smtClean="0">
                <a:solidFill>
                  <a:srgbClr val="7030A0"/>
                </a:solidFill>
                <a:latin typeface="+mj-lt"/>
              </a:rPr>
              <a:t>         b) </a:t>
            </a:r>
            <a:r>
              <a:rPr lang="fr-FR" sz="2400" b="1" dirty="0" smtClean="0">
                <a:solidFill>
                  <a:srgbClr val="FF0000"/>
                </a:solidFill>
                <a:latin typeface="+mj-lt"/>
              </a:rPr>
              <a:t>Z </a:t>
            </a:r>
            <a:r>
              <a:rPr lang="fr-FR" sz="2400" b="1" dirty="0" err="1" smtClean="0">
                <a:solidFill>
                  <a:srgbClr val="FF0000"/>
                </a:solidFill>
                <a:latin typeface="+mj-lt"/>
              </a:rPr>
              <a:t>selection</a:t>
            </a:r>
            <a:r>
              <a:rPr lang="fr-FR" sz="24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fr-FR" sz="2400" b="1" dirty="0" err="1" smtClean="0">
                <a:solidFill>
                  <a:srgbClr val="7030A0"/>
                </a:solidFill>
                <a:latin typeface="+mj-lt"/>
              </a:rPr>
              <a:t>with</a:t>
            </a:r>
            <a:r>
              <a:rPr lang="fr-FR" sz="2400" b="1" dirty="0" smtClean="0">
                <a:solidFill>
                  <a:srgbClr val="7030A0"/>
                </a:solidFill>
                <a:latin typeface="+mj-lt"/>
              </a:rPr>
              <a:t> </a:t>
            </a:r>
            <a:r>
              <a:rPr lang="fr-FR" sz="2400" b="1" dirty="0" smtClean="0">
                <a:solidFill>
                  <a:srgbClr val="FF0000"/>
                </a:solidFill>
                <a:latin typeface="+mj-lt"/>
              </a:rPr>
              <a:t>Stripping</a:t>
            </a:r>
            <a:r>
              <a:rPr lang="fr-FR" sz="2400" b="1" dirty="0" smtClean="0">
                <a:solidFill>
                  <a:srgbClr val="7030A0"/>
                </a:solidFill>
                <a:latin typeface="+mj-lt"/>
              </a:rPr>
              <a:t> and </a:t>
            </a:r>
            <a:r>
              <a:rPr lang="fr-FR" sz="2400" b="1" dirty="0" err="1" smtClean="0">
                <a:solidFill>
                  <a:srgbClr val="7030A0"/>
                </a:solidFill>
                <a:latin typeface="+mj-lt"/>
              </a:rPr>
              <a:t>Brho</a:t>
            </a:r>
            <a:r>
              <a:rPr lang="fr-FR" sz="2400" b="1" dirty="0" smtClean="0">
                <a:solidFill>
                  <a:srgbClr val="7030A0"/>
                </a:solidFill>
                <a:latin typeface="+mj-lt"/>
              </a:rPr>
              <a:t> </a:t>
            </a:r>
            <a:r>
              <a:rPr lang="fr-FR" sz="2400" b="1" dirty="0" err="1" smtClean="0">
                <a:solidFill>
                  <a:srgbClr val="7030A0"/>
                </a:solidFill>
                <a:latin typeface="+mj-lt"/>
              </a:rPr>
              <a:t>selection</a:t>
            </a:r>
            <a:r>
              <a:rPr lang="fr-FR" sz="2400" b="1" dirty="0" smtClean="0">
                <a:solidFill>
                  <a:srgbClr val="7030A0"/>
                </a:solidFill>
                <a:latin typeface="+mj-lt"/>
              </a:rPr>
              <a:t> in Z-</a:t>
            </a:r>
            <a:r>
              <a:rPr lang="fr-FR" sz="2400" b="1" dirty="0" err="1" smtClean="0">
                <a:solidFill>
                  <a:srgbClr val="7030A0"/>
                </a:solidFill>
                <a:latin typeface="+mj-lt"/>
              </a:rPr>
              <a:t>spectrometer</a:t>
            </a:r>
            <a:endParaRPr lang="fr-FR" sz="2400" dirty="0" smtClean="0">
              <a:latin typeface="+mj-lt"/>
            </a:endParaRPr>
          </a:p>
        </p:txBody>
      </p:sp>
      <p:sp>
        <p:nvSpPr>
          <p:cNvPr id="6" name="Flèche vers le bas 5"/>
          <p:cNvSpPr/>
          <p:nvPr/>
        </p:nvSpPr>
        <p:spPr>
          <a:xfrm>
            <a:off x="4176506" y="3146157"/>
            <a:ext cx="364497" cy="35646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103209" y="54123"/>
            <a:ext cx="56295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chemeClr val="bg1">
                    <a:lumMod val="95000"/>
                  </a:schemeClr>
                </a:solidFill>
              </a:rPr>
              <a:t>Introduction : Post </a:t>
            </a:r>
            <a:r>
              <a:rPr lang="fr-FR" sz="2000" b="1" dirty="0" err="1">
                <a:solidFill>
                  <a:schemeClr val="bg1">
                    <a:lumMod val="95000"/>
                  </a:schemeClr>
                </a:solidFill>
              </a:rPr>
              <a:t>accelerated</a:t>
            </a:r>
            <a:r>
              <a:rPr lang="fr-FR" sz="2000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fr-FR" sz="2000" b="1" dirty="0" err="1" smtClean="0">
                <a:solidFill>
                  <a:schemeClr val="bg1">
                    <a:lumMod val="95000"/>
                  </a:schemeClr>
                </a:solidFill>
              </a:rPr>
              <a:t>beams</a:t>
            </a:r>
            <a:r>
              <a:rPr lang="fr-FR" sz="2000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fr-FR" sz="2000" b="1" dirty="0">
                <a:solidFill>
                  <a:schemeClr val="bg1">
                    <a:lumMod val="95000"/>
                  </a:schemeClr>
                </a:solidFill>
              </a:rPr>
              <a:t>in SPIRAL1</a:t>
            </a:r>
          </a:p>
        </p:txBody>
      </p:sp>
    </p:spTree>
    <p:extLst>
      <p:ext uri="{BB962C8B-B14F-4D97-AF65-F5344CB8AC3E}">
        <p14:creationId xmlns:p14="http://schemas.microsoft.com/office/powerpoint/2010/main" val="3448847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dirty="0">
                <a:solidFill>
                  <a:srgbClr val="818181"/>
                </a:solidFill>
                <a:latin typeface="Eras Medium ITC" panose="020B0602030504020804" pitchFamily="34" charset="0"/>
              </a:rPr>
              <a:t>SPIRAL1 Workshop 2025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z="1050" dirty="0"/>
              <a:t>Mass, Z  </a:t>
            </a:r>
            <a:r>
              <a:rPr lang="fr-FR" sz="1050" dirty="0" err="1"/>
              <a:t>selection</a:t>
            </a:r>
            <a:r>
              <a:rPr lang="fr-FR" sz="1050" dirty="0"/>
              <a:t> of post </a:t>
            </a:r>
            <a:r>
              <a:rPr lang="fr-FR" sz="1050" dirty="0" err="1"/>
              <a:t>accelerated</a:t>
            </a:r>
            <a:r>
              <a:rPr lang="fr-FR" sz="1050" dirty="0"/>
              <a:t> </a:t>
            </a:r>
            <a:r>
              <a:rPr lang="fr-FR" sz="1050" dirty="0" err="1"/>
              <a:t>beams</a:t>
            </a:r>
            <a:endParaRPr lang="fr-FR" sz="1050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BC286-B2FE-44AC-8F25-02BBF4E9D127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smtClean="0"/>
              <a:t>  </a:t>
            </a:r>
            <a:r>
              <a:rPr lang="fr-FR" sz="2400" dirty="0" smtClean="0">
                <a:solidFill>
                  <a:schemeClr val="bg1"/>
                </a:solidFill>
                <a:latin typeface="+mj-lt"/>
              </a:rPr>
              <a:t>introduction of </a:t>
            </a:r>
            <a:r>
              <a:rPr lang="fr-FR" sz="24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SPIRAL1 :  M/Q &amp; Z </a:t>
            </a:r>
            <a:r>
              <a:rPr lang="fr-FR" sz="2400" dirty="0" err="1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selectivity</a:t>
            </a:r>
            <a:r>
              <a:rPr lang="fr-FR" sz="24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endParaRPr lang="en-GB" sz="240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7" name="Espace réservé du numéro de diapositive 1"/>
          <p:cNvSpPr txBox="1">
            <a:spLocks/>
          </p:cNvSpPr>
          <p:nvPr/>
        </p:nvSpPr>
        <p:spPr>
          <a:xfrm>
            <a:off x="7239000" y="62484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364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1" algn="l" defTabSz="914364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4" algn="l" defTabSz="914364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914364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914364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914364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914364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914364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914364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E4191645-F512-4646-87C2-9E04434CBB56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GB">
              <a:solidFill>
                <a:srgbClr val="000000"/>
              </a:solidFill>
            </a:endParaRPr>
          </a:p>
        </p:txBody>
      </p:sp>
      <p:pic>
        <p:nvPicPr>
          <p:cNvPr id="9" name="Image 25" descr="cim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671" y="1844141"/>
            <a:ext cx="2183386" cy="2150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ZoneTexte 9"/>
          <p:cNvSpPr txBox="1"/>
          <p:nvPr/>
        </p:nvSpPr>
        <p:spPr>
          <a:xfrm>
            <a:off x="23023" y="502932"/>
            <a:ext cx="98416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   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SPIRAL1  Facility: 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selection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cyclotron and/or stripping (for a 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given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ion source)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251520" y="5733256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 compact </a:t>
            </a:r>
            <a:r>
              <a:rPr lang="fr-FR" dirty="0" err="1" smtClean="0"/>
              <a:t>cyclo</a:t>
            </a:r>
            <a:r>
              <a:rPr lang="fr-FR" dirty="0" smtClean="0"/>
              <a:t>  K</a:t>
            </a:r>
            <a:r>
              <a:rPr lang="fr-FR" sz="1600" dirty="0" smtClean="0"/>
              <a:t>b</a:t>
            </a:r>
            <a:r>
              <a:rPr lang="fr-FR" i="1" dirty="0" smtClean="0"/>
              <a:t> </a:t>
            </a:r>
            <a:r>
              <a:rPr lang="fr-FR" dirty="0" smtClean="0"/>
              <a:t>=265</a:t>
            </a:r>
          </a:p>
          <a:p>
            <a:r>
              <a:rPr lang="fr-FR" dirty="0" smtClean="0"/>
              <a:t>For radioactive ions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5148064" y="6165304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2 </a:t>
            </a:r>
            <a:r>
              <a:rPr lang="fr-FR" dirty="0" err="1" smtClean="0"/>
              <a:t>Separated</a:t>
            </a:r>
            <a:r>
              <a:rPr lang="fr-FR" dirty="0" smtClean="0"/>
              <a:t> </a:t>
            </a:r>
            <a:r>
              <a:rPr lang="fr-FR" dirty="0" err="1" smtClean="0"/>
              <a:t>Sectors</a:t>
            </a:r>
            <a:r>
              <a:rPr lang="fr-FR" dirty="0" smtClean="0"/>
              <a:t> cyclotrons  K</a:t>
            </a:r>
            <a:r>
              <a:rPr lang="fr-FR" sz="1600" dirty="0" smtClean="0"/>
              <a:t>b</a:t>
            </a:r>
            <a:r>
              <a:rPr lang="fr-FR" i="1" dirty="0" smtClean="0"/>
              <a:t> </a:t>
            </a:r>
            <a:r>
              <a:rPr lang="fr-FR" dirty="0" smtClean="0"/>
              <a:t>=380 MeV</a:t>
            </a:r>
            <a:endParaRPr lang="fr-FR" dirty="0"/>
          </a:p>
        </p:txBody>
      </p:sp>
      <p:sp>
        <p:nvSpPr>
          <p:cNvPr id="23" name="ZoneTexte 22"/>
          <p:cNvSpPr txBox="1"/>
          <p:nvPr/>
        </p:nvSpPr>
        <p:spPr>
          <a:xfrm>
            <a:off x="195671" y="1382476"/>
            <a:ext cx="27417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FF0000"/>
                </a:solidFill>
              </a:rPr>
              <a:t>-SPIRAL1   CIME </a:t>
            </a:r>
            <a:endParaRPr lang="fr-FR" sz="2400" dirty="0">
              <a:solidFill>
                <a:srgbClr val="FF0000"/>
              </a:solidFill>
            </a:endParaRPr>
          </a:p>
        </p:txBody>
      </p:sp>
      <p:pic>
        <p:nvPicPr>
          <p:cNvPr id="24" name="Imag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161" y="1024751"/>
            <a:ext cx="5464907" cy="4429250"/>
          </a:xfrm>
          <a:prstGeom prst="rect">
            <a:avLst/>
          </a:prstGeom>
        </p:spPr>
      </p:pic>
      <p:cxnSp>
        <p:nvCxnSpPr>
          <p:cNvPr id="25" name="Connecteur droit avec flèche 24"/>
          <p:cNvCxnSpPr/>
          <p:nvPr/>
        </p:nvCxnSpPr>
        <p:spPr bwMode="auto">
          <a:xfrm flipV="1">
            <a:off x="2195736" y="2365960"/>
            <a:ext cx="1868399" cy="950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6" name="ZoneTexte 25"/>
          <p:cNvSpPr txBox="1"/>
          <p:nvPr/>
        </p:nvSpPr>
        <p:spPr>
          <a:xfrm>
            <a:off x="1975902" y="4159119"/>
            <a:ext cx="264464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7030A0"/>
                </a:solidFill>
              </a:rPr>
              <a:t>-Stripping</a:t>
            </a:r>
          </a:p>
          <a:p>
            <a:r>
              <a:rPr lang="fr-FR" sz="2400" dirty="0">
                <a:solidFill>
                  <a:srgbClr val="FF0000"/>
                </a:solidFill>
              </a:rPr>
              <a:t> </a:t>
            </a:r>
            <a:r>
              <a:rPr lang="fr-FR" sz="2400" dirty="0" smtClean="0">
                <a:solidFill>
                  <a:srgbClr val="FF0000"/>
                </a:solidFill>
              </a:rPr>
              <a:t>    </a:t>
            </a:r>
            <a:r>
              <a:rPr lang="fr-FR" sz="2400" dirty="0" smtClean="0"/>
              <a:t>Stripper</a:t>
            </a:r>
          </a:p>
          <a:p>
            <a:r>
              <a:rPr lang="fr-FR" sz="2400" dirty="0">
                <a:solidFill>
                  <a:srgbClr val="FF0000"/>
                </a:solidFill>
              </a:rPr>
              <a:t> </a:t>
            </a:r>
            <a:r>
              <a:rPr lang="fr-FR" sz="2400" dirty="0" smtClean="0">
                <a:solidFill>
                  <a:srgbClr val="FF0000"/>
                </a:solidFill>
              </a:rPr>
              <a:t>    </a:t>
            </a:r>
            <a:r>
              <a:rPr lang="fr-FR" sz="2400" dirty="0" err="1" smtClean="0">
                <a:solidFill>
                  <a:srgbClr val="7030A0"/>
                </a:solidFill>
              </a:rPr>
              <a:t>Zspectrometer</a:t>
            </a:r>
            <a:endParaRPr lang="fr-FR" sz="2400" dirty="0">
              <a:solidFill>
                <a:srgbClr val="7030A0"/>
              </a:solidFill>
            </a:endParaRPr>
          </a:p>
        </p:txBody>
      </p:sp>
      <p:cxnSp>
        <p:nvCxnSpPr>
          <p:cNvPr id="27" name="Connecteur droit avec flèche 26"/>
          <p:cNvCxnSpPr/>
          <p:nvPr/>
        </p:nvCxnSpPr>
        <p:spPr bwMode="auto">
          <a:xfrm flipV="1">
            <a:off x="3491880" y="2625144"/>
            <a:ext cx="1128671" cy="2158649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9" name="Rectangle 28"/>
          <p:cNvSpPr/>
          <p:nvPr/>
        </p:nvSpPr>
        <p:spPr>
          <a:xfrm rot="1824490">
            <a:off x="4522408" y="2402534"/>
            <a:ext cx="349545" cy="4571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2" name="Connecteur droit avec flèche 31"/>
          <p:cNvCxnSpPr/>
          <p:nvPr/>
        </p:nvCxnSpPr>
        <p:spPr bwMode="auto">
          <a:xfrm flipV="1">
            <a:off x="4056216" y="2844991"/>
            <a:ext cx="1181929" cy="219352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7030A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" name="ZoneTexte 5"/>
          <p:cNvSpPr txBox="1"/>
          <p:nvPr/>
        </p:nvSpPr>
        <p:spPr>
          <a:xfrm>
            <a:off x="5765369" y="1611824"/>
            <a:ext cx="697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7030A0"/>
                </a:solidFill>
              </a:rPr>
              <a:t>RIB</a:t>
            </a:r>
            <a:endParaRPr lang="en-GB" sz="2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39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lipse 8"/>
          <p:cNvSpPr/>
          <p:nvPr/>
        </p:nvSpPr>
        <p:spPr>
          <a:xfrm>
            <a:off x="2307134" y="1521099"/>
            <a:ext cx="294049" cy="591266"/>
          </a:xfrm>
          <a:prstGeom prst="ellipse">
            <a:avLst/>
          </a:prstGeom>
          <a:solidFill>
            <a:srgbClr val="99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dirty="0">
                <a:solidFill>
                  <a:srgbClr val="818181"/>
                </a:solidFill>
                <a:latin typeface="Eras Medium ITC" panose="020B0602030504020804" pitchFamily="34" charset="0"/>
              </a:rPr>
              <a:t>SPIRAL1 Workshop 2025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/>
              <a:t>Mass, Z  </a:t>
            </a:r>
            <a:r>
              <a:rPr lang="fr-FR" dirty="0" err="1"/>
              <a:t>selection</a:t>
            </a:r>
            <a:r>
              <a:rPr lang="fr-FR" dirty="0"/>
              <a:t> of post </a:t>
            </a:r>
            <a:r>
              <a:rPr lang="fr-FR" dirty="0" err="1"/>
              <a:t>accelerated</a:t>
            </a:r>
            <a:r>
              <a:rPr lang="fr-FR" dirty="0"/>
              <a:t> </a:t>
            </a:r>
            <a:r>
              <a:rPr lang="fr-FR" dirty="0" err="1" smtClean="0"/>
              <a:t>beams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BC286-B2FE-44AC-8F25-02BBF4E9D127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4294967295"/>
          </p:nvPr>
        </p:nvSpPr>
        <p:spPr>
          <a:xfrm>
            <a:off x="0" y="41173"/>
            <a:ext cx="0" cy="0"/>
          </a:xfrm>
        </p:spPr>
        <p:txBody>
          <a:bodyPr/>
          <a:lstStyle/>
          <a:p>
            <a:pPr marL="0" indent="0">
              <a:buNone/>
            </a:pPr>
            <a:endParaRPr lang="fr-F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Synchronise ions 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acceleration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fr-F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final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=&gt; </a:t>
            </a:r>
            <a:r>
              <a:rPr lang="fr-FR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fr-FR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RF</a:t>
            </a:r>
            <a:r>
              <a:rPr lang="fr-F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= H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fr-FR" sz="1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revolution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dirty="0" smtClean="0"/>
              <a:t> </a:t>
            </a:r>
          </a:p>
        </p:txBody>
      </p:sp>
      <p:pic>
        <p:nvPicPr>
          <p:cNvPr id="6" name="Imag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576" y="1986719"/>
            <a:ext cx="5970828" cy="3224781"/>
          </a:xfrm>
          <a:prstGeom prst="rect">
            <a:avLst/>
          </a:prstGeom>
        </p:spPr>
      </p:pic>
      <p:graphicFrame>
        <p:nvGraphicFramePr>
          <p:cNvPr id="7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7972236"/>
              </p:ext>
            </p:extLst>
          </p:nvPr>
        </p:nvGraphicFramePr>
        <p:xfrm>
          <a:off x="291213" y="1130134"/>
          <a:ext cx="3517390" cy="7857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5" name="Équation" r:id="rId4" imgW="1930320" imgH="431640" progId="Equation.3">
                  <p:embed/>
                </p:oleObj>
              </mc:Choice>
              <mc:Fallback>
                <p:oleObj name="Équation" r:id="rId4" imgW="1930320" imgH="431640" progId="Equation.3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213" y="1130134"/>
                        <a:ext cx="3517390" cy="78578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90037" y="2365793"/>
                <a:ext cx="240174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000" dirty="0" smtClean="0">
                    <a:solidFill>
                      <a:srgbClr val="0070C0"/>
                    </a:solidFill>
                  </a:rPr>
                  <a:t>R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20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ayon</m:t>
                    </m:r>
                    <m:r>
                      <a:rPr lang="fr-FR" sz="20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fr-FR" sz="20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R</m:t>
                    </m:r>
                    <m:r>
                      <a:rPr lang="en-GB" sz="200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GB" sz="200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fr-FR" sz="2000" dirty="0">
                    <a:solidFill>
                      <a:srgbClr val="7030A0"/>
                    </a:solidFill>
                  </a:rPr>
                  <a:t>B</a:t>
                </a:r>
                <a:r>
                  <a:rPr lang="fr-FR" sz="2000" dirty="0">
                    <a:solidFill>
                      <a:srgbClr val="7030A0"/>
                    </a:solidFill>
                    <a:latin typeface="Symbol" panose="05050102010706020507" pitchFamily="18" charset="2"/>
                  </a:rPr>
                  <a:t>r</a:t>
                </a:r>
                <a:r>
                  <a:rPr lang="fr-FR" sz="2000" dirty="0">
                    <a:latin typeface="Symbol" panose="05050102010706020507" pitchFamily="18" charset="2"/>
                  </a:rPr>
                  <a:t> </a:t>
                </a:r>
                <a:r>
                  <a:rPr lang="fr-FR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GB" sz="2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/>
                    </m:sSub>
                  </m:oMath>
                </a14:m>
                <a:endParaRPr lang="en-GB" sz="20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037" y="2365793"/>
                <a:ext cx="2401748" cy="400110"/>
              </a:xfrm>
              <a:prstGeom prst="rect">
                <a:avLst/>
              </a:prstGeom>
              <a:blipFill>
                <a:blip r:embed="rId6"/>
                <a:stretch>
                  <a:fillRect l="-2792" t="-10606" b="-25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Flèche vers le haut 9"/>
          <p:cNvSpPr/>
          <p:nvPr/>
        </p:nvSpPr>
        <p:spPr>
          <a:xfrm rot="2209145">
            <a:off x="1998178" y="1994977"/>
            <a:ext cx="185371" cy="474136"/>
          </a:xfrm>
          <a:prstGeom prst="upArrow">
            <a:avLst/>
          </a:prstGeom>
          <a:solidFill>
            <a:srgbClr val="99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ZoneTexte 10"/>
          <p:cNvSpPr txBox="1"/>
          <p:nvPr/>
        </p:nvSpPr>
        <p:spPr>
          <a:xfrm>
            <a:off x="0" y="3668296"/>
            <a:ext cx="5559974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(</a:t>
            </a:r>
            <a:r>
              <a:rPr lang="fr-FR" dirty="0" err="1" smtClean="0"/>
              <a:t>field</a:t>
            </a:r>
            <a:r>
              <a:rPr lang="fr-FR" dirty="0" smtClean="0"/>
              <a:t> </a:t>
            </a:r>
            <a:r>
              <a:rPr lang="fr-FR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fr-FR" dirty="0" smtClean="0"/>
              <a:t>, 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Mass M, charge Q)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gives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fr-FR" sz="1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revolution</a:t>
            </a:r>
            <a:endParaRPr lang="fr-FR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fr-FR" sz="1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RF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= H.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fr-FR" sz="1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revolution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H=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integer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called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« 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harmonic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 »</a:t>
            </a:r>
          </a:p>
          <a:p>
            <a:endParaRPr lang="fr-FR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4227629" y="1228835"/>
            <a:ext cx="4724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fr-FR" sz="1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revolution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~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function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(M/Q , B) 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65329" y="26122"/>
            <a:ext cx="68120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Cyclotron </a:t>
            </a:r>
            <a:r>
              <a:rPr lang="fr-FR" sz="2400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t</a:t>
            </a:r>
            <a:r>
              <a:rPr lang="fr-FR" sz="2400" dirty="0" err="1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heory</a:t>
            </a:r>
            <a:r>
              <a:rPr lang="fr-FR" sz="24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: How to </a:t>
            </a:r>
            <a:r>
              <a:rPr lang="fr-FR" sz="2400" dirty="0" err="1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get</a:t>
            </a:r>
            <a:r>
              <a:rPr lang="fr-FR" sz="24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a </a:t>
            </a:r>
            <a:r>
              <a:rPr lang="fr-FR" sz="2400" dirty="0" err="1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beam</a:t>
            </a:r>
            <a:r>
              <a:rPr lang="fr-FR" sz="24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fr-FR" sz="2400" dirty="0" err="1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accelerated</a:t>
            </a:r>
            <a:r>
              <a:rPr lang="fr-FR" sz="24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endParaRPr lang="fr-FR" sz="240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3991577" y="2112365"/>
            <a:ext cx="2598182" cy="4001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fr-FR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RF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=H. 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fr-FR" sz="1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revolution</a:t>
            </a:r>
            <a:endParaRPr lang="en-GB" sz="1600" dirty="0"/>
          </a:p>
        </p:txBody>
      </p:sp>
      <p:pic>
        <p:nvPicPr>
          <p:cNvPr id="15" name="Image 25" descr="cime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246681" y="623573"/>
            <a:ext cx="791023" cy="779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80799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2"/>
          </p:nvPr>
        </p:nvSpPr>
        <p:spPr>
          <a:xfrm>
            <a:off x="75701" y="5457599"/>
            <a:ext cx="2370667" cy="300673"/>
          </a:xfrm>
        </p:spPr>
        <p:txBody>
          <a:bodyPr/>
          <a:lstStyle/>
          <a:p>
            <a:r>
              <a:rPr lang="fr-FR" dirty="0">
                <a:solidFill>
                  <a:srgbClr val="818181"/>
                </a:solidFill>
                <a:latin typeface="Eras Medium ITC" panose="020B0602030504020804" pitchFamily="34" charset="0"/>
              </a:rPr>
              <a:t>SPIRAL1 Workshop 2025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Pont-l’Évêque – novembre 2023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BC286-B2FE-44AC-8F25-02BBF4E9D127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sz="2400" b="1" dirty="0" smtClean="0">
                <a:solidFill>
                  <a:srgbClr val="7030A0"/>
                </a:solidFill>
              </a:rPr>
              <a:t>.</a:t>
            </a:r>
            <a:endParaRPr lang="en-GB" sz="2400" b="1" dirty="0">
              <a:solidFill>
                <a:srgbClr val="7030A0"/>
              </a:solidFill>
            </a:endParaRPr>
          </a:p>
        </p:txBody>
      </p:sp>
      <p:grpSp>
        <p:nvGrpSpPr>
          <p:cNvPr id="8" name="Groupe 7"/>
          <p:cNvGrpSpPr/>
          <p:nvPr/>
        </p:nvGrpSpPr>
        <p:grpSpPr>
          <a:xfrm>
            <a:off x="150292" y="2391381"/>
            <a:ext cx="5509597" cy="2857299"/>
            <a:chOff x="1367406" y="1350521"/>
            <a:chExt cx="5509597" cy="2857299"/>
          </a:xfrm>
        </p:grpSpPr>
        <p:pic>
          <p:nvPicPr>
            <p:cNvPr id="6" name="Image 5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7406" y="1379453"/>
              <a:ext cx="5509597" cy="2828367"/>
            </a:xfrm>
            <a:prstGeom prst="rect">
              <a:avLst/>
            </a:prstGeom>
          </p:spPr>
        </p:pic>
        <p:sp>
          <p:nvSpPr>
            <p:cNvPr id="7" name="ZoneTexte 6"/>
            <p:cNvSpPr txBox="1"/>
            <p:nvPr/>
          </p:nvSpPr>
          <p:spPr>
            <a:xfrm>
              <a:off x="1367406" y="1350521"/>
              <a:ext cx="2432807" cy="615553"/>
            </a:xfrm>
            <a:prstGeom prst="rect">
              <a:avLst/>
            </a:prstGeom>
            <a:solidFill>
              <a:srgbClr val="CCCCFF"/>
            </a:solidFill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solidFill>
                    <a:srgbClr val="FF0000"/>
                  </a:solidFill>
                </a:rPr>
                <a:t>if F</a:t>
              </a:r>
              <a:r>
                <a:rPr lang="fr-FR" sz="14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RF</a:t>
              </a:r>
              <a:r>
                <a:rPr lang="fr-FR" dirty="0" smtClean="0">
                  <a:solidFill>
                    <a:srgbClr val="FF0000"/>
                  </a:solidFill>
                </a:rPr>
                <a:t>≠ </a:t>
              </a:r>
              <a:r>
                <a:rPr lang="fr-FR" b="1" dirty="0" smtClean="0"/>
                <a:t>H</a:t>
              </a:r>
              <a:r>
                <a:rPr lang="fr-FR" dirty="0" smtClean="0">
                  <a:solidFill>
                    <a:srgbClr val="FF0000"/>
                  </a:solidFill>
                </a:rPr>
                <a:t> </a:t>
              </a:r>
              <a:r>
                <a:rPr lang="fr-FR" dirty="0" err="1" smtClean="0">
                  <a:solidFill>
                    <a:srgbClr val="FF0000"/>
                  </a:solidFill>
                </a:rPr>
                <a:t>F</a:t>
              </a:r>
              <a:r>
                <a:rPr lang="fr-FR" sz="1600" i="1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revolution</a:t>
              </a:r>
              <a:endParaRPr lang="fr-FR" dirty="0">
                <a:solidFill>
                  <a:srgbClr val="FF0000"/>
                </a:solidFill>
              </a:endParaRPr>
            </a:p>
            <a:p>
              <a:endParaRPr lang="fr-FR" sz="1600" i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ZoneTexte 8"/>
          <p:cNvSpPr txBox="1"/>
          <p:nvPr/>
        </p:nvSpPr>
        <p:spPr>
          <a:xfrm>
            <a:off x="243281" y="576550"/>
            <a:ext cx="81792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If </a:t>
            </a:r>
            <a:r>
              <a:rPr lang="fr-FR" sz="2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 </a:t>
            </a:r>
            <a:r>
              <a:rPr lang="fr-FR" sz="20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field</a:t>
            </a:r>
            <a:r>
              <a:rPr lang="fr-FR" sz="2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adjusted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given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ion (</a:t>
            </a:r>
            <a:r>
              <a:rPr lang="fr-FR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fr-FR" sz="1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FR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,q</a:t>
            </a:r>
            <a:r>
              <a:rPr lang="fr-FR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      </a:t>
            </a:r>
            <a:r>
              <a:rPr lang="fr-FR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fr-FR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r-FR" sz="20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fr-FR" sz="2000" i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revolution</a:t>
            </a:r>
            <a:r>
              <a:rPr lang="fr-FR" sz="20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fr-FR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</a:t>
            </a:r>
            <a:r>
              <a:rPr lang="fr-FR" sz="1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HF</a:t>
            </a:r>
          </a:p>
          <a:p>
            <a:r>
              <a:rPr lang="fr-FR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good transmission  </a:t>
            </a:r>
            <a:r>
              <a:rPr lang="fr-FR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5659889" y="2420324"/>
            <a:ext cx="406494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Ion 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revolution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not 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synchronized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RF 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cavity</a:t>
            </a:r>
            <a:r>
              <a:rPr lang="fr-FR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 ion </a:t>
            </a:r>
            <a:r>
              <a:rPr lang="fr-FR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Deceleration</a:t>
            </a:r>
            <a:endParaRPr lang="fr-FR" sz="20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Contaminants are </a:t>
            </a:r>
            <a:r>
              <a:rPr lang="fr-FR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eliminated</a:t>
            </a:r>
            <a:endParaRPr lang="fr-FR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03209" y="-2213"/>
            <a:ext cx="79925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What</a:t>
            </a:r>
            <a:r>
              <a:rPr lang="fr-FR" sz="24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fr-FR" sz="2400" dirty="0" err="1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happen</a:t>
            </a:r>
            <a:r>
              <a:rPr lang="fr-FR" sz="24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if B not </a:t>
            </a:r>
            <a:r>
              <a:rPr lang="fr-FR" sz="2400" dirty="0" err="1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ajusted</a:t>
            </a:r>
            <a:r>
              <a:rPr lang="fr-FR" sz="24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to M/Q : M/Q </a:t>
            </a:r>
            <a:r>
              <a:rPr lang="fr-FR" sz="2400" dirty="0" err="1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selection</a:t>
            </a:r>
            <a:endParaRPr lang="fr-FR" sz="240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3209" y="1340352"/>
            <a:ext cx="77305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fr-FR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contiminant</a:t>
            </a:r>
            <a:r>
              <a:rPr lang="fr-F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fr-FR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fr-FR" sz="1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,Q</a:t>
            </a:r>
            <a:r>
              <a:rPr lang="fr-FR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  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fr-FR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HF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≠  </a:t>
            </a:r>
            <a:r>
              <a:rPr lang="fr-FR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H. </a:t>
            </a:r>
            <a:r>
              <a:rPr lang="fr-FR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fr-FR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revolution</a:t>
            </a:r>
            <a:endParaRPr lang="fr-FR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</a:t>
            </a:r>
            <a:r>
              <a:rPr lang="fr-FR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zero</a:t>
            </a:r>
            <a:r>
              <a:rPr lang="fr-FR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transmission</a:t>
            </a:r>
            <a:r>
              <a:rPr lang="fr-FR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14" name="Image 25" descr="cim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99448" y="609551"/>
            <a:ext cx="973652" cy="959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83611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dirty="0">
                <a:solidFill>
                  <a:srgbClr val="818181"/>
                </a:solidFill>
                <a:latin typeface="Eras Medium ITC" panose="020B0602030504020804" pitchFamily="34" charset="0"/>
              </a:rPr>
              <a:t>SPIRAL1 Workshop 2025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z="1050" dirty="0"/>
              <a:t>Mass, Z  </a:t>
            </a:r>
            <a:r>
              <a:rPr lang="fr-FR" sz="1050" dirty="0" err="1"/>
              <a:t>selection</a:t>
            </a:r>
            <a:r>
              <a:rPr lang="fr-FR" sz="1050" dirty="0"/>
              <a:t> of post </a:t>
            </a:r>
            <a:r>
              <a:rPr lang="fr-FR" sz="1050" dirty="0" err="1"/>
              <a:t>accelerated</a:t>
            </a:r>
            <a:r>
              <a:rPr lang="fr-FR" sz="1050" dirty="0"/>
              <a:t> </a:t>
            </a:r>
            <a:r>
              <a:rPr lang="fr-FR" sz="1050" dirty="0" err="1" smtClean="0"/>
              <a:t>beams</a:t>
            </a:r>
            <a:endParaRPr lang="fr-FR" sz="105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BC286-B2FE-44AC-8F25-02BBF4E9D127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4294967295"/>
          </p:nvPr>
        </p:nvSpPr>
        <p:spPr>
          <a:xfrm>
            <a:off x="-59696" y="471518"/>
            <a:ext cx="9761084" cy="4763897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/>
              <a:t> </a:t>
            </a:r>
            <a:r>
              <a:rPr lang="fr-FR" sz="2400" dirty="0" smtClean="0">
                <a:latin typeface="+mj-lt"/>
              </a:rPr>
              <a:t>1)  </a:t>
            </a:r>
            <a:r>
              <a:rPr lang="fr-FR" sz="2400" b="1" dirty="0" smtClean="0">
                <a:solidFill>
                  <a:srgbClr val="0070C0"/>
                </a:solidFill>
                <a:latin typeface="+mj-lt"/>
              </a:rPr>
              <a:t>For an ion  of </a:t>
            </a:r>
            <a:r>
              <a:rPr lang="fr-FR" sz="2400" b="1" dirty="0" err="1" smtClean="0">
                <a:solidFill>
                  <a:srgbClr val="0070C0"/>
                </a:solidFill>
                <a:latin typeface="+mj-lt"/>
              </a:rPr>
              <a:t>interest</a:t>
            </a:r>
            <a:r>
              <a:rPr lang="fr-FR" sz="2400" b="1" dirty="0" smtClean="0">
                <a:solidFill>
                  <a:srgbClr val="0070C0"/>
                </a:solidFill>
                <a:latin typeface="+mj-lt"/>
              </a:rPr>
              <a:t>   M1,Q1   tune </a:t>
            </a:r>
            <a:r>
              <a:rPr lang="fr-FR" sz="2400" b="1" dirty="0" smtClean="0">
                <a:solidFill>
                  <a:srgbClr val="00B050"/>
                </a:solidFill>
                <a:latin typeface="+mj-lt"/>
              </a:rPr>
              <a:t>B1 </a:t>
            </a:r>
            <a:r>
              <a:rPr lang="fr-FR" sz="2400" b="1" dirty="0" smtClean="0">
                <a:solidFill>
                  <a:srgbClr val="0070C0"/>
                </a:solidFill>
                <a:latin typeface="+mj-lt"/>
              </a:rPr>
              <a:t>at </a:t>
            </a:r>
            <a:r>
              <a:rPr lang="fr-FR" sz="2400" b="1" dirty="0" err="1" smtClean="0">
                <a:solidFill>
                  <a:srgbClr val="0070C0"/>
                </a:solidFill>
                <a:latin typeface="+mj-lt"/>
              </a:rPr>
              <a:t>given</a:t>
            </a:r>
            <a:r>
              <a:rPr lang="fr-FR" sz="2400" b="1" dirty="0" smtClean="0">
                <a:solidFill>
                  <a:srgbClr val="0070C0"/>
                </a:solidFill>
                <a:latin typeface="+mj-lt"/>
              </a:rPr>
              <a:t> FRF   </a:t>
            </a:r>
          </a:p>
          <a:p>
            <a:pPr marL="0" indent="0">
              <a:buNone/>
            </a:pPr>
            <a:r>
              <a:rPr lang="fr-FR" sz="1200" b="1" dirty="0" smtClean="0">
                <a:solidFill>
                  <a:srgbClr val="0070C0"/>
                </a:solidFill>
                <a:latin typeface="+mj-lt"/>
              </a:rPr>
              <a:t>  </a:t>
            </a:r>
          </a:p>
          <a:p>
            <a:pPr marL="0" indent="0">
              <a:buNone/>
            </a:pPr>
            <a:r>
              <a:rPr lang="fr-FR" sz="2400" dirty="0" smtClean="0">
                <a:latin typeface="+mj-lt"/>
              </a:rPr>
              <a:t> 2) A </a:t>
            </a:r>
            <a:r>
              <a:rPr lang="fr-FR" sz="2400" dirty="0" err="1" smtClean="0">
                <a:latin typeface="+mj-lt"/>
              </a:rPr>
              <a:t>small</a:t>
            </a:r>
            <a:r>
              <a:rPr lang="fr-FR" sz="2400" dirty="0" smtClean="0">
                <a:latin typeface="+mj-lt"/>
              </a:rPr>
              <a:t> </a:t>
            </a:r>
            <a:r>
              <a:rPr lang="fr-FR" sz="2400" dirty="0" smtClean="0">
                <a:solidFill>
                  <a:srgbClr val="00B050"/>
                </a:solidFill>
                <a:latin typeface="Symbol" panose="05050102010706020507" pitchFamily="18" charset="2"/>
              </a:rPr>
              <a:t>d</a:t>
            </a:r>
            <a:r>
              <a:rPr lang="fr-FR" sz="2400" dirty="0" smtClean="0">
                <a:solidFill>
                  <a:srgbClr val="00B050"/>
                </a:solidFill>
                <a:latin typeface="+mj-lt"/>
              </a:rPr>
              <a:t>B</a:t>
            </a:r>
            <a:r>
              <a:rPr lang="fr-FR" sz="2400" dirty="0" smtClean="0">
                <a:latin typeface="+mj-lt"/>
              </a:rPr>
              <a:t> </a:t>
            </a:r>
            <a:r>
              <a:rPr lang="fr-FR" sz="2400" dirty="0" err="1" smtClean="0">
                <a:latin typeface="+mj-lt"/>
              </a:rPr>
              <a:t>reduces</a:t>
            </a:r>
            <a:r>
              <a:rPr lang="fr-FR" sz="2400" dirty="0" smtClean="0">
                <a:latin typeface="+mj-lt"/>
              </a:rPr>
              <a:t> </a:t>
            </a:r>
            <a:r>
              <a:rPr lang="fr-FR" sz="2400" dirty="0" err="1" smtClean="0">
                <a:latin typeface="+mj-lt"/>
              </a:rPr>
              <a:t>strongly</a:t>
            </a:r>
            <a:r>
              <a:rPr lang="fr-FR" sz="2400" dirty="0" smtClean="0">
                <a:latin typeface="+mj-lt"/>
              </a:rPr>
              <a:t>  the cyclo. transmission</a:t>
            </a:r>
          </a:p>
          <a:p>
            <a:pPr marL="0" indent="0">
              <a:buNone/>
            </a:pPr>
            <a:r>
              <a:rPr lang="fr-FR" dirty="0" smtClean="0"/>
              <a:t>   </a:t>
            </a:r>
            <a:endParaRPr lang="en-GB" dirty="0"/>
          </a:p>
        </p:txBody>
      </p:sp>
      <p:pic>
        <p:nvPicPr>
          <p:cNvPr id="9218" name="Picture 2" descr="transh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533" y="1637391"/>
            <a:ext cx="4089702" cy="3223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Connecteur droit avec flèche 6"/>
          <p:cNvCxnSpPr/>
          <p:nvPr/>
        </p:nvCxnSpPr>
        <p:spPr>
          <a:xfrm flipH="1" flipV="1">
            <a:off x="3928533" y="3711843"/>
            <a:ext cx="2163778" cy="22485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6092310" y="3711843"/>
            <a:ext cx="40063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err="1" smtClean="0">
                <a:solidFill>
                  <a:srgbClr val="0070C0"/>
                </a:solidFill>
              </a:rPr>
              <a:t>Very</a:t>
            </a:r>
            <a:r>
              <a:rPr lang="fr-FR" sz="2000" dirty="0">
                <a:solidFill>
                  <a:srgbClr val="0070C0"/>
                </a:solidFill>
              </a:rPr>
              <a:t> </a:t>
            </a:r>
            <a:r>
              <a:rPr lang="fr-FR" sz="2000" dirty="0" smtClean="0">
                <a:solidFill>
                  <a:srgbClr val="0070C0"/>
                </a:solidFill>
              </a:rPr>
              <a:t> clean </a:t>
            </a:r>
            <a:r>
              <a:rPr lang="fr-FR" sz="2000" dirty="0" err="1" smtClean="0">
                <a:solidFill>
                  <a:srgbClr val="0070C0"/>
                </a:solidFill>
              </a:rPr>
              <a:t>selection</a:t>
            </a:r>
            <a:r>
              <a:rPr lang="fr-FR" sz="2000" dirty="0" smtClean="0">
                <a:solidFill>
                  <a:srgbClr val="0070C0"/>
                </a:solidFill>
              </a:rPr>
              <a:t>  (</a:t>
            </a:r>
            <a:r>
              <a:rPr lang="fr-FR" sz="2000" dirty="0" err="1" smtClean="0">
                <a:solidFill>
                  <a:srgbClr val="0070C0"/>
                </a:solidFill>
              </a:rPr>
              <a:t>many</a:t>
            </a:r>
            <a:r>
              <a:rPr lang="fr-FR" sz="2000" dirty="0" smtClean="0">
                <a:solidFill>
                  <a:srgbClr val="0070C0"/>
                </a:solidFill>
              </a:rPr>
              <a:t> </a:t>
            </a:r>
            <a:r>
              <a:rPr lang="fr-FR" sz="2000" dirty="0" err="1" smtClean="0">
                <a:solidFill>
                  <a:srgbClr val="0070C0"/>
                </a:solidFill>
              </a:rPr>
              <a:t>turns</a:t>
            </a:r>
            <a:r>
              <a:rPr lang="fr-FR" sz="2000" dirty="0" smtClean="0">
                <a:solidFill>
                  <a:srgbClr val="0070C0"/>
                </a:solidFill>
              </a:rPr>
              <a:t> )</a:t>
            </a:r>
            <a:endParaRPr lang="en-GB" sz="2000" dirty="0">
              <a:solidFill>
                <a:srgbClr val="0070C0"/>
              </a:solidFill>
            </a:endParaRPr>
          </a:p>
        </p:txBody>
      </p:sp>
      <p:graphicFrame>
        <p:nvGraphicFramePr>
          <p:cNvPr id="11" name="Obje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9549873"/>
              </p:ext>
            </p:extLst>
          </p:nvPr>
        </p:nvGraphicFramePr>
        <p:xfrm>
          <a:off x="6354374" y="4201527"/>
          <a:ext cx="3347014" cy="6432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08" r:id="rId4" imgW="3810000" imgH="736600" progId="Equation.3">
                  <p:embed/>
                </p:oleObj>
              </mc:Choice>
              <mc:Fallback>
                <p:oleObj r:id="rId4" imgW="3810000" imgH="7366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4374" y="4201527"/>
                        <a:ext cx="3347014" cy="643298"/>
                      </a:xfrm>
                      <a:prstGeom prst="rect">
                        <a:avLst/>
                      </a:prstGeom>
                      <a:noFill/>
                      <a:ln w="76200">
                        <a:solidFill>
                          <a:srgbClr val="0070C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ZoneTexte 14"/>
          <p:cNvSpPr txBox="1"/>
          <p:nvPr/>
        </p:nvSpPr>
        <p:spPr>
          <a:xfrm>
            <a:off x="5792350" y="1894588"/>
            <a:ext cx="4006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>
                <a:solidFill>
                  <a:srgbClr val="FF0000"/>
                </a:solidFill>
              </a:rPr>
              <a:t>selection</a:t>
            </a:r>
            <a:r>
              <a:rPr lang="fr-FR" dirty="0" smtClean="0">
                <a:solidFill>
                  <a:srgbClr val="FF0000"/>
                </a:solidFill>
              </a:rPr>
              <a:t>  not </a:t>
            </a:r>
            <a:r>
              <a:rPr lang="fr-FR" dirty="0" err="1" smtClean="0">
                <a:solidFill>
                  <a:srgbClr val="FF0000"/>
                </a:solidFill>
              </a:rPr>
              <a:t>sufficient</a:t>
            </a: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16" name="Connecteur droit 15"/>
          <p:cNvCxnSpPr/>
          <p:nvPr/>
        </p:nvCxnSpPr>
        <p:spPr>
          <a:xfrm flipV="1">
            <a:off x="2653509" y="4148673"/>
            <a:ext cx="550190" cy="774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>
            <a:off x="3718066" y="4148673"/>
            <a:ext cx="1570725" cy="0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 flipH="1" flipV="1">
            <a:off x="4463512" y="4750231"/>
            <a:ext cx="38746" cy="232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 flipH="1">
            <a:off x="3269529" y="2017199"/>
            <a:ext cx="2465458" cy="1291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2661976" y="1884353"/>
            <a:ext cx="550190" cy="2276005"/>
          </a:xfrm>
          <a:prstGeom prst="rect">
            <a:avLst/>
          </a:prstGeom>
          <a:solidFill>
            <a:srgbClr val="FF6600">
              <a:alpha val="1411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ZoneTexte 26"/>
          <p:cNvSpPr txBox="1"/>
          <p:nvPr/>
        </p:nvSpPr>
        <p:spPr>
          <a:xfrm>
            <a:off x="1322729" y="4676373"/>
            <a:ext cx="2495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B050"/>
                </a:solidFill>
              </a:rPr>
              <a:t>Ion of </a:t>
            </a:r>
            <a:r>
              <a:rPr lang="fr-FR" dirty="0" err="1" smtClean="0">
                <a:solidFill>
                  <a:srgbClr val="00B050"/>
                </a:solidFill>
              </a:rPr>
              <a:t>interest</a:t>
            </a:r>
            <a:r>
              <a:rPr lang="fr-FR" dirty="0" smtClean="0">
                <a:solidFill>
                  <a:srgbClr val="00B050"/>
                </a:solidFill>
              </a:rPr>
              <a:t> </a:t>
            </a:r>
            <a:endParaRPr lang="en-GB" dirty="0">
              <a:solidFill>
                <a:srgbClr val="00B050"/>
              </a:solidFill>
            </a:endParaRPr>
          </a:p>
        </p:txBody>
      </p:sp>
      <p:cxnSp>
        <p:nvCxnSpPr>
          <p:cNvPr id="29" name="Connecteur droit avec flèche 28"/>
          <p:cNvCxnSpPr/>
          <p:nvPr/>
        </p:nvCxnSpPr>
        <p:spPr>
          <a:xfrm>
            <a:off x="2661977" y="1894588"/>
            <a:ext cx="0" cy="232250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31"/>
          <p:cNvCxnSpPr/>
          <p:nvPr/>
        </p:nvCxnSpPr>
        <p:spPr>
          <a:xfrm>
            <a:off x="2632569" y="4386438"/>
            <a:ext cx="5166" cy="315132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103209" y="45338"/>
            <a:ext cx="49198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>
                <a:solidFill>
                  <a:schemeClr val="bg1">
                    <a:lumMod val="95000"/>
                  </a:schemeClr>
                </a:solidFill>
              </a:rPr>
              <a:t>Cyclotron </a:t>
            </a:r>
            <a:r>
              <a:rPr lang="fr-FR" sz="2400" dirty="0" err="1" smtClean="0">
                <a:solidFill>
                  <a:schemeClr val="bg1">
                    <a:lumMod val="95000"/>
                  </a:schemeClr>
                </a:solidFill>
              </a:rPr>
              <a:t>resolution</a:t>
            </a:r>
            <a:r>
              <a:rPr lang="fr-FR" sz="2400" dirty="0" smtClean="0">
                <a:solidFill>
                  <a:schemeClr val="bg1">
                    <a:lumMod val="95000"/>
                  </a:schemeClr>
                </a:solidFill>
              </a:rPr>
              <a:t>   R=1/ (2</a:t>
            </a:r>
            <a:r>
              <a:rPr lang="fr-FR" sz="2400" dirty="0" smtClean="0">
                <a:solidFill>
                  <a:schemeClr val="bg1">
                    <a:lumMod val="95000"/>
                  </a:schemeClr>
                </a:solidFill>
                <a:latin typeface="Symbol" panose="05050102010706020507" pitchFamily="18" charset="2"/>
              </a:rPr>
              <a:t>p</a:t>
            </a:r>
            <a:r>
              <a:rPr lang="fr-FR" sz="2400" dirty="0" smtClean="0">
                <a:solidFill>
                  <a:schemeClr val="bg1">
                    <a:lumMod val="95000"/>
                  </a:schemeClr>
                </a:solidFill>
              </a:rPr>
              <a:t> H </a:t>
            </a:r>
            <a:r>
              <a:rPr lang="fr-FR" sz="2400" dirty="0" err="1" smtClean="0">
                <a:solidFill>
                  <a:schemeClr val="bg1">
                    <a:lumMod val="95000"/>
                  </a:schemeClr>
                </a:solidFill>
              </a:rPr>
              <a:t>N</a:t>
            </a:r>
            <a:r>
              <a:rPr lang="fr-FR" sz="1400" dirty="0" err="1" smtClean="0">
                <a:solidFill>
                  <a:schemeClr val="bg1">
                    <a:lumMod val="95000"/>
                  </a:schemeClr>
                </a:solidFill>
              </a:rPr>
              <a:t>turn</a:t>
            </a:r>
            <a:r>
              <a:rPr lang="fr-FR" sz="2400" dirty="0" smtClean="0">
                <a:solidFill>
                  <a:schemeClr val="bg1">
                    <a:lumMod val="95000"/>
                  </a:schemeClr>
                </a:solidFill>
              </a:rPr>
              <a:t>)</a:t>
            </a:r>
            <a:endParaRPr lang="fr-FR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3382596" y="4383160"/>
            <a:ext cx="114687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00B050"/>
                </a:solidFill>
                <a:latin typeface="Symbol" panose="05050102010706020507" pitchFamily="18" charset="2"/>
              </a:rPr>
              <a:t>d</a:t>
            </a:r>
            <a:r>
              <a:rPr lang="fr-FR" sz="2400" b="1" dirty="0" smtClean="0">
                <a:solidFill>
                  <a:srgbClr val="00B050"/>
                </a:solidFill>
              </a:rPr>
              <a:t>B/B1</a:t>
            </a:r>
            <a:endParaRPr lang="en-GB" sz="2400" b="1" dirty="0">
              <a:solidFill>
                <a:srgbClr val="00B050"/>
              </a:solidFill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4243669" y="4366830"/>
            <a:ext cx="177930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0070C0"/>
                </a:solidFill>
                <a:latin typeface="Symbol" panose="05050102010706020507" pitchFamily="18" charset="2"/>
              </a:rPr>
              <a:t>~</a:t>
            </a:r>
            <a:r>
              <a:rPr lang="fr-FR" sz="2400" b="1" dirty="0">
                <a:solidFill>
                  <a:srgbClr val="0070C0"/>
                </a:solidFill>
                <a:latin typeface="Symbol" panose="05050102010706020507" pitchFamily="18" charset="2"/>
              </a:rPr>
              <a:t> </a:t>
            </a:r>
            <a:r>
              <a:rPr lang="fr-FR" sz="2400" b="1" dirty="0" smtClean="0">
                <a:solidFill>
                  <a:srgbClr val="0070C0"/>
                </a:solidFill>
                <a:latin typeface="Symbol" panose="05050102010706020507" pitchFamily="18" charset="2"/>
              </a:rPr>
              <a:t>d </a:t>
            </a:r>
            <a:r>
              <a:rPr lang="fr-FR" sz="2400" b="1" dirty="0" smtClean="0">
                <a:solidFill>
                  <a:srgbClr val="0070C0"/>
                </a:solidFill>
              </a:rPr>
              <a:t>M/Q </a:t>
            </a:r>
            <a:endParaRPr lang="en-GB" sz="2400" b="1" dirty="0">
              <a:solidFill>
                <a:srgbClr val="0070C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830855" y="982785"/>
            <a:ext cx="34018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fr-FR" sz="1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RF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H.</a:t>
            </a:r>
            <a:r>
              <a:rPr lang="fr-FR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fr-FR" sz="1600" i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revolution</a:t>
            </a:r>
            <a:r>
              <a:rPr lang="fr-FR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~ 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Q. </a:t>
            </a:r>
            <a:r>
              <a:rPr lang="fr-FR" b="1" dirty="0">
                <a:solidFill>
                  <a:srgbClr val="00B050"/>
                </a:solidFill>
              </a:rPr>
              <a:t>B</a:t>
            </a:r>
            <a:r>
              <a:rPr lang="fr-FR" sz="1400" b="1" dirty="0">
                <a:solidFill>
                  <a:srgbClr val="00B050"/>
                </a:solidFill>
              </a:rPr>
              <a:t>1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/ M  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Image 25" descr="cime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455629" y="546998"/>
            <a:ext cx="704371" cy="693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05362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25" grpId="0" animBg="1"/>
      <p:bldP spid="3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>
                <a:solidFill>
                  <a:srgbClr val="818181"/>
                </a:solidFill>
                <a:latin typeface="Eras Medium ITC" panose="020B0602030504020804" pitchFamily="34" charset="0"/>
              </a:rPr>
              <a:t>Formation Opération</a:t>
            </a:r>
            <a:endParaRPr lang="fr-FR" dirty="0">
              <a:solidFill>
                <a:srgbClr val="818181"/>
              </a:solidFill>
              <a:latin typeface="Eras Medium ITC" panose="020B0602030504020804" pitchFamily="34" charset="0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/>
              <a:t>Mass, Z  </a:t>
            </a:r>
            <a:r>
              <a:rPr lang="fr-FR" dirty="0" err="1"/>
              <a:t>selection</a:t>
            </a:r>
            <a:r>
              <a:rPr lang="fr-FR" dirty="0"/>
              <a:t> of post </a:t>
            </a:r>
            <a:r>
              <a:rPr lang="fr-FR" dirty="0" err="1"/>
              <a:t>accelerated</a:t>
            </a:r>
            <a:r>
              <a:rPr lang="fr-FR" dirty="0"/>
              <a:t> </a:t>
            </a:r>
            <a:r>
              <a:rPr lang="fr-FR" dirty="0" err="1"/>
              <a:t>beams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BC286-B2FE-44AC-8F25-02BBF4E9D127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4294967295"/>
          </p:nvPr>
        </p:nvSpPr>
        <p:spPr>
          <a:xfrm>
            <a:off x="103208" y="487912"/>
            <a:ext cx="10056791" cy="1968569"/>
          </a:xfrm>
        </p:spPr>
        <p:txBody>
          <a:bodyPr/>
          <a:lstStyle/>
          <a:p>
            <a:pPr marL="0" indent="0">
              <a:buNone/>
            </a:pPr>
            <a:r>
              <a:rPr lang="fr-FR" sz="2400" b="1" dirty="0" smtClean="0">
                <a:solidFill>
                  <a:srgbClr val="0070C0"/>
                </a:solidFill>
                <a:latin typeface="+mj-lt"/>
              </a:rPr>
              <a:t>Light </a:t>
            </a:r>
            <a:r>
              <a:rPr lang="fr-FR" sz="2400" b="1" dirty="0" err="1" smtClean="0">
                <a:solidFill>
                  <a:srgbClr val="0070C0"/>
                </a:solidFill>
                <a:latin typeface="+mj-lt"/>
              </a:rPr>
              <a:t>beams</a:t>
            </a:r>
            <a:r>
              <a:rPr lang="fr-FR" sz="2400" b="1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fr-FR" sz="2400" b="1" dirty="0">
                <a:solidFill>
                  <a:srgbClr val="0070C0"/>
                </a:solidFill>
                <a:latin typeface="+mj-lt"/>
              </a:rPr>
              <a:t>(He</a:t>
            </a:r>
            <a:r>
              <a:rPr lang="fr-FR" sz="2400" b="1" dirty="0" smtClean="0">
                <a:solidFill>
                  <a:srgbClr val="0070C0"/>
                </a:solidFill>
                <a:latin typeface="+mj-lt"/>
              </a:rPr>
              <a:t>, </a:t>
            </a:r>
            <a:r>
              <a:rPr lang="fr-FR" sz="2400" b="1" dirty="0" err="1" smtClean="0">
                <a:solidFill>
                  <a:srgbClr val="0070C0"/>
                </a:solidFill>
                <a:latin typeface="+mj-lt"/>
              </a:rPr>
              <a:t>N,O,Ne</a:t>
            </a:r>
            <a:r>
              <a:rPr lang="fr-FR" sz="2400" b="1" dirty="0">
                <a:solidFill>
                  <a:srgbClr val="0070C0"/>
                </a:solidFill>
                <a:latin typeface="+mj-lt"/>
              </a:rPr>
              <a:t>, Ar</a:t>
            </a:r>
            <a:r>
              <a:rPr lang="en-GB" sz="2400" b="1" dirty="0" smtClean="0">
                <a:solidFill>
                  <a:srgbClr val="0070C0"/>
                </a:solidFill>
                <a:latin typeface="+mj-lt"/>
              </a:rPr>
              <a:t>)</a:t>
            </a:r>
            <a:r>
              <a:rPr lang="en-GB" sz="2400" b="1" dirty="0" smtClean="0">
                <a:solidFill>
                  <a:srgbClr val="0070C0"/>
                </a:solidFill>
              </a:rPr>
              <a:t>: </a:t>
            </a:r>
            <a:r>
              <a:rPr lang="fr-FR" sz="2400" b="1" dirty="0" err="1" smtClean="0">
                <a:solidFill>
                  <a:srgbClr val="0070C0"/>
                </a:solidFill>
              </a:rPr>
              <a:t>Purety</a:t>
            </a:r>
            <a:r>
              <a:rPr lang="fr-FR" sz="2400" b="1" dirty="0" smtClean="0">
                <a:solidFill>
                  <a:srgbClr val="0070C0"/>
                </a:solidFill>
              </a:rPr>
              <a:t> possible </a:t>
            </a:r>
            <a:r>
              <a:rPr lang="fr-FR" sz="2400" b="1" dirty="0" err="1">
                <a:solidFill>
                  <a:srgbClr val="0070C0"/>
                </a:solidFill>
              </a:rPr>
              <a:t>with</a:t>
            </a:r>
            <a:r>
              <a:rPr lang="fr-FR" sz="2400" b="1" dirty="0">
                <a:solidFill>
                  <a:srgbClr val="0070C0"/>
                </a:solidFill>
              </a:rPr>
              <a:t> </a:t>
            </a:r>
            <a:r>
              <a:rPr lang="fr-FR" sz="2400" b="1" dirty="0" smtClean="0">
                <a:solidFill>
                  <a:srgbClr val="0070C0"/>
                </a:solidFill>
              </a:rPr>
              <a:t>CIME</a:t>
            </a:r>
            <a:endParaRPr lang="fr-FR" sz="24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fr-FR" sz="2800" dirty="0"/>
              <a:t>   </a:t>
            </a:r>
            <a:r>
              <a:rPr lang="fr-FR" sz="2000" dirty="0" smtClean="0">
                <a:latin typeface="+mj-lt"/>
              </a:rPr>
              <a:t>Large </a:t>
            </a:r>
            <a:r>
              <a:rPr lang="fr-FR" sz="2000" dirty="0" err="1">
                <a:latin typeface="+mj-lt"/>
              </a:rPr>
              <a:t>isobar</a:t>
            </a:r>
            <a:r>
              <a:rPr lang="fr-FR" sz="2000" dirty="0">
                <a:latin typeface="+mj-lt"/>
              </a:rPr>
              <a:t> mass </a:t>
            </a:r>
            <a:r>
              <a:rPr lang="fr-FR" sz="2000" dirty="0" err="1">
                <a:latin typeface="+mj-lt"/>
              </a:rPr>
              <a:t>difference</a:t>
            </a:r>
            <a:r>
              <a:rPr lang="fr-FR" sz="2000" dirty="0">
                <a:latin typeface="+mj-lt"/>
              </a:rPr>
              <a:t> good for </a:t>
            </a:r>
            <a:r>
              <a:rPr lang="fr-FR" sz="2000" dirty="0" smtClean="0">
                <a:latin typeface="+mj-lt"/>
              </a:rPr>
              <a:t>Cime cyclotron</a:t>
            </a:r>
            <a:endParaRPr lang="fr-FR" sz="2000" dirty="0">
              <a:latin typeface="+mj-lt"/>
            </a:endParaRPr>
          </a:p>
          <a:p>
            <a:pPr marL="0" indent="0">
              <a:buNone/>
            </a:pPr>
            <a:r>
              <a:rPr lang="fr-FR" sz="2000" dirty="0">
                <a:latin typeface="+mj-lt"/>
              </a:rPr>
              <a:t>                                       ex:  </a:t>
            </a:r>
            <a:r>
              <a:rPr lang="fr-FR" sz="2800" baseline="30000" dirty="0" smtClean="0">
                <a:latin typeface="+mj-lt"/>
              </a:rPr>
              <a:t>17</a:t>
            </a:r>
            <a:r>
              <a:rPr lang="fr-FR" sz="2000" dirty="0" smtClean="0">
                <a:latin typeface="+mj-lt"/>
              </a:rPr>
              <a:t>Ne – </a:t>
            </a:r>
            <a:r>
              <a:rPr lang="fr-FR" sz="2800" baseline="30000" dirty="0" smtClean="0">
                <a:latin typeface="+mj-lt"/>
              </a:rPr>
              <a:t>17</a:t>
            </a:r>
            <a:r>
              <a:rPr lang="fr-FR" sz="2000" dirty="0" smtClean="0">
                <a:latin typeface="+mj-lt"/>
              </a:rPr>
              <a:t>O   </a:t>
            </a:r>
            <a:r>
              <a:rPr lang="fr-FR" sz="2000" dirty="0" err="1" smtClean="0">
                <a:latin typeface="+mj-lt"/>
              </a:rPr>
              <a:t>dM</a:t>
            </a:r>
            <a:r>
              <a:rPr lang="fr-FR" sz="2000" dirty="0" smtClean="0">
                <a:latin typeface="+mj-lt"/>
              </a:rPr>
              <a:t> /</a:t>
            </a:r>
            <a:r>
              <a:rPr lang="fr-FR" sz="2000" dirty="0">
                <a:latin typeface="+mj-lt"/>
              </a:rPr>
              <a:t>M= </a:t>
            </a:r>
            <a:r>
              <a:rPr lang="fr-FR" sz="2000" dirty="0" smtClean="0">
                <a:latin typeface="+mj-lt"/>
              </a:rPr>
              <a:t>8 </a:t>
            </a:r>
            <a:r>
              <a:rPr lang="fr-FR" sz="2000" dirty="0">
                <a:latin typeface="+mj-lt"/>
              </a:rPr>
              <a:t>. 10</a:t>
            </a:r>
            <a:r>
              <a:rPr lang="fr-FR" sz="2400" baseline="30000" dirty="0">
                <a:latin typeface="+mj-lt"/>
              </a:rPr>
              <a:t>-4</a:t>
            </a:r>
            <a:r>
              <a:rPr lang="fr-FR" sz="2000" baseline="30000" dirty="0">
                <a:latin typeface="+mj-lt"/>
              </a:rPr>
              <a:t>  </a:t>
            </a:r>
          </a:p>
          <a:p>
            <a:pPr marL="0" indent="0">
              <a:buNone/>
            </a:pPr>
            <a:r>
              <a:rPr lang="fr-FR" sz="2000" baseline="30000" dirty="0">
                <a:latin typeface="+mj-lt"/>
              </a:rPr>
              <a:t>   </a:t>
            </a:r>
            <a:r>
              <a:rPr lang="fr-FR" sz="2000" baseline="30000" dirty="0" smtClean="0">
                <a:latin typeface="+mj-lt"/>
              </a:rPr>
              <a:t>     </a:t>
            </a:r>
            <a:r>
              <a:rPr lang="fr-FR" sz="2000" dirty="0" err="1" smtClean="0">
                <a:latin typeface="+mj-lt"/>
              </a:rPr>
              <a:t>Fwe</a:t>
            </a:r>
            <a:r>
              <a:rPr lang="fr-FR" sz="2000" dirty="0" smtClean="0">
                <a:latin typeface="+mj-lt"/>
              </a:rPr>
              <a:t> </a:t>
            </a:r>
            <a:r>
              <a:rPr lang="fr-FR" sz="2000" dirty="0" err="1" smtClean="0">
                <a:latin typeface="+mj-lt"/>
              </a:rPr>
              <a:t>can</a:t>
            </a:r>
            <a:r>
              <a:rPr lang="fr-FR" sz="2000" dirty="0" smtClean="0">
                <a:latin typeface="+mj-lt"/>
              </a:rPr>
              <a:t> </a:t>
            </a:r>
            <a:r>
              <a:rPr lang="fr-FR" sz="2000" dirty="0" err="1" smtClean="0">
                <a:latin typeface="+mj-lt"/>
              </a:rPr>
              <a:t>get</a:t>
            </a:r>
            <a:r>
              <a:rPr lang="fr-FR" sz="2000" dirty="0" smtClean="0">
                <a:latin typeface="+mj-lt"/>
              </a:rPr>
              <a:t> </a:t>
            </a:r>
            <a:r>
              <a:rPr lang="fr-FR" sz="2000" dirty="0" err="1" smtClean="0">
                <a:latin typeface="+mj-lt"/>
              </a:rPr>
              <a:t>fully</a:t>
            </a:r>
            <a:r>
              <a:rPr lang="fr-FR" sz="2000" dirty="0" smtClean="0">
                <a:latin typeface="+mj-lt"/>
              </a:rPr>
              <a:t> </a:t>
            </a:r>
            <a:r>
              <a:rPr lang="fr-FR" sz="2000" dirty="0" err="1">
                <a:latin typeface="+mj-lt"/>
              </a:rPr>
              <a:t>stripped</a:t>
            </a:r>
            <a:r>
              <a:rPr lang="fr-FR" sz="2000" dirty="0">
                <a:latin typeface="+mj-lt"/>
              </a:rPr>
              <a:t> </a:t>
            </a:r>
            <a:r>
              <a:rPr lang="fr-FR" sz="2000" dirty="0" smtClean="0">
                <a:latin typeface="+mj-lt"/>
              </a:rPr>
              <a:t>ion,  </a:t>
            </a:r>
            <a:r>
              <a:rPr lang="fr-FR" sz="2000" dirty="0" err="1">
                <a:latin typeface="+mj-lt"/>
              </a:rPr>
              <a:t>even</a:t>
            </a:r>
            <a:r>
              <a:rPr lang="fr-FR" sz="2000" dirty="0">
                <a:latin typeface="+mj-lt"/>
              </a:rPr>
              <a:t> at </a:t>
            </a:r>
            <a:r>
              <a:rPr lang="fr-FR" sz="2000" dirty="0" err="1" smtClean="0">
                <a:latin typeface="+mj-lt"/>
              </a:rPr>
              <a:t>relatively</a:t>
            </a:r>
            <a:r>
              <a:rPr lang="fr-FR" sz="2000" dirty="0" smtClean="0">
                <a:latin typeface="+mj-lt"/>
              </a:rPr>
              <a:t> </a:t>
            </a:r>
            <a:r>
              <a:rPr lang="fr-FR" sz="2000" dirty="0" err="1">
                <a:latin typeface="+mj-lt"/>
              </a:rPr>
              <a:t>low</a:t>
            </a:r>
            <a:r>
              <a:rPr lang="fr-FR" sz="2000" dirty="0">
                <a:latin typeface="+mj-lt"/>
              </a:rPr>
              <a:t> </a:t>
            </a:r>
            <a:r>
              <a:rPr lang="fr-FR" sz="2000" dirty="0" err="1" smtClean="0">
                <a:latin typeface="+mj-lt"/>
              </a:rPr>
              <a:t>energy</a:t>
            </a:r>
            <a:endParaRPr lang="fr-FR" sz="2000" dirty="0" smtClean="0">
              <a:latin typeface="+mj-lt"/>
            </a:endParaRPr>
          </a:p>
        </p:txBody>
      </p:sp>
      <p:grpSp>
        <p:nvGrpSpPr>
          <p:cNvPr id="11" name="Groupe 10"/>
          <p:cNvGrpSpPr/>
          <p:nvPr/>
        </p:nvGrpSpPr>
        <p:grpSpPr>
          <a:xfrm>
            <a:off x="103208" y="3828373"/>
            <a:ext cx="1768966" cy="1449092"/>
            <a:chOff x="214817" y="3882325"/>
            <a:chExt cx="1569384" cy="1237044"/>
          </a:xfrm>
        </p:grpSpPr>
        <p:pic>
          <p:nvPicPr>
            <p:cNvPr id="6" name="Picture 2" descr="transh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817" y="3882325"/>
              <a:ext cx="1569384" cy="12370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8" name="Connecteur droit avec flèche 7"/>
            <p:cNvCxnSpPr/>
            <p:nvPr/>
          </p:nvCxnSpPr>
          <p:spPr>
            <a:xfrm flipV="1">
              <a:off x="705173" y="4039771"/>
              <a:ext cx="0" cy="922149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cteur droit avec flèche 8"/>
            <p:cNvCxnSpPr/>
            <p:nvPr/>
          </p:nvCxnSpPr>
          <p:spPr>
            <a:xfrm flipV="1">
              <a:off x="780082" y="4039772"/>
              <a:ext cx="0" cy="922149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Rectangle 9"/>
          <p:cNvSpPr/>
          <p:nvPr/>
        </p:nvSpPr>
        <p:spPr>
          <a:xfrm>
            <a:off x="273690" y="2846258"/>
            <a:ext cx="8973059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>
                <a:solidFill>
                  <a:srgbClr val="FF0000"/>
                </a:solidFill>
              </a:rPr>
              <a:t>Heavy  </a:t>
            </a:r>
            <a:r>
              <a:rPr lang="fr-FR" sz="2800" b="1" dirty="0" err="1">
                <a:solidFill>
                  <a:srgbClr val="FF0000"/>
                </a:solidFill>
              </a:rPr>
              <a:t>beams</a:t>
            </a:r>
            <a:r>
              <a:rPr lang="fr-FR" sz="2800" b="1" dirty="0">
                <a:solidFill>
                  <a:srgbClr val="FF0000"/>
                </a:solidFill>
              </a:rPr>
              <a:t> </a:t>
            </a:r>
            <a:r>
              <a:rPr lang="fr-FR" sz="2800" b="1" dirty="0" smtClean="0">
                <a:solidFill>
                  <a:srgbClr val="FF0000"/>
                </a:solidFill>
              </a:rPr>
              <a:t>:</a:t>
            </a:r>
            <a:endParaRPr lang="fr-FR" sz="2800" b="1" dirty="0">
              <a:solidFill>
                <a:srgbClr val="FF0000"/>
              </a:solidFill>
            </a:endParaRPr>
          </a:p>
          <a:p>
            <a:r>
              <a:rPr lang="fr-FR" sz="2000" dirty="0"/>
              <a:t>  </a:t>
            </a:r>
            <a:r>
              <a:rPr lang="fr-FR" sz="2000" dirty="0" err="1"/>
              <a:t>very</a:t>
            </a:r>
            <a:r>
              <a:rPr lang="fr-FR" sz="2000" dirty="0"/>
              <a:t> </a:t>
            </a:r>
            <a:r>
              <a:rPr lang="fr-FR" sz="2000" dirty="0" err="1"/>
              <a:t>small</a:t>
            </a:r>
            <a:r>
              <a:rPr lang="fr-FR" sz="2000" dirty="0"/>
              <a:t> </a:t>
            </a:r>
            <a:r>
              <a:rPr lang="fr-FR" sz="2000" dirty="0" err="1"/>
              <a:t>isobar</a:t>
            </a:r>
            <a:r>
              <a:rPr lang="fr-FR" sz="2000" dirty="0"/>
              <a:t> mass </a:t>
            </a:r>
            <a:r>
              <a:rPr lang="fr-FR" sz="2000" dirty="0" err="1"/>
              <a:t>difference</a:t>
            </a:r>
            <a:r>
              <a:rPr lang="fr-FR" sz="2000" dirty="0"/>
              <a:t>  ex:  56Ni*- </a:t>
            </a:r>
            <a:r>
              <a:rPr lang="fr-FR" sz="2000" dirty="0">
                <a:solidFill>
                  <a:srgbClr val="C00000"/>
                </a:solidFill>
              </a:rPr>
              <a:t>56Co*   </a:t>
            </a:r>
            <a:r>
              <a:rPr lang="fr-FR" sz="2000" dirty="0" err="1">
                <a:solidFill>
                  <a:srgbClr val="C00000"/>
                </a:solidFill>
                <a:latin typeface="Symbol" panose="05050102010706020507" pitchFamily="18" charset="2"/>
              </a:rPr>
              <a:t>d</a:t>
            </a:r>
            <a:r>
              <a:rPr lang="fr-FR" sz="2000" dirty="0" err="1">
                <a:solidFill>
                  <a:srgbClr val="C00000"/>
                </a:solidFill>
              </a:rPr>
              <a:t>M</a:t>
            </a:r>
            <a:r>
              <a:rPr lang="fr-FR" sz="2000" dirty="0">
                <a:solidFill>
                  <a:srgbClr val="C00000"/>
                </a:solidFill>
              </a:rPr>
              <a:t>/M= 3 . 10</a:t>
            </a:r>
            <a:r>
              <a:rPr lang="fr-FR" sz="2400" baseline="30000" dirty="0">
                <a:solidFill>
                  <a:srgbClr val="C00000"/>
                </a:solidFill>
              </a:rPr>
              <a:t>-5</a:t>
            </a:r>
          </a:p>
          <a:p>
            <a:r>
              <a:rPr lang="fr-FR" sz="2000" baseline="30000" dirty="0">
                <a:solidFill>
                  <a:srgbClr val="FF0000"/>
                </a:solidFill>
              </a:rPr>
              <a:t>                                                                                                        </a:t>
            </a:r>
            <a:r>
              <a:rPr lang="fr-FR" sz="2000" dirty="0"/>
              <a:t>56Ni*- </a:t>
            </a:r>
            <a:r>
              <a:rPr lang="fr-FR" sz="2000" dirty="0">
                <a:solidFill>
                  <a:srgbClr val="FF0000"/>
                </a:solidFill>
              </a:rPr>
              <a:t>56Fe</a:t>
            </a:r>
            <a:r>
              <a:rPr lang="fr-FR" sz="2000" dirty="0"/>
              <a:t>     </a:t>
            </a:r>
            <a:r>
              <a:rPr lang="fr-FR" sz="2000" dirty="0" err="1">
                <a:solidFill>
                  <a:srgbClr val="FF0000"/>
                </a:solidFill>
                <a:latin typeface="Symbol" panose="05050102010706020507" pitchFamily="18" charset="2"/>
              </a:rPr>
              <a:t>d</a:t>
            </a:r>
            <a:r>
              <a:rPr lang="fr-FR" sz="2000" dirty="0" err="1">
                <a:solidFill>
                  <a:srgbClr val="FF0000"/>
                </a:solidFill>
              </a:rPr>
              <a:t>M</a:t>
            </a:r>
            <a:r>
              <a:rPr lang="fr-FR" sz="2000" dirty="0">
                <a:solidFill>
                  <a:srgbClr val="FF0000"/>
                </a:solidFill>
              </a:rPr>
              <a:t>/M= 1.2  </a:t>
            </a:r>
            <a:r>
              <a:rPr lang="fr-FR" sz="2000" dirty="0" smtClean="0">
                <a:solidFill>
                  <a:srgbClr val="FF0000"/>
                </a:solidFill>
              </a:rPr>
              <a:t>10</a:t>
            </a:r>
            <a:r>
              <a:rPr lang="fr-FR" sz="2400" baseline="30000" dirty="0" smtClean="0">
                <a:solidFill>
                  <a:srgbClr val="FF0000"/>
                </a:solidFill>
              </a:rPr>
              <a:t>-4</a:t>
            </a:r>
          </a:p>
          <a:p>
            <a:endParaRPr lang="fr-FR" sz="2400" baseline="30000" dirty="0">
              <a:solidFill>
                <a:srgbClr val="FF0000"/>
              </a:solidFill>
            </a:endParaRPr>
          </a:p>
          <a:p>
            <a:r>
              <a:rPr lang="fr-FR" sz="2000" baseline="30000" dirty="0"/>
              <a:t>   </a:t>
            </a:r>
            <a:r>
              <a:rPr lang="fr-FR" sz="2000" dirty="0"/>
              <a:t>                                    </a:t>
            </a:r>
            <a:r>
              <a:rPr lang="fr-FR" sz="2000" dirty="0" smtClean="0"/>
              <a:t>~</a:t>
            </a:r>
            <a:r>
              <a:rPr lang="fr-FR" sz="2000" dirty="0"/>
              <a:t> </a:t>
            </a:r>
            <a:r>
              <a:rPr lang="fr-FR" sz="2400" dirty="0">
                <a:solidFill>
                  <a:srgbClr val="FF0000"/>
                </a:solidFill>
              </a:rPr>
              <a:t>M</a:t>
            </a:r>
            <a:r>
              <a:rPr lang="fr-FR" sz="2400" dirty="0" smtClean="0">
                <a:solidFill>
                  <a:srgbClr val="FF0000"/>
                </a:solidFill>
              </a:rPr>
              <a:t>ass </a:t>
            </a:r>
            <a:r>
              <a:rPr lang="fr-FR" sz="2400" dirty="0" err="1">
                <a:solidFill>
                  <a:srgbClr val="FF0000"/>
                </a:solidFill>
              </a:rPr>
              <a:t>selection</a:t>
            </a:r>
            <a:r>
              <a:rPr lang="fr-FR" sz="2400" dirty="0">
                <a:solidFill>
                  <a:srgbClr val="FF0000"/>
                </a:solidFill>
              </a:rPr>
              <a:t> </a:t>
            </a:r>
            <a:r>
              <a:rPr lang="fr-FR" sz="2400" dirty="0" smtClean="0">
                <a:solidFill>
                  <a:srgbClr val="FF0000"/>
                </a:solidFill>
              </a:rPr>
              <a:t>not </a:t>
            </a:r>
            <a:r>
              <a:rPr lang="fr-FR" sz="2400" dirty="0" err="1" smtClean="0">
                <a:solidFill>
                  <a:srgbClr val="FF0000"/>
                </a:solidFill>
              </a:rPr>
              <a:t>sufficient</a:t>
            </a:r>
            <a:r>
              <a:rPr lang="fr-FR" sz="2400" dirty="0" smtClean="0">
                <a:solidFill>
                  <a:srgbClr val="FF0000"/>
                </a:solidFill>
              </a:rPr>
              <a:t> in </a:t>
            </a:r>
            <a:r>
              <a:rPr lang="fr-FR" sz="2400" dirty="0">
                <a:solidFill>
                  <a:srgbClr val="FF0000"/>
                </a:solidFill>
              </a:rPr>
              <a:t>Cime</a:t>
            </a:r>
          </a:p>
          <a:p>
            <a:r>
              <a:rPr lang="fr-FR" sz="2400" baseline="30000" dirty="0"/>
              <a:t>                                                       - </a:t>
            </a:r>
            <a:r>
              <a:rPr lang="fr-FR" sz="2400" dirty="0">
                <a:solidFill>
                  <a:srgbClr val="0070C0"/>
                </a:solidFill>
              </a:rPr>
              <a:t>Stripping at high </a:t>
            </a:r>
            <a:r>
              <a:rPr lang="fr-FR" sz="2400" dirty="0" err="1">
                <a:solidFill>
                  <a:srgbClr val="0070C0"/>
                </a:solidFill>
              </a:rPr>
              <a:t>energy</a:t>
            </a:r>
            <a:r>
              <a:rPr lang="fr-FR" sz="2400" dirty="0">
                <a:solidFill>
                  <a:srgbClr val="0070C0"/>
                </a:solidFill>
              </a:rPr>
              <a:t> </a:t>
            </a:r>
            <a:r>
              <a:rPr lang="fr-FR" sz="2400" dirty="0" err="1" smtClean="0">
                <a:solidFill>
                  <a:srgbClr val="0070C0"/>
                </a:solidFill>
              </a:rPr>
              <a:t>is</a:t>
            </a:r>
            <a:r>
              <a:rPr lang="fr-FR" sz="2400" dirty="0" smtClean="0">
                <a:solidFill>
                  <a:srgbClr val="0070C0"/>
                </a:solidFill>
              </a:rPr>
              <a:t> </a:t>
            </a:r>
            <a:r>
              <a:rPr lang="fr-FR" sz="2400" dirty="0" err="1" smtClean="0">
                <a:solidFill>
                  <a:srgbClr val="0070C0"/>
                </a:solidFill>
              </a:rPr>
              <a:t>needed</a:t>
            </a:r>
            <a:endParaRPr lang="fr-FR" sz="2400" baseline="30000" dirty="0">
              <a:solidFill>
                <a:srgbClr val="0070C0"/>
              </a:solidFill>
            </a:endParaRPr>
          </a:p>
          <a:p>
            <a:endParaRPr lang="fr-FR" sz="2400" dirty="0">
              <a:solidFill>
                <a:srgbClr val="0070C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3209" y="37346"/>
            <a:ext cx="62388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>
                <a:solidFill>
                  <a:schemeClr val="bg1">
                    <a:lumMod val="95000"/>
                  </a:schemeClr>
                </a:solidFill>
              </a:rPr>
              <a:t>RIB </a:t>
            </a:r>
            <a:r>
              <a:rPr lang="fr-FR" sz="2400" dirty="0">
                <a:solidFill>
                  <a:schemeClr val="bg1">
                    <a:lumMod val="95000"/>
                  </a:schemeClr>
                </a:solidFill>
              </a:rPr>
              <a:t>purification at </a:t>
            </a:r>
            <a:r>
              <a:rPr lang="fr-FR" sz="2400" dirty="0" smtClean="0">
                <a:solidFill>
                  <a:schemeClr val="bg1">
                    <a:lumMod val="95000"/>
                  </a:schemeClr>
                </a:solidFill>
              </a:rPr>
              <a:t>SPIRAL1 :  </a:t>
            </a:r>
            <a:r>
              <a:rPr lang="fr-FR" sz="2400" dirty="0" err="1" smtClean="0">
                <a:solidFill>
                  <a:schemeClr val="bg1">
                    <a:lumMod val="95000"/>
                  </a:schemeClr>
                </a:solidFill>
              </a:rPr>
              <a:t>is</a:t>
            </a:r>
            <a:r>
              <a:rPr lang="fr-FR" sz="2400" dirty="0" smtClean="0">
                <a:solidFill>
                  <a:schemeClr val="bg1">
                    <a:lumMod val="95000"/>
                  </a:schemeClr>
                </a:solidFill>
              </a:rPr>
              <a:t> CIME </a:t>
            </a:r>
            <a:r>
              <a:rPr lang="fr-FR" sz="2400" dirty="0" err="1" smtClean="0">
                <a:solidFill>
                  <a:schemeClr val="bg1">
                    <a:lumMod val="95000"/>
                  </a:schemeClr>
                </a:solidFill>
              </a:rPr>
              <a:t>sufficient</a:t>
            </a:r>
            <a:r>
              <a:rPr lang="fr-FR" sz="2400" dirty="0" smtClean="0">
                <a:solidFill>
                  <a:schemeClr val="bg1">
                    <a:lumMod val="95000"/>
                  </a:schemeClr>
                </a:solidFill>
              </a:rPr>
              <a:t> ?</a:t>
            </a:r>
            <a:endParaRPr lang="fr-FR" sz="24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650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dirty="0">
                <a:solidFill>
                  <a:srgbClr val="818181"/>
                </a:solidFill>
                <a:latin typeface="Eras Medium ITC" panose="020B0602030504020804" pitchFamily="34" charset="0"/>
              </a:rPr>
              <a:t>SPIRAL1 Workshop 2025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/>
              <a:t>Mass, Z  </a:t>
            </a:r>
            <a:r>
              <a:rPr lang="fr-FR" dirty="0" err="1"/>
              <a:t>selection</a:t>
            </a:r>
            <a:r>
              <a:rPr lang="fr-FR" dirty="0"/>
              <a:t> of post </a:t>
            </a:r>
            <a:r>
              <a:rPr lang="fr-FR" dirty="0" err="1"/>
              <a:t>accelerated</a:t>
            </a:r>
            <a:r>
              <a:rPr lang="fr-FR" dirty="0"/>
              <a:t> </a:t>
            </a:r>
            <a:r>
              <a:rPr lang="fr-FR" dirty="0" err="1"/>
              <a:t>beams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BC286-B2FE-44AC-8F25-02BBF4E9D127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4294967295"/>
          </p:nvPr>
        </p:nvSpPr>
        <p:spPr>
          <a:xfrm>
            <a:off x="199459" y="673891"/>
            <a:ext cx="9761084" cy="899188"/>
          </a:xfrm>
        </p:spPr>
        <p:txBody>
          <a:bodyPr/>
          <a:lstStyle/>
          <a:p>
            <a:r>
              <a:rPr lang="fr-FR" sz="2400" dirty="0" smtClean="0">
                <a:latin typeface="+mj-lt"/>
              </a:rPr>
              <a:t>Stripping and </a:t>
            </a:r>
            <a:r>
              <a:rPr lang="fr-FR" sz="2400" dirty="0">
                <a:solidFill>
                  <a:srgbClr val="0070C0"/>
                </a:solidFill>
                <a:latin typeface="+mj-lt"/>
              </a:rPr>
              <a:t>B</a:t>
            </a:r>
            <a:r>
              <a:rPr lang="fr-FR" sz="2400" dirty="0">
                <a:solidFill>
                  <a:srgbClr val="0070C0"/>
                </a:solidFill>
                <a:latin typeface="Symbol" panose="05050102010706020507" pitchFamily="18" charset="2"/>
              </a:rPr>
              <a:t>r</a:t>
            </a:r>
            <a:r>
              <a:rPr lang="fr-FR" sz="2400" dirty="0">
                <a:solidFill>
                  <a:srgbClr val="0070C0"/>
                </a:solidFill>
                <a:latin typeface="+mj-lt"/>
              </a:rPr>
              <a:t> </a:t>
            </a:r>
            <a:r>
              <a:rPr lang="fr-FR" sz="2400" dirty="0" err="1" smtClean="0">
                <a:latin typeface="+mj-lt"/>
              </a:rPr>
              <a:t>selection</a:t>
            </a:r>
            <a:r>
              <a:rPr lang="fr-FR" sz="2400" dirty="0" smtClean="0">
                <a:latin typeface="+mj-lt"/>
              </a:rPr>
              <a:t> in the « Z-</a:t>
            </a:r>
            <a:r>
              <a:rPr lang="fr-FR" sz="2400" dirty="0" err="1" smtClean="0">
                <a:latin typeface="+mj-lt"/>
              </a:rPr>
              <a:t>spectrometer</a:t>
            </a:r>
            <a:r>
              <a:rPr lang="fr-FR" sz="2400" dirty="0" smtClean="0">
                <a:latin typeface="+mj-lt"/>
              </a:rPr>
              <a:t> »</a:t>
            </a:r>
            <a:endParaRPr lang="en-GB" sz="2400" dirty="0">
              <a:latin typeface="+mj-lt"/>
            </a:endParaRPr>
          </a:p>
        </p:txBody>
      </p:sp>
      <p:pic>
        <p:nvPicPr>
          <p:cNvPr id="6" name="Imag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193" y="1299328"/>
            <a:ext cx="6195695" cy="305435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74778" y="1413686"/>
            <a:ext cx="264464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7030A0"/>
                </a:solidFill>
              </a:rPr>
              <a:t>-</a:t>
            </a:r>
            <a:r>
              <a:rPr lang="fr-FR" sz="2400" dirty="0" smtClean="0">
                <a:solidFill>
                  <a:srgbClr val="FF0000"/>
                </a:solidFill>
              </a:rPr>
              <a:t> </a:t>
            </a:r>
            <a:r>
              <a:rPr lang="fr-FR" sz="2400" dirty="0" smtClean="0"/>
              <a:t>Stripper foil</a:t>
            </a:r>
          </a:p>
          <a:p>
            <a:endParaRPr lang="fr-FR" sz="2400" dirty="0" smtClean="0"/>
          </a:p>
          <a:p>
            <a:r>
              <a:rPr lang="fr-FR" sz="2400" dirty="0">
                <a:solidFill>
                  <a:srgbClr val="FF0000"/>
                </a:solidFill>
              </a:rPr>
              <a:t> </a:t>
            </a:r>
            <a:r>
              <a:rPr lang="fr-FR" sz="2400" dirty="0" smtClean="0">
                <a:solidFill>
                  <a:srgbClr val="FF0000"/>
                </a:solidFill>
              </a:rPr>
              <a:t>    </a:t>
            </a:r>
            <a:r>
              <a:rPr lang="fr-FR" sz="2400" dirty="0" err="1" smtClean="0">
                <a:solidFill>
                  <a:srgbClr val="7030A0"/>
                </a:solidFill>
              </a:rPr>
              <a:t>Zspectrometer</a:t>
            </a:r>
            <a:endParaRPr lang="fr-FR" sz="2400" dirty="0" smtClean="0">
              <a:solidFill>
                <a:srgbClr val="7030A0"/>
              </a:solidFill>
            </a:endParaRPr>
          </a:p>
          <a:p>
            <a:r>
              <a:rPr lang="fr-FR" sz="2400" dirty="0" smtClean="0">
                <a:solidFill>
                  <a:srgbClr val="0070C0"/>
                </a:solidFill>
              </a:rPr>
              <a:t>B</a:t>
            </a:r>
            <a:r>
              <a:rPr lang="fr-FR" sz="2400" dirty="0" smtClean="0">
                <a:solidFill>
                  <a:srgbClr val="0070C0"/>
                </a:solidFill>
                <a:latin typeface="Symbol" panose="05050102010706020507" pitchFamily="18" charset="2"/>
              </a:rPr>
              <a:t>r</a:t>
            </a:r>
            <a:r>
              <a:rPr lang="fr-FR" sz="2400" dirty="0" smtClean="0">
                <a:solidFill>
                  <a:srgbClr val="7030A0"/>
                </a:solidFill>
              </a:rPr>
              <a:t>=</a:t>
            </a:r>
            <a:r>
              <a:rPr lang="fr-FR" sz="2400" dirty="0" smtClean="0">
                <a:solidFill>
                  <a:srgbClr val="7030A0"/>
                </a:solidFill>
                <a:latin typeface="Symbol" panose="05050102010706020507" pitchFamily="18" charset="2"/>
              </a:rPr>
              <a:t> </a:t>
            </a:r>
            <a:r>
              <a:rPr lang="fr-FR" sz="2400" dirty="0" smtClean="0">
                <a:solidFill>
                  <a:srgbClr val="0070C0"/>
                </a:solidFill>
                <a:latin typeface="Symbol" panose="05050102010706020507" pitchFamily="18" charset="2"/>
              </a:rPr>
              <a:t>g</a:t>
            </a:r>
            <a:r>
              <a:rPr lang="fr-FR" sz="2400" dirty="0" smtClean="0">
                <a:solidFill>
                  <a:srgbClr val="7030A0"/>
                </a:solidFill>
                <a:latin typeface="Symbol" panose="05050102010706020507" pitchFamily="18" charset="2"/>
              </a:rPr>
              <a:t> </a:t>
            </a:r>
            <a:r>
              <a:rPr lang="fr-FR" sz="2400" dirty="0" smtClean="0">
                <a:solidFill>
                  <a:srgbClr val="7030A0"/>
                </a:solidFill>
              </a:rPr>
              <a:t>M </a:t>
            </a:r>
            <a:r>
              <a:rPr lang="fr-FR" sz="2400" b="1" dirty="0" smtClean="0">
                <a:solidFill>
                  <a:srgbClr val="0070C0"/>
                </a:solidFill>
              </a:rPr>
              <a:t>v </a:t>
            </a:r>
            <a:r>
              <a:rPr lang="fr-FR" sz="2400" dirty="0" smtClean="0">
                <a:solidFill>
                  <a:srgbClr val="7030A0"/>
                </a:solidFill>
              </a:rPr>
              <a:t>/q</a:t>
            </a:r>
          </a:p>
          <a:p>
            <a:r>
              <a:rPr lang="fr-FR" sz="2400" dirty="0" err="1">
                <a:solidFill>
                  <a:srgbClr val="7030A0"/>
                </a:solidFill>
              </a:rPr>
              <a:t>Brho</a:t>
            </a:r>
            <a:r>
              <a:rPr lang="fr-FR" sz="2400" dirty="0">
                <a:solidFill>
                  <a:srgbClr val="7030A0"/>
                </a:solidFill>
              </a:rPr>
              <a:t> </a:t>
            </a:r>
            <a:r>
              <a:rPr lang="fr-FR" sz="2400" b="1" dirty="0" err="1" smtClean="0">
                <a:solidFill>
                  <a:srgbClr val="7030A0"/>
                </a:solidFill>
              </a:rPr>
              <a:t>selection</a:t>
            </a:r>
            <a:endParaRPr lang="fr-FR" sz="2400" b="1" dirty="0">
              <a:solidFill>
                <a:srgbClr val="7030A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flipH="1">
            <a:off x="3828082" y="1999281"/>
            <a:ext cx="69742" cy="3698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Connecteur droit avec flèche 10"/>
          <p:cNvCxnSpPr/>
          <p:nvPr/>
        </p:nvCxnSpPr>
        <p:spPr>
          <a:xfrm flipV="1">
            <a:off x="2473876" y="2383182"/>
            <a:ext cx="1547934" cy="848215"/>
          </a:xfrm>
          <a:prstGeom prst="straightConnector1">
            <a:avLst/>
          </a:prstGeom>
          <a:ln w="57150">
            <a:solidFill>
              <a:srgbClr val="996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03209" y="37346"/>
            <a:ext cx="52763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>
                <a:solidFill>
                  <a:schemeClr val="bg1">
                    <a:lumMod val="95000"/>
                  </a:schemeClr>
                </a:solidFill>
              </a:rPr>
              <a:t>Stripping for RIB </a:t>
            </a:r>
            <a:r>
              <a:rPr lang="fr-FR" sz="2400" dirty="0">
                <a:solidFill>
                  <a:schemeClr val="bg1">
                    <a:lumMod val="95000"/>
                  </a:schemeClr>
                </a:solidFill>
              </a:rPr>
              <a:t>purification at SPIRAL1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174778" y="4611731"/>
            <a:ext cx="692774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70C0"/>
                </a:solidFill>
              </a:rPr>
              <a:t> </a:t>
            </a:r>
            <a:r>
              <a:rPr lang="fr-FR" dirty="0" err="1" smtClean="0">
                <a:solidFill>
                  <a:srgbClr val="0070C0"/>
                </a:solidFill>
              </a:rPr>
              <a:t>Velocity</a:t>
            </a:r>
            <a:r>
              <a:rPr lang="fr-FR" dirty="0" smtClean="0">
                <a:solidFill>
                  <a:srgbClr val="0070C0"/>
                </a:solidFill>
              </a:rPr>
              <a:t> </a:t>
            </a:r>
            <a:r>
              <a:rPr lang="fr-FR" dirty="0" err="1" smtClean="0">
                <a:solidFill>
                  <a:srgbClr val="0070C0"/>
                </a:solidFill>
              </a:rPr>
              <a:t>determined</a:t>
            </a:r>
            <a:r>
              <a:rPr lang="fr-FR" dirty="0" smtClean="0">
                <a:solidFill>
                  <a:srgbClr val="0070C0"/>
                </a:solidFill>
              </a:rPr>
              <a:t> by Cyclotron </a:t>
            </a:r>
            <a:r>
              <a:rPr lang="fr-FR" dirty="0" err="1" smtClean="0">
                <a:solidFill>
                  <a:srgbClr val="0070C0"/>
                </a:solidFill>
              </a:rPr>
              <a:t>acceleration</a:t>
            </a:r>
            <a:r>
              <a:rPr lang="fr-FR" dirty="0" smtClean="0">
                <a:solidFill>
                  <a:srgbClr val="0070C0"/>
                </a:solidFill>
              </a:rPr>
              <a:t>    </a:t>
            </a:r>
          </a:p>
          <a:p>
            <a:r>
              <a:rPr lang="fr-FR" sz="2000" dirty="0" smtClean="0">
                <a:solidFill>
                  <a:srgbClr val="7030A0"/>
                </a:solidFill>
              </a:rPr>
              <a:t>Q~  F(Z,E)         if Q=Z (</a:t>
            </a:r>
            <a:r>
              <a:rPr lang="fr-FR" sz="2000" dirty="0" err="1" smtClean="0">
                <a:solidFill>
                  <a:srgbClr val="7030A0"/>
                </a:solidFill>
              </a:rPr>
              <a:t>fully</a:t>
            </a:r>
            <a:r>
              <a:rPr lang="fr-FR" sz="2000" dirty="0" smtClean="0">
                <a:solidFill>
                  <a:srgbClr val="7030A0"/>
                </a:solidFill>
              </a:rPr>
              <a:t> </a:t>
            </a:r>
            <a:r>
              <a:rPr lang="fr-FR" sz="2000" dirty="0" err="1" smtClean="0">
                <a:solidFill>
                  <a:srgbClr val="7030A0"/>
                </a:solidFill>
              </a:rPr>
              <a:t>stripped</a:t>
            </a:r>
            <a:r>
              <a:rPr lang="fr-FR" sz="2000" dirty="0" smtClean="0">
                <a:solidFill>
                  <a:srgbClr val="7030A0"/>
                </a:solidFill>
              </a:rPr>
              <a:t> ions) </a:t>
            </a:r>
            <a:r>
              <a:rPr lang="fr-FR" sz="2000" dirty="0" err="1" smtClean="0">
                <a:solidFill>
                  <a:srgbClr val="7030A0"/>
                </a:solidFill>
              </a:rPr>
              <a:t>easy</a:t>
            </a:r>
            <a:r>
              <a:rPr lang="fr-FR" sz="2000" dirty="0" smtClean="0">
                <a:solidFill>
                  <a:srgbClr val="7030A0"/>
                </a:solidFill>
              </a:rPr>
              <a:t> </a:t>
            </a:r>
            <a:r>
              <a:rPr lang="fr-FR" sz="2000" dirty="0" err="1" smtClean="0">
                <a:solidFill>
                  <a:srgbClr val="7030A0"/>
                </a:solidFill>
              </a:rPr>
              <a:t>selection</a:t>
            </a:r>
            <a:endParaRPr lang="en-GB" sz="2000" dirty="0">
              <a:solidFill>
                <a:srgbClr val="7030A0"/>
              </a:solidFill>
            </a:endParaRP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181" y="3271063"/>
            <a:ext cx="1116838" cy="1048373"/>
          </a:xfrm>
          <a:prstGeom prst="rect">
            <a:avLst/>
          </a:prstGeom>
        </p:spPr>
      </p:pic>
      <p:cxnSp>
        <p:nvCxnSpPr>
          <p:cNvPr id="10" name="Connecteur droit avec flèche 9"/>
          <p:cNvCxnSpPr>
            <a:endCxn id="9" idx="3"/>
          </p:cNvCxnSpPr>
          <p:nvPr/>
        </p:nvCxnSpPr>
        <p:spPr>
          <a:xfrm>
            <a:off x="2038027" y="1728061"/>
            <a:ext cx="1790055" cy="45612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5547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theme1.xml><?xml version="1.0" encoding="utf-8"?>
<a:theme xmlns:a="http://schemas.openxmlformats.org/drawingml/2006/main" name="revue SP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luxe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vue SP2" id="{4F70A4AB-7E30-4A74-B7F5-200798B06911}" vid="{4F2E9B66-0BFA-4D48-A817-8470FBC24D1D}"/>
    </a:ext>
  </a:extLst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revue SP2</Template>
  <TotalTime>0</TotalTime>
  <Words>1634</Words>
  <Application>Microsoft Office PowerPoint</Application>
  <PresentationFormat>Personnalisé</PresentationFormat>
  <Paragraphs>319</Paragraphs>
  <Slides>17</Slides>
  <Notes>1</Notes>
  <HiddenSlides>0</HiddenSlides>
  <MMClips>0</MMClips>
  <ScaleCrop>false</ScaleCrop>
  <HeadingPairs>
    <vt:vector size="8" baseType="variant">
      <vt:variant>
        <vt:lpstr>Polices utilisées</vt:lpstr>
      </vt:variant>
      <vt:variant>
        <vt:i4>16</vt:i4>
      </vt:variant>
      <vt:variant>
        <vt:lpstr>Thème</vt:lpstr>
      </vt:variant>
      <vt:variant>
        <vt:i4>2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17</vt:i4>
      </vt:variant>
    </vt:vector>
  </HeadingPairs>
  <TitlesOfParts>
    <vt:vector size="37" baseType="lpstr">
      <vt:lpstr>Cambria</vt:lpstr>
      <vt:lpstr>Symbol</vt:lpstr>
      <vt:lpstr>Yu Gothic UI Light</vt:lpstr>
      <vt:lpstr>Eras Medium ITC</vt:lpstr>
      <vt:lpstr>Cambria Math</vt:lpstr>
      <vt:lpstr>Times New Roman</vt:lpstr>
      <vt:lpstr>Calibri Light</vt:lpstr>
      <vt:lpstr>Arial</vt:lpstr>
      <vt:lpstr>Wingdings</vt:lpstr>
      <vt:lpstr>Calibri</vt:lpstr>
      <vt:lpstr>MS Mincho</vt:lpstr>
      <vt:lpstr>HGｺﾞｼｯｸM</vt:lpstr>
      <vt:lpstr>Vrinda</vt:lpstr>
      <vt:lpstr>Georgia</vt:lpstr>
      <vt:lpstr>Corbel</vt:lpstr>
      <vt:lpstr>Yu Gothic UI</vt:lpstr>
      <vt:lpstr>revue SP2</vt:lpstr>
      <vt:lpstr>Conception personnalisée</vt:lpstr>
      <vt:lpstr>Équation</vt:lpstr>
      <vt:lpstr>Equation.3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2021-02-16T08:59:16Z</dcterms:created>
  <dcterms:modified xsi:type="dcterms:W3CDTF">2025-03-11T14:34:56Z</dcterms:modified>
</cp:coreProperties>
</file>