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5" r:id="rId8"/>
    <p:sldId id="275" r:id="rId9"/>
    <p:sldId id="263" r:id="rId10"/>
    <p:sldId id="267" r:id="rId11"/>
    <p:sldId id="269" r:id="rId12"/>
    <p:sldId id="268" r:id="rId13"/>
    <p:sldId id="271" r:id="rId14"/>
    <p:sldId id="272" r:id="rId15"/>
    <p:sldId id="270" r:id="rId16"/>
    <p:sldId id="273" r:id="rId17"/>
    <p:sldId id="261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8"/>
    <p:restoredTop sz="96405"/>
  </p:normalViewPr>
  <p:slideViewPr>
    <p:cSldViewPr snapToGrid="0">
      <p:cViewPr varScale="1">
        <p:scale>
          <a:sx n="100" d="100"/>
          <a:sy n="100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FFC26-34A5-2339-4077-9DF0D48BB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E0991-7F86-25AD-700C-A5640C050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759ED-9428-7253-4C64-FE2212FD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F2A57-39FD-A377-030B-980D779D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5AB6F6-1C42-9B8D-3BC3-AC9EC698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4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80469-EB38-7E96-B76E-76244CA2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D56B8B-3480-0D40-0C52-E996C4432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8641E-2A99-0C1D-9FD5-FC3C4895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E8121-94AA-438A-B573-E9927DE2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9F83A-A6F8-CE42-9A2E-AD561CD5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4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315A52-BFC9-0C02-3517-E55A22C55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A15857-ED51-A234-7A7F-01DF806FF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25382-4366-C233-0F1B-95836846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3E08E-F12C-C335-CCBC-C7F9924A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A6E02-25A7-4C36-50C3-A8EB9DEF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536EC-21A5-718A-5886-369C029B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DDEBF-453A-38CD-1533-74BB1EDA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71124-08BE-543A-E2CF-9FBE4645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A00C7-F541-FC5C-5C7D-09506F24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73F97-1BE3-16CB-3BDB-15378CAB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23837-C24B-4892-FC50-00E14C29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6C6F3-177E-D57A-FB4D-B63C84F8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A95E0-1373-B126-D7A3-F25AE032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B91B7-8CC8-058A-BC0F-CF86B4A1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7ED6A-CB75-09B8-A34D-F2119B67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5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827E7-BC66-755E-B040-8AF7C885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C39EE-B0CF-99CF-83B5-9B6D6B59F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E92123-18C4-E299-3941-710EAADEF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1AB03-B6D1-E342-E2E3-AC435621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7CE65B-BF56-1081-17CF-01DE66DA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B21D89-C419-9BA6-5F95-CB419744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9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4355F-0BE4-40A0-8671-A7038E3B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58BEB-B503-0306-C8C1-23597D70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45504C-4B2E-A81B-282D-4722276E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07521D-DE6D-50F7-C25C-62B9435F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0FD72-D40B-A6BD-B0A6-B193C2256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8C8E62-65D0-58C5-C3C5-0C3042C6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924812-9D10-69B8-C482-92103262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B8B41E-FF05-A851-82C2-021AC6F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7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372DD-EB53-AC08-621F-C9D3E225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A9E7D7-75CE-7C4E-60B7-57845E45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079F9E-45D1-CE28-7D4D-68B74362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BBE03-F39F-0500-261C-557076AC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4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4E9B2E-B07C-ED4D-DC05-14170193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029807-869F-B008-0606-FC6576B5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8BA8A9-A09F-EE6B-35C5-CF4B81A1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9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603CA-8E8A-A8CE-7AC8-7404C5A9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827EF-0077-2903-4474-14512CC4F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B9F264-FB1E-B924-21DE-BF92C505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B88D2C-D2C3-9876-649E-D97FE4CF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55BE53-730A-8DE6-B9C2-351302E0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A8D19-2200-83F4-BE09-80E21376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290-A225-F4C4-4842-5669DA22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604B6D-9088-9159-2553-AE4521351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148EFA-6229-F524-A65D-A92E4EE4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8DDD9E-F512-F916-2075-97C7B8D0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51395-A41B-D3C6-CD8C-DE916E2C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E93DD-6220-9891-FF63-A5AE5B0F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3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153711-74FE-6E4D-8762-D0F3D67B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8AD383-EE08-3000-226D-45AF9D61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282F8-EC42-1F0A-F014-A0E09C49F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47A2-3FBE-6B48-8016-6400D1DAE1FE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BD3BC-F287-6B31-27CA-F18E87D75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633B0-BAAD-0B56-6801-0D27F813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F445-5331-F34E-9205-E84A3CA396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33AC6-A930-03DE-5195-C0765C3F3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MNT with Spiral 1?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1C1AA5-64D9-C23C-96DC-FF6DE9946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835" y="389632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sz="3600" i="1" dirty="0"/>
              <a:t>I. Stefan IJCLab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FF80F8-58F7-A7A3-DD48-359F79D42156}"/>
              </a:ext>
            </a:extLst>
          </p:cNvPr>
          <p:cNvSpPr txBox="1"/>
          <p:nvPr/>
        </p:nvSpPr>
        <p:spPr>
          <a:xfrm>
            <a:off x="1355835" y="67086"/>
            <a:ext cx="10039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rgbClr val="7030A0"/>
                </a:solidFill>
              </a:rPr>
              <a:t>Workshop on R&amp;D for new ISOL beams (SPIRAL 1 and ALTO)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710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04F47B9-EC56-876E-0D25-82477677C4EC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B6CEA7-BA4E-60A1-4597-D45A51437180}"/>
              </a:ext>
            </a:extLst>
          </p:cNvPr>
          <p:cNvSpPr txBox="1"/>
          <p:nvPr/>
        </p:nvSpPr>
        <p:spPr>
          <a:xfrm>
            <a:off x="736600" y="264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12</a:t>
            </a:r>
            <a:r>
              <a:rPr lang="en-GB" dirty="0"/>
              <a:t>C bad for n-rich nuclei </a:t>
            </a:r>
          </a:p>
          <a:p>
            <a:r>
              <a:rPr lang="en-GB" dirty="0"/>
              <a:t>       not so bad for n-deficient nuclei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B6A611-BB06-BDC2-F2AC-9F295852572E}"/>
              </a:ext>
            </a:extLst>
          </p:cNvPr>
          <p:cNvSpPr txBox="1"/>
          <p:nvPr/>
        </p:nvSpPr>
        <p:spPr>
          <a:xfrm>
            <a:off x="778219" y="3629452"/>
            <a:ext cx="309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</a:t>
            </a:r>
            <a:r>
              <a:rPr lang="en-GB" dirty="0"/>
              <a:t>Ne @ 95 MeV/A  I=5e+12 </a:t>
            </a:r>
            <a:r>
              <a:rPr lang="en-GB" dirty="0" err="1"/>
              <a:t>pps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67E62-DF6B-4C84-9EB5-4A938F80B4DF}"/>
              </a:ext>
            </a:extLst>
          </p:cNvPr>
          <p:cNvSpPr/>
          <p:nvPr/>
        </p:nvSpPr>
        <p:spPr>
          <a:xfrm>
            <a:off x="592393" y="4033905"/>
            <a:ext cx="765226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F9E6BF-CD4D-3A5B-52AE-41658FC88007}"/>
              </a:ext>
            </a:extLst>
          </p:cNvPr>
          <p:cNvSpPr txBox="1"/>
          <p:nvPr/>
        </p:nvSpPr>
        <p:spPr>
          <a:xfrm>
            <a:off x="3336021" y="4003127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BD205-18F8-8792-8648-466CC2D807BA}"/>
              </a:ext>
            </a:extLst>
          </p:cNvPr>
          <p:cNvSpPr/>
          <p:nvPr/>
        </p:nvSpPr>
        <p:spPr>
          <a:xfrm>
            <a:off x="8086422" y="4371752"/>
            <a:ext cx="588888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F1A214-A94C-AB96-240A-E319A193D81E}"/>
              </a:ext>
            </a:extLst>
          </p:cNvPr>
          <p:cNvSpPr txBox="1"/>
          <p:nvPr/>
        </p:nvSpPr>
        <p:spPr>
          <a:xfrm>
            <a:off x="8046755" y="4620010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0.2 mm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58CA99-8032-3462-AF79-96A7B23804AB}"/>
              </a:ext>
            </a:extLst>
          </p:cNvPr>
          <p:cNvSpPr txBox="1"/>
          <p:nvPr/>
        </p:nvSpPr>
        <p:spPr>
          <a:xfrm>
            <a:off x="7989315" y="4329513"/>
            <a:ext cx="80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759404-F8FF-8B92-FBA2-12EDE596C585}"/>
              </a:ext>
            </a:extLst>
          </p:cNvPr>
          <p:cNvSpPr txBox="1"/>
          <p:nvPr/>
        </p:nvSpPr>
        <p:spPr>
          <a:xfrm>
            <a:off x="3649597" y="4376574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5.5 mm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511A54-41AF-2350-7356-36534918FEA9}"/>
              </a:ext>
            </a:extLst>
          </p:cNvPr>
          <p:cNvSpPr txBox="1"/>
          <p:nvPr/>
        </p:nvSpPr>
        <p:spPr>
          <a:xfrm>
            <a:off x="8096859" y="5084716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4% of the effective target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33D0D-5587-201F-CF0A-C271024C9A09}"/>
              </a:ext>
            </a:extLst>
          </p:cNvPr>
          <p:cNvSpPr txBox="1"/>
          <p:nvPr/>
        </p:nvSpPr>
        <p:spPr>
          <a:xfrm>
            <a:off x="541759" y="4889935"/>
            <a:ext cx="5210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15</a:t>
            </a:r>
            <a:r>
              <a:rPr lang="en-GB" dirty="0"/>
              <a:t>O  𝜎  fragmentation   2  mb</a:t>
            </a:r>
          </a:p>
          <a:p>
            <a:r>
              <a:rPr lang="en-GB" dirty="0"/>
              <a:t>        𝜎  MNT                   4  mb</a:t>
            </a:r>
          </a:p>
          <a:p>
            <a:endParaRPr lang="en-GB" dirty="0"/>
          </a:p>
          <a:p>
            <a:r>
              <a:rPr lang="en-GB" baseline="30000" dirty="0"/>
              <a:t>15</a:t>
            </a:r>
            <a:r>
              <a:rPr lang="en-GB" dirty="0"/>
              <a:t>O from MNT represents 8% of all the </a:t>
            </a:r>
            <a:r>
              <a:rPr lang="en-GB" baseline="30000" dirty="0"/>
              <a:t>15</a:t>
            </a:r>
            <a:r>
              <a:rPr lang="en-GB" dirty="0"/>
              <a:t>O produced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DBAEB2-B240-0A4A-3C30-141522593875}"/>
              </a:ext>
            </a:extLst>
          </p:cNvPr>
          <p:cNvSpPr txBox="1"/>
          <p:nvPr/>
        </p:nvSpPr>
        <p:spPr>
          <a:xfrm>
            <a:off x="5260801" y="2769780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075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0C0771C-E78E-5939-AF83-18020F668166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B6CEA7-BA4E-60A1-4597-D45A51437180}"/>
              </a:ext>
            </a:extLst>
          </p:cNvPr>
          <p:cNvSpPr txBox="1"/>
          <p:nvPr/>
        </p:nvSpPr>
        <p:spPr>
          <a:xfrm>
            <a:off x="736600" y="264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12</a:t>
            </a:r>
            <a:r>
              <a:rPr lang="en-GB" dirty="0"/>
              <a:t>C bad for n-rich nuclei </a:t>
            </a:r>
          </a:p>
          <a:p>
            <a:r>
              <a:rPr lang="en-GB" dirty="0"/>
              <a:t>       not so bad for n-deficient nuclei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B6A611-BB06-BDC2-F2AC-9F295852572E}"/>
              </a:ext>
            </a:extLst>
          </p:cNvPr>
          <p:cNvSpPr txBox="1"/>
          <p:nvPr/>
        </p:nvSpPr>
        <p:spPr>
          <a:xfrm>
            <a:off x="778219" y="3629452"/>
            <a:ext cx="309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22</a:t>
            </a:r>
            <a:r>
              <a:rPr lang="en-GB" dirty="0"/>
              <a:t>Ne @ 95 MeV/A  I=5e+12 </a:t>
            </a:r>
            <a:r>
              <a:rPr lang="en-GB" dirty="0" err="1"/>
              <a:t>pps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67E62-DF6B-4C84-9EB5-4A938F80B4DF}"/>
              </a:ext>
            </a:extLst>
          </p:cNvPr>
          <p:cNvSpPr/>
          <p:nvPr/>
        </p:nvSpPr>
        <p:spPr>
          <a:xfrm>
            <a:off x="592393" y="4033905"/>
            <a:ext cx="765226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F9E6BF-CD4D-3A5B-52AE-41658FC88007}"/>
              </a:ext>
            </a:extLst>
          </p:cNvPr>
          <p:cNvSpPr txBox="1"/>
          <p:nvPr/>
        </p:nvSpPr>
        <p:spPr>
          <a:xfrm>
            <a:off x="3336021" y="4003127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BD205-18F8-8792-8648-466CC2D807BA}"/>
              </a:ext>
            </a:extLst>
          </p:cNvPr>
          <p:cNvSpPr/>
          <p:nvPr/>
        </p:nvSpPr>
        <p:spPr>
          <a:xfrm>
            <a:off x="8086422" y="4371752"/>
            <a:ext cx="588888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F1A214-A94C-AB96-240A-E319A193D81E}"/>
              </a:ext>
            </a:extLst>
          </p:cNvPr>
          <p:cNvSpPr txBox="1"/>
          <p:nvPr/>
        </p:nvSpPr>
        <p:spPr>
          <a:xfrm>
            <a:off x="8046755" y="4620010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0.2 mm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58CA99-8032-3462-AF79-96A7B23804AB}"/>
              </a:ext>
            </a:extLst>
          </p:cNvPr>
          <p:cNvSpPr txBox="1"/>
          <p:nvPr/>
        </p:nvSpPr>
        <p:spPr>
          <a:xfrm>
            <a:off x="7989315" y="4329513"/>
            <a:ext cx="80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759404-F8FF-8B92-FBA2-12EDE596C585}"/>
              </a:ext>
            </a:extLst>
          </p:cNvPr>
          <p:cNvSpPr txBox="1"/>
          <p:nvPr/>
        </p:nvSpPr>
        <p:spPr>
          <a:xfrm>
            <a:off x="3649597" y="4376574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5.5 mm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511A54-41AF-2350-7356-36534918FEA9}"/>
              </a:ext>
            </a:extLst>
          </p:cNvPr>
          <p:cNvSpPr txBox="1"/>
          <p:nvPr/>
        </p:nvSpPr>
        <p:spPr>
          <a:xfrm>
            <a:off x="8096859" y="5084716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4% of the effective target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33D0D-5587-201F-CF0A-C271024C9A09}"/>
              </a:ext>
            </a:extLst>
          </p:cNvPr>
          <p:cNvSpPr txBox="1"/>
          <p:nvPr/>
        </p:nvSpPr>
        <p:spPr>
          <a:xfrm>
            <a:off x="541759" y="4889935"/>
            <a:ext cx="5093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20</a:t>
            </a:r>
            <a:r>
              <a:rPr lang="en-GB" dirty="0"/>
              <a:t>O  𝜎  fragmentation   1  mb</a:t>
            </a:r>
          </a:p>
          <a:p>
            <a:r>
              <a:rPr lang="en-GB" dirty="0"/>
              <a:t>        𝜎  MNT                   1  mb</a:t>
            </a:r>
          </a:p>
          <a:p>
            <a:endParaRPr lang="en-GB" dirty="0"/>
          </a:p>
          <a:p>
            <a:r>
              <a:rPr lang="en-GB" baseline="30000" dirty="0"/>
              <a:t>20</a:t>
            </a:r>
            <a:r>
              <a:rPr lang="en-GB" dirty="0"/>
              <a:t>O from MNT represents 4% of all the </a:t>
            </a:r>
            <a:r>
              <a:rPr lang="en-GB" baseline="30000" dirty="0"/>
              <a:t>20</a:t>
            </a:r>
            <a:r>
              <a:rPr lang="en-GB" dirty="0"/>
              <a:t>O produced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E42B95D-F579-3498-A3B0-B3DA1405E3AF}"/>
              </a:ext>
            </a:extLst>
          </p:cNvPr>
          <p:cNvSpPr txBox="1"/>
          <p:nvPr/>
        </p:nvSpPr>
        <p:spPr>
          <a:xfrm>
            <a:off x="5260801" y="2769780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374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B133682-B87F-BAD6-D6A2-F778B4FD0530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2FFB9F-9E3A-6684-3DC2-17FB025E3627}"/>
              </a:ext>
            </a:extLst>
          </p:cNvPr>
          <p:cNvSpPr txBox="1"/>
          <p:nvPr/>
        </p:nvSpPr>
        <p:spPr>
          <a:xfrm>
            <a:off x="677718" y="254262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78</a:t>
            </a:r>
            <a:r>
              <a:rPr lang="en-GB" dirty="0"/>
              <a:t>Kr @ 70.3 MeV/A 1e+12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E901-2E13-FF07-F7E1-E7EF4FC8270C}"/>
              </a:ext>
            </a:extLst>
          </p:cNvPr>
          <p:cNvSpPr/>
          <p:nvPr/>
        </p:nvSpPr>
        <p:spPr>
          <a:xfrm>
            <a:off x="677718" y="3261814"/>
            <a:ext cx="2192482" cy="25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36A0-A1EE-1652-93E1-3FF14B528D55}"/>
              </a:ext>
            </a:extLst>
          </p:cNvPr>
          <p:cNvSpPr/>
          <p:nvPr/>
        </p:nvSpPr>
        <p:spPr>
          <a:xfrm>
            <a:off x="2633155" y="3521586"/>
            <a:ext cx="511052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09C05A-E2E2-C874-31D9-3B4A64AEDD40}"/>
              </a:ext>
            </a:extLst>
          </p:cNvPr>
          <p:cNvSpPr txBox="1"/>
          <p:nvPr/>
        </p:nvSpPr>
        <p:spPr>
          <a:xfrm>
            <a:off x="1313509" y="3506678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 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B8C869-087D-52E1-954E-8D0E3FE1D739}"/>
              </a:ext>
            </a:extLst>
          </p:cNvPr>
          <p:cNvSpPr txBox="1"/>
          <p:nvPr/>
        </p:nvSpPr>
        <p:spPr>
          <a:xfrm>
            <a:off x="2593488" y="3769844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0.13 mm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24011B-2BD4-DFB8-8909-40ED43001B8E}"/>
              </a:ext>
            </a:extLst>
          </p:cNvPr>
          <p:cNvSpPr txBox="1"/>
          <p:nvPr/>
        </p:nvSpPr>
        <p:spPr>
          <a:xfrm>
            <a:off x="1056748" y="3222847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44BAA7-C894-CE4D-DFEE-B4EEF2E6066A}"/>
              </a:ext>
            </a:extLst>
          </p:cNvPr>
          <p:cNvSpPr txBox="1"/>
          <p:nvPr/>
        </p:nvSpPr>
        <p:spPr>
          <a:xfrm>
            <a:off x="1792440" y="3479446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8FD733-8370-A3E2-B258-BA0C4B9ADFDD}"/>
              </a:ext>
            </a:extLst>
          </p:cNvPr>
          <p:cNvSpPr txBox="1"/>
          <p:nvPr/>
        </p:nvSpPr>
        <p:spPr>
          <a:xfrm>
            <a:off x="4915648" y="3065865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10% of the effective target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1A4087-525C-B59B-2B6C-A9D6C2D5A9D6}"/>
              </a:ext>
            </a:extLst>
          </p:cNvPr>
          <p:cNvSpPr txBox="1"/>
          <p:nvPr/>
        </p:nvSpPr>
        <p:spPr>
          <a:xfrm>
            <a:off x="6295021" y="3790204"/>
            <a:ext cx="5369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75</a:t>
            </a:r>
            <a:r>
              <a:rPr lang="en-GB" dirty="0"/>
              <a:t>Kr  𝜎  fragmentation   2.3  mb</a:t>
            </a:r>
          </a:p>
          <a:p>
            <a:r>
              <a:rPr lang="en-GB" dirty="0"/>
              <a:t>        𝜎  MNT                    7     mb             </a:t>
            </a:r>
          </a:p>
          <a:p>
            <a:endParaRPr lang="en-GB" dirty="0"/>
          </a:p>
          <a:p>
            <a:r>
              <a:rPr lang="en-GB" baseline="30000" dirty="0"/>
              <a:t>75</a:t>
            </a:r>
            <a:r>
              <a:rPr lang="en-GB" dirty="0"/>
              <a:t>Kr from MNT represents 30% of all the </a:t>
            </a:r>
            <a:r>
              <a:rPr lang="en-GB" baseline="30000" dirty="0"/>
              <a:t>75</a:t>
            </a:r>
            <a:r>
              <a:rPr lang="en-GB" dirty="0"/>
              <a:t>Kr produced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AE47D3-72FF-F762-F1F2-B3D08BFD8CF7}"/>
              </a:ext>
            </a:extLst>
          </p:cNvPr>
          <p:cNvSpPr txBox="1"/>
          <p:nvPr/>
        </p:nvSpPr>
        <p:spPr>
          <a:xfrm>
            <a:off x="5386532" y="2542624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9836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41B9D88-85DA-5B87-1E28-26E5E4545476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2FFB9F-9E3A-6684-3DC2-17FB025E3627}"/>
              </a:ext>
            </a:extLst>
          </p:cNvPr>
          <p:cNvSpPr txBox="1"/>
          <p:nvPr/>
        </p:nvSpPr>
        <p:spPr>
          <a:xfrm>
            <a:off x="677718" y="254262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78</a:t>
            </a:r>
            <a:r>
              <a:rPr lang="en-GB" dirty="0"/>
              <a:t>Kr @ 70.3 MeV/A 1e+12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E901-2E13-FF07-F7E1-E7EF4FC8270C}"/>
              </a:ext>
            </a:extLst>
          </p:cNvPr>
          <p:cNvSpPr/>
          <p:nvPr/>
        </p:nvSpPr>
        <p:spPr>
          <a:xfrm>
            <a:off x="677718" y="3261814"/>
            <a:ext cx="2192482" cy="25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36A0-A1EE-1652-93E1-3FF14B528D55}"/>
              </a:ext>
            </a:extLst>
          </p:cNvPr>
          <p:cNvSpPr/>
          <p:nvPr/>
        </p:nvSpPr>
        <p:spPr>
          <a:xfrm>
            <a:off x="2633155" y="3521586"/>
            <a:ext cx="511052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09C05A-E2E2-C874-31D9-3B4A64AEDD40}"/>
              </a:ext>
            </a:extLst>
          </p:cNvPr>
          <p:cNvSpPr txBox="1"/>
          <p:nvPr/>
        </p:nvSpPr>
        <p:spPr>
          <a:xfrm>
            <a:off x="1313509" y="3506678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 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B8C869-087D-52E1-954E-8D0E3FE1D739}"/>
              </a:ext>
            </a:extLst>
          </p:cNvPr>
          <p:cNvSpPr txBox="1"/>
          <p:nvPr/>
        </p:nvSpPr>
        <p:spPr>
          <a:xfrm>
            <a:off x="2593488" y="3769844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0.13 mm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24011B-2BD4-DFB8-8909-40ED43001B8E}"/>
              </a:ext>
            </a:extLst>
          </p:cNvPr>
          <p:cNvSpPr txBox="1"/>
          <p:nvPr/>
        </p:nvSpPr>
        <p:spPr>
          <a:xfrm>
            <a:off x="1056748" y="3222847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44BAA7-C894-CE4D-DFEE-B4EEF2E6066A}"/>
              </a:ext>
            </a:extLst>
          </p:cNvPr>
          <p:cNvSpPr txBox="1"/>
          <p:nvPr/>
        </p:nvSpPr>
        <p:spPr>
          <a:xfrm>
            <a:off x="1792440" y="3479446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8FD733-8370-A3E2-B258-BA0C4B9ADFDD}"/>
              </a:ext>
            </a:extLst>
          </p:cNvPr>
          <p:cNvSpPr txBox="1"/>
          <p:nvPr/>
        </p:nvSpPr>
        <p:spPr>
          <a:xfrm>
            <a:off x="4915648" y="3065865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10% of the effective target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1A4087-525C-B59B-2B6C-A9D6C2D5A9D6}"/>
              </a:ext>
            </a:extLst>
          </p:cNvPr>
          <p:cNvSpPr txBox="1"/>
          <p:nvPr/>
        </p:nvSpPr>
        <p:spPr>
          <a:xfrm>
            <a:off x="6295021" y="3790204"/>
            <a:ext cx="5369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75</a:t>
            </a:r>
            <a:r>
              <a:rPr lang="en-GB" dirty="0"/>
              <a:t>Kr  𝜎  fragmentation   2.3  mb</a:t>
            </a:r>
          </a:p>
          <a:p>
            <a:r>
              <a:rPr lang="en-GB" dirty="0"/>
              <a:t>        𝜎  MNT                    7     mb             </a:t>
            </a:r>
          </a:p>
          <a:p>
            <a:endParaRPr lang="en-GB" dirty="0"/>
          </a:p>
          <a:p>
            <a:r>
              <a:rPr lang="en-GB" baseline="30000" dirty="0"/>
              <a:t>75</a:t>
            </a:r>
            <a:r>
              <a:rPr lang="en-GB" dirty="0"/>
              <a:t>Kr from MNT represents 30% of all the </a:t>
            </a:r>
            <a:r>
              <a:rPr lang="en-GB" baseline="30000" dirty="0"/>
              <a:t>75</a:t>
            </a:r>
            <a:r>
              <a:rPr lang="en-GB" dirty="0"/>
              <a:t>Kr produced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AFB980-404A-5AB1-FA0D-3552F05F4505}"/>
              </a:ext>
            </a:extLst>
          </p:cNvPr>
          <p:cNvSpPr txBox="1"/>
          <p:nvPr/>
        </p:nvSpPr>
        <p:spPr>
          <a:xfrm>
            <a:off x="6295021" y="5145402"/>
            <a:ext cx="5321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74</a:t>
            </a:r>
            <a:r>
              <a:rPr lang="en-GB" dirty="0"/>
              <a:t>Kr  𝜎  fragmentation   0.3  mb</a:t>
            </a:r>
          </a:p>
          <a:p>
            <a:r>
              <a:rPr lang="en-GB" dirty="0"/>
              <a:t>         𝜎  MNT                   0.6   mb              </a:t>
            </a:r>
          </a:p>
          <a:p>
            <a:endParaRPr lang="en-GB" dirty="0"/>
          </a:p>
          <a:p>
            <a:r>
              <a:rPr lang="en-GB" baseline="30000" dirty="0"/>
              <a:t>74</a:t>
            </a:r>
            <a:r>
              <a:rPr lang="en-GB" dirty="0"/>
              <a:t>Kr from MNT represents 20% of all the </a:t>
            </a:r>
            <a:r>
              <a:rPr lang="en-GB" baseline="30000" dirty="0"/>
              <a:t>74</a:t>
            </a:r>
            <a:r>
              <a:rPr lang="en-GB" dirty="0"/>
              <a:t>Kr produced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8A6944-E39F-9F8B-E6B4-1B4A794002D7}"/>
              </a:ext>
            </a:extLst>
          </p:cNvPr>
          <p:cNvSpPr txBox="1"/>
          <p:nvPr/>
        </p:nvSpPr>
        <p:spPr>
          <a:xfrm>
            <a:off x="5386532" y="2542624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8367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4D8E464-8F34-C161-996E-A5AF112CF17F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2FFB9F-9E3A-6684-3DC2-17FB025E3627}"/>
              </a:ext>
            </a:extLst>
          </p:cNvPr>
          <p:cNvSpPr txBox="1"/>
          <p:nvPr/>
        </p:nvSpPr>
        <p:spPr>
          <a:xfrm>
            <a:off x="677718" y="254262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78</a:t>
            </a:r>
            <a:r>
              <a:rPr lang="en-GB" dirty="0"/>
              <a:t>Kr @ 70.3 MeV/A 1e+12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E901-2E13-FF07-F7E1-E7EF4FC8270C}"/>
              </a:ext>
            </a:extLst>
          </p:cNvPr>
          <p:cNvSpPr/>
          <p:nvPr/>
        </p:nvSpPr>
        <p:spPr>
          <a:xfrm>
            <a:off x="677718" y="3261814"/>
            <a:ext cx="2192482" cy="25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36A0-A1EE-1652-93E1-3FF14B528D55}"/>
              </a:ext>
            </a:extLst>
          </p:cNvPr>
          <p:cNvSpPr/>
          <p:nvPr/>
        </p:nvSpPr>
        <p:spPr>
          <a:xfrm>
            <a:off x="2633155" y="3521586"/>
            <a:ext cx="511052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09C05A-E2E2-C874-31D9-3B4A64AEDD40}"/>
              </a:ext>
            </a:extLst>
          </p:cNvPr>
          <p:cNvSpPr txBox="1"/>
          <p:nvPr/>
        </p:nvSpPr>
        <p:spPr>
          <a:xfrm>
            <a:off x="1313509" y="3506678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 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B8C869-087D-52E1-954E-8D0E3FE1D739}"/>
              </a:ext>
            </a:extLst>
          </p:cNvPr>
          <p:cNvSpPr txBox="1"/>
          <p:nvPr/>
        </p:nvSpPr>
        <p:spPr>
          <a:xfrm>
            <a:off x="2593488" y="3769844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0.13 mm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24011B-2BD4-DFB8-8909-40ED43001B8E}"/>
              </a:ext>
            </a:extLst>
          </p:cNvPr>
          <p:cNvSpPr txBox="1"/>
          <p:nvPr/>
        </p:nvSpPr>
        <p:spPr>
          <a:xfrm>
            <a:off x="1056748" y="3222847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44BAA7-C894-CE4D-DFEE-B4EEF2E6066A}"/>
              </a:ext>
            </a:extLst>
          </p:cNvPr>
          <p:cNvSpPr txBox="1"/>
          <p:nvPr/>
        </p:nvSpPr>
        <p:spPr>
          <a:xfrm>
            <a:off x="1792440" y="3479446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8FD733-8370-A3E2-B258-BA0C4B9ADFDD}"/>
              </a:ext>
            </a:extLst>
          </p:cNvPr>
          <p:cNvSpPr txBox="1"/>
          <p:nvPr/>
        </p:nvSpPr>
        <p:spPr>
          <a:xfrm>
            <a:off x="4915648" y="3065865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10% of the effective target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DED990-3C83-6806-5270-6CBBC72258EB}"/>
              </a:ext>
            </a:extLst>
          </p:cNvPr>
          <p:cNvSpPr txBox="1"/>
          <p:nvPr/>
        </p:nvSpPr>
        <p:spPr>
          <a:xfrm>
            <a:off x="597451" y="4151352"/>
            <a:ext cx="5416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81</a:t>
            </a:r>
            <a:r>
              <a:rPr lang="en-GB" dirty="0"/>
              <a:t>Kr  𝜎  fragmentation   5e-7  mb</a:t>
            </a:r>
          </a:p>
          <a:p>
            <a:r>
              <a:rPr lang="en-GB" dirty="0"/>
              <a:t>        𝜎  MNT                    0.1     mb            </a:t>
            </a:r>
          </a:p>
          <a:p>
            <a:endParaRPr lang="en-GB" dirty="0"/>
          </a:p>
          <a:p>
            <a:r>
              <a:rPr lang="en-GB" baseline="30000" dirty="0"/>
              <a:t>81</a:t>
            </a:r>
            <a:r>
              <a:rPr lang="en-GB" dirty="0"/>
              <a:t>Kr from MNT represents 100% of all the </a:t>
            </a:r>
            <a:r>
              <a:rPr lang="en-GB" baseline="30000" dirty="0"/>
              <a:t>81</a:t>
            </a:r>
            <a:r>
              <a:rPr lang="en-GB" dirty="0"/>
              <a:t>Kr produced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1A4087-525C-B59B-2B6C-A9D6C2D5A9D6}"/>
              </a:ext>
            </a:extLst>
          </p:cNvPr>
          <p:cNvSpPr txBox="1"/>
          <p:nvPr/>
        </p:nvSpPr>
        <p:spPr>
          <a:xfrm>
            <a:off x="6295021" y="3790204"/>
            <a:ext cx="5369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75</a:t>
            </a:r>
            <a:r>
              <a:rPr lang="en-GB" dirty="0"/>
              <a:t>Kr  𝜎  fragmentation   2.3  mb</a:t>
            </a:r>
          </a:p>
          <a:p>
            <a:r>
              <a:rPr lang="en-GB" dirty="0"/>
              <a:t>        𝜎  MNT                    7     mb             </a:t>
            </a:r>
          </a:p>
          <a:p>
            <a:endParaRPr lang="en-GB" dirty="0"/>
          </a:p>
          <a:p>
            <a:r>
              <a:rPr lang="en-GB" baseline="30000" dirty="0"/>
              <a:t>75</a:t>
            </a:r>
            <a:r>
              <a:rPr lang="en-GB" dirty="0"/>
              <a:t>Kr from MNT represents 30% of all the </a:t>
            </a:r>
            <a:r>
              <a:rPr lang="en-GB" baseline="30000" dirty="0"/>
              <a:t>75</a:t>
            </a:r>
            <a:r>
              <a:rPr lang="en-GB" dirty="0"/>
              <a:t>Kr produced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AFB980-404A-5AB1-FA0D-3552F05F4505}"/>
              </a:ext>
            </a:extLst>
          </p:cNvPr>
          <p:cNvSpPr txBox="1"/>
          <p:nvPr/>
        </p:nvSpPr>
        <p:spPr>
          <a:xfrm>
            <a:off x="6295021" y="5145402"/>
            <a:ext cx="5321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74</a:t>
            </a:r>
            <a:r>
              <a:rPr lang="en-GB" dirty="0"/>
              <a:t>Kr  𝜎  fragmentation   0.3  mb</a:t>
            </a:r>
          </a:p>
          <a:p>
            <a:r>
              <a:rPr lang="en-GB" dirty="0"/>
              <a:t>         𝜎  MNT                   0.6   mb              </a:t>
            </a:r>
          </a:p>
          <a:p>
            <a:endParaRPr lang="en-GB" dirty="0"/>
          </a:p>
          <a:p>
            <a:r>
              <a:rPr lang="en-GB" baseline="30000" dirty="0"/>
              <a:t>74</a:t>
            </a:r>
            <a:r>
              <a:rPr lang="en-GB" dirty="0"/>
              <a:t>Kr from MNT represents 20% of all the </a:t>
            </a:r>
            <a:r>
              <a:rPr lang="en-GB" baseline="30000" dirty="0"/>
              <a:t>74</a:t>
            </a:r>
            <a:r>
              <a:rPr lang="en-GB" dirty="0"/>
              <a:t>Kr produced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294446-54EF-059A-4794-F24E6C725FCD}"/>
              </a:ext>
            </a:extLst>
          </p:cNvPr>
          <p:cNvSpPr txBox="1"/>
          <p:nvPr/>
        </p:nvSpPr>
        <p:spPr>
          <a:xfrm>
            <a:off x="5386532" y="2542624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2965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248A11C-A949-388D-14E3-ECB3A9D76344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2FFB9F-9E3A-6684-3DC2-17FB025E3627}"/>
              </a:ext>
            </a:extLst>
          </p:cNvPr>
          <p:cNvSpPr txBox="1"/>
          <p:nvPr/>
        </p:nvSpPr>
        <p:spPr>
          <a:xfrm>
            <a:off x="677718" y="254262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78</a:t>
            </a:r>
            <a:r>
              <a:rPr lang="en-GB" dirty="0"/>
              <a:t>Kr @ 70.3 MeV/A 1e+12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E901-2E13-FF07-F7E1-E7EF4FC8270C}"/>
              </a:ext>
            </a:extLst>
          </p:cNvPr>
          <p:cNvSpPr/>
          <p:nvPr/>
        </p:nvSpPr>
        <p:spPr>
          <a:xfrm>
            <a:off x="677718" y="3261814"/>
            <a:ext cx="2192482" cy="25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36A0-A1EE-1652-93E1-3FF14B528D55}"/>
              </a:ext>
            </a:extLst>
          </p:cNvPr>
          <p:cNvSpPr/>
          <p:nvPr/>
        </p:nvSpPr>
        <p:spPr>
          <a:xfrm>
            <a:off x="2633155" y="3521586"/>
            <a:ext cx="511052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09C05A-E2E2-C874-31D9-3B4A64AEDD40}"/>
              </a:ext>
            </a:extLst>
          </p:cNvPr>
          <p:cNvSpPr txBox="1"/>
          <p:nvPr/>
        </p:nvSpPr>
        <p:spPr>
          <a:xfrm>
            <a:off x="1313509" y="3506678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 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B8C869-087D-52E1-954E-8D0E3FE1D739}"/>
              </a:ext>
            </a:extLst>
          </p:cNvPr>
          <p:cNvSpPr txBox="1"/>
          <p:nvPr/>
        </p:nvSpPr>
        <p:spPr>
          <a:xfrm>
            <a:off x="2593488" y="3769844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0.13 mm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24011B-2BD4-DFB8-8909-40ED43001B8E}"/>
              </a:ext>
            </a:extLst>
          </p:cNvPr>
          <p:cNvSpPr txBox="1"/>
          <p:nvPr/>
        </p:nvSpPr>
        <p:spPr>
          <a:xfrm>
            <a:off x="1056748" y="3222847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44BAA7-C894-CE4D-DFEE-B4EEF2E6066A}"/>
              </a:ext>
            </a:extLst>
          </p:cNvPr>
          <p:cNvSpPr txBox="1"/>
          <p:nvPr/>
        </p:nvSpPr>
        <p:spPr>
          <a:xfrm>
            <a:off x="1792440" y="3479446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8FD733-8370-A3E2-B258-BA0C4B9ADFDD}"/>
              </a:ext>
            </a:extLst>
          </p:cNvPr>
          <p:cNvSpPr txBox="1"/>
          <p:nvPr/>
        </p:nvSpPr>
        <p:spPr>
          <a:xfrm>
            <a:off x="4915648" y="3065865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10% of the effective target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DED990-3C83-6806-5270-6CBBC72258EB}"/>
              </a:ext>
            </a:extLst>
          </p:cNvPr>
          <p:cNvSpPr txBox="1"/>
          <p:nvPr/>
        </p:nvSpPr>
        <p:spPr>
          <a:xfrm>
            <a:off x="597451" y="4151352"/>
            <a:ext cx="567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81</a:t>
            </a:r>
            <a:r>
              <a:rPr lang="en-GB" dirty="0"/>
              <a:t>Kr  𝜎  fragmentation   5e-7  mb</a:t>
            </a:r>
          </a:p>
          <a:p>
            <a:r>
              <a:rPr lang="en-GB" dirty="0"/>
              <a:t>        𝜎  MNT                    0.1     mb            </a:t>
            </a:r>
            <a:r>
              <a:rPr lang="en-GB" b="1" dirty="0">
                <a:solidFill>
                  <a:srgbClr val="7030A0"/>
                </a:solidFill>
              </a:rPr>
              <a:t>2e+5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@1.1 kW</a:t>
            </a:r>
          </a:p>
          <a:p>
            <a:endParaRPr lang="en-GB" dirty="0"/>
          </a:p>
          <a:p>
            <a:r>
              <a:rPr lang="en-GB" baseline="30000" dirty="0"/>
              <a:t>81</a:t>
            </a:r>
            <a:r>
              <a:rPr lang="en-GB" dirty="0"/>
              <a:t>Kr from MNT represents 100% of all the </a:t>
            </a:r>
            <a:r>
              <a:rPr lang="en-GB" baseline="30000" dirty="0"/>
              <a:t>81</a:t>
            </a:r>
            <a:r>
              <a:rPr lang="en-GB" dirty="0"/>
              <a:t>Kr produced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1A4087-525C-B59B-2B6C-A9D6C2D5A9D6}"/>
              </a:ext>
            </a:extLst>
          </p:cNvPr>
          <p:cNvSpPr txBox="1"/>
          <p:nvPr/>
        </p:nvSpPr>
        <p:spPr>
          <a:xfrm>
            <a:off x="6295021" y="3790204"/>
            <a:ext cx="562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75</a:t>
            </a:r>
            <a:r>
              <a:rPr lang="en-GB" dirty="0"/>
              <a:t>Kr  𝜎  fragmentation   2.3  mb</a:t>
            </a:r>
          </a:p>
          <a:p>
            <a:r>
              <a:rPr lang="en-GB" dirty="0"/>
              <a:t>        𝜎  MNT                    7     mb                </a:t>
            </a:r>
            <a:r>
              <a:rPr lang="en-GB" b="1" dirty="0">
                <a:solidFill>
                  <a:srgbClr val="7030A0"/>
                </a:solidFill>
              </a:rPr>
              <a:t>9e+7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@1.2 kW</a:t>
            </a:r>
          </a:p>
          <a:p>
            <a:endParaRPr lang="en-GB" dirty="0"/>
          </a:p>
          <a:p>
            <a:r>
              <a:rPr lang="en-GB" baseline="30000" dirty="0"/>
              <a:t>75</a:t>
            </a:r>
            <a:r>
              <a:rPr lang="en-GB" dirty="0"/>
              <a:t>Kr from MNT represents 30% of all the </a:t>
            </a:r>
            <a:r>
              <a:rPr lang="en-GB" baseline="30000" dirty="0"/>
              <a:t>75</a:t>
            </a:r>
            <a:r>
              <a:rPr lang="en-GB" dirty="0"/>
              <a:t>Kr produced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AFB980-404A-5AB1-FA0D-3552F05F4505}"/>
              </a:ext>
            </a:extLst>
          </p:cNvPr>
          <p:cNvSpPr txBox="1"/>
          <p:nvPr/>
        </p:nvSpPr>
        <p:spPr>
          <a:xfrm>
            <a:off x="6295021" y="5145402"/>
            <a:ext cx="5822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74</a:t>
            </a:r>
            <a:r>
              <a:rPr lang="en-GB" dirty="0"/>
              <a:t>Kr  𝜎  fragmentation   0.3  mb</a:t>
            </a:r>
          </a:p>
          <a:p>
            <a:r>
              <a:rPr lang="en-GB" dirty="0"/>
              <a:t>         𝜎  MNT                   0.6   mb              </a:t>
            </a:r>
            <a:r>
              <a:rPr lang="en-GB" b="1" dirty="0">
                <a:solidFill>
                  <a:srgbClr val="7030A0"/>
                </a:solidFill>
              </a:rPr>
              <a:t>1.5e+5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@1.1 kW</a:t>
            </a:r>
          </a:p>
          <a:p>
            <a:endParaRPr lang="en-GB" dirty="0"/>
          </a:p>
          <a:p>
            <a:r>
              <a:rPr lang="en-GB" baseline="30000" dirty="0"/>
              <a:t>74</a:t>
            </a:r>
            <a:r>
              <a:rPr lang="en-GB" dirty="0"/>
              <a:t>Kr from MNT represents 20% of all the </a:t>
            </a:r>
            <a:r>
              <a:rPr lang="en-GB" baseline="30000" dirty="0"/>
              <a:t>74</a:t>
            </a:r>
            <a:r>
              <a:rPr lang="en-GB" dirty="0"/>
              <a:t>Kr produced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58B617-AFCA-E629-A020-FEC7FC0B1323}"/>
              </a:ext>
            </a:extLst>
          </p:cNvPr>
          <p:cNvSpPr txBox="1"/>
          <p:nvPr/>
        </p:nvSpPr>
        <p:spPr>
          <a:xfrm>
            <a:off x="5386532" y="2542624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379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2FFB9F-9E3A-6684-3DC2-17FB025E3627}"/>
              </a:ext>
            </a:extLst>
          </p:cNvPr>
          <p:cNvSpPr txBox="1"/>
          <p:nvPr/>
        </p:nvSpPr>
        <p:spPr>
          <a:xfrm>
            <a:off x="677718" y="254262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78</a:t>
            </a:r>
            <a:r>
              <a:rPr lang="en-GB" dirty="0"/>
              <a:t>Kr @ 70.3 MeV/A 1e+12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2E901-2E13-FF07-F7E1-E7EF4FC8270C}"/>
              </a:ext>
            </a:extLst>
          </p:cNvPr>
          <p:cNvSpPr/>
          <p:nvPr/>
        </p:nvSpPr>
        <p:spPr>
          <a:xfrm>
            <a:off x="677718" y="3261814"/>
            <a:ext cx="2192482" cy="259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B36A0-A1EE-1652-93E1-3FF14B528D55}"/>
              </a:ext>
            </a:extLst>
          </p:cNvPr>
          <p:cNvSpPr/>
          <p:nvPr/>
        </p:nvSpPr>
        <p:spPr>
          <a:xfrm>
            <a:off x="2633155" y="3521586"/>
            <a:ext cx="511052" cy="283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09C05A-E2E2-C874-31D9-3B4A64AEDD40}"/>
              </a:ext>
            </a:extLst>
          </p:cNvPr>
          <p:cNvSpPr txBox="1"/>
          <p:nvPr/>
        </p:nvSpPr>
        <p:spPr>
          <a:xfrm>
            <a:off x="1313509" y="3506678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 mm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B8C869-087D-52E1-954E-8D0E3FE1D739}"/>
              </a:ext>
            </a:extLst>
          </p:cNvPr>
          <p:cNvSpPr txBox="1"/>
          <p:nvPr/>
        </p:nvSpPr>
        <p:spPr>
          <a:xfrm>
            <a:off x="2593488" y="3769844"/>
            <a:ext cx="11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0.13 mm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24011B-2BD4-DFB8-8909-40ED43001B8E}"/>
              </a:ext>
            </a:extLst>
          </p:cNvPr>
          <p:cNvSpPr txBox="1"/>
          <p:nvPr/>
        </p:nvSpPr>
        <p:spPr>
          <a:xfrm>
            <a:off x="1056748" y="3222847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Fragmentation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44BAA7-C894-CE4D-DFEE-B4EEF2E6066A}"/>
              </a:ext>
            </a:extLst>
          </p:cNvPr>
          <p:cNvSpPr txBox="1"/>
          <p:nvPr/>
        </p:nvSpPr>
        <p:spPr>
          <a:xfrm>
            <a:off x="1792440" y="3479446"/>
            <a:ext cx="21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8FD733-8370-A3E2-B258-BA0C4B9ADFDD}"/>
              </a:ext>
            </a:extLst>
          </p:cNvPr>
          <p:cNvSpPr txBox="1"/>
          <p:nvPr/>
        </p:nvSpPr>
        <p:spPr>
          <a:xfrm>
            <a:off x="4915648" y="3065865"/>
            <a:ext cx="415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in 10% of the effective target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DED990-3C83-6806-5270-6CBBC72258EB}"/>
              </a:ext>
            </a:extLst>
          </p:cNvPr>
          <p:cNvSpPr txBox="1"/>
          <p:nvPr/>
        </p:nvSpPr>
        <p:spPr>
          <a:xfrm>
            <a:off x="597451" y="4151352"/>
            <a:ext cx="567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81</a:t>
            </a:r>
            <a:r>
              <a:rPr lang="en-GB" dirty="0"/>
              <a:t>Kr  𝜎  fragmentation   5e-7  mb</a:t>
            </a:r>
          </a:p>
          <a:p>
            <a:r>
              <a:rPr lang="en-GB" dirty="0"/>
              <a:t>        𝜎  MNT                    0.1     mb            </a:t>
            </a:r>
            <a:r>
              <a:rPr lang="en-GB" b="1" dirty="0">
                <a:solidFill>
                  <a:srgbClr val="7030A0"/>
                </a:solidFill>
              </a:rPr>
              <a:t>2e+5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@1.1 kW</a:t>
            </a:r>
          </a:p>
          <a:p>
            <a:endParaRPr lang="en-GB" dirty="0"/>
          </a:p>
          <a:p>
            <a:r>
              <a:rPr lang="en-GB" baseline="30000" dirty="0"/>
              <a:t>81</a:t>
            </a:r>
            <a:r>
              <a:rPr lang="en-GB" dirty="0"/>
              <a:t>Kr from MNT represents 100% of all the </a:t>
            </a:r>
            <a:r>
              <a:rPr lang="en-GB" baseline="30000" dirty="0"/>
              <a:t>81</a:t>
            </a:r>
            <a:r>
              <a:rPr lang="en-GB" dirty="0"/>
              <a:t>Kr produced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1A4087-525C-B59B-2B6C-A9D6C2D5A9D6}"/>
              </a:ext>
            </a:extLst>
          </p:cNvPr>
          <p:cNvSpPr txBox="1"/>
          <p:nvPr/>
        </p:nvSpPr>
        <p:spPr>
          <a:xfrm>
            <a:off x="6295021" y="3790204"/>
            <a:ext cx="562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75</a:t>
            </a:r>
            <a:r>
              <a:rPr lang="en-GB" dirty="0"/>
              <a:t>Kr  𝜎  fragmentation   2.3  mb</a:t>
            </a:r>
          </a:p>
          <a:p>
            <a:r>
              <a:rPr lang="en-GB" dirty="0"/>
              <a:t>        𝜎  MNT                    7     mb                </a:t>
            </a:r>
            <a:r>
              <a:rPr lang="en-GB" b="1" dirty="0">
                <a:solidFill>
                  <a:srgbClr val="7030A0"/>
                </a:solidFill>
              </a:rPr>
              <a:t>9e+7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@1.2 kW</a:t>
            </a:r>
          </a:p>
          <a:p>
            <a:endParaRPr lang="en-GB" dirty="0"/>
          </a:p>
          <a:p>
            <a:r>
              <a:rPr lang="en-GB" baseline="30000" dirty="0"/>
              <a:t>75</a:t>
            </a:r>
            <a:r>
              <a:rPr lang="en-GB" dirty="0"/>
              <a:t>Kr from MNT represents 30% of all the </a:t>
            </a:r>
            <a:r>
              <a:rPr lang="en-GB" baseline="30000" dirty="0"/>
              <a:t>75</a:t>
            </a:r>
            <a:r>
              <a:rPr lang="en-GB" dirty="0"/>
              <a:t>Kr produced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AFB980-404A-5AB1-FA0D-3552F05F4505}"/>
              </a:ext>
            </a:extLst>
          </p:cNvPr>
          <p:cNvSpPr txBox="1"/>
          <p:nvPr/>
        </p:nvSpPr>
        <p:spPr>
          <a:xfrm>
            <a:off x="6295021" y="5145402"/>
            <a:ext cx="5822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74</a:t>
            </a:r>
            <a:r>
              <a:rPr lang="en-GB" dirty="0"/>
              <a:t>Kr  𝜎  fragmentation   0.3  mb</a:t>
            </a:r>
          </a:p>
          <a:p>
            <a:r>
              <a:rPr lang="en-GB" dirty="0"/>
              <a:t>         𝜎  MNT                   0.6   mb              </a:t>
            </a:r>
            <a:r>
              <a:rPr lang="en-GB" b="1" dirty="0">
                <a:solidFill>
                  <a:srgbClr val="7030A0"/>
                </a:solidFill>
              </a:rPr>
              <a:t>1.5e+5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@1.1 kW</a:t>
            </a:r>
          </a:p>
          <a:p>
            <a:endParaRPr lang="en-GB" dirty="0"/>
          </a:p>
          <a:p>
            <a:r>
              <a:rPr lang="en-GB" baseline="30000" dirty="0"/>
              <a:t>74</a:t>
            </a:r>
            <a:r>
              <a:rPr lang="en-GB" dirty="0"/>
              <a:t>Kr from MNT represents 20% of all the </a:t>
            </a:r>
            <a:r>
              <a:rPr lang="en-GB" baseline="30000" dirty="0"/>
              <a:t>74</a:t>
            </a:r>
            <a:r>
              <a:rPr lang="en-GB" dirty="0"/>
              <a:t>Kr produced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CD6529-60CE-18D5-1CC2-25739D97A7E1}"/>
              </a:ext>
            </a:extLst>
          </p:cNvPr>
          <p:cNvSpPr txBox="1"/>
          <p:nvPr/>
        </p:nvSpPr>
        <p:spPr>
          <a:xfrm>
            <a:off x="1313509" y="469900"/>
            <a:ext cx="98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to see mostly MNT? Reduce beam energy at &lt; 15 MeV/A for any beam used with Spiral1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3F6583-3518-AC2F-D4E9-BB43E8C2A91B}"/>
              </a:ext>
            </a:extLst>
          </p:cNvPr>
          <p:cNvSpPr txBox="1"/>
          <p:nvPr/>
        </p:nvSpPr>
        <p:spPr>
          <a:xfrm>
            <a:off x="5386532" y="2542624"/>
            <a:ext cx="614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https://u.ganil-spiral2.eu/</a:t>
            </a:r>
            <a:r>
              <a:rPr lang="en-GB" dirty="0" err="1">
                <a:solidFill>
                  <a:srgbClr val="0070C0"/>
                </a:solidFill>
              </a:rPr>
              <a:t>chartbeams</a:t>
            </a:r>
            <a:r>
              <a:rPr lang="en-GB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9DD6A7-4122-3530-D28D-C2A164408FAE}"/>
              </a:ext>
            </a:extLst>
          </p:cNvPr>
          <p:cNvSpPr txBox="1"/>
          <p:nvPr/>
        </p:nvSpPr>
        <p:spPr>
          <a:xfrm>
            <a:off x="1313509" y="1333500"/>
            <a:ext cx="840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we use heavier beams, MNT will be the main production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95640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7B44A0C7-4ACE-91A9-308E-2F56DEFC2FF6}"/>
              </a:ext>
            </a:extLst>
          </p:cNvPr>
          <p:cNvGrpSpPr/>
          <p:nvPr/>
        </p:nvGrpSpPr>
        <p:grpSpPr>
          <a:xfrm>
            <a:off x="426586" y="1530450"/>
            <a:ext cx="5537301" cy="4933610"/>
            <a:chOff x="558699" y="1713055"/>
            <a:chExt cx="5537301" cy="493361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2208D6F-4625-89B9-4B67-FCB394A9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699" y="1713055"/>
              <a:ext cx="5537301" cy="493361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ABA5C03-A1C5-85C8-0A81-3C31BB06595F}"/>
                </a:ext>
              </a:extLst>
            </p:cNvPr>
            <p:cNvSpPr txBox="1"/>
            <p:nvPr/>
          </p:nvSpPr>
          <p:spPr>
            <a:xfrm>
              <a:off x="803584" y="1807696"/>
              <a:ext cx="4581216" cy="516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6BBF02-A3B1-CCF6-99E0-657296454B97}"/>
              </a:ext>
            </a:extLst>
          </p:cNvPr>
          <p:cNvSpPr txBox="1"/>
          <p:nvPr/>
        </p:nvSpPr>
        <p:spPr>
          <a:xfrm>
            <a:off x="767328" y="810393"/>
            <a:ext cx="627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 target of 50 mg/cm2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15 MeV/A </a:t>
            </a:r>
            <a:r>
              <a:rPr lang="en-GB" baseline="30000" dirty="0"/>
              <a:t>136</a:t>
            </a:r>
            <a:r>
              <a:rPr lang="en-GB" dirty="0"/>
              <a:t>Xe beam &amp; 1.6 </a:t>
            </a:r>
            <a:r>
              <a:rPr lang="en-GB" dirty="0" err="1"/>
              <a:t>puA</a:t>
            </a:r>
            <a:r>
              <a:rPr lang="en-GB" dirty="0"/>
              <a:t> (2 kW)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51031B-4ED9-16BA-C9EF-D7A0B94F51CA}"/>
              </a:ext>
            </a:extLst>
          </p:cNvPr>
          <p:cNvSpPr txBox="1"/>
          <p:nvPr/>
        </p:nvSpPr>
        <p:spPr>
          <a:xfrm>
            <a:off x="6192744" y="3856695"/>
            <a:ext cx="53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Y. X. Watanabe, PRL 115, 172503 (2015)</a:t>
            </a:r>
          </a:p>
          <a:p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FE3B29-9672-4141-95E9-D6AB3F9B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03" y="560866"/>
            <a:ext cx="5705165" cy="32650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CA5F03-5C29-0694-778E-8D755C037575}"/>
              </a:ext>
            </a:extLst>
          </p:cNvPr>
          <p:cNvSpPr txBox="1"/>
          <p:nvPr/>
        </p:nvSpPr>
        <p:spPr>
          <a:xfrm>
            <a:off x="9388784" y="8382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204</a:t>
            </a:r>
            <a:r>
              <a:rPr lang="en-GB" dirty="0"/>
              <a:t>Pt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5CF575-3091-CD59-E98D-643FA66E7E58}"/>
              </a:ext>
            </a:extLst>
          </p:cNvPr>
          <p:cNvSpPr txBox="1"/>
          <p:nvPr/>
        </p:nvSpPr>
        <p:spPr>
          <a:xfrm>
            <a:off x="7505700" y="1438364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201</a:t>
            </a:r>
            <a:r>
              <a:rPr lang="en-GB" dirty="0"/>
              <a:t>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6D61EC-456F-B20A-72E2-A5344F905FA3}"/>
              </a:ext>
            </a:extLst>
          </p:cNvPr>
          <p:cNvSpPr txBox="1"/>
          <p:nvPr/>
        </p:nvSpPr>
        <p:spPr>
          <a:xfrm>
            <a:off x="9043393" y="1374618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1e+7pps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30378E-29F7-22C9-E4FD-3C103674A2F8}"/>
              </a:ext>
            </a:extLst>
          </p:cNvPr>
          <p:cNvSpPr txBox="1"/>
          <p:nvPr/>
        </p:nvSpPr>
        <p:spPr>
          <a:xfrm>
            <a:off x="7090809" y="2136462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2e+5 </a:t>
            </a:r>
            <a:r>
              <a:rPr lang="en-GB" dirty="0" err="1">
                <a:solidFill>
                  <a:srgbClr val="0070C0"/>
                </a:solidFill>
              </a:rPr>
              <a:t>pps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94BE1F-7262-8D67-0251-998E4BE49CFA}"/>
              </a:ext>
            </a:extLst>
          </p:cNvPr>
          <p:cNvSpPr txBox="1"/>
          <p:nvPr/>
        </p:nvSpPr>
        <p:spPr>
          <a:xfrm>
            <a:off x="8832035" y="1107421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203</a:t>
            </a:r>
            <a:r>
              <a:rPr lang="en-GB" dirty="0"/>
              <a:t>Ir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C456A8-5EB3-4A9C-C59D-3ECEE41D8A83}"/>
              </a:ext>
            </a:extLst>
          </p:cNvPr>
          <p:cNvSpPr txBox="1"/>
          <p:nvPr/>
        </p:nvSpPr>
        <p:spPr>
          <a:xfrm>
            <a:off x="8180644" y="131407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202</a:t>
            </a:r>
            <a:r>
              <a:rPr lang="en-GB" dirty="0"/>
              <a:t>Os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615552-B8AB-F914-92F9-E05FBF231040}"/>
              </a:ext>
            </a:extLst>
          </p:cNvPr>
          <p:cNvSpPr txBox="1"/>
          <p:nvPr/>
        </p:nvSpPr>
        <p:spPr>
          <a:xfrm>
            <a:off x="7086967" y="162989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200</a:t>
            </a:r>
            <a:r>
              <a:rPr lang="en-GB" dirty="0"/>
              <a:t>W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316047-7CF6-AC0A-5B9B-B82250DB903E}"/>
              </a:ext>
            </a:extLst>
          </p:cNvPr>
          <p:cNvSpPr txBox="1"/>
          <p:nvPr/>
        </p:nvSpPr>
        <p:spPr>
          <a:xfrm>
            <a:off x="6590478" y="2433548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4e+3 </a:t>
            </a:r>
            <a:r>
              <a:rPr lang="en-GB" dirty="0" err="1">
                <a:solidFill>
                  <a:srgbClr val="0070C0"/>
                </a:solidFill>
              </a:rPr>
              <a:t>pps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76F0AC-B918-FB46-E683-374AAE4007B9}"/>
              </a:ext>
            </a:extLst>
          </p:cNvPr>
          <p:cNvSpPr txBox="1"/>
          <p:nvPr/>
        </p:nvSpPr>
        <p:spPr>
          <a:xfrm>
            <a:off x="7698103" y="1856370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1e+6 </a:t>
            </a:r>
            <a:r>
              <a:rPr lang="en-GB" dirty="0" err="1">
                <a:solidFill>
                  <a:srgbClr val="0070C0"/>
                </a:solidFill>
              </a:rPr>
              <a:t>pps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6D8C0E-B0C7-D6FB-4477-24A6B8C6CEA3}"/>
              </a:ext>
            </a:extLst>
          </p:cNvPr>
          <p:cNvSpPr txBox="1"/>
          <p:nvPr/>
        </p:nvSpPr>
        <p:spPr>
          <a:xfrm>
            <a:off x="901700" y="190500"/>
            <a:ext cx="2679700" cy="3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Best Case?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EFD9FE-EC36-7BE4-AF5E-6473C32C33A6}"/>
              </a:ext>
            </a:extLst>
          </p:cNvPr>
          <p:cNvSpPr txBox="1"/>
          <p:nvPr/>
        </p:nvSpPr>
        <p:spPr>
          <a:xfrm>
            <a:off x="8355078" y="1541704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3e+6pps</a:t>
            </a:r>
          </a:p>
        </p:txBody>
      </p:sp>
    </p:spTree>
    <p:extLst>
      <p:ext uri="{BB962C8B-B14F-4D97-AF65-F5344CB8AC3E}">
        <p14:creationId xmlns:p14="http://schemas.microsoft.com/office/powerpoint/2010/main" val="58300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E4C80C-DDC4-053B-1B34-960CF24D14C2}"/>
              </a:ext>
            </a:extLst>
          </p:cNvPr>
          <p:cNvSpPr txBox="1"/>
          <p:nvPr/>
        </p:nvSpPr>
        <p:spPr>
          <a:xfrm>
            <a:off x="419100" y="506564"/>
            <a:ext cx="1135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MNT is already present in Spiral 1 data summed with fragmentation (5% for light nuclei, 30% for heavier nuclei)</a:t>
            </a:r>
          </a:p>
          <a:p>
            <a:r>
              <a:rPr lang="en-GB" dirty="0"/>
              <a:t>In heavier beams the MNT should dominate</a:t>
            </a:r>
          </a:p>
          <a:p>
            <a:endParaRPr lang="en-GB" dirty="0"/>
          </a:p>
          <a:p>
            <a:r>
              <a:rPr lang="en-GB" baseline="30000" dirty="0"/>
              <a:t>81</a:t>
            </a:r>
            <a:r>
              <a:rPr lang="en-GB" dirty="0"/>
              <a:t>Kr seems to be produced mainly by MNT from </a:t>
            </a:r>
            <a:r>
              <a:rPr lang="en-GB" baseline="30000" dirty="0"/>
              <a:t>78</a:t>
            </a:r>
            <a:r>
              <a:rPr lang="en-GB" dirty="0"/>
              <a:t>Kr (+3n) and is compatible with the estimation</a:t>
            </a:r>
          </a:p>
          <a:p>
            <a:r>
              <a:rPr lang="en-GB" dirty="0"/>
              <a:t>		 𝜎  MNT                    0.1     mb            </a:t>
            </a:r>
            <a:r>
              <a:rPr lang="en-GB" b="1" dirty="0">
                <a:solidFill>
                  <a:srgbClr val="7030A0"/>
                </a:solidFill>
              </a:rPr>
              <a:t>2e+5 </a:t>
            </a:r>
            <a:r>
              <a:rPr lang="en-GB" b="1" dirty="0" err="1">
                <a:solidFill>
                  <a:srgbClr val="7030A0"/>
                </a:solidFill>
              </a:rPr>
              <a:t>pps</a:t>
            </a:r>
            <a:r>
              <a:rPr lang="en-GB" b="1" dirty="0">
                <a:solidFill>
                  <a:srgbClr val="7030A0"/>
                </a:solidFill>
              </a:rPr>
              <a:t> @1.1 kW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dirty="0"/>
              <a:t>Best way to isolate MNT? Decrease beam energy to &lt; 15 MeV/A</a:t>
            </a:r>
          </a:p>
          <a:p>
            <a:r>
              <a:rPr lang="en-GB" dirty="0"/>
              <a:t>						Measure toward n-reach nuclei to avoid </a:t>
            </a:r>
            <a:r>
              <a:rPr lang="en-GB" dirty="0" err="1"/>
              <a:t>fussion</a:t>
            </a:r>
            <a:r>
              <a:rPr lang="en-GB" dirty="0"/>
              <a:t>-evaporation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aseline="30000" dirty="0"/>
              <a:t>12</a:t>
            </a:r>
            <a:r>
              <a:rPr lang="en-GB" dirty="0"/>
              <a:t>C is not the best of targets for MNT (not a big nucleon reservoir and N/Z low)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Best MNT target at Spiral1?</a:t>
            </a:r>
          </a:p>
          <a:p>
            <a:r>
              <a:rPr lang="en-GB" dirty="0"/>
              <a:t> 	</a:t>
            </a:r>
            <a:r>
              <a:rPr lang="en-GB" dirty="0" err="1"/>
              <a:t>Tulipe</a:t>
            </a:r>
            <a:r>
              <a:rPr lang="en-GB" dirty="0"/>
              <a:t> target: 50 mg/cm2 Pt    15 MeV/A </a:t>
            </a:r>
            <a:r>
              <a:rPr lang="en-GB" baseline="30000" dirty="0"/>
              <a:t>136</a:t>
            </a:r>
            <a:r>
              <a:rPr lang="en-GB" dirty="0"/>
              <a:t>Xe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E42396-424A-5FE8-D776-BD19D98E8795}"/>
              </a:ext>
            </a:extLst>
          </p:cNvPr>
          <p:cNvSpPr txBox="1"/>
          <p:nvPr/>
        </p:nvSpPr>
        <p:spPr>
          <a:xfrm>
            <a:off x="6096000" y="6211669"/>
            <a:ext cx="53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Y. X. Watanabe, PRL 115, 172503 (2015)</a:t>
            </a:r>
          </a:p>
          <a:p>
            <a:endParaRPr lang="en-GB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4FC1610-5A6E-3E71-630C-7FA1B4EB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459" y="3037366"/>
            <a:ext cx="5705165" cy="326500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5F74DD9-00CC-6C38-AB98-F1C27492F009}"/>
              </a:ext>
            </a:extLst>
          </p:cNvPr>
          <p:cNvSpPr txBox="1"/>
          <p:nvPr/>
        </p:nvSpPr>
        <p:spPr>
          <a:xfrm>
            <a:off x="9292040" y="33147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204</a:t>
            </a:r>
            <a:r>
              <a:rPr lang="en-GB" dirty="0"/>
              <a:t>Pt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E647B3-CCD8-6FAD-2B57-5ACA4659442D}"/>
              </a:ext>
            </a:extLst>
          </p:cNvPr>
          <p:cNvSpPr txBox="1"/>
          <p:nvPr/>
        </p:nvSpPr>
        <p:spPr>
          <a:xfrm>
            <a:off x="7408956" y="3914864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201</a:t>
            </a:r>
            <a:r>
              <a:rPr lang="en-GB" dirty="0"/>
              <a:t>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88AA9E-66CD-1CA1-1395-62BCAF51C58C}"/>
              </a:ext>
            </a:extLst>
          </p:cNvPr>
          <p:cNvSpPr txBox="1"/>
          <p:nvPr/>
        </p:nvSpPr>
        <p:spPr>
          <a:xfrm>
            <a:off x="8946649" y="3851118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1e+7pps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87C214-F4C0-3D23-9292-59088C4935DD}"/>
              </a:ext>
            </a:extLst>
          </p:cNvPr>
          <p:cNvSpPr txBox="1"/>
          <p:nvPr/>
        </p:nvSpPr>
        <p:spPr>
          <a:xfrm>
            <a:off x="6994065" y="4612962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2e+5 </a:t>
            </a:r>
            <a:r>
              <a:rPr lang="en-GB" dirty="0" err="1"/>
              <a:t>pps</a:t>
            </a:r>
            <a:endParaRPr lang="en-GB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69401A5-DD3F-2F59-E13C-3C4CBF674882}"/>
              </a:ext>
            </a:extLst>
          </p:cNvPr>
          <p:cNvSpPr txBox="1"/>
          <p:nvPr/>
        </p:nvSpPr>
        <p:spPr>
          <a:xfrm>
            <a:off x="8735291" y="3583921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203</a:t>
            </a:r>
            <a:r>
              <a:rPr lang="en-GB" dirty="0"/>
              <a:t>Ir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88470A1-1AF5-4429-715D-1199EEF3ACAE}"/>
              </a:ext>
            </a:extLst>
          </p:cNvPr>
          <p:cNvSpPr txBox="1"/>
          <p:nvPr/>
        </p:nvSpPr>
        <p:spPr>
          <a:xfrm>
            <a:off x="8083900" y="379057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202</a:t>
            </a:r>
            <a:r>
              <a:rPr lang="en-GB" dirty="0"/>
              <a:t>Os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6FBAE78-B5C6-B5D4-4D5F-DD48CF864F4A}"/>
              </a:ext>
            </a:extLst>
          </p:cNvPr>
          <p:cNvSpPr txBox="1"/>
          <p:nvPr/>
        </p:nvSpPr>
        <p:spPr>
          <a:xfrm>
            <a:off x="6990223" y="410639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200</a:t>
            </a:r>
            <a:r>
              <a:rPr lang="en-GB" dirty="0"/>
              <a:t>W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7AEE8CF-D554-DD9D-F8EA-12025BFAC105}"/>
              </a:ext>
            </a:extLst>
          </p:cNvPr>
          <p:cNvSpPr txBox="1"/>
          <p:nvPr/>
        </p:nvSpPr>
        <p:spPr>
          <a:xfrm>
            <a:off x="6493734" y="4910048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4e+3 </a:t>
            </a:r>
            <a:r>
              <a:rPr lang="en-GB" dirty="0" err="1"/>
              <a:t>pps</a:t>
            </a:r>
            <a:endParaRPr lang="en-GB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61237C2-02BA-699C-3915-A5E506C4E483}"/>
              </a:ext>
            </a:extLst>
          </p:cNvPr>
          <p:cNvSpPr txBox="1"/>
          <p:nvPr/>
        </p:nvSpPr>
        <p:spPr>
          <a:xfrm>
            <a:off x="7601359" y="4332870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1e+6 </a:t>
            </a:r>
            <a:r>
              <a:rPr lang="en-GB" dirty="0" err="1"/>
              <a:t>pps</a:t>
            </a:r>
            <a:endParaRPr lang="en-GB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1BF253-4AF7-8860-BF41-B06DF545A9E8}"/>
              </a:ext>
            </a:extLst>
          </p:cNvPr>
          <p:cNvSpPr txBox="1"/>
          <p:nvPr/>
        </p:nvSpPr>
        <p:spPr>
          <a:xfrm>
            <a:off x="8258334" y="4018204"/>
            <a:ext cx="225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3e+6pps</a:t>
            </a:r>
          </a:p>
        </p:txBody>
      </p:sp>
    </p:spTree>
    <p:extLst>
      <p:ext uri="{BB962C8B-B14F-4D97-AF65-F5344CB8AC3E}">
        <p14:creationId xmlns:p14="http://schemas.microsoft.com/office/powerpoint/2010/main" val="261287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</a:t>
            </a:r>
            <a:r>
              <a:rPr lang="en-GB" dirty="0">
                <a:latin typeface="Arial" pitchFamily="18"/>
                <a:ea typeface="Microsoft YaHei" pitchFamily="2"/>
                <a:cs typeface="Arial" pitchFamily="2"/>
              </a:rPr>
              <a:t>15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MeV/A)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47A5A97-61E3-6BB0-0931-406C884FBBE6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8E30426-7348-5EB8-65FA-E14C303FE29E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E4A275CB-0B0B-92FC-2F4F-E23D9A36C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81F4B5C-F5D1-86BA-9912-C72D0E61DEDA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21B0A3EF-932A-E1BA-4A19-CAD4495037B2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0586D61-BAE4-CC86-6F1A-3CEE03E2598F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F5FFD6-978D-E95A-9513-4FA2305E093A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8BB0517-DEBA-F616-40E8-6F52031EA47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52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</a:t>
            </a:r>
            <a:r>
              <a:rPr lang="en-GB" dirty="0">
                <a:latin typeface="Arial" pitchFamily="18"/>
                <a:ea typeface="Microsoft YaHei" pitchFamily="2"/>
                <a:cs typeface="Arial" pitchFamily="2"/>
              </a:rPr>
              <a:t>15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MeV/A)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FFE4BC-7389-F5C8-D273-F7F58E1C7B69}"/>
              </a:ext>
            </a:extLst>
          </p:cNvPr>
          <p:cNvGrpSpPr/>
          <p:nvPr/>
        </p:nvGrpSpPr>
        <p:grpSpPr>
          <a:xfrm>
            <a:off x="2382053" y="5002708"/>
            <a:ext cx="2664000" cy="360000"/>
            <a:chOff x="3952080" y="4805280"/>
            <a:chExt cx="2664000" cy="36000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902EBFE-162B-F32D-ED19-07C22A410164}"/>
                </a:ext>
              </a:extLst>
            </p:cNvPr>
            <p:cNvSpPr txBox="1"/>
            <p:nvPr/>
          </p:nvSpPr>
          <p:spPr>
            <a:xfrm>
              <a:off x="3952080" y="4805280"/>
              <a:ext cx="266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N/Z equilibration</a:t>
              </a: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0DADE39B-042B-A5BA-4091-7DDB45D88DCE}"/>
                </a:ext>
              </a:extLst>
            </p:cNvPr>
            <p:cNvSpPr/>
            <p:nvPr/>
          </p:nvSpPr>
          <p:spPr>
            <a:xfrm>
              <a:off x="4079160" y="4805280"/>
              <a:ext cx="2346480" cy="360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565A9E-64B1-4B91-579E-8D0FA6A9A86D}"/>
              </a:ext>
            </a:extLst>
          </p:cNvPr>
          <p:cNvGrpSpPr/>
          <p:nvPr/>
        </p:nvGrpSpPr>
        <p:grpSpPr>
          <a:xfrm>
            <a:off x="837501" y="3497258"/>
            <a:ext cx="5730480" cy="496582"/>
            <a:chOff x="5900400" y="3411360"/>
            <a:chExt cx="2847600" cy="7153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1A6DB60-C36B-5283-2D3A-F0DCDA9EBEFA}"/>
                </a:ext>
              </a:extLst>
            </p:cNvPr>
            <p:cNvSpPr txBox="1"/>
            <p:nvPr/>
          </p:nvSpPr>
          <p:spPr>
            <a:xfrm>
              <a:off x="5954813" y="3411360"/>
              <a:ext cx="2738778" cy="5981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2200" b="1" i="0" u="none" strike="noStrike" kern="1200" dirty="0" err="1">
                  <a:ln>
                    <a:noFill/>
                  </a:ln>
                  <a:solidFill>
                    <a:srgbClr val="C5000B"/>
                  </a:solidFill>
                  <a:latin typeface="Arial" pitchFamily="18"/>
                  <a:ea typeface="Microsoft YaHei" pitchFamily="2"/>
                  <a:cs typeface="Arial" pitchFamily="2"/>
                </a:rPr>
                <a:t>MultiNucleon</a:t>
              </a:r>
              <a:r>
                <a:rPr lang="en-GB" sz="2200" b="1" i="0" u="none" strike="noStrike" kern="1200" dirty="0">
                  <a:ln>
                    <a:noFill/>
                  </a:ln>
                  <a:solidFill>
                    <a:srgbClr val="C5000B"/>
                  </a:solidFill>
                  <a:latin typeface="Arial" pitchFamily="18"/>
                  <a:ea typeface="Microsoft YaHei" pitchFamily="2"/>
                  <a:cs typeface="Arial" pitchFamily="2"/>
                </a:rPr>
                <a:t> Transfer (MNT) Reactions</a:t>
              </a: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E668FBB-5A63-8D62-98D3-E6330011789C}"/>
                </a:ext>
              </a:extLst>
            </p:cNvPr>
            <p:cNvSpPr/>
            <p:nvPr/>
          </p:nvSpPr>
          <p:spPr>
            <a:xfrm>
              <a:off x="5900400" y="3411720"/>
              <a:ext cx="2847600" cy="714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6000">
              <a:solidFill>
                <a:srgbClr val="C5000B"/>
              </a:solidFill>
              <a:prstDash val="solid"/>
            </a:ln>
          </p:spPr>
          <p:txBody>
            <a:bodyPr vert="horz" wrap="none" lIns="108000" tIns="62999" rIns="108000" bIns="62999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0BB3BA85-80B1-DFDA-60C4-7D7528DF2788}"/>
              </a:ext>
            </a:extLst>
          </p:cNvPr>
          <p:cNvSpPr/>
          <p:nvPr/>
        </p:nvSpPr>
        <p:spPr>
          <a:xfrm flipV="1">
            <a:off x="1720735" y="4004428"/>
            <a:ext cx="989214" cy="484896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B5EB8D9-CA89-2DEB-1211-F2453F970BAE}"/>
              </a:ext>
            </a:extLst>
          </p:cNvPr>
          <p:cNvGrpSpPr/>
          <p:nvPr/>
        </p:nvGrpSpPr>
        <p:grpSpPr>
          <a:xfrm>
            <a:off x="4145416" y="5463956"/>
            <a:ext cx="2886480" cy="346680"/>
            <a:chOff x="6983999" y="4825440"/>
            <a:chExt cx="2886480" cy="34668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423DFC7-F8C0-5FC9-3B42-A9E522BBDAF3}"/>
                </a:ext>
              </a:extLst>
            </p:cNvPr>
            <p:cNvSpPr txBox="1"/>
            <p:nvPr/>
          </p:nvSpPr>
          <p:spPr>
            <a:xfrm>
              <a:off x="6983999" y="4825440"/>
              <a:ext cx="288648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Evaporation</a:t>
              </a: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5F46FDCA-5768-34D1-F6C0-036003F067BC}"/>
                </a:ext>
              </a:extLst>
            </p:cNvPr>
            <p:cNvSpPr/>
            <p:nvPr/>
          </p:nvSpPr>
          <p:spPr>
            <a:xfrm>
              <a:off x="7048080" y="4825440"/>
              <a:ext cx="2758320" cy="346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05E01D-A0A7-936D-109C-7B42849C25C9}"/>
              </a:ext>
            </a:extLst>
          </p:cNvPr>
          <p:cNvGrpSpPr/>
          <p:nvPr/>
        </p:nvGrpSpPr>
        <p:grpSpPr>
          <a:xfrm>
            <a:off x="64309" y="4489324"/>
            <a:ext cx="2880000" cy="350280"/>
            <a:chOff x="288000" y="4779360"/>
            <a:chExt cx="2880000" cy="35028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E721099-FD57-580E-AFFA-77C7FE037780}"/>
                </a:ext>
              </a:extLst>
            </p:cNvPr>
            <p:cNvSpPr txBox="1"/>
            <p:nvPr/>
          </p:nvSpPr>
          <p:spPr>
            <a:xfrm>
              <a:off x="288000" y="4779360"/>
              <a:ext cx="2880000" cy="350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Orbiting phenomenon</a:t>
              </a: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EA2E86AF-0EDB-EAAF-12A5-58D78660BCEF}"/>
                </a:ext>
              </a:extLst>
            </p:cNvPr>
            <p:cNvSpPr/>
            <p:nvPr/>
          </p:nvSpPr>
          <p:spPr>
            <a:xfrm>
              <a:off x="288000" y="4779360"/>
              <a:ext cx="2880000" cy="3502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A2A7E0C4-82CE-BAF1-E82A-697A96784E62}"/>
              </a:ext>
            </a:extLst>
          </p:cNvPr>
          <p:cNvSpPr/>
          <p:nvPr/>
        </p:nvSpPr>
        <p:spPr>
          <a:xfrm flipH="1" flipV="1">
            <a:off x="3607723" y="4004427"/>
            <a:ext cx="259274" cy="983261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9B0A2CCD-779C-81B8-1DF8-13A37E11FAAC}"/>
              </a:ext>
            </a:extLst>
          </p:cNvPr>
          <p:cNvSpPr/>
          <p:nvPr/>
        </p:nvSpPr>
        <p:spPr>
          <a:xfrm flipH="1" flipV="1">
            <a:off x="4855612" y="4023877"/>
            <a:ext cx="832970" cy="1439717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47A5A97-61E3-6BB0-0931-406C884FBBE6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8E30426-7348-5EB8-65FA-E14C303FE29E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E4A275CB-0B0B-92FC-2F4F-E23D9A36C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81F4B5C-F5D1-86BA-9912-C72D0E61DEDA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21B0A3EF-932A-E1BA-4A19-CAD4495037B2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0586D61-BAE4-CC86-6F1A-3CEE03E2598F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F5FFD6-978D-E95A-9513-4FA2305E093A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8BB0517-DEBA-F616-40E8-6F52031EA47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76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</a:t>
            </a:r>
            <a:r>
              <a:rPr lang="en-GB" dirty="0">
                <a:latin typeface="Arial" pitchFamily="18"/>
                <a:ea typeface="Microsoft YaHei" pitchFamily="2"/>
                <a:cs typeface="Arial" pitchFamily="2"/>
              </a:rPr>
              <a:t>15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MeV/A)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FFE4BC-7389-F5C8-D273-F7F58E1C7B69}"/>
              </a:ext>
            </a:extLst>
          </p:cNvPr>
          <p:cNvGrpSpPr/>
          <p:nvPr/>
        </p:nvGrpSpPr>
        <p:grpSpPr>
          <a:xfrm>
            <a:off x="2382053" y="5002708"/>
            <a:ext cx="2664000" cy="360000"/>
            <a:chOff x="3952080" y="4805280"/>
            <a:chExt cx="2664000" cy="36000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902EBFE-162B-F32D-ED19-07C22A410164}"/>
                </a:ext>
              </a:extLst>
            </p:cNvPr>
            <p:cNvSpPr txBox="1"/>
            <p:nvPr/>
          </p:nvSpPr>
          <p:spPr>
            <a:xfrm>
              <a:off x="3952080" y="4805280"/>
              <a:ext cx="266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N/Z equilibration</a:t>
              </a: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0DADE39B-042B-A5BA-4091-7DDB45D88DCE}"/>
                </a:ext>
              </a:extLst>
            </p:cNvPr>
            <p:cNvSpPr/>
            <p:nvPr/>
          </p:nvSpPr>
          <p:spPr>
            <a:xfrm>
              <a:off x="4079160" y="4805280"/>
              <a:ext cx="2346480" cy="360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565A9E-64B1-4B91-579E-8D0FA6A9A86D}"/>
              </a:ext>
            </a:extLst>
          </p:cNvPr>
          <p:cNvGrpSpPr/>
          <p:nvPr/>
        </p:nvGrpSpPr>
        <p:grpSpPr>
          <a:xfrm>
            <a:off x="837501" y="3497258"/>
            <a:ext cx="5730480" cy="496582"/>
            <a:chOff x="5900400" y="3411360"/>
            <a:chExt cx="2847600" cy="7153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1A6DB60-C36B-5283-2D3A-F0DCDA9EBEFA}"/>
                </a:ext>
              </a:extLst>
            </p:cNvPr>
            <p:cNvSpPr txBox="1"/>
            <p:nvPr/>
          </p:nvSpPr>
          <p:spPr>
            <a:xfrm>
              <a:off x="5954813" y="3411360"/>
              <a:ext cx="2738778" cy="5981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2200" b="1" i="0" u="none" strike="noStrike" kern="1200" dirty="0" err="1">
                  <a:ln>
                    <a:noFill/>
                  </a:ln>
                  <a:solidFill>
                    <a:srgbClr val="C5000B"/>
                  </a:solidFill>
                  <a:latin typeface="Arial" pitchFamily="18"/>
                  <a:ea typeface="Microsoft YaHei" pitchFamily="2"/>
                  <a:cs typeface="Arial" pitchFamily="2"/>
                </a:rPr>
                <a:t>MultiNucleon</a:t>
              </a:r>
              <a:r>
                <a:rPr lang="en-GB" sz="2200" b="1" i="0" u="none" strike="noStrike" kern="1200" dirty="0">
                  <a:ln>
                    <a:noFill/>
                  </a:ln>
                  <a:solidFill>
                    <a:srgbClr val="C5000B"/>
                  </a:solidFill>
                  <a:latin typeface="Arial" pitchFamily="18"/>
                  <a:ea typeface="Microsoft YaHei" pitchFamily="2"/>
                  <a:cs typeface="Arial" pitchFamily="2"/>
                </a:rPr>
                <a:t> Transfer (MNT) Reactions</a:t>
              </a: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E668FBB-5A63-8D62-98D3-E6330011789C}"/>
                </a:ext>
              </a:extLst>
            </p:cNvPr>
            <p:cNvSpPr/>
            <p:nvPr/>
          </p:nvSpPr>
          <p:spPr>
            <a:xfrm>
              <a:off x="5900400" y="3411720"/>
              <a:ext cx="2847600" cy="714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6000">
              <a:solidFill>
                <a:srgbClr val="C5000B"/>
              </a:solidFill>
              <a:prstDash val="solid"/>
            </a:ln>
          </p:spPr>
          <p:txBody>
            <a:bodyPr vert="horz" wrap="none" lIns="108000" tIns="62999" rIns="108000" bIns="62999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0BB3BA85-80B1-DFDA-60C4-7D7528DF2788}"/>
              </a:ext>
            </a:extLst>
          </p:cNvPr>
          <p:cNvSpPr/>
          <p:nvPr/>
        </p:nvSpPr>
        <p:spPr>
          <a:xfrm flipV="1">
            <a:off x="1720735" y="4004428"/>
            <a:ext cx="989214" cy="484896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B5EB8D9-CA89-2DEB-1211-F2453F970BAE}"/>
              </a:ext>
            </a:extLst>
          </p:cNvPr>
          <p:cNvGrpSpPr/>
          <p:nvPr/>
        </p:nvGrpSpPr>
        <p:grpSpPr>
          <a:xfrm>
            <a:off x="4145416" y="5463956"/>
            <a:ext cx="2886480" cy="346680"/>
            <a:chOff x="6983999" y="4825440"/>
            <a:chExt cx="2886480" cy="34668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423DFC7-F8C0-5FC9-3B42-A9E522BBDAF3}"/>
                </a:ext>
              </a:extLst>
            </p:cNvPr>
            <p:cNvSpPr txBox="1"/>
            <p:nvPr/>
          </p:nvSpPr>
          <p:spPr>
            <a:xfrm>
              <a:off x="6983999" y="4825440"/>
              <a:ext cx="2886480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Evaporation</a:t>
              </a: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5F46FDCA-5768-34D1-F6C0-036003F067BC}"/>
                </a:ext>
              </a:extLst>
            </p:cNvPr>
            <p:cNvSpPr/>
            <p:nvPr/>
          </p:nvSpPr>
          <p:spPr>
            <a:xfrm>
              <a:off x="7048080" y="4825440"/>
              <a:ext cx="2758320" cy="346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05E01D-A0A7-936D-109C-7B42849C25C9}"/>
              </a:ext>
            </a:extLst>
          </p:cNvPr>
          <p:cNvGrpSpPr/>
          <p:nvPr/>
        </p:nvGrpSpPr>
        <p:grpSpPr>
          <a:xfrm>
            <a:off x="64309" y="4489324"/>
            <a:ext cx="2880000" cy="350280"/>
            <a:chOff x="288000" y="4779360"/>
            <a:chExt cx="2880000" cy="35028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E721099-FD57-580E-AFFA-77C7FE037780}"/>
                </a:ext>
              </a:extLst>
            </p:cNvPr>
            <p:cNvSpPr txBox="1"/>
            <p:nvPr/>
          </p:nvSpPr>
          <p:spPr>
            <a:xfrm>
              <a:off x="288000" y="4779360"/>
              <a:ext cx="2880000" cy="350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Orbiting phenomenon</a:t>
              </a: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EA2E86AF-0EDB-EAAF-12A5-58D78660BCEF}"/>
                </a:ext>
              </a:extLst>
            </p:cNvPr>
            <p:cNvSpPr/>
            <p:nvPr/>
          </p:nvSpPr>
          <p:spPr>
            <a:xfrm>
              <a:off x="288000" y="4779360"/>
              <a:ext cx="2880000" cy="3502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A2A7E0C4-82CE-BAF1-E82A-697A96784E62}"/>
              </a:ext>
            </a:extLst>
          </p:cNvPr>
          <p:cNvSpPr/>
          <p:nvPr/>
        </p:nvSpPr>
        <p:spPr>
          <a:xfrm flipH="1" flipV="1">
            <a:off x="3607723" y="4004427"/>
            <a:ext cx="259274" cy="983261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9B0A2CCD-779C-81B8-1DF8-13A37E11FAAC}"/>
              </a:ext>
            </a:extLst>
          </p:cNvPr>
          <p:cNvSpPr/>
          <p:nvPr/>
        </p:nvSpPr>
        <p:spPr>
          <a:xfrm flipH="1" flipV="1">
            <a:off x="4855612" y="4023877"/>
            <a:ext cx="832970" cy="1439717"/>
          </a:xfrm>
          <a:prstGeom prst="line">
            <a:avLst/>
          </a:prstGeom>
          <a:noFill/>
          <a:ln w="18000">
            <a:solidFill>
              <a:srgbClr val="C5000B"/>
            </a:solidFill>
            <a:prstDash val="solid"/>
          </a:ln>
        </p:spPr>
        <p:txBody>
          <a:bodyPr vert="horz" wrap="none" lIns="99000" tIns="54000" rIns="99000" bIns="54000" anchor="ctr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47A5A97-61E3-6BB0-0931-406C884FBBE6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8E30426-7348-5EB8-65FA-E14C303FE29E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E4A275CB-0B0B-92FC-2F4F-E23D9A36C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81F4B5C-F5D1-86BA-9912-C72D0E61DEDA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21B0A3EF-932A-E1BA-4A19-CAD4495037B2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0586D61-BAE4-CC86-6F1A-3CEE03E2598F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F5FFD6-978D-E95A-9513-4FA2305E093A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8BB0517-DEBA-F616-40E8-6F52031EA47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D8D3982-301C-184C-BA36-A60F2924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3200">
            <a:off x="7043468" y="423630"/>
            <a:ext cx="5163363" cy="6037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1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B7EEB0D6-B365-FFA7-6A54-E9A68D45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5" t="15093" b="22892"/>
          <a:stretch/>
        </p:blipFill>
        <p:spPr>
          <a:xfrm>
            <a:off x="929562" y="2941080"/>
            <a:ext cx="5653180" cy="33107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A934BDA-CC0A-1243-3D6F-50F6B9542B15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D27E1E6-6757-3204-C22A-1CA37B7F5842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81A6A74-7392-B7F3-70A4-35A2A999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DE0D8B-1526-CD9A-66D3-CDAB2A88815D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29A6197-D021-5F4F-C9FE-06C5DF675B1B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C2D669B-2000-5161-CB6E-BDED95541D9B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2BEE001-3BF9-A22E-497C-FE1C9D655259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DF61881-863F-CF7D-75A0-9A3F02D4936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228687-44B2-9E5A-8408-5F370EA769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3200">
            <a:off x="7043468" y="423630"/>
            <a:ext cx="5163363" cy="6037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59CCD22-0970-8DC7-97AD-F2A9E06DD6E2}"/>
              </a:ext>
            </a:extLst>
          </p:cNvPr>
          <p:cNvCxnSpPr>
            <a:cxnSpLocks/>
          </p:cNvCxnSpPr>
          <p:nvPr/>
        </p:nvCxnSpPr>
        <p:spPr>
          <a:xfrm>
            <a:off x="1051712" y="6092626"/>
            <a:ext cx="282689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DA702FCE-9681-101E-E869-CAF7324C3066}"/>
              </a:ext>
            </a:extLst>
          </p:cNvPr>
          <p:cNvCxnSpPr>
            <a:cxnSpLocks/>
          </p:cNvCxnSpPr>
          <p:nvPr/>
        </p:nvCxnSpPr>
        <p:spPr>
          <a:xfrm flipV="1">
            <a:off x="3109934" y="4936559"/>
            <a:ext cx="0" cy="1286715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5A13722-00F5-E873-6A29-0223D9BFA42C}"/>
              </a:ext>
            </a:extLst>
          </p:cNvPr>
          <p:cNvCxnSpPr>
            <a:cxnSpLocks/>
          </p:cNvCxnSpPr>
          <p:nvPr/>
        </p:nvCxnSpPr>
        <p:spPr>
          <a:xfrm flipV="1">
            <a:off x="1050682" y="3594975"/>
            <a:ext cx="0" cy="26292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E4740AE7-39C0-89A9-7A87-C64E9702C271}"/>
              </a:ext>
            </a:extLst>
          </p:cNvPr>
          <p:cNvCxnSpPr>
            <a:cxnSpLocks/>
          </p:cNvCxnSpPr>
          <p:nvPr/>
        </p:nvCxnSpPr>
        <p:spPr>
          <a:xfrm>
            <a:off x="1045300" y="6223274"/>
            <a:ext cx="34223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FFB80755-C6AB-ADE3-C82A-B24D162E8183}"/>
              </a:ext>
            </a:extLst>
          </p:cNvPr>
          <p:cNvSpPr txBox="1"/>
          <p:nvPr/>
        </p:nvSpPr>
        <p:spPr>
          <a:xfrm>
            <a:off x="967989" y="3477044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Z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1C0B7E5-3985-3B19-97F1-2D48B34C230C}"/>
              </a:ext>
            </a:extLst>
          </p:cNvPr>
          <p:cNvSpPr txBox="1"/>
          <p:nvPr/>
        </p:nvSpPr>
        <p:spPr>
          <a:xfrm>
            <a:off x="4416013" y="6233421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ADE2660-28F9-62CA-DF86-0B60F0C81626}"/>
              </a:ext>
            </a:extLst>
          </p:cNvPr>
          <p:cNvSpPr txBox="1"/>
          <p:nvPr/>
        </p:nvSpPr>
        <p:spPr>
          <a:xfrm>
            <a:off x="914542" y="6032708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82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6C75928-F359-1243-8C1B-11A9B334F768}"/>
              </a:ext>
            </a:extLst>
          </p:cNvPr>
          <p:cNvCxnSpPr>
            <a:cxnSpLocks/>
          </p:cNvCxnSpPr>
          <p:nvPr/>
        </p:nvCxnSpPr>
        <p:spPr>
          <a:xfrm flipV="1">
            <a:off x="3109934" y="4270029"/>
            <a:ext cx="2813252" cy="1832162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6C220C4B-041E-EA40-E534-117AA12B1FAB}"/>
              </a:ext>
            </a:extLst>
          </p:cNvPr>
          <p:cNvSpPr txBox="1"/>
          <p:nvPr/>
        </p:nvSpPr>
        <p:spPr>
          <a:xfrm rot="19560628">
            <a:off x="3052412" y="3567794"/>
            <a:ext cx="274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Neutron-deficient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2843622-DCA9-7F4C-0F02-D79BED75A982}"/>
              </a:ext>
            </a:extLst>
          </p:cNvPr>
          <p:cNvSpPr txBox="1"/>
          <p:nvPr/>
        </p:nvSpPr>
        <p:spPr>
          <a:xfrm rot="19560628">
            <a:off x="4456467" y="4928966"/>
            <a:ext cx="191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Neutron-rich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148A7F-D337-4DDC-4CC2-F80827AA5C7F}"/>
              </a:ext>
            </a:extLst>
          </p:cNvPr>
          <p:cNvSpPr txBox="1"/>
          <p:nvPr/>
        </p:nvSpPr>
        <p:spPr>
          <a:xfrm>
            <a:off x="2821934" y="4498545"/>
            <a:ext cx="74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CB3A2E-AD33-71AB-6DA1-2F55F584C920}"/>
              </a:ext>
            </a:extLst>
          </p:cNvPr>
          <p:cNvSpPr txBox="1"/>
          <p:nvPr/>
        </p:nvSpPr>
        <p:spPr>
          <a:xfrm>
            <a:off x="642741" y="5886836"/>
            <a:ext cx="49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7781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B7EEB0D6-B365-FFA7-6A54-E9A68D45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5" t="15093" b="22892"/>
          <a:stretch/>
        </p:blipFill>
        <p:spPr>
          <a:xfrm>
            <a:off x="929562" y="2941080"/>
            <a:ext cx="5653180" cy="33107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A934BDA-CC0A-1243-3D6F-50F6B9542B15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D27E1E6-6757-3204-C22A-1CA37B7F5842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81A6A74-7392-B7F3-70A4-35A2A999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DE0D8B-1526-CD9A-66D3-CDAB2A88815D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29A6197-D021-5F4F-C9FE-06C5DF675B1B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C2D669B-2000-5161-CB6E-BDED95541D9B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2BEE001-3BF9-A22E-497C-FE1C9D655259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DF61881-863F-CF7D-75A0-9A3F02D4936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228687-44B2-9E5A-8408-5F370EA769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3200">
            <a:off x="7043468" y="423630"/>
            <a:ext cx="5163363" cy="6037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59CCD22-0970-8DC7-97AD-F2A9E06DD6E2}"/>
              </a:ext>
            </a:extLst>
          </p:cNvPr>
          <p:cNvCxnSpPr>
            <a:cxnSpLocks/>
          </p:cNvCxnSpPr>
          <p:nvPr/>
        </p:nvCxnSpPr>
        <p:spPr>
          <a:xfrm>
            <a:off x="1051712" y="6092626"/>
            <a:ext cx="282689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DA702FCE-9681-101E-E869-CAF7324C3066}"/>
              </a:ext>
            </a:extLst>
          </p:cNvPr>
          <p:cNvCxnSpPr>
            <a:cxnSpLocks/>
          </p:cNvCxnSpPr>
          <p:nvPr/>
        </p:nvCxnSpPr>
        <p:spPr>
          <a:xfrm flipV="1">
            <a:off x="3109934" y="4936559"/>
            <a:ext cx="0" cy="1286715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5A13722-00F5-E873-6A29-0223D9BFA42C}"/>
              </a:ext>
            </a:extLst>
          </p:cNvPr>
          <p:cNvCxnSpPr>
            <a:cxnSpLocks/>
          </p:cNvCxnSpPr>
          <p:nvPr/>
        </p:nvCxnSpPr>
        <p:spPr>
          <a:xfrm flipV="1">
            <a:off x="1050682" y="3594975"/>
            <a:ext cx="0" cy="26292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E4740AE7-39C0-89A9-7A87-C64E9702C271}"/>
              </a:ext>
            </a:extLst>
          </p:cNvPr>
          <p:cNvCxnSpPr>
            <a:cxnSpLocks/>
          </p:cNvCxnSpPr>
          <p:nvPr/>
        </p:nvCxnSpPr>
        <p:spPr>
          <a:xfrm>
            <a:off x="1045300" y="6223274"/>
            <a:ext cx="34223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FFB80755-C6AB-ADE3-C82A-B24D162E8183}"/>
              </a:ext>
            </a:extLst>
          </p:cNvPr>
          <p:cNvSpPr txBox="1"/>
          <p:nvPr/>
        </p:nvSpPr>
        <p:spPr>
          <a:xfrm>
            <a:off x="967989" y="3477044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Z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1C0B7E5-3985-3B19-97F1-2D48B34C230C}"/>
              </a:ext>
            </a:extLst>
          </p:cNvPr>
          <p:cNvSpPr txBox="1"/>
          <p:nvPr/>
        </p:nvSpPr>
        <p:spPr>
          <a:xfrm>
            <a:off x="4416013" y="6233421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ADE2660-28F9-62CA-DF86-0B60F0C81626}"/>
              </a:ext>
            </a:extLst>
          </p:cNvPr>
          <p:cNvSpPr txBox="1"/>
          <p:nvPr/>
        </p:nvSpPr>
        <p:spPr>
          <a:xfrm>
            <a:off x="914542" y="6032708"/>
            <a:ext cx="33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82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6C75928-F359-1243-8C1B-11A9B334F768}"/>
              </a:ext>
            </a:extLst>
          </p:cNvPr>
          <p:cNvCxnSpPr>
            <a:cxnSpLocks/>
          </p:cNvCxnSpPr>
          <p:nvPr/>
        </p:nvCxnSpPr>
        <p:spPr>
          <a:xfrm flipV="1">
            <a:off x="3109934" y="4270029"/>
            <a:ext cx="2813252" cy="1832162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6C220C4B-041E-EA40-E534-117AA12B1FAB}"/>
              </a:ext>
            </a:extLst>
          </p:cNvPr>
          <p:cNvSpPr txBox="1"/>
          <p:nvPr/>
        </p:nvSpPr>
        <p:spPr>
          <a:xfrm rot="19560628">
            <a:off x="3052412" y="3567794"/>
            <a:ext cx="274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Neutron-deficient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2843622-DCA9-7F4C-0F02-D79BED75A982}"/>
              </a:ext>
            </a:extLst>
          </p:cNvPr>
          <p:cNvSpPr txBox="1"/>
          <p:nvPr/>
        </p:nvSpPr>
        <p:spPr>
          <a:xfrm rot="19560628">
            <a:off x="4456467" y="4928966"/>
            <a:ext cx="191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Neutron-rich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90505F-465A-238D-3066-08DAF3066343}"/>
              </a:ext>
            </a:extLst>
          </p:cNvPr>
          <p:cNvSpPr/>
          <p:nvPr/>
        </p:nvSpPr>
        <p:spPr>
          <a:xfrm rot="19934590">
            <a:off x="4127353" y="4403066"/>
            <a:ext cx="2156810" cy="939128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A26253-EDBB-9A85-39DD-413614BA1478}"/>
              </a:ext>
            </a:extLst>
          </p:cNvPr>
          <p:cNvSpPr txBox="1"/>
          <p:nvPr/>
        </p:nvSpPr>
        <p:spPr>
          <a:xfrm rot="20068316">
            <a:off x="4548433" y="4765170"/>
            <a:ext cx="161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MNT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E0C56B-FF91-5F87-1E75-EE5239FC257F}"/>
              </a:ext>
            </a:extLst>
          </p:cNvPr>
          <p:cNvSpPr txBox="1"/>
          <p:nvPr/>
        </p:nvSpPr>
        <p:spPr>
          <a:xfrm>
            <a:off x="2821934" y="4498545"/>
            <a:ext cx="74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49DA6C-6CC4-E24A-8508-A8945A051B15}"/>
              </a:ext>
            </a:extLst>
          </p:cNvPr>
          <p:cNvSpPr txBox="1"/>
          <p:nvPr/>
        </p:nvSpPr>
        <p:spPr>
          <a:xfrm>
            <a:off x="642741" y="5886836"/>
            <a:ext cx="49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26442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5BEC9AD2-DDB1-F4A5-FE33-D45F8D65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92" y="3169756"/>
            <a:ext cx="4131484" cy="31817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A934BDA-CC0A-1243-3D6F-50F6B9542B15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D27E1E6-6757-3204-C22A-1CA37B7F5842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81A6A74-7392-B7F3-70A4-35A2A999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DE0D8B-1526-CD9A-66D3-CDAB2A88815D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29A6197-D021-5F4F-C9FE-06C5DF675B1B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C2D669B-2000-5161-CB6E-BDED95541D9B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2BEE001-3BF9-A22E-497C-FE1C9D655259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DF61881-863F-CF7D-75A0-9A3F02D4936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228687-44B2-9E5A-8408-5F370EA76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b="61223"/>
          <a:stretch/>
        </p:blipFill>
        <p:spPr>
          <a:xfrm rot="13200">
            <a:off x="7050564" y="423644"/>
            <a:ext cx="5163363" cy="23409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4083869-2EA4-971B-4835-6EBAB65A8AA4}"/>
              </a:ext>
            </a:extLst>
          </p:cNvPr>
          <p:cNvSpPr/>
          <p:nvPr/>
        </p:nvSpPr>
        <p:spPr>
          <a:xfrm>
            <a:off x="4031810" y="3174968"/>
            <a:ext cx="331595" cy="278712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3F2D9E-392C-F978-EB51-FCB1E8100CD2}"/>
              </a:ext>
            </a:extLst>
          </p:cNvPr>
          <p:cNvSpPr txBox="1"/>
          <p:nvPr/>
        </p:nvSpPr>
        <p:spPr>
          <a:xfrm>
            <a:off x="4302203" y="59855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N=126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F23D94-60BB-E74E-13C0-D514189550C4}"/>
              </a:ext>
            </a:extLst>
          </p:cNvPr>
          <p:cNvSpPr/>
          <p:nvPr/>
        </p:nvSpPr>
        <p:spPr>
          <a:xfrm rot="5400000">
            <a:off x="3210835" y="1245507"/>
            <a:ext cx="331595" cy="4131483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C795B69-6D8B-873F-7865-A07404291366}"/>
              </a:ext>
            </a:extLst>
          </p:cNvPr>
          <p:cNvSpPr txBox="1"/>
          <p:nvPr/>
        </p:nvSpPr>
        <p:spPr>
          <a:xfrm>
            <a:off x="5468519" y="31280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Z=82</a:t>
            </a:r>
          </a:p>
        </p:txBody>
      </p:sp>
    </p:spTree>
    <p:extLst>
      <p:ext uri="{BB962C8B-B14F-4D97-AF65-F5344CB8AC3E}">
        <p14:creationId xmlns:p14="http://schemas.microsoft.com/office/powerpoint/2010/main" val="166069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5BEC9AD2-DDB1-F4A5-FE33-D45F8D65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92" y="3169756"/>
            <a:ext cx="4131484" cy="31817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A934BDA-CC0A-1243-3D6F-50F6B9542B15}"/>
              </a:ext>
            </a:extLst>
          </p:cNvPr>
          <p:cNvGrpSpPr/>
          <p:nvPr/>
        </p:nvGrpSpPr>
        <p:grpSpPr>
          <a:xfrm>
            <a:off x="-41258" y="1170428"/>
            <a:ext cx="6912000" cy="1957656"/>
            <a:chOff x="1440000" y="1152000"/>
            <a:chExt cx="6912000" cy="195765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D27E1E6-6757-3204-C22A-1CA37B7F5842}"/>
                </a:ext>
              </a:extLst>
            </p:cNvPr>
            <p:cNvGrpSpPr/>
            <p:nvPr/>
          </p:nvGrpSpPr>
          <p:grpSpPr>
            <a:xfrm>
              <a:off x="1944000" y="1152000"/>
              <a:ext cx="6408000" cy="1957656"/>
              <a:chOff x="1944000" y="1152000"/>
              <a:chExt cx="6408000" cy="195765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81A6A74-7392-B7F3-70A4-35A2A999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944000" y="1152000"/>
                <a:ext cx="4639680" cy="1505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DE0D8B-1526-CD9A-66D3-CDAB2A88815D}"/>
                  </a:ext>
                </a:extLst>
              </p:cNvPr>
              <p:cNvSpPr txBox="1"/>
              <p:nvPr/>
            </p:nvSpPr>
            <p:spPr>
              <a:xfrm>
                <a:off x="3470039" y="2677320"/>
                <a:ext cx="1713960" cy="34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N/Z equilibrium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29A6197-D021-5F4F-C9FE-06C5DF675B1B}"/>
                  </a:ext>
                </a:extLst>
              </p:cNvPr>
              <p:cNvSpPr txBox="1"/>
              <p:nvPr/>
            </p:nvSpPr>
            <p:spPr>
              <a:xfrm>
                <a:off x="6480000" y="1570860"/>
                <a:ext cx="1584000" cy="60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rPr>
                  <a:t>Quasi-target (QT)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C2D669B-2000-5161-CB6E-BDED95541D9B}"/>
                  </a:ext>
                </a:extLst>
              </p:cNvPr>
              <p:cNvSpPr txBox="1"/>
              <p:nvPr/>
            </p:nvSpPr>
            <p:spPr>
              <a:xfrm>
                <a:off x="6480000" y="2506656"/>
                <a:ext cx="1872000" cy="60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GB" sz="1800" b="0" i="0" u="none" strike="noStrike" kern="1200" dirty="0">
                    <a:ln>
                      <a:noFill/>
                    </a:ln>
                    <a:solidFill>
                      <a:srgbClr val="661900"/>
                    </a:solidFill>
                    <a:latin typeface="Arial" pitchFamily="18"/>
                    <a:ea typeface="Microsoft YaHei" pitchFamily="2"/>
                    <a:cs typeface="Arial" pitchFamily="2"/>
                  </a:rPr>
                  <a:t>Quasi-projectile (QP)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2BEE001-3BF9-A22E-497C-FE1C9D655259}"/>
                </a:ext>
              </a:extLst>
            </p:cNvPr>
            <p:cNvSpPr txBox="1"/>
            <p:nvPr/>
          </p:nvSpPr>
          <p:spPr>
            <a:xfrm>
              <a:off x="1440000" y="144000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Projectile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DF61881-863F-CF7D-75A0-9A3F02D49365}"/>
                </a:ext>
              </a:extLst>
            </p:cNvPr>
            <p:cNvSpPr txBox="1"/>
            <p:nvPr/>
          </p:nvSpPr>
          <p:spPr>
            <a:xfrm>
              <a:off x="2395800" y="2192760"/>
              <a:ext cx="13680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rPr>
                <a:t>Target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D36B2-BA6B-FD3A-E653-AF2C66B63CF0}"/>
              </a:ext>
            </a:extLst>
          </p:cNvPr>
          <p:cNvSpPr txBox="1"/>
          <p:nvPr/>
        </p:nvSpPr>
        <p:spPr>
          <a:xfrm>
            <a:off x="2520000" y="626760"/>
            <a:ext cx="437662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228687-44B2-9E5A-8408-5F370EA76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b="61223"/>
          <a:stretch/>
        </p:blipFill>
        <p:spPr>
          <a:xfrm rot="13200">
            <a:off x="7050564" y="423644"/>
            <a:ext cx="5163363" cy="2340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056001F-D0D1-1221-2FD2-ECA9EFC84BBE}"/>
              </a:ext>
            </a:extLst>
          </p:cNvPr>
          <p:cNvSpPr txBox="1"/>
          <p:nvPr/>
        </p:nvSpPr>
        <p:spPr>
          <a:xfrm>
            <a:off x="6378758" y="4094018"/>
            <a:ext cx="150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Unique opportunity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83869-2EA4-971B-4835-6EBAB65A8AA4}"/>
              </a:ext>
            </a:extLst>
          </p:cNvPr>
          <p:cNvSpPr/>
          <p:nvPr/>
        </p:nvSpPr>
        <p:spPr>
          <a:xfrm>
            <a:off x="4031810" y="3174968"/>
            <a:ext cx="331595" cy="278712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3F2D9E-392C-F978-EB51-FCB1E8100CD2}"/>
              </a:ext>
            </a:extLst>
          </p:cNvPr>
          <p:cNvSpPr txBox="1"/>
          <p:nvPr/>
        </p:nvSpPr>
        <p:spPr>
          <a:xfrm>
            <a:off x="4302203" y="59855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N=126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4DC8126-B8ED-725B-9DB8-40C64A927971}"/>
              </a:ext>
            </a:extLst>
          </p:cNvPr>
          <p:cNvSpPr/>
          <p:nvPr/>
        </p:nvSpPr>
        <p:spPr>
          <a:xfrm rot="2773068">
            <a:off x="2972125" y="3704216"/>
            <a:ext cx="1872000" cy="2709090"/>
          </a:xfrm>
          <a:prstGeom prst="ellipse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8868B4-B890-47DF-AE89-8C5804C9F545}"/>
              </a:ext>
            </a:extLst>
          </p:cNvPr>
          <p:cNvSpPr txBox="1"/>
          <p:nvPr/>
        </p:nvSpPr>
        <p:spPr>
          <a:xfrm>
            <a:off x="6205444" y="6104595"/>
            <a:ext cx="53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Y. X. Watanabe, PRL 115, 172503 (2015)</a:t>
            </a:r>
          </a:p>
          <a:p>
            <a:endParaRPr lang="en-GB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A948888-EDA1-AFFC-8433-F0C9EBB42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903" y="2808766"/>
            <a:ext cx="5705165" cy="3265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F23D94-60BB-E74E-13C0-D514189550C4}"/>
              </a:ext>
            </a:extLst>
          </p:cNvPr>
          <p:cNvSpPr/>
          <p:nvPr/>
        </p:nvSpPr>
        <p:spPr>
          <a:xfrm rot="5400000">
            <a:off x="3210835" y="1245507"/>
            <a:ext cx="331595" cy="4131483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C795B69-6D8B-873F-7865-A07404291366}"/>
              </a:ext>
            </a:extLst>
          </p:cNvPr>
          <p:cNvSpPr txBox="1"/>
          <p:nvPr/>
        </p:nvSpPr>
        <p:spPr>
          <a:xfrm>
            <a:off x="5468519" y="31280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Z=82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3DD7CA-00C0-7512-131F-F03A93340130}"/>
              </a:ext>
            </a:extLst>
          </p:cNvPr>
          <p:cNvSpPr txBox="1"/>
          <p:nvPr/>
        </p:nvSpPr>
        <p:spPr>
          <a:xfrm>
            <a:off x="9355269" y="3067071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204</a:t>
            </a:r>
            <a:r>
              <a:rPr lang="en-GB" dirty="0"/>
              <a:t>Pt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A42CFB-CE32-7685-4985-1A0ED18CA9F1}"/>
              </a:ext>
            </a:extLst>
          </p:cNvPr>
          <p:cNvSpPr txBox="1"/>
          <p:nvPr/>
        </p:nvSpPr>
        <p:spPr>
          <a:xfrm>
            <a:off x="7142192" y="389223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200</a:t>
            </a:r>
            <a:r>
              <a:rPr lang="en-GB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52909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B0C50DA-8CD5-80D3-4012-B26013C3AD13}"/>
              </a:ext>
            </a:extLst>
          </p:cNvPr>
          <p:cNvSpPr/>
          <p:nvPr/>
        </p:nvSpPr>
        <p:spPr>
          <a:xfrm>
            <a:off x="736600" y="1763037"/>
            <a:ext cx="9512300" cy="7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E6B9A788-3959-6EE8-CF4B-74E658852569}"/>
              </a:ext>
            </a:extLst>
          </p:cNvPr>
          <p:cNvSpPr/>
          <p:nvPr/>
        </p:nvSpPr>
        <p:spPr>
          <a:xfrm>
            <a:off x="546100" y="3670299"/>
            <a:ext cx="8229600" cy="2183969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4DF8B-3E35-DA63-1A92-34DF8370B27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MNT with Spiral1?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E1BB1-8C03-24D1-DAE3-533EDA86BBEB}"/>
              </a:ext>
            </a:extLst>
          </p:cNvPr>
          <p:cNvSpPr txBox="1"/>
          <p:nvPr/>
        </p:nvSpPr>
        <p:spPr>
          <a:xfrm>
            <a:off x="0" y="65006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I. Stefan                                                 		    </a:t>
            </a:r>
            <a:r>
              <a:rPr lang="en-GB" sz="1400" i="1" dirty="0">
                <a:solidFill>
                  <a:srgbClr val="7030A0"/>
                </a:solidFill>
              </a:rPr>
              <a:t>Workshop on R&amp;D for new ISOL beams (SPIRAL 1 and ALTO)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808C1-64FE-E440-F4B4-6F9250C6BECF}"/>
              </a:ext>
            </a:extLst>
          </p:cNvPr>
          <p:cNvSpPr txBox="1"/>
          <p:nvPr/>
        </p:nvSpPr>
        <p:spPr>
          <a:xfrm>
            <a:off x="914400" y="562708"/>
            <a:ext cx="670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Relevant parameters:</a:t>
            </a:r>
          </a:p>
          <a:p>
            <a:endParaRPr lang="en-GB" dirty="0"/>
          </a:p>
          <a:p>
            <a:r>
              <a:rPr lang="en-GB" dirty="0"/>
              <a:t>Beam energy:  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Energies from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Vc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(5 MeV/A to 15 MeV/A)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D19A7-1664-775B-01B6-5C7FE82A2D82}"/>
              </a:ext>
            </a:extLst>
          </p:cNvPr>
          <p:cNvSpPr txBox="1"/>
          <p:nvPr/>
        </p:nvSpPr>
        <p:spPr>
          <a:xfrm>
            <a:off x="914400" y="1763037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N/Z equilibration:  most neutron-rich target-beam combination for n-rich nuclei</a:t>
            </a:r>
          </a:p>
          <a:p>
            <a:r>
              <a:rPr lang="en-GB" dirty="0"/>
              <a:t>	                The most neutron-deficient target-beam combination  for n-deficient nuclei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B6CEA7-BA4E-60A1-4597-D45A51437180}"/>
              </a:ext>
            </a:extLst>
          </p:cNvPr>
          <p:cNvSpPr txBox="1"/>
          <p:nvPr/>
        </p:nvSpPr>
        <p:spPr>
          <a:xfrm>
            <a:off x="736600" y="264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12</a:t>
            </a:r>
            <a:r>
              <a:rPr lang="en-GB" dirty="0"/>
              <a:t>C bad for n-rich nuclei </a:t>
            </a:r>
          </a:p>
          <a:p>
            <a:r>
              <a:rPr lang="en-GB" dirty="0"/>
              <a:t>       not so bad for n-deficient nuclei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CF34BB-F9FD-AE97-D27D-9279F2C817E1}"/>
              </a:ext>
            </a:extLst>
          </p:cNvPr>
          <p:cNvSpPr txBox="1"/>
          <p:nvPr/>
        </p:nvSpPr>
        <p:spPr>
          <a:xfrm>
            <a:off x="736600" y="3873500"/>
            <a:ext cx="10045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How much represents MNT from what has been already measured with Spiral1?</a:t>
            </a:r>
          </a:p>
          <a:p>
            <a:pPr lvl="3"/>
            <a:r>
              <a:rPr lang="en-GB" dirty="0"/>
              <a:t>(light and medium mass)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Are there cases where MNT mechanism has been dominant?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seems like the best-case scenario for a measurement?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653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1920</Words>
  <Application>Microsoft Macintosh PowerPoint</Application>
  <PresentationFormat>Grand écran</PresentationFormat>
  <Paragraphs>309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Thème Office</vt:lpstr>
      <vt:lpstr>MNT with Spiral 1?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 with Spiral 1</dc:title>
  <dc:creator>Gheorghe Iulian Stefan</dc:creator>
  <cp:lastModifiedBy>Gheorghe Iulian Stefan</cp:lastModifiedBy>
  <cp:revision>81</cp:revision>
  <dcterms:created xsi:type="dcterms:W3CDTF">2025-03-10T09:18:47Z</dcterms:created>
  <dcterms:modified xsi:type="dcterms:W3CDTF">2025-03-11T11:10:46Z</dcterms:modified>
</cp:coreProperties>
</file>