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61"/>
  </p:notesMasterIdLst>
  <p:sldIdLst>
    <p:sldId id="256" r:id="rId5"/>
    <p:sldId id="289" r:id="rId6"/>
    <p:sldId id="290" r:id="rId7"/>
    <p:sldId id="271" r:id="rId8"/>
    <p:sldId id="273" r:id="rId9"/>
    <p:sldId id="272" r:id="rId10"/>
    <p:sldId id="274" r:id="rId11"/>
    <p:sldId id="267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77" r:id="rId22"/>
    <p:sldId id="300" r:id="rId23"/>
    <p:sldId id="301" r:id="rId24"/>
    <p:sldId id="302" r:id="rId25"/>
    <p:sldId id="303" r:id="rId26"/>
    <p:sldId id="304" r:id="rId27"/>
    <p:sldId id="310" r:id="rId28"/>
    <p:sldId id="312" r:id="rId29"/>
    <p:sldId id="305" r:id="rId30"/>
    <p:sldId id="311" r:id="rId31"/>
    <p:sldId id="269" r:id="rId32"/>
    <p:sldId id="270" r:id="rId33"/>
    <p:sldId id="306" r:id="rId34"/>
    <p:sldId id="307" r:id="rId35"/>
    <p:sldId id="265" r:id="rId36"/>
    <p:sldId id="314" r:id="rId37"/>
    <p:sldId id="313" r:id="rId38"/>
    <p:sldId id="316" r:id="rId39"/>
    <p:sldId id="315" r:id="rId40"/>
    <p:sldId id="317" r:id="rId41"/>
    <p:sldId id="341" r:id="rId42"/>
    <p:sldId id="342" r:id="rId43"/>
    <p:sldId id="308" r:id="rId44"/>
    <p:sldId id="309" r:id="rId45"/>
    <p:sldId id="266" r:id="rId46"/>
    <p:sldId id="264" r:id="rId47"/>
    <p:sldId id="276" r:id="rId48"/>
    <p:sldId id="278" r:id="rId49"/>
    <p:sldId id="280" r:id="rId50"/>
    <p:sldId id="279" r:id="rId51"/>
    <p:sldId id="281" r:id="rId52"/>
    <p:sldId id="283" r:id="rId53"/>
    <p:sldId id="284" r:id="rId54"/>
    <p:sldId id="285" r:id="rId55"/>
    <p:sldId id="286" r:id="rId56"/>
    <p:sldId id="282" r:id="rId57"/>
    <p:sldId id="288" r:id="rId58"/>
    <p:sldId id="258" r:id="rId59"/>
    <p:sldId id="259" r:id="rId60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3D9"/>
    <a:srgbClr val="CCCCCC"/>
    <a:srgbClr val="061B3E"/>
    <a:srgbClr val="1E5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96"/>
    <p:restoredTop sz="96197"/>
  </p:normalViewPr>
  <p:slideViewPr>
    <p:cSldViewPr>
      <p:cViewPr>
        <p:scale>
          <a:sx n="100" d="100"/>
          <a:sy n="100" d="100"/>
        </p:scale>
        <p:origin x="-104" y="8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5079365079365101"/>
          <c:y val="4.7846889952153103E-2"/>
          <c:w val="0.83333333333333404"/>
          <c:h val="0.770334928229664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4243">
              <a:solidFill>
                <a:schemeClr val="bg2"/>
              </a:solidFill>
              <a:prstDash val="solid"/>
            </a:ln>
          </c:spPr>
          <c:invertIfNegative val="0"/>
          <c:cat>
            <c:numRef>
              <c:f>Sheet1!$B$1:$R$1</c:f>
              <c:numCache>
                <c:formatCode>General</c:formatCode>
                <c:ptCount val="1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</c:numCache>
            </c:numRef>
          </c:cat>
          <c:val>
            <c:numRef>
              <c:f>Sheet1!$B$2:$R$2</c:f>
              <c:numCache>
                <c:formatCode>General</c:formatCode>
                <c:ptCount val="17"/>
                <c:pt idx="0">
                  <c:v>490</c:v>
                </c:pt>
                <c:pt idx="1">
                  <c:v>348</c:v>
                </c:pt>
                <c:pt idx="2">
                  <c:v>486</c:v>
                </c:pt>
                <c:pt idx="3">
                  <c:v>1679</c:v>
                </c:pt>
                <c:pt idx="4">
                  <c:v>1267</c:v>
                </c:pt>
                <c:pt idx="5">
                  <c:v>547</c:v>
                </c:pt>
                <c:pt idx="6">
                  <c:v>1203</c:v>
                </c:pt>
                <c:pt idx="7">
                  <c:v>1429</c:v>
                </c:pt>
                <c:pt idx="8">
                  <c:v>1787</c:v>
                </c:pt>
                <c:pt idx="9">
                  <c:v>1820</c:v>
                </c:pt>
                <c:pt idx="10">
                  <c:v>2055</c:v>
                </c:pt>
                <c:pt idx="11">
                  <c:v>2075</c:v>
                </c:pt>
                <c:pt idx="12">
                  <c:v>2253</c:v>
                </c:pt>
                <c:pt idx="13">
                  <c:v>1763</c:v>
                </c:pt>
                <c:pt idx="14">
                  <c:v>2013</c:v>
                </c:pt>
                <c:pt idx="15">
                  <c:v>2148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AE-BD47-B398-D861135C0C6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1"/>
            </a:solidFill>
            <a:ln w="14243">
              <a:solidFill>
                <a:schemeClr val="bg2"/>
              </a:solidFill>
              <a:prstDash val="solid"/>
            </a:ln>
          </c:spPr>
          <c:invertIfNegative val="0"/>
          <c:cat>
            <c:numRef>
              <c:f>Sheet1!$B$1:$R$1</c:f>
              <c:numCache>
                <c:formatCode>General</c:formatCode>
                <c:ptCount val="1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</c:numCache>
            </c:numRef>
          </c:cat>
          <c:val>
            <c:numRef>
              <c:f>Sheet1!$B$3:$R$3</c:f>
              <c:numCache>
                <c:formatCode>General</c:formatCode>
                <c:ptCount val="17"/>
                <c:pt idx="16">
                  <c:v>2096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AE-BD47-B398-D861135C0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2572544"/>
        <c:axId val="32574080"/>
        <c:axId val="0"/>
      </c:bar3DChart>
      <c:catAx>
        <c:axId val="3257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56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+mj-lt"/>
                <a:ea typeface="Verdana"/>
                <a:cs typeface="Verdana"/>
              </a:defRPr>
            </a:pPr>
            <a:endParaRPr lang="en-DE"/>
          </a:p>
        </c:txPr>
        <c:crossAx val="3257408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2574080"/>
        <c:scaling>
          <c:orientation val="minMax"/>
        </c:scaling>
        <c:delete val="0"/>
        <c:axPos val="l"/>
        <c:majorGridlines>
          <c:spPr>
            <a:ln w="3561">
              <a:solidFill>
                <a:schemeClr val="bg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+mj-lt"/>
                    <a:ea typeface="Verdana"/>
                    <a:cs typeface="Verdana"/>
                  </a:defRPr>
                </a:pPr>
                <a:r>
                  <a:rPr lang="en-US" sz="1800" dirty="0">
                    <a:solidFill>
                      <a:schemeClr val="tx1"/>
                    </a:solidFill>
                    <a:latin typeface="+mj-lt"/>
                  </a:rPr>
                  <a:t>Operation</a:t>
                </a:r>
                <a:r>
                  <a:rPr lang="en-US" sz="1800" baseline="0" dirty="0">
                    <a:solidFill>
                      <a:schemeClr val="tx1"/>
                    </a:solidFill>
                    <a:latin typeface="+mj-lt"/>
                  </a:rPr>
                  <a:t> per year (h)</a:t>
                </a:r>
                <a:endParaRPr lang="en-US" sz="1800" dirty="0">
                  <a:solidFill>
                    <a:schemeClr val="tx1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2.7773546630655899E-2"/>
              <c:y val="0.19826547959914101"/>
            </c:manualLayout>
          </c:layout>
          <c:overlay val="0"/>
          <c:spPr>
            <a:noFill/>
            <a:ln w="2848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56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+mj-lt"/>
                <a:ea typeface="Verdana"/>
                <a:cs typeface="Verdana"/>
              </a:defRPr>
            </a:pPr>
            <a:endParaRPr lang="en-DE"/>
          </a:p>
        </c:txPr>
        <c:crossAx val="32572544"/>
        <c:crosses val="autoZero"/>
        <c:crossBetween val="between"/>
      </c:valAx>
      <c:spPr>
        <a:solidFill>
          <a:schemeClr val="bg1"/>
        </a:solidFill>
        <a:ln w="2848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1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en-DE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DCBA6-3027-364E-8E7D-C085AFE90C0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1D8498-4A52-864A-A7A3-C86A73D700BD}">
      <dgm:prSet custT="1"/>
      <dgm:spPr>
        <a:solidFill>
          <a:srgbClr val="061B3E"/>
        </a:solidFill>
      </dgm:spPr>
      <dgm:t>
        <a:bodyPr/>
        <a:lstStyle/>
        <a:p>
          <a:r>
            <a:rPr lang="en-DE" sz="1400" dirty="0"/>
            <a:t>Setup of tunable lasers (wavelength, power, stabilization)</a:t>
          </a:r>
        </a:p>
      </dgm:t>
    </dgm:pt>
    <dgm:pt modelId="{09CAEA1A-4BF1-7742-A300-37D5D08A58E0}" type="parTrans" cxnId="{62C17CE5-18DA-8A4D-8FFA-AF2707D2F2B7}">
      <dgm:prSet/>
      <dgm:spPr/>
      <dgm:t>
        <a:bodyPr/>
        <a:lstStyle/>
        <a:p>
          <a:endParaRPr lang="en-GB" sz="2800"/>
        </a:p>
      </dgm:t>
    </dgm:pt>
    <dgm:pt modelId="{AB17F28F-538C-C049-BA4C-0436194596A1}" type="sibTrans" cxnId="{62C17CE5-18DA-8A4D-8FFA-AF2707D2F2B7}">
      <dgm:prSet/>
      <dgm:spPr/>
      <dgm:t>
        <a:bodyPr/>
        <a:lstStyle/>
        <a:p>
          <a:endParaRPr lang="en-GB" sz="2800"/>
        </a:p>
      </dgm:t>
    </dgm:pt>
    <dgm:pt modelId="{A6D9BC56-70B4-8D47-A435-7A0808443F9B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1400" dirty="0"/>
            <a:t>setup of optical beam paths to separators</a:t>
          </a:r>
        </a:p>
      </dgm:t>
    </dgm:pt>
    <dgm:pt modelId="{46650B00-87A7-F746-B235-27D95BD5C8F0}" type="parTrans" cxnId="{C6CFB1FD-9DCE-BB4E-9790-1248A2853DEE}">
      <dgm:prSet/>
      <dgm:spPr/>
      <dgm:t>
        <a:bodyPr/>
        <a:lstStyle/>
        <a:p>
          <a:endParaRPr lang="en-GB" sz="2800"/>
        </a:p>
      </dgm:t>
    </dgm:pt>
    <dgm:pt modelId="{5CB8A1AA-6222-D849-A701-D25BCFC067CF}" type="sibTrans" cxnId="{C6CFB1FD-9DCE-BB4E-9790-1248A2853DEE}">
      <dgm:prSet/>
      <dgm:spPr/>
      <dgm:t>
        <a:bodyPr/>
        <a:lstStyle/>
        <a:p>
          <a:endParaRPr lang="en-GB" sz="2800"/>
        </a:p>
      </dgm:t>
    </dgm:pt>
    <dgm:pt modelId="{51D86CB8-4E96-9240-B92D-129606BC78B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 dirty="0"/>
            <a:t>setup of observation system</a:t>
          </a:r>
        </a:p>
      </dgm:t>
    </dgm:pt>
    <dgm:pt modelId="{6C06C280-ACDB-E64B-94B7-20D8A7163649}" type="parTrans" cxnId="{7A2CC490-D7A0-CB40-9272-0B52938DBDD5}">
      <dgm:prSet/>
      <dgm:spPr/>
      <dgm:t>
        <a:bodyPr/>
        <a:lstStyle/>
        <a:p>
          <a:endParaRPr lang="en-GB" sz="2800"/>
        </a:p>
      </dgm:t>
    </dgm:pt>
    <dgm:pt modelId="{C45DCE29-90D1-FE4C-AC9A-64F53F98D1C7}" type="sibTrans" cxnId="{7A2CC490-D7A0-CB40-9272-0B52938DBDD5}">
      <dgm:prSet/>
      <dgm:spPr/>
      <dgm:t>
        <a:bodyPr/>
        <a:lstStyle/>
        <a:p>
          <a:endParaRPr lang="en-GB" sz="2800"/>
        </a:p>
      </dgm:t>
    </dgm:pt>
    <dgm:pt modelId="{445F2007-D1F2-F849-A739-F9A3F0647D1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1400" dirty="0"/>
            <a:t>optimization of laser position, timing and overlap on ion signal</a:t>
          </a:r>
        </a:p>
      </dgm:t>
    </dgm:pt>
    <dgm:pt modelId="{30608405-ADA2-BB4B-B04C-9C9B932CDE53}" type="parTrans" cxnId="{AAD0C95E-20D6-494C-81F6-DB67A265F1D5}">
      <dgm:prSet/>
      <dgm:spPr/>
      <dgm:t>
        <a:bodyPr/>
        <a:lstStyle/>
        <a:p>
          <a:endParaRPr lang="en-GB" sz="2800"/>
        </a:p>
      </dgm:t>
    </dgm:pt>
    <dgm:pt modelId="{0C7A8EBA-3EA3-D246-BBFD-2C1F10888419}" type="sibTrans" cxnId="{AAD0C95E-20D6-494C-81F6-DB67A265F1D5}">
      <dgm:prSet/>
      <dgm:spPr/>
      <dgm:t>
        <a:bodyPr/>
        <a:lstStyle/>
        <a:p>
          <a:endParaRPr lang="en-GB" sz="2800"/>
        </a:p>
      </dgm:t>
    </dgm:pt>
    <dgm:pt modelId="{6AE55524-791D-4C45-9E5B-77216F27B4FC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1400" dirty="0"/>
            <a:t>handover</a:t>
          </a:r>
        </a:p>
      </dgm:t>
    </dgm:pt>
    <dgm:pt modelId="{07086374-F053-614E-B07A-2BA48CBD0AC9}" type="parTrans" cxnId="{A49C6FFD-C727-494F-84A7-929470969293}">
      <dgm:prSet/>
      <dgm:spPr/>
      <dgm:t>
        <a:bodyPr/>
        <a:lstStyle/>
        <a:p>
          <a:endParaRPr lang="en-GB" sz="2800"/>
        </a:p>
      </dgm:t>
    </dgm:pt>
    <dgm:pt modelId="{616A188B-4385-9B4C-AD8E-6668BD08CE3E}" type="sibTrans" cxnId="{A49C6FFD-C727-494F-84A7-929470969293}">
      <dgm:prSet/>
      <dgm:spPr/>
      <dgm:t>
        <a:bodyPr/>
        <a:lstStyle/>
        <a:p>
          <a:endParaRPr lang="en-GB" sz="2800"/>
        </a:p>
      </dgm:t>
    </dgm:pt>
    <dgm:pt modelId="{B1B40C9E-F2F6-1A4B-8E1D-E70DD4A667F7}">
      <dgm:prSet custT="1"/>
      <dgm:spPr>
        <a:solidFill>
          <a:schemeClr val="accent3"/>
        </a:solidFill>
      </dgm:spPr>
      <dgm:t>
        <a:bodyPr/>
        <a:lstStyle/>
        <a:p>
          <a:r>
            <a:rPr lang="en-GB" sz="1400" dirty="0"/>
            <a:t>on-call mode starts</a:t>
          </a:r>
        </a:p>
      </dgm:t>
    </dgm:pt>
    <dgm:pt modelId="{C5360FAA-5E9C-A044-BC70-8F6658CBF713}" type="parTrans" cxnId="{3976009A-C3C8-9246-A422-EE8C2EB78BB2}">
      <dgm:prSet/>
      <dgm:spPr/>
      <dgm:t>
        <a:bodyPr/>
        <a:lstStyle/>
        <a:p>
          <a:endParaRPr lang="en-GB" sz="2800"/>
        </a:p>
      </dgm:t>
    </dgm:pt>
    <dgm:pt modelId="{823AE55B-4910-E04C-BCA2-74171FB82D79}" type="sibTrans" cxnId="{3976009A-C3C8-9246-A422-EE8C2EB78BB2}">
      <dgm:prSet/>
      <dgm:spPr/>
      <dgm:t>
        <a:bodyPr/>
        <a:lstStyle/>
        <a:p>
          <a:endParaRPr lang="en-GB" sz="2800"/>
        </a:p>
      </dgm:t>
    </dgm:pt>
    <dgm:pt modelId="{B81F0AF1-E0AE-A34C-BD75-F3819E7557CE}" type="pres">
      <dgm:prSet presAssocID="{E1ADCBA6-3027-364E-8E7D-C085AFE90C07}" presName="Name0" presStyleCnt="0">
        <dgm:presLayoutVars>
          <dgm:dir/>
          <dgm:resizeHandles val="exact"/>
        </dgm:presLayoutVars>
      </dgm:prSet>
      <dgm:spPr/>
    </dgm:pt>
    <dgm:pt modelId="{9755CDEA-E934-DD45-B894-66726E844266}" type="pres">
      <dgm:prSet presAssocID="{3B1D8498-4A52-864A-A7A3-C86A73D700BD}" presName="parTxOnly" presStyleLbl="node1" presStyleIdx="0" presStyleCnt="6" custScaleX="125684" custScaleY="118837">
        <dgm:presLayoutVars>
          <dgm:bulletEnabled val="1"/>
        </dgm:presLayoutVars>
      </dgm:prSet>
      <dgm:spPr/>
    </dgm:pt>
    <dgm:pt modelId="{34609431-7677-AE4F-B91B-F0CB7224B92D}" type="pres">
      <dgm:prSet presAssocID="{AB17F28F-538C-C049-BA4C-0436194596A1}" presName="parSpace" presStyleCnt="0"/>
      <dgm:spPr/>
    </dgm:pt>
    <dgm:pt modelId="{7FCA399E-2FE0-704F-94B9-6C22364D0492}" type="pres">
      <dgm:prSet presAssocID="{A6D9BC56-70B4-8D47-A435-7A0808443F9B}" presName="parTxOnly" presStyleLbl="node1" presStyleIdx="1" presStyleCnt="6" custScaleX="130018" custScaleY="118837">
        <dgm:presLayoutVars>
          <dgm:bulletEnabled val="1"/>
        </dgm:presLayoutVars>
      </dgm:prSet>
      <dgm:spPr/>
    </dgm:pt>
    <dgm:pt modelId="{5E33319A-F65D-674B-95D1-5CF6720D1F27}" type="pres">
      <dgm:prSet presAssocID="{5CB8A1AA-6222-D849-A701-D25BCFC067CF}" presName="parSpace" presStyleCnt="0"/>
      <dgm:spPr/>
    </dgm:pt>
    <dgm:pt modelId="{2FDE914B-204E-5048-AB17-36883A324D3F}" type="pres">
      <dgm:prSet presAssocID="{51D86CB8-4E96-9240-B92D-129606BC78B7}" presName="parTxOnly" presStyleLbl="node1" presStyleIdx="2" presStyleCnt="6" custScaleX="120017" custScaleY="118837">
        <dgm:presLayoutVars>
          <dgm:bulletEnabled val="1"/>
        </dgm:presLayoutVars>
      </dgm:prSet>
      <dgm:spPr/>
    </dgm:pt>
    <dgm:pt modelId="{DF93A14C-C55F-E54E-A902-422142144726}" type="pres">
      <dgm:prSet presAssocID="{C45DCE29-90D1-FE4C-AC9A-64F53F98D1C7}" presName="parSpace" presStyleCnt="0"/>
      <dgm:spPr/>
    </dgm:pt>
    <dgm:pt modelId="{206ADE54-8FF0-1249-AB09-B8720FA3584D}" type="pres">
      <dgm:prSet presAssocID="{445F2007-D1F2-F849-A739-F9A3F0647D12}" presName="parTxOnly" presStyleLbl="node1" presStyleIdx="3" presStyleCnt="6" custScaleX="150402" custScaleY="118837">
        <dgm:presLayoutVars>
          <dgm:bulletEnabled val="1"/>
        </dgm:presLayoutVars>
      </dgm:prSet>
      <dgm:spPr/>
    </dgm:pt>
    <dgm:pt modelId="{FD33A23A-F7B0-DF4A-8D07-D6BC55B26929}" type="pres">
      <dgm:prSet presAssocID="{0C7A8EBA-3EA3-D246-BBFD-2C1F10888419}" presName="parSpace" presStyleCnt="0"/>
      <dgm:spPr/>
    </dgm:pt>
    <dgm:pt modelId="{18A4F0F5-B392-A04D-82F1-AAC09F63AFBB}" type="pres">
      <dgm:prSet presAssocID="{6AE55524-791D-4C45-9E5B-77216F27B4FC}" presName="parTxOnly" presStyleLbl="node1" presStyleIdx="4" presStyleCnt="6" custScaleX="102883" custScaleY="118837">
        <dgm:presLayoutVars>
          <dgm:bulletEnabled val="1"/>
        </dgm:presLayoutVars>
      </dgm:prSet>
      <dgm:spPr/>
    </dgm:pt>
    <dgm:pt modelId="{CA465821-E170-E24C-BDF7-312837DEA76B}" type="pres">
      <dgm:prSet presAssocID="{616A188B-4385-9B4C-AD8E-6668BD08CE3E}" presName="parSpace" presStyleCnt="0"/>
      <dgm:spPr/>
    </dgm:pt>
    <dgm:pt modelId="{5736B1CF-C6E2-A04D-BF32-193C98D81F2C}" type="pres">
      <dgm:prSet presAssocID="{B1B40C9E-F2F6-1A4B-8E1D-E70DD4A667F7}" presName="parTxOnly" presStyleLbl="node1" presStyleIdx="5" presStyleCnt="6" custScaleY="118837">
        <dgm:presLayoutVars>
          <dgm:bulletEnabled val="1"/>
        </dgm:presLayoutVars>
      </dgm:prSet>
      <dgm:spPr/>
    </dgm:pt>
  </dgm:ptLst>
  <dgm:cxnLst>
    <dgm:cxn modelId="{78FE012E-B9D7-6D46-B896-8DB65131E131}" type="presOf" srcId="{445F2007-D1F2-F849-A739-F9A3F0647D12}" destId="{206ADE54-8FF0-1249-AB09-B8720FA3584D}" srcOrd="0" destOrd="0" presId="urn:microsoft.com/office/officeart/2005/8/layout/hChevron3"/>
    <dgm:cxn modelId="{AAD0C95E-20D6-494C-81F6-DB67A265F1D5}" srcId="{E1ADCBA6-3027-364E-8E7D-C085AFE90C07}" destId="{445F2007-D1F2-F849-A739-F9A3F0647D12}" srcOrd="3" destOrd="0" parTransId="{30608405-ADA2-BB4B-B04C-9C9B932CDE53}" sibTransId="{0C7A8EBA-3EA3-D246-BBFD-2C1F10888419}"/>
    <dgm:cxn modelId="{7A2CC490-D7A0-CB40-9272-0B52938DBDD5}" srcId="{E1ADCBA6-3027-364E-8E7D-C085AFE90C07}" destId="{51D86CB8-4E96-9240-B92D-129606BC78B7}" srcOrd="2" destOrd="0" parTransId="{6C06C280-ACDB-E64B-94B7-20D8A7163649}" sibTransId="{C45DCE29-90D1-FE4C-AC9A-64F53F98D1C7}"/>
    <dgm:cxn modelId="{3976009A-C3C8-9246-A422-EE8C2EB78BB2}" srcId="{E1ADCBA6-3027-364E-8E7D-C085AFE90C07}" destId="{B1B40C9E-F2F6-1A4B-8E1D-E70DD4A667F7}" srcOrd="5" destOrd="0" parTransId="{C5360FAA-5E9C-A044-BC70-8F6658CBF713}" sibTransId="{823AE55B-4910-E04C-BCA2-74171FB82D79}"/>
    <dgm:cxn modelId="{6D7B47A9-A030-FF4F-B67D-0D77D9470817}" type="presOf" srcId="{E1ADCBA6-3027-364E-8E7D-C085AFE90C07}" destId="{B81F0AF1-E0AE-A34C-BD75-F3819E7557CE}" srcOrd="0" destOrd="0" presId="urn:microsoft.com/office/officeart/2005/8/layout/hChevron3"/>
    <dgm:cxn modelId="{60D124AD-907C-AE41-821F-5233137851B6}" type="presOf" srcId="{3B1D8498-4A52-864A-A7A3-C86A73D700BD}" destId="{9755CDEA-E934-DD45-B894-66726E844266}" srcOrd="0" destOrd="0" presId="urn:microsoft.com/office/officeart/2005/8/layout/hChevron3"/>
    <dgm:cxn modelId="{BA00DBBC-7FAA-E24F-BA8A-EFDC27D0C9D3}" type="presOf" srcId="{51D86CB8-4E96-9240-B92D-129606BC78B7}" destId="{2FDE914B-204E-5048-AB17-36883A324D3F}" srcOrd="0" destOrd="0" presId="urn:microsoft.com/office/officeart/2005/8/layout/hChevron3"/>
    <dgm:cxn modelId="{6C27F4CA-ACC1-DD45-B1F6-78CDEB886E08}" type="presOf" srcId="{A6D9BC56-70B4-8D47-A435-7A0808443F9B}" destId="{7FCA399E-2FE0-704F-94B9-6C22364D0492}" srcOrd="0" destOrd="0" presId="urn:microsoft.com/office/officeart/2005/8/layout/hChevron3"/>
    <dgm:cxn modelId="{62C17CE5-18DA-8A4D-8FFA-AF2707D2F2B7}" srcId="{E1ADCBA6-3027-364E-8E7D-C085AFE90C07}" destId="{3B1D8498-4A52-864A-A7A3-C86A73D700BD}" srcOrd="0" destOrd="0" parTransId="{09CAEA1A-4BF1-7742-A300-37D5D08A58E0}" sibTransId="{AB17F28F-538C-C049-BA4C-0436194596A1}"/>
    <dgm:cxn modelId="{B11435F1-A07E-1642-9BE6-BB9552648BD9}" type="presOf" srcId="{B1B40C9E-F2F6-1A4B-8E1D-E70DD4A667F7}" destId="{5736B1CF-C6E2-A04D-BF32-193C98D81F2C}" srcOrd="0" destOrd="0" presId="urn:microsoft.com/office/officeart/2005/8/layout/hChevron3"/>
    <dgm:cxn modelId="{A49C6FFD-C727-494F-84A7-929470969293}" srcId="{E1ADCBA6-3027-364E-8E7D-C085AFE90C07}" destId="{6AE55524-791D-4C45-9E5B-77216F27B4FC}" srcOrd="4" destOrd="0" parTransId="{07086374-F053-614E-B07A-2BA48CBD0AC9}" sibTransId="{616A188B-4385-9B4C-AD8E-6668BD08CE3E}"/>
    <dgm:cxn modelId="{C6CFB1FD-9DCE-BB4E-9790-1248A2853DEE}" srcId="{E1ADCBA6-3027-364E-8E7D-C085AFE90C07}" destId="{A6D9BC56-70B4-8D47-A435-7A0808443F9B}" srcOrd="1" destOrd="0" parTransId="{46650B00-87A7-F746-B235-27D95BD5C8F0}" sibTransId="{5CB8A1AA-6222-D849-A701-D25BCFC067CF}"/>
    <dgm:cxn modelId="{096D01FF-4E5B-9543-89D8-86C918899F5C}" type="presOf" srcId="{6AE55524-791D-4C45-9E5B-77216F27B4FC}" destId="{18A4F0F5-B392-A04D-82F1-AAC09F63AFBB}" srcOrd="0" destOrd="0" presId="urn:microsoft.com/office/officeart/2005/8/layout/hChevron3"/>
    <dgm:cxn modelId="{407064E4-E5B1-CF4A-ADD3-B76F8655D88D}" type="presParOf" srcId="{B81F0AF1-E0AE-A34C-BD75-F3819E7557CE}" destId="{9755CDEA-E934-DD45-B894-66726E844266}" srcOrd="0" destOrd="0" presId="urn:microsoft.com/office/officeart/2005/8/layout/hChevron3"/>
    <dgm:cxn modelId="{AFAC43AB-1424-8448-B5BB-4B0139420B50}" type="presParOf" srcId="{B81F0AF1-E0AE-A34C-BD75-F3819E7557CE}" destId="{34609431-7677-AE4F-B91B-F0CB7224B92D}" srcOrd="1" destOrd="0" presId="urn:microsoft.com/office/officeart/2005/8/layout/hChevron3"/>
    <dgm:cxn modelId="{8A1C6F1D-A3C9-364D-8198-487FD5CA528D}" type="presParOf" srcId="{B81F0AF1-E0AE-A34C-BD75-F3819E7557CE}" destId="{7FCA399E-2FE0-704F-94B9-6C22364D0492}" srcOrd="2" destOrd="0" presId="urn:microsoft.com/office/officeart/2005/8/layout/hChevron3"/>
    <dgm:cxn modelId="{10A2FB57-D1EC-AF4B-93E7-76ED37938A74}" type="presParOf" srcId="{B81F0AF1-E0AE-A34C-BD75-F3819E7557CE}" destId="{5E33319A-F65D-674B-95D1-5CF6720D1F27}" srcOrd="3" destOrd="0" presId="urn:microsoft.com/office/officeart/2005/8/layout/hChevron3"/>
    <dgm:cxn modelId="{9F76856F-6456-2849-899C-E18F57224C36}" type="presParOf" srcId="{B81F0AF1-E0AE-A34C-BD75-F3819E7557CE}" destId="{2FDE914B-204E-5048-AB17-36883A324D3F}" srcOrd="4" destOrd="0" presId="urn:microsoft.com/office/officeart/2005/8/layout/hChevron3"/>
    <dgm:cxn modelId="{277D6A8D-8859-F647-A4EC-C2CD38A03CE4}" type="presParOf" srcId="{B81F0AF1-E0AE-A34C-BD75-F3819E7557CE}" destId="{DF93A14C-C55F-E54E-A902-422142144726}" srcOrd="5" destOrd="0" presId="urn:microsoft.com/office/officeart/2005/8/layout/hChevron3"/>
    <dgm:cxn modelId="{BD5DD256-9557-9F4B-A09A-D3CBFA283807}" type="presParOf" srcId="{B81F0AF1-E0AE-A34C-BD75-F3819E7557CE}" destId="{206ADE54-8FF0-1249-AB09-B8720FA3584D}" srcOrd="6" destOrd="0" presId="urn:microsoft.com/office/officeart/2005/8/layout/hChevron3"/>
    <dgm:cxn modelId="{A490B53A-F3A2-7643-BDB9-896E5EDCD381}" type="presParOf" srcId="{B81F0AF1-E0AE-A34C-BD75-F3819E7557CE}" destId="{FD33A23A-F7B0-DF4A-8D07-D6BC55B26929}" srcOrd="7" destOrd="0" presId="urn:microsoft.com/office/officeart/2005/8/layout/hChevron3"/>
    <dgm:cxn modelId="{CD866826-A4F8-2241-B8DC-801C38273D98}" type="presParOf" srcId="{B81F0AF1-E0AE-A34C-BD75-F3819E7557CE}" destId="{18A4F0F5-B392-A04D-82F1-AAC09F63AFBB}" srcOrd="8" destOrd="0" presId="urn:microsoft.com/office/officeart/2005/8/layout/hChevron3"/>
    <dgm:cxn modelId="{8525F1FE-BDE5-0E4A-9354-D4B8166C4F34}" type="presParOf" srcId="{B81F0AF1-E0AE-A34C-BD75-F3819E7557CE}" destId="{CA465821-E170-E24C-BDF7-312837DEA76B}" srcOrd="9" destOrd="0" presId="urn:microsoft.com/office/officeart/2005/8/layout/hChevron3"/>
    <dgm:cxn modelId="{0CDDC540-6F8C-5245-9FFE-2EB8997BF4ED}" type="presParOf" srcId="{B81F0AF1-E0AE-A34C-BD75-F3819E7557CE}" destId="{5736B1CF-C6E2-A04D-BF32-193C98D81F2C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5CDEA-E934-DD45-B894-66726E844266}">
      <dsp:nvSpPr>
        <dsp:cNvPr id="0" name=""/>
        <dsp:cNvSpPr/>
      </dsp:nvSpPr>
      <dsp:spPr>
        <a:xfrm>
          <a:off x="1585" y="57603"/>
          <a:ext cx="2191157" cy="828715"/>
        </a:xfrm>
        <a:prstGeom prst="homePlate">
          <a:avLst/>
        </a:prstGeom>
        <a:solidFill>
          <a:srgbClr val="061B3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400" kern="1200" dirty="0"/>
            <a:t>Setup of tunable lasers (wavelength, power, stabilization)</a:t>
          </a:r>
        </a:p>
      </dsp:txBody>
      <dsp:txXfrm>
        <a:off x="1585" y="57603"/>
        <a:ext cx="1983978" cy="828715"/>
      </dsp:txXfrm>
    </dsp:sp>
    <dsp:sp modelId="{7FCA399E-2FE0-704F-94B9-6C22364D0492}">
      <dsp:nvSpPr>
        <dsp:cNvPr id="0" name=""/>
        <dsp:cNvSpPr/>
      </dsp:nvSpPr>
      <dsp:spPr>
        <a:xfrm>
          <a:off x="1844065" y="57603"/>
          <a:ext cx="2266715" cy="828715"/>
        </a:xfrm>
        <a:prstGeom prst="chevron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setup of optical beam paths to separators</a:t>
          </a:r>
        </a:p>
      </dsp:txBody>
      <dsp:txXfrm>
        <a:off x="2258423" y="57603"/>
        <a:ext cx="1438000" cy="828715"/>
      </dsp:txXfrm>
    </dsp:sp>
    <dsp:sp modelId="{2FDE914B-204E-5048-AB17-36883A324D3F}">
      <dsp:nvSpPr>
        <dsp:cNvPr id="0" name=""/>
        <dsp:cNvSpPr/>
      </dsp:nvSpPr>
      <dsp:spPr>
        <a:xfrm>
          <a:off x="3762103" y="57603"/>
          <a:ext cx="2092359" cy="82871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setup of observation system</a:t>
          </a:r>
        </a:p>
      </dsp:txBody>
      <dsp:txXfrm>
        <a:off x="4176461" y="57603"/>
        <a:ext cx="1263644" cy="828715"/>
      </dsp:txXfrm>
    </dsp:sp>
    <dsp:sp modelId="{206ADE54-8FF0-1249-AB09-B8720FA3584D}">
      <dsp:nvSpPr>
        <dsp:cNvPr id="0" name=""/>
        <dsp:cNvSpPr/>
      </dsp:nvSpPr>
      <dsp:spPr>
        <a:xfrm>
          <a:off x="5505786" y="57603"/>
          <a:ext cx="2622087" cy="82871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optimization of laser position, timing and overlap on ion signal</a:t>
          </a:r>
        </a:p>
      </dsp:txBody>
      <dsp:txXfrm>
        <a:off x="5920144" y="57603"/>
        <a:ext cx="1793372" cy="828715"/>
      </dsp:txXfrm>
    </dsp:sp>
    <dsp:sp modelId="{18A4F0F5-B392-A04D-82F1-AAC09F63AFBB}">
      <dsp:nvSpPr>
        <dsp:cNvPr id="0" name=""/>
        <dsp:cNvSpPr/>
      </dsp:nvSpPr>
      <dsp:spPr>
        <a:xfrm>
          <a:off x="7779196" y="57603"/>
          <a:ext cx="1793647" cy="828715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handover</a:t>
          </a:r>
        </a:p>
      </dsp:txBody>
      <dsp:txXfrm>
        <a:off x="8193554" y="57603"/>
        <a:ext cx="964932" cy="828715"/>
      </dsp:txXfrm>
    </dsp:sp>
    <dsp:sp modelId="{5736B1CF-C6E2-A04D-BF32-193C98D81F2C}">
      <dsp:nvSpPr>
        <dsp:cNvPr id="0" name=""/>
        <dsp:cNvSpPr/>
      </dsp:nvSpPr>
      <dsp:spPr>
        <a:xfrm>
          <a:off x="9224166" y="57603"/>
          <a:ext cx="1743385" cy="828715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on-call mode starts</a:t>
          </a:r>
        </a:p>
      </dsp:txBody>
      <dsp:txXfrm>
        <a:off x="9638524" y="57603"/>
        <a:ext cx="914670" cy="828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ACA4B-0891-9844-96D9-06D2184DC97A}" type="datetimeFigureOut">
              <a:rPr lang="en-US" smtClean="0"/>
              <a:t>3/10/25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9ADAF-356B-AD4C-AF27-B4ED3AC69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6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Fro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building, tower, bridg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315416"/>
            <a:ext cx="12192000" cy="685800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575732" y="1741758"/>
            <a:ext cx="7450667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lang="en-US" sz="4000" b="1" i="0" cap="none" spc="0">
                <a:ln w="12700">
                  <a:noFill/>
                  <a:prstDash val="solid"/>
                </a:ln>
                <a:solidFill>
                  <a:srgbClr val="5AA3D9"/>
                </a:solidFill>
                <a:latin typeface="+mj-lt"/>
                <a:ea typeface="+mj-ea"/>
                <a:cs typeface="Ubuntu"/>
              </a:defRPr>
            </a:lvl1pPr>
          </a:lstStyle>
          <a:p>
            <a:pPr>
              <a:defRPr/>
            </a:pPr>
            <a:r>
              <a:rPr dirty="0"/>
              <a:t>Presentation Title</a:t>
            </a:r>
            <a:endParaRPr lang="en-US" dirty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575732" y="3810002"/>
            <a:ext cx="7450667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rgbClr val="4D4D4D"/>
                </a:solidFill>
                <a:latin typeface="+mn-lt"/>
                <a:cs typeface="Ubuntu Light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dirty="0"/>
              <a:t>Author and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424D0C-B055-C048-95C0-F170006F7400}"/>
              </a:ext>
            </a:extLst>
          </p:cNvPr>
          <p:cNvSpPr/>
          <p:nvPr userDrawn="1"/>
        </p:nvSpPr>
        <p:spPr>
          <a:xfrm>
            <a:off x="2179775" y="5444106"/>
            <a:ext cx="2032000" cy="1057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A089D1-2EAC-2C4C-A396-78AC683FEB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844090" y="5523004"/>
            <a:ext cx="747991" cy="747991"/>
          </a:xfrm>
          <a:prstGeom prst="rect">
            <a:avLst/>
          </a:prstGeom>
        </p:spPr>
      </p:pic>
      <p:pic>
        <p:nvPicPr>
          <p:cNvPr id="16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7D1C97F-38A6-2C49-B67D-FAE05B15B0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801340" y="5497964"/>
            <a:ext cx="1009504" cy="949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C7CE2-229E-C344-8E22-0336AB675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756398" y="5475777"/>
            <a:ext cx="856258" cy="8424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7" name="Rectangle 5"/>
          <p:cNvSpPr/>
          <p:nvPr userDrawn="1"/>
        </p:nvSpPr>
        <p:spPr bwMode="auto">
          <a:xfrm>
            <a:off x="0" y="0"/>
            <a:ext cx="12192000" cy="6219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 dirty="0"/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27384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888579" y="2743338"/>
            <a:ext cx="7303421" cy="715840"/>
          </a:xfrm>
        </p:spPr>
        <p:txBody>
          <a:bodyPr>
            <a:noAutofit/>
          </a:bodyPr>
          <a:lstStyle>
            <a:lvl1pPr>
              <a:defRPr sz="4400">
                <a:solidFill>
                  <a:srgbClr val="5AA3D9"/>
                </a:solidFill>
              </a:defRPr>
            </a:lvl1pPr>
          </a:lstStyle>
          <a:p>
            <a:pPr>
              <a:defRPr/>
            </a:pPr>
            <a:r>
              <a:t>Slide Title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609601" y="1245522"/>
            <a:ext cx="10968567" cy="4821904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Just 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5" hasCustomPrompt="1"/>
          </p:nvPr>
        </p:nvSpPr>
        <p:spPr bwMode="auto">
          <a:xfrm>
            <a:off x="609601" y="1245522"/>
            <a:ext cx="5302249" cy="4821904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 hasCustomPrompt="1"/>
          </p:nvPr>
        </p:nvSpPr>
        <p:spPr bwMode="auto">
          <a:xfrm>
            <a:off x="6280150" y="1238257"/>
            <a:ext cx="5302249" cy="4821904"/>
          </a:xfrm>
        </p:spPr>
        <p:txBody>
          <a:bodyPr/>
          <a:lstStyle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Very 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18296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710282-3970-6443-B712-66AC751FD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7724385" y="4597293"/>
            <a:ext cx="1070357" cy="1070357"/>
          </a:xfrm>
          <a:prstGeom prst="rect">
            <a:avLst/>
          </a:prstGeom>
        </p:spPr>
      </p:pic>
      <p:pic>
        <p:nvPicPr>
          <p:cNvPr id="14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E712BC5-FA49-F34C-BDC5-3C415B931E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192344" y="4509120"/>
            <a:ext cx="1324959" cy="1246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CC2E61-7C3C-3A40-A3EB-3D2F3E21C7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6085478" y="4509120"/>
            <a:ext cx="1267142" cy="12467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8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7DFD-6C16-4F6B-99D9-F7799F8E8661}" type="datetime1">
              <a:rPr lang="en-US" smtClean="0"/>
              <a:t>3/11/25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4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3060435" y="6356351"/>
            <a:ext cx="1828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>
                    <a:lumMod val="75000"/>
                  </a:schemeClr>
                </a:solidFill>
                <a:latin typeface="+mn-lt"/>
                <a:cs typeface="Ubuntu Light"/>
              </a:defRPr>
            </a:lvl1pPr>
          </a:lstStyle>
          <a:p>
            <a:pPr>
              <a:defRPr/>
            </a:pPr>
            <a:endParaRPr lang="en-GB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888579" y="6356351"/>
            <a:ext cx="5720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>
                    <a:lumMod val="75000"/>
                  </a:schemeClr>
                </a:solidFill>
                <a:latin typeface="+mn-lt"/>
                <a:cs typeface="Ubuntu Light"/>
              </a:defRPr>
            </a:lvl1pPr>
          </a:lstStyle>
          <a:p>
            <a:pPr>
              <a:defRPr/>
            </a:pP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10609232" y="6356351"/>
            <a:ext cx="973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>
              <a:defRPr/>
            </a:pPr>
            <a:fld id="{8D6C380F-326D-3C40-9EE7-7FBAB095342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609600" y="1260001"/>
            <a:ext cx="10969139" cy="48645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defRPr/>
            </a:pPr>
            <a:r>
              <a:rPr lang="en-GB" noProof="0" dirty="0"/>
              <a:t>Slide text first level</a:t>
            </a:r>
          </a:p>
          <a:p>
            <a:pPr lvl="1">
              <a:defRPr/>
            </a:pPr>
            <a:r>
              <a:rPr lang="en-GB" noProof="0" dirty="0"/>
              <a:t>Slide text second level</a:t>
            </a:r>
          </a:p>
          <a:p>
            <a:pPr lvl="2">
              <a:defRPr/>
            </a:pPr>
            <a:r>
              <a:rPr lang="en-GB" noProof="0" dirty="0"/>
              <a:t>Slide text third level</a:t>
            </a:r>
          </a:p>
          <a:p>
            <a:pPr lvl="3">
              <a:defRPr/>
            </a:pPr>
            <a:r>
              <a:rPr lang="en-GB" noProof="0" dirty="0"/>
              <a:t>Slide text fourth level</a:t>
            </a:r>
          </a:p>
          <a:p>
            <a:pPr lvl="4">
              <a:defRPr/>
            </a:pPr>
            <a:r>
              <a:rPr lang="en-GB" noProof="0" dirty="0"/>
              <a:t>Slide text fifth level</a:t>
            </a:r>
          </a:p>
        </p:txBody>
      </p:sp>
      <p:sp>
        <p:nvSpPr>
          <p:cNvPr id="8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609600" y="233493"/>
            <a:ext cx="10969139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>
              <a:defRPr/>
            </a:pPr>
            <a:r>
              <a:rPr lang="en-GB" noProof="0"/>
              <a:t>Slide Title</a:t>
            </a:r>
          </a:p>
        </p:txBody>
      </p:sp>
      <p:cxnSp>
        <p:nvCxnSpPr>
          <p:cNvPr id="9" name="Straight Connector 7"/>
          <p:cNvCxnSpPr>
            <a:cxnSpLocks/>
          </p:cNvCxnSpPr>
          <p:nvPr/>
        </p:nvCxnSpPr>
        <p:spPr bwMode="auto">
          <a:xfrm>
            <a:off x="609600" y="6285763"/>
            <a:ext cx="10969139" cy="0"/>
          </a:xfrm>
          <a:prstGeom prst="line">
            <a:avLst/>
          </a:prstGeom>
          <a:ln w="6350" cmpd="sng">
            <a:solidFill>
              <a:srgbClr val="0C37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9"/>
          <p:cNvCxnSpPr>
            <a:cxnSpLocks/>
          </p:cNvCxnSpPr>
          <p:nvPr userDrawn="1"/>
        </p:nvCxnSpPr>
        <p:spPr bwMode="auto">
          <a:xfrm>
            <a:off x="613261" y="1056538"/>
            <a:ext cx="10969139" cy="0"/>
          </a:xfrm>
          <a:prstGeom prst="line">
            <a:avLst/>
          </a:prstGeom>
          <a:ln w="6350" cmpd="sng">
            <a:solidFill>
              <a:srgbClr val="0C37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0424D0C-B055-C048-95C0-F170006F7400}"/>
              </a:ext>
            </a:extLst>
          </p:cNvPr>
          <p:cNvSpPr/>
          <p:nvPr userDrawn="1"/>
        </p:nvSpPr>
        <p:spPr>
          <a:xfrm>
            <a:off x="1304033" y="6371419"/>
            <a:ext cx="914400" cy="475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6F3F69-A09B-FD42-8F6D-71A4CE539E6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 bwMode="auto">
          <a:xfrm>
            <a:off x="1176361" y="6404324"/>
            <a:ext cx="336596" cy="336596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860DAB8-6278-0F44-8EFA-D65A447B92B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1678502" y="6381761"/>
            <a:ext cx="454277" cy="427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F2EFC7-F9DC-A948-89DD-2957C84B4BE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 bwMode="auto">
          <a:xfrm>
            <a:off x="623392" y="6381328"/>
            <a:ext cx="423482" cy="4166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hf hdr="0" ftr="0" dt="0"/>
  <p:txStyles>
    <p:titleStyle>
      <a:lvl1pPr algn="l" eaLnBrk="1" hangingPunct="1">
        <a:spcBef>
          <a:spcPts val="0"/>
        </a:spcBef>
        <a:buNone/>
        <a:defRPr sz="3600" b="0" i="0">
          <a:solidFill>
            <a:srgbClr val="5AA3D9"/>
          </a:solidFill>
          <a:latin typeface="+mj-lt"/>
          <a:ea typeface="+mj-ea"/>
          <a:cs typeface="Ubuntu Light"/>
        </a:defRPr>
      </a:lvl1pPr>
    </p:titleStyle>
    <p:bodyStyle>
      <a:lvl1pPr marL="225425" indent="-225425" algn="l" eaLnBrk="1" hangingPunct="1">
        <a:lnSpc>
          <a:spcPct val="100000"/>
        </a:lnSpc>
        <a:spcBef>
          <a:spcPts val="900"/>
        </a:spcBef>
        <a:buClr>
          <a:srgbClr val="5AA3D9"/>
        </a:buClr>
        <a:buSzPct val="100000"/>
        <a:buFont typeface="Wingdings" panose="05000000000000000000" pitchFamily="2" charset="2"/>
        <a:buChar char="§"/>
        <a:defRPr sz="3000" b="0" i="0">
          <a:solidFill>
            <a:srgbClr val="4D4D4D"/>
          </a:solidFill>
          <a:latin typeface="+mn-lt"/>
          <a:ea typeface="+mn-ea"/>
          <a:cs typeface="Ubuntu Light"/>
        </a:defRPr>
      </a:lvl1pPr>
      <a:lvl2pPr marL="460375" indent="-228600" algn="l" eaLnBrk="1" hangingPunct="1">
        <a:lnSpc>
          <a:spcPct val="100000"/>
        </a:lnSpc>
        <a:spcBef>
          <a:spcPts val="900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3000" b="0" i="0">
          <a:solidFill>
            <a:srgbClr val="4D4D4D"/>
          </a:solidFill>
          <a:latin typeface="+mn-lt"/>
          <a:ea typeface="+mn-ea"/>
          <a:cs typeface="Ubuntu Light"/>
        </a:defRPr>
      </a:lvl2pPr>
      <a:lvl3pPr marL="685800" indent="-225425" algn="l" eaLnBrk="1" hangingPunct="1">
        <a:lnSpc>
          <a:spcPct val="100000"/>
        </a:lnSpc>
        <a:spcBef>
          <a:spcPts val="900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3000" b="0" i="0">
          <a:solidFill>
            <a:srgbClr val="4D4D4D"/>
          </a:solidFill>
          <a:latin typeface="+mn-lt"/>
          <a:ea typeface="+mn-ea"/>
          <a:cs typeface="Ubuntu Light"/>
        </a:defRPr>
      </a:lvl3pPr>
      <a:lvl4pPr marL="909638" indent="-223838" algn="l" eaLnBrk="1" hangingPunct="1">
        <a:lnSpc>
          <a:spcPct val="100000"/>
        </a:lnSpc>
        <a:spcBef>
          <a:spcPts val="900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3000" b="0" i="0">
          <a:solidFill>
            <a:srgbClr val="4D4D4D"/>
          </a:solidFill>
          <a:latin typeface="+mn-lt"/>
          <a:ea typeface="+mn-ea"/>
          <a:cs typeface="Ubuntu Light"/>
        </a:defRPr>
      </a:lvl4pPr>
      <a:lvl5pPr marL="1146175" indent="-236538" algn="l" eaLnBrk="1" hangingPunct="1">
        <a:lnSpc>
          <a:spcPct val="100000"/>
        </a:lnSpc>
        <a:spcBef>
          <a:spcPts val="900"/>
        </a:spcBef>
        <a:buClr>
          <a:schemeClr val="bg1">
            <a:lumMod val="75000"/>
          </a:schemeClr>
        </a:buClr>
        <a:buSzPct val="100000"/>
        <a:buFont typeface="Wingdings" panose="05000000000000000000" pitchFamily="2" charset="2"/>
        <a:buChar char="§"/>
        <a:defRPr sz="3000" b="0" i="0">
          <a:solidFill>
            <a:srgbClr val="4D4D4D"/>
          </a:solidFill>
          <a:latin typeface="+mn-lt"/>
          <a:ea typeface="+mn-ea"/>
          <a:cs typeface="Ubuntu Light"/>
        </a:defRPr>
      </a:lvl5pPr>
      <a:lvl6pPr marL="1700784" indent="-182880" algn="l" eaLnBrk="1" hangingPunct="1">
        <a:spcBef>
          <a:spcPts val="0"/>
        </a:spcBef>
        <a:buClr>
          <a:schemeClr val="accent5"/>
        </a:buClr>
        <a:buFont typeface="Arial"/>
        <a:buChar char="-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eaLnBrk="1" hangingPunct="1">
        <a:spcBef>
          <a:spcPts val="0"/>
        </a:spcBef>
        <a:buClr>
          <a:schemeClr val="accent6"/>
        </a:buClr>
        <a:buSzPct val="100000"/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eaLnBrk="1" hangingPunct="1">
        <a:spcBef>
          <a:spcPts val="0"/>
        </a:spcBef>
        <a:buClr>
          <a:schemeClr val="accent6"/>
        </a:buClr>
        <a:buFont typeface="Arial"/>
        <a:buChar char="▪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eaLnBrk="1" hangingPunct="1">
        <a:spcBef>
          <a:spcPts val="0"/>
        </a:spcBef>
        <a:buClr>
          <a:schemeClr val="accent6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rims-code.github.io/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ISOLDE RILIS on-line operation capabilities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 b="1" dirty="0"/>
              <a:t>Katerina Chrysalidis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1DDB-6857-30B7-4721-55DBD58FC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installation in the 90s and early 2000s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4FC41-DB2A-AE0E-C233-B8383EFC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941BBF-4B2C-2BDA-103A-02D9DE9A9972}"/>
              </a:ext>
            </a:extLst>
          </p:cNvPr>
          <p:cNvGrpSpPr/>
          <p:nvPr/>
        </p:nvGrpSpPr>
        <p:grpSpPr>
          <a:xfrm>
            <a:off x="4583832" y="1094585"/>
            <a:ext cx="7543800" cy="5116513"/>
            <a:chOff x="2279576" y="1094585"/>
            <a:chExt cx="7543800" cy="511651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EF844EE5-328B-CE3F-A8BA-BEC15EC39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576" y="1094585"/>
              <a:ext cx="7085013" cy="5116513"/>
            </a:xfrm>
            <a:prstGeom prst="rect">
              <a:avLst/>
            </a:prstGeom>
            <a:noFill/>
            <a:ln w="9525">
              <a:solidFill>
                <a:srgbClr val="0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16328941-9003-5CD0-E5E4-4C25944FDE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75576" y="2923385"/>
              <a:ext cx="1447800" cy="1752600"/>
              <a:chOff x="4656" y="1776"/>
              <a:chExt cx="912" cy="1104"/>
            </a:xfrm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B3E16D61-2124-0316-17BD-F9551F1FE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1776"/>
                <a:ext cx="912" cy="1104"/>
              </a:xfrm>
              <a:prstGeom prst="flowChartAlternateProcess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" name="Text Box 5">
                <a:extLst>
                  <a:ext uri="{FF2B5EF4-FFF2-40B4-BE49-F238E27FC236}">
                    <a16:creationId xmlns:a16="http://schemas.microsoft.com/office/drawing/2014/main" id="{E10A007E-B981-D7B2-0886-3438FB1375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4" y="1872"/>
                <a:ext cx="816" cy="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ap="sq" cmpd="dbl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91440" bIns="91440" anchor="ctr">
                <a:spAutoFit/>
              </a:bodyPr>
              <a:lstStyle/>
              <a:p>
                <a:r>
                  <a:rPr lang="en-US" altLang="en-DE" sz="1000">
                    <a:solidFill>
                      <a:schemeClr val="tx1"/>
                    </a:solidFill>
                    <a:effectLst/>
                  </a:rPr>
                  <a:t>Wavelength tuning range:</a:t>
                </a:r>
              </a:p>
              <a:p>
                <a:endParaRPr lang="en-US" altLang="en-DE" sz="1000">
                  <a:solidFill>
                    <a:schemeClr val="tx1"/>
                  </a:solidFill>
                  <a:effectLst/>
                </a:endParaRPr>
              </a:p>
              <a:p>
                <a:r>
                  <a:rPr lang="en-US" altLang="en-DE" sz="1000">
                    <a:solidFill>
                      <a:schemeClr val="tx1"/>
                    </a:solidFill>
                    <a:effectLst/>
                  </a:rPr>
                  <a:t>Fundamental (</a:t>
                </a:r>
                <a:r>
                  <a:rPr lang="en-US" altLang="en-DE" sz="1000">
                    <a:solidFill>
                      <a:schemeClr val="tx1"/>
                    </a:solidFill>
                    <a:effectLst/>
                    <a:latin typeface="Symbol" pitchFamily="2" charset="2"/>
                  </a:rPr>
                  <a:t>w</a:t>
                </a:r>
                <a:r>
                  <a:rPr lang="en-US" altLang="en-DE" sz="1000">
                    <a:solidFill>
                      <a:schemeClr val="tx1"/>
                    </a:solidFill>
                    <a:effectLst/>
                  </a:rPr>
                  <a:t>) </a:t>
                </a:r>
              </a:p>
              <a:p>
                <a:r>
                  <a:rPr lang="en-US" altLang="en-DE" sz="1000">
                    <a:solidFill>
                      <a:srgbClr val="CC3300"/>
                    </a:solidFill>
                    <a:effectLst/>
                  </a:rPr>
                  <a:t>530 - 850 nm</a:t>
                </a:r>
              </a:p>
              <a:p>
                <a:r>
                  <a:rPr lang="en-US" altLang="en-DE" sz="1000">
                    <a:solidFill>
                      <a:schemeClr val="tx1"/>
                    </a:solidFill>
                    <a:effectLst/>
                  </a:rPr>
                  <a:t>2nd harmonic (2</a:t>
                </a:r>
                <a:r>
                  <a:rPr lang="en-US" altLang="en-DE" sz="1000">
                    <a:solidFill>
                      <a:schemeClr val="tx1"/>
                    </a:solidFill>
                    <a:effectLst/>
                    <a:latin typeface="Symbol" pitchFamily="2" charset="2"/>
                  </a:rPr>
                  <a:t>w</a:t>
                </a:r>
                <a:r>
                  <a:rPr lang="en-US" altLang="en-DE" sz="1000">
                    <a:solidFill>
                      <a:schemeClr val="tx1"/>
                    </a:solidFill>
                    <a:effectLst/>
                  </a:rPr>
                  <a:t>)</a:t>
                </a:r>
              </a:p>
              <a:p>
                <a:r>
                  <a:rPr lang="en-US" altLang="en-DE" sz="1000">
                    <a:solidFill>
                      <a:schemeClr val="accent2"/>
                    </a:solidFill>
                    <a:effectLst/>
                  </a:rPr>
                  <a:t>265 - 425 nm</a:t>
                </a:r>
              </a:p>
              <a:p>
                <a:r>
                  <a:rPr lang="en-US" altLang="en-DE" sz="1000">
                    <a:solidFill>
                      <a:schemeClr val="tx1"/>
                    </a:solidFill>
                    <a:effectLst/>
                  </a:rPr>
                  <a:t>3rd harmonic (3</a:t>
                </a:r>
                <a:r>
                  <a:rPr lang="en-US" altLang="en-DE" sz="1000">
                    <a:solidFill>
                      <a:schemeClr val="tx1"/>
                    </a:solidFill>
                    <a:effectLst/>
                    <a:latin typeface="Symbol" pitchFamily="2" charset="2"/>
                  </a:rPr>
                  <a:t>w</a:t>
                </a:r>
                <a:r>
                  <a:rPr lang="en-US" altLang="en-DE" sz="1000">
                    <a:solidFill>
                      <a:schemeClr val="tx1"/>
                    </a:solidFill>
                    <a:effectLst/>
                  </a:rPr>
                  <a:t>)</a:t>
                </a:r>
              </a:p>
              <a:p>
                <a:r>
                  <a:rPr lang="en-US" altLang="en-DE" sz="1000">
                    <a:solidFill>
                      <a:schemeClr val="accent2"/>
                    </a:solidFill>
                    <a:effectLst/>
                  </a:rPr>
                  <a:t>214 - 235 nm</a:t>
                </a:r>
                <a:r>
                  <a:rPr lang="en-US" altLang="en-DE" sz="1000">
                    <a:solidFill>
                      <a:srgbClr val="CC3300"/>
                    </a:solidFill>
                    <a:effectLst/>
                  </a:rPr>
                  <a:t> </a:t>
                </a:r>
                <a:endParaRPr lang="en-US" altLang="en-DE" sz="1000" i="1">
                  <a:solidFill>
                    <a:schemeClr val="tx1"/>
                  </a:solidFill>
                  <a:effectLst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DF45652-6D0D-037F-6506-D90EC1E857A8}"/>
              </a:ext>
            </a:extLst>
          </p:cNvPr>
          <p:cNvSpPr txBox="1"/>
          <p:nvPr/>
        </p:nvSpPr>
        <p:spPr>
          <a:xfrm>
            <a:off x="609600" y="1268760"/>
            <a:ext cx="3830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Copper Vapor lasers for pumping of dye lasers and harmonic generation &gt; 15 years old in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Dye lasers &gt; 15 years old in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Operation requires 24/7 supervision in “shift” mode to prevent critical failures</a:t>
            </a:r>
          </a:p>
        </p:txBody>
      </p:sp>
      <p:pic>
        <p:nvPicPr>
          <p:cNvPr id="12" name="Picture 7" descr="H:\bmarsh\Documents\Documents\Equipment\EdgeWave\Pictures\IMGP2810.JPG">
            <a:extLst>
              <a:ext uri="{FF2B5EF4-FFF2-40B4-BE49-F238E27FC236}">
                <a16:creationId xmlns:a16="http://schemas.microsoft.com/office/drawing/2014/main" id="{96C0A9B9-0BBA-9187-DBA7-55FB6464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950" y="3700809"/>
            <a:ext cx="3447095" cy="258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49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B768-4C36-88AA-AF82-1652A7DF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Capabilities in 2004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41666-4F61-0773-F805-00AF6D6B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EE6A3A5C-FA6C-0B19-9EEB-70F87FC673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344" y="1570282"/>
          <a:ext cx="6645758" cy="4152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245600" imgH="5778500" progId="Excel.Sheet.8">
                  <p:embed/>
                </p:oleObj>
              </mc:Choice>
              <mc:Fallback>
                <p:oleObj name="Worksheet" r:id="rId2" imgW="9245600" imgH="5778500" progId="Excel.Sheet.8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EE6A3A5C-FA6C-0B19-9EEB-70F87FC673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344" y="1570282"/>
                        <a:ext cx="6645758" cy="4152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5D1AAA-F850-8D94-A6F4-A47FB1FBE019}"/>
              </a:ext>
            </a:extLst>
          </p:cNvPr>
          <p:cNvSpPr txBox="1"/>
          <p:nvPr/>
        </p:nvSpPr>
        <p:spPr>
          <a:xfrm>
            <a:off x="6837102" y="1340768"/>
            <a:ext cx="49475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ionization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Proven isomer selectivity for several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Proven in-source spectroscopy capabilities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chemeClr val="accent4"/>
                </a:solidFill>
              </a:rPr>
              <a:t>Rising demand for RILIS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Directions are being set for </a:t>
            </a:r>
            <a:r>
              <a:rPr lang="en-US" dirty="0">
                <a:solidFill>
                  <a:schemeClr val="accent4"/>
                </a:solidFill>
              </a:rPr>
              <a:t>the future of RILIS</a:t>
            </a:r>
            <a:r>
              <a:rPr lang="en-US" dirty="0"/>
              <a:t>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solid state lasers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diagnostics and computer control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ion 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Continued ionization scheme development</a:t>
            </a:r>
          </a:p>
        </p:txBody>
      </p:sp>
    </p:spTree>
    <p:extLst>
      <p:ext uri="{BB962C8B-B14F-4D97-AF65-F5344CB8AC3E}">
        <p14:creationId xmlns:p14="http://schemas.microsoft.com/office/powerpoint/2010/main" val="419519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77CD-7565-8A35-F0F0-7E17E059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from 1994-2007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44783-6605-7ACF-7649-97230EB3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</a:t>
            </a:r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70E561F2-4FB7-A277-1E45-3A06E8B0F8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9856" y="1484784"/>
          <a:ext cx="6973888" cy="466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108700" imgH="4089400" progId="MSGraph.Chart.8">
                  <p:embed followColorScheme="full"/>
                </p:oleObj>
              </mc:Choice>
              <mc:Fallback>
                <p:oleObj name="Chart" r:id="rId2" imgW="6108700" imgH="4089400" progId="MSGraph.Chart.8">
                  <p:embed followColorScheme="full"/>
                  <p:pic>
                    <p:nvPicPr>
                      <p:cNvPr id="7" name="Object 8">
                        <a:extLst>
                          <a:ext uri="{FF2B5EF4-FFF2-40B4-BE49-F238E27FC236}">
                            <a16:creationId xmlns:a16="http://schemas.microsoft.com/office/drawing/2014/main" id="{70E561F2-4FB7-A277-1E45-3A06E8B0F8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856" y="1484784"/>
                        <a:ext cx="6973888" cy="466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7E694D5-4E37-500B-B617-BB7E7EE76AFA}"/>
              </a:ext>
            </a:extLst>
          </p:cNvPr>
          <p:cNvSpPr txBox="1"/>
          <p:nvPr/>
        </p:nvSpPr>
        <p:spPr>
          <a:xfrm>
            <a:off x="767408" y="4948530"/>
            <a:ext cx="4121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annual running times of over 2000h (corresponding to ~84 days non-stop) hands-off operation is becoming a necessity!</a:t>
            </a:r>
          </a:p>
        </p:txBody>
      </p:sp>
      <p:pic>
        <p:nvPicPr>
          <p:cNvPr id="13" name="Picture 9" descr="C:\Users\bmarsh\Desktop\100CANON\ssl in use.JPG">
            <a:extLst>
              <a:ext uri="{FF2B5EF4-FFF2-40B4-BE49-F238E27FC236}">
                <a16:creationId xmlns:a16="http://schemas.microsoft.com/office/drawing/2014/main" id="{C4497213-9F72-6AAA-4289-3978403A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388" y="1306943"/>
            <a:ext cx="4620789" cy="346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846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01B6A-FF5F-2427-BCE0-264F4BC13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roadmap suggested in 2007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79E3D-F05F-1A3D-7F90-27215BFE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13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0154C02-B4BB-4FF7-77E2-1DF4D7141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316039"/>
            <a:ext cx="8902526" cy="420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altLang="en-DE" sz="2000" dirty="0">
                <a:solidFill>
                  <a:schemeClr val="accent4"/>
                </a:solidFill>
                <a:latin typeface="+mn-lt"/>
              </a:rPr>
              <a:t>Installation of </a:t>
            </a:r>
            <a:r>
              <a:rPr lang="en-US" altLang="en-DE" sz="2000" dirty="0">
                <a:latin typeface="+mn-lt"/>
              </a:rPr>
              <a:t>solid state </a:t>
            </a:r>
            <a:r>
              <a:rPr lang="en-US" altLang="en-DE" sz="2000" dirty="0">
                <a:solidFill>
                  <a:schemeClr val="accent4"/>
                </a:solidFill>
                <a:latin typeface="+mn-lt"/>
              </a:rPr>
              <a:t>(DPSS) lasers </a:t>
            </a:r>
            <a:r>
              <a:rPr lang="en-US" altLang="en-DE" sz="2000" dirty="0">
                <a:latin typeface="+mn-lt"/>
              </a:rPr>
              <a:t>for dye laser pumping. Keeping CVL lasers at RILIS as backup until reliable SSL performance is reached.</a:t>
            </a:r>
          </a:p>
          <a:p>
            <a:pPr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altLang="en-DE" sz="2000" dirty="0">
                <a:latin typeface="+mn-lt"/>
              </a:rPr>
              <a:t>Market survey for high pulse rate dye lasers. </a:t>
            </a:r>
          </a:p>
          <a:p>
            <a:pPr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altLang="en-DE" sz="2000" dirty="0">
                <a:latin typeface="+mn-lt"/>
              </a:rPr>
              <a:t>Purchasing of new dye lasers. </a:t>
            </a:r>
          </a:p>
          <a:p>
            <a:pPr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altLang="en-DE" sz="2000" dirty="0">
                <a:latin typeface="+mn-lt"/>
              </a:rPr>
              <a:t>Providing conditions for remote control of key RILIS parameters</a:t>
            </a:r>
          </a:p>
          <a:p>
            <a:pPr marL="0" indent="0">
              <a:buClr>
                <a:schemeClr val="accent1"/>
              </a:buClr>
              <a:buSzPct val="75000"/>
            </a:pPr>
            <a:endParaRPr lang="en-US" altLang="en-DE" sz="2000" dirty="0">
              <a:latin typeface="+mn-lt"/>
            </a:endParaRPr>
          </a:p>
          <a:p>
            <a:pPr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altLang="en-DE" sz="2000" dirty="0">
                <a:latin typeface="+mn-lt"/>
              </a:rPr>
              <a:t>Including RILIS operation in the ISOLDE separator courses</a:t>
            </a:r>
          </a:p>
          <a:p>
            <a:pPr marL="0" indent="0">
              <a:buClr>
                <a:schemeClr val="accent1"/>
              </a:buClr>
              <a:buSzPct val="75000"/>
            </a:pPr>
            <a:endParaRPr lang="en-US" altLang="en-DE" sz="2000" dirty="0">
              <a:latin typeface="+mn-lt"/>
            </a:endParaRPr>
          </a:p>
          <a:p>
            <a:pPr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altLang="en-DE" sz="2000" dirty="0">
                <a:solidFill>
                  <a:schemeClr val="accent4"/>
                </a:solidFill>
                <a:latin typeface="+mn-lt"/>
              </a:rPr>
              <a:t>Switching</a:t>
            </a:r>
            <a:r>
              <a:rPr lang="en-US" altLang="en-DE" sz="2000" dirty="0">
                <a:latin typeface="+mn-lt"/>
              </a:rPr>
              <a:t> RILIS running </a:t>
            </a:r>
            <a:r>
              <a:rPr lang="en-US" altLang="en-DE" sz="2000" dirty="0">
                <a:solidFill>
                  <a:schemeClr val="accent4"/>
                </a:solidFill>
                <a:latin typeface="+mn-lt"/>
              </a:rPr>
              <a:t>from “shift” to “on-call” </a:t>
            </a:r>
            <a:r>
              <a:rPr lang="en-US" altLang="en-DE" sz="2000" dirty="0">
                <a:latin typeface="+mn-lt"/>
              </a:rPr>
              <a:t>operation mode </a:t>
            </a:r>
          </a:p>
          <a:p>
            <a:pPr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endParaRPr lang="en-US" altLang="en-DE" sz="2000" dirty="0">
              <a:latin typeface="+mn-lt"/>
            </a:endParaRPr>
          </a:p>
          <a:p>
            <a:pPr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endParaRPr lang="en-US" altLang="en-DE" sz="2000" dirty="0">
              <a:latin typeface="+mn-lt"/>
            </a:endParaRPr>
          </a:p>
          <a:p>
            <a:pPr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altLang="en-DE" sz="2000" dirty="0">
                <a:latin typeface="+mn-lt"/>
              </a:rPr>
              <a:t>Installation of </a:t>
            </a:r>
            <a:r>
              <a:rPr lang="en-US" altLang="en-DE" sz="2000" dirty="0" err="1">
                <a:solidFill>
                  <a:schemeClr val="accent4"/>
                </a:solidFill>
                <a:latin typeface="+mn-lt"/>
              </a:rPr>
              <a:t>Ti:Sapphire</a:t>
            </a:r>
            <a:r>
              <a:rPr lang="en-US" altLang="en-DE" sz="2000" dirty="0">
                <a:solidFill>
                  <a:schemeClr val="accent4"/>
                </a:solidFill>
                <a:latin typeface="+mn-lt"/>
              </a:rPr>
              <a:t> lasers </a:t>
            </a:r>
            <a:r>
              <a:rPr lang="en-US" altLang="en-DE" sz="2000" dirty="0">
                <a:latin typeface="+mn-lt"/>
              </a:rPr>
              <a:t>in addition to dye lasers</a:t>
            </a:r>
          </a:p>
          <a:p>
            <a:pPr>
              <a:buClr>
                <a:schemeClr val="accent1"/>
              </a:buClr>
              <a:buSzPct val="75000"/>
              <a:buFont typeface="Wingdings" pitchFamily="2" charset="2"/>
              <a:buNone/>
            </a:pPr>
            <a:endParaRPr lang="en-US" altLang="en-DE" sz="2000" dirty="0">
              <a:latin typeface="+mn-lt"/>
            </a:endParaRPr>
          </a:p>
          <a:p>
            <a:pPr>
              <a:buClr>
                <a:schemeClr val="accent1"/>
              </a:buClr>
              <a:buSzPct val="75000"/>
              <a:buFont typeface="Wingdings" pitchFamily="2" charset="2"/>
              <a:buChar char="Ä"/>
            </a:pPr>
            <a:r>
              <a:rPr lang="en-US" altLang="en-DE" sz="2000" dirty="0">
                <a:latin typeface="+mn-lt"/>
              </a:rPr>
              <a:t>Availability of RILIS for </a:t>
            </a:r>
            <a:r>
              <a:rPr lang="en-US" altLang="en-DE" sz="2000" dirty="0">
                <a:solidFill>
                  <a:schemeClr val="accent4"/>
                </a:solidFill>
                <a:latin typeface="+mn-lt"/>
              </a:rPr>
              <a:t>parallel running at GPS and HRS     </a:t>
            </a:r>
            <a:r>
              <a:rPr lang="en-US" altLang="en-DE" sz="2000" dirty="0">
                <a:latin typeface="+mn-lt"/>
              </a:rPr>
              <a:t>	</a:t>
            </a:r>
            <a:endParaRPr lang="en-US" altLang="en-DE" dirty="0">
              <a:latin typeface="+mn-lt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6E89BDCA-1529-2992-A03A-C40BF5CD9A1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65452" y="2001100"/>
            <a:ext cx="1580129" cy="369974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buFont typeface="Times New Roman" panose="02020603050405020304" pitchFamily="18" charset="0"/>
              <a:buNone/>
            </a:pPr>
            <a:r>
              <a:rPr lang="en-US" altLang="en-DE">
                <a:latin typeface="+mn-lt"/>
              </a:rPr>
              <a:t>2008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4C53777B-61D6-7C2D-8DDC-D2930888419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69374" y="3575104"/>
            <a:ext cx="1580128" cy="37782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buFont typeface="Times New Roman" panose="02020603050405020304" pitchFamily="18" charset="0"/>
              <a:buNone/>
            </a:pPr>
            <a:r>
              <a:rPr lang="en-US" altLang="en-DE" dirty="0">
                <a:latin typeface="+mn-lt"/>
              </a:rPr>
              <a:t>2009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2AA4C6A9-A7F6-1726-E852-9F41C681F46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65113" y="5062079"/>
            <a:ext cx="1382713" cy="3667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buFont typeface="Times New Roman" panose="02020603050405020304" pitchFamily="18" charset="0"/>
              <a:buNone/>
            </a:pPr>
            <a:r>
              <a:rPr lang="en-US" altLang="en-DE" dirty="0">
                <a:latin typeface="+mn-lt"/>
              </a:rPr>
              <a:t>2010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07EC1-75A9-BC8C-35C3-B37B775D0DEB}"/>
              </a:ext>
            </a:extLst>
          </p:cNvPr>
          <p:cNvSpPr txBox="1"/>
          <p:nvPr/>
        </p:nvSpPr>
        <p:spPr>
          <a:xfrm>
            <a:off x="7392144" y="5896467"/>
            <a:ext cx="430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Total expenses planned: 1.55 Mio </a:t>
            </a:r>
            <a:r>
              <a:rPr lang="en-US" dirty="0" err="1">
                <a:sym typeface="Wingdings" pitchFamily="2" charset="2"/>
              </a:rPr>
              <a:t>chf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7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975C-FE20-1693-E7C2-9D00C756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DPSS pump lasers 2008/2009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0D82F-57ED-EFEF-00DA-744D3E11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EF88F-D8E4-5BA5-8CF7-2921526E32BE}"/>
              </a:ext>
            </a:extLst>
          </p:cNvPr>
          <p:cNvSpPr txBox="1"/>
          <p:nvPr/>
        </p:nvSpPr>
        <p:spPr>
          <a:xfrm>
            <a:off x="480241" y="1196752"/>
            <a:ext cx="6132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RILIS gets its first DPSS pump laser (</a:t>
            </a:r>
            <a:r>
              <a:rPr lang="en-US" dirty="0" err="1"/>
              <a:t>Edgewave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the team is happy BUT: dye lasers still require supervision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CVL running foreseen until end of 2009 to confirm reliability of DPSS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Call for implementation of dual system with </a:t>
            </a:r>
            <a:r>
              <a:rPr lang="en-US" b="1" dirty="0" err="1">
                <a:solidFill>
                  <a:schemeClr val="accent4"/>
                </a:solidFill>
              </a:rPr>
              <a:t>Ti:Sa</a:t>
            </a:r>
            <a:r>
              <a:rPr lang="en-US" b="1" dirty="0">
                <a:solidFill>
                  <a:schemeClr val="accent4"/>
                </a:solidFill>
              </a:rPr>
              <a:t> lasers pumped by DPSS and commercial dye lasers</a:t>
            </a:r>
          </a:p>
        </p:txBody>
      </p:sp>
      <p:pic>
        <p:nvPicPr>
          <p:cNvPr id="7" name="Picture 12" descr="IMGP2835.JPG">
            <a:extLst>
              <a:ext uri="{FF2B5EF4-FFF2-40B4-BE49-F238E27FC236}">
                <a16:creationId xmlns:a16="http://schemas.microsoft.com/office/drawing/2014/main" id="{51EF0007-C009-0AED-E25E-2D444B2A0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9"/>
          <a:stretch>
            <a:fillRect/>
          </a:stretch>
        </p:blipFill>
        <p:spPr bwMode="auto">
          <a:xfrm>
            <a:off x="3455820" y="3699036"/>
            <a:ext cx="3157413" cy="175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37FB35AF-CD65-E609-6D71-E78534002B6A}"/>
              </a:ext>
            </a:extLst>
          </p:cNvPr>
          <p:cNvGrpSpPr>
            <a:grpSpLocks/>
          </p:cNvGrpSpPr>
          <p:nvPr/>
        </p:nvGrpSpPr>
        <p:grpSpPr bwMode="auto">
          <a:xfrm>
            <a:off x="6816080" y="1788647"/>
            <a:ext cx="5084190" cy="3670543"/>
            <a:chOff x="1264" y="1798"/>
            <a:chExt cx="3708" cy="2677"/>
          </a:xfrm>
        </p:grpSpPr>
        <p:pic>
          <p:nvPicPr>
            <p:cNvPr id="9" name="Picture 13" descr="SSL RILIS lasers 3D_A3">
              <a:extLst>
                <a:ext uri="{FF2B5EF4-FFF2-40B4-BE49-F238E27FC236}">
                  <a16:creationId xmlns:a16="http://schemas.microsoft.com/office/drawing/2014/main" id="{65898BC4-C5A2-2598-DF88-E763139C5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" y="1798"/>
              <a:ext cx="3708" cy="2677"/>
            </a:xfrm>
            <a:prstGeom prst="rect">
              <a:avLst/>
            </a:prstGeom>
            <a:noFill/>
            <a:ln w="9525">
              <a:solidFill>
                <a:srgbClr val="00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14">
              <a:extLst>
                <a:ext uri="{FF2B5EF4-FFF2-40B4-BE49-F238E27FC236}">
                  <a16:creationId xmlns:a16="http://schemas.microsoft.com/office/drawing/2014/main" id="{0EEEC0D4-7302-0D76-8EEA-AEC97530BF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" y="3057"/>
              <a:ext cx="614" cy="659"/>
              <a:chOff x="4656" y="1776"/>
              <a:chExt cx="912" cy="1136"/>
            </a:xfrm>
          </p:grpSpPr>
          <p:sp>
            <p:nvSpPr>
              <p:cNvPr id="11" name="AutoShape 15">
                <a:extLst>
                  <a:ext uri="{FF2B5EF4-FFF2-40B4-BE49-F238E27FC236}">
                    <a16:creationId xmlns:a16="http://schemas.microsoft.com/office/drawing/2014/main" id="{7E62D5EC-CFFA-EF8A-B37C-3436235B2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1776"/>
                <a:ext cx="912" cy="1104"/>
              </a:xfrm>
              <a:prstGeom prst="flowChartAlternateProcess">
                <a:avLst/>
              </a:prstGeom>
              <a:solidFill>
                <a:srgbClr val="CCFFFF"/>
              </a:solidFill>
              <a:ln w="9525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 wrap="none" lIns="92075" tIns="46038" rIns="92075" bIns="46038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Times New Roman" panose="02020603050405020304" pitchFamily="18" charset="0"/>
                  <a:buChar char="•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Times New Roman" panose="02020603050405020304" pitchFamily="18" charset="0"/>
                  <a:buChar char="•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Times New Roman" panose="02020603050405020304" pitchFamily="18" charset="0"/>
                  <a:buChar char="•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Times New Roman" panose="02020603050405020304" pitchFamily="18" charset="0"/>
                  <a:buChar char="•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eaLnBrk="1" hangingPunct="1"/>
                <a:endParaRPr lang="en-DE" altLang="en-DE"/>
              </a:p>
            </p:txBody>
          </p:sp>
          <p:sp>
            <p:nvSpPr>
              <p:cNvPr id="12" name="Text Box 16">
                <a:extLst>
                  <a:ext uri="{FF2B5EF4-FFF2-40B4-BE49-F238E27FC236}">
                    <a16:creationId xmlns:a16="http://schemas.microsoft.com/office/drawing/2014/main" id="{3BDD27A3-15EB-7CC9-B599-4151E795B9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5" y="1812"/>
                <a:ext cx="815" cy="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ap="sq" cmpd="dbl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91440" bIns="91440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Times New Roman" panose="02020603050405020304" pitchFamily="18" charset="0"/>
                  <a:buChar char="•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Times New Roman" panose="02020603050405020304" pitchFamily="18" charset="0"/>
                  <a:buChar char="•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Times New Roman" panose="02020603050405020304" pitchFamily="18" charset="0"/>
                  <a:buChar char="•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Times New Roman" panose="02020603050405020304" pitchFamily="18" charset="0"/>
                  <a:buChar char="•"/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DE" sz="600" b="1">
                    <a:latin typeface="Arial" panose="020B0604020202020204" pitchFamily="34" charset="0"/>
                  </a:rPr>
                  <a:t>Wavelength tuning range: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DE" sz="600" b="1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DE" sz="600" b="1">
                    <a:latin typeface="Arial" panose="020B0604020202020204" pitchFamily="34" charset="0"/>
                  </a:rPr>
                  <a:t>Fundamental (</a:t>
                </a:r>
                <a:r>
                  <a:rPr lang="en-US" altLang="en-DE" sz="600" b="1">
                    <a:latin typeface="Symbol" pitchFamily="2" charset="2"/>
                  </a:rPr>
                  <a:t>w</a:t>
                </a:r>
                <a:r>
                  <a:rPr lang="en-US" altLang="en-DE" sz="600" b="1">
                    <a:latin typeface="Arial" panose="020B0604020202020204" pitchFamily="34" charset="0"/>
                  </a:rPr>
                  <a:t>)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DE" sz="600" b="1">
                    <a:solidFill>
                      <a:srgbClr val="000099"/>
                    </a:solidFill>
                    <a:latin typeface="Arial" panose="020B0604020202020204" pitchFamily="34" charset="0"/>
                  </a:rPr>
                  <a:t>390</a:t>
                </a:r>
                <a:r>
                  <a:rPr lang="en-US" altLang="en-DE" sz="600" b="1">
                    <a:solidFill>
                      <a:srgbClr val="CC3300"/>
                    </a:solidFill>
                    <a:latin typeface="Arial" panose="020B0604020202020204" pitchFamily="34" charset="0"/>
                  </a:rPr>
                  <a:t> - 850 nm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DE" sz="600" b="1">
                    <a:latin typeface="Arial" panose="020B0604020202020204" pitchFamily="34" charset="0"/>
                  </a:rPr>
                  <a:t>2nd harmonic (2</a:t>
                </a:r>
                <a:r>
                  <a:rPr lang="en-US" altLang="en-DE" sz="600" b="1">
                    <a:latin typeface="Symbol" pitchFamily="2" charset="2"/>
                  </a:rPr>
                  <a:t>w</a:t>
                </a:r>
                <a:r>
                  <a:rPr lang="en-US" altLang="en-DE" sz="600" b="1">
                    <a:latin typeface="Arial" panose="020B0604020202020204" pitchFamily="34" charset="0"/>
                  </a:rPr>
                  <a:t>)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DE" sz="600" b="1">
                    <a:solidFill>
                      <a:srgbClr val="000099"/>
                    </a:solidFill>
                    <a:latin typeface="Arial" panose="020B0604020202020204" pitchFamily="34" charset="0"/>
                  </a:rPr>
                  <a:t>210 - 425 nm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DE" sz="600" b="1">
                    <a:latin typeface="Arial" panose="020B0604020202020204" pitchFamily="34" charset="0"/>
                  </a:rPr>
                  <a:t>3rd harmonic (3</a:t>
                </a:r>
                <a:r>
                  <a:rPr lang="en-US" altLang="en-DE" sz="600" b="1">
                    <a:latin typeface="Symbol" pitchFamily="2" charset="2"/>
                  </a:rPr>
                  <a:t>w</a:t>
                </a:r>
                <a:r>
                  <a:rPr lang="en-US" altLang="en-DE" sz="600" b="1">
                    <a:latin typeface="Arial" panose="020B0604020202020204" pitchFamily="34" charset="0"/>
                  </a:rPr>
                  <a:t>)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DE" sz="600" b="1">
                    <a:solidFill>
                      <a:srgbClr val="000099"/>
                    </a:solidFill>
                    <a:latin typeface="Arial" panose="020B0604020202020204" pitchFamily="34" charset="0"/>
                  </a:rPr>
                  <a:t>213 - 265 nm</a:t>
                </a:r>
                <a:r>
                  <a:rPr lang="en-US" altLang="en-DE" sz="600" b="1">
                    <a:solidFill>
                      <a:srgbClr val="CC3300"/>
                    </a:solidFill>
                    <a:latin typeface="Arial" panose="020B0604020202020204" pitchFamily="34" charset="0"/>
                  </a:rPr>
                  <a:t> </a:t>
                </a:r>
                <a:endParaRPr lang="en-US" altLang="en-DE" sz="600" b="1" i="1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B49DEC9-720B-2C39-16E3-55B27C174322}"/>
              </a:ext>
            </a:extLst>
          </p:cNvPr>
          <p:cNvSpPr txBox="1"/>
          <p:nvPr/>
        </p:nvSpPr>
        <p:spPr>
          <a:xfrm>
            <a:off x="9427937" y="5487825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RILIS laser layout</a:t>
            </a:r>
          </a:p>
        </p:txBody>
      </p:sp>
      <p:pic>
        <p:nvPicPr>
          <p:cNvPr id="14" name="Picture 5" descr="C:\Users\bmarsh\Desktop\100CANON\IMG_0915.JPG">
            <a:extLst>
              <a:ext uri="{FF2B5EF4-FFF2-40B4-BE49-F238E27FC236}">
                <a16:creationId xmlns:a16="http://schemas.microsoft.com/office/drawing/2014/main" id="{D2211ABA-8A62-DD2C-89C2-385AA5183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3432" y="3196034"/>
            <a:ext cx="2264013" cy="301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nut and Alice Wallenberg Foundation">
            <a:extLst>
              <a:ext uri="{FF2B5EF4-FFF2-40B4-BE49-F238E27FC236}">
                <a16:creationId xmlns:a16="http://schemas.microsoft.com/office/drawing/2014/main" id="{6E558055-F102-B649-5322-BC26CB40E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3" t="4283" r="18310" b="8980"/>
          <a:stretch/>
        </p:blipFill>
        <p:spPr bwMode="auto">
          <a:xfrm>
            <a:off x="10877923" y="241185"/>
            <a:ext cx="1008112" cy="7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90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26EED-702B-F165-804D-ADFE5296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2010 – new beginnings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20EA9-8665-703C-AD96-E8CF7E6DC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15</a:t>
            </a:r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1A311AEF-9645-CFAD-2CAE-5FDCDBAAB3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7737" y="1728625"/>
          <a:ext cx="6735762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A154E1-5726-B1B5-1307-7B32F4107DE3}"/>
              </a:ext>
            </a:extLst>
          </p:cNvPr>
          <p:cNvCxnSpPr/>
          <p:nvPr/>
        </p:nvCxnSpPr>
        <p:spPr>
          <a:xfrm flipV="1">
            <a:off x="4816530" y="1705001"/>
            <a:ext cx="4824536" cy="30963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8065933F-5D11-79DC-2A1F-A01EE21D0873}"/>
              </a:ext>
            </a:extLst>
          </p:cNvPr>
          <p:cNvSpPr/>
          <p:nvPr/>
        </p:nvSpPr>
        <p:spPr>
          <a:xfrm>
            <a:off x="4888538" y="2617103"/>
            <a:ext cx="5256584" cy="2184242"/>
          </a:xfrm>
          <a:custGeom>
            <a:avLst/>
            <a:gdLst>
              <a:gd name="connsiteX0" fmla="*/ 0 w 5370021"/>
              <a:gd name="connsiteY0" fmla="*/ 2337987 h 2337987"/>
              <a:gd name="connsiteX1" fmla="*/ 2502130 w 5370021"/>
              <a:gd name="connsiteY1" fmla="*/ 376184 h 2337987"/>
              <a:gd name="connsiteX2" fmla="*/ 5370021 w 5370021"/>
              <a:gd name="connsiteY2" fmla="*/ 2111 h 2337987"/>
              <a:gd name="connsiteX0" fmla="*/ 0 w 5370021"/>
              <a:gd name="connsiteY0" fmla="*/ 2343496 h 2343496"/>
              <a:gd name="connsiteX1" fmla="*/ 1095646 w 5370021"/>
              <a:gd name="connsiteY1" fmla="*/ 1408301 h 2343496"/>
              <a:gd name="connsiteX2" fmla="*/ 2502130 w 5370021"/>
              <a:gd name="connsiteY2" fmla="*/ 381693 h 2343496"/>
              <a:gd name="connsiteX3" fmla="*/ 5370021 w 5370021"/>
              <a:gd name="connsiteY3" fmla="*/ 7620 h 2343496"/>
              <a:gd name="connsiteX0" fmla="*/ 0 w 5370021"/>
              <a:gd name="connsiteY0" fmla="*/ 2758472 h 2758472"/>
              <a:gd name="connsiteX1" fmla="*/ 1095646 w 5370021"/>
              <a:gd name="connsiteY1" fmla="*/ 1823277 h 2758472"/>
              <a:gd name="connsiteX2" fmla="*/ 3067809 w 5370021"/>
              <a:gd name="connsiteY2" fmla="*/ 233446 h 2758472"/>
              <a:gd name="connsiteX3" fmla="*/ 5370021 w 5370021"/>
              <a:gd name="connsiteY3" fmla="*/ 422596 h 2758472"/>
              <a:gd name="connsiteX0" fmla="*/ 0 w 5332144"/>
              <a:gd name="connsiteY0" fmla="*/ 2836757 h 2836757"/>
              <a:gd name="connsiteX1" fmla="*/ 1095646 w 5332144"/>
              <a:gd name="connsiteY1" fmla="*/ 1901562 h 2836757"/>
              <a:gd name="connsiteX2" fmla="*/ 3067809 w 5332144"/>
              <a:gd name="connsiteY2" fmla="*/ 311731 h 2836757"/>
              <a:gd name="connsiteX3" fmla="*/ 5332144 w 5332144"/>
              <a:gd name="connsiteY3" fmla="*/ 31175 h 2836757"/>
              <a:gd name="connsiteX0" fmla="*/ 0 w 5332144"/>
              <a:gd name="connsiteY0" fmla="*/ 2813202 h 2813202"/>
              <a:gd name="connsiteX1" fmla="*/ 1095646 w 5332144"/>
              <a:gd name="connsiteY1" fmla="*/ 1878007 h 2813202"/>
              <a:gd name="connsiteX2" fmla="*/ 2264335 w 5332144"/>
              <a:gd name="connsiteY2" fmla="*/ 849295 h 2813202"/>
              <a:gd name="connsiteX3" fmla="*/ 3067809 w 5332144"/>
              <a:gd name="connsiteY3" fmla="*/ 288176 h 2813202"/>
              <a:gd name="connsiteX4" fmla="*/ 5332144 w 5332144"/>
              <a:gd name="connsiteY4" fmla="*/ 7620 h 2813202"/>
              <a:gd name="connsiteX0" fmla="*/ 0 w 5332144"/>
              <a:gd name="connsiteY0" fmla="*/ 2805582 h 2805582"/>
              <a:gd name="connsiteX1" fmla="*/ 1095646 w 5332144"/>
              <a:gd name="connsiteY1" fmla="*/ 1870387 h 2805582"/>
              <a:gd name="connsiteX2" fmla="*/ 2264335 w 5332144"/>
              <a:gd name="connsiteY2" fmla="*/ 841675 h 2805582"/>
              <a:gd name="connsiteX3" fmla="*/ 5332144 w 5332144"/>
              <a:gd name="connsiteY3" fmla="*/ 0 h 2805582"/>
              <a:gd name="connsiteX0" fmla="*/ 0 w 5332144"/>
              <a:gd name="connsiteY0" fmla="*/ 2805582 h 2805582"/>
              <a:gd name="connsiteX1" fmla="*/ 1095646 w 5332144"/>
              <a:gd name="connsiteY1" fmla="*/ 1870387 h 2805582"/>
              <a:gd name="connsiteX2" fmla="*/ 5332144 w 5332144"/>
              <a:gd name="connsiteY2" fmla="*/ 0 h 2805582"/>
              <a:gd name="connsiteX0" fmla="*/ 0 w 5332144"/>
              <a:gd name="connsiteY0" fmla="*/ 2836756 h 2836756"/>
              <a:gd name="connsiteX1" fmla="*/ 1095646 w 5332144"/>
              <a:gd name="connsiteY1" fmla="*/ 1901561 h 2836756"/>
              <a:gd name="connsiteX2" fmla="*/ 3067809 w 5332144"/>
              <a:gd name="connsiteY2" fmla="*/ 311731 h 2836756"/>
              <a:gd name="connsiteX3" fmla="*/ 5332144 w 5332144"/>
              <a:gd name="connsiteY3" fmla="*/ 31174 h 283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144" h="2836756">
                <a:moveTo>
                  <a:pt x="0" y="2836756"/>
                </a:moveTo>
                <a:cubicBezTo>
                  <a:pt x="207950" y="2640936"/>
                  <a:pt x="584345" y="2322399"/>
                  <a:pt x="1095646" y="1901561"/>
                </a:cubicBezTo>
                <a:cubicBezTo>
                  <a:pt x="1557566" y="1616876"/>
                  <a:pt x="2361726" y="623462"/>
                  <a:pt x="3067809" y="311731"/>
                </a:cubicBezTo>
                <a:cubicBezTo>
                  <a:pt x="3773892" y="0"/>
                  <a:pt x="4905373" y="214086"/>
                  <a:pt x="5332144" y="31174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5F3E49-CAA0-22B7-142E-D9BFE26B369B}"/>
              </a:ext>
            </a:extLst>
          </p:cNvPr>
          <p:cNvSpPr txBox="1"/>
          <p:nvPr/>
        </p:nvSpPr>
        <p:spPr>
          <a:xfrm>
            <a:off x="10182462" y="2329843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Limit reached for existing laser resources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B73BD-36D1-01E6-EC8E-5F7B0B83B942}"/>
              </a:ext>
            </a:extLst>
          </p:cNvPr>
          <p:cNvSpPr txBox="1"/>
          <p:nvPr/>
        </p:nvSpPr>
        <p:spPr>
          <a:xfrm>
            <a:off x="9702202" y="1412776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720E66-6F03-077E-A0D1-BF49B78150D4}"/>
              </a:ext>
            </a:extLst>
          </p:cNvPr>
          <p:cNvSpPr txBox="1"/>
          <p:nvPr/>
        </p:nvSpPr>
        <p:spPr>
          <a:xfrm>
            <a:off x="402690" y="2649991"/>
            <a:ext cx="3173911" cy="211846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/>
                </a:solidFill>
              </a:rPr>
              <a:t>Limit reached</a:t>
            </a:r>
            <a:r>
              <a:rPr lang="en-US" dirty="0"/>
              <a:t>: RILIS needs more lasers, hands-off operation and DPSS pump lasers to meet rising demands</a:t>
            </a:r>
          </a:p>
        </p:txBody>
      </p:sp>
    </p:spTree>
    <p:extLst>
      <p:ext uri="{BB962C8B-B14F-4D97-AF65-F5344CB8AC3E}">
        <p14:creationId xmlns:p14="http://schemas.microsoft.com/office/powerpoint/2010/main" val="316689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D2CA-1471-DDDE-14F1-E8B6D791A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2010 – new beginnings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FA86B-EA9A-AE3B-1377-E2745694A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16</a:t>
            </a:r>
          </a:p>
        </p:txBody>
      </p:sp>
      <p:pic>
        <p:nvPicPr>
          <p:cNvPr id="6" name="Picture 6" descr="AMPS out2">
            <a:extLst>
              <a:ext uri="{FF2B5EF4-FFF2-40B4-BE49-F238E27FC236}">
                <a16:creationId xmlns:a16="http://schemas.microsoft.com/office/drawing/2014/main" id="{4883F563-AD60-C376-4671-D540FFC5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603063" y="2124962"/>
            <a:ext cx="4785213" cy="319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MGP9756.JPG">
            <a:extLst>
              <a:ext uri="{FF2B5EF4-FFF2-40B4-BE49-F238E27FC236}">
                <a16:creationId xmlns:a16="http://schemas.microsoft.com/office/drawing/2014/main" id="{27BC62FB-D886-CF77-D13F-1CF6A87FFA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2662" y="1583946"/>
            <a:ext cx="6202819" cy="465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IMGP9755.JPG">
            <a:extLst>
              <a:ext uri="{FF2B5EF4-FFF2-40B4-BE49-F238E27FC236}">
                <a16:creationId xmlns:a16="http://schemas.microsoft.com/office/drawing/2014/main" id="{402E6932-41D9-AC09-9EBC-D4708764F4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9033" t="1726" r="34188"/>
          <a:stretch>
            <a:fillRect/>
          </a:stretch>
        </p:blipFill>
        <p:spPr>
          <a:xfrm>
            <a:off x="9994946" y="1333687"/>
            <a:ext cx="2005711" cy="4019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50A189-64DE-8F77-2BFE-12569224D8FB}"/>
              </a:ext>
            </a:extLst>
          </p:cNvPr>
          <p:cNvSpPr txBox="1"/>
          <p:nvPr/>
        </p:nvSpPr>
        <p:spPr>
          <a:xfrm>
            <a:off x="4799856" y="114588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Bye, bye Copper Vapor lasers!</a:t>
            </a:r>
          </a:p>
        </p:txBody>
      </p:sp>
    </p:spTree>
    <p:extLst>
      <p:ext uri="{BB962C8B-B14F-4D97-AF65-F5344CB8AC3E}">
        <p14:creationId xmlns:p14="http://schemas.microsoft.com/office/powerpoint/2010/main" val="179934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3BC4-4EEB-143B-A2BD-E6D99CB1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2010 – new beginnings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B0406-8140-464C-A66B-A8EAF4573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42465-3E78-E477-7DB4-8203FF9E4A72}"/>
              </a:ext>
            </a:extLst>
          </p:cNvPr>
          <p:cNvSpPr txBox="1"/>
          <p:nvPr/>
        </p:nvSpPr>
        <p:spPr>
          <a:xfrm>
            <a:off x="4168000" y="1124744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Hello Credo dye and </a:t>
            </a:r>
            <a:r>
              <a:rPr lang="en-US" b="1" dirty="0" err="1">
                <a:solidFill>
                  <a:schemeClr val="accent4"/>
                </a:solidFill>
              </a:rPr>
              <a:t>Ti:Sa</a:t>
            </a:r>
            <a:r>
              <a:rPr lang="en-US" b="1" dirty="0">
                <a:solidFill>
                  <a:schemeClr val="accent4"/>
                </a:solidFill>
              </a:rPr>
              <a:t> lasers!</a:t>
            </a:r>
          </a:p>
        </p:txBody>
      </p:sp>
      <p:pic>
        <p:nvPicPr>
          <p:cNvPr id="149" name="Picture 2" descr="S:\Talks\2011_ISOLDEWorkshop\pictures\rilis_panoramas\freehand pano_rilis.jpg">
            <a:extLst>
              <a:ext uri="{FF2B5EF4-FFF2-40B4-BE49-F238E27FC236}">
                <a16:creationId xmlns:a16="http://schemas.microsoft.com/office/drawing/2014/main" id="{7CFCCE18-393F-C861-E123-1DCB86B28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545" y="1472363"/>
            <a:ext cx="7579245" cy="4464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id="{0F7C0CD3-832B-E318-D095-8767EADAE4A3}"/>
              </a:ext>
            </a:extLst>
          </p:cNvPr>
          <p:cNvSpPr txBox="1"/>
          <p:nvPr/>
        </p:nvSpPr>
        <p:spPr>
          <a:xfrm>
            <a:off x="8400256" y="5978308"/>
            <a:ext cx="357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accent4"/>
                </a:solidFill>
                <a:sym typeface="Wingdings" pitchFamily="2" charset="2"/>
              </a:rPr>
              <a:t>Space</a:t>
            </a:r>
            <a:r>
              <a:rPr lang="en-US" dirty="0">
                <a:sym typeface="Wingdings" pitchFamily="2" charset="2"/>
              </a:rPr>
              <a:t> is becoming an issue…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266E-907E-FB28-E438-BB59B5FE6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2012 - increased RILIS operation time after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70721-7131-5E66-D3D8-1BAA76ED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18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8BF30D3-4E5D-7100-EA01-33A353C071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401" y="1697167"/>
          <a:ext cx="5979599" cy="3999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096000" imgH="4076790" progId="MSGraph.Chart.8">
                  <p:embed followColorScheme="full"/>
                </p:oleObj>
              </mc:Choice>
              <mc:Fallback>
                <p:oleObj name="Chart" r:id="rId2" imgW="6096000" imgH="4076790" progId="MSGraph.Chart.8">
                  <p:embed followColorScheme="full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8BF30D3-4E5D-7100-EA01-33A353C071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401" y="1697167"/>
                        <a:ext cx="5979599" cy="39995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CB7E83-FFC8-0B0A-22C9-4475939A4D2B}"/>
              </a:ext>
            </a:extLst>
          </p:cNvPr>
          <p:cNvCxnSpPr>
            <a:cxnSpLocks/>
          </p:cNvCxnSpPr>
          <p:nvPr/>
        </p:nvCxnSpPr>
        <p:spPr bwMode="auto">
          <a:xfrm>
            <a:off x="5015880" y="1775625"/>
            <a:ext cx="288032" cy="71727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6EA779-4389-A6E0-61A2-694D11C30FED}"/>
              </a:ext>
            </a:extLst>
          </p:cNvPr>
          <p:cNvSpPr txBox="1"/>
          <p:nvPr/>
        </p:nvSpPr>
        <p:spPr>
          <a:xfrm>
            <a:off x="4586087" y="1437536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Implementation of dual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1EB5A-E9A6-3958-D9E5-F50FB9161543}"/>
              </a:ext>
            </a:extLst>
          </p:cNvPr>
          <p:cNvSpPr txBox="1"/>
          <p:nvPr/>
        </p:nvSpPr>
        <p:spPr>
          <a:xfrm>
            <a:off x="263352" y="1129294"/>
            <a:ext cx="4058609" cy="6463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31 different elements have been ionized with RILIS by 2012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528CA-6347-8F26-7D0E-4E8475DD4074}"/>
              </a:ext>
            </a:extLst>
          </p:cNvPr>
          <p:cNvSpPr txBox="1"/>
          <p:nvPr/>
        </p:nvSpPr>
        <p:spPr>
          <a:xfrm>
            <a:off x="6168008" y="2636912"/>
            <a:ext cx="5616624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Plans for the future: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Automated protection and remote monitoring of installation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NEW schemes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Extension of the laser cabin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Dedicated laser for non-resonant ionization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D434A1-48C6-F085-6AED-79379C6D2B6C}"/>
              </a:ext>
            </a:extLst>
          </p:cNvPr>
          <p:cNvSpPr txBox="1"/>
          <p:nvPr/>
        </p:nvSpPr>
        <p:spPr>
          <a:xfrm>
            <a:off x="6229414" y="5929528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2013: CERN LS1 – (1</a:t>
            </a:r>
            <a:r>
              <a:rPr lang="en-US" baseline="30000" dirty="0">
                <a:sym typeface="Wingdings" pitchFamily="2" charset="2"/>
              </a:rPr>
              <a:t>st</a:t>
            </a:r>
            <a:r>
              <a:rPr lang="en-US" dirty="0">
                <a:sym typeface="Wingdings" pitchFamily="2" charset="2"/>
              </a:rPr>
              <a:t>?) </a:t>
            </a:r>
            <a:r>
              <a:rPr lang="en-US" b="1" dirty="0">
                <a:solidFill>
                  <a:schemeClr val="accent4"/>
                </a:solidFill>
                <a:sym typeface="Wingdings" pitchFamily="2" charset="2"/>
              </a:rPr>
              <a:t>RILIS cabin extension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A4EF59-D373-83BD-63E8-949F8527FB0D}"/>
              </a:ext>
            </a:extLst>
          </p:cNvPr>
          <p:cNvSpPr txBox="1"/>
          <p:nvPr/>
        </p:nvSpPr>
        <p:spPr>
          <a:xfrm>
            <a:off x="651331" y="5567492"/>
            <a:ext cx="5365571" cy="36933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2012 highlight: </a:t>
            </a:r>
            <a:r>
              <a:rPr lang="en-US" dirty="0"/>
              <a:t>First on-line LIST run for polonium</a:t>
            </a:r>
          </a:p>
        </p:txBody>
      </p:sp>
    </p:spTree>
    <p:extLst>
      <p:ext uri="{BB962C8B-B14F-4D97-AF65-F5344CB8AC3E}">
        <p14:creationId xmlns:p14="http://schemas.microsoft.com/office/powerpoint/2010/main" val="107610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8F804-F650-1729-36BE-490F1432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DA5AF-DFD3-1450-3D62-8E058514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F48CD85-2CDF-2C70-7080-27ED45CF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7736" y="1196752"/>
            <a:ext cx="5328591" cy="391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A9342B2-93D2-26CE-C934-48C8441EAA63}"/>
              </a:ext>
            </a:extLst>
          </p:cNvPr>
          <p:cNvGrpSpPr/>
          <p:nvPr/>
        </p:nvGrpSpPr>
        <p:grpSpPr>
          <a:xfrm>
            <a:off x="2468308" y="367162"/>
            <a:ext cx="7047408" cy="6571232"/>
            <a:chOff x="2468308" y="367162"/>
            <a:chExt cx="7047408" cy="65712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E9E1AB-AAB0-8624-BE91-934E9A83C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14821761">
              <a:off x="2706396" y="129074"/>
              <a:ext cx="6571232" cy="7047408"/>
            </a:xfrm>
            <a:prstGeom prst="rect">
              <a:avLst/>
            </a:prstGeom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B13B235-B9F6-CFA3-E35F-69098F183B1B}"/>
                </a:ext>
              </a:extLst>
            </p:cNvPr>
            <p:cNvSpPr/>
            <p:nvPr/>
          </p:nvSpPr>
          <p:spPr bwMode="auto">
            <a:xfrm>
              <a:off x="3859078" y="4231037"/>
              <a:ext cx="3022169" cy="2526224"/>
            </a:xfrm>
            <a:custGeom>
              <a:avLst/>
              <a:gdLst>
                <a:gd name="connsiteX0" fmla="*/ 30997 w 3022169"/>
                <a:gd name="connsiteY0" fmla="*/ 0 h 2526224"/>
                <a:gd name="connsiteX1" fmla="*/ 3022169 w 3022169"/>
                <a:gd name="connsiteY1" fmla="*/ 15499 h 2526224"/>
                <a:gd name="connsiteX2" fmla="*/ 3006671 w 3022169"/>
                <a:gd name="connsiteY2" fmla="*/ 805912 h 2526224"/>
                <a:gd name="connsiteX3" fmla="*/ 1162373 w 3022169"/>
                <a:gd name="connsiteY3" fmla="*/ 821410 h 2526224"/>
                <a:gd name="connsiteX4" fmla="*/ 1177871 w 3022169"/>
                <a:gd name="connsiteY4" fmla="*/ 2526224 h 2526224"/>
                <a:gd name="connsiteX5" fmla="*/ 0 w 3022169"/>
                <a:gd name="connsiteY5" fmla="*/ 2510726 h 2526224"/>
                <a:gd name="connsiteX6" fmla="*/ 30997 w 3022169"/>
                <a:gd name="connsiteY6" fmla="*/ 0 h 252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2169" h="2526224">
                  <a:moveTo>
                    <a:pt x="30997" y="0"/>
                  </a:moveTo>
                  <a:lnTo>
                    <a:pt x="3022169" y="15499"/>
                  </a:lnTo>
                  <a:lnTo>
                    <a:pt x="3006671" y="805912"/>
                  </a:lnTo>
                  <a:lnTo>
                    <a:pt x="1162373" y="821410"/>
                  </a:lnTo>
                  <a:lnTo>
                    <a:pt x="1177871" y="2526224"/>
                  </a:lnTo>
                  <a:lnTo>
                    <a:pt x="0" y="2510726"/>
                  </a:lnTo>
                  <a:lnTo>
                    <a:pt x="30997" y="0"/>
                  </a:lnTo>
                  <a:close/>
                </a:path>
              </a:pathLst>
            </a:custGeom>
            <a:pattFill prst="dashDnDiag">
              <a:fgClr>
                <a:srgbClr val="FF0000"/>
              </a:fgClr>
              <a:bgClr>
                <a:schemeClr val="bg1"/>
              </a:bgClr>
            </a:pattFill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103A823-D8E9-49AD-0E80-FE6B9CAA2542}"/>
              </a:ext>
            </a:extLst>
          </p:cNvPr>
          <p:cNvSpPr txBox="1"/>
          <p:nvPr/>
        </p:nvSpPr>
        <p:spPr>
          <a:xfrm>
            <a:off x="0" y="5922668"/>
            <a:ext cx="33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Added ~9m</a:t>
            </a:r>
            <a:r>
              <a:rPr lang="en-US" b="1" baseline="30000" dirty="0">
                <a:solidFill>
                  <a:schemeClr val="accent4"/>
                </a:solidFill>
              </a:rPr>
              <a:t>2</a:t>
            </a:r>
            <a:r>
              <a:rPr lang="en-US" b="1" dirty="0">
                <a:solidFill>
                  <a:schemeClr val="accent4"/>
                </a:solidFill>
              </a:rPr>
              <a:t> of extra surface</a:t>
            </a:r>
            <a:endParaRPr lang="en-US" b="1" baseline="30000" dirty="0">
              <a:solidFill>
                <a:schemeClr val="accent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05164-5A85-28E9-C669-D8CF42F57F08}"/>
              </a:ext>
            </a:extLst>
          </p:cNvPr>
          <p:cNvSpPr txBox="1"/>
          <p:nvPr/>
        </p:nvSpPr>
        <p:spPr>
          <a:xfrm>
            <a:off x="6312024" y="3156720"/>
            <a:ext cx="1973617" cy="70788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34.5 m</a:t>
            </a:r>
            <a:r>
              <a:rPr lang="en-US" sz="4000" b="1" baseline="30000" dirty="0">
                <a:solidFill>
                  <a:schemeClr val="accent4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54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Resonance laser ionization Early days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CD20BE-6FE9-DE27-E4F7-B5730AB29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11" y="3734934"/>
            <a:ext cx="3111004" cy="2333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F4A508-B2B4-3991-1159-B7F66B78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 onwards – RILIS goes to “on-call” 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8257E-DC51-1A8B-9CB2-5343D41E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A7558-F424-8678-201B-9D5B2B1A130F}"/>
              </a:ext>
            </a:extLst>
          </p:cNvPr>
          <p:cNvSpPr txBox="1"/>
          <p:nvPr/>
        </p:nvSpPr>
        <p:spPr>
          <a:xfrm>
            <a:off x="609600" y="1165091"/>
            <a:ext cx="6926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Machine protection system installed early 2014 </a:t>
            </a: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RILIS goes fully on-call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laser for non-resonant ionization (Blaze, the laser to rule them 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Installation of “Reference Area”: automated laser beam stabilization and beam parameter observation published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Grating </a:t>
            </a:r>
            <a:r>
              <a:rPr lang="en-US" dirty="0" err="1"/>
              <a:t>Ti:Sa</a:t>
            </a:r>
            <a:r>
              <a:rPr lang="en-US" dirty="0"/>
              <a:t> laser installation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8AA44-830E-530B-8DEE-B8D540C0A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212976"/>
            <a:ext cx="3982211" cy="298665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E5BD7-AF27-65CF-001A-459E0588C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926043"/>
            <a:ext cx="4553216" cy="3478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AAB9A5-AE90-5C6A-ADBF-34D4FF2C1A6A}"/>
              </a:ext>
            </a:extLst>
          </p:cNvPr>
          <p:cNvSpPr txBox="1"/>
          <p:nvPr/>
        </p:nvSpPr>
        <p:spPr>
          <a:xfrm>
            <a:off x="8040216" y="4875504"/>
            <a:ext cx="3672408" cy="120032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2015 highlight: </a:t>
            </a:r>
            <a:r>
              <a:rPr lang="en-US" dirty="0"/>
              <a:t>VAD(L)IS used for in-source spectroscopy </a:t>
            </a:r>
            <a:r>
              <a:rPr lang="en-US" dirty="0">
                <a:sym typeface="Wingdings" pitchFamily="2" charset="2"/>
              </a:rPr>
              <a:t> Hg odd-even staggering end determined</a:t>
            </a:r>
            <a:endParaRPr lang="en-US" dirty="0"/>
          </a:p>
        </p:txBody>
      </p:sp>
      <p:pic>
        <p:nvPicPr>
          <p:cNvPr id="11" name="Picture 10" descr="A picture containing text, screenshot, circle&#10;&#10;Description automatically generated">
            <a:extLst>
              <a:ext uri="{FF2B5EF4-FFF2-40B4-BE49-F238E27FC236}">
                <a16:creationId xmlns:a16="http://schemas.microsoft.com/office/drawing/2014/main" id="{2E7CE612-0193-C337-4DB4-6430237959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4"/>
          <a:stretch/>
        </p:blipFill>
        <p:spPr>
          <a:xfrm>
            <a:off x="8184231" y="949629"/>
            <a:ext cx="3453183" cy="38225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3FEF88-F418-4AA6-F419-CC1699273EF8}"/>
              </a:ext>
            </a:extLst>
          </p:cNvPr>
          <p:cNvSpPr txBox="1"/>
          <p:nvPr/>
        </p:nvSpPr>
        <p:spPr>
          <a:xfrm>
            <a:off x="4436165" y="6434976"/>
            <a:ext cx="6575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solidFill>
                  <a:srgbClr val="222222"/>
                </a:solidFill>
                <a:effectLst/>
              </a:rPr>
              <a:t>Marsh, B.A., Day Goodacre, T., Sels, S. </a:t>
            </a:r>
            <a:r>
              <a:rPr lang="en-GB" sz="1400" b="0" i="1" u="none" strike="noStrike" dirty="0">
                <a:solidFill>
                  <a:srgbClr val="222222"/>
                </a:solidFill>
                <a:effectLst/>
              </a:rPr>
              <a:t>et al.</a:t>
            </a:r>
            <a:r>
              <a:rPr lang="en-GB" sz="1400" b="0" i="0" u="none" strike="noStrike" dirty="0">
                <a:solidFill>
                  <a:srgbClr val="222222"/>
                </a:solidFill>
                <a:effectLst/>
              </a:rPr>
              <a:t> </a:t>
            </a:r>
            <a:r>
              <a:rPr lang="en-GB" sz="1400" b="0" i="1" u="none" strike="noStrike" dirty="0">
                <a:solidFill>
                  <a:srgbClr val="222222"/>
                </a:solidFill>
                <a:effectLst/>
              </a:rPr>
              <a:t>Nature Phys</a:t>
            </a:r>
            <a:r>
              <a:rPr lang="en-GB" sz="1400" b="0" i="0" u="none" strike="noStrike" dirty="0">
                <a:solidFill>
                  <a:srgbClr val="222222"/>
                </a:solidFill>
                <a:effectLst/>
              </a:rPr>
              <a:t> </a:t>
            </a:r>
            <a:r>
              <a:rPr lang="en-GB" sz="1400" b="1" i="0" u="none" strike="noStrike" dirty="0">
                <a:solidFill>
                  <a:srgbClr val="222222"/>
                </a:solidFill>
                <a:effectLst/>
              </a:rPr>
              <a:t>14</a:t>
            </a:r>
            <a:r>
              <a:rPr lang="en-GB" sz="1400" b="0" i="0" u="none" strike="noStrike" dirty="0">
                <a:solidFill>
                  <a:srgbClr val="222222"/>
                </a:solidFill>
                <a:effectLst/>
              </a:rPr>
              <a:t>, 1163–1167 (2018)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00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4E76-82F5-6E8C-6452-4CEA45AB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until LS2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4046E-F512-BAFC-DD10-E8D04529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A81AF-AC23-F5C6-0452-EAA8C0773331}"/>
              </a:ext>
            </a:extLst>
          </p:cNvPr>
          <p:cNvSpPr txBox="1"/>
          <p:nvPr/>
        </p:nvSpPr>
        <p:spPr>
          <a:xfrm>
            <a:off x="580362" y="1401248"/>
            <a:ext cx="61338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9A3D9"/>
                </a:solidFill>
              </a:rPr>
              <a:t>Consistently providing &gt;50% of all ISOLDE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On-call is the stablished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Elements ionized with RILIS: 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In-source laser spectroscopy on Au, At, Po, Hg, Bi, 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</a:t>
            </a:r>
            <a:r>
              <a:rPr lang="en-US" dirty="0" err="1"/>
              <a:t>Edgewave</a:t>
            </a:r>
            <a:r>
              <a:rPr lang="en-US" dirty="0"/>
              <a:t> laser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Installation of seeded ring cavity for high-resolution spectroscopy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</a:t>
            </a:r>
            <a:r>
              <a:rPr lang="en-US" dirty="0" err="1"/>
              <a:t>Ti:Sa</a:t>
            </a:r>
            <a:r>
              <a:rPr lang="en-US" dirty="0"/>
              <a:t> pump lasers (2018) with water feature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Scheme development for faster switches and more </a:t>
            </a:r>
            <a:r>
              <a:rPr lang="en-US" dirty="0" err="1"/>
              <a:t>Ti:Sa</a:t>
            </a:r>
            <a:r>
              <a:rPr lang="en-US" dirty="0"/>
              <a:t>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0813297-C389-8631-639B-F4A877F41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r="6725"/>
          <a:stretch>
            <a:fillRect/>
          </a:stretch>
        </p:blipFill>
        <p:spPr bwMode="auto">
          <a:xfrm rot="5400000">
            <a:off x="6256063" y="1550500"/>
            <a:ext cx="3817675" cy="317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7EF98C4-891B-4EE6-5998-8162AF95DEF4}"/>
              </a:ext>
            </a:extLst>
          </p:cNvPr>
          <p:cNvGrpSpPr/>
          <p:nvPr/>
        </p:nvGrpSpPr>
        <p:grpSpPr>
          <a:xfrm>
            <a:off x="596767" y="4434967"/>
            <a:ext cx="3580404" cy="1921384"/>
            <a:chOff x="415370" y="4237237"/>
            <a:chExt cx="3580404" cy="19213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55EEED-6857-2AEE-AFC8-576073E8C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70" y="4237237"/>
              <a:ext cx="3417501" cy="192138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DCF0B2-DDBB-9430-592A-C3483BFCE9B0}"/>
                </a:ext>
              </a:extLst>
            </p:cNvPr>
            <p:cNvSpPr txBox="1"/>
            <p:nvPr/>
          </p:nvSpPr>
          <p:spPr>
            <a:xfrm>
              <a:off x="2906018" y="4605811"/>
              <a:ext cx="10897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4"/>
                  </a:solidFill>
                </a:rPr>
                <a:t>Making laser fountains…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A0EE6EE-50B4-A356-160E-65928A8F0A44}"/>
              </a:ext>
            </a:extLst>
          </p:cNvPr>
          <p:cNvSpPr txBox="1"/>
          <p:nvPr/>
        </p:nvSpPr>
        <p:spPr>
          <a:xfrm>
            <a:off x="4262605" y="5404574"/>
            <a:ext cx="4503301" cy="92333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2018 highlight: </a:t>
            </a:r>
            <a:r>
              <a:rPr lang="en-US" dirty="0"/>
              <a:t>First Ac beam at ISOLDE </a:t>
            </a:r>
            <a:r>
              <a:rPr lang="en-US" dirty="0">
                <a:sym typeface="Wingdings" pitchFamily="2" charset="2"/>
              </a:rPr>
              <a:t> creation of LISA Marie Curie training network followed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A53115-B007-6FAB-B69A-DAB8DDD0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1805" b="8889"/>
          <a:stretch/>
        </p:blipFill>
        <p:spPr>
          <a:xfrm>
            <a:off x="9318671" y="3690173"/>
            <a:ext cx="2821126" cy="2666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970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F4654-DCEF-E1DC-78B8-FF66AA72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post LS2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8D459-E233-2463-9801-D06A8E348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8493429-58A1-48B9-E351-A5A08E6A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2" y="1174488"/>
            <a:ext cx="6828148" cy="5015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95261C-F8EF-6A7F-FB5C-A6F730924364}"/>
              </a:ext>
            </a:extLst>
          </p:cNvPr>
          <p:cNvSpPr txBox="1"/>
          <p:nvPr/>
        </p:nvSpPr>
        <p:spPr>
          <a:xfrm>
            <a:off x="580363" y="1401248"/>
            <a:ext cx="5083590" cy="461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 new dye lasers (</a:t>
            </a:r>
            <a:r>
              <a:rPr lang="en-US" dirty="0" err="1"/>
              <a:t>Liopstar</a:t>
            </a:r>
            <a:r>
              <a:rPr lang="en-US" dirty="0"/>
              <a:t>) to replace 1 Credo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Construction of new frequency mixing unit to remove setup constraints in UV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New, independent reference area for HRS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2021 (June-November): &gt; 1600h of RILIS (excluding setup time)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2022: &gt;2600h (excluding setup time)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2023: &gt; 1100h (and counting…)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New beams</a:t>
            </a:r>
            <a:r>
              <a:rPr lang="en-US" dirty="0"/>
              <a:t>: Pu, Np (above target mass!)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51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FA932-ABA3-54DC-C22F-318AC64F0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going ”really” high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8CDC1-C9CE-7EC0-91F0-409AA9E60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23</a:t>
            </a:r>
          </a:p>
        </p:txBody>
      </p:sp>
      <p:pic>
        <p:nvPicPr>
          <p:cNvPr id="7" name="Picture 6" descr="A picture containing screenshot, LEGO&#10;&#10;Description automatically generated">
            <a:extLst>
              <a:ext uri="{FF2B5EF4-FFF2-40B4-BE49-F238E27FC236}">
                <a16:creationId xmlns:a16="http://schemas.microsoft.com/office/drawing/2014/main" id="{173F8D69-6EB3-782A-30E0-FCF0550D7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618" y="1153687"/>
            <a:ext cx="4454053" cy="28770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2553E2-8254-CB46-0FC0-DEBFEB8475C2}"/>
              </a:ext>
            </a:extLst>
          </p:cNvPr>
          <p:cNvSpPr txBox="1"/>
          <p:nvPr/>
        </p:nvSpPr>
        <p:spPr>
          <a:xfrm>
            <a:off x="580362" y="1401248"/>
            <a:ext cx="6811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2022: First on-line run with PI-LIST for 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Seeded </a:t>
            </a:r>
            <a:r>
              <a:rPr lang="en-US" dirty="0" err="1"/>
              <a:t>Ti:Sa</a:t>
            </a:r>
            <a:r>
              <a:rPr lang="en-US" dirty="0"/>
              <a:t> ring cavity used (</a:t>
            </a:r>
            <a:r>
              <a:rPr lang="en-US" dirty="0" err="1"/>
              <a:t>cw</a:t>
            </a:r>
            <a:r>
              <a:rPr lang="en-US" dirty="0"/>
              <a:t> light provided by CRIS)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 of Ac up to 231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Technique well suited for studies of low-yield isotopes (ions/s detection)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B8E2CF8F-8FA5-9F6C-3EDB-B05E796EA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29" y="2924944"/>
            <a:ext cx="4805097" cy="3316102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EC2B53FE-77D8-8B5B-A69F-ABEE26FDAA3B}"/>
              </a:ext>
            </a:extLst>
          </p:cNvPr>
          <p:cNvSpPr/>
          <p:nvPr/>
        </p:nvSpPr>
        <p:spPr>
          <a:xfrm>
            <a:off x="4943872" y="3853588"/>
            <a:ext cx="232645" cy="2095692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B741F-604B-D1B3-1501-037F60E71A2C}"/>
              </a:ext>
            </a:extLst>
          </p:cNvPr>
          <p:cNvSpPr txBox="1"/>
          <p:nvPr/>
        </p:nvSpPr>
        <p:spPr>
          <a:xfrm rot="16200000">
            <a:off x="4785507" y="4718088"/>
            <a:ext cx="12003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Ring laser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EE2C3242-16B1-4519-54B8-8F95BC73CCCC}"/>
              </a:ext>
            </a:extLst>
          </p:cNvPr>
          <p:cNvSpPr/>
          <p:nvPr/>
        </p:nvSpPr>
        <p:spPr>
          <a:xfrm>
            <a:off x="4943872" y="2924944"/>
            <a:ext cx="262609" cy="792371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85573A-61FE-E241-0BBE-2929A6EEDB26}"/>
              </a:ext>
            </a:extLst>
          </p:cNvPr>
          <p:cNvSpPr txBox="1"/>
          <p:nvPr/>
        </p:nvSpPr>
        <p:spPr>
          <a:xfrm rot="16200000">
            <a:off x="5190957" y="2866007"/>
            <a:ext cx="127815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Dual </a:t>
            </a:r>
            <a:r>
              <a:rPr lang="en-US" dirty="0" err="1">
                <a:solidFill>
                  <a:srgbClr val="FF0000"/>
                </a:solidFill>
              </a:rPr>
              <a:t>ethalon</a:t>
            </a:r>
            <a:r>
              <a:rPr lang="en-US" dirty="0">
                <a:solidFill>
                  <a:srgbClr val="FF0000"/>
                </a:solidFill>
              </a:rPr>
              <a:t> laser (800MHz++)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A6563C-E1FD-C8EE-E4A9-6BCDDFC79FF4}"/>
              </a:ext>
            </a:extLst>
          </p:cNvPr>
          <p:cNvSpPr txBox="1"/>
          <p:nvPr/>
        </p:nvSpPr>
        <p:spPr>
          <a:xfrm>
            <a:off x="6063113" y="4072082"/>
            <a:ext cx="5649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2023: campaign launched for yield determination of lanthanides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Rich physics program foreseen in this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RILIS can selectively ionize: elements, isotopes &amp; isomers!*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62F03-D4BD-84EF-CFDF-AA448BCA6431}"/>
              </a:ext>
            </a:extLst>
          </p:cNvPr>
          <p:cNvSpPr txBox="1"/>
          <p:nvPr/>
        </p:nvSpPr>
        <p:spPr>
          <a:xfrm>
            <a:off x="8616280" y="6538913"/>
            <a:ext cx="2664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 If you don’t care that you loose yield…</a:t>
            </a:r>
          </a:p>
        </p:txBody>
      </p:sp>
    </p:spTree>
    <p:extLst>
      <p:ext uri="{BB962C8B-B14F-4D97-AF65-F5344CB8AC3E}">
        <p14:creationId xmlns:p14="http://schemas.microsoft.com/office/powerpoint/2010/main" val="15044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C32F3-B1B5-CB4E-D175-3198F4AE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pre and post LS3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071BB-04E8-F6C0-F16D-42620687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F4DD6-EDD0-A039-0CD8-576D87CD40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245522"/>
            <a:ext cx="7574631" cy="482190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2024 – a year unlike any before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New methods for ion beam delivery (molecular dissociation, state preparation, in-trap decay and molecular formation, 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TISD – multiple campaigns, many working towards new physics proposals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CERN’s Physics Beyond Colliders</a:t>
            </a:r>
            <a:r>
              <a:rPr lang="en-US" sz="1800" dirty="0">
                <a:sym typeface="Wingdings" pitchFamily="2" charset="2"/>
              </a:rPr>
              <a:t> tasked to develop new beams (new collaboration in the making “</a:t>
            </a:r>
            <a:r>
              <a:rPr lang="en-US" sz="1800" dirty="0" err="1">
                <a:sym typeface="Wingdings" pitchFamily="2" charset="2"/>
              </a:rPr>
              <a:t>FunSy</a:t>
            </a:r>
            <a:r>
              <a:rPr lang="en-US" sz="1800" dirty="0">
                <a:sym typeface="Wingdings" pitchFamily="2" charset="2"/>
              </a:rPr>
              <a:t>”)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Restructured section, taking over full ISOLDE ion source development and ion beam manipulation with YOL2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More people, more responsibility, more opportunities!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D3BFF8-7A52-0A23-459A-B1460ECA6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33493"/>
            <a:ext cx="2381534" cy="71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ocument with text on it&#10;&#10;AI-generated content may be incorrect.">
            <a:extLst>
              <a:ext uri="{FF2B5EF4-FFF2-40B4-BE49-F238E27FC236}">
                <a16:creationId xmlns:a16="http://schemas.microsoft.com/office/drawing/2014/main" id="{11665C03-73B7-2DAF-C669-5EE545C7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3710589"/>
            <a:ext cx="3416450" cy="1183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-up of a document&#10;&#10;AI-generated content may be incorrect.">
            <a:extLst>
              <a:ext uri="{FF2B5EF4-FFF2-40B4-BE49-F238E27FC236}">
                <a16:creationId xmlns:a16="http://schemas.microsoft.com/office/drawing/2014/main" id="{0187604A-119C-53D8-2CC3-53E49D131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744" y="2165376"/>
            <a:ext cx="3416450" cy="1425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close-up of a document&#10;&#10;AI-generated content may be incorrect.">
            <a:extLst>
              <a:ext uri="{FF2B5EF4-FFF2-40B4-BE49-F238E27FC236}">
                <a16:creationId xmlns:a16="http://schemas.microsoft.com/office/drawing/2014/main" id="{2827D3D9-12C3-5F55-8D26-7E0359DC0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732" y="710966"/>
            <a:ext cx="3343822" cy="1214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document with black text&#10;&#10;AI-generated content may be incorrect.">
            <a:extLst>
              <a:ext uri="{FF2B5EF4-FFF2-40B4-BE49-F238E27FC236}">
                <a16:creationId xmlns:a16="http://schemas.microsoft.com/office/drawing/2014/main" id="{8293D0B0-191E-9866-6064-C74976B5F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460" y="4725144"/>
            <a:ext cx="3689784" cy="1425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D9FA1A-273F-6F53-32C8-C58C180BB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75" y="4825105"/>
            <a:ext cx="3689784" cy="1322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040DE16D-EA4E-A168-6230-11AE743D4B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256" y="4963931"/>
            <a:ext cx="3371299" cy="1322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432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048AB-FB61-B9B0-A214-9DE6F4CC3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ISOLDE production &amp; beams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8BD85A-9204-99D6-68B7-C9E29142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Picture 7" descr="A green and yellow pen&#10;&#10;AI-generated content may be incorrect.">
            <a:extLst>
              <a:ext uri="{FF2B5EF4-FFF2-40B4-BE49-F238E27FC236}">
                <a16:creationId xmlns:a16="http://schemas.microsoft.com/office/drawing/2014/main" id="{BBD2735D-D3EE-2255-9EC0-DCE74F261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" y="1282337"/>
            <a:ext cx="7231039" cy="4440111"/>
          </a:xfrm>
          <a:prstGeom prst="rect">
            <a:avLst/>
          </a:prstGeom>
        </p:spPr>
      </p:pic>
      <p:pic>
        <p:nvPicPr>
          <p:cNvPr id="6" name="Picture 5" descr="A screen shot of a graph&#10;&#10;AI-generated content may be incorrect.">
            <a:extLst>
              <a:ext uri="{FF2B5EF4-FFF2-40B4-BE49-F238E27FC236}">
                <a16:creationId xmlns:a16="http://schemas.microsoft.com/office/drawing/2014/main" id="{820928A1-9181-B956-8B7A-BED8948E5E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54" t="11454"/>
          <a:stretch/>
        </p:blipFill>
        <p:spPr>
          <a:xfrm>
            <a:off x="4500311" y="1991288"/>
            <a:ext cx="7231038" cy="4354537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44028D2B-C7BF-23C1-65DD-30F22CA4FB4A}"/>
              </a:ext>
            </a:extLst>
          </p:cNvPr>
          <p:cNvSpPr/>
          <p:nvPr/>
        </p:nvSpPr>
        <p:spPr bwMode="auto">
          <a:xfrm>
            <a:off x="5303912" y="3356992"/>
            <a:ext cx="1080120" cy="576064"/>
          </a:xfrm>
          <a:prstGeom prst="mathNotEqual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326BE7-250B-210C-E7DC-3E7AD3E7DE7A}"/>
              </a:ext>
            </a:extLst>
          </p:cNvPr>
          <p:cNvSpPr txBox="1"/>
          <p:nvPr/>
        </p:nvSpPr>
        <p:spPr>
          <a:xfrm>
            <a:off x="514224" y="1529623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Producing isotopes does NOT always mean we can also extract them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E82F01-DC56-CDAE-7A80-6A0A5A39BE03}"/>
              </a:ext>
            </a:extLst>
          </p:cNvPr>
          <p:cNvSpPr txBox="1"/>
          <p:nvPr/>
        </p:nvSpPr>
        <p:spPr>
          <a:xfrm>
            <a:off x="8176193" y="4965101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Laser schemes (often) exist anyway – we can develop schemes with stable samples…</a:t>
            </a:r>
          </a:p>
        </p:txBody>
      </p:sp>
    </p:spTree>
    <p:extLst>
      <p:ext uri="{BB962C8B-B14F-4D97-AF65-F5344CB8AC3E}">
        <p14:creationId xmlns:p14="http://schemas.microsoft.com/office/powerpoint/2010/main" val="7907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82147-CE6C-13A0-54C5-0F397FF1E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beams (for now)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8912-D976-D47B-2D77-99A837D2A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24B2CE-31EB-B8DD-B02D-B10CC8E5185D}"/>
              </a:ext>
            </a:extLst>
          </p:cNvPr>
          <p:cNvGrpSpPr/>
          <p:nvPr/>
        </p:nvGrpSpPr>
        <p:grpSpPr>
          <a:xfrm>
            <a:off x="874153" y="1082038"/>
            <a:ext cx="10221663" cy="5274313"/>
            <a:chOff x="1314453" y="1179023"/>
            <a:chExt cx="9559432" cy="49326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309BF9-0838-87A2-8362-82CA88943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14453" y="1179023"/>
              <a:ext cx="9559432" cy="493260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994196-D9A3-75FF-6040-C9175C5E92DC}"/>
                </a:ext>
              </a:extLst>
            </p:cNvPr>
            <p:cNvSpPr/>
            <p:nvPr/>
          </p:nvSpPr>
          <p:spPr bwMode="auto">
            <a:xfrm>
              <a:off x="3060435" y="1556792"/>
              <a:ext cx="4187693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u="sng" dirty="0">
                  <a:solidFill>
                    <a:schemeClr val="accent4"/>
                  </a:solidFill>
                </a:rPr>
                <a:t>44 Elements</a:t>
              </a:r>
              <a:endParaRPr lang="en-US" b="1" u="sng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383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6B50E-EEAA-85FA-AF81-FA5B4A6D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scheme database – please contribute!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A14707-4401-105B-C4AC-9A1936D3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6973E1C5-039B-9567-97E3-C09A86B101E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257800" cy="4351338"/>
          </a:xfrm>
          <a:prstGeom prst="rect">
            <a:avLst/>
          </a:prstGeom>
        </p:spPr>
        <p:txBody>
          <a:bodyPr/>
          <a:lstStyle>
            <a:lvl1pPr marL="225425" indent="-225425" algn="l" eaLnBrk="1" hangingPunct="1">
              <a:lnSpc>
                <a:spcPct val="100000"/>
              </a:lnSpc>
              <a:spcBef>
                <a:spcPts val="900"/>
              </a:spcBef>
              <a:buClr>
                <a:srgbClr val="5AA3D9"/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eaLnBrk="1" hangingPunct="1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eaLnBrk="1" hangingPunct="1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eaLnBrk="1" hangingPunct="1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eaLnBrk="1" hangingPunct="1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eaLnBrk="1" hangingPunct="1">
              <a:spcBef>
                <a:spcPts val="0"/>
              </a:spcBef>
              <a:buClr>
                <a:schemeClr val="accent5"/>
              </a:buClr>
              <a:buFont typeface="Arial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eaLnBrk="1" hangingPunct="1">
              <a:spcBef>
                <a:spcPts val="0"/>
              </a:spcBef>
              <a:buClr>
                <a:schemeClr val="accent6"/>
              </a:buClr>
              <a:buSzPct val="100000"/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eaLnBrk="1" hangingPunct="1">
              <a:spcBef>
                <a:spcPts val="0"/>
              </a:spcBef>
              <a:buClr>
                <a:schemeClr val="accent6"/>
              </a:buClr>
              <a:buFont typeface="Arial"/>
              <a:buChar char="▪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eaLnBrk="1" hangingPunct="1">
              <a:spcBef>
                <a:spcPts val="0"/>
              </a:spcBef>
              <a:buClr>
                <a:schemeClr val="accent6"/>
              </a:buClr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New online database for laser </a:t>
            </a:r>
            <a:r>
              <a:rPr lang="en-US" dirty="0" err="1"/>
              <a:t>ionisation</a:t>
            </a:r>
            <a:r>
              <a:rPr lang="en-US" dirty="0"/>
              <a:t> schemes!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Found here: 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 </a:t>
            </a:r>
            <a:r>
              <a:rPr lang="en-GB" dirty="0">
                <a:latin typeface="Aptos" panose="020B0004020202020204" pitchFamily="34" charset="0"/>
                <a:hlinkClick r:id="rId2" tooltip="https://rims-code.github.io"/>
              </a:rPr>
              <a:t>https://rims-code.github.io</a:t>
            </a:r>
            <a:endParaRPr lang="en-US" dirty="0"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latin typeface="Aptos" panose="020B0004020202020204" pitchFamily="34" charset="0"/>
              </a:rPr>
              <a:t>Or use the QR code!</a:t>
            </a:r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6D7E3EB-CA86-0DD4-58FE-346E95E93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017" y="2011680"/>
            <a:ext cx="3511043" cy="352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376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27C872-03AE-4744-9081-E381BAD9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D696CB-F9DA-B046-A3B5-A3381B81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operation</a:t>
            </a:r>
          </a:p>
        </p:txBody>
      </p:sp>
    </p:spTree>
    <p:extLst>
      <p:ext uri="{BB962C8B-B14F-4D97-AF65-F5344CB8AC3E}">
        <p14:creationId xmlns:p14="http://schemas.microsoft.com/office/powerpoint/2010/main" val="950552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7603D-2A1C-7E4A-B02B-D21BA67B4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RILIS run -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A1473-CC03-C34E-B1C6-4E10EABC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29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F45C6D6-61E4-5C42-B6BD-4CB7CEE24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851483"/>
              </p:ext>
            </p:extLst>
          </p:nvPr>
        </p:nvGraphicFramePr>
        <p:xfrm>
          <a:off x="623392" y="2298359"/>
          <a:ext cx="10969138" cy="943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2FA23B8-34A2-D644-A45F-699178D4D8AD}"/>
              </a:ext>
            </a:extLst>
          </p:cNvPr>
          <p:cNvSpPr txBox="1"/>
          <p:nvPr/>
        </p:nvSpPr>
        <p:spPr>
          <a:xfrm>
            <a:off x="1045033" y="4377878"/>
            <a:ext cx="462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1-3 days depending on the wavelengths and lasers used in previous run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FC7AD8CC-BC88-454D-817C-006E505CAA81}"/>
              </a:ext>
            </a:extLst>
          </p:cNvPr>
          <p:cNvSpPr/>
          <p:nvPr/>
        </p:nvSpPr>
        <p:spPr bwMode="auto">
          <a:xfrm rot="5400000">
            <a:off x="2901731" y="963944"/>
            <a:ext cx="915930" cy="5472608"/>
          </a:xfrm>
          <a:prstGeom prst="rightBrace">
            <a:avLst>
              <a:gd name="adj1" fmla="val 65745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C08BB7B8-A0E0-754E-BF61-6F5965F4564E}"/>
              </a:ext>
            </a:extLst>
          </p:cNvPr>
          <p:cNvSpPr/>
          <p:nvPr/>
        </p:nvSpPr>
        <p:spPr bwMode="auto">
          <a:xfrm rot="5400000">
            <a:off x="7510243" y="1909165"/>
            <a:ext cx="915930" cy="3600400"/>
          </a:xfrm>
          <a:prstGeom prst="rightBrace">
            <a:avLst>
              <a:gd name="adj1" fmla="val 65745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C9AEA-B805-2340-8EB3-9F07FF5F2E11}"/>
              </a:ext>
            </a:extLst>
          </p:cNvPr>
          <p:cNvSpPr txBox="1"/>
          <p:nvPr/>
        </p:nvSpPr>
        <p:spPr>
          <a:xfrm>
            <a:off x="6401028" y="4377878"/>
            <a:ext cx="3206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½ -1 day depending on the element and ion beam setup status</a:t>
            </a:r>
          </a:p>
        </p:txBody>
      </p:sp>
    </p:spTree>
    <p:extLst>
      <p:ext uri="{BB962C8B-B14F-4D97-AF65-F5344CB8AC3E}">
        <p14:creationId xmlns:p14="http://schemas.microsoft.com/office/powerpoint/2010/main" val="144077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755CDEA-E934-DD45-B894-66726E844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CA399E-2FE0-704F-94B9-6C22364D0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DE914B-204E-5048-AB17-36883A324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6ADE54-8FF0-1249-AB09-B8720FA35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A4F0F5-B392-A04D-82F1-AAC09F63A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36B1CF-C6E2-A04D-BF32-193C98D81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10" grpId="0"/>
      <p:bldP spid="13" grpId="0" animBg="1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2A6813E-7984-0A50-2BA5-EED5B19E81ED}"/>
              </a:ext>
            </a:extLst>
          </p:cNvPr>
          <p:cNvCxnSpPr>
            <a:cxnSpLocks/>
            <a:endCxn id="80" idx="0"/>
          </p:cNvCxnSpPr>
          <p:nvPr/>
        </p:nvCxnSpPr>
        <p:spPr bwMode="auto">
          <a:xfrm flipH="1">
            <a:off x="9167081" y="3318141"/>
            <a:ext cx="582" cy="428107"/>
          </a:xfrm>
          <a:prstGeom prst="line">
            <a:avLst/>
          </a:prstGeom>
          <a:ln w="4445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9C833D3-01DB-20D5-9699-45398448CBA9}"/>
              </a:ext>
            </a:extLst>
          </p:cNvPr>
          <p:cNvCxnSpPr>
            <a:cxnSpLocks/>
          </p:cNvCxnSpPr>
          <p:nvPr/>
        </p:nvCxnSpPr>
        <p:spPr bwMode="auto">
          <a:xfrm>
            <a:off x="11059866" y="2807534"/>
            <a:ext cx="0" cy="504560"/>
          </a:xfrm>
          <a:prstGeom prst="line">
            <a:avLst/>
          </a:prstGeom>
          <a:ln w="4445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C89D99D0-721F-1597-32B6-7175A5A76A01}"/>
              </a:ext>
            </a:extLst>
          </p:cNvPr>
          <p:cNvCxnSpPr>
            <a:cxnSpLocks/>
          </p:cNvCxnSpPr>
          <p:nvPr/>
        </p:nvCxnSpPr>
        <p:spPr bwMode="auto">
          <a:xfrm>
            <a:off x="9949632" y="3651978"/>
            <a:ext cx="4837" cy="1688082"/>
          </a:xfrm>
          <a:prstGeom prst="line">
            <a:avLst/>
          </a:prstGeom>
          <a:ln w="4445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Tunable lasers and spectroscopy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3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BF679E2-DE56-C402-7C9B-A173DF18BDCD}"/>
              </a:ext>
            </a:extLst>
          </p:cNvPr>
          <p:cNvGrpSpPr/>
          <p:nvPr/>
        </p:nvGrpSpPr>
        <p:grpSpPr>
          <a:xfrm>
            <a:off x="132478" y="2110030"/>
            <a:ext cx="11659406" cy="2363550"/>
            <a:chOff x="132478" y="2031068"/>
            <a:chExt cx="11659406" cy="236355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3E6D88A-F18B-5FFA-7880-C83ACB63758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331" y="3233132"/>
              <a:ext cx="11528699" cy="6047"/>
            </a:xfrm>
            <a:prstGeom prst="line">
              <a:avLst/>
            </a:prstGeom>
            <a:ln w="698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D2F630-D0EB-0381-51AE-C74C84789402}"/>
                </a:ext>
              </a:extLst>
            </p:cNvPr>
            <p:cNvGrpSpPr/>
            <p:nvPr/>
          </p:nvGrpSpPr>
          <p:grpSpPr>
            <a:xfrm>
              <a:off x="6395078" y="2872489"/>
              <a:ext cx="727332" cy="727332"/>
              <a:chOff x="6009139" y="1772816"/>
              <a:chExt cx="727332" cy="72733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DC6FC26-2B2D-D3FF-7415-EB294E4BEEDF}"/>
                  </a:ext>
                </a:extLst>
              </p:cNvPr>
              <p:cNvSpPr/>
              <p:nvPr/>
            </p:nvSpPr>
            <p:spPr bwMode="auto">
              <a:xfrm>
                <a:off x="6009139" y="1772816"/>
                <a:ext cx="727332" cy="72733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5328693-335E-6C74-5E7D-87B398418AAD}"/>
                  </a:ext>
                </a:extLst>
              </p:cNvPr>
              <p:cNvGrpSpPr/>
              <p:nvPr/>
            </p:nvGrpSpPr>
            <p:grpSpPr>
              <a:xfrm>
                <a:off x="6023992" y="1848450"/>
                <a:ext cx="697627" cy="576064"/>
                <a:chOff x="6816080" y="1848450"/>
                <a:chExt cx="697627" cy="576064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4DD08A2-1398-A2BC-C957-1AF071386F43}"/>
                    </a:ext>
                  </a:extLst>
                </p:cNvPr>
                <p:cNvSpPr/>
                <p:nvPr/>
              </p:nvSpPr>
              <p:spPr bwMode="auto">
                <a:xfrm>
                  <a:off x="6876861" y="184845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4F6F377-0163-D6A8-7166-5C66CBEFE150}"/>
                    </a:ext>
                  </a:extLst>
                </p:cNvPr>
                <p:cNvSpPr txBox="1"/>
                <p:nvPr/>
              </p:nvSpPr>
              <p:spPr>
                <a:xfrm>
                  <a:off x="6816080" y="19518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1974</a:t>
                  </a: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73BF429-E108-F4E5-65D4-E3D5D16282B6}"/>
                </a:ext>
              </a:extLst>
            </p:cNvPr>
            <p:cNvGrpSpPr/>
            <p:nvPr/>
          </p:nvGrpSpPr>
          <p:grpSpPr>
            <a:xfrm>
              <a:off x="5315358" y="2872489"/>
              <a:ext cx="727332" cy="727332"/>
              <a:chOff x="6009139" y="1772816"/>
              <a:chExt cx="727332" cy="72733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3B564E3-EFB1-6B57-B11E-253CF70BE34D}"/>
                  </a:ext>
                </a:extLst>
              </p:cNvPr>
              <p:cNvSpPr/>
              <p:nvPr/>
            </p:nvSpPr>
            <p:spPr bwMode="auto">
              <a:xfrm>
                <a:off x="6009139" y="1772816"/>
                <a:ext cx="727332" cy="727332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36CEC4E-0BB1-A002-3D01-C57B3475316D}"/>
                  </a:ext>
                </a:extLst>
              </p:cNvPr>
              <p:cNvGrpSpPr/>
              <p:nvPr/>
            </p:nvGrpSpPr>
            <p:grpSpPr>
              <a:xfrm>
                <a:off x="6023992" y="1848450"/>
                <a:ext cx="697627" cy="576064"/>
                <a:chOff x="6816080" y="1848450"/>
                <a:chExt cx="697627" cy="576064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088E76DE-6C14-50FE-9A1B-54A732009FFE}"/>
                    </a:ext>
                  </a:extLst>
                </p:cNvPr>
                <p:cNvSpPr/>
                <p:nvPr/>
              </p:nvSpPr>
              <p:spPr bwMode="auto">
                <a:xfrm>
                  <a:off x="6876861" y="184845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21E6BBF-40C6-8030-A02C-3AA6D69476D2}"/>
                    </a:ext>
                  </a:extLst>
                </p:cNvPr>
                <p:cNvSpPr txBox="1"/>
                <p:nvPr/>
              </p:nvSpPr>
              <p:spPr>
                <a:xfrm>
                  <a:off x="6816080" y="19518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75000"/>
                        </a:schemeClr>
                      </a:solidFill>
                    </a:rPr>
                    <a:t>1972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AE51BCF-9FC6-8756-DAF8-EEFD8FD4236F}"/>
                </a:ext>
              </a:extLst>
            </p:cNvPr>
            <p:cNvGrpSpPr/>
            <p:nvPr/>
          </p:nvGrpSpPr>
          <p:grpSpPr>
            <a:xfrm>
              <a:off x="4379638" y="2872489"/>
              <a:ext cx="727332" cy="727332"/>
              <a:chOff x="6009139" y="1772816"/>
              <a:chExt cx="727332" cy="72733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7AE1D59-D4F7-2730-10D3-7E14C2D97BA8}"/>
                  </a:ext>
                </a:extLst>
              </p:cNvPr>
              <p:cNvSpPr/>
              <p:nvPr/>
            </p:nvSpPr>
            <p:spPr bwMode="auto">
              <a:xfrm>
                <a:off x="6009139" y="1772816"/>
                <a:ext cx="727332" cy="72733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DC5FFF3-487D-29D6-D804-28C2CD590393}"/>
                  </a:ext>
                </a:extLst>
              </p:cNvPr>
              <p:cNvGrpSpPr/>
              <p:nvPr/>
            </p:nvGrpSpPr>
            <p:grpSpPr>
              <a:xfrm>
                <a:off x="6023992" y="1848450"/>
                <a:ext cx="697627" cy="576064"/>
                <a:chOff x="6816080" y="1848450"/>
                <a:chExt cx="697627" cy="576064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16D15496-E101-F531-151E-8084FD1C846C}"/>
                    </a:ext>
                  </a:extLst>
                </p:cNvPr>
                <p:cNvSpPr/>
                <p:nvPr/>
              </p:nvSpPr>
              <p:spPr bwMode="auto">
                <a:xfrm>
                  <a:off x="6876861" y="184845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67E4205-FBCA-A25D-D025-3A994B3E79DB}"/>
                    </a:ext>
                  </a:extLst>
                </p:cNvPr>
                <p:cNvSpPr txBox="1"/>
                <p:nvPr/>
              </p:nvSpPr>
              <p:spPr>
                <a:xfrm>
                  <a:off x="6816080" y="19518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1971</a:t>
                  </a:r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A0C3D9-549F-4B4F-CDE4-FFDA9B5242A4}"/>
                </a:ext>
              </a:extLst>
            </p:cNvPr>
            <p:cNvGrpSpPr/>
            <p:nvPr/>
          </p:nvGrpSpPr>
          <p:grpSpPr>
            <a:xfrm>
              <a:off x="3443918" y="2872489"/>
              <a:ext cx="727332" cy="727332"/>
              <a:chOff x="6009139" y="1772816"/>
              <a:chExt cx="727332" cy="72733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42F05E9-5AD1-8095-6227-5AE521C2CA40}"/>
                  </a:ext>
                </a:extLst>
              </p:cNvPr>
              <p:cNvSpPr/>
              <p:nvPr/>
            </p:nvSpPr>
            <p:spPr bwMode="auto">
              <a:xfrm>
                <a:off x="6009139" y="1772816"/>
                <a:ext cx="727332" cy="72733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8BD040F-F980-E2BC-1C3F-61C131477639}"/>
                  </a:ext>
                </a:extLst>
              </p:cNvPr>
              <p:cNvGrpSpPr/>
              <p:nvPr/>
            </p:nvGrpSpPr>
            <p:grpSpPr>
              <a:xfrm>
                <a:off x="6023992" y="1848450"/>
                <a:ext cx="697627" cy="576064"/>
                <a:chOff x="6816080" y="1848450"/>
                <a:chExt cx="697627" cy="576064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3F37705-4A9D-6419-4674-9DC9357088E5}"/>
                    </a:ext>
                  </a:extLst>
                </p:cNvPr>
                <p:cNvSpPr/>
                <p:nvPr/>
              </p:nvSpPr>
              <p:spPr bwMode="auto">
                <a:xfrm>
                  <a:off x="6876861" y="184845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D749241-3275-F22D-5EAE-48C3D63D2FCE}"/>
                    </a:ext>
                  </a:extLst>
                </p:cNvPr>
                <p:cNvSpPr txBox="1"/>
                <p:nvPr/>
              </p:nvSpPr>
              <p:spPr>
                <a:xfrm>
                  <a:off x="6816080" y="19518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1970</a:t>
                  </a: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CFF2689-6E4D-054D-1BC4-DDC06436C34A}"/>
                </a:ext>
              </a:extLst>
            </p:cNvPr>
            <p:cNvGrpSpPr/>
            <p:nvPr/>
          </p:nvGrpSpPr>
          <p:grpSpPr>
            <a:xfrm>
              <a:off x="2076198" y="2872489"/>
              <a:ext cx="727332" cy="727332"/>
              <a:chOff x="6009139" y="1772816"/>
              <a:chExt cx="727332" cy="72733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607AFA0-CE6A-3EB1-BC1D-942E8674F30F}"/>
                  </a:ext>
                </a:extLst>
              </p:cNvPr>
              <p:cNvSpPr/>
              <p:nvPr/>
            </p:nvSpPr>
            <p:spPr bwMode="auto">
              <a:xfrm>
                <a:off x="6009139" y="1772816"/>
                <a:ext cx="727332" cy="727332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E32EE07-F399-4D7A-AF33-7594745C2871}"/>
                  </a:ext>
                </a:extLst>
              </p:cNvPr>
              <p:cNvGrpSpPr/>
              <p:nvPr/>
            </p:nvGrpSpPr>
            <p:grpSpPr>
              <a:xfrm>
                <a:off x="6023992" y="1848450"/>
                <a:ext cx="697627" cy="576064"/>
                <a:chOff x="6816080" y="1848450"/>
                <a:chExt cx="697627" cy="576064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D6F2DB29-C830-162E-4A1D-F799955B8D03}"/>
                    </a:ext>
                  </a:extLst>
                </p:cNvPr>
                <p:cNvSpPr/>
                <p:nvPr/>
              </p:nvSpPr>
              <p:spPr bwMode="auto">
                <a:xfrm>
                  <a:off x="6876861" y="184845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F88D980-890D-4C46-F175-44835B0693A1}"/>
                    </a:ext>
                  </a:extLst>
                </p:cNvPr>
                <p:cNvSpPr txBox="1"/>
                <p:nvPr/>
              </p:nvSpPr>
              <p:spPr>
                <a:xfrm>
                  <a:off x="6816080" y="19518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75000"/>
                        </a:schemeClr>
                      </a:solidFill>
                    </a:rPr>
                    <a:t>1966</a:t>
                  </a:r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AA20B68-BC04-829D-9093-D58B10CEFD89}"/>
                </a:ext>
              </a:extLst>
            </p:cNvPr>
            <p:cNvGrpSpPr/>
            <p:nvPr/>
          </p:nvGrpSpPr>
          <p:grpSpPr>
            <a:xfrm>
              <a:off x="132478" y="2872489"/>
              <a:ext cx="727332" cy="727332"/>
              <a:chOff x="6009139" y="1772816"/>
              <a:chExt cx="727332" cy="72733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FE2A3EE-6BCA-89AA-9E6D-5B0E434742E7}"/>
                  </a:ext>
                </a:extLst>
              </p:cNvPr>
              <p:cNvSpPr/>
              <p:nvPr/>
            </p:nvSpPr>
            <p:spPr bwMode="auto">
              <a:xfrm>
                <a:off x="6009139" y="1772816"/>
                <a:ext cx="727332" cy="727332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24762B21-E8D8-EDF9-6C8B-4D1755466DE2}"/>
                  </a:ext>
                </a:extLst>
              </p:cNvPr>
              <p:cNvGrpSpPr/>
              <p:nvPr/>
            </p:nvGrpSpPr>
            <p:grpSpPr>
              <a:xfrm>
                <a:off x="6023992" y="1848450"/>
                <a:ext cx="697627" cy="576064"/>
                <a:chOff x="6816080" y="1848450"/>
                <a:chExt cx="697627" cy="576064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B79617A-E47C-9C2B-83EE-05A2174CA819}"/>
                    </a:ext>
                  </a:extLst>
                </p:cNvPr>
                <p:cNvSpPr/>
                <p:nvPr/>
              </p:nvSpPr>
              <p:spPr bwMode="auto">
                <a:xfrm>
                  <a:off x="6876861" y="184845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CA26253-7FA9-666E-8CB4-4D3901F095D9}"/>
                    </a:ext>
                  </a:extLst>
                </p:cNvPr>
                <p:cNvSpPr txBox="1"/>
                <p:nvPr/>
              </p:nvSpPr>
              <p:spPr>
                <a:xfrm>
                  <a:off x="6816080" y="19518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75000"/>
                        </a:schemeClr>
                      </a:solidFill>
                    </a:rPr>
                    <a:t>1958</a:t>
                  </a: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F3AFEFA-6FED-7057-6C78-D96E7E0D6526}"/>
                </a:ext>
              </a:extLst>
            </p:cNvPr>
            <p:cNvGrpSpPr/>
            <p:nvPr/>
          </p:nvGrpSpPr>
          <p:grpSpPr>
            <a:xfrm>
              <a:off x="9562518" y="2872489"/>
              <a:ext cx="727332" cy="727332"/>
              <a:chOff x="6009139" y="1772816"/>
              <a:chExt cx="727332" cy="727332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F22F9D1-495F-A256-5A1E-B3F362F5DD60}"/>
                  </a:ext>
                </a:extLst>
              </p:cNvPr>
              <p:cNvSpPr/>
              <p:nvPr/>
            </p:nvSpPr>
            <p:spPr bwMode="auto">
              <a:xfrm>
                <a:off x="6009139" y="1772816"/>
                <a:ext cx="727332" cy="72733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1653ECD-293F-8376-9851-510E015E0F94}"/>
                  </a:ext>
                </a:extLst>
              </p:cNvPr>
              <p:cNvGrpSpPr/>
              <p:nvPr/>
            </p:nvGrpSpPr>
            <p:grpSpPr>
              <a:xfrm>
                <a:off x="6023992" y="1848450"/>
                <a:ext cx="697627" cy="576064"/>
                <a:chOff x="6816080" y="1848450"/>
                <a:chExt cx="697627" cy="576064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661050F-569B-9C1F-E1BD-A7A8419273B5}"/>
                    </a:ext>
                  </a:extLst>
                </p:cNvPr>
                <p:cNvSpPr/>
                <p:nvPr/>
              </p:nvSpPr>
              <p:spPr bwMode="auto">
                <a:xfrm>
                  <a:off x="6876861" y="184845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AC7D0A8-899C-7235-3643-1BED627B417F}"/>
                    </a:ext>
                  </a:extLst>
                </p:cNvPr>
                <p:cNvSpPr txBox="1"/>
                <p:nvPr/>
              </p:nvSpPr>
              <p:spPr>
                <a:xfrm>
                  <a:off x="6816080" y="19518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1985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FA423FC-DDFB-1865-8886-55FFA74A9F17}"/>
                </a:ext>
              </a:extLst>
            </p:cNvPr>
            <p:cNvGrpSpPr/>
            <p:nvPr/>
          </p:nvGrpSpPr>
          <p:grpSpPr>
            <a:xfrm>
              <a:off x="10682081" y="2031068"/>
              <a:ext cx="742511" cy="727332"/>
              <a:chOff x="6098004" y="238844"/>
              <a:chExt cx="742511" cy="72733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BBEA0A2-EACD-915C-0315-4D30C1C3960F}"/>
                  </a:ext>
                </a:extLst>
              </p:cNvPr>
              <p:cNvSpPr/>
              <p:nvPr/>
            </p:nvSpPr>
            <p:spPr bwMode="auto">
              <a:xfrm>
                <a:off x="6105593" y="238844"/>
                <a:ext cx="727332" cy="727332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1BAC43D-2138-A79B-807E-6F1C2ED690BC}"/>
                  </a:ext>
                </a:extLst>
              </p:cNvPr>
              <p:cNvGrpSpPr/>
              <p:nvPr/>
            </p:nvGrpSpPr>
            <p:grpSpPr>
              <a:xfrm>
                <a:off x="6098004" y="314478"/>
                <a:ext cx="742511" cy="576064"/>
                <a:chOff x="6890092" y="314478"/>
                <a:chExt cx="742511" cy="576064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6C801244-F94E-A14F-050F-D30F4FB34BB5}"/>
                    </a:ext>
                  </a:extLst>
                </p:cNvPr>
                <p:cNvSpPr/>
                <p:nvPr/>
              </p:nvSpPr>
              <p:spPr bwMode="auto">
                <a:xfrm>
                  <a:off x="6973315" y="314478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5D92DE-DB68-A2F0-6488-E3F81EC2E7D8}"/>
                    </a:ext>
                  </a:extLst>
                </p:cNvPr>
                <p:cNvSpPr txBox="1"/>
                <p:nvPr/>
              </p:nvSpPr>
              <p:spPr>
                <a:xfrm>
                  <a:off x="6890092" y="417844"/>
                  <a:ext cx="742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1">
                          <a:lumMod val="75000"/>
                        </a:schemeClr>
                      </a:solidFill>
                    </a:rPr>
                    <a:t>1990s</a:t>
                  </a: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7937F8A-4EA4-C33F-A2C0-877DF3A33A25}"/>
                </a:ext>
              </a:extLst>
            </p:cNvPr>
            <p:cNvGrpSpPr/>
            <p:nvPr/>
          </p:nvGrpSpPr>
          <p:grpSpPr>
            <a:xfrm>
              <a:off x="11064552" y="2872489"/>
              <a:ext cx="727332" cy="727332"/>
              <a:chOff x="5711453" y="1772816"/>
              <a:chExt cx="727332" cy="727332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7BB5287-FCCA-C05F-3829-048CB7D6DF0D}"/>
                  </a:ext>
                </a:extLst>
              </p:cNvPr>
              <p:cNvSpPr/>
              <p:nvPr/>
            </p:nvSpPr>
            <p:spPr bwMode="auto">
              <a:xfrm>
                <a:off x="5711453" y="1772816"/>
                <a:ext cx="727332" cy="72733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D7AEB24-D785-E717-960A-3B3F8FAE546C}"/>
                  </a:ext>
                </a:extLst>
              </p:cNvPr>
              <p:cNvGrpSpPr/>
              <p:nvPr/>
            </p:nvGrpSpPr>
            <p:grpSpPr>
              <a:xfrm>
                <a:off x="5726306" y="1848450"/>
                <a:ext cx="697627" cy="576064"/>
                <a:chOff x="6518394" y="1848450"/>
                <a:chExt cx="697627" cy="576064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B9F9DCE-3520-F70F-B979-E05DC727D96C}"/>
                    </a:ext>
                  </a:extLst>
                </p:cNvPr>
                <p:cNvSpPr/>
                <p:nvPr/>
              </p:nvSpPr>
              <p:spPr bwMode="auto">
                <a:xfrm>
                  <a:off x="6579175" y="184845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DDDA2AE-9E8E-D951-C935-8330635C2734}"/>
                    </a:ext>
                  </a:extLst>
                </p:cNvPr>
                <p:cNvSpPr txBox="1"/>
                <p:nvPr/>
              </p:nvSpPr>
              <p:spPr>
                <a:xfrm>
                  <a:off x="6518394" y="19518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1990</a:t>
                  </a:r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6810854-BEA2-3871-485A-CD6B89F53404}"/>
                </a:ext>
              </a:extLst>
            </p:cNvPr>
            <p:cNvGrpSpPr/>
            <p:nvPr/>
          </p:nvGrpSpPr>
          <p:grpSpPr>
            <a:xfrm>
              <a:off x="8050798" y="2872489"/>
              <a:ext cx="727332" cy="727332"/>
              <a:chOff x="6009139" y="1772816"/>
              <a:chExt cx="727332" cy="727332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440D163-6F3E-C822-397D-C7C71458F9BC}"/>
                  </a:ext>
                </a:extLst>
              </p:cNvPr>
              <p:cNvSpPr/>
              <p:nvPr/>
            </p:nvSpPr>
            <p:spPr bwMode="auto">
              <a:xfrm>
                <a:off x="6009139" y="1772816"/>
                <a:ext cx="727332" cy="727332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1566BA-9899-B161-7692-73D494E7AF6C}"/>
                  </a:ext>
                </a:extLst>
              </p:cNvPr>
              <p:cNvGrpSpPr/>
              <p:nvPr/>
            </p:nvGrpSpPr>
            <p:grpSpPr>
              <a:xfrm>
                <a:off x="6023992" y="1848450"/>
                <a:ext cx="697627" cy="576064"/>
                <a:chOff x="6816080" y="1848450"/>
                <a:chExt cx="697627" cy="576064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E2F412-F909-755A-EC33-50C4618DA8DB}"/>
                    </a:ext>
                  </a:extLst>
                </p:cNvPr>
                <p:cNvSpPr/>
                <p:nvPr/>
              </p:nvSpPr>
              <p:spPr bwMode="auto">
                <a:xfrm>
                  <a:off x="6876861" y="184845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4920E62-1875-FAEC-FE69-903B6AAC257E}"/>
                    </a:ext>
                  </a:extLst>
                </p:cNvPr>
                <p:cNvSpPr txBox="1"/>
                <p:nvPr/>
              </p:nvSpPr>
              <p:spPr>
                <a:xfrm>
                  <a:off x="6816080" y="1951816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75000"/>
                        </a:schemeClr>
                      </a:solidFill>
                    </a:rPr>
                    <a:t>1980</a:t>
                  </a: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DAA19B5-D0B0-C117-4089-5F719E85C40F}"/>
                </a:ext>
              </a:extLst>
            </p:cNvPr>
            <p:cNvGrpSpPr/>
            <p:nvPr/>
          </p:nvGrpSpPr>
          <p:grpSpPr>
            <a:xfrm>
              <a:off x="8795826" y="3667286"/>
              <a:ext cx="742511" cy="727332"/>
              <a:chOff x="5952238" y="3270316"/>
              <a:chExt cx="742511" cy="727332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9B17833-3290-6163-6E78-443437E6B4BE}"/>
                  </a:ext>
                </a:extLst>
              </p:cNvPr>
              <p:cNvSpPr/>
              <p:nvPr/>
            </p:nvSpPr>
            <p:spPr bwMode="auto">
              <a:xfrm>
                <a:off x="5959827" y="3270316"/>
                <a:ext cx="727332" cy="72733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575EFB17-7A76-5F7A-85E7-05AE43004C9C}"/>
                  </a:ext>
                </a:extLst>
              </p:cNvPr>
              <p:cNvGrpSpPr/>
              <p:nvPr/>
            </p:nvGrpSpPr>
            <p:grpSpPr>
              <a:xfrm>
                <a:off x="5952238" y="3345950"/>
                <a:ext cx="742511" cy="576064"/>
                <a:chOff x="6744326" y="3345950"/>
                <a:chExt cx="742511" cy="576064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998306C2-AFCD-18AF-A737-48654E369FFD}"/>
                    </a:ext>
                  </a:extLst>
                </p:cNvPr>
                <p:cNvSpPr/>
                <p:nvPr/>
              </p:nvSpPr>
              <p:spPr bwMode="auto">
                <a:xfrm>
                  <a:off x="6827549" y="334595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10EA100A-1DBE-6D9C-0BDA-69BCB54D0178}"/>
                    </a:ext>
                  </a:extLst>
                </p:cNvPr>
                <p:cNvSpPr txBox="1"/>
                <p:nvPr/>
              </p:nvSpPr>
              <p:spPr>
                <a:xfrm>
                  <a:off x="6744326" y="3449316"/>
                  <a:ext cx="74251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accent4"/>
                      </a:solidFill>
                    </a:rPr>
                    <a:t>1980s</a:t>
                  </a:r>
                </a:p>
              </p:txBody>
            </p:sp>
          </p:grpSp>
        </p:grp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42510C9-B885-3FB5-1DE0-31CA0C14F8B7}"/>
              </a:ext>
            </a:extLst>
          </p:cNvPr>
          <p:cNvCxnSpPr>
            <a:cxnSpLocks/>
          </p:cNvCxnSpPr>
          <p:nvPr/>
        </p:nvCxnSpPr>
        <p:spPr bwMode="auto">
          <a:xfrm>
            <a:off x="496144" y="2110160"/>
            <a:ext cx="0" cy="898298"/>
          </a:xfrm>
          <a:prstGeom prst="line">
            <a:avLst/>
          </a:prstGeom>
          <a:ln w="4445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D982548-2BCC-E775-0D67-423BB73C4461}"/>
              </a:ext>
            </a:extLst>
          </p:cNvPr>
          <p:cNvCxnSpPr>
            <a:cxnSpLocks/>
          </p:cNvCxnSpPr>
          <p:nvPr/>
        </p:nvCxnSpPr>
        <p:spPr bwMode="auto">
          <a:xfrm>
            <a:off x="2439864" y="2480732"/>
            <a:ext cx="0" cy="527726"/>
          </a:xfrm>
          <a:prstGeom prst="line">
            <a:avLst/>
          </a:prstGeom>
          <a:ln w="4445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3058275-8595-496E-6B43-64F57E79702A}"/>
              </a:ext>
            </a:extLst>
          </p:cNvPr>
          <p:cNvCxnSpPr>
            <a:cxnSpLocks/>
          </p:cNvCxnSpPr>
          <p:nvPr/>
        </p:nvCxnSpPr>
        <p:spPr bwMode="auto">
          <a:xfrm>
            <a:off x="3807584" y="3624007"/>
            <a:ext cx="7332" cy="1527818"/>
          </a:xfrm>
          <a:prstGeom prst="line">
            <a:avLst/>
          </a:prstGeom>
          <a:ln w="4445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CA86207-4C70-C995-5A2A-23CE575896BC}"/>
              </a:ext>
            </a:extLst>
          </p:cNvPr>
          <p:cNvCxnSpPr>
            <a:cxnSpLocks/>
          </p:cNvCxnSpPr>
          <p:nvPr/>
        </p:nvCxnSpPr>
        <p:spPr bwMode="auto">
          <a:xfrm>
            <a:off x="5679023" y="2352410"/>
            <a:ext cx="0" cy="656048"/>
          </a:xfrm>
          <a:prstGeom prst="line">
            <a:avLst/>
          </a:prstGeom>
          <a:ln w="4445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B1EC5B7-50FE-B6F4-F8F2-95B48B0936B9}"/>
              </a:ext>
            </a:extLst>
          </p:cNvPr>
          <p:cNvCxnSpPr/>
          <p:nvPr/>
        </p:nvCxnSpPr>
        <p:spPr bwMode="auto">
          <a:xfrm>
            <a:off x="8400256" y="2516209"/>
            <a:ext cx="0" cy="491824"/>
          </a:xfrm>
          <a:prstGeom prst="line">
            <a:avLst/>
          </a:prstGeom>
          <a:ln w="44450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BA5A812-5807-4B21-D36D-0CE85689832E}"/>
              </a:ext>
            </a:extLst>
          </p:cNvPr>
          <p:cNvCxnSpPr>
            <a:cxnSpLocks/>
          </p:cNvCxnSpPr>
          <p:nvPr/>
        </p:nvCxnSpPr>
        <p:spPr bwMode="auto">
          <a:xfrm>
            <a:off x="6758744" y="3651978"/>
            <a:ext cx="4837" cy="1688082"/>
          </a:xfrm>
          <a:prstGeom prst="line">
            <a:avLst/>
          </a:prstGeom>
          <a:ln w="4445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7F1D27C-E3FD-1D60-B683-A4FDA99F0F18}"/>
              </a:ext>
            </a:extLst>
          </p:cNvPr>
          <p:cNvCxnSpPr>
            <a:cxnSpLocks/>
          </p:cNvCxnSpPr>
          <p:nvPr/>
        </p:nvCxnSpPr>
        <p:spPr bwMode="auto">
          <a:xfrm>
            <a:off x="4743304" y="3664210"/>
            <a:ext cx="0" cy="588365"/>
          </a:xfrm>
          <a:prstGeom prst="line">
            <a:avLst/>
          </a:prstGeom>
          <a:ln w="4445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237F6975-35E3-C909-B264-6C436EA95622}"/>
              </a:ext>
            </a:extLst>
          </p:cNvPr>
          <p:cNvSpPr txBox="1"/>
          <p:nvPr/>
        </p:nvSpPr>
        <p:spPr>
          <a:xfrm>
            <a:off x="157608" y="1586940"/>
            <a:ext cx="241230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Invention of the LASER </a:t>
            </a:r>
          </a:p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(A. Schawlow &amp; C. Townes)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91F191A-B3ED-6210-9FFF-72DE2BF341A9}"/>
              </a:ext>
            </a:extLst>
          </p:cNvPr>
          <p:cNvSpPr txBox="1"/>
          <p:nvPr/>
        </p:nvSpPr>
        <p:spPr bwMode="auto">
          <a:xfrm>
            <a:off x="1149582" y="2229280"/>
            <a:ext cx="2580563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Development of first widely tunable dye laser (M.  Spaeth)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01266E1-19B8-8D4C-5C80-051F6535D2EC}"/>
              </a:ext>
            </a:extLst>
          </p:cNvPr>
          <p:cNvSpPr txBox="1"/>
          <p:nvPr/>
        </p:nvSpPr>
        <p:spPr bwMode="auto">
          <a:xfrm>
            <a:off x="2482005" y="4882266"/>
            <a:ext cx="2665821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Absorption laser spectroscopy with tunable lasers (T. </a:t>
            </a:r>
            <a:r>
              <a:rPr lang="en-GB" sz="1400" dirty="0" err="1">
                <a:solidFill>
                  <a:schemeClr val="accent4">
                    <a:lumMod val="75000"/>
                  </a:schemeClr>
                </a:solidFill>
              </a:rPr>
              <a:t>Hänsch</a:t>
            </a:r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F9CAF68-0573-FD8C-66A3-00AA6FAA6314}"/>
              </a:ext>
            </a:extLst>
          </p:cNvPr>
          <p:cNvSpPr txBox="1"/>
          <p:nvPr/>
        </p:nvSpPr>
        <p:spPr bwMode="auto">
          <a:xfrm>
            <a:off x="3901093" y="4236676"/>
            <a:ext cx="3071563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USSR: 2-step laser ionization of Rb (R. </a:t>
            </a:r>
            <a:r>
              <a:rPr lang="en-GB" sz="1400" dirty="0" err="1">
                <a:solidFill>
                  <a:schemeClr val="accent4">
                    <a:lumMod val="75000"/>
                  </a:schemeClr>
                </a:solidFill>
              </a:rPr>
              <a:t>Ambartsumyan</a:t>
            </a:r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, V. </a:t>
            </a:r>
            <a:r>
              <a:rPr lang="en-GB" sz="1400" dirty="0" err="1">
                <a:solidFill>
                  <a:schemeClr val="accent4">
                    <a:lumMod val="75000"/>
                  </a:schemeClr>
                </a:solidFill>
              </a:rPr>
              <a:t>Letokhov</a:t>
            </a:r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51BD0BF-7E1C-77EF-186B-ADA6BFE1A294}"/>
              </a:ext>
            </a:extLst>
          </p:cNvPr>
          <p:cNvSpPr txBox="1"/>
          <p:nvPr/>
        </p:nvSpPr>
        <p:spPr bwMode="auto">
          <a:xfrm>
            <a:off x="4755102" y="1924303"/>
            <a:ext cx="184784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NB tunable dye laser (T.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</a:rPr>
              <a:t>Hänsch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186D77F-C355-2ECC-A46A-F6E674622B62}"/>
              </a:ext>
            </a:extLst>
          </p:cNvPr>
          <p:cNvSpPr txBox="1"/>
          <p:nvPr/>
        </p:nvSpPr>
        <p:spPr bwMode="auto">
          <a:xfrm>
            <a:off x="5471161" y="5340060"/>
            <a:ext cx="2579637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USA: resonance ionization spectroscopy of He (G. Hurst)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16552CB-6FE3-09A1-5CB6-55AF04EEA336}"/>
              </a:ext>
            </a:extLst>
          </p:cNvPr>
          <p:cNvSpPr txBox="1"/>
          <p:nvPr/>
        </p:nvSpPr>
        <p:spPr bwMode="auto">
          <a:xfrm>
            <a:off x="7442922" y="2389416"/>
            <a:ext cx="1909188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First (CW)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</a:rPr>
              <a:t>TiSa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 laser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C730FF2-FB4D-F775-62CB-5F76C24CAB4A}"/>
              </a:ext>
            </a:extLst>
          </p:cNvPr>
          <p:cNvSpPr txBox="1"/>
          <p:nvPr/>
        </p:nvSpPr>
        <p:spPr bwMode="auto">
          <a:xfrm>
            <a:off x="7877262" y="4475922"/>
            <a:ext cx="2579637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Development of Resonance Ionization Mass Spectroscopy RIMS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E87F5BC-1757-D214-B409-EC20648E2F0D}"/>
              </a:ext>
            </a:extLst>
          </p:cNvPr>
          <p:cNvSpPr txBox="1"/>
          <p:nvPr/>
        </p:nvSpPr>
        <p:spPr bwMode="auto">
          <a:xfrm>
            <a:off x="10098742" y="1584203"/>
            <a:ext cx="1909188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Development of pulsed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</a:rPr>
              <a:t>TiSa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</a:rPr>
              <a:t> lasers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6A272CA-0B2A-A8BC-EA96-67511B39C4F5}"/>
              </a:ext>
            </a:extLst>
          </p:cNvPr>
          <p:cNvSpPr txBox="1"/>
          <p:nvPr/>
        </p:nvSpPr>
        <p:spPr bwMode="auto">
          <a:xfrm>
            <a:off x="8702496" y="5354052"/>
            <a:ext cx="2579637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Proposal to use laser ion source at ISOLDE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8E93DFA-4905-7AD8-1375-243C3376BD1E}"/>
              </a:ext>
            </a:extLst>
          </p:cNvPr>
          <p:cNvCxnSpPr>
            <a:cxnSpLocks/>
          </p:cNvCxnSpPr>
          <p:nvPr/>
        </p:nvCxnSpPr>
        <p:spPr bwMode="auto">
          <a:xfrm>
            <a:off x="11424592" y="3631065"/>
            <a:ext cx="0" cy="588365"/>
          </a:xfrm>
          <a:prstGeom prst="line">
            <a:avLst/>
          </a:prstGeom>
          <a:ln w="4445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BE9C9786-F78A-F336-2C89-13AFADFC1283}"/>
              </a:ext>
            </a:extLst>
          </p:cNvPr>
          <p:cNvSpPr txBox="1"/>
          <p:nvPr/>
        </p:nvSpPr>
        <p:spPr bwMode="auto">
          <a:xfrm>
            <a:off x="10106339" y="3882969"/>
            <a:ext cx="2003441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n-GB" sz="1400" dirty="0">
                <a:solidFill>
                  <a:schemeClr val="accent4">
                    <a:lumMod val="75000"/>
                  </a:schemeClr>
                </a:solidFill>
              </a:rPr>
              <a:t>Laser ion source at IRIS, </a:t>
            </a:r>
            <a:r>
              <a:rPr lang="en-GB" sz="1400" dirty="0" err="1">
                <a:solidFill>
                  <a:schemeClr val="accent4">
                    <a:lumMod val="75000"/>
                  </a:schemeClr>
                </a:solidFill>
              </a:rPr>
              <a:t>Gatchina</a:t>
            </a:r>
            <a:endParaRPr lang="en-GB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5F86A-A549-2229-445F-D61FEE141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C85B-DE92-7F06-6D02-CDF1B9D3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RILIS run – real life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1D093-ED78-FD4D-F650-8EA80C06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CF861-6815-8A52-9A5C-91E6FC7F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85" y="1176109"/>
            <a:ext cx="4841260" cy="489016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0CB3BA-15AE-DF2F-C0E9-1559D9578C30}"/>
              </a:ext>
            </a:extLst>
          </p:cNvPr>
          <p:cNvSpPr txBox="1">
            <a:spLocks/>
          </p:cNvSpPr>
          <p:nvPr/>
        </p:nvSpPr>
        <p:spPr>
          <a:xfrm>
            <a:off x="6126692" y="1484587"/>
            <a:ext cx="5585932" cy="4581686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marL="225425" indent="-225425" algn="l" eaLnBrk="1" hangingPunct="1">
              <a:lnSpc>
                <a:spcPct val="100000"/>
              </a:lnSpc>
              <a:spcBef>
                <a:spcPts val="900"/>
              </a:spcBef>
              <a:buClr>
                <a:srgbClr val="5AA3D9"/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eaLnBrk="1" hangingPunct="1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eaLnBrk="1" hangingPunct="1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eaLnBrk="1" hangingPunct="1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eaLnBrk="1" hangingPunct="1">
              <a:lnSpc>
                <a:spcPct val="100000"/>
              </a:lnSpc>
              <a:spcBef>
                <a:spcPts val="900"/>
              </a:spcBef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3000" b="0" i="0">
                <a:solidFill>
                  <a:srgbClr val="4D4D4D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eaLnBrk="1" hangingPunct="1">
              <a:spcBef>
                <a:spcPts val="0"/>
              </a:spcBef>
              <a:buClr>
                <a:schemeClr val="accent5"/>
              </a:buClr>
              <a:buFont typeface="Arial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eaLnBrk="1" hangingPunct="1">
              <a:spcBef>
                <a:spcPts val="0"/>
              </a:spcBef>
              <a:buClr>
                <a:schemeClr val="accent6"/>
              </a:buClr>
              <a:buSzPct val="100000"/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eaLnBrk="1" hangingPunct="1">
              <a:spcBef>
                <a:spcPts val="0"/>
              </a:spcBef>
              <a:buClr>
                <a:schemeClr val="accent6"/>
              </a:buClr>
              <a:buFont typeface="Arial"/>
              <a:buChar char="▪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eaLnBrk="1" hangingPunct="1">
              <a:spcBef>
                <a:spcPts val="0"/>
              </a:spcBef>
              <a:buClr>
                <a:schemeClr val="accent6"/>
              </a:buClr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59A3D9"/>
                </a:solidFill>
              </a:rPr>
              <a:t>22</a:t>
            </a:r>
            <a:r>
              <a:rPr lang="en-US" sz="2000" dirty="0"/>
              <a:t> experiments requiring laser ionized species at ISOLDE  </a:t>
            </a:r>
          </a:p>
          <a:p>
            <a:r>
              <a:rPr lang="en-US" sz="2000" b="1" dirty="0">
                <a:solidFill>
                  <a:srgbClr val="59A3D9"/>
                </a:solidFill>
              </a:rPr>
              <a:t>20</a:t>
            </a:r>
            <a:r>
              <a:rPr lang="en-US" sz="2000" dirty="0"/>
              <a:t> collections at MELISSA (medical isotopes)</a:t>
            </a:r>
          </a:p>
          <a:p>
            <a:r>
              <a:rPr lang="en-US" sz="2000" b="1" dirty="0">
                <a:solidFill>
                  <a:srgbClr val="59A3D9"/>
                </a:solidFill>
              </a:rPr>
              <a:t>60%</a:t>
            </a:r>
            <a:r>
              <a:rPr lang="en-US" sz="2000" dirty="0"/>
              <a:t> of campaigns throughout the running period and winter physics</a:t>
            </a:r>
          </a:p>
          <a:p>
            <a:r>
              <a:rPr lang="en-US" sz="2000" dirty="0"/>
              <a:t>Cl, Dy, In, Zn, Se, Ga, Au, Mg, Ca, Sn, Cd, Sb, Tm, Lu, Ho, Hg, Sr, Al, Be, Ac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 x 3:00 am Chiller substitution</a:t>
            </a:r>
            <a:endParaRPr lang="en-US" sz="2000" b="1" u="sng" dirty="0"/>
          </a:p>
          <a:p>
            <a:r>
              <a:rPr lang="en-US" sz="2000" dirty="0"/>
              <a:t>1 x LIST/PI-LIST campaign (</a:t>
            </a:r>
            <a:r>
              <a:rPr lang="en-US" sz="2000" b="1" dirty="0">
                <a:solidFill>
                  <a:schemeClr val="accent2"/>
                </a:solidFill>
              </a:rPr>
              <a:t>Tm/Lu</a:t>
            </a:r>
            <a:r>
              <a:rPr lang="en-US" sz="2000" dirty="0"/>
              <a:t>)</a:t>
            </a:r>
          </a:p>
          <a:p>
            <a:r>
              <a:rPr lang="en-US" sz="2000" dirty="0"/>
              <a:t>1 x 12-hour LIST target construction and change</a:t>
            </a:r>
          </a:p>
          <a:p>
            <a:r>
              <a:rPr lang="en-US" sz="2000" dirty="0"/>
              <a:t>1 x In-source spectroscopy campaign (</a:t>
            </a:r>
            <a:r>
              <a:rPr lang="en-US" sz="2000" b="1" dirty="0">
                <a:solidFill>
                  <a:schemeClr val="accent2"/>
                </a:solidFill>
              </a:rPr>
              <a:t>Hg</a:t>
            </a:r>
            <a:r>
              <a:rPr lang="en-US" sz="2000" dirty="0"/>
              <a:t>)</a:t>
            </a:r>
          </a:p>
          <a:p>
            <a:r>
              <a:rPr lang="en-US" sz="2000" dirty="0"/>
              <a:t>Many collaborative efforts with </a:t>
            </a:r>
            <a:r>
              <a:rPr lang="en-US" sz="2000" b="1" dirty="0"/>
              <a:t>TISD/ISOLTRAP/IDS</a:t>
            </a:r>
          </a:p>
        </p:txBody>
      </p:sp>
    </p:spTree>
    <p:extLst>
      <p:ext uri="{BB962C8B-B14F-4D97-AF65-F5344CB8AC3E}">
        <p14:creationId xmlns:p14="http://schemas.microsoft.com/office/powerpoint/2010/main" val="189601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A90DB-836C-3379-78E3-73FA0AF3B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49951-FD88-FF78-D0BC-C38A3203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RILIS run – real life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F4CC7-6FD1-E2E7-3C16-8E9F0B6B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31</a:t>
            </a:fld>
            <a:endParaRPr lang="en-US" dirty="0"/>
          </a:p>
        </p:txBody>
      </p:sp>
      <p:pic>
        <p:nvPicPr>
          <p:cNvPr id="11" name="Picture 10" descr="A screenshot of a calendar&#10;&#10;AI-generated content may be incorrect.">
            <a:extLst>
              <a:ext uri="{FF2B5EF4-FFF2-40B4-BE49-F238E27FC236}">
                <a16:creationId xmlns:a16="http://schemas.microsoft.com/office/drawing/2014/main" id="{AC8C458B-34F6-B554-C26F-B824C1054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508220"/>
            <a:ext cx="5979404" cy="3557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4AAD8-7A7C-35C8-1D78-57A6832F6D36}"/>
              </a:ext>
            </a:extLst>
          </p:cNvPr>
          <p:cNvSpPr txBox="1"/>
          <p:nvPr/>
        </p:nvSpPr>
        <p:spPr>
          <a:xfrm>
            <a:off x="6589005" y="1311793"/>
            <a:ext cx="5419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parallel setups as schedule rarely takes into account the fact that RILIS is needed already for initial 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time (TISD) usually scheduled on weekends and holidays (when nobody else wants the 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planning crucial to reduce setup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(almost) no room for failure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6F5FC2-D2F6-35DD-A3AA-4C2D46BAA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769" y="3636344"/>
            <a:ext cx="4822304" cy="285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7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AB045-F816-F547-88C3-A5FF87F4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lasers with chillers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6A8C3-8A3D-7F48-A249-BD4FF7AC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A8EEF-BE24-1B4A-9B60-4FF2CCC2414E}"/>
              </a:ext>
            </a:extLst>
          </p:cNvPr>
          <p:cNvSpPr txBox="1"/>
          <p:nvPr/>
        </p:nvSpPr>
        <p:spPr>
          <a:xfrm>
            <a:off x="430129" y="1204521"/>
            <a:ext cx="5873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x Photonics (varying performance)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x </a:t>
            </a:r>
            <a:r>
              <a:rPr lang="en-US" dirty="0" err="1"/>
              <a:t>Ti:Sa</a:t>
            </a:r>
            <a:r>
              <a:rPr lang="en-US" dirty="0"/>
              <a:t>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1x </a:t>
            </a:r>
            <a:r>
              <a:rPr lang="en-US" dirty="0" err="1"/>
              <a:t>Edgewave</a:t>
            </a:r>
            <a:r>
              <a:rPr lang="en-US" dirty="0"/>
              <a:t>: &gt; 8 years old (no warranty)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x CW diode lasers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1x CW </a:t>
            </a:r>
            <a:r>
              <a:rPr lang="en-US" dirty="0" err="1"/>
              <a:t>TiSa</a:t>
            </a:r>
            <a:r>
              <a:rPr lang="en-US" dirty="0"/>
              <a:t> with CW 10W Millennia pump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EDE454-AF22-FE46-BDF4-145C822F8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3" t="1922" r="4209" b="6895"/>
          <a:stretch/>
        </p:blipFill>
        <p:spPr bwMode="auto">
          <a:xfrm>
            <a:off x="7785242" y="1365111"/>
            <a:ext cx="3976629" cy="23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AA5950-92CC-024F-8F60-AA0509447AC9}"/>
              </a:ext>
            </a:extLst>
          </p:cNvPr>
          <p:cNvSpPr txBox="1"/>
          <p:nvPr/>
        </p:nvSpPr>
        <p:spPr>
          <a:xfrm>
            <a:off x="7472781" y="4284940"/>
            <a:ext cx="422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MEDICIS MELISSA: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x </a:t>
            </a:r>
            <a:r>
              <a:rPr lang="en-US" dirty="0" err="1"/>
              <a:t>InnoLas</a:t>
            </a:r>
            <a:r>
              <a:rPr lang="en-US" dirty="0"/>
              <a:t> </a:t>
            </a:r>
            <a:r>
              <a:rPr lang="en-US" dirty="0" err="1"/>
              <a:t>Nanio</a:t>
            </a:r>
            <a:r>
              <a:rPr lang="en-US" dirty="0"/>
              <a:t>: &gt;5 years old (no warranty)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x Photonics laser (belonging to RILIS)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x </a:t>
            </a:r>
            <a:r>
              <a:rPr lang="en-US" dirty="0" err="1"/>
              <a:t>Ti:Sa</a:t>
            </a:r>
            <a:r>
              <a:rPr lang="en-US" dirty="0"/>
              <a:t> cavities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5F0944-73E4-209B-F1A7-D434614A9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75607" y="3501375"/>
            <a:ext cx="1762481" cy="3680180"/>
          </a:xfrm>
          <a:prstGeom prst="rect">
            <a:avLst/>
          </a:prstGeom>
        </p:spPr>
      </p:pic>
      <p:pic>
        <p:nvPicPr>
          <p:cNvPr id="24" name="Picture 2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A159C2-E224-51C6-ACC9-C07D3099F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952" y="2770938"/>
            <a:ext cx="4229829" cy="27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16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EC9CD4-8AB6-C638-875C-AD76F289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968E7E-F92F-7DD7-AD0C-A1010F96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cost?</a:t>
            </a:r>
          </a:p>
        </p:txBody>
      </p:sp>
    </p:spTree>
    <p:extLst>
      <p:ext uri="{BB962C8B-B14F-4D97-AF65-F5344CB8AC3E}">
        <p14:creationId xmlns:p14="http://schemas.microsoft.com/office/powerpoint/2010/main" val="1135501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EE5-446A-55A7-AABB-520DF66B6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Lasers, optics, </a:t>
            </a:r>
            <a:r>
              <a:rPr lang="en-US" dirty="0" err="1"/>
              <a:t>optomechanics</a:t>
            </a:r>
            <a:r>
              <a:rPr lang="en-US" dirty="0"/>
              <a:t>,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911F62-92A1-BE61-3DA6-F3EB9774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F1011-370B-6163-6DF1-4D4CF843F8B7}"/>
              </a:ext>
            </a:extLst>
          </p:cNvPr>
          <p:cNvSpPr txBox="1"/>
          <p:nvPr/>
        </p:nvSpPr>
        <p:spPr>
          <a:xfrm>
            <a:off x="580362" y="1401248"/>
            <a:ext cx="103401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Assuming a 3-step scheme we need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2-3 tunable frequency lasers (dye or solid state) prices vary from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10k€ up to 70k€ per laser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2 Pump lasers for the tunable lasers (with room for failure of one of them) </a:t>
            </a:r>
            <a:r>
              <a:rPr lang="en-US" dirty="0">
                <a:sym typeface="Wingdings" pitchFamily="2" charset="2"/>
              </a:rPr>
              <a:t> 80-120k€ per laser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Ideally: 1 laser for non-resonant ionization  100k€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Wavemeter to read out the wavelengths  20k€ (prices ~doubled over the last 10 years) + spare fibers (depends strongly on length, range, …)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Each beam path needs: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1 telescope,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optics to align into it and out of it </a:t>
            </a:r>
          </a:p>
          <a:p>
            <a:pPr marL="1200150" lvl="2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~2.5k€ (with NO backup optics)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Frequency conversion crystals to cover the </a:t>
            </a:r>
            <a:r>
              <a:rPr lang="en-US" dirty="0" err="1">
                <a:sym typeface="Wingdings" pitchFamily="2" charset="2"/>
              </a:rPr>
              <a:t>UV&amp;blue</a:t>
            </a:r>
            <a:r>
              <a:rPr lang="en-US" dirty="0">
                <a:sym typeface="Wingdings" pitchFamily="2" charset="2"/>
              </a:rPr>
              <a:t> ~500€ per crystal + 1.5k€ for mixing unit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Ideally: spare chillers in case of failure (and they are the most likely point of failure) 3-7k€ depending on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32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0F3F3-5FCF-546D-340B-4706CC9C7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67C5-E9F1-A74A-F656-5A49C267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costs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39FE5-DA70-C1A1-610A-C28BAA621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6CBDC-AB64-06C6-A5AE-11B6D8D92C9D}"/>
              </a:ext>
            </a:extLst>
          </p:cNvPr>
          <p:cNvSpPr txBox="1"/>
          <p:nvPr/>
        </p:nvSpPr>
        <p:spPr>
          <a:xfrm>
            <a:off x="580362" y="1401248"/>
            <a:ext cx="103401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Ethanol for the dye lasers </a:t>
            </a:r>
            <a:r>
              <a:rPr lang="en-US" dirty="0">
                <a:sym typeface="Wingdings" pitchFamily="2" charset="2"/>
              </a:rPr>
              <a:t> depending on run, dye, pump power used will be min 4Liters but can be much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Dye  cheap 1€/g (everything used also in biology) up to expensive 200€/g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Other consumables like optics, </a:t>
            </a:r>
            <a:r>
              <a:rPr lang="en-US" dirty="0" err="1">
                <a:sym typeface="Wingdings" pitchFamily="2" charset="2"/>
              </a:rPr>
              <a:t>optomechanics</a:t>
            </a:r>
            <a:r>
              <a:rPr lang="en-US" dirty="0">
                <a:sym typeface="Wingdings" pitchFamily="2" charset="2"/>
              </a:rPr>
              <a:t>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Stabilization  spatial laser beam stabilization (needed with ion source &gt;10m away from lasers) is 20k€ for 3 laser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remote stabilization of wavelength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optoelectronics (varying prices depending on the quality)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Software!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Software for logging, control, … needs development and maintenance (depends highly on chosen platform and person power allocated)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Person power: it depends… student, post doc, long-term laser user?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Covering on-call outside working hours (</a:t>
            </a:r>
            <a:r>
              <a:rPr lang="en-US" dirty="0" err="1">
                <a:sym typeface="Wingdings" pitchFamily="2" charset="2"/>
              </a:rPr>
              <a:t>rota</a:t>
            </a:r>
            <a:r>
              <a:rPr lang="en-US" dirty="0">
                <a:sym typeface="Wingdings" pitchFamily="2" charset="2"/>
              </a:rPr>
              <a:t> required depending on how often)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Developments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… many more things to consider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09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9A9A-4F0A-33C4-9679-E2BED0C23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0A363B-EC25-60C9-0743-46A5976C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F51D8-8F66-DAA0-1230-48E3542D6926}"/>
              </a:ext>
            </a:extLst>
          </p:cNvPr>
          <p:cNvSpPr txBox="1"/>
          <p:nvPr/>
        </p:nvSpPr>
        <p:spPr>
          <a:xfrm>
            <a:off x="191344" y="1340768"/>
            <a:ext cx="10801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PPE for laser operators  2-3k€ per person if everyone gets their own glasses e.g.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Laser access interlock (not sure about price, CERN does it’s own thing with extra cost for installation)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Chemical safety in case of dye lasers  at ISOLDE we use system developed to detect alcohol leaks and reduction in ethanol flow (100k€ worth of person and hardware costs to build and maintain)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Handling of (possibly carcinogenic) dyes  </a:t>
            </a:r>
            <a:r>
              <a:rPr lang="en-US" dirty="0" err="1">
                <a:sym typeface="Wingdings" pitchFamily="2" charset="2"/>
              </a:rPr>
              <a:t>fumehoods</a:t>
            </a:r>
            <a:r>
              <a:rPr lang="en-US" dirty="0">
                <a:sym typeface="Wingdings" pitchFamily="2" charset="2"/>
              </a:rPr>
              <a:t> required, good ventilation, …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Working without daylight, in radiation areas, ….</a:t>
            </a:r>
          </a:p>
        </p:txBody>
      </p:sp>
    </p:spTree>
    <p:extLst>
      <p:ext uri="{BB962C8B-B14F-4D97-AF65-F5344CB8AC3E}">
        <p14:creationId xmlns:p14="http://schemas.microsoft.com/office/powerpoint/2010/main" val="460401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7AC5D-C3E2-73C6-B71F-4081D7FBA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33DBD2-A8EF-7232-8C66-262C95756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A438E-365E-8E7B-01BB-47A588B7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a LIS?</a:t>
            </a:r>
          </a:p>
        </p:txBody>
      </p:sp>
    </p:spTree>
    <p:extLst>
      <p:ext uri="{BB962C8B-B14F-4D97-AF65-F5344CB8AC3E}">
        <p14:creationId xmlns:p14="http://schemas.microsoft.com/office/powerpoint/2010/main" val="3078720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ISOLDE - Ion sources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B53AEF-457E-5EA5-7644-8AB3136C4542}"/>
              </a:ext>
            </a:extLst>
          </p:cNvPr>
          <p:cNvGrpSpPr/>
          <p:nvPr/>
        </p:nvGrpSpPr>
        <p:grpSpPr>
          <a:xfrm>
            <a:off x="595294" y="2591725"/>
            <a:ext cx="1255153" cy="1457203"/>
            <a:chOff x="1880980" y="2582248"/>
            <a:chExt cx="1255153" cy="1457203"/>
          </a:xfrm>
        </p:grpSpPr>
        <p:sp>
          <p:nvSpPr>
            <p:cNvPr id="3" name="TextBox 2"/>
            <p:cNvSpPr txBox="1"/>
            <p:nvPr/>
          </p:nvSpPr>
          <p:spPr>
            <a:xfrm>
              <a:off x="2074624" y="2582248"/>
              <a:ext cx="10615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Efficiency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11723" y="2861910"/>
              <a:ext cx="1106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Selectivity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50579" y="3141572"/>
              <a:ext cx="10583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Reliability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80980" y="3421234"/>
              <a:ext cx="1242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Universality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61415" y="3700897"/>
              <a:ext cx="1048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Simplicity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96A173-B6C2-B9EC-D9BE-089F97DE7B8A}"/>
              </a:ext>
            </a:extLst>
          </p:cNvPr>
          <p:cNvGrpSpPr/>
          <p:nvPr/>
        </p:nvGrpSpPr>
        <p:grpSpPr>
          <a:xfrm>
            <a:off x="5135538" y="2723223"/>
            <a:ext cx="1007012" cy="1194209"/>
            <a:chOff x="4978084" y="2723223"/>
            <a:chExt cx="1007012" cy="1194209"/>
          </a:xfrm>
        </p:grpSpPr>
        <p:sp>
          <p:nvSpPr>
            <p:cNvPr id="33" name="Rectangle 32"/>
            <p:cNvSpPr/>
            <p:nvPr/>
          </p:nvSpPr>
          <p:spPr>
            <a:xfrm>
              <a:off x="4978084" y="2723223"/>
              <a:ext cx="92612" cy="11942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070696" y="2723223"/>
              <a:ext cx="914400" cy="663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070696" y="3005189"/>
              <a:ext cx="914400" cy="663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070696" y="3287155"/>
              <a:ext cx="914400" cy="663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70696" y="3851088"/>
              <a:ext cx="914400" cy="6634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070696" y="3569121"/>
              <a:ext cx="914400" cy="663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70696" y="2723223"/>
              <a:ext cx="182880" cy="66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70696" y="3005189"/>
              <a:ext cx="347313" cy="66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070696" y="3287155"/>
              <a:ext cx="822960" cy="66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70696" y="3568669"/>
              <a:ext cx="302863" cy="66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070696" y="3850182"/>
              <a:ext cx="914400" cy="663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E50592-4B03-1CF2-FD38-29554FE7D079}"/>
              </a:ext>
            </a:extLst>
          </p:cNvPr>
          <p:cNvGrpSpPr/>
          <p:nvPr/>
        </p:nvGrpSpPr>
        <p:grpSpPr>
          <a:xfrm>
            <a:off x="2460709" y="2710806"/>
            <a:ext cx="1007012" cy="1195115"/>
            <a:chOff x="3020259" y="2723223"/>
            <a:chExt cx="1007012" cy="1195115"/>
          </a:xfrm>
        </p:grpSpPr>
        <p:sp>
          <p:nvSpPr>
            <p:cNvPr id="56" name="Rectangle 55"/>
            <p:cNvSpPr/>
            <p:nvPr/>
          </p:nvSpPr>
          <p:spPr>
            <a:xfrm>
              <a:off x="3020259" y="2723223"/>
              <a:ext cx="92612" cy="11951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112871" y="2723223"/>
              <a:ext cx="914400" cy="6639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112871" y="3005403"/>
              <a:ext cx="914400" cy="6639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112871" y="3287583"/>
              <a:ext cx="914400" cy="6639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112871" y="3851943"/>
              <a:ext cx="914400" cy="6639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112871" y="3569763"/>
              <a:ext cx="914400" cy="6639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112871" y="2723223"/>
              <a:ext cx="457200" cy="663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112872" y="3005403"/>
              <a:ext cx="92612" cy="663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112871" y="3287583"/>
              <a:ext cx="353663" cy="663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112871" y="3569310"/>
              <a:ext cx="614013" cy="663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112871" y="3851037"/>
              <a:ext cx="147288" cy="663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80981" y="1073703"/>
            <a:ext cx="7205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Principle for ALL ion sources: apply energy &gt; </a:t>
            </a:r>
            <a:r>
              <a:rPr lang="en-US" b="1" u="sng" dirty="0">
                <a:solidFill>
                  <a:schemeClr val="tx2"/>
                </a:solidFill>
              </a:rPr>
              <a:t>i</a:t>
            </a:r>
            <a:r>
              <a:rPr lang="en-US" dirty="0">
                <a:solidFill>
                  <a:schemeClr val="tx2"/>
                </a:solidFill>
              </a:rPr>
              <a:t>onization </a:t>
            </a:r>
            <a:r>
              <a:rPr lang="en-US" b="1" u="sng" dirty="0">
                <a:solidFill>
                  <a:schemeClr val="tx2"/>
                </a:solidFill>
              </a:rPr>
              <a:t>p</a:t>
            </a:r>
            <a:r>
              <a:rPr lang="en-US" dirty="0">
                <a:solidFill>
                  <a:schemeClr val="tx2"/>
                </a:solidFill>
              </a:rPr>
              <a:t>otential (IP)</a:t>
            </a:r>
          </a:p>
        </p:txBody>
      </p:sp>
      <p:sp>
        <p:nvSpPr>
          <p:cNvPr id="9" name="Rectangle 8"/>
          <p:cNvSpPr/>
          <p:nvPr/>
        </p:nvSpPr>
        <p:spPr>
          <a:xfrm>
            <a:off x="4962851" y="1531692"/>
            <a:ext cx="25733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chemeClr val="tx2"/>
                </a:solidFill>
              </a:rPr>
              <a:t>Surface ionization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</a:rPr>
              <a:t> Hot cavity (line,</a:t>
            </a:r>
            <a:r>
              <a:rPr lang="en-US" sz="1400" dirty="0">
                <a:solidFill>
                  <a:schemeClr val="tx2"/>
                </a:solidFill>
              </a:rPr>
              <a:t> up to 2400°C</a:t>
            </a:r>
            <a:r>
              <a:rPr lang="de-DE" sz="1400" dirty="0">
                <a:solidFill>
                  <a:schemeClr val="tx2"/>
                </a:solidFill>
              </a:rPr>
              <a:t>) of W or 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</a:rPr>
              <a:t> For low (&lt; 6.5 eV) IP elements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182628" y="1608646"/>
            <a:ext cx="2155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chemeClr val="tx2"/>
                </a:solidFill>
              </a:rPr>
              <a:t>Plasma ionization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</a:rPr>
              <a:t> For all IP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</a:rPr>
              <a:t> Can break up &amp; ionize molecules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" b="10667"/>
          <a:stretch/>
        </p:blipFill>
        <p:spPr>
          <a:xfrm>
            <a:off x="2055704" y="4293096"/>
            <a:ext cx="2012759" cy="1928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3"/>
          <a:stretch/>
        </p:blipFill>
        <p:spPr>
          <a:xfrm>
            <a:off x="4791919" y="4604619"/>
            <a:ext cx="2092795" cy="10215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651C86-18EF-9FF6-6FC7-D009BFC0A862}"/>
              </a:ext>
            </a:extLst>
          </p:cNvPr>
          <p:cNvGrpSpPr/>
          <p:nvPr/>
        </p:nvGrpSpPr>
        <p:grpSpPr>
          <a:xfrm>
            <a:off x="8287898" y="2802229"/>
            <a:ext cx="1007012" cy="1186243"/>
            <a:chOff x="7062534" y="2730283"/>
            <a:chExt cx="1007012" cy="1186243"/>
          </a:xfrm>
        </p:grpSpPr>
        <p:sp>
          <p:nvSpPr>
            <p:cNvPr id="68" name="Rectangle 67"/>
            <p:cNvSpPr/>
            <p:nvPr/>
          </p:nvSpPr>
          <p:spPr>
            <a:xfrm>
              <a:off x="7062534" y="2730283"/>
              <a:ext cx="92612" cy="11862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155146" y="2730283"/>
              <a:ext cx="914400" cy="659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155146" y="3010362"/>
              <a:ext cx="914400" cy="659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155146" y="3290441"/>
              <a:ext cx="914400" cy="659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5146" y="3850599"/>
              <a:ext cx="914400" cy="659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155146" y="3570520"/>
              <a:ext cx="914400" cy="659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155146" y="2730283"/>
              <a:ext cx="457200" cy="65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155146" y="3009912"/>
              <a:ext cx="640080" cy="66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152671" y="3291638"/>
              <a:ext cx="457200" cy="642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155146" y="3570070"/>
              <a:ext cx="614013" cy="65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155146" y="3852273"/>
              <a:ext cx="274320" cy="642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Rectangle 73"/>
          <p:cNvSpPr/>
          <p:nvPr/>
        </p:nvSpPr>
        <p:spPr>
          <a:xfrm>
            <a:off x="8059104" y="1603638"/>
            <a:ext cx="2573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chemeClr val="tx2"/>
                </a:solidFill>
              </a:rPr>
              <a:t>Resonance laser ionization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</a:rPr>
              <a:t> For (nearly) all IP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chemeClr val="tx2"/>
                </a:solidFill>
              </a:rPr>
              <a:t>Intrinsically element selective </a:t>
            </a:r>
            <a:endParaRPr lang="en-US" sz="1400" dirty="0">
              <a:solidFill>
                <a:schemeClr val="tx2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909200" y="4614951"/>
            <a:ext cx="2771421" cy="1083200"/>
            <a:chOff x="3190894" y="4976293"/>
            <a:chExt cx="3790931" cy="148167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33"/>
            <a:stretch/>
          </p:blipFill>
          <p:spPr>
            <a:xfrm>
              <a:off x="3190894" y="4976293"/>
              <a:ext cx="3035312" cy="1481672"/>
            </a:xfrm>
            <a:prstGeom prst="rect">
              <a:avLst/>
            </a:prstGeom>
          </p:spPr>
        </p:pic>
        <p:cxnSp>
          <p:nvCxnSpPr>
            <p:cNvPr id="78" name="Straight Connector 77"/>
            <p:cNvCxnSpPr/>
            <p:nvPr/>
          </p:nvCxnSpPr>
          <p:spPr>
            <a:xfrm>
              <a:off x="4912822" y="5633692"/>
              <a:ext cx="2069003" cy="125665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 rad="25400">
                <a:srgbClr val="FF0000">
                  <a:alpha val="85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912822" y="5634142"/>
              <a:ext cx="2069003" cy="165974"/>
            </a:xfrm>
            <a:prstGeom prst="line">
              <a:avLst/>
            </a:prstGeom>
            <a:ln w="12700">
              <a:solidFill>
                <a:srgbClr val="05F505">
                  <a:alpha val="1000"/>
                </a:srgbClr>
              </a:solidFill>
            </a:ln>
            <a:effectLst>
              <a:glow rad="25400">
                <a:srgbClr val="05F505">
                  <a:alpha val="85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912822" y="5634142"/>
              <a:ext cx="2044490" cy="200706"/>
            </a:xfrm>
            <a:prstGeom prst="line">
              <a:avLst/>
            </a:prstGeom>
            <a:ln w="12700">
              <a:solidFill>
                <a:srgbClr val="0000FF">
                  <a:alpha val="1000"/>
                </a:srgbClr>
              </a:solidFill>
            </a:ln>
            <a:effectLst>
              <a:glow rad="25400">
                <a:srgbClr val="0000FF">
                  <a:alpha val="85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9883730" y="5827297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 Relative scale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75469" y="2509061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*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10226854" y="64886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35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C756C-323A-D4E4-19E1-2CD2335E0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EBBAA-731D-9D8A-669D-D2163D2F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73E313-9D5B-DA7D-D548-060676F4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38FD8-34A4-7633-9E8E-447D24AFE0BF}"/>
              </a:ext>
            </a:extLst>
          </p:cNvPr>
          <p:cNvSpPr txBox="1"/>
          <p:nvPr/>
        </p:nvSpPr>
        <p:spPr>
          <a:xfrm>
            <a:off x="191345" y="1340768"/>
            <a:ext cx="590465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already HIGHLY selective “out of the box”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Laser ionization offers ways to improve selectivity “at the source”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Isomer selectivity through use of narrow(</a:t>
            </a:r>
            <a:r>
              <a:rPr lang="en-US" dirty="0" err="1">
                <a:sym typeface="Wingdings" pitchFamily="2" charset="2"/>
              </a:rPr>
              <a:t>ish</a:t>
            </a:r>
            <a:r>
              <a:rPr lang="en-US" dirty="0">
                <a:sym typeface="Wingdings" pitchFamily="2" charset="2"/>
              </a:rPr>
              <a:t>) linewidth lasers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Isobar suppression through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LIST (laser ion source and trap with surface ion suppression)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Beam gating on laser ion time structure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Use of appropriate materials (that’s another full hour talk…)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Combination with FEBIAD type sources is possible  VAD(L)IS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Great way to check beam composition through “laser on – off”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Best emittance of the ”standard” low RIB ion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endParaRPr lang="en-US" dirty="0">
              <a:sym typeface="Wingdings" pitchFamily="2" charset="2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FE485B-3E71-2C43-4C17-EF6B00797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4099429"/>
            <a:ext cx="3729447" cy="2097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B6B148-021D-EF8B-9143-B9C8E85DC573}"/>
              </a:ext>
            </a:extLst>
          </p:cNvPr>
          <p:cNvSpPr txBox="1"/>
          <p:nvPr/>
        </p:nvSpPr>
        <p:spPr>
          <a:xfrm>
            <a:off x="8760296" y="5810792"/>
            <a:ext cx="21804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59A3D9"/>
                </a:solidFill>
              </a:rPr>
              <a:t>Figure courtesy of R. </a:t>
            </a:r>
            <a:r>
              <a:rPr lang="en-US" sz="1100" dirty="0" err="1">
                <a:solidFill>
                  <a:srgbClr val="59A3D9"/>
                </a:solidFill>
              </a:rPr>
              <a:t>Mancheva</a:t>
            </a:r>
            <a:endParaRPr lang="en-US" sz="1100" dirty="0">
              <a:solidFill>
                <a:srgbClr val="59A3D9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0A221F-4012-5E4A-7FDD-F1B51476D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50" b="10463"/>
          <a:stretch/>
        </p:blipFill>
        <p:spPr bwMode="auto">
          <a:xfrm>
            <a:off x="8606569" y="361957"/>
            <a:ext cx="344433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603D35-4A01-7B1A-8C2F-4ADA79703111}"/>
              </a:ext>
            </a:extLst>
          </p:cNvPr>
          <p:cNvSpPr txBox="1"/>
          <p:nvPr/>
        </p:nvSpPr>
        <p:spPr>
          <a:xfrm>
            <a:off x="9947905" y="1890428"/>
            <a:ext cx="22958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59A3D9"/>
                </a:solidFill>
              </a:rPr>
              <a:t>Y. Martinez et al </a:t>
            </a:r>
            <a:r>
              <a:rPr lang="en-US" sz="1050" i="1" dirty="0">
                <a:solidFill>
                  <a:srgbClr val="59A3D9"/>
                </a:solidFill>
              </a:rPr>
              <a:t>NIM B 431 (2018)</a:t>
            </a:r>
          </a:p>
        </p:txBody>
      </p:sp>
      <p:pic>
        <p:nvPicPr>
          <p:cNvPr id="12" name="Picture 11" descr="A diagram of a laser&#10;&#10;AI-generated content may be incorrect.">
            <a:extLst>
              <a:ext uri="{FF2B5EF4-FFF2-40B4-BE49-F238E27FC236}">
                <a16:creationId xmlns:a16="http://schemas.microsoft.com/office/drawing/2014/main" id="{FB492324-A886-BC63-80D9-578695CDBA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1481" y="2098720"/>
            <a:ext cx="3231712" cy="2295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A35E7D-D7F9-5DCC-106A-BF1DBC091DD7}"/>
              </a:ext>
            </a:extLst>
          </p:cNvPr>
          <p:cNvSpPr txBox="1"/>
          <p:nvPr/>
        </p:nvSpPr>
        <p:spPr>
          <a:xfrm>
            <a:off x="5908563" y="4099429"/>
            <a:ext cx="21707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59A3D9"/>
                </a:solidFill>
              </a:rPr>
              <a:t>R. </a:t>
            </a:r>
            <a:r>
              <a:rPr lang="en-US" sz="1050" dirty="0" err="1">
                <a:solidFill>
                  <a:srgbClr val="59A3D9"/>
                </a:solidFill>
              </a:rPr>
              <a:t>Heinke</a:t>
            </a:r>
            <a:r>
              <a:rPr lang="en-US" sz="1050" dirty="0">
                <a:solidFill>
                  <a:srgbClr val="59A3D9"/>
                </a:solidFill>
              </a:rPr>
              <a:t> et al </a:t>
            </a:r>
            <a:r>
              <a:rPr lang="en-US" sz="1050" i="1" dirty="0">
                <a:solidFill>
                  <a:srgbClr val="59A3D9"/>
                </a:solidFill>
              </a:rPr>
              <a:t>NIM B 541 (2023)</a:t>
            </a: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B98B4491-1C70-595E-5C18-AF2D330F498F}"/>
              </a:ext>
            </a:extLst>
          </p:cNvPr>
          <p:cNvSpPr/>
          <p:nvPr/>
        </p:nvSpPr>
        <p:spPr bwMode="auto">
          <a:xfrm>
            <a:off x="4007768" y="1717080"/>
            <a:ext cx="4104456" cy="4104456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Most demanded by ISOLDE users</a:t>
            </a:r>
          </a:p>
        </p:txBody>
      </p:sp>
    </p:spTree>
    <p:extLst>
      <p:ext uri="{BB962C8B-B14F-4D97-AF65-F5344CB8AC3E}">
        <p14:creationId xmlns:p14="http://schemas.microsoft.com/office/powerpoint/2010/main" val="22669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97F733-D57C-2343-B791-CB263B35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30FAF6-EC6E-6344-852B-6BAE672F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ISOLDE Resonance Ionization Laser Ion Source</a:t>
            </a:r>
          </a:p>
        </p:txBody>
      </p:sp>
    </p:spTree>
    <p:extLst>
      <p:ext uri="{BB962C8B-B14F-4D97-AF65-F5344CB8AC3E}">
        <p14:creationId xmlns:p14="http://schemas.microsoft.com/office/powerpoint/2010/main" val="3556689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DD82B-F9B2-AB1B-C1A3-651D183B2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8EB172-6D13-7B59-0A1C-5F3BB379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E2F40B-D1E4-C44D-A248-7FE35A74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future (?)</a:t>
            </a:r>
          </a:p>
        </p:txBody>
      </p:sp>
    </p:spTree>
    <p:extLst>
      <p:ext uri="{BB962C8B-B14F-4D97-AF65-F5344CB8AC3E}">
        <p14:creationId xmlns:p14="http://schemas.microsoft.com/office/powerpoint/2010/main" val="3559148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Current layout and proposed space increase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GB" smtClean="0"/>
              <a:t>41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26ACD8-0D76-EC0A-567F-784D7237B5E9}"/>
              </a:ext>
            </a:extLst>
          </p:cNvPr>
          <p:cNvGrpSpPr/>
          <p:nvPr/>
        </p:nvGrpSpPr>
        <p:grpSpPr>
          <a:xfrm>
            <a:off x="5303912" y="7173416"/>
            <a:ext cx="2563200" cy="2520000"/>
            <a:chOff x="3507408" y="2294959"/>
            <a:chExt cx="2563200" cy="2520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0A13D40-A878-D491-08D2-AD486F0CA983}"/>
                </a:ext>
              </a:extLst>
            </p:cNvPr>
            <p:cNvSpPr/>
            <p:nvPr/>
          </p:nvSpPr>
          <p:spPr bwMode="auto">
            <a:xfrm>
              <a:off x="4367808" y="3068960"/>
              <a:ext cx="1702800" cy="1745999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681E8A-0BD8-D710-93B1-64D0635FEB9E}"/>
                </a:ext>
              </a:extLst>
            </p:cNvPr>
            <p:cNvSpPr/>
            <p:nvPr/>
          </p:nvSpPr>
          <p:spPr bwMode="auto">
            <a:xfrm>
              <a:off x="5440608" y="2294959"/>
              <a:ext cx="630000" cy="25200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12B2B0-B133-8B0F-48E2-F6B79FF8B7ED}"/>
                </a:ext>
              </a:extLst>
            </p:cNvPr>
            <p:cNvSpPr/>
            <p:nvPr/>
          </p:nvSpPr>
          <p:spPr bwMode="auto">
            <a:xfrm>
              <a:off x="4983408" y="2572159"/>
              <a:ext cx="457200" cy="22428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FE53B8-15A9-C91A-B6DB-471294A26500}"/>
                </a:ext>
              </a:extLst>
            </p:cNvPr>
            <p:cNvSpPr/>
            <p:nvPr/>
          </p:nvSpPr>
          <p:spPr bwMode="auto">
            <a:xfrm>
              <a:off x="3507408" y="2528960"/>
              <a:ext cx="1188000" cy="5400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B38CC4-7DFE-BE8F-73E4-256533314A4B}"/>
                </a:ext>
              </a:extLst>
            </p:cNvPr>
            <p:cNvSpPr/>
            <p:nvPr/>
          </p:nvSpPr>
          <p:spPr bwMode="auto">
            <a:xfrm>
              <a:off x="4695408" y="2672959"/>
              <a:ext cx="288000" cy="21420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1172E8-A906-1521-2232-05253DC2B7CA}"/>
              </a:ext>
            </a:extLst>
          </p:cNvPr>
          <p:cNvGrpSpPr/>
          <p:nvPr/>
        </p:nvGrpSpPr>
        <p:grpSpPr>
          <a:xfrm>
            <a:off x="8825144" y="2263778"/>
            <a:ext cx="2983226" cy="2527069"/>
            <a:chOff x="3091715" y="2290988"/>
            <a:chExt cx="2983226" cy="2527069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10D858-E701-EC11-431A-911F5B83F7F2}"/>
                </a:ext>
              </a:extLst>
            </p:cNvPr>
            <p:cNvSpPr/>
            <p:nvPr/>
          </p:nvSpPr>
          <p:spPr bwMode="auto">
            <a:xfrm>
              <a:off x="3504646" y="2290988"/>
              <a:ext cx="2570295" cy="2527069"/>
            </a:xfrm>
            <a:custGeom>
              <a:avLst/>
              <a:gdLst>
                <a:gd name="connsiteX0" fmla="*/ 3325 w 2570295"/>
                <a:gd name="connsiteY0" fmla="*/ 239406 h 2527069"/>
                <a:gd name="connsiteX1" fmla="*/ 1193707 w 2570295"/>
                <a:gd name="connsiteY1" fmla="*/ 239406 h 2527069"/>
                <a:gd name="connsiteX2" fmla="*/ 1193707 w 2570295"/>
                <a:gd name="connsiteY2" fmla="*/ 385710 h 2527069"/>
                <a:gd name="connsiteX3" fmla="*/ 1482990 w 2570295"/>
                <a:gd name="connsiteY3" fmla="*/ 382385 h 2527069"/>
                <a:gd name="connsiteX4" fmla="*/ 1479665 w 2570295"/>
                <a:gd name="connsiteY4" fmla="*/ 282632 h 2527069"/>
                <a:gd name="connsiteX5" fmla="*/ 1938528 w 2570295"/>
                <a:gd name="connsiteY5" fmla="*/ 282632 h 2527069"/>
                <a:gd name="connsiteX6" fmla="*/ 1938528 w 2570295"/>
                <a:gd name="connsiteY6" fmla="*/ 0 h 2527069"/>
                <a:gd name="connsiteX7" fmla="*/ 2570295 w 2570295"/>
                <a:gd name="connsiteY7" fmla="*/ 9975 h 2527069"/>
                <a:gd name="connsiteX8" fmla="*/ 2563645 w 2570295"/>
                <a:gd name="connsiteY8" fmla="*/ 2527069 h 2527069"/>
                <a:gd name="connsiteX9" fmla="*/ 861198 w 2570295"/>
                <a:gd name="connsiteY9" fmla="*/ 2520419 h 2527069"/>
                <a:gd name="connsiteX10" fmla="*/ 864523 w 2570295"/>
                <a:gd name="connsiteY10" fmla="*/ 774746 h 2527069"/>
                <a:gd name="connsiteX11" fmla="*/ 0 w 2570295"/>
                <a:gd name="connsiteY11" fmla="*/ 778071 h 2527069"/>
                <a:gd name="connsiteX12" fmla="*/ 3325 w 2570295"/>
                <a:gd name="connsiteY12" fmla="*/ 239406 h 252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0295" h="2527069">
                  <a:moveTo>
                    <a:pt x="3325" y="239406"/>
                  </a:moveTo>
                  <a:lnTo>
                    <a:pt x="1193707" y="239406"/>
                  </a:lnTo>
                  <a:lnTo>
                    <a:pt x="1193707" y="385710"/>
                  </a:lnTo>
                  <a:lnTo>
                    <a:pt x="1482990" y="382385"/>
                  </a:lnTo>
                  <a:lnTo>
                    <a:pt x="1479665" y="282632"/>
                  </a:lnTo>
                  <a:lnTo>
                    <a:pt x="1938528" y="282632"/>
                  </a:lnTo>
                  <a:lnTo>
                    <a:pt x="1938528" y="0"/>
                  </a:lnTo>
                  <a:lnTo>
                    <a:pt x="2570295" y="9975"/>
                  </a:lnTo>
                  <a:cubicBezTo>
                    <a:pt x="2568078" y="849006"/>
                    <a:pt x="2565862" y="1688038"/>
                    <a:pt x="2563645" y="2527069"/>
                  </a:cubicBezTo>
                  <a:lnTo>
                    <a:pt x="861198" y="2520419"/>
                  </a:lnTo>
                  <a:cubicBezTo>
                    <a:pt x="862306" y="1938528"/>
                    <a:pt x="863415" y="1356637"/>
                    <a:pt x="864523" y="774746"/>
                  </a:cubicBezTo>
                  <a:lnTo>
                    <a:pt x="0" y="778071"/>
                  </a:lnTo>
                  <a:cubicBezTo>
                    <a:pt x="1108" y="598516"/>
                    <a:pt x="2217" y="418961"/>
                    <a:pt x="3325" y="239406"/>
                  </a:cubicBezTo>
                  <a:close/>
                </a:path>
              </a:pathLst>
            </a:custGeom>
            <a:noFill/>
            <a:ln w="190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954946-262F-811E-E988-C4F2E57F4A5E}"/>
                </a:ext>
              </a:extLst>
            </p:cNvPr>
            <p:cNvSpPr/>
            <p:nvPr/>
          </p:nvSpPr>
          <p:spPr bwMode="auto">
            <a:xfrm>
              <a:off x="3504646" y="3072058"/>
              <a:ext cx="849600" cy="1745999"/>
            </a:xfrm>
            <a:prstGeom prst="rect">
              <a:avLst/>
            </a:prstGeom>
            <a:pattFill prst="ltUpDiag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A91CDA-5F92-3140-62CA-A8F3056166C0}"/>
                </a:ext>
              </a:extLst>
            </p:cNvPr>
            <p:cNvSpPr/>
            <p:nvPr/>
          </p:nvSpPr>
          <p:spPr bwMode="auto">
            <a:xfrm>
              <a:off x="3091715" y="2524989"/>
              <a:ext cx="396000" cy="2293068"/>
            </a:xfrm>
            <a:prstGeom prst="rect">
              <a:avLst/>
            </a:prstGeom>
            <a:pattFill prst="ltUpDiag">
              <a:fgClr>
                <a:schemeClr val="bg2"/>
              </a:fgClr>
              <a:bgClr>
                <a:schemeClr val="bg1"/>
              </a:bgClr>
            </a:patt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233D5A-6CAE-2A8D-9C3C-8D5A5A7723E0}"/>
                </a:ext>
              </a:extLst>
            </p:cNvPr>
            <p:cNvSpPr txBox="1"/>
            <p:nvPr/>
          </p:nvSpPr>
          <p:spPr>
            <a:xfrm rot="16200000">
              <a:off x="2927276" y="3606773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+6m</a:t>
              </a:r>
              <a:r>
                <a:rPr lang="en-US" baseline="30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86B4F8-2432-0A9E-7B68-969EC3708B96}"/>
                </a:ext>
              </a:extLst>
            </p:cNvPr>
            <p:cNvSpPr txBox="1"/>
            <p:nvPr/>
          </p:nvSpPr>
          <p:spPr bwMode="auto">
            <a:xfrm>
              <a:off x="3502886" y="3707904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+10m</a:t>
              </a:r>
              <a:r>
                <a:rPr lang="en-US" baseline="30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61E4C9-B77E-B794-6B00-CE93B88CF3A9}"/>
                </a:ext>
              </a:extLst>
            </p:cNvPr>
            <p:cNvSpPr txBox="1"/>
            <p:nvPr/>
          </p:nvSpPr>
          <p:spPr bwMode="auto">
            <a:xfrm>
              <a:off x="4695169" y="2718036"/>
              <a:ext cx="91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34.5m</a:t>
              </a:r>
              <a:r>
                <a:rPr lang="en-US" baseline="30000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93BED2-AEB2-89C5-72C5-9BBDE701C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t="6083" r="15154" b="2680"/>
          <a:stretch/>
        </p:blipFill>
        <p:spPr bwMode="auto">
          <a:xfrm>
            <a:off x="702460" y="1313953"/>
            <a:ext cx="5789452" cy="41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5F2557-536E-997A-3B7B-864C32003A69}"/>
              </a:ext>
            </a:extLst>
          </p:cNvPr>
          <p:cNvSpPr txBox="1"/>
          <p:nvPr/>
        </p:nvSpPr>
        <p:spPr>
          <a:xfrm>
            <a:off x="1239736" y="3485877"/>
            <a:ext cx="144016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HV Faraday cage ISCOOL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79AACB-8EC3-1D61-1E5E-E49C53E067DD}"/>
              </a:ext>
            </a:extLst>
          </p:cNvPr>
          <p:cNvSpPr txBox="1"/>
          <p:nvPr/>
        </p:nvSpPr>
        <p:spPr bwMode="auto">
          <a:xfrm>
            <a:off x="2589952" y="3922875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RILIS lab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7FB4DC-EC33-A7F1-E2A8-6D25D0B7BBFF}"/>
              </a:ext>
            </a:extLst>
          </p:cNvPr>
          <p:cNvSpPr txBox="1"/>
          <p:nvPr/>
        </p:nvSpPr>
        <p:spPr bwMode="auto">
          <a:xfrm>
            <a:off x="4173855" y="3796609"/>
            <a:ext cx="156857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HV Faraday cages GPS &amp; HRS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0BFFBC-EA3A-AEE4-502A-8827AC74F464}"/>
              </a:ext>
            </a:extLst>
          </p:cNvPr>
          <p:cNvSpPr txBox="1"/>
          <p:nvPr/>
        </p:nvSpPr>
        <p:spPr bwMode="auto">
          <a:xfrm>
            <a:off x="2724794" y="2276872"/>
            <a:ext cx="1170475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HV Faraday cage EBIS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B6A2A9-02EC-E7E1-A289-DF7F36815BF5}"/>
              </a:ext>
            </a:extLst>
          </p:cNvPr>
          <p:cNvSpPr txBox="1"/>
          <p:nvPr/>
        </p:nvSpPr>
        <p:spPr>
          <a:xfrm>
            <a:off x="1213459" y="5503038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Layout of RILIS lab and surrounding rooms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603F3C-0E7C-9CC2-90F0-94DCF94DECD5}"/>
              </a:ext>
            </a:extLst>
          </p:cNvPr>
          <p:cNvSpPr txBox="1"/>
          <p:nvPr/>
        </p:nvSpPr>
        <p:spPr>
          <a:xfrm>
            <a:off x="8472264" y="489758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Option 1 </a:t>
            </a:r>
            <a:r>
              <a:rPr lang="en-US" dirty="0">
                <a:sym typeface="Wingdings" pitchFamily="2" charset="2"/>
              </a:rPr>
              <a:t> up to edge of first extension from LS1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Option 2  up to edge of the platform holding EBIS cage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D0B1A1-05F8-3473-C40C-B60252599B48}"/>
              </a:ext>
            </a:extLst>
          </p:cNvPr>
          <p:cNvSpPr txBox="1"/>
          <p:nvPr/>
        </p:nvSpPr>
        <p:spPr>
          <a:xfrm>
            <a:off x="9098573" y="1714616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5AA3D9"/>
                </a:solidFill>
                <a:latin typeface="+mj-lt"/>
              </a:rPr>
              <a:t>Proposed increase</a:t>
            </a:r>
          </a:p>
        </p:txBody>
      </p:sp>
      <p:pic>
        <p:nvPicPr>
          <p:cNvPr id="31" name="Picture 30" descr="A 3d model of a factory&#10;&#10;Description automatically generated">
            <a:extLst>
              <a:ext uri="{FF2B5EF4-FFF2-40B4-BE49-F238E27FC236}">
                <a16:creationId xmlns:a16="http://schemas.microsoft.com/office/drawing/2014/main" id="{3E2E1D07-80EE-D5C4-1CA2-123AF5986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625" y="1125554"/>
            <a:ext cx="4075441" cy="2254290"/>
          </a:xfrm>
          <a:prstGeom prst="rect">
            <a:avLst/>
          </a:prstGeom>
          <a:effectLst>
            <a:outerShdw blurRad="50800" dist="38100" dir="8100000" sx="101285" sy="101285" algn="t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8781274-27B6-ACA3-37DE-F3F69ACC091A}"/>
              </a:ext>
            </a:extLst>
          </p:cNvPr>
          <p:cNvSpPr txBox="1"/>
          <p:nvPr/>
        </p:nvSpPr>
        <p:spPr bwMode="auto">
          <a:xfrm>
            <a:off x="5936265" y="1837727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RILIS lab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3421-ABF9-56C8-92FE-097785F0F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Placement inside the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3A113-F74A-BB3C-12CA-4EE4FC0A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81E980-57D5-DFF3-A29E-54ED51563407}"/>
              </a:ext>
            </a:extLst>
          </p:cNvPr>
          <p:cNvGrpSpPr/>
          <p:nvPr/>
        </p:nvGrpSpPr>
        <p:grpSpPr>
          <a:xfrm rot="16200000">
            <a:off x="217139" y="2467625"/>
            <a:ext cx="3625115" cy="3564150"/>
            <a:chOff x="1435274" y="2165465"/>
            <a:chExt cx="2570295" cy="252706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F58550C-5DD2-E44C-91A9-6A991CC5FE60}"/>
                </a:ext>
              </a:extLst>
            </p:cNvPr>
            <p:cNvSpPr/>
            <p:nvPr/>
          </p:nvSpPr>
          <p:spPr bwMode="auto">
            <a:xfrm>
              <a:off x="1435274" y="2165465"/>
              <a:ext cx="2570295" cy="2527069"/>
            </a:xfrm>
            <a:custGeom>
              <a:avLst/>
              <a:gdLst>
                <a:gd name="connsiteX0" fmla="*/ 3325 w 2570295"/>
                <a:gd name="connsiteY0" fmla="*/ 239406 h 2527069"/>
                <a:gd name="connsiteX1" fmla="*/ 1193707 w 2570295"/>
                <a:gd name="connsiteY1" fmla="*/ 239406 h 2527069"/>
                <a:gd name="connsiteX2" fmla="*/ 1193707 w 2570295"/>
                <a:gd name="connsiteY2" fmla="*/ 385710 h 2527069"/>
                <a:gd name="connsiteX3" fmla="*/ 1482990 w 2570295"/>
                <a:gd name="connsiteY3" fmla="*/ 382385 h 2527069"/>
                <a:gd name="connsiteX4" fmla="*/ 1479665 w 2570295"/>
                <a:gd name="connsiteY4" fmla="*/ 282632 h 2527069"/>
                <a:gd name="connsiteX5" fmla="*/ 1938528 w 2570295"/>
                <a:gd name="connsiteY5" fmla="*/ 282632 h 2527069"/>
                <a:gd name="connsiteX6" fmla="*/ 1938528 w 2570295"/>
                <a:gd name="connsiteY6" fmla="*/ 0 h 2527069"/>
                <a:gd name="connsiteX7" fmla="*/ 2570295 w 2570295"/>
                <a:gd name="connsiteY7" fmla="*/ 9975 h 2527069"/>
                <a:gd name="connsiteX8" fmla="*/ 2563645 w 2570295"/>
                <a:gd name="connsiteY8" fmla="*/ 2527069 h 2527069"/>
                <a:gd name="connsiteX9" fmla="*/ 861198 w 2570295"/>
                <a:gd name="connsiteY9" fmla="*/ 2520419 h 2527069"/>
                <a:gd name="connsiteX10" fmla="*/ 864523 w 2570295"/>
                <a:gd name="connsiteY10" fmla="*/ 774746 h 2527069"/>
                <a:gd name="connsiteX11" fmla="*/ 0 w 2570295"/>
                <a:gd name="connsiteY11" fmla="*/ 778071 h 2527069"/>
                <a:gd name="connsiteX12" fmla="*/ 3325 w 2570295"/>
                <a:gd name="connsiteY12" fmla="*/ 239406 h 252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0295" h="2527069">
                  <a:moveTo>
                    <a:pt x="3325" y="239406"/>
                  </a:moveTo>
                  <a:lnTo>
                    <a:pt x="1193707" y="239406"/>
                  </a:lnTo>
                  <a:lnTo>
                    <a:pt x="1193707" y="385710"/>
                  </a:lnTo>
                  <a:lnTo>
                    <a:pt x="1482990" y="382385"/>
                  </a:lnTo>
                  <a:lnTo>
                    <a:pt x="1479665" y="282632"/>
                  </a:lnTo>
                  <a:lnTo>
                    <a:pt x="1938528" y="282632"/>
                  </a:lnTo>
                  <a:lnTo>
                    <a:pt x="1938528" y="0"/>
                  </a:lnTo>
                  <a:lnTo>
                    <a:pt x="2570295" y="9975"/>
                  </a:lnTo>
                  <a:cubicBezTo>
                    <a:pt x="2568078" y="849006"/>
                    <a:pt x="2565862" y="1688038"/>
                    <a:pt x="2563645" y="2527069"/>
                  </a:cubicBezTo>
                  <a:lnTo>
                    <a:pt x="861198" y="2520419"/>
                  </a:lnTo>
                  <a:cubicBezTo>
                    <a:pt x="862306" y="1938528"/>
                    <a:pt x="863415" y="1356637"/>
                    <a:pt x="864523" y="774746"/>
                  </a:cubicBezTo>
                  <a:lnTo>
                    <a:pt x="0" y="778071"/>
                  </a:lnTo>
                  <a:cubicBezTo>
                    <a:pt x="1108" y="598516"/>
                    <a:pt x="2217" y="418961"/>
                    <a:pt x="3325" y="239406"/>
                  </a:cubicBezTo>
                  <a:close/>
                </a:path>
              </a:pathLst>
            </a:custGeom>
            <a:noFill/>
            <a:ln w="190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0C0A18-C407-9A08-943D-E0DEF48EC9D6}"/>
                </a:ext>
              </a:extLst>
            </p:cNvPr>
            <p:cNvSpPr/>
            <p:nvPr/>
          </p:nvSpPr>
          <p:spPr bwMode="auto">
            <a:xfrm>
              <a:off x="3350370" y="4030802"/>
              <a:ext cx="450000" cy="648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540021-CE7B-989C-DCE3-BB6152C275BB}"/>
                </a:ext>
              </a:extLst>
            </p:cNvPr>
            <p:cNvSpPr/>
            <p:nvPr/>
          </p:nvSpPr>
          <p:spPr bwMode="auto">
            <a:xfrm>
              <a:off x="3350370" y="3382802"/>
              <a:ext cx="450000" cy="648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6027A8-DF0E-5D1C-1E45-798787470E78}"/>
                </a:ext>
              </a:extLst>
            </p:cNvPr>
            <p:cNvSpPr/>
            <p:nvPr/>
          </p:nvSpPr>
          <p:spPr bwMode="auto">
            <a:xfrm>
              <a:off x="3350370" y="2734802"/>
              <a:ext cx="450000" cy="648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6D8913-0BF0-0DFD-32C9-60CB2A06C3AF}"/>
                </a:ext>
              </a:extLst>
            </p:cNvPr>
            <p:cNvSpPr/>
            <p:nvPr/>
          </p:nvSpPr>
          <p:spPr bwMode="auto">
            <a:xfrm>
              <a:off x="3026370" y="2734802"/>
              <a:ext cx="324000" cy="324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0FB2C7-2607-D459-DBD2-E201949AFD0C}"/>
                </a:ext>
              </a:extLst>
            </p:cNvPr>
            <p:cNvSpPr/>
            <p:nvPr/>
          </p:nvSpPr>
          <p:spPr bwMode="auto">
            <a:xfrm>
              <a:off x="2936371" y="3191668"/>
              <a:ext cx="413999" cy="396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53F47F-A3E8-93E8-F668-A1CF6F6130F5}"/>
                </a:ext>
              </a:extLst>
            </p:cNvPr>
            <p:cNvSpPr/>
            <p:nvPr/>
          </p:nvSpPr>
          <p:spPr bwMode="auto">
            <a:xfrm>
              <a:off x="2954370" y="3851005"/>
              <a:ext cx="396000" cy="234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7BEAAD-1367-A13B-B618-31DC83A6B75E}"/>
                </a:ext>
              </a:extLst>
            </p:cNvPr>
            <p:cNvSpPr/>
            <p:nvPr/>
          </p:nvSpPr>
          <p:spPr bwMode="auto">
            <a:xfrm>
              <a:off x="2306370" y="4138802"/>
              <a:ext cx="216000" cy="324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B5B858-052F-2774-A1EB-E0EBC36CEDD1}"/>
                </a:ext>
              </a:extLst>
            </p:cNvPr>
            <p:cNvSpPr/>
            <p:nvPr/>
          </p:nvSpPr>
          <p:spPr bwMode="auto">
            <a:xfrm>
              <a:off x="2306370" y="4462802"/>
              <a:ext cx="648000" cy="216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34223D-E03E-3F31-5686-8A8E4289EAAA}"/>
                </a:ext>
              </a:extLst>
            </p:cNvPr>
            <p:cNvSpPr/>
            <p:nvPr/>
          </p:nvSpPr>
          <p:spPr bwMode="auto">
            <a:xfrm>
              <a:off x="2987286" y="4462802"/>
              <a:ext cx="360000" cy="216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B4668E-9E7F-511B-0A5D-3FB891B16CF7}"/>
                </a:ext>
              </a:extLst>
            </p:cNvPr>
            <p:cNvCxnSpPr/>
            <p:nvPr/>
          </p:nvCxnSpPr>
          <p:spPr bwMode="auto">
            <a:xfrm>
              <a:off x="2709341" y="2536802"/>
              <a:ext cx="0" cy="85286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255BC6D-5883-3A84-2DC1-ACE945AE7A1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06370" y="3389668"/>
              <a:ext cx="414051" cy="0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45333C-88F8-7FDF-E210-8084E0BEFBAB}"/>
                </a:ext>
              </a:extLst>
            </p:cNvPr>
            <p:cNvSpPr txBox="1"/>
            <p:nvPr/>
          </p:nvSpPr>
          <p:spPr>
            <a:xfrm>
              <a:off x="1668013" y="250102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589F895-3F31-B86A-4C57-F9B80E8A90A9}"/>
                </a:ext>
              </a:extLst>
            </p:cNvPr>
            <p:cNvSpPr/>
            <p:nvPr/>
          </p:nvSpPr>
          <p:spPr bwMode="auto">
            <a:xfrm>
              <a:off x="3806027" y="4462802"/>
              <a:ext cx="194083" cy="21599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C1FFEFE-CF07-27E2-A75B-33681C6E37FF}"/>
              </a:ext>
            </a:extLst>
          </p:cNvPr>
          <p:cNvGrpSpPr/>
          <p:nvPr/>
        </p:nvGrpSpPr>
        <p:grpSpPr>
          <a:xfrm>
            <a:off x="7304363" y="1248912"/>
            <a:ext cx="4552277" cy="3476104"/>
            <a:chOff x="7680177" y="1407931"/>
            <a:chExt cx="4036123" cy="308197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7A630FF-5695-5840-C6AB-499DAE7F3A57}"/>
                </a:ext>
              </a:extLst>
            </p:cNvPr>
            <p:cNvSpPr txBox="1"/>
            <p:nvPr/>
          </p:nvSpPr>
          <p:spPr>
            <a:xfrm>
              <a:off x="10162976" y="2131682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HRS ref area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5A35B7C-7D1C-3D0E-E59F-D76595D9BE50}"/>
                </a:ext>
              </a:extLst>
            </p:cNvPr>
            <p:cNvGrpSpPr/>
            <p:nvPr/>
          </p:nvGrpSpPr>
          <p:grpSpPr>
            <a:xfrm rot="16200000">
              <a:off x="7452100" y="1726260"/>
              <a:ext cx="2983226" cy="2527071"/>
              <a:chOff x="7320136" y="2324133"/>
              <a:chExt cx="2983226" cy="252707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86CB944-5884-3776-8F7C-49C7FEA07D31}"/>
                  </a:ext>
                </a:extLst>
              </p:cNvPr>
              <p:cNvGrpSpPr/>
              <p:nvPr/>
            </p:nvGrpSpPr>
            <p:grpSpPr>
              <a:xfrm>
                <a:off x="7320136" y="2324133"/>
                <a:ext cx="2983226" cy="2527069"/>
                <a:chOff x="3091715" y="2290988"/>
                <a:chExt cx="2983226" cy="2527069"/>
              </a:xfrm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5D49107-5191-D280-D822-B3F7BC90F121}"/>
                    </a:ext>
                  </a:extLst>
                </p:cNvPr>
                <p:cNvSpPr/>
                <p:nvPr/>
              </p:nvSpPr>
              <p:spPr bwMode="auto">
                <a:xfrm>
                  <a:off x="3504646" y="2290988"/>
                  <a:ext cx="2570295" cy="2527069"/>
                </a:xfrm>
                <a:custGeom>
                  <a:avLst/>
                  <a:gdLst>
                    <a:gd name="connsiteX0" fmla="*/ 3325 w 2570295"/>
                    <a:gd name="connsiteY0" fmla="*/ 239406 h 2527069"/>
                    <a:gd name="connsiteX1" fmla="*/ 1193707 w 2570295"/>
                    <a:gd name="connsiteY1" fmla="*/ 239406 h 2527069"/>
                    <a:gd name="connsiteX2" fmla="*/ 1193707 w 2570295"/>
                    <a:gd name="connsiteY2" fmla="*/ 385710 h 2527069"/>
                    <a:gd name="connsiteX3" fmla="*/ 1482990 w 2570295"/>
                    <a:gd name="connsiteY3" fmla="*/ 382385 h 2527069"/>
                    <a:gd name="connsiteX4" fmla="*/ 1479665 w 2570295"/>
                    <a:gd name="connsiteY4" fmla="*/ 282632 h 2527069"/>
                    <a:gd name="connsiteX5" fmla="*/ 1938528 w 2570295"/>
                    <a:gd name="connsiteY5" fmla="*/ 282632 h 2527069"/>
                    <a:gd name="connsiteX6" fmla="*/ 1938528 w 2570295"/>
                    <a:gd name="connsiteY6" fmla="*/ 0 h 2527069"/>
                    <a:gd name="connsiteX7" fmla="*/ 2570295 w 2570295"/>
                    <a:gd name="connsiteY7" fmla="*/ 9975 h 2527069"/>
                    <a:gd name="connsiteX8" fmla="*/ 2563645 w 2570295"/>
                    <a:gd name="connsiteY8" fmla="*/ 2527069 h 2527069"/>
                    <a:gd name="connsiteX9" fmla="*/ 861198 w 2570295"/>
                    <a:gd name="connsiteY9" fmla="*/ 2520419 h 2527069"/>
                    <a:gd name="connsiteX10" fmla="*/ 864523 w 2570295"/>
                    <a:gd name="connsiteY10" fmla="*/ 774746 h 2527069"/>
                    <a:gd name="connsiteX11" fmla="*/ 0 w 2570295"/>
                    <a:gd name="connsiteY11" fmla="*/ 778071 h 2527069"/>
                    <a:gd name="connsiteX12" fmla="*/ 3325 w 2570295"/>
                    <a:gd name="connsiteY12" fmla="*/ 239406 h 252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70295" h="2527069">
                      <a:moveTo>
                        <a:pt x="3325" y="239406"/>
                      </a:moveTo>
                      <a:lnTo>
                        <a:pt x="1193707" y="239406"/>
                      </a:lnTo>
                      <a:lnTo>
                        <a:pt x="1193707" y="385710"/>
                      </a:lnTo>
                      <a:lnTo>
                        <a:pt x="1482990" y="382385"/>
                      </a:lnTo>
                      <a:lnTo>
                        <a:pt x="1479665" y="282632"/>
                      </a:lnTo>
                      <a:lnTo>
                        <a:pt x="1938528" y="282632"/>
                      </a:lnTo>
                      <a:lnTo>
                        <a:pt x="1938528" y="0"/>
                      </a:lnTo>
                      <a:lnTo>
                        <a:pt x="2570295" y="9975"/>
                      </a:lnTo>
                      <a:cubicBezTo>
                        <a:pt x="2568078" y="849006"/>
                        <a:pt x="2565862" y="1688038"/>
                        <a:pt x="2563645" y="2527069"/>
                      </a:cubicBezTo>
                      <a:lnTo>
                        <a:pt x="861198" y="2520419"/>
                      </a:lnTo>
                      <a:cubicBezTo>
                        <a:pt x="862306" y="1938528"/>
                        <a:pt x="863415" y="1356637"/>
                        <a:pt x="864523" y="774746"/>
                      </a:cubicBezTo>
                      <a:lnTo>
                        <a:pt x="0" y="778071"/>
                      </a:lnTo>
                      <a:cubicBezTo>
                        <a:pt x="1108" y="598516"/>
                        <a:pt x="2217" y="418961"/>
                        <a:pt x="3325" y="239406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B0DDD13-FD05-427E-5636-6206F4C5778C}"/>
                    </a:ext>
                  </a:extLst>
                </p:cNvPr>
                <p:cNvSpPr/>
                <p:nvPr/>
              </p:nvSpPr>
              <p:spPr bwMode="auto">
                <a:xfrm>
                  <a:off x="3504646" y="3072058"/>
                  <a:ext cx="849600" cy="1745999"/>
                </a:xfrm>
                <a:prstGeom prst="rect">
                  <a:avLst/>
                </a:prstGeom>
                <a:pattFill prst="ltUpDiag">
                  <a:fgClr>
                    <a:schemeClr val="bg2"/>
                  </a:fgClr>
                  <a:bgClr>
                    <a:schemeClr val="bg1"/>
                  </a:bgClr>
                </a:pattFill>
                <a:ln>
                  <a:solidFill>
                    <a:schemeClr val="bg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8C8F632-8035-E67C-3C58-BB933E87814F}"/>
                    </a:ext>
                  </a:extLst>
                </p:cNvPr>
                <p:cNvSpPr/>
                <p:nvPr/>
              </p:nvSpPr>
              <p:spPr bwMode="auto">
                <a:xfrm>
                  <a:off x="3091715" y="2524989"/>
                  <a:ext cx="396000" cy="2293068"/>
                </a:xfrm>
                <a:prstGeom prst="rect">
                  <a:avLst/>
                </a:prstGeom>
                <a:pattFill prst="ltUpDiag">
                  <a:fgClr>
                    <a:schemeClr val="bg2"/>
                  </a:fgClr>
                  <a:bgClr>
                    <a:schemeClr val="bg1"/>
                  </a:bgClr>
                </a:pattFill>
                <a:ln>
                  <a:solidFill>
                    <a:schemeClr val="bg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C4CE1EB-B542-DA20-849E-6861B709C664}"/>
                  </a:ext>
                </a:extLst>
              </p:cNvPr>
              <p:cNvSpPr/>
              <p:nvPr/>
            </p:nvSpPr>
            <p:spPr bwMode="auto">
              <a:xfrm>
                <a:off x="9647196" y="4187023"/>
                <a:ext cx="450000" cy="648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A3343B5-6519-9AB0-D3FD-7BAB72C69637}"/>
                  </a:ext>
                </a:extLst>
              </p:cNvPr>
              <p:cNvSpPr/>
              <p:nvPr/>
            </p:nvSpPr>
            <p:spPr bwMode="auto">
              <a:xfrm>
                <a:off x="9647196" y="3539023"/>
                <a:ext cx="450000" cy="648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D0D0C52-1F6E-C3E4-CF34-9F4EE9776219}"/>
                  </a:ext>
                </a:extLst>
              </p:cNvPr>
              <p:cNvSpPr/>
              <p:nvPr/>
            </p:nvSpPr>
            <p:spPr bwMode="auto">
              <a:xfrm>
                <a:off x="9647196" y="2891023"/>
                <a:ext cx="450000" cy="648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9044728-857C-0130-AF23-8021A2F517E1}"/>
                  </a:ext>
                </a:extLst>
              </p:cNvPr>
              <p:cNvSpPr/>
              <p:nvPr/>
            </p:nvSpPr>
            <p:spPr bwMode="auto">
              <a:xfrm>
                <a:off x="9323196" y="2891023"/>
                <a:ext cx="324000" cy="324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E2BACB4-A5D5-60A4-BEA3-6BE8A4BC00AD}"/>
                  </a:ext>
                </a:extLst>
              </p:cNvPr>
              <p:cNvSpPr/>
              <p:nvPr/>
            </p:nvSpPr>
            <p:spPr bwMode="auto">
              <a:xfrm>
                <a:off x="9233197" y="3347889"/>
                <a:ext cx="413999" cy="396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3CA43A9-430E-072A-DB40-920365EBDAFA}"/>
                  </a:ext>
                </a:extLst>
              </p:cNvPr>
              <p:cNvSpPr/>
              <p:nvPr/>
            </p:nvSpPr>
            <p:spPr bwMode="auto">
              <a:xfrm>
                <a:off x="9251196" y="4007226"/>
                <a:ext cx="396000" cy="234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DED2EEA-4E33-FEBB-834B-7F5EFC5DD06D}"/>
                  </a:ext>
                </a:extLst>
              </p:cNvPr>
              <p:cNvSpPr/>
              <p:nvPr/>
            </p:nvSpPr>
            <p:spPr bwMode="auto">
              <a:xfrm rot="16200000">
                <a:off x="8017530" y="4558538"/>
                <a:ext cx="216000" cy="36933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592679A-0BDE-1F53-47D5-B76C95E05D1A}"/>
                  </a:ext>
                </a:extLst>
              </p:cNvPr>
              <p:cNvSpPr/>
              <p:nvPr/>
            </p:nvSpPr>
            <p:spPr bwMode="auto">
              <a:xfrm>
                <a:off x="8772366" y="4619023"/>
                <a:ext cx="478829" cy="216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89FA73D-3CE3-6DE0-BC05-9A49D1A7BF1F}"/>
                  </a:ext>
                </a:extLst>
              </p:cNvPr>
              <p:cNvSpPr/>
              <p:nvPr/>
            </p:nvSpPr>
            <p:spPr bwMode="auto">
              <a:xfrm>
                <a:off x="9284112" y="4619023"/>
                <a:ext cx="360000" cy="216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970808A-8230-E321-D921-BC8D000A6642}"/>
                  </a:ext>
                </a:extLst>
              </p:cNvPr>
              <p:cNvSpPr/>
              <p:nvPr/>
            </p:nvSpPr>
            <p:spPr bwMode="auto">
              <a:xfrm>
                <a:off x="8316455" y="4195113"/>
                <a:ext cx="450000" cy="648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394C9CD-EB5B-7729-6597-EA1B5A7C72E9}"/>
                  </a:ext>
                </a:extLst>
              </p:cNvPr>
              <p:cNvSpPr/>
              <p:nvPr/>
            </p:nvSpPr>
            <p:spPr bwMode="auto">
              <a:xfrm>
                <a:off x="8316455" y="3547113"/>
                <a:ext cx="450000" cy="648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1E90E28-11EB-F1C0-796C-9CA7E9E10ABC}"/>
                  </a:ext>
                </a:extLst>
              </p:cNvPr>
              <p:cNvSpPr/>
              <p:nvPr/>
            </p:nvSpPr>
            <p:spPr bwMode="auto">
              <a:xfrm>
                <a:off x="8316455" y="2899113"/>
                <a:ext cx="450000" cy="648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3A7D1DE-54BA-92CB-5271-04A6B6CFAA41}"/>
                  </a:ext>
                </a:extLst>
              </p:cNvPr>
              <p:cNvSpPr/>
              <p:nvPr/>
            </p:nvSpPr>
            <p:spPr bwMode="auto">
              <a:xfrm>
                <a:off x="10099695" y="4627113"/>
                <a:ext cx="194083" cy="21599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AA78D9-D15A-FEEA-86AC-71C035EF8EA9}"/>
                </a:ext>
              </a:extLst>
            </p:cNvPr>
            <p:cNvSpPr txBox="1"/>
            <p:nvPr/>
          </p:nvSpPr>
          <p:spPr>
            <a:xfrm>
              <a:off x="8304623" y="3072519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GPS laser tables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6F2056-19FD-37CB-6EA8-50C7F5EA279A}"/>
                </a:ext>
              </a:extLst>
            </p:cNvPr>
            <p:cNvSpPr txBox="1"/>
            <p:nvPr/>
          </p:nvSpPr>
          <p:spPr>
            <a:xfrm>
              <a:off x="8275158" y="1734765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HRS laser tables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00081FE-8846-A521-172D-A1B46B51EB21}"/>
                </a:ext>
              </a:extLst>
            </p:cNvPr>
            <p:cNvSpPr txBox="1"/>
            <p:nvPr/>
          </p:nvSpPr>
          <p:spPr>
            <a:xfrm>
              <a:off x="10185112" y="3508743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GPS ref area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B98D214-828F-13D6-37C2-E583366F63D0}"/>
                </a:ext>
              </a:extLst>
            </p:cNvPr>
            <p:cNvSpPr/>
            <p:nvPr/>
          </p:nvSpPr>
          <p:spPr bwMode="auto">
            <a:xfrm rot="16200000">
              <a:off x="8066983" y="3852953"/>
              <a:ext cx="489885" cy="78401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8C283BF-7FF8-0FF5-13BC-748255CD5BEA}"/>
                </a:ext>
              </a:extLst>
            </p:cNvPr>
            <p:cNvSpPr txBox="1"/>
            <p:nvPr/>
          </p:nvSpPr>
          <p:spPr>
            <a:xfrm>
              <a:off x="7988760" y="409874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SAS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4E2A78-FCE3-0C99-B7AB-8CFFEFA31C37}"/>
                </a:ext>
              </a:extLst>
            </p:cNvPr>
            <p:cNvSpPr txBox="1"/>
            <p:nvPr/>
          </p:nvSpPr>
          <p:spPr>
            <a:xfrm>
              <a:off x="10174286" y="1407931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HRS launch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A3C9D46-335D-1B69-CCEE-DF024A012A6C}"/>
                </a:ext>
              </a:extLst>
            </p:cNvPr>
            <p:cNvSpPr txBox="1"/>
            <p:nvPr/>
          </p:nvSpPr>
          <p:spPr>
            <a:xfrm>
              <a:off x="10155837" y="2621754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GPS launch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EFB3701-D5C3-CD29-D58B-4ABAB25E6AEC}"/>
                </a:ext>
              </a:extLst>
            </p:cNvPr>
            <p:cNvSpPr/>
            <p:nvPr/>
          </p:nvSpPr>
          <p:spPr bwMode="auto">
            <a:xfrm rot="16200000">
              <a:off x="9357875" y="3572001"/>
              <a:ext cx="396000" cy="234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FA3002D-F633-294F-D9A4-28D10966F36C}"/>
                </a:ext>
              </a:extLst>
            </p:cNvPr>
            <p:cNvSpPr/>
            <p:nvPr/>
          </p:nvSpPr>
          <p:spPr bwMode="auto">
            <a:xfrm rot="16200000">
              <a:off x="8805502" y="3570511"/>
              <a:ext cx="396000" cy="234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57EDD78-9D99-43D5-2B79-B13500BD334C}"/>
              </a:ext>
            </a:extLst>
          </p:cNvPr>
          <p:cNvSpPr txBox="1"/>
          <p:nvPr/>
        </p:nvSpPr>
        <p:spPr>
          <a:xfrm>
            <a:off x="1513421" y="4908353"/>
            <a:ext cx="3111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AA3D9"/>
                </a:solidFill>
              </a:rPr>
              <a:t>Current layout</a:t>
            </a:r>
          </a:p>
          <a:p>
            <a:r>
              <a:rPr lang="en-US" dirty="0">
                <a:solidFill>
                  <a:srgbClr val="5AA3D9"/>
                </a:solidFill>
              </a:rPr>
              <a:t>With 3 big laser tables, pump laser and dye tables &amp; launch and reference areas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0F6FA4-4469-619E-51C0-33093995C50A}"/>
              </a:ext>
            </a:extLst>
          </p:cNvPr>
          <p:cNvSpPr txBox="1"/>
          <p:nvPr/>
        </p:nvSpPr>
        <p:spPr>
          <a:xfrm>
            <a:off x="7375313" y="4767272"/>
            <a:ext cx="4182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AA3D9"/>
                </a:solidFill>
              </a:rPr>
              <a:t>Possible new layout: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5AA3D9"/>
                </a:solidFill>
              </a:rPr>
              <a:t>Tables separated for GPS and HRS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5AA3D9"/>
                </a:solidFill>
              </a:rPr>
              <a:t>Launch and reference areas allow (if needed) crossing from one to the other table</a:t>
            </a:r>
          </a:p>
        </p:txBody>
      </p:sp>
      <p:sp>
        <p:nvSpPr>
          <p:cNvPr id="71" name="Right Arrow 70">
            <a:extLst>
              <a:ext uri="{FF2B5EF4-FFF2-40B4-BE49-F238E27FC236}">
                <a16:creationId xmlns:a16="http://schemas.microsoft.com/office/drawing/2014/main" id="{7E5FEA33-3CF7-F5C2-6A93-CA6983BCAB0A}"/>
              </a:ext>
            </a:extLst>
          </p:cNvPr>
          <p:cNvSpPr/>
          <p:nvPr/>
        </p:nvSpPr>
        <p:spPr bwMode="auto">
          <a:xfrm>
            <a:off x="5375920" y="4821918"/>
            <a:ext cx="936104" cy="325682"/>
          </a:xfrm>
          <a:prstGeom prst="rightArrow">
            <a:avLst/>
          </a:prstGeom>
          <a:solidFill>
            <a:srgbClr val="5AA3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3BC29AB-EC9F-BEE0-34FF-D0D9349C6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28"/>
          <a:stretch/>
        </p:blipFill>
        <p:spPr>
          <a:xfrm>
            <a:off x="129007" y="964960"/>
            <a:ext cx="2657505" cy="142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Picture 73" descr="A room with many objects&#10;&#10;Description automatically generated with medium confidence">
            <a:extLst>
              <a:ext uri="{FF2B5EF4-FFF2-40B4-BE49-F238E27FC236}">
                <a16:creationId xmlns:a16="http://schemas.microsoft.com/office/drawing/2014/main" id="{677B0BF9-A7CB-C11C-AA83-BD719A911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11038" y="1660487"/>
            <a:ext cx="3570321" cy="267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Up Ribbon 7">
            <a:extLst>
              <a:ext uri="{FF2B5EF4-FFF2-40B4-BE49-F238E27FC236}">
                <a16:creationId xmlns:a16="http://schemas.microsoft.com/office/drawing/2014/main" id="{BD84F5EB-1DE2-A3AD-CF95-CA01608D7447}"/>
              </a:ext>
            </a:extLst>
          </p:cNvPr>
          <p:cNvSpPr/>
          <p:nvPr/>
        </p:nvSpPr>
        <p:spPr bwMode="auto">
          <a:xfrm>
            <a:off x="1476853" y="2288880"/>
            <a:ext cx="9234632" cy="2646664"/>
          </a:xfrm>
          <a:prstGeom prst="ribbon2">
            <a:avLst/>
          </a:prstGeom>
          <a:solidFill>
            <a:srgbClr val="92D050"/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~ 1 Mio CHF allocated by CERN for the upgrade during LS3</a:t>
            </a:r>
          </a:p>
        </p:txBody>
      </p:sp>
    </p:spTree>
    <p:extLst>
      <p:ext uri="{BB962C8B-B14F-4D97-AF65-F5344CB8AC3E}">
        <p14:creationId xmlns:p14="http://schemas.microsoft.com/office/powerpoint/2010/main" val="216170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5663952" y="3429000"/>
            <a:ext cx="6384032" cy="3096344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buNone/>
              <a:defRPr sz="3600" b="0" i="0">
                <a:solidFill>
                  <a:srgbClr val="5AA3D9"/>
                </a:solidFill>
                <a:latin typeface="+mj-lt"/>
                <a:ea typeface="+mj-ea"/>
                <a:cs typeface="Ubuntu Light"/>
              </a:defRPr>
            </a:lvl1pPr>
          </a:lstStyle>
          <a:p>
            <a:pPr>
              <a:defRPr/>
            </a:pPr>
            <a:r>
              <a:rPr lang="en-GB" dirty="0"/>
              <a:t>Thank you for your attention!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94E3-73B0-D349-9E94-91D16BD3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R&amp;D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4DFC0-FBC0-C74F-A17E-40ED514F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6A97A-22B3-6A42-AF28-5DEC8F50E00D}"/>
              </a:ext>
            </a:extLst>
          </p:cNvPr>
          <p:cNvSpPr txBox="1"/>
          <p:nvPr/>
        </p:nvSpPr>
        <p:spPr>
          <a:xfrm>
            <a:off x="609600" y="1196752"/>
            <a:ext cx="109691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RILIS has been in operation since early 90’s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Started with CVL pumped dye lasers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Now a dual solid-state/dye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online monitoring and control during the past decade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increases system availability but also requires more training for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Ongoing developments: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Raman laser for increased wavelength coverage and linewidth reduction for high resolution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Time of flight laser ion source (</a:t>
            </a:r>
            <a:r>
              <a:rPr lang="en-US" dirty="0" err="1">
                <a:sym typeface="Wingdings" pitchFamily="2" charset="2"/>
              </a:rPr>
              <a:t>ToF</a:t>
            </a:r>
            <a:r>
              <a:rPr lang="en-US" dirty="0">
                <a:sym typeface="Wingdings" pitchFamily="2" charset="2"/>
              </a:rPr>
              <a:t> LIS) (pulsed heating, </a:t>
            </a:r>
            <a:r>
              <a:rPr lang="en-US" dirty="0" err="1">
                <a:sym typeface="Wingdings" pitchFamily="2" charset="2"/>
              </a:rPr>
              <a:t>beamgating</a:t>
            </a:r>
            <a:r>
              <a:rPr lang="en-US" dirty="0">
                <a:sym typeface="Wingdings" pitchFamily="2" charset="2"/>
              </a:rPr>
              <a:t>, ion source material)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Laser Ion Source and Trap (LIST)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2-photon ionization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Laser ionization scheme development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RILIS control system upgrades and developments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9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226F-E6F4-8548-87FA-F6DA667B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On-call operation and what it means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A6C87-6660-5446-ACE5-4B3E90B4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CF9FE-DF5C-CA45-AAC1-4AEAC875DEB9}"/>
              </a:ext>
            </a:extLst>
          </p:cNvPr>
          <p:cNvSpPr txBox="1"/>
          <p:nvPr/>
        </p:nvSpPr>
        <p:spPr>
          <a:xfrm>
            <a:off x="528112" y="1268760"/>
            <a:ext cx="100811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Providing up to 80% of ISOLDE beams is time-consuming but possible if we do not have to “babysit” the laser system at all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A3D9"/>
                </a:solidFill>
              </a:rPr>
              <a:t>Setup</a:t>
            </a:r>
            <a:r>
              <a:rPr lang="en-US" dirty="0"/>
              <a:t> is done during working hours (</a:t>
            </a:r>
            <a:r>
              <a:rPr lang="en-US" dirty="0">
                <a:solidFill>
                  <a:srgbClr val="59A3D9"/>
                </a:solidFill>
              </a:rPr>
              <a:t>Mon-Fri, 8:30-17:30</a:t>
            </a:r>
            <a:r>
              <a:rPr lang="en-US" dirty="0"/>
              <a:t>), everyone from the RILIS team helps out with this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anything happens during the working hours, RILIS operator can be called and will be there within a short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team will give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A3D9"/>
                </a:solidFill>
              </a:rPr>
              <a:t>On-call operation </a:t>
            </a:r>
            <a:r>
              <a:rPr lang="en-US" dirty="0"/>
              <a:t>is everything </a:t>
            </a:r>
            <a:r>
              <a:rPr lang="en-US" dirty="0">
                <a:solidFill>
                  <a:srgbClr val="59A3D9"/>
                </a:solidFill>
              </a:rPr>
              <a:t>outside working hours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A3D9"/>
                </a:solidFill>
                <a:sym typeface="Wingdings" pitchFamily="2" charset="2"/>
              </a:rPr>
              <a:t>One person is </a:t>
            </a:r>
            <a:r>
              <a:rPr lang="en-US" dirty="0">
                <a:sym typeface="Wingdings" pitchFamily="2" charset="2"/>
              </a:rPr>
              <a:t>assigned to be </a:t>
            </a:r>
            <a:r>
              <a:rPr lang="en-US" dirty="0">
                <a:solidFill>
                  <a:srgbClr val="59A3D9"/>
                </a:solidFill>
                <a:sym typeface="Wingdings" pitchFamily="2" charset="2"/>
              </a:rPr>
              <a:t>on-call</a:t>
            </a:r>
            <a:r>
              <a:rPr lang="en-US" dirty="0">
                <a:sym typeface="Wingdings" pitchFamily="2" charset="2"/>
              </a:rPr>
              <a:t> and available to </a:t>
            </a:r>
            <a:r>
              <a:rPr lang="en-US" dirty="0">
                <a:solidFill>
                  <a:srgbClr val="59A3D9"/>
                </a:solidFill>
                <a:sym typeface="Wingdings" pitchFamily="2" charset="2"/>
              </a:rPr>
              <a:t>come to CERN within ~1 hour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One person is on </a:t>
            </a:r>
            <a:r>
              <a:rPr lang="en-US" dirty="0">
                <a:solidFill>
                  <a:srgbClr val="59A3D9"/>
                </a:solidFill>
                <a:sym typeface="Wingdings" pitchFamily="2" charset="2"/>
              </a:rPr>
              <a:t>backup</a:t>
            </a:r>
            <a:r>
              <a:rPr lang="en-US" dirty="0">
                <a:sym typeface="Wingdings" pitchFamily="2" charset="2"/>
              </a:rPr>
              <a:t>  can be called for help but </a:t>
            </a:r>
            <a:r>
              <a:rPr lang="en-US" dirty="0">
                <a:solidFill>
                  <a:srgbClr val="59A3D9"/>
                </a:solidFill>
                <a:sym typeface="Wingdings" pitchFamily="2" charset="2"/>
              </a:rPr>
              <a:t>does not need to be available </a:t>
            </a:r>
            <a:r>
              <a:rPr lang="en-US" dirty="0">
                <a:sym typeface="Wingdings" pitchFamily="2" charset="2"/>
              </a:rPr>
              <a:t>to come to CERN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A3D9"/>
                </a:solidFill>
                <a:sym typeface="Wingdings" pitchFamily="2" charset="2"/>
              </a:rPr>
              <a:t>Three possible scenarios </a:t>
            </a:r>
            <a:r>
              <a:rPr lang="en-US" dirty="0">
                <a:sym typeface="Wingdings" pitchFamily="2" charset="2"/>
              </a:rPr>
              <a:t>in case there </a:t>
            </a:r>
            <a:r>
              <a:rPr lang="en-US" u="sng" dirty="0">
                <a:sym typeface="Wingdings" pitchFamily="2" charset="2"/>
              </a:rPr>
              <a:t>really</a:t>
            </a:r>
            <a:r>
              <a:rPr lang="en-US" dirty="0">
                <a:sym typeface="Wingdings" pitchFamily="2" charset="2"/>
              </a:rPr>
              <a:t> is a RILIS problem: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Problem is easy to fix: the RILIS operator will do so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Problem requires a second person: backup can be called and, if (s)he is available may come in to help (but does not have to if unavailable!)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Problem cannot be fixed by operator (&amp; backup): Laser system is brought into safe state and we will fix the problem during working hours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4613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27C872-03AE-4744-9081-E381BAD9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D696CB-F9DA-B046-A3B5-A3381B81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“If there's </a:t>
            </a:r>
            <a:r>
              <a:rPr lang="en-GB" dirty="0" err="1"/>
              <a:t>somethin</a:t>
            </a:r>
            <a:r>
              <a:rPr lang="en-GB" dirty="0"/>
              <a:t>' strange in your </a:t>
            </a:r>
            <a:r>
              <a:rPr lang="en-GB" dirty="0" err="1"/>
              <a:t>neighborhood</a:t>
            </a:r>
            <a:br>
              <a:rPr lang="en-GB" dirty="0"/>
            </a:br>
            <a:r>
              <a:rPr lang="en-GB" sz="5400" b="1" dirty="0"/>
              <a:t>Who </a:t>
            </a:r>
            <a:r>
              <a:rPr lang="en-GB" sz="5400" b="1" dirty="0" err="1"/>
              <a:t>ya</a:t>
            </a:r>
            <a:r>
              <a:rPr lang="en-GB" sz="5400" b="1" dirty="0"/>
              <a:t> </a:t>
            </a:r>
            <a:r>
              <a:rPr lang="en-GB" sz="5400" b="1" dirty="0" err="1"/>
              <a:t>gonna</a:t>
            </a:r>
            <a:r>
              <a:rPr lang="en-GB" sz="5400" b="1" dirty="0"/>
              <a:t> call?”</a:t>
            </a:r>
            <a:endParaRPr lang="en-US" b="1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92D20A5E-95D4-5743-8FCF-24F881C4A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124744"/>
            <a:ext cx="4521759" cy="432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28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80B05-7A78-8643-B2EC-5BCE3C00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Who </a:t>
            </a:r>
            <a:r>
              <a:rPr lang="en-GB" dirty="0" err="1"/>
              <a:t>ya</a:t>
            </a:r>
            <a:r>
              <a:rPr lang="en-GB" dirty="0"/>
              <a:t> </a:t>
            </a:r>
            <a:r>
              <a:rPr lang="en-GB" dirty="0" err="1"/>
              <a:t>gonna</a:t>
            </a:r>
            <a:r>
              <a:rPr lang="en-GB" dirty="0"/>
              <a:t> call?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FECBB-167B-084B-9516-B6187B4A4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96D04-2EE7-2E4D-8F2F-DC7237AE2892}"/>
              </a:ext>
            </a:extLst>
          </p:cNvPr>
          <p:cNvSpPr txBox="1"/>
          <p:nvPr/>
        </p:nvSpPr>
        <p:spPr>
          <a:xfrm>
            <a:off x="582878" y="1373843"/>
            <a:ext cx="10193642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Similarities between ghosts and problems at ISOLDE: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Just like ghosts, problems like to appear during the night or on weekends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They need to be categorized in order to be solved in an adequate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With the right people there, they should be gone soon!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RILIS is just one of many parts required to provide an ion beam to your setup</a:t>
            </a:r>
          </a:p>
          <a:p>
            <a:r>
              <a:rPr lang="en-US" dirty="0">
                <a:sym typeface="Wingdings" pitchFamily="2" charset="2"/>
              </a:rPr>
              <a:t>Before you call the RILIS operator, please make sure that the problem really is laser related!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sz="2100" dirty="0">
                <a:sym typeface="Wingdings" pitchFamily="2" charset="2"/>
              </a:rPr>
              <a:t> So, the easy answer to “</a:t>
            </a:r>
            <a:r>
              <a:rPr lang="en-US" sz="2100" dirty="0">
                <a:solidFill>
                  <a:srgbClr val="59A3D9"/>
                </a:solidFill>
                <a:sym typeface="Wingdings" pitchFamily="2" charset="2"/>
              </a:rPr>
              <a:t>who </a:t>
            </a:r>
            <a:r>
              <a:rPr lang="en-US" sz="2100" dirty="0" err="1">
                <a:solidFill>
                  <a:srgbClr val="59A3D9"/>
                </a:solidFill>
                <a:sym typeface="Wingdings" pitchFamily="2" charset="2"/>
              </a:rPr>
              <a:t>ya</a:t>
            </a:r>
            <a:r>
              <a:rPr lang="en-US" sz="2100" dirty="0">
                <a:solidFill>
                  <a:srgbClr val="59A3D9"/>
                </a:solidFill>
                <a:sym typeface="Wingdings" pitchFamily="2" charset="2"/>
              </a:rPr>
              <a:t> </a:t>
            </a:r>
            <a:r>
              <a:rPr lang="en-US" sz="2100" dirty="0" err="1">
                <a:solidFill>
                  <a:srgbClr val="59A3D9"/>
                </a:solidFill>
                <a:sym typeface="Wingdings" pitchFamily="2" charset="2"/>
              </a:rPr>
              <a:t>gonna</a:t>
            </a:r>
            <a:r>
              <a:rPr lang="en-US" sz="2100" dirty="0">
                <a:solidFill>
                  <a:srgbClr val="59A3D9"/>
                </a:solidFill>
                <a:sym typeface="Wingdings" pitchFamily="2" charset="2"/>
              </a:rPr>
              <a:t> call</a:t>
            </a:r>
            <a:r>
              <a:rPr lang="en-US" sz="2100" dirty="0">
                <a:sym typeface="Wingdings" pitchFamily="2" charset="2"/>
              </a:rPr>
              <a:t>” is “</a:t>
            </a:r>
            <a:r>
              <a:rPr lang="en-US" sz="2100" dirty="0">
                <a:solidFill>
                  <a:srgbClr val="59A3D9"/>
                </a:solidFill>
                <a:sym typeface="Wingdings" pitchFamily="2" charset="2"/>
              </a:rPr>
              <a:t>the ISOLDE operator in charge!</a:t>
            </a:r>
            <a:r>
              <a:rPr lang="en-US" sz="2100" dirty="0">
                <a:sym typeface="Wingdings" pitchFamily="2" charset="2"/>
              </a:rPr>
              <a:t>”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2443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4FA0-0390-AC4F-A59D-DAC0ECC1E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RILIS related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C4320-691B-5749-9D35-41D3C38A9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B8785-75DC-AE4E-966A-19283538BC47}"/>
              </a:ext>
            </a:extLst>
          </p:cNvPr>
          <p:cNvSpPr txBox="1"/>
          <p:nvPr/>
        </p:nvSpPr>
        <p:spPr>
          <a:xfrm>
            <a:off x="609600" y="1340768"/>
            <a:ext cx="109691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provide multiple observables to identify if there are RILIS problems: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Website with published images and wavelengths of the laser beams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laser beams are there? </a:t>
            </a:r>
            <a:r>
              <a:rPr lang="en-US" dirty="0">
                <a:sym typeface="Wingdings" pitchFamily="2" charset="2"/>
              </a:rPr>
              <a:t> call the ISOLDE 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A laser beam disappeared (and you’re sure the the shutter is open)  call RILIS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wavelength is not what it should be? </a:t>
            </a:r>
            <a:r>
              <a:rPr lang="en-US" dirty="0">
                <a:sym typeface="Wingdings" pitchFamily="2" charset="2"/>
              </a:rPr>
              <a:t> call RILIS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Laser shutter for users (recently upgraded to give even more information!)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/>
              <a:t>please check laser on/off ratio on a FC with stable beam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/>
              <a:t>Does this work? Yes </a:t>
            </a:r>
            <a:r>
              <a:rPr lang="en-US" dirty="0">
                <a:sym typeface="Wingdings" pitchFamily="2" charset="2"/>
              </a:rPr>
              <a:t> call the ISOLDE OP (can’t be a RILIS problem), No  call the ISOLDE OP (very likely still not a RILIS problem)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Laser on/off (now possible with up to 3 laser steps!) shows nothing? </a:t>
            </a:r>
            <a:r>
              <a:rPr lang="en-US" dirty="0">
                <a:sym typeface="Wingdings" pitchFamily="2" charset="2"/>
              </a:rPr>
              <a:t> call the ISOLDE 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”Who </a:t>
            </a:r>
            <a:r>
              <a:rPr lang="en-US" dirty="0" err="1">
                <a:sym typeface="Wingdings" pitchFamily="2" charset="2"/>
              </a:rPr>
              <a:t>ya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gonna</a:t>
            </a:r>
            <a:r>
              <a:rPr lang="en-US" dirty="0">
                <a:sym typeface="Wingdings" pitchFamily="2" charset="2"/>
              </a:rPr>
              <a:t> call”  The ISOLDE OP (with very few exceptions!)</a:t>
            </a:r>
          </a:p>
        </p:txBody>
      </p:sp>
    </p:spTree>
    <p:extLst>
      <p:ext uri="{BB962C8B-B14F-4D97-AF65-F5344CB8AC3E}">
        <p14:creationId xmlns:p14="http://schemas.microsoft.com/office/powerpoint/2010/main" val="36230316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BDD7-0A1E-984F-ADE4-2175A6E8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vs laser 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BCC29-CC50-E848-B29A-56C312D5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49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F80521-4004-0943-96ED-CB0003A5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219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28112-BDD2-CF46-9351-03057EC807D1}"/>
              </a:ext>
            </a:extLst>
          </p:cNvPr>
          <p:cNvSpPr txBox="1"/>
          <p:nvPr/>
        </p:nvSpPr>
        <p:spPr>
          <a:xfrm>
            <a:off x="119336" y="5905963"/>
            <a:ext cx="46842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extracted 04.05.2021, 19:05 https://</a:t>
            </a:r>
            <a:r>
              <a:rPr lang="en-US" sz="800" dirty="0" err="1"/>
              <a:t>en.m.wikipedia.org</a:t>
            </a:r>
            <a:r>
              <a:rPr lang="en-US" sz="800" dirty="0"/>
              <a:t>/wiki/</a:t>
            </a:r>
            <a:r>
              <a:rPr lang="en-US" sz="800" dirty="0" err="1"/>
              <a:t>File:First_Ionization_Energy.svg</a:t>
            </a:r>
            <a:endParaRPr lang="en-US" sz="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182362-66C9-D243-80C2-BD8380E35AE4}"/>
              </a:ext>
            </a:extLst>
          </p:cNvPr>
          <p:cNvCxnSpPr>
            <a:cxnSpLocks/>
          </p:cNvCxnSpPr>
          <p:nvPr/>
        </p:nvCxnSpPr>
        <p:spPr bwMode="auto">
          <a:xfrm>
            <a:off x="839416" y="4221088"/>
            <a:ext cx="10729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0D3789-351E-5E4D-BD52-0D47E5449E08}"/>
              </a:ext>
            </a:extLst>
          </p:cNvPr>
          <p:cNvCxnSpPr>
            <a:cxnSpLocks/>
          </p:cNvCxnSpPr>
          <p:nvPr/>
        </p:nvCxnSpPr>
        <p:spPr bwMode="auto">
          <a:xfrm>
            <a:off x="839416" y="4365104"/>
            <a:ext cx="10729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1D3109-AF37-A54B-A44F-EF6EFAAF2FA3}"/>
              </a:ext>
            </a:extLst>
          </p:cNvPr>
          <p:cNvCxnSpPr>
            <a:cxnSpLocks/>
          </p:cNvCxnSpPr>
          <p:nvPr/>
        </p:nvCxnSpPr>
        <p:spPr bwMode="auto">
          <a:xfrm>
            <a:off x="839416" y="4005064"/>
            <a:ext cx="10729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235B6F-E2CB-5444-93EF-2D4212B53D19}"/>
              </a:ext>
            </a:extLst>
          </p:cNvPr>
          <p:cNvSpPr txBox="1"/>
          <p:nvPr/>
        </p:nvSpPr>
        <p:spPr>
          <a:xfrm>
            <a:off x="3143672" y="1256103"/>
            <a:ext cx="5832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some elements laser ionization provides an enhancement over the surface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some laser (or plasma) ionization is the only path (so there is no ion beam without lasers)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Depending on the laser ionization scheme, there is signal when e.g. 2 out of 3 laser beams go into the ion source</a:t>
            </a:r>
          </a:p>
        </p:txBody>
      </p:sp>
    </p:spTree>
    <p:extLst>
      <p:ext uri="{BB962C8B-B14F-4D97-AF65-F5344CB8AC3E}">
        <p14:creationId xmlns:p14="http://schemas.microsoft.com/office/powerpoint/2010/main" val="61341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775343"/>
            <a:ext cx="10044608" cy="56814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12" y="6526607"/>
            <a:ext cx="31854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By Julie Gagnon (C) 2007, 2013. CC-BY-SA 4.0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94" y="1675091"/>
            <a:ext cx="4243122" cy="2830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1905" y="4540111"/>
            <a:ext cx="12620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solarsystem.nasa.gov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392" y="-82584"/>
            <a:ext cx="8463619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“Fingerprints”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CCE42-1513-E0FF-050F-D472D8F8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284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6CE2-00AF-5244-B7F7-5CFCE01F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RILIS laser shutter(s)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DB829-EBC6-7042-91ED-A561936E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50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C94104-1E39-5545-96E2-716EA7A66294}"/>
              </a:ext>
            </a:extLst>
          </p:cNvPr>
          <p:cNvSpPr txBox="1"/>
          <p:nvPr/>
        </p:nvSpPr>
        <p:spPr>
          <a:xfrm>
            <a:off x="609600" y="1268760"/>
            <a:ext cx="10969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used to be 1 laser shutter in the control room BUT: no feedback if open/closed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Upgraded the shutter hardware: recycling old hard drives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now up to 6 shutters in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NEW: software to control the shutters with feedback on status (open/closed)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5265E-6CF6-CE4D-8286-03345B9ED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24" y="2204864"/>
            <a:ext cx="2808622" cy="3975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3BEDCC-676A-6D4E-AD2A-B2FAFFF1F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2348880"/>
            <a:ext cx="2736304" cy="3650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325B18-C9AB-6849-AF5C-3F139769002E}"/>
              </a:ext>
            </a:extLst>
          </p:cNvPr>
          <p:cNvSpPr txBox="1"/>
          <p:nvPr/>
        </p:nvSpPr>
        <p:spPr>
          <a:xfrm>
            <a:off x="7032104" y="2469089"/>
            <a:ext cx="45746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“user mode”: simple laser on/off measurements (e.g. background estimation)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“expert mode” for RILIS team: more detailed measurements for laser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Guide on proper usage will be made available for the online period </a:t>
            </a:r>
            <a:r>
              <a:rPr lang="en-US" dirty="0">
                <a:sym typeface="Wingdings" pitchFamily="2" charset="2"/>
              </a:rPr>
              <a:t> please make sure visitors know about this!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149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6CE2-00AF-5244-B7F7-5CFCE01F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RILIS laser shutter(s): ion beam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DB829-EBC6-7042-91ED-A561936E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B7C49-5962-9842-A14B-D5C273204759}"/>
              </a:ext>
            </a:extLst>
          </p:cNvPr>
          <p:cNvSpPr txBox="1"/>
          <p:nvPr/>
        </p:nvSpPr>
        <p:spPr>
          <a:xfrm>
            <a:off x="540154" y="1124744"/>
            <a:ext cx="4182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1) Beam with surface ions &amp; laser enhancement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70D30-A2C2-3947-9EB5-ECE2E29BD0C1}"/>
              </a:ext>
            </a:extLst>
          </p:cNvPr>
          <p:cNvSpPr txBox="1"/>
          <p:nvPr/>
        </p:nvSpPr>
        <p:spPr>
          <a:xfrm>
            <a:off x="4722234" y="1124744"/>
            <a:ext cx="360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2) Beam with laser ions only and signal generated by partial scheme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61D8D-7F0D-6347-8003-6A092F2BE4E3}"/>
              </a:ext>
            </a:extLst>
          </p:cNvPr>
          <p:cNvSpPr txBox="1"/>
          <p:nvPr/>
        </p:nvSpPr>
        <p:spPr>
          <a:xfrm>
            <a:off x="8328248" y="112474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3) Beam with laser ions only and signal generated by full scheme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F3EDE88-60D4-B145-AE7C-B4D9C47189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211" y="1808583"/>
            <a:ext cx="1417955" cy="267836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0A2A9509-7723-3D41-8394-A5C003E5FD82}"/>
              </a:ext>
            </a:extLst>
          </p:cNvPr>
          <p:cNvGrpSpPr/>
          <p:nvPr/>
        </p:nvGrpSpPr>
        <p:grpSpPr>
          <a:xfrm>
            <a:off x="1487488" y="1822543"/>
            <a:ext cx="2920193" cy="2489279"/>
            <a:chOff x="294995" y="3748033"/>
            <a:chExt cx="2920193" cy="248927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F43F59F-4E94-2342-BFF3-2DCAA12D440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1424" y="4964155"/>
              <a:ext cx="0" cy="122056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458D982-B591-E942-8C35-256D130087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1424" y="6184719"/>
              <a:ext cx="2149011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0F240BE-2DB1-164C-BC36-3DC90AF6222E}"/>
                </a:ext>
              </a:extLst>
            </p:cNvPr>
            <p:cNvCxnSpPr/>
            <p:nvPr/>
          </p:nvCxnSpPr>
          <p:spPr bwMode="auto">
            <a:xfrm>
              <a:off x="911424" y="5896687"/>
              <a:ext cx="43204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E03B401-A9C5-AD4E-98BB-4259E768496F}"/>
                </a:ext>
              </a:extLst>
            </p:cNvPr>
            <p:cNvCxnSpPr/>
            <p:nvPr/>
          </p:nvCxnSpPr>
          <p:spPr bwMode="auto">
            <a:xfrm>
              <a:off x="1343472" y="5574437"/>
              <a:ext cx="43204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B740C66-DA01-6041-9F59-3A03616AF8F1}"/>
                </a:ext>
              </a:extLst>
            </p:cNvPr>
            <p:cNvCxnSpPr/>
            <p:nvPr/>
          </p:nvCxnSpPr>
          <p:spPr bwMode="auto">
            <a:xfrm>
              <a:off x="1775520" y="5256482"/>
              <a:ext cx="43204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D73682F-9F3C-7A45-BBB3-FAD5D3B465D3}"/>
                </a:ext>
              </a:extLst>
            </p:cNvPr>
            <p:cNvCxnSpPr/>
            <p:nvPr/>
          </p:nvCxnSpPr>
          <p:spPr bwMode="auto">
            <a:xfrm>
              <a:off x="2207568" y="5896687"/>
              <a:ext cx="43204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F45FCBB-7489-C743-84A9-0A58E64CC31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43472" y="5574437"/>
              <a:ext cx="0" cy="32225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3564592-8693-5A4F-8E2F-492A05944E7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75520" y="5252186"/>
              <a:ext cx="0" cy="32225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D4D4212-A80A-584F-9424-FDB71DEBB2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07568" y="5248616"/>
              <a:ext cx="0" cy="64807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F782532-2492-B549-ACB1-706C478B90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68247" y="5897927"/>
              <a:ext cx="839321" cy="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22BBC52-75AA-5B4D-8E92-8E3342CF7CB0}"/>
                </a:ext>
              </a:extLst>
            </p:cNvPr>
            <p:cNvSpPr txBox="1"/>
            <p:nvPr/>
          </p:nvSpPr>
          <p:spPr>
            <a:xfrm rot="16200000">
              <a:off x="55725" y="5465466"/>
              <a:ext cx="12666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Ion beam signal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C9C5F19-3BEB-C44C-AF6E-DB601E98F3A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0059" y="4751559"/>
              <a:ext cx="6917" cy="9904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44D4CA-E155-404F-954A-15B6166B7172}"/>
                </a:ext>
              </a:extLst>
            </p:cNvPr>
            <p:cNvSpPr txBox="1"/>
            <p:nvPr/>
          </p:nvSpPr>
          <p:spPr>
            <a:xfrm>
              <a:off x="294995" y="4311823"/>
              <a:ext cx="1114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Lasers OFF 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(surface only)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6FA5232-C4FC-8548-AECB-D55D6B8433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5334" y="4012718"/>
              <a:ext cx="19456" cy="156171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91F03E-F73D-534F-B9D9-703F5854C331}"/>
                </a:ext>
              </a:extLst>
            </p:cNvPr>
            <p:cNvSpPr txBox="1"/>
            <p:nvPr/>
          </p:nvSpPr>
          <p:spPr>
            <a:xfrm>
              <a:off x="971830" y="3748033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1</a:t>
              </a:r>
              <a:r>
                <a:rPr lang="en-US" sz="1200" baseline="30000" dirty="0">
                  <a:solidFill>
                    <a:srgbClr val="FF0000"/>
                  </a:solidFill>
                </a:rPr>
                <a:t>st</a:t>
              </a:r>
              <a:r>
                <a:rPr lang="en-US" sz="1200" dirty="0">
                  <a:solidFill>
                    <a:srgbClr val="FF0000"/>
                  </a:solidFill>
                </a:rPr>
                <a:t> step only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C6E6C10-BE7E-D949-8905-6B399406DB4A}"/>
                </a:ext>
              </a:extLst>
            </p:cNvPr>
            <p:cNvCxnSpPr>
              <a:cxnSpLocks/>
              <a:stCxn id="48" idx="2"/>
            </p:cNvCxnSpPr>
            <p:nvPr/>
          </p:nvCxnSpPr>
          <p:spPr bwMode="auto">
            <a:xfrm flipH="1">
              <a:off x="2015821" y="4589510"/>
              <a:ext cx="3794" cy="6591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B44434-00A7-E64E-A478-003CEDB982AD}"/>
                </a:ext>
              </a:extLst>
            </p:cNvPr>
            <p:cNvSpPr txBox="1"/>
            <p:nvPr/>
          </p:nvSpPr>
          <p:spPr>
            <a:xfrm>
              <a:off x="1513707" y="4312511"/>
              <a:ext cx="1011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Full scheme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1E2B559-4CCE-D640-8B8D-4FADAB030B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54910" y="5104599"/>
              <a:ext cx="0" cy="7340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3208246-2326-9845-903E-6EB740FFB7CA}"/>
                </a:ext>
              </a:extLst>
            </p:cNvPr>
            <p:cNvSpPr txBox="1"/>
            <p:nvPr/>
          </p:nvSpPr>
          <p:spPr>
            <a:xfrm>
              <a:off x="2015821" y="4641695"/>
              <a:ext cx="1199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2</a:t>
              </a:r>
              <a:r>
                <a:rPr lang="en-US" sz="1200" baseline="30000" dirty="0">
                  <a:solidFill>
                    <a:srgbClr val="FF0000"/>
                  </a:solidFill>
                </a:rPr>
                <a:t>nd</a:t>
              </a:r>
              <a:r>
                <a:rPr lang="en-US" sz="1200" dirty="0">
                  <a:solidFill>
                    <a:srgbClr val="FF0000"/>
                  </a:solidFill>
                </a:rPr>
                <a:t> step only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(no laser ions!)</a:t>
              </a:r>
            </a:p>
          </p:txBody>
        </p:sp>
      </p:grpSp>
      <p:pic>
        <p:nvPicPr>
          <p:cNvPr id="58" name="Picture 57" descr="Diagram&#10;&#10;Description automatically generated">
            <a:extLst>
              <a:ext uri="{FF2B5EF4-FFF2-40B4-BE49-F238E27FC236}">
                <a16:creationId xmlns:a16="http://schemas.microsoft.com/office/drawing/2014/main" id="{EFB25956-0985-B34A-8CF6-CD4EAFB1D9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8888" y="1936200"/>
            <a:ext cx="1537963" cy="2769558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0AFFF78-2329-A540-A9DC-137C78764AF9}"/>
              </a:ext>
            </a:extLst>
          </p:cNvPr>
          <p:cNvGrpSpPr/>
          <p:nvPr/>
        </p:nvGrpSpPr>
        <p:grpSpPr>
          <a:xfrm>
            <a:off x="5819001" y="2045319"/>
            <a:ext cx="2509247" cy="4137507"/>
            <a:chOff x="5819001" y="2045319"/>
            <a:chExt cx="2509247" cy="4137507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DAEDCC2-D42E-9843-8425-755C6FCC03A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79237" y="3079530"/>
              <a:ext cx="0" cy="122056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F0C146D-5C87-3D4A-A4CC-D8A8D2D703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79237" y="4300094"/>
              <a:ext cx="2149011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2E21CE5-1451-D647-B281-849B49A61717}"/>
                </a:ext>
              </a:extLst>
            </p:cNvPr>
            <p:cNvCxnSpPr/>
            <p:nvPr/>
          </p:nvCxnSpPr>
          <p:spPr bwMode="auto">
            <a:xfrm>
              <a:off x="6192771" y="4012062"/>
              <a:ext cx="43204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C947229-B7B9-FE46-A889-46A7B651CF1D}"/>
                </a:ext>
              </a:extLst>
            </p:cNvPr>
            <p:cNvCxnSpPr/>
            <p:nvPr/>
          </p:nvCxnSpPr>
          <p:spPr bwMode="auto">
            <a:xfrm>
              <a:off x="6624819" y="3689812"/>
              <a:ext cx="43204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02A10A0-70F3-4941-A89B-8C55386BF211}"/>
                </a:ext>
              </a:extLst>
            </p:cNvPr>
            <p:cNvCxnSpPr/>
            <p:nvPr/>
          </p:nvCxnSpPr>
          <p:spPr bwMode="auto">
            <a:xfrm>
              <a:off x="7056867" y="3371857"/>
              <a:ext cx="43204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DD54689-E1E0-304F-AE05-4F57B291C94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24819" y="3689812"/>
              <a:ext cx="0" cy="32225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32C0BB7-BEA3-0F49-8C47-F6D5F8F0DA5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56867" y="3367561"/>
              <a:ext cx="0" cy="32225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E34EDC6-0A83-5843-A58E-95919C00F28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88915" y="3363992"/>
              <a:ext cx="0" cy="94783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13FF4D7-68FB-AE43-8AD3-01B0076CAB30}"/>
                </a:ext>
              </a:extLst>
            </p:cNvPr>
            <p:cNvSpPr txBox="1"/>
            <p:nvPr/>
          </p:nvSpPr>
          <p:spPr>
            <a:xfrm rot="16200000">
              <a:off x="5324154" y="3580841"/>
              <a:ext cx="12666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Ion beam signal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4CB29AA-636F-1544-A3CC-7C74B859FB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42442" y="2359833"/>
              <a:ext cx="19456" cy="156171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77F804-BF84-C24E-BCA7-28F97E7B78EB}"/>
                </a:ext>
              </a:extLst>
            </p:cNvPr>
            <p:cNvSpPr txBox="1"/>
            <p:nvPr/>
          </p:nvSpPr>
          <p:spPr>
            <a:xfrm>
              <a:off x="5855732" y="2045319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1</a:t>
              </a:r>
              <a:r>
                <a:rPr lang="en-US" sz="1200" baseline="30000" dirty="0">
                  <a:solidFill>
                    <a:srgbClr val="FF0000"/>
                  </a:solidFill>
                </a:rPr>
                <a:t>st</a:t>
              </a:r>
              <a:r>
                <a:rPr lang="en-US" sz="1200" dirty="0">
                  <a:solidFill>
                    <a:srgbClr val="FF0000"/>
                  </a:solidFill>
                </a:rPr>
                <a:t> step only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9D6274A-549A-EA4D-B530-D9685FA523E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32593" y="3001053"/>
              <a:ext cx="3794" cy="6591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6514ACE-9F5E-1E46-8DB0-622F4F948777}"/>
                </a:ext>
              </a:extLst>
            </p:cNvPr>
            <p:cNvSpPr txBox="1"/>
            <p:nvPr/>
          </p:nvSpPr>
          <p:spPr>
            <a:xfrm>
              <a:off x="6812377" y="2070128"/>
              <a:ext cx="1011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Full scheme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B06547C-037D-1E4B-8F9C-AFA759F53A9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8318" y="4379199"/>
              <a:ext cx="353866" cy="65311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3BCDDDAC-B821-6E40-81E1-A38A7738C63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88914" y="2347127"/>
              <a:ext cx="1" cy="9456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2F0166B-605E-164C-AE10-2A35E9C4CD82}"/>
                </a:ext>
              </a:extLst>
            </p:cNvPr>
            <p:cNvSpPr txBox="1"/>
            <p:nvPr/>
          </p:nvSpPr>
          <p:spPr>
            <a:xfrm>
              <a:off x="6426627" y="2760029"/>
              <a:ext cx="11160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1</a:t>
              </a:r>
              <a:r>
                <a:rPr lang="en-US" sz="1200" baseline="30000" dirty="0">
                  <a:solidFill>
                    <a:srgbClr val="FF0000"/>
                  </a:solidFill>
                </a:rPr>
                <a:t>st</a:t>
              </a:r>
              <a:r>
                <a:rPr lang="en-US" sz="1200" dirty="0">
                  <a:solidFill>
                    <a:srgbClr val="FF0000"/>
                  </a:solidFill>
                </a:rPr>
                <a:t> &amp; 2</a:t>
              </a:r>
              <a:r>
                <a:rPr lang="en-US" sz="1200" baseline="30000" dirty="0">
                  <a:solidFill>
                    <a:srgbClr val="FF0000"/>
                  </a:solidFill>
                </a:rPr>
                <a:t>nd</a:t>
              </a:r>
              <a:r>
                <a:rPr lang="en-US" sz="1200" dirty="0">
                  <a:solidFill>
                    <a:srgbClr val="FF0000"/>
                  </a:solidFill>
                </a:rPr>
                <a:t> step 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F026636-01E1-C84C-8BDB-601645BF78EC}"/>
                </a:ext>
              </a:extLst>
            </p:cNvPr>
            <p:cNvSpPr txBox="1"/>
            <p:nvPr/>
          </p:nvSpPr>
          <p:spPr>
            <a:xfrm>
              <a:off x="6235667" y="4982497"/>
              <a:ext cx="132760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No signal:</a:t>
              </a:r>
            </a:p>
            <a:p>
              <a:pPr marL="228600" indent="-228600">
                <a:buFont typeface="Wingdings" pitchFamily="2" charset="2"/>
                <a:buChar char="Ø"/>
              </a:pPr>
              <a:r>
                <a:rPr lang="en-US" sz="1200" dirty="0">
                  <a:solidFill>
                    <a:srgbClr val="FF0000"/>
                  </a:solidFill>
                </a:rPr>
                <a:t>No laser </a:t>
              </a:r>
            </a:p>
            <a:p>
              <a:pPr marL="228600" indent="-228600">
                <a:buFont typeface="Wingdings" pitchFamily="2" charset="2"/>
                <a:buChar char="Ø"/>
              </a:pPr>
              <a:r>
                <a:rPr lang="en-US" sz="1200" dirty="0">
                  <a:solidFill>
                    <a:srgbClr val="FF0000"/>
                  </a:solidFill>
                </a:rPr>
                <a:t>2</a:t>
              </a:r>
              <a:r>
                <a:rPr lang="en-US" sz="1200" baseline="30000" dirty="0">
                  <a:solidFill>
                    <a:srgbClr val="FF0000"/>
                  </a:solidFill>
                </a:rPr>
                <a:t>nd</a:t>
              </a:r>
              <a:r>
                <a:rPr lang="en-US" sz="1200" dirty="0">
                  <a:solidFill>
                    <a:srgbClr val="FF0000"/>
                  </a:solidFill>
                </a:rPr>
                <a:t> step only</a:t>
              </a:r>
            </a:p>
            <a:p>
              <a:pPr marL="228600" indent="-228600">
                <a:buFont typeface="Wingdings" pitchFamily="2" charset="2"/>
                <a:buChar char="Ø"/>
              </a:pPr>
              <a:r>
                <a:rPr lang="en-US" sz="1200" dirty="0">
                  <a:solidFill>
                    <a:srgbClr val="FF0000"/>
                  </a:solidFill>
                </a:rPr>
                <a:t>2</a:t>
              </a:r>
              <a:r>
                <a:rPr lang="en-US" sz="1200" baseline="30000" dirty="0">
                  <a:solidFill>
                    <a:srgbClr val="FF0000"/>
                  </a:solidFill>
                </a:rPr>
                <a:t>nd</a:t>
              </a:r>
              <a:r>
                <a:rPr lang="en-US" sz="1200" dirty="0">
                  <a:solidFill>
                    <a:srgbClr val="FF0000"/>
                  </a:solidFill>
                </a:rPr>
                <a:t> &amp; 3</a:t>
              </a:r>
              <a:r>
                <a:rPr lang="en-US" sz="1200" baseline="30000" dirty="0">
                  <a:solidFill>
                    <a:srgbClr val="FF0000"/>
                  </a:solidFill>
                </a:rPr>
                <a:t>rd</a:t>
              </a:r>
              <a:r>
                <a:rPr lang="en-US" sz="1200" dirty="0">
                  <a:solidFill>
                    <a:srgbClr val="FF0000"/>
                  </a:solidFill>
                </a:rPr>
                <a:t> step</a:t>
              </a:r>
            </a:p>
            <a:p>
              <a:pPr marL="228600" indent="-228600">
                <a:buFont typeface="Wingdings" pitchFamily="2" charset="2"/>
                <a:buChar char="Ø"/>
              </a:pPr>
              <a:r>
                <a:rPr lang="en-US" sz="1200" dirty="0">
                  <a:solidFill>
                    <a:srgbClr val="FF0000"/>
                  </a:solidFill>
                </a:rPr>
                <a:t>3</a:t>
              </a:r>
              <a:r>
                <a:rPr lang="en-US" sz="1200" baseline="30000" dirty="0">
                  <a:solidFill>
                    <a:srgbClr val="FF0000"/>
                  </a:solidFill>
                </a:rPr>
                <a:t>rd</a:t>
              </a:r>
              <a:r>
                <a:rPr lang="en-US" sz="1200" dirty="0">
                  <a:solidFill>
                    <a:srgbClr val="FF0000"/>
                  </a:solidFill>
                </a:rPr>
                <a:t> step only</a:t>
              </a:r>
            </a:p>
            <a:p>
              <a:pPr marL="228600" indent="-228600">
                <a:buFont typeface="Wingdings" pitchFamily="2" charset="2"/>
                <a:buChar char="Ø"/>
              </a:pP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" name="Picture 91" descr="Diagram&#10;&#10;Description automatically generated">
            <a:extLst>
              <a:ext uri="{FF2B5EF4-FFF2-40B4-BE49-F238E27FC236}">
                <a16:creationId xmlns:a16="http://schemas.microsoft.com/office/drawing/2014/main" id="{1201B047-8F76-9746-8AFF-D2E091CD46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5101" y="3222321"/>
            <a:ext cx="1686482" cy="3089580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33B60D-F9E9-4549-A802-D63209BAB37B}"/>
              </a:ext>
            </a:extLst>
          </p:cNvPr>
          <p:cNvGrpSpPr/>
          <p:nvPr/>
        </p:nvGrpSpPr>
        <p:grpSpPr>
          <a:xfrm>
            <a:off x="9418766" y="2956358"/>
            <a:ext cx="2898203" cy="3248970"/>
            <a:chOff x="5740537" y="1103717"/>
            <a:chExt cx="2898203" cy="3248970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F3CCCD3F-C20F-6C4A-8511-683D8539A62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01389" y="3079530"/>
              <a:ext cx="0" cy="122056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FBC68AA7-793A-9F46-AA1E-25C253828C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01389" y="4300094"/>
              <a:ext cx="2149011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B9C2AA2-349C-0B4D-91D0-77915B32331C}"/>
                </a:ext>
              </a:extLst>
            </p:cNvPr>
            <p:cNvCxnSpPr/>
            <p:nvPr/>
          </p:nvCxnSpPr>
          <p:spPr bwMode="auto">
            <a:xfrm>
              <a:off x="6090179" y="3360129"/>
              <a:ext cx="43204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BEF4041-E905-1048-AC5F-3FCE3465B24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522227" y="3352264"/>
              <a:ext cx="0" cy="94783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7560B6F-A0AB-D549-83E6-24D6AA7DE7D6}"/>
                </a:ext>
              </a:extLst>
            </p:cNvPr>
            <p:cNvSpPr txBox="1"/>
            <p:nvPr/>
          </p:nvSpPr>
          <p:spPr>
            <a:xfrm rot="16200000">
              <a:off x="5245690" y="3580841"/>
              <a:ext cx="12666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Ion beam signal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EAB4ACE-B4EA-514B-8511-5A76B5B599A5}"/>
                </a:ext>
              </a:extLst>
            </p:cNvPr>
            <p:cNvSpPr txBox="1"/>
            <p:nvPr/>
          </p:nvSpPr>
          <p:spPr>
            <a:xfrm>
              <a:off x="6225489" y="2100785"/>
              <a:ext cx="1011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Full scheme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45C8F21A-C852-6D43-9477-C00EEC14A31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237304" y="1933077"/>
              <a:ext cx="37570" cy="2163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7B856604-3926-B444-8816-82AA8F541D5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442819" y="2347127"/>
              <a:ext cx="1" cy="9456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86EA1C8-EBD9-9344-8113-C46B6582BE14}"/>
                </a:ext>
              </a:extLst>
            </p:cNvPr>
            <p:cNvSpPr txBox="1"/>
            <p:nvPr/>
          </p:nvSpPr>
          <p:spPr>
            <a:xfrm>
              <a:off x="6330699" y="1103717"/>
              <a:ext cx="2308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No signal:</a:t>
              </a:r>
            </a:p>
            <a:p>
              <a:pPr marL="228600" indent="-228600">
                <a:buFont typeface="Wingdings" pitchFamily="2" charset="2"/>
                <a:buChar char="Ø"/>
              </a:pPr>
              <a:r>
                <a:rPr lang="en-US" sz="1200" dirty="0">
                  <a:solidFill>
                    <a:srgbClr val="FF0000"/>
                  </a:solidFill>
                </a:rPr>
                <a:t>No laser </a:t>
              </a:r>
            </a:p>
            <a:p>
              <a:pPr marL="228600" indent="-228600">
                <a:buFont typeface="Wingdings" pitchFamily="2" charset="2"/>
                <a:buChar char="Ø"/>
              </a:pPr>
              <a:r>
                <a:rPr lang="en-US" sz="1200" dirty="0">
                  <a:solidFill>
                    <a:srgbClr val="FF0000"/>
                  </a:solidFill>
                </a:rPr>
                <a:t>Any laser combination that’s not the full scheme</a:t>
              </a:r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B1C1F025-2001-294E-B498-A7AFFBF048B1}"/>
              </a:ext>
            </a:extLst>
          </p:cNvPr>
          <p:cNvSpPr txBox="1"/>
          <p:nvPr/>
        </p:nvSpPr>
        <p:spPr>
          <a:xfrm>
            <a:off x="495040" y="4727275"/>
            <a:ext cx="3598632" cy="1077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NOTE: The enhancement factor is given ONLY for stable beam (on other masses there can be isobaric contamination!)</a:t>
            </a:r>
          </a:p>
        </p:txBody>
      </p:sp>
    </p:spTree>
    <p:extLst>
      <p:ext uri="{BB962C8B-B14F-4D97-AF65-F5344CB8AC3E}">
        <p14:creationId xmlns:p14="http://schemas.microsoft.com/office/powerpoint/2010/main" val="2253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BD2F-D247-7E44-83A1-64DD1E74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status viewer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E1A0C-EF5F-F645-9E91-E3E2AFDF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52</a:t>
            </a:fld>
            <a:endParaRPr lang="en-US" dirty="0"/>
          </a:p>
        </p:txBody>
      </p:sp>
      <p:pic>
        <p:nvPicPr>
          <p:cNvPr id="28" name="Picture 2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940401C-8F80-E148-8055-77E7D0EC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41" y="1313958"/>
            <a:ext cx="5303587" cy="393305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F56034B-D65D-D24A-B13B-191B056BE9BC}"/>
              </a:ext>
            </a:extLst>
          </p:cNvPr>
          <p:cNvSpPr txBox="1"/>
          <p:nvPr/>
        </p:nvSpPr>
        <p:spPr>
          <a:xfrm>
            <a:off x="408641" y="544522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Reference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if all shutters are open, this is what you should see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" name="Picture 2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DD36B09-C8F7-024E-9689-8A948005A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227" y="1313958"/>
            <a:ext cx="4852321" cy="36012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DB74DC5E-4A4E-0949-9D11-0D07B1B368C1}"/>
              </a:ext>
            </a:extLst>
          </p:cNvPr>
          <p:cNvSpPr/>
          <p:nvPr/>
        </p:nvSpPr>
        <p:spPr bwMode="auto">
          <a:xfrm>
            <a:off x="7608168" y="2853336"/>
            <a:ext cx="440432" cy="7920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BE135D0-D213-F744-B8CD-77F02E33060F}"/>
              </a:ext>
            </a:extLst>
          </p:cNvPr>
          <p:cNvCxnSpPr>
            <a:cxnSpLocks/>
            <a:endCxn id="38" idx="4"/>
          </p:cNvCxnSpPr>
          <p:nvPr/>
        </p:nvCxnSpPr>
        <p:spPr bwMode="auto">
          <a:xfrm flipH="1" flipV="1">
            <a:off x="7828384" y="3645424"/>
            <a:ext cx="943778" cy="1799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EE7A7C8-2EBE-444C-94FE-BAA879CB03F0}"/>
              </a:ext>
            </a:extLst>
          </p:cNvPr>
          <p:cNvCxnSpPr>
            <a:cxnSpLocks/>
            <a:stCxn id="53" idx="0"/>
          </p:cNvCxnSpPr>
          <p:nvPr/>
        </p:nvCxnSpPr>
        <p:spPr bwMode="auto">
          <a:xfrm flipH="1" flipV="1">
            <a:off x="7380288" y="3341218"/>
            <a:ext cx="66950" cy="1722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3C40014-F610-FE46-8140-3543002345B8}"/>
              </a:ext>
            </a:extLst>
          </p:cNvPr>
          <p:cNvCxnSpPr>
            <a:cxnSpLocks/>
          </p:cNvCxnSpPr>
          <p:nvPr/>
        </p:nvCxnSpPr>
        <p:spPr bwMode="auto">
          <a:xfrm flipV="1">
            <a:off x="6333958" y="2997354"/>
            <a:ext cx="827540" cy="2771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8089CEF-B084-6D45-BCA5-DB333E0FF23B}"/>
              </a:ext>
            </a:extLst>
          </p:cNvPr>
          <p:cNvSpPr txBox="1"/>
          <p:nvPr/>
        </p:nvSpPr>
        <p:spPr>
          <a:xfrm>
            <a:off x="6166748" y="574460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Laser in use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C6955C-6AD7-0641-B0FA-7A64F9BED2AF}"/>
              </a:ext>
            </a:extLst>
          </p:cNvPr>
          <p:cNvSpPr txBox="1"/>
          <p:nvPr/>
        </p:nvSpPr>
        <p:spPr>
          <a:xfrm>
            <a:off x="6566227" y="506386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Set wavelength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4EDB90-7B21-5842-BBC6-ED40D3124A0B}"/>
              </a:ext>
            </a:extLst>
          </p:cNvPr>
          <p:cNvSpPr txBox="1"/>
          <p:nvPr/>
        </p:nvSpPr>
        <p:spPr>
          <a:xfrm>
            <a:off x="7940205" y="542848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Proportional power reading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8759D47-644A-6640-B66E-AC56AFD86F8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170385" y="2706892"/>
            <a:ext cx="378149" cy="23569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7F3EEE2-FF33-1A44-8035-145A4F53039C}"/>
              </a:ext>
            </a:extLst>
          </p:cNvPr>
          <p:cNvSpPr txBox="1"/>
          <p:nvPr/>
        </p:nvSpPr>
        <p:spPr>
          <a:xfrm>
            <a:off x="8772162" y="500472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Wavelength deviation</a:t>
            </a:r>
          </a:p>
        </p:txBody>
      </p:sp>
    </p:spTree>
    <p:extLst>
      <p:ext uri="{BB962C8B-B14F-4D97-AF65-F5344CB8AC3E}">
        <p14:creationId xmlns:p14="http://schemas.microsoft.com/office/powerpoint/2010/main" val="4935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 animBg="1"/>
      <p:bldP spid="51" grpId="0"/>
      <p:bldP spid="53" grpId="0"/>
      <p:bldP spid="55" grpId="0"/>
      <p:bldP spid="5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4FA0-0390-AC4F-A59D-DAC0ECC1E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RILIS related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C4320-691B-5749-9D35-41D3C38A9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53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8A7E1F2-20F6-5B44-8693-EB8DFA589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261255"/>
              </p:ext>
            </p:extLst>
          </p:nvPr>
        </p:nvGraphicFramePr>
        <p:xfrm>
          <a:off x="263352" y="1508760"/>
          <a:ext cx="11737304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74">
                  <a:extLst>
                    <a:ext uri="{9D8B030D-6E8A-4147-A177-3AD203B41FA5}">
                      <a16:colId xmlns:a16="http://schemas.microsoft.com/office/drawing/2014/main" val="2322851485"/>
                    </a:ext>
                  </a:extLst>
                </a:gridCol>
                <a:gridCol w="3004977">
                  <a:extLst>
                    <a:ext uri="{9D8B030D-6E8A-4147-A177-3AD203B41FA5}">
                      <a16:colId xmlns:a16="http://schemas.microsoft.com/office/drawing/2014/main" val="2793482749"/>
                    </a:ext>
                  </a:extLst>
                </a:gridCol>
                <a:gridCol w="4276065">
                  <a:extLst>
                    <a:ext uri="{9D8B030D-6E8A-4147-A177-3AD203B41FA5}">
                      <a16:colId xmlns:a16="http://schemas.microsoft.com/office/drawing/2014/main" val="2536262494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523643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Symptoms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(possible) cause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Call RILIS?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00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Sudden loss of ion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FC left inside ion beam, valve closed, HV tripped, no protons, wrong mass, complete laser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Nothing in the beam line?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HV on?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Right mass?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Laser on/off with MM on stable mass (to identify if there is something wrong with radioactive beam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506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Slow and steady decrease of ion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Target degradation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Steady loss of laser power/wavelength drift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All laser beams visible?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Same intensity/shape of laser profile?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Correct wavelength?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 (if you can certainly answer “No” to any point in the check list)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855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832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76A6-69C8-744F-BFF3-7C9591FF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look at the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507EA-44E0-2B4A-B2E1-52F5808A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54</a:t>
            </a:fld>
            <a:endParaRPr lang="en-US" dirty="0"/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10B810F2-0504-C34C-A926-47E58A39F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40" t="8012" r="9431" b="11067"/>
          <a:stretch/>
        </p:blipFill>
        <p:spPr>
          <a:xfrm>
            <a:off x="191344" y="1168565"/>
            <a:ext cx="8637636" cy="496855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027102B-576E-6247-A8B4-30BCFAF9F2C2}"/>
              </a:ext>
            </a:extLst>
          </p:cNvPr>
          <p:cNvGrpSpPr/>
          <p:nvPr/>
        </p:nvGrpSpPr>
        <p:grpSpPr>
          <a:xfrm>
            <a:off x="1845866" y="1649051"/>
            <a:ext cx="6984776" cy="4248472"/>
            <a:chOff x="1845866" y="1649051"/>
            <a:chExt cx="6984776" cy="42484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EF3B90-A003-9A40-8CD4-2F61C9A4064F}"/>
                </a:ext>
              </a:extLst>
            </p:cNvPr>
            <p:cNvSpPr/>
            <p:nvPr/>
          </p:nvSpPr>
          <p:spPr bwMode="auto">
            <a:xfrm>
              <a:off x="1845866" y="1649051"/>
              <a:ext cx="648072" cy="42484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F4B7A3-0059-3042-B52F-099055966471}"/>
                </a:ext>
              </a:extLst>
            </p:cNvPr>
            <p:cNvSpPr/>
            <p:nvPr/>
          </p:nvSpPr>
          <p:spPr bwMode="auto">
            <a:xfrm>
              <a:off x="3142010" y="1649051"/>
              <a:ext cx="648072" cy="42484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4E54F6-3CBF-9543-85C6-D091AE5F77EF}"/>
                </a:ext>
              </a:extLst>
            </p:cNvPr>
            <p:cNvSpPr/>
            <p:nvPr/>
          </p:nvSpPr>
          <p:spPr bwMode="auto">
            <a:xfrm>
              <a:off x="3787314" y="1649051"/>
              <a:ext cx="648072" cy="42484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9BE66B-6B87-7A4B-8E3B-05959A0DDFF8}"/>
                </a:ext>
              </a:extLst>
            </p:cNvPr>
            <p:cNvSpPr/>
            <p:nvPr/>
          </p:nvSpPr>
          <p:spPr bwMode="auto">
            <a:xfrm>
              <a:off x="4435385" y="1649051"/>
              <a:ext cx="576617" cy="42484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8E859C-BF97-424E-B957-9EB9468DDEB0}"/>
                </a:ext>
              </a:extLst>
            </p:cNvPr>
            <p:cNvSpPr/>
            <p:nvPr/>
          </p:nvSpPr>
          <p:spPr bwMode="auto">
            <a:xfrm>
              <a:off x="5008130" y="1649051"/>
              <a:ext cx="690440" cy="42484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F0DABF-CF46-7C40-A6B4-910F463D83FA}"/>
                </a:ext>
              </a:extLst>
            </p:cNvPr>
            <p:cNvSpPr/>
            <p:nvPr/>
          </p:nvSpPr>
          <p:spPr bwMode="auto">
            <a:xfrm>
              <a:off x="5698570" y="1649051"/>
              <a:ext cx="615112" cy="42484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47F8FA-F818-184B-B100-10CDC1A0A0D4}"/>
                </a:ext>
              </a:extLst>
            </p:cNvPr>
            <p:cNvSpPr/>
            <p:nvPr/>
          </p:nvSpPr>
          <p:spPr bwMode="auto">
            <a:xfrm>
              <a:off x="6313681" y="1649051"/>
              <a:ext cx="590295" cy="42484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A95BBA-B092-A54B-99B8-4CB66F38AF27}"/>
                </a:ext>
              </a:extLst>
            </p:cNvPr>
            <p:cNvSpPr/>
            <p:nvPr/>
          </p:nvSpPr>
          <p:spPr bwMode="auto">
            <a:xfrm>
              <a:off x="6886426" y="1649051"/>
              <a:ext cx="648072" cy="42484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CEA245-FF72-2548-8F50-DCE5FA1CDD75}"/>
                </a:ext>
              </a:extLst>
            </p:cNvPr>
            <p:cNvSpPr/>
            <p:nvPr/>
          </p:nvSpPr>
          <p:spPr bwMode="auto">
            <a:xfrm>
              <a:off x="7534565" y="1649051"/>
              <a:ext cx="648072" cy="42484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E9BD539-EA55-EC44-85BE-0F9FD3205F39}"/>
                </a:ext>
              </a:extLst>
            </p:cNvPr>
            <p:cNvSpPr/>
            <p:nvPr/>
          </p:nvSpPr>
          <p:spPr bwMode="auto">
            <a:xfrm>
              <a:off x="8182570" y="1649051"/>
              <a:ext cx="648072" cy="42484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154892-DA7F-F546-AB38-0D5E7F3AB9AA}"/>
              </a:ext>
            </a:extLst>
          </p:cNvPr>
          <p:cNvSpPr txBox="1"/>
          <p:nvPr/>
        </p:nvSpPr>
        <p:spPr>
          <a:xfrm>
            <a:off x="8957200" y="1988840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a 1-week exception, RILIS will run non-stop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dual-separator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In-source spectroscopy (with shift work)</a:t>
            </a:r>
          </a:p>
        </p:txBody>
      </p:sp>
    </p:spTree>
    <p:extLst>
      <p:ext uri="{BB962C8B-B14F-4D97-AF65-F5344CB8AC3E}">
        <p14:creationId xmlns:p14="http://schemas.microsoft.com/office/powerpoint/2010/main" val="290609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RILIS team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GB" smtClean="0"/>
              <a:t>55</a:t>
            </a:fld>
            <a:endParaRPr lang="en-GB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The SY-STI-LP section and our mandates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GB" smtClean="0"/>
              <a:t>56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E3B19-727A-E943-AE38-718444B16EE9}"/>
              </a:ext>
            </a:extLst>
          </p:cNvPr>
          <p:cNvSpPr txBox="1"/>
          <p:nvPr/>
        </p:nvSpPr>
        <p:spPr>
          <a:xfrm>
            <a:off x="3944039" y="40211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68EC0-BB6F-724A-8C44-64BCAE4E2BDA}"/>
              </a:ext>
            </a:extLst>
          </p:cNvPr>
          <p:cNvSpPr txBox="1"/>
          <p:nvPr/>
        </p:nvSpPr>
        <p:spPr>
          <a:xfrm>
            <a:off x="609600" y="1238749"/>
            <a:ext cx="108149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9A3D9"/>
                </a:solidFill>
              </a:rPr>
              <a:t>SY</a:t>
            </a:r>
            <a:r>
              <a:rPr lang="en-US" sz="1600" i="1" dirty="0"/>
              <a:t>(stems)-</a:t>
            </a:r>
            <a:r>
              <a:rPr lang="en-US" sz="2800" dirty="0">
                <a:solidFill>
                  <a:srgbClr val="59A3D9"/>
                </a:solidFill>
              </a:rPr>
              <a:t>S</a:t>
            </a:r>
            <a:r>
              <a:rPr lang="en-US" sz="1600" i="1" dirty="0"/>
              <a:t>(</a:t>
            </a:r>
            <a:r>
              <a:rPr lang="en-US" sz="1600" i="1" dirty="0" err="1"/>
              <a:t>ources</a:t>
            </a:r>
            <a:r>
              <a:rPr lang="en-US" sz="1600" i="1" dirty="0"/>
              <a:t>)</a:t>
            </a:r>
            <a:r>
              <a:rPr lang="en-US" sz="2800" dirty="0">
                <a:solidFill>
                  <a:srgbClr val="59A3D9"/>
                </a:solidFill>
              </a:rPr>
              <a:t>T</a:t>
            </a:r>
            <a:r>
              <a:rPr lang="en-US" sz="1600" i="1" dirty="0"/>
              <a:t>(</a:t>
            </a:r>
            <a:r>
              <a:rPr lang="en-US" sz="1600" i="1" dirty="0" err="1"/>
              <a:t>argets</a:t>
            </a:r>
            <a:r>
              <a:rPr lang="en-US" sz="1600" i="1" dirty="0"/>
              <a:t>)</a:t>
            </a:r>
            <a:r>
              <a:rPr lang="en-US" sz="2800" dirty="0">
                <a:solidFill>
                  <a:srgbClr val="59A3D9"/>
                </a:solidFill>
              </a:rPr>
              <a:t>I</a:t>
            </a:r>
            <a:r>
              <a:rPr lang="en-US" sz="1600" i="1" dirty="0"/>
              <a:t>(</a:t>
            </a:r>
            <a:r>
              <a:rPr lang="en-US" sz="1600" i="1" dirty="0" err="1"/>
              <a:t>nteractions</a:t>
            </a:r>
            <a:r>
              <a:rPr lang="en-US" sz="1600" i="1" dirty="0"/>
              <a:t>)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59A3D9"/>
                </a:solidFill>
              </a:rPr>
              <a:t>L</a:t>
            </a:r>
            <a:r>
              <a:rPr lang="en-US" sz="1600" i="1" dirty="0"/>
              <a:t>(</a:t>
            </a:r>
            <a:r>
              <a:rPr lang="en-US" sz="1600" i="1" dirty="0" err="1"/>
              <a:t>asers</a:t>
            </a:r>
            <a:r>
              <a:rPr lang="en-US" sz="1600" i="1" dirty="0"/>
              <a:t>)</a:t>
            </a:r>
            <a:r>
              <a:rPr lang="en-US" sz="2800" dirty="0">
                <a:solidFill>
                  <a:srgbClr val="59A3D9"/>
                </a:solidFill>
              </a:rPr>
              <a:t>P</a:t>
            </a:r>
            <a:r>
              <a:rPr lang="en-US" sz="1600" i="1" dirty="0"/>
              <a:t>(</a:t>
            </a:r>
            <a:r>
              <a:rPr lang="en-US" sz="1600" i="1" dirty="0" err="1"/>
              <a:t>hotocathodes</a:t>
            </a:r>
            <a:r>
              <a:rPr lang="en-US" sz="1600" i="1" dirty="0"/>
              <a:t>)</a:t>
            </a:r>
            <a:r>
              <a:rPr lang="en-US" sz="1100" i="1" dirty="0"/>
              <a:t> </a:t>
            </a:r>
            <a:r>
              <a:rPr lang="en-US" dirty="0"/>
              <a:t>section mandates: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/>
              <a:t>laser installations and optical beam lines used to produce charged particle beams in the CERN accelerator complex and research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ISOLDE-RILIS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ISOLDE-OFFLINE2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MEDICIS-MELISSA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Photoemission Laboratory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AWAKE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Development and implementation of novel lasers and photonic methods for production of ions, electrons and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LISA ITN training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7308B-4DD0-524F-917B-88F154F6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principle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F1969-ED9D-EB43-A330-77463DEB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816FB43-B14C-F741-B162-B2E05E2EF257}"/>
              </a:ext>
            </a:extLst>
          </p:cNvPr>
          <p:cNvGrpSpPr/>
          <p:nvPr/>
        </p:nvGrpSpPr>
        <p:grpSpPr>
          <a:xfrm>
            <a:off x="1035069" y="1454827"/>
            <a:ext cx="1238696" cy="4157980"/>
            <a:chOff x="300792" y="1454827"/>
            <a:chExt cx="1238696" cy="415798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349215-F451-FB42-9F44-264254D6E606}"/>
                </a:ext>
              </a:extLst>
            </p:cNvPr>
            <p:cNvSpPr/>
            <p:nvPr/>
          </p:nvSpPr>
          <p:spPr>
            <a:xfrm>
              <a:off x="957297" y="1470540"/>
              <a:ext cx="565309" cy="85852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ACACAC"/>
                </a:gs>
              </a:gsLst>
              <a:lin ang="5400000" scaled="1"/>
              <a:tileRect/>
            </a:gra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603C31-9A9C-094B-8062-B3FC43ECA80C}"/>
                </a:ext>
              </a:extLst>
            </p:cNvPr>
            <p:cNvCxnSpPr/>
            <p:nvPr/>
          </p:nvCxnSpPr>
          <p:spPr>
            <a:xfrm>
              <a:off x="966347" y="2313347"/>
              <a:ext cx="548640" cy="0"/>
            </a:xfrm>
            <a:prstGeom prst="line">
              <a:avLst/>
            </a:prstGeom>
            <a:noFill/>
            <a:ln w="34925" cap="rnd" cmpd="sng" algn="ctr">
              <a:solidFill>
                <a:srgbClr val="636363"/>
              </a:solidFill>
              <a:prstDash val="sysDash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0F85A18-DDF6-1347-8DF1-92E3C9B6363F}"/>
                </a:ext>
              </a:extLst>
            </p:cNvPr>
            <p:cNvCxnSpPr/>
            <p:nvPr/>
          </p:nvCxnSpPr>
          <p:spPr>
            <a:xfrm>
              <a:off x="967778" y="2381927"/>
              <a:ext cx="548640" cy="0"/>
            </a:xfrm>
            <a:prstGeom prst="line">
              <a:avLst/>
            </a:prstGeom>
            <a:noFill/>
            <a:ln w="12700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B8F666C-279F-7242-A63B-82CCB75A5516}"/>
                </a:ext>
              </a:extLst>
            </p:cNvPr>
            <p:cNvCxnSpPr/>
            <p:nvPr/>
          </p:nvCxnSpPr>
          <p:spPr>
            <a:xfrm>
              <a:off x="967778" y="2450507"/>
              <a:ext cx="548640" cy="0"/>
            </a:xfrm>
            <a:prstGeom prst="line">
              <a:avLst/>
            </a:prstGeom>
            <a:noFill/>
            <a:ln w="12700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5CD6A17-191B-204D-9687-B1930ABFFC72}"/>
                </a:ext>
              </a:extLst>
            </p:cNvPr>
            <p:cNvCxnSpPr/>
            <p:nvPr/>
          </p:nvCxnSpPr>
          <p:spPr>
            <a:xfrm>
              <a:off x="967778" y="2587667"/>
              <a:ext cx="548640" cy="0"/>
            </a:xfrm>
            <a:prstGeom prst="line">
              <a:avLst/>
            </a:prstGeom>
            <a:noFill/>
            <a:ln w="12700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4B4F0C-288B-9444-9EB7-9ECF69F09F77}"/>
                </a:ext>
              </a:extLst>
            </p:cNvPr>
            <p:cNvCxnSpPr/>
            <p:nvPr/>
          </p:nvCxnSpPr>
          <p:spPr>
            <a:xfrm>
              <a:off x="967778" y="2770547"/>
              <a:ext cx="548640" cy="0"/>
            </a:xfrm>
            <a:prstGeom prst="line">
              <a:avLst/>
            </a:prstGeom>
            <a:noFill/>
            <a:ln w="12700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8DB5B5-8F8D-A941-A1D8-8FA0FBB665FE}"/>
                </a:ext>
              </a:extLst>
            </p:cNvPr>
            <p:cNvCxnSpPr/>
            <p:nvPr/>
          </p:nvCxnSpPr>
          <p:spPr>
            <a:xfrm>
              <a:off x="966346" y="2183807"/>
              <a:ext cx="169072" cy="0"/>
            </a:xfrm>
            <a:prstGeom prst="line">
              <a:avLst/>
            </a:prstGeom>
            <a:noFill/>
            <a:ln w="15875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65558DF-2A72-304D-BB34-A33A929F5FEA}"/>
                </a:ext>
              </a:extLst>
            </p:cNvPr>
            <p:cNvCxnSpPr/>
            <p:nvPr/>
          </p:nvCxnSpPr>
          <p:spPr>
            <a:xfrm flipV="1">
              <a:off x="1051598" y="2183807"/>
              <a:ext cx="0" cy="990600"/>
            </a:xfrm>
            <a:prstGeom prst="straightConnector1">
              <a:avLst/>
            </a:prstGeom>
            <a:noFill/>
            <a:ln w="31750" cap="rnd" cmpd="sng" algn="ctr">
              <a:solidFill>
                <a:srgbClr val="FFC000"/>
              </a:solidFill>
              <a:prstDash val="soli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26885D3-25D5-784B-BB19-65E7026F8574}"/>
                </a:ext>
              </a:extLst>
            </p:cNvPr>
            <p:cNvCxnSpPr/>
            <p:nvPr/>
          </p:nvCxnSpPr>
          <p:spPr>
            <a:xfrm flipV="1">
              <a:off x="1188758" y="1939967"/>
              <a:ext cx="0" cy="1234440"/>
            </a:xfrm>
            <a:prstGeom prst="straightConnector1">
              <a:avLst/>
            </a:prstGeom>
            <a:noFill/>
            <a:ln w="31750" cap="rnd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120F37B-85A3-3D42-B7C7-3916E133DC66}"/>
                </a:ext>
              </a:extLst>
            </p:cNvPr>
            <p:cNvCxnSpPr/>
            <p:nvPr/>
          </p:nvCxnSpPr>
          <p:spPr>
            <a:xfrm flipV="1">
              <a:off x="1234478" y="4111667"/>
              <a:ext cx="0" cy="1501140"/>
            </a:xfrm>
            <a:prstGeom prst="straightConnector1">
              <a:avLst/>
            </a:prstGeom>
            <a:noFill/>
            <a:ln w="31750" cap="rnd" cmpd="sng" algn="ctr">
              <a:solidFill>
                <a:srgbClr val="0070C0"/>
              </a:solidFill>
              <a:prstDash val="solid"/>
              <a:tailEnd type="triangle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9D52C3E-24AE-D048-BBC5-ECDBD900A0C0}"/>
                </a:ext>
              </a:extLst>
            </p:cNvPr>
            <p:cNvCxnSpPr/>
            <p:nvPr/>
          </p:nvCxnSpPr>
          <p:spPr>
            <a:xfrm>
              <a:off x="624877" y="5612807"/>
              <a:ext cx="198121" cy="0"/>
            </a:xfrm>
            <a:prstGeom prst="line">
              <a:avLst/>
            </a:prstGeom>
            <a:noFill/>
            <a:ln w="34925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C492FF3-382D-664F-BC17-8476F4B8304E}"/>
                </a:ext>
              </a:extLst>
            </p:cNvPr>
            <p:cNvCxnSpPr/>
            <p:nvPr/>
          </p:nvCxnSpPr>
          <p:spPr>
            <a:xfrm flipV="1">
              <a:off x="723938" y="1454827"/>
              <a:ext cx="0" cy="4157980"/>
            </a:xfrm>
            <a:prstGeom prst="line">
              <a:avLst/>
            </a:prstGeom>
            <a:noFill/>
            <a:ln w="34925" cap="rnd" cmpd="sng" algn="ctr">
              <a:solidFill>
                <a:srgbClr val="636363"/>
              </a:solidFill>
              <a:prstDash val="solid"/>
              <a:tailEnd type="triangle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390D2DC-078A-CB4D-B66B-802B4568187E}"/>
                </a:ext>
              </a:extLst>
            </p:cNvPr>
            <p:cNvCxnSpPr/>
            <p:nvPr/>
          </p:nvCxnSpPr>
          <p:spPr>
            <a:xfrm>
              <a:off x="624877" y="2313347"/>
              <a:ext cx="198121" cy="0"/>
            </a:xfrm>
            <a:prstGeom prst="line">
              <a:avLst/>
            </a:prstGeom>
            <a:noFill/>
            <a:ln w="34925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1C8A627-729E-204D-BF6E-75C9042AC114}"/>
                </a:ext>
              </a:extLst>
            </p:cNvPr>
            <p:cNvCxnSpPr/>
            <p:nvPr/>
          </p:nvCxnSpPr>
          <p:spPr>
            <a:xfrm>
              <a:off x="967778" y="5612807"/>
              <a:ext cx="548640" cy="0"/>
            </a:xfrm>
            <a:prstGeom prst="line">
              <a:avLst/>
            </a:prstGeom>
            <a:noFill/>
            <a:ln w="34925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CE63EA8-A028-EA4C-92FF-4743E05361ED}"/>
                </a:ext>
              </a:extLst>
            </p:cNvPr>
            <p:cNvCxnSpPr/>
            <p:nvPr/>
          </p:nvCxnSpPr>
          <p:spPr>
            <a:xfrm>
              <a:off x="967778" y="3174407"/>
              <a:ext cx="548640" cy="0"/>
            </a:xfrm>
            <a:prstGeom prst="line">
              <a:avLst/>
            </a:prstGeom>
            <a:noFill/>
            <a:ln w="34925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21CFAE1-493F-8049-BE98-AE280F00B25B}"/>
                </a:ext>
              </a:extLst>
            </p:cNvPr>
            <p:cNvCxnSpPr/>
            <p:nvPr/>
          </p:nvCxnSpPr>
          <p:spPr>
            <a:xfrm flipV="1">
              <a:off x="1112558" y="3174407"/>
              <a:ext cx="0" cy="929640"/>
            </a:xfrm>
            <a:prstGeom prst="straightConnector1">
              <a:avLst/>
            </a:prstGeom>
            <a:noFill/>
            <a:ln w="31750" cap="rnd" cmpd="sng" algn="ctr">
              <a:solidFill>
                <a:srgbClr val="9A0021"/>
              </a:solidFill>
              <a:prstDash val="solid"/>
              <a:tailEnd type="triangle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EFE6B0F-9E7D-474D-9053-70BE559048FE}"/>
                </a:ext>
              </a:extLst>
            </p:cNvPr>
            <p:cNvCxnSpPr/>
            <p:nvPr/>
          </p:nvCxnSpPr>
          <p:spPr>
            <a:xfrm flipV="1">
              <a:off x="1325918" y="2770547"/>
              <a:ext cx="0" cy="1333500"/>
            </a:xfrm>
            <a:prstGeom prst="straightConnector1">
              <a:avLst/>
            </a:prstGeom>
            <a:noFill/>
            <a:ln w="31750" cap="rnd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D548FA0-2BE6-C84C-98A0-1E83CCC30216}"/>
                </a:ext>
              </a:extLst>
            </p:cNvPr>
            <p:cNvCxnSpPr/>
            <p:nvPr/>
          </p:nvCxnSpPr>
          <p:spPr>
            <a:xfrm flipV="1">
              <a:off x="1283973" y="2102845"/>
              <a:ext cx="0" cy="662940"/>
            </a:xfrm>
            <a:prstGeom prst="straightConnector1">
              <a:avLst/>
            </a:prstGeom>
            <a:noFill/>
            <a:ln w="31750" cap="rnd" cmpd="sng" algn="ctr">
              <a:solidFill>
                <a:srgbClr val="9A0021"/>
              </a:solidFill>
              <a:prstDash val="solid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3C04294-4CFE-4C49-8532-132E858FE0B2}"/>
                </a:ext>
              </a:extLst>
            </p:cNvPr>
            <p:cNvCxnSpPr/>
            <p:nvPr/>
          </p:nvCxnSpPr>
          <p:spPr>
            <a:xfrm flipV="1">
              <a:off x="1463078" y="1939967"/>
              <a:ext cx="0" cy="2164080"/>
            </a:xfrm>
            <a:prstGeom prst="straightConnector1">
              <a:avLst/>
            </a:prstGeom>
            <a:noFill/>
            <a:ln w="31750" cap="rnd" cmpd="sng" algn="ctr">
              <a:solidFill>
                <a:srgbClr val="00B0F0"/>
              </a:solidFill>
              <a:prstDash val="solid"/>
              <a:tailEnd type="triangle"/>
            </a:ln>
            <a:effectLst/>
          </p:spPr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8A995B9-2A16-DB45-A9E7-0F91BC64294A}"/>
                </a:ext>
              </a:extLst>
            </p:cNvPr>
            <p:cNvSpPr txBox="1"/>
            <p:nvPr/>
          </p:nvSpPr>
          <p:spPr>
            <a:xfrm rot="16200000">
              <a:off x="-361673" y="3730206"/>
              <a:ext cx="1782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rtl="0"/>
              <a:r>
                <a:rPr lang="en-US" kern="1200" dirty="0">
                  <a:solidFill>
                    <a:srgbClr val="636363"/>
                  </a:solidFill>
                  <a:latin typeface="Calibri" panose="020F0502020204030204"/>
                </a:rPr>
                <a:t>Energy (eV scale)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7251AAF-5E5E-CD43-9DF2-CE44F3E5C938}"/>
                </a:ext>
              </a:extLst>
            </p:cNvPr>
            <p:cNvCxnSpPr/>
            <p:nvPr/>
          </p:nvCxnSpPr>
          <p:spPr>
            <a:xfrm>
              <a:off x="967778" y="4104047"/>
              <a:ext cx="548640" cy="0"/>
            </a:xfrm>
            <a:prstGeom prst="line">
              <a:avLst/>
            </a:prstGeom>
            <a:noFill/>
            <a:ln w="34925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ED5925C-CE2C-5746-8D3A-A81245075DDF}"/>
                </a:ext>
              </a:extLst>
            </p:cNvPr>
            <p:cNvCxnSpPr/>
            <p:nvPr/>
          </p:nvCxnSpPr>
          <p:spPr>
            <a:xfrm>
              <a:off x="1370416" y="1941924"/>
              <a:ext cx="169072" cy="0"/>
            </a:xfrm>
            <a:prstGeom prst="line">
              <a:avLst/>
            </a:prstGeom>
            <a:noFill/>
            <a:ln w="15875" cap="rnd" cmpd="sng" algn="ctr">
              <a:solidFill>
                <a:srgbClr val="636363"/>
              </a:solidFill>
              <a:prstDash val="solid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E501BD4-C0A6-5242-87D5-460DFB149954}"/>
                </a:ext>
              </a:extLst>
            </p:cNvPr>
            <p:cNvCxnSpPr/>
            <p:nvPr/>
          </p:nvCxnSpPr>
          <p:spPr>
            <a:xfrm flipV="1">
              <a:off x="1360946" y="1527718"/>
              <a:ext cx="0" cy="1234440"/>
            </a:xfrm>
            <a:prstGeom prst="straightConnector1">
              <a:avLst/>
            </a:prstGeom>
            <a:noFill/>
            <a:ln w="31750" cap="rnd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FCF54FA-2FD6-C246-97F9-6AD7070F312F}"/>
                </a:ext>
              </a:extLst>
            </p:cNvPr>
            <p:cNvSpPr txBox="1"/>
            <p:nvPr/>
          </p:nvSpPr>
          <p:spPr>
            <a:xfrm>
              <a:off x="300792" y="2107653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rtl="0"/>
              <a:r>
                <a:rPr lang="en-US" kern="1200" dirty="0">
                  <a:solidFill>
                    <a:srgbClr val="636363"/>
                  </a:solidFill>
                  <a:latin typeface="Calibri" panose="020F0502020204030204"/>
                </a:rPr>
                <a:t>IP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0C5C6F0-6C22-344F-9E21-BA2EF5A3141F}"/>
              </a:ext>
            </a:extLst>
          </p:cNvPr>
          <p:cNvGrpSpPr/>
          <p:nvPr/>
        </p:nvGrpSpPr>
        <p:grpSpPr>
          <a:xfrm>
            <a:off x="2794770" y="5612807"/>
            <a:ext cx="6613598" cy="647003"/>
            <a:chOff x="2060493" y="5612807"/>
            <a:chExt cx="6613598" cy="647003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AC5C70B-C136-0940-9A82-F66121CD4D04}"/>
                </a:ext>
              </a:extLst>
            </p:cNvPr>
            <p:cNvSpPr/>
            <p:nvPr/>
          </p:nvSpPr>
          <p:spPr>
            <a:xfrm>
              <a:off x="2140222" y="5612807"/>
              <a:ext cx="6439323" cy="302940"/>
            </a:xfrm>
            <a:prstGeom prst="rect">
              <a:avLst/>
            </a:prstGeom>
            <a:gradFill flip="none" rotWithShape="1">
              <a:gsLst>
                <a:gs pos="45000">
                  <a:srgbClr val="00D5FF"/>
                </a:gs>
                <a:gs pos="35000">
                  <a:srgbClr val="008EFF"/>
                </a:gs>
                <a:gs pos="26000">
                  <a:srgbClr val="0046FF"/>
                </a:gs>
                <a:gs pos="58000">
                  <a:srgbClr val="65FF00"/>
                </a:gs>
                <a:gs pos="65000">
                  <a:srgbClr val="FFFF00"/>
                </a:gs>
                <a:gs pos="84000">
                  <a:srgbClr val="FF0000"/>
                </a:gs>
                <a:gs pos="72000">
                  <a:srgbClr val="FFC000"/>
                </a:gs>
                <a:gs pos="10000">
                  <a:srgbClr val="7030A0"/>
                </a:gs>
                <a:gs pos="100000">
                  <a:srgbClr val="800000"/>
                </a:gs>
              </a:gsLst>
              <a:lin ang="0" scaled="1"/>
              <a:tileRect/>
            </a:gra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Ideal RILIS spectral range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D9504D4-0B16-174B-BF35-137ECCC3D399}"/>
                </a:ext>
              </a:extLst>
            </p:cNvPr>
            <p:cNvCxnSpPr/>
            <p:nvPr/>
          </p:nvCxnSpPr>
          <p:spPr>
            <a:xfrm>
              <a:off x="2140221" y="5974093"/>
              <a:ext cx="6439324" cy="0"/>
            </a:xfrm>
            <a:prstGeom prst="straightConnector1">
              <a:avLst/>
            </a:prstGeom>
            <a:noFill/>
            <a:ln w="28575" cap="rnd" cmpd="sng" algn="ctr">
              <a:solidFill>
                <a:srgbClr val="636363">
                  <a:lumMod val="7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AE856DA-1DAB-D14C-AAB6-9FF973F02341}"/>
                </a:ext>
              </a:extLst>
            </p:cNvPr>
            <p:cNvSpPr txBox="1"/>
            <p:nvPr/>
          </p:nvSpPr>
          <p:spPr>
            <a:xfrm>
              <a:off x="2060493" y="6005894"/>
              <a:ext cx="5998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210 nm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5F25AFB-2308-CB44-8665-099E4EF27A27}"/>
                </a:ext>
              </a:extLst>
            </p:cNvPr>
            <p:cNvSpPr txBox="1"/>
            <p:nvPr/>
          </p:nvSpPr>
          <p:spPr>
            <a:xfrm>
              <a:off x="8074247" y="5999822"/>
              <a:ext cx="5998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950 nm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CBCE4EB-4732-0B4D-A1B7-633E7901E63B}"/>
                </a:ext>
              </a:extLst>
            </p:cNvPr>
            <p:cNvCxnSpPr/>
            <p:nvPr/>
          </p:nvCxnSpPr>
          <p:spPr>
            <a:xfrm>
              <a:off x="5867297" y="5974445"/>
              <a:ext cx="0" cy="54849"/>
            </a:xfrm>
            <a:prstGeom prst="line">
              <a:avLst/>
            </a:prstGeom>
            <a:noFill/>
            <a:ln w="31750" cap="rnd" cmpd="sng" algn="ctr">
              <a:solidFill>
                <a:srgbClr val="636363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9FA6DB6-8611-F14D-92C9-AE0E183C3727}"/>
                </a:ext>
              </a:extLst>
            </p:cNvPr>
            <p:cNvSpPr txBox="1"/>
            <p:nvPr/>
          </p:nvSpPr>
          <p:spPr>
            <a:xfrm>
              <a:off x="5630841" y="5997659"/>
              <a:ext cx="5998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532 nm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1E1B467B-F9B8-A642-A1D9-36A2A40B9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32" y="1349689"/>
            <a:ext cx="2113045" cy="2736447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B5A6F8FE-582D-0941-9CAE-590CEC44AD14}"/>
              </a:ext>
            </a:extLst>
          </p:cNvPr>
          <p:cNvSpPr txBox="1"/>
          <p:nvPr/>
        </p:nvSpPr>
        <p:spPr>
          <a:xfrm>
            <a:off x="2590546" y="4086136"/>
            <a:ext cx="478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en-US" sz="1600" kern="1200" dirty="0">
                <a:solidFill>
                  <a:srgbClr val="636363"/>
                </a:solidFill>
                <a:latin typeface="Calibri" panose="020F0502020204030204"/>
              </a:rPr>
              <a:t>Tunable </a:t>
            </a:r>
            <a:r>
              <a:rPr lang="en-US" sz="1600" kern="1200" dirty="0" err="1">
                <a:solidFill>
                  <a:srgbClr val="636363"/>
                </a:solidFill>
                <a:latin typeface="Calibri" panose="020F0502020204030204"/>
              </a:rPr>
              <a:t>Titanium:Sapphire</a:t>
            </a:r>
            <a:r>
              <a:rPr lang="en-US" sz="1600" kern="1200" dirty="0">
                <a:solidFill>
                  <a:srgbClr val="636363"/>
                </a:solidFill>
                <a:latin typeface="Calibri" panose="020F0502020204030204"/>
              </a:rPr>
              <a:t> (solid state) lasers in different configuration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192AB8E-BD30-9A4E-B476-AB85992F8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338" y="1304101"/>
            <a:ext cx="2559003" cy="2886182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1857FF3-303C-524E-8B70-D876D2D4324C}"/>
              </a:ext>
            </a:extLst>
          </p:cNvPr>
          <p:cNvGrpSpPr/>
          <p:nvPr/>
        </p:nvGrpSpPr>
        <p:grpSpPr>
          <a:xfrm>
            <a:off x="2707940" y="5154362"/>
            <a:ext cx="6700428" cy="1105449"/>
            <a:chOff x="1973662" y="5157192"/>
            <a:chExt cx="6700428" cy="110544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53EC6CF-17AC-6240-A052-5FD8C9A7FBF2}"/>
                </a:ext>
              </a:extLst>
            </p:cNvPr>
            <p:cNvSpPr txBox="1"/>
            <p:nvPr/>
          </p:nvSpPr>
          <p:spPr>
            <a:xfrm>
              <a:off x="1973662" y="5157192"/>
              <a:ext cx="84830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4ω </a:t>
              </a:r>
              <a:r>
                <a:rPr lang="en-US" sz="1050" kern="1200" dirty="0" err="1">
                  <a:solidFill>
                    <a:srgbClr val="636363"/>
                  </a:solidFill>
                  <a:latin typeface="Calibri" panose="020F0502020204030204"/>
                </a:rPr>
                <a:t>Ti:Sa</a:t>
              </a:r>
              <a:endParaRPr lang="en-US" sz="1050" kern="1200" dirty="0">
                <a:solidFill>
                  <a:srgbClr val="636363"/>
                </a:solidFill>
                <a:latin typeface="Calibri" panose="020F0502020204030204"/>
              </a:endParaRPr>
            </a:p>
            <a:p>
              <a:pPr algn="ctr"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210-230 nm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40DF1F90-6E82-C548-9582-392AE3DEC301}"/>
                </a:ext>
              </a:extLst>
            </p:cNvPr>
            <p:cNvCxnSpPr/>
            <p:nvPr/>
          </p:nvCxnSpPr>
          <p:spPr>
            <a:xfrm>
              <a:off x="2140220" y="5976924"/>
              <a:ext cx="6439324" cy="0"/>
            </a:xfrm>
            <a:prstGeom prst="straightConnector1">
              <a:avLst/>
            </a:prstGeom>
            <a:noFill/>
            <a:ln w="28575" cap="rnd" cmpd="sng" algn="ctr">
              <a:solidFill>
                <a:srgbClr val="636363">
                  <a:lumMod val="7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18454F6-E588-7742-837A-EA7C29902E6C}"/>
                </a:ext>
              </a:extLst>
            </p:cNvPr>
            <p:cNvSpPr txBox="1"/>
            <p:nvPr/>
          </p:nvSpPr>
          <p:spPr>
            <a:xfrm>
              <a:off x="2060492" y="6008725"/>
              <a:ext cx="5998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210 nm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9D2C8A7-DC93-504D-AC38-6C8A4C140EAC}"/>
                </a:ext>
              </a:extLst>
            </p:cNvPr>
            <p:cNvSpPr txBox="1"/>
            <p:nvPr/>
          </p:nvSpPr>
          <p:spPr>
            <a:xfrm>
              <a:off x="8074246" y="6002653"/>
              <a:ext cx="5998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950 nm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C04D520-0678-AD48-BD84-CDA8DA7237E3}"/>
                </a:ext>
              </a:extLst>
            </p:cNvPr>
            <p:cNvCxnSpPr/>
            <p:nvPr/>
          </p:nvCxnSpPr>
          <p:spPr>
            <a:xfrm>
              <a:off x="5867296" y="5977276"/>
              <a:ext cx="0" cy="54849"/>
            </a:xfrm>
            <a:prstGeom prst="line">
              <a:avLst/>
            </a:prstGeom>
            <a:noFill/>
            <a:ln w="31750" cap="rnd" cmpd="sng" algn="ctr">
              <a:solidFill>
                <a:srgbClr val="636363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FC1DC6F-5FB8-1940-A156-5E071BD538F4}"/>
                </a:ext>
              </a:extLst>
            </p:cNvPr>
            <p:cNvSpPr txBox="1"/>
            <p:nvPr/>
          </p:nvSpPr>
          <p:spPr>
            <a:xfrm>
              <a:off x="5630840" y="6000490"/>
              <a:ext cx="5998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532 nm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45742A6-5908-1F42-8BF0-FAEB9FADEFBD}"/>
                </a:ext>
              </a:extLst>
            </p:cNvPr>
            <p:cNvSpPr txBox="1"/>
            <p:nvPr/>
          </p:nvSpPr>
          <p:spPr>
            <a:xfrm>
              <a:off x="7525859" y="5157193"/>
              <a:ext cx="84830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rtl="0"/>
              <a:r>
                <a:rPr lang="en-US" sz="1050" kern="1200" dirty="0" err="1">
                  <a:solidFill>
                    <a:srgbClr val="636363"/>
                  </a:solidFill>
                  <a:latin typeface="Calibri" panose="020F0502020204030204"/>
                </a:rPr>
                <a:t>Ti:Sa</a:t>
              </a:r>
              <a:endParaRPr lang="en-US" sz="1050" kern="1200" dirty="0">
                <a:solidFill>
                  <a:srgbClr val="636363"/>
                </a:solidFill>
                <a:latin typeface="Calibri" panose="020F0502020204030204"/>
              </a:endParaRPr>
            </a:p>
            <a:p>
              <a:pPr algn="ctr"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700-950 nm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0DE86C9-7C3E-DF44-9BD5-7C7F646A35D2}"/>
                </a:ext>
              </a:extLst>
            </p:cNvPr>
            <p:cNvSpPr txBox="1"/>
            <p:nvPr/>
          </p:nvSpPr>
          <p:spPr>
            <a:xfrm>
              <a:off x="4099872" y="5157193"/>
              <a:ext cx="84830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2ω </a:t>
              </a:r>
              <a:r>
                <a:rPr lang="en-US" sz="1050" kern="1200" dirty="0" err="1">
                  <a:solidFill>
                    <a:srgbClr val="636363"/>
                  </a:solidFill>
                  <a:latin typeface="Calibri" panose="020F0502020204030204"/>
                </a:rPr>
                <a:t>Ti:Sa</a:t>
              </a:r>
              <a:endParaRPr lang="en-US" sz="1050" kern="1200" dirty="0">
                <a:solidFill>
                  <a:srgbClr val="636363"/>
                </a:solidFill>
                <a:latin typeface="Calibri" panose="020F0502020204030204"/>
              </a:endParaRPr>
            </a:p>
            <a:p>
              <a:pPr algn="ctr"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350-475 nm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22E0A76-4C72-8B4C-8646-34A2920A367B}"/>
                </a:ext>
              </a:extLst>
            </p:cNvPr>
            <p:cNvSpPr txBox="1"/>
            <p:nvPr/>
          </p:nvSpPr>
          <p:spPr>
            <a:xfrm>
              <a:off x="2660336" y="5157192"/>
              <a:ext cx="84830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3ω </a:t>
              </a:r>
              <a:r>
                <a:rPr lang="en-US" sz="1050" kern="1200" dirty="0" err="1">
                  <a:solidFill>
                    <a:srgbClr val="636363"/>
                  </a:solidFill>
                  <a:latin typeface="Calibri" panose="020F0502020204030204"/>
                </a:rPr>
                <a:t>Ti:Sa</a:t>
              </a:r>
              <a:endParaRPr lang="en-US" sz="1050" kern="1200" dirty="0">
                <a:solidFill>
                  <a:srgbClr val="636363"/>
                </a:solidFill>
                <a:latin typeface="Calibri" panose="020F0502020204030204"/>
              </a:endParaRPr>
            </a:p>
            <a:p>
              <a:pPr algn="ctr" defTabSz="457200" rtl="0"/>
              <a:r>
                <a:rPr lang="en-US" sz="1050" kern="1200" dirty="0">
                  <a:solidFill>
                    <a:srgbClr val="636363"/>
                  </a:solidFill>
                  <a:latin typeface="Calibri" panose="020F0502020204030204"/>
                </a:rPr>
                <a:t>230-270 nm</a:t>
              </a:r>
            </a:p>
          </p:txBody>
        </p:sp>
        <p:sp>
          <p:nvSpPr>
            <p:cNvPr id="103" name="Right Brace 102">
              <a:extLst>
                <a:ext uri="{FF2B5EF4-FFF2-40B4-BE49-F238E27FC236}">
                  <a16:creationId xmlns:a16="http://schemas.microsoft.com/office/drawing/2014/main" id="{B98F7460-9E3E-8D49-97E2-8F0819F98BCA}"/>
                </a:ext>
              </a:extLst>
            </p:cNvPr>
            <p:cNvSpPr/>
            <p:nvPr/>
          </p:nvSpPr>
          <p:spPr>
            <a:xfrm rot="16200000">
              <a:off x="7896603" y="4950707"/>
              <a:ext cx="99865" cy="1234807"/>
            </a:xfrm>
            <a:prstGeom prst="rightBrace">
              <a:avLst>
                <a:gd name="adj1" fmla="val 38436"/>
                <a:gd name="adj2" fmla="val 50000"/>
              </a:avLst>
            </a:prstGeom>
            <a:noFill/>
            <a:ln w="25400" cap="rnd" cmpd="sng" algn="ctr">
              <a:solidFill>
                <a:srgbClr val="636363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ight Brace 103">
              <a:extLst>
                <a:ext uri="{FF2B5EF4-FFF2-40B4-BE49-F238E27FC236}">
                  <a16:creationId xmlns:a16="http://schemas.microsoft.com/office/drawing/2014/main" id="{A66B8430-AF3F-E848-B1F4-EE555A1F324F}"/>
                </a:ext>
              </a:extLst>
            </p:cNvPr>
            <p:cNvSpPr/>
            <p:nvPr/>
          </p:nvSpPr>
          <p:spPr>
            <a:xfrm rot="16200000">
              <a:off x="4472550" y="5149060"/>
              <a:ext cx="99865" cy="838101"/>
            </a:xfrm>
            <a:prstGeom prst="rightBrace">
              <a:avLst>
                <a:gd name="adj1" fmla="val 38436"/>
                <a:gd name="adj2" fmla="val 50000"/>
              </a:avLst>
            </a:prstGeom>
            <a:noFill/>
            <a:ln w="25400" cap="rnd" cmpd="sng" algn="ctr">
              <a:solidFill>
                <a:srgbClr val="636363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ight Brace 104">
              <a:extLst>
                <a:ext uri="{FF2B5EF4-FFF2-40B4-BE49-F238E27FC236}">
                  <a16:creationId xmlns:a16="http://schemas.microsoft.com/office/drawing/2014/main" id="{0D629726-C2B6-8047-A8E1-7507A72239AB}"/>
                </a:ext>
              </a:extLst>
            </p:cNvPr>
            <p:cNvSpPr/>
            <p:nvPr/>
          </p:nvSpPr>
          <p:spPr>
            <a:xfrm rot="16200000">
              <a:off x="3001306" y="5193504"/>
              <a:ext cx="99865" cy="749215"/>
            </a:xfrm>
            <a:prstGeom prst="rightBrace">
              <a:avLst>
                <a:gd name="adj1" fmla="val 38436"/>
                <a:gd name="adj2" fmla="val 50000"/>
              </a:avLst>
            </a:prstGeom>
            <a:noFill/>
            <a:ln w="25400" cap="rnd" cmpd="sng" algn="ctr">
              <a:solidFill>
                <a:srgbClr val="636363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ight Brace 105">
              <a:extLst>
                <a:ext uri="{FF2B5EF4-FFF2-40B4-BE49-F238E27FC236}">
                  <a16:creationId xmlns:a16="http://schemas.microsoft.com/office/drawing/2014/main" id="{BA5503D2-E57D-4041-B4CC-6E79C5440B8C}"/>
                </a:ext>
              </a:extLst>
            </p:cNvPr>
            <p:cNvSpPr/>
            <p:nvPr/>
          </p:nvSpPr>
          <p:spPr>
            <a:xfrm rot="16200000">
              <a:off x="2364409" y="5305820"/>
              <a:ext cx="99865" cy="524581"/>
            </a:xfrm>
            <a:prstGeom prst="rightBrace">
              <a:avLst>
                <a:gd name="adj1" fmla="val 38436"/>
                <a:gd name="adj2" fmla="val 50000"/>
              </a:avLst>
            </a:prstGeom>
            <a:noFill/>
            <a:ln w="25400" cap="rnd" cmpd="sng" algn="ctr">
              <a:solidFill>
                <a:srgbClr val="636363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340462D-D750-344E-A468-DF2676330C18}"/>
                </a:ext>
              </a:extLst>
            </p:cNvPr>
            <p:cNvSpPr/>
            <p:nvPr/>
          </p:nvSpPr>
          <p:spPr>
            <a:xfrm>
              <a:off x="2140221" y="5615638"/>
              <a:ext cx="6439323" cy="302940"/>
            </a:xfrm>
            <a:prstGeom prst="rect">
              <a:avLst/>
            </a:prstGeom>
            <a:gradFill flip="none" rotWithShape="1">
              <a:gsLst>
                <a:gs pos="45000">
                  <a:srgbClr val="00D5FF"/>
                </a:gs>
                <a:gs pos="35000">
                  <a:srgbClr val="008EFF"/>
                </a:gs>
                <a:gs pos="26000">
                  <a:srgbClr val="0046FF"/>
                </a:gs>
                <a:gs pos="58000">
                  <a:srgbClr val="65FF00"/>
                </a:gs>
                <a:gs pos="65000">
                  <a:srgbClr val="FFFF00"/>
                </a:gs>
                <a:gs pos="84000">
                  <a:srgbClr val="FF0000"/>
                </a:gs>
                <a:gs pos="72000">
                  <a:srgbClr val="FFC000"/>
                </a:gs>
                <a:gs pos="10000">
                  <a:srgbClr val="7030A0"/>
                </a:gs>
                <a:gs pos="100000">
                  <a:srgbClr val="800000"/>
                </a:gs>
              </a:gsLst>
              <a:lin ang="0" scaled="1"/>
              <a:tileRect/>
            </a:gra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18EFBBB-F071-B54D-98A4-49EB845DEB3D}"/>
                </a:ext>
              </a:extLst>
            </p:cNvPr>
            <p:cNvSpPr/>
            <p:nvPr/>
          </p:nvSpPr>
          <p:spPr>
            <a:xfrm>
              <a:off x="3430609" y="5615638"/>
              <a:ext cx="670938" cy="302940"/>
            </a:xfrm>
            <a:prstGeom prst="rect">
              <a:avLst/>
            </a:prstGeom>
            <a:solidFill>
              <a:srgbClr val="FFFFFF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F5034AB-E5B5-A64E-98C5-9007A6238839}"/>
                </a:ext>
              </a:extLst>
            </p:cNvPr>
            <p:cNvSpPr/>
            <p:nvPr/>
          </p:nvSpPr>
          <p:spPr>
            <a:xfrm>
              <a:off x="4959901" y="5615638"/>
              <a:ext cx="2353625" cy="302940"/>
            </a:xfrm>
            <a:prstGeom prst="rect">
              <a:avLst/>
            </a:prstGeom>
            <a:solidFill>
              <a:srgbClr val="FFFFFF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A3AAFBF0-B7A4-7946-A109-71B9915449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86" y="1469920"/>
            <a:ext cx="4652275" cy="2495983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8A37A55-1851-B54F-A543-F173736E0DE0}"/>
              </a:ext>
            </a:extLst>
          </p:cNvPr>
          <p:cNvGrpSpPr/>
          <p:nvPr/>
        </p:nvGrpSpPr>
        <p:grpSpPr>
          <a:xfrm>
            <a:off x="2707940" y="5154362"/>
            <a:ext cx="6700428" cy="1105449"/>
            <a:chOff x="177640" y="1729265"/>
            <a:chExt cx="10142751" cy="264333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CA546DD-40E2-A646-BED9-DDABCD8B5859}"/>
                </a:ext>
              </a:extLst>
            </p:cNvPr>
            <p:cNvSpPr txBox="1"/>
            <p:nvPr/>
          </p:nvSpPr>
          <p:spPr>
            <a:xfrm>
              <a:off x="177640" y="1729265"/>
              <a:ext cx="1284125" cy="993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</a:rPr>
                <a:t>4ω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</a:rPr>
                <a:t>Ti:Sa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</a:rPr>
                <a:t>210-230 nm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BB64C4C-8B8E-2D43-A05F-70DD63C0679E}"/>
                </a:ext>
              </a:extLst>
            </p:cNvPr>
            <p:cNvGrpSpPr/>
            <p:nvPr/>
          </p:nvGrpSpPr>
          <p:grpSpPr>
            <a:xfrm>
              <a:off x="309079" y="1729265"/>
              <a:ext cx="10011312" cy="2643337"/>
              <a:chOff x="309079" y="1729265"/>
              <a:chExt cx="10011312" cy="2643337"/>
            </a:xfrm>
          </p:grpSpPr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ED991B16-DFB1-8744-B464-FE5D1B468D4E}"/>
                  </a:ext>
                </a:extLst>
              </p:cNvPr>
              <p:cNvCxnSpPr/>
              <p:nvPr/>
            </p:nvCxnSpPr>
            <p:spPr>
              <a:xfrm>
                <a:off x="429767" y="3689398"/>
                <a:ext cx="9747505" cy="0"/>
              </a:xfrm>
              <a:prstGeom prst="straightConnector1">
                <a:avLst/>
              </a:prstGeom>
              <a:noFill/>
              <a:ln w="28575" cap="rnd" cmpd="sng" algn="ctr">
                <a:solidFill>
                  <a:srgbClr val="636363">
                    <a:lumMod val="7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8E801BA-75DB-A14D-81D0-3F65CBC8AE75}"/>
                  </a:ext>
                </a:extLst>
              </p:cNvPr>
              <p:cNvSpPr txBox="1"/>
              <p:nvPr/>
            </p:nvSpPr>
            <p:spPr>
              <a:xfrm>
                <a:off x="309079" y="3765441"/>
                <a:ext cx="908012" cy="607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210 nm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C5FF81B5-918A-B047-B301-C36BB46ED578}"/>
                  </a:ext>
                </a:extLst>
              </p:cNvPr>
              <p:cNvSpPr txBox="1"/>
              <p:nvPr/>
            </p:nvSpPr>
            <p:spPr>
              <a:xfrm>
                <a:off x="9412379" y="3750922"/>
                <a:ext cx="908012" cy="607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950 nm</a:t>
                </a: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9ED5FBA-7869-4747-9F27-63D5B9317055}"/>
                  </a:ext>
                </a:extLst>
              </p:cNvPr>
              <p:cNvCxnSpPr/>
              <p:nvPr/>
            </p:nvCxnSpPr>
            <p:spPr>
              <a:xfrm>
                <a:off x="6071616" y="3690240"/>
                <a:ext cx="0" cy="131154"/>
              </a:xfrm>
              <a:prstGeom prst="line">
                <a:avLst/>
              </a:prstGeom>
              <a:noFill/>
              <a:ln w="31750" cap="rnd" cmpd="sng" algn="ctr">
                <a:solidFill>
                  <a:srgbClr val="636363">
                    <a:lumMod val="75000"/>
                  </a:srgbClr>
                </a:solidFill>
                <a:prstDash val="solid"/>
              </a:ln>
              <a:effectLst/>
            </p:spPr>
          </p:cxnSp>
          <p:sp>
            <p:nvSpPr>
              <p:cNvPr id="144" name="Right Brace 143">
                <a:extLst>
                  <a:ext uri="{FF2B5EF4-FFF2-40B4-BE49-F238E27FC236}">
                    <a16:creationId xmlns:a16="http://schemas.microsoft.com/office/drawing/2014/main" id="{54C9A950-2280-C747-A9EC-AE0D83EB1E82}"/>
                  </a:ext>
                </a:extLst>
              </p:cNvPr>
              <p:cNvSpPr/>
              <p:nvPr/>
            </p:nvSpPr>
            <p:spPr>
              <a:xfrm rot="16200000">
                <a:off x="7236951" y="1783733"/>
                <a:ext cx="238795" cy="1856232"/>
              </a:xfrm>
              <a:prstGeom prst="rightBrace">
                <a:avLst>
                  <a:gd name="adj1" fmla="val 38436"/>
                  <a:gd name="adj2" fmla="val 50000"/>
                </a:avLst>
              </a:prstGeom>
              <a:noFill/>
              <a:ln w="25400" cap="rnd" cmpd="sng" algn="ctr">
                <a:solidFill>
                  <a:srgbClr val="636363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A0DB5D41-3123-5247-B7FA-83E4BA33422F}"/>
                  </a:ext>
                </a:extLst>
              </p:cNvPr>
              <p:cNvSpPr txBox="1"/>
              <p:nvPr/>
            </p:nvSpPr>
            <p:spPr>
              <a:xfrm>
                <a:off x="5713681" y="3745750"/>
                <a:ext cx="908012" cy="607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532 nm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E1178E6-CD6F-EE48-A52B-08658843ACBE}"/>
                  </a:ext>
                </a:extLst>
              </p:cNvPr>
              <p:cNvSpPr txBox="1"/>
              <p:nvPr/>
            </p:nvSpPr>
            <p:spPr>
              <a:xfrm>
                <a:off x="8582260" y="1729267"/>
                <a:ext cx="1284125" cy="993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Ti:Sa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700-950 nm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30951D2-BC0E-2F4E-9BAB-00FDA468F98A}"/>
                  </a:ext>
                </a:extLst>
              </p:cNvPr>
              <p:cNvSpPr txBox="1"/>
              <p:nvPr/>
            </p:nvSpPr>
            <p:spPr>
              <a:xfrm>
                <a:off x="6720565" y="1737653"/>
                <a:ext cx="1284125" cy="993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Dye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550-700 nm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34A9881-4B4F-CE4E-B5D1-37B22D3A594C}"/>
                  </a:ext>
                </a:extLst>
              </p:cNvPr>
              <p:cNvSpPr txBox="1"/>
              <p:nvPr/>
            </p:nvSpPr>
            <p:spPr>
              <a:xfrm>
                <a:off x="3396184" y="1729267"/>
                <a:ext cx="1284125" cy="993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2ω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Ti:Sa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350-475 nm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9DEF6C9-EC2F-7A4B-938D-B685B63079DC}"/>
                  </a:ext>
                </a:extLst>
              </p:cNvPr>
              <p:cNvSpPr txBox="1"/>
              <p:nvPr/>
            </p:nvSpPr>
            <p:spPr>
              <a:xfrm>
                <a:off x="2258925" y="1729267"/>
                <a:ext cx="1284125" cy="993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2ω Dye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300-350 nm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0F0B71CF-2D55-274B-B94A-5A5D8523997A}"/>
                  </a:ext>
                </a:extLst>
              </p:cNvPr>
              <p:cNvSpPr txBox="1"/>
              <p:nvPr/>
            </p:nvSpPr>
            <p:spPr>
              <a:xfrm>
                <a:off x="1217091" y="1729265"/>
                <a:ext cx="1284125" cy="993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3ω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Ti:Sa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230-270 nm</a:t>
                </a:r>
              </a:p>
            </p:txBody>
          </p:sp>
          <p:sp>
            <p:nvSpPr>
              <p:cNvPr id="151" name="Right Brace 150">
                <a:extLst>
                  <a:ext uri="{FF2B5EF4-FFF2-40B4-BE49-F238E27FC236}">
                    <a16:creationId xmlns:a16="http://schemas.microsoft.com/office/drawing/2014/main" id="{EADE2B1C-EE43-4E41-975C-A32137F2D54E}"/>
                  </a:ext>
                </a:extLst>
              </p:cNvPr>
              <p:cNvSpPr/>
              <p:nvPr/>
            </p:nvSpPr>
            <p:spPr>
              <a:xfrm rot="16200000">
                <a:off x="9099660" y="1777257"/>
                <a:ext cx="238795" cy="1869185"/>
              </a:xfrm>
              <a:prstGeom prst="rightBrace">
                <a:avLst>
                  <a:gd name="adj1" fmla="val 38436"/>
                  <a:gd name="adj2" fmla="val 50000"/>
                </a:avLst>
              </a:prstGeom>
              <a:noFill/>
              <a:ln w="25400" cap="rnd" cmpd="sng" algn="ctr">
                <a:solidFill>
                  <a:srgbClr val="636363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Right Brace 151">
                <a:extLst>
                  <a:ext uri="{FF2B5EF4-FFF2-40B4-BE49-F238E27FC236}">
                    <a16:creationId xmlns:a16="http://schemas.microsoft.com/office/drawing/2014/main" id="{74A4D7CA-6BE7-BF46-A94B-901A3F650433}"/>
                  </a:ext>
                </a:extLst>
              </p:cNvPr>
              <p:cNvSpPr/>
              <p:nvPr/>
            </p:nvSpPr>
            <p:spPr>
              <a:xfrm rot="16200000">
                <a:off x="3916511" y="2077513"/>
                <a:ext cx="238795" cy="1268672"/>
              </a:xfrm>
              <a:prstGeom prst="rightBrace">
                <a:avLst>
                  <a:gd name="adj1" fmla="val 38436"/>
                  <a:gd name="adj2" fmla="val 50000"/>
                </a:avLst>
              </a:prstGeom>
              <a:noFill/>
              <a:ln w="25400" cap="rnd" cmpd="sng" algn="ctr">
                <a:solidFill>
                  <a:srgbClr val="636363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Right Brace 152">
                <a:extLst>
                  <a:ext uri="{FF2B5EF4-FFF2-40B4-BE49-F238E27FC236}">
                    <a16:creationId xmlns:a16="http://schemas.microsoft.com/office/drawing/2014/main" id="{D834CA7D-3BB9-9F43-A80A-5F414BFC3954}"/>
                  </a:ext>
                </a:extLst>
              </p:cNvPr>
              <p:cNvSpPr/>
              <p:nvPr/>
            </p:nvSpPr>
            <p:spPr>
              <a:xfrm rot="16200000">
                <a:off x="2776740" y="2206416"/>
                <a:ext cx="238795" cy="1010866"/>
              </a:xfrm>
              <a:prstGeom prst="rightBrace">
                <a:avLst>
                  <a:gd name="adj1" fmla="val 38436"/>
                  <a:gd name="adj2" fmla="val 50000"/>
                </a:avLst>
              </a:prstGeom>
              <a:noFill/>
              <a:ln w="25400" cap="rnd" cmpd="sng" algn="ctr">
                <a:solidFill>
                  <a:srgbClr val="636363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Right Brace 153">
                <a:extLst>
                  <a:ext uri="{FF2B5EF4-FFF2-40B4-BE49-F238E27FC236}">
                    <a16:creationId xmlns:a16="http://schemas.microsoft.com/office/drawing/2014/main" id="{2655F8AC-00DF-C846-AD1D-F43E563E7DCB}"/>
                  </a:ext>
                </a:extLst>
              </p:cNvPr>
              <p:cNvSpPr/>
              <p:nvPr/>
            </p:nvSpPr>
            <p:spPr>
              <a:xfrm rot="16200000">
                <a:off x="1689420" y="2144789"/>
                <a:ext cx="238795" cy="1134121"/>
              </a:xfrm>
              <a:prstGeom prst="rightBrace">
                <a:avLst>
                  <a:gd name="adj1" fmla="val 38436"/>
                  <a:gd name="adj2" fmla="val 50000"/>
                </a:avLst>
              </a:prstGeom>
              <a:noFill/>
              <a:ln w="25400" cap="rnd" cmpd="sng" algn="ctr">
                <a:solidFill>
                  <a:srgbClr val="636363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Right Brace 154">
                <a:extLst>
                  <a:ext uri="{FF2B5EF4-FFF2-40B4-BE49-F238E27FC236}">
                    <a16:creationId xmlns:a16="http://schemas.microsoft.com/office/drawing/2014/main" id="{6CEFE175-F03E-884A-A843-640C0C83D40F}"/>
                  </a:ext>
                </a:extLst>
              </p:cNvPr>
              <p:cNvSpPr/>
              <p:nvPr/>
            </p:nvSpPr>
            <p:spPr>
              <a:xfrm rot="16200000">
                <a:off x="725319" y="2314808"/>
                <a:ext cx="238795" cy="794083"/>
              </a:xfrm>
              <a:prstGeom prst="rightBrace">
                <a:avLst>
                  <a:gd name="adj1" fmla="val 38436"/>
                  <a:gd name="adj2" fmla="val 50000"/>
                </a:avLst>
              </a:prstGeom>
              <a:noFill/>
              <a:ln w="25400" cap="rnd" cmpd="sng" algn="ctr">
                <a:solidFill>
                  <a:srgbClr val="636363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Right Brace 155">
                <a:extLst>
                  <a:ext uri="{FF2B5EF4-FFF2-40B4-BE49-F238E27FC236}">
                    <a16:creationId xmlns:a16="http://schemas.microsoft.com/office/drawing/2014/main" id="{11F289E2-DD31-4B48-B9E2-5396D8035EF2}"/>
                  </a:ext>
                </a:extLst>
              </p:cNvPr>
              <p:cNvSpPr/>
              <p:nvPr/>
            </p:nvSpPr>
            <p:spPr>
              <a:xfrm rot="16200000">
                <a:off x="5429842" y="1832856"/>
                <a:ext cx="238795" cy="1757985"/>
              </a:xfrm>
              <a:prstGeom prst="rightBrace">
                <a:avLst>
                  <a:gd name="adj1" fmla="val 38436"/>
                  <a:gd name="adj2" fmla="val 50000"/>
                </a:avLst>
              </a:prstGeom>
              <a:noFill/>
              <a:ln w="25400" cap="rnd" cmpd="sng" algn="ctr">
                <a:solidFill>
                  <a:srgbClr val="636363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82B3D75D-89A6-2245-B3B1-7412784329B4}"/>
                  </a:ext>
                </a:extLst>
              </p:cNvPr>
              <p:cNvSpPr txBox="1"/>
              <p:nvPr/>
            </p:nvSpPr>
            <p:spPr>
              <a:xfrm>
                <a:off x="4740860" y="1729267"/>
                <a:ext cx="1631121" cy="993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UV pumped Dye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36363"/>
                    </a:solidFill>
                    <a:effectLst/>
                    <a:uLnTx/>
                    <a:uFillTx/>
                    <a:latin typeface="Calibri" panose="020F0502020204030204"/>
                  </a:rPr>
                  <a:t>475-550 nm</a:t>
                </a: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CA5D4D6-402F-7944-9B33-5017D70B25ED}"/>
                  </a:ext>
                </a:extLst>
              </p:cNvPr>
              <p:cNvSpPr/>
              <p:nvPr/>
            </p:nvSpPr>
            <p:spPr>
              <a:xfrm>
                <a:off x="429769" y="2825496"/>
                <a:ext cx="9747504" cy="724387"/>
              </a:xfrm>
              <a:prstGeom prst="rect">
                <a:avLst/>
              </a:prstGeom>
              <a:gradFill flip="none" rotWithShape="1">
                <a:gsLst>
                  <a:gs pos="45000">
                    <a:srgbClr val="00D5FF"/>
                  </a:gs>
                  <a:gs pos="35000">
                    <a:srgbClr val="008EFF"/>
                  </a:gs>
                  <a:gs pos="26000">
                    <a:srgbClr val="0046FF"/>
                  </a:gs>
                  <a:gs pos="58000">
                    <a:srgbClr val="65FF00"/>
                  </a:gs>
                  <a:gs pos="65000">
                    <a:srgbClr val="FFFF00"/>
                  </a:gs>
                  <a:gs pos="84000">
                    <a:srgbClr val="FF0000"/>
                  </a:gs>
                  <a:gs pos="72000">
                    <a:srgbClr val="FFC000"/>
                  </a:gs>
                  <a:gs pos="10000">
                    <a:srgbClr val="7030A0"/>
                  </a:gs>
                  <a:gs pos="100000">
                    <a:srgbClr val="800000"/>
                  </a:gs>
                </a:gsLst>
                <a:lin ang="0" scaled="1"/>
                <a:tileRect/>
              </a:gradFill>
              <a:ln w="19050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36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288CE5AF-2B80-A641-9AB8-28234E90289B}"/>
              </a:ext>
            </a:extLst>
          </p:cNvPr>
          <p:cNvSpPr txBox="1"/>
          <p:nvPr/>
        </p:nvSpPr>
        <p:spPr>
          <a:xfrm>
            <a:off x="2819146" y="4085785"/>
            <a:ext cx="478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en-US" sz="1600" kern="1200" dirty="0">
                <a:solidFill>
                  <a:srgbClr val="636363"/>
                </a:solidFill>
                <a:latin typeface="Calibri" panose="020F0502020204030204"/>
              </a:rPr>
              <a:t>Tunable dye lasers, currently we are commissioning 2 new dye lasers from </a:t>
            </a:r>
            <a:r>
              <a:rPr lang="en-US" sz="1600" kern="1200" dirty="0" err="1">
                <a:solidFill>
                  <a:srgbClr val="636363"/>
                </a:solidFill>
                <a:latin typeface="Calibri" panose="020F0502020204030204"/>
              </a:rPr>
              <a:t>Lioptec</a:t>
            </a:r>
            <a:endParaRPr lang="en-US" sz="1600" kern="1200" dirty="0">
              <a:solidFill>
                <a:srgbClr val="636363"/>
              </a:solidFill>
              <a:latin typeface="Calibri" panose="020F0502020204030204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C647198-BD5A-FD47-B08F-F0A7D9F5212C}"/>
              </a:ext>
            </a:extLst>
          </p:cNvPr>
          <p:cNvSpPr txBox="1"/>
          <p:nvPr/>
        </p:nvSpPr>
        <p:spPr>
          <a:xfrm>
            <a:off x="9791182" y="4048292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b="1" dirty="0">
              <a:solidFill>
                <a:srgbClr val="59A3D9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6422F12-B069-4049-BD7F-C08A9FA900B3}"/>
              </a:ext>
            </a:extLst>
          </p:cNvPr>
          <p:cNvSpPr txBox="1"/>
          <p:nvPr/>
        </p:nvSpPr>
        <p:spPr>
          <a:xfrm>
            <a:off x="3019654" y="1994192"/>
            <a:ext cx="6326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Stepwise excitation and subsequent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Element specific due to electronic structure of the atoms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b="1" dirty="0">
                <a:solidFill>
                  <a:srgbClr val="59A3D9"/>
                </a:solidFill>
              </a:rPr>
              <a:t>Advantages of RILIS:</a:t>
            </a:r>
          </a:p>
          <a:p>
            <a:pPr algn="ctr"/>
            <a:r>
              <a:rPr lang="en-US" b="1" dirty="0">
                <a:solidFill>
                  <a:srgbClr val="59A3D9"/>
                </a:solidFill>
              </a:rPr>
              <a:t>Selectivity and efficiency</a:t>
            </a:r>
          </a:p>
        </p:txBody>
      </p:sp>
    </p:spTree>
    <p:extLst>
      <p:ext uri="{BB962C8B-B14F-4D97-AF65-F5344CB8AC3E}">
        <p14:creationId xmlns:p14="http://schemas.microsoft.com/office/powerpoint/2010/main" val="15019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160" grpId="2"/>
      <p:bldP spid="167" grpId="0"/>
      <p:bldP spid="16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C38B-59F9-8E40-8798-945514CB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 RILIS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4673F-52FB-2847-ACE9-79CDA3EB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22093-105B-55F0-C3C2-AAEC3889C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28"/>
          <a:stretch/>
        </p:blipFill>
        <p:spPr>
          <a:xfrm>
            <a:off x="1271464" y="1214983"/>
            <a:ext cx="9108545" cy="487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9795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155C-D58F-204C-9783-83EBE506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laser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866DC-737C-584B-8DF3-F5597AB03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4D0AF84-DDAF-EA4E-BED0-BB90CA39A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75975"/>
            <a:ext cx="6828148" cy="50158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F0C0C3-170A-0343-928B-36A722972377}"/>
              </a:ext>
            </a:extLst>
          </p:cNvPr>
          <p:cNvGrpSpPr/>
          <p:nvPr/>
        </p:nvGrpSpPr>
        <p:grpSpPr>
          <a:xfrm>
            <a:off x="7248128" y="4062586"/>
            <a:ext cx="4801517" cy="1903522"/>
            <a:chOff x="3783455" y="5186942"/>
            <a:chExt cx="2590752" cy="10215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63B60A-ABFA-FE48-B099-A9BC00A3F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33"/>
            <a:stretch/>
          </p:blipFill>
          <p:spPr>
            <a:xfrm>
              <a:off x="3783455" y="5186942"/>
              <a:ext cx="2092795" cy="1021587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B2B623-D8E5-4D4C-A683-C7C8DACA8BAE}"/>
                </a:ext>
              </a:extLst>
            </p:cNvPr>
            <p:cNvCxnSpPr/>
            <p:nvPr/>
          </p:nvCxnSpPr>
          <p:spPr>
            <a:xfrm>
              <a:off x="4912822" y="5633692"/>
              <a:ext cx="1461385" cy="84304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 rad="25400">
                <a:srgbClr val="FF0000">
                  <a:alpha val="85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E247E9F-4DE6-0746-8EA2-6AC8A560EF14}"/>
                </a:ext>
              </a:extLst>
            </p:cNvPr>
            <p:cNvCxnSpPr/>
            <p:nvPr/>
          </p:nvCxnSpPr>
          <p:spPr>
            <a:xfrm>
              <a:off x="4912822" y="5634142"/>
              <a:ext cx="1452899" cy="114807"/>
            </a:xfrm>
            <a:prstGeom prst="line">
              <a:avLst/>
            </a:prstGeom>
            <a:ln w="12700">
              <a:solidFill>
                <a:srgbClr val="05F505">
                  <a:alpha val="1000"/>
                </a:srgbClr>
              </a:solidFill>
            </a:ln>
            <a:effectLst>
              <a:glow rad="25400">
                <a:srgbClr val="05F505">
                  <a:alpha val="85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41608A3-1025-B549-80C4-62ABCDA17F72}"/>
                </a:ext>
              </a:extLst>
            </p:cNvPr>
            <p:cNvCxnSpPr/>
            <p:nvPr/>
          </p:nvCxnSpPr>
          <p:spPr>
            <a:xfrm>
              <a:off x="4912822" y="5634142"/>
              <a:ext cx="1450069" cy="161139"/>
            </a:xfrm>
            <a:prstGeom prst="line">
              <a:avLst/>
            </a:prstGeom>
            <a:ln w="12700">
              <a:solidFill>
                <a:srgbClr val="0000FF">
                  <a:alpha val="1000"/>
                </a:srgbClr>
              </a:solidFill>
            </a:ln>
            <a:effectLst>
              <a:glow rad="25400">
                <a:srgbClr val="0000FF">
                  <a:alpha val="85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person in a white protective suit&#10;&#10;AI-generated content may be incorrect.">
            <a:extLst>
              <a:ext uri="{FF2B5EF4-FFF2-40B4-BE49-F238E27FC236}">
                <a16:creationId xmlns:a16="http://schemas.microsoft.com/office/drawing/2014/main" id="{09AAF226-9075-2AFF-061F-2F943A88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432" y="303717"/>
            <a:ext cx="1866676" cy="33185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410D4F-B217-3122-3824-13E8A63A9129}"/>
              </a:ext>
            </a:extLst>
          </p:cNvPr>
          <p:cNvSpPr/>
          <p:nvPr/>
        </p:nvSpPr>
        <p:spPr bwMode="auto">
          <a:xfrm>
            <a:off x="463649" y="1175975"/>
            <a:ext cx="6280423" cy="3189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880F7-D6A5-95AF-96B2-6130D6837D8C}"/>
              </a:ext>
            </a:extLst>
          </p:cNvPr>
          <p:cNvSpPr/>
          <p:nvPr/>
        </p:nvSpPr>
        <p:spPr bwMode="auto">
          <a:xfrm>
            <a:off x="4438510" y="4214520"/>
            <a:ext cx="2325252" cy="19773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1237" descr="Une image contenant texte, capture d’écran, affichage, diagramme&#10;&#10;Description générée automatiquement">
            <a:extLst>
              <a:ext uri="{FF2B5EF4-FFF2-40B4-BE49-F238E27FC236}">
                <a16:creationId xmlns:a16="http://schemas.microsoft.com/office/drawing/2014/main" id="{8B3BDAB1-C2B2-E45E-0392-FC12200B6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5" y="1080349"/>
            <a:ext cx="6238008" cy="44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8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0BE950-609E-79C0-A72F-43E4215C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9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786AF6-A992-BC35-359F-1579C18F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RILIS through the years</a:t>
            </a:r>
          </a:p>
        </p:txBody>
      </p:sp>
    </p:spTree>
    <p:extLst>
      <p:ext uri="{BB962C8B-B14F-4D97-AF65-F5344CB8AC3E}">
        <p14:creationId xmlns:p14="http://schemas.microsoft.com/office/powerpoint/2010/main" val="2025593810"/>
      </p:ext>
    </p:extLst>
  </p:cSld>
  <p:clrMapOvr>
    <a:masterClrMapping/>
  </p:clrMapOvr>
</p:sld>
</file>

<file path=ppt/theme/theme1.xml><?xml version="1.0" encoding="utf-8"?>
<a:theme xmlns:a="http://schemas.openxmlformats.org/drawingml/2006/main" name="CERN_ENdept_Presentation_ArialFont copy">
  <a:themeElements>
    <a:clrScheme name="Custom 6">
      <a:dk1>
        <a:srgbClr val="4C4C4C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Technic">
      <a:fillStyleLst>
        <a:solidFill>
          <a:schemeClr val="phClr"/>
        </a:solidFill>
        <a:gradFill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ILIS 2021 status and online capabilities" id="{12F1FF54-A0B3-1C4B-A125-A3DEBCFCDD68}" vid="{BEA5AC1B-2824-504A-8630-89D83F1D1F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C119363C39C469A384AB5E04343F1" ma:contentTypeVersion="0" ma:contentTypeDescription="Create a new document." ma:contentTypeScope="" ma:versionID="af4344a90efd31c7a5c38aba7d66ce0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4CC875-C401-4233-8B71-2C068EC6D3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987FA8-5CC2-4B9B-BD0C-15A83ABCA4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4A024D3-BF3C-4888-9114-7E7558FC4F7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CERN_ENdept_Presentation_ArialFont copy</Template>
  <TotalTime>9134</TotalTime>
  <Words>3689</Words>
  <Application>Microsoft Macintosh PowerPoint</Application>
  <DocSecurity>0</DocSecurity>
  <PresentationFormat>Widescreen</PresentationFormat>
  <Paragraphs>538</Paragraphs>
  <Slides>56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Courier New</vt:lpstr>
      <vt:lpstr>Symbol</vt:lpstr>
      <vt:lpstr>Aptos</vt:lpstr>
      <vt:lpstr>Arial</vt:lpstr>
      <vt:lpstr>Times New Roman</vt:lpstr>
      <vt:lpstr>Calibri</vt:lpstr>
      <vt:lpstr>Wingdings</vt:lpstr>
      <vt:lpstr>CERN_ENdept_Presentation_ArialFont copy</vt:lpstr>
      <vt:lpstr>Worksheet</vt:lpstr>
      <vt:lpstr>Chart</vt:lpstr>
      <vt:lpstr>ISOLDE RILIS on-line operation capabilities</vt:lpstr>
      <vt:lpstr>Resonance laser ionization Early days</vt:lpstr>
      <vt:lpstr>Tunable lasers and spectroscopy</vt:lpstr>
      <vt:lpstr>The ISOLDE Resonance Ionization Laser Ion Source</vt:lpstr>
      <vt:lpstr>“Fingerprints”</vt:lpstr>
      <vt:lpstr>RILIS principle</vt:lpstr>
      <vt:lpstr>Real life RILIS</vt:lpstr>
      <vt:lpstr>RILIS laser system</vt:lpstr>
      <vt:lpstr>RILIS through the years</vt:lpstr>
      <vt:lpstr>Laser installation in the 90s and early 2000s</vt:lpstr>
      <vt:lpstr>Capabilities in 2004</vt:lpstr>
      <vt:lpstr>Operation from 1994-2007</vt:lpstr>
      <vt:lpstr>RILIS roadmap suggested in 2007</vt:lpstr>
      <vt:lpstr>DPSS pump lasers 2008/2009</vt:lpstr>
      <vt:lpstr>2010 – new beginnings</vt:lpstr>
      <vt:lpstr>2010 – new beginnings</vt:lpstr>
      <vt:lpstr>2010 – new beginnings</vt:lpstr>
      <vt:lpstr>2012 - increased RILIS operation time after upgrades</vt:lpstr>
      <vt:lpstr>More space</vt:lpstr>
      <vt:lpstr>2014 onwards – RILIS goes to “on-call” mode</vt:lpstr>
      <vt:lpstr>RILIS until LS2</vt:lpstr>
      <vt:lpstr>RILIS post LS2</vt:lpstr>
      <vt:lpstr>RILIS going ”really” high resolution</vt:lpstr>
      <vt:lpstr>RILIS pre and post LS3</vt:lpstr>
      <vt:lpstr>ISOLDE production &amp; beams</vt:lpstr>
      <vt:lpstr>RILIS beams (for now)</vt:lpstr>
      <vt:lpstr>New scheme database – please contribute!</vt:lpstr>
      <vt:lpstr>RILIS operation</vt:lpstr>
      <vt:lpstr>A typical RILIS run - theory</vt:lpstr>
      <vt:lpstr>A typical RILIS run – real life 2024</vt:lpstr>
      <vt:lpstr>A typical RILIS run – real life 2024</vt:lpstr>
      <vt:lpstr>Backup lasers with chillers</vt:lpstr>
      <vt:lpstr>What’s the cost?</vt:lpstr>
      <vt:lpstr>Lasers, optics, optomechanics, …</vt:lpstr>
      <vt:lpstr>Operating costs</vt:lpstr>
      <vt:lpstr>Safety</vt:lpstr>
      <vt:lpstr>Why use a LIS?</vt:lpstr>
      <vt:lpstr>ISOLDE - Ion sources</vt:lpstr>
      <vt:lpstr>Other pros</vt:lpstr>
      <vt:lpstr>RILIS future (?)</vt:lpstr>
      <vt:lpstr>Current layout and proposed space increase</vt:lpstr>
      <vt:lpstr>Placement inside the lab</vt:lpstr>
      <vt:lpstr>PowerPoint Presentation</vt:lpstr>
      <vt:lpstr>RILIS R&amp;D</vt:lpstr>
      <vt:lpstr>On-call operation and what it means</vt:lpstr>
      <vt:lpstr>“If there's somethin' strange in your neighborhood Who ya gonna call?”</vt:lpstr>
      <vt:lpstr>Who ya gonna call?</vt:lpstr>
      <vt:lpstr>Identifying RILIS related problems</vt:lpstr>
      <vt:lpstr>Surface vs laser ions</vt:lpstr>
      <vt:lpstr>The RILIS laser shutter(s)</vt:lpstr>
      <vt:lpstr>The RILIS laser shutter(s): ion beam examples</vt:lpstr>
      <vt:lpstr>RILIS status viewer</vt:lpstr>
      <vt:lpstr>Identifying RILIS related problems</vt:lpstr>
      <vt:lpstr>A quick look at the schedule</vt:lpstr>
      <vt:lpstr>RILIS team</vt:lpstr>
      <vt:lpstr>The SY-STI-LP section and our mandates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RILIS 2021 – status and online operation capabilities</dc:title>
  <dc:subject/>
  <dc:creator>Katerina Chrysalidis</dc:creator>
  <cp:keywords/>
  <dc:description/>
  <cp:lastModifiedBy>Katerina Chrysalidis</cp:lastModifiedBy>
  <cp:revision>280</cp:revision>
  <dcterms:created xsi:type="dcterms:W3CDTF">2021-04-30T05:22:06Z</dcterms:created>
  <dcterms:modified xsi:type="dcterms:W3CDTF">2025-03-11T07:54:48Z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0x01010054EC119363C39C469A384AB5E04343F1</vt:lpwstr>
  </property>
</Properties>
</file>