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3" r:id="rId2"/>
    <p:sldId id="282" r:id="rId3"/>
    <p:sldId id="338" r:id="rId4"/>
    <p:sldId id="291" r:id="rId5"/>
    <p:sldId id="339" r:id="rId6"/>
    <p:sldId id="295" r:id="rId7"/>
    <p:sldId id="296" r:id="rId8"/>
    <p:sldId id="340" r:id="rId9"/>
    <p:sldId id="335" r:id="rId10"/>
    <p:sldId id="341" r:id="rId11"/>
    <p:sldId id="304" r:id="rId12"/>
    <p:sldId id="298" r:id="rId13"/>
    <p:sldId id="300" r:id="rId14"/>
    <p:sldId id="305" r:id="rId15"/>
    <p:sldId id="303" r:id="rId16"/>
    <p:sldId id="299" r:id="rId17"/>
    <p:sldId id="306" r:id="rId18"/>
    <p:sldId id="307" r:id="rId19"/>
    <p:sldId id="308" r:id="rId20"/>
    <p:sldId id="313" r:id="rId21"/>
    <p:sldId id="315" r:id="rId22"/>
    <p:sldId id="314" r:id="rId23"/>
    <p:sldId id="317" r:id="rId24"/>
    <p:sldId id="316" r:id="rId25"/>
    <p:sldId id="318" r:id="rId26"/>
    <p:sldId id="320" r:id="rId27"/>
    <p:sldId id="326" r:id="rId28"/>
    <p:sldId id="343" r:id="rId29"/>
    <p:sldId id="342" r:id="rId30"/>
    <p:sldId id="346" r:id="rId31"/>
    <p:sldId id="347" r:id="rId32"/>
    <p:sldId id="348" r:id="rId33"/>
    <p:sldId id="349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5FFFF"/>
    <a:srgbClr val="66FF33"/>
    <a:srgbClr val="FFCC99"/>
    <a:srgbClr val="EC681C"/>
    <a:srgbClr val="456487"/>
    <a:srgbClr val="A7CE39"/>
    <a:srgbClr val="00ADEE"/>
    <a:srgbClr val="7A87A2"/>
    <a:srgbClr val="FF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06" y="4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847E8-2786-4C56-B8D2-8BDAC6C0563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D807F-BEB7-44AA-A029-C804AC83FD3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E709F-15DD-4650-8D40-5294FCAEA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54CD46-C522-4F5F-B6CE-C55D6E5D4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ED897-0BDC-4184-9420-081C6B25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E10DB2-0D4C-4949-8143-0E4C21AE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AF0870-32A0-4601-9B4B-D56AF77A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DEC478-CF72-4BA2-866B-CA975322C7B8}"/>
              </a:ext>
            </a:extLst>
          </p:cNvPr>
          <p:cNvSpPr txBox="1"/>
          <p:nvPr userDrawn="1"/>
        </p:nvSpPr>
        <p:spPr>
          <a:xfrm>
            <a:off x="824784" y="6598271"/>
            <a:ext cx="11367215" cy="261610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r">
              <a:defRPr sz="9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l"/>
            <a:r>
              <a:rPr lang="fr-FR" dirty="0"/>
              <a:t>D.</a:t>
            </a:r>
            <a:r>
              <a:rPr lang="fr-FR" baseline="0" dirty="0"/>
              <a:t> Verney			 </a:t>
            </a:r>
            <a:r>
              <a:rPr lang="en-US" dirty="0"/>
              <a:t>Workshop on R&amp;D for new ISOL beams </a:t>
            </a:r>
            <a:r>
              <a:rPr lang="en-US" baseline="0" dirty="0"/>
              <a:t>– GANIL – </a:t>
            </a:r>
            <a:r>
              <a:rPr lang="en-US" dirty="0"/>
              <a:t> 10-13 Mars 2025</a:t>
            </a:r>
            <a:r>
              <a:rPr lang="fr-FR" dirty="0"/>
              <a:t>	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DC5161-C150-4EFF-AE73-1CABFB11D131}"/>
              </a:ext>
            </a:extLst>
          </p:cNvPr>
          <p:cNvSpPr txBox="1"/>
          <p:nvPr userDrawn="1"/>
        </p:nvSpPr>
        <p:spPr>
          <a:xfrm>
            <a:off x="11502895" y="6623774"/>
            <a:ext cx="675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932CB8-3FDC-415A-A09D-C3E74D2592D7}" type="slidenum">
              <a:rPr lang="fr-FR" sz="1100" smtClean="0">
                <a:solidFill>
                  <a:schemeClr val="bg1"/>
                </a:solidFill>
              </a:rPr>
              <a:pPr algn="r"/>
              <a:t>‹N°›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1493B4-B6BD-4118-9844-A2A5E53DD6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9642"/>
            <a:ext cx="824784" cy="7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0A00A-60BD-4EAF-B086-BD03B489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C3E760-03ED-4001-B6BC-294461702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CB901B-7EDA-4BB6-95F3-3462D423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22BF9-9DA6-4065-A79E-A1F8AA5A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D0196-9471-4CD5-8A34-D2976F65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4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EEBF9B-F418-40F1-B39F-90C4F6CEC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555051-A68A-4C41-BA5F-166EFDF9D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9E6BAB-3AF7-48E4-AA77-5AAA402C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729F13-A412-4B08-8848-258B0241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327B83-8784-4395-A43F-29B4A9C1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079C-F603-4CB5-9089-100CBA9A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9BC4F3-E1B3-45DC-B9C1-D75A859D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7DB5A7-54AB-48D1-A9B7-AD4182B6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C57BD2-B496-4CA2-B7E2-FCC135B9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93CFE8-FE9B-4D35-B792-E91C20C7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96D8F-9D30-4CA4-BDCD-92BC762E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4B79B-B7E8-4666-BC7F-1BBFD674A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C83F5-7571-4CD8-B80D-AE8CCD96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47B607-0398-48E7-A13E-B495217A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BDE3C-FAE5-475B-92C2-A1899E5F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3AEC1-8C9C-4113-9280-89A28B58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D21DB1-21C2-4744-87E8-85952554F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6DB742-38B1-4904-A1EE-EB3008431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F195DA-1ACA-4AF0-BD14-B465314E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150CA8-D86F-4D93-9C1C-232E242E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E7C7C3-F4F8-4A27-9241-F9948498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EAA83-B6D9-4739-9868-7E1C6D5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8A8D6-A696-45F3-82A1-55D4B15BC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6F010-9CE6-4617-9DEA-60DBFE56E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398CB3-21BD-4E63-8135-BAD4A3874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33077E-128A-448A-9C0B-BA12FC0E4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206643-B1FB-4363-9D11-848B9FE50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A9D10B-2F46-4D77-9DCA-E946DFF2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A3DFF84-A04B-4075-A6A2-1ED42A7D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92560E-6189-47E5-80E2-E5232338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C529AC-2D32-4284-B269-D2FAEE68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1C120E-E6F9-4E71-8E08-42148F1C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988575-5F6B-4292-80F7-68C51F5B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5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A2FC79-37AC-469A-B465-EB4F96D6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EB486C-0AD6-42FD-9FEE-4827484E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4E3A2-0597-40A5-AC93-0FFD286E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365BC-9D43-4A55-9126-7512B19A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75334-06C1-4289-8D24-7E9EAA3E9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4F9930-EB11-4B43-90E7-E7A640968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3DAB2B-4C24-4DCD-A80C-40853E6B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4680A1-A781-44A0-AFB3-904741C9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B06D5E-038D-4B19-AACD-844EBC2F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454DB-A75F-4B5B-ADCB-4D3A14BF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E3831D-C119-46E3-8DFC-CDB7E8153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FCE8A1-D87E-4423-8F59-39CDD8085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0110FD-A2AF-421F-B915-01932711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964C90-1FA6-4A24-9528-61ED77A8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6E2520-25E7-4772-B3AD-A17ED002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4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80E6FD-008E-42B2-8D65-AC5A575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D055D8-8999-448D-8BFE-E6340726D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2D8CC-0799-46C0-9A54-C5A25E8D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01FC-EC30-4CCC-9DB8-5C0CA4B022E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EECDCB-9678-4CA5-A252-5675AC4BE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44442-CFEB-4025-950E-BD0324250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D1B08-74BF-4F4D-A43C-72951122A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0.png"/><Relationship Id="rId7" Type="http://schemas.openxmlformats.org/officeDocument/2006/relationships/image" Target="../media/image5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3.jpeg"/><Relationship Id="rId7" Type="http://schemas.openxmlformats.org/officeDocument/2006/relationships/image" Target="../media/image9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38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png"/><Relationship Id="rId9" Type="http://schemas.openxmlformats.org/officeDocument/2006/relationships/image" Target="../media/image11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fr/url?url=http://flerovlab.jinr.ru/flnr/history.html&amp;rct=j&amp;frm=1&amp;q=&amp;esrc=s&amp;sa=U&amp;ved=0ahUKEwiOq76g3u3OAhUDnRoKHQfHDpcQwW4IFjAA&amp;usg=AFQjCNGsGJiVaqqBpvbO_qJ8kCW2nG83kQ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0AEB596B-2630-493E-815A-0553802D8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/>
          </a:blip>
          <a:srcRect b="8632"/>
          <a:stretch/>
        </p:blipFill>
        <p:spPr>
          <a:xfrm>
            <a:off x="2107474" y="20653"/>
            <a:ext cx="7526424" cy="336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NRS IN2P3">
            <a:extLst>
              <a:ext uri="{FF2B5EF4-FFF2-40B4-BE49-F238E27FC236}">
                <a16:creationId xmlns:a16="http://schemas.microsoft.com/office/drawing/2014/main" id="{0756EAB7-31EA-4157-9FA1-A7B07A41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912" y="12119"/>
            <a:ext cx="1208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8">
            <a:extLst>
              <a:ext uri="{FF2B5EF4-FFF2-40B4-BE49-F238E27FC236}">
                <a16:creationId xmlns:a16="http://schemas.microsoft.com/office/drawing/2014/main" id="{0A828999-B813-47DC-A30C-B3E97B2DF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7" y="3481849"/>
            <a:ext cx="8597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• The low-energy RIBs at ALTO : </a:t>
            </a:r>
            <a:r>
              <a:rPr lang="en-US" dirty="0" err="1"/>
              <a:t>photofission</a:t>
            </a:r>
            <a:r>
              <a:rPr lang="en-US" dirty="0"/>
              <a:t> implemented in ISOL-production mode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0EFF8AC4-670A-4F29-A33C-2DCF7E599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8" y="3825705"/>
            <a:ext cx="3894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intermediate-mass, neutron rich nuclei</a:t>
            </a:r>
          </a:p>
          <a:p>
            <a:endParaRPr lang="en-US" sz="1600" dirty="0"/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B86233A5-A6CE-44FC-A4BD-72357229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7" y="4225814"/>
            <a:ext cx="8022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n-US" dirty="0">
                <a:sym typeface="Symbol" panose="05050102010706020507" pitchFamily="18" charset="2"/>
              </a:rPr>
              <a:t>A quick glance in the rearview mirror (since ASN’s license to run: 2012)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100E294-F2A6-4B46-A2BB-706E82067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"/>
            <a:ext cx="1553331" cy="1170709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9666D4B6-271C-4F41-B6D6-DDFF7CD03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8459" y="769385"/>
            <a:ext cx="1208089" cy="426010"/>
          </a:xfrm>
          <a:prstGeom prst="rect">
            <a:avLst/>
          </a:prstGeom>
        </p:spPr>
      </p:pic>
      <p:sp>
        <p:nvSpPr>
          <p:cNvPr id="9" name="ZoneTexte 18">
            <a:extLst>
              <a:ext uri="{FF2B5EF4-FFF2-40B4-BE49-F238E27FC236}">
                <a16:creationId xmlns:a16="http://schemas.microsoft.com/office/drawing/2014/main" id="{6C97CEDB-8265-4EEE-AB1C-959566B38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6" y="4573451"/>
            <a:ext cx="9890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the advent of BEDO (2012), TETRA (2015) and </a:t>
            </a:r>
            <a:r>
              <a:rPr lang="en-US" sz="1600" dirty="0" err="1"/>
              <a:t>COeCO</a:t>
            </a:r>
            <a:r>
              <a:rPr lang="en-US" sz="1600" dirty="0"/>
              <a:t> (2022)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focus on the beta-delayed spectroscopy tools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perspectives with MLL-Trap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perspectives for POLAREX (still in “refinement” process, for ALTO and SPIRAL1 post-POLAREX dry device at DESIR)</a:t>
            </a:r>
            <a:endParaRPr lang="en-US" sz="1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DB6826-F2BF-467E-9F3D-6509F5E70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7" y="5404448"/>
            <a:ext cx="6555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• new physics avenues</a:t>
            </a:r>
          </a:p>
        </p:txBody>
      </p:sp>
      <p:sp>
        <p:nvSpPr>
          <p:cNvPr id="14" name="ZoneTexte 18">
            <a:extLst>
              <a:ext uri="{FF2B5EF4-FFF2-40B4-BE49-F238E27FC236}">
                <a16:creationId xmlns:a16="http://schemas.microsoft.com/office/drawing/2014/main" id="{CA16F18F-F278-499B-8744-84F186A29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337" y="5773780"/>
            <a:ext cx="66284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structure nearby and above the neutron separation threshold</a:t>
            </a:r>
          </a:p>
          <a:p>
            <a:r>
              <a:rPr lang="en-US" sz="1600" dirty="0"/>
              <a:t>→ </a:t>
            </a:r>
            <a:r>
              <a:rPr lang="en-US" sz="1600" dirty="0">
                <a:sym typeface="Symbol" panose="05050102010706020507" pitchFamily="18" charset="2"/>
              </a:rPr>
              <a:t>E0 strength measurement and the investigation of shape coexistence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982B2F-CBA4-4CBC-A69D-595EFAEABC37}"/>
              </a:ext>
            </a:extLst>
          </p:cNvPr>
          <p:cNvSpPr/>
          <p:nvPr/>
        </p:nvSpPr>
        <p:spPr>
          <a:xfrm>
            <a:off x="2837892" y="982390"/>
            <a:ext cx="3521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Physics program with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638F4-DF1A-4765-88F5-37046B6F7086}"/>
              </a:ext>
            </a:extLst>
          </p:cNvPr>
          <p:cNvSpPr/>
          <p:nvPr/>
        </p:nvSpPr>
        <p:spPr>
          <a:xfrm>
            <a:off x="2837892" y="1996631"/>
            <a:ext cx="3521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beams</a:t>
            </a:r>
          </a:p>
        </p:txBody>
      </p:sp>
    </p:spTree>
    <p:extLst>
      <p:ext uri="{BB962C8B-B14F-4D97-AF65-F5344CB8AC3E}">
        <p14:creationId xmlns:p14="http://schemas.microsoft.com/office/powerpoint/2010/main" val="3733895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58906C-2DEA-49D7-B33E-064A797C6861}"/>
              </a:ext>
            </a:extLst>
          </p:cNvPr>
          <p:cNvGrpSpPr/>
          <p:nvPr/>
        </p:nvGrpSpPr>
        <p:grpSpPr>
          <a:xfrm>
            <a:off x="1029225" y="259337"/>
            <a:ext cx="10840963" cy="6339326"/>
            <a:chOff x="675518" y="228599"/>
            <a:chExt cx="10840963" cy="633932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A34DB2-12EF-4600-A2D2-DC825C21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18" y="290074"/>
              <a:ext cx="10840963" cy="627785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587936-3803-446D-BD4E-BE40D00B407D}"/>
                </a:ext>
              </a:extLst>
            </p:cNvPr>
            <p:cNvSpPr/>
            <p:nvPr/>
          </p:nvSpPr>
          <p:spPr>
            <a:xfrm>
              <a:off x="9696450" y="2914650"/>
              <a:ext cx="1820031" cy="356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7909F4-5D4F-4649-8365-1ADCF8F7BC0A}"/>
                </a:ext>
              </a:extLst>
            </p:cNvPr>
            <p:cNvSpPr/>
            <p:nvPr/>
          </p:nvSpPr>
          <p:spPr>
            <a:xfrm>
              <a:off x="1047750" y="228599"/>
              <a:ext cx="5314950" cy="97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physics avenues with ALTO beams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7572F7-F545-487C-8E81-B9897C72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12" y="605823"/>
            <a:ext cx="6555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l-GR" dirty="0"/>
              <a:t>β</a:t>
            </a:r>
            <a:r>
              <a:rPr lang="en-US" dirty="0"/>
              <a:t>-delayed spectroscopy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20" name="ZoneTexte 18">
            <a:extLst>
              <a:ext uri="{FF2B5EF4-FFF2-40B4-BE49-F238E27FC236}">
                <a16:creationId xmlns:a16="http://schemas.microsoft.com/office/drawing/2014/main" id="{8CB7D2E9-B47F-462F-9C4D-DA93BD96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225" y="1691284"/>
            <a:ext cx="4172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structure nearby and above the neutron separation threshold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DB926-1A8D-4148-A916-55DD41DC2823}"/>
              </a:ext>
            </a:extLst>
          </p:cNvPr>
          <p:cNvSpPr/>
          <p:nvPr/>
        </p:nvSpPr>
        <p:spPr>
          <a:xfrm>
            <a:off x="7496538" y="4912412"/>
            <a:ext cx="403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→ </a:t>
            </a:r>
            <a:r>
              <a:rPr lang="en-US" sz="1600" dirty="0">
                <a:solidFill>
                  <a:prstClr val="black"/>
                </a:solidFill>
                <a:sym typeface="Symbol" panose="05050102010706020507" pitchFamily="18" charset="2"/>
              </a:rPr>
              <a:t>E0 strength measurement and the investigation of shape coexistence </a:t>
            </a:r>
            <a:endParaRPr lang="en-US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558730-940A-472F-AB93-1C5135A6E21E}"/>
              </a:ext>
            </a:extLst>
          </p:cNvPr>
          <p:cNvSpPr/>
          <p:nvPr/>
        </p:nvSpPr>
        <p:spPr>
          <a:xfrm>
            <a:off x="4483619" y="4572416"/>
            <a:ext cx="742950" cy="828675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98E0E5C-021E-4AD2-8CEE-48686517CA63}"/>
              </a:ext>
            </a:extLst>
          </p:cNvPr>
          <p:cNvSpPr/>
          <p:nvPr/>
        </p:nvSpPr>
        <p:spPr>
          <a:xfrm>
            <a:off x="6953249" y="301466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9C0B2CC-D0DD-4B99-92D8-BB543111DEED}"/>
              </a:ext>
            </a:extLst>
          </p:cNvPr>
          <p:cNvCxnSpPr>
            <a:endCxn id="29" idx="2"/>
          </p:cNvCxnSpPr>
          <p:nvPr/>
        </p:nvCxnSpPr>
        <p:spPr>
          <a:xfrm>
            <a:off x="3933825" y="2047875"/>
            <a:ext cx="3019424" cy="1151454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73EA3E3-803A-461E-9E0A-16E7FE4C50B3}"/>
              </a:ext>
            </a:extLst>
          </p:cNvPr>
          <p:cNvCxnSpPr>
            <a:cxnSpLocks/>
            <a:stCxn id="20" idx="2"/>
            <a:endCxn id="14" idx="1"/>
          </p:cNvCxnSpPr>
          <p:nvPr/>
        </p:nvCxnSpPr>
        <p:spPr>
          <a:xfrm>
            <a:off x="3115539" y="2276059"/>
            <a:ext cx="1476883" cy="2417714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7E49F18-B399-4D7E-BDD7-9A54DD9316D2}"/>
              </a:ext>
            </a:extLst>
          </p:cNvPr>
          <p:cNvCxnSpPr>
            <a:cxnSpLocks/>
          </p:cNvCxnSpPr>
          <p:nvPr/>
        </p:nvCxnSpPr>
        <p:spPr>
          <a:xfrm>
            <a:off x="6110116" y="4449094"/>
            <a:ext cx="1269197" cy="768789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7CEDE4-9182-4A1A-B4AA-7D1E4A752A00}"/>
              </a:ext>
            </a:extLst>
          </p:cNvPr>
          <p:cNvSpPr/>
          <p:nvPr/>
        </p:nvSpPr>
        <p:spPr>
          <a:xfrm>
            <a:off x="5299835" y="408738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E0DFB15-C4E8-42CF-9AA9-1FEC6F28BA7F}"/>
              </a:ext>
            </a:extLst>
          </p:cNvPr>
          <p:cNvCxnSpPr>
            <a:cxnSpLocks/>
          </p:cNvCxnSpPr>
          <p:nvPr/>
        </p:nvCxnSpPr>
        <p:spPr>
          <a:xfrm>
            <a:off x="4812689" y="5224777"/>
            <a:ext cx="2566624" cy="0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F4D3FBE-6618-47C6-A223-2A9A02E996E9}"/>
              </a:ext>
            </a:extLst>
          </p:cNvPr>
          <p:cNvSpPr/>
          <p:nvPr/>
        </p:nvSpPr>
        <p:spPr>
          <a:xfrm>
            <a:off x="4069738" y="5033217"/>
            <a:ext cx="742951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D2BC81F-B179-425B-AB1D-F19051C45808}"/>
              </a:ext>
            </a:extLst>
          </p:cNvPr>
          <p:cNvCxnSpPr>
            <a:cxnSpLocks/>
            <a:stCxn id="29" idx="5"/>
          </p:cNvCxnSpPr>
          <p:nvPr/>
        </p:nvCxnSpPr>
        <p:spPr>
          <a:xfrm>
            <a:off x="8050812" y="3329907"/>
            <a:ext cx="445488" cy="1503581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4939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ADFE625-D97C-43EC-BA4A-25AA77450A3C}"/>
              </a:ext>
            </a:extLst>
          </p:cNvPr>
          <p:cNvSpPr txBox="1"/>
          <p:nvPr/>
        </p:nvSpPr>
        <p:spPr>
          <a:xfrm>
            <a:off x="1244925" y="658427"/>
            <a:ext cx="4774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*concept introduced by Hardy PLB 71, 307 (1977)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2209FB7-5CE8-4A15-A197-300C0B07F4CC}"/>
              </a:ext>
            </a:extLst>
          </p:cNvPr>
          <p:cNvSpPr txBox="1"/>
          <p:nvPr/>
        </p:nvSpPr>
        <p:spPr>
          <a:xfrm>
            <a:off x="7172490" y="444633"/>
            <a:ext cx="4861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the old bogey of “Pandemonium effect” has since then been raised systematically in the context of </a:t>
            </a:r>
            <a:r>
              <a:rPr lang="en-US" sz="1400" dirty="0">
                <a:sym typeface="Symbol"/>
              </a:rPr>
              <a:t>-decay studies</a:t>
            </a:r>
          </a:p>
          <a:p>
            <a:pPr algn="just"/>
            <a:r>
              <a:rPr lang="en-US" sz="1400" dirty="0">
                <a:sym typeface="Symbol"/>
              </a:rPr>
              <a:t>(Total Absorption Spectroscopy techniques introduced as an answer)</a:t>
            </a:r>
            <a:endParaRPr lang="en-US" sz="1400" dirty="0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6DB5E003-A198-4CC9-A7DF-06C5E643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61" y="2023444"/>
            <a:ext cx="4706937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8C8CB8B7-14E0-4D7B-B4B9-215400DDE016}"/>
              </a:ext>
            </a:extLst>
          </p:cNvPr>
          <p:cNvGrpSpPr/>
          <p:nvPr/>
        </p:nvGrpSpPr>
        <p:grpSpPr>
          <a:xfrm>
            <a:off x="1821712" y="4890977"/>
            <a:ext cx="6907645" cy="1314294"/>
            <a:chOff x="-2252491" y="4572534"/>
            <a:chExt cx="6907645" cy="1314294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F7D6B69-D70D-4AD2-9071-5FA8F9644800}"/>
                </a:ext>
              </a:extLst>
            </p:cNvPr>
            <p:cNvSpPr txBox="1"/>
            <p:nvPr/>
          </p:nvSpPr>
          <p:spPr>
            <a:xfrm>
              <a:off x="939830" y="5579051"/>
              <a:ext cx="2010229" cy="30777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Times New Roman"/>
                </a:rPr>
                <a:t>“cool” structured system</a:t>
              </a:r>
              <a:endParaRPr lang="en-US" sz="1400" dirty="0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3CC3D9F5-70A6-4BFB-BC5D-CD07346F2A2D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 flipV="1">
              <a:off x="-2252491" y="4572534"/>
              <a:ext cx="3192321" cy="116040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DE1D8AE-40AC-4491-86B0-55DF54B4A552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950059" y="4879207"/>
              <a:ext cx="1705095" cy="85373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C43D860-81E7-43C4-968A-C43547E7C25D}"/>
              </a:ext>
            </a:extLst>
          </p:cNvPr>
          <p:cNvGrpSpPr/>
          <p:nvPr/>
        </p:nvGrpSpPr>
        <p:grpSpPr>
          <a:xfrm>
            <a:off x="4191551" y="1398740"/>
            <a:ext cx="3938811" cy="932037"/>
            <a:chOff x="4433359" y="1558762"/>
            <a:chExt cx="3938811" cy="932037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297F6B7-92DF-4D0F-AA28-97CC3EB07A56}"/>
                </a:ext>
              </a:extLst>
            </p:cNvPr>
            <p:cNvSpPr txBox="1"/>
            <p:nvPr/>
          </p:nvSpPr>
          <p:spPr>
            <a:xfrm>
              <a:off x="5095564" y="1558762"/>
              <a:ext cx="2010229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Times New Roman"/>
                </a:rPr>
                <a:t>“hot” unstructured system</a:t>
              </a:r>
              <a:endParaRPr lang="en-US" sz="1400" dirty="0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4556522-1EC0-462F-B266-9E481E5A4D9E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4433359" y="1820372"/>
              <a:ext cx="662205" cy="39970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B71BDFD6-F758-41EB-BD6C-1A65FFCF5F77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7105793" y="1820372"/>
              <a:ext cx="1266377" cy="67042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AF1FA95B-04CC-4196-97EC-9A37567B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28" y="1896808"/>
            <a:ext cx="46450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1F70FA8-D25A-4024-BD13-146A15C040C8}"/>
              </a:ext>
            </a:extLst>
          </p:cNvPr>
          <p:cNvSpPr txBox="1"/>
          <p:nvPr/>
        </p:nvSpPr>
        <p:spPr>
          <a:xfrm>
            <a:off x="4334704" y="2262524"/>
            <a:ext cx="256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Bohr’s compound nucleus </a:t>
            </a:r>
          </a:p>
          <a:p>
            <a:pPr algn="ctr"/>
            <a:r>
              <a:rPr lang="en-US" sz="1400" dirty="0"/>
              <a:t>[Nature </a:t>
            </a:r>
            <a:r>
              <a:rPr lang="en-US" sz="1400" b="1" dirty="0"/>
              <a:t>137</a:t>
            </a:r>
            <a:r>
              <a:rPr lang="en-US" sz="1400" dirty="0"/>
              <a:t>, 344 (1936)]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5FECCE4-E20E-46A2-AF7E-029C5FEA9439}"/>
              </a:ext>
            </a:extLst>
          </p:cNvPr>
          <p:cNvSpPr/>
          <p:nvPr/>
        </p:nvSpPr>
        <p:spPr>
          <a:xfrm>
            <a:off x="0" y="9141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"dire was the noise of conflict; overhead the dismal hiss of fiery darts in flaming volleys flew, and flying vaulted either host with fire" (J. Milton, </a:t>
            </a:r>
            <a:r>
              <a:rPr lang="en-US" sz="1200" i="1" dirty="0"/>
              <a:t>Paradise Lost </a:t>
            </a:r>
            <a:r>
              <a:rPr lang="en-US" sz="1200" dirty="0"/>
              <a:t>Book 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C29383-36F2-4912-9B57-ED45A2F5895A}"/>
              </a:ext>
            </a:extLst>
          </p:cNvPr>
          <p:cNvSpPr/>
          <p:nvPr/>
        </p:nvSpPr>
        <p:spPr>
          <a:xfrm>
            <a:off x="91582" y="373496"/>
            <a:ext cx="4861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Pandemonium* vs structure in </a:t>
            </a:r>
            <a:r>
              <a:rPr lang="el-GR" dirty="0"/>
              <a:t>β</a:t>
            </a:r>
            <a:r>
              <a:rPr lang="en-US" dirty="0"/>
              <a:t>-decay properties</a:t>
            </a:r>
          </a:p>
        </p:txBody>
      </p:sp>
    </p:spTree>
    <p:extLst>
      <p:ext uri="{BB962C8B-B14F-4D97-AF65-F5344CB8AC3E}">
        <p14:creationId xmlns:p14="http://schemas.microsoft.com/office/powerpoint/2010/main" val="27264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DCCD77-ABCB-479B-85DC-C99949AB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48330"/>
            <a:ext cx="7753057" cy="580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9A1905-E9A5-4E7E-B2D7-85EDF808E713}"/>
              </a:ext>
            </a:extLst>
          </p:cNvPr>
          <p:cNvSpPr/>
          <p:nvPr/>
        </p:nvSpPr>
        <p:spPr>
          <a:xfrm>
            <a:off x="7214857" y="5725405"/>
            <a:ext cx="3317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Klapdor</a:t>
            </a:r>
            <a:r>
              <a:rPr lang="en-US" sz="1400" b="1" dirty="0"/>
              <a:t> </a:t>
            </a:r>
          </a:p>
          <a:p>
            <a:r>
              <a:rPr lang="en-US" sz="1400" dirty="0" err="1"/>
              <a:t>Progr</a:t>
            </a:r>
            <a:r>
              <a:rPr lang="en-US" sz="1400" dirty="0"/>
              <a:t>. Part. </a:t>
            </a:r>
            <a:r>
              <a:rPr lang="en-US" sz="1400" dirty="0" err="1"/>
              <a:t>Nucl</a:t>
            </a:r>
            <a:r>
              <a:rPr lang="en-US" sz="1400" dirty="0"/>
              <a:t>. Phys, </a:t>
            </a:r>
            <a:r>
              <a:rPr lang="en-US" sz="1400" i="1" dirty="0"/>
              <a:t>10</a:t>
            </a:r>
            <a:r>
              <a:rPr lang="en-US" sz="1400" dirty="0"/>
              <a:t>, 131-225 (1983)</a:t>
            </a:r>
          </a:p>
        </p:txBody>
      </p:sp>
    </p:spTree>
    <p:extLst>
      <p:ext uri="{BB962C8B-B14F-4D97-AF65-F5344CB8AC3E}">
        <p14:creationId xmlns:p14="http://schemas.microsoft.com/office/powerpoint/2010/main" val="421764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709F45-BFC3-46DB-AFD0-6E4EBE35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321"/>
            <a:ext cx="8344132" cy="59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D28EF72-6FE3-4F91-8409-DC6A6C84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880" y="1704424"/>
            <a:ext cx="3828057" cy="46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9D9324F-CF99-4DF8-882C-7EF5F9403D70}"/>
              </a:ext>
            </a:extLst>
          </p:cNvPr>
          <p:cNvSpPr/>
          <p:nvPr/>
        </p:nvSpPr>
        <p:spPr>
          <a:xfrm rot="652194">
            <a:off x="9447530" y="3465456"/>
            <a:ext cx="581656" cy="1926771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9">
            <a:extLst>
              <a:ext uri="{FF2B5EF4-FFF2-40B4-BE49-F238E27FC236}">
                <a16:creationId xmlns:a16="http://schemas.microsoft.com/office/drawing/2014/main" id="{996A3A46-680B-48D7-9DCF-4A10E8B4B9A8}"/>
              </a:ext>
            </a:extLst>
          </p:cNvPr>
          <p:cNvSpPr/>
          <p:nvPr/>
        </p:nvSpPr>
        <p:spPr>
          <a:xfrm>
            <a:off x="4443667" y="4904304"/>
            <a:ext cx="577041" cy="69698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698509-9F13-4B77-BF4B-D19E1BD02C93}"/>
              </a:ext>
            </a:extLst>
          </p:cNvPr>
          <p:cNvSpPr txBox="1"/>
          <p:nvPr/>
        </p:nvSpPr>
        <p:spPr>
          <a:xfrm>
            <a:off x="4443667" y="50403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</a:t>
            </a:r>
            <a:r>
              <a:rPr lang="fr-FR" baseline="-25000" dirty="0" err="1"/>
              <a:t>pn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8078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99E478-D926-4B26-ADD4-F62C319971FB}"/>
              </a:ext>
            </a:extLst>
          </p:cNvPr>
          <p:cNvSpPr txBox="1"/>
          <p:nvPr/>
        </p:nvSpPr>
        <p:spPr>
          <a:xfrm>
            <a:off x="53366" y="409269"/>
            <a:ext cx="568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principle of a beta-decay spectroscopy measurement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5CCC739-497E-414A-8929-CF5FE510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34" y="2018893"/>
            <a:ext cx="7232066" cy="446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E7CD397-A283-4B15-B3C7-5050192982EC}"/>
              </a:ext>
            </a:extLst>
          </p:cNvPr>
          <p:cNvSpPr/>
          <p:nvPr/>
        </p:nvSpPr>
        <p:spPr>
          <a:xfrm>
            <a:off x="6414812" y="4529178"/>
            <a:ext cx="642257" cy="78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D9FBFE7-6AF6-4B54-9F3C-E82A8ADF9B44}"/>
              </a:ext>
            </a:extLst>
          </p:cNvPr>
          <p:cNvGrpSpPr/>
          <p:nvPr/>
        </p:nvGrpSpPr>
        <p:grpSpPr>
          <a:xfrm>
            <a:off x="9069284" y="1184942"/>
            <a:ext cx="2049799" cy="833951"/>
            <a:chOff x="6905343" y="1260137"/>
            <a:chExt cx="2049799" cy="833951"/>
          </a:xfrm>
        </p:grpSpPr>
        <p:sp>
          <p:nvSpPr>
            <p:cNvPr id="66" name="Flèche vers le bas 2049">
              <a:extLst>
                <a:ext uri="{FF2B5EF4-FFF2-40B4-BE49-F238E27FC236}">
                  <a16:creationId xmlns:a16="http://schemas.microsoft.com/office/drawing/2014/main" id="{AF3C8719-448F-4227-91EC-1C3C8C955B71}"/>
                </a:ext>
              </a:extLst>
            </p:cNvPr>
            <p:cNvSpPr/>
            <p:nvPr/>
          </p:nvSpPr>
          <p:spPr>
            <a:xfrm>
              <a:off x="7772400" y="1615881"/>
              <a:ext cx="315686" cy="478207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4B80832-F7B9-4B54-8CD9-A445DAD0C283}"/>
                </a:ext>
              </a:extLst>
            </p:cNvPr>
            <p:cNvSpPr txBox="1"/>
            <p:nvPr/>
          </p:nvSpPr>
          <p:spPr>
            <a:xfrm>
              <a:off x="6905343" y="1295916"/>
              <a:ext cx="204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What can be measured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CD61CFA-58E4-4AA2-9BAA-BDC7243E673F}"/>
                </a:ext>
              </a:extLst>
            </p:cNvPr>
            <p:cNvSpPr/>
            <p:nvPr/>
          </p:nvSpPr>
          <p:spPr>
            <a:xfrm>
              <a:off x="6938001" y="1260137"/>
              <a:ext cx="1936016" cy="343556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CC35671-02C8-4EFA-BF26-413F72A68BF3}"/>
              </a:ext>
            </a:extLst>
          </p:cNvPr>
          <p:cNvCxnSpPr/>
          <p:nvPr/>
        </p:nvCxnSpPr>
        <p:spPr>
          <a:xfrm>
            <a:off x="455084" y="1500437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75FA7B8-0A51-4345-BF18-BFA2E43C2352}"/>
              </a:ext>
            </a:extLst>
          </p:cNvPr>
          <p:cNvCxnSpPr/>
          <p:nvPr/>
        </p:nvCxnSpPr>
        <p:spPr>
          <a:xfrm>
            <a:off x="1864781" y="1816250"/>
            <a:ext cx="247652" cy="23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4F36FF9-8227-4E2D-9625-8D2ED61F3D09}"/>
              </a:ext>
            </a:extLst>
          </p:cNvPr>
          <p:cNvCxnSpPr/>
          <p:nvPr/>
        </p:nvCxnSpPr>
        <p:spPr>
          <a:xfrm>
            <a:off x="1302809" y="3614987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3B4708D-E690-4BD8-A0E5-6E82FA3985BA}"/>
              </a:ext>
            </a:extLst>
          </p:cNvPr>
          <p:cNvCxnSpPr/>
          <p:nvPr/>
        </p:nvCxnSpPr>
        <p:spPr>
          <a:xfrm>
            <a:off x="2141009" y="2319587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93DBFD9-F061-4232-9CDC-7CDEC8A3EB8C}"/>
              </a:ext>
            </a:extLst>
          </p:cNvPr>
          <p:cNvCxnSpPr/>
          <p:nvPr/>
        </p:nvCxnSpPr>
        <p:spPr>
          <a:xfrm>
            <a:off x="1302809" y="2319587"/>
            <a:ext cx="8382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FA6513DD-810C-4524-97FC-ED5E3D1B0A1E}"/>
              </a:ext>
            </a:extLst>
          </p:cNvPr>
          <p:cNvSpPr txBox="1"/>
          <p:nvPr/>
        </p:nvSpPr>
        <p:spPr>
          <a:xfrm>
            <a:off x="350309" y="1495673"/>
            <a:ext cx="78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</a:t>
            </a:r>
          </a:p>
          <a:p>
            <a:pPr algn="ctr"/>
            <a:r>
              <a:rPr lang="fr-FR" sz="1400" dirty="0"/>
              <a:t>(Z,N)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FC1C720-5F7D-47CA-99E8-387FD7ED9262}"/>
              </a:ext>
            </a:extLst>
          </p:cNvPr>
          <p:cNvSpPr txBox="1"/>
          <p:nvPr/>
        </p:nvSpPr>
        <p:spPr>
          <a:xfrm>
            <a:off x="1074208" y="3625567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</a:t>
            </a:r>
          </a:p>
          <a:p>
            <a:pPr algn="ctr"/>
            <a:r>
              <a:rPr lang="fr-FR" sz="1400" dirty="0"/>
              <a:t>(Z+1,N-1)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BE5C423-6723-459C-94C2-EC33243B2576}"/>
              </a:ext>
            </a:extLst>
          </p:cNvPr>
          <p:cNvSpPr txBox="1"/>
          <p:nvPr/>
        </p:nvSpPr>
        <p:spPr>
          <a:xfrm>
            <a:off x="1907646" y="2319584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A-1</a:t>
            </a:r>
          </a:p>
          <a:p>
            <a:pPr algn="ctr"/>
            <a:r>
              <a:rPr lang="fr-FR" sz="1400" dirty="0"/>
              <a:t>(Z+1,N-2)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C743FB-5673-4CBE-A5C5-A5D21412D48F}"/>
              </a:ext>
            </a:extLst>
          </p:cNvPr>
          <p:cNvCxnSpPr/>
          <p:nvPr/>
        </p:nvCxnSpPr>
        <p:spPr>
          <a:xfrm>
            <a:off x="1302809" y="3310187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CF1A956-D298-49C3-A1D0-E68CD81CB990}"/>
              </a:ext>
            </a:extLst>
          </p:cNvPr>
          <p:cNvCxnSpPr/>
          <p:nvPr/>
        </p:nvCxnSpPr>
        <p:spPr>
          <a:xfrm>
            <a:off x="1302809" y="2843462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9B01253-5866-4903-8D4D-A30513D394D1}"/>
              </a:ext>
            </a:extLst>
          </p:cNvPr>
          <p:cNvCxnSpPr/>
          <p:nvPr/>
        </p:nvCxnSpPr>
        <p:spPr>
          <a:xfrm>
            <a:off x="1302809" y="2414837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A2832A1-7B3A-4C9E-9D34-06D3F62373CE}"/>
              </a:ext>
            </a:extLst>
          </p:cNvPr>
          <p:cNvCxnSpPr/>
          <p:nvPr/>
        </p:nvCxnSpPr>
        <p:spPr>
          <a:xfrm>
            <a:off x="1293281" y="2186237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D95D829-53BD-4513-B6D5-1463F3311C0E}"/>
              </a:ext>
            </a:extLst>
          </p:cNvPr>
          <p:cNvCxnSpPr/>
          <p:nvPr/>
        </p:nvCxnSpPr>
        <p:spPr>
          <a:xfrm>
            <a:off x="1293281" y="2138612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408B275-459D-4D0B-B581-72C2354E0F3B}"/>
              </a:ext>
            </a:extLst>
          </p:cNvPr>
          <p:cNvCxnSpPr/>
          <p:nvPr/>
        </p:nvCxnSpPr>
        <p:spPr>
          <a:xfrm>
            <a:off x="1293281" y="2090987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F6EA9B8-527D-4B3B-884D-B48DDC631E51}"/>
              </a:ext>
            </a:extLst>
          </p:cNvPr>
          <p:cNvCxnSpPr/>
          <p:nvPr/>
        </p:nvCxnSpPr>
        <p:spPr>
          <a:xfrm>
            <a:off x="1293281" y="2043362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5E283D8-D65D-448F-AC63-EB93143BAE36}"/>
              </a:ext>
            </a:extLst>
          </p:cNvPr>
          <p:cNvCxnSpPr/>
          <p:nvPr/>
        </p:nvCxnSpPr>
        <p:spPr>
          <a:xfrm>
            <a:off x="1293281" y="1960614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D2C23382-0847-4BF5-B09E-D5EC5214F8B0}"/>
              </a:ext>
            </a:extLst>
          </p:cNvPr>
          <p:cNvCxnSpPr/>
          <p:nvPr/>
        </p:nvCxnSpPr>
        <p:spPr>
          <a:xfrm>
            <a:off x="1293281" y="1912989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105A442-C106-4A5A-B3FD-3CCA65E4608F}"/>
              </a:ext>
            </a:extLst>
          </p:cNvPr>
          <p:cNvCxnSpPr/>
          <p:nvPr/>
        </p:nvCxnSpPr>
        <p:spPr>
          <a:xfrm>
            <a:off x="1293281" y="1816250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8220BE6-7BF5-407A-B099-B1F6CD867E96}"/>
              </a:ext>
            </a:extLst>
          </p:cNvPr>
          <p:cNvCxnSpPr/>
          <p:nvPr/>
        </p:nvCxnSpPr>
        <p:spPr>
          <a:xfrm>
            <a:off x="1293281" y="1768625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157F413-CB48-4376-80C5-E23EF641E9A7}"/>
              </a:ext>
            </a:extLst>
          </p:cNvPr>
          <p:cNvCxnSpPr/>
          <p:nvPr/>
        </p:nvCxnSpPr>
        <p:spPr>
          <a:xfrm>
            <a:off x="2112433" y="2043362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005C507-AC08-4557-B475-A1D220599422}"/>
              </a:ext>
            </a:extLst>
          </p:cNvPr>
          <p:cNvCxnSpPr/>
          <p:nvPr/>
        </p:nvCxnSpPr>
        <p:spPr>
          <a:xfrm>
            <a:off x="1872574" y="1897403"/>
            <a:ext cx="480993" cy="422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6C937C7-152F-4903-A16F-73B26FF50B67}"/>
              </a:ext>
            </a:extLst>
          </p:cNvPr>
          <p:cNvCxnSpPr/>
          <p:nvPr/>
        </p:nvCxnSpPr>
        <p:spPr>
          <a:xfrm>
            <a:off x="1880368" y="2090987"/>
            <a:ext cx="348873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C19390D-A26B-4A75-836C-92341EA4B764}"/>
              </a:ext>
            </a:extLst>
          </p:cNvPr>
          <p:cNvCxnSpPr/>
          <p:nvPr/>
        </p:nvCxnSpPr>
        <p:spPr>
          <a:xfrm>
            <a:off x="1026581" y="1500437"/>
            <a:ext cx="266700" cy="161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934995E6-ABFE-495F-B5A6-D49E30DA2BDD}"/>
              </a:ext>
            </a:extLst>
          </p:cNvPr>
          <p:cNvSpPr txBox="1"/>
          <p:nvPr/>
        </p:nvSpPr>
        <p:spPr>
          <a:xfrm>
            <a:off x="1043102" y="1593080"/>
            <a:ext cx="21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ym typeface="Symbol"/>
              </a:rPr>
              <a:t></a:t>
            </a:r>
            <a:endParaRPr lang="fr-FR" sz="12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96DC814-F5F0-497E-9F73-C93D1184BDAF}"/>
              </a:ext>
            </a:extLst>
          </p:cNvPr>
          <p:cNvSpPr txBox="1"/>
          <p:nvPr/>
        </p:nvSpPr>
        <p:spPr>
          <a:xfrm>
            <a:off x="1845303" y="1614736"/>
            <a:ext cx="33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5A9B5D2-A7C0-4DA4-B33B-052B07D03971}"/>
              </a:ext>
            </a:extLst>
          </p:cNvPr>
          <p:cNvCxnSpPr/>
          <p:nvPr/>
        </p:nvCxnSpPr>
        <p:spPr>
          <a:xfrm>
            <a:off x="1301074" y="2257144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9A9EC85-4013-4ACD-9F5A-E2F412FA1A4A}"/>
              </a:ext>
            </a:extLst>
          </p:cNvPr>
          <p:cNvGrpSpPr/>
          <p:nvPr/>
        </p:nvGrpSpPr>
        <p:grpSpPr>
          <a:xfrm>
            <a:off x="1341396" y="2843461"/>
            <a:ext cx="132019" cy="771525"/>
            <a:chOff x="698160" y="3543302"/>
            <a:chExt cx="92412" cy="866773"/>
          </a:xfrm>
        </p:grpSpPr>
        <p:pic>
          <p:nvPicPr>
            <p:cNvPr id="42" name="Picture 2" descr="propagator2types">
              <a:extLst>
                <a:ext uri="{FF2B5EF4-FFF2-40B4-BE49-F238E27FC236}">
                  <a16:creationId xmlns:a16="http://schemas.microsoft.com/office/drawing/2014/main" id="{EC94DEA3-4939-415F-94DE-D70AB975E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4" r="1527" b="2604"/>
            <a:stretch/>
          </p:blipFill>
          <p:spPr bwMode="auto">
            <a:xfrm rot="5400000">
              <a:off x="358603" y="3882859"/>
              <a:ext cx="771525" cy="9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434D63E1-4801-452F-9382-F8BF2155DB13}"/>
                </a:ext>
              </a:extLst>
            </p:cNvPr>
            <p:cNvCxnSpPr>
              <a:stCxn id="42" idx="3"/>
            </p:cNvCxnSpPr>
            <p:nvPr/>
          </p:nvCxnSpPr>
          <p:spPr>
            <a:xfrm flipH="1">
              <a:off x="744365" y="4314828"/>
              <a:ext cx="1" cy="95247"/>
            </a:xfrm>
            <a:prstGeom prst="line">
              <a:avLst/>
            </a:prstGeom>
            <a:ln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C4605A30-645A-44D4-A28D-B704299CC766}"/>
              </a:ext>
            </a:extLst>
          </p:cNvPr>
          <p:cNvGrpSpPr/>
          <p:nvPr/>
        </p:nvGrpSpPr>
        <p:grpSpPr>
          <a:xfrm>
            <a:off x="1522549" y="2414838"/>
            <a:ext cx="132019" cy="1204910"/>
            <a:chOff x="1286540" y="3114676"/>
            <a:chExt cx="132019" cy="1204910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5A93068-13DE-4A76-851F-13527FA16183}"/>
                </a:ext>
              </a:extLst>
            </p:cNvPr>
            <p:cNvGrpSpPr/>
            <p:nvPr/>
          </p:nvGrpSpPr>
          <p:grpSpPr>
            <a:xfrm>
              <a:off x="1286540" y="3548061"/>
              <a:ext cx="132019" cy="771525"/>
              <a:chOff x="698160" y="3543302"/>
              <a:chExt cx="92412" cy="866773"/>
            </a:xfrm>
          </p:grpSpPr>
          <p:pic>
            <p:nvPicPr>
              <p:cNvPr id="47" name="Picture 2" descr="propagator2types">
                <a:extLst>
                  <a:ext uri="{FF2B5EF4-FFF2-40B4-BE49-F238E27FC236}">
                    <a16:creationId xmlns:a16="http://schemas.microsoft.com/office/drawing/2014/main" id="{C0D513B3-B6B7-40DD-AA4B-F22C8FE99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74" r="1527" b="2604"/>
              <a:stretch/>
            </p:blipFill>
            <p:spPr bwMode="auto">
              <a:xfrm rot="5400000">
                <a:off x="358603" y="3882859"/>
                <a:ext cx="771525" cy="9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93C4DF5D-9927-4389-8F24-D7A5FC26769B}"/>
                  </a:ext>
                </a:extLst>
              </p:cNvPr>
              <p:cNvCxnSpPr>
                <a:stCxn id="47" idx="3"/>
              </p:cNvCxnSpPr>
              <p:nvPr/>
            </p:nvCxnSpPr>
            <p:spPr>
              <a:xfrm flipH="1">
                <a:off x="744365" y="4314828"/>
                <a:ext cx="1" cy="95247"/>
              </a:xfrm>
              <a:prstGeom prst="line">
                <a:avLst/>
              </a:prstGeom>
              <a:ln>
                <a:solidFill>
                  <a:srgbClr val="0066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2" descr="propagator2types">
              <a:extLst>
                <a:ext uri="{FF2B5EF4-FFF2-40B4-BE49-F238E27FC236}">
                  <a16:creationId xmlns:a16="http://schemas.microsoft.com/office/drawing/2014/main" id="{192FE4CB-333C-4E1C-AB7A-3352607A5C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4" t="3698" r="1527" b="2603"/>
            <a:stretch/>
          </p:blipFill>
          <p:spPr bwMode="auto">
            <a:xfrm rot="5400000">
              <a:off x="1120469" y="3285758"/>
              <a:ext cx="469171" cy="12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F6AA4724-82E6-45BC-868B-DD1E547C31B8}"/>
              </a:ext>
            </a:extLst>
          </p:cNvPr>
          <p:cNvGrpSpPr/>
          <p:nvPr/>
        </p:nvGrpSpPr>
        <p:grpSpPr>
          <a:xfrm>
            <a:off x="1713284" y="2257145"/>
            <a:ext cx="132019" cy="1357842"/>
            <a:chOff x="1286540" y="2961744"/>
            <a:chExt cx="132019" cy="1357842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7B0CE656-D749-4CC3-A7FF-7BB28B3E2855}"/>
                </a:ext>
              </a:extLst>
            </p:cNvPr>
            <p:cNvGrpSpPr/>
            <p:nvPr/>
          </p:nvGrpSpPr>
          <p:grpSpPr>
            <a:xfrm>
              <a:off x="1286540" y="3548061"/>
              <a:ext cx="132019" cy="771525"/>
              <a:chOff x="698160" y="3543302"/>
              <a:chExt cx="92412" cy="866773"/>
            </a:xfrm>
          </p:grpSpPr>
          <p:pic>
            <p:nvPicPr>
              <p:cNvPr id="52" name="Picture 2" descr="propagator2types">
                <a:extLst>
                  <a:ext uri="{FF2B5EF4-FFF2-40B4-BE49-F238E27FC236}">
                    <a16:creationId xmlns:a16="http://schemas.microsoft.com/office/drawing/2014/main" id="{88330111-D5ED-46D9-BEE6-785A5E73CB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74" r="1527" b="2604"/>
              <a:stretch/>
            </p:blipFill>
            <p:spPr bwMode="auto">
              <a:xfrm rot="5400000">
                <a:off x="358603" y="3882859"/>
                <a:ext cx="771525" cy="9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FDC324CD-5162-482B-9CF0-99E95559624D}"/>
                  </a:ext>
                </a:extLst>
              </p:cNvPr>
              <p:cNvCxnSpPr>
                <a:stCxn id="52" idx="3"/>
              </p:cNvCxnSpPr>
              <p:nvPr/>
            </p:nvCxnSpPr>
            <p:spPr>
              <a:xfrm flipH="1">
                <a:off x="744365" y="4314828"/>
                <a:ext cx="1" cy="95247"/>
              </a:xfrm>
              <a:prstGeom prst="line">
                <a:avLst/>
              </a:prstGeom>
              <a:ln>
                <a:solidFill>
                  <a:srgbClr val="0066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2" descr="propagator2types">
              <a:extLst>
                <a:ext uri="{FF2B5EF4-FFF2-40B4-BE49-F238E27FC236}">
                  <a16:creationId xmlns:a16="http://schemas.microsoft.com/office/drawing/2014/main" id="{6B02D0EE-ADF7-4668-BD04-B927D1D99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91" t="3698" r="1527" b="2602"/>
            <a:stretch/>
          </p:blipFill>
          <p:spPr bwMode="auto">
            <a:xfrm rot="5400000">
              <a:off x="1044002" y="3209292"/>
              <a:ext cx="622104" cy="12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A7461170-D0AF-4A28-B81C-9AA10CCAC3B2}"/>
              </a:ext>
            </a:extLst>
          </p:cNvPr>
          <p:cNvSpPr txBox="1"/>
          <p:nvPr/>
        </p:nvSpPr>
        <p:spPr>
          <a:xfrm>
            <a:off x="926373" y="2138612"/>
            <a:ext cx="59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</a:t>
            </a:r>
            <a:r>
              <a:rPr lang="fr-FR" sz="1400" baseline="-25000" dirty="0"/>
              <a:t>n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FB8B16D-BAF8-49CC-8923-DE2BA841583C}"/>
              </a:ext>
            </a:extLst>
          </p:cNvPr>
          <p:cNvCxnSpPr/>
          <p:nvPr/>
        </p:nvCxnSpPr>
        <p:spPr>
          <a:xfrm>
            <a:off x="1880368" y="2257144"/>
            <a:ext cx="260641" cy="62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6F24B24B-97B5-49B3-B401-FF531BC70ADD}"/>
              </a:ext>
            </a:extLst>
          </p:cNvPr>
          <p:cNvGrpSpPr/>
          <p:nvPr/>
        </p:nvGrpSpPr>
        <p:grpSpPr>
          <a:xfrm>
            <a:off x="2365919" y="2053645"/>
            <a:ext cx="132019" cy="265940"/>
            <a:chOff x="698159" y="3921179"/>
            <a:chExt cx="92412" cy="488896"/>
          </a:xfrm>
        </p:grpSpPr>
        <p:pic>
          <p:nvPicPr>
            <p:cNvPr id="57" name="Picture 2" descr="propagator2types">
              <a:extLst>
                <a:ext uri="{FF2B5EF4-FFF2-40B4-BE49-F238E27FC236}">
                  <a16:creationId xmlns:a16="http://schemas.microsoft.com/office/drawing/2014/main" id="{6E18A5B8-6B57-40A4-AE3D-0F4CB54FE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2" r="1527" b="2603"/>
            <a:stretch/>
          </p:blipFill>
          <p:spPr bwMode="auto">
            <a:xfrm rot="5400000">
              <a:off x="547541" y="4071797"/>
              <a:ext cx="393648" cy="9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A8B50B69-02FB-4941-8F4D-A1F953D130E7}"/>
                </a:ext>
              </a:extLst>
            </p:cNvPr>
            <p:cNvCxnSpPr>
              <a:stCxn id="57" idx="3"/>
            </p:cNvCxnSpPr>
            <p:nvPr/>
          </p:nvCxnSpPr>
          <p:spPr>
            <a:xfrm>
              <a:off x="744365" y="4314827"/>
              <a:ext cx="1" cy="95248"/>
            </a:xfrm>
            <a:prstGeom prst="line">
              <a:avLst/>
            </a:prstGeom>
            <a:ln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B9D85ED7-2BC6-49F5-946F-1A7FAAB65E8E}"/>
              </a:ext>
            </a:extLst>
          </p:cNvPr>
          <p:cNvSpPr txBox="1"/>
          <p:nvPr/>
        </p:nvSpPr>
        <p:spPr>
          <a:xfrm>
            <a:off x="298450" y="1887014"/>
            <a:ext cx="891733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precursor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FAD36C8-837E-46A1-A252-872719FFA6BE}"/>
              </a:ext>
            </a:extLst>
          </p:cNvPr>
          <p:cNvSpPr txBox="1"/>
          <p:nvPr/>
        </p:nvSpPr>
        <p:spPr>
          <a:xfrm>
            <a:off x="1186700" y="4027221"/>
            <a:ext cx="891733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emitter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EC600D68-5A06-4F30-9137-76CA5518BBA7}"/>
              </a:ext>
            </a:extLst>
          </p:cNvPr>
          <p:cNvCxnSpPr/>
          <p:nvPr/>
        </p:nvCxnSpPr>
        <p:spPr>
          <a:xfrm flipV="1">
            <a:off x="1061508" y="1516368"/>
            <a:ext cx="0" cy="209861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9235279F-734C-4AF7-B4A9-92AA4768CC82}"/>
              </a:ext>
            </a:extLst>
          </p:cNvPr>
          <p:cNvSpPr txBox="1"/>
          <p:nvPr/>
        </p:nvSpPr>
        <p:spPr>
          <a:xfrm>
            <a:off x="706432" y="2450093"/>
            <a:ext cx="37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sym typeface="Symbol"/>
              </a:rPr>
              <a:t>Q</a:t>
            </a:r>
            <a:r>
              <a:rPr lang="fr-FR" sz="1400" baseline="-25000" dirty="0">
                <a:solidFill>
                  <a:srgbClr val="FF0000"/>
                </a:solidFill>
                <a:sym typeface="Symbol"/>
              </a:rPr>
              <a:t></a:t>
            </a:r>
            <a:endParaRPr lang="fr-FR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1F0149B3-DAE9-4C14-BBB3-47A9D4573FFA}"/>
              </a:ext>
            </a:extLst>
          </p:cNvPr>
          <p:cNvCxnSpPr/>
          <p:nvPr/>
        </p:nvCxnSpPr>
        <p:spPr>
          <a:xfrm>
            <a:off x="2113070" y="1722756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39F9BB5-025D-49AD-92B3-1960B3AFAA10}"/>
              </a:ext>
            </a:extLst>
          </p:cNvPr>
          <p:cNvSpPr txBox="1"/>
          <p:nvPr/>
        </p:nvSpPr>
        <p:spPr>
          <a:xfrm>
            <a:off x="2001935" y="2826129"/>
            <a:ext cx="89173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nucleus + neutron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B0B50603-4D76-4D3B-BBEE-D5485D018D2B}"/>
              </a:ext>
            </a:extLst>
          </p:cNvPr>
          <p:cNvSpPr txBox="1"/>
          <p:nvPr/>
        </p:nvSpPr>
        <p:spPr>
          <a:xfrm>
            <a:off x="1845303" y="2841857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66FF"/>
                </a:solidFill>
                <a:sym typeface="Symbol"/>
              </a:rPr>
              <a:t></a:t>
            </a:r>
            <a:endParaRPr lang="fr-FR" dirty="0">
              <a:solidFill>
                <a:srgbClr val="0066FF"/>
              </a:solidFill>
            </a:endParaRPr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8B0A7CF1-ABD7-4B7E-A8CB-0EE3BEC57DDC}"/>
              </a:ext>
            </a:extLst>
          </p:cNvPr>
          <p:cNvGrpSpPr/>
          <p:nvPr/>
        </p:nvGrpSpPr>
        <p:grpSpPr>
          <a:xfrm>
            <a:off x="1007229" y="817318"/>
            <a:ext cx="3760897" cy="2393871"/>
            <a:chOff x="1007229" y="817318"/>
            <a:chExt cx="3760897" cy="2393871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7355C4C8-8DB8-4A71-872D-69DB30F6371C}"/>
                </a:ext>
              </a:extLst>
            </p:cNvPr>
            <p:cNvGrpSpPr/>
            <p:nvPr/>
          </p:nvGrpSpPr>
          <p:grpSpPr>
            <a:xfrm>
              <a:off x="3251200" y="817318"/>
              <a:ext cx="1516926" cy="524467"/>
              <a:chOff x="3015191" y="-216224"/>
              <a:chExt cx="1516926" cy="524467"/>
            </a:xfrm>
          </p:grpSpPr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F2B41F8-7D0D-4928-B7F0-ABA8D0AF74B9}"/>
                  </a:ext>
                </a:extLst>
              </p:cNvPr>
              <p:cNvSpPr txBox="1"/>
              <p:nvPr/>
            </p:nvSpPr>
            <p:spPr>
              <a:xfrm>
                <a:off x="3015191" y="-216224"/>
                <a:ext cx="15169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ym typeface="Symbol"/>
                  </a:rPr>
                  <a:t>-decay products </a:t>
                </a:r>
              </a:p>
              <a:p>
                <a:pPr algn="ctr"/>
                <a:r>
                  <a:rPr lang="en-US" sz="1400" dirty="0">
                    <a:sym typeface="Symbol"/>
                  </a:rPr>
                  <a:t>to be detected</a:t>
                </a:r>
                <a:endParaRPr lang="en-US" sz="140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49D280F-2AE6-4046-85B6-BB681B91306E}"/>
                  </a:ext>
                </a:extLst>
              </p:cNvPr>
              <p:cNvSpPr/>
              <p:nvPr/>
            </p:nvSpPr>
            <p:spPr>
              <a:xfrm>
                <a:off x="3015191" y="-195231"/>
                <a:ext cx="1516926" cy="50347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C346841-3753-4A02-AB30-F15BA9167D87}"/>
                </a:ext>
              </a:extLst>
            </p:cNvPr>
            <p:cNvSpPr/>
            <p:nvPr/>
          </p:nvSpPr>
          <p:spPr>
            <a:xfrm>
              <a:off x="1845302" y="1614736"/>
              <a:ext cx="267131" cy="30777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190DBABD-D37B-4F10-AF52-E34FB295B23A}"/>
                </a:ext>
              </a:extLst>
            </p:cNvPr>
            <p:cNvSpPr/>
            <p:nvPr/>
          </p:nvSpPr>
          <p:spPr>
            <a:xfrm>
              <a:off x="1840401" y="2903412"/>
              <a:ext cx="267131" cy="30777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2D9ADF45-81CB-40B8-B1CE-C25294DCDF2F}"/>
                </a:ext>
              </a:extLst>
            </p:cNvPr>
            <p:cNvCxnSpPr>
              <a:cxnSpLocks/>
              <a:stCxn id="72" idx="1"/>
              <a:endCxn id="73" idx="7"/>
            </p:cNvCxnSpPr>
            <p:nvPr/>
          </p:nvCxnSpPr>
          <p:spPr>
            <a:xfrm flipH="1">
              <a:off x="2073313" y="1090048"/>
              <a:ext cx="1177887" cy="56976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C8B79BC-B123-45FB-9A36-362A603D6DA9}"/>
                </a:ext>
              </a:extLst>
            </p:cNvPr>
            <p:cNvCxnSpPr>
              <a:stCxn id="71" idx="1"/>
              <a:endCxn id="74" idx="7"/>
            </p:cNvCxnSpPr>
            <p:nvPr/>
          </p:nvCxnSpPr>
          <p:spPr>
            <a:xfrm flipH="1">
              <a:off x="2068412" y="1078928"/>
              <a:ext cx="1182788" cy="18695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4CFBB1DB-9500-43F3-96F6-7935C57EABB3}"/>
                </a:ext>
              </a:extLst>
            </p:cNvPr>
            <p:cNvSpPr/>
            <p:nvPr/>
          </p:nvSpPr>
          <p:spPr>
            <a:xfrm>
              <a:off x="1007229" y="1614736"/>
              <a:ext cx="267131" cy="30777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02F9C32C-CC4C-4421-81F8-8D08783E721E}"/>
                </a:ext>
              </a:extLst>
            </p:cNvPr>
            <p:cNvCxnSpPr>
              <a:cxnSpLocks/>
              <a:stCxn id="72" idx="1"/>
              <a:endCxn id="80" idx="7"/>
            </p:cNvCxnSpPr>
            <p:nvPr/>
          </p:nvCxnSpPr>
          <p:spPr>
            <a:xfrm flipH="1">
              <a:off x="1235240" y="1090048"/>
              <a:ext cx="2015960" cy="56976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CC14FE20-C71B-4A7C-B171-C81A0A5BCC25}"/>
              </a:ext>
            </a:extLst>
          </p:cNvPr>
          <p:cNvSpPr txBox="1"/>
          <p:nvPr/>
        </p:nvSpPr>
        <p:spPr>
          <a:xfrm>
            <a:off x="234421" y="4335323"/>
            <a:ext cx="3346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ideally the radioactive source should be as pure as possible (need elaborated selection devices e.g. at DESIR, or “natural” selection e.g. ALTO)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ultimately, the source can be “prepared” e.g. oriented (LTNO: </a:t>
            </a:r>
            <a:r>
              <a:rPr lang="en-US" sz="1400" dirty="0" err="1"/>
              <a:t>eg</a:t>
            </a:r>
            <a:r>
              <a:rPr lang="en-US" sz="1400" dirty="0"/>
              <a:t> POLAREX, laser induced orientation e.g. LINO </a:t>
            </a:r>
            <a:r>
              <a:rPr lang="en-US" sz="1400" dirty="0" err="1"/>
              <a:t>etc</a:t>
            </a:r>
            <a:r>
              <a:rPr lang="en-US" sz="1400" dirty="0"/>
              <a:t>…)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1729F441-8315-4D27-89C2-C9E7712BFECE}"/>
              </a:ext>
            </a:extLst>
          </p:cNvPr>
          <p:cNvGrpSpPr/>
          <p:nvPr/>
        </p:nvGrpSpPr>
        <p:grpSpPr>
          <a:xfrm>
            <a:off x="10654454" y="4424861"/>
            <a:ext cx="1537546" cy="996033"/>
            <a:chOff x="6407574" y="4501550"/>
            <a:chExt cx="1537546" cy="996033"/>
          </a:xfrm>
        </p:grpSpPr>
        <p:sp>
          <p:nvSpPr>
            <p:cNvPr id="87" name="Accolade fermante 86">
              <a:extLst>
                <a:ext uri="{FF2B5EF4-FFF2-40B4-BE49-F238E27FC236}">
                  <a16:creationId xmlns:a16="http://schemas.microsoft.com/office/drawing/2014/main" id="{0C485C0E-660D-440D-A769-FD88C9C0B7B5}"/>
                </a:ext>
              </a:extLst>
            </p:cNvPr>
            <p:cNvSpPr/>
            <p:nvPr/>
          </p:nvSpPr>
          <p:spPr>
            <a:xfrm>
              <a:off x="6407574" y="4605867"/>
              <a:ext cx="304678" cy="787400"/>
            </a:xfrm>
            <a:prstGeom prst="rightBrace">
              <a:avLst>
                <a:gd name="adj1" fmla="val 64382"/>
                <a:gd name="adj2" fmla="val 50000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A054E296-7789-4355-85D5-E7ECAFC5846C}"/>
                </a:ext>
              </a:extLst>
            </p:cNvPr>
            <p:cNvSpPr txBox="1"/>
            <p:nvPr/>
          </p:nvSpPr>
          <p:spPr>
            <a:xfrm>
              <a:off x="6861258" y="4501550"/>
              <a:ext cx="1083862" cy="9960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baseline="-25000" dirty="0"/>
                <a:t>1n</a:t>
              </a:r>
              <a:r>
                <a:rPr lang="en-US" sz="1200" dirty="0"/>
                <a:t> value gives information on the integral </a:t>
              </a:r>
              <a:r>
                <a:rPr lang="en-US" sz="1200" dirty="0">
                  <a:sym typeface="Symbol"/>
                </a:rPr>
                <a:t>-feeding of states above  Sn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76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E89192C-1608-41E6-A95A-91AE7155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93" y="2139957"/>
            <a:ext cx="7232066" cy="446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9D1C7B22-E57D-46D4-8BED-F0982CC9080B}"/>
              </a:ext>
            </a:extLst>
          </p:cNvPr>
          <p:cNvSpPr/>
          <p:nvPr/>
        </p:nvSpPr>
        <p:spPr>
          <a:xfrm>
            <a:off x="7349671" y="4650242"/>
            <a:ext cx="642257" cy="78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20E385-506E-4750-82DE-E76E616F30F7}"/>
              </a:ext>
            </a:extLst>
          </p:cNvPr>
          <p:cNvCxnSpPr/>
          <p:nvPr/>
        </p:nvCxnSpPr>
        <p:spPr>
          <a:xfrm>
            <a:off x="3317875" y="512764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C17D9DB-E218-4DE5-8986-647A28758784}"/>
              </a:ext>
            </a:extLst>
          </p:cNvPr>
          <p:cNvCxnSpPr/>
          <p:nvPr/>
        </p:nvCxnSpPr>
        <p:spPr>
          <a:xfrm>
            <a:off x="4727572" y="828577"/>
            <a:ext cx="247652" cy="23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5FA1B9E-06D1-4B4B-8591-B0ADCF054B67}"/>
              </a:ext>
            </a:extLst>
          </p:cNvPr>
          <p:cNvCxnSpPr/>
          <p:nvPr/>
        </p:nvCxnSpPr>
        <p:spPr>
          <a:xfrm>
            <a:off x="4165600" y="2627314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332548D-EA58-4EF8-8D5D-AF2A0C2EA751}"/>
              </a:ext>
            </a:extLst>
          </p:cNvPr>
          <p:cNvCxnSpPr/>
          <p:nvPr/>
        </p:nvCxnSpPr>
        <p:spPr>
          <a:xfrm>
            <a:off x="5003800" y="1331914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A0EE947-C957-40B9-B655-EC297F68F64A}"/>
              </a:ext>
            </a:extLst>
          </p:cNvPr>
          <p:cNvCxnSpPr/>
          <p:nvPr/>
        </p:nvCxnSpPr>
        <p:spPr>
          <a:xfrm>
            <a:off x="4165600" y="1331914"/>
            <a:ext cx="8382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AF8CF33-1442-4E82-A23B-475E50CC7E2F}"/>
              </a:ext>
            </a:extLst>
          </p:cNvPr>
          <p:cNvSpPr txBox="1"/>
          <p:nvPr/>
        </p:nvSpPr>
        <p:spPr>
          <a:xfrm>
            <a:off x="3213100" y="508000"/>
            <a:ext cx="78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</a:t>
            </a:r>
          </a:p>
          <a:p>
            <a:pPr algn="ctr"/>
            <a:r>
              <a:rPr lang="fr-FR" sz="1400" dirty="0"/>
              <a:t>(Z,N)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AE0B550-A05E-4324-87E7-BDACF6B33E4E}"/>
              </a:ext>
            </a:extLst>
          </p:cNvPr>
          <p:cNvSpPr txBox="1"/>
          <p:nvPr/>
        </p:nvSpPr>
        <p:spPr>
          <a:xfrm>
            <a:off x="3936999" y="2637894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</a:t>
            </a:r>
          </a:p>
          <a:p>
            <a:pPr algn="ctr"/>
            <a:r>
              <a:rPr lang="fr-FR" sz="1400" dirty="0"/>
              <a:t>(Z+1,N-1)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C0DA5D4-51FA-4289-934E-88E3D21A56E5}"/>
              </a:ext>
            </a:extLst>
          </p:cNvPr>
          <p:cNvSpPr txBox="1"/>
          <p:nvPr/>
        </p:nvSpPr>
        <p:spPr>
          <a:xfrm>
            <a:off x="4770437" y="1331911"/>
            <a:ext cx="103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A-1</a:t>
            </a:r>
          </a:p>
          <a:p>
            <a:pPr algn="ctr"/>
            <a:r>
              <a:rPr lang="fr-FR" sz="1400" dirty="0"/>
              <a:t>(Z+1,N-2)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E522E72-D020-4547-B09D-CB33A96F1714}"/>
              </a:ext>
            </a:extLst>
          </p:cNvPr>
          <p:cNvCxnSpPr/>
          <p:nvPr/>
        </p:nvCxnSpPr>
        <p:spPr>
          <a:xfrm>
            <a:off x="4165600" y="2322514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A445E6D-A2BA-4970-AAEE-FF4FE18A8011}"/>
              </a:ext>
            </a:extLst>
          </p:cNvPr>
          <p:cNvCxnSpPr/>
          <p:nvPr/>
        </p:nvCxnSpPr>
        <p:spPr>
          <a:xfrm>
            <a:off x="4165600" y="1855789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362474D-86F9-48AD-8FF5-39582A32FF65}"/>
              </a:ext>
            </a:extLst>
          </p:cNvPr>
          <p:cNvCxnSpPr/>
          <p:nvPr/>
        </p:nvCxnSpPr>
        <p:spPr>
          <a:xfrm>
            <a:off x="4165600" y="1427164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507EC18-B228-4A81-AC5C-5D626E4CE16F}"/>
              </a:ext>
            </a:extLst>
          </p:cNvPr>
          <p:cNvCxnSpPr/>
          <p:nvPr/>
        </p:nvCxnSpPr>
        <p:spPr>
          <a:xfrm>
            <a:off x="4156072" y="1198564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1B1CC5B-BD2C-48C5-9834-9F4A4C742AA3}"/>
              </a:ext>
            </a:extLst>
          </p:cNvPr>
          <p:cNvCxnSpPr/>
          <p:nvPr/>
        </p:nvCxnSpPr>
        <p:spPr>
          <a:xfrm>
            <a:off x="4156072" y="1150939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3BEA488-4087-4040-ADE9-C343ECC5D284}"/>
              </a:ext>
            </a:extLst>
          </p:cNvPr>
          <p:cNvCxnSpPr/>
          <p:nvPr/>
        </p:nvCxnSpPr>
        <p:spPr>
          <a:xfrm>
            <a:off x="4156072" y="1103314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2EB78E7-7ECD-41FC-9102-7AC4497121BC}"/>
              </a:ext>
            </a:extLst>
          </p:cNvPr>
          <p:cNvCxnSpPr/>
          <p:nvPr/>
        </p:nvCxnSpPr>
        <p:spPr>
          <a:xfrm>
            <a:off x="4156072" y="1055689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E36A6EB-0E14-4023-9680-5599AD5056D6}"/>
              </a:ext>
            </a:extLst>
          </p:cNvPr>
          <p:cNvCxnSpPr/>
          <p:nvPr/>
        </p:nvCxnSpPr>
        <p:spPr>
          <a:xfrm>
            <a:off x="4156072" y="972941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71B5182-404E-4E94-84F3-728831BA2910}"/>
              </a:ext>
            </a:extLst>
          </p:cNvPr>
          <p:cNvCxnSpPr/>
          <p:nvPr/>
        </p:nvCxnSpPr>
        <p:spPr>
          <a:xfrm>
            <a:off x="4156072" y="925316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1E37B92-9DD9-4B18-8C5E-0643E4F54466}"/>
              </a:ext>
            </a:extLst>
          </p:cNvPr>
          <p:cNvCxnSpPr/>
          <p:nvPr/>
        </p:nvCxnSpPr>
        <p:spPr>
          <a:xfrm>
            <a:off x="4156072" y="828577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DA74AE62-7343-4B99-8662-44A872E39A67}"/>
              </a:ext>
            </a:extLst>
          </p:cNvPr>
          <p:cNvCxnSpPr/>
          <p:nvPr/>
        </p:nvCxnSpPr>
        <p:spPr>
          <a:xfrm>
            <a:off x="4156072" y="780952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5BFB705-22E9-498E-B6D4-F99E75F57B2C}"/>
              </a:ext>
            </a:extLst>
          </p:cNvPr>
          <p:cNvCxnSpPr/>
          <p:nvPr/>
        </p:nvCxnSpPr>
        <p:spPr>
          <a:xfrm>
            <a:off x="4975224" y="1055689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08BB7CA-0EA4-4038-B6CC-CA7CFFBDFE86}"/>
              </a:ext>
            </a:extLst>
          </p:cNvPr>
          <p:cNvCxnSpPr/>
          <p:nvPr/>
        </p:nvCxnSpPr>
        <p:spPr>
          <a:xfrm>
            <a:off x="4735365" y="909730"/>
            <a:ext cx="480993" cy="422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A75CA68-D8CE-4F71-ACD7-F33A6BF8BB0E}"/>
              </a:ext>
            </a:extLst>
          </p:cNvPr>
          <p:cNvCxnSpPr/>
          <p:nvPr/>
        </p:nvCxnSpPr>
        <p:spPr>
          <a:xfrm>
            <a:off x="4743159" y="1103314"/>
            <a:ext cx="348873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57C826-7786-41C2-A1E4-8BA054408620}"/>
              </a:ext>
            </a:extLst>
          </p:cNvPr>
          <p:cNvCxnSpPr/>
          <p:nvPr/>
        </p:nvCxnSpPr>
        <p:spPr>
          <a:xfrm>
            <a:off x="3889372" y="512764"/>
            <a:ext cx="266700" cy="161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8ED61B8-37DC-4747-B913-C7403EB1F622}"/>
              </a:ext>
            </a:extLst>
          </p:cNvPr>
          <p:cNvSpPr txBox="1"/>
          <p:nvPr/>
        </p:nvSpPr>
        <p:spPr>
          <a:xfrm>
            <a:off x="3905893" y="605407"/>
            <a:ext cx="21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ym typeface="Symbol"/>
              </a:rPr>
              <a:t></a:t>
            </a:r>
            <a:endParaRPr lang="fr-FR" sz="12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014CCA7-6929-4280-9C6F-FABD5E5BF6BA}"/>
              </a:ext>
            </a:extLst>
          </p:cNvPr>
          <p:cNvSpPr txBox="1"/>
          <p:nvPr/>
        </p:nvSpPr>
        <p:spPr>
          <a:xfrm>
            <a:off x="4708094" y="627063"/>
            <a:ext cx="33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173B98C-CCBD-434C-8A0F-CE81D502DD5A}"/>
              </a:ext>
            </a:extLst>
          </p:cNvPr>
          <p:cNvCxnSpPr/>
          <p:nvPr/>
        </p:nvCxnSpPr>
        <p:spPr>
          <a:xfrm>
            <a:off x="4163865" y="1269471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2993217-BB3C-4659-BF9E-5BF3F984A93C}"/>
              </a:ext>
            </a:extLst>
          </p:cNvPr>
          <p:cNvGrpSpPr/>
          <p:nvPr/>
        </p:nvGrpSpPr>
        <p:grpSpPr>
          <a:xfrm>
            <a:off x="4204187" y="1855788"/>
            <a:ext cx="132019" cy="771525"/>
            <a:chOff x="698160" y="3543302"/>
            <a:chExt cx="92412" cy="866773"/>
          </a:xfrm>
        </p:grpSpPr>
        <p:pic>
          <p:nvPicPr>
            <p:cNvPr id="53" name="Picture 2" descr="propagator2types">
              <a:extLst>
                <a:ext uri="{FF2B5EF4-FFF2-40B4-BE49-F238E27FC236}">
                  <a16:creationId xmlns:a16="http://schemas.microsoft.com/office/drawing/2014/main" id="{390E5E4A-64A8-4C09-9761-1C5661737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4" r="1527" b="2604"/>
            <a:stretch/>
          </p:blipFill>
          <p:spPr bwMode="auto">
            <a:xfrm rot="5400000">
              <a:off x="358603" y="3882859"/>
              <a:ext cx="771525" cy="9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CDDF75B-EA24-4894-8A7D-61B1CB8C8945}"/>
                </a:ext>
              </a:extLst>
            </p:cNvPr>
            <p:cNvCxnSpPr>
              <a:stCxn id="53" idx="3"/>
            </p:cNvCxnSpPr>
            <p:nvPr/>
          </p:nvCxnSpPr>
          <p:spPr>
            <a:xfrm flipH="1">
              <a:off x="744365" y="4314828"/>
              <a:ext cx="1" cy="95247"/>
            </a:xfrm>
            <a:prstGeom prst="line">
              <a:avLst/>
            </a:prstGeom>
            <a:ln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B079A7B-5027-4C7A-8EAF-1283201A7F22}"/>
              </a:ext>
            </a:extLst>
          </p:cNvPr>
          <p:cNvGrpSpPr/>
          <p:nvPr/>
        </p:nvGrpSpPr>
        <p:grpSpPr>
          <a:xfrm>
            <a:off x="4385340" y="1427165"/>
            <a:ext cx="132019" cy="1204910"/>
            <a:chOff x="1286540" y="3114676"/>
            <a:chExt cx="132019" cy="1204910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F6FF803E-50AC-4F06-9E53-5D30181A0715}"/>
                </a:ext>
              </a:extLst>
            </p:cNvPr>
            <p:cNvGrpSpPr/>
            <p:nvPr/>
          </p:nvGrpSpPr>
          <p:grpSpPr>
            <a:xfrm>
              <a:off x="1286540" y="3548061"/>
              <a:ext cx="132019" cy="771525"/>
              <a:chOff x="698160" y="3543302"/>
              <a:chExt cx="92412" cy="866773"/>
            </a:xfrm>
          </p:grpSpPr>
          <p:pic>
            <p:nvPicPr>
              <p:cNvPr id="58" name="Picture 2" descr="propagator2types">
                <a:extLst>
                  <a:ext uri="{FF2B5EF4-FFF2-40B4-BE49-F238E27FC236}">
                    <a16:creationId xmlns:a16="http://schemas.microsoft.com/office/drawing/2014/main" id="{0A046101-9B8D-4073-B51D-174EDCC82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74" r="1527" b="2604"/>
              <a:stretch/>
            </p:blipFill>
            <p:spPr bwMode="auto">
              <a:xfrm rot="5400000">
                <a:off x="358603" y="3882859"/>
                <a:ext cx="771525" cy="9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CFDCE0C0-A377-48BC-8E5D-B21159CDBCE6}"/>
                  </a:ext>
                </a:extLst>
              </p:cNvPr>
              <p:cNvCxnSpPr>
                <a:stCxn id="58" idx="3"/>
              </p:cNvCxnSpPr>
              <p:nvPr/>
            </p:nvCxnSpPr>
            <p:spPr>
              <a:xfrm flipH="1">
                <a:off x="744365" y="4314828"/>
                <a:ext cx="1" cy="95247"/>
              </a:xfrm>
              <a:prstGeom prst="line">
                <a:avLst/>
              </a:prstGeom>
              <a:ln>
                <a:solidFill>
                  <a:srgbClr val="0066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7" name="Picture 2" descr="propagator2types">
              <a:extLst>
                <a:ext uri="{FF2B5EF4-FFF2-40B4-BE49-F238E27FC236}">
                  <a16:creationId xmlns:a16="http://schemas.microsoft.com/office/drawing/2014/main" id="{1D01A962-2B13-40E6-9F5B-D551B1CF9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4" t="3698" r="1527" b="2603"/>
            <a:stretch/>
          </p:blipFill>
          <p:spPr bwMode="auto">
            <a:xfrm rot="5400000">
              <a:off x="1120469" y="3285758"/>
              <a:ext cx="469171" cy="12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B75B926B-4818-4A3C-9086-FDC3A7FB2A9C}"/>
              </a:ext>
            </a:extLst>
          </p:cNvPr>
          <p:cNvGrpSpPr/>
          <p:nvPr/>
        </p:nvGrpSpPr>
        <p:grpSpPr>
          <a:xfrm>
            <a:off x="4576075" y="1269472"/>
            <a:ext cx="132019" cy="1357842"/>
            <a:chOff x="1286540" y="2961744"/>
            <a:chExt cx="132019" cy="1357842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C0DDD1D1-2FC0-4E55-9C47-10DD4C5A45A7}"/>
                </a:ext>
              </a:extLst>
            </p:cNvPr>
            <p:cNvGrpSpPr/>
            <p:nvPr/>
          </p:nvGrpSpPr>
          <p:grpSpPr>
            <a:xfrm>
              <a:off x="1286540" y="3548061"/>
              <a:ext cx="132019" cy="771525"/>
              <a:chOff x="698160" y="3543302"/>
              <a:chExt cx="92412" cy="866773"/>
            </a:xfrm>
          </p:grpSpPr>
          <p:pic>
            <p:nvPicPr>
              <p:cNvPr id="66" name="Picture 2" descr="propagator2types">
                <a:extLst>
                  <a:ext uri="{FF2B5EF4-FFF2-40B4-BE49-F238E27FC236}">
                    <a16:creationId xmlns:a16="http://schemas.microsoft.com/office/drawing/2014/main" id="{39C2A545-5336-4A08-8A6A-6B145D1C9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74" r="1527" b="2604"/>
              <a:stretch/>
            </p:blipFill>
            <p:spPr bwMode="auto">
              <a:xfrm rot="5400000">
                <a:off x="358603" y="3882859"/>
                <a:ext cx="771525" cy="9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ADFF293-6F80-4492-AF60-65DD14FC9ADE}"/>
                  </a:ext>
                </a:extLst>
              </p:cNvPr>
              <p:cNvCxnSpPr>
                <a:stCxn id="66" idx="3"/>
              </p:cNvCxnSpPr>
              <p:nvPr/>
            </p:nvCxnSpPr>
            <p:spPr>
              <a:xfrm flipH="1">
                <a:off x="744365" y="4314828"/>
                <a:ext cx="1" cy="95247"/>
              </a:xfrm>
              <a:prstGeom prst="line">
                <a:avLst/>
              </a:prstGeom>
              <a:ln>
                <a:solidFill>
                  <a:srgbClr val="0066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Picture 2" descr="propagator2types">
              <a:extLst>
                <a:ext uri="{FF2B5EF4-FFF2-40B4-BE49-F238E27FC236}">
                  <a16:creationId xmlns:a16="http://schemas.microsoft.com/office/drawing/2014/main" id="{5BCCAF03-7538-4CA0-A685-4C23DA0A9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91" t="3698" r="1527" b="2602"/>
            <a:stretch/>
          </p:blipFill>
          <p:spPr bwMode="auto">
            <a:xfrm rot="5400000">
              <a:off x="1044002" y="3209292"/>
              <a:ext cx="622104" cy="12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EB667496-4F39-4943-B91D-B52210825CD1}"/>
              </a:ext>
            </a:extLst>
          </p:cNvPr>
          <p:cNvSpPr txBox="1"/>
          <p:nvPr/>
        </p:nvSpPr>
        <p:spPr>
          <a:xfrm>
            <a:off x="3789164" y="1150939"/>
            <a:ext cx="59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</a:t>
            </a:r>
            <a:r>
              <a:rPr lang="fr-FR" sz="1400" baseline="-25000" dirty="0"/>
              <a:t>n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6B0CFBA-883D-4DD3-8242-5C8DD43A602C}"/>
              </a:ext>
            </a:extLst>
          </p:cNvPr>
          <p:cNvCxnSpPr/>
          <p:nvPr/>
        </p:nvCxnSpPr>
        <p:spPr>
          <a:xfrm>
            <a:off x="4743159" y="1269471"/>
            <a:ext cx="260641" cy="62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C9173C6E-F3BB-4EE9-8DDF-DC8F6C09822D}"/>
              </a:ext>
            </a:extLst>
          </p:cNvPr>
          <p:cNvGrpSpPr/>
          <p:nvPr/>
        </p:nvGrpSpPr>
        <p:grpSpPr>
          <a:xfrm>
            <a:off x="5228710" y="1065972"/>
            <a:ext cx="132019" cy="265940"/>
            <a:chOff x="698159" y="3921179"/>
            <a:chExt cx="92412" cy="488896"/>
          </a:xfrm>
        </p:grpSpPr>
        <p:pic>
          <p:nvPicPr>
            <p:cNvPr id="71" name="Picture 2" descr="propagator2types">
              <a:extLst>
                <a:ext uri="{FF2B5EF4-FFF2-40B4-BE49-F238E27FC236}">
                  <a16:creationId xmlns:a16="http://schemas.microsoft.com/office/drawing/2014/main" id="{48C121D8-FD66-4234-AF3A-E324BB74A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2" r="1527" b="2603"/>
            <a:stretch/>
          </p:blipFill>
          <p:spPr bwMode="auto">
            <a:xfrm rot="5400000">
              <a:off x="547541" y="4071797"/>
              <a:ext cx="393648" cy="9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244BB93B-99A7-4117-B278-65753BD31A89}"/>
                </a:ext>
              </a:extLst>
            </p:cNvPr>
            <p:cNvCxnSpPr>
              <a:stCxn id="71" idx="3"/>
            </p:cNvCxnSpPr>
            <p:nvPr/>
          </p:nvCxnSpPr>
          <p:spPr>
            <a:xfrm>
              <a:off x="744365" y="4314827"/>
              <a:ext cx="1" cy="95248"/>
            </a:xfrm>
            <a:prstGeom prst="line">
              <a:avLst/>
            </a:prstGeom>
            <a:ln>
              <a:solidFill>
                <a:srgbClr val="00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EB065DBA-A766-4A63-9AA3-9345DEAB2D29}"/>
              </a:ext>
            </a:extLst>
          </p:cNvPr>
          <p:cNvSpPr txBox="1"/>
          <p:nvPr/>
        </p:nvSpPr>
        <p:spPr>
          <a:xfrm>
            <a:off x="3161241" y="899341"/>
            <a:ext cx="891733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precursor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AF1E14F0-5790-492E-B30B-533E1E348FA8}"/>
              </a:ext>
            </a:extLst>
          </p:cNvPr>
          <p:cNvSpPr txBox="1"/>
          <p:nvPr/>
        </p:nvSpPr>
        <p:spPr>
          <a:xfrm>
            <a:off x="4049491" y="3039548"/>
            <a:ext cx="891733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emitter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CFC78A1B-4AB7-42EB-A9A2-491092BE644D}"/>
              </a:ext>
            </a:extLst>
          </p:cNvPr>
          <p:cNvCxnSpPr/>
          <p:nvPr/>
        </p:nvCxnSpPr>
        <p:spPr>
          <a:xfrm flipV="1">
            <a:off x="3924299" y="528695"/>
            <a:ext cx="0" cy="209861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E564E437-EE09-4F05-A02C-602EFCA403A6}"/>
              </a:ext>
            </a:extLst>
          </p:cNvPr>
          <p:cNvSpPr txBox="1"/>
          <p:nvPr/>
        </p:nvSpPr>
        <p:spPr>
          <a:xfrm>
            <a:off x="3569223" y="1462420"/>
            <a:ext cx="37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sym typeface="Symbol"/>
              </a:rPr>
              <a:t>Q</a:t>
            </a:r>
            <a:r>
              <a:rPr lang="fr-FR" sz="1400" baseline="-25000" dirty="0">
                <a:solidFill>
                  <a:srgbClr val="FF0000"/>
                </a:solidFill>
                <a:sym typeface="Symbol"/>
              </a:rPr>
              <a:t></a:t>
            </a:r>
            <a:endParaRPr lang="fr-FR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5888656-9129-4145-B067-4784E81DEBE4}"/>
              </a:ext>
            </a:extLst>
          </p:cNvPr>
          <p:cNvCxnSpPr/>
          <p:nvPr/>
        </p:nvCxnSpPr>
        <p:spPr>
          <a:xfrm>
            <a:off x="4975861" y="735083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>
            <a:extLst>
              <a:ext uri="{FF2B5EF4-FFF2-40B4-BE49-F238E27FC236}">
                <a16:creationId xmlns:a16="http://schemas.microsoft.com/office/drawing/2014/main" id="{F35A6D1A-1274-4C67-9A0B-B5A7EE32B0A7}"/>
              </a:ext>
            </a:extLst>
          </p:cNvPr>
          <p:cNvSpPr txBox="1"/>
          <p:nvPr/>
        </p:nvSpPr>
        <p:spPr>
          <a:xfrm>
            <a:off x="4864726" y="1838456"/>
            <a:ext cx="89173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nucleus + neutron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A2A6AD9-6AA9-4108-B410-DEDCF8360AFE}"/>
              </a:ext>
            </a:extLst>
          </p:cNvPr>
          <p:cNvGrpSpPr/>
          <p:nvPr/>
        </p:nvGrpSpPr>
        <p:grpSpPr>
          <a:xfrm>
            <a:off x="10004143" y="1306006"/>
            <a:ext cx="2049799" cy="833951"/>
            <a:chOff x="6905343" y="1260137"/>
            <a:chExt cx="2049799" cy="833951"/>
          </a:xfrm>
        </p:grpSpPr>
        <p:sp>
          <p:nvSpPr>
            <p:cNvPr id="80" name="Flèche vers le bas 2049">
              <a:extLst>
                <a:ext uri="{FF2B5EF4-FFF2-40B4-BE49-F238E27FC236}">
                  <a16:creationId xmlns:a16="http://schemas.microsoft.com/office/drawing/2014/main" id="{978356A6-586A-4375-9707-7FCAB5141F47}"/>
                </a:ext>
              </a:extLst>
            </p:cNvPr>
            <p:cNvSpPr/>
            <p:nvPr/>
          </p:nvSpPr>
          <p:spPr>
            <a:xfrm>
              <a:off x="7772400" y="1615881"/>
              <a:ext cx="315686" cy="478207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0AA2D6E-124A-4746-A320-9DE063E5201A}"/>
                </a:ext>
              </a:extLst>
            </p:cNvPr>
            <p:cNvSpPr txBox="1"/>
            <p:nvPr/>
          </p:nvSpPr>
          <p:spPr>
            <a:xfrm>
              <a:off x="6905343" y="1295916"/>
              <a:ext cx="2049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What can be measured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8E30732-B291-4A58-8DC6-DE2B5001A4DE}"/>
                </a:ext>
              </a:extLst>
            </p:cNvPr>
            <p:cNvSpPr/>
            <p:nvPr/>
          </p:nvSpPr>
          <p:spPr>
            <a:xfrm>
              <a:off x="6938001" y="1260137"/>
              <a:ext cx="1936016" cy="343556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CAFE6674-C3EA-43B2-BF1B-FD9261B6B173}"/>
              </a:ext>
            </a:extLst>
          </p:cNvPr>
          <p:cNvSpPr txBox="1"/>
          <p:nvPr/>
        </p:nvSpPr>
        <p:spPr>
          <a:xfrm>
            <a:off x="4708094" y="1854184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66FF"/>
                </a:solidFill>
                <a:sym typeface="Symbol"/>
              </a:rPr>
              <a:t></a:t>
            </a:r>
            <a:endParaRPr lang="fr-FR" dirty="0">
              <a:solidFill>
                <a:srgbClr val="0066FF"/>
              </a:solidFill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F61FF16D-620A-4233-B0E3-22437C585B9F}"/>
              </a:ext>
            </a:extLst>
          </p:cNvPr>
          <p:cNvGrpSpPr/>
          <p:nvPr/>
        </p:nvGrpSpPr>
        <p:grpSpPr>
          <a:xfrm>
            <a:off x="6807200" y="889984"/>
            <a:ext cx="1516926" cy="523220"/>
            <a:chOff x="3708400" y="844115"/>
            <a:chExt cx="1516926" cy="523220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EC0967B-BE02-4FD1-BE47-A2C09B5AA1D1}"/>
                </a:ext>
              </a:extLst>
            </p:cNvPr>
            <p:cNvSpPr txBox="1"/>
            <p:nvPr/>
          </p:nvSpPr>
          <p:spPr>
            <a:xfrm>
              <a:off x="3708400" y="844115"/>
              <a:ext cx="1516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ym typeface="Symbol"/>
                </a:rPr>
                <a:t>-decay products </a:t>
              </a:r>
            </a:p>
            <a:p>
              <a:pPr algn="ctr"/>
              <a:r>
                <a:rPr lang="en-US" sz="1400" dirty="0">
                  <a:sym typeface="Symbol"/>
                </a:rPr>
                <a:t>to be detected</a:t>
              </a:r>
              <a:endParaRPr lang="en-US" sz="14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9EF7E8E-6ECF-4F80-B7E9-E6C5E46B78D0}"/>
                </a:ext>
              </a:extLst>
            </p:cNvPr>
            <p:cNvSpPr/>
            <p:nvPr/>
          </p:nvSpPr>
          <p:spPr>
            <a:xfrm>
              <a:off x="3708400" y="863861"/>
              <a:ext cx="1516926" cy="50347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7" name="Ellipse 86">
            <a:extLst>
              <a:ext uri="{FF2B5EF4-FFF2-40B4-BE49-F238E27FC236}">
                <a16:creationId xmlns:a16="http://schemas.microsoft.com/office/drawing/2014/main" id="{C4C1E99D-FE41-41A7-A269-A2E74813B11D}"/>
              </a:ext>
            </a:extLst>
          </p:cNvPr>
          <p:cNvSpPr/>
          <p:nvPr/>
        </p:nvSpPr>
        <p:spPr>
          <a:xfrm>
            <a:off x="4708093" y="627063"/>
            <a:ext cx="267131" cy="3077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18F4F85D-4A4C-43B5-A11C-2CCC1C8F7465}"/>
              </a:ext>
            </a:extLst>
          </p:cNvPr>
          <p:cNvSpPr/>
          <p:nvPr/>
        </p:nvSpPr>
        <p:spPr>
          <a:xfrm>
            <a:off x="4703192" y="1915739"/>
            <a:ext cx="267131" cy="3077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561F50DD-02E7-4E91-A680-C74867EF5438}"/>
              </a:ext>
            </a:extLst>
          </p:cNvPr>
          <p:cNvCxnSpPr>
            <a:stCxn id="86" idx="1"/>
            <a:endCxn id="87" idx="6"/>
          </p:cNvCxnSpPr>
          <p:nvPr/>
        </p:nvCxnSpPr>
        <p:spPr>
          <a:xfrm flipH="1" flipV="1">
            <a:off x="4975224" y="780952"/>
            <a:ext cx="1831976" cy="3805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ACCC014A-72A1-4195-9630-6AD6EE650A7F}"/>
              </a:ext>
            </a:extLst>
          </p:cNvPr>
          <p:cNvCxnSpPr>
            <a:stCxn id="85" idx="1"/>
            <a:endCxn id="88" idx="7"/>
          </p:cNvCxnSpPr>
          <p:nvPr/>
        </p:nvCxnSpPr>
        <p:spPr>
          <a:xfrm flipH="1">
            <a:off x="4931203" y="1151594"/>
            <a:ext cx="1875997" cy="80921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22A920FF-F073-4494-8EAF-520B85477A9E}"/>
                  </a:ext>
                </a:extLst>
              </p:cNvPr>
              <p:cNvSpPr txBox="1"/>
              <p:nvPr/>
            </p:nvSpPr>
            <p:spPr>
              <a:xfrm>
                <a:off x="-120425" y="4218287"/>
                <a:ext cx="4794518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22A920FF-F073-4494-8EAF-520B85477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425" y="4218287"/>
                <a:ext cx="4794518" cy="10540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e 91">
            <a:extLst>
              <a:ext uri="{FF2B5EF4-FFF2-40B4-BE49-F238E27FC236}">
                <a16:creationId xmlns:a16="http://schemas.microsoft.com/office/drawing/2014/main" id="{884EA53B-3683-41C5-BFF3-5E9DBAE6D070}"/>
              </a:ext>
            </a:extLst>
          </p:cNvPr>
          <p:cNvGrpSpPr/>
          <p:nvPr/>
        </p:nvGrpSpPr>
        <p:grpSpPr>
          <a:xfrm>
            <a:off x="902947" y="3716074"/>
            <a:ext cx="669576" cy="571076"/>
            <a:chOff x="4317291" y="325327"/>
            <a:chExt cx="669576" cy="571076"/>
          </a:xfrm>
        </p:grpSpPr>
        <p:sp>
          <p:nvSpPr>
            <p:cNvPr id="93" name="Accolade fermante 92">
              <a:extLst>
                <a:ext uri="{FF2B5EF4-FFF2-40B4-BE49-F238E27FC236}">
                  <a16:creationId xmlns:a16="http://schemas.microsoft.com/office/drawing/2014/main" id="{A0740FA2-9738-4AE2-835D-9D1782BE44A8}"/>
                </a:ext>
              </a:extLst>
            </p:cNvPr>
            <p:cNvSpPr/>
            <p:nvPr/>
          </p:nvSpPr>
          <p:spPr>
            <a:xfrm rot="16200000">
              <a:off x="4552895" y="462432"/>
              <a:ext cx="198367" cy="669576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A4D86881-213F-46F6-A910-48665046FF32}"/>
                </a:ext>
              </a:extLst>
            </p:cNvPr>
            <p:cNvSpPr txBox="1"/>
            <p:nvPr/>
          </p:nvSpPr>
          <p:spPr>
            <a:xfrm>
              <a:off x="4429645" y="325327"/>
              <a:ext cx="516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/>
                  <a:cs typeface="Times New Roman"/>
                </a:rPr>
                <a:t>≈1</a:t>
              </a:r>
              <a:endParaRPr lang="fr-FR" dirty="0"/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8C2BFB03-6053-4B1B-B32F-FC228AD5507A}"/>
              </a:ext>
            </a:extLst>
          </p:cNvPr>
          <p:cNvGrpSpPr/>
          <p:nvPr/>
        </p:nvGrpSpPr>
        <p:grpSpPr>
          <a:xfrm>
            <a:off x="1479820" y="3648690"/>
            <a:ext cx="1340017" cy="655286"/>
            <a:chOff x="4894164" y="266821"/>
            <a:chExt cx="1340017" cy="655286"/>
          </a:xfrm>
        </p:grpSpPr>
        <p:sp>
          <p:nvSpPr>
            <p:cNvPr id="96" name="Accolade fermante 95">
              <a:extLst>
                <a:ext uri="{FF2B5EF4-FFF2-40B4-BE49-F238E27FC236}">
                  <a16:creationId xmlns:a16="http://schemas.microsoft.com/office/drawing/2014/main" id="{3B536168-C876-4E79-BB52-169DE8E00C82}"/>
                </a:ext>
              </a:extLst>
            </p:cNvPr>
            <p:cNvSpPr/>
            <p:nvPr/>
          </p:nvSpPr>
          <p:spPr>
            <a:xfrm rot="16200000">
              <a:off x="5450719" y="412290"/>
              <a:ext cx="198366" cy="821268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DEE22EEF-10D0-4D8C-BF0E-05EF02BD09C4}"/>
                </a:ext>
              </a:extLst>
            </p:cNvPr>
            <p:cNvSpPr txBox="1"/>
            <p:nvPr/>
          </p:nvSpPr>
          <p:spPr>
            <a:xfrm>
              <a:off x="4894164" y="266821"/>
              <a:ext cx="134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Symbol"/>
                </a:rPr>
                <a:t>S</a:t>
              </a:r>
              <a:r>
                <a:rPr lang="en-US" baseline="-25000" dirty="0">
                  <a:sym typeface="Symbol"/>
                </a:rPr>
                <a:t></a:t>
              </a:r>
              <a:endParaRPr lang="en-US" baseline="-25000" dirty="0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9718FC6A-EE0A-4BBE-9587-BBB2452FE643}"/>
              </a:ext>
            </a:extLst>
          </p:cNvPr>
          <p:cNvGrpSpPr/>
          <p:nvPr/>
        </p:nvGrpSpPr>
        <p:grpSpPr>
          <a:xfrm>
            <a:off x="2698591" y="3696313"/>
            <a:ext cx="1490132" cy="621506"/>
            <a:chOff x="6112935" y="305566"/>
            <a:chExt cx="1490132" cy="621506"/>
          </a:xfrm>
        </p:grpSpPr>
        <p:sp>
          <p:nvSpPr>
            <p:cNvPr id="99" name="Accolade fermante 98">
              <a:extLst>
                <a:ext uri="{FF2B5EF4-FFF2-40B4-BE49-F238E27FC236}">
                  <a16:creationId xmlns:a16="http://schemas.microsoft.com/office/drawing/2014/main" id="{C7D53DDE-1461-425B-A0FD-67EE46924F39}"/>
                </a:ext>
              </a:extLst>
            </p:cNvPr>
            <p:cNvSpPr/>
            <p:nvPr/>
          </p:nvSpPr>
          <p:spPr>
            <a:xfrm rot="16200000">
              <a:off x="6743635" y="67640"/>
              <a:ext cx="228732" cy="1490131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5786BA6B-9727-4EBD-A3BF-8283CE2E248A}"/>
                </a:ext>
              </a:extLst>
            </p:cNvPr>
            <p:cNvSpPr txBox="1"/>
            <p:nvPr/>
          </p:nvSpPr>
          <p:spPr>
            <a:xfrm>
              <a:off x="6263050" y="305566"/>
              <a:ext cx="1340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ym typeface="Symbol"/>
                </a:rPr>
                <a:t>Fermi function</a:t>
              </a:r>
              <a:endParaRPr lang="en-US" sz="1400" baseline="-25000" dirty="0"/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CB3CB173-E9FE-48CE-BF1F-DD169C6436CC}"/>
              </a:ext>
            </a:extLst>
          </p:cNvPr>
          <p:cNvGrpSpPr/>
          <p:nvPr/>
        </p:nvGrpSpPr>
        <p:grpSpPr>
          <a:xfrm>
            <a:off x="585785" y="3260683"/>
            <a:ext cx="1601074" cy="1118041"/>
            <a:chOff x="4572000" y="414094"/>
            <a:chExt cx="1601074" cy="1118041"/>
          </a:xfrm>
        </p:grpSpPr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E3A043E-C294-4DAF-8FD0-CC0AEB914498}"/>
                </a:ext>
              </a:extLst>
            </p:cNvPr>
            <p:cNvSpPr txBox="1"/>
            <p:nvPr/>
          </p:nvSpPr>
          <p:spPr>
            <a:xfrm>
              <a:off x="4572000" y="414094"/>
              <a:ext cx="1601074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transition (GT, </a:t>
              </a:r>
              <a:r>
                <a:rPr lang="en-US" sz="1200" dirty="0" err="1"/>
                <a:t>ff</a:t>
              </a:r>
              <a:r>
                <a:rPr lang="en-US" sz="1200" dirty="0"/>
                <a:t> </a:t>
              </a:r>
              <a:r>
                <a:rPr lang="en-US" sz="1200" dirty="0" err="1"/>
                <a:t>etc</a:t>
              </a:r>
              <a:r>
                <a:rPr lang="en-US" sz="1200" dirty="0"/>
                <a:t>)</a:t>
              </a:r>
            </a:p>
            <a:p>
              <a:pPr algn="ctr"/>
              <a:r>
                <a:rPr lang="en-US" sz="1200" dirty="0"/>
                <a:t>matrix element</a:t>
              </a:r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29D6E569-EDCD-4685-9B67-5377BC901DBC}"/>
                </a:ext>
              </a:extLst>
            </p:cNvPr>
            <p:cNvCxnSpPr>
              <a:stCxn id="102" idx="2"/>
            </p:cNvCxnSpPr>
            <p:nvPr/>
          </p:nvCxnSpPr>
          <p:spPr>
            <a:xfrm>
              <a:off x="5372537" y="875759"/>
              <a:ext cx="460996" cy="656376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B20D7C60-81D8-446C-9A03-CDB6D2EBB3EF}"/>
              </a:ext>
            </a:extLst>
          </p:cNvPr>
          <p:cNvGrpSpPr/>
          <p:nvPr/>
        </p:nvGrpSpPr>
        <p:grpSpPr>
          <a:xfrm>
            <a:off x="2186859" y="3308720"/>
            <a:ext cx="1601074" cy="1070004"/>
            <a:chOff x="6173074" y="462131"/>
            <a:chExt cx="1601074" cy="1070004"/>
          </a:xfrm>
        </p:grpSpPr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6D9561BF-96EA-4A46-A405-9207BF5D2E68}"/>
                </a:ext>
              </a:extLst>
            </p:cNvPr>
            <p:cNvSpPr txBox="1"/>
            <p:nvPr/>
          </p:nvSpPr>
          <p:spPr>
            <a:xfrm>
              <a:off x="6173074" y="462131"/>
              <a:ext cx="1601074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level density</a:t>
              </a: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4E089150-5041-4C86-AFF8-847294C2D602}"/>
                </a:ext>
              </a:extLst>
            </p:cNvPr>
            <p:cNvCxnSpPr>
              <a:stCxn id="105" idx="2"/>
            </p:cNvCxnSpPr>
            <p:nvPr/>
          </p:nvCxnSpPr>
          <p:spPr>
            <a:xfrm flipH="1">
              <a:off x="6324600" y="739130"/>
              <a:ext cx="649011" cy="79300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36148AEE-D491-4110-BF91-EF824A34063D}"/>
              </a:ext>
            </a:extLst>
          </p:cNvPr>
          <p:cNvSpPr txBox="1"/>
          <p:nvPr/>
        </p:nvSpPr>
        <p:spPr>
          <a:xfrm>
            <a:off x="88900" y="592042"/>
            <a:ext cx="334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</a:t>
            </a:r>
            <a:r>
              <a:rPr lang="en-US" dirty="0"/>
              <a:t>hat is inside a beta strength function ?</a:t>
            </a:r>
          </a:p>
          <a:p>
            <a:r>
              <a:rPr lang="en-US" dirty="0"/>
              <a:t>the example of an integrated quantity: </a:t>
            </a:r>
            <a:r>
              <a:rPr lang="en-US" dirty="0" err="1"/>
              <a:t>P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B2F6D492-AC88-46E2-87B7-78D7ADEAA92D}"/>
              </a:ext>
            </a:extLst>
          </p:cNvPr>
          <p:cNvGrpSpPr/>
          <p:nvPr/>
        </p:nvGrpSpPr>
        <p:grpSpPr>
          <a:xfrm>
            <a:off x="11402884" y="3796396"/>
            <a:ext cx="694851" cy="1674469"/>
            <a:chOff x="6407574" y="3839862"/>
            <a:chExt cx="694851" cy="1674469"/>
          </a:xfrm>
        </p:grpSpPr>
        <p:sp>
          <p:nvSpPr>
            <p:cNvPr id="109" name="Accolade fermante 108">
              <a:extLst>
                <a:ext uri="{FF2B5EF4-FFF2-40B4-BE49-F238E27FC236}">
                  <a16:creationId xmlns:a16="http://schemas.microsoft.com/office/drawing/2014/main" id="{A0C95B1E-FFC3-4808-8164-85238DFB2CED}"/>
                </a:ext>
              </a:extLst>
            </p:cNvPr>
            <p:cNvSpPr/>
            <p:nvPr/>
          </p:nvSpPr>
          <p:spPr>
            <a:xfrm>
              <a:off x="6407574" y="3839862"/>
              <a:ext cx="304678" cy="1674469"/>
            </a:xfrm>
            <a:prstGeom prst="rightBrace">
              <a:avLst>
                <a:gd name="adj1" fmla="val 64382"/>
                <a:gd name="adj2" fmla="val 50000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D51097E6-0ACF-4968-B75B-E1F420F5F658}"/>
                </a:ext>
              </a:extLst>
            </p:cNvPr>
            <p:cNvSpPr txBox="1"/>
            <p:nvPr/>
          </p:nvSpPr>
          <p:spPr>
            <a:xfrm>
              <a:off x="6852588" y="4565023"/>
              <a:ext cx="249837" cy="257369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en-US" sz="1200" dirty="0" err="1"/>
                <a:t>P</a:t>
              </a:r>
              <a:r>
                <a:rPr lang="en-US" sz="1200" baseline="-25000" dirty="0" err="1"/>
                <a:t>n</a:t>
              </a:r>
              <a:endParaRPr lang="en-US" sz="1200" dirty="0">
                <a:sym typeface="Symb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08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A2E0CED-D5C1-45FF-BD20-852469241068}"/>
                  </a:ext>
                </a:extLst>
              </p:cNvPr>
              <p:cNvSpPr txBox="1"/>
              <p:nvPr/>
            </p:nvSpPr>
            <p:spPr>
              <a:xfrm>
                <a:off x="3865790" y="1371698"/>
                <a:ext cx="4794518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A2E0CED-D5C1-45FF-BD20-852469241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790" y="1371698"/>
                <a:ext cx="4794518" cy="10540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DAF4BE28-EC14-41F0-A8E8-C44C911D9408}"/>
              </a:ext>
            </a:extLst>
          </p:cNvPr>
          <p:cNvGrpSpPr/>
          <p:nvPr/>
        </p:nvGrpSpPr>
        <p:grpSpPr>
          <a:xfrm>
            <a:off x="4889162" y="877791"/>
            <a:ext cx="669576" cy="562770"/>
            <a:chOff x="4317291" y="333633"/>
            <a:chExt cx="669576" cy="562770"/>
          </a:xfrm>
        </p:grpSpPr>
        <p:sp>
          <p:nvSpPr>
            <p:cNvPr id="11" name="Accolade fermante 10">
              <a:extLst>
                <a:ext uri="{FF2B5EF4-FFF2-40B4-BE49-F238E27FC236}">
                  <a16:creationId xmlns:a16="http://schemas.microsoft.com/office/drawing/2014/main" id="{42B23433-F5CE-48F1-A81F-23DB39C7BAD4}"/>
                </a:ext>
              </a:extLst>
            </p:cNvPr>
            <p:cNvSpPr/>
            <p:nvPr/>
          </p:nvSpPr>
          <p:spPr>
            <a:xfrm rot="16200000">
              <a:off x="4552895" y="462432"/>
              <a:ext cx="198367" cy="669576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05B2C25-15CD-444F-9C7F-66DD26F8C6C8}"/>
                </a:ext>
              </a:extLst>
            </p:cNvPr>
            <p:cNvSpPr txBox="1"/>
            <p:nvPr/>
          </p:nvSpPr>
          <p:spPr>
            <a:xfrm>
              <a:off x="4429645" y="333633"/>
              <a:ext cx="516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/>
                  <a:cs typeface="Times New Roman"/>
                </a:rPr>
                <a:t>≈1</a:t>
              </a:r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4BCA4DF-3203-4757-8F0E-A1C8395A7CFA}"/>
              </a:ext>
            </a:extLst>
          </p:cNvPr>
          <p:cNvGrpSpPr/>
          <p:nvPr/>
        </p:nvGrpSpPr>
        <p:grpSpPr>
          <a:xfrm>
            <a:off x="5466035" y="773825"/>
            <a:ext cx="1340017" cy="683562"/>
            <a:chOff x="4894164" y="238545"/>
            <a:chExt cx="1340017" cy="683562"/>
          </a:xfrm>
        </p:grpSpPr>
        <p:sp>
          <p:nvSpPr>
            <p:cNvPr id="14" name="Accolade fermante 13">
              <a:extLst>
                <a:ext uri="{FF2B5EF4-FFF2-40B4-BE49-F238E27FC236}">
                  <a16:creationId xmlns:a16="http://schemas.microsoft.com/office/drawing/2014/main" id="{BFAC6BEC-89DF-4275-A04B-0763A824F9C8}"/>
                </a:ext>
              </a:extLst>
            </p:cNvPr>
            <p:cNvSpPr/>
            <p:nvPr/>
          </p:nvSpPr>
          <p:spPr>
            <a:xfrm rot="16200000">
              <a:off x="5450719" y="412290"/>
              <a:ext cx="198366" cy="821268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F8C725C-B069-4D58-BBE1-194718C8F21D}"/>
                </a:ext>
              </a:extLst>
            </p:cNvPr>
            <p:cNvSpPr txBox="1"/>
            <p:nvPr/>
          </p:nvSpPr>
          <p:spPr>
            <a:xfrm>
              <a:off x="4894164" y="238545"/>
              <a:ext cx="134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Symbol"/>
                </a:rPr>
                <a:t>S</a:t>
              </a:r>
              <a:r>
                <a:rPr lang="en-US" baseline="-25000" dirty="0">
                  <a:sym typeface="Symbol"/>
                </a:rPr>
                <a:t></a:t>
              </a:r>
              <a:endParaRPr lang="en-US" baseline="-25000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FBD3404-0D47-48A8-853D-E964655EDE9E}"/>
              </a:ext>
            </a:extLst>
          </p:cNvPr>
          <p:cNvGrpSpPr/>
          <p:nvPr/>
        </p:nvGrpSpPr>
        <p:grpSpPr>
          <a:xfrm>
            <a:off x="6684806" y="838167"/>
            <a:ext cx="1490132" cy="633063"/>
            <a:chOff x="6112935" y="294009"/>
            <a:chExt cx="1490132" cy="633063"/>
          </a:xfrm>
        </p:grpSpPr>
        <p:sp>
          <p:nvSpPr>
            <p:cNvPr id="17" name="Accolade fermante 16">
              <a:extLst>
                <a:ext uri="{FF2B5EF4-FFF2-40B4-BE49-F238E27FC236}">
                  <a16:creationId xmlns:a16="http://schemas.microsoft.com/office/drawing/2014/main" id="{4F384213-4341-497D-A5FF-6D3B49D6BEEF}"/>
                </a:ext>
              </a:extLst>
            </p:cNvPr>
            <p:cNvSpPr/>
            <p:nvPr/>
          </p:nvSpPr>
          <p:spPr>
            <a:xfrm rot="16200000">
              <a:off x="6743635" y="67640"/>
              <a:ext cx="228732" cy="1490131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2B4D510-4D3D-48BC-903E-F5DA95687C6E}"/>
                </a:ext>
              </a:extLst>
            </p:cNvPr>
            <p:cNvSpPr txBox="1"/>
            <p:nvPr/>
          </p:nvSpPr>
          <p:spPr>
            <a:xfrm>
              <a:off x="6263050" y="294009"/>
              <a:ext cx="1340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ym typeface="Symbol"/>
                </a:rPr>
                <a:t>Fermi function</a:t>
              </a:r>
              <a:endParaRPr lang="en-US" sz="1400" baseline="-2500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F6B9376-8D73-4548-839F-D4C5C5352F90}"/>
              </a:ext>
            </a:extLst>
          </p:cNvPr>
          <p:cNvGrpSpPr/>
          <p:nvPr/>
        </p:nvGrpSpPr>
        <p:grpSpPr>
          <a:xfrm>
            <a:off x="4572000" y="403486"/>
            <a:ext cx="1601074" cy="1118041"/>
            <a:chOff x="4572000" y="403486"/>
            <a:chExt cx="1601074" cy="111804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26BE4AF-BC90-4780-B082-28AA31A9FEA2}"/>
                </a:ext>
              </a:extLst>
            </p:cNvPr>
            <p:cNvSpPr txBox="1"/>
            <p:nvPr/>
          </p:nvSpPr>
          <p:spPr>
            <a:xfrm>
              <a:off x="4572000" y="403486"/>
              <a:ext cx="160107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/>
                  <a:cs typeface="Times New Roman"/>
                </a:rPr>
                <a:t>≈</a:t>
              </a:r>
              <a:r>
                <a:rPr lang="en-US" sz="1600" dirty="0">
                  <a:latin typeface="Times New Roman"/>
                  <a:cs typeface="Times New Roman"/>
                </a:rPr>
                <a:t>const.</a:t>
              </a:r>
              <a:endParaRPr lang="en-US" sz="1600" dirty="0"/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E11E12B-FDB0-4F5C-AE47-C73F4D2F295F}"/>
                </a:ext>
              </a:extLst>
            </p:cNvPr>
            <p:cNvCxnSpPr>
              <a:stCxn id="21" idx="2"/>
            </p:cNvCxnSpPr>
            <p:nvPr/>
          </p:nvCxnSpPr>
          <p:spPr>
            <a:xfrm>
              <a:off x="5372537" y="742040"/>
              <a:ext cx="460996" cy="77948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3380A49-7706-49FC-8A60-8995C8B65898}"/>
              </a:ext>
            </a:extLst>
          </p:cNvPr>
          <p:cNvGrpSpPr/>
          <p:nvPr/>
        </p:nvGrpSpPr>
        <p:grpSpPr>
          <a:xfrm>
            <a:off x="5576102" y="396415"/>
            <a:ext cx="1601074" cy="1135720"/>
            <a:chOff x="5576102" y="396415"/>
            <a:chExt cx="1601074" cy="113572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DF9BB7-DED4-4489-90C7-5E8DE9F30D53}"/>
                </a:ext>
              </a:extLst>
            </p:cNvPr>
            <p:cNvSpPr txBox="1"/>
            <p:nvPr/>
          </p:nvSpPr>
          <p:spPr>
            <a:xfrm>
              <a:off x="5576102" y="396415"/>
              <a:ext cx="160107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/>
                  <a:cs typeface="Times New Roman"/>
                </a:rPr>
                <a:t>≈</a:t>
              </a:r>
              <a:r>
                <a:rPr lang="en-US" sz="1600" dirty="0">
                  <a:latin typeface="Times New Roman"/>
                  <a:cs typeface="Times New Roman"/>
                </a:rPr>
                <a:t>const. !</a:t>
              </a:r>
              <a:endParaRPr lang="en-US" sz="1600" dirty="0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13106C09-C48A-4A7A-852D-7E8B45F9DF9A}"/>
                </a:ext>
              </a:extLst>
            </p:cNvPr>
            <p:cNvCxnSpPr/>
            <p:nvPr/>
          </p:nvCxnSpPr>
          <p:spPr>
            <a:xfrm>
              <a:off x="6324601" y="742040"/>
              <a:ext cx="0" cy="79009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F7F3E980-2412-4EE1-B87F-87A7A9DE85CC}"/>
              </a:ext>
            </a:extLst>
          </p:cNvPr>
          <p:cNvSpPr txBox="1"/>
          <p:nvPr/>
        </p:nvSpPr>
        <p:spPr>
          <a:xfrm>
            <a:off x="116368" y="461822"/>
            <a:ext cx="4029053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P</a:t>
            </a:r>
            <a:r>
              <a:rPr lang="en-US" sz="1600" baseline="-25000" dirty="0" err="1"/>
              <a:t>n</a:t>
            </a:r>
            <a:r>
              <a:rPr lang="en-US" sz="1600" dirty="0"/>
              <a:t> empirical formulas where early introduced neglecting explicitly any possible structure in the beta strength function (inspired by earlier works by Pappas and others)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9BF494C-DFC0-4984-BB8E-AFAF8B2A8D3C}"/>
              </a:ext>
            </a:extLst>
          </p:cNvPr>
          <p:cNvGrpSpPr/>
          <p:nvPr/>
        </p:nvGrpSpPr>
        <p:grpSpPr>
          <a:xfrm>
            <a:off x="7273740" y="327283"/>
            <a:ext cx="1601074" cy="1130104"/>
            <a:chOff x="6173074" y="462131"/>
            <a:chExt cx="1601074" cy="11301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049668CC-D832-4B9C-96AF-EBE25ED44EDC}"/>
                    </a:ext>
                  </a:extLst>
                </p:cNvPr>
                <p:cNvSpPr txBox="1"/>
                <p:nvPr/>
              </p:nvSpPr>
              <p:spPr>
                <a:xfrm>
                  <a:off x="6173074" y="462131"/>
                  <a:ext cx="1601074" cy="606705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/>
                            <a:ea typeface="Cambria Math"/>
                          </a:rPr>
                          <m:t>const</m:t>
                        </m:r>
                        <m:r>
                          <a:rPr lang="fr-FR" sz="1600" b="0" i="0" smtClean="0">
                            <a:latin typeface="Cambria Math"/>
                            <a:ea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/>
                                    <a:ea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sub>
                            </m:sSub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  <a:p>
                  <a:pPr algn="ctr"/>
                  <a:r>
                    <a:rPr lang="en-US" sz="1600" dirty="0"/>
                    <a:t>with 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/>
                        </a:rPr>
                        <m:t>𝑛</m:t>
                      </m:r>
                      <m:r>
                        <a:rPr lang="fr-FR" sz="1600" b="0" i="1" smtClean="0">
                          <a:latin typeface="Cambria Math"/>
                          <a:ea typeface="Cambria Math"/>
                        </a:rPr>
                        <m:t>≈5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074" y="462131"/>
                  <a:ext cx="1601074" cy="60670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703" r="-1901" b="-1313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C8E2DF2-AF8E-47C5-93C3-AE4C5B57A646}"/>
                </a:ext>
              </a:extLst>
            </p:cNvPr>
            <p:cNvCxnSpPr>
              <a:stCxn id="28" idx="2"/>
            </p:cNvCxnSpPr>
            <p:nvPr/>
          </p:nvCxnSpPr>
          <p:spPr>
            <a:xfrm flipH="1">
              <a:off x="6324601" y="1068836"/>
              <a:ext cx="649010" cy="523399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DC0B1494-2643-415B-8260-0FCC1663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2" y="1910249"/>
            <a:ext cx="1562831" cy="55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50D7412-7AE1-4BD2-9CB0-55191733CC54}"/>
              </a:ext>
            </a:extLst>
          </p:cNvPr>
          <p:cNvSpPr txBox="1"/>
          <p:nvPr/>
        </p:nvSpPr>
        <p:spPr>
          <a:xfrm>
            <a:off x="343162" y="2457984"/>
            <a:ext cx="2838310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®"/>
            </a:pPr>
            <a:r>
              <a:rPr lang="en-US" sz="1400" dirty="0">
                <a:sym typeface="Symbol"/>
              </a:rPr>
              <a:t>the “</a:t>
            </a:r>
            <a:r>
              <a:rPr lang="en-US" sz="1400" dirty="0" err="1">
                <a:sym typeface="Symbol"/>
              </a:rPr>
              <a:t>Kratz</a:t>
            </a:r>
            <a:r>
              <a:rPr lang="en-US" sz="1400" dirty="0">
                <a:sym typeface="Symbol"/>
              </a:rPr>
              <a:t>-Herrmann formula” </a:t>
            </a:r>
          </a:p>
          <a:p>
            <a:r>
              <a:rPr lang="en-US" sz="1400" dirty="0">
                <a:sym typeface="Symbol"/>
              </a:rPr>
              <a:t>[Z. Phys. 263, 435 (1973)]</a:t>
            </a:r>
            <a:endParaRPr lang="en-US" sz="1400" dirty="0"/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54B5CEE9-8532-4E80-8085-41AE3C6D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12" y="3410846"/>
            <a:ext cx="4017023" cy="312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AFD9ED2-C06E-4E97-BCBE-910D2E22271C}"/>
              </a:ext>
            </a:extLst>
          </p:cNvPr>
          <p:cNvGrpSpPr/>
          <p:nvPr/>
        </p:nvGrpSpPr>
        <p:grpSpPr>
          <a:xfrm>
            <a:off x="8874814" y="1877752"/>
            <a:ext cx="2803612" cy="1495551"/>
            <a:chOff x="8874814" y="1877752"/>
            <a:chExt cx="2803612" cy="1495551"/>
          </a:xfrm>
        </p:grpSpPr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9DCD8D57-215C-4DF4-ABCC-40C206362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884" y="1877752"/>
              <a:ext cx="2438809" cy="50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4EBD07C-175C-44BA-9FA3-BA72C1877598}"/>
                </a:ext>
              </a:extLst>
            </p:cNvPr>
            <p:cNvSpPr txBox="1"/>
            <p:nvPr/>
          </p:nvSpPr>
          <p:spPr>
            <a:xfrm>
              <a:off x="8874814" y="2850083"/>
              <a:ext cx="2803612" cy="52322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Symbol"/>
                <a:buChar char="®"/>
                <a:defRPr sz="1400"/>
              </a:lvl1pPr>
            </a:lstStyle>
            <a:p>
              <a:r>
                <a:rPr lang="en-US" dirty="0">
                  <a:sym typeface="Symbol"/>
                </a:rPr>
                <a:t>the “</a:t>
              </a:r>
              <a:r>
                <a:rPr lang="en-US" dirty="0" err="1">
                  <a:sym typeface="Symbol"/>
                </a:rPr>
                <a:t>McCutchan</a:t>
              </a:r>
              <a:r>
                <a:rPr lang="en-US" dirty="0">
                  <a:sym typeface="Symbol"/>
                </a:rPr>
                <a:t>-et al formula” </a:t>
              </a:r>
            </a:p>
            <a:p>
              <a:pPr marL="0" indent="0">
                <a:buNone/>
              </a:pPr>
              <a:r>
                <a:rPr lang="en-US" dirty="0">
                  <a:sym typeface="Symbol"/>
                </a:rPr>
                <a:t>[PRC 86, 041305 (2012)]</a:t>
              </a:r>
              <a:endParaRPr lang="en-US" dirty="0"/>
            </a:p>
          </p:txBody>
        </p:sp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1B26E468-665C-42A6-A1A4-46F6E7D34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3525" y="2374207"/>
              <a:ext cx="966471" cy="45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F85063AA-3D0C-41AC-B92A-93EBC974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77" y="3394021"/>
            <a:ext cx="3890119" cy="30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8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ABB1457-A64B-400F-B68B-3F463E9BAD45}"/>
                  </a:ext>
                </a:extLst>
              </p:cNvPr>
              <p:cNvSpPr txBox="1"/>
              <p:nvPr/>
            </p:nvSpPr>
            <p:spPr>
              <a:xfrm>
                <a:off x="3865790" y="1371698"/>
                <a:ext cx="4794518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/>
                                          <a:ea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+1,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𝑑𝐸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ABB1457-A64B-400F-B68B-3F463E9BA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790" y="1371698"/>
                <a:ext cx="4794518" cy="10540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2ECDA527-612B-4365-8C8B-40EB6EF54406}"/>
              </a:ext>
            </a:extLst>
          </p:cNvPr>
          <p:cNvGrpSpPr/>
          <p:nvPr/>
        </p:nvGrpSpPr>
        <p:grpSpPr>
          <a:xfrm>
            <a:off x="4889162" y="877794"/>
            <a:ext cx="669576" cy="562767"/>
            <a:chOff x="4317291" y="333636"/>
            <a:chExt cx="669576" cy="562767"/>
          </a:xfrm>
        </p:grpSpPr>
        <p:sp>
          <p:nvSpPr>
            <p:cNvPr id="8" name="Accolade fermante 7">
              <a:extLst>
                <a:ext uri="{FF2B5EF4-FFF2-40B4-BE49-F238E27FC236}">
                  <a16:creationId xmlns:a16="http://schemas.microsoft.com/office/drawing/2014/main" id="{36BDD17B-2546-4CEE-8C78-432E0869191A}"/>
                </a:ext>
              </a:extLst>
            </p:cNvPr>
            <p:cNvSpPr/>
            <p:nvPr/>
          </p:nvSpPr>
          <p:spPr>
            <a:xfrm rot="16200000">
              <a:off x="4552895" y="462432"/>
              <a:ext cx="198367" cy="669576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1F65905-198C-4FC7-AEA6-8FCF0E939341}"/>
                </a:ext>
              </a:extLst>
            </p:cNvPr>
            <p:cNvSpPr txBox="1"/>
            <p:nvPr/>
          </p:nvSpPr>
          <p:spPr>
            <a:xfrm>
              <a:off x="4429645" y="333636"/>
              <a:ext cx="516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/>
                  <a:cs typeface="Times New Roman"/>
                </a:rPr>
                <a:t>≈1</a:t>
              </a:r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E6DA7C9-A1BD-4EB9-9DE2-DA7ACB5E7101}"/>
              </a:ext>
            </a:extLst>
          </p:cNvPr>
          <p:cNvGrpSpPr/>
          <p:nvPr/>
        </p:nvGrpSpPr>
        <p:grpSpPr>
          <a:xfrm>
            <a:off x="5466035" y="805723"/>
            <a:ext cx="1340017" cy="651664"/>
            <a:chOff x="4894164" y="270443"/>
            <a:chExt cx="1340017" cy="651664"/>
          </a:xfrm>
        </p:grpSpPr>
        <p:sp>
          <p:nvSpPr>
            <p:cNvPr id="11" name="Accolade fermante 10">
              <a:extLst>
                <a:ext uri="{FF2B5EF4-FFF2-40B4-BE49-F238E27FC236}">
                  <a16:creationId xmlns:a16="http://schemas.microsoft.com/office/drawing/2014/main" id="{BC9410C6-DAA7-4866-88C1-BE316CC5E8A0}"/>
                </a:ext>
              </a:extLst>
            </p:cNvPr>
            <p:cNvSpPr/>
            <p:nvPr/>
          </p:nvSpPr>
          <p:spPr>
            <a:xfrm rot="16200000">
              <a:off x="5450719" y="412290"/>
              <a:ext cx="198366" cy="821268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0C8404-786B-4C73-B2ED-260C0122F142}"/>
                </a:ext>
              </a:extLst>
            </p:cNvPr>
            <p:cNvSpPr txBox="1"/>
            <p:nvPr/>
          </p:nvSpPr>
          <p:spPr>
            <a:xfrm>
              <a:off x="4894164" y="270443"/>
              <a:ext cx="134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Symbol"/>
                </a:rPr>
                <a:t>S</a:t>
              </a:r>
              <a:r>
                <a:rPr lang="en-US" baseline="-25000" dirty="0">
                  <a:sym typeface="Symbol"/>
                </a:rPr>
                <a:t></a:t>
              </a:r>
              <a:endParaRPr lang="en-US" baseline="-25000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DDADC4D-6EAA-46EE-BE9F-BA8BF93195E6}"/>
              </a:ext>
            </a:extLst>
          </p:cNvPr>
          <p:cNvGrpSpPr/>
          <p:nvPr/>
        </p:nvGrpSpPr>
        <p:grpSpPr>
          <a:xfrm>
            <a:off x="6684806" y="864743"/>
            <a:ext cx="1490132" cy="606487"/>
            <a:chOff x="6112935" y="320585"/>
            <a:chExt cx="1490132" cy="606487"/>
          </a:xfrm>
        </p:grpSpPr>
        <p:sp>
          <p:nvSpPr>
            <p:cNvPr id="14" name="Accolade fermante 13">
              <a:extLst>
                <a:ext uri="{FF2B5EF4-FFF2-40B4-BE49-F238E27FC236}">
                  <a16:creationId xmlns:a16="http://schemas.microsoft.com/office/drawing/2014/main" id="{C8BEFF01-D028-4D3B-8A2C-A332CB996AE1}"/>
                </a:ext>
              </a:extLst>
            </p:cNvPr>
            <p:cNvSpPr/>
            <p:nvPr/>
          </p:nvSpPr>
          <p:spPr>
            <a:xfrm rot="16200000">
              <a:off x="6743635" y="67640"/>
              <a:ext cx="228732" cy="1490131"/>
            </a:xfrm>
            <a:prstGeom prst="rightBrace">
              <a:avLst>
                <a:gd name="adj1" fmla="val 33865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C7EA9EC-D235-45A6-946F-A8C8299090AC}"/>
                </a:ext>
              </a:extLst>
            </p:cNvPr>
            <p:cNvSpPr txBox="1"/>
            <p:nvPr/>
          </p:nvSpPr>
          <p:spPr>
            <a:xfrm>
              <a:off x="6263050" y="320585"/>
              <a:ext cx="1340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ym typeface="Symbol"/>
                </a:rPr>
                <a:t>Fermi function</a:t>
              </a:r>
              <a:endParaRPr lang="en-US" sz="1400" baseline="-25000" dirty="0"/>
            </a:p>
          </p:txBody>
        </p: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9BE9ED-7CC5-4A7B-BBF0-ECF248F66599}"/>
              </a:ext>
            </a:extLst>
          </p:cNvPr>
          <p:cNvCxnSpPr/>
          <p:nvPr/>
        </p:nvCxnSpPr>
        <p:spPr>
          <a:xfrm>
            <a:off x="6324601" y="742040"/>
            <a:ext cx="0" cy="79009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>
            <a:extLst>
              <a:ext uri="{FF2B5EF4-FFF2-40B4-BE49-F238E27FC236}">
                <a16:creationId xmlns:a16="http://schemas.microsoft.com/office/drawing/2014/main" id="{C7198352-D436-4B6C-8073-84B087DD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3"/>
          <a:stretch/>
        </p:blipFill>
        <p:spPr bwMode="auto">
          <a:xfrm>
            <a:off x="5981039" y="374284"/>
            <a:ext cx="754860" cy="42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AD7B150-806A-4BC2-B2C0-3538ACDC7717}"/>
              </a:ext>
            </a:extLst>
          </p:cNvPr>
          <p:cNvSpPr txBox="1"/>
          <p:nvPr/>
        </p:nvSpPr>
        <p:spPr>
          <a:xfrm>
            <a:off x="164636" y="649299"/>
            <a:ext cx="3515644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another try for improvement:</a:t>
            </a:r>
          </a:p>
          <a:p>
            <a:r>
              <a:rPr lang="en-US" sz="1400" dirty="0"/>
              <a:t>….but still with a </a:t>
            </a:r>
            <a:r>
              <a:rPr lang="en-US" sz="1400" b="1" dirty="0" err="1"/>
              <a:t>structureless</a:t>
            </a:r>
            <a:r>
              <a:rPr lang="en-US" sz="1400" dirty="0"/>
              <a:t> </a:t>
            </a:r>
            <a:r>
              <a:rPr lang="en-US" sz="1400" dirty="0">
                <a:sym typeface="Symbol"/>
              </a:rPr>
              <a:t>-strength function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98DA99-0FAF-4E99-9712-5D9771E0DE9C}"/>
              </a:ext>
            </a:extLst>
          </p:cNvPr>
          <p:cNvSpPr/>
          <p:nvPr/>
        </p:nvSpPr>
        <p:spPr>
          <a:xfrm>
            <a:off x="175823" y="1637091"/>
            <a:ext cx="3272738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®"/>
            </a:pPr>
            <a:r>
              <a:rPr lang="en-US" sz="1400" dirty="0" err="1"/>
              <a:t>Miernik</a:t>
            </a:r>
            <a:r>
              <a:rPr lang="en-US" sz="1400" dirty="0"/>
              <a:t> level density parameterization</a:t>
            </a:r>
          </a:p>
          <a:p>
            <a:r>
              <a:rPr lang="en-US" sz="1400" dirty="0"/>
              <a:t>[PRC 88 041301(R) (2013)]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3F19631-2AF2-4D28-8045-04275515D505}"/>
              </a:ext>
            </a:extLst>
          </p:cNvPr>
          <p:cNvGrpSpPr/>
          <p:nvPr/>
        </p:nvGrpSpPr>
        <p:grpSpPr>
          <a:xfrm>
            <a:off x="4572000" y="403486"/>
            <a:ext cx="1601074" cy="1118041"/>
            <a:chOff x="4572000" y="403486"/>
            <a:chExt cx="1601074" cy="111804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80B37BF-442C-4FE2-ADAB-6B2790E8F823}"/>
                </a:ext>
              </a:extLst>
            </p:cNvPr>
            <p:cNvSpPr txBox="1"/>
            <p:nvPr/>
          </p:nvSpPr>
          <p:spPr>
            <a:xfrm>
              <a:off x="4572000" y="403486"/>
              <a:ext cx="1601074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/>
                  <a:cs typeface="Times New Roman"/>
                </a:rPr>
                <a:t>≈</a:t>
              </a:r>
              <a:r>
                <a:rPr lang="en-US" sz="1600" dirty="0">
                  <a:latin typeface="Times New Roman"/>
                  <a:cs typeface="Times New Roman"/>
                </a:rPr>
                <a:t>const.</a:t>
              </a:r>
              <a:endParaRPr lang="en-US" sz="1600" dirty="0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231D906-194A-42E1-991F-78689B282C1D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5372537" y="742040"/>
              <a:ext cx="460996" cy="77948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15D0E38-75F5-4E1D-ABA6-6332BEBC64FB}"/>
              </a:ext>
            </a:extLst>
          </p:cNvPr>
          <p:cNvSpPr txBox="1"/>
          <p:nvPr/>
        </p:nvSpPr>
        <p:spPr>
          <a:xfrm>
            <a:off x="6684806" y="442585"/>
            <a:ext cx="1092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(Fermi </a:t>
            </a:r>
            <a:r>
              <a:rPr lang="fr-FR" sz="1200" dirty="0" err="1"/>
              <a:t>gas</a:t>
            </a:r>
            <a:r>
              <a:rPr lang="fr-FR" sz="1200" dirty="0"/>
              <a:t>)</a:t>
            </a:r>
            <a:endParaRPr lang="en-US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278FEF-B6F8-462B-A67F-DC440718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512" y="742040"/>
            <a:ext cx="2469146" cy="16768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B7972AF-CF57-403F-9B7B-0757965E1768}"/>
              </a:ext>
            </a:extLst>
          </p:cNvPr>
          <p:cNvSpPr/>
          <p:nvPr/>
        </p:nvSpPr>
        <p:spPr>
          <a:xfrm>
            <a:off x="11031279" y="1532135"/>
            <a:ext cx="175437" cy="1903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D7BB903-0CCE-4980-A0C8-5122576A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58" y="2955792"/>
            <a:ext cx="3633148" cy="36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99DE1764-F6F7-46AB-ADE1-55D2F7ECA6BA}"/>
              </a:ext>
            </a:extLst>
          </p:cNvPr>
          <p:cNvGrpSpPr/>
          <p:nvPr/>
        </p:nvGrpSpPr>
        <p:grpSpPr>
          <a:xfrm>
            <a:off x="5221206" y="2550275"/>
            <a:ext cx="2183749" cy="3637214"/>
            <a:chOff x="5221206" y="2550275"/>
            <a:chExt cx="2183749" cy="3637214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354DB73B-17A8-4B82-BCD0-78D8410E7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7700" y="2955792"/>
              <a:ext cx="0" cy="3231697"/>
            </a:xfrm>
            <a:prstGeom prst="line">
              <a:avLst/>
            </a:prstGeom>
            <a:ln w="28575">
              <a:solidFill>
                <a:srgbClr val="00B0F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49F9389-E67C-42A7-8087-87190F92A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3074" y="2955792"/>
              <a:ext cx="0" cy="3231697"/>
            </a:xfrm>
            <a:prstGeom prst="line">
              <a:avLst/>
            </a:prstGeom>
            <a:ln w="28575">
              <a:solidFill>
                <a:srgbClr val="00B0F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6BCC765-0541-45C1-B132-B7F4558EF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4943" y="2955792"/>
              <a:ext cx="0" cy="3231697"/>
            </a:xfrm>
            <a:prstGeom prst="line">
              <a:avLst/>
            </a:prstGeom>
            <a:ln w="28575">
              <a:solidFill>
                <a:srgbClr val="00B0F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226E8E5-B696-4A06-8ECC-87FECEA7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1206" y="2550276"/>
              <a:ext cx="550648" cy="405516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A8BDD09-E1DD-4CBB-AA70-9C77E7B5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8920" y="2550275"/>
              <a:ext cx="550649" cy="405517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90C44C7-DE0F-406F-B4C1-0044F829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8448" y="2550275"/>
              <a:ext cx="556507" cy="405517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B17FFF98-F370-438E-8AE9-BB2D78327480}"/>
              </a:ext>
            </a:extLst>
          </p:cNvPr>
          <p:cNvSpPr txBox="1"/>
          <p:nvPr/>
        </p:nvSpPr>
        <p:spPr>
          <a:xfrm>
            <a:off x="8079195" y="4213639"/>
            <a:ext cx="351564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structure effects at shell closures ?</a:t>
            </a:r>
          </a:p>
          <a:p>
            <a:r>
              <a:rPr lang="fr-FR" sz="1400" dirty="0"/>
              <a:t>o</a:t>
            </a:r>
            <a:r>
              <a:rPr lang="en-US" sz="1400" dirty="0"/>
              <a:t>r just a trivial level density issue ?</a:t>
            </a:r>
          </a:p>
        </p:txBody>
      </p:sp>
    </p:spTree>
    <p:extLst>
      <p:ext uri="{BB962C8B-B14F-4D97-AF65-F5344CB8AC3E}">
        <p14:creationId xmlns:p14="http://schemas.microsoft.com/office/powerpoint/2010/main" val="26390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1357349-929E-4D85-B30E-DA3229ECD2F9}"/>
              </a:ext>
            </a:extLst>
          </p:cNvPr>
          <p:cNvGrpSpPr/>
          <p:nvPr/>
        </p:nvGrpSpPr>
        <p:grpSpPr>
          <a:xfrm>
            <a:off x="343700" y="1471654"/>
            <a:ext cx="2914372" cy="2172828"/>
            <a:chOff x="2468220" y="1468823"/>
            <a:chExt cx="2914372" cy="217282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F71D54D0-FDFF-4AA6-906E-2456E2456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20" y="1468823"/>
              <a:ext cx="2897104" cy="217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393BE7F-2BEC-4E30-AA6B-7A22601478A2}"/>
                </a:ext>
              </a:extLst>
            </p:cNvPr>
            <p:cNvSpPr txBox="1"/>
            <p:nvPr/>
          </p:nvSpPr>
          <p:spPr>
            <a:xfrm>
              <a:off x="3487732" y="2232386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7CE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TETRA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C43387-3C1C-4EF2-84FB-D00A5C6A5B1A}"/>
                </a:ext>
              </a:extLst>
            </p:cNvPr>
            <p:cNvSpPr txBox="1"/>
            <p:nvPr/>
          </p:nvSpPr>
          <p:spPr>
            <a:xfrm>
              <a:off x="4599717" y="2405512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BEDO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7C5972F-6802-4D8D-B562-F01EBFF6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18" y="439379"/>
            <a:ext cx="3192481" cy="21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53DDCE-F2B3-46AC-9727-13BD4ACDA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8" y="2871963"/>
            <a:ext cx="4903358" cy="3250041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ED69E8C-B317-470F-BD0A-234A403CE230}"/>
              </a:ext>
            </a:extLst>
          </p:cNvPr>
          <p:cNvCxnSpPr>
            <a:cxnSpLocks/>
          </p:cNvCxnSpPr>
          <p:nvPr/>
        </p:nvCxnSpPr>
        <p:spPr>
          <a:xfrm>
            <a:off x="5581798" y="2871963"/>
            <a:ext cx="0" cy="3251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DD0977D-981B-4075-8879-334B137A577B}"/>
              </a:ext>
            </a:extLst>
          </p:cNvPr>
          <p:cNvCxnSpPr>
            <a:cxnSpLocks/>
          </p:cNvCxnSpPr>
          <p:nvPr/>
        </p:nvCxnSpPr>
        <p:spPr>
          <a:xfrm>
            <a:off x="5809149" y="2871963"/>
            <a:ext cx="0" cy="3251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21AA71A-21E5-447E-9F6F-57F174EEB0D9}"/>
              </a:ext>
            </a:extLst>
          </p:cNvPr>
          <p:cNvGrpSpPr/>
          <p:nvPr/>
        </p:nvGrpSpPr>
        <p:grpSpPr>
          <a:xfrm>
            <a:off x="1547983" y="1104536"/>
            <a:ext cx="1962259" cy="972918"/>
            <a:chOff x="1547983" y="1104536"/>
            <a:chExt cx="1962259" cy="97291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37451-BC48-4BC3-81F5-C4F4B66CC9CB}"/>
                </a:ext>
              </a:extLst>
            </p:cNvPr>
            <p:cNvSpPr/>
            <p:nvPr/>
          </p:nvSpPr>
          <p:spPr>
            <a:xfrm>
              <a:off x="1622526" y="1104536"/>
              <a:ext cx="1887716" cy="122135"/>
            </a:xfrm>
            <a:prstGeom prst="rect">
              <a:avLst/>
            </a:prstGeom>
            <a:solidFill>
              <a:srgbClr val="A7C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èche droite 3">
              <a:extLst>
                <a:ext uri="{FF2B5EF4-FFF2-40B4-BE49-F238E27FC236}">
                  <a16:creationId xmlns:a16="http://schemas.microsoft.com/office/drawing/2014/main" id="{9803C32D-699B-4508-9584-AFA687A9DFFC}"/>
                </a:ext>
              </a:extLst>
            </p:cNvPr>
            <p:cNvSpPr/>
            <p:nvPr/>
          </p:nvSpPr>
          <p:spPr>
            <a:xfrm rot="5400000">
              <a:off x="1193867" y="1470124"/>
              <a:ext cx="961446" cy="253213"/>
            </a:xfrm>
            <a:prstGeom prst="rightArrow">
              <a:avLst/>
            </a:prstGeom>
            <a:solidFill>
              <a:srgbClr val="A7C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8A98F40A-6F39-4ECD-A4A1-4107198260B4}"/>
              </a:ext>
            </a:extLst>
          </p:cNvPr>
          <p:cNvGrpSpPr/>
          <p:nvPr/>
        </p:nvGrpSpPr>
        <p:grpSpPr>
          <a:xfrm>
            <a:off x="5581798" y="410256"/>
            <a:ext cx="5687963" cy="4963716"/>
            <a:chOff x="5581798" y="410256"/>
            <a:chExt cx="5687963" cy="4963716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18C9929-FD68-4D20-8F33-867456A71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74"/>
            <a:stretch/>
          </p:blipFill>
          <p:spPr bwMode="auto">
            <a:xfrm>
              <a:off x="6878667" y="758449"/>
              <a:ext cx="2258036" cy="1163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à coins arrondis 8">
              <a:extLst>
                <a:ext uri="{FF2B5EF4-FFF2-40B4-BE49-F238E27FC236}">
                  <a16:creationId xmlns:a16="http://schemas.microsoft.com/office/drawing/2014/main" id="{926E2600-2C27-4B72-A5B3-87C99FEBFDD1}"/>
                </a:ext>
              </a:extLst>
            </p:cNvPr>
            <p:cNvSpPr/>
            <p:nvPr/>
          </p:nvSpPr>
          <p:spPr>
            <a:xfrm>
              <a:off x="5581798" y="4854463"/>
              <a:ext cx="938905" cy="51950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FE76C8A-F751-4003-A808-B38C49BB3075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6051251" y="1683224"/>
              <a:ext cx="1018289" cy="3171239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D7B6A50-2F14-4380-AAB0-CC50FDC26762}"/>
                </a:ext>
              </a:extLst>
            </p:cNvPr>
            <p:cNvSpPr txBox="1"/>
            <p:nvPr/>
          </p:nvSpPr>
          <p:spPr>
            <a:xfrm>
              <a:off x="6560395" y="410256"/>
              <a:ext cx="47093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The case of Ga (Z=31) </a:t>
              </a:r>
              <a:r>
                <a:rPr lang="fr-FR" sz="1200" dirty="0" err="1"/>
                <a:t>precursors</a:t>
              </a:r>
              <a:r>
                <a:rPr lang="fr-FR" sz="1200" dirty="0"/>
                <a:t>: </a:t>
              </a:r>
              <a:r>
                <a:rPr lang="fr-FR" sz="1200" baseline="30000" dirty="0"/>
                <a:t>82</a:t>
              </a:r>
              <a:r>
                <a:rPr lang="fr-FR" sz="1200" dirty="0"/>
                <a:t>Ga (N</a:t>
              </a:r>
              <a:r>
                <a:rPr lang="fr-FR" sz="1200" baseline="-25000" dirty="0"/>
                <a:t>m</a:t>
              </a:r>
              <a:r>
                <a:rPr lang="fr-FR" sz="1200" dirty="0"/>
                <a:t>+1); </a:t>
              </a:r>
              <a:r>
                <a:rPr lang="fr-FR" sz="1200" baseline="30000" dirty="0"/>
                <a:t>83</a:t>
              </a:r>
              <a:r>
                <a:rPr lang="fr-FR" sz="1200" dirty="0"/>
                <a:t>Ga (N</a:t>
              </a:r>
              <a:r>
                <a:rPr lang="fr-FR" sz="1200" baseline="-25000" dirty="0"/>
                <a:t>m</a:t>
              </a:r>
              <a:r>
                <a:rPr lang="fr-FR" sz="1200" dirty="0"/>
                <a:t>+2) ; </a:t>
              </a:r>
              <a:r>
                <a:rPr lang="fr-FR" sz="1200" baseline="30000" dirty="0"/>
                <a:t>84</a:t>
              </a:r>
              <a:r>
                <a:rPr lang="fr-FR" sz="1200" dirty="0"/>
                <a:t>Ga (N</a:t>
              </a:r>
              <a:r>
                <a:rPr lang="fr-FR" sz="1200" baseline="-25000" dirty="0"/>
                <a:t>m</a:t>
              </a:r>
              <a:r>
                <a:rPr lang="fr-FR" sz="1200" dirty="0"/>
                <a:t>+3)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4B32F81E-7583-429C-8A93-23B0DBEE99DC}"/>
              </a:ext>
            </a:extLst>
          </p:cNvPr>
          <p:cNvSpPr txBox="1"/>
          <p:nvPr/>
        </p:nvSpPr>
        <p:spPr>
          <a:xfrm>
            <a:off x="7967929" y="2790912"/>
            <a:ext cx="2879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situation before our experiment: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DCE68C64-48FB-41EC-A30D-0D2EA01CF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947" y="3325416"/>
            <a:ext cx="5520406" cy="30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B55928-6683-4BFD-A6D0-C690376C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37" y="618602"/>
            <a:ext cx="4096825" cy="24546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FA24E7E-F5BA-492C-A5E2-B7C216CE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42" y="623305"/>
            <a:ext cx="3724251" cy="2454620"/>
          </a:xfrm>
          <a:prstGeom prst="rect">
            <a:avLst/>
          </a:prstGeom>
        </p:spPr>
      </p:pic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32D43EDD-370A-4ED8-B1A7-538CF67497AF}"/>
              </a:ext>
            </a:extLst>
          </p:cNvPr>
          <p:cNvSpPr/>
          <p:nvPr/>
        </p:nvSpPr>
        <p:spPr>
          <a:xfrm>
            <a:off x="4558353" y="564108"/>
            <a:ext cx="1678674" cy="186520"/>
          </a:xfrm>
          <a:prstGeom prst="leftRightArrow">
            <a:avLst/>
          </a:prstGeom>
          <a:solidFill>
            <a:srgbClr val="A7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EAC8F3B-FD0E-46A8-A15A-4379B828FD36}"/>
              </a:ext>
            </a:extLst>
          </p:cNvPr>
          <p:cNvSpPr txBox="1"/>
          <p:nvPr/>
        </p:nvSpPr>
        <p:spPr>
          <a:xfrm>
            <a:off x="211664" y="517179"/>
            <a:ext cx="2901583" cy="9037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200" dirty="0"/>
              <a:t>n,</a:t>
            </a:r>
            <a:r>
              <a:rPr lang="en-US" sz="1200" dirty="0">
                <a:sym typeface="Symbol"/>
              </a:rPr>
              <a:t>, activities recorded simultaneously</a:t>
            </a:r>
          </a:p>
          <a:p>
            <a:endParaRPr lang="en-US" sz="1200" dirty="0">
              <a:sym typeface="Symbol"/>
            </a:endParaRPr>
          </a:p>
          <a:p>
            <a:r>
              <a:rPr lang="en-US" sz="1200" dirty="0">
                <a:sym typeface="Symbol"/>
              </a:rPr>
              <a:t>-n, -, --n </a:t>
            </a:r>
            <a:r>
              <a:rPr lang="en-US" sz="1200" dirty="0" err="1">
                <a:sym typeface="Symbol"/>
              </a:rPr>
              <a:t>coinc</a:t>
            </a:r>
            <a:r>
              <a:rPr lang="en-US" sz="1200" dirty="0">
                <a:sym typeface="Symbol"/>
              </a:rPr>
              <a:t> data</a:t>
            </a:r>
          </a:p>
          <a:p>
            <a:r>
              <a:rPr lang="en-US" sz="1200" dirty="0">
                <a:sym typeface="Symbol"/>
              </a:rPr>
              <a:t> </a:t>
            </a:r>
            <a:r>
              <a:rPr lang="en-US" sz="1600" dirty="0">
                <a:sym typeface="Symbol"/>
              </a:rPr>
              <a:t></a:t>
            </a:r>
            <a:r>
              <a:rPr lang="en-US" sz="1600" baseline="-25000" dirty="0">
                <a:sym typeface="Symbol"/>
              </a:rPr>
              <a:t></a:t>
            </a:r>
            <a:r>
              <a:rPr lang="en-US" sz="1600" dirty="0">
                <a:sym typeface="Symbol"/>
              </a:rPr>
              <a:t>, </a:t>
            </a:r>
            <a:r>
              <a:rPr lang="en-US" sz="1600" baseline="-25000" dirty="0">
                <a:sym typeface="Symbol"/>
              </a:rPr>
              <a:t>n</a:t>
            </a:r>
            <a:endParaRPr lang="en-US" sz="1600" baseline="-250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13F3721-7897-4829-8A71-18339CED0AC7}"/>
              </a:ext>
            </a:extLst>
          </p:cNvPr>
          <p:cNvSpPr txBox="1"/>
          <p:nvPr/>
        </p:nvSpPr>
        <p:spPr>
          <a:xfrm>
            <a:off x="188107" y="1568726"/>
            <a:ext cx="311920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dirty="0"/>
              <a:t>The key quantities to be determined from the comparison of the neutron and </a:t>
            </a:r>
            <a:r>
              <a:rPr lang="en-US" sz="1200" dirty="0">
                <a:sym typeface="Symbol"/>
              </a:rPr>
              <a:t> activity curves:</a:t>
            </a:r>
          </a:p>
          <a:p>
            <a:endParaRPr lang="en-US" sz="1200" dirty="0">
              <a:sym typeface="Symbol"/>
            </a:endParaRPr>
          </a:p>
          <a:p>
            <a:pPr marL="342900" indent="-342900">
              <a:buFont typeface="Symbol" pitchFamily="18" charset="2"/>
              <a:buChar char="·"/>
            </a:pPr>
            <a:r>
              <a:rPr lang="en-US" sz="1200" dirty="0">
                <a:sym typeface="Symbol"/>
              </a:rPr>
              <a:t>: the number of incident ions per second</a:t>
            </a:r>
          </a:p>
          <a:p>
            <a:pPr marL="342900" indent="-342900">
              <a:buFont typeface="Symbol" pitchFamily="18" charset="2"/>
              <a:buChar char="·"/>
            </a:pPr>
            <a:r>
              <a:rPr lang="en-US" sz="1200" dirty="0" err="1">
                <a:sym typeface="Symbol"/>
              </a:rPr>
              <a:t>P</a:t>
            </a:r>
            <a:r>
              <a:rPr lang="en-US" sz="1200" baseline="-25000" dirty="0" err="1">
                <a:sym typeface="Symbol"/>
              </a:rPr>
              <a:t>n</a:t>
            </a:r>
            <a:r>
              <a:rPr lang="en-US" sz="1200" dirty="0">
                <a:sym typeface="Symbol"/>
              </a:rPr>
              <a:t>: the -delayed neutron emission probability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BDEFDE8-5966-498C-BF2B-D77B18578261}"/>
              </a:ext>
            </a:extLst>
          </p:cNvPr>
          <p:cNvSpPr txBox="1"/>
          <p:nvPr/>
        </p:nvSpPr>
        <p:spPr>
          <a:xfrm>
            <a:off x="5088339" y="525232"/>
            <a:ext cx="705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beam on</a:t>
            </a:r>
          </a:p>
        </p:txBody>
      </p:sp>
      <p:sp>
        <p:nvSpPr>
          <p:cNvPr id="45" name="Flèche : double flèche horizontale 44">
            <a:extLst>
              <a:ext uri="{FF2B5EF4-FFF2-40B4-BE49-F238E27FC236}">
                <a16:creationId xmlns:a16="http://schemas.microsoft.com/office/drawing/2014/main" id="{B2EEC99B-7EE5-4751-B3B3-C7D7E986BCBA}"/>
              </a:ext>
            </a:extLst>
          </p:cNvPr>
          <p:cNvSpPr/>
          <p:nvPr/>
        </p:nvSpPr>
        <p:spPr>
          <a:xfrm>
            <a:off x="6237027" y="564107"/>
            <a:ext cx="1041780" cy="186519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AF6644A-E7A3-4629-9D18-2819CD5A9AD2}"/>
              </a:ext>
            </a:extLst>
          </p:cNvPr>
          <p:cNvSpPr txBox="1"/>
          <p:nvPr/>
        </p:nvSpPr>
        <p:spPr>
          <a:xfrm>
            <a:off x="6433619" y="525232"/>
            <a:ext cx="705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beam off</a:t>
            </a:r>
          </a:p>
        </p:txBody>
      </p:sp>
      <p:sp>
        <p:nvSpPr>
          <p:cNvPr id="46" name="Flèche : double flèche horizontale 45">
            <a:extLst>
              <a:ext uri="{FF2B5EF4-FFF2-40B4-BE49-F238E27FC236}">
                <a16:creationId xmlns:a16="http://schemas.microsoft.com/office/drawing/2014/main" id="{EB0134AA-327D-490C-B866-6F0F4D92A175}"/>
              </a:ext>
            </a:extLst>
          </p:cNvPr>
          <p:cNvSpPr/>
          <p:nvPr/>
        </p:nvSpPr>
        <p:spPr>
          <a:xfrm>
            <a:off x="8714096" y="556055"/>
            <a:ext cx="1678674" cy="186520"/>
          </a:xfrm>
          <a:prstGeom prst="leftRightArrow">
            <a:avLst/>
          </a:prstGeom>
          <a:solidFill>
            <a:srgbClr val="A7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1B88323-C962-4BFB-9963-DD9DFA987772}"/>
              </a:ext>
            </a:extLst>
          </p:cNvPr>
          <p:cNvSpPr txBox="1"/>
          <p:nvPr/>
        </p:nvSpPr>
        <p:spPr>
          <a:xfrm>
            <a:off x="9244082" y="517179"/>
            <a:ext cx="705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beam on</a:t>
            </a:r>
          </a:p>
        </p:txBody>
      </p:sp>
      <p:sp>
        <p:nvSpPr>
          <p:cNvPr id="49" name="Flèche : double flèche horizontale 48">
            <a:extLst>
              <a:ext uri="{FF2B5EF4-FFF2-40B4-BE49-F238E27FC236}">
                <a16:creationId xmlns:a16="http://schemas.microsoft.com/office/drawing/2014/main" id="{D09B5FD0-05B3-4587-A3A9-9E7B38C14B45}"/>
              </a:ext>
            </a:extLst>
          </p:cNvPr>
          <p:cNvSpPr/>
          <p:nvPr/>
        </p:nvSpPr>
        <p:spPr>
          <a:xfrm>
            <a:off x="10392770" y="556054"/>
            <a:ext cx="1041780" cy="186519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F0CE128-0650-4B01-8284-D1ACE5174F0C}"/>
              </a:ext>
            </a:extLst>
          </p:cNvPr>
          <p:cNvSpPr txBox="1"/>
          <p:nvPr/>
        </p:nvSpPr>
        <p:spPr>
          <a:xfrm>
            <a:off x="10589362" y="517179"/>
            <a:ext cx="705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beam off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2554CE6-15B3-4CF0-AF2F-F1D6B85D4553}"/>
              </a:ext>
            </a:extLst>
          </p:cNvPr>
          <p:cNvGrpSpPr/>
          <p:nvPr/>
        </p:nvGrpSpPr>
        <p:grpSpPr>
          <a:xfrm>
            <a:off x="19050" y="2929262"/>
            <a:ext cx="10915423" cy="3678249"/>
            <a:chOff x="156025" y="2920831"/>
            <a:chExt cx="10915423" cy="3678249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0C819C3-FC92-46BC-98F1-10BAB7F28F09}"/>
                </a:ext>
              </a:extLst>
            </p:cNvPr>
            <p:cNvSpPr txBox="1"/>
            <p:nvPr/>
          </p:nvSpPr>
          <p:spPr>
            <a:xfrm>
              <a:off x="156025" y="3072287"/>
              <a:ext cx="49407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Results</a:t>
              </a:r>
              <a:r>
                <a:rPr lang="fr-FR" sz="1400" dirty="0"/>
                <a:t>:</a:t>
              </a:r>
            </a:p>
            <a:p>
              <a:r>
                <a:rPr lang="fr-FR" sz="1400" dirty="0"/>
                <a:t> </a:t>
              </a:r>
              <a:r>
                <a:rPr lang="fr-FR" sz="1400" baseline="30000" dirty="0"/>
                <a:t>82</a:t>
              </a:r>
              <a:r>
                <a:rPr lang="fr-FR" sz="1400" dirty="0"/>
                <a:t>Ga (N</a:t>
              </a:r>
              <a:r>
                <a:rPr lang="fr-FR" sz="1400" baseline="-25000" dirty="0"/>
                <a:t>m</a:t>
              </a:r>
              <a:r>
                <a:rPr lang="fr-FR" sz="1400" dirty="0"/>
                <a:t>+1) </a:t>
              </a:r>
              <a:r>
                <a:rPr lang="fr-FR" sz="1400" dirty="0">
                  <a:latin typeface="Calibri"/>
                </a:rPr>
                <a:t>→ </a:t>
              </a:r>
              <a:r>
                <a:rPr lang="fr-FR" sz="1400" b="1" dirty="0" err="1">
                  <a:latin typeface="Calibri"/>
                </a:rPr>
                <a:t>P</a:t>
              </a:r>
              <a:r>
                <a:rPr lang="fr-FR" sz="1400" b="1" baseline="-25000" dirty="0" err="1">
                  <a:latin typeface="Calibri"/>
                </a:rPr>
                <a:t>n</a:t>
              </a:r>
              <a:r>
                <a:rPr lang="fr-FR" sz="1400" b="1" dirty="0">
                  <a:latin typeface="Calibri"/>
                </a:rPr>
                <a:t>= </a:t>
              </a:r>
              <a:r>
                <a:rPr lang="fr-FR" sz="1400" b="1" dirty="0"/>
                <a:t>22(2)%  </a:t>
              </a:r>
              <a:r>
                <a:rPr lang="fr-FR" sz="1100" dirty="0"/>
                <a:t>(test case -- Testov et al. </a:t>
              </a:r>
              <a:r>
                <a:rPr lang="pl-PL" sz="1100" dirty="0"/>
                <a:t>NIM A 815 (2016) 96</a:t>
              </a:r>
              <a:r>
                <a:rPr lang="fr-FR" sz="1100" dirty="0"/>
                <a:t>) </a:t>
              </a:r>
              <a:endParaRPr lang="fr-FR" sz="1050" dirty="0"/>
            </a:p>
            <a:p>
              <a:r>
                <a:rPr lang="fr-FR" sz="1400" dirty="0"/>
                <a:t> </a:t>
              </a:r>
              <a:r>
                <a:rPr lang="fr-FR" sz="1400" baseline="30000" dirty="0"/>
                <a:t>83</a:t>
              </a:r>
              <a:r>
                <a:rPr lang="fr-FR" sz="1400" dirty="0"/>
                <a:t>Ga (N</a:t>
              </a:r>
              <a:r>
                <a:rPr lang="fr-FR" sz="1400" baseline="-25000" dirty="0"/>
                <a:t>m</a:t>
              </a:r>
              <a:r>
                <a:rPr lang="fr-FR" sz="1400" dirty="0"/>
                <a:t>+2) → </a:t>
              </a:r>
              <a:r>
                <a:rPr lang="fr-FR" sz="1400" b="1" dirty="0" err="1"/>
                <a:t>P</a:t>
              </a:r>
              <a:r>
                <a:rPr lang="fr-FR" sz="1400" b="1" baseline="-25000" dirty="0" err="1"/>
                <a:t>n</a:t>
              </a:r>
              <a:r>
                <a:rPr lang="fr-FR" sz="1400" b="1" dirty="0"/>
                <a:t>= 85(4)%</a:t>
              </a:r>
              <a:endParaRPr lang="fr-FR" sz="1400" dirty="0"/>
            </a:p>
            <a:p>
              <a:r>
                <a:rPr lang="fr-FR" sz="1400" dirty="0"/>
                <a:t> </a:t>
              </a:r>
              <a:r>
                <a:rPr lang="fr-FR" sz="1400" baseline="30000" dirty="0"/>
                <a:t>84</a:t>
              </a:r>
              <a:r>
                <a:rPr lang="fr-FR" sz="1400" dirty="0"/>
                <a:t>Ga (N</a:t>
              </a:r>
              <a:r>
                <a:rPr lang="fr-FR" sz="1400" baseline="-25000" dirty="0"/>
                <a:t>m</a:t>
              </a:r>
              <a:r>
                <a:rPr lang="fr-FR" sz="1400" dirty="0"/>
                <a:t>+3) → </a:t>
              </a:r>
              <a:r>
                <a:rPr lang="fr-FR" sz="1400" b="1" dirty="0" err="1"/>
                <a:t>P</a:t>
              </a:r>
              <a:r>
                <a:rPr lang="fr-FR" sz="1400" b="1" baseline="-25000" dirty="0" err="1"/>
                <a:t>n</a:t>
              </a:r>
              <a:r>
                <a:rPr lang="fr-FR" sz="1400" b="1" dirty="0"/>
                <a:t>= 53(20)%</a:t>
              </a:r>
              <a:endParaRPr lang="fr-FR" sz="1400" dirty="0"/>
            </a:p>
          </p:txBody>
        </p:sp>
        <p:pic>
          <p:nvPicPr>
            <p:cNvPr id="60" name="Picture 2" descr="D:\temporaire\TETRA\systematics82_84avecTETRAetOR.png">
              <a:extLst>
                <a:ext uri="{FF2B5EF4-FFF2-40B4-BE49-F238E27FC236}">
                  <a16:creationId xmlns:a16="http://schemas.microsoft.com/office/drawing/2014/main" id="{4E431898-A5A6-493F-9B36-C3B70BEC74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03" r="6502" b="4526"/>
            <a:stretch/>
          </p:blipFill>
          <p:spPr bwMode="auto">
            <a:xfrm>
              <a:off x="5088339" y="3331898"/>
              <a:ext cx="4702228" cy="326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4B1BD6FE-028E-4B3F-B973-11AA79522A0F}"/>
                </a:ext>
              </a:extLst>
            </p:cNvPr>
            <p:cNvGrpSpPr/>
            <p:nvPr/>
          </p:nvGrpSpPr>
          <p:grpSpPr>
            <a:xfrm>
              <a:off x="7932147" y="2920831"/>
              <a:ext cx="3139301" cy="964021"/>
              <a:chOff x="2843808" y="1312851"/>
              <a:chExt cx="3139301" cy="964021"/>
            </a:xfrm>
          </p:grpSpPr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365EA8CD-BA9D-4321-AB60-7BDF4BA7DF77}"/>
                  </a:ext>
                </a:extLst>
              </p:cNvPr>
              <p:cNvCxnSpPr/>
              <p:nvPr/>
            </p:nvCxnSpPr>
            <p:spPr>
              <a:xfrm flipH="1">
                <a:off x="2843808" y="1484784"/>
                <a:ext cx="874929" cy="7920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E09F896C-F9E9-4FFF-ABF2-14FF576D7183}"/>
                  </a:ext>
                </a:extLst>
              </p:cNvPr>
              <p:cNvSpPr txBox="1"/>
              <p:nvPr/>
            </p:nvSpPr>
            <p:spPr>
              <a:xfrm>
                <a:off x="3635895" y="1312851"/>
                <a:ext cx="2347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TETRA</a:t>
                </a:r>
              </a:p>
            </p:txBody>
          </p:sp>
        </p:grp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DA0EB6F-60A2-42DA-9634-EBC8A44B1323}"/>
                </a:ext>
              </a:extLst>
            </p:cNvPr>
            <p:cNvSpPr txBox="1"/>
            <p:nvPr/>
          </p:nvSpPr>
          <p:spPr>
            <a:xfrm>
              <a:off x="1482595" y="4910419"/>
              <a:ext cx="42672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1986Wa: </a:t>
              </a:r>
              <a:r>
                <a:rPr lang="fr-FR" sz="1200" dirty="0" err="1"/>
                <a:t>Reeder</a:t>
              </a:r>
              <a:r>
                <a:rPr lang="fr-FR" sz="1200" dirty="0"/>
                <a:t>, Warner et al Rad </a:t>
              </a:r>
              <a:r>
                <a:rPr lang="fr-FR" sz="1200" dirty="0" err="1"/>
                <a:t>Eff</a:t>
              </a:r>
              <a:r>
                <a:rPr lang="fr-FR" sz="1200" dirty="0"/>
                <a:t> 94 (1986)</a:t>
              </a:r>
            </a:p>
            <a:p>
              <a:r>
                <a:rPr lang="fr-FR" sz="1200" dirty="0"/>
                <a:t>1980Lu: Lund et al Z </a:t>
              </a:r>
              <a:r>
                <a:rPr lang="fr-FR" sz="1200" dirty="0" err="1"/>
                <a:t>Phys</a:t>
              </a:r>
              <a:r>
                <a:rPr lang="fr-FR" sz="1200" dirty="0"/>
                <a:t> A 294 (1980)</a:t>
              </a:r>
            </a:p>
            <a:p>
              <a:r>
                <a:rPr lang="fr-FR" sz="1200" dirty="0"/>
                <a:t>1993Ru: </a:t>
              </a:r>
              <a:r>
                <a:rPr lang="fr-FR" sz="1200" dirty="0" err="1"/>
                <a:t>Rudstam</a:t>
              </a:r>
              <a:r>
                <a:rPr lang="fr-FR" sz="1200" dirty="0"/>
                <a:t> et al </a:t>
              </a:r>
              <a:r>
                <a:rPr lang="fr-FR" sz="1200" dirty="0" err="1"/>
                <a:t>Atom</a:t>
              </a:r>
              <a:r>
                <a:rPr lang="fr-FR" sz="1200" dirty="0"/>
                <a:t>. Nat. </a:t>
              </a:r>
              <a:r>
                <a:rPr lang="fr-FR" sz="1200" dirty="0" err="1"/>
                <a:t>Nucl</a:t>
              </a:r>
              <a:r>
                <a:rPr lang="fr-FR" sz="1200" dirty="0"/>
                <a:t>. Dat. </a:t>
              </a:r>
              <a:r>
                <a:rPr lang="fr-FR" sz="1200" dirty="0" err="1"/>
                <a:t>Tab.</a:t>
              </a:r>
              <a:r>
                <a:rPr lang="fr-FR" sz="1200" dirty="0"/>
                <a:t> 340 (1991)</a:t>
              </a:r>
            </a:p>
            <a:p>
              <a:r>
                <a:rPr lang="fr-FR" sz="1200" dirty="0"/>
                <a:t>1991Kr: </a:t>
              </a:r>
              <a:r>
                <a:rPr lang="fr-FR" sz="1200" dirty="0" err="1"/>
                <a:t>Kratz</a:t>
              </a:r>
              <a:r>
                <a:rPr lang="fr-FR" sz="1200" dirty="0"/>
                <a:t> et al Z </a:t>
              </a:r>
              <a:r>
                <a:rPr lang="fr-FR" sz="1200" dirty="0" err="1"/>
                <a:t>Phys</a:t>
              </a:r>
              <a:r>
                <a:rPr lang="fr-FR" sz="1200" dirty="0"/>
                <a:t> A 340 (1991)</a:t>
              </a:r>
            </a:p>
            <a:p>
              <a:r>
                <a:rPr lang="fr-FR" sz="1200" dirty="0"/>
                <a:t>2008Wi: Winger et al </a:t>
              </a:r>
              <a:r>
                <a:rPr lang="fr-FR" sz="1200" dirty="0" err="1"/>
                <a:t>Sanibel</a:t>
              </a:r>
              <a:r>
                <a:rPr lang="fr-FR" sz="1200" dirty="0"/>
                <a:t> </a:t>
              </a:r>
              <a:r>
                <a:rPr lang="fr-FR" sz="1200" dirty="0" err="1"/>
                <a:t>Conf</a:t>
              </a:r>
              <a:r>
                <a:rPr lang="fr-FR" sz="1200" dirty="0"/>
                <a:t> Proc (2008)</a:t>
              </a:r>
            </a:p>
            <a:p>
              <a:r>
                <a:rPr lang="fr-FR" sz="1200" dirty="0"/>
                <a:t>2010Wi: Winger et al. PRC 81 (2010)</a:t>
              </a:r>
            </a:p>
            <a:p>
              <a:r>
                <a:rPr lang="fr-FR" sz="1200" dirty="0"/>
                <a:t>2016Ma: </a:t>
              </a:r>
              <a:r>
                <a:rPr lang="fr-FR" sz="1200" dirty="0" err="1"/>
                <a:t>Madurga</a:t>
              </a:r>
              <a:r>
                <a:rPr lang="fr-FR" sz="1200" dirty="0"/>
                <a:t> et al. PRL 117 (2016)</a:t>
              </a:r>
            </a:p>
            <a:p>
              <a:endParaRPr lang="fr-FR" sz="1200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25AD4B0C-95D9-4AC7-AB7E-8E9A8F97FF24}"/>
              </a:ext>
            </a:extLst>
          </p:cNvPr>
          <p:cNvGrpSpPr/>
          <p:nvPr/>
        </p:nvGrpSpPr>
        <p:grpSpPr>
          <a:xfrm>
            <a:off x="8521294" y="4340678"/>
            <a:ext cx="909742" cy="633242"/>
            <a:chOff x="3523365" y="2700508"/>
            <a:chExt cx="909742" cy="633242"/>
          </a:xfrm>
        </p:grpSpPr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5ACE8E9C-F0CF-4098-B463-619715C9C5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3365" y="2950880"/>
              <a:ext cx="260756" cy="382870"/>
            </a:xfrm>
            <a:prstGeom prst="straightConnector1">
              <a:avLst/>
            </a:prstGeom>
            <a:ln w="28575">
              <a:solidFill>
                <a:srgbClr val="6600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BC7CDD89-8E20-4A67-A8DC-24D87792823C}"/>
                </a:ext>
              </a:extLst>
            </p:cNvPr>
            <p:cNvSpPr txBox="1"/>
            <p:nvPr/>
          </p:nvSpPr>
          <p:spPr>
            <a:xfrm>
              <a:off x="3653743" y="2700508"/>
              <a:ext cx="779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660033"/>
                  </a:solidFill>
                </a:rPr>
                <a:t>VANDLE</a:t>
              </a:r>
            </a:p>
          </p:txBody>
        </p:sp>
      </p:grpSp>
      <p:pic>
        <p:nvPicPr>
          <p:cNvPr id="68" name="Picture 4" descr="D:\temporaire\DETECTEURS_TANDEM_ALTO\Radioactivité\BEDO\Photos BEDO\IMG_0157.JPG">
            <a:extLst>
              <a:ext uri="{FF2B5EF4-FFF2-40B4-BE49-F238E27FC236}">
                <a16:creationId xmlns:a16="http://schemas.microsoft.com/office/drawing/2014/main" id="{9E7BF78E-0800-4CAE-B073-0966F5DE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44" y="3952653"/>
            <a:ext cx="2051949" cy="15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4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Low-energy RIBs at ALTO (in the global landscape)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7C24EB-B958-4B89-AD6C-E835A8A13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033" y="849402"/>
            <a:ext cx="4316967" cy="2520773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022084BF-5BD8-4096-AFBD-60833413F1DF}"/>
              </a:ext>
            </a:extLst>
          </p:cNvPr>
          <p:cNvGrpSpPr/>
          <p:nvPr/>
        </p:nvGrpSpPr>
        <p:grpSpPr>
          <a:xfrm>
            <a:off x="3993965" y="915640"/>
            <a:ext cx="3872518" cy="2473407"/>
            <a:chOff x="3993965" y="915640"/>
            <a:chExt cx="3872518" cy="247340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0ECB4D4-0046-4D2A-A273-782B18A8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3965" y="915640"/>
              <a:ext cx="3872518" cy="224621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911FD0-5EF3-4B6E-8D63-4EFCAB26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0514" y="3161853"/>
              <a:ext cx="790972" cy="227194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CB5DD9C-FF4E-415D-86E9-D8CD25839AC4}"/>
              </a:ext>
            </a:extLst>
          </p:cNvPr>
          <p:cNvGrpSpPr/>
          <p:nvPr/>
        </p:nvGrpSpPr>
        <p:grpSpPr>
          <a:xfrm>
            <a:off x="0" y="915641"/>
            <a:ext cx="3915593" cy="2479937"/>
            <a:chOff x="0" y="915641"/>
            <a:chExt cx="3915593" cy="247993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67C5F30-50F7-4B1A-868F-095AC51B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15641"/>
              <a:ext cx="3915593" cy="224621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58135D2-3A3C-479E-A71F-72C0BB53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342" y="3168384"/>
              <a:ext cx="790972" cy="227194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93BBB41-072E-42C2-8D8B-59D178366DC7}"/>
              </a:ext>
            </a:extLst>
          </p:cNvPr>
          <p:cNvSpPr txBox="1"/>
          <p:nvPr/>
        </p:nvSpPr>
        <p:spPr>
          <a:xfrm>
            <a:off x="1471606" y="565512"/>
            <a:ext cx="148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ISOLDE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2261C4-9A6F-43AE-807A-B4B281A7D580}"/>
              </a:ext>
            </a:extLst>
          </p:cNvPr>
          <p:cNvSpPr txBox="1"/>
          <p:nvPr/>
        </p:nvSpPr>
        <p:spPr>
          <a:xfrm>
            <a:off x="5352674" y="565512"/>
            <a:ext cx="148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ISAC/TRIUMF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004C09-4E40-4516-BB75-5F974FB1270C}"/>
              </a:ext>
            </a:extLst>
          </p:cNvPr>
          <p:cNvSpPr txBox="1"/>
          <p:nvPr/>
        </p:nvSpPr>
        <p:spPr>
          <a:xfrm>
            <a:off x="8765491" y="553849"/>
            <a:ext cx="275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ARIEL 3 mA  (ALTO 10 µA)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833A3A-B5A4-455E-A88B-F24DE4039F10}"/>
              </a:ext>
            </a:extLst>
          </p:cNvPr>
          <p:cNvSpPr txBox="1"/>
          <p:nvPr/>
        </p:nvSpPr>
        <p:spPr>
          <a:xfrm>
            <a:off x="985763" y="934844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spallation component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9E47D-C4BD-4B93-83B7-E7925CD9658F}"/>
              </a:ext>
            </a:extLst>
          </p:cNvPr>
          <p:cNvSpPr/>
          <p:nvPr/>
        </p:nvSpPr>
        <p:spPr>
          <a:xfrm>
            <a:off x="142729" y="375862"/>
            <a:ext cx="2815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Gottberg</a:t>
            </a:r>
            <a:r>
              <a:rPr lang="en-US" sz="1200" dirty="0"/>
              <a:t> NIMB 376 (2016) 8–15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F6B7F3E-F9D2-4F7A-B5CC-4E12621220F7}"/>
              </a:ext>
            </a:extLst>
          </p:cNvPr>
          <p:cNvCxnSpPr/>
          <p:nvPr/>
        </p:nvCxnSpPr>
        <p:spPr>
          <a:xfrm>
            <a:off x="1957796" y="1196454"/>
            <a:ext cx="855073" cy="696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E2083B2-DB8C-49CA-87E5-203346DE0318}"/>
              </a:ext>
            </a:extLst>
          </p:cNvPr>
          <p:cNvSpPr txBox="1"/>
          <p:nvPr/>
        </p:nvSpPr>
        <p:spPr>
          <a:xfrm>
            <a:off x="5029954" y="915018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spallation component</a:t>
            </a:r>
            <a:endParaRPr lang="en-US" sz="14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FF76EC-3E77-4372-B5B3-73E6975E41D7}"/>
              </a:ext>
            </a:extLst>
          </p:cNvPr>
          <p:cNvCxnSpPr/>
          <p:nvPr/>
        </p:nvCxnSpPr>
        <p:spPr>
          <a:xfrm>
            <a:off x="6001987" y="1176628"/>
            <a:ext cx="855073" cy="696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15813DF-E824-4D2F-98AF-8784600580F6}"/>
              </a:ext>
            </a:extLst>
          </p:cNvPr>
          <p:cNvGrpSpPr/>
          <p:nvPr/>
        </p:nvGrpSpPr>
        <p:grpSpPr>
          <a:xfrm>
            <a:off x="8677" y="3429000"/>
            <a:ext cx="8164139" cy="2866027"/>
            <a:chOff x="8677" y="3429000"/>
            <a:chExt cx="8164139" cy="286602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F7F4EF5-4771-453F-B82B-07D77CB32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5593" y="3896901"/>
              <a:ext cx="4257223" cy="2398126"/>
            </a:xfrm>
            <a:prstGeom prst="rect">
              <a:avLst/>
            </a:prstGeom>
          </p:spPr>
        </p:pic>
        <p:sp>
          <p:nvSpPr>
            <p:cNvPr id="17" name="Flèche : bas 16">
              <a:extLst>
                <a:ext uri="{FF2B5EF4-FFF2-40B4-BE49-F238E27FC236}">
                  <a16:creationId xmlns:a16="http://schemas.microsoft.com/office/drawing/2014/main" id="{BB87042F-19C7-4C3A-9251-14057E6A9862}"/>
                </a:ext>
              </a:extLst>
            </p:cNvPr>
            <p:cNvSpPr/>
            <p:nvPr/>
          </p:nvSpPr>
          <p:spPr>
            <a:xfrm>
              <a:off x="5885253" y="3429000"/>
              <a:ext cx="498130" cy="486773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76EFA48-C329-48A0-A168-586592386185}"/>
                </a:ext>
              </a:extLst>
            </p:cNvPr>
            <p:cNvSpPr txBox="1"/>
            <p:nvPr/>
          </p:nvSpPr>
          <p:spPr>
            <a:xfrm>
              <a:off x="2558334" y="3443756"/>
              <a:ext cx="3485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ym typeface="Symbol" panose="05050102010706020507" pitchFamily="18" charset="2"/>
                </a:rPr>
                <a:t> {</a:t>
              </a:r>
              <a:r>
                <a:rPr lang="en-US" sz="1600" dirty="0"/>
                <a:t>extraction &amp; ionization} efficiencies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9960FD-478E-4B0E-A1F3-B88D3CCA257D}"/>
                </a:ext>
              </a:extLst>
            </p:cNvPr>
            <p:cNvSpPr/>
            <p:nvPr/>
          </p:nvSpPr>
          <p:spPr>
            <a:xfrm>
              <a:off x="4477489" y="4253442"/>
              <a:ext cx="28155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NIMB 376 (2016) 8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C50E0D1-478C-4152-A066-519ADDA31B27}"/>
                </a:ext>
              </a:extLst>
            </p:cNvPr>
            <p:cNvSpPr txBox="1"/>
            <p:nvPr/>
          </p:nvSpPr>
          <p:spPr>
            <a:xfrm>
              <a:off x="4380613" y="4006272"/>
              <a:ext cx="3485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“best data-base yields”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FA95006-F716-4154-9BB0-0909B194E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7" y="3823568"/>
              <a:ext cx="3963368" cy="2443462"/>
            </a:xfrm>
            <a:prstGeom prst="rect">
              <a:avLst/>
            </a:prstGeom>
          </p:spPr>
        </p:pic>
        <p:sp>
          <p:nvSpPr>
            <p:cNvPr id="25" name="Flèche : bas 24">
              <a:extLst>
                <a:ext uri="{FF2B5EF4-FFF2-40B4-BE49-F238E27FC236}">
                  <a16:creationId xmlns:a16="http://schemas.microsoft.com/office/drawing/2014/main" id="{BE09C8DF-B2C4-4D9B-90E3-D1DD4DB87C68}"/>
                </a:ext>
              </a:extLst>
            </p:cNvPr>
            <p:cNvSpPr/>
            <p:nvPr/>
          </p:nvSpPr>
          <p:spPr>
            <a:xfrm>
              <a:off x="2002385" y="3429000"/>
              <a:ext cx="498130" cy="486773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5232CCE-AE28-489E-BEB3-D475A88BC74F}"/>
                </a:ext>
              </a:extLst>
            </p:cNvPr>
            <p:cNvSpPr txBox="1"/>
            <p:nvPr/>
          </p:nvSpPr>
          <p:spPr>
            <a:xfrm>
              <a:off x="368893" y="3959855"/>
              <a:ext cx="3485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“best data-base yields”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F64C9E-34D6-4763-916C-444D7B5AE22B}"/>
                </a:ext>
              </a:extLst>
            </p:cNvPr>
            <p:cNvSpPr/>
            <p:nvPr/>
          </p:nvSpPr>
          <p:spPr>
            <a:xfrm>
              <a:off x="526599" y="4210300"/>
              <a:ext cx="28155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NIMB B (2023) 117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AEB96EF-5CDE-40A7-B167-5637EE0CF8C1}"/>
              </a:ext>
            </a:extLst>
          </p:cNvPr>
          <p:cNvGrpSpPr/>
          <p:nvPr/>
        </p:nvGrpSpPr>
        <p:grpSpPr>
          <a:xfrm>
            <a:off x="8513252" y="3395578"/>
            <a:ext cx="3591871" cy="2686353"/>
            <a:chOff x="8513252" y="3395578"/>
            <a:chExt cx="3591871" cy="268635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8A83747-13AF-4462-9DE3-C5FF5204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828"/>
            <a:stretch/>
          </p:blipFill>
          <p:spPr>
            <a:xfrm>
              <a:off x="8581384" y="3896901"/>
              <a:ext cx="3523739" cy="2185030"/>
            </a:xfrm>
            <a:prstGeom prst="rect">
              <a:avLst/>
            </a:prstGeom>
          </p:spPr>
        </p:pic>
        <p:sp>
          <p:nvSpPr>
            <p:cNvPr id="30" name="Flèche : bas 29">
              <a:extLst>
                <a:ext uri="{FF2B5EF4-FFF2-40B4-BE49-F238E27FC236}">
                  <a16:creationId xmlns:a16="http://schemas.microsoft.com/office/drawing/2014/main" id="{46BB1F6A-F53F-4EBA-938C-609126FCE805}"/>
                </a:ext>
              </a:extLst>
            </p:cNvPr>
            <p:cNvSpPr/>
            <p:nvPr/>
          </p:nvSpPr>
          <p:spPr>
            <a:xfrm>
              <a:off x="9845123" y="3395578"/>
              <a:ext cx="498130" cy="486773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D5023A8-99B9-421D-950B-92AE8EDCF933}"/>
                </a:ext>
              </a:extLst>
            </p:cNvPr>
            <p:cNvSpPr txBox="1"/>
            <p:nvPr/>
          </p:nvSpPr>
          <p:spPr>
            <a:xfrm>
              <a:off x="8513252" y="3454108"/>
              <a:ext cx="325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measured in 2006 (ALTO commissioning phase)</a:t>
              </a:r>
            </a:p>
            <a:p>
              <a:pPr algn="ctr"/>
              <a:r>
                <a:rPr lang="en-US" sz="1200" dirty="0"/>
                <a:t> hot plasma ion source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A1AF7EC6-F144-4566-B986-49F146697C89}"/>
              </a:ext>
            </a:extLst>
          </p:cNvPr>
          <p:cNvGrpSpPr/>
          <p:nvPr/>
        </p:nvGrpSpPr>
        <p:grpSpPr>
          <a:xfrm>
            <a:off x="985763" y="4459417"/>
            <a:ext cx="10336800" cy="1549182"/>
            <a:chOff x="985763" y="4459417"/>
            <a:chExt cx="10336800" cy="1549182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DD3E01FE-70C4-458B-BD73-9DEE06B6C670}"/>
                </a:ext>
              </a:extLst>
            </p:cNvPr>
            <p:cNvGrpSpPr/>
            <p:nvPr/>
          </p:nvGrpSpPr>
          <p:grpSpPr>
            <a:xfrm>
              <a:off x="985763" y="4671060"/>
              <a:ext cx="2368456" cy="1104900"/>
              <a:chOff x="985763" y="4671060"/>
              <a:chExt cx="2368456" cy="11049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8E46FB-2947-45D8-A2C9-B56863632ABB}"/>
                  </a:ext>
                </a:extLst>
              </p:cNvPr>
              <p:cNvSpPr/>
              <p:nvPr/>
            </p:nvSpPr>
            <p:spPr>
              <a:xfrm>
                <a:off x="2111828" y="5384547"/>
                <a:ext cx="124239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refractory gaps</a:t>
                </a:r>
              </a:p>
            </p:txBody>
          </p: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5410E8E2-B0CB-42CF-9E7B-2AF393E7A9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1828" y="4671060"/>
                <a:ext cx="621195" cy="8519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6DD9EC03-7D65-4DBD-BCAC-64B4832DBA35}"/>
                  </a:ext>
                </a:extLst>
              </p:cNvPr>
              <p:cNvCxnSpPr>
                <a:cxnSpLocks/>
                <a:stCxn id="36" idx="1"/>
              </p:cNvCxnSpPr>
              <p:nvPr/>
            </p:nvCxnSpPr>
            <p:spPr>
              <a:xfrm flipH="1" flipV="1">
                <a:off x="1713135" y="5270133"/>
                <a:ext cx="398693" cy="25291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7AF0155A-EE54-4AB6-A7EB-C64218147BC6}"/>
                  </a:ext>
                </a:extLst>
              </p:cNvPr>
              <p:cNvCxnSpPr>
                <a:cxnSpLocks/>
                <a:stCxn id="36" idx="1"/>
              </p:cNvCxnSpPr>
              <p:nvPr/>
            </p:nvCxnSpPr>
            <p:spPr>
              <a:xfrm flipH="1">
                <a:off x="1314442" y="5523047"/>
                <a:ext cx="797386" cy="5039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E5E99F90-3D2D-43D3-A4E5-16082DC35E05}"/>
                  </a:ext>
                </a:extLst>
              </p:cNvPr>
              <p:cNvCxnSpPr>
                <a:cxnSpLocks/>
                <a:stCxn id="36" idx="1"/>
              </p:cNvCxnSpPr>
              <p:nvPr/>
            </p:nvCxnSpPr>
            <p:spPr>
              <a:xfrm flipH="1">
                <a:off x="985763" y="5523047"/>
                <a:ext cx="1126065" cy="2529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FFD6B068-A0F8-40E4-B8B1-C9677D863A4D}"/>
                </a:ext>
              </a:extLst>
            </p:cNvPr>
            <p:cNvGrpSpPr/>
            <p:nvPr/>
          </p:nvGrpSpPr>
          <p:grpSpPr>
            <a:xfrm>
              <a:off x="4949131" y="4459417"/>
              <a:ext cx="2524658" cy="1240899"/>
              <a:chOff x="829561" y="4485445"/>
              <a:chExt cx="2524658" cy="12408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9C9AA5-8A24-4281-AE99-E54FD68AE175}"/>
                  </a:ext>
                </a:extLst>
              </p:cNvPr>
              <p:cNvSpPr/>
              <p:nvPr/>
            </p:nvSpPr>
            <p:spPr>
              <a:xfrm>
                <a:off x="2111828" y="5384547"/>
                <a:ext cx="124239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refractory gaps</a:t>
                </a:r>
              </a:p>
            </p:txBody>
          </p: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D6D397D0-5D17-4BFD-8F29-36BE10E91C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1828" y="4485445"/>
                <a:ext cx="481822" cy="103760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F7FD6A55-9A9F-4CF2-9E81-BA89CEA38986}"/>
                  </a:ext>
                </a:extLst>
              </p:cNvPr>
              <p:cNvCxnSpPr>
                <a:cxnSpLocks/>
                <a:stCxn id="53" idx="1"/>
              </p:cNvCxnSpPr>
              <p:nvPr/>
            </p:nvCxnSpPr>
            <p:spPr>
              <a:xfrm flipH="1" flipV="1">
                <a:off x="1686870" y="5138690"/>
                <a:ext cx="424958" cy="38435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avec flèche 55">
                <a:extLst>
                  <a:ext uri="{FF2B5EF4-FFF2-40B4-BE49-F238E27FC236}">
                    <a16:creationId xmlns:a16="http://schemas.microsoft.com/office/drawing/2014/main" id="{AAD0174F-57CF-4BE6-A820-9BE4771B827D}"/>
                  </a:ext>
                </a:extLst>
              </p:cNvPr>
              <p:cNvCxnSpPr>
                <a:cxnSpLocks/>
                <a:stCxn id="53" idx="1"/>
              </p:cNvCxnSpPr>
              <p:nvPr/>
            </p:nvCxnSpPr>
            <p:spPr>
              <a:xfrm flipH="1">
                <a:off x="1035045" y="5523047"/>
                <a:ext cx="1076783" cy="512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2D4E6D5B-3202-4BA8-978E-E10735860C1C}"/>
                  </a:ext>
                </a:extLst>
              </p:cNvPr>
              <p:cNvCxnSpPr>
                <a:cxnSpLocks/>
                <a:stCxn id="53" idx="1"/>
              </p:cNvCxnSpPr>
              <p:nvPr/>
            </p:nvCxnSpPr>
            <p:spPr>
              <a:xfrm flipH="1">
                <a:off x="829561" y="5523047"/>
                <a:ext cx="1282267" cy="20329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F8AF1368-3BD9-4715-B2C9-A7495489C0D5}"/>
                </a:ext>
              </a:extLst>
            </p:cNvPr>
            <p:cNvGrpSpPr/>
            <p:nvPr/>
          </p:nvGrpSpPr>
          <p:grpSpPr>
            <a:xfrm>
              <a:off x="9256651" y="5153561"/>
              <a:ext cx="2065912" cy="855038"/>
              <a:chOff x="9256651" y="5153561"/>
              <a:chExt cx="2065912" cy="855038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03434FC-6599-4E14-AAD3-1F36D62A3ABF}"/>
                  </a:ext>
                </a:extLst>
              </p:cNvPr>
              <p:cNvSpPr/>
              <p:nvPr/>
            </p:nvSpPr>
            <p:spPr>
              <a:xfrm>
                <a:off x="10080172" y="5498961"/>
                <a:ext cx="124239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refractory gaps</a:t>
                </a:r>
              </a:p>
            </p:txBody>
          </p: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BAEA1D9E-56CF-4D1F-AFEB-97D93CDF84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094188" y="5153561"/>
                <a:ext cx="190824" cy="41987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E4C0A7EB-0F9E-4E6C-9DF8-A6423830BC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56651" y="5700316"/>
                <a:ext cx="884842" cy="30828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459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ECE7D7-25ED-464C-8274-D59CC5DB01CB}"/>
              </a:ext>
            </a:extLst>
          </p:cNvPr>
          <p:cNvSpPr txBox="1"/>
          <p:nvPr/>
        </p:nvSpPr>
        <p:spPr>
          <a:xfrm>
            <a:off x="59316" y="457674"/>
            <a:ext cx="603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first attempt towards a structure interpretation of the strong </a:t>
            </a:r>
            <a:r>
              <a:rPr lang="en-US" sz="1400" dirty="0" err="1"/>
              <a:t>P</a:t>
            </a:r>
            <a:r>
              <a:rPr lang="en-US" sz="1400" baseline="-25000" dirty="0" err="1"/>
              <a:t>n</a:t>
            </a:r>
            <a:r>
              <a:rPr lang="en-US" sz="1400" dirty="0"/>
              <a:t> oscillation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82C744-3F4D-4585-AC72-7F0BDEEB82F0}"/>
              </a:ext>
            </a:extLst>
          </p:cNvPr>
          <p:cNvGrpSpPr/>
          <p:nvPr/>
        </p:nvGrpSpPr>
        <p:grpSpPr>
          <a:xfrm>
            <a:off x="171218" y="1365875"/>
            <a:ext cx="2342066" cy="4852372"/>
            <a:chOff x="171218" y="1741309"/>
            <a:chExt cx="2342066" cy="4852372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15E8607-03A5-49BB-87D5-2D8011A25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18" y="1741309"/>
              <a:ext cx="2342066" cy="3649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0A8BF32-4153-496E-AF9F-1BE555521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02" y="5367729"/>
              <a:ext cx="1287462" cy="1225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D3E94AE-9199-4E1C-B0F6-64BACB9FD8A8}"/>
                </a:ext>
              </a:extLst>
            </p:cNvPr>
            <p:cNvSpPr txBox="1"/>
            <p:nvPr/>
          </p:nvSpPr>
          <p:spPr>
            <a:xfrm>
              <a:off x="1970089" y="5437285"/>
              <a:ext cx="476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SF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2A7A1AB-1563-41FC-A016-487E64C6B2FC}"/>
                </a:ext>
              </a:extLst>
            </p:cNvPr>
            <p:cNvSpPr txBox="1"/>
            <p:nvPr/>
          </p:nvSpPr>
          <p:spPr>
            <a:xfrm>
              <a:off x="1970089" y="5764112"/>
              <a:ext cx="476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BSF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2B53C1C-C6DF-4333-A4D8-F2C67F8B5A43}"/>
                </a:ext>
              </a:extLst>
            </p:cNvPr>
            <p:cNvSpPr txBox="1"/>
            <p:nvPr/>
          </p:nvSpPr>
          <p:spPr>
            <a:xfrm>
              <a:off x="1970089" y="6148754"/>
              <a:ext cx="476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CP</a:t>
              </a:r>
            </a:p>
          </p:txBody>
        </p:sp>
      </p:grpSp>
      <p:pic>
        <p:nvPicPr>
          <p:cNvPr id="41" name="Picture 3">
            <a:extLst>
              <a:ext uri="{FF2B5EF4-FFF2-40B4-BE49-F238E27FC236}">
                <a16:creationId xmlns:a16="http://schemas.microsoft.com/office/drawing/2014/main" id="{B75BD779-E4F7-45EF-A6DA-82771EF3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09" y="765451"/>
            <a:ext cx="5650007" cy="411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31B338D4-3560-4EC2-A56B-B3EBE116082C}"/>
              </a:ext>
            </a:extLst>
          </p:cNvPr>
          <p:cNvGrpSpPr/>
          <p:nvPr/>
        </p:nvGrpSpPr>
        <p:grpSpPr>
          <a:xfrm>
            <a:off x="4881087" y="744199"/>
            <a:ext cx="781050" cy="3617357"/>
            <a:chOff x="5487145" y="1230868"/>
            <a:chExt cx="781050" cy="3617357"/>
          </a:xfrm>
        </p:grpSpPr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951A7D1E-77F5-4057-BC28-249B55657937}"/>
                </a:ext>
              </a:extLst>
            </p:cNvPr>
            <p:cNvCxnSpPr/>
            <p:nvPr/>
          </p:nvCxnSpPr>
          <p:spPr>
            <a:xfrm flipV="1">
              <a:off x="5801470" y="1600200"/>
              <a:ext cx="0" cy="324802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373D227-C054-40DD-BA23-A36816FB6653}"/>
                </a:ext>
              </a:extLst>
            </p:cNvPr>
            <p:cNvSpPr txBox="1"/>
            <p:nvPr/>
          </p:nvSpPr>
          <p:spPr>
            <a:xfrm>
              <a:off x="5487145" y="1230868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</a:t>
              </a:r>
              <a:r>
                <a:rPr lang="fr-FR" baseline="-25000" dirty="0"/>
                <a:t>n</a:t>
              </a:r>
              <a:r>
                <a:rPr lang="fr-FR" dirty="0"/>
                <a:t>(84)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27DE584-296D-4C1C-829C-5C81499C2AF4}"/>
              </a:ext>
            </a:extLst>
          </p:cNvPr>
          <p:cNvGrpSpPr/>
          <p:nvPr/>
        </p:nvGrpSpPr>
        <p:grpSpPr>
          <a:xfrm>
            <a:off x="2755176" y="3428106"/>
            <a:ext cx="5341440" cy="2858898"/>
            <a:chOff x="3361234" y="3914775"/>
            <a:chExt cx="5341440" cy="285889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475D6D1-6518-4923-BC17-00E45B5B8F2F}"/>
                </a:ext>
              </a:extLst>
            </p:cNvPr>
            <p:cNvSpPr/>
            <p:nvPr/>
          </p:nvSpPr>
          <p:spPr>
            <a:xfrm>
              <a:off x="5114924" y="3914775"/>
              <a:ext cx="866775" cy="1147076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EABDE73-F38A-49F8-A910-0B860FEBED4F}"/>
                </a:ext>
              </a:extLst>
            </p:cNvPr>
            <p:cNvSpPr txBox="1"/>
            <p:nvPr/>
          </p:nvSpPr>
          <p:spPr>
            <a:xfrm>
              <a:off x="3361234" y="5388678"/>
              <a:ext cx="5341440" cy="1384995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if this interpretation is correct : </a:t>
              </a:r>
            </a:p>
            <a:p>
              <a:r>
                <a:rPr lang="en-US" sz="1400" dirty="0">
                  <a:sym typeface="Symbol"/>
                </a:rPr>
                <a:t>-decay from high-lying (around 4.5 MeV) states in </a:t>
              </a:r>
              <a:r>
                <a:rPr lang="en-US" sz="1400" baseline="30000" dirty="0">
                  <a:sym typeface="Symbol"/>
                </a:rPr>
                <a:t>84</a:t>
              </a:r>
              <a:r>
                <a:rPr lang="en-US" sz="1400" dirty="0">
                  <a:sym typeface="Symbol"/>
                </a:rPr>
                <a:t>Ga</a:t>
              </a:r>
              <a:r>
                <a:rPr lang="en-US" sz="1400" baseline="30000" dirty="0">
                  <a:sym typeface="Symbol"/>
                </a:rPr>
                <a:t>84</a:t>
              </a:r>
              <a:r>
                <a:rPr lang="en-US" sz="1400" dirty="0">
                  <a:sym typeface="Symbol"/>
                </a:rPr>
                <a:t>Ge should be observed.</a:t>
              </a:r>
            </a:p>
            <a:p>
              <a:endParaRPr lang="en-US" sz="1400" dirty="0">
                <a:sym typeface="Symbol"/>
              </a:endParaRPr>
            </a:p>
            <a:p>
              <a:r>
                <a:rPr lang="en-US" sz="1400" dirty="0">
                  <a:sym typeface="Symbol"/>
                </a:rPr>
                <a:t>Unfortunately no large-statics data on this decay have been obtained so far…</a:t>
              </a:r>
              <a:endParaRPr lang="en-US" sz="1400" dirty="0"/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7F73D1C6-E7E8-404E-BC92-98FDB780C772}"/>
                </a:ext>
              </a:extLst>
            </p:cNvPr>
            <p:cNvCxnSpPr>
              <a:cxnSpLocks/>
              <a:stCxn id="46" idx="4"/>
              <a:endCxn id="47" idx="0"/>
            </p:cNvCxnSpPr>
            <p:nvPr/>
          </p:nvCxnSpPr>
          <p:spPr>
            <a:xfrm>
              <a:off x="5548312" y="5061851"/>
              <a:ext cx="483642" cy="32682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2" descr="D:\temporaire\TETRA\systematics82_84avecTETRAetOR.png">
            <a:extLst>
              <a:ext uri="{FF2B5EF4-FFF2-40B4-BE49-F238E27FC236}">
                <a16:creationId xmlns:a16="http://schemas.microsoft.com/office/drawing/2014/main" id="{F2EEC4E7-3E94-4744-8F77-8A1832F05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3" r="6502" b="4526"/>
          <a:stretch/>
        </p:blipFill>
        <p:spPr bwMode="auto">
          <a:xfrm>
            <a:off x="8226705" y="554522"/>
            <a:ext cx="3794077" cy="26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ABB2C-BF76-43D9-8605-6915854612CA}"/>
              </a:ext>
            </a:extLst>
          </p:cNvPr>
          <p:cNvSpPr/>
          <p:nvPr/>
        </p:nvSpPr>
        <p:spPr>
          <a:xfrm>
            <a:off x="8287277" y="3375896"/>
            <a:ext cx="36098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was quite a pioneering work !</a:t>
            </a:r>
          </a:p>
          <a:p>
            <a:r>
              <a:rPr lang="en-US" sz="1400" dirty="0"/>
              <a:t>BRIKEN data collected at HRIBF RIKEN confirm that the </a:t>
            </a:r>
            <a:r>
              <a:rPr lang="en-US" sz="1400" dirty="0" err="1"/>
              <a:t>Pn</a:t>
            </a:r>
            <a:r>
              <a:rPr lang="en-US" sz="1400" dirty="0"/>
              <a:t> oscillation extends beyond A=84 ! [PRC 108, 064307 (2023)]</a:t>
            </a:r>
          </a:p>
          <a:p>
            <a:endParaRPr lang="en-US" sz="1400" dirty="0"/>
          </a:p>
          <a:p>
            <a:r>
              <a:rPr lang="en-US" sz="1400" dirty="0"/>
              <a:t>P</a:t>
            </a:r>
            <a:r>
              <a:rPr lang="en-US" sz="1400" baseline="-25000" dirty="0"/>
              <a:t>1n</a:t>
            </a:r>
            <a:r>
              <a:rPr lang="en-US" sz="1400" dirty="0"/>
              <a:t>(</a:t>
            </a:r>
            <a:r>
              <a:rPr lang="en-US" sz="1400" baseline="30000" dirty="0"/>
              <a:t>84</a:t>
            </a:r>
            <a:r>
              <a:rPr lang="en-US" sz="1400" dirty="0"/>
              <a:t>Ga)=37.0(12)%</a:t>
            </a:r>
          </a:p>
          <a:p>
            <a:r>
              <a:rPr lang="en-US" sz="1400" dirty="0"/>
              <a:t>P</a:t>
            </a:r>
            <a:r>
              <a:rPr lang="en-US" sz="1400" baseline="-25000" dirty="0"/>
              <a:t>1n</a:t>
            </a:r>
            <a:r>
              <a:rPr lang="en-US" sz="1400" dirty="0"/>
              <a:t>(</a:t>
            </a:r>
            <a:r>
              <a:rPr lang="en-US" sz="1400" baseline="30000" dirty="0"/>
              <a:t>85</a:t>
            </a:r>
            <a:r>
              <a:rPr lang="en-US" sz="1400" dirty="0"/>
              <a:t>Ga)=76(3)%</a:t>
            </a:r>
          </a:p>
          <a:p>
            <a:r>
              <a:rPr lang="en-US" sz="1400" dirty="0"/>
              <a:t>P</a:t>
            </a:r>
            <a:r>
              <a:rPr lang="en-US" sz="1400" baseline="-25000" dirty="0"/>
              <a:t>1n</a:t>
            </a:r>
            <a:r>
              <a:rPr lang="en-US" sz="1400" dirty="0"/>
              <a:t>(</a:t>
            </a:r>
            <a:r>
              <a:rPr lang="en-US" sz="1400" baseline="30000" dirty="0"/>
              <a:t>86</a:t>
            </a:r>
            <a:r>
              <a:rPr lang="en-US" sz="1400" dirty="0"/>
              <a:t>Ga)=60(3)%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82AC40-7F96-4BD5-A32C-38932968549F}"/>
              </a:ext>
            </a:extLst>
          </p:cNvPr>
          <p:cNvSpPr txBox="1"/>
          <p:nvPr/>
        </p:nvSpPr>
        <p:spPr>
          <a:xfrm>
            <a:off x="4561384" y="780097"/>
            <a:ext cx="594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(83)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920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21187CC-EA48-41B0-868C-2C3CB006D460}"/>
              </a:ext>
            </a:extLst>
          </p:cNvPr>
          <p:cNvGrpSpPr/>
          <p:nvPr/>
        </p:nvGrpSpPr>
        <p:grpSpPr>
          <a:xfrm>
            <a:off x="343700" y="1471654"/>
            <a:ext cx="2914372" cy="2172828"/>
            <a:chOff x="2468220" y="1468823"/>
            <a:chExt cx="2914372" cy="2172828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83249B8E-6075-45FA-8895-8EE0CEB95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20" y="1468823"/>
              <a:ext cx="2897104" cy="217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4E29E23-A35D-49E7-B254-F400EEC5B2B5}"/>
                </a:ext>
              </a:extLst>
            </p:cNvPr>
            <p:cNvSpPr txBox="1"/>
            <p:nvPr/>
          </p:nvSpPr>
          <p:spPr>
            <a:xfrm>
              <a:off x="3487732" y="2232386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7CE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TETRA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3E1EA24-8FDC-4B4E-A11B-D9080D6A10FE}"/>
                </a:ext>
              </a:extLst>
            </p:cNvPr>
            <p:cNvSpPr txBox="1"/>
            <p:nvPr/>
          </p:nvSpPr>
          <p:spPr>
            <a:xfrm>
              <a:off x="4599717" y="2405512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BEDO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2A76ABB-F314-4B81-9DA5-CB627314BA47}"/>
              </a:ext>
            </a:extLst>
          </p:cNvPr>
          <p:cNvGrpSpPr/>
          <p:nvPr/>
        </p:nvGrpSpPr>
        <p:grpSpPr>
          <a:xfrm>
            <a:off x="2771732" y="717850"/>
            <a:ext cx="967755" cy="972917"/>
            <a:chOff x="1547983" y="1104537"/>
            <a:chExt cx="967755" cy="9729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9F3F46B-355A-43BB-9A1C-A74514464DE8}"/>
                </a:ext>
              </a:extLst>
            </p:cNvPr>
            <p:cNvSpPr/>
            <p:nvPr/>
          </p:nvSpPr>
          <p:spPr>
            <a:xfrm>
              <a:off x="1622526" y="1104537"/>
              <a:ext cx="893212" cy="1055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èche droite 3">
              <a:extLst>
                <a:ext uri="{FF2B5EF4-FFF2-40B4-BE49-F238E27FC236}">
                  <a16:creationId xmlns:a16="http://schemas.microsoft.com/office/drawing/2014/main" id="{838E68A0-EF06-406F-BA20-E51CB570691D}"/>
                </a:ext>
              </a:extLst>
            </p:cNvPr>
            <p:cNvSpPr/>
            <p:nvPr/>
          </p:nvSpPr>
          <p:spPr>
            <a:xfrm rot="5400000">
              <a:off x="1193867" y="1470124"/>
              <a:ext cx="961446" cy="253213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DA73BB2-6907-4B09-8E08-508B1C36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756" y="518752"/>
            <a:ext cx="2841848" cy="1446526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B93F529E-490A-4B0F-94E0-559EB0C55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"/>
          <a:stretch/>
        </p:blipFill>
        <p:spPr bwMode="auto">
          <a:xfrm>
            <a:off x="3691711" y="2622537"/>
            <a:ext cx="6326343" cy="339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B25710ED-3300-4C1F-9227-B3DCBE5EC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1"/>
          <a:stretch/>
        </p:blipFill>
        <p:spPr bwMode="auto">
          <a:xfrm>
            <a:off x="8614235" y="1113461"/>
            <a:ext cx="2470031" cy="377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93DE39B-4DE1-40C0-B873-8E406CB3B730}"/>
              </a:ext>
            </a:extLst>
          </p:cNvPr>
          <p:cNvCxnSpPr/>
          <p:nvPr/>
        </p:nvCxnSpPr>
        <p:spPr>
          <a:xfrm>
            <a:off x="8950028" y="1963091"/>
            <a:ext cx="0" cy="40475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D11CC69-5B5C-486B-A451-0B9F848288CD}"/>
              </a:ext>
            </a:extLst>
          </p:cNvPr>
          <p:cNvCxnSpPr/>
          <p:nvPr/>
        </p:nvCxnSpPr>
        <p:spPr>
          <a:xfrm>
            <a:off x="8597961" y="1937153"/>
            <a:ext cx="0" cy="40475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75AD4B6B-9FC9-4B5F-A278-626B305B9FEF}"/>
              </a:ext>
            </a:extLst>
          </p:cNvPr>
          <p:cNvSpPr txBox="1"/>
          <p:nvPr/>
        </p:nvSpPr>
        <p:spPr>
          <a:xfrm>
            <a:off x="3240804" y="5648210"/>
            <a:ext cx="6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F394F17-2778-4508-93A7-4A158666411E}"/>
              </a:ext>
            </a:extLst>
          </p:cNvPr>
          <p:cNvSpPr txBox="1"/>
          <p:nvPr/>
        </p:nvSpPr>
        <p:spPr>
          <a:xfrm>
            <a:off x="3240804" y="4903355"/>
            <a:ext cx="6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D502107-92FE-4274-A815-EE98FC549800}"/>
              </a:ext>
            </a:extLst>
          </p:cNvPr>
          <p:cNvSpPr txBox="1"/>
          <p:nvPr/>
        </p:nvSpPr>
        <p:spPr>
          <a:xfrm>
            <a:off x="3240804" y="4133224"/>
            <a:ext cx="6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53" name="Rectangle à coins arrondis 8">
            <a:extLst>
              <a:ext uri="{FF2B5EF4-FFF2-40B4-BE49-F238E27FC236}">
                <a16:creationId xmlns:a16="http://schemas.microsoft.com/office/drawing/2014/main" id="{EED3E031-7DB3-4529-AFA2-47E7D9486ED2}"/>
              </a:ext>
            </a:extLst>
          </p:cNvPr>
          <p:cNvSpPr/>
          <p:nvPr/>
        </p:nvSpPr>
        <p:spPr>
          <a:xfrm>
            <a:off x="8950028" y="4133224"/>
            <a:ext cx="355718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64">
            <a:extLst>
              <a:ext uri="{FF2B5EF4-FFF2-40B4-BE49-F238E27FC236}">
                <a16:creationId xmlns:a16="http://schemas.microsoft.com/office/drawing/2014/main" id="{31E54D43-0F8A-4BA3-B51C-3BEFEAD0B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421" y="4980299"/>
            <a:ext cx="2581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fr-FR" sz="1600" baseline="30000" dirty="0"/>
              <a:t>83</a:t>
            </a:r>
            <a:r>
              <a:rPr lang="fr-FR" altLang="fr-FR" sz="1600" dirty="0"/>
              <a:t>Ge (Z=32, N=51)</a:t>
            </a:r>
            <a:endParaRPr lang="en-US" altLang="fr-FR" sz="1600" b="1" dirty="0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AB0B474-C989-4787-96CB-98A1ED8F2D4F}"/>
              </a:ext>
            </a:extLst>
          </p:cNvPr>
          <p:cNvCxnSpPr/>
          <p:nvPr/>
        </p:nvCxnSpPr>
        <p:spPr>
          <a:xfrm flipH="1" flipV="1">
            <a:off x="9305746" y="4502556"/>
            <a:ext cx="447675" cy="4777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à coins arrondis 18">
            <a:extLst>
              <a:ext uri="{FF2B5EF4-FFF2-40B4-BE49-F238E27FC236}">
                <a16:creationId xmlns:a16="http://schemas.microsoft.com/office/drawing/2014/main" id="{8BAA543A-F298-4F0C-85F9-29BE68716879}"/>
              </a:ext>
            </a:extLst>
          </p:cNvPr>
          <p:cNvSpPr/>
          <p:nvPr/>
        </p:nvSpPr>
        <p:spPr>
          <a:xfrm>
            <a:off x="7904999" y="4136983"/>
            <a:ext cx="355718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64">
            <a:extLst>
              <a:ext uri="{FF2B5EF4-FFF2-40B4-BE49-F238E27FC236}">
                <a16:creationId xmlns:a16="http://schemas.microsoft.com/office/drawing/2014/main" id="{A55969FA-128B-4626-B4FB-551476D60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0970" y="5301976"/>
            <a:ext cx="2581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fr-FR" sz="1600" baseline="30000" dirty="0"/>
              <a:t>80</a:t>
            </a:r>
            <a:r>
              <a:rPr lang="fr-FR" altLang="fr-FR" sz="1600" dirty="0"/>
              <a:t>Ge (Z=32, N=48)</a:t>
            </a:r>
            <a:endParaRPr lang="en-US" altLang="fr-FR" sz="1600" b="1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E40A416B-C99A-43DD-A209-C5563BBA15CB}"/>
              </a:ext>
            </a:extLst>
          </p:cNvPr>
          <p:cNvCxnSpPr/>
          <p:nvPr/>
        </p:nvCxnSpPr>
        <p:spPr>
          <a:xfrm flipH="1" flipV="1">
            <a:off x="8260717" y="4506315"/>
            <a:ext cx="1500254" cy="812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43848335-16F6-4808-A1BF-94CF190FDB14}"/>
              </a:ext>
            </a:extLst>
          </p:cNvPr>
          <p:cNvSpPr txBox="1"/>
          <p:nvPr/>
        </p:nvSpPr>
        <p:spPr>
          <a:xfrm>
            <a:off x="804446" y="4184680"/>
            <a:ext cx="114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</a:t>
            </a:r>
            <a:r>
              <a:rPr lang="en-US" sz="1400" dirty="0" err="1"/>
              <a:t>Delafosse</a:t>
            </a:r>
            <a:endParaRPr lang="en-US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1B531A-DCEB-40B9-AC27-38EF46632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5"/>
          <a:stretch/>
        </p:blipFill>
        <p:spPr>
          <a:xfrm>
            <a:off x="1896818" y="3784911"/>
            <a:ext cx="1283430" cy="143529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C6495CE-E4F0-40DC-91F1-68069D69EEAF}"/>
              </a:ext>
            </a:extLst>
          </p:cNvPr>
          <p:cNvSpPr txBox="1"/>
          <p:nvPr/>
        </p:nvSpPr>
        <p:spPr>
          <a:xfrm>
            <a:off x="1930937" y="5220201"/>
            <a:ext cx="114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Gottardo</a:t>
            </a:r>
          </a:p>
        </p:txBody>
      </p:sp>
    </p:spTree>
    <p:extLst>
      <p:ext uri="{BB962C8B-B14F-4D97-AF65-F5344CB8AC3E}">
        <p14:creationId xmlns:p14="http://schemas.microsoft.com/office/powerpoint/2010/main" val="590310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02E28F1-6784-4525-A3BE-FE21CAF6282A}"/>
              </a:ext>
            </a:extLst>
          </p:cNvPr>
          <p:cNvSpPr txBox="1"/>
          <p:nvPr/>
        </p:nvSpPr>
        <p:spPr>
          <a:xfrm>
            <a:off x="59316" y="457674"/>
            <a:ext cx="6036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</a:t>
            </a:r>
            <a:r>
              <a:rPr lang="en-US" sz="1400" dirty="0"/>
              <a:t>t the beginning everything looked normal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295238D4-616A-4F20-A319-FD9D26E1331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21682"/>
          <a:stretch/>
        </p:blipFill>
        <p:spPr bwMode="auto">
          <a:xfrm>
            <a:off x="2634343" y="1467020"/>
            <a:ext cx="5421086" cy="4994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D565958D-13C4-421E-BEEE-16427ED1C4B1}"/>
              </a:ext>
            </a:extLst>
          </p:cNvPr>
          <p:cNvSpPr txBox="1"/>
          <p:nvPr/>
        </p:nvSpPr>
        <p:spPr>
          <a:xfrm>
            <a:off x="3603172" y="1120491"/>
            <a:ext cx="3156857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dirty="0">
                <a:sym typeface="Symbol"/>
              </a:rPr>
              <a:t>-gated </a:t>
            </a:r>
            <a:r>
              <a:rPr lang="en-US" dirty="0"/>
              <a:t>HP-Ge </a:t>
            </a:r>
            <a:r>
              <a:rPr lang="en-US" dirty="0">
                <a:sym typeface="Symbol"/>
              </a:rPr>
              <a:t>-</a:t>
            </a:r>
            <a:r>
              <a:rPr lang="en-US" dirty="0"/>
              <a:t>spectrum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27E7C0AC-B202-4C25-BC27-F7D4271B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20" y="2037386"/>
            <a:ext cx="4246279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Zone de texte 4">
            <a:extLst>
              <a:ext uri="{FF2B5EF4-FFF2-40B4-BE49-F238E27FC236}">
                <a16:creationId xmlns:a16="http://schemas.microsoft.com/office/drawing/2014/main" id="{828C0F64-5BEC-41CF-B343-03DD3F1C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794" y="1152461"/>
            <a:ext cx="3665206" cy="5270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ym typeface="Symbol"/>
              </a:rPr>
              <a:t>-gated </a:t>
            </a:r>
            <a:r>
              <a:rPr kumimoji="0" lang="en-US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LaBr</a:t>
            </a:r>
            <a:r>
              <a:rPr kumimoji="0" lang="en-US" altLang="fr-FR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low-energy  </a:t>
            </a:r>
            <a:r>
              <a:rPr kumimoji="0" lang="en-US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/>
              </a:rPr>
              <a:t>-</a:t>
            </a:r>
            <a:r>
              <a:rPr kumimoji="0" lang="en-US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spectrum </a:t>
            </a:r>
            <a:endParaRPr kumimoji="0" lang="en-US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Zone de texte 5">
            <a:extLst>
              <a:ext uri="{FF2B5EF4-FFF2-40B4-BE49-F238E27FC236}">
                <a16:creationId xmlns:a16="http://schemas.microsoft.com/office/drawing/2014/main" id="{B5289E4F-FEB1-42E3-B861-D0BEC12CA3F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073244" y="2221999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1348 keV 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Zone de texte 6">
            <a:extLst>
              <a:ext uri="{FF2B5EF4-FFF2-40B4-BE49-F238E27FC236}">
                <a16:creationId xmlns:a16="http://schemas.microsoft.com/office/drawing/2014/main" id="{CCBB6B54-9513-4E15-8FBA-236749D4C1B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919483" y="2930695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1238 keV 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Zone de texte 7">
            <a:extLst>
              <a:ext uri="{FF2B5EF4-FFF2-40B4-BE49-F238E27FC236}">
                <a16:creationId xmlns:a16="http://schemas.microsoft.com/office/drawing/2014/main" id="{94410963-957C-4536-8759-F99A0AEC23B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19912" y="2015620"/>
            <a:ext cx="1136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1092 keV 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Zone de texte 10">
            <a:extLst>
              <a:ext uri="{FF2B5EF4-FFF2-40B4-BE49-F238E27FC236}">
                <a16:creationId xmlns:a16="http://schemas.microsoft.com/office/drawing/2014/main" id="{70C5BEBE-8145-4DD4-BE2F-B71B14D8447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261800" y="2200674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655 keV 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12">
            <a:extLst>
              <a:ext uri="{FF2B5EF4-FFF2-40B4-BE49-F238E27FC236}">
                <a16:creationId xmlns:a16="http://schemas.microsoft.com/office/drawing/2014/main" id="{2B3B52FE-BAF4-4CAF-98DB-8384F3E06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424" y="5277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545CB8B5-2E02-41E5-8716-F1AD66659E35}"/>
              </a:ext>
            </a:extLst>
          </p:cNvPr>
          <p:cNvGrpSpPr/>
          <p:nvPr/>
        </p:nvGrpSpPr>
        <p:grpSpPr>
          <a:xfrm>
            <a:off x="6955972" y="1295342"/>
            <a:ext cx="1820180" cy="742044"/>
            <a:chOff x="4201886" y="1136422"/>
            <a:chExt cx="1820180" cy="742044"/>
          </a:xfrm>
        </p:grpSpPr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D7B96929-5F93-40EF-98CF-D6D0411FF27F}"/>
                </a:ext>
              </a:extLst>
            </p:cNvPr>
            <p:cNvCxnSpPr/>
            <p:nvPr/>
          </p:nvCxnSpPr>
          <p:spPr>
            <a:xfrm flipV="1">
              <a:off x="4201886" y="1136422"/>
              <a:ext cx="0" cy="26352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38C9E0D6-4EFD-4ECA-A5A5-B80BDAD88B5E}"/>
                </a:ext>
              </a:extLst>
            </p:cNvPr>
            <p:cNvCxnSpPr/>
            <p:nvPr/>
          </p:nvCxnSpPr>
          <p:spPr>
            <a:xfrm flipH="1">
              <a:off x="4201886" y="1136422"/>
              <a:ext cx="18201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0BED4075-EC5D-4278-8C94-4BD6D83D0236}"/>
                </a:ext>
              </a:extLst>
            </p:cNvPr>
            <p:cNvCxnSpPr/>
            <p:nvPr/>
          </p:nvCxnSpPr>
          <p:spPr>
            <a:xfrm>
              <a:off x="6022064" y="1136422"/>
              <a:ext cx="2" cy="74204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6EAA3440-A40A-45B9-811C-0F8800989AD4}"/>
              </a:ext>
            </a:extLst>
          </p:cNvPr>
          <p:cNvGrpSpPr/>
          <p:nvPr/>
        </p:nvGrpSpPr>
        <p:grpSpPr>
          <a:xfrm flipV="1">
            <a:off x="4844143" y="3424634"/>
            <a:ext cx="4444094" cy="1422177"/>
            <a:chOff x="4201886" y="1136422"/>
            <a:chExt cx="1820180" cy="1422177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C664441C-B9F2-4F57-9690-DAFFC6815785}"/>
                </a:ext>
              </a:extLst>
            </p:cNvPr>
            <p:cNvCxnSpPr/>
            <p:nvPr/>
          </p:nvCxnSpPr>
          <p:spPr>
            <a:xfrm flipV="1">
              <a:off x="4201886" y="1136422"/>
              <a:ext cx="0" cy="26352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D543E93-11CC-4361-A226-15484F9E9279}"/>
                </a:ext>
              </a:extLst>
            </p:cNvPr>
            <p:cNvCxnSpPr/>
            <p:nvPr/>
          </p:nvCxnSpPr>
          <p:spPr>
            <a:xfrm flipH="1">
              <a:off x="4201886" y="1136422"/>
              <a:ext cx="18201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1B77289A-17CF-4796-A178-7757868B402B}"/>
                </a:ext>
              </a:extLst>
            </p:cNvPr>
            <p:cNvCxnSpPr/>
            <p:nvPr/>
          </p:nvCxnSpPr>
          <p:spPr>
            <a:xfrm>
              <a:off x="6022064" y="1136422"/>
              <a:ext cx="0" cy="142217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67C0125-0246-470B-ABF4-F5C8EDA113D1}"/>
              </a:ext>
            </a:extLst>
          </p:cNvPr>
          <p:cNvGrpSpPr/>
          <p:nvPr/>
        </p:nvGrpSpPr>
        <p:grpSpPr>
          <a:xfrm flipV="1">
            <a:off x="6365873" y="3511716"/>
            <a:ext cx="3221721" cy="1422177"/>
            <a:chOff x="4201886" y="1136422"/>
            <a:chExt cx="1820180" cy="1422177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24572FC1-B6DD-4927-A23D-EE8BFEB776F2}"/>
                </a:ext>
              </a:extLst>
            </p:cNvPr>
            <p:cNvCxnSpPr/>
            <p:nvPr/>
          </p:nvCxnSpPr>
          <p:spPr>
            <a:xfrm flipV="1">
              <a:off x="4201886" y="1136422"/>
              <a:ext cx="0" cy="26352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B9EBE813-BEC6-4815-B36C-174E4FF617A2}"/>
                </a:ext>
              </a:extLst>
            </p:cNvPr>
            <p:cNvCxnSpPr/>
            <p:nvPr/>
          </p:nvCxnSpPr>
          <p:spPr>
            <a:xfrm flipH="1">
              <a:off x="4201886" y="1136422"/>
              <a:ext cx="18201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9961492E-AD56-4622-AD89-D4F499E46F49}"/>
                </a:ext>
              </a:extLst>
            </p:cNvPr>
            <p:cNvCxnSpPr/>
            <p:nvPr/>
          </p:nvCxnSpPr>
          <p:spPr>
            <a:xfrm>
              <a:off x="6022064" y="1136422"/>
              <a:ext cx="0" cy="142217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FC41818F-E241-4C40-934C-88065BA29C16}"/>
              </a:ext>
            </a:extLst>
          </p:cNvPr>
          <p:cNvSpPr txBox="1"/>
          <p:nvPr/>
        </p:nvSpPr>
        <p:spPr>
          <a:xfrm>
            <a:off x="3004457" y="853793"/>
            <a:ext cx="685801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b="1" baseline="30000" dirty="0"/>
              <a:t>83</a:t>
            </a:r>
            <a:r>
              <a:rPr lang="en-US" b="1" dirty="0"/>
              <a:t>Ge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9CCACE3E-3A05-4D8E-81CF-9E6CB932F3DF}"/>
              </a:ext>
            </a:extLst>
          </p:cNvPr>
          <p:cNvSpPr txBox="1"/>
          <p:nvPr/>
        </p:nvSpPr>
        <p:spPr>
          <a:xfrm>
            <a:off x="8526794" y="5329592"/>
            <a:ext cx="3084131" cy="81136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200" dirty="0"/>
              <a:t>data collected within the PhD program of C. Delafosse 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>
                <a:sym typeface="Symbol"/>
              </a:rPr>
              <a:t>-decay at ALTO, as a non-Yrast supplement to the </a:t>
            </a:r>
            <a:r>
              <a:rPr lang="en-US" sz="1200" dirty="0" err="1">
                <a:sym typeface="Symbol"/>
              </a:rPr>
              <a:t>AGATA+plunger+VAMOS</a:t>
            </a:r>
            <a:r>
              <a:rPr lang="en-US" sz="1200" dirty="0">
                <a:sym typeface="Symbol"/>
              </a:rPr>
              <a:t> data)</a:t>
            </a:r>
            <a:endParaRPr lang="en-US" sz="1200" dirty="0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FCE08492-8A72-4D99-ACCD-6E7D2A65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" y="937129"/>
            <a:ext cx="2548560" cy="13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40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02E28F1-6784-4525-A3BE-FE21CAF6282A}"/>
              </a:ext>
            </a:extLst>
          </p:cNvPr>
          <p:cNvSpPr txBox="1"/>
          <p:nvPr/>
        </p:nvSpPr>
        <p:spPr>
          <a:xfrm>
            <a:off x="71131" y="393900"/>
            <a:ext cx="2214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true serendipity !</a:t>
            </a:r>
          </a:p>
        </p:txBody>
      </p:sp>
      <p:sp>
        <p:nvSpPr>
          <p:cNvPr id="68" name="Rectangle 12">
            <a:extLst>
              <a:ext uri="{FF2B5EF4-FFF2-40B4-BE49-F238E27FC236}">
                <a16:creationId xmlns:a16="http://schemas.microsoft.com/office/drawing/2014/main" id="{2B3B52FE-BAF4-4CAF-98DB-8384F3E06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424" y="5277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FCE08492-8A72-4D99-ACCD-6E7D2A65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" y="937129"/>
            <a:ext cx="2548560" cy="13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gottardo\Desktop\POSTDOCLNL\seminario_PD2016\comparison_samebeta_tempo.png">
            <a:extLst>
              <a:ext uri="{FF2B5EF4-FFF2-40B4-BE49-F238E27FC236}">
                <a16:creationId xmlns:a16="http://schemas.microsoft.com/office/drawing/2014/main" id="{A4E248EF-4A5F-4676-B6B4-5D18D9D08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4" r="5847" b="5790"/>
          <a:stretch/>
        </p:blipFill>
        <p:spPr bwMode="auto">
          <a:xfrm>
            <a:off x="2477714" y="2729725"/>
            <a:ext cx="7429882" cy="37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16B26AF0-9CC8-4939-B8F8-071FD593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749" y="2396575"/>
            <a:ext cx="8448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dirty="0"/>
              <a:t>comparison of </a:t>
            </a:r>
            <a:r>
              <a:rPr lang="en-US" altLang="fr-FR" sz="1600" baseline="30000" dirty="0"/>
              <a:t>80</a:t>
            </a:r>
            <a:r>
              <a:rPr lang="en-US" altLang="fr-FR" sz="1600" dirty="0"/>
              <a:t>Ge vs </a:t>
            </a:r>
            <a:r>
              <a:rPr lang="en-US" altLang="fr-FR" sz="1600" baseline="30000" dirty="0"/>
              <a:t>83</a:t>
            </a:r>
            <a:r>
              <a:rPr lang="en-US" altLang="fr-FR" sz="1600" dirty="0"/>
              <a:t>Ge spectra (below vs above N=50) up to </a:t>
            </a:r>
            <a:r>
              <a:rPr lang="en-US" altLang="fr-FR" sz="1600" dirty="0">
                <a:latin typeface="Times New Roman"/>
                <a:cs typeface="Times New Roman"/>
              </a:rPr>
              <a:t>≈</a:t>
            </a:r>
            <a:r>
              <a:rPr lang="en-US" altLang="fr-FR" sz="1600" dirty="0"/>
              <a:t>Q</a:t>
            </a:r>
            <a:r>
              <a:rPr lang="el-GR" altLang="fr-FR" sz="1600" baseline="-25000" dirty="0"/>
              <a:t>β</a:t>
            </a:r>
            <a:endParaRPr lang="en-US" altLang="fr-FR" sz="1600" baseline="-25000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7E104D2-2FAE-4CE0-B76A-05D2A334F96C}"/>
              </a:ext>
            </a:extLst>
          </p:cNvPr>
          <p:cNvGrpSpPr/>
          <p:nvPr/>
        </p:nvGrpSpPr>
        <p:grpSpPr>
          <a:xfrm>
            <a:off x="5415666" y="4504486"/>
            <a:ext cx="2911017" cy="1175135"/>
            <a:chOff x="3805471" y="3775753"/>
            <a:chExt cx="2911017" cy="1175135"/>
          </a:xfrm>
        </p:grpSpPr>
        <p:sp>
          <p:nvSpPr>
            <p:cNvPr id="32" name="Double flèche verticale 4">
              <a:extLst>
                <a:ext uri="{FF2B5EF4-FFF2-40B4-BE49-F238E27FC236}">
                  <a16:creationId xmlns:a16="http://schemas.microsoft.com/office/drawing/2014/main" id="{A99D66BC-9129-4A11-90DE-70D8CFA86051}"/>
                </a:ext>
              </a:extLst>
            </p:cNvPr>
            <p:cNvSpPr/>
            <p:nvPr/>
          </p:nvSpPr>
          <p:spPr>
            <a:xfrm>
              <a:off x="5823856" y="3775753"/>
              <a:ext cx="326571" cy="65473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01CE3FDA-0440-4C9E-8DF7-5D6BF7517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471" y="4581556"/>
              <a:ext cx="29110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dirty="0"/>
                <a:t>one order of magnitude !</a:t>
              </a:r>
              <a:endParaRPr lang="en-US" altLang="fr-FR" baseline="-25000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E8D6CE7-392C-4706-9253-C7617B0BD405}"/>
              </a:ext>
            </a:extLst>
          </p:cNvPr>
          <p:cNvGrpSpPr/>
          <p:nvPr/>
        </p:nvGrpSpPr>
        <p:grpSpPr>
          <a:xfrm>
            <a:off x="3686175" y="602667"/>
            <a:ext cx="4946455" cy="1524392"/>
            <a:chOff x="3686175" y="602667"/>
            <a:chExt cx="4946455" cy="1524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F1B668CC-3BE8-4451-9BE8-A000645BEB47}"/>
                    </a:ext>
                  </a:extLst>
                </p:cNvPr>
                <p:cNvSpPr txBox="1"/>
                <p:nvPr/>
              </p:nvSpPr>
              <p:spPr>
                <a:xfrm>
                  <a:off x="4338442" y="1200330"/>
                  <a:ext cx="4294188" cy="9267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fr-FR" sz="160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trlPr>
                                  <a:rPr lang="fr-F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fr-FR" sz="1600" i="1" smtClean="0"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sub>
                                </m:sSub>
                              </m:sup>
                              <m:e>
                                <m:f>
                                  <m:f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 smtClean="0">
                                            <a:latin typeface="Cambria Math"/>
                                            <a:ea typeface="Cambria Math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 smtClean="0">
                                            <a:latin typeface="Cambria Math"/>
                                            <a:ea typeface="Cambria Math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</m:den>
                                </m:f>
                                <m:sSup>
                                  <m:sSup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0" i="1" smtClean="0">
                                            <a:latin typeface="Cambria Math"/>
                                          </a:rPr>
                                          <m:t>𝑀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i="1" smtClean="0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fr-FR" sz="1600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+1,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sub>
                                    </m:sSub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fr-FR" sz="1600" b="0" i="1" smtClean="0">
                                    <a:latin typeface="Cambria Math"/>
                                    <a:ea typeface="Cambria Math"/>
                                  </a:rPr>
                                  <m:t>𝑑𝐸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ctrlPr>
                                  <a:rPr lang="fr-F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r-FR" sz="16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fr-FR" sz="1600" i="1" smtClean="0"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fr-FR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0" i="1" smtClean="0">
                                            <a:latin typeface="Cambria Math"/>
                                          </a:rPr>
                                          <m:t>𝑀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i="1" smtClean="0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i="1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  <m:r>
                                      <a:rPr lang="fr-FR" sz="1600" i="1">
                                        <a:latin typeface="Cambria Math"/>
                                        <a:ea typeface="Cambria Math"/>
                                      </a:rPr>
                                      <m:t>+1,</m:t>
                                    </m:r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/>
                                            <a:ea typeface="Cambria Math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sub>
                                    </m:sSub>
                                    <m:r>
                                      <a:rPr lang="fr-FR" sz="1600" i="1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𝑑𝐸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442" y="1200330"/>
                  <a:ext cx="4294188" cy="92672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6201931A-3892-4543-AB77-419A4A9D96DF}"/>
                </a:ext>
              </a:extLst>
            </p:cNvPr>
            <p:cNvGrpSpPr/>
            <p:nvPr/>
          </p:nvGrpSpPr>
          <p:grpSpPr>
            <a:xfrm>
              <a:off x="5690215" y="643926"/>
              <a:ext cx="1340017" cy="663285"/>
              <a:chOff x="4879893" y="258822"/>
              <a:chExt cx="1340017" cy="663285"/>
            </a:xfrm>
          </p:grpSpPr>
          <p:sp>
            <p:nvSpPr>
              <p:cNvPr id="43" name="Accolade fermante 42">
                <a:extLst>
                  <a:ext uri="{FF2B5EF4-FFF2-40B4-BE49-F238E27FC236}">
                    <a16:creationId xmlns:a16="http://schemas.microsoft.com/office/drawing/2014/main" id="{974C2AA5-8B6A-4D9F-A5E4-FDF3989B4E6B}"/>
                  </a:ext>
                </a:extLst>
              </p:cNvPr>
              <p:cNvSpPr/>
              <p:nvPr/>
            </p:nvSpPr>
            <p:spPr>
              <a:xfrm rot="16200000">
                <a:off x="5450719" y="412290"/>
                <a:ext cx="198366" cy="821268"/>
              </a:xfrm>
              <a:prstGeom prst="rightBrace">
                <a:avLst>
                  <a:gd name="adj1" fmla="val 33865"/>
                  <a:gd name="adj2" fmla="val 500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BCC422F2-34B1-4A59-BAB5-A8516349CC98}"/>
                  </a:ext>
                </a:extLst>
              </p:cNvPr>
              <p:cNvSpPr txBox="1"/>
              <p:nvPr/>
            </p:nvSpPr>
            <p:spPr>
              <a:xfrm>
                <a:off x="4879893" y="258822"/>
                <a:ext cx="1340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ym typeface="Symbol"/>
                  </a:rPr>
                  <a:t>S</a:t>
                </a:r>
                <a:r>
                  <a:rPr lang="en-US" baseline="-25000" dirty="0">
                    <a:sym typeface="Symbol"/>
                  </a:rPr>
                  <a:t></a:t>
                </a:r>
                <a:endParaRPr lang="en-US" baseline="-25000" dirty="0"/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16389BD-61EC-430D-B743-707FC4C52368}"/>
                </a:ext>
              </a:extLst>
            </p:cNvPr>
            <p:cNvGrpSpPr/>
            <p:nvPr/>
          </p:nvGrpSpPr>
          <p:grpSpPr>
            <a:xfrm>
              <a:off x="6807269" y="639452"/>
              <a:ext cx="1534798" cy="667759"/>
              <a:chOff x="6112935" y="259313"/>
              <a:chExt cx="1534798" cy="667759"/>
            </a:xfrm>
          </p:grpSpPr>
          <p:sp>
            <p:nvSpPr>
              <p:cNvPr id="41" name="Accolade fermante 40">
                <a:extLst>
                  <a:ext uri="{FF2B5EF4-FFF2-40B4-BE49-F238E27FC236}">
                    <a16:creationId xmlns:a16="http://schemas.microsoft.com/office/drawing/2014/main" id="{59C9BB32-B98A-40A2-9554-C37383EFF86B}"/>
                  </a:ext>
                </a:extLst>
              </p:cNvPr>
              <p:cNvSpPr/>
              <p:nvPr/>
            </p:nvSpPr>
            <p:spPr>
              <a:xfrm rot="16200000">
                <a:off x="6743635" y="67640"/>
                <a:ext cx="228732" cy="1490131"/>
              </a:xfrm>
              <a:prstGeom prst="rightBrace">
                <a:avLst>
                  <a:gd name="adj1" fmla="val 33865"/>
                  <a:gd name="adj2" fmla="val 500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B2C63ABA-72E4-4A56-867E-AB60E5DB0221}"/>
                  </a:ext>
                </a:extLst>
              </p:cNvPr>
              <p:cNvSpPr txBox="1"/>
              <p:nvPr/>
            </p:nvSpPr>
            <p:spPr>
              <a:xfrm>
                <a:off x="6307716" y="259313"/>
                <a:ext cx="13400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ym typeface="Symbol"/>
                  </a:rPr>
                  <a:t>Fermi function</a:t>
                </a:r>
                <a:endParaRPr lang="en-US" sz="1400" baseline="-25000" dirty="0"/>
              </a:p>
            </p:txBody>
          </p:sp>
        </p:grpSp>
        <p:sp>
          <p:nvSpPr>
            <p:cNvPr id="38" name="Rectangle à coins arrondis 6">
              <a:extLst>
                <a:ext uri="{FF2B5EF4-FFF2-40B4-BE49-F238E27FC236}">
                  <a16:creationId xmlns:a16="http://schemas.microsoft.com/office/drawing/2014/main" id="{7EFFCE68-14E7-43A6-9B4B-CCA985123609}"/>
                </a:ext>
              </a:extLst>
            </p:cNvPr>
            <p:cNvSpPr/>
            <p:nvPr/>
          </p:nvSpPr>
          <p:spPr>
            <a:xfrm>
              <a:off x="5260979" y="1188977"/>
              <a:ext cx="688611" cy="535047"/>
            </a:xfrm>
            <a:prstGeom prst="roundRect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CE755EF-52EE-4711-9547-42086494AD02}"/>
                </a:ext>
              </a:extLst>
            </p:cNvPr>
            <p:cNvSpPr txBox="1"/>
            <p:nvPr/>
          </p:nvSpPr>
          <p:spPr>
            <a:xfrm>
              <a:off x="3686175" y="602667"/>
              <a:ext cx="2464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ym typeface="Symbol"/>
                </a:rPr>
                <a:t>generally taken as </a:t>
              </a:r>
              <a:r>
                <a:rPr lang="en-US" sz="1400" dirty="0">
                  <a:latin typeface="Times New Roman"/>
                  <a:cs typeface="Times New Roman"/>
                  <a:sym typeface="Symbol"/>
                </a:rPr>
                <a:t>≈1 !</a:t>
              </a:r>
              <a:endParaRPr lang="en-US" sz="1400" baseline="-25000" dirty="0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D4D8B812-0250-4ACA-8E82-8BF424B1D95B}"/>
                </a:ext>
              </a:extLst>
            </p:cNvPr>
            <p:cNvCxnSpPr>
              <a:stCxn id="39" idx="2"/>
            </p:cNvCxnSpPr>
            <p:nvPr/>
          </p:nvCxnSpPr>
          <p:spPr>
            <a:xfrm>
              <a:off x="4918301" y="910444"/>
              <a:ext cx="342678" cy="278533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69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28" name="Picture 2" descr="C:\Users\gottardo\Desktop\POSTDOCLNL\seminario_PD2016\gategamma.png">
            <a:extLst>
              <a:ext uri="{FF2B5EF4-FFF2-40B4-BE49-F238E27FC236}">
                <a16:creationId xmlns:a16="http://schemas.microsoft.com/office/drawing/2014/main" id="{8FC3597E-E1DD-4275-A6AB-C3B67CC0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81074"/>
            <a:ext cx="4267053" cy="31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E0419E8-7845-479D-96C4-859C340EC68A}"/>
              </a:ext>
            </a:extLst>
          </p:cNvPr>
          <p:cNvSpPr txBox="1"/>
          <p:nvPr/>
        </p:nvSpPr>
        <p:spPr>
          <a:xfrm>
            <a:off x="5189222" y="396300"/>
            <a:ext cx="375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Times New Roman" panose="02020603050405020304" pitchFamily="18" charset="0"/>
                <a:cs typeface="Arial"/>
              </a:rPr>
              <a:t>γ</a:t>
            </a:r>
            <a:r>
              <a:rPr lang="it-IT" sz="1400" dirty="0">
                <a:latin typeface="Times New Roman" panose="02020603050405020304" pitchFamily="18" charset="0"/>
                <a:cs typeface="Arial"/>
              </a:rPr>
              <a:t> </a:t>
            </a:r>
            <a:r>
              <a:rPr lang="it-IT" sz="1400" dirty="0">
                <a:latin typeface="Arial"/>
                <a:cs typeface="Arial"/>
              </a:rPr>
              <a:t>rays between 4.5 – 6 MeV in coincidence with </a:t>
            </a:r>
            <a:r>
              <a:rPr lang="it-IT" sz="1400" baseline="30000" dirty="0">
                <a:latin typeface="Arial"/>
                <a:cs typeface="Arial"/>
              </a:rPr>
              <a:t>83</a:t>
            </a:r>
            <a:r>
              <a:rPr lang="it-IT" sz="1400" dirty="0">
                <a:latin typeface="Arial"/>
                <a:cs typeface="Arial"/>
              </a:rPr>
              <a:t>Ge 1238 keV line </a:t>
            </a:r>
            <a:endParaRPr lang="it-IT" sz="1400" baseline="-25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07F911-885A-4A10-A66F-16A22D025674}"/>
              </a:ext>
            </a:extLst>
          </p:cNvPr>
          <p:cNvSpPr/>
          <p:nvPr/>
        </p:nvSpPr>
        <p:spPr>
          <a:xfrm>
            <a:off x="9262280" y="2542200"/>
            <a:ext cx="2929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"/>
                <a:cs typeface="Arial"/>
              </a:rPr>
              <a:t>Conclusion: </a:t>
            </a:r>
          </a:p>
          <a:p>
            <a:r>
              <a:rPr lang="it-IT" sz="1400" dirty="0">
                <a:latin typeface="Arial"/>
                <a:cs typeface="Arial"/>
              </a:rPr>
              <a:t>Low-energy states in </a:t>
            </a:r>
            <a:r>
              <a:rPr lang="it-IT" sz="1400" baseline="30000" dirty="0">
                <a:latin typeface="Arial"/>
                <a:cs typeface="Arial"/>
              </a:rPr>
              <a:t>83</a:t>
            </a:r>
            <a:r>
              <a:rPr lang="it-IT" sz="1400" dirty="0">
                <a:latin typeface="Arial"/>
                <a:cs typeface="Arial"/>
              </a:rPr>
              <a:t>Ge are fed by </a:t>
            </a:r>
            <a:r>
              <a:rPr lang="el-GR" sz="1400" dirty="0">
                <a:latin typeface="Arial"/>
                <a:cs typeface="Arial"/>
              </a:rPr>
              <a:t>β</a:t>
            </a:r>
            <a:r>
              <a:rPr lang="it-IT" sz="1400" dirty="0">
                <a:latin typeface="Arial"/>
                <a:cs typeface="Arial"/>
              </a:rPr>
              <a:t> decay </a:t>
            </a:r>
          </a:p>
          <a:p>
            <a:r>
              <a:rPr lang="it-IT" sz="1400" dirty="0">
                <a:latin typeface="Arial"/>
                <a:cs typeface="Arial"/>
              </a:rPr>
              <a:t>via the GT population of high-energy (5-7 MeV) states </a:t>
            </a:r>
          </a:p>
          <a:p>
            <a:r>
              <a:rPr lang="it-IT" sz="1400" dirty="0">
                <a:latin typeface="Arial"/>
                <a:cs typeface="Arial"/>
                <a:sym typeface="Symbol"/>
              </a:rPr>
              <a:t> descrete ?</a:t>
            </a:r>
            <a:endParaRPr lang="it-IT" sz="1400" baseline="-25000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10E6C78B-15FB-43FA-AE1E-72D6575F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45" y="981074"/>
            <a:ext cx="46450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137C296-B6D8-4A2A-B375-6D089834DE6E}"/>
              </a:ext>
            </a:extLst>
          </p:cNvPr>
          <p:cNvSpPr/>
          <p:nvPr/>
        </p:nvSpPr>
        <p:spPr>
          <a:xfrm>
            <a:off x="6980800" y="1824141"/>
            <a:ext cx="657225" cy="533027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95879DE-03CD-4183-B5FF-701D9C5E0340}"/>
              </a:ext>
            </a:extLst>
          </p:cNvPr>
          <p:cNvSpPr txBox="1"/>
          <p:nvPr/>
        </p:nvSpPr>
        <p:spPr>
          <a:xfrm>
            <a:off x="7571350" y="14361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9900"/>
                </a:solidFill>
              </a:rPr>
              <a:t>!!</a:t>
            </a:r>
          </a:p>
        </p:txBody>
      </p:sp>
      <p:pic>
        <p:nvPicPr>
          <p:cNvPr id="34" name="Picture 2" descr="D:\temporaire\articl_83GaClement\Image\LaBrgate1348.png">
            <a:extLst>
              <a:ext uri="{FF2B5EF4-FFF2-40B4-BE49-F238E27FC236}">
                <a16:creationId xmlns:a16="http://schemas.microsoft.com/office/drawing/2014/main" id="{AE5CBA95-027E-4EBF-AC8A-155D0EE8D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7991" r="7380" b="3441"/>
          <a:stretch/>
        </p:blipFill>
        <p:spPr bwMode="auto">
          <a:xfrm>
            <a:off x="5028175" y="4146190"/>
            <a:ext cx="40767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7B6782C-0600-4179-9151-9E02FFDB3BB3}"/>
              </a:ext>
            </a:extLst>
          </p:cNvPr>
          <p:cNvSpPr txBox="1"/>
          <p:nvPr/>
        </p:nvSpPr>
        <p:spPr>
          <a:xfrm>
            <a:off x="6151247" y="4371930"/>
            <a:ext cx="2953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Arial"/>
              </a:rPr>
              <a:t>LaBr3 </a:t>
            </a:r>
            <a:r>
              <a:rPr lang="fr-FR" sz="1400" dirty="0" err="1">
                <a:cs typeface="Arial"/>
              </a:rPr>
              <a:t>spectrum</a:t>
            </a:r>
            <a:endParaRPr lang="fr-FR" sz="1400" dirty="0">
              <a:cs typeface="Arial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Arial"/>
              </a:rPr>
              <a:t>γ</a:t>
            </a:r>
            <a:r>
              <a:rPr lang="it-IT" sz="1400" dirty="0">
                <a:latin typeface="Times New Roman" panose="02020603050405020304" pitchFamily="18" charset="0"/>
                <a:cs typeface="Arial"/>
              </a:rPr>
              <a:t> </a:t>
            </a:r>
            <a:r>
              <a:rPr lang="it-IT" sz="1400" dirty="0">
                <a:latin typeface="Arial"/>
                <a:cs typeface="Arial"/>
              </a:rPr>
              <a:t>rays in coincidence with </a:t>
            </a:r>
            <a:r>
              <a:rPr lang="it-IT" sz="1400" baseline="30000" dirty="0">
                <a:latin typeface="Arial"/>
                <a:cs typeface="Arial"/>
              </a:rPr>
              <a:t>82</a:t>
            </a:r>
            <a:r>
              <a:rPr lang="it-IT" sz="1400" dirty="0">
                <a:latin typeface="Arial"/>
                <a:cs typeface="Arial"/>
              </a:rPr>
              <a:t>Ge 1348 keV line (2</a:t>
            </a:r>
            <a:r>
              <a:rPr lang="it-IT" sz="1400" baseline="30000" dirty="0">
                <a:latin typeface="Arial"/>
                <a:cs typeface="Arial"/>
              </a:rPr>
              <a:t>+</a:t>
            </a:r>
            <a:r>
              <a:rPr lang="it-IT" sz="1400" dirty="0">
                <a:latin typeface="Arial"/>
                <a:cs typeface="Arial"/>
                <a:sym typeface="Symbol"/>
              </a:rPr>
              <a:t>0</a:t>
            </a:r>
            <a:r>
              <a:rPr lang="it-IT" sz="1400" baseline="30000" dirty="0">
                <a:latin typeface="Arial"/>
                <a:cs typeface="Arial"/>
                <a:sym typeface="Symbol"/>
              </a:rPr>
              <a:t>+</a:t>
            </a:r>
            <a:r>
              <a:rPr lang="it-IT" sz="1400" dirty="0">
                <a:latin typeface="Arial"/>
                <a:cs typeface="Arial"/>
                <a:sym typeface="Symbol"/>
              </a:rPr>
              <a:t>)</a:t>
            </a:r>
            <a:r>
              <a:rPr lang="it-IT" sz="1400" dirty="0">
                <a:latin typeface="Arial"/>
                <a:cs typeface="Arial"/>
              </a:rPr>
              <a:t> </a:t>
            </a:r>
            <a:endParaRPr lang="it-IT" sz="1400" baseline="-25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76A9D47-A6AE-4F2A-B397-3E962C57A65C}"/>
              </a:ext>
            </a:extLst>
          </p:cNvPr>
          <p:cNvSpPr txBox="1"/>
          <p:nvPr/>
        </p:nvSpPr>
        <p:spPr>
          <a:xfrm>
            <a:off x="71131" y="393900"/>
            <a:ext cx="298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true serendipity !</a:t>
            </a:r>
          </a:p>
          <a:p>
            <a:r>
              <a:rPr lang="en-US" sz="1600" dirty="0"/>
              <a:t>pandemonium in troubles ?</a:t>
            </a:r>
          </a:p>
        </p:txBody>
      </p:sp>
    </p:spTree>
    <p:extLst>
      <p:ext uri="{BB962C8B-B14F-4D97-AF65-F5344CB8AC3E}">
        <p14:creationId xmlns:p14="http://schemas.microsoft.com/office/powerpoint/2010/main" val="1100113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E0452B-601C-4E33-A8DA-50DC43C8C0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13" y="1306215"/>
            <a:ext cx="4702628" cy="33957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0AC5BC-B0F7-4EFE-B191-5379A24F414F}"/>
              </a:ext>
            </a:extLst>
          </p:cNvPr>
          <p:cNvSpPr/>
          <p:nvPr/>
        </p:nvSpPr>
        <p:spPr>
          <a:xfrm>
            <a:off x="2093898" y="16819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LaBr</a:t>
            </a:r>
            <a:r>
              <a:rPr lang="en-US" sz="1600" baseline="-25000" dirty="0"/>
              <a:t>3</a:t>
            </a:r>
            <a:r>
              <a:rPr lang="en-US" sz="1600" dirty="0"/>
              <a:t> de-convoluted </a:t>
            </a:r>
            <a:r>
              <a:rPr lang="en-US" sz="1600" dirty="0">
                <a:sym typeface="Symbol"/>
              </a:rPr>
              <a:t>-</a:t>
            </a:r>
            <a:r>
              <a:rPr lang="en-US" sz="1600" dirty="0"/>
              <a:t>spectrum</a:t>
            </a:r>
            <a:endParaRPr lang="fr-FR" sz="1600" dirty="0"/>
          </a:p>
          <a:p>
            <a:pPr algn="ctr"/>
            <a:r>
              <a:rPr lang="en-US" sz="1600" dirty="0"/>
              <a:t>(intensity spectrum) 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C56F070-600B-4863-83AB-511CFFA30F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63" y="1404728"/>
            <a:ext cx="4348843" cy="32972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CABD03-6864-444C-AC1B-0076DAE70B2D}"/>
              </a:ext>
            </a:extLst>
          </p:cNvPr>
          <p:cNvSpPr/>
          <p:nvPr/>
        </p:nvSpPr>
        <p:spPr>
          <a:xfrm>
            <a:off x="6780214" y="1805071"/>
            <a:ext cx="363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LaBr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 re-convoluted  spectrum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2EE08D-36FE-47F6-B80A-F5DF5B712B45}"/>
              </a:ext>
            </a:extLst>
          </p:cNvPr>
          <p:cNvSpPr/>
          <p:nvPr/>
        </p:nvSpPr>
        <p:spPr>
          <a:xfrm>
            <a:off x="7892752" y="2097459"/>
            <a:ext cx="2312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experimental </a:t>
            </a:r>
            <a:r>
              <a:rPr lang="en-US" sz="1600" dirty="0">
                <a:solidFill>
                  <a:schemeClr val="tx2"/>
                </a:solidFill>
                <a:sym typeface="Symbol"/>
              </a:rPr>
              <a:t>-</a:t>
            </a:r>
            <a:r>
              <a:rPr lang="en-US" sz="1600" dirty="0">
                <a:solidFill>
                  <a:schemeClr val="tx2"/>
                </a:solidFill>
              </a:rPr>
              <a:t>spectrum 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E284031-DADF-4641-8178-1E0A9B469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318" y="4894726"/>
            <a:ext cx="8448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dirty="0"/>
              <a:t>structures appear above the neutron threshold</a:t>
            </a:r>
            <a:endParaRPr lang="en-US" altLang="fr-FR" baseline="-25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85FAB9-CF39-4C6E-A603-823124AB651B}"/>
              </a:ext>
            </a:extLst>
          </p:cNvPr>
          <p:cNvSpPr/>
          <p:nvPr/>
        </p:nvSpPr>
        <p:spPr>
          <a:xfrm>
            <a:off x="1750318" y="5365235"/>
            <a:ext cx="8175178" cy="661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16(4) % of the β decay strength above n-threshold and followed by </a:t>
            </a: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-emission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β-n branching measured with TETRA= 85(4)%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5C867F-5FFF-4D80-81A5-D2B789A500A5}"/>
              </a:ext>
            </a:extLst>
          </p:cNvPr>
          <p:cNvSpPr txBox="1"/>
          <p:nvPr/>
        </p:nvSpPr>
        <p:spPr>
          <a:xfrm>
            <a:off x="71131" y="393900"/>
            <a:ext cx="298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true serendipity !</a:t>
            </a:r>
          </a:p>
          <a:p>
            <a:r>
              <a:rPr lang="en-US" sz="1600" dirty="0"/>
              <a:t>pandemonium unveiled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B55699-83BB-41A7-A086-B4F5E543DFF6}"/>
              </a:ext>
            </a:extLst>
          </p:cNvPr>
          <p:cNvSpPr/>
          <p:nvPr/>
        </p:nvSpPr>
        <p:spPr>
          <a:xfrm>
            <a:off x="1868501" y="1022482"/>
            <a:ext cx="8697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Response function + energy linearity of LaBr3 detector fully characterized up to 11 MeV </a:t>
            </a:r>
          </a:p>
          <a:p>
            <a:pPr algn="ctr"/>
            <a:r>
              <a:rPr lang="en-US" sz="1400" dirty="0"/>
              <a:t>using </a:t>
            </a:r>
            <a:r>
              <a:rPr lang="en-US" sz="1400" baseline="30000" dirty="0"/>
              <a:t>27</a:t>
            </a:r>
            <a:r>
              <a:rPr lang="en-US" sz="1400" dirty="0"/>
              <a:t>Al(</a:t>
            </a:r>
            <a:r>
              <a:rPr lang="en-US" sz="1400" dirty="0" err="1"/>
              <a:t>p,γ</a:t>
            </a:r>
            <a:r>
              <a:rPr lang="en-US" sz="1400" dirty="0"/>
              <a:t>)</a:t>
            </a:r>
            <a:r>
              <a:rPr lang="en-US" sz="1400" baseline="30000" dirty="0"/>
              <a:t>28</a:t>
            </a:r>
            <a:r>
              <a:rPr lang="en-US" sz="1400" dirty="0"/>
              <a:t>Si reaction at the ARAMIS accelerator (</a:t>
            </a:r>
            <a:r>
              <a:rPr lang="fr-FR" sz="1400" dirty="0"/>
              <a:t>CSNSM in Orsay)</a:t>
            </a:r>
          </a:p>
        </p:txBody>
      </p:sp>
    </p:spTree>
    <p:extLst>
      <p:ext uri="{BB962C8B-B14F-4D97-AF65-F5344CB8AC3E}">
        <p14:creationId xmlns:p14="http://schemas.microsoft.com/office/powerpoint/2010/main" val="2182898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5C867F-5FFF-4D80-81A5-D2B789A500A5}"/>
              </a:ext>
            </a:extLst>
          </p:cNvPr>
          <p:cNvSpPr txBox="1"/>
          <p:nvPr/>
        </p:nvSpPr>
        <p:spPr>
          <a:xfrm>
            <a:off x="113926" y="515916"/>
            <a:ext cx="369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Strongly competing n/</a:t>
            </a:r>
            <a:r>
              <a:rPr lang="en-US" sz="1600" dirty="0">
                <a:sym typeface="Symbol" panose="05050102010706020507" pitchFamily="18" charset="2"/>
              </a:rPr>
              <a:t></a:t>
            </a:r>
            <a:r>
              <a:rPr lang="en-US" sz="1600" dirty="0"/>
              <a:t>-decays of states lying far above the neutron threshold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70A7C00-232C-4D37-ABFD-7EC2541C746B}"/>
              </a:ext>
            </a:extLst>
          </p:cNvPr>
          <p:cNvGrpSpPr/>
          <p:nvPr/>
        </p:nvGrpSpPr>
        <p:grpSpPr>
          <a:xfrm>
            <a:off x="26471" y="1365161"/>
            <a:ext cx="3781580" cy="2575210"/>
            <a:chOff x="-40815" y="501885"/>
            <a:chExt cx="3781580" cy="25752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E2DA2D-1AD7-4E12-B7EB-C31BDEEDDFB5}"/>
                </a:ext>
              </a:extLst>
            </p:cNvPr>
            <p:cNvSpPr/>
            <p:nvPr/>
          </p:nvSpPr>
          <p:spPr>
            <a:xfrm>
              <a:off x="46640" y="501885"/>
              <a:ext cx="309200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ym typeface="Symbol"/>
                </a:rPr>
                <a:t>from  population:</a:t>
              </a:r>
            </a:p>
            <a:p>
              <a:r>
                <a:rPr lang="en-US" sz="1400" dirty="0">
                  <a:sym typeface="Symbol"/>
                </a:rPr>
                <a:t>the record was held by </a:t>
              </a:r>
              <a:r>
                <a:rPr lang="en-US" sz="1400" baseline="30000" dirty="0">
                  <a:sym typeface="Symbol"/>
                </a:rPr>
                <a:t>70</a:t>
              </a:r>
              <a:r>
                <a:rPr lang="en-US" sz="1400" dirty="0">
                  <a:sym typeface="Symbol"/>
                </a:rPr>
                <a:t>Co</a:t>
              </a:r>
              <a:r>
                <a:rPr lang="en-US" sz="1400" baseline="30000" dirty="0">
                  <a:sym typeface="Symbol"/>
                </a:rPr>
                <a:t>70</a:t>
              </a:r>
              <a:r>
                <a:rPr lang="en-US" sz="1400" dirty="0">
                  <a:sym typeface="Symbol"/>
                </a:rPr>
                <a:t>Ni</a:t>
              </a:r>
            </a:p>
            <a:p>
              <a:r>
                <a:rPr lang="en-US" sz="1400" dirty="0"/>
                <a:t>A. </a:t>
              </a:r>
              <a:r>
                <a:rPr lang="en-US" sz="1400" dirty="0" err="1"/>
                <a:t>Spyrou</a:t>
              </a:r>
              <a:r>
                <a:rPr lang="en-US" sz="1400" dirty="0"/>
                <a:t> et al. PRL 117, 142701 (2016)</a:t>
              </a:r>
            </a:p>
          </p:txBody>
        </p: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75346A72-4614-44C8-B770-577FD1F0A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15" y="1240549"/>
              <a:ext cx="3781580" cy="183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F646CBB-F018-46C1-85F8-028E4A039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630" y="1734493"/>
            <a:ext cx="4911392" cy="3988895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9EC6644C-0485-4151-9B63-BE5B9F133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1"/>
          <a:stretch/>
        </p:blipFill>
        <p:spPr bwMode="auto">
          <a:xfrm>
            <a:off x="9391719" y="1365161"/>
            <a:ext cx="2470031" cy="377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à coins arrondis 8">
            <a:extLst>
              <a:ext uri="{FF2B5EF4-FFF2-40B4-BE49-F238E27FC236}">
                <a16:creationId xmlns:a16="http://schemas.microsoft.com/office/drawing/2014/main" id="{7CE8ECD0-CF20-46A4-AB53-CBC7E3048DE6}"/>
              </a:ext>
            </a:extLst>
          </p:cNvPr>
          <p:cNvSpPr/>
          <p:nvPr/>
        </p:nvSpPr>
        <p:spPr>
          <a:xfrm>
            <a:off x="9727512" y="4384924"/>
            <a:ext cx="355718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8">
            <a:extLst>
              <a:ext uri="{FF2B5EF4-FFF2-40B4-BE49-F238E27FC236}">
                <a16:creationId xmlns:a16="http://schemas.microsoft.com/office/drawing/2014/main" id="{468BF779-33B2-4CF2-AB9B-0D2D6C7CB6E9}"/>
              </a:ext>
            </a:extLst>
          </p:cNvPr>
          <p:cNvSpPr/>
          <p:nvPr/>
        </p:nvSpPr>
        <p:spPr>
          <a:xfrm>
            <a:off x="9727512" y="2875233"/>
            <a:ext cx="355718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AE924C-0D99-42EE-8BC4-2DD54A024A8B}"/>
              </a:ext>
            </a:extLst>
          </p:cNvPr>
          <p:cNvSpPr/>
          <p:nvPr/>
        </p:nvSpPr>
        <p:spPr>
          <a:xfrm>
            <a:off x="7635451" y="5833700"/>
            <a:ext cx="4437808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cs typeface="Arial" pitchFamily="34" charset="0"/>
              </a:rPr>
              <a:t>→ one needs very strong B(E1) to compete with neutron emission at this altitude – what can it be ?</a:t>
            </a:r>
          </a:p>
        </p:txBody>
      </p:sp>
    </p:spTree>
    <p:extLst>
      <p:ext uri="{BB962C8B-B14F-4D97-AF65-F5344CB8AC3E}">
        <p14:creationId xmlns:p14="http://schemas.microsoft.com/office/powerpoint/2010/main" val="366995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4ADADA-8CDD-4CF9-880C-460EFD0581A3}"/>
              </a:ext>
            </a:extLst>
          </p:cNvPr>
          <p:cNvSpPr/>
          <p:nvPr/>
        </p:nvSpPr>
        <p:spPr>
          <a:xfrm>
            <a:off x="5289476" y="4085192"/>
            <a:ext cx="6235774" cy="2163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02C4BEE8-190C-4B6B-95FC-7B419AEC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770" y="4213858"/>
            <a:ext cx="2463257" cy="138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3FF485-C833-4ED8-BC87-A55533646476}"/>
              </a:ext>
            </a:extLst>
          </p:cNvPr>
          <p:cNvSpPr txBox="1"/>
          <p:nvPr/>
        </p:nvSpPr>
        <p:spPr>
          <a:xfrm>
            <a:off x="343051" y="5222347"/>
            <a:ext cx="71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L. Al </a:t>
            </a:r>
            <a:r>
              <a:rPr lang="fr-FR" sz="1200" dirty="0" err="1">
                <a:solidFill>
                  <a:schemeClr val="bg1"/>
                </a:solidFill>
              </a:rPr>
              <a:t>Ayoubi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AF4CAB1B-820F-4A49-9A2B-49CA801DB5D9}"/>
              </a:ext>
            </a:extLst>
          </p:cNvPr>
          <p:cNvSpPr txBox="1"/>
          <p:nvPr/>
        </p:nvSpPr>
        <p:spPr>
          <a:xfrm>
            <a:off x="1286656" y="5314679"/>
            <a:ext cx="718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Io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CC15ED4-9EAC-4104-AD75-FA947C3EE1D1}"/>
              </a:ext>
            </a:extLst>
          </p:cNvPr>
          <p:cNvGrpSpPr/>
          <p:nvPr/>
        </p:nvGrpSpPr>
        <p:grpSpPr>
          <a:xfrm>
            <a:off x="343700" y="1471654"/>
            <a:ext cx="2914372" cy="2172828"/>
            <a:chOff x="2468220" y="1468823"/>
            <a:chExt cx="2914372" cy="2172828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A25E7BFC-6399-4726-A54E-E508FE0CC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20" y="1468823"/>
              <a:ext cx="2897104" cy="217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E688084D-829A-4BFF-81D7-5925D042C4FF}"/>
                </a:ext>
              </a:extLst>
            </p:cNvPr>
            <p:cNvSpPr txBox="1"/>
            <p:nvPr/>
          </p:nvSpPr>
          <p:spPr>
            <a:xfrm>
              <a:off x="3487732" y="2232386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7CE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TETRA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A0A28D5-F6CE-46F1-A701-1F7719207DBB}"/>
                </a:ext>
              </a:extLst>
            </p:cNvPr>
            <p:cNvSpPr txBox="1"/>
            <p:nvPr/>
          </p:nvSpPr>
          <p:spPr>
            <a:xfrm>
              <a:off x="4599717" y="2405512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BEDO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18C50015-9381-490D-9EE4-84A93060DEFD}"/>
              </a:ext>
            </a:extLst>
          </p:cNvPr>
          <p:cNvGrpSpPr/>
          <p:nvPr/>
        </p:nvGrpSpPr>
        <p:grpSpPr>
          <a:xfrm>
            <a:off x="2771732" y="717850"/>
            <a:ext cx="967755" cy="972917"/>
            <a:chOff x="1547983" y="1104537"/>
            <a:chExt cx="967755" cy="97291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866E4E6-9D4A-40A6-A897-6CE0B9962150}"/>
                </a:ext>
              </a:extLst>
            </p:cNvPr>
            <p:cNvSpPr/>
            <p:nvPr/>
          </p:nvSpPr>
          <p:spPr>
            <a:xfrm>
              <a:off x="1622526" y="1104537"/>
              <a:ext cx="893212" cy="1055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èche droite 3">
              <a:extLst>
                <a:ext uri="{FF2B5EF4-FFF2-40B4-BE49-F238E27FC236}">
                  <a16:creationId xmlns:a16="http://schemas.microsoft.com/office/drawing/2014/main" id="{E2B554D4-478D-40EE-96A1-37A7DFB29DD3}"/>
                </a:ext>
              </a:extLst>
            </p:cNvPr>
            <p:cNvSpPr/>
            <p:nvPr/>
          </p:nvSpPr>
          <p:spPr>
            <a:xfrm rot="5400000">
              <a:off x="1193867" y="1470124"/>
              <a:ext cx="961446" cy="253213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2" name="Picture 2" descr="parys.jpg">
            <a:extLst>
              <a:ext uri="{FF2B5EF4-FFF2-40B4-BE49-F238E27FC236}">
                <a16:creationId xmlns:a16="http://schemas.microsoft.com/office/drawing/2014/main" id="{94B86682-8798-47BE-9517-95B4A0D8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06" y="823416"/>
            <a:ext cx="852485" cy="3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74F16243-31FE-4149-927A-1889241EEDE1}"/>
              </a:ext>
            </a:extLst>
          </p:cNvPr>
          <p:cNvSpPr txBox="1"/>
          <p:nvPr/>
        </p:nvSpPr>
        <p:spPr>
          <a:xfrm>
            <a:off x="113927" y="515916"/>
            <a:ext cx="281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(seriously) strengthening BEDO’s measurement system</a:t>
            </a: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5ED47076-14A8-49DE-B698-7AE95991AAC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-1000"/>
            <a:alphaModFix/>
          </a:blip>
          <a:srcRect/>
          <a:stretch>
            <a:fillRect/>
          </a:stretch>
        </p:blipFill>
        <p:spPr>
          <a:xfrm rot="5400000">
            <a:off x="3218752" y="935130"/>
            <a:ext cx="2552741" cy="1511272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26649C-70B1-4D39-96F8-C99EAA1E21DD}"/>
              </a:ext>
            </a:extLst>
          </p:cNvPr>
          <p:cNvSpPr txBox="1"/>
          <p:nvPr/>
        </p:nvSpPr>
        <p:spPr>
          <a:xfrm>
            <a:off x="5289476" y="535520"/>
            <a:ext cx="675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 PARIS clusters</a:t>
            </a:r>
            <a:endParaRPr lang="en-US" sz="12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7282F6D-3A74-40F2-9833-1630D9616D6C}"/>
              </a:ext>
            </a:extLst>
          </p:cNvPr>
          <p:cNvCxnSpPr>
            <a:stCxn id="8" idx="1"/>
          </p:cNvCxnSpPr>
          <p:nvPr/>
        </p:nvCxnSpPr>
        <p:spPr>
          <a:xfrm flipH="1">
            <a:off x="4701581" y="766353"/>
            <a:ext cx="587895" cy="38520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AAB082-6B76-43A5-AEDA-333B57714405}"/>
              </a:ext>
            </a:extLst>
          </p:cNvPr>
          <p:cNvCxnSpPr>
            <a:cxnSpLocks/>
          </p:cNvCxnSpPr>
          <p:nvPr/>
        </p:nvCxnSpPr>
        <p:spPr>
          <a:xfrm flipH="1">
            <a:off x="4869547" y="1632475"/>
            <a:ext cx="6417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2DF73CDD-82DE-4319-A8A7-CF6BFAF0E1A8}"/>
              </a:ext>
            </a:extLst>
          </p:cNvPr>
          <p:cNvSpPr txBox="1"/>
          <p:nvPr/>
        </p:nvSpPr>
        <p:spPr>
          <a:xfrm>
            <a:off x="5199273" y="1447809"/>
            <a:ext cx="67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beam</a:t>
            </a:r>
            <a:r>
              <a:rPr lang="fr-FR" sz="900" dirty="0"/>
              <a:t> direction</a:t>
            </a:r>
            <a:endParaRPr lang="en-US" sz="900" dirty="0"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7601C606-7CF5-45F7-9A66-3A540A7368B2}"/>
              </a:ext>
            </a:extLst>
          </p:cNvPr>
          <p:cNvSpPr txBox="1"/>
          <p:nvPr/>
        </p:nvSpPr>
        <p:spPr>
          <a:xfrm>
            <a:off x="5289476" y="1948237"/>
            <a:ext cx="80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HPGe</a:t>
            </a:r>
            <a:r>
              <a:rPr lang="fr-FR" sz="1200" dirty="0"/>
              <a:t> </a:t>
            </a:r>
            <a:endParaRPr lang="en-US" sz="1200" dirty="0"/>
          </a:p>
          <a:p>
            <a:r>
              <a:rPr lang="fr-FR" sz="1200" dirty="0"/>
              <a:t>1 CLOVER</a:t>
            </a:r>
          </a:p>
          <a:p>
            <a:r>
              <a:rPr lang="fr-FR" sz="1200" dirty="0"/>
              <a:t>1 Coax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A35E0957-DED9-40CC-AD84-60DE1EEDCCBC}"/>
              </a:ext>
            </a:extLst>
          </p:cNvPr>
          <p:cNvCxnSpPr>
            <a:cxnSpLocks/>
            <a:stCxn id="95" idx="1"/>
          </p:cNvCxnSpPr>
          <p:nvPr/>
        </p:nvCxnSpPr>
        <p:spPr>
          <a:xfrm flipH="1" flipV="1">
            <a:off x="4611378" y="2022425"/>
            <a:ext cx="678098" cy="24897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id="{C4136B36-5B28-4D3E-8042-2FB94D34C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717" y="4085192"/>
            <a:ext cx="640486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works have inspired further studies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term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"doorway decay"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gradually gaining traction in the literature to describe what could very well be a new facet of radioactivity—or at the very least, the end of the dominance of the nuclear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Pandemonium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concept.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en-US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recent VANDLE results 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latin typeface="Arial" panose="020B0604020202020204" pitchFamily="34" charset="0"/>
              </a:rPr>
              <a:t>Heideman</a:t>
            </a:r>
            <a:r>
              <a:rPr lang="en-US" altLang="en-US" sz="1400" dirty="0">
                <a:latin typeface="Arial" panose="020B0604020202020204" pitchFamily="34" charset="0"/>
              </a:rPr>
              <a:t> et al PRC 108, 024311 (2023)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400" dirty="0">
                <a:latin typeface="Arial" panose="020B0604020202020204" pitchFamily="34" charset="0"/>
              </a:rPr>
              <a:t>‘</a:t>
            </a:r>
            <a:r>
              <a:rPr lang="en-US" altLang="en-US" sz="1400" dirty="0">
                <a:latin typeface="Arial" panose="020B0604020202020204" pitchFamily="34" charset="0"/>
              </a:rPr>
              <a:t>Evidence of </a:t>
            </a:r>
            <a:r>
              <a:rPr lang="en-US" altLang="en-US" sz="1400" dirty="0" err="1">
                <a:latin typeface="Arial" panose="020B0604020202020204" pitchFamily="34" charset="0"/>
              </a:rPr>
              <a:t>nonstatistical</a:t>
            </a:r>
            <a:r>
              <a:rPr lang="en-US" altLang="en-US" sz="1400" dirty="0">
                <a:latin typeface="Arial" panose="020B0604020202020204" pitchFamily="34" charset="0"/>
              </a:rPr>
              <a:t> neutron emission following β decay near doubly magic </a:t>
            </a:r>
            <a:r>
              <a:rPr lang="en-US" altLang="en-US" sz="1400" baseline="30000" dirty="0">
                <a:latin typeface="Arial" panose="020B0604020202020204" pitchFamily="34" charset="0"/>
              </a:rPr>
              <a:t>132</a:t>
            </a:r>
            <a:r>
              <a:rPr lang="en-US" altLang="en-US" sz="1400" dirty="0">
                <a:latin typeface="Arial" panose="020B0604020202020204" pitchFamily="34" charset="0"/>
              </a:rPr>
              <a:t>Sn’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DABE15-D768-44B3-A552-08A208A71FF2}"/>
              </a:ext>
            </a:extLst>
          </p:cNvPr>
          <p:cNvSpPr/>
          <p:nvPr/>
        </p:nvSpPr>
        <p:spPr>
          <a:xfrm>
            <a:off x="6268732" y="458575"/>
            <a:ext cx="2675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R. Li et al. PRC 111, 034303 (2025)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8C9EEF3-8E5C-47CB-A29F-35BFF11E02F8}"/>
              </a:ext>
            </a:extLst>
          </p:cNvPr>
          <p:cNvSpPr txBox="1"/>
          <p:nvPr/>
        </p:nvSpPr>
        <p:spPr>
          <a:xfrm>
            <a:off x="1848083" y="3789646"/>
            <a:ext cx="3351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Lama Al </a:t>
            </a:r>
            <a:r>
              <a:rPr lang="en-US" sz="1400" dirty="0" err="1"/>
              <a:t>Ayoubi</a:t>
            </a:r>
            <a:r>
              <a:rPr lang="en-US" sz="1400" dirty="0"/>
              <a:t> and Ren Li’s PhD works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FF3567-BB48-4C22-9E4E-F9FB1386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906" y="823416"/>
            <a:ext cx="5636725" cy="26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C27B8B6-532C-436D-9C4B-9932BFA6B257}"/>
              </a:ext>
            </a:extLst>
          </p:cNvPr>
          <p:cNvSpPr/>
          <p:nvPr/>
        </p:nvSpPr>
        <p:spPr>
          <a:xfrm>
            <a:off x="5289476" y="4085192"/>
            <a:ext cx="6235774" cy="2163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structure nearby and above the neutron separation threshold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CC15ED4-9EAC-4104-AD75-FA947C3EE1D1}"/>
              </a:ext>
            </a:extLst>
          </p:cNvPr>
          <p:cNvGrpSpPr/>
          <p:nvPr/>
        </p:nvGrpSpPr>
        <p:grpSpPr>
          <a:xfrm>
            <a:off x="343700" y="1471654"/>
            <a:ext cx="2914372" cy="2172828"/>
            <a:chOff x="2468220" y="1468823"/>
            <a:chExt cx="2914372" cy="2172828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A25E7BFC-6399-4726-A54E-E508FE0CC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20" y="1468823"/>
              <a:ext cx="2897104" cy="217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E688084D-829A-4BFF-81D7-5925D042C4FF}"/>
                </a:ext>
              </a:extLst>
            </p:cNvPr>
            <p:cNvSpPr txBox="1"/>
            <p:nvPr/>
          </p:nvSpPr>
          <p:spPr>
            <a:xfrm>
              <a:off x="3487732" y="2232386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7CE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TETRA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A0A28D5-F6CE-46F1-A701-1F7719207DBB}"/>
                </a:ext>
              </a:extLst>
            </p:cNvPr>
            <p:cNvSpPr txBox="1"/>
            <p:nvPr/>
          </p:nvSpPr>
          <p:spPr>
            <a:xfrm>
              <a:off x="4599717" y="2405512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BEDO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18C50015-9381-490D-9EE4-84A93060DEFD}"/>
              </a:ext>
            </a:extLst>
          </p:cNvPr>
          <p:cNvGrpSpPr/>
          <p:nvPr/>
        </p:nvGrpSpPr>
        <p:grpSpPr>
          <a:xfrm>
            <a:off x="2771732" y="717850"/>
            <a:ext cx="967755" cy="972917"/>
            <a:chOff x="1547983" y="1104537"/>
            <a:chExt cx="967755" cy="97291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866E4E6-9D4A-40A6-A897-6CE0B9962150}"/>
                </a:ext>
              </a:extLst>
            </p:cNvPr>
            <p:cNvSpPr/>
            <p:nvPr/>
          </p:nvSpPr>
          <p:spPr>
            <a:xfrm>
              <a:off x="1622526" y="1104537"/>
              <a:ext cx="893212" cy="1055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èche droite 3">
              <a:extLst>
                <a:ext uri="{FF2B5EF4-FFF2-40B4-BE49-F238E27FC236}">
                  <a16:creationId xmlns:a16="http://schemas.microsoft.com/office/drawing/2014/main" id="{E2B554D4-478D-40EE-96A1-37A7DFB29DD3}"/>
                </a:ext>
              </a:extLst>
            </p:cNvPr>
            <p:cNvSpPr/>
            <p:nvPr/>
          </p:nvSpPr>
          <p:spPr>
            <a:xfrm rot="5400000">
              <a:off x="1193867" y="1470124"/>
              <a:ext cx="961446" cy="253213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74F16243-31FE-4149-927A-1889241EEDE1}"/>
              </a:ext>
            </a:extLst>
          </p:cNvPr>
          <p:cNvSpPr txBox="1"/>
          <p:nvPr/>
        </p:nvSpPr>
        <p:spPr>
          <a:xfrm>
            <a:off x="113926" y="515916"/>
            <a:ext cx="3126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(seriously) strengthening BEDO’s measurement system with</a:t>
            </a:r>
          </a:p>
          <a:p>
            <a:r>
              <a:rPr lang="fr-FR" sz="1400" dirty="0"/>
              <a:t>M</a:t>
            </a:r>
            <a:r>
              <a:rPr lang="en-US" sz="1400" dirty="0"/>
              <a:t>ONSTER</a:t>
            </a:r>
          </a:p>
          <a:p>
            <a:r>
              <a:rPr lang="fr-FR" sz="1400" dirty="0"/>
              <a:t>(</a:t>
            </a:r>
            <a:r>
              <a:rPr lang="en-US" sz="1400" dirty="0"/>
              <a:t>time-of-flight neutron spectrometer)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136B36-5B28-4D3E-8042-2FB94D34C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717" y="4085192"/>
            <a:ext cx="640486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works have inspired further studies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term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"doorway decay"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gradually gaining traction in the literature to describe what could very well be a new facet of radioactivity—or at the very least, the end of the dominance of the nuclear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Pandemonium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concept.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en-US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recent VANDLE results 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latin typeface="Arial" panose="020B0604020202020204" pitchFamily="34" charset="0"/>
              </a:rPr>
              <a:t>Heideman</a:t>
            </a:r>
            <a:r>
              <a:rPr lang="en-US" altLang="en-US" sz="1400" dirty="0">
                <a:latin typeface="Arial" panose="020B0604020202020204" pitchFamily="34" charset="0"/>
              </a:rPr>
              <a:t> et al PRC 108, 024311 (2023)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400" dirty="0">
                <a:latin typeface="Arial" panose="020B0604020202020204" pitchFamily="34" charset="0"/>
              </a:rPr>
              <a:t>‘</a:t>
            </a:r>
            <a:r>
              <a:rPr lang="en-US" altLang="en-US" sz="1400" dirty="0">
                <a:latin typeface="Arial" panose="020B0604020202020204" pitchFamily="34" charset="0"/>
              </a:rPr>
              <a:t>Evidence of </a:t>
            </a:r>
            <a:r>
              <a:rPr lang="en-US" altLang="en-US" sz="1400" dirty="0" err="1">
                <a:latin typeface="Arial" panose="020B0604020202020204" pitchFamily="34" charset="0"/>
              </a:rPr>
              <a:t>nonstatistical</a:t>
            </a:r>
            <a:r>
              <a:rPr lang="en-US" altLang="en-US" sz="1400" dirty="0">
                <a:latin typeface="Arial" panose="020B0604020202020204" pitchFamily="34" charset="0"/>
              </a:rPr>
              <a:t> neutron emission following β decay near doubly magic </a:t>
            </a:r>
            <a:r>
              <a:rPr lang="en-US" altLang="en-US" sz="1400" baseline="30000" dirty="0">
                <a:latin typeface="Arial" panose="020B0604020202020204" pitchFamily="34" charset="0"/>
              </a:rPr>
              <a:t>132</a:t>
            </a:r>
            <a:r>
              <a:rPr lang="en-US" altLang="en-US" sz="1400" dirty="0">
                <a:latin typeface="Arial" panose="020B0604020202020204" pitchFamily="34" charset="0"/>
              </a:rPr>
              <a:t>Sn’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8C9EEF3-8E5C-47CB-A29F-35BFF11E02F8}"/>
              </a:ext>
            </a:extLst>
          </p:cNvPr>
          <p:cNvSpPr txBox="1"/>
          <p:nvPr/>
        </p:nvSpPr>
        <p:spPr>
          <a:xfrm>
            <a:off x="9190930" y="3288780"/>
            <a:ext cx="281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Emile </a:t>
            </a:r>
            <a:r>
              <a:rPr lang="en-US" sz="1400" dirty="0" err="1"/>
              <a:t>Cantacuzene’s</a:t>
            </a:r>
            <a:r>
              <a:rPr lang="en-US" sz="1400" dirty="0"/>
              <a:t> PhD works</a:t>
            </a:r>
          </a:p>
          <a:p>
            <a:r>
              <a:rPr lang="fr-FR" sz="1400" dirty="0"/>
              <a:t>part of L</a:t>
            </a:r>
            <a:r>
              <a:rPr lang="en-US" sz="1400" dirty="0" err="1"/>
              <a:t>eo</a:t>
            </a:r>
            <a:r>
              <a:rPr lang="en-US" sz="1400" dirty="0"/>
              <a:t> </a:t>
            </a:r>
            <a:r>
              <a:rPr lang="en-US" sz="1400" dirty="0" err="1"/>
              <a:t>Plagnol’s</a:t>
            </a:r>
            <a:r>
              <a:rPr lang="en-US" sz="1400" dirty="0"/>
              <a:t> post-doc work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27EB48-834C-4A41-BA0D-AAB355FB0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54" y="369332"/>
            <a:ext cx="6195896" cy="2861729"/>
          </a:xfrm>
          <a:prstGeom prst="rect">
            <a:avLst/>
          </a:prstGeom>
        </p:spPr>
      </p:pic>
      <p:pic>
        <p:nvPicPr>
          <p:cNvPr id="9" name="VID-20250131-WA0007">
            <a:hlinkClick r:id="" action="ppaction://media"/>
            <a:extLst>
              <a:ext uri="{FF2B5EF4-FFF2-40B4-BE49-F238E27FC236}">
                <a16:creationId xmlns:a16="http://schemas.microsoft.com/office/drawing/2014/main" id="{A6B18915-9F74-42C4-8261-9F076C14C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7931" y="449229"/>
            <a:ext cx="1529652" cy="27205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8F71682-871A-4C1D-AB65-608C41873ED9}"/>
              </a:ext>
            </a:extLst>
          </p:cNvPr>
          <p:cNvSpPr txBox="1"/>
          <p:nvPr/>
        </p:nvSpPr>
        <p:spPr>
          <a:xfrm>
            <a:off x="5342717" y="3502767"/>
            <a:ext cx="315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experiment took place last month</a:t>
            </a:r>
          </a:p>
          <a:p>
            <a:r>
              <a:rPr lang="en-US" sz="1400" dirty="0"/>
              <a:t>to be continued…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E7717FE-D914-4A68-8FF9-7D74AC524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17" y="3812000"/>
            <a:ext cx="4583788" cy="25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58906C-2DEA-49D7-B33E-064A797C6861}"/>
              </a:ext>
            </a:extLst>
          </p:cNvPr>
          <p:cNvGrpSpPr/>
          <p:nvPr/>
        </p:nvGrpSpPr>
        <p:grpSpPr>
          <a:xfrm>
            <a:off x="1029225" y="259337"/>
            <a:ext cx="10840963" cy="6339326"/>
            <a:chOff x="675518" y="228599"/>
            <a:chExt cx="10840963" cy="633932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A34DB2-12EF-4600-A2D2-DC825C21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18" y="290074"/>
              <a:ext cx="10840963" cy="627785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587936-3803-446D-BD4E-BE40D00B407D}"/>
                </a:ext>
              </a:extLst>
            </p:cNvPr>
            <p:cNvSpPr/>
            <p:nvPr/>
          </p:nvSpPr>
          <p:spPr>
            <a:xfrm>
              <a:off x="9696450" y="2914650"/>
              <a:ext cx="1820031" cy="356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7909F4-5D4F-4649-8365-1ADCF8F7BC0A}"/>
                </a:ext>
              </a:extLst>
            </p:cNvPr>
            <p:cNvSpPr/>
            <p:nvPr/>
          </p:nvSpPr>
          <p:spPr>
            <a:xfrm>
              <a:off x="1047750" y="228599"/>
              <a:ext cx="5314950" cy="97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physics avenues with ALTO beams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7572F7-F545-487C-8E81-B9897C72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12" y="605823"/>
            <a:ext cx="6555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l-GR" dirty="0"/>
              <a:t>β</a:t>
            </a:r>
            <a:r>
              <a:rPr lang="en-US" dirty="0"/>
              <a:t>-delayed spectroscopy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20" name="ZoneTexte 18">
            <a:extLst>
              <a:ext uri="{FF2B5EF4-FFF2-40B4-BE49-F238E27FC236}">
                <a16:creationId xmlns:a16="http://schemas.microsoft.com/office/drawing/2014/main" id="{8CB7D2E9-B47F-462F-9C4D-DA93BD96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71" y="1211646"/>
            <a:ext cx="4172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structure nearby and above the neutron separation threshold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558730-940A-472F-AB93-1C5135A6E21E}"/>
              </a:ext>
            </a:extLst>
          </p:cNvPr>
          <p:cNvSpPr/>
          <p:nvPr/>
        </p:nvSpPr>
        <p:spPr>
          <a:xfrm>
            <a:off x="4483619" y="4572416"/>
            <a:ext cx="742950" cy="828675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98E0E5C-021E-4AD2-8CEE-48686517CA63}"/>
              </a:ext>
            </a:extLst>
          </p:cNvPr>
          <p:cNvSpPr/>
          <p:nvPr/>
        </p:nvSpPr>
        <p:spPr>
          <a:xfrm>
            <a:off x="6953249" y="301466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9C0B2CC-D0DD-4B99-92D8-BB543111DEED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271942" y="2370654"/>
            <a:ext cx="2681307" cy="828675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73EA3E3-803A-461E-9E0A-16E7FE4C50B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505075" y="2653698"/>
            <a:ext cx="2087347" cy="2040075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ZoneTexte 18">
            <a:extLst>
              <a:ext uri="{FF2B5EF4-FFF2-40B4-BE49-F238E27FC236}">
                <a16:creationId xmlns:a16="http://schemas.microsoft.com/office/drawing/2014/main" id="{26686C32-AE00-4586-B7F3-C5DD10A4A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71" y="2190576"/>
            <a:ext cx="268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large Q</a:t>
            </a:r>
            <a:r>
              <a:rPr lang="en-US" sz="1600" baseline="-25000" dirty="0"/>
              <a:t>βn</a:t>
            </a:r>
            <a:r>
              <a:rPr lang="en-US" sz="1600" dirty="0"/>
              <a:t> windows and marked shell effects</a:t>
            </a:r>
          </a:p>
        </p:txBody>
      </p:sp>
      <p:sp>
        <p:nvSpPr>
          <p:cNvPr id="26" name="ZoneTexte 18">
            <a:extLst>
              <a:ext uri="{FF2B5EF4-FFF2-40B4-BE49-F238E27FC236}">
                <a16:creationId xmlns:a16="http://schemas.microsoft.com/office/drawing/2014/main" id="{4AE1BF82-DDD4-4D27-95DF-B3C556722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96" y="1782432"/>
            <a:ext cx="26813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very small Q</a:t>
            </a:r>
            <a:r>
              <a:rPr lang="en-US" sz="1600" baseline="-25000" dirty="0"/>
              <a:t>βn</a:t>
            </a:r>
            <a:r>
              <a:rPr lang="en-US" sz="1600" dirty="0"/>
              <a:t> windows and threshold effects</a:t>
            </a:r>
          </a:p>
        </p:txBody>
      </p:sp>
    </p:spTree>
    <p:extLst>
      <p:ext uri="{BB962C8B-B14F-4D97-AF65-F5344CB8AC3E}">
        <p14:creationId xmlns:p14="http://schemas.microsoft.com/office/powerpoint/2010/main" val="228840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Low-energy RIBs at ALTO (in the global landscape)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9E47D-C4BD-4B93-83B7-E7925CD9658F}"/>
              </a:ext>
            </a:extLst>
          </p:cNvPr>
          <p:cNvSpPr/>
          <p:nvPr/>
        </p:nvSpPr>
        <p:spPr>
          <a:xfrm>
            <a:off x="4794543" y="5238906"/>
            <a:ext cx="8325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Fatima H. Garcia (SFU) presentation at Winter Nuclear and Particle Physics Conference (Feb 2025) 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9DAA2BC1-EF2B-4E9B-9C09-BC3E9E36583C}"/>
              </a:ext>
            </a:extLst>
          </p:cNvPr>
          <p:cNvGrpSpPr/>
          <p:nvPr/>
        </p:nvGrpSpPr>
        <p:grpSpPr>
          <a:xfrm>
            <a:off x="0" y="433871"/>
            <a:ext cx="5920071" cy="3563363"/>
            <a:chOff x="3993965" y="915640"/>
            <a:chExt cx="3872518" cy="2473407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CF6CC33B-523F-4B00-9FA1-FCCD2F66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3965" y="915640"/>
              <a:ext cx="3872518" cy="224621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DD1DDDB-4C24-4E27-ADA2-F7E616C3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0514" y="3161853"/>
              <a:ext cx="790972" cy="227194"/>
            </a:xfrm>
            <a:prstGeom prst="rect">
              <a:avLst/>
            </a:prstGeom>
          </p:spPr>
        </p:pic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DEE97580-8455-434C-B69E-A8693A4E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3871"/>
            <a:ext cx="5938409" cy="346756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35E453-AEB0-4097-A36B-79C26B2A595D}"/>
              </a:ext>
            </a:extLst>
          </p:cNvPr>
          <p:cNvSpPr/>
          <p:nvPr/>
        </p:nvSpPr>
        <p:spPr>
          <a:xfrm rot="2653204">
            <a:off x="1472292" y="2413951"/>
            <a:ext cx="1279071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29C3E0A-C45B-47CC-B267-1547ABF38B9B}"/>
              </a:ext>
            </a:extLst>
          </p:cNvPr>
          <p:cNvCxnSpPr/>
          <p:nvPr/>
        </p:nvCxnSpPr>
        <p:spPr>
          <a:xfrm>
            <a:off x="1077685" y="2383128"/>
            <a:ext cx="8817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DFFDC289-AC09-4C69-9EEB-1AA0C6BB3354}"/>
              </a:ext>
            </a:extLst>
          </p:cNvPr>
          <p:cNvSpPr txBox="1"/>
          <p:nvPr/>
        </p:nvSpPr>
        <p:spPr>
          <a:xfrm>
            <a:off x="553810" y="2136260"/>
            <a:ext cx="3116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Rb (surface ionization)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ADC42D2-5BE0-4B22-91AD-A4785F536D1E}"/>
              </a:ext>
            </a:extLst>
          </p:cNvPr>
          <p:cNvSpPr txBox="1"/>
          <p:nvPr/>
        </p:nvSpPr>
        <p:spPr>
          <a:xfrm rot="2682021">
            <a:off x="1413984" y="1757717"/>
            <a:ext cx="72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A=80</a:t>
            </a:r>
            <a:endParaRPr lang="en-US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861547E-3D47-4384-A03C-C69C653CED4F}"/>
              </a:ext>
            </a:extLst>
          </p:cNvPr>
          <p:cNvSpPr/>
          <p:nvPr/>
        </p:nvSpPr>
        <p:spPr>
          <a:xfrm>
            <a:off x="2214825" y="2529290"/>
            <a:ext cx="98997" cy="95250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C6DC0EC-82E2-46B2-9888-D83270C1CDDF}"/>
              </a:ext>
            </a:extLst>
          </p:cNvPr>
          <p:cNvSpPr txBox="1"/>
          <p:nvPr/>
        </p:nvSpPr>
        <p:spPr>
          <a:xfrm>
            <a:off x="2228848" y="2383320"/>
            <a:ext cx="568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baseline="30000" dirty="0"/>
              <a:t>80</a:t>
            </a:r>
            <a:r>
              <a:rPr lang="fr-FR" sz="1200" b="1" dirty="0"/>
              <a:t>Ga</a:t>
            </a:r>
            <a:endParaRPr lang="en-US" sz="1200" b="1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32DB3DC-5FA6-43B2-B01D-77A37D31308E}"/>
              </a:ext>
            </a:extLst>
          </p:cNvPr>
          <p:cNvSpPr/>
          <p:nvPr/>
        </p:nvSpPr>
        <p:spPr>
          <a:xfrm rot="2653204">
            <a:off x="7312932" y="2383820"/>
            <a:ext cx="1279071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9A1AF97-98E7-48EC-B773-8895F3E889C8}"/>
              </a:ext>
            </a:extLst>
          </p:cNvPr>
          <p:cNvCxnSpPr/>
          <p:nvPr/>
        </p:nvCxnSpPr>
        <p:spPr>
          <a:xfrm>
            <a:off x="6918325" y="2352997"/>
            <a:ext cx="8817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1C9AF5D8-569A-4291-91A1-934CE621728E}"/>
              </a:ext>
            </a:extLst>
          </p:cNvPr>
          <p:cNvSpPr txBox="1"/>
          <p:nvPr/>
        </p:nvSpPr>
        <p:spPr>
          <a:xfrm>
            <a:off x="6596444" y="2114292"/>
            <a:ext cx="3116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trike="sngStrike" dirty="0" err="1"/>
              <a:t>Rb</a:t>
            </a:r>
            <a:r>
              <a:rPr lang="en-US" sz="1200" strike="sngStrike" dirty="0"/>
              <a:t> (surface ionization)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8CE72CE-1624-43BE-9DDA-0CDF1DB5E8E5}"/>
              </a:ext>
            </a:extLst>
          </p:cNvPr>
          <p:cNvSpPr txBox="1"/>
          <p:nvPr/>
        </p:nvSpPr>
        <p:spPr>
          <a:xfrm rot="2682021">
            <a:off x="7254624" y="1727586"/>
            <a:ext cx="72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A=80</a:t>
            </a:r>
            <a:endParaRPr lang="en-US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3A2BF44-05A5-430E-B0EF-035E2D8C361D}"/>
              </a:ext>
            </a:extLst>
          </p:cNvPr>
          <p:cNvSpPr/>
          <p:nvPr/>
        </p:nvSpPr>
        <p:spPr>
          <a:xfrm>
            <a:off x="8055465" y="2499159"/>
            <a:ext cx="98997" cy="95250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8FD506E-8D4F-4360-A562-79918FAA93BB}"/>
              </a:ext>
            </a:extLst>
          </p:cNvPr>
          <p:cNvSpPr txBox="1"/>
          <p:nvPr/>
        </p:nvSpPr>
        <p:spPr>
          <a:xfrm>
            <a:off x="8069488" y="2353189"/>
            <a:ext cx="568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baseline="30000" dirty="0"/>
              <a:t>80</a:t>
            </a:r>
            <a:r>
              <a:rPr lang="fr-FR" sz="1200" b="1" dirty="0"/>
              <a:t>Ga</a:t>
            </a:r>
            <a:endParaRPr lang="en-US" sz="12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45AC4C-E662-42BC-B4C8-EE02AECE0B7B}"/>
              </a:ext>
            </a:extLst>
          </p:cNvPr>
          <p:cNvSpPr/>
          <p:nvPr/>
        </p:nvSpPr>
        <p:spPr>
          <a:xfrm>
            <a:off x="2111827" y="3004457"/>
            <a:ext cx="366195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C7A5689-32C2-4F57-AE44-140FA691768A}"/>
              </a:ext>
            </a:extLst>
          </p:cNvPr>
          <p:cNvSpPr/>
          <p:nvPr/>
        </p:nvSpPr>
        <p:spPr>
          <a:xfrm>
            <a:off x="8008811" y="2966569"/>
            <a:ext cx="327268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5ABF360-EAD9-4401-9597-54BABE5EF0A8}"/>
              </a:ext>
            </a:extLst>
          </p:cNvPr>
          <p:cNvSpPr/>
          <p:nvPr/>
        </p:nvSpPr>
        <p:spPr>
          <a:xfrm>
            <a:off x="2719245" y="2978050"/>
            <a:ext cx="4150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 (500 MeV) induced fission </a:t>
            </a:r>
            <a:endParaRPr lang="en-US" sz="1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1A7466E-3B9C-4542-B5DD-B359099C11DE}"/>
              </a:ext>
            </a:extLst>
          </p:cNvPr>
          <p:cNvSpPr/>
          <p:nvPr/>
        </p:nvSpPr>
        <p:spPr>
          <a:xfrm>
            <a:off x="9065204" y="2869085"/>
            <a:ext cx="1794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photofission</a:t>
            </a:r>
            <a:r>
              <a:rPr lang="en-US" dirty="0"/>
              <a:t> </a:t>
            </a:r>
            <a:endParaRPr lang="en-US" sz="12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45F78C7-1EB9-4B9A-B293-19B309E72566}"/>
              </a:ext>
            </a:extLst>
          </p:cNvPr>
          <p:cNvSpPr txBox="1"/>
          <p:nvPr/>
        </p:nvSpPr>
        <p:spPr>
          <a:xfrm>
            <a:off x="3566478" y="3980613"/>
            <a:ext cx="505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</a:t>
            </a:r>
            <a:r>
              <a:rPr lang="en-US" baseline="30000" dirty="0"/>
              <a:t>80</a:t>
            </a:r>
            <a:r>
              <a:rPr lang="en-US" dirty="0"/>
              <a:t>Ga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baseline="30000" dirty="0"/>
              <a:t>80</a:t>
            </a:r>
            <a:r>
              <a:rPr lang="en-US" dirty="0"/>
              <a:t>Ge decay-spectroscopy study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D84FC1F-C3DA-4B1D-A60F-22513806A073}"/>
              </a:ext>
            </a:extLst>
          </p:cNvPr>
          <p:cNvSpPr txBox="1"/>
          <p:nvPr/>
        </p:nvSpPr>
        <p:spPr>
          <a:xfrm>
            <a:off x="0" y="4354162"/>
            <a:ext cx="10327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ALTO</a:t>
            </a:r>
            <a:r>
              <a:rPr lang="fr-FR" sz="1400" dirty="0"/>
              <a:t>: PRC 87, 054307 (2013)		</a:t>
            </a:r>
            <a:r>
              <a:rPr lang="fr-FR" sz="1400" baseline="30000" dirty="0"/>
              <a:t>80</a:t>
            </a:r>
            <a:r>
              <a:rPr lang="fr-FR" sz="1400" dirty="0"/>
              <a:t>Ga </a:t>
            </a:r>
            <a:r>
              <a:rPr lang="fr-FR" sz="1400" dirty="0" err="1"/>
              <a:t>yield</a:t>
            </a:r>
            <a:r>
              <a:rPr lang="fr-FR" sz="1400" dirty="0"/>
              <a:t> </a:t>
            </a:r>
            <a:r>
              <a:rPr lang="fr-FR" sz="1400" dirty="0">
                <a:sym typeface="Symbol" panose="05050102010706020507" pitchFamily="18" charset="2"/>
              </a:rPr>
              <a:t>10</a:t>
            </a:r>
            <a:r>
              <a:rPr lang="fr-FR" sz="1400" baseline="30000" dirty="0">
                <a:sym typeface="Symbol" panose="05050102010706020507" pitchFamily="18" charset="2"/>
              </a:rPr>
              <a:t>4</a:t>
            </a:r>
            <a:r>
              <a:rPr lang="fr-FR" sz="1400" dirty="0">
                <a:sym typeface="Symbol" panose="05050102010706020507" pitchFamily="18" charset="2"/>
              </a:rPr>
              <a:t> pps ; 0% </a:t>
            </a:r>
            <a:r>
              <a:rPr lang="fr-FR" sz="1400" baseline="30000" dirty="0">
                <a:sym typeface="Symbol" panose="05050102010706020507" pitchFamily="18" charset="2"/>
              </a:rPr>
              <a:t>80</a:t>
            </a:r>
            <a:r>
              <a:rPr lang="fr-FR" sz="1400" dirty="0">
                <a:sym typeface="Symbol" panose="05050102010706020507" pitchFamily="18" charset="2"/>
              </a:rPr>
              <a:t>Rb contaminant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ALTO</a:t>
            </a:r>
            <a:r>
              <a:rPr lang="fr-FR" sz="1400" dirty="0"/>
              <a:t>: PRL 118 182501 (2016) 		</a:t>
            </a:r>
            <a:r>
              <a:rPr lang="fr-FR" sz="1400" baseline="30000" dirty="0"/>
              <a:t>80</a:t>
            </a:r>
            <a:r>
              <a:rPr lang="fr-FR" sz="1400" dirty="0"/>
              <a:t>Ga </a:t>
            </a:r>
            <a:r>
              <a:rPr lang="fr-FR" sz="1400" dirty="0" err="1"/>
              <a:t>yield</a:t>
            </a:r>
            <a:r>
              <a:rPr lang="fr-FR" sz="1400" dirty="0"/>
              <a:t> </a:t>
            </a:r>
            <a:r>
              <a:rPr lang="fr-FR" sz="1400" dirty="0">
                <a:sym typeface="Symbol" panose="05050102010706020507" pitchFamily="18" charset="2"/>
              </a:rPr>
              <a:t>10</a:t>
            </a:r>
            <a:r>
              <a:rPr lang="fr-FR" sz="1400" baseline="30000" dirty="0">
                <a:sym typeface="Symbol" panose="05050102010706020507" pitchFamily="18" charset="2"/>
              </a:rPr>
              <a:t>4</a:t>
            </a:r>
            <a:r>
              <a:rPr lang="fr-FR" sz="1400" dirty="0">
                <a:sym typeface="Symbol" panose="05050102010706020507" pitchFamily="18" charset="2"/>
              </a:rPr>
              <a:t> pps ; 0% </a:t>
            </a:r>
            <a:r>
              <a:rPr lang="fr-FR" sz="1400" baseline="30000" dirty="0">
                <a:sym typeface="Symbol" panose="05050102010706020507" pitchFamily="18" charset="2"/>
              </a:rPr>
              <a:t>80</a:t>
            </a:r>
            <a:r>
              <a:rPr lang="fr-FR" sz="1400" dirty="0">
                <a:sym typeface="Symbol" panose="05050102010706020507" pitchFamily="18" charset="2"/>
              </a:rPr>
              <a:t>Rb contaminant</a:t>
            </a:r>
            <a:r>
              <a:rPr lang="fr-FR" sz="1400" dirty="0"/>
              <a:t> </a:t>
            </a:r>
            <a:r>
              <a:rPr lang="it-IT" sz="1400" dirty="0"/>
              <a:t>ϵ</a:t>
            </a:r>
            <a:r>
              <a:rPr lang="it-IT" sz="1400" baseline="-25000" dirty="0">
                <a:sym typeface="Symbol" panose="05050102010706020507" pitchFamily="18" charset="2"/>
              </a:rPr>
              <a:t></a:t>
            </a:r>
            <a:r>
              <a:rPr lang="it-IT" sz="1400" dirty="0"/>
              <a:t>(1.3 MeV): 0.7% ; 1 Si(Li)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ISAC/TRIUMF </a:t>
            </a:r>
            <a:r>
              <a:rPr lang="fr-FR" sz="1400" dirty="0"/>
              <a:t>: PRL 125, 172501 (2020)	</a:t>
            </a:r>
            <a:r>
              <a:rPr lang="fr-FR" sz="1400" baseline="30000" dirty="0"/>
              <a:t>80</a:t>
            </a:r>
            <a:r>
              <a:rPr lang="fr-FR" sz="1400" dirty="0"/>
              <a:t>Ga </a:t>
            </a:r>
            <a:r>
              <a:rPr lang="fr-FR" sz="1400" dirty="0" err="1"/>
              <a:t>yield</a:t>
            </a:r>
            <a:r>
              <a:rPr lang="fr-FR" sz="1400" dirty="0"/>
              <a:t> </a:t>
            </a:r>
            <a:r>
              <a:rPr lang="fr-FR" sz="1400" dirty="0">
                <a:sym typeface="Symbol" panose="05050102010706020507" pitchFamily="18" charset="2"/>
              </a:rPr>
              <a:t>10</a:t>
            </a:r>
            <a:r>
              <a:rPr lang="fr-FR" sz="1400" baseline="30000" dirty="0">
                <a:sym typeface="Symbol" panose="05050102010706020507" pitchFamily="18" charset="2"/>
              </a:rPr>
              <a:t>4</a:t>
            </a:r>
            <a:r>
              <a:rPr lang="fr-FR" sz="1400" dirty="0">
                <a:sym typeface="Symbol" panose="05050102010706020507" pitchFamily="18" charset="2"/>
              </a:rPr>
              <a:t> pps ; </a:t>
            </a:r>
            <a:r>
              <a:rPr lang="fr-FR" sz="1400" b="1" dirty="0">
                <a:solidFill>
                  <a:srgbClr val="FF0000"/>
                </a:solidFill>
                <a:sym typeface="Symbol" panose="05050102010706020507" pitchFamily="18" charset="2"/>
              </a:rPr>
              <a:t>78% </a:t>
            </a:r>
            <a:r>
              <a:rPr lang="fr-FR" sz="1400" b="1" baseline="30000" dirty="0">
                <a:solidFill>
                  <a:srgbClr val="FF0000"/>
                </a:solidFill>
                <a:sym typeface="Symbol" panose="05050102010706020507" pitchFamily="18" charset="2"/>
              </a:rPr>
              <a:t>80</a:t>
            </a:r>
            <a:r>
              <a:rPr lang="fr-FR" sz="1400" b="1" dirty="0">
                <a:solidFill>
                  <a:srgbClr val="FF0000"/>
                </a:solidFill>
                <a:sym typeface="Symbol" panose="05050102010706020507" pitchFamily="18" charset="2"/>
              </a:rPr>
              <a:t>Rb contaminant*</a:t>
            </a:r>
            <a:r>
              <a:rPr lang="fr-FR" sz="1400" dirty="0">
                <a:sym typeface="Symbol" panose="05050102010706020507" pitchFamily="18" charset="2"/>
              </a:rPr>
              <a:t>; </a:t>
            </a:r>
            <a:r>
              <a:rPr lang="it-IT" sz="1400" dirty="0"/>
              <a:t>ϵ</a:t>
            </a:r>
            <a:r>
              <a:rPr lang="it-IT" sz="1400" baseline="-25000" dirty="0">
                <a:sym typeface="Symbol" panose="05050102010706020507" pitchFamily="18" charset="2"/>
              </a:rPr>
              <a:t></a:t>
            </a:r>
            <a:r>
              <a:rPr lang="it-IT" sz="1400" dirty="0"/>
              <a:t>(1.3 MeV): 8% ; 5 Si(Li)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r>
              <a:rPr lang="fr-FR" sz="1400" b="1" dirty="0"/>
              <a:t>ALTO</a:t>
            </a:r>
            <a:r>
              <a:rPr lang="fr-FR" sz="1400" dirty="0"/>
              <a:t>: PRC 111, 034303 (2025) 		</a:t>
            </a:r>
            <a:r>
              <a:rPr lang="fr-FR" sz="1400" baseline="30000" dirty="0"/>
              <a:t>80</a:t>
            </a:r>
            <a:r>
              <a:rPr lang="fr-FR" sz="1400" dirty="0"/>
              <a:t>Ga </a:t>
            </a:r>
            <a:r>
              <a:rPr lang="fr-FR" sz="1400" dirty="0" err="1"/>
              <a:t>yield</a:t>
            </a:r>
            <a:r>
              <a:rPr lang="fr-FR" sz="1400" dirty="0"/>
              <a:t> </a:t>
            </a:r>
            <a:r>
              <a:rPr lang="fr-FR" sz="1400" dirty="0">
                <a:sym typeface="Symbol" panose="05050102010706020507" pitchFamily="18" charset="2"/>
              </a:rPr>
              <a:t>10</a:t>
            </a:r>
            <a:r>
              <a:rPr lang="fr-FR" sz="1400" baseline="30000" dirty="0">
                <a:sym typeface="Symbol" panose="05050102010706020507" pitchFamily="18" charset="2"/>
              </a:rPr>
              <a:t>4</a:t>
            </a:r>
            <a:r>
              <a:rPr lang="fr-FR" sz="1400" dirty="0">
                <a:sym typeface="Symbol" panose="05050102010706020507" pitchFamily="18" charset="2"/>
              </a:rPr>
              <a:t> pps ; 0% </a:t>
            </a:r>
            <a:r>
              <a:rPr lang="fr-FR" sz="1400" baseline="30000" dirty="0">
                <a:sym typeface="Symbol" panose="05050102010706020507" pitchFamily="18" charset="2"/>
              </a:rPr>
              <a:t>80</a:t>
            </a:r>
            <a:r>
              <a:rPr lang="fr-FR" sz="1400" dirty="0">
                <a:sym typeface="Symbol" panose="05050102010706020507" pitchFamily="18" charset="2"/>
              </a:rPr>
              <a:t>Rb contaminant</a:t>
            </a:r>
            <a:endParaRPr lang="en-US" sz="1400" dirty="0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1BE7CDC1-7B05-45AD-A2E9-9CC28C10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958" y="381937"/>
            <a:ext cx="3284940" cy="2147354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B03D30EC-F6B8-400A-B0D4-0B76F0E8A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519" y="407997"/>
            <a:ext cx="2892149" cy="1998682"/>
          </a:xfrm>
          <a:prstGeom prst="rect">
            <a:avLst/>
          </a:prstGeom>
        </p:spPr>
      </p:pic>
      <p:sp>
        <p:nvSpPr>
          <p:cNvPr id="77" name="Ellipse 76">
            <a:extLst>
              <a:ext uri="{FF2B5EF4-FFF2-40B4-BE49-F238E27FC236}">
                <a16:creationId xmlns:a16="http://schemas.microsoft.com/office/drawing/2014/main" id="{376FD91F-96C9-4F2E-A4CA-20381E138096}"/>
              </a:ext>
            </a:extLst>
          </p:cNvPr>
          <p:cNvSpPr/>
          <p:nvPr/>
        </p:nvSpPr>
        <p:spPr>
          <a:xfrm>
            <a:off x="3705957" y="474573"/>
            <a:ext cx="423015" cy="98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725726AC-34D3-4803-8A92-298D2653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171" y="5630072"/>
            <a:ext cx="448461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C681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quality of an ISOL facility is determined by :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diversity of the beams,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their purity,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the availability of instrumentation suited to the physics program, enabling access to a consistent set of observables.</a:t>
            </a:r>
          </a:p>
        </p:txBody>
      </p:sp>
    </p:spTree>
    <p:extLst>
      <p:ext uri="{BB962C8B-B14F-4D97-AF65-F5344CB8AC3E}">
        <p14:creationId xmlns:p14="http://schemas.microsoft.com/office/powerpoint/2010/main" val="24287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E0 strength measurement and the investigation of shape coexistence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6E0545A-5EAF-46A9-AE48-33C87133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558770"/>
            <a:ext cx="7258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0745BED5-7A6F-4925-950A-0601B4CF5279}"/>
              </a:ext>
            </a:extLst>
          </p:cNvPr>
          <p:cNvGrpSpPr/>
          <p:nvPr/>
        </p:nvGrpSpPr>
        <p:grpSpPr>
          <a:xfrm>
            <a:off x="3033713" y="2497108"/>
            <a:ext cx="4343401" cy="247648"/>
            <a:chOff x="1509713" y="2881313"/>
            <a:chExt cx="4343401" cy="247648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CF58C8C6-086B-4403-8004-AD969BB9A411}"/>
                </a:ext>
              </a:extLst>
            </p:cNvPr>
            <p:cNvCxnSpPr>
              <a:endCxn id="28" idx="6"/>
            </p:cNvCxnSpPr>
            <p:nvPr/>
          </p:nvCxnSpPr>
          <p:spPr>
            <a:xfrm flipH="1" flipV="1">
              <a:off x="1776414" y="3005137"/>
              <a:ext cx="4076700" cy="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0879981-29C4-4E52-887D-9DD0BB1CBECB}"/>
                </a:ext>
              </a:extLst>
            </p:cNvPr>
            <p:cNvSpPr/>
            <p:nvPr/>
          </p:nvSpPr>
          <p:spPr>
            <a:xfrm>
              <a:off x="1509713" y="2881313"/>
              <a:ext cx="266701" cy="2476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04CA825-9221-423D-B587-7802127336B5}"/>
              </a:ext>
            </a:extLst>
          </p:cNvPr>
          <p:cNvGrpSpPr/>
          <p:nvPr/>
        </p:nvGrpSpPr>
        <p:grpSpPr>
          <a:xfrm>
            <a:off x="5512593" y="2358995"/>
            <a:ext cx="266701" cy="2831786"/>
            <a:chOff x="3978133" y="2401168"/>
            <a:chExt cx="266701" cy="2831786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AA54CEE-0C30-4576-9FC9-E8961B351F6E}"/>
                </a:ext>
              </a:extLst>
            </p:cNvPr>
            <p:cNvCxnSpPr/>
            <p:nvPr/>
          </p:nvCxnSpPr>
          <p:spPr>
            <a:xfrm flipH="1">
              <a:off x="4107672" y="2401168"/>
              <a:ext cx="4288" cy="258413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1D0C32F-B4D5-4FF4-B4E4-FE473B39C6FF}"/>
                </a:ext>
              </a:extLst>
            </p:cNvPr>
            <p:cNvSpPr/>
            <p:nvPr/>
          </p:nvSpPr>
          <p:spPr>
            <a:xfrm>
              <a:off x="3978133" y="4985306"/>
              <a:ext cx="266701" cy="24764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Ellipse 33">
            <a:extLst>
              <a:ext uri="{FF2B5EF4-FFF2-40B4-BE49-F238E27FC236}">
                <a16:creationId xmlns:a16="http://schemas.microsoft.com/office/drawing/2014/main" id="{98C6F50A-EAF7-41D9-8520-FC46E4FB4409}"/>
              </a:ext>
            </a:extLst>
          </p:cNvPr>
          <p:cNvSpPr/>
          <p:nvPr/>
        </p:nvSpPr>
        <p:spPr>
          <a:xfrm>
            <a:off x="5546462" y="3044795"/>
            <a:ext cx="186738" cy="77408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92D050"/>
              </a:gs>
            </a:gsLst>
            <a:lin ang="189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CB1B892-F479-4141-8219-F2D788E557F6}"/>
              </a:ext>
            </a:extLst>
          </p:cNvPr>
          <p:cNvGrpSpPr/>
          <p:nvPr/>
        </p:nvGrpSpPr>
        <p:grpSpPr>
          <a:xfrm>
            <a:off x="3033713" y="3520096"/>
            <a:ext cx="3166417" cy="376736"/>
            <a:chOff x="1499253" y="3562269"/>
            <a:chExt cx="3166417" cy="376736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FCDDB49-A198-4802-AEE2-848A7A679816}"/>
                </a:ext>
              </a:extLst>
            </p:cNvPr>
            <p:cNvSpPr txBox="1"/>
            <p:nvPr/>
          </p:nvSpPr>
          <p:spPr>
            <a:xfrm>
              <a:off x="4172920" y="3650858"/>
              <a:ext cx="49275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en-US" sz="1400" b="1" baseline="30000" dirty="0">
                  <a:solidFill>
                    <a:srgbClr val="FF0000"/>
                  </a:solidFill>
                </a:rPr>
                <a:t>78</a:t>
              </a:r>
              <a:r>
                <a:rPr lang="en-US" sz="1400" b="1" dirty="0">
                  <a:solidFill>
                    <a:srgbClr val="FF0000"/>
                  </a:solidFill>
                </a:rPr>
                <a:t>Ni</a:t>
              </a:r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64DB59C0-2FDE-414B-A4D5-6F6DED3059DA}"/>
                </a:ext>
              </a:extLst>
            </p:cNvPr>
            <p:cNvGrpSpPr/>
            <p:nvPr/>
          </p:nvGrpSpPr>
          <p:grpSpPr>
            <a:xfrm>
              <a:off x="1499253" y="3562269"/>
              <a:ext cx="3051827" cy="247648"/>
              <a:chOff x="1499253" y="3562269"/>
              <a:chExt cx="3051827" cy="247648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17A2FE1C-14CC-44FB-A29C-39BFC1720B38}"/>
                  </a:ext>
                </a:extLst>
              </p:cNvPr>
              <p:cNvCxnSpPr>
                <a:endCxn id="40" idx="6"/>
              </p:cNvCxnSpPr>
              <p:nvPr/>
            </p:nvCxnSpPr>
            <p:spPr>
              <a:xfrm flipH="1">
                <a:off x="1765954" y="3686093"/>
                <a:ext cx="278512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6A104AFD-93DC-46D9-B5A5-BFF5D6073438}"/>
                  </a:ext>
                </a:extLst>
              </p:cNvPr>
              <p:cNvSpPr/>
              <p:nvPr/>
            </p:nvSpPr>
            <p:spPr>
              <a:xfrm>
                <a:off x="1499253" y="3562269"/>
                <a:ext cx="266701" cy="2476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8" name="Soleil 37">
              <a:extLst>
                <a:ext uri="{FF2B5EF4-FFF2-40B4-BE49-F238E27FC236}">
                  <a16:creationId xmlns:a16="http://schemas.microsoft.com/office/drawing/2014/main" id="{CB4D0071-2E30-43B4-9F3A-B49719493FFE}"/>
                </a:ext>
              </a:extLst>
            </p:cNvPr>
            <p:cNvSpPr/>
            <p:nvPr/>
          </p:nvSpPr>
          <p:spPr>
            <a:xfrm>
              <a:off x="4042428" y="3620373"/>
              <a:ext cx="138112" cy="161921"/>
            </a:xfrm>
            <a:prstGeom prst="sun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BE25439B-A8ED-4446-9F39-AEF6838BF9B0}"/>
              </a:ext>
            </a:extLst>
          </p:cNvPr>
          <p:cNvSpPr txBox="1"/>
          <p:nvPr/>
        </p:nvSpPr>
        <p:spPr>
          <a:xfrm>
            <a:off x="5533142" y="607963"/>
            <a:ext cx="3540848" cy="442035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200" dirty="0" err="1">
                <a:sym typeface="Symbol"/>
              </a:rPr>
              <a:t>Heyde</a:t>
            </a:r>
            <a:r>
              <a:rPr lang="en-US" sz="1200" dirty="0">
                <a:sym typeface="Symbol"/>
              </a:rPr>
              <a:t> &amp; Wood Rev. Mod. Phys. 83 (2011) 1467</a:t>
            </a:r>
          </a:p>
          <a:p>
            <a:endParaRPr lang="en-US" sz="1200" b="1" dirty="0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0C8D914-913A-4255-988E-3A2AB2671805}"/>
              </a:ext>
            </a:extLst>
          </p:cNvPr>
          <p:cNvGrpSpPr/>
          <p:nvPr/>
        </p:nvGrpSpPr>
        <p:grpSpPr>
          <a:xfrm>
            <a:off x="1639078" y="3606774"/>
            <a:ext cx="2751946" cy="2811713"/>
            <a:chOff x="104618" y="3648947"/>
            <a:chExt cx="2751946" cy="2811713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92D2501B-7609-4710-AF80-197309847092}"/>
                </a:ext>
              </a:extLst>
            </p:cNvPr>
            <p:cNvGrpSpPr/>
            <p:nvPr/>
          </p:nvGrpSpPr>
          <p:grpSpPr>
            <a:xfrm>
              <a:off x="2589863" y="3648947"/>
              <a:ext cx="266701" cy="1585911"/>
              <a:chOff x="2600323" y="3990979"/>
              <a:chExt cx="266701" cy="1585911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7F9002B7-2BB6-4CA8-A183-80FF4A1D5CB1}"/>
                  </a:ext>
                </a:extLst>
              </p:cNvPr>
              <p:cNvCxnSpPr/>
              <p:nvPr/>
            </p:nvCxnSpPr>
            <p:spPr>
              <a:xfrm flipH="1">
                <a:off x="2700336" y="3990979"/>
                <a:ext cx="4763" cy="133350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CBA9D634-AC57-425A-B4B3-995F413AB7F6}"/>
                  </a:ext>
                </a:extLst>
              </p:cNvPr>
              <p:cNvSpPr/>
              <p:nvPr/>
            </p:nvSpPr>
            <p:spPr>
              <a:xfrm>
                <a:off x="2600323" y="5329242"/>
                <a:ext cx="266701" cy="24764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896FFB4B-0DCD-4C8C-AAC4-1E0D5D876AE9}"/>
                </a:ext>
              </a:extLst>
            </p:cNvPr>
            <p:cNvGrpSpPr/>
            <p:nvPr/>
          </p:nvGrpSpPr>
          <p:grpSpPr>
            <a:xfrm>
              <a:off x="104618" y="5251434"/>
              <a:ext cx="2739190" cy="1209226"/>
              <a:chOff x="104618" y="5251434"/>
              <a:chExt cx="2739190" cy="1209226"/>
            </a:xfrm>
          </p:grpSpPr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7D739E9A-442D-431B-8C35-4FEBC9F32BC9}"/>
                  </a:ext>
                </a:extLst>
              </p:cNvPr>
              <p:cNvSpPr txBox="1"/>
              <p:nvPr/>
            </p:nvSpPr>
            <p:spPr>
              <a:xfrm>
                <a:off x="104618" y="5618515"/>
                <a:ext cx="2709862" cy="8421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r>
                  <a:rPr lang="en-US" sz="1400" dirty="0">
                    <a:sym typeface="Symbol"/>
                  </a:rPr>
                  <a:t>historical case N=20 (</a:t>
                </a:r>
                <a:r>
                  <a:rPr lang="en-US" sz="1400" baseline="30000" dirty="0">
                    <a:sym typeface="Symbol"/>
                  </a:rPr>
                  <a:t>32</a:t>
                </a:r>
                <a:r>
                  <a:rPr lang="en-US" sz="1400" dirty="0">
                    <a:sym typeface="Symbol"/>
                  </a:rPr>
                  <a:t>Mg region)</a:t>
                </a:r>
              </a:p>
              <a:p>
                <a:r>
                  <a:rPr lang="en-US" sz="1200" dirty="0" err="1">
                    <a:sym typeface="Symbol"/>
                  </a:rPr>
                  <a:t>Klapisch</a:t>
                </a:r>
                <a:r>
                  <a:rPr lang="en-US" sz="1200" dirty="0">
                    <a:sym typeface="Symbol"/>
                  </a:rPr>
                  <a:t> PRL 31 118 (1973)</a:t>
                </a:r>
              </a:p>
              <a:p>
                <a:r>
                  <a:rPr lang="en-US" sz="1200" dirty="0" err="1"/>
                  <a:t>Thibault</a:t>
                </a:r>
                <a:r>
                  <a:rPr lang="en-US" sz="1200" dirty="0"/>
                  <a:t> PRC 12 644 (1975)</a:t>
                </a:r>
              </a:p>
              <a:p>
                <a:r>
                  <a:rPr lang="en-US" sz="1200" dirty="0" err="1"/>
                  <a:t>Détraz</a:t>
                </a:r>
                <a:r>
                  <a:rPr lang="en-US" sz="1200" dirty="0"/>
                  <a:t> PRC 19 164 (1979)</a:t>
                </a:r>
              </a:p>
            </p:txBody>
          </p:sp>
          <p:sp>
            <p:nvSpPr>
              <p:cNvPr id="46" name="Flèche vers le bas 21">
                <a:extLst>
                  <a:ext uri="{FF2B5EF4-FFF2-40B4-BE49-F238E27FC236}">
                    <a16:creationId xmlns:a16="http://schemas.microsoft.com/office/drawing/2014/main" id="{7166FE03-89C9-4C23-960E-026AE32615FD}"/>
                  </a:ext>
                </a:extLst>
              </p:cNvPr>
              <p:cNvSpPr/>
              <p:nvPr/>
            </p:nvSpPr>
            <p:spPr>
              <a:xfrm flipV="1">
                <a:off x="2589863" y="5251434"/>
                <a:ext cx="253945" cy="367081"/>
              </a:xfrm>
              <a:prstGeom prst="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8062D30-2E18-43F4-8253-048A98EEED18}"/>
              </a:ext>
            </a:extLst>
          </p:cNvPr>
          <p:cNvGrpSpPr/>
          <p:nvPr/>
        </p:nvGrpSpPr>
        <p:grpSpPr>
          <a:xfrm>
            <a:off x="4378268" y="3421033"/>
            <a:ext cx="2160240" cy="3082463"/>
            <a:chOff x="2843808" y="3463206"/>
            <a:chExt cx="2160240" cy="3082463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EB52F3C5-0908-4C64-BF5F-2EC8099BB1B5}"/>
                </a:ext>
              </a:extLst>
            </p:cNvPr>
            <p:cNvGrpSpPr/>
            <p:nvPr/>
          </p:nvGrpSpPr>
          <p:grpSpPr>
            <a:xfrm>
              <a:off x="2966103" y="3463206"/>
              <a:ext cx="266701" cy="1771652"/>
              <a:chOff x="2976563" y="3805238"/>
              <a:chExt cx="266701" cy="1771652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060F58A0-3F4E-40E3-8BA0-18E55AFE02D4}"/>
                  </a:ext>
                </a:extLst>
              </p:cNvPr>
              <p:cNvCxnSpPr/>
              <p:nvPr/>
            </p:nvCxnSpPr>
            <p:spPr>
              <a:xfrm>
                <a:off x="3090861" y="3805238"/>
                <a:ext cx="1" cy="1524004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744E2ADA-59D4-4F84-B990-196A0C3FA9B9}"/>
                  </a:ext>
                </a:extLst>
              </p:cNvPr>
              <p:cNvSpPr/>
              <p:nvPr/>
            </p:nvSpPr>
            <p:spPr>
              <a:xfrm>
                <a:off x="2976563" y="5329242"/>
                <a:ext cx="266701" cy="24764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54CAAA19-0211-4C15-8BAF-A8FE8A8484E6}"/>
                </a:ext>
              </a:extLst>
            </p:cNvPr>
            <p:cNvGrpSpPr/>
            <p:nvPr/>
          </p:nvGrpSpPr>
          <p:grpSpPr>
            <a:xfrm>
              <a:off x="2843808" y="5251271"/>
              <a:ext cx="2160240" cy="1294398"/>
              <a:chOff x="2843808" y="5251271"/>
              <a:chExt cx="2160240" cy="1294398"/>
            </a:xfrm>
          </p:grpSpPr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1075400-1E99-4447-B948-0DFA833B0525}"/>
                  </a:ext>
                </a:extLst>
              </p:cNvPr>
              <p:cNvSpPr txBox="1"/>
              <p:nvPr/>
            </p:nvSpPr>
            <p:spPr>
              <a:xfrm>
                <a:off x="2843808" y="5703524"/>
                <a:ext cx="2160240" cy="8421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r>
                  <a:rPr lang="en-US" sz="1400" dirty="0">
                    <a:sym typeface="Symbol"/>
                  </a:rPr>
                  <a:t>N=28 (</a:t>
                </a:r>
                <a:r>
                  <a:rPr lang="en-US" sz="1400" baseline="30000" dirty="0">
                    <a:sym typeface="Symbol"/>
                  </a:rPr>
                  <a:t>42</a:t>
                </a:r>
                <a:r>
                  <a:rPr lang="en-US" sz="1400" dirty="0">
                    <a:sym typeface="Symbol"/>
                  </a:rPr>
                  <a:t>Si region)</a:t>
                </a:r>
              </a:p>
              <a:p>
                <a:r>
                  <a:rPr lang="en-US" sz="1200" dirty="0" err="1">
                    <a:sym typeface="Symbol"/>
                  </a:rPr>
                  <a:t>Bastin</a:t>
                </a:r>
                <a:r>
                  <a:rPr lang="en-US" sz="1200" dirty="0">
                    <a:sym typeface="Symbol"/>
                  </a:rPr>
                  <a:t> PRL 99 022503 (2007)</a:t>
                </a:r>
              </a:p>
              <a:p>
                <a:r>
                  <a:rPr lang="fr-FR" sz="1200" dirty="0">
                    <a:sym typeface="Symbol"/>
                  </a:rPr>
                  <a:t>Force PRL 105 102501 (2010)</a:t>
                </a:r>
                <a:endParaRPr lang="en-US" sz="1200" dirty="0">
                  <a:sym typeface="Symbol"/>
                </a:endParaRPr>
              </a:p>
              <a:p>
                <a:r>
                  <a:rPr lang="en-US" sz="1200" dirty="0">
                    <a:sym typeface="Symbol"/>
                  </a:rPr>
                  <a:t>GANIL</a:t>
                </a:r>
              </a:p>
            </p:txBody>
          </p:sp>
          <p:sp>
            <p:nvSpPr>
              <p:cNvPr id="53" name="Flèche vers le bas 28">
                <a:extLst>
                  <a:ext uri="{FF2B5EF4-FFF2-40B4-BE49-F238E27FC236}">
                    <a16:creationId xmlns:a16="http://schemas.microsoft.com/office/drawing/2014/main" id="{5F079830-B6E3-47B0-8EA1-114683FA1416}"/>
                  </a:ext>
                </a:extLst>
              </p:cNvPr>
              <p:cNvSpPr/>
              <p:nvPr/>
            </p:nvSpPr>
            <p:spPr>
              <a:xfrm flipV="1">
                <a:off x="2956577" y="5251271"/>
                <a:ext cx="276227" cy="544586"/>
              </a:xfrm>
              <a:prstGeom prst="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6" name="Ellipse 55">
            <a:extLst>
              <a:ext uri="{FF2B5EF4-FFF2-40B4-BE49-F238E27FC236}">
                <a16:creationId xmlns:a16="http://schemas.microsoft.com/office/drawing/2014/main" id="{34E192D5-112A-49C7-8359-4A221A8F0701}"/>
              </a:ext>
            </a:extLst>
          </p:cNvPr>
          <p:cNvSpPr/>
          <p:nvPr/>
        </p:nvSpPr>
        <p:spPr>
          <a:xfrm>
            <a:off x="4133849" y="4130644"/>
            <a:ext cx="180975" cy="34290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8801EE7-E81A-43C1-BE87-AA91B2E7B642}"/>
              </a:ext>
            </a:extLst>
          </p:cNvPr>
          <p:cNvSpPr/>
          <p:nvPr/>
        </p:nvSpPr>
        <p:spPr>
          <a:xfrm>
            <a:off x="4545806" y="4040155"/>
            <a:ext cx="147638" cy="238125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90A43E7-ABA6-456A-88AE-E4F03E6BBF25}"/>
              </a:ext>
            </a:extLst>
          </p:cNvPr>
          <p:cNvGrpSpPr/>
          <p:nvPr/>
        </p:nvGrpSpPr>
        <p:grpSpPr>
          <a:xfrm>
            <a:off x="159124" y="414854"/>
            <a:ext cx="3253630" cy="1789118"/>
            <a:chOff x="142617" y="2025239"/>
            <a:chExt cx="3253630" cy="1789118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7F75027A-9C63-4A61-9F98-94F098B5823C}"/>
                </a:ext>
              </a:extLst>
            </p:cNvPr>
            <p:cNvGrpSpPr/>
            <p:nvPr/>
          </p:nvGrpSpPr>
          <p:grpSpPr>
            <a:xfrm>
              <a:off x="142617" y="2100613"/>
              <a:ext cx="3253630" cy="1713744"/>
              <a:chOff x="142617" y="1504951"/>
              <a:chExt cx="3253630" cy="1713744"/>
            </a:xfrm>
          </p:grpSpPr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B90DE568-8721-49F3-8C5D-1C8712C16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617" y="1504951"/>
                <a:ext cx="3253630" cy="17137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C5F782-4D2A-486E-9BB4-45EE786A7193}"/>
                  </a:ext>
                </a:extLst>
              </p:cNvPr>
              <p:cNvSpPr/>
              <p:nvPr/>
            </p:nvSpPr>
            <p:spPr>
              <a:xfrm>
                <a:off x="2976263" y="2174240"/>
                <a:ext cx="351137" cy="1320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D1492E08-56F0-4BBE-A3CC-1E7754F78148}"/>
                  </a:ext>
                </a:extLst>
              </p:cNvPr>
              <p:cNvCxnSpPr/>
              <p:nvPr/>
            </p:nvCxnSpPr>
            <p:spPr>
              <a:xfrm flipH="1">
                <a:off x="723330" y="2955388"/>
                <a:ext cx="36105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4DFBF86F-92D8-4A59-95AE-43FAD915E7CD}"/>
                  </a:ext>
                </a:extLst>
              </p:cNvPr>
              <p:cNvCxnSpPr/>
              <p:nvPr/>
            </p:nvCxnSpPr>
            <p:spPr>
              <a:xfrm flipH="1">
                <a:off x="1342173" y="2411134"/>
                <a:ext cx="36105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60D02B32-D18D-4A9A-83D0-9D0CA99E6FED}"/>
                  </a:ext>
                </a:extLst>
              </p:cNvPr>
              <p:cNvCxnSpPr/>
              <p:nvPr/>
            </p:nvCxnSpPr>
            <p:spPr>
              <a:xfrm flipH="1">
                <a:off x="1945462" y="2240280"/>
                <a:ext cx="38743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05A9E37A-68BB-443C-B04A-D8065AEE78F1}"/>
                  </a:ext>
                </a:extLst>
              </p:cNvPr>
              <p:cNvCxnSpPr/>
              <p:nvPr/>
            </p:nvCxnSpPr>
            <p:spPr>
              <a:xfrm flipH="1">
                <a:off x="2586932" y="2266657"/>
                <a:ext cx="38743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BADA5AD7-1320-4D01-AA70-236E2AD071ED}"/>
                </a:ext>
              </a:extLst>
            </p:cNvPr>
            <p:cNvSpPr txBox="1"/>
            <p:nvPr/>
          </p:nvSpPr>
          <p:spPr>
            <a:xfrm>
              <a:off x="597736" y="2025239"/>
              <a:ext cx="590984" cy="483072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en-US" sz="1600" b="1" dirty="0"/>
                <a:t>N=20</a:t>
              </a:r>
            </a:p>
            <a:p>
              <a:r>
                <a:rPr lang="en-US" sz="1600" b="1" baseline="-25000" dirty="0"/>
                <a:t>(zone C)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F0A2444D-F2B3-470E-A550-AD18C9BB1BF7}"/>
              </a:ext>
            </a:extLst>
          </p:cNvPr>
          <p:cNvGrpSpPr/>
          <p:nvPr/>
        </p:nvGrpSpPr>
        <p:grpSpPr>
          <a:xfrm>
            <a:off x="8755341" y="543221"/>
            <a:ext cx="3277535" cy="2877308"/>
            <a:chOff x="5590239" y="1123593"/>
            <a:chExt cx="3277535" cy="2877308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71F8AA3-407E-41D2-BBD9-C4B4FEBE9137}"/>
                </a:ext>
              </a:extLst>
            </p:cNvPr>
            <p:cNvGrpSpPr/>
            <p:nvPr/>
          </p:nvGrpSpPr>
          <p:grpSpPr>
            <a:xfrm>
              <a:off x="5590239" y="1123593"/>
              <a:ext cx="3277535" cy="2877308"/>
              <a:chOff x="5590239" y="527931"/>
              <a:chExt cx="3277535" cy="2877308"/>
            </a:xfrm>
          </p:grpSpPr>
          <p:pic>
            <p:nvPicPr>
              <p:cNvPr id="71" name="Picture 3">
                <a:extLst>
                  <a:ext uri="{FF2B5EF4-FFF2-40B4-BE49-F238E27FC236}">
                    <a16:creationId xmlns:a16="http://schemas.microsoft.com/office/drawing/2014/main" id="{6339B1CA-38F3-494E-8866-23F0B6F081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0239" y="527931"/>
                <a:ext cx="3277535" cy="28773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Forme libre 50">
                <a:extLst>
                  <a:ext uri="{FF2B5EF4-FFF2-40B4-BE49-F238E27FC236}">
                    <a16:creationId xmlns:a16="http://schemas.microsoft.com/office/drawing/2014/main" id="{573FFAD5-6B49-4AF3-A662-3991738F9319}"/>
                  </a:ext>
                </a:extLst>
              </p:cNvPr>
              <p:cNvSpPr/>
              <p:nvPr/>
            </p:nvSpPr>
            <p:spPr>
              <a:xfrm>
                <a:off x="6422571" y="2030186"/>
                <a:ext cx="1284515" cy="348343"/>
              </a:xfrm>
              <a:custGeom>
                <a:avLst/>
                <a:gdLst>
                  <a:gd name="connsiteX0" fmla="*/ 0 w 1284515"/>
                  <a:gd name="connsiteY0" fmla="*/ 0 h 348343"/>
                  <a:gd name="connsiteX1" fmla="*/ 179615 w 1284515"/>
                  <a:gd name="connsiteY1" fmla="*/ 89807 h 348343"/>
                  <a:gd name="connsiteX2" fmla="*/ 359229 w 1284515"/>
                  <a:gd name="connsiteY2" fmla="*/ 185057 h 348343"/>
                  <a:gd name="connsiteX3" fmla="*/ 541565 w 1284515"/>
                  <a:gd name="connsiteY3" fmla="*/ 269421 h 348343"/>
                  <a:gd name="connsiteX4" fmla="*/ 734786 w 1284515"/>
                  <a:gd name="connsiteY4" fmla="*/ 345621 h 348343"/>
                  <a:gd name="connsiteX5" fmla="*/ 917122 w 1284515"/>
                  <a:gd name="connsiteY5" fmla="*/ 348343 h 348343"/>
                  <a:gd name="connsiteX6" fmla="*/ 1107622 w 1284515"/>
                  <a:gd name="connsiteY6" fmla="*/ 302078 h 348343"/>
                  <a:gd name="connsiteX7" fmla="*/ 1284515 w 1284515"/>
                  <a:gd name="connsiteY7" fmla="*/ 220435 h 348343"/>
                  <a:gd name="connsiteX8" fmla="*/ 1284515 w 1284515"/>
                  <a:gd name="connsiteY8" fmla="*/ 217714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4515" h="348343">
                    <a:moveTo>
                      <a:pt x="0" y="0"/>
                    </a:moveTo>
                    <a:lnTo>
                      <a:pt x="179615" y="89807"/>
                    </a:lnTo>
                    <a:lnTo>
                      <a:pt x="359229" y="185057"/>
                    </a:lnTo>
                    <a:lnTo>
                      <a:pt x="541565" y="269421"/>
                    </a:lnTo>
                    <a:lnTo>
                      <a:pt x="734786" y="345621"/>
                    </a:lnTo>
                    <a:lnTo>
                      <a:pt x="917122" y="348343"/>
                    </a:lnTo>
                    <a:lnTo>
                      <a:pt x="1107622" y="302078"/>
                    </a:lnTo>
                    <a:lnTo>
                      <a:pt x="1284515" y="220435"/>
                    </a:lnTo>
                    <a:lnTo>
                      <a:pt x="1284515" y="217714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F4B7C849-2272-41D2-9AA0-A3BC1C9C0582}"/>
                </a:ext>
              </a:extLst>
            </p:cNvPr>
            <p:cNvSpPr txBox="1"/>
            <p:nvPr/>
          </p:nvSpPr>
          <p:spPr>
            <a:xfrm>
              <a:off x="7779016" y="1374900"/>
              <a:ext cx="590984" cy="50359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r>
                <a:rPr lang="en-US" sz="1600" b="1" dirty="0"/>
                <a:t>Z=50 </a:t>
              </a:r>
              <a:r>
                <a:rPr lang="en-US" sz="1200" b="1" dirty="0"/>
                <a:t>(zone J)</a:t>
              </a:r>
              <a:endParaRPr lang="en-US" sz="1200" b="1" baseline="-25000" dirty="0"/>
            </a:p>
          </p:txBody>
        </p:sp>
      </p:grp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C9A80689-D587-4630-AACA-7BFE309EABAD}"/>
              </a:ext>
            </a:extLst>
          </p:cNvPr>
          <p:cNvCxnSpPr/>
          <p:nvPr/>
        </p:nvCxnSpPr>
        <p:spPr>
          <a:xfrm flipV="1">
            <a:off x="3300414" y="1603747"/>
            <a:ext cx="3382813" cy="333652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0E5DFFBA-29EC-46B9-8162-8580363294ED}"/>
              </a:ext>
            </a:extLst>
          </p:cNvPr>
          <p:cNvSpPr txBox="1"/>
          <p:nvPr/>
        </p:nvSpPr>
        <p:spPr>
          <a:xfrm rot="18935500">
            <a:off x="5930984" y="1597931"/>
            <a:ext cx="913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" pitchFamily="18" charset="0"/>
              </a:rPr>
              <a:t>N=Z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CB1CA55-BD57-49E0-9B50-BF4232D03264}"/>
              </a:ext>
            </a:extLst>
          </p:cNvPr>
          <p:cNvGrpSpPr/>
          <p:nvPr/>
        </p:nvGrpSpPr>
        <p:grpSpPr>
          <a:xfrm>
            <a:off x="5462540" y="3818586"/>
            <a:ext cx="5095920" cy="1103648"/>
            <a:chOff x="5462540" y="3818586"/>
            <a:chExt cx="5095920" cy="1103648"/>
          </a:xfrm>
        </p:grpSpPr>
        <p:sp>
          <p:nvSpPr>
            <p:cNvPr id="75" name="Flèche : droite 74">
              <a:extLst>
                <a:ext uri="{FF2B5EF4-FFF2-40B4-BE49-F238E27FC236}">
                  <a16:creationId xmlns:a16="http://schemas.microsoft.com/office/drawing/2014/main" id="{14B1F584-1D5F-452E-916F-CD88B6D540F5}"/>
                </a:ext>
              </a:extLst>
            </p:cNvPr>
            <p:cNvSpPr/>
            <p:nvPr/>
          </p:nvSpPr>
          <p:spPr>
            <a:xfrm rot="12666543">
              <a:off x="5462540" y="3818586"/>
              <a:ext cx="1196276" cy="2094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D0EBE38-A716-442D-8528-5B246B278C0B}"/>
                </a:ext>
              </a:extLst>
            </p:cNvPr>
            <p:cNvSpPr txBox="1"/>
            <p:nvPr/>
          </p:nvSpPr>
          <p:spPr>
            <a:xfrm>
              <a:off x="6608720" y="4183570"/>
              <a:ext cx="39497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first investigation with « old » system</a:t>
              </a:r>
            </a:p>
            <a:p>
              <a:r>
                <a:rPr lang="en-US" sz="1400" b="1" dirty="0">
                  <a:solidFill>
                    <a:srgbClr val="00B050"/>
                  </a:solidFill>
                </a:rPr>
                <a:t>PRL 118 182501 (2016)</a:t>
              </a:r>
            </a:p>
            <a:p>
              <a:endParaRPr lang="en-US" sz="1400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219D45-CBAF-4A90-AC31-6F8DEDA8E23F}"/>
              </a:ext>
            </a:extLst>
          </p:cNvPr>
          <p:cNvGrpSpPr/>
          <p:nvPr/>
        </p:nvGrpSpPr>
        <p:grpSpPr>
          <a:xfrm>
            <a:off x="6139210" y="3468486"/>
            <a:ext cx="5187644" cy="929338"/>
            <a:chOff x="6139210" y="3468486"/>
            <a:chExt cx="5187644" cy="929338"/>
          </a:xfrm>
        </p:grpSpPr>
        <p:sp>
          <p:nvSpPr>
            <p:cNvPr id="2" name="Flèche : droite 1">
              <a:extLst>
                <a:ext uri="{FF2B5EF4-FFF2-40B4-BE49-F238E27FC236}">
                  <a16:creationId xmlns:a16="http://schemas.microsoft.com/office/drawing/2014/main" id="{F3E938DE-BD9A-40F7-96CD-A889877336D2}"/>
                </a:ext>
              </a:extLst>
            </p:cNvPr>
            <p:cNvSpPr/>
            <p:nvPr/>
          </p:nvSpPr>
          <p:spPr>
            <a:xfrm rot="12666543">
              <a:off x="6139210" y="3468486"/>
              <a:ext cx="1196276" cy="2094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1C1D663F-C51C-4F7F-BE41-E7CD3D5C8ABE}"/>
                </a:ext>
              </a:extLst>
            </p:cNvPr>
            <p:cNvSpPr txBox="1"/>
            <p:nvPr/>
          </p:nvSpPr>
          <p:spPr>
            <a:xfrm>
              <a:off x="7377114" y="3659160"/>
              <a:ext cx="39497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first investigation with </a:t>
              </a:r>
              <a:r>
                <a:rPr lang="en-US" sz="1400" dirty="0" err="1"/>
                <a:t>COeCO</a:t>
              </a:r>
              <a:endParaRPr lang="en-US" sz="1400" dirty="0"/>
            </a:p>
            <a:p>
              <a:r>
                <a:rPr lang="en-US" sz="1400" b="1" dirty="0">
                  <a:solidFill>
                    <a:srgbClr val="00B050"/>
                  </a:solidFill>
                </a:rPr>
                <a:t>PRC 111, 034306 (2025)</a:t>
              </a:r>
            </a:p>
            <a:p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36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E0 strength measurement and the investigation of shape coexistence </a:t>
            </a: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A379EC1E-FE09-4C64-BCAD-8326CD05728F}"/>
              </a:ext>
            </a:extLst>
          </p:cNvPr>
          <p:cNvGrpSpPr/>
          <p:nvPr/>
        </p:nvGrpSpPr>
        <p:grpSpPr>
          <a:xfrm>
            <a:off x="343700" y="1471654"/>
            <a:ext cx="2914372" cy="2172828"/>
            <a:chOff x="2468220" y="1468823"/>
            <a:chExt cx="2914372" cy="2172828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BA4F70A0-3864-4D0B-AE5B-722F908E5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220" y="1468823"/>
              <a:ext cx="2897104" cy="217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85E0BB72-D636-4726-908D-57D2A1C30CEC}"/>
                </a:ext>
              </a:extLst>
            </p:cNvPr>
            <p:cNvSpPr txBox="1"/>
            <p:nvPr/>
          </p:nvSpPr>
          <p:spPr>
            <a:xfrm>
              <a:off x="3487732" y="2232386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A7CE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TETRA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C7FE5181-FFF5-44E2-8DB6-D10E0839C6A4}"/>
                </a:ext>
              </a:extLst>
            </p:cNvPr>
            <p:cNvSpPr txBox="1"/>
            <p:nvPr/>
          </p:nvSpPr>
          <p:spPr>
            <a:xfrm>
              <a:off x="4599717" y="2405512"/>
              <a:ext cx="782875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BEDO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2207D51-1D42-4AD5-9CED-4CBE1772283E}"/>
              </a:ext>
            </a:extLst>
          </p:cNvPr>
          <p:cNvGrpSpPr/>
          <p:nvPr/>
        </p:nvGrpSpPr>
        <p:grpSpPr>
          <a:xfrm>
            <a:off x="504757" y="717850"/>
            <a:ext cx="3234731" cy="1060940"/>
            <a:chOff x="1593882" y="1104537"/>
            <a:chExt cx="921856" cy="106094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8F8F07F-B58A-4D86-8676-A3495BEE9021}"/>
                </a:ext>
              </a:extLst>
            </p:cNvPr>
            <p:cNvSpPr/>
            <p:nvPr/>
          </p:nvSpPr>
          <p:spPr>
            <a:xfrm>
              <a:off x="1622526" y="1104537"/>
              <a:ext cx="893212" cy="10556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èche droite 3">
              <a:extLst>
                <a:ext uri="{FF2B5EF4-FFF2-40B4-BE49-F238E27FC236}">
                  <a16:creationId xmlns:a16="http://schemas.microsoft.com/office/drawing/2014/main" id="{E20A4787-B5AC-4293-A247-E9E3A7AA5A68}"/>
                </a:ext>
              </a:extLst>
            </p:cNvPr>
            <p:cNvSpPr/>
            <p:nvPr/>
          </p:nvSpPr>
          <p:spPr>
            <a:xfrm rot="5400000">
              <a:off x="1098710" y="1599709"/>
              <a:ext cx="1060940" cy="70596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9737757A-4DC4-4E0B-859F-A8D63D62AD12}"/>
              </a:ext>
            </a:extLst>
          </p:cNvPr>
          <p:cNvSpPr txBox="1"/>
          <p:nvPr/>
        </p:nvSpPr>
        <p:spPr>
          <a:xfrm>
            <a:off x="752405" y="861526"/>
            <a:ext cx="312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COeCO</a:t>
            </a:r>
          </a:p>
          <a:p>
            <a:r>
              <a:rPr lang="en-US" sz="1400"/>
              <a:t>electron spectrometer</a:t>
            </a:r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01E8606B-3CDF-4791-BC4D-662760C55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73" b="18920"/>
          <a:stretch/>
        </p:blipFill>
        <p:spPr>
          <a:xfrm>
            <a:off x="3814030" y="494019"/>
            <a:ext cx="3652311" cy="1893001"/>
          </a:xfrm>
          <a:prstGeom prst="rect">
            <a:avLst/>
          </a:prstGeom>
        </p:spPr>
      </p:pic>
      <p:sp>
        <p:nvSpPr>
          <p:cNvPr id="87" name="ZoneTexte 86">
            <a:extLst>
              <a:ext uri="{FF2B5EF4-FFF2-40B4-BE49-F238E27FC236}">
                <a16:creationId xmlns:a16="http://schemas.microsoft.com/office/drawing/2014/main" id="{A3C1A4FD-A34C-4827-8C95-51E54F18144F}"/>
              </a:ext>
            </a:extLst>
          </p:cNvPr>
          <p:cNvSpPr txBox="1"/>
          <p:nvPr/>
        </p:nvSpPr>
        <p:spPr>
          <a:xfrm>
            <a:off x="279607" y="1789218"/>
            <a:ext cx="782875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00"/>
                </a:solidFill>
              </a:rPr>
              <a:t>COeCO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105A77C8-555D-46DB-A3C0-FA3B69D80D6D}"/>
              </a:ext>
            </a:extLst>
          </p:cNvPr>
          <p:cNvSpPr txBox="1"/>
          <p:nvPr/>
        </p:nvSpPr>
        <p:spPr>
          <a:xfrm>
            <a:off x="116657" y="3796004"/>
            <a:ext cx="335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Guillem </a:t>
            </a:r>
            <a:r>
              <a:rPr lang="en-US" sz="1400" dirty="0" err="1"/>
              <a:t>Tocabens</a:t>
            </a:r>
            <a:r>
              <a:rPr lang="en-US" sz="1400" dirty="0"/>
              <a:t>’ PhD works</a:t>
            </a:r>
          </a:p>
          <a:p>
            <a:r>
              <a:rPr lang="fr-FR" sz="1400" dirty="0"/>
              <a:t>p</a:t>
            </a:r>
            <a:r>
              <a:rPr lang="en-US" sz="1400" dirty="0"/>
              <a:t>art of C. </a:t>
            </a:r>
            <a:r>
              <a:rPr lang="en-US" sz="1400" dirty="0" err="1"/>
              <a:t>Delafosse’s</a:t>
            </a:r>
            <a:r>
              <a:rPr lang="en-US" sz="1400" dirty="0"/>
              <a:t> post-doc work</a:t>
            </a:r>
          </a:p>
        </p:txBody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8EE320F1-DCAD-414E-BB54-8E8EE8AD7369}"/>
              </a:ext>
            </a:extLst>
          </p:cNvPr>
          <p:cNvGrpSpPr/>
          <p:nvPr/>
        </p:nvGrpSpPr>
        <p:grpSpPr>
          <a:xfrm>
            <a:off x="237189" y="4292720"/>
            <a:ext cx="2606213" cy="1923330"/>
            <a:chOff x="9364859" y="2163991"/>
            <a:chExt cx="2606213" cy="1923330"/>
          </a:xfrm>
        </p:grpSpPr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40BD6093-473F-44A8-A244-8E0E55FC0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547"/>
            <a:stretch/>
          </p:blipFill>
          <p:spPr>
            <a:xfrm>
              <a:off x="9364859" y="2163991"/>
              <a:ext cx="2511539" cy="1923330"/>
            </a:xfrm>
            <a:prstGeom prst="rect">
              <a:avLst/>
            </a:prstGeom>
          </p:spPr>
        </p:pic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14EAFAAC-997F-42A2-BE7A-1739807D3292}"/>
                </a:ext>
              </a:extLst>
            </p:cNvPr>
            <p:cNvSpPr txBox="1"/>
            <p:nvPr/>
          </p:nvSpPr>
          <p:spPr>
            <a:xfrm>
              <a:off x="9487153" y="2552711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C. Delafosse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B1A1453A-CC90-4DCC-A63D-0231361FE4E4}"/>
                </a:ext>
              </a:extLst>
            </p:cNvPr>
            <p:cNvSpPr txBox="1"/>
            <p:nvPr/>
          </p:nvSpPr>
          <p:spPr>
            <a:xfrm>
              <a:off x="10692835" y="2229022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G. </a:t>
              </a:r>
              <a:r>
                <a:rPr lang="fr-FR" sz="1400" dirty="0" err="1"/>
                <a:t>Tocabens</a:t>
              </a:r>
              <a:endParaRPr lang="en-US" sz="14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C98A15-2075-4778-8C8A-ADB53F28CABA}"/>
              </a:ext>
            </a:extLst>
          </p:cNvPr>
          <p:cNvSpPr/>
          <p:nvPr/>
        </p:nvSpPr>
        <p:spPr>
          <a:xfrm>
            <a:off x="3772375" y="3045122"/>
            <a:ext cx="3456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Tocabens</a:t>
            </a:r>
            <a:r>
              <a:rPr lang="en-US" sz="1600" dirty="0"/>
              <a:t> et al. PRC 111, 034306 (2025)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4A85D9-E39E-4D51-8251-0B36CD38E3E8}"/>
              </a:ext>
            </a:extLst>
          </p:cNvPr>
          <p:cNvSpPr/>
          <p:nvPr/>
        </p:nvSpPr>
        <p:spPr>
          <a:xfrm>
            <a:off x="3615876" y="2492917"/>
            <a:ext cx="4730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Shape coexistence in </a:t>
            </a:r>
            <a:r>
              <a:rPr lang="en-US" sz="1400" dirty="0" err="1"/>
              <a:t>Zr</a:t>
            </a:r>
            <a:r>
              <a:rPr lang="en-US" sz="1400" dirty="0"/>
              <a:t> isotopes investigated through the β decay of isotopically purified beams of </a:t>
            </a:r>
            <a:r>
              <a:rPr lang="en-US" sz="1400" baseline="30000" dirty="0"/>
              <a:t>98</a:t>
            </a:r>
            <a:r>
              <a:rPr lang="en-US" sz="1400" dirty="0"/>
              <a:t>Rb and </a:t>
            </a:r>
            <a:r>
              <a:rPr lang="en-US" sz="1400" baseline="30000" dirty="0"/>
              <a:t>100</a:t>
            </a:r>
            <a:r>
              <a:rPr lang="en-US" sz="1400" dirty="0"/>
              <a:t>Rb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10E8AB-1139-459A-A0D9-7F4FD7797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728" y="48557"/>
            <a:ext cx="2695717" cy="22393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C17C12-A3AE-453D-B23A-2C10508EB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284" y="2380745"/>
            <a:ext cx="3519783" cy="417670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B4EB3E2-7656-4B8A-84AD-49B3CF79D45F}"/>
              </a:ext>
            </a:extLst>
          </p:cNvPr>
          <p:cNvCxnSpPr>
            <a:cxnSpLocks/>
          </p:cNvCxnSpPr>
          <p:nvPr/>
        </p:nvCxnSpPr>
        <p:spPr>
          <a:xfrm>
            <a:off x="10363172" y="3105977"/>
            <a:ext cx="607413" cy="159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8FA504A-CA59-42D5-A070-513605E72D16}"/>
              </a:ext>
            </a:extLst>
          </p:cNvPr>
          <p:cNvSpPr txBox="1"/>
          <p:nvPr/>
        </p:nvSpPr>
        <p:spPr>
          <a:xfrm>
            <a:off x="9365740" y="2803476"/>
            <a:ext cx="144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δ&lt;r</a:t>
            </a:r>
            <a:r>
              <a:rPr lang="en-US" sz="1200" baseline="30000" dirty="0"/>
              <a:t>2</a:t>
            </a:r>
            <a:r>
              <a:rPr lang="en-US" sz="1200" dirty="0"/>
              <a:t>&gt; from laser spectroscopy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65FCBAD6-875E-4BD5-B1A5-9E7232379DE3}"/>
              </a:ext>
            </a:extLst>
          </p:cNvPr>
          <p:cNvSpPr txBox="1"/>
          <p:nvPr/>
        </p:nvSpPr>
        <p:spPr>
          <a:xfrm>
            <a:off x="10390587" y="4989217"/>
            <a:ext cx="144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δ&lt;r</a:t>
            </a:r>
            <a:r>
              <a:rPr lang="en-US" sz="1200" baseline="30000" dirty="0"/>
              <a:t>2</a:t>
            </a:r>
            <a:r>
              <a:rPr lang="en-US" sz="1200" dirty="0"/>
              <a:t>&gt; from </a:t>
            </a:r>
            <a:r>
              <a:rPr lang="en-US" sz="1200" dirty="0">
                <a:sym typeface="Symbol" panose="05050102010706020507" pitchFamily="18" charset="2"/>
              </a:rPr>
              <a:t></a:t>
            </a:r>
            <a:r>
              <a:rPr lang="en-US" sz="1200" baseline="30000" dirty="0">
                <a:sym typeface="Symbol" panose="05050102010706020507" pitchFamily="18" charset="2"/>
              </a:rPr>
              <a:t>2</a:t>
            </a:r>
            <a:r>
              <a:rPr lang="en-US" sz="1200" dirty="0">
                <a:sym typeface="Symbol" panose="05050102010706020507" pitchFamily="18" charset="2"/>
              </a:rPr>
              <a:t>(E0)</a:t>
            </a:r>
          </a:p>
          <a:p>
            <a:r>
              <a:rPr lang="fr-FR" sz="1200" dirty="0">
                <a:sym typeface="Symbol" panose="05050102010706020507" pitchFamily="18" charset="2"/>
              </a:rPr>
              <a:t>(</a:t>
            </a:r>
            <a:r>
              <a:rPr lang="en-US" sz="1200" dirty="0" err="1">
                <a:sym typeface="Symbol" panose="05050102010706020507" pitchFamily="18" charset="2"/>
              </a:rPr>
              <a:t>COeCO</a:t>
            </a:r>
            <a:r>
              <a:rPr lang="en-US" sz="1200" dirty="0">
                <a:sym typeface="Symbol" panose="05050102010706020507" pitchFamily="18" charset="2"/>
              </a:rPr>
              <a:t>)</a:t>
            </a:r>
            <a:endParaRPr lang="en-US" sz="1200" dirty="0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22B8DEC-246C-4C4E-BAFE-70F0D197598E}"/>
              </a:ext>
            </a:extLst>
          </p:cNvPr>
          <p:cNvCxnSpPr>
            <a:cxnSpLocks/>
          </p:cNvCxnSpPr>
          <p:nvPr/>
        </p:nvCxnSpPr>
        <p:spPr>
          <a:xfrm flipH="1" flipV="1">
            <a:off x="10700762" y="4068724"/>
            <a:ext cx="166285" cy="8538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D7FE3D8F-C099-410B-8006-5F81E68A9FF5}"/>
              </a:ext>
            </a:extLst>
          </p:cNvPr>
          <p:cNvCxnSpPr>
            <a:cxnSpLocks/>
          </p:cNvCxnSpPr>
          <p:nvPr/>
        </p:nvCxnSpPr>
        <p:spPr>
          <a:xfrm flipV="1">
            <a:off x="10970585" y="4160545"/>
            <a:ext cx="36723" cy="762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740CE9EC-40F1-4AB5-B8BB-9C165A66A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616" y="3393175"/>
            <a:ext cx="2826220" cy="170037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2FFBEA2-30AB-4EB9-812A-2215DD09D39F}"/>
              </a:ext>
            </a:extLst>
          </p:cNvPr>
          <p:cNvSpPr/>
          <p:nvPr/>
        </p:nvSpPr>
        <p:spPr>
          <a:xfrm>
            <a:off x="3724898" y="4427524"/>
            <a:ext cx="20470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854.1 keV E0 transition in </a:t>
            </a:r>
            <a:r>
              <a:rPr lang="en-US" sz="1050" baseline="30000" dirty="0"/>
              <a:t>98</a:t>
            </a:r>
            <a:r>
              <a:rPr lang="en-US" sz="1050" dirty="0"/>
              <a:t>Zr</a:t>
            </a: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7E989936-6C79-4DCE-813C-822A3B507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880" y="5069000"/>
            <a:ext cx="2531120" cy="1562294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66E14695-9BBF-46D9-9EDC-841C92BB54F5}"/>
              </a:ext>
            </a:extLst>
          </p:cNvPr>
          <p:cNvSpPr/>
          <p:nvPr/>
        </p:nvSpPr>
        <p:spPr>
          <a:xfrm>
            <a:off x="3772375" y="5962134"/>
            <a:ext cx="20470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854.1 keV E0 transition</a:t>
            </a:r>
          </a:p>
          <a:p>
            <a:r>
              <a:rPr lang="en-US" sz="1050" dirty="0"/>
              <a:t>in </a:t>
            </a:r>
            <a:r>
              <a:rPr lang="en-US" sz="1050" baseline="30000" dirty="0"/>
              <a:t>100</a:t>
            </a:r>
            <a:r>
              <a:rPr lang="en-US" sz="1050" dirty="0"/>
              <a:t>Zr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EBF0A223-2928-48B4-A728-0B7CF8503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9836" y="4009519"/>
            <a:ext cx="2213385" cy="671921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6B3F9E46-9F71-4F98-AF11-FAF1419EF2B0}"/>
              </a:ext>
            </a:extLst>
          </p:cNvPr>
          <p:cNvSpPr/>
          <p:nvPr/>
        </p:nvSpPr>
        <p:spPr>
          <a:xfrm>
            <a:off x="6151584" y="3550278"/>
            <a:ext cx="2826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interpreted with the extreme schematic 2-state model</a:t>
            </a: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107E0597-9D52-4067-9972-9B9368715C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9137" y="4834233"/>
            <a:ext cx="2194983" cy="686462"/>
          </a:xfrm>
          <a:prstGeom prst="rect">
            <a:avLst/>
          </a:prstGeom>
        </p:spPr>
      </p:pic>
      <p:sp>
        <p:nvSpPr>
          <p:cNvPr id="102" name="ZoneTexte 101">
            <a:extLst>
              <a:ext uri="{FF2B5EF4-FFF2-40B4-BE49-F238E27FC236}">
                <a16:creationId xmlns:a16="http://schemas.microsoft.com/office/drawing/2014/main" id="{24EF7CF3-0977-4108-B80C-88093A7A7C2B}"/>
              </a:ext>
            </a:extLst>
          </p:cNvPr>
          <p:cNvSpPr txBox="1"/>
          <p:nvPr/>
        </p:nvSpPr>
        <p:spPr>
          <a:xfrm>
            <a:off x="6556991" y="5711647"/>
            <a:ext cx="1818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taken from </a:t>
            </a:r>
            <a:r>
              <a:rPr lang="en-US" sz="1200" dirty="0" err="1"/>
              <a:t>coulex</a:t>
            </a:r>
            <a:r>
              <a:rPr lang="en-US" sz="1200" dirty="0"/>
              <a:t> data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B3080610-DEBB-4A5E-AF75-7986F0EF7BC0}"/>
              </a:ext>
            </a:extLst>
          </p:cNvPr>
          <p:cNvCxnSpPr>
            <a:cxnSpLocks/>
          </p:cNvCxnSpPr>
          <p:nvPr/>
        </p:nvCxnSpPr>
        <p:spPr>
          <a:xfrm flipH="1" flipV="1">
            <a:off x="7354982" y="5307283"/>
            <a:ext cx="11646" cy="366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420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58906C-2DEA-49D7-B33E-064A797C6861}"/>
              </a:ext>
            </a:extLst>
          </p:cNvPr>
          <p:cNvGrpSpPr/>
          <p:nvPr/>
        </p:nvGrpSpPr>
        <p:grpSpPr>
          <a:xfrm>
            <a:off x="1029225" y="259337"/>
            <a:ext cx="10840963" cy="6339326"/>
            <a:chOff x="675518" y="228599"/>
            <a:chExt cx="10840963" cy="633932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A34DB2-12EF-4600-A2D2-DC825C21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18" y="290074"/>
              <a:ext cx="10840963" cy="627785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587936-3803-446D-BD4E-BE40D00B407D}"/>
                </a:ext>
              </a:extLst>
            </p:cNvPr>
            <p:cNvSpPr/>
            <p:nvPr/>
          </p:nvSpPr>
          <p:spPr>
            <a:xfrm>
              <a:off x="9696450" y="2914650"/>
              <a:ext cx="1820031" cy="356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7909F4-5D4F-4649-8365-1ADCF8F7BC0A}"/>
                </a:ext>
              </a:extLst>
            </p:cNvPr>
            <p:cNvSpPr/>
            <p:nvPr/>
          </p:nvSpPr>
          <p:spPr>
            <a:xfrm>
              <a:off x="1047750" y="228599"/>
              <a:ext cx="5314950" cy="97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physics avenues with ALTO beams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DB926-1A8D-4148-A916-55DD41DC2823}"/>
              </a:ext>
            </a:extLst>
          </p:cNvPr>
          <p:cNvSpPr/>
          <p:nvPr/>
        </p:nvSpPr>
        <p:spPr>
          <a:xfrm>
            <a:off x="7496538" y="4912412"/>
            <a:ext cx="403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→ </a:t>
            </a:r>
            <a:r>
              <a:rPr lang="en-US" sz="1600" dirty="0">
                <a:solidFill>
                  <a:prstClr val="black"/>
                </a:solidFill>
                <a:sym typeface="Symbol" panose="05050102010706020507" pitchFamily="18" charset="2"/>
              </a:rPr>
              <a:t>E0 strength measurement and the investigation of shape coexistence </a:t>
            </a:r>
            <a:endParaRPr lang="en-US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98E0E5C-021E-4AD2-8CEE-48686517CA63}"/>
              </a:ext>
            </a:extLst>
          </p:cNvPr>
          <p:cNvSpPr/>
          <p:nvPr/>
        </p:nvSpPr>
        <p:spPr>
          <a:xfrm>
            <a:off x="6953249" y="301466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7E49F18-B399-4D7E-BDD7-9A54DD9316D2}"/>
              </a:ext>
            </a:extLst>
          </p:cNvPr>
          <p:cNvCxnSpPr>
            <a:cxnSpLocks/>
          </p:cNvCxnSpPr>
          <p:nvPr/>
        </p:nvCxnSpPr>
        <p:spPr>
          <a:xfrm>
            <a:off x="6110116" y="4449094"/>
            <a:ext cx="1269197" cy="768789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7CEDE4-9182-4A1A-B4AA-7D1E4A752A00}"/>
              </a:ext>
            </a:extLst>
          </p:cNvPr>
          <p:cNvSpPr/>
          <p:nvPr/>
        </p:nvSpPr>
        <p:spPr>
          <a:xfrm>
            <a:off x="5299835" y="408738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E0DFB15-C4E8-42CF-9AA9-1FEC6F28BA7F}"/>
              </a:ext>
            </a:extLst>
          </p:cNvPr>
          <p:cNvCxnSpPr>
            <a:cxnSpLocks/>
          </p:cNvCxnSpPr>
          <p:nvPr/>
        </p:nvCxnSpPr>
        <p:spPr>
          <a:xfrm>
            <a:off x="4812689" y="5224777"/>
            <a:ext cx="2566624" cy="0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F4D3FBE-6618-47C6-A223-2A9A02E996E9}"/>
              </a:ext>
            </a:extLst>
          </p:cNvPr>
          <p:cNvSpPr/>
          <p:nvPr/>
        </p:nvSpPr>
        <p:spPr>
          <a:xfrm>
            <a:off x="4069738" y="5033217"/>
            <a:ext cx="742951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D2BC81F-B179-425B-AB1D-F19051C45808}"/>
              </a:ext>
            </a:extLst>
          </p:cNvPr>
          <p:cNvCxnSpPr>
            <a:cxnSpLocks/>
            <a:stCxn id="29" idx="5"/>
          </p:cNvCxnSpPr>
          <p:nvPr/>
        </p:nvCxnSpPr>
        <p:spPr>
          <a:xfrm>
            <a:off x="8050812" y="3329907"/>
            <a:ext cx="445488" cy="1503581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FAB5C395-9CFB-4672-9670-860511E4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59" y="508133"/>
            <a:ext cx="4339645" cy="243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1CFB48C-05D1-462C-A679-C2C32561A1B3}"/>
              </a:ext>
            </a:extLst>
          </p:cNvPr>
          <p:cNvCxnSpPr>
            <a:cxnSpLocks/>
            <a:stCxn id="2" idx="2"/>
            <a:endCxn id="40" idx="1"/>
          </p:cNvCxnSpPr>
          <p:nvPr/>
        </p:nvCxnSpPr>
        <p:spPr>
          <a:xfrm>
            <a:off x="2396482" y="2945389"/>
            <a:ext cx="1782059" cy="2141916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481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MLLTRAP @ ALTO : mass measurements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F95E63-096C-4CB2-B56F-5C347A7E93FE}"/>
              </a:ext>
            </a:extLst>
          </p:cNvPr>
          <p:cNvSpPr/>
          <p:nvPr/>
        </p:nvSpPr>
        <p:spPr>
          <a:xfrm>
            <a:off x="933618" y="5360414"/>
            <a:ext cx="545070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1" i="1" dirty="0">
                <a:solidFill>
                  <a:srgbClr val="456487"/>
                </a:solidFill>
                <a:latin typeface="+mn-lt"/>
              </a:rPr>
              <a:t>ISOLTRAP 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: V. </a:t>
            </a:r>
            <a:r>
              <a:rPr lang="fr-FR" sz="1200" i="1" dirty="0" err="1">
                <a:solidFill>
                  <a:srgbClr val="456487"/>
                </a:solidFill>
                <a:latin typeface="+mn-lt"/>
              </a:rPr>
              <a:t>Manea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 et al., Phys. </a:t>
            </a:r>
            <a:r>
              <a:rPr lang="fr-FR" sz="1200" i="1" dirty="0" err="1">
                <a:solidFill>
                  <a:srgbClr val="456487"/>
                </a:solidFill>
                <a:latin typeface="+mn-lt"/>
              </a:rPr>
              <a:t>Rev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. </a:t>
            </a:r>
            <a:r>
              <a:rPr lang="fr-FR" sz="1200" i="1" dirty="0" err="1">
                <a:solidFill>
                  <a:srgbClr val="456487"/>
                </a:solidFill>
                <a:latin typeface="+mn-lt"/>
              </a:rPr>
              <a:t>Lett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. 124 (2020) 092502</a:t>
            </a:r>
          </a:p>
          <a:p>
            <a:r>
              <a:rPr lang="fr-FR" sz="1200" b="1" i="1" dirty="0">
                <a:solidFill>
                  <a:srgbClr val="456487"/>
                </a:solidFill>
                <a:latin typeface="+mn-lt"/>
              </a:rPr>
              <a:t>JYFLTRAP : 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A. </a:t>
            </a:r>
            <a:r>
              <a:rPr lang="fr-FR" sz="1200" i="1" dirty="0" err="1">
                <a:solidFill>
                  <a:srgbClr val="456487"/>
                </a:solidFill>
                <a:latin typeface="+mn-lt"/>
              </a:rPr>
              <a:t>Kankainen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 et al., Hyperfine </a:t>
            </a:r>
            <a:r>
              <a:rPr lang="fr-FR" sz="1200" i="1" dirty="0" err="1">
                <a:solidFill>
                  <a:srgbClr val="456487"/>
                </a:solidFill>
                <a:latin typeface="+mn-lt"/>
              </a:rPr>
              <a:t>Interact</a:t>
            </a:r>
            <a:r>
              <a:rPr lang="fr-FR" sz="1200" i="1" dirty="0">
                <a:solidFill>
                  <a:srgbClr val="456487"/>
                </a:solidFill>
                <a:latin typeface="+mn-lt"/>
              </a:rPr>
              <a:t>. 241 (2020) 43</a:t>
            </a:r>
            <a:br>
              <a:rPr lang="fr-FR" sz="1200" i="1" dirty="0">
                <a:solidFill>
                  <a:srgbClr val="456487"/>
                </a:solidFill>
                <a:latin typeface="+mn-lt"/>
              </a:rPr>
            </a:br>
            <a:r>
              <a:rPr lang="fr-FR" sz="1200" i="1" dirty="0">
                <a:solidFill>
                  <a:srgbClr val="456487"/>
                </a:solidFill>
                <a:latin typeface="+mn-lt"/>
              </a:rPr>
              <a:t>                    </a:t>
            </a:r>
            <a:r>
              <a:rPr lang="fi-FI" sz="1200" i="1" dirty="0">
                <a:solidFill>
                  <a:srgbClr val="456487"/>
                </a:solidFill>
                <a:latin typeface="+mn-lt"/>
              </a:rPr>
              <a:t>J. Ruotsalainen et al., 2024, arxiv.org/abs/2408.14181</a:t>
            </a:r>
            <a:endParaRPr lang="fr-FR" sz="1200" i="1" dirty="0">
              <a:solidFill>
                <a:srgbClr val="456487"/>
              </a:solidFill>
              <a:latin typeface="+mn-lt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F8EEA892-47DE-467F-85F9-17E20FBAE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469" y="3526559"/>
            <a:ext cx="1930917" cy="2390342"/>
          </a:xfrm>
          <a:prstGeom prst="rect">
            <a:avLst/>
          </a:prstGeom>
        </p:spPr>
      </p:pic>
      <p:pic>
        <p:nvPicPr>
          <p:cNvPr id="52" name="Image 1">
            <a:extLst>
              <a:ext uri="{FF2B5EF4-FFF2-40B4-BE49-F238E27FC236}">
                <a16:creationId xmlns:a16="http://schemas.microsoft.com/office/drawing/2014/main" id="{1CEE8419-1F23-4670-AFE1-DE7C7930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36" y="449327"/>
            <a:ext cx="4586730" cy="242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CE132E1-4358-48BC-89FB-5649F019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5895" y="920180"/>
            <a:ext cx="4018237" cy="257445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2EDC3F8-A040-4A58-8CD4-393EF74804A2}"/>
              </a:ext>
            </a:extLst>
          </p:cNvPr>
          <p:cNvSpPr/>
          <p:nvPr/>
        </p:nvSpPr>
        <p:spPr bwMode="auto">
          <a:xfrm>
            <a:off x="4624375" y="2158755"/>
            <a:ext cx="8640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00" b="1"/>
              <a:t>Photofission</a:t>
            </a:r>
            <a:endParaRPr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BB2CCC-DFB8-4DC4-98AB-919EA9D1FA0E}"/>
              </a:ext>
            </a:extLst>
          </p:cNvPr>
          <p:cNvSpPr/>
          <p:nvPr/>
        </p:nvSpPr>
        <p:spPr bwMode="auto">
          <a:xfrm rot="20088162">
            <a:off x="3441720" y="1682456"/>
            <a:ext cx="840295" cy="230832"/>
          </a:xfrm>
          <a:prstGeom prst="rect">
            <a:avLst/>
          </a:prstGeom>
          <a:solidFill>
            <a:srgbClr val="65B9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chemeClr val="bg1"/>
                </a:solidFill>
                <a:latin typeface="+mn-lt"/>
                <a:cs typeface="Arial"/>
              </a:rPr>
              <a:t>Manipulation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Flèche : droite 55">
            <a:extLst>
              <a:ext uri="{FF2B5EF4-FFF2-40B4-BE49-F238E27FC236}">
                <a16:creationId xmlns:a16="http://schemas.microsoft.com/office/drawing/2014/main" id="{2E3606F9-75C5-4241-9BA9-5374B6EA19D9}"/>
              </a:ext>
            </a:extLst>
          </p:cNvPr>
          <p:cNvSpPr/>
          <p:nvPr/>
        </p:nvSpPr>
        <p:spPr bwMode="auto">
          <a:xfrm rot="5400000">
            <a:off x="1020126" y="1804717"/>
            <a:ext cx="288000" cy="14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738710A4-C108-4C0A-ADD2-2C50FB996AE1}"/>
              </a:ext>
            </a:extLst>
          </p:cNvPr>
          <p:cNvSpPr/>
          <p:nvPr/>
        </p:nvSpPr>
        <p:spPr bwMode="auto">
          <a:xfrm rot="13199994">
            <a:off x="2221482" y="2149142"/>
            <a:ext cx="288000" cy="14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61D0C7CD-4C03-495D-8BE1-7098DB0E5C1D}"/>
              </a:ext>
            </a:extLst>
          </p:cNvPr>
          <p:cNvSpPr/>
          <p:nvPr/>
        </p:nvSpPr>
        <p:spPr bwMode="auto">
          <a:xfrm rot="18838788">
            <a:off x="1092125" y="3160984"/>
            <a:ext cx="288000" cy="14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258466-C282-4404-8246-91F43EE44373}"/>
              </a:ext>
            </a:extLst>
          </p:cNvPr>
          <p:cNvSpPr/>
          <p:nvPr/>
        </p:nvSpPr>
        <p:spPr bwMode="auto">
          <a:xfrm rot="20088162">
            <a:off x="2233911" y="1439957"/>
            <a:ext cx="506869" cy="230832"/>
          </a:xfrm>
          <a:prstGeom prst="rect">
            <a:avLst/>
          </a:prstGeom>
          <a:solidFill>
            <a:srgbClr val="65B9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chemeClr val="bg1"/>
                </a:solidFill>
                <a:latin typeface="+mn-lt"/>
                <a:cs typeface="Arial"/>
              </a:rPr>
              <a:t>RFQCB</a:t>
            </a:r>
            <a:endParaRPr lang="fr-FR" sz="10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197482-15BB-444A-8961-2C5763391D82}"/>
              </a:ext>
            </a:extLst>
          </p:cNvPr>
          <p:cNvSpPr/>
          <p:nvPr/>
        </p:nvSpPr>
        <p:spPr bwMode="auto">
          <a:xfrm rot="20088162">
            <a:off x="2713939" y="1243354"/>
            <a:ext cx="375424" cy="230832"/>
          </a:xfrm>
          <a:prstGeom prst="rect">
            <a:avLst/>
          </a:prstGeom>
          <a:solidFill>
            <a:srgbClr val="65B9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900" b="1" dirty="0">
                <a:solidFill>
                  <a:schemeClr val="bg1"/>
                </a:solidFill>
                <a:latin typeface="+mn-lt"/>
                <a:cs typeface="Arial"/>
              </a:rPr>
              <a:t>PDT</a:t>
            </a:r>
            <a:endParaRPr lang="fr-FR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5FF9D7-234A-477B-837E-F01417C9670E}"/>
              </a:ext>
            </a:extLst>
          </p:cNvPr>
          <p:cNvSpPr/>
          <p:nvPr/>
        </p:nvSpPr>
        <p:spPr bwMode="auto">
          <a:xfrm>
            <a:off x="716834" y="1416162"/>
            <a:ext cx="1085554" cy="253916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fr-FR" sz="1050" b="1" dirty="0">
                <a:solidFill>
                  <a:schemeClr val="bg1"/>
                </a:solidFill>
                <a:latin typeface="+mn-lt"/>
              </a:rPr>
              <a:t>Emittancemètre</a:t>
            </a:r>
            <a:endParaRPr lang="fr-FR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FBF6FC1D-6CEA-447E-AF2E-C6C11D7D9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937057" y="941734"/>
            <a:ext cx="1465311" cy="1103772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CA8A2AA-7B7D-4CCB-9B0B-E6B340BF6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497240" y="962679"/>
            <a:ext cx="1366695" cy="110377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9F50234-74D3-4C51-B7A7-802B8135E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803" y="3718934"/>
            <a:ext cx="4906963" cy="1895871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09DA3233-1208-49FB-BB19-648323D4D679}"/>
              </a:ext>
            </a:extLst>
          </p:cNvPr>
          <p:cNvSpPr txBox="1"/>
          <p:nvPr/>
        </p:nvSpPr>
        <p:spPr>
          <a:xfrm>
            <a:off x="7485915" y="3106346"/>
            <a:ext cx="401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latin typeface="+mn-lt"/>
              </a:rPr>
              <a:t>Ag masses in the vicinity of  </a:t>
            </a:r>
            <a:r>
              <a:rPr lang="en-GB" sz="1400" b="1" i="1" dirty="0">
                <a:latin typeface="+mn-lt"/>
              </a:rPr>
              <a:t>N </a:t>
            </a:r>
            <a:r>
              <a:rPr lang="en-GB" sz="1400" b="1" dirty="0">
                <a:latin typeface="+mn-lt"/>
              </a:rPr>
              <a:t>= 82 </a:t>
            </a:r>
            <a:r>
              <a:rPr lang="en-GB" sz="1400" b="1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sz="1400" b="1" dirty="0">
                <a:latin typeface="+mn-lt"/>
              </a:rPr>
              <a:t> impact </a:t>
            </a:r>
            <a:br>
              <a:rPr lang="en-GB" sz="1400" b="1" dirty="0">
                <a:latin typeface="+mn-lt"/>
              </a:rPr>
            </a:br>
            <a:r>
              <a:rPr lang="en-GB" sz="1400" b="1" dirty="0">
                <a:latin typeface="+mn-lt"/>
              </a:rPr>
              <a:t>r-process abundances in neutron star merger event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4A7C4E5E-0850-4DC6-9C53-6300A0200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091" y="3621471"/>
            <a:ext cx="3225096" cy="1649141"/>
          </a:xfrm>
          <a:prstGeom prst="rect">
            <a:avLst/>
          </a:prstGeom>
        </p:spPr>
      </p:pic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68C042EF-797F-4E20-9B40-F267FDF49B75}"/>
              </a:ext>
            </a:extLst>
          </p:cNvPr>
          <p:cNvSpPr/>
          <p:nvPr/>
        </p:nvSpPr>
        <p:spPr>
          <a:xfrm rot="16200000">
            <a:off x="3604831" y="4560121"/>
            <a:ext cx="324307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5A50D4FF-D3BA-4CE9-9994-FF5BAA401CA1}"/>
              </a:ext>
            </a:extLst>
          </p:cNvPr>
          <p:cNvSpPr txBox="1"/>
          <p:nvPr/>
        </p:nvSpPr>
        <p:spPr>
          <a:xfrm>
            <a:off x="8201863" y="5785425"/>
            <a:ext cx="3519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accent2"/>
                </a:solidFill>
                <a:latin typeface="+mn-lt"/>
              </a:rPr>
              <a:t>Other opportunities for mass measurements at ALTO</a:t>
            </a:r>
            <a:r>
              <a:rPr lang="en-GB" sz="1400" b="1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 around </a:t>
            </a:r>
            <a:r>
              <a:rPr lang="en-GB" sz="1400" b="1" i="1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N </a:t>
            </a:r>
            <a:r>
              <a:rPr lang="en-GB" sz="1400" b="1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= 50</a:t>
            </a:r>
            <a:endParaRPr lang="en-GB" sz="1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4687A295-DD8E-4379-8AB6-285BB28437BA}"/>
              </a:ext>
            </a:extLst>
          </p:cNvPr>
          <p:cNvSpPr txBox="1"/>
          <p:nvPr/>
        </p:nvSpPr>
        <p:spPr>
          <a:xfrm>
            <a:off x="1924298" y="3197310"/>
            <a:ext cx="496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Ag (Z=47) </a:t>
            </a:r>
            <a:r>
              <a:rPr lang="en-US" sz="18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+mn-lt"/>
              </a:rPr>
              <a:t>masse &gt; 125 still missing (+ isomers) </a:t>
            </a:r>
          </a:p>
        </p:txBody>
      </p:sp>
      <p:sp>
        <p:nvSpPr>
          <p:cNvPr id="70" name="Flèche : droite 69">
            <a:extLst>
              <a:ext uri="{FF2B5EF4-FFF2-40B4-BE49-F238E27FC236}">
                <a16:creationId xmlns:a16="http://schemas.microsoft.com/office/drawing/2014/main" id="{0DC04287-B773-4902-96E9-7A7423BDC524}"/>
              </a:ext>
            </a:extLst>
          </p:cNvPr>
          <p:cNvSpPr/>
          <p:nvPr/>
        </p:nvSpPr>
        <p:spPr>
          <a:xfrm rot="10800000">
            <a:off x="2457532" y="4663996"/>
            <a:ext cx="252000" cy="108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8F5C880F-6590-49ED-8F2F-6549F369E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669406" y="2148832"/>
            <a:ext cx="1799508" cy="1012406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88893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58906C-2DEA-49D7-B33E-064A797C6861}"/>
              </a:ext>
            </a:extLst>
          </p:cNvPr>
          <p:cNvGrpSpPr/>
          <p:nvPr/>
        </p:nvGrpSpPr>
        <p:grpSpPr>
          <a:xfrm>
            <a:off x="1029225" y="259337"/>
            <a:ext cx="10840963" cy="6339326"/>
            <a:chOff x="675518" y="228599"/>
            <a:chExt cx="10840963" cy="633932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A34DB2-12EF-4600-A2D2-DC825C21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18" y="290074"/>
              <a:ext cx="10840963" cy="627785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587936-3803-446D-BD4E-BE40D00B407D}"/>
                </a:ext>
              </a:extLst>
            </p:cNvPr>
            <p:cNvSpPr/>
            <p:nvPr/>
          </p:nvSpPr>
          <p:spPr>
            <a:xfrm>
              <a:off x="9696450" y="2914650"/>
              <a:ext cx="1820031" cy="356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7909F4-5D4F-4649-8365-1ADCF8F7BC0A}"/>
                </a:ext>
              </a:extLst>
            </p:cNvPr>
            <p:cNvSpPr/>
            <p:nvPr/>
          </p:nvSpPr>
          <p:spPr>
            <a:xfrm>
              <a:off x="1047750" y="228599"/>
              <a:ext cx="5314950" cy="97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7572F7-F545-487C-8E81-B9897C72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" y="357477"/>
            <a:ext cx="655592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requested developments :</a:t>
            </a:r>
          </a:p>
          <a:p>
            <a:r>
              <a:rPr lang="en-US" dirty="0"/>
              <a:t>laser ionized Zn (scheme already developed) Ge and Cd (scheme to be developed) with suppression of surface ionized Ga and In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complicated : negative Br (1-) ions ; molecular As ions ?</a:t>
            </a:r>
          </a:p>
          <a:p>
            <a:endParaRPr lang="en-US" dirty="0"/>
          </a:p>
        </p:txBody>
      </p:sp>
      <p:sp>
        <p:nvSpPr>
          <p:cNvPr id="20" name="ZoneTexte 18">
            <a:extLst>
              <a:ext uri="{FF2B5EF4-FFF2-40B4-BE49-F238E27FC236}">
                <a16:creationId xmlns:a16="http://schemas.microsoft.com/office/drawing/2014/main" id="{8CB7D2E9-B47F-462F-9C4D-DA93BD96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26" y="3336293"/>
            <a:ext cx="4172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→ structure nearby and above the neutron separation threshold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DB926-1A8D-4148-A916-55DD41DC2823}"/>
              </a:ext>
            </a:extLst>
          </p:cNvPr>
          <p:cNvSpPr/>
          <p:nvPr/>
        </p:nvSpPr>
        <p:spPr>
          <a:xfrm>
            <a:off x="8788302" y="3922137"/>
            <a:ext cx="403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→ </a:t>
            </a:r>
            <a:r>
              <a:rPr lang="en-US" sz="1600" dirty="0">
                <a:solidFill>
                  <a:prstClr val="black"/>
                </a:solidFill>
                <a:sym typeface="Symbol" panose="05050102010706020507" pitchFamily="18" charset="2"/>
              </a:rPr>
              <a:t>E0 strength measurement and the investigation of shape coexistence </a:t>
            </a:r>
            <a:endParaRPr lang="en-US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558730-940A-472F-AB93-1C5135A6E21E}"/>
              </a:ext>
            </a:extLst>
          </p:cNvPr>
          <p:cNvSpPr/>
          <p:nvPr/>
        </p:nvSpPr>
        <p:spPr>
          <a:xfrm>
            <a:off x="4483619" y="4572416"/>
            <a:ext cx="742950" cy="828675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98E0E5C-021E-4AD2-8CEE-48686517CA63}"/>
              </a:ext>
            </a:extLst>
          </p:cNvPr>
          <p:cNvSpPr/>
          <p:nvPr/>
        </p:nvSpPr>
        <p:spPr>
          <a:xfrm>
            <a:off x="6953249" y="301466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9C0B2CC-D0DD-4B99-92D8-BB543111DEED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3857625" y="3199329"/>
            <a:ext cx="3095624" cy="320459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73EA3E3-803A-461E-9E0A-16E7FE4C50B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633513" y="3670475"/>
            <a:ext cx="958909" cy="1023298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7E49F18-B399-4D7E-BDD7-9A54DD9316D2}"/>
              </a:ext>
            </a:extLst>
          </p:cNvPr>
          <p:cNvCxnSpPr>
            <a:cxnSpLocks/>
          </p:cNvCxnSpPr>
          <p:nvPr/>
        </p:nvCxnSpPr>
        <p:spPr>
          <a:xfrm flipV="1">
            <a:off x="6110116" y="4206039"/>
            <a:ext cx="2678186" cy="243055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7CEDE4-9182-4A1A-B4AA-7D1E4A752A00}"/>
              </a:ext>
            </a:extLst>
          </p:cNvPr>
          <p:cNvSpPr/>
          <p:nvPr/>
        </p:nvSpPr>
        <p:spPr>
          <a:xfrm>
            <a:off x="5299835" y="4087382"/>
            <a:ext cx="1285875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E0DFB15-C4E8-42CF-9AA9-1FEC6F28BA7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812689" y="4214525"/>
            <a:ext cx="3975613" cy="1010254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F4D3FBE-6618-47C6-A223-2A9A02E996E9}"/>
              </a:ext>
            </a:extLst>
          </p:cNvPr>
          <p:cNvSpPr/>
          <p:nvPr/>
        </p:nvSpPr>
        <p:spPr>
          <a:xfrm>
            <a:off x="4069738" y="5033217"/>
            <a:ext cx="742951" cy="369333"/>
          </a:xfrm>
          <a:prstGeom prst="ellips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D2BC81F-B179-425B-AB1D-F19051C45808}"/>
              </a:ext>
            </a:extLst>
          </p:cNvPr>
          <p:cNvCxnSpPr>
            <a:cxnSpLocks/>
            <a:stCxn id="29" idx="5"/>
          </p:cNvCxnSpPr>
          <p:nvPr/>
        </p:nvCxnSpPr>
        <p:spPr>
          <a:xfrm>
            <a:off x="8050812" y="3329907"/>
            <a:ext cx="737490" cy="884617"/>
          </a:xfrm>
          <a:prstGeom prst="line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2D1E3A6-B68B-4685-97F1-A253CEFFEA9A}"/>
              </a:ext>
            </a:extLst>
          </p:cNvPr>
          <p:cNvSpPr/>
          <p:nvPr/>
        </p:nvSpPr>
        <p:spPr>
          <a:xfrm>
            <a:off x="3444022" y="2968456"/>
            <a:ext cx="1039597" cy="1662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CE52A9FE-3FE2-4C0E-B1F9-ED1819D08589}"/>
              </a:ext>
            </a:extLst>
          </p:cNvPr>
          <p:cNvSpPr/>
          <p:nvPr/>
        </p:nvSpPr>
        <p:spPr>
          <a:xfrm>
            <a:off x="1375358" y="5031583"/>
            <a:ext cx="1039597" cy="1662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245C73-E880-4659-8B80-BDE1D29CA1E5}"/>
              </a:ext>
            </a:extLst>
          </p:cNvPr>
          <p:cNvSpPr txBox="1"/>
          <p:nvPr/>
        </p:nvSpPr>
        <p:spPr>
          <a:xfrm>
            <a:off x="2891834" y="272083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surface ionized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6F19B79-A320-483E-A306-4D29E19F9743}"/>
              </a:ext>
            </a:extLst>
          </p:cNvPr>
          <p:cNvSpPr txBox="1"/>
          <p:nvPr/>
        </p:nvSpPr>
        <p:spPr>
          <a:xfrm>
            <a:off x="707413" y="479763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surface ionized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1BC696-BBA2-4D1E-AAEA-9052F2FA7E6F}"/>
              </a:ext>
            </a:extLst>
          </p:cNvPr>
          <p:cNvSpPr/>
          <p:nvPr/>
        </p:nvSpPr>
        <p:spPr>
          <a:xfrm>
            <a:off x="6585565" y="54540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</a:t>
            </a:r>
            <a:r>
              <a:rPr lang="en-US" dirty="0" err="1"/>
              <a:t>ission</a:t>
            </a:r>
            <a:r>
              <a:rPr lang="en-US" dirty="0"/>
              <a:t> fragments are badly needed at GANIL </a:t>
            </a:r>
          </a:p>
          <a:p>
            <a:r>
              <a:rPr lang="fr-FR" dirty="0"/>
              <a:t>i</a:t>
            </a:r>
            <a:r>
              <a:rPr lang="en-US" dirty="0"/>
              <a:t>t would be fantastic to have them available for DESIR</a:t>
            </a:r>
          </a:p>
          <a:p>
            <a:r>
              <a:rPr lang="fr-FR" dirty="0"/>
              <a:t>i</a:t>
            </a:r>
            <a:r>
              <a:rPr lang="en-US" dirty="0"/>
              <a:t>t is the necessary condition to pursue this program there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E7323DD-AA55-4257-8C5F-606778AD52C7}"/>
              </a:ext>
            </a:extLst>
          </p:cNvPr>
          <p:cNvSpPr txBox="1"/>
          <p:nvPr/>
        </p:nvSpPr>
        <p:spPr>
          <a:xfrm>
            <a:off x="3707789" y="2058621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surface ionized but we don’t care</a:t>
            </a: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852FF89E-4D90-42EE-ADED-6328CECA40F3}"/>
              </a:ext>
            </a:extLst>
          </p:cNvPr>
          <p:cNvSpPr/>
          <p:nvPr/>
        </p:nvSpPr>
        <p:spPr>
          <a:xfrm>
            <a:off x="4550750" y="2246076"/>
            <a:ext cx="1039597" cy="1662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DF41FFC-C189-4069-8546-BB77B620DBD1}"/>
              </a:ext>
            </a:extLst>
          </p:cNvPr>
          <p:cNvSpPr txBox="1"/>
          <p:nvPr/>
        </p:nvSpPr>
        <p:spPr>
          <a:xfrm>
            <a:off x="1189344" y="409916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surface ionized but we don’t care</a:t>
            </a: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0D5FCEE3-BC3A-416E-BBF7-85317D77412A}"/>
              </a:ext>
            </a:extLst>
          </p:cNvPr>
          <p:cNvSpPr/>
          <p:nvPr/>
        </p:nvSpPr>
        <p:spPr>
          <a:xfrm>
            <a:off x="2032305" y="4286619"/>
            <a:ext cx="1039597" cy="1662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quick glance in the rearview mirror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3B6AA6B-384B-49C3-BC41-26D699E0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16" y="-54617"/>
            <a:ext cx="2078841" cy="14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436D4B-9229-459F-808E-ABB8844E9CD3}"/>
              </a:ext>
            </a:extLst>
          </p:cNvPr>
          <p:cNvSpPr txBox="1"/>
          <p:nvPr/>
        </p:nvSpPr>
        <p:spPr>
          <a:xfrm rot="21366922">
            <a:off x="10876236" y="690794"/>
            <a:ext cx="90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2001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AutoShape 169">
            <a:extLst>
              <a:ext uri="{FF2B5EF4-FFF2-40B4-BE49-F238E27FC236}">
                <a16:creationId xmlns:a16="http://schemas.microsoft.com/office/drawing/2014/main" id="{15B68D3B-A85F-4D2E-917D-96317CC77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210" y="2270487"/>
            <a:ext cx="762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>
                <a:latin typeface="Verdana" pitchFamily="34" charset="0"/>
              </a:rPr>
              <a:t>(d,3He)</a:t>
            </a:r>
          </a:p>
        </p:txBody>
      </p:sp>
      <p:cxnSp>
        <p:nvCxnSpPr>
          <p:cNvPr id="10" name="AutoShape 170">
            <a:extLst>
              <a:ext uri="{FF2B5EF4-FFF2-40B4-BE49-F238E27FC236}">
                <a16:creationId xmlns:a16="http://schemas.microsoft.com/office/drawing/2014/main" id="{B453889E-D697-46C0-A527-6B3A275FDAF0}"/>
              </a:ext>
            </a:extLst>
          </p:cNvPr>
          <p:cNvCxnSpPr>
            <a:cxnSpLocks noChangeShapeType="1"/>
            <a:stCxn id="9" idx="1"/>
            <a:endCxn id="38" idx="3"/>
          </p:cNvCxnSpPr>
          <p:nvPr/>
        </p:nvCxnSpPr>
        <p:spPr bwMode="auto">
          <a:xfrm rot="10800000" flipV="1">
            <a:off x="7829710" y="2499087"/>
            <a:ext cx="952500" cy="10636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</p:spPr>
      </p:cxnSp>
      <p:cxnSp>
        <p:nvCxnSpPr>
          <p:cNvPr id="11" name="AutoShape 186">
            <a:extLst>
              <a:ext uri="{FF2B5EF4-FFF2-40B4-BE49-F238E27FC236}">
                <a16:creationId xmlns:a16="http://schemas.microsoft.com/office/drawing/2014/main" id="{A4CDC0AD-5FDB-4ABB-B6E5-C2FCDC5F6ED0}"/>
              </a:ext>
            </a:extLst>
          </p:cNvPr>
          <p:cNvCxnSpPr>
            <a:cxnSpLocks noChangeShapeType="1"/>
            <a:stCxn id="30" idx="1"/>
            <a:endCxn id="39" idx="3"/>
          </p:cNvCxnSpPr>
          <p:nvPr/>
        </p:nvCxnSpPr>
        <p:spPr bwMode="auto">
          <a:xfrm rot="10800000" flipV="1">
            <a:off x="7829710" y="3164249"/>
            <a:ext cx="1787525" cy="693738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12" name="AutoShape 188">
            <a:extLst>
              <a:ext uri="{FF2B5EF4-FFF2-40B4-BE49-F238E27FC236}">
                <a16:creationId xmlns:a16="http://schemas.microsoft.com/office/drawing/2014/main" id="{A8A89BB5-D302-490B-85C5-01E7E0AD8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3435" y="2059349"/>
            <a:ext cx="914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>
                <a:latin typeface="Symbol" pitchFamily="18" charset="2"/>
              </a:rPr>
              <a:t>b</a:t>
            </a:r>
            <a:r>
              <a:rPr lang="fr-FR" sz="1200">
                <a:latin typeface="Verdana" pitchFamily="34" charset="0"/>
              </a:rPr>
              <a:t>-decay</a:t>
            </a:r>
          </a:p>
        </p:txBody>
      </p:sp>
      <p:sp>
        <p:nvSpPr>
          <p:cNvPr id="13" name="Line 204">
            <a:extLst>
              <a:ext uri="{FF2B5EF4-FFF2-40B4-BE49-F238E27FC236}">
                <a16:creationId xmlns:a16="http://schemas.microsoft.com/office/drawing/2014/main" id="{4FCEB198-5E28-4904-9E9C-84982865D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2573" y="5888399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4" name="Group 218">
            <a:extLst>
              <a:ext uri="{FF2B5EF4-FFF2-40B4-BE49-F238E27FC236}">
                <a16:creationId xmlns:a16="http://schemas.microsoft.com/office/drawing/2014/main" id="{40EFD997-186A-4921-941F-2B4048DC4097}"/>
              </a:ext>
            </a:extLst>
          </p:cNvPr>
          <p:cNvGrpSpPr>
            <a:grpSpLocks/>
          </p:cNvGrpSpPr>
          <p:nvPr/>
        </p:nvGrpSpPr>
        <p:grpSpPr bwMode="auto">
          <a:xfrm>
            <a:off x="5332573" y="5894749"/>
            <a:ext cx="76200" cy="457200"/>
            <a:chOff x="2064" y="3168"/>
            <a:chExt cx="48" cy="288"/>
          </a:xfrm>
        </p:grpSpPr>
        <p:sp>
          <p:nvSpPr>
            <p:cNvPr id="15" name="Line 219">
              <a:extLst>
                <a:ext uri="{FF2B5EF4-FFF2-40B4-BE49-F238E27FC236}">
                  <a16:creationId xmlns:a16="http://schemas.microsoft.com/office/drawing/2014/main" id="{284E7189-4541-4CF7-A525-5D7779AE0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408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20">
              <a:extLst>
                <a:ext uri="{FF2B5EF4-FFF2-40B4-BE49-F238E27FC236}">
                  <a16:creationId xmlns:a16="http://schemas.microsoft.com/office/drawing/2014/main" id="{3542F2B0-AD3A-4C9C-8662-20B891B80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360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221">
              <a:extLst>
                <a:ext uri="{FF2B5EF4-FFF2-40B4-BE49-F238E27FC236}">
                  <a16:creationId xmlns:a16="http://schemas.microsoft.com/office/drawing/2014/main" id="{F1D6F904-5904-4E7A-BE7E-4DB92E7C0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312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22">
              <a:extLst>
                <a:ext uri="{FF2B5EF4-FFF2-40B4-BE49-F238E27FC236}">
                  <a16:creationId xmlns:a16="http://schemas.microsoft.com/office/drawing/2014/main" id="{0EFDF1A1-C2A7-45FB-A42C-6A2728BB88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264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223">
              <a:extLst>
                <a:ext uri="{FF2B5EF4-FFF2-40B4-BE49-F238E27FC236}">
                  <a16:creationId xmlns:a16="http://schemas.microsoft.com/office/drawing/2014/main" id="{035B47BF-BD2B-4E1D-A9AB-EA1E66C28E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216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24">
              <a:extLst>
                <a:ext uri="{FF2B5EF4-FFF2-40B4-BE49-F238E27FC236}">
                  <a16:creationId xmlns:a16="http://schemas.microsoft.com/office/drawing/2014/main" id="{5425D008-C67C-4C19-ADEB-221606C7C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168"/>
              <a:ext cx="4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AutoShape 317">
            <a:extLst>
              <a:ext uri="{FF2B5EF4-FFF2-40B4-BE49-F238E27FC236}">
                <a16:creationId xmlns:a16="http://schemas.microsoft.com/office/drawing/2014/main" id="{7BD2C31C-9176-4F9A-BF93-23C1E3982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210" y="6199549"/>
            <a:ext cx="1752600" cy="3857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>
                <a:latin typeface="Verdana" pitchFamily="34" charset="0"/>
              </a:rPr>
              <a:t> frontier of knowledge</a:t>
            </a:r>
          </a:p>
        </p:txBody>
      </p:sp>
      <p:sp>
        <p:nvSpPr>
          <p:cNvPr id="23" name="AutoShape 77">
            <a:extLst>
              <a:ext uri="{FF2B5EF4-FFF2-40B4-BE49-F238E27FC236}">
                <a16:creationId xmlns:a16="http://schemas.microsoft.com/office/drawing/2014/main" id="{5DF56146-8B82-4B90-9CB3-E1EDBBE9D071}"/>
              </a:ext>
            </a:extLst>
          </p:cNvPr>
          <p:cNvSpPr>
            <a:spLocks noChangeArrowheads="1"/>
          </p:cNvSpPr>
          <p:nvPr/>
        </p:nvSpPr>
        <p:spPr bwMode="auto">
          <a:xfrm rot="20494687">
            <a:off x="8223410" y="3551599"/>
            <a:ext cx="1371600" cy="304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400">
                <a:latin typeface="Verdana" pitchFamily="34" charset="0"/>
              </a:rPr>
              <a:t>fission</a:t>
            </a:r>
            <a:endParaRPr lang="fr-FR" sz="1400" baseline="-25000">
              <a:latin typeface="Verdana" pitchFamily="34" charset="0"/>
            </a:endParaRPr>
          </a:p>
        </p:txBody>
      </p:sp>
      <p:sp>
        <p:nvSpPr>
          <p:cNvPr id="24" name="AutoShape 328">
            <a:extLst>
              <a:ext uri="{FF2B5EF4-FFF2-40B4-BE49-F238E27FC236}">
                <a16:creationId xmlns:a16="http://schemas.microsoft.com/office/drawing/2014/main" id="{6E4E52BB-A338-433B-A08E-CD3ACAED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210" y="2770549"/>
            <a:ext cx="457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>
                <a:latin typeface="Verdana" pitchFamily="34" charset="0"/>
              </a:rPr>
              <a:t>(t,p)</a:t>
            </a:r>
          </a:p>
        </p:txBody>
      </p:sp>
      <p:cxnSp>
        <p:nvCxnSpPr>
          <p:cNvPr id="25" name="AutoShape 329">
            <a:extLst>
              <a:ext uri="{FF2B5EF4-FFF2-40B4-BE49-F238E27FC236}">
                <a16:creationId xmlns:a16="http://schemas.microsoft.com/office/drawing/2014/main" id="{1E891B74-AF55-4BAB-A5CC-663C62EF5488}"/>
              </a:ext>
            </a:extLst>
          </p:cNvPr>
          <p:cNvCxnSpPr>
            <a:cxnSpLocks noChangeShapeType="1"/>
            <a:stCxn id="24" idx="1"/>
            <a:endCxn id="39" idx="3"/>
          </p:cNvCxnSpPr>
          <p:nvPr/>
        </p:nvCxnSpPr>
        <p:spPr bwMode="auto">
          <a:xfrm rot="10800000" flipV="1">
            <a:off x="7829710" y="2999149"/>
            <a:ext cx="952500" cy="858838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</p:spPr>
      </p:cxnSp>
      <p:cxnSp>
        <p:nvCxnSpPr>
          <p:cNvPr id="26" name="AutoShape 330">
            <a:extLst>
              <a:ext uri="{FF2B5EF4-FFF2-40B4-BE49-F238E27FC236}">
                <a16:creationId xmlns:a16="http://schemas.microsoft.com/office/drawing/2014/main" id="{D88CAC24-2D88-47AE-939D-18CD5A0586DF}"/>
              </a:ext>
            </a:extLst>
          </p:cNvPr>
          <p:cNvCxnSpPr>
            <a:cxnSpLocks noChangeShapeType="1"/>
            <a:stCxn id="31" idx="1"/>
            <a:endCxn id="40" idx="3"/>
          </p:cNvCxnSpPr>
          <p:nvPr/>
        </p:nvCxnSpPr>
        <p:spPr bwMode="auto">
          <a:xfrm rot="10800000" flipV="1">
            <a:off x="7829710" y="3697649"/>
            <a:ext cx="1787525" cy="455613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27" name="AutoShape 331">
            <a:extLst>
              <a:ext uri="{FF2B5EF4-FFF2-40B4-BE49-F238E27FC236}">
                <a16:creationId xmlns:a16="http://schemas.microsoft.com/office/drawing/2014/main" id="{F009D4B7-3F2C-477E-AACB-8187A6A53D5A}"/>
              </a:ext>
            </a:extLst>
          </p:cNvPr>
          <p:cNvCxnSpPr>
            <a:cxnSpLocks noChangeShapeType="1"/>
            <a:stCxn id="32" idx="1"/>
            <a:endCxn id="191" idx="0"/>
          </p:cNvCxnSpPr>
          <p:nvPr/>
        </p:nvCxnSpPr>
        <p:spPr bwMode="auto">
          <a:xfrm rot="10800000" flipV="1">
            <a:off x="7829710" y="4231049"/>
            <a:ext cx="1787525" cy="169863"/>
          </a:xfrm>
          <a:prstGeom prst="curvedConnector2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28" name="AutoShape 333">
            <a:extLst>
              <a:ext uri="{FF2B5EF4-FFF2-40B4-BE49-F238E27FC236}">
                <a16:creationId xmlns:a16="http://schemas.microsoft.com/office/drawing/2014/main" id="{BDDD5958-A514-487A-9E8C-FBAFB1AA0DB8}"/>
              </a:ext>
            </a:extLst>
          </p:cNvPr>
          <p:cNvCxnSpPr>
            <a:cxnSpLocks noChangeShapeType="1"/>
            <a:stCxn id="237" idx="1"/>
          </p:cNvCxnSpPr>
          <p:nvPr/>
        </p:nvCxnSpPr>
        <p:spPr bwMode="auto">
          <a:xfrm rot="10800000">
            <a:off x="7396323" y="4696187"/>
            <a:ext cx="2220912" cy="68262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29" name="AutoShape 336">
            <a:extLst>
              <a:ext uri="{FF2B5EF4-FFF2-40B4-BE49-F238E27FC236}">
                <a16:creationId xmlns:a16="http://schemas.microsoft.com/office/drawing/2014/main" id="{ECD2AACF-DC7A-4C9F-84B3-76AA1AFBB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235" y="2440349"/>
            <a:ext cx="1143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Zendel et al</a:t>
            </a:r>
          </a:p>
          <a:p>
            <a:pPr algn="ctr"/>
            <a:r>
              <a:rPr lang="fr-FR" sz="1000">
                <a:latin typeface="Verdana" pitchFamily="34" charset="0"/>
              </a:rPr>
              <a:t>Inorg Nucl Chem </a:t>
            </a:r>
          </a:p>
          <a:p>
            <a:pPr algn="ctr"/>
            <a:r>
              <a:rPr lang="fr-FR" sz="1000" b="1">
                <a:latin typeface="Verdana" pitchFamily="34" charset="0"/>
              </a:rPr>
              <a:t>42</a:t>
            </a:r>
            <a:r>
              <a:rPr lang="fr-FR" sz="1000">
                <a:latin typeface="Verdana" pitchFamily="34" charset="0"/>
              </a:rPr>
              <a:t>, 1387 (</a:t>
            </a:r>
            <a:r>
              <a:rPr lang="fr-FR" sz="1000" b="1">
                <a:latin typeface="Verdana" pitchFamily="34" charset="0"/>
              </a:rPr>
              <a:t>1980</a:t>
            </a:r>
            <a:r>
              <a:rPr lang="fr-FR" sz="1000">
                <a:latin typeface="Verdana" pitchFamily="34" charset="0"/>
              </a:rPr>
              <a:t>)</a:t>
            </a:r>
          </a:p>
        </p:txBody>
      </p:sp>
      <p:sp>
        <p:nvSpPr>
          <p:cNvPr id="30" name="AutoShape 337">
            <a:extLst>
              <a:ext uri="{FF2B5EF4-FFF2-40B4-BE49-F238E27FC236}">
                <a16:creationId xmlns:a16="http://schemas.microsoft.com/office/drawing/2014/main" id="{87A71864-7ADF-49B1-BD8C-1AD71AF31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235" y="2897549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Kratz et al</a:t>
            </a:r>
          </a:p>
          <a:p>
            <a:pPr algn="ctr"/>
            <a:r>
              <a:rPr lang="fr-FR" sz="1000">
                <a:latin typeface="Verdana" pitchFamily="34" charset="0"/>
              </a:rPr>
              <a:t>Nucl Phys A </a:t>
            </a:r>
          </a:p>
          <a:p>
            <a:pPr algn="ctr"/>
            <a:r>
              <a:rPr lang="fr-FR" sz="1000" b="1">
                <a:latin typeface="Verdana" pitchFamily="34" charset="0"/>
              </a:rPr>
              <a:t>250</a:t>
            </a:r>
            <a:r>
              <a:rPr lang="fr-FR" sz="1000">
                <a:latin typeface="Verdana" pitchFamily="34" charset="0"/>
              </a:rPr>
              <a:t>, 13 (</a:t>
            </a:r>
            <a:r>
              <a:rPr lang="fr-FR" sz="1000" b="1">
                <a:latin typeface="Verdana" pitchFamily="34" charset="0"/>
              </a:rPr>
              <a:t>1975</a:t>
            </a:r>
            <a:r>
              <a:rPr lang="fr-FR" sz="1000">
                <a:latin typeface="Verdana" pitchFamily="34" charset="0"/>
              </a:rPr>
              <a:t>)</a:t>
            </a:r>
          </a:p>
        </p:txBody>
      </p:sp>
      <p:sp>
        <p:nvSpPr>
          <p:cNvPr id="31" name="AutoShape 338">
            <a:extLst>
              <a:ext uri="{FF2B5EF4-FFF2-40B4-BE49-F238E27FC236}">
                <a16:creationId xmlns:a16="http://schemas.microsoft.com/office/drawing/2014/main" id="{4F640326-1BB7-468B-9903-36A466FE0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235" y="3430949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Del Marmol et al</a:t>
            </a:r>
          </a:p>
          <a:p>
            <a:pPr algn="ctr"/>
            <a:r>
              <a:rPr lang="fr-FR" sz="1000">
                <a:latin typeface="Verdana" pitchFamily="34" charset="0"/>
              </a:rPr>
              <a:t>Nucl Phys A </a:t>
            </a:r>
          </a:p>
          <a:p>
            <a:pPr algn="ctr"/>
            <a:r>
              <a:rPr lang="fr-FR" sz="1000" b="1">
                <a:latin typeface="Verdana" pitchFamily="34" charset="0"/>
              </a:rPr>
              <a:t>194</a:t>
            </a:r>
            <a:r>
              <a:rPr lang="fr-FR" sz="1000">
                <a:latin typeface="Verdana" pitchFamily="34" charset="0"/>
              </a:rPr>
              <a:t>, 140 (</a:t>
            </a:r>
            <a:r>
              <a:rPr lang="fr-FR" sz="1000" b="1">
                <a:latin typeface="Verdana" pitchFamily="34" charset="0"/>
              </a:rPr>
              <a:t>1972</a:t>
            </a:r>
            <a:r>
              <a:rPr lang="fr-FR" sz="1000">
                <a:latin typeface="Verdana" pitchFamily="34" charset="0"/>
              </a:rPr>
              <a:t>)</a:t>
            </a:r>
          </a:p>
        </p:txBody>
      </p:sp>
      <p:sp>
        <p:nvSpPr>
          <p:cNvPr id="32" name="AutoShape 339">
            <a:extLst>
              <a:ext uri="{FF2B5EF4-FFF2-40B4-BE49-F238E27FC236}">
                <a16:creationId xmlns:a16="http://schemas.microsoft.com/office/drawing/2014/main" id="{E2344132-2BE2-4459-AAC6-EE8243F2A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235" y="3964349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Hoff -Fogelberg</a:t>
            </a:r>
          </a:p>
          <a:p>
            <a:pPr algn="ctr"/>
            <a:r>
              <a:rPr lang="fr-FR" sz="1000">
                <a:latin typeface="Verdana" pitchFamily="34" charset="0"/>
              </a:rPr>
              <a:t>Nucl Phys A </a:t>
            </a:r>
          </a:p>
          <a:p>
            <a:pPr algn="ctr"/>
            <a:r>
              <a:rPr lang="fr-FR" sz="1000" b="1">
                <a:latin typeface="Verdana" pitchFamily="34" charset="0"/>
              </a:rPr>
              <a:t>368</a:t>
            </a:r>
            <a:r>
              <a:rPr lang="fr-FR" sz="1000">
                <a:latin typeface="Verdana" pitchFamily="34" charset="0"/>
              </a:rPr>
              <a:t>, 210 (</a:t>
            </a:r>
            <a:r>
              <a:rPr lang="fr-FR" sz="1000" b="1">
                <a:latin typeface="Verdana" pitchFamily="34" charset="0"/>
              </a:rPr>
              <a:t>1981</a:t>
            </a:r>
            <a:r>
              <a:rPr lang="fr-FR" sz="1000">
                <a:latin typeface="Verdana" pitchFamily="34" charset="0"/>
              </a:rPr>
              <a:t>)</a:t>
            </a:r>
          </a:p>
        </p:txBody>
      </p:sp>
      <p:cxnSp>
        <p:nvCxnSpPr>
          <p:cNvPr id="33" name="AutoShape 187">
            <a:extLst>
              <a:ext uri="{FF2B5EF4-FFF2-40B4-BE49-F238E27FC236}">
                <a16:creationId xmlns:a16="http://schemas.microsoft.com/office/drawing/2014/main" id="{80ABCB81-177D-48F9-A57B-DA5FE8C6E1D8}"/>
              </a:ext>
            </a:extLst>
          </p:cNvPr>
          <p:cNvCxnSpPr>
            <a:cxnSpLocks noChangeShapeType="1"/>
            <a:stCxn id="29" idx="1"/>
            <a:endCxn id="38" idx="3"/>
          </p:cNvCxnSpPr>
          <p:nvPr/>
        </p:nvCxnSpPr>
        <p:spPr bwMode="auto">
          <a:xfrm rot="10800000" flipV="1">
            <a:off x="7829710" y="2668949"/>
            <a:ext cx="1787525" cy="8937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</p:cxnSp>
      <p:sp>
        <p:nvSpPr>
          <p:cNvPr id="34" name="Rectangle 343">
            <a:extLst>
              <a:ext uri="{FF2B5EF4-FFF2-40B4-BE49-F238E27FC236}">
                <a16:creationId xmlns:a16="http://schemas.microsoft.com/office/drawing/2014/main" id="{8CCE9458-28B9-40FD-8D78-63659C3DD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360" y="4315187"/>
            <a:ext cx="255588" cy="28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 b="1">
                <a:latin typeface="Calibri" pitchFamily="34" charset="0"/>
              </a:rPr>
              <a:t>Ge83</a:t>
            </a:r>
            <a:endParaRPr lang="en-GB" sz="1000" b="1">
              <a:latin typeface="Calibri" pitchFamily="34" charset="0"/>
            </a:endParaRPr>
          </a:p>
        </p:txBody>
      </p:sp>
      <p:grpSp>
        <p:nvGrpSpPr>
          <p:cNvPr id="35" name="Group 520">
            <a:extLst>
              <a:ext uri="{FF2B5EF4-FFF2-40B4-BE49-F238E27FC236}">
                <a16:creationId xmlns:a16="http://schemas.microsoft.com/office/drawing/2014/main" id="{966C2862-0426-49EE-BF7D-28C7AD8EE7C4}"/>
              </a:ext>
            </a:extLst>
          </p:cNvPr>
          <p:cNvGrpSpPr>
            <a:grpSpLocks/>
          </p:cNvGrpSpPr>
          <p:nvPr/>
        </p:nvGrpSpPr>
        <p:grpSpPr bwMode="auto">
          <a:xfrm>
            <a:off x="3138648" y="1937112"/>
            <a:ext cx="5551487" cy="4191000"/>
            <a:chOff x="1200" y="0"/>
            <a:chExt cx="3497" cy="2640"/>
          </a:xfrm>
        </p:grpSpPr>
        <p:sp>
          <p:nvSpPr>
            <p:cNvPr id="36" name="Rectangle 246">
              <a:extLst>
                <a:ext uri="{FF2B5EF4-FFF2-40B4-BE49-F238E27FC236}">
                  <a16:creationId xmlns:a16="http://schemas.microsoft.com/office/drawing/2014/main" id="{1BA95F85-F5FF-49CF-A651-5B28DBDC8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373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Sr88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7" name="Rectangle 247">
              <a:extLst>
                <a:ext uri="{FF2B5EF4-FFF2-40B4-BE49-F238E27FC236}">
                  <a16:creationId xmlns:a16="http://schemas.microsoft.com/office/drawing/2014/main" id="{92F7E32D-9764-4F09-8588-E965ED5FB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55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Rb87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8" name="Rectangle 249">
              <a:extLst>
                <a:ext uri="{FF2B5EF4-FFF2-40B4-BE49-F238E27FC236}">
                  <a16:creationId xmlns:a16="http://schemas.microsoft.com/office/drawing/2014/main" id="{0D7D54AE-CEEB-4362-8306-6C984CFFC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931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Br85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39" name="Rectangle 250">
              <a:extLst>
                <a:ext uri="{FF2B5EF4-FFF2-40B4-BE49-F238E27FC236}">
                  <a16:creationId xmlns:a16="http://schemas.microsoft.com/office/drawing/2014/main" id="{8FAA76B0-FD66-4506-8FB2-6160861DD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117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Se84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0" name="Rectangle 251">
              <a:extLst>
                <a:ext uri="{FF2B5EF4-FFF2-40B4-BE49-F238E27FC236}">
                  <a16:creationId xmlns:a16="http://schemas.microsoft.com/office/drawing/2014/main" id="{8066749D-D43B-4A5C-8BDB-5D0254A16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303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As83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1" name="Rectangle 252">
              <a:extLst>
                <a:ext uri="{FF2B5EF4-FFF2-40B4-BE49-F238E27FC236}">
                  <a16:creationId xmlns:a16="http://schemas.microsoft.com/office/drawing/2014/main" id="{4440B362-5487-4A19-982C-18576A5BB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489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Ge82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2" name="Rectangle 253">
              <a:extLst>
                <a:ext uri="{FF2B5EF4-FFF2-40B4-BE49-F238E27FC236}">
                  <a16:creationId xmlns:a16="http://schemas.microsoft.com/office/drawing/2014/main" id="{D3F12AA0-D857-4BDE-B898-F07B9F26D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675"/>
              <a:ext cx="197" cy="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Ga81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3" name="Rectangle 254">
              <a:extLst>
                <a:ext uri="{FF2B5EF4-FFF2-40B4-BE49-F238E27FC236}">
                  <a16:creationId xmlns:a16="http://schemas.microsoft.com/office/drawing/2014/main" id="{5CC484B6-3D59-48FB-97CA-EDED101CC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860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Zn80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4" name="Rectangle 255">
              <a:extLst>
                <a:ext uri="{FF2B5EF4-FFF2-40B4-BE49-F238E27FC236}">
                  <a16:creationId xmlns:a16="http://schemas.microsoft.com/office/drawing/2014/main" id="{53795C1B-A51D-41EF-AAE9-347085FF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2046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Cu79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5" name="Rectangle 256">
              <a:extLst>
                <a:ext uri="{FF2B5EF4-FFF2-40B4-BE49-F238E27FC236}">
                  <a16:creationId xmlns:a16="http://schemas.microsoft.com/office/drawing/2014/main" id="{89EE68F8-0CF3-4E8E-9CC8-503F561A7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2232"/>
              <a:ext cx="197" cy="18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Ni78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6" name="Rectangle 257">
              <a:extLst>
                <a:ext uri="{FF2B5EF4-FFF2-40B4-BE49-F238E27FC236}">
                  <a16:creationId xmlns:a16="http://schemas.microsoft.com/office/drawing/2014/main" id="{64DAA1CA-B132-4054-80E8-EF785908D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Ni77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7" name="Rectangle 258">
              <a:extLst>
                <a:ext uri="{FF2B5EF4-FFF2-40B4-BE49-F238E27FC236}">
                  <a16:creationId xmlns:a16="http://schemas.microsoft.com/office/drawing/2014/main" id="{B7981904-761F-4858-A148-E6BC8D3DA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Ni71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8" name="Rectangle 259">
              <a:extLst>
                <a:ext uri="{FF2B5EF4-FFF2-40B4-BE49-F238E27FC236}">
                  <a16:creationId xmlns:a16="http://schemas.microsoft.com/office/drawing/2014/main" id="{768BBFE0-7C50-4709-83FC-1B8B87918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Ni72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49" name="Rectangle 260">
              <a:extLst>
                <a:ext uri="{FF2B5EF4-FFF2-40B4-BE49-F238E27FC236}">
                  <a16:creationId xmlns:a16="http://schemas.microsoft.com/office/drawing/2014/main" id="{B09BEE49-C93E-48C2-AD24-567AB84B6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Ni73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0" name="Rectangle 261">
              <a:extLst>
                <a:ext uri="{FF2B5EF4-FFF2-40B4-BE49-F238E27FC236}">
                  <a16:creationId xmlns:a16="http://schemas.microsoft.com/office/drawing/2014/main" id="{B4BFAC77-9DEF-42F7-A3A8-E45589C43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Ni74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1" name="Rectangle 262">
              <a:extLst>
                <a:ext uri="{FF2B5EF4-FFF2-40B4-BE49-F238E27FC236}">
                  <a16:creationId xmlns:a16="http://schemas.microsoft.com/office/drawing/2014/main" id="{C26639B9-90B8-4D7D-BB39-07C8DE834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2" name="Rectangle 263">
              <a:extLst>
                <a:ext uri="{FF2B5EF4-FFF2-40B4-BE49-F238E27FC236}">
                  <a16:creationId xmlns:a16="http://schemas.microsoft.com/office/drawing/2014/main" id="{ABAE6C1C-E059-4DF9-A829-05EC4AC37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Ni76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3" name="Rectangle 264">
              <a:extLst>
                <a:ext uri="{FF2B5EF4-FFF2-40B4-BE49-F238E27FC236}">
                  <a16:creationId xmlns:a16="http://schemas.microsoft.com/office/drawing/2014/main" id="{15DEB06F-8283-4476-B857-3A45A247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Ni70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4" name="Rectangle 265">
              <a:extLst>
                <a:ext uri="{FF2B5EF4-FFF2-40B4-BE49-F238E27FC236}">
                  <a16:creationId xmlns:a16="http://schemas.microsoft.com/office/drawing/2014/main" id="{3672A8EF-0F6D-4FC0-B5C6-D8A6956E9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Ni69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5" name="Rectangle 266">
              <a:extLst>
                <a:ext uri="{FF2B5EF4-FFF2-40B4-BE49-F238E27FC236}">
                  <a16:creationId xmlns:a16="http://schemas.microsoft.com/office/drawing/2014/main" id="{6FAFC11A-E664-4DA6-877B-6CE578BA7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Ni68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6" name="Rectangle 267">
              <a:extLst>
                <a:ext uri="{FF2B5EF4-FFF2-40B4-BE49-F238E27FC236}">
                  <a16:creationId xmlns:a16="http://schemas.microsoft.com/office/drawing/2014/main" id="{6A281773-1B58-402B-A0C2-5F43BFBB0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Ni67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7" name="Rectangle 268">
              <a:extLst>
                <a:ext uri="{FF2B5EF4-FFF2-40B4-BE49-F238E27FC236}">
                  <a16:creationId xmlns:a16="http://schemas.microsoft.com/office/drawing/2014/main" id="{010272A8-F593-4720-8B17-0476464AC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Ni66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8" name="Rectangle 269">
              <a:extLst>
                <a:ext uri="{FF2B5EF4-FFF2-40B4-BE49-F238E27FC236}">
                  <a16:creationId xmlns:a16="http://schemas.microsoft.com/office/drawing/2014/main" id="{D92C7F28-5AED-4D95-9A91-A29F3861E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" y="2232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Ni65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9" name="Rectangle 270">
              <a:extLst>
                <a:ext uri="{FF2B5EF4-FFF2-40B4-BE49-F238E27FC236}">
                  <a16:creationId xmlns:a16="http://schemas.microsoft.com/office/drawing/2014/main" id="{4B00EDDF-28BA-4F04-B764-5D450F73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32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Ni64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0" name="Line 271">
              <a:extLst>
                <a:ext uri="{FF2B5EF4-FFF2-40B4-BE49-F238E27FC236}">
                  <a16:creationId xmlns:a16="http://schemas.microsoft.com/office/drawing/2014/main" id="{F3D85540-4A37-42D4-9F6C-A086BC181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418"/>
              <a:ext cx="3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272">
              <a:extLst>
                <a:ext uri="{FF2B5EF4-FFF2-40B4-BE49-F238E27FC236}">
                  <a16:creationId xmlns:a16="http://schemas.microsoft.com/office/drawing/2014/main" id="{11609F73-1C8F-4C83-8555-E0B429FDB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232"/>
              <a:ext cx="3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273">
              <a:extLst>
                <a:ext uri="{FF2B5EF4-FFF2-40B4-BE49-F238E27FC236}">
                  <a16:creationId xmlns:a16="http://schemas.microsoft.com/office/drawing/2014/main" id="{70291043-2179-41E1-B57B-348B629E5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489"/>
              <a:ext cx="197" cy="186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Ge76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3" name="Rectangle 274">
              <a:extLst>
                <a:ext uri="{FF2B5EF4-FFF2-40B4-BE49-F238E27FC236}">
                  <a16:creationId xmlns:a16="http://schemas.microsoft.com/office/drawing/2014/main" id="{437A080B-AD2F-4B90-845D-39EF82B2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148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Ge74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4" name="Rectangle 275">
              <a:extLst>
                <a:ext uri="{FF2B5EF4-FFF2-40B4-BE49-F238E27FC236}">
                  <a16:creationId xmlns:a16="http://schemas.microsoft.com/office/drawing/2014/main" id="{7B434CAF-91EF-4013-86EF-DA8426E55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148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Ge72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5" name="Rectangle 276">
              <a:extLst>
                <a:ext uri="{FF2B5EF4-FFF2-40B4-BE49-F238E27FC236}">
                  <a16:creationId xmlns:a16="http://schemas.microsoft.com/office/drawing/2014/main" id="{97F8D7A6-51C4-49E6-80B8-3C56FCF6E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8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Y89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6" name="Rectangle 277">
              <a:extLst>
                <a:ext uri="{FF2B5EF4-FFF2-40B4-BE49-F238E27FC236}">
                  <a16:creationId xmlns:a16="http://schemas.microsoft.com/office/drawing/2014/main" id="{565AD8A1-4779-40EB-8C80-D63918901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1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Zr90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" name="Line 278">
              <a:extLst>
                <a:ext uri="{FF2B5EF4-FFF2-40B4-BE49-F238E27FC236}">
                  <a16:creationId xmlns:a16="http://schemas.microsoft.com/office/drawing/2014/main" id="{8176FEC9-5841-4009-A5B5-1555BFA005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1" y="0"/>
              <a:ext cx="70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279">
              <a:extLst>
                <a:ext uri="{FF2B5EF4-FFF2-40B4-BE49-F238E27FC236}">
                  <a16:creationId xmlns:a16="http://schemas.microsoft.com/office/drawing/2014/main" id="{48D5540C-55AE-4483-95D0-CB6DF595B8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1" y="186"/>
              <a:ext cx="70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Text Box 280">
              <a:extLst>
                <a:ext uri="{FF2B5EF4-FFF2-40B4-BE49-F238E27FC236}">
                  <a16:creationId xmlns:a16="http://schemas.microsoft.com/office/drawing/2014/main" id="{A006E8BD-50AC-4A9C-9C61-B4D6E9D61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" y="38"/>
              <a:ext cx="33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>
                  <a:latin typeface="Verdana" pitchFamily="34" charset="0"/>
                </a:rPr>
                <a:t>Z=40</a:t>
              </a:r>
              <a:endParaRPr lang="en-GB" sz="1000">
                <a:latin typeface="Verdana" pitchFamily="34" charset="0"/>
              </a:endParaRPr>
            </a:p>
          </p:txBody>
        </p:sp>
        <p:sp>
          <p:nvSpPr>
            <p:cNvPr id="70" name="Oval 281">
              <a:extLst>
                <a:ext uri="{FF2B5EF4-FFF2-40B4-BE49-F238E27FC236}">
                  <a16:creationId xmlns:a16="http://schemas.microsoft.com/office/drawing/2014/main" id="{CBAD51E7-70BB-452D-AF55-8CCEA7AB3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" y="2232"/>
              <a:ext cx="197" cy="18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>
                  <a:latin typeface="Verdana" pitchFamily="34" charset="0"/>
                </a:rPr>
                <a:t>28</a:t>
              </a:r>
              <a:endParaRPr lang="en-GB" sz="1000">
                <a:latin typeface="Verdana" pitchFamily="34" charset="0"/>
              </a:endParaRPr>
            </a:p>
          </p:txBody>
        </p:sp>
        <p:sp>
          <p:nvSpPr>
            <p:cNvPr id="71" name="Line 282">
              <a:extLst>
                <a:ext uri="{FF2B5EF4-FFF2-40B4-BE49-F238E27FC236}">
                  <a16:creationId xmlns:a16="http://schemas.microsoft.com/office/drawing/2014/main" id="{4FC13DF0-6EC7-43CC-A3AB-4B078D802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8" y="1414"/>
              <a:ext cx="0" cy="1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Line 283">
              <a:extLst>
                <a:ext uri="{FF2B5EF4-FFF2-40B4-BE49-F238E27FC236}">
                  <a16:creationId xmlns:a16="http://schemas.microsoft.com/office/drawing/2014/main" id="{039B2AED-EDF6-40EE-AC34-59A4EFEFC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5" y="1414"/>
              <a:ext cx="0" cy="1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Text Box 284">
              <a:extLst>
                <a:ext uri="{FF2B5EF4-FFF2-40B4-BE49-F238E27FC236}">
                  <a16:creationId xmlns:a16="http://schemas.microsoft.com/office/drawing/2014/main" id="{57DFD342-4CC0-4E3F-821C-F1439F038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2464"/>
              <a:ext cx="3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>
                  <a:latin typeface="Verdana" pitchFamily="34" charset="0"/>
                </a:rPr>
                <a:t>N=40</a:t>
              </a:r>
              <a:endParaRPr lang="en-GB" sz="1000">
                <a:latin typeface="Verdana" pitchFamily="34" charset="0"/>
              </a:endParaRPr>
            </a:p>
          </p:txBody>
        </p:sp>
        <p:sp>
          <p:nvSpPr>
            <p:cNvPr id="74" name="Oval 285">
              <a:extLst>
                <a:ext uri="{FF2B5EF4-FFF2-40B4-BE49-F238E27FC236}">
                  <a16:creationId xmlns:a16="http://schemas.microsoft.com/office/drawing/2014/main" id="{13E25FDF-F8B6-4199-857E-543FCBF97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2455"/>
              <a:ext cx="197" cy="18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>
                  <a:latin typeface="Verdana" pitchFamily="34" charset="0"/>
                </a:rPr>
                <a:t>50</a:t>
              </a:r>
              <a:endParaRPr lang="en-GB" sz="1000">
                <a:latin typeface="Verdana" pitchFamily="34" charset="0"/>
              </a:endParaRPr>
            </a:p>
          </p:txBody>
        </p:sp>
        <p:sp>
          <p:nvSpPr>
            <p:cNvPr id="75" name="Rectangle 286">
              <a:extLst>
                <a:ext uri="{FF2B5EF4-FFF2-40B4-BE49-F238E27FC236}">
                  <a16:creationId xmlns:a16="http://schemas.microsoft.com/office/drawing/2014/main" id="{95DA5787-16FC-4F64-A222-CA37050D9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046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Calibri" pitchFamily="34" charset="0"/>
                </a:rPr>
                <a:t>Cu65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6" name="Rectangle 287">
              <a:extLst>
                <a:ext uri="{FF2B5EF4-FFF2-40B4-BE49-F238E27FC236}">
                  <a16:creationId xmlns:a16="http://schemas.microsoft.com/office/drawing/2014/main" id="{B848B597-61FB-4E5E-926D-4004EFFA4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860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Zn66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7" name="Rectangle 288">
              <a:extLst>
                <a:ext uri="{FF2B5EF4-FFF2-40B4-BE49-F238E27FC236}">
                  <a16:creationId xmlns:a16="http://schemas.microsoft.com/office/drawing/2014/main" id="{9A30226C-CEC9-4D97-B873-AAE418797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" y="1860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Zn67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8" name="Rectangle 289">
              <a:extLst>
                <a:ext uri="{FF2B5EF4-FFF2-40B4-BE49-F238E27FC236}">
                  <a16:creationId xmlns:a16="http://schemas.microsoft.com/office/drawing/2014/main" id="{20C45394-BAB9-4787-8061-112D6C943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1860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Zn68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9" name="Rectangle 290">
              <a:extLst>
                <a:ext uri="{FF2B5EF4-FFF2-40B4-BE49-F238E27FC236}">
                  <a16:creationId xmlns:a16="http://schemas.microsoft.com/office/drawing/2014/main" id="{A2162462-81DD-4480-8501-15E01CD4A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1860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Zn70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0" name="Rectangle 291">
              <a:extLst>
                <a:ext uri="{FF2B5EF4-FFF2-40B4-BE49-F238E27FC236}">
                  <a16:creationId xmlns:a16="http://schemas.microsoft.com/office/drawing/2014/main" id="{25452CE7-CCC0-4F2F-9D30-C1D458D7F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1675"/>
              <a:ext cx="197" cy="1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Ga69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1" name="Rectangle 292">
              <a:extLst>
                <a:ext uri="{FF2B5EF4-FFF2-40B4-BE49-F238E27FC236}">
                  <a16:creationId xmlns:a16="http://schemas.microsoft.com/office/drawing/2014/main" id="{A655B476-A99C-48C6-9A01-507010901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1675"/>
              <a:ext cx="197" cy="1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Ga71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" name="Rectangle 293">
              <a:extLst>
                <a:ext uri="{FF2B5EF4-FFF2-40B4-BE49-F238E27FC236}">
                  <a16:creationId xmlns:a16="http://schemas.microsoft.com/office/drawing/2014/main" id="{7391A8DA-82FC-40B4-9EC0-7C6201FF0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148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Ge70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3" name="Rectangle 294">
              <a:extLst>
                <a:ext uri="{FF2B5EF4-FFF2-40B4-BE49-F238E27FC236}">
                  <a16:creationId xmlns:a16="http://schemas.microsoft.com/office/drawing/2014/main" id="{D712A7A6-48CB-45EB-936C-2103787B3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148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Ge73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4" name="Rectangle 295">
              <a:extLst>
                <a:ext uri="{FF2B5EF4-FFF2-40B4-BE49-F238E27FC236}">
                  <a16:creationId xmlns:a16="http://schemas.microsoft.com/office/drawing/2014/main" id="{BBD2DF6D-703A-4297-98A2-ED18EF5F4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1303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As75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5" name="Rectangle 296">
              <a:extLst>
                <a:ext uri="{FF2B5EF4-FFF2-40B4-BE49-F238E27FC236}">
                  <a16:creationId xmlns:a16="http://schemas.microsoft.com/office/drawing/2014/main" id="{C7521ACD-C84B-4B9E-81A9-6489064A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Se76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6" name="Rectangle 297">
              <a:extLst>
                <a:ext uri="{FF2B5EF4-FFF2-40B4-BE49-F238E27FC236}">
                  <a16:creationId xmlns:a16="http://schemas.microsoft.com/office/drawing/2014/main" id="{0FD3163E-9EE3-49C0-AC1B-CF8ACA1CA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Se74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7" name="Rectangle 298">
              <a:extLst>
                <a:ext uri="{FF2B5EF4-FFF2-40B4-BE49-F238E27FC236}">
                  <a16:creationId xmlns:a16="http://schemas.microsoft.com/office/drawing/2014/main" id="{7AEF4947-4DE7-4A01-9A90-CB63CFDFE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Se77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8" name="Rectangle 299">
              <a:extLst>
                <a:ext uri="{FF2B5EF4-FFF2-40B4-BE49-F238E27FC236}">
                  <a16:creationId xmlns:a16="http://schemas.microsoft.com/office/drawing/2014/main" id="{B9DB2D6B-299E-465F-8EFF-6DEC045D6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Se78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9" name="Rectangle 300">
              <a:extLst>
                <a:ext uri="{FF2B5EF4-FFF2-40B4-BE49-F238E27FC236}">
                  <a16:creationId xmlns:a16="http://schemas.microsoft.com/office/drawing/2014/main" id="{FE3F4D29-D070-423A-8BC8-3DE8493CC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Se80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0" name="Rectangle 301">
              <a:extLst>
                <a:ext uri="{FF2B5EF4-FFF2-40B4-BE49-F238E27FC236}">
                  <a16:creationId xmlns:a16="http://schemas.microsoft.com/office/drawing/2014/main" id="{FE357BDA-1E47-45D0-85C9-9AC69156B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1117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Se82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1" name="Rectangle 302">
              <a:extLst>
                <a:ext uri="{FF2B5EF4-FFF2-40B4-BE49-F238E27FC236}">
                  <a16:creationId xmlns:a16="http://schemas.microsoft.com/office/drawing/2014/main" id="{7AC78740-F0C8-4F92-B50E-AB703879F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931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Br79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2" name="Rectangle 303">
              <a:extLst>
                <a:ext uri="{FF2B5EF4-FFF2-40B4-BE49-F238E27FC236}">
                  <a16:creationId xmlns:a16="http://schemas.microsoft.com/office/drawing/2014/main" id="{EC9EA420-4AA4-41E0-93B0-1A2AB3F2F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931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Br81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3" name="Rectangle 304">
              <a:extLst>
                <a:ext uri="{FF2B5EF4-FFF2-40B4-BE49-F238E27FC236}">
                  <a16:creationId xmlns:a16="http://schemas.microsoft.com/office/drawing/2014/main" id="{980E0AC0-D93C-48CC-AEB2-3B822B177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745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Kr78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4" name="Rectangle 305">
              <a:extLst>
                <a:ext uri="{FF2B5EF4-FFF2-40B4-BE49-F238E27FC236}">
                  <a16:creationId xmlns:a16="http://schemas.microsoft.com/office/drawing/2014/main" id="{420837D7-B5D8-46B2-B84B-22008461E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745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Kr80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5" name="Rectangle 306">
              <a:extLst>
                <a:ext uri="{FF2B5EF4-FFF2-40B4-BE49-F238E27FC236}">
                  <a16:creationId xmlns:a16="http://schemas.microsoft.com/office/drawing/2014/main" id="{11BB4373-0267-4BCE-ACCD-D1BF931EB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745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Kr82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6" name="Rectangle 307">
              <a:extLst>
                <a:ext uri="{FF2B5EF4-FFF2-40B4-BE49-F238E27FC236}">
                  <a16:creationId xmlns:a16="http://schemas.microsoft.com/office/drawing/2014/main" id="{B092D812-0E27-485B-8441-5C3B25736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745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Kr83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7" name="Rectangle 308">
              <a:extLst>
                <a:ext uri="{FF2B5EF4-FFF2-40B4-BE49-F238E27FC236}">
                  <a16:creationId xmlns:a16="http://schemas.microsoft.com/office/drawing/2014/main" id="{28EC6711-9A8A-48AC-B940-4F4C3C600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745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Kr84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8" name="Rectangle 309">
              <a:extLst>
                <a:ext uri="{FF2B5EF4-FFF2-40B4-BE49-F238E27FC236}">
                  <a16:creationId xmlns:a16="http://schemas.microsoft.com/office/drawing/2014/main" id="{A9CFF4CA-255C-486F-8337-58A0DA12C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559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 dirty="0">
                  <a:solidFill>
                    <a:schemeClr val="bg1"/>
                  </a:solidFill>
                  <a:latin typeface="Calibri" pitchFamily="34" charset="0"/>
                </a:rPr>
                <a:t>Rb85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9" name="Rectangle 310">
              <a:extLst>
                <a:ext uri="{FF2B5EF4-FFF2-40B4-BE49-F238E27FC236}">
                  <a16:creationId xmlns:a16="http://schemas.microsoft.com/office/drawing/2014/main" id="{32A7AA7F-74E0-462A-A6F7-6B97BE563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373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Sr86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0" name="Rectangle 311">
              <a:extLst>
                <a:ext uri="{FF2B5EF4-FFF2-40B4-BE49-F238E27FC236}">
                  <a16:creationId xmlns:a16="http://schemas.microsoft.com/office/drawing/2014/main" id="{57C55E3F-3BFB-4BC0-BE94-D4E0BC665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" y="373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Sr87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1" name="Rectangle 312">
              <a:extLst>
                <a:ext uri="{FF2B5EF4-FFF2-40B4-BE49-F238E27FC236}">
                  <a16:creationId xmlns:a16="http://schemas.microsoft.com/office/drawing/2014/main" id="{4F1A5AD0-3900-483B-A806-EF2100407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373"/>
              <a:ext cx="197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Sr84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2" name="Rectangle 313">
              <a:extLst>
                <a:ext uri="{FF2B5EF4-FFF2-40B4-BE49-F238E27FC236}">
                  <a16:creationId xmlns:a16="http://schemas.microsoft.com/office/drawing/2014/main" id="{340BAA53-CD0D-4F6F-B310-4E5D8D21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1"/>
              <a:ext cx="196" cy="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Zr91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3" name="Rectangle 314">
              <a:extLst>
                <a:ext uri="{FF2B5EF4-FFF2-40B4-BE49-F238E27FC236}">
                  <a16:creationId xmlns:a16="http://schemas.microsoft.com/office/drawing/2014/main" id="{52B1DF60-661A-461B-BB16-7F5DEBF8B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1117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Se75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4" name="Rectangle 315">
              <a:extLst>
                <a:ext uri="{FF2B5EF4-FFF2-40B4-BE49-F238E27FC236}">
                  <a16:creationId xmlns:a16="http://schemas.microsoft.com/office/drawing/2014/main" id="{7DDA4D97-3489-4E24-86EF-0C779FC0F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" y="1117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Se79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5" name="Rectangle 316">
              <a:extLst>
                <a:ext uri="{FF2B5EF4-FFF2-40B4-BE49-F238E27FC236}">
                  <a16:creationId xmlns:a16="http://schemas.microsoft.com/office/drawing/2014/main" id="{6E4B6D5E-E6C2-484E-A156-5740EDD3C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117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Se81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6" name="Rectangle 318">
              <a:extLst>
                <a:ext uri="{FF2B5EF4-FFF2-40B4-BE49-F238E27FC236}">
                  <a16:creationId xmlns:a16="http://schemas.microsoft.com/office/drawing/2014/main" id="{7B28A301-314F-4164-93C1-6E461C80D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" y="1117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Se83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7" name="Rectangle 319">
              <a:extLst>
                <a:ext uri="{FF2B5EF4-FFF2-40B4-BE49-F238E27FC236}">
                  <a16:creationId xmlns:a16="http://schemas.microsoft.com/office/drawing/2014/main" id="{6783C5A2-6AD5-4691-8F2F-7F45EA70E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" y="745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 b="1">
                  <a:latin typeface="Calibri" pitchFamily="34" charset="0"/>
                </a:rPr>
                <a:t>Kr85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8" name="Rectangle 320">
              <a:extLst>
                <a:ext uri="{FF2B5EF4-FFF2-40B4-BE49-F238E27FC236}">
                  <a16:creationId xmlns:a16="http://schemas.microsoft.com/office/drawing/2014/main" id="{75B2D0F8-1DC8-4CD6-BE73-C26C2E38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" y="2046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Cu74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09" name="Rectangle 321">
              <a:extLst>
                <a:ext uri="{FF2B5EF4-FFF2-40B4-BE49-F238E27FC236}">
                  <a16:creationId xmlns:a16="http://schemas.microsoft.com/office/drawing/2014/main" id="{82AB7B19-02B2-4B69-9273-0D04079FF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" y="1860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Zn75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0" name="Rectangle 322">
              <a:extLst>
                <a:ext uri="{FF2B5EF4-FFF2-40B4-BE49-F238E27FC236}">
                  <a16:creationId xmlns:a16="http://schemas.microsoft.com/office/drawing/2014/main" id="{F7F21AB5-B2E0-45D9-B9E7-118E284FB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1860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Zn76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1" name="Rectangle 323">
              <a:extLst>
                <a:ext uri="{FF2B5EF4-FFF2-40B4-BE49-F238E27FC236}">
                  <a16:creationId xmlns:a16="http://schemas.microsoft.com/office/drawing/2014/main" id="{993D42AE-78B5-4D3E-834A-B2994B9A9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860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Zn77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2" name="Rectangle 324">
              <a:extLst>
                <a:ext uri="{FF2B5EF4-FFF2-40B4-BE49-F238E27FC236}">
                  <a16:creationId xmlns:a16="http://schemas.microsoft.com/office/drawing/2014/main" id="{484DEA00-4408-4FD5-8C4D-55AB08BB1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1860"/>
              <a:ext cx="197" cy="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Zn78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3" name="Rectangle 325">
              <a:extLst>
                <a:ext uri="{FF2B5EF4-FFF2-40B4-BE49-F238E27FC236}">
                  <a16:creationId xmlns:a16="http://schemas.microsoft.com/office/drawing/2014/main" id="{DBD8B070-D98C-4B37-A467-5CF3481E3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1675"/>
              <a:ext cx="197" cy="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Ga79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4" name="Rectangle 326">
              <a:extLst>
                <a:ext uri="{FF2B5EF4-FFF2-40B4-BE49-F238E27FC236}">
                  <a16:creationId xmlns:a16="http://schemas.microsoft.com/office/drawing/2014/main" id="{05B57D3A-EC7B-4328-9358-764A45781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" y="1675"/>
              <a:ext cx="197" cy="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latin typeface="Calibri" pitchFamily="34" charset="0"/>
                </a:rPr>
                <a:t>Ga80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115" name="Line 327">
              <a:extLst>
                <a:ext uri="{FF2B5EF4-FFF2-40B4-BE49-F238E27FC236}">
                  <a16:creationId xmlns:a16="http://schemas.microsoft.com/office/drawing/2014/main" id="{FF977A99-FD54-4646-BEF2-88F2CEBA3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9" y="2232"/>
              <a:ext cx="0" cy="26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328">
              <a:extLst>
                <a:ext uri="{FF2B5EF4-FFF2-40B4-BE49-F238E27FC236}">
                  <a16:creationId xmlns:a16="http://schemas.microsoft.com/office/drawing/2014/main" id="{2211D3A9-DB42-4D84-A496-7E8A8B9EF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79" y="2232"/>
              <a:ext cx="19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Line 329">
              <a:extLst>
                <a:ext uri="{FF2B5EF4-FFF2-40B4-BE49-F238E27FC236}">
                  <a16:creationId xmlns:a16="http://schemas.microsoft.com/office/drawing/2014/main" id="{6104AA90-7085-474C-AE73-CF8B20ACF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6" y="2232"/>
              <a:ext cx="0" cy="1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330">
              <a:extLst>
                <a:ext uri="{FF2B5EF4-FFF2-40B4-BE49-F238E27FC236}">
                  <a16:creationId xmlns:a16="http://schemas.microsoft.com/office/drawing/2014/main" id="{BF8CE157-02B6-4913-B617-1B31D4FE4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76" y="2418"/>
              <a:ext cx="19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331">
              <a:extLst>
                <a:ext uri="{FF2B5EF4-FFF2-40B4-BE49-F238E27FC236}">
                  <a16:creationId xmlns:a16="http://schemas.microsoft.com/office/drawing/2014/main" id="{7ECFC856-9142-4519-A41E-44000187CD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3" y="2232"/>
              <a:ext cx="19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332">
              <a:extLst>
                <a:ext uri="{FF2B5EF4-FFF2-40B4-BE49-F238E27FC236}">
                  <a16:creationId xmlns:a16="http://schemas.microsoft.com/office/drawing/2014/main" id="{F565246E-9352-4615-85CC-BB06C694E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3" y="2232"/>
              <a:ext cx="0" cy="1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333">
              <a:extLst>
                <a:ext uri="{FF2B5EF4-FFF2-40B4-BE49-F238E27FC236}">
                  <a16:creationId xmlns:a16="http://schemas.microsoft.com/office/drawing/2014/main" id="{3A13B6CC-51CF-4C30-993D-BFB32916C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0" y="2046"/>
              <a:ext cx="0" cy="1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334">
              <a:extLst>
                <a:ext uri="{FF2B5EF4-FFF2-40B4-BE49-F238E27FC236}">
                  <a16:creationId xmlns:a16="http://schemas.microsoft.com/office/drawing/2014/main" id="{A80CB8F5-1701-49D0-A873-47C69CB4B5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0" y="2046"/>
              <a:ext cx="591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335">
              <a:extLst>
                <a:ext uri="{FF2B5EF4-FFF2-40B4-BE49-F238E27FC236}">
                  <a16:creationId xmlns:a16="http://schemas.microsoft.com/office/drawing/2014/main" id="{E1F53DFC-806A-427E-8F33-64A0076ECB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1" y="1860"/>
              <a:ext cx="0" cy="1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336">
              <a:extLst>
                <a:ext uri="{FF2B5EF4-FFF2-40B4-BE49-F238E27FC236}">
                  <a16:creationId xmlns:a16="http://schemas.microsoft.com/office/drawing/2014/main" id="{3F471624-A838-45C1-8B15-485EE01A8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61" y="1860"/>
              <a:ext cx="19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Line 337">
              <a:extLst>
                <a:ext uri="{FF2B5EF4-FFF2-40B4-BE49-F238E27FC236}">
                  <a16:creationId xmlns:a16="http://schemas.microsoft.com/office/drawing/2014/main" id="{662C638A-10CD-4B4A-9848-94B2A1335B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8" y="1675"/>
              <a:ext cx="0" cy="18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Line 338">
              <a:extLst>
                <a:ext uri="{FF2B5EF4-FFF2-40B4-BE49-F238E27FC236}">
                  <a16:creationId xmlns:a16="http://schemas.microsoft.com/office/drawing/2014/main" id="{259AA8B4-EDDD-4546-A338-0B509CC13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58" y="1675"/>
              <a:ext cx="19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Line 339">
              <a:extLst>
                <a:ext uri="{FF2B5EF4-FFF2-40B4-BE49-F238E27FC236}">
                  <a16:creationId xmlns:a16="http://schemas.microsoft.com/office/drawing/2014/main" id="{E9AAF081-97FE-4FBC-8E5B-2C49EA11E3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" y="1489"/>
              <a:ext cx="0" cy="18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Line 340">
              <a:extLst>
                <a:ext uri="{FF2B5EF4-FFF2-40B4-BE49-F238E27FC236}">
                  <a16:creationId xmlns:a16="http://schemas.microsoft.com/office/drawing/2014/main" id="{0D1041B3-DC0A-4AA2-9375-B2AB930729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5" y="1489"/>
              <a:ext cx="19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9" name="Group 341">
              <a:extLst>
                <a:ext uri="{FF2B5EF4-FFF2-40B4-BE49-F238E27FC236}">
                  <a16:creationId xmlns:a16="http://schemas.microsoft.com/office/drawing/2014/main" id="{72D5283F-3AAE-4593-8585-0EEE455FB6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2259"/>
              <a:ext cx="39" cy="222"/>
              <a:chOff x="2064" y="3168"/>
              <a:chExt cx="48" cy="288"/>
            </a:xfrm>
          </p:grpSpPr>
          <p:sp>
            <p:nvSpPr>
              <p:cNvPr id="223" name="Line 342">
                <a:extLst>
                  <a:ext uri="{FF2B5EF4-FFF2-40B4-BE49-F238E27FC236}">
                    <a16:creationId xmlns:a16="http://schemas.microsoft.com/office/drawing/2014/main" id="{3E042313-B701-4292-AE0F-4E9428EDB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343">
                <a:extLst>
                  <a:ext uri="{FF2B5EF4-FFF2-40B4-BE49-F238E27FC236}">
                    <a16:creationId xmlns:a16="http://schemas.microsoft.com/office/drawing/2014/main" id="{9105713E-20FF-4E83-BFDB-D4B7FE8D0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344">
                <a:extLst>
                  <a:ext uri="{FF2B5EF4-FFF2-40B4-BE49-F238E27FC236}">
                    <a16:creationId xmlns:a16="http://schemas.microsoft.com/office/drawing/2014/main" id="{E6658500-8512-4CD9-9039-11F573B9BB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345">
                <a:extLst>
                  <a:ext uri="{FF2B5EF4-FFF2-40B4-BE49-F238E27FC236}">
                    <a16:creationId xmlns:a16="http://schemas.microsoft.com/office/drawing/2014/main" id="{7A68D499-0E0D-4B07-9EF3-703AB8B50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346">
                <a:extLst>
                  <a:ext uri="{FF2B5EF4-FFF2-40B4-BE49-F238E27FC236}">
                    <a16:creationId xmlns:a16="http://schemas.microsoft.com/office/drawing/2014/main" id="{48B5A7A9-E3DF-4270-9FEA-789D98256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347">
                <a:extLst>
                  <a:ext uri="{FF2B5EF4-FFF2-40B4-BE49-F238E27FC236}">
                    <a16:creationId xmlns:a16="http://schemas.microsoft.com/office/drawing/2014/main" id="{A29A2B64-54E5-43DD-8113-EE70E8816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0" name="Group 348">
              <a:extLst>
                <a:ext uri="{FF2B5EF4-FFF2-40B4-BE49-F238E27FC236}">
                  <a16:creationId xmlns:a16="http://schemas.microsoft.com/office/drawing/2014/main" id="{DEE8E290-3ED2-43B8-96C6-ED8CAA877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210"/>
              <a:ext cx="40" cy="222"/>
              <a:chOff x="2064" y="3168"/>
              <a:chExt cx="48" cy="288"/>
            </a:xfrm>
          </p:grpSpPr>
          <p:sp>
            <p:nvSpPr>
              <p:cNvPr id="217" name="Line 349">
                <a:extLst>
                  <a:ext uri="{FF2B5EF4-FFF2-40B4-BE49-F238E27FC236}">
                    <a16:creationId xmlns:a16="http://schemas.microsoft.com/office/drawing/2014/main" id="{F4F9264A-6D2D-45DD-BFB7-B16BCA8B9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Line 350">
                <a:extLst>
                  <a:ext uri="{FF2B5EF4-FFF2-40B4-BE49-F238E27FC236}">
                    <a16:creationId xmlns:a16="http://schemas.microsoft.com/office/drawing/2014/main" id="{25058307-48CE-41F7-BB65-69C97BE23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Line 351">
                <a:extLst>
                  <a:ext uri="{FF2B5EF4-FFF2-40B4-BE49-F238E27FC236}">
                    <a16:creationId xmlns:a16="http://schemas.microsoft.com/office/drawing/2014/main" id="{1FFF1A13-BC1D-4D95-A1D6-D3E7EAA52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352">
                <a:extLst>
                  <a:ext uri="{FF2B5EF4-FFF2-40B4-BE49-F238E27FC236}">
                    <a16:creationId xmlns:a16="http://schemas.microsoft.com/office/drawing/2014/main" id="{624FC822-9249-4D88-B991-8BBA98583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353">
                <a:extLst>
                  <a:ext uri="{FF2B5EF4-FFF2-40B4-BE49-F238E27FC236}">
                    <a16:creationId xmlns:a16="http://schemas.microsoft.com/office/drawing/2014/main" id="{B4AEF77B-5EEB-4568-A2D0-E4CFC82E7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Line 354">
                <a:extLst>
                  <a:ext uri="{FF2B5EF4-FFF2-40B4-BE49-F238E27FC236}">
                    <a16:creationId xmlns:a16="http://schemas.microsoft.com/office/drawing/2014/main" id="{E5FEA892-0C38-4289-BCE2-3B9794CED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1" name="Group 355">
              <a:extLst>
                <a:ext uri="{FF2B5EF4-FFF2-40B4-BE49-F238E27FC236}">
                  <a16:creationId xmlns:a16="http://schemas.microsoft.com/office/drawing/2014/main" id="{70619999-8A12-4730-BE6A-1545AF1627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2210"/>
              <a:ext cx="39" cy="222"/>
              <a:chOff x="2064" y="3168"/>
              <a:chExt cx="48" cy="288"/>
            </a:xfrm>
          </p:grpSpPr>
          <p:sp>
            <p:nvSpPr>
              <p:cNvPr id="211" name="Line 356">
                <a:extLst>
                  <a:ext uri="{FF2B5EF4-FFF2-40B4-BE49-F238E27FC236}">
                    <a16:creationId xmlns:a16="http://schemas.microsoft.com/office/drawing/2014/main" id="{6236624A-6995-4C48-8E91-540CA9D6E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357">
                <a:extLst>
                  <a:ext uri="{FF2B5EF4-FFF2-40B4-BE49-F238E27FC236}">
                    <a16:creationId xmlns:a16="http://schemas.microsoft.com/office/drawing/2014/main" id="{6AE97B02-A07F-44BE-A5F6-33BF33EFF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358">
                <a:extLst>
                  <a:ext uri="{FF2B5EF4-FFF2-40B4-BE49-F238E27FC236}">
                    <a16:creationId xmlns:a16="http://schemas.microsoft.com/office/drawing/2014/main" id="{023132AA-9FC1-452C-AE93-59DB7881E5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359">
                <a:extLst>
                  <a:ext uri="{FF2B5EF4-FFF2-40B4-BE49-F238E27FC236}">
                    <a16:creationId xmlns:a16="http://schemas.microsoft.com/office/drawing/2014/main" id="{347891AF-7B45-4B40-B61D-696ABB539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Line 360">
                <a:extLst>
                  <a:ext uri="{FF2B5EF4-FFF2-40B4-BE49-F238E27FC236}">
                    <a16:creationId xmlns:a16="http://schemas.microsoft.com/office/drawing/2014/main" id="{CBA24124-6BFC-4BF9-9BFE-3BEA3147F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Line 361">
                <a:extLst>
                  <a:ext uri="{FF2B5EF4-FFF2-40B4-BE49-F238E27FC236}">
                    <a16:creationId xmlns:a16="http://schemas.microsoft.com/office/drawing/2014/main" id="{ACF87296-FFE6-47EB-8A4D-06DA84D15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2" name="Group 362">
              <a:extLst>
                <a:ext uri="{FF2B5EF4-FFF2-40B4-BE49-F238E27FC236}">
                  <a16:creationId xmlns:a16="http://schemas.microsoft.com/office/drawing/2014/main" id="{260CD306-2C07-4CCC-9F4D-A0F5E762E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0" y="2024"/>
              <a:ext cx="39" cy="222"/>
              <a:chOff x="2064" y="3168"/>
              <a:chExt cx="48" cy="288"/>
            </a:xfrm>
          </p:grpSpPr>
          <p:sp>
            <p:nvSpPr>
              <p:cNvPr id="205" name="Line 363">
                <a:extLst>
                  <a:ext uri="{FF2B5EF4-FFF2-40B4-BE49-F238E27FC236}">
                    <a16:creationId xmlns:a16="http://schemas.microsoft.com/office/drawing/2014/main" id="{5FD46709-586C-4146-8CBE-E1838E232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Line 364">
                <a:extLst>
                  <a:ext uri="{FF2B5EF4-FFF2-40B4-BE49-F238E27FC236}">
                    <a16:creationId xmlns:a16="http://schemas.microsoft.com/office/drawing/2014/main" id="{2653A12F-17C3-4FA3-9E99-0E8452F2D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365">
                <a:extLst>
                  <a:ext uri="{FF2B5EF4-FFF2-40B4-BE49-F238E27FC236}">
                    <a16:creationId xmlns:a16="http://schemas.microsoft.com/office/drawing/2014/main" id="{1415B95B-4E31-4734-9348-BA46924CF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Line 366">
                <a:extLst>
                  <a:ext uri="{FF2B5EF4-FFF2-40B4-BE49-F238E27FC236}">
                    <a16:creationId xmlns:a16="http://schemas.microsoft.com/office/drawing/2014/main" id="{DA9EC167-235F-46AF-91C5-943A3294E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367">
                <a:extLst>
                  <a:ext uri="{FF2B5EF4-FFF2-40B4-BE49-F238E27FC236}">
                    <a16:creationId xmlns:a16="http://schemas.microsoft.com/office/drawing/2014/main" id="{467D3153-22F6-4A03-BF0B-FB5C4BA54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368">
                <a:extLst>
                  <a:ext uri="{FF2B5EF4-FFF2-40B4-BE49-F238E27FC236}">
                    <a16:creationId xmlns:a16="http://schemas.microsoft.com/office/drawing/2014/main" id="{42955EC2-51BC-4617-ACC8-C8B9EE35C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3" name="Group 369">
              <a:extLst>
                <a:ext uri="{FF2B5EF4-FFF2-40B4-BE49-F238E27FC236}">
                  <a16:creationId xmlns:a16="http://schemas.microsoft.com/office/drawing/2014/main" id="{91DA36E9-7A8A-4A92-A85F-2665FEB1F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1" y="1838"/>
              <a:ext cx="39" cy="222"/>
              <a:chOff x="2064" y="3168"/>
              <a:chExt cx="48" cy="288"/>
            </a:xfrm>
          </p:grpSpPr>
          <p:sp>
            <p:nvSpPr>
              <p:cNvPr id="199" name="Line 370">
                <a:extLst>
                  <a:ext uri="{FF2B5EF4-FFF2-40B4-BE49-F238E27FC236}">
                    <a16:creationId xmlns:a16="http://schemas.microsoft.com/office/drawing/2014/main" id="{2A94932A-5176-494C-8E84-D1C121ED7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Line 371">
                <a:extLst>
                  <a:ext uri="{FF2B5EF4-FFF2-40B4-BE49-F238E27FC236}">
                    <a16:creationId xmlns:a16="http://schemas.microsoft.com/office/drawing/2014/main" id="{1E9BD01E-4794-48B3-954C-70FF52714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Line 372">
                <a:extLst>
                  <a:ext uri="{FF2B5EF4-FFF2-40B4-BE49-F238E27FC236}">
                    <a16:creationId xmlns:a16="http://schemas.microsoft.com/office/drawing/2014/main" id="{544512CE-1CAD-45F1-A28E-A6CF6761A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Line 373">
                <a:extLst>
                  <a:ext uri="{FF2B5EF4-FFF2-40B4-BE49-F238E27FC236}">
                    <a16:creationId xmlns:a16="http://schemas.microsoft.com/office/drawing/2014/main" id="{611E4D10-C849-45D6-9E58-58E4606F0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Line 374">
                <a:extLst>
                  <a:ext uri="{FF2B5EF4-FFF2-40B4-BE49-F238E27FC236}">
                    <a16:creationId xmlns:a16="http://schemas.microsoft.com/office/drawing/2014/main" id="{CD0A27FE-4426-455C-8698-AC90D32F1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Line 375">
                <a:extLst>
                  <a:ext uri="{FF2B5EF4-FFF2-40B4-BE49-F238E27FC236}">
                    <a16:creationId xmlns:a16="http://schemas.microsoft.com/office/drawing/2014/main" id="{534FEAC7-8A4C-4977-9DE1-5AC8FAD84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4" name="Group 376">
              <a:extLst>
                <a:ext uri="{FF2B5EF4-FFF2-40B4-BE49-F238E27FC236}">
                  <a16:creationId xmlns:a16="http://schemas.microsoft.com/office/drawing/2014/main" id="{D2B4FE7E-6884-4C12-AAD0-623DADCF4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8" y="1664"/>
              <a:ext cx="39" cy="222"/>
              <a:chOff x="2064" y="3168"/>
              <a:chExt cx="48" cy="288"/>
            </a:xfrm>
          </p:grpSpPr>
          <p:sp>
            <p:nvSpPr>
              <p:cNvPr id="193" name="Line 377">
                <a:extLst>
                  <a:ext uri="{FF2B5EF4-FFF2-40B4-BE49-F238E27FC236}">
                    <a16:creationId xmlns:a16="http://schemas.microsoft.com/office/drawing/2014/main" id="{F32AFA31-7AD0-4C3B-8C8F-5FB73B987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Line 378">
                <a:extLst>
                  <a:ext uri="{FF2B5EF4-FFF2-40B4-BE49-F238E27FC236}">
                    <a16:creationId xmlns:a16="http://schemas.microsoft.com/office/drawing/2014/main" id="{288C927F-B4D9-424B-994A-EE26D2CA3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Line 379">
                <a:extLst>
                  <a:ext uri="{FF2B5EF4-FFF2-40B4-BE49-F238E27FC236}">
                    <a16:creationId xmlns:a16="http://schemas.microsoft.com/office/drawing/2014/main" id="{69097CE4-A357-4472-A3B2-EEBDE1DA5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Line 380">
                <a:extLst>
                  <a:ext uri="{FF2B5EF4-FFF2-40B4-BE49-F238E27FC236}">
                    <a16:creationId xmlns:a16="http://schemas.microsoft.com/office/drawing/2014/main" id="{95FAEE62-A766-4677-B737-7A229588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Line 381">
                <a:extLst>
                  <a:ext uri="{FF2B5EF4-FFF2-40B4-BE49-F238E27FC236}">
                    <a16:creationId xmlns:a16="http://schemas.microsoft.com/office/drawing/2014/main" id="{8FB6525C-6597-462D-899F-6D1C62BB7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Line 382">
                <a:extLst>
                  <a:ext uri="{FF2B5EF4-FFF2-40B4-BE49-F238E27FC236}">
                    <a16:creationId xmlns:a16="http://schemas.microsoft.com/office/drawing/2014/main" id="{9E3D6946-8136-4244-9B97-3E3F112B5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5" name="Group 383">
              <a:extLst>
                <a:ext uri="{FF2B5EF4-FFF2-40B4-BE49-F238E27FC236}">
                  <a16:creationId xmlns:a16="http://schemas.microsoft.com/office/drawing/2014/main" id="{DE599C0F-5267-41A8-B1C7-5C9BFD69CD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5" y="1478"/>
              <a:ext cx="39" cy="222"/>
              <a:chOff x="2064" y="3168"/>
              <a:chExt cx="48" cy="288"/>
            </a:xfrm>
          </p:grpSpPr>
          <p:sp>
            <p:nvSpPr>
              <p:cNvPr id="187" name="Line 384">
                <a:extLst>
                  <a:ext uri="{FF2B5EF4-FFF2-40B4-BE49-F238E27FC236}">
                    <a16:creationId xmlns:a16="http://schemas.microsoft.com/office/drawing/2014/main" id="{8806A992-426D-4A0F-953C-334CBBAE8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40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385">
                <a:extLst>
                  <a:ext uri="{FF2B5EF4-FFF2-40B4-BE49-F238E27FC236}">
                    <a16:creationId xmlns:a16="http://schemas.microsoft.com/office/drawing/2014/main" id="{80D2FF59-E204-4BE3-AE83-7943AD205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6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386">
                <a:extLst>
                  <a:ext uri="{FF2B5EF4-FFF2-40B4-BE49-F238E27FC236}">
                    <a16:creationId xmlns:a16="http://schemas.microsoft.com/office/drawing/2014/main" id="{5BE1BA75-4CF7-4532-ABC3-336C1AAFD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31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Line 387">
                <a:extLst>
                  <a:ext uri="{FF2B5EF4-FFF2-40B4-BE49-F238E27FC236}">
                    <a16:creationId xmlns:a16="http://schemas.microsoft.com/office/drawing/2014/main" id="{47E79F6D-3FB1-418E-83A7-D77FA8565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64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Line 388">
                <a:extLst>
                  <a:ext uri="{FF2B5EF4-FFF2-40B4-BE49-F238E27FC236}">
                    <a16:creationId xmlns:a16="http://schemas.microsoft.com/office/drawing/2014/main" id="{1998125D-C051-4FD7-A7DA-4E48C6726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2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Line 389">
                <a:extLst>
                  <a:ext uri="{FF2B5EF4-FFF2-40B4-BE49-F238E27FC236}">
                    <a16:creationId xmlns:a16="http://schemas.microsoft.com/office/drawing/2014/main" id="{5851EE90-8C8B-44BC-878B-20DB0E419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68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6" name="Group 390">
              <a:extLst>
                <a:ext uri="{FF2B5EF4-FFF2-40B4-BE49-F238E27FC236}">
                  <a16:creationId xmlns:a16="http://schemas.microsoft.com/office/drawing/2014/main" id="{A11C4C84-46A3-46FE-8DAD-92EECECFF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2232"/>
              <a:ext cx="156" cy="38"/>
              <a:chOff x="2064" y="3120"/>
              <a:chExt cx="192" cy="48"/>
            </a:xfrm>
          </p:grpSpPr>
          <p:sp>
            <p:nvSpPr>
              <p:cNvPr id="183" name="Line 391">
                <a:extLst>
                  <a:ext uri="{FF2B5EF4-FFF2-40B4-BE49-F238E27FC236}">
                    <a16:creationId xmlns:a16="http://schemas.microsoft.com/office/drawing/2014/main" id="{154D9DB7-332E-44FC-A85F-BD1434A13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392">
                <a:extLst>
                  <a:ext uri="{FF2B5EF4-FFF2-40B4-BE49-F238E27FC236}">
                    <a16:creationId xmlns:a16="http://schemas.microsoft.com/office/drawing/2014/main" id="{20386623-6B58-4E2D-9FEA-91586EC7B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Line 393">
                <a:extLst>
                  <a:ext uri="{FF2B5EF4-FFF2-40B4-BE49-F238E27FC236}">
                    <a16:creationId xmlns:a16="http://schemas.microsoft.com/office/drawing/2014/main" id="{C9B7A683-0687-4F01-BD7D-1ED642454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Line 394">
                <a:extLst>
                  <a:ext uri="{FF2B5EF4-FFF2-40B4-BE49-F238E27FC236}">
                    <a16:creationId xmlns:a16="http://schemas.microsoft.com/office/drawing/2014/main" id="{A0AA8FCE-46B2-4A7A-9746-06E87737A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7" name="Group 395">
              <a:extLst>
                <a:ext uri="{FF2B5EF4-FFF2-40B4-BE49-F238E27FC236}">
                  <a16:creationId xmlns:a16="http://schemas.microsoft.com/office/drawing/2014/main" id="{777BCD08-4F34-4290-82AA-F14443A87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" y="2232"/>
              <a:ext cx="160" cy="38"/>
              <a:chOff x="2064" y="3120"/>
              <a:chExt cx="192" cy="48"/>
            </a:xfrm>
          </p:grpSpPr>
          <p:sp>
            <p:nvSpPr>
              <p:cNvPr id="179" name="Line 396">
                <a:extLst>
                  <a:ext uri="{FF2B5EF4-FFF2-40B4-BE49-F238E27FC236}">
                    <a16:creationId xmlns:a16="http://schemas.microsoft.com/office/drawing/2014/main" id="{AB15B473-AFCA-4A14-A561-8A5D3E938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Line 397">
                <a:extLst>
                  <a:ext uri="{FF2B5EF4-FFF2-40B4-BE49-F238E27FC236}">
                    <a16:creationId xmlns:a16="http://schemas.microsoft.com/office/drawing/2014/main" id="{ACF89C49-1B11-4DF4-874C-82DC8CA7E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Line 398">
                <a:extLst>
                  <a:ext uri="{FF2B5EF4-FFF2-40B4-BE49-F238E27FC236}">
                    <a16:creationId xmlns:a16="http://schemas.microsoft.com/office/drawing/2014/main" id="{2DDC7410-57C4-4890-B3CB-FBBB060F2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Line 399">
                <a:extLst>
                  <a:ext uri="{FF2B5EF4-FFF2-40B4-BE49-F238E27FC236}">
                    <a16:creationId xmlns:a16="http://schemas.microsoft.com/office/drawing/2014/main" id="{E5E0B6B4-AAA5-4ACD-A5CA-EAC61F13E7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8" name="Group 400">
              <a:extLst>
                <a:ext uri="{FF2B5EF4-FFF2-40B4-BE49-F238E27FC236}">
                  <a16:creationId xmlns:a16="http://schemas.microsoft.com/office/drawing/2014/main" id="{4FD9E77D-3352-4FE2-B0D9-3D8766298D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1" y="2046"/>
              <a:ext cx="160" cy="38"/>
              <a:chOff x="2064" y="3120"/>
              <a:chExt cx="192" cy="48"/>
            </a:xfrm>
          </p:grpSpPr>
          <p:sp>
            <p:nvSpPr>
              <p:cNvPr id="175" name="Line 401">
                <a:extLst>
                  <a:ext uri="{FF2B5EF4-FFF2-40B4-BE49-F238E27FC236}">
                    <a16:creationId xmlns:a16="http://schemas.microsoft.com/office/drawing/2014/main" id="{5BBC4BAB-EB6E-43F6-BEDA-B6D1E1116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Line 402">
                <a:extLst>
                  <a:ext uri="{FF2B5EF4-FFF2-40B4-BE49-F238E27FC236}">
                    <a16:creationId xmlns:a16="http://schemas.microsoft.com/office/drawing/2014/main" id="{679E45FA-7938-4DCD-8856-299519299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Line 403">
                <a:extLst>
                  <a:ext uri="{FF2B5EF4-FFF2-40B4-BE49-F238E27FC236}">
                    <a16:creationId xmlns:a16="http://schemas.microsoft.com/office/drawing/2014/main" id="{DABEC24C-11A9-4344-B7A1-009079432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Line 404">
                <a:extLst>
                  <a:ext uri="{FF2B5EF4-FFF2-40B4-BE49-F238E27FC236}">
                    <a16:creationId xmlns:a16="http://schemas.microsoft.com/office/drawing/2014/main" id="{40914075-713C-4AAE-BF14-B17D16C99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9" name="Group 405">
              <a:extLst>
                <a:ext uri="{FF2B5EF4-FFF2-40B4-BE49-F238E27FC236}">
                  <a16:creationId xmlns:a16="http://schemas.microsoft.com/office/drawing/2014/main" id="{6385DA3E-EA0F-488E-9838-0C7EA2DB9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6" y="2046"/>
              <a:ext cx="156" cy="38"/>
              <a:chOff x="2064" y="3120"/>
              <a:chExt cx="192" cy="48"/>
            </a:xfrm>
          </p:grpSpPr>
          <p:sp>
            <p:nvSpPr>
              <p:cNvPr id="171" name="Line 406">
                <a:extLst>
                  <a:ext uri="{FF2B5EF4-FFF2-40B4-BE49-F238E27FC236}">
                    <a16:creationId xmlns:a16="http://schemas.microsoft.com/office/drawing/2014/main" id="{4D76A0D0-92A8-49A3-9596-FC0A6FEF7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407">
                <a:extLst>
                  <a:ext uri="{FF2B5EF4-FFF2-40B4-BE49-F238E27FC236}">
                    <a16:creationId xmlns:a16="http://schemas.microsoft.com/office/drawing/2014/main" id="{F6BE1227-9182-4F72-9791-5DD659766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408">
                <a:extLst>
                  <a:ext uri="{FF2B5EF4-FFF2-40B4-BE49-F238E27FC236}">
                    <a16:creationId xmlns:a16="http://schemas.microsoft.com/office/drawing/2014/main" id="{59212EF9-4FDA-4D30-BC3C-9620096BB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409">
                <a:extLst>
                  <a:ext uri="{FF2B5EF4-FFF2-40B4-BE49-F238E27FC236}">
                    <a16:creationId xmlns:a16="http://schemas.microsoft.com/office/drawing/2014/main" id="{CBFF289C-9ACA-43E4-91AD-08F2B82C8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0" name="Group 410">
              <a:extLst>
                <a:ext uri="{FF2B5EF4-FFF2-40B4-BE49-F238E27FC236}">
                  <a16:creationId xmlns:a16="http://schemas.microsoft.com/office/drawing/2014/main" id="{70849F3E-25A3-4AF1-8357-0398045E04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6" y="2046"/>
              <a:ext cx="160" cy="38"/>
              <a:chOff x="2064" y="3120"/>
              <a:chExt cx="192" cy="48"/>
            </a:xfrm>
          </p:grpSpPr>
          <p:sp>
            <p:nvSpPr>
              <p:cNvPr id="167" name="Line 411">
                <a:extLst>
                  <a:ext uri="{FF2B5EF4-FFF2-40B4-BE49-F238E27FC236}">
                    <a16:creationId xmlns:a16="http://schemas.microsoft.com/office/drawing/2014/main" id="{843BE17D-D469-4652-98FA-AAA14C744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412">
                <a:extLst>
                  <a:ext uri="{FF2B5EF4-FFF2-40B4-BE49-F238E27FC236}">
                    <a16:creationId xmlns:a16="http://schemas.microsoft.com/office/drawing/2014/main" id="{76D5C872-4F4D-4020-B0D0-5C97175D1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413">
                <a:extLst>
                  <a:ext uri="{FF2B5EF4-FFF2-40B4-BE49-F238E27FC236}">
                    <a16:creationId xmlns:a16="http://schemas.microsoft.com/office/drawing/2014/main" id="{69FED271-7A2F-4519-BBC0-B6EF87AB0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414">
                <a:extLst>
                  <a:ext uri="{FF2B5EF4-FFF2-40B4-BE49-F238E27FC236}">
                    <a16:creationId xmlns:a16="http://schemas.microsoft.com/office/drawing/2014/main" id="{ACE58020-6983-4CD3-A367-6F00F01CC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1" name="Group 415">
              <a:extLst>
                <a:ext uri="{FF2B5EF4-FFF2-40B4-BE49-F238E27FC236}">
                  <a16:creationId xmlns:a16="http://schemas.microsoft.com/office/drawing/2014/main" id="{879F76E0-674A-4931-9718-5BB9D9AD3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2046"/>
              <a:ext cx="160" cy="38"/>
              <a:chOff x="2064" y="3120"/>
              <a:chExt cx="192" cy="48"/>
            </a:xfrm>
          </p:grpSpPr>
          <p:sp>
            <p:nvSpPr>
              <p:cNvPr id="163" name="Line 416">
                <a:extLst>
                  <a:ext uri="{FF2B5EF4-FFF2-40B4-BE49-F238E27FC236}">
                    <a16:creationId xmlns:a16="http://schemas.microsoft.com/office/drawing/2014/main" id="{C181BAD8-4ECF-4DB3-BF78-CF46D500D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417">
                <a:extLst>
                  <a:ext uri="{FF2B5EF4-FFF2-40B4-BE49-F238E27FC236}">
                    <a16:creationId xmlns:a16="http://schemas.microsoft.com/office/drawing/2014/main" id="{FF0A46E9-9FE1-4B38-AA7F-239AFBE42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418">
                <a:extLst>
                  <a:ext uri="{FF2B5EF4-FFF2-40B4-BE49-F238E27FC236}">
                    <a16:creationId xmlns:a16="http://schemas.microsoft.com/office/drawing/2014/main" id="{D977D7B6-136D-4597-AC83-83F3B7274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419">
                <a:extLst>
                  <a:ext uri="{FF2B5EF4-FFF2-40B4-BE49-F238E27FC236}">
                    <a16:creationId xmlns:a16="http://schemas.microsoft.com/office/drawing/2014/main" id="{518993C2-825E-4797-9799-E4E562A5E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2" name="Group 420">
              <a:extLst>
                <a:ext uri="{FF2B5EF4-FFF2-40B4-BE49-F238E27FC236}">
                  <a16:creationId xmlns:a16="http://schemas.microsoft.com/office/drawing/2014/main" id="{E9DB47D2-503D-478D-91A4-0C1E85E0E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2" y="1860"/>
              <a:ext cx="160" cy="38"/>
              <a:chOff x="2064" y="3120"/>
              <a:chExt cx="192" cy="48"/>
            </a:xfrm>
          </p:grpSpPr>
          <p:sp>
            <p:nvSpPr>
              <p:cNvPr id="159" name="Line 421">
                <a:extLst>
                  <a:ext uri="{FF2B5EF4-FFF2-40B4-BE49-F238E27FC236}">
                    <a16:creationId xmlns:a16="http://schemas.microsoft.com/office/drawing/2014/main" id="{CC338B20-E5BF-406D-A4E5-21D4DBAF9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422">
                <a:extLst>
                  <a:ext uri="{FF2B5EF4-FFF2-40B4-BE49-F238E27FC236}">
                    <a16:creationId xmlns:a16="http://schemas.microsoft.com/office/drawing/2014/main" id="{9CF9E4F5-76DB-450D-A19B-DFF225321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423">
                <a:extLst>
                  <a:ext uri="{FF2B5EF4-FFF2-40B4-BE49-F238E27FC236}">
                    <a16:creationId xmlns:a16="http://schemas.microsoft.com/office/drawing/2014/main" id="{0774C92F-49EF-494A-AAE0-5BC961587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424">
                <a:extLst>
                  <a:ext uri="{FF2B5EF4-FFF2-40B4-BE49-F238E27FC236}">
                    <a16:creationId xmlns:a16="http://schemas.microsoft.com/office/drawing/2014/main" id="{BF4FBD09-2554-4DF6-B661-18C6B683B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3" name="Group 425">
              <a:extLst>
                <a:ext uri="{FF2B5EF4-FFF2-40B4-BE49-F238E27FC236}">
                  <a16:creationId xmlns:a16="http://schemas.microsoft.com/office/drawing/2014/main" id="{9F5A644D-6D7C-477C-8D46-440CA3F3F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9" y="1675"/>
              <a:ext cx="160" cy="37"/>
              <a:chOff x="2064" y="3120"/>
              <a:chExt cx="192" cy="48"/>
            </a:xfrm>
          </p:grpSpPr>
          <p:sp>
            <p:nvSpPr>
              <p:cNvPr id="155" name="Line 426">
                <a:extLst>
                  <a:ext uri="{FF2B5EF4-FFF2-40B4-BE49-F238E27FC236}">
                    <a16:creationId xmlns:a16="http://schemas.microsoft.com/office/drawing/2014/main" id="{1863C2A9-9FAC-49EC-B8BD-D61816E9A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427">
                <a:extLst>
                  <a:ext uri="{FF2B5EF4-FFF2-40B4-BE49-F238E27FC236}">
                    <a16:creationId xmlns:a16="http://schemas.microsoft.com/office/drawing/2014/main" id="{EDC42BCD-A258-496D-8FF8-63FEBE5CF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428">
                <a:extLst>
                  <a:ext uri="{FF2B5EF4-FFF2-40B4-BE49-F238E27FC236}">
                    <a16:creationId xmlns:a16="http://schemas.microsoft.com/office/drawing/2014/main" id="{15DEC7BB-76B5-44B5-984A-761E1DFF89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429">
                <a:extLst>
                  <a:ext uri="{FF2B5EF4-FFF2-40B4-BE49-F238E27FC236}">
                    <a16:creationId xmlns:a16="http://schemas.microsoft.com/office/drawing/2014/main" id="{2F3DBF73-8419-4F91-8DE7-9C2395203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4" name="Group 430">
              <a:extLst>
                <a:ext uri="{FF2B5EF4-FFF2-40B4-BE49-F238E27FC236}">
                  <a16:creationId xmlns:a16="http://schemas.microsoft.com/office/drawing/2014/main" id="{ADA53F14-749D-4D78-B726-3ED5A26B2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" y="1489"/>
              <a:ext cx="156" cy="37"/>
              <a:chOff x="2064" y="3120"/>
              <a:chExt cx="192" cy="48"/>
            </a:xfrm>
          </p:grpSpPr>
          <p:sp>
            <p:nvSpPr>
              <p:cNvPr id="151" name="Line 431">
                <a:extLst>
                  <a:ext uri="{FF2B5EF4-FFF2-40B4-BE49-F238E27FC236}">
                    <a16:creationId xmlns:a16="http://schemas.microsoft.com/office/drawing/2014/main" id="{121A06E7-FB1F-4751-9E63-C03B4682E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432">
                <a:extLst>
                  <a:ext uri="{FF2B5EF4-FFF2-40B4-BE49-F238E27FC236}">
                    <a16:creationId xmlns:a16="http://schemas.microsoft.com/office/drawing/2014/main" id="{1E3FB017-F2DA-4C8B-BC1D-C1FF03D93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433">
                <a:extLst>
                  <a:ext uri="{FF2B5EF4-FFF2-40B4-BE49-F238E27FC236}">
                    <a16:creationId xmlns:a16="http://schemas.microsoft.com/office/drawing/2014/main" id="{683895FE-9C5E-434D-B6AB-95237943C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Line 434">
                <a:extLst>
                  <a:ext uri="{FF2B5EF4-FFF2-40B4-BE49-F238E27FC236}">
                    <a16:creationId xmlns:a16="http://schemas.microsoft.com/office/drawing/2014/main" id="{ADB539E6-6822-4F00-A473-BE7CAED45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5" name="Group 435">
              <a:extLst>
                <a:ext uri="{FF2B5EF4-FFF2-40B4-BE49-F238E27FC236}">
                  <a16:creationId xmlns:a16="http://schemas.microsoft.com/office/drawing/2014/main" id="{42730887-42EC-412A-8E51-C00E82A32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7" y="2418"/>
              <a:ext cx="160" cy="38"/>
              <a:chOff x="2064" y="3120"/>
              <a:chExt cx="192" cy="48"/>
            </a:xfrm>
          </p:grpSpPr>
          <p:sp>
            <p:nvSpPr>
              <p:cNvPr id="147" name="Line 436">
                <a:extLst>
                  <a:ext uri="{FF2B5EF4-FFF2-40B4-BE49-F238E27FC236}">
                    <a16:creationId xmlns:a16="http://schemas.microsoft.com/office/drawing/2014/main" id="{E9A89C66-01DB-4B08-90E9-3A74303C7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4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Line 437">
                <a:extLst>
                  <a:ext uri="{FF2B5EF4-FFF2-40B4-BE49-F238E27FC236}">
                    <a16:creationId xmlns:a16="http://schemas.microsoft.com/office/drawing/2014/main" id="{67C15557-6438-43D7-B664-88F2B55D3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2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Line 438">
                <a:extLst>
                  <a:ext uri="{FF2B5EF4-FFF2-40B4-BE49-F238E27FC236}">
                    <a16:creationId xmlns:a16="http://schemas.microsoft.com/office/drawing/2014/main" id="{C0E224DC-78D0-4AEB-8EE1-08BEFDF9C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Line 439">
                <a:extLst>
                  <a:ext uri="{FF2B5EF4-FFF2-40B4-BE49-F238E27FC236}">
                    <a16:creationId xmlns:a16="http://schemas.microsoft.com/office/drawing/2014/main" id="{08663242-2FBB-4E2C-84C5-384853BD4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8" y="3120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6" name="Rectangle 248">
              <a:extLst>
                <a:ext uri="{FF2B5EF4-FFF2-40B4-BE49-F238E27FC236}">
                  <a16:creationId xmlns:a16="http://schemas.microsoft.com/office/drawing/2014/main" id="{9DD6859E-799C-48C1-B453-117B7CF95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745"/>
              <a:ext cx="197" cy="186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Calibri" pitchFamily="34" charset="0"/>
                </a:rPr>
                <a:t>Kr86</a:t>
              </a:r>
              <a:endParaRPr lang="en-GB" sz="10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29" name="AutoShape 58">
            <a:extLst>
              <a:ext uri="{FF2B5EF4-FFF2-40B4-BE49-F238E27FC236}">
                <a16:creationId xmlns:a16="http://schemas.microsoft.com/office/drawing/2014/main" id="{7C35F05D-DFEF-4830-8509-6825BCEEE1FC}"/>
              </a:ext>
            </a:extLst>
          </p:cNvPr>
          <p:cNvSpPr>
            <a:spLocks noChangeArrowheads="1"/>
          </p:cNvSpPr>
          <p:nvPr/>
        </p:nvSpPr>
        <p:spPr bwMode="auto">
          <a:xfrm rot="19834863">
            <a:off x="5880260" y="4281849"/>
            <a:ext cx="1198563" cy="20796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fragmentation</a:t>
            </a:r>
            <a:endParaRPr lang="fr-FR" sz="1000" baseline="-25000">
              <a:latin typeface="Verdana" pitchFamily="34" charset="0"/>
            </a:endParaRPr>
          </a:p>
        </p:txBody>
      </p:sp>
      <p:grpSp>
        <p:nvGrpSpPr>
          <p:cNvPr id="230" name="Groupe 582">
            <a:extLst>
              <a:ext uri="{FF2B5EF4-FFF2-40B4-BE49-F238E27FC236}">
                <a16:creationId xmlns:a16="http://schemas.microsoft.com/office/drawing/2014/main" id="{75D3CB2A-8336-49E2-A811-EE6E73525EDE}"/>
              </a:ext>
            </a:extLst>
          </p:cNvPr>
          <p:cNvGrpSpPr>
            <a:grpSpLocks/>
          </p:cNvGrpSpPr>
          <p:nvPr/>
        </p:nvGrpSpPr>
        <p:grpSpPr bwMode="auto">
          <a:xfrm>
            <a:off x="4441985" y="4580299"/>
            <a:ext cx="1398588" cy="1120775"/>
            <a:chOff x="1676400" y="4035425"/>
            <a:chExt cx="2212975" cy="1755775"/>
          </a:xfrm>
        </p:grpSpPr>
        <p:sp>
          <p:nvSpPr>
            <p:cNvPr id="231" name="Arc 53">
              <a:extLst>
                <a:ext uri="{FF2B5EF4-FFF2-40B4-BE49-F238E27FC236}">
                  <a16:creationId xmlns:a16="http://schemas.microsoft.com/office/drawing/2014/main" id="{31FA4020-22D6-41A6-B1D0-80B56E4468E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667000" y="4038600"/>
              <a:ext cx="1143000" cy="838200"/>
            </a:xfrm>
            <a:custGeom>
              <a:avLst/>
              <a:gdLst>
                <a:gd name="T0" fmla="*/ 2147483647 w 21600"/>
                <a:gd name="T1" fmla="*/ 0 h 19180"/>
                <a:gd name="T2" fmla="*/ 2147483647 w 21600"/>
                <a:gd name="T3" fmla="*/ 2147483647 h 19180"/>
                <a:gd name="T4" fmla="*/ 0 w 21600"/>
                <a:gd name="T5" fmla="*/ 2147483647 h 19180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180"/>
                <a:gd name="T11" fmla="*/ 21600 w 21600"/>
                <a:gd name="T12" fmla="*/ 19180 h 19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180" fill="none" extrusionOk="0">
                  <a:moveTo>
                    <a:pt x="9934" y="-1"/>
                  </a:moveTo>
                  <a:cubicBezTo>
                    <a:pt x="17100" y="3711"/>
                    <a:pt x="21600" y="11109"/>
                    <a:pt x="21600" y="19180"/>
                  </a:cubicBezTo>
                </a:path>
                <a:path w="21600" h="19180" stroke="0" extrusionOk="0">
                  <a:moveTo>
                    <a:pt x="9934" y="-1"/>
                  </a:moveTo>
                  <a:cubicBezTo>
                    <a:pt x="17100" y="3711"/>
                    <a:pt x="21600" y="11109"/>
                    <a:pt x="21600" y="19180"/>
                  </a:cubicBezTo>
                  <a:lnTo>
                    <a:pt x="0" y="1918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32" name="Arc 56">
              <a:extLst>
                <a:ext uri="{FF2B5EF4-FFF2-40B4-BE49-F238E27FC236}">
                  <a16:creationId xmlns:a16="http://schemas.microsoft.com/office/drawing/2014/main" id="{0949561C-0B9C-4054-860F-6D83D99D2B5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819400" y="4035425"/>
              <a:ext cx="990600" cy="993775"/>
            </a:xfrm>
            <a:custGeom>
              <a:avLst/>
              <a:gdLst>
                <a:gd name="T0" fmla="*/ 2147483647 w 21519"/>
                <a:gd name="T1" fmla="*/ 0 h 18025"/>
                <a:gd name="T2" fmla="*/ 2147483647 w 21519"/>
                <a:gd name="T3" fmla="*/ 2147483647 h 18025"/>
                <a:gd name="T4" fmla="*/ 0 w 21519"/>
                <a:gd name="T5" fmla="*/ 2147483647 h 18025"/>
                <a:gd name="T6" fmla="*/ 0 60000 65536"/>
                <a:gd name="T7" fmla="*/ 0 60000 65536"/>
                <a:gd name="T8" fmla="*/ 0 60000 65536"/>
                <a:gd name="T9" fmla="*/ 0 w 21519"/>
                <a:gd name="T10" fmla="*/ 0 h 18025"/>
                <a:gd name="T11" fmla="*/ 21519 w 21519"/>
                <a:gd name="T12" fmla="*/ 18025 h 18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9" h="18025" fill="none" extrusionOk="0">
                  <a:moveTo>
                    <a:pt x="11902" y="-1"/>
                  </a:moveTo>
                  <a:cubicBezTo>
                    <a:pt x="17406" y="3634"/>
                    <a:pt x="20947" y="9584"/>
                    <a:pt x="21518" y="16155"/>
                  </a:cubicBezTo>
                </a:path>
                <a:path w="21519" h="18025" stroke="0" extrusionOk="0">
                  <a:moveTo>
                    <a:pt x="11902" y="-1"/>
                  </a:moveTo>
                  <a:cubicBezTo>
                    <a:pt x="17406" y="3634"/>
                    <a:pt x="20947" y="9584"/>
                    <a:pt x="21518" y="16155"/>
                  </a:cubicBezTo>
                  <a:lnTo>
                    <a:pt x="0" y="18025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33" name="Arc 334">
              <a:extLst>
                <a:ext uri="{FF2B5EF4-FFF2-40B4-BE49-F238E27FC236}">
                  <a16:creationId xmlns:a16="http://schemas.microsoft.com/office/drawing/2014/main" id="{598F37D6-E0D8-41AB-8C8B-BDB5841B57C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676400" y="4038600"/>
              <a:ext cx="2212975" cy="1752600"/>
            </a:xfrm>
            <a:custGeom>
              <a:avLst/>
              <a:gdLst>
                <a:gd name="T0" fmla="*/ 2147483647 w 21598"/>
                <a:gd name="T1" fmla="*/ 0 h 18025"/>
                <a:gd name="T2" fmla="*/ 2147483647 w 21598"/>
                <a:gd name="T3" fmla="*/ 2147483647 h 18025"/>
                <a:gd name="T4" fmla="*/ 0 w 21598"/>
                <a:gd name="T5" fmla="*/ 2147483647 h 18025"/>
                <a:gd name="T6" fmla="*/ 0 60000 65536"/>
                <a:gd name="T7" fmla="*/ 0 60000 65536"/>
                <a:gd name="T8" fmla="*/ 0 60000 65536"/>
                <a:gd name="T9" fmla="*/ 0 w 21598"/>
                <a:gd name="T10" fmla="*/ 0 h 18025"/>
                <a:gd name="T11" fmla="*/ 21598 w 21598"/>
                <a:gd name="T12" fmla="*/ 18025 h 18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18025" fill="none" extrusionOk="0">
                  <a:moveTo>
                    <a:pt x="11902" y="-1"/>
                  </a:moveTo>
                  <a:cubicBezTo>
                    <a:pt x="17880" y="3947"/>
                    <a:pt x="21512" y="10602"/>
                    <a:pt x="21598" y="17765"/>
                  </a:cubicBezTo>
                </a:path>
                <a:path w="21598" h="18025" stroke="0" extrusionOk="0">
                  <a:moveTo>
                    <a:pt x="11902" y="-1"/>
                  </a:moveTo>
                  <a:cubicBezTo>
                    <a:pt x="17880" y="3947"/>
                    <a:pt x="21512" y="10602"/>
                    <a:pt x="21598" y="17765"/>
                  </a:cubicBezTo>
                  <a:lnTo>
                    <a:pt x="0" y="18025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sp>
        <p:nvSpPr>
          <p:cNvPr id="234" name="Arc 51">
            <a:extLst>
              <a:ext uri="{FF2B5EF4-FFF2-40B4-BE49-F238E27FC236}">
                <a16:creationId xmlns:a16="http://schemas.microsoft.com/office/drawing/2014/main" id="{159C8EF8-34AE-45FC-8CDF-B57A376BFC3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886735" y="3426187"/>
            <a:ext cx="681038" cy="887412"/>
          </a:xfrm>
          <a:custGeom>
            <a:avLst/>
            <a:gdLst>
              <a:gd name="T0" fmla="*/ 2147483647 w 21600"/>
              <a:gd name="T1" fmla="*/ 0 h 20567"/>
              <a:gd name="T2" fmla="*/ 2147483647 w 21600"/>
              <a:gd name="T3" fmla="*/ 2147483647 h 20567"/>
              <a:gd name="T4" fmla="*/ 0 w 21600"/>
              <a:gd name="T5" fmla="*/ 2147483647 h 20567"/>
              <a:gd name="T6" fmla="*/ 0 60000 65536"/>
              <a:gd name="T7" fmla="*/ 0 60000 65536"/>
              <a:gd name="T8" fmla="*/ 0 60000 65536"/>
              <a:gd name="T9" fmla="*/ 0 w 21600"/>
              <a:gd name="T10" fmla="*/ 0 h 20567"/>
              <a:gd name="T11" fmla="*/ 21600 w 21600"/>
              <a:gd name="T12" fmla="*/ 20567 h 20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67" fill="none" extrusionOk="0">
                <a:moveTo>
                  <a:pt x="6599" y="0"/>
                </a:moveTo>
                <a:cubicBezTo>
                  <a:pt x="15537" y="2868"/>
                  <a:pt x="21600" y="11180"/>
                  <a:pt x="21600" y="20567"/>
                </a:cubicBezTo>
              </a:path>
              <a:path w="21600" h="20567" stroke="0" extrusionOk="0">
                <a:moveTo>
                  <a:pt x="6599" y="0"/>
                </a:moveTo>
                <a:cubicBezTo>
                  <a:pt x="15537" y="2868"/>
                  <a:pt x="21600" y="11180"/>
                  <a:pt x="21600" y="20567"/>
                </a:cubicBezTo>
                <a:lnTo>
                  <a:pt x="0" y="20567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5" name="Arc 52">
            <a:extLst>
              <a:ext uri="{FF2B5EF4-FFF2-40B4-BE49-F238E27FC236}">
                <a16:creationId xmlns:a16="http://schemas.microsoft.com/office/drawing/2014/main" id="{33737CEF-50B9-4EC3-BAE4-7529AE84163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905785" y="3426187"/>
            <a:ext cx="681038" cy="588962"/>
          </a:xfrm>
          <a:custGeom>
            <a:avLst/>
            <a:gdLst>
              <a:gd name="T0" fmla="*/ 2147483647 w 21600"/>
              <a:gd name="T1" fmla="*/ 0 h 19325"/>
              <a:gd name="T2" fmla="*/ 2147483647 w 21600"/>
              <a:gd name="T3" fmla="*/ 2147483647 h 19325"/>
              <a:gd name="T4" fmla="*/ 0 w 21600"/>
              <a:gd name="T5" fmla="*/ 2147483647 h 19325"/>
              <a:gd name="T6" fmla="*/ 0 60000 65536"/>
              <a:gd name="T7" fmla="*/ 0 60000 65536"/>
              <a:gd name="T8" fmla="*/ 0 60000 65536"/>
              <a:gd name="T9" fmla="*/ 0 w 21600"/>
              <a:gd name="T10" fmla="*/ 0 h 19325"/>
              <a:gd name="T11" fmla="*/ 21600 w 21600"/>
              <a:gd name="T12" fmla="*/ 19325 h 193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325" fill="none" extrusionOk="0">
                <a:moveTo>
                  <a:pt x="9649" y="0"/>
                </a:moveTo>
                <a:cubicBezTo>
                  <a:pt x="16973" y="3657"/>
                  <a:pt x="21600" y="11139"/>
                  <a:pt x="21600" y="19325"/>
                </a:cubicBezTo>
              </a:path>
              <a:path w="21600" h="19325" stroke="0" extrusionOk="0">
                <a:moveTo>
                  <a:pt x="9649" y="0"/>
                </a:moveTo>
                <a:cubicBezTo>
                  <a:pt x="16973" y="3657"/>
                  <a:pt x="21600" y="11139"/>
                  <a:pt x="21600" y="19325"/>
                </a:cubicBezTo>
                <a:lnTo>
                  <a:pt x="0" y="1932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6" name="Arc 323">
            <a:extLst>
              <a:ext uri="{FF2B5EF4-FFF2-40B4-BE49-F238E27FC236}">
                <a16:creationId xmlns:a16="http://schemas.microsoft.com/office/drawing/2014/main" id="{0E689AEE-29F6-4F07-A8EA-4B5F7EC5F21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115335" y="3427774"/>
            <a:ext cx="590550" cy="973138"/>
          </a:xfrm>
          <a:custGeom>
            <a:avLst/>
            <a:gdLst>
              <a:gd name="T0" fmla="*/ 2147483647 w 21600"/>
              <a:gd name="T1" fmla="*/ 0 h 19180"/>
              <a:gd name="T2" fmla="*/ 2147483647 w 21600"/>
              <a:gd name="T3" fmla="*/ 2147483647 h 19180"/>
              <a:gd name="T4" fmla="*/ 0 w 21600"/>
              <a:gd name="T5" fmla="*/ 2147483647 h 19180"/>
              <a:gd name="T6" fmla="*/ 0 60000 65536"/>
              <a:gd name="T7" fmla="*/ 0 60000 65536"/>
              <a:gd name="T8" fmla="*/ 0 60000 65536"/>
              <a:gd name="T9" fmla="*/ 0 w 21600"/>
              <a:gd name="T10" fmla="*/ 0 h 19180"/>
              <a:gd name="T11" fmla="*/ 21600 w 21600"/>
              <a:gd name="T12" fmla="*/ 19180 h 19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180" fill="none" extrusionOk="0">
                <a:moveTo>
                  <a:pt x="9934" y="-1"/>
                </a:moveTo>
                <a:cubicBezTo>
                  <a:pt x="17100" y="3711"/>
                  <a:pt x="21600" y="11109"/>
                  <a:pt x="21600" y="19180"/>
                </a:cubicBezTo>
              </a:path>
              <a:path w="21600" h="19180" stroke="0" extrusionOk="0">
                <a:moveTo>
                  <a:pt x="9934" y="-1"/>
                </a:moveTo>
                <a:cubicBezTo>
                  <a:pt x="17100" y="3711"/>
                  <a:pt x="21600" y="11109"/>
                  <a:pt x="21600" y="19180"/>
                </a:cubicBezTo>
                <a:lnTo>
                  <a:pt x="0" y="1918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7" name="AutoShape 340">
            <a:extLst>
              <a:ext uri="{FF2B5EF4-FFF2-40B4-BE49-F238E27FC236}">
                <a16:creationId xmlns:a16="http://schemas.microsoft.com/office/drawing/2014/main" id="{555487DF-FCC6-42A6-81D2-59DCF7EC2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7235" y="4497749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000">
                <a:latin typeface="Verdana" pitchFamily="34" charset="0"/>
              </a:rPr>
              <a:t>Winger et al</a:t>
            </a:r>
          </a:p>
          <a:p>
            <a:pPr algn="ctr"/>
            <a:r>
              <a:rPr lang="fr-FR" sz="1000">
                <a:latin typeface="Verdana" pitchFamily="34" charset="0"/>
              </a:rPr>
              <a:t>Phys Rev C </a:t>
            </a:r>
          </a:p>
          <a:p>
            <a:pPr algn="ctr"/>
            <a:r>
              <a:rPr lang="fr-FR" sz="1000" b="1">
                <a:latin typeface="Verdana" pitchFamily="34" charset="0"/>
              </a:rPr>
              <a:t>36</a:t>
            </a:r>
            <a:r>
              <a:rPr lang="fr-FR" sz="1000">
                <a:latin typeface="Verdana" pitchFamily="34" charset="0"/>
              </a:rPr>
              <a:t>, 758 (</a:t>
            </a:r>
            <a:r>
              <a:rPr lang="fr-FR" sz="1000" b="1">
                <a:latin typeface="Verdana" pitchFamily="34" charset="0"/>
              </a:rPr>
              <a:t>1987</a:t>
            </a:r>
            <a:r>
              <a:rPr lang="fr-FR" sz="1000">
                <a:latin typeface="Verdana" pitchFamily="34" charset="0"/>
              </a:rPr>
              <a:t>)</a:t>
            </a:r>
          </a:p>
        </p:txBody>
      </p:sp>
      <p:sp>
        <p:nvSpPr>
          <p:cNvPr id="238" name="ZoneTexte 607">
            <a:extLst>
              <a:ext uri="{FF2B5EF4-FFF2-40B4-BE49-F238E27FC236}">
                <a16:creationId xmlns:a16="http://schemas.microsoft.com/office/drawing/2014/main" id="{688A224B-1EE7-4295-8178-DFD72421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35" y="4005624"/>
            <a:ext cx="788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>
                <a:latin typeface="Calibri" pitchFamily="34" charset="0"/>
              </a:rPr>
              <a:t>OSIRIS /Studsvik</a:t>
            </a:r>
          </a:p>
        </p:txBody>
      </p:sp>
      <p:sp>
        <p:nvSpPr>
          <p:cNvPr id="239" name="ZoneTexte 608">
            <a:extLst>
              <a:ext uri="{FF2B5EF4-FFF2-40B4-BE49-F238E27FC236}">
                <a16:creationId xmlns:a16="http://schemas.microsoft.com/office/drawing/2014/main" id="{95ED05CB-65F7-4086-9889-37B6F84B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35" y="4529499"/>
            <a:ext cx="1019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TRISTAN /Ames</a:t>
            </a:r>
          </a:p>
        </p:txBody>
      </p:sp>
      <p:sp>
        <p:nvSpPr>
          <p:cNvPr id="240" name="Double flèche horizontale 234">
            <a:extLst>
              <a:ext uri="{FF2B5EF4-FFF2-40B4-BE49-F238E27FC236}">
                <a16:creationId xmlns:a16="http://schemas.microsoft.com/office/drawing/2014/main" id="{8A4A0560-380F-430B-AC80-4090FE24386B}"/>
              </a:ext>
            </a:extLst>
          </p:cNvPr>
          <p:cNvSpPr/>
          <p:nvPr/>
        </p:nvSpPr>
        <p:spPr>
          <a:xfrm rot="16200000">
            <a:off x="10329229" y="4442981"/>
            <a:ext cx="1519237" cy="482600"/>
          </a:xfrm>
          <a:prstGeom prst="leftRightArrow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On-line mass separation</a:t>
            </a:r>
          </a:p>
        </p:txBody>
      </p:sp>
      <p:sp>
        <p:nvSpPr>
          <p:cNvPr id="241" name="Double flèche horizontale 235">
            <a:extLst>
              <a:ext uri="{FF2B5EF4-FFF2-40B4-BE49-F238E27FC236}">
                <a16:creationId xmlns:a16="http://schemas.microsoft.com/office/drawing/2014/main" id="{65311DC4-9E12-4EC4-8CC2-D4A478BFCD84}"/>
              </a:ext>
            </a:extLst>
          </p:cNvPr>
          <p:cNvSpPr/>
          <p:nvPr/>
        </p:nvSpPr>
        <p:spPr>
          <a:xfrm rot="16200000">
            <a:off x="10284779" y="2891993"/>
            <a:ext cx="1635125" cy="455613"/>
          </a:xfrm>
          <a:prstGeom prst="leftRight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Chimical separation</a:t>
            </a:r>
          </a:p>
        </p:txBody>
      </p:sp>
      <p:sp>
        <p:nvSpPr>
          <p:cNvPr id="242" name="Text Box 2">
            <a:extLst>
              <a:ext uri="{FF2B5EF4-FFF2-40B4-BE49-F238E27FC236}">
                <a16:creationId xmlns:a16="http://schemas.microsoft.com/office/drawing/2014/main" id="{4E9B4E84-A722-42AC-BAA8-33BA70CC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591" y="5023638"/>
            <a:ext cx="2670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cs typeface="Arial" pitchFamily="34" charset="0"/>
              </a:rPr>
              <a:t>β-delayed spectroscopy at </a:t>
            </a:r>
            <a:r>
              <a:rPr lang="en-US" sz="1400" dirty="0" err="1">
                <a:cs typeface="Arial" pitchFamily="34" charset="0"/>
              </a:rPr>
              <a:t>PARRNe</a:t>
            </a:r>
            <a:r>
              <a:rPr lang="en-US" sz="1400" dirty="0">
                <a:cs typeface="Arial" pitchFamily="34" charset="0"/>
              </a:rPr>
              <a:t> : 2001-2003</a:t>
            </a: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3F330BDE-5696-42F9-B1A2-5E9EBBCCD427}"/>
              </a:ext>
            </a:extLst>
          </p:cNvPr>
          <p:cNvSpPr txBox="1"/>
          <p:nvPr/>
        </p:nvSpPr>
        <p:spPr>
          <a:xfrm>
            <a:off x="7680408" y="1188208"/>
            <a:ext cx="288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state of the art of structure knowledge, 2000’s beginning</a:t>
            </a:r>
          </a:p>
        </p:txBody>
      </p:sp>
      <p:grpSp>
        <p:nvGrpSpPr>
          <p:cNvPr id="244" name="Groupe 243">
            <a:extLst>
              <a:ext uri="{FF2B5EF4-FFF2-40B4-BE49-F238E27FC236}">
                <a16:creationId xmlns:a16="http://schemas.microsoft.com/office/drawing/2014/main" id="{716E6125-E907-4614-9D6A-3DEA6C5F85C7}"/>
              </a:ext>
            </a:extLst>
          </p:cNvPr>
          <p:cNvGrpSpPr/>
          <p:nvPr/>
        </p:nvGrpSpPr>
        <p:grpSpPr>
          <a:xfrm>
            <a:off x="6829589" y="4853351"/>
            <a:ext cx="3500502" cy="1345322"/>
            <a:chOff x="3762379" y="3511552"/>
            <a:chExt cx="3500502" cy="1345322"/>
          </a:xfrm>
        </p:grpSpPr>
        <p:sp>
          <p:nvSpPr>
            <p:cNvPr id="245" name="Freeform 128">
              <a:extLst>
                <a:ext uri="{FF2B5EF4-FFF2-40B4-BE49-F238E27FC236}">
                  <a16:creationId xmlns:a16="http://schemas.microsoft.com/office/drawing/2014/main" id="{F3A1D51D-FCE1-49D8-969A-FBAC6D8DB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35" y="4029576"/>
              <a:ext cx="425480" cy="493711"/>
            </a:xfrm>
            <a:custGeom>
              <a:avLst/>
              <a:gdLst>
                <a:gd name="T0" fmla="*/ 331 w 331"/>
                <a:gd name="T1" fmla="*/ 255 h 339"/>
                <a:gd name="T2" fmla="*/ 255 w 331"/>
                <a:gd name="T3" fmla="*/ 297 h 339"/>
                <a:gd name="T4" fmla="*/ 161 w 331"/>
                <a:gd name="T5" fmla="*/ 339 h 339"/>
                <a:gd name="T6" fmla="*/ 26 w 331"/>
                <a:gd name="T7" fmla="*/ 305 h 339"/>
                <a:gd name="T8" fmla="*/ 0 w 331"/>
                <a:gd name="T9" fmla="*/ 229 h 339"/>
                <a:gd name="T10" fmla="*/ 17 w 331"/>
                <a:gd name="T11" fmla="*/ 145 h 339"/>
                <a:gd name="T12" fmla="*/ 26 w 331"/>
                <a:gd name="T13" fmla="*/ 119 h 339"/>
                <a:gd name="T14" fmla="*/ 34 w 331"/>
                <a:gd name="T15" fmla="*/ 85 h 339"/>
                <a:gd name="T16" fmla="*/ 60 w 331"/>
                <a:gd name="T17" fmla="*/ 77 h 339"/>
                <a:gd name="T18" fmla="*/ 94 w 331"/>
                <a:gd name="T19" fmla="*/ 60 h 339"/>
                <a:gd name="T20" fmla="*/ 170 w 331"/>
                <a:gd name="T21" fmla="*/ 9 h 339"/>
                <a:gd name="T22" fmla="*/ 297 w 331"/>
                <a:gd name="T23" fmla="*/ 85 h 339"/>
                <a:gd name="T24" fmla="*/ 255 w 331"/>
                <a:gd name="T25" fmla="*/ 255 h 3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1"/>
                <a:gd name="T40" fmla="*/ 0 h 339"/>
                <a:gd name="T41" fmla="*/ 331 w 331"/>
                <a:gd name="T42" fmla="*/ 339 h 3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1" h="339">
                  <a:moveTo>
                    <a:pt x="331" y="255"/>
                  </a:moveTo>
                  <a:cubicBezTo>
                    <a:pt x="309" y="288"/>
                    <a:pt x="293" y="288"/>
                    <a:pt x="255" y="297"/>
                  </a:cubicBezTo>
                  <a:cubicBezTo>
                    <a:pt x="229" y="336"/>
                    <a:pt x="209" y="332"/>
                    <a:pt x="161" y="339"/>
                  </a:cubicBezTo>
                  <a:cubicBezTo>
                    <a:pt x="64" y="330"/>
                    <a:pt x="94" y="330"/>
                    <a:pt x="26" y="305"/>
                  </a:cubicBezTo>
                  <a:cubicBezTo>
                    <a:pt x="17" y="280"/>
                    <a:pt x="0" y="229"/>
                    <a:pt x="0" y="229"/>
                  </a:cubicBezTo>
                  <a:cubicBezTo>
                    <a:pt x="6" y="201"/>
                    <a:pt x="10" y="173"/>
                    <a:pt x="17" y="145"/>
                  </a:cubicBezTo>
                  <a:cubicBezTo>
                    <a:pt x="19" y="136"/>
                    <a:pt x="23" y="128"/>
                    <a:pt x="26" y="119"/>
                  </a:cubicBezTo>
                  <a:cubicBezTo>
                    <a:pt x="29" y="108"/>
                    <a:pt x="27" y="94"/>
                    <a:pt x="34" y="85"/>
                  </a:cubicBezTo>
                  <a:cubicBezTo>
                    <a:pt x="40" y="78"/>
                    <a:pt x="52" y="80"/>
                    <a:pt x="60" y="77"/>
                  </a:cubicBezTo>
                  <a:cubicBezTo>
                    <a:pt x="72" y="72"/>
                    <a:pt x="83" y="66"/>
                    <a:pt x="94" y="60"/>
                  </a:cubicBezTo>
                  <a:cubicBezTo>
                    <a:pt x="116" y="27"/>
                    <a:pt x="134" y="27"/>
                    <a:pt x="170" y="9"/>
                  </a:cubicBezTo>
                  <a:cubicBezTo>
                    <a:pt x="276" y="17"/>
                    <a:pt x="275" y="0"/>
                    <a:pt x="297" y="85"/>
                  </a:cubicBezTo>
                  <a:cubicBezTo>
                    <a:pt x="294" y="124"/>
                    <a:pt x="288" y="218"/>
                    <a:pt x="255" y="25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" name="Freeform 130">
              <a:extLst>
                <a:ext uri="{FF2B5EF4-FFF2-40B4-BE49-F238E27FC236}">
                  <a16:creationId xmlns:a16="http://schemas.microsoft.com/office/drawing/2014/main" id="{AFAE863A-4EA4-41EA-9884-7A5E69951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379" y="3511552"/>
              <a:ext cx="482599" cy="358335"/>
            </a:xfrm>
            <a:custGeom>
              <a:avLst/>
              <a:gdLst>
                <a:gd name="T0" fmla="*/ 331 w 331"/>
                <a:gd name="T1" fmla="*/ 255 h 339"/>
                <a:gd name="T2" fmla="*/ 255 w 331"/>
                <a:gd name="T3" fmla="*/ 297 h 339"/>
                <a:gd name="T4" fmla="*/ 161 w 331"/>
                <a:gd name="T5" fmla="*/ 339 h 339"/>
                <a:gd name="T6" fmla="*/ 26 w 331"/>
                <a:gd name="T7" fmla="*/ 305 h 339"/>
                <a:gd name="T8" fmla="*/ 0 w 331"/>
                <a:gd name="T9" fmla="*/ 229 h 339"/>
                <a:gd name="T10" fmla="*/ 17 w 331"/>
                <a:gd name="T11" fmla="*/ 145 h 339"/>
                <a:gd name="T12" fmla="*/ 26 w 331"/>
                <a:gd name="T13" fmla="*/ 119 h 339"/>
                <a:gd name="T14" fmla="*/ 34 w 331"/>
                <a:gd name="T15" fmla="*/ 85 h 339"/>
                <a:gd name="T16" fmla="*/ 60 w 331"/>
                <a:gd name="T17" fmla="*/ 77 h 339"/>
                <a:gd name="T18" fmla="*/ 94 w 331"/>
                <a:gd name="T19" fmla="*/ 60 h 339"/>
                <a:gd name="T20" fmla="*/ 170 w 331"/>
                <a:gd name="T21" fmla="*/ 9 h 339"/>
                <a:gd name="T22" fmla="*/ 297 w 331"/>
                <a:gd name="T23" fmla="*/ 85 h 339"/>
                <a:gd name="T24" fmla="*/ 255 w 331"/>
                <a:gd name="T25" fmla="*/ 255 h 3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1"/>
                <a:gd name="T40" fmla="*/ 0 h 339"/>
                <a:gd name="T41" fmla="*/ 331 w 331"/>
                <a:gd name="T42" fmla="*/ 339 h 3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1" h="339">
                  <a:moveTo>
                    <a:pt x="331" y="255"/>
                  </a:moveTo>
                  <a:cubicBezTo>
                    <a:pt x="309" y="288"/>
                    <a:pt x="293" y="288"/>
                    <a:pt x="255" y="297"/>
                  </a:cubicBezTo>
                  <a:cubicBezTo>
                    <a:pt x="229" y="336"/>
                    <a:pt x="209" y="332"/>
                    <a:pt x="161" y="339"/>
                  </a:cubicBezTo>
                  <a:cubicBezTo>
                    <a:pt x="64" y="330"/>
                    <a:pt x="94" y="330"/>
                    <a:pt x="26" y="305"/>
                  </a:cubicBezTo>
                  <a:cubicBezTo>
                    <a:pt x="17" y="280"/>
                    <a:pt x="0" y="229"/>
                    <a:pt x="0" y="229"/>
                  </a:cubicBezTo>
                  <a:cubicBezTo>
                    <a:pt x="6" y="201"/>
                    <a:pt x="10" y="173"/>
                    <a:pt x="17" y="145"/>
                  </a:cubicBezTo>
                  <a:cubicBezTo>
                    <a:pt x="19" y="136"/>
                    <a:pt x="23" y="128"/>
                    <a:pt x="26" y="119"/>
                  </a:cubicBezTo>
                  <a:cubicBezTo>
                    <a:pt x="29" y="108"/>
                    <a:pt x="27" y="94"/>
                    <a:pt x="34" y="85"/>
                  </a:cubicBezTo>
                  <a:cubicBezTo>
                    <a:pt x="40" y="78"/>
                    <a:pt x="52" y="80"/>
                    <a:pt x="60" y="77"/>
                  </a:cubicBezTo>
                  <a:cubicBezTo>
                    <a:pt x="72" y="72"/>
                    <a:pt x="83" y="66"/>
                    <a:pt x="94" y="60"/>
                  </a:cubicBezTo>
                  <a:cubicBezTo>
                    <a:pt x="116" y="27"/>
                    <a:pt x="134" y="27"/>
                    <a:pt x="170" y="9"/>
                  </a:cubicBezTo>
                  <a:cubicBezTo>
                    <a:pt x="276" y="17"/>
                    <a:pt x="275" y="0"/>
                    <a:pt x="297" y="85"/>
                  </a:cubicBezTo>
                  <a:cubicBezTo>
                    <a:pt x="294" y="124"/>
                    <a:pt x="288" y="218"/>
                    <a:pt x="255" y="255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7" name="Line 131">
              <a:extLst>
                <a:ext uri="{FF2B5EF4-FFF2-40B4-BE49-F238E27FC236}">
                  <a16:creationId xmlns:a16="http://schemas.microsoft.com/office/drawing/2014/main" id="{EFADC228-FA9D-4468-AB08-3897F2921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003" y="3833815"/>
              <a:ext cx="1662080" cy="673098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132">
              <a:extLst>
                <a:ext uri="{FF2B5EF4-FFF2-40B4-BE49-F238E27FC236}">
                  <a16:creationId xmlns:a16="http://schemas.microsoft.com/office/drawing/2014/main" id="{E44B9CD1-3382-40D7-AD86-65065CEBF1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2903" y="4306888"/>
              <a:ext cx="1690687" cy="194756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 Box 133">
              <a:extLst>
                <a:ext uri="{FF2B5EF4-FFF2-40B4-BE49-F238E27FC236}">
                  <a16:creationId xmlns:a16="http://schemas.microsoft.com/office/drawing/2014/main" id="{59815359-AEAA-4D98-83D2-D58B8D1D3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331" y="4399674"/>
              <a:ext cx="1479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fr-FR" altLang="en-US" sz="1200" b="1" u="none" dirty="0" err="1">
                  <a:latin typeface="Arial" panose="020B0604020202020204" pitchFamily="34" charset="0"/>
                </a:rPr>
                <a:t>isomeric</a:t>
              </a:r>
              <a:r>
                <a:rPr lang="fr-FR" altLang="en-US" sz="1200" b="1" u="none" dirty="0">
                  <a:latin typeface="Arial" panose="020B0604020202020204" pitchFamily="34" charset="0"/>
                </a:rPr>
                <a:t> </a:t>
              </a:r>
              <a:r>
                <a:rPr lang="fr-FR" altLang="en-US" sz="1200" b="1" u="none" dirty="0" err="1">
                  <a:latin typeface="Arial" panose="020B0604020202020204" pitchFamily="34" charset="0"/>
                </a:rPr>
                <a:t>decay</a:t>
              </a:r>
              <a:r>
                <a:rPr lang="fr-FR" altLang="en-US" sz="1200" b="1" u="none" dirty="0">
                  <a:latin typeface="Arial" panose="020B0604020202020204" pitchFamily="34" charset="0"/>
                </a:rPr>
                <a:t>: LISE-GANIL</a:t>
              </a:r>
            </a:p>
          </p:txBody>
        </p:sp>
      </p:grpSp>
      <p:grpSp>
        <p:nvGrpSpPr>
          <p:cNvPr id="250" name="Groupe 249">
            <a:extLst>
              <a:ext uri="{FF2B5EF4-FFF2-40B4-BE49-F238E27FC236}">
                <a16:creationId xmlns:a16="http://schemas.microsoft.com/office/drawing/2014/main" id="{A41FBFEC-120D-415E-8D8E-5B63E6694796}"/>
              </a:ext>
            </a:extLst>
          </p:cNvPr>
          <p:cNvGrpSpPr/>
          <p:nvPr/>
        </p:nvGrpSpPr>
        <p:grpSpPr>
          <a:xfrm>
            <a:off x="7519408" y="4304075"/>
            <a:ext cx="2810683" cy="1236662"/>
            <a:chOff x="4452198" y="2962276"/>
            <a:chExt cx="2810683" cy="1236662"/>
          </a:xfrm>
        </p:grpSpPr>
        <p:grpSp>
          <p:nvGrpSpPr>
            <p:cNvPr id="251" name="Groupe 250">
              <a:extLst>
                <a:ext uri="{FF2B5EF4-FFF2-40B4-BE49-F238E27FC236}">
                  <a16:creationId xmlns:a16="http://schemas.microsoft.com/office/drawing/2014/main" id="{32F83084-AD96-4B71-BF58-D5A20693E3CA}"/>
                </a:ext>
              </a:extLst>
            </p:cNvPr>
            <p:cNvGrpSpPr/>
            <p:nvPr/>
          </p:nvGrpSpPr>
          <p:grpSpPr>
            <a:xfrm>
              <a:off x="4452198" y="2962276"/>
              <a:ext cx="929426" cy="878006"/>
              <a:chOff x="4452198" y="2962276"/>
              <a:chExt cx="929426" cy="878006"/>
            </a:xfrm>
          </p:grpSpPr>
          <p:sp>
            <p:nvSpPr>
              <p:cNvPr id="253" name="Rectangle 253">
                <a:extLst>
                  <a:ext uri="{FF2B5EF4-FFF2-40B4-BE49-F238E27FC236}">
                    <a16:creationId xmlns:a16="http://schemas.microsoft.com/office/drawing/2014/main" id="{5863D916-C56A-4308-BF07-BF5B08665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540" y="3546594"/>
                <a:ext cx="312737" cy="29368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latin typeface="Calibri" pitchFamily="34" charset="0"/>
                  </a:rPr>
                  <a:t>Zn81</a:t>
                </a:r>
                <a:endParaRPr lang="en-GB" sz="1000" b="1" dirty="0">
                  <a:latin typeface="Calibri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E4FCE0D-B420-4074-BFFC-139895F5C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198" y="3249673"/>
                <a:ext cx="312737" cy="29368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Ga81</a:t>
                </a:r>
                <a:endParaRPr lang="en-GB" sz="1000" b="1">
                  <a:latin typeface="Calibri" pitchFamily="34" charset="0"/>
                </a:endParaRPr>
              </a:p>
            </p:txBody>
          </p:sp>
          <p:sp>
            <p:nvSpPr>
              <p:cNvPr id="255" name="Rectangle 343">
                <a:extLst>
                  <a:ext uri="{FF2B5EF4-FFF2-40B4-BE49-F238E27FC236}">
                    <a16:creationId xmlns:a16="http://schemas.microsoft.com/office/drawing/2014/main" id="{CF594700-D827-4B84-99CA-7A95F414B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849" y="2962276"/>
                <a:ext cx="306387" cy="280987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Ge83</a:t>
                </a:r>
                <a:endParaRPr lang="en-GB" sz="1000" b="1">
                  <a:latin typeface="Calibri" pitchFamily="34" charset="0"/>
                </a:endParaRPr>
              </a:p>
            </p:txBody>
          </p:sp>
          <p:sp>
            <p:nvSpPr>
              <p:cNvPr id="256" name="Rectangle 253">
                <a:extLst>
                  <a:ext uri="{FF2B5EF4-FFF2-40B4-BE49-F238E27FC236}">
                    <a16:creationId xmlns:a16="http://schemas.microsoft.com/office/drawing/2014/main" id="{513B5BC5-23B4-4611-BFF6-15BC5EE9B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8887" y="3249673"/>
                <a:ext cx="312737" cy="29368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1000" b="1" dirty="0">
                    <a:latin typeface="Calibri" pitchFamily="34" charset="0"/>
                  </a:rPr>
                  <a:t>Ga83</a:t>
                </a:r>
                <a:endParaRPr lang="en-GB" sz="1000" b="1" dirty="0">
                  <a:latin typeface="Calibri" pitchFamily="34" charset="0"/>
                </a:endParaRPr>
              </a:p>
            </p:txBody>
          </p:sp>
          <p:sp>
            <p:nvSpPr>
              <p:cNvPr id="257" name="Flèche : bas 256">
                <a:extLst>
                  <a:ext uri="{FF2B5EF4-FFF2-40B4-BE49-F238E27FC236}">
                    <a16:creationId xmlns:a16="http://schemas.microsoft.com/office/drawing/2014/main" id="{00467EB8-1F48-4D3B-9139-C1E1FB967EF9}"/>
                  </a:ext>
                </a:extLst>
              </p:cNvPr>
              <p:cNvSpPr/>
              <p:nvPr/>
            </p:nvSpPr>
            <p:spPr>
              <a:xfrm rot="8355730">
                <a:off x="4715942" y="3453288"/>
                <a:ext cx="88871" cy="18720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lèche : bas 257">
                <a:extLst>
                  <a:ext uri="{FF2B5EF4-FFF2-40B4-BE49-F238E27FC236}">
                    <a16:creationId xmlns:a16="http://schemas.microsoft.com/office/drawing/2014/main" id="{15B32244-D5C1-4179-8AF9-C6AA63D2183B}"/>
                  </a:ext>
                </a:extLst>
              </p:cNvPr>
              <p:cNvSpPr/>
              <p:nvPr/>
            </p:nvSpPr>
            <p:spPr>
              <a:xfrm rot="8355730">
                <a:off x="5046876" y="3162486"/>
                <a:ext cx="88871" cy="18720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2" name="Rectangle : coins arrondis 251">
              <a:extLst>
                <a:ext uri="{FF2B5EF4-FFF2-40B4-BE49-F238E27FC236}">
                  <a16:creationId xmlns:a16="http://schemas.microsoft.com/office/drawing/2014/main" id="{035991F6-17F8-478C-AB66-435ED37625A2}"/>
                </a:ext>
              </a:extLst>
            </p:cNvPr>
            <p:cNvSpPr/>
            <p:nvPr/>
          </p:nvSpPr>
          <p:spPr>
            <a:xfrm>
              <a:off x="5222895" y="3708402"/>
              <a:ext cx="2039986" cy="490536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9" name="ZoneTexte 258">
            <a:extLst>
              <a:ext uri="{FF2B5EF4-FFF2-40B4-BE49-F238E27FC236}">
                <a16:creationId xmlns:a16="http://schemas.microsoft.com/office/drawing/2014/main" id="{3EDF7D4F-1193-4E69-A8A0-BC4EF69D5230}"/>
              </a:ext>
            </a:extLst>
          </p:cNvPr>
          <p:cNvSpPr txBox="1"/>
          <p:nvPr/>
        </p:nvSpPr>
        <p:spPr>
          <a:xfrm>
            <a:off x="53382" y="350938"/>
            <a:ext cx="869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Exploratory (pioneering) experiments with the Tandem-driven </a:t>
            </a:r>
            <a:r>
              <a:rPr lang="en-US" sz="1600" dirty="0" err="1"/>
              <a:t>PARRNe</a:t>
            </a:r>
            <a:r>
              <a:rPr lang="en-US" sz="1600" dirty="0"/>
              <a:t> R&amp;D device 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AD4009F9-5BB2-433C-857B-D743C75E9457}"/>
              </a:ext>
            </a:extLst>
          </p:cNvPr>
          <p:cNvSpPr/>
          <p:nvPr/>
        </p:nvSpPr>
        <p:spPr>
          <a:xfrm>
            <a:off x="53382" y="847719"/>
            <a:ext cx="3922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within the framework of the SPIRAL2 project</a:t>
            </a:r>
          </a:p>
        </p:txBody>
      </p:sp>
      <p:sp>
        <p:nvSpPr>
          <p:cNvPr id="261" name="Text Box 110">
            <a:extLst>
              <a:ext uri="{FF2B5EF4-FFF2-40B4-BE49-F238E27FC236}">
                <a16:creationId xmlns:a16="http://schemas.microsoft.com/office/drawing/2014/main" id="{9169BFFF-AB42-4E93-AD01-45D8188B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" y="621326"/>
            <a:ext cx="5497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itchFamily="34" charset="0"/>
              </a:rPr>
              <a:t>PARRNe « </a:t>
            </a:r>
            <a:r>
              <a:rPr lang="en-US" sz="1400" b="1" dirty="0">
                <a:latin typeface="Arial" pitchFamily="34" charset="0"/>
              </a:rPr>
              <a:t>P</a:t>
            </a:r>
            <a:r>
              <a:rPr lang="en-US" sz="1400" dirty="0">
                <a:latin typeface="Arial" pitchFamily="34" charset="0"/>
              </a:rPr>
              <a:t>roduction </a:t>
            </a:r>
            <a:r>
              <a:rPr lang="en-US" sz="1400" dirty="0" err="1">
                <a:latin typeface="Arial" pitchFamily="34" charset="0"/>
              </a:rPr>
              <a:t>d’</a:t>
            </a:r>
            <a:r>
              <a:rPr lang="en-US" sz="1400" b="1" dirty="0" err="1">
                <a:latin typeface="Arial" pitchFamily="34" charset="0"/>
              </a:rPr>
              <a:t>A</a:t>
            </a:r>
            <a:r>
              <a:rPr lang="en-US" sz="1400" dirty="0" err="1">
                <a:latin typeface="Arial" pitchFamily="34" charset="0"/>
              </a:rPr>
              <a:t>tomes</a:t>
            </a:r>
            <a:r>
              <a:rPr lang="en-US" sz="1400" dirty="0">
                <a:latin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</a:rPr>
              <a:t>R</a:t>
            </a:r>
            <a:r>
              <a:rPr lang="en-US" sz="1400" dirty="0" err="1">
                <a:latin typeface="Arial" pitchFamily="34" charset="0"/>
              </a:rPr>
              <a:t>adioactifs</a:t>
            </a:r>
            <a:r>
              <a:rPr lang="en-US" sz="1400" dirty="0">
                <a:latin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</a:rPr>
              <a:t>R</a:t>
            </a:r>
            <a:r>
              <a:rPr lang="en-US" sz="1400" dirty="0">
                <a:latin typeface="Arial" pitchFamily="34" charset="0"/>
              </a:rPr>
              <a:t>iches en </a:t>
            </a:r>
            <a:r>
              <a:rPr lang="en-US" sz="1400" b="1" dirty="0">
                <a:latin typeface="Arial" pitchFamily="34" charset="0"/>
              </a:rPr>
              <a:t>Ne</a:t>
            </a:r>
            <a:r>
              <a:rPr lang="en-US" sz="1400" dirty="0">
                <a:latin typeface="Arial" pitchFamily="34" charset="0"/>
              </a:rPr>
              <a:t>utrons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39B30B-B213-4239-A482-6916A4EA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9" y="1230380"/>
            <a:ext cx="4016215" cy="30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quick glance in the rearview mirror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3B6AA6B-384B-49C3-BC41-26D699E0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16" y="-54617"/>
            <a:ext cx="2078841" cy="14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F436D4B-9229-459F-808E-ABB8844E9CD3}"/>
              </a:ext>
            </a:extLst>
          </p:cNvPr>
          <p:cNvSpPr txBox="1"/>
          <p:nvPr/>
        </p:nvSpPr>
        <p:spPr>
          <a:xfrm rot="21366922">
            <a:off x="10876236" y="690794"/>
            <a:ext cx="90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2017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id="{3EDF7D4F-1193-4E69-A8A0-BC4EF69D5230}"/>
              </a:ext>
            </a:extLst>
          </p:cNvPr>
          <p:cNvSpPr txBox="1"/>
          <p:nvPr/>
        </p:nvSpPr>
        <p:spPr>
          <a:xfrm>
            <a:off x="53382" y="350938"/>
            <a:ext cx="869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Overview presented at ISPUN 2017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AD4009F9-5BB2-433C-857B-D743C75E9457}"/>
              </a:ext>
            </a:extLst>
          </p:cNvPr>
          <p:cNvSpPr/>
          <p:nvPr/>
        </p:nvSpPr>
        <p:spPr>
          <a:xfrm>
            <a:off x="52284" y="4386870"/>
            <a:ext cx="3922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</a:t>
            </a:r>
            <a:r>
              <a:rPr lang="en-US" sz="1400" dirty="0" err="1"/>
              <a:t>irst</a:t>
            </a:r>
            <a:r>
              <a:rPr lang="en-US" sz="1400" dirty="0"/>
              <a:t> spectroscopy of doubly-magic </a:t>
            </a:r>
            <a:r>
              <a:rPr lang="en-US" sz="1400" baseline="30000" dirty="0"/>
              <a:t>78</a:t>
            </a:r>
            <a:r>
              <a:rPr lang="en-US" sz="1400" dirty="0"/>
              <a:t>Ni obtained at RIBF/RIKEN [</a:t>
            </a:r>
            <a:r>
              <a:rPr lang="fr-FR" sz="1400" dirty="0"/>
              <a:t>Nature 569 (2019)</a:t>
            </a:r>
            <a:r>
              <a:rPr lang="en-US" sz="1400" dirty="0"/>
              <a:t>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98F5FA-678F-49E1-8EDA-1661034A2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682" y="929103"/>
            <a:ext cx="7876715" cy="5492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61FE32-BA42-4DD7-A808-8729F9CB9BE9}"/>
              </a:ext>
            </a:extLst>
          </p:cNvPr>
          <p:cNvSpPr/>
          <p:nvPr/>
        </p:nvSpPr>
        <p:spPr>
          <a:xfrm>
            <a:off x="83590" y="4910090"/>
            <a:ext cx="46165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</a:t>
            </a:r>
            <a:r>
              <a:rPr lang="en-US" sz="1400" dirty="0"/>
              <a:t>poor spectral quality -- too many lines ?</a:t>
            </a:r>
          </a:p>
          <a:p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 </a:t>
            </a:r>
            <a:r>
              <a:rPr lang="en-US" sz="1400" dirty="0"/>
              <a:t>The interpretation of the spectra required invoking the concept of shape coexistence in the </a:t>
            </a:r>
            <a:r>
              <a:rPr lang="en-US" sz="1400" baseline="30000" dirty="0"/>
              <a:t>78</a:t>
            </a:r>
            <a:r>
              <a:rPr lang="en-US" sz="1400" dirty="0"/>
              <a:t>Ni region, which had already been introduced and discussed based on results obtained using the ISOL method (notably at ALTO)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B316C6-8762-4F5E-AE8C-124989572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6" y="1450293"/>
            <a:ext cx="2295691" cy="3030784"/>
          </a:xfrm>
          <a:prstGeom prst="rect">
            <a:avLst/>
          </a:prstGeom>
        </p:spPr>
      </p:pic>
      <p:sp>
        <p:nvSpPr>
          <p:cNvPr id="262" name="Rectangle 1">
            <a:extLst>
              <a:ext uri="{FF2B5EF4-FFF2-40B4-BE49-F238E27FC236}">
                <a16:creationId xmlns:a16="http://schemas.microsoft.com/office/drawing/2014/main" id="{A9314258-1BAC-4928-913A-75409A27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0" y="619296"/>
            <a:ext cx="34439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During the second half of the 2010s, the ISOL method remained competitive despite the rise of </a:t>
            </a:r>
            <a:r>
              <a:rPr lang="en-US" altLang="en-US" sz="1200" dirty="0">
                <a:latin typeface="Arial" panose="020B0604020202020204" pitchFamily="34" charset="0"/>
              </a:rPr>
              <a:t>next-generation in-flight facilities like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RIBF/RIKEN.</a:t>
            </a:r>
          </a:p>
        </p:txBody>
      </p:sp>
    </p:spTree>
    <p:extLst>
      <p:ext uri="{BB962C8B-B14F-4D97-AF65-F5344CB8AC3E}">
        <p14:creationId xmlns:p14="http://schemas.microsoft.com/office/powerpoint/2010/main" val="25675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83748AFF-9A36-466D-B27E-91C923D5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481" y="617318"/>
            <a:ext cx="2577273" cy="1932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instrumentation of ALTO since ANR’s license to run (2012) : BEDO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102E7E6-938E-41B6-AF0F-1368C967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16" y="-54617"/>
            <a:ext cx="2078841" cy="14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9ACDC55-C6BB-4FAA-9B9F-1AD25087F176}"/>
              </a:ext>
            </a:extLst>
          </p:cNvPr>
          <p:cNvSpPr txBox="1"/>
          <p:nvPr/>
        </p:nvSpPr>
        <p:spPr>
          <a:xfrm rot="21366922">
            <a:off x="10862588" y="704442"/>
            <a:ext cx="90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2012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A3D5883-BE1F-404A-862F-F967034D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53" y="2202785"/>
            <a:ext cx="5137464" cy="416069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071955C-A1D4-4861-A26A-F720D22BE43B}"/>
              </a:ext>
            </a:extLst>
          </p:cNvPr>
          <p:cNvSpPr/>
          <p:nvPr/>
        </p:nvSpPr>
        <p:spPr>
          <a:xfrm>
            <a:off x="50182" y="724092"/>
            <a:ext cx="4071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itchFamily="34" charset="0"/>
              </a:rPr>
              <a:t>Maximum space for detectors around the collection point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itchFamily="34" charset="0"/>
              </a:rPr>
              <a:t>Compact geometry (max </a:t>
            </a:r>
            <a:r>
              <a:rPr lang="el-GR" sz="1600" dirty="0">
                <a:latin typeface="Calibri" pitchFamily="34" charset="0"/>
              </a:rPr>
              <a:t>γ</a:t>
            </a:r>
            <a:r>
              <a:rPr lang="fr-FR" sz="1600" dirty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efficiency</a:t>
            </a:r>
            <a:r>
              <a:rPr lang="fr-FR" sz="1600" dirty="0">
                <a:latin typeface="Calibri" pitchFamily="34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itchFamily="34" charset="0"/>
              </a:rPr>
              <a:t>γ</a:t>
            </a:r>
            <a:r>
              <a:rPr lang="fr-FR" sz="1600" dirty="0">
                <a:latin typeface="Calibri" pitchFamily="34" charset="0"/>
              </a:rPr>
              <a:t> background suppression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>
                <a:latin typeface="Calibri" pitchFamily="34" charset="0"/>
              </a:rPr>
              <a:t>modularity</a:t>
            </a:r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C39903-517D-42DB-9C35-3FDC2BB97517}"/>
              </a:ext>
            </a:extLst>
          </p:cNvPr>
          <p:cNvSpPr/>
          <p:nvPr/>
        </p:nvSpPr>
        <p:spPr>
          <a:xfrm>
            <a:off x="141821" y="413745"/>
            <a:ext cx="6661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BEDO concept</a:t>
            </a:r>
          </a:p>
          <a:p>
            <a:endParaRPr lang="en-US" sz="1600" dirty="0"/>
          </a:p>
        </p:txBody>
      </p:sp>
      <p:pic>
        <p:nvPicPr>
          <p:cNvPr id="38" name="Picture 3" descr="D:\temporaire\DETECTEURS_TANDEM_ALTO\Radioactivité\BEDO\Photos BEDO\IMG_0120.JPG">
            <a:extLst>
              <a:ext uri="{FF2B5EF4-FFF2-40B4-BE49-F238E27FC236}">
                <a16:creationId xmlns:a16="http://schemas.microsoft.com/office/drawing/2014/main" id="{CD826329-40AC-43A2-92DC-DDC2B5E5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0636" y="2449238"/>
            <a:ext cx="2244004" cy="3004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" descr="D:\temporaire\DETECTEURS_TANDEM_ALTO\Radioactivité\BEDO\Photos BEDO\IMG_0116.JPG">
            <a:extLst>
              <a:ext uri="{FF2B5EF4-FFF2-40B4-BE49-F238E27FC236}">
                <a16:creationId xmlns:a16="http://schemas.microsoft.com/office/drawing/2014/main" id="{C7CA21C3-C986-439C-9F46-1C220060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367" t="17940" r="4893" b="11295"/>
          <a:stretch>
            <a:fillRect/>
          </a:stretch>
        </p:blipFill>
        <p:spPr bwMode="auto">
          <a:xfrm>
            <a:off x="9134800" y="2550273"/>
            <a:ext cx="2683894" cy="2802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2" descr="D:\temporaire\DETECTEURS_TANDEM_ALTO\Radioactivité\BEDO\IGP2279_DxO.jpg">
            <a:extLst>
              <a:ext uri="{FF2B5EF4-FFF2-40B4-BE49-F238E27FC236}">
                <a16:creationId xmlns:a16="http://schemas.microsoft.com/office/drawing/2014/main" id="{61635101-4F5F-4DE4-B2CB-0CE4A904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5881" y="471265"/>
            <a:ext cx="3818202" cy="253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1B953CA-F25A-4F73-9050-9275588CE93D}"/>
              </a:ext>
            </a:extLst>
          </p:cNvPr>
          <p:cNvSpPr/>
          <p:nvPr/>
        </p:nvSpPr>
        <p:spPr>
          <a:xfrm>
            <a:off x="6307967" y="564492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/>
              <a:t>Many things were home made</a:t>
            </a:r>
          </a:p>
          <a:p>
            <a:r>
              <a:rPr lang="en-US" sz="1400"/>
              <a:t>J. Bettane, A. Maroni, M. Imre, C. Thenau, B. Gajewski, B. Geoffroy, B. Mathon, L. Vatrinet, and M. Josselin </a:t>
            </a:r>
          </a:p>
          <a:p>
            <a:r>
              <a:rPr lang="en-US" sz="1400"/>
              <a:t>from the R&amp;D Detection Department of IPN</a:t>
            </a:r>
          </a:p>
        </p:txBody>
      </p:sp>
      <p:sp>
        <p:nvSpPr>
          <p:cNvPr id="42" name="ZoneTexte 79">
            <a:extLst>
              <a:ext uri="{FF2B5EF4-FFF2-40B4-BE49-F238E27FC236}">
                <a16:creationId xmlns:a16="http://schemas.microsoft.com/office/drawing/2014/main" id="{973AC5A2-E243-4BED-9C43-4516C832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39" y="5469766"/>
            <a:ext cx="26642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5 </a:t>
            </a:r>
            <a:r>
              <a:rPr lang="en-US" sz="1400" dirty="0" err="1"/>
              <a:t>HPGe</a:t>
            </a:r>
            <a:r>
              <a:rPr lang="en-US" sz="1400" dirty="0"/>
              <a:t> detectors</a:t>
            </a:r>
          </a:p>
          <a:p>
            <a:r>
              <a:rPr lang="en-US" sz="1400" dirty="0"/>
              <a:t>Source-cap distance = 5 cm</a:t>
            </a:r>
          </a:p>
          <a:p>
            <a:r>
              <a:rPr lang="en-US" sz="1400" dirty="0" err="1">
                <a:latin typeface="Symbol" pitchFamily="18" charset="2"/>
              </a:rPr>
              <a:t>e</a:t>
            </a:r>
            <a:r>
              <a:rPr lang="en-US" sz="1400" baseline="-25000" dirty="0" err="1">
                <a:latin typeface="Symbol" pitchFamily="18" charset="2"/>
              </a:rPr>
              <a:t>g</a:t>
            </a:r>
            <a:r>
              <a:rPr lang="en-US" sz="1400" baseline="-25000" dirty="0">
                <a:latin typeface="Symbol" pitchFamily="18" charset="2"/>
              </a:rPr>
              <a:t> </a:t>
            </a:r>
            <a:r>
              <a:rPr lang="en-US" sz="1400" baseline="-25000" dirty="0"/>
              <a:t>(1 MeV) </a:t>
            </a:r>
            <a:r>
              <a:rPr lang="en-US" sz="1400" dirty="0">
                <a:sym typeface="Symbol"/>
              </a:rPr>
              <a:t></a:t>
            </a:r>
            <a:r>
              <a:rPr lang="en-US" sz="1400" dirty="0"/>
              <a:t> 4-5 %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891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instrumentation of ALTO since ANR’s license to run (2012) : TETRA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102E7E6-938E-41B6-AF0F-1368C967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16" y="-54617"/>
            <a:ext cx="2078841" cy="14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634CF7A-0417-41FC-A63C-AC4DD3F5F894}"/>
              </a:ext>
            </a:extLst>
          </p:cNvPr>
          <p:cNvSpPr txBox="1"/>
          <p:nvPr/>
        </p:nvSpPr>
        <p:spPr>
          <a:xfrm rot="21366922">
            <a:off x="10862588" y="704442"/>
            <a:ext cx="90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2015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7B1D49-0AAB-44E4-AE00-9DB473ADCC93}"/>
              </a:ext>
            </a:extLst>
          </p:cNvPr>
          <p:cNvSpPr/>
          <p:nvPr/>
        </p:nvSpPr>
        <p:spPr>
          <a:xfrm>
            <a:off x="141821" y="413745"/>
            <a:ext cx="6661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l-GR" sz="1600" dirty="0"/>
              <a:t>β</a:t>
            </a:r>
            <a:r>
              <a:rPr lang="fr-FR" sz="1600" dirty="0"/>
              <a:t>-</a:t>
            </a:r>
            <a:r>
              <a:rPr lang="fr-FR" sz="1600" dirty="0" err="1"/>
              <a:t>delayed</a:t>
            </a:r>
            <a:r>
              <a:rPr lang="fr-FR" sz="1600" dirty="0"/>
              <a:t> neutron </a:t>
            </a:r>
            <a:r>
              <a:rPr lang="fr-FR" sz="1600" dirty="0" err="1"/>
              <a:t>detection</a:t>
            </a:r>
            <a:r>
              <a:rPr lang="fr-FR" sz="1600" dirty="0"/>
              <a:t> program</a:t>
            </a:r>
          </a:p>
          <a:p>
            <a:r>
              <a:rPr lang="fr-FR" sz="1600" dirty="0" err="1"/>
              <a:t>Dubna</a:t>
            </a:r>
            <a:r>
              <a:rPr lang="fr-FR" sz="1600" dirty="0"/>
              <a:t> neutron </a:t>
            </a:r>
            <a:r>
              <a:rPr lang="fr-FR" sz="1600" dirty="0" err="1"/>
              <a:t>counter</a:t>
            </a:r>
            <a:r>
              <a:rPr lang="fr-FR" sz="1600" dirty="0"/>
              <a:t> TETRA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7" name="Picture 3" descr="D:\temporaire\DETECTEURS_TANDEM_ALTO\Radioactivité\BEDO\Photos BEDO\IMG_0154.JPG">
            <a:extLst>
              <a:ext uri="{FF2B5EF4-FFF2-40B4-BE49-F238E27FC236}">
                <a16:creationId xmlns:a16="http://schemas.microsoft.com/office/drawing/2014/main" id="{D274BAB1-49A0-4511-854B-9E1B7787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33744" y="2088774"/>
            <a:ext cx="2293082" cy="3070077"/>
          </a:xfrm>
          <a:prstGeom prst="rect">
            <a:avLst/>
          </a:prstGeom>
          <a:noFill/>
        </p:spPr>
      </p:pic>
      <p:sp>
        <p:nvSpPr>
          <p:cNvPr id="18" name="Text Box 22">
            <a:extLst>
              <a:ext uri="{FF2B5EF4-FFF2-40B4-BE49-F238E27FC236}">
                <a16:creationId xmlns:a16="http://schemas.microsoft.com/office/drawing/2014/main" id="{10F1F454-DF68-4710-8118-BF573C08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506" y="1764475"/>
            <a:ext cx="1323975" cy="30777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TETRA@BEDO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9CE0E72A-85EA-4E63-8D9F-F335E9C2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301" y="5790239"/>
            <a:ext cx="1323975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borated polyethylene shielding</a:t>
            </a:r>
            <a:endParaRPr lang="fr-FR" sz="1400" b="1" dirty="0">
              <a:solidFill>
                <a:srgbClr val="FF33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A8D9B94-5D71-4031-8793-CDD00B045C6F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32408" y="5138033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2">
            <a:extLst>
              <a:ext uri="{FF2B5EF4-FFF2-40B4-BE49-F238E27FC236}">
                <a16:creationId xmlns:a16="http://schemas.microsoft.com/office/drawing/2014/main" id="{F726AD04-32BD-4DAB-BC5D-BFCCE6A02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973" y="5755598"/>
            <a:ext cx="132397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~80 </a:t>
            </a:r>
            <a:r>
              <a:rPr lang="en-US" sz="1400" b="1" baseline="30000" dirty="0"/>
              <a:t>3</a:t>
            </a:r>
            <a:r>
              <a:rPr lang="en-US" sz="1400" b="1" dirty="0"/>
              <a:t>He tubes</a:t>
            </a:r>
            <a:endParaRPr lang="fr-FR" sz="1400" b="1" dirty="0">
              <a:solidFill>
                <a:srgbClr val="FF33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B217DF3-60EF-4896-B4C7-A17A9FD67A3A}"/>
              </a:ext>
            </a:extLst>
          </p:cNvPr>
          <p:cNvCxnSpPr/>
          <p:nvPr/>
        </p:nvCxnSpPr>
        <p:spPr>
          <a:xfrm rot="16200000" flipV="1">
            <a:off x="4795411" y="4851500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D:\temporaire\conf\Giens\P1010936.jpg">
            <a:extLst>
              <a:ext uri="{FF2B5EF4-FFF2-40B4-BE49-F238E27FC236}">
                <a16:creationId xmlns:a16="http://schemas.microsoft.com/office/drawing/2014/main" id="{58FAA9F5-8997-4042-A734-03973D41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18" y="1516511"/>
            <a:ext cx="3821416" cy="28644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5E106C7-1629-4F90-8221-73C7416C0624}"/>
              </a:ext>
            </a:extLst>
          </p:cNvPr>
          <p:cNvSpPr/>
          <p:nvPr/>
        </p:nvSpPr>
        <p:spPr>
          <a:xfrm>
            <a:off x="4024397" y="3329940"/>
            <a:ext cx="709684" cy="46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DF7EE331-2EEC-46E6-8D08-B560F0F80E6E}"/>
              </a:ext>
            </a:extLst>
          </p:cNvPr>
          <p:cNvSpPr/>
          <p:nvPr/>
        </p:nvSpPr>
        <p:spPr>
          <a:xfrm>
            <a:off x="7440886" y="3329940"/>
            <a:ext cx="709684" cy="46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473DD272-833F-4A3A-827C-267A5832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" y="4459097"/>
            <a:ext cx="41146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fr-FR" sz="1600" dirty="0" err="1">
                <a:latin typeface="+mn-lt"/>
                <a:sym typeface="Symbol"/>
              </a:rPr>
              <a:t>before</a:t>
            </a:r>
            <a:r>
              <a:rPr lang="fr-FR" altLang="fr-FR" sz="1600" dirty="0">
                <a:latin typeface="+mn-lt"/>
                <a:sym typeface="Symbol"/>
              </a:rPr>
              <a:t> 2012</a:t>
            </a:r>
            <a:endParaRPr lang="en-US" altLang="fr-FR" sz="1600" dirty="0">
              <a:latin typeface="+mn-lt"/>
              <a:sym typeface="Symbol"/>
            </a:endParaRPr>
          </a:p>
          <a:p>
            <a:pPr eaLnBrk="1" hangingPunct="1"/>
            <a:r>
              <a:rPr lang="en-US" altLang="fr-FR" sz="1600" dirty="0">
                <a:latin typeface="+mn-lt"/>
                <a:sym typeface="Symbol"/>
              </a:rPr>
              <a:t>three major experimental difficulties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err="1">
                <a:latin typeface="+mn-lt"/>
                <a:sym typeface="Symbol"/>
              </a:rPr>
              <a:t>Febiad</a:t>
            </a:r>
            <a:r>
              <a:rPr lang="en-US" altLang="fr-FR" sz="1600" dirty="0">
                <a:latin typeface="+mn-lt"/>
                <a:sym typeface="Symbol"/>
              </a:rPr>
              <a:t> source: 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beam purity</a:t>
            </a:r>
            <a:endParaRPr lang="en-US" altLang="fr-FR" sz="1100" dirty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>
                <a:latin typeface="+mn-lt"/>
                <a:sym typeface="Symbol"/>
              </a:rPr>
              <a:t>complex geometry of the detector</a:t>
            </a:r>
          </a:p>
          <a:p>
            <a:pPr eaLnBrk="1" hangingPunct="1"/>
            <a:r>
              <a:rPr lang="en-US" altLang="fr-FR" sz="1600" dirty="0">
                <a:latin typeface="+mn-lt"/>
                <a:sym typeface="Symbol"/>
              </a:rPr>
              <a:t>             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large uncertainties on </a:t>
            </a:r>
            <a:r>
              <a:rPr lang="el-GR" altLang="fr-FR" sz="1600" dirty="0">
                <a:solidFill>
                  <a:srgbClr val="FF0000"/>
                </a:solidFill>
                <a:latin typeface="+mn-lt"/>
                <a:sym typeface="Symbol"/>
              </a:rPr>
              <a:t>ε</a:t>
            </a:r>
            <a:r>
              <a:rPr lang="fr-FR" altLang="fr-FR" sz="1600" baseline="-25000" dirty="0">
                <a:solidFill>
                  <a:srgbClr val="FF0000"/>
                </a:solidFill>
                <a:latin typeface="+mn-lt"/>
                <a:sym typeface="Symbol"/>
              </a:rPr>
              <a:t>n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>
                <a:latin typeface="+mn-lt"/>
                <a:sym typeface="Symbol"/>
              </a:rPr>
              <a:t>counting position 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far from </a:t>
            </a:r>
            <a:r>
              <a:rPr lang="en-US" altLang="fr-FR" sz="1600" dirty="0">
                <a:latin typeface="+mn-lt"/>
                <a:sym typeface="Symbol"/>
              </a:rPr>
              <a:t>implantation spot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572A94B-749E-466B-B0B8-B294F46E6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348" y="3283727"/>
            <a:ext cx="3623135" cy="2714413"/>
          </a:xfrm>
          <a:prstGeom prst="rect">
            <a:avLst/>
          </a:prstGeom>
        </p:spPr>
      </p:pic>
      <p:sp>
        <p:nvSpPr>
          <p:cNvPr id="28" name="Text Box 22">
            <a:extLst>
              <a:ext uri="{FF2B5EF4-FFF2-40B4-BE49-F238E27FC236}">
                <a16:creationId xmlns:a16="http://schemas.microsoft.com/office/drawing/2014/main" id="{09717042-4484-4838-A5B3-F3317A2E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754" y="2956963"/>
            <a:ext cx="356492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2015 : dedicated beam line for TETRA</a:t>
            </a:r>
            <a:endParaRPr lang="fr-FR" sz="1400" b="1" dirty="0">
              <a:solidFill>
                <a:srgbClr val="FF3300"/>
              </a:solidFill>
            </a:endParaRPr>
          </a:p>
        </p:txBody>
      </p:sp>
      <p:pic>
        <p:nvPicPr>
          <p:cNvPr id="29" name="Picture 4" descr="Résultat de recherche d'images pour &quot;flnr jinr dubna&quot;">
            <a:hlinkClick r:id="rId6"/>
            <a:extLst>
              <a:ext uri="{FF2B5EF4-FFF2-40B4-BE49-F238E27FC236}">
                <a16:creationId xmlns:a16="http://schemas.microsoft.com/office/drawing/2014/main" id="{470E13D1-0FB5-48EF-BAE8-6A2EAB4D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03" y="413745"/>
            <a:ext cx="883421" cy="7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:\temporaire\DETECTEURS_TANDEM_ALTO\Radioactivité\BEDO\Photos BEDO\IMG_0157.JPG">
            <a:extLst>
              <a:ext uri="{FF2B5EF4-FFF2-40B4-BE49-F238E27FC236}">
                <a16:creationId xmlns:a16="http://schemas.microsoft.com/office/drawing/2014/main" id="{BBC22E12-FC9A-46C4-9A1A-2F4A58B3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69" y="423950"/>
            <a:ext cx="2728800" cy="21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7BC1D8B-05F4-42A4-AE6B-C044E3413D0F}"/>
              </a:ext>
            </a:extLst>
          </p:cNvPr>
          <p:cNvSpPr txBox="1"/>
          <p:nvPr/>
        </p:nvSpPr>
        <p:spPr>
          <a:xfrm>
            <a:off x="7218400" y="649990"/>
            <a:ext cx="22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PhD D. </a:t>
            </a:r>
            <a:r>
              <a:rPr lang="fr-FR" sz="1600" b="1" dirty="0" err="1">
                <a:solidFill>
                  <a:schemeClr val="bg1"/>
                </a:solidFill>
              </a:rPr>
              <a:t>Testov</a:t>
            </a:r>
            <a:r>
              <a:rPr lang="fr-FR" sz="1600" b="1" dirty="0">
                <a:solidFill>
                  <a:schemeClr val="bg1"/>
                </a:solidFill>
              </a:rPr>
              <a:t> 2014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3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F9D9F90-6057-4F4E-966A-1AED5F71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25" y="3716035"/>
            <a:ext cx="3903458" cy="28655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6E726-9E8A-4EB9-AFBD-3F3D6B8E6CB9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F64A3-A7EC-4A21-8F0C-FAE043A2B757}"/>
              </a:ext>
            </a:extLst>
          </p:cNvPr>
          <p:cNvSpPr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instrumentation of ALTO since ANR’s license to run (2012) : </a:t>
            </a:r>
            <a:r>
              <a:rPr lang="en-US" b="1" dirty="0" err="1">
                <a:solidFill>
                  <a:schemeClr val="bg1"/>
                </a:solidFill>
              </a:rPr>
              <a:t>COeCO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102E7E6-938E-41B6-AF0F-1368C967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16" y="-54617"/>
            <a:ext cx="2078841" cy="14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634CF7A-0417-41FC-A63C-AC4DD3F5F894}"/>
              </a:ext>
            </a:extLst>
          </p:cNvPr>
          <p:cNvSpPr txBox="1"/>
          <p:nvPr/>
        </p:nvSpPr>
        <p:spPr>
          <a:xfrm rot="21366922">
            <a:off x="10862588" y="704442"/>
            <a:ext cx="90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2022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7B1D49-0AAB-44E4-AE00-9DB473ADCC93}"/>
              </a:ext>
            </a:extLst>
          </p:cNvPr>
          <p:cNvSpPr/>
          <p:nvPr/>
        </p:nvSpPr>
        <p:spPr>
          <a:xfrm>
            <a:off x="141821" y="413745"/>
            <a:ext cx="6661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the β-delayed conversion-electron spectroscopy program</a:t>
            </a:r>
          </a:p>
          <a:p>
            <a:endParaRPr lang="en-US" sz="1600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473DD272-833F-4A3A-827C-267A5832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" y="4459097"/>
            <a:ext cx="43099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fr-FR" sz="1600" dirty="0">
                <a:latin typeface="+mn-lt"/>
                <a:sym typeface="Symbol"/>
              </a:rPr>
              <a:t>before 2022</a:t>
            </a:r>
          </a:p>
          <a:p>
            <a:pPr eaLnBrk="1" hangingPunct="1"/>
            <a:r>
              <a:rPr lang="en-US" altLang="fr-FR" sz="1600" dirty="0">
                <a:latin typeface="+mn-lt"/>
                <a:sym typeface="Symbol"/>
              </a:rPr>
              <a:t>two major experimental difficulties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>
                <a:latin typeface="+mn-lt"/>
                <a:sym typeface="Symbol"/>
              </a:rPr>
              <a:t>Compton background  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poor P/B ratio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>
                <a:latin typeface="+mn-lt"/>
                <a:sym typeface="Symbol"/>
              </a:rPr>
              <a:t>counting position 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far from </a:t>
            </a:r>
            <a:r>
              <a:rPr lang="en-US" altLang="fr-FR" sz="1600" dirty="0">
                <a:latin typeface="+mn-lt"/>
                <a:sym typeface="Symbol"/>
              </a:rPr>
              <a:t>implantation spot (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T</a:t>
            </a:r>
            <a:r>
              <a:rPr lang="en-US" altLang="fr-FR" sz="1600" baseline="-25000" dirty="0">
                <a:solidFill>
                  <a:srgbClr val="FF0000"/>
                </a:solidFill>
                <a:latin typeface="+mn-lt"/>
                <a:sym typeface="Symbol"/>
              </a:rPr>
              <a:t>1/2</a:t>
            </a:r>
            <a:r>
              <a:rPr lang="en-US" altLang="fr-FR" sz="1600" dirty="0">
                <a:solidFill>
                  <a:srgbClr val="FF0000"/>
                </a:solidFill>
                <a:latin typeface="+mn-lt"/>
                <a:sym typeface="Symbol"/>
              </a:rPr>
              <a:t> limitations</a:t>
            </a:r>
            <a:r>
              <a:rPr lang="en-US" altLang="fr-FR" sz="1600" dirty="0">
                <a:latin typeface="+mn-lt"/>
                <a:sym typeface="Symbol"/>
              </a:rPr>
              <a:t>)</a:t>
            </a:r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09717042-4484-4838-A5B3-F3317A2E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829" y="1573822"/>
            <a:ext cx="3564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Tocabens</a:t>
            </a:r>
            <a:r>
              <a:rPr lang="fr-FR" sz="1400" dirty="0"/>
              <a:t> et al </a:t>
            </a:r>
            <a:r>
              <a:rPr lang="en-US" sz="1400" dirty="0"/>
              <a:t>NIM A 1064 (2024) 169345</a:t>
            </a:r>
          </a:p>
          <a:p>
            <a:pPr algn="ctr"/>
            <a:r>
              <a:rPr lang="en-US" sz="1400" b="1" dirty="0"/>
              <a:t>magnetic electron transporter</a:t>
            </a:r>
          </a:p>
          <a:p>
            <a:pPr algn="ctr"/>
            <a:r>
              <a:rPr lang="fr-FR" sz="1400" b="1" dirty="0">
                <a:solidFill>
                  <a:srgbClr val="FF3300"/>
                </a:solidFill>
              </a:rPr>
              <a:t>2</a:t>
            </a:r>
            <a:r>
              <a:rPr lang="en-US" sz="1400" b="1" dirty="0">
                <a:solidFill>
                  <a:srgbClr val="FF3300"/>
                </a:solidFill>
              </a:rPr>
              <a:t> coils in Helmholtz configuration</a:t>
            </a:r>
            <a:endParaRPr lang="fr-FR" sz="1400" b="1" dirty="0">
              <a:solidFill>
                <a:srgbClr val="FF33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7C741D-73CA-4AA1-A03D-A265EE40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598"/>
            <a:ext cx="4309926" cy="29901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5F36E3-70F5-4B76-A635-9CF22FCC6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438" y="748214"/>
            <a:ext cx="3172505" cy="2575047"/>
          </a:xfrm>
          <a:prstGeom prst="rect">
            <a:avLst/>
          </a:prstGeo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5E106C7-1629-4F90-8221-73C7416C0624}"/>
              </a:ext>
            </a:extLst>
          </p:cNvPr>
          <p:cNvSpPr/>
          <p:nvPr/>
        </p:nvSpPr>
        <p:spPr>
          <a:xfrm>
            <a:off x="4612218" y="3330042"/>
            <a:ext cx="709684" cy="46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1B3FE32-9C5F-434A-B452-54C22411C8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73" b="18920"/>
          <a:stretch/>
        </p:blipFill>
        <p:spPr>
          <a:xfrm>
            <a:off x="8081478" y="2280719"/>
            <a:ext cx="3982327" cy="2064049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0B1323-0566-447F-B3F0-A850292BB828}"/>
              </a:ext>
            </a:extLst>
          </p:cNvPr>
          <p:cNvCxnSpPr/>
          <p:nvPr/>
        </p:nvCxnSpPr>
        <p:spPr>
          <a:xfrm flipV="1">
            <a:off x="5706678" y="3330042"/>
            <a:ext cx="3923097" cy="1546758"/>
          </a:xfrm>
          <a:prstGeom prst="straightConnector1">
            <a:avLst/>
          </a:prstGeom>
          <a:ln w="2857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D75F111-211A-4881-A6D9-D69B6548B091}"/>
              </a:ext>
            </a:extLst>
          </p:cNvPr>
          <p:cNvCxnSpPr>
            <a:cxnSpLocks/>
          </p:cNvCxnSpPr>
          <p:nvPr/>
        </p:nvCxnSpPr>
        <p:spPr>
          <a:xfrm flipV="1">
            <a:off x="8081478" y="3298734"/>
            <a:ext cx="2711719" cy="1578066"/>
          </a:xfrm>
          <a:prstGeom prst="straightConnector1">
            <a:avLst/>
          </a:prstGeom>
          <a:ln w="28575">
            <a:solidFill>
              <a:srgbClr val="65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7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22425DC0-1ABC-4AB9-B3D5-444CAB6CAFA7}"/>
              </a:ext>
            </a:extLst>
          </p:cNvPr>
          <p:cNvGrpSpPr/>
          <p:nvPr/>
        </p:nvGrpSpPr>
        <p:grpSpPr>
          <a:xfrm>
            <a:off x="1199393" y="0"/>
            <a:ext cx="10840963" cy="6339326"/>
            <a:chOff x="675518" y="228599"/>
            <a:chExt cx="10840963" cy="633932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E1BAD86-5F31-4652-B7F1-1C502928E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18" y="290074"/>
              <a:ext cx="10840963" cy="627785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DC2889-8F30-41BF-BCCF-C9489E2CC544}"/>
                </a:ext>
              </a:extLst>
            </p:cNvPr>
            <p:cNvSpPr/>
            <p:nvPr/>
          </p:nvSpPr>
          <p:spPr>
            <a:xfrm>
              <a:off x="9696450" y="2914650"/>
              <a:ext cx="1820031" cy="356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86959E-4752-47F9-9820-A12694BF7EE3}"/>
                </a:ext>
              </a:extLst>
            </p:cNvPr>
            <p:cNvSpPr/>
            <p:nvPr/>
          </p:nvSpPr>
          <p:spPr>
            <a:xfrm>
              <a:off x="1047750" y="228599"/>
              <a:ext cx="5314950" cy="97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Box 2">
            <a:extLst>
              <a:ext uri="{FF2B5EF4-FFF2-40B4-BE49-F238E27FC236}">
                <a16:creationId xmlns:a16="http://schemas.microsoft.com/office/drawing/2014/main" id="{E4592596-ADC0-4B3E-BC7C-40725A40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12" y="349237"/>
            <a:ext cx="32623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/>
              <a:t>hot plasma ionization</a:t>
            </a:r>
          </a:p>
          <a:p>
            <a:r>
              <a:rPr lang="en-US" sz="1200" dirty="0"/>
              <a:t>(1 µA deuteron primary beam)</a:t>
            </a:r>
            <a:endParaRPr lang="en-US" sz="1200" b="1" dirty="0"/>
          </a:p>
          <a:p>
            <a:r>
              <a:rPr lang="en-US" sz="1200" dirty="0"/>
              <a:t>•O. </a:t>
            </a:r>
            <a:r>
              <a:rPr lang="en-US" sz="1200" dirty="0" err="1"/>
              <a:t>Perru</a:t>
            </a:r>
            <a:r>
              <a:rPr lang="en-US" sz="1200" dirty="0"/>
              <a:t> PhD –2004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Eur. Phys. J. A 28, 307 (2006)</a:t>
            </a:r>
          </a:p>
          <a:p>
            <a:r>
              <a:rPr lang="en-GB" sz="1200" b="1" dirty="0">
                <a:solidFill>
                  <a:srgbClr val="00B050"/>
                </a:solidFill>
              </a:rPr>
              <a:t>PRC 76 054312 (2007) </a:t>
            </a:r>
          </a:p>
          <a:p>
            <a:r>
              <a:rPr lang="en-US" sz="1200" dirty="0"/>
              <a:t>(7 µA electron primary beam)</a:t>
            </a:r>
            <a:endParaRPr lang="en-US" sz="1200" b="1" dirty="0"/>
          </a:p>
          <a:p>
            <a:r>
              <a:rPr lang="en-US" sz="1200" dirty="0"/>
              <a:t>•A. </a:t>
            </a:r>
            <a:r>
              <a:rPr lang="en-US" sz="1200" dirty="0" err="1"/>
              <a:t>Etilé</a:t>
            </a:r>
            <a:r>
              <a:rPr lang="en-US" sz="1200" dirty="0"/>
              <a:t> PhD CSNSM –2014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91 064317 (2015)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 </a:t>
            </a:r>
          </a:p>
          <a:p>
            <a:endParaRPr lang="fr-FR" sz="1200" b="1" dirty="0">
              <a:solidFill>
                <a:srgbClr val="00B050"/>
              </a:solidFill>
            </a:endParaRPr>
          </a:p>
          <a:p>
            <a:endParaRPr lang="fr-FR" sz="1200" b="1" dirty="0">
              <a:solidFill>
                <a:srgbClr val="00B050"/>
              </a:solidFill>
            </a:endParaRPr>
          </a:p>
          <a:p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b="1" dirty="0"/>
              <a:t>surface ionization </a:t>
            </a:r>
          </a:p>
          <a:p>
            <a:r>
              <a:rPr lang="en-US" sz="1200" dirty="0"/>
              <a:t>(2-4 µA electron primary beam)</a:t>
            </a:r>
          </a:p>
          <a:p>
            <a:r>
              <a:rPr lang="en-US" sz="1200" dirty="0"/>
              <a:t>•M. Lebois PhD –2008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80, 044308 (2009) </a:t>
            </a:r>
          </a:p>
          <a:p>
            <a:r>
              <a:rPr lang="en-US" sz="1200" dirty="0"/>
              <a:t>•P.V Cuong PhD –2009</a:t>
            </a:r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dirty="0"/>
              <a:t>•B. Tastet PhD –2011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87, 054307 (2013)</a:t>
            </a:r>
          </a:p>
          <a:p>
            <a:r>
              <a:rPr lang="en-US" sz="1200" dirty="0"/>
              <a:t>•C. Delafosse PhD –2018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PRL 118 182501 (2016)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Phys. </a:t>
            </a:r>
            <a:r>
              <a:rPr lang="fr-FR" sz="1200" b="1" dirty="0" err="1">
                <a:solidFill>
                  <a:srgbClr val="00B050"/>
                </a:solidFill>
              </a:rPr>
              <a:t>Lett</a:t>
            </a:r>
            <a:r>
              <a:rPr lang="fr-FR" sz="1200" b="1" dirty="0">
                <a:solidFill>
                  <a:srgbClr val="00B050"/>
                </a:solidFill>
              </a:rPr>
              <a:t>. B 772 359 (2017) 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D48E1B5C-1DA5-4D05-8A31-54FD5ECBF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307" y="3429000"/>
            <a:ext cx="223941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laser ionization</a:t>
            </a:r>
          </a:p>
          <a:p>
            <a:r>
              <a:rPr lang="en-US" sz="1200" dirty="0"/>
              <a:t>(10 µA electron primary beam)</a:t>
            </a:r>
          </a:p>
          <a:p>
            <a:r>
              <a:rPr lang="en-US" sz="1200" dirty="0"/>
              <a:t>•K. Kolos PhD –2012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88, 047301 (2013)</a:t>
            </a:r>
          </a:p>
          <a:p>
            <a:r>
              <a:rPr lang="en-US" sz="1200" dirty="0"/>
              <a:t>•D. Testov PhD –2014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NIM A815, 96 (2016)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PRC 95 054320 (2017)</a:t>
            </a:r>
          </a:p>
          <a:p>
            <a:r>
              <a:rPr lang="en-US" sz="1200" dirty="0"/>
              <a:t>•G. </a:t>
            </a:r>
            <a:r>
              <a:rPr lang="en-US" sz="1200" dirty="0" err="1"/>
              <a:t>Tocabens</a:t>
            </a:r>
            <a:r>
              <a:rPr lang="en-US" sz="1200" dirty="0"/>
              <a:t> PhD – 2022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NIM A1064 169345 (2024)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111, 034306 (2025)</a:t>
            </a:r>
          </a:p>
          <a:p>
            <a:r>
              <a:rPr lang="en-US" sz="1200" dirty="0"/>
              <a:t>•R. Li PhD – 2022</a:t>
            </a:r>
          </a:p>
          <a:p>
            <a:r>
              <a:rPr lang="en-US" sz="1200" b="1" dirty="0">
                <a:solidFill>
                  <a:srgbClr val="00B050"/>
                </a:solidFill>
              </a:rPr>
              <a:t>PRC 111, 034303 (2025)</a:t>
            </a:r>
          </a:p>
          <a:p>
            <a:r>
              <a:rPr lang="en-US" sz="1200" dirty="0"/>
              <a:t>•L. Al </a:t>
            </a:r>
            <a:r>
              <a:rPr lang="en-US" sz="1200" dirty="0" err="1"/>
              <a:t>Ayoubi</a:t>
            </a:r>
            <a:r>
              <a:rPr lang="en-US" sz="1200" dirty="0"/>
              <a:t> PhD – 2023</a:t>
            </a:r>
          </a:p>
          <a:p>
            <a:r>
              <a:rPr lang="en-US" sz="1200" dirty="0"/>
              <a:t>•E. </a:t>
            </a:r>
            <a:r>
              <a:rPr lang="en-US" sz="1200" dirty="0" err="1"/>
              <a:t>Cantacuzène</a:t>
            </a:r>
            <a:r>
              <a:rPr lang="en-US" sz="1200" dirty="0"/>
              <a:t> PhD – ongoing</a:t>
            </a:r>
          </a:p>
          <a:p>
            <a:r>
              <a:rPr lang="en-US" sz="1200" dirty="0"/>
              <a:t>•E. </a:t>
            </a:r>
            <a:r>
              <a:rPr lang="en-US" sz="1200" dirty="0" err="1"/>
              <a:t>Nseir</a:t>
            </a:r>
            <a:r>
              <a:rPr lang="en-US" sz="1200" dirty="0"/>
              <a:t> PhD – ongoing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0A62C86-4282-4302-9FC9-F8207D7B60EC}"/>
              </a:ext>
            </a:extLst>
          </p:cNvPr>
          <p:cNvCxnSpPr>
            <a:cxnSpLocks/>
          </p:cNvCxnSpPr>
          <p:nvPr/>
        </p:nvCxnSpPr>
        <p:spPr>
          <a:xfrm>
            <a:off x="2114550" y="1838446"/>
            <a:ext cx="2771775" cy="2790704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8D51B85-2DAA-4279-93E5-B0D1585DA7B9}"/>
              </a:ext>
            </a:extLst>
          </p:cNvPr>
          <p:cNvCxnSpPr>
            <a:cxnSpLocks/>
          </p:cNvCxnSpPr>
          <p:nvPr/>
        </p:nvCxnSpPr>
        <p:spPr>
          <a:xfrm>
            <a:off x="2180646" y="3233798"/>
            <a:ext cx="3058104" cy="1626363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3F609ED-276E-4028-BDE9-EB9F70BFAA97}"/>
              </a:ext>
            </a:extLst>
          </p:cNvPr>
          <p:cNvCxnSpPr>
            <a:cxnSpLocks/>
          </p:cNvCxnSpPr>
          <p:nvPr/>
        </p:nvCxnSpPr>
        <p:spPr>
          <a:xfrm>
            <a:off x="2237619" y="3739653"/>
            <a:ext cx="2867781" cy="1109610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F07986B-7C6D-406B-8EB4-FD5064A964C8}"/>
              </a:ext>
            </a:extLst>
          </p:cNvPr>
          <p:cNvCxnSpPr>
            <a:cxnSpLocks/>
          </p:cNvCxnSpPr>
          <p:nvPr/>
        </p:nvCxnSpPr>
        <p:spPr>
          <a:xfrm>
            <a:off x="2343906" y="4237814"/>
            <a:ext cx="2469644" cy="622347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02358E9-D37F-436A-9791-B028C6278F3A}"/>
              </a:ext>
            </a:extLst>
          </p:cNvPr>
          <p:cNvCxnSpPr>
            <a:cxnSpLocks/>
          </p:cNvCxnSpPr>
          <p:nvPr/>
        </p:nvCxnSpPr>
        <p:spPr>
          <a:xfrm>
            <a:off x="2466975" y="1218246"/>
            <a:ext cx="2648706" cy="3631017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16EA97B-C0C1-480B-8223-ED8D58AA4EE9}"/>
              </a:ext>
            </a:extLst>
          </p:cNvPr>
          <p:cNvCxnSpPr>
            <a:cxnSpLocks/>
          </p:cNvCxnSpPr>
          <p:nvPr/>
        </p:nvCxnSpPr>
        <p:spPr>
          <a:xfrm flipH="1" flipV="1">
            <a:off x="4813551" y="4860163"/>
            <a:ext cx="4841315" cy="525803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66D29A8-DCAB-4E31-8774-DE4068D02547}"/>
              </a:ext>
            </a:extLst>
          </p:cNvPr>
          <p:cNvCxnSpPr>
            <a:cxnSpLocks/>
          </p:cNvCxnSpPr>
          <p:nvPr/>
        </p:nvCxnSpPr>
        <p:spPr>
          <a:xfrm flipH="1">
            <a:off x="5238750" y="4090525"/>
            <a:ext cx="4417337" cy="783027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D6CD08F4-A7C6-400D-A71A-03627C6B150B}"/>
              </a:ext>
            </a:extLst>
          </p:cNvPr>
          <p:cNvSpPr/>
          <p:nvPr/>
        </p:nvSpPr>
        <p:spPr>
          <a:xfrm>
            <a:off x="5677559" y="3768166"/>
            <a:ext cx="810192" cy="246183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55D607E-EB5D-4167-9DDA-C9677D105CF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220005" y="3939581"/>
            <a:ext cx="3437302" cy="920580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4F9FBD2-589F-410A-B0A5-A55BD891B43D}"/>
              </a:ext>
            </a:extLst>
          </p:cNvPr>
          <p:cNvCxnSpPr>
            <a:cxnSpLocks/>
          </p:cNvCxnSpPr>
          <p:nvPr/>
        </p:nvCxnSpPr>
        <p:spPr>
          <a:xfrm flipH="1" flipV="1">
            <a:off x="9353551" y="1988565"/>
            <a:ext cx="1114424" cy="578549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EF8B0E3-F61D-4EE6-8C7E-D6BB63552290}"/>
              </a:ext>
            </a:extLst>
          </p:cNvPr>
          <p:cNvSpPr/>
          <p:nvPr/>
        </p:nvSpPr>
        <p:spPr>
          <a:xfrm>
            <a:off x="10467975" y="23831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hot plasma ionization</a:t>
            </a:r>
            <a:endParaRPr lang="fr-FR" sz="1200" dirty="0">
              <a:solidFill>
                <a:prstClr val="black"/>
              </a:solidFill>
            </a:endParaRPr>
          </a:p>
          <a:p>
            <a:pPr lvl="0"/>
            <a:r>
              <a:rPr lang="fr-FR" sz="1200" dirty="0">
                <a:solidFill>
                  <a:prstClr val="black"/>
                </a:solidFill>
              </a:rPr>
              <a:t>Cardona et al.</a:t>
            </a:r>
          </a:p>
          <a:p>
            <a:pPr lvl="0"/>
            <a:r>
              <a:rPr lang="fr-FR" sz="1200" b="1" dirty="0">
                <a:solidFill>
                  <a:srgbClr val="00B050"/>
                </a:solidFill>
              </a:rPr>
              <a:t>PRC 103, 034308 (2021)</a:t>
            </a:r>
          </a:p>
          <a:p>
            <a:r>
              <a:rPr lang="fr-FR" sz="1200" dirty="0" err="1">
                <a:solidFill>
                  <a:prstClr val="black"/>
                </a:solidFill>
              </a:rPr>
              <a:t>Testov</a:t>
            </a:r>
            <a:r>
              <a:rPr lang="fr-FR" sz="1200" dirty="0">
                <a:solidFill>
                  <a:prstClr val="black"/>
                </a:solidFill>
              </a:rPr>
              <a:t> et al.</a:t>
            </a:r>
          </a:p>
          <a:p>
            <a:r>
              <a:rPr lang="fr-FR" sz="1200" b="1" dirty="0" err="1">
                <a:solidFill>
                  <a:srgbClr val="00B050"/>
                </a:solidFill>
              </a:rPr>
              <a:t>Eur</a:t>
            </a:r>
            <a:r>
              <a:rPr lang="fr-FR" sz="1200" b="1" dirty="0">
                <a:solidFill>
                  <a:srgbClr val="00B050"/>
                </a:solidFill>
              </a:rPr>
              <a:t>. Phys. J. A 57 (2021) </a:t>
            </a:r>
          </a:p>
          <a:p>
            <a:pPr lvl="0"/>
            <a:endParaRPr lang="fr-FR" sz="1200" b="1" dirty="0">
              <a:solidFill>
                <a:srgbClr val="00B050"/>
              </a:solidFill>
            </a:endParaRPr>
          </a:p>
          <a:p>
            <a:pPr lvl="0"/>
            <a:endParaRPr lang="fr-FR" sz="1200" b="1" dirty="0">
              <a:solidFill>
                <a:srgbClr val="00B050"/>
              </a:solidFill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81AA9E45-B7B1-48F7-B7A1-EB48257F6C07}"/>
              </a:ext>
            </a:extLst>
          </p:cNvPr>
          <p:cNvCxnSpPr>
            <a:cxnSpLocks/>
          </p:cNvCxnSpPr>
          <p:nvPr/>
        </p:nvCxnSpPr>
        <p:spPr>
          <a:xfrm flipH="1">
            <a:off x="5134210" y="4629150"/>
            <a:ext cx="4520656" cy="223193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CC541CC6-9A84-4465-AD2A-2BC067B30E09}"/>
              </a:ext>
            </a:extLst>
          </p:cNvPr>
          <p:cNvCxnSpPr>
            <a:cxnSpLocks/>
          </p:cNvCxnSpPr>
          <p:nvPr/>
        </p:nvCxnSpPr>
        <p:spPr>
          <a:xfrm flipH="1" flipV="1">
            <a:off x="7897504" y="2986221"/>
            <a:ext cx="2577588" cy="247577"/>
          </a:xfrm>
          <a:prstGeom prst="line">
            <a:avLst/>
          </a:prstGeom>
          <a:ln w="38100">
            <a:solidFill>
              <a:srgbClr val="FF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8D7717A-1374-4F4F-8492-BB72EB33F5D1}"/>
              </a:ext>
            </a:extLst>
          </p:cNvPr>
          <p:cNvGrpSpPr/>
          <p:nvPr/>
        </p:nvGrpSpPr>
        <p:grpSpPr>
          <a:xfrm>
            <a:off x="2778801" y="202912"/>
            <a:ext cx="2459949" cy="2008871"/>
            <a:chOff x="9620094" y="4456260"/>
            <a:chExt cx="2459949" cy="2008871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5357295-D075-4E87-87F7-CF4F0F97F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4"/>
            <a:stretch/>
          </p:blipFill>
          <p:spPr>
            <a:xfrm>
              <a:off x="9620094" y="4456260"/>
              <a:ext cx="2459949" cy="2008871"/>
            </a:xfrm>
            <a:prstGeom prst="rect">
              <a:avLst/>
            </a:prstGeom>
          </p:spPr>
        </p:pic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A5E033C7-83D0-46D4-AE10-2FD0FD20099A}"/>
                </a:ext>
              </a:extLst>
            </p:cNvPr>
            <p:cNvSpPr txBox="1"/>
            <p:nvPr/>
          </p:nvSpPr>
          <p:spPr>
            <a:xfrm>
              <a:off x="10947669" y="5400483"/>
              <a:ext cx="1023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M. </a:t>
              </a:r>
              <a:r>
                <a:rPr lang="fr-FR" sz="1400" dirty="0" err="1">
                  <a:solidFill>
                    <a:schemeClr val="bg1"/>
                  </a:solidFill>
                </a:rPr>
                <a:t>Lebois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AF356E90-82C4-4B66-803F-4B35D2DED424}"/>
                </a:ext>
              </a:extLst>
            </p:cNvPr>
            <p:cNvSpPr txBox="1"/>
            <p:nvPr/>
          </p:nvSpPr>
          <p:spPr>
            <a:xfrm>
              <a:off x="10102329" y="5128321"/>
              <a:ext cx="1023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L. </a:t>
              </a:r>
              <a:r>
                <a:rPr lang="fr-FR" sz="1400" dirty="0" err="1">
                  <a:solidFill>
                    <a:schemeClr val="bg1"/>
                  </a:solidFill>
                </a:rPr>
                <a:t>Sagui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BEE20AED-8057-4BBE-AF46-1E24F88545E8}"/>
              </a:ext>
            </a:extLst>
          </p:cNvPr>
          <p:cNvGrpSpPr/>
          <p:nvPr/>
        </p:nvGrpSpPr>
        <p:grpSpPr>
          <a:xfrm>
            <a:off x="5377849" y="77248"/>
            <a:ext cx="1483659" cy="1923329"/>
            <a:chOff x="8573252" y="446581"/>
            <a:chExt cx="1483659" cy="1923329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02E35EF1-C749-4184-8789-49C081C10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252" y="446581"/>
              <a:ext cx="1278237" cy="1923329"/>
            </a:xfrm>
            <a:prstGeom prst="rect">
              <a:avLst/>
            </a:prstGeom>
          </p:spPr>
        </p:pic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0DD99A71-DA5B-41C4-B003-271B58BC7C3B}"/>
                </a:ext>
              </a:extLst>
            </p:cNvPr>
            <p:cNvSpPr txBox="1"/>
            <p:nvPr/>
          </p:nvSpPr>
          <p:spPr>
            <a:xfrm>
              <a:off x="8778674" y="1962229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K. </a:t>
              </a:r>
              <a:r>
                <a:rPr lang="fr-FR" sz="1400" dirty="0" err="1">
                  <a:solidFill>
                    <a:schemeClr val="bg1"/>
                  </a:solidFill>
                </a:rPr>
                <a:t>Kolos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4E3A7861-DB79-4E2E-A1C2-1D7AC6BB084D}"/>
              </a:ext>
            </a:extLst>
          </p:cNvPr>
          <p:cNvGrpSpPr/>
          <p:nvPr/>
        </p:nvGrpSpPr>
        <p:grpSpPr>
          <a:xfrm>
            <a:off x="6822709" y="27636"/>
            <a:ext cx="1278237" cy="1273387"/>
            <a:chOff x="10065384" y="1370215"/>
            <a:chExt cx="1278237" cy="1273387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252E0FD9-D4F6-4936-AD00-7A54F131A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1" r="27685"/>
            <a:stretch/>
          </p:blipFill>
          <p:spPr>
            <a:xfrm>
              <a:off x="10065384" y="1370215"/>
              <a:ext cx="867393" cy="1273387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D3657F99-3D86-47D8-AB0C-CE4AFC5D576A}"/>
                </a:ext>
              </a:extLst>
            </p:cNvPr>
            <p:cNvSpPr txBox="1"/>
            <p:nvPr/>
          </p:nvSpPr>
          <p:spPr>
            <a:xfrm>
              <a:off x="10065384" y="2256693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B. </a:t>
              </a:r>
              <a:r>
                <a:rPr lang="fr-FR" sz="1400" dirty="0" err="1">
                  <a:solidFill>
                    <a:schemeClr val="bg1"/>
                  </a:solidFill>
                </a:rPr>
                <a:t>Tastet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3327396-2539-4470-BA85-75C8DF030923}"/>
              </a:ext>
            </a:extLst>
          </p:cNvPr>
          <p:cNvGrpSpPr/>
          <p:nvPr/>
        </p:nvGrpSpPr>
        <p:grpSpPr>
          <a:xfrm>
            <a:off x="10210214" y="305319"/>
            <a:ext cx="1976172" cy="1311771"/>
            <a:chOff x="7620661" y="4827999"/>
            <a:chExt cx="1976172" cy="1311771"/>
          </a:xfrm>
        </p:grpSpPr>
        <p:pic>
          <p:nvPicPr>
            <p:cNvPr id="86" name="Picture 4" descr="D:\temporaire\DETECTEURS_TANDEM_ALTO\Radioactivité\BEDO\Photos BEDO\IMG_0157.JPG">
              <a:extLst>
                <a:ext uri="{FF2B5EF4-FFF2-40B4-BE49-F238E27FC236}">
                  <a16:creationId xmlns:a16="http://schemas.microsoft.com/office/drawing/2014/main" id="{EED289EC-A804-495C-A604-7FB8789F8E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68" r="24463"/>
            <a:stretch/>
          </p:blipFill>
          <p:spPr bwMode="auto">
            <a:xfrm>
              <a:off x="7620661" y="4827999"/>
              <a:ext cx="1905180" cy="131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E3F6298B-02D3-4EB6-A5C1-64BBC62331DA}"/>
                </a:ext>
              </a:extLst>
            </p:cNvPr>
            <p:cNvSpPr txBox="1"/>
            <p:nvPr/>
          </p:nvSpPr>
          <p:spPr>
            <a:xfrm>
              <a:off x="8573251" y="5170095"/>
              <a:ext cx="1023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D. </a:t>
              </a:r>
              <a:r>
                <a:rPr lang="fr-FR" sz="1400" dirty="0" err="1"/>
                <a:t>Testov</a:t>
              </a:r>
              <a:endParaRPr lang="en-US" sz="1400" dirty="0"/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742798FE-254C-466F-9EAB-782ACAD4FDC6}"/>
              </a:ext>
            </a:extLst>
          </p:cNvPr>
          <p:cNvGrpSpPr/>
          <p:nvPr/>
        </p:nvGrpSpPr>
        <p:grpSpPr>
          <a:xfrm>
            <a:off x="884951" y="4699350"/>
            <a:ext cx="2606213" cy="1923330"/>
            <a:chOff x="9364859" y="2163991"/>
            <a:chExt cx="2606213" cy="1923330"/>
          </a:xfrm>
        </p:grpSpPr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E52CCA0D-7544-43A2-8C62-3F3E03D0B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6547"/>
            <a:stretch/>
          </p:blipFill>
          <p:spPr>
            <a:xfrm>
              <a:off x="9364859" y="2163991"/>
              <a:ext cx="2511539" cy="1923330"/>
            </a:xfrm>
            <a:prstGeom prst="rect">
              <a:avLst/>
            </a:prstGeom>
          </p:spPr>
        </p:pic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B030356D-8C5F-4182-AF39-8989D15DC832}"/>
                </a:ext>
              </a:extLst>
            </p:cNvPr>
            <p:cNvSpPr txBox="1"/>
            <p:nvPr/>
          </p:nvSpPr>
          <p:spPr>
            <a:xfrm>
              <a:off x="9487153" y="2552711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C. Delafosse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DF26AA14-2F7B-4FB9-8417-0C85409CA759}"/>
                </a:ext>
              </a:extLst>
            </p:cNvPr>
            <p:cNvSpPr txBox="1"/>
            <p:nvPr/>
          </p:nvSpPr>
          <p:spPr>
            <a:xfrm>
              <a:off x="10692835" y="2229022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G. </a:t>
              </a:r>
              <a:r>
                <a:rPr lang="fr-FR" sz="1400" dirty="0" err="1"/>
                <a:t>Tocabens</a:t>
              </a:r>
              <a:endParaRPr lang="en-US" sz="1400" dirty="0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E5230C44-3FF4-4DA1-A51E-7D4B9B7D2D2A}"/>
              </a:ext>
            </a:extLst>
          </p:cNvPr>
          <p:cNvGrpSpPr/>
          <p:nvPr/>
        </p:nvGrpSpPr>
        <p:grpSpPr>
          <a:xfrm>
            <a:off x="8632526" y="5561448"/>
            <a:ext cx="1278237" cy="1078048"/>
            <a:chOff x="11014591" y="1363980"/>
            <a:chExt cx="1278237" cy="1078048"/>
          </a:xfrm>
        </p:grpSpPr>
        <p:pic>
          <p:nvPicPr>
            <p:cNvPr id="93" name="Picture 2">
              <a:extLst>
                <a:ext uri="{FF2B5EF4-FFF2-40B4-BE49-F238E27FC236}">
                  <a16:creationId xmlns:a16="http://schemas.microsoft.com/office/drawing/2014/main" id="{89CD7211-12DF-48D0-A80B-68CE50CC1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7" t="21492" r="20473"/>
            <a:stretch/>
          </p:blipFill>
          <p:spPr bwMode="auto">
            <a:xfrm rot="5400000">
              <a:off x="11058916" y="1404085"/>
              <a:ext cx="1061231" cy="98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622350E7-3BD1-49A7-A8DE-BE8A3FF78925}"/>
                </a:ext>
              </a:extLst>
            </p:cNvPr>
            <p:cNvSpPr txBox="1"/>
            <p:nvPr/>
          </p:nvSpPr>
          <p:spPr>
            <a:xfrm>
              <a:off x="11014591" y="2134251"/>
              <a:ext cx="1278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L. Al </a:t>
              </a:r>
              <a:r>
                <a:rPr lang="fr-FR" sz="1400" dirty="0" err="1">
                  <a:solidFill>
                    <a:schemeClr val="bg1"/>
                  </a:solidFill>
                </a:rPr>
                <a:t>Ayoubi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7" name="Image 96">
            <a:extLst>
              <a:ext uri="{FF2B5EF4-FFF2-40B4-BE49-F238E27FC236}">
                <a16:creationId xmlns:a16="http://schemas.microsoft.com/office/drawing/2014/main" id="{940C1E15-DB5C-4962-B5FB-58203BB1E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6863" y="4987905"/>
            <a:ext cx="2327941" cy="1736001"/>
          </a:xfrm>
          <a:prstGeom prst="rect">
            <a:avLst/>
          </a:prstGeom>
        </p:spPr>
      </p:pic>
      <p:sp>
        <p:nvSpPr>
          <p:cNvPr id="98" name="ZoneTexte 97">
            <a:extLst>
              <a:ext uri="{FF2B5EF4-FFF2-40B4-BE49-F238E27FC236}">
                <a16:creationId xmlns:a16="http://schemas.microsoft.com/office/drawing/2014/main" id="{351C5B0C-1B3B-4C03-85E9-385F6714242F}"/>
              </a:ext>
            </a:extLst>
          </p:cNvPr>
          <p:cNvSpPr txBox="1"/>
          <p:nvPr/>
        </p:nvSpPr>
        <p:spPr>
          <a:xfrm>
            <a:off x="6478145" y="6195947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E. </a:t>
            </a:r>
            <a:r>
              <a:rPr lang="fr-FR" sz="1400" dirty="0" err="1">
                <a:solidFill>
                  <a:schemeClr val="bg1"/>
                </a:solidFill>
              </a:rPr>
              <a:t>Nseir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25E6396-3CA6-470F-B190-654AC769A91E}"/>
              </a:ext>
            </a:extLst>
          </p:cNvPr>
          <p:cNvSpPr txBox="1"/>
          <p:nvPr/>
        </p:nvSpPr>
        <p:spPr>
          <a:xfrm>
            <a:off x="6000140" y="5433560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L. </a:t>
            </a:r>
            <a:r>
              <a:rPr lang="fr-FR" sz="1400" dirty="0" err="1">
                <a:solidFill>
                  <a:schemeClr val="bg1"/>
                </a:solidFill>
              </a:rPr>
              <a:t>Plagnol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9CF7444E-770B-4128-9A87-1F59C930BCF7}"/>
              </a:ext>
            </a:extLst>
          </p:cNvPr>
          <p:cNvSpPr txBox="1"/>
          <p:nvPr/>
        </p:nvSpPr>
        <p:spPr>
          <a:xfrm>
            <a:off x="7256405" y="5336785"/>
            <a:ext cx="176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E. Cantacuzène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CB70DC43-38AC-4C74-BDD4-6741AFD525E7}"/>
              </a:ext>
            </a:extLst>
          </p:cNvPr>
          <p:cNvSpPr txBox="1"/>
          <p:nvPr/>
        </p:nvSpPr>
        <p:spPr>
          <a:xfrm>
            <a:off x="7072780" y="6018847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I. </a:t>
            </a:r>
            <a:r>
              <a:rPr lang="fr-FR" sz="1400" dirty="0" err="1">
                <a:solidFill>
                  <a:schemeClr val="bg1"/>
                </a:solidFill>
              </a:rPr>
              <a:t>Matea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DE2D81FA-60B5-4BF9-98D8-ACC916BD4C55}"/>
              </a:ext>
            </a:extLst>
          </p:cNvPr>
          <p:cNvSpPr txBox="1"/>
          <p:nvPr/>
        </p:nvSpPr>
        <p:spPr>
          <a:xfrm>
            <a:off x="3573823" y="6155187"/>
            <a:ext cx="257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post-docs : L. </a:t>
            </a:r>
            <a:r>
              <a:rPr lang="fr-FR" sz="1200" dirty="0" err="1"/>
              <a:t>Sagui</a:t>
            </a:r>
            <a:r>
              <a:rPr lang="fr-FR" sz="1200" dirty="0"/>
              <a:t>, M. </a:t>
            </a:r>
            <a:r>
              <a:rPr lang="fr-FR" sz="1200" dirty="0" err="1"/>
              <a:t>Babo</a:t>
            </a:r>
            <a:r>
              <a:rPr lang="fr-FR" sz="1200" dirty="0"/>
              <a:t>, A. </a:t>
            </a:r>
            <a:r>
              <a:rPr lang="fr-FR" sz="1200" dirty="0" err="1"/>
              <a:t>Gottardo</a:t>
            </a:r>
            <a:r>
              <a:rPr lang="fr-FR" sz="1200" dirty="0"/>
              <a:t>, C. Delafosse, L. </a:t>
            </a:r>
            <a:r>
              <a:rPr lang="fr-FR" sz="1200" dirty="0" err="1"/>
              <a:t>Plagnol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27882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19198</TotalTime>
  <Words>3393</Words>
  <Application>Microsoft Office PowerPoint</Application>
  <PresentationFormat>Grand écran</PresentationFormat>
  <Paragraphs>569</Paragraphs>
  <Slides>34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VERNEY David</dc:creator>
  <cp:lastModifiedBy>VERNEY David</cp:lastModifiedBy>
  <cp:revision>411</cp:revision>
  <dcterms:created xsi:type="dcterms:W3CDTF">2021-06-16T09:36:04Z</dcterms:created>
  <dcterms:modified xsi:type="dcterms:W3CDTF">2025-03-10T14:02:26Z</dcterms:modified>
</cp:coreProperties>
</file>