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5" r:id="rId3"/>
    <p:sldId id="260" r:id="rId4"/>
    <p:sldId id="262" r:id="rId5"/>
    <p:sldId id="269" r:id="rId6"/>
    <p:sldId id="273" r:id="rId7"/>
    <p:sldId id="266" r:id="rId8"/>
    <p:sldId id="960" r:id="rId9"/>
    <p:sldId id="964" r:id="rId10"/>
    <p:sldId id="961" r:id="rId11"/>
    <p:sldId id="962" r:id="rId12"/>
    <p:sldId id="272" r:id="rId13"/>
    <p:sldId id="816" r:id="rId14"/>
    <p:sldId id="267" r:id="rId15"/>
    <p:sldId id="959" r:id="rId16"/>
    <p:sldId id="963" r:id="rId17"/>
    <p:sldId id="958" r:id="rId18"/>
    <p:sldId id="953" r:id="rId19"/>
    <p:sldId id="952" r:id="rId20"/>
    <p:sldId id="955" r:id="rId21"/>
    <p:sldId id="956" r:id="rId22"/>
    <p:sldId id="95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chomaz" initials="c" lastIdx="1" clrIdx="0">
    <p:extLst>
      <p:ext uri="{19B8F6BF-5375-455C-9EA6-DF929625EA0E}">
        <p15:presenceInfo xmlns:p15="http://schemas.microsoft.com/office/powerpoint/2012/main" userId="choma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600"/>
    <a:srgbClr val="587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3966"/>
  </p:normalViewPr>
  <p:slideViewPr>
    <p:cSldViewPr snapToGrid="0">
      <p:cViewPr varScale="1">
        <p:scale>
          <a:sx n="118" d="100"/>
          <a:sy n="118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10-11T23:59:59.803" idx="1">
    <p:pos x="10" y="10"/>
    <p:text>Chiffre à discuter , pas cohérent avec celui d'Emmanuel 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144A0-96D3-4D30-A6F8-C0611DB34DEC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E902E-99F0-4648-B307-38FE5F2D9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38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080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00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37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MCAS </a:t>
            </a:r>
            <a:r>
              <a:rPr lang="fr-FR" dirty="0" err="1"/>
              <a:t>multichannel</a:t>
            </a:r>
            <a:r>
              <a:rPr lang="fr-FR" dirty="0"/>
              <a:t> </a:t>
            </a:r>
            <a:r>
              <a:rPr lang="fr-FR" dirty="0" err="1"/>
              <a:t>algebraic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, MCM </a:t>
            </a:r>
            <a:r>
              <a:rPr lang="fr-FR" dirty="0" err="1"/>
              <a:t>microscopic</a:t>
            </a:r>
            <a:r>
              <a:rPr lang="fr-FR" dirty="0"/>
              <a:t> cluster model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809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44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2F90B-5C73-F548-BB1C-7CAABFE364E8}" type="slidenum">
              <a:rPr lang="fr-FR" sz="1200">
                <a:solidFill>
                  <a:prstClr val="black"/>
                </a:solidFill>
              </a:rPr>
              <a:pPr eaLnBrk="1" hangingPunct="1"/>
              <a:t>4</a:t>
            </a:fld>
            <a:endParaRPr lang="fr-F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8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fr-FR" sz="1200" dirty="0"/>
              <a:t>More </a:t>
            </a:r>
            <a:r>
              <a:rPr lang="fr-FR" sz="1200" dirty="0" err="1"/>
              <a:t>accurate</a:t>
            </a:r>
            <a:r>
              <a:rPr lang="fr-FR" sz="1200" dirty="0"/>
              <a:t> and </a:t>
            </a:r>
            <a:r>
              <a:rPr lang="fr-FR" sz="1200" dirty="0" err="1"/>
              <a:t>holystique</a:t>
            </a:r>
            <a:r>
              <a:rPr lang="fr-FR" sz="1200" dirty="0"/>
              <a:t> description </a:t>
            </a:r>
            <a:r>
              <a:rPr lang="fr-FR" sz="1200" dirty="0" err="1"/>
              <a:t>from</a:t>
            </a:r>
            <a:r>
              <a:rPr lang="fr-FR" sz="1200" dirty="0"/>
              <a:t> MUGAST-AGATA data, </a:t>
            </a:r>
          </a:p>
          <a:p>
            <a:r>
              <a:rPr lang="fr-FR" sz="1200" dirty="0"/>
              <a:t>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131, 262501 (2023), I. Zanon, E. Clément, et al. </a:t>
            </a:r>
          </a:p>
          <a:p>
            <a:endParaRPr lang="fr-FR" sz="1200" dirty="0">
              <a:cs typeface="Calibri" panose="020F0502020204030204" pitchFamily="34" charset="0"/>
            </a:endParaRPr>
          </a:p>
          <a:p>
            <a:endParaRPr lang="fr-FR" altLang="fr-FR" dirty="0">
              <a:latin typeface="Times New Roman" charset="0"/>
            </a:endParaRPr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fld id="{7697D4FE-FA72-6540-A950-38BDFDE6BC2D}" type="slidenum">
              <a:rPr lang="en-GB" altLang="fr-FR"/>
              <a:pPr>
                <a:spcBef>
                  <a:spcPct val="0"/>
                </a:spcBef>
                <a:buClr>
                  <a:srgbClr val="000000"/>
                </a:buClr>
                <a:buFont typeface="Times New Roman" charset="0"/>
                <a:buNone/>
              </a:pPr>
              <a:t>5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5069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FR" dirty="0"/>
              <a:t>ettres : 7/13 letters 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B5BF4-1EC6-4037-BEEB-E981721DEE2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62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E902E-99F0-4648-B307-38FE5F2D9B1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2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25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82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256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6CE71-F3E2-0C46-A653-2E69718199F3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75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22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96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58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05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FEBC058-22F9-B24D-B9F6-E20334F4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>
            <a:normAutofit/>
          </a:bodyPr>
          <a:lstStyle>
            <a:lvl1pPr algn="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D9B7837-752C-BA4A-8544-63A84B8DFEC8}"/>
              </a:ext>
            </a:extLst>
          </p:cNvPr>
          <p:cNvCxnSpPr>
            <a:cxnSpLocks/>
          </p:cNvCxnSpPr>
          <p:nvPr userDrawn="1"/>
        </p:nvCxnSpPr>
        <p:spPr>
          <a:xfrm>
            <a:off x="2209800" y="518535"/>
            <a:ext cx="9342863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9F48BF03-095F-0B45-9211-90EB78A0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342" y="6506322"/>
            <a:ext cx="4114800" cy="244101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55D7E"/>
                </a:solidFill>
              </a:defRPr>
            </a:lvl1pPr>
          </a:lstStyle>
          <a:p>
            <a:r>
              <a:rPr lang="fr-FR" dirty="0"/>
              <a:t>M. </a:t>
            </a:r>
            <a:r>
              <a:rPr lang="fr-FR" dirty="0" err="1"/>
              <a:t>Assié</a:t>
            </a:r>
            <a:r>
              <a:rPr lang="fr-FR" dirty="0"/>
              <a:t> --- Workshop </a:t>
            </a:r>
            <a:r>
              <a:rPr lang="fr-FR" dirty="0" err="1"/>
              <a:t>Targets</a:t>
            </a:r>
            <a:r>
              <a:rPr lang="fr-FR" dirty="0"/>
              <a:t> - Ion sources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BD678746-4135-1446-A0D9-F6C4E856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7234" y="6492874"/>
            <a:ext cx="569259" cy="2575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rgbClr val="355D7E"/>
                </a:solidFill>
              </a:defRPr>
            </a:lvl1pPr>
          </a:lstStyle>
          <a:p>
            <a:fld id="{555A47FA-ED9A-EE40-BDBC-7408D6F2167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53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46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5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12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78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7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62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97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5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3655-E91C-43CB-AF8C-2E9EB4326817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7FEFD-AC2C-405C-B9A8-E4DA9B921D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09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GATA@GANIL.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search/field/author/V%20GirardAlcindor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2436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hyperlink" Target="https://www.nature.com/ncomm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gif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nil-spiral2.eu/scientists/ganil-spiral-2-facilities/available-beam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409.12594-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131496" y="10674424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 - 2019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38043" y="2939822"/>
            <a:ext cx="578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AGATA@GANIL.2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55096" y="610870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Assié, E. </a:t>
            </a:r>
            <a:r>
              <a:rPr lang="fr-FR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Clément</a:t>
            </a:r>
          </a:p>
          <a:p>
            <a:pPr algn="ctr"/>
            <a:r>
              <a:rPr lang="fr-FR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SPIRAL1 2025 workshop</a:t>
            </a:r>
            <a:endParaRPr lang="fr-FR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5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5" y="425655"/>
            <a:ext cx="10813757" cy="59211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01756" y="6488668"/>
            <a:ext cx="19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D. Ramos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28842" y="6408320"/>
            <a:ext cx="5679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3"/>
              </a:rPr>
              <a:t>V. </a:t>
            </a:r>
            <a:r>
              <a:rPr lang="fr-FR" sz="1400" dirty="0" smtClean="0">
                <a:hlinkClick r:id="rId3"/>
              </a:rPr>
              <a:t>Girard-Alcindor</a:t>
            </a:r>
            <a:r>
              <a:rPr lang="fr-FR" sz="1400" dirty="0" smtClean="0"/>
              <a:t> et al </a:t>
            </a:r>
            <a:r>
              <a:rPr lang="en-US" sz="1400" dirty="0"/>
              <a:t>Phys. Rev. C </a:t>
            </a:r>
            <a:r>
              <a:rPr lang="en-US" sz="1400" b="1" dirty="0"/>
              <a:t>105</a:t>
            </a:r>
            <a:r>
              <a:rPr lang="en-US" sz="1400" dirty="0"/>
              <a:t>, L051301 – </a:t>
            </a:r>
            <a:r>
              <a:rPr lang="en-US" sz="1400" b="1" dirty="0"/>
              <a:t>Published 11 May, 2022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6428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32" y="280574"/>
            <a:ext cx="10829321" cy="60635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01756" y="6488668"/>
            <a:ext cx="19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D. Ramos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40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48" y="1425388"/>
            <a:ext cx="9979440" cy="5318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4781" y="687480"/>
            <a:ext cx="3645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https://indico.in2p3.fr/event/32436/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47057" cy="28693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034C8E-90D3-6348-82DF-B59F4BB11B33}"/>
              </a:ext>
            </a:extLst>
          </p:cNvPr>
          <p:cNvSpPr txBox="1"/>
          <p:nvPr/>
        </p:nvSpPr>
        <p:spPr>
          <a:xfrm>
            <a:off x="7180730" y="242047"/>
            <a:ext cx="382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Workshop AGATA at GANIL 2</a:t>
            </a:r>
          </a:p>
        </p:txBody>
      </p:sp>
    </p:spTree>
    <p:extLst>
      <p:ext uri="{BB962C8B-B14F-4D97-AF65-F5344CB8AC3E}">
        <p14:creationId xmlns:p14="http://schemas.microsoft.com/office/powerpoint/2010/main" val="388111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13</a:t>
            </a:fld>
            <a:endParaRPr lang="en-US"/>
          </a:p>
        </p:txBody>
      </p:sp>
      <p:sp>
        <p:nvSpPr>
          <p:cNvPr id="23" name="Ellipse 22"/>
          <p:cNvSpPr/>
          <p:nvPr/>
        </p:nvSpPr>
        <p:spPr>
          <a:xfrm rot="5153421">
            <a:off x="2129057" y="5710030"/>
            <a:ext cx="452984" cy="789834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A7096BA-30D0-1A47-9046-E9888FAD8168}"/>
              </a:ext>
            </a:extLst>
          </p:cNvPr>
          <p:cNvSpPr/>
          <p:nvPr/>
        </p:nvSpPr>
        <p:spPr>
          <a:xfrm rot="5400000">
            <a:off x="2982048" y="5623859"/>
            <a:ext cx="432435" cy="93343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A3F186-6048-9842-8D4E-1BD8C4B5F74E}"/>
              </a:ext>
            </a:extLst>
          </p:cNvPr>
          <p:cNvSpPr/>
          <p:nvPr/>
        </p:nvSpPr>
        <p:spPr>
          <a:xfrm rot="5400000">
            <a:off x="10840006" y="252396"/>
            <a:ext cx="543251" cy="986177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595830-C2BD-1A45-991A-87DAF80DD386}"/>
              </a:ext>
            </a:extLst>
          </p:cNvPr>
          <p:cNvSpPr/>
          <p:nvPr/>
        </p:nvSpPr>
        <p:spPr>
          <a:xfrm rot="5400000">
            <a:off x="3367730" y="5301399"/>
            <a:ext cx="353697" cy="986177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0" name="ZoneTexte 16">
            <a:extLst>
              <a:ext uri="{FF2B5EF4-FFF2-40B4-BE49-F238E27FC236}">
                <a16:creationId xmlns:a16="http://schemas.microsoft.com/office/drawing/2014/main" id="{DB28881D-113D-6044-9D20-E0D66712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989" y="4596297"/>
            <a:ext cx="2138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Avenir Heavy" charset="0"/>
                <a:cs typeface="Avenir Heavy" charset="0"/>
              </a:rPr>
              <a:t>Unbound nuclei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A6B50AE-FA15-A644-A22F-D966BD093E13}"/>
              </a:ext>
            </a:extLst>
          </p:cNvPr>
          <p:cNvSpPr/>
          <p:nvPr/>
        </p:nvSpPr>
        <p:spPr>
          <a:xfrm rot="5400000">
            <a:off x="5513292" y="2891117"/>
            <a:ext cx="632012" cy="60511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E200DC-7DDD-6143-BF68-A350E9DBAEFF}"/>
              </a:ext>
            </a:extLst>
          </p:cNvPr>
          <p:cNvSpPr/>
          <p:nvPr/>
        </p:nvSpPr>
        <p:spPr>
          <a:xfrm>
            <a:off x="8310439" y="2950499"/>
            <a:ext cx="3195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Ab-Initio test </a:t>
            </a:r>
            <a:r>
              <a:rPr lang="en-US" sz="1400" baseline="30000" dirty="0">
                <a:cs typeface="Arial" panose="020B0604020202020204" pitchFamily="34" charset="0"/>
              </a:rPr>
              <a:t>23</a:t>
            </a:r>
            <a:r>
              <a:rPr lang="en-US" sz="1400" dirty="0">
                <a:cs typeface="Arial" panose="020B0604020202020204" pitchFamily="34" charset="0"/>
              </a:rPr>
              <a:t>Ne(</a:t>
            </a:r>
            <a:r>
              <a:rPr lang="en-US" sz="1400" dirty="0" err="1">
                <a:cs typeface="Arial" panose="020B0604020202020204" pitchFamily="34" charset="0"/>
              </a:rPr>
              <a:t>d,p</a:t>
            </a:r>
            <a:r>
              <a:rPr lang="en-US" sz="1400" dirty="0">
                <a:cs typeface="Arial" panose="020B0604020202020204" pitchFamily="34" charset="0"/>
              </a:rPr>
              <a:t>)</a:t>
            </a:r>
            <a:r>
              <a:rPr lang="en-US" sz="1400" baseline="30000" dirty="0">
                <a:cs typeface="Arial" panose="020B0604020202020204" pitchFamily="34" charset="0"/>
              </a:rPr>
              <a:t>24</a:t>
            </a:r>
            <a:r>
              <a:rPr lang="en-US" sz="1400" dirty="0">
                <a:cs typeface="Arial" panose="020B0604020202020204" pitchFamily="34" charset="0"/>
              </a:rPr>
              <a:t>Ne by DSAM on the 2</a:t>
            </a:r>
            <a:r>
              <a:rPr lang="en-US" sz="1400" baseline="30000" dirty="0">
                <a:cs typeface="Arial" panose="020B0604020202020204" pitchFamily="34" charset="0"/>
              </a:rPr>
              <a:t>+</a:t>
            </a:r>
            <a:r>
              <a:rPr lang="en-US" sz="1400" baseline="-25000" dirty="0">
                <a:cs typeface="Arial" panose="020B0604020202020204" pitchFamily="34" charset="0"/>
              </a:rPr>
              <a:t>2, </a:t>
            </a:r>
            <a:r>
              <a:rPr lang="en-US" sz="1400" dirty="0">
                <a:cs typeface="Arial" panose="020B0604020202020204" pitchFamily="34" charset="0"/>
              </a:rPr>
              <a:t>E. Clément et al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BE6DD624-BEB8-7E47-A27E-54C3D1E89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49"/>
          <a:stretch/>
        </p:blipFill>
        <p:spPr>
          <a:xfrm>
            <a:off x="430306" y="3204461"/>
            <a:ext cx="681172" cy="92378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F8EC61D-3BE2-E24D-AA98-B75472CAECA4}"/>
              </a:ext>
            </a:extLst>
          </p:cNvPr>
          <p:cNvSpPr/>
          <p:nvPr/>
        </p:nvSpPr>
        <p:spPr>
          <a:xfrm>
            <a:off x="8309240" y="3456355"/>
            <a:ext cx="2673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Coulomb excitation of </a:t>
            </a:r>
            <a:r>
              <a:rPr lang="en-US" sz="1400" baseline="30000" dirty="0">
                <a:cs typeface="Arial" panose="020B0604020202020204" pitchFamily="34" charset="0"/>
              </a:rPr>
              <a:t>44</a:t>
            </a:r>
            <a:r>
              <a:rPr lang="en-US" sz="1400" dirty="0">
                <a:cs typeface="Arial" panose="020B0604020202020204" pitchFamily="34" charset="0"/>
              </a:rPr>
              <a:t>Ti and </a:t>
            </a:r>
            <a:r>
              <a:rPr lang="en-US" sz="1400" baseline="30000" dirty="0">
                <a:cs typeface="Arial" panose="020B0604020202020204" pitchFamily="34" charset="0"/>
              </a:rPr>
              <a:t>62</a:t>
            </a:r>
            <a:r>
              <a:rPr lang="en-US" sz="1400" dirty="0">
                <a:cs typeface="Arial" panose="020B0604020202020204" pitchFamily="34" charset="0"/>
              </a:rPr>
              <a:t>Zn, K. </a:t>
            </a:r>
            <a:r>
              <a:rPr lang="fr-FR" sz="1400" dirty="0">
                <a:cs typeface="Arial" panose="020B0604020202020204" pitchFamily="34" charset="0"/>
              </a:rPr>
              <a:t>Hadynska-Klek et al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5FEBBD-CF24-E746-BD26-6982F0F0DCB3}"/>
              </a:ext>
            </a:extLst>
          </p:cNvPr>
          <p:cNvSpPr/>
          <p:nvPr/>
        </p:nvSpPr>
        <p:spPr>
          <a:xfrm>
            <a:off x="8283217" y="3989078"/>
            <a:ext cx="31763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Can AGATA extract an average lifetime 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of multiple states? S. Ota et 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Overview of the perspectives with AGATA-GRIT-VAMOS @GANIL-Spiral1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0ACE417-8435-9340-94B9-4D53C4875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1371"/>
          <a:stretch/>
        </p:blipFill>
        <p:spPr bwMode="auto">
          <a:xfrm>
            <a:off x="3543587" y="551329"/>
            <a:ext cx="1362453" cy="12012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New finding helps further understanding of X-ray bursts">
            <a:extLst>
              <a:ext uri="{FF2B5EF4-FFF2-40B4-BE49-F238E27FC236}">
                <a16:creationId xmlns:a16="http://schemas.microsoft.com/office/drawing/2014/main" id="{C05E5063-6F5A-994E-96A6-B0EB05D83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5"/>
          <a:stretch/>
        </p:blipFill>
        <p:spPr bwMode="auto">
          <a:xfrm>
            <a:off x="4869929" y="678808"/>
            <a:ext cx="1234228" cy="12441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16">
            <a:extLst>
              <a:ext uri="{FF2B5EF4-FFF2-40B4-BE49-F238E27FC236}">
                <a16:creationId xmlns:a16="http://schemas.microsoft.com/office/drawing/2014/main" id="{0414F003-DD6A-4A4A-9A9F-21D89048C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994"/>
            <a:ext cx="2647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EFB600"/>
                </a:solidFill>
                <a:latin typeface="Avenir Heavy" charset="0"/>
                <a:cs typeface="Avenir Heavy" charset="0"/>
              </a:rPr>
              <a:t>Nuclear astrophysics</a:t>
            </a:r>
          </a:p>
        </p:txBody>
      </p:sp>
      <p:sp>
        <p:nvSpPr>
          <p:cNvPr id="66" name="ZoneTexte 16">
            <a:extLst>
              <a:ext uri="{FF2B5EF4-FFF2-40B4-BE49-F238E27FC236}">
                <a16:creationId xmlns:a16="http://schemas.microsoft.com/office/drawing/2014/main" id="{2D70FAFB-022E-FF42-90FC-73CB183F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143"/>
            <a:ext cx="3591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30A0"/>
                </a:solidFill>
                <a:latin typeface="Avenir Heavy" charset="0"/>
                <a:cs typeface="Avenir Heavy" charset="0"/>
              </a:rPr>
              <a:t>(New) clustering and pairing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AC4E927-05E6-2743-95E5-A100486B85AA}"/>
              </a:ext>
            </a:extLst>
          </p:cNvPr>
          <p:cNvSpPr txBox="1"/>
          <p:nvPr/>
        </p:nvSpPr>
        <p:spPr>
          <a:xfrm>
            <a:off x="1475815" y="2117475"/>
            <a:ext cx="461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Probing mixed-spin np pairing in the super-collective Z~60 and A~130 region, J. </a:t>
            </a:r>
            <a:r>
              <a:rPr lang="en-US" sz="1400" dirty="0" err="1">
                <a:cs typeface="Arial" panose="020B0604020202020204" pitchFamily="34" charset="0"/>
              </a:rPr>
              <a:t>Dudouet</a:t>
            </a:r>
            <a:r>
              <a:rPr lang="en-US" sz="1400" dirty="0">
                <a:cs typeface="Arial" panose="020B0604020202020204" pitchFamily="34" charset="0"/>
              </a:rPr>
              <a:t> et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AE6903E-9E68-9B43-8545-E686003A4B49}"/>
              </a:ext>
            </a:extLst>
          </p:cNvPr>
          <p:cNvSpPr txBox="1"/>
          <p:nvPr/>
        </p:nvSpPr>
        <p:spPr>
          <a:xfrm>
            <a:off x="117662" y="934136"/>
            <a:ext cx="323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Studying X-ray Bursts with the AGATA-GRIT-VAMOS Setup </a:t>
            </a:r>
            <a:r>
              <a:rPr lang="fr-FR" sz="1400" dirty="0">
                <a:cs typeface="Arial" panose="020B0604020202020204" pitchFamily="34" charset="0"/>
              </a:rPr>
              <a:t>G. </a:t>
            </a:r>
            <a:r>
              <a:rPr lang="fr-FR" sz="1400" dirty="0" err="1">
                <a:cs typeface="Arial" panose="020B0604020202020204" pitchFamily="34" charset="0"/>
              </a:rPr>
              <a:t>Lotay</a:t>
            </a:r>
            <a:r>
              <a:rPr lang="fr-FR" sz="1400" dirty="0">
                <a:cs typeface="Arial" panose="020B0604020202020204" pitchFamily="34" charset="0"/>
              </a:rPr>
              <a:t> et al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297284-F294-544A-9468-48D8ACCFAF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-1" r="-9434" b="-1796"/>
          <a:stretch/>
        </p:blipFill>
        <p:spPr>
          <a:xfrm>
            <a:off x="0" y="2025820"/>
            <a:ext cx="1665455" cy="152420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3023255">
            <a:off x="4026272" y="4158545"/>
            <a:ext cx="320981" cy="811948"/>
          </a:xfrm>
          <a:prstGeom prst="ellipse">
            <a:avLst/>
          </a:prstGeom>
          <a:solidFill>
            <a:srgbClr val="7030A0">
              <a:alpha val="49000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AD7CA95-E53F-6A40-B4C5-7E8350DB73B6}"/>
              </a:ext>
            </a:extLst>
          </p:cNvPr>
          <p:cNvSpPr/>
          <p:nvPr/>
        </p:nvSpPr>
        <p:spPr>
          <a:xfrm rot="5400000">
            <a:off x="3691218" y="4377018"/>
            <a:ext cx="430303" cy="766484"/>
          </a:xfrm>
          <a:prstGeom prst="ellipse">
            <a:avLst/>
          </a:prstGeom>
          <a:solidFill>
            <a:srgbClr val="FFC000">
              <a:alpha val="49000"/>
            </a:srgbClr>
          </a:solidFill>
          <a:ln w="57150" cmpd="sng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0A58BC6-9726-184A-BB36-E8D7485D4B87}"/>
              </a:ext>
            </a:extLst>
          </p:cNvPr>
          <p:cNvSpPr/>
          <p:nvPr/>
        </p:nvSpPr>
        <p:spPr>
          <a:xfrm rot="5400000">
            <a:off x="4107300" y="4535929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0D5875D-BDF0-8F46-950B-E9574203911E}"/>
              </a:ext>
            </a:extLst>
          </p:cNvPr>
          <p:cNvSpPr txBox="1"/>
          <p:nvPr/>
        </p:nvSpPr>
        <p:spPr>
          <a:xfrm>
            <a:off x="1475816" y="2584093"/>
            <a:ext cx="37685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Neutron-proton pairs in the self-conjugate nuclei (</a:t>
            </a:r>
            <a:r>
              <a:rPr lang="en-US" sz="1400" dirty="0" err="1">
                <a:cs typeface="Arial" panose="020B0604020202020204" pitchFamily="34" charset="0"/>
              </a:rPr>
              <a:t>Ti,Ni</a:t>
            </a:r>
            <a:r>
              <a:rPr lang="en-US" sz="1400" dirty="0">
                <a:cs typeface="Arial" panose="020B0604020202020204" pitchFamily="34" charset="0"/>
              </a:rPr>
              <a:t>) of the </a:t>
            </a:r>
            <a:r>
              <a:rPr lang="en-US" sz="1400" i="1" dirty="0" err="1">
                <a:cs typeface="Arial" panose="020B0604020202020204" pitchFamily="34" charset="0"/>
              </a:rPr>
              <a:t>fp</a:t>
            </a:r>
            <a:r>
              <a:rPr lang="en-US" sz="1400" dirty="0">
                <a:cs typeface="Arial" panose="020B0604020202020204" pitchFamily="34" charset="0"/>
              </a:rPr>
              <a:t>-shell through two-nucleon transfer, </a:t>
            </a:r>
            <a:r>
              <a:rPr lang="fr-FR" sz="1400" dirty="0">
                <a:cs typeface="Arial" panose="020B0604020202020204" pitchFamily="34" charset="0"/>
              </a:rPr>
              <a:t>M. </a:t>
            </a:r>
            <a:r>
              <a:rPr lang="fr-FR" sz="1400" dirty="0" err="1">
                <a:cs typeface="Arial" panose="020B0604020202020204" pitchFamily="34" charset="0"/>
              </a:rPr>
              <a:t>Assié</a:t>
            </a:r>
            <a:r>
              <a:rPr lang="fr-FR" sz="1400" dirty="0">
                <a:cs typeface="Arial" panose="020B0604020202020204" pitchFamily="34" charset="0"/>
              </a:rPr>
              <a:t>, et al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fr-FR" sz="1400" dirty="0" err="1">
                <a:cs typeface="Arial" panose="020B0604020202020204" pitchFamily="34" charset="0"/>
              </a:rPr>
              <a:t>Clustering</a:t>
            </a:r>
            <a:r>
              <a:rPr lang="fr-FR" sz="1400" dirty="0">
                <a:cs typeface="Arial" panose="020B0604020202020204" pitchFamily="34" charset="0"/>
              </a:rPr>
              <a:t> in medium-mass proton-</a:t>
            </a:r>
            <a:r>
              <a:rPr lang="fr-FR" sz="1400" dirty="0" err="1">
                <a:cs typeface="Arial" panose="020B0604020202020204" pitchFamily="34" charset="0"/>
              </a:rPr>
              <a:t>rich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nuclei</a:t>
            </a:r>
            <a:r>
              <a:rPr lang="fr-FR" sz="1400" dirty="0">
                <a:cs typeface="Arial" panose="020B0604020202020204" pitchFamily="34" charset="0"/>
              </a:rPr>
              <a:t> (Ar) </a:t>
            </a:r>
            <a:r>
              <a:rPr lang="fr-FR" sz="1400" dirty="0" err="1">
                <a:cs typeface="Arial" panose="020B0604020202020204" pitchFamily="34" charset="0"/>
              </a:rPr>
              <a:t>studied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through</a:t>
            </a:r>
            <a:r>
              <a:rPr lang="fr-FR" sz="1400" dirty="0">
                <a:cs typeface="Arial" panose="020B0604020202020204" pitchFamily="34" charset="0"/>
              </a:rPr>
              <a:t> Li-</a:t>
            </a:r>
            <a:r>
              <a:rPr lang="fr-FR" sz="1400" dirty="0" err="1">
                <a:cs typeface="Arial" panose="020B0604020202020204" pitchFamily="34" charset="0"/>
              </a:rPr>
              <a:t>induced</a:t>
            </a:r>
            <a:r>
              <a:rPr lang="fr-FR" sz="1400" dirty="0">
                <a:cs typeface="Arial" panose="020B0604020202020204" pitchFamily="34" charset="0"/>
              </a:rPr>
              <a:t> stripping </a:t>
            </a:r>
            <a:r>
              <a:rPr lang="fr-FR" sz="1400" dirty="0" err="1">
                <a:cs typeface="Arial" panose="020B0604020202020204" pitchFamily="34" charset="0"/>
              </a:rPr>
              <a:t>reactions</a:t>
            </a:r>
            <a:r>
              <a:rPr lang="fr-FR" sz="1400" dirty="0">
                <a:cs typeface="Arial" panose="020B0604020202020204" pitchFamily="34" charset="0"/>
              </a:rPr>
              <a:t>, D. </a:t>
            </a:r>
            <a:r>
              <a:rPr lang="fr-FR" sz="1400" dirty="0" err="1">
                <a:cs typeface="Arial" panose="020B0604020202020204" pitchFamily="34" charset="0"/>
              </a:rPr>
              <a:t>Beaumel</a:t>
            </a:r>
            <a:r>
              <a:rPr lang="fr-FR" sz="1400" dirty="0">
                <a:cs typeface="Arial" panose="020B0604020202020204" pitchFamily="34" charset="0"/>
              </a:rPr>
              <a:t> et 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AE7A7C3-7A2E-3E49-8215-B098E1B66262}"/>
              </a:ext>
            </a:extLst>
          </p:cNvPr>
          <p:cNvSpPr txBox="1"/>
          <p:nvPr/>
        </p:nvSpPr>
        <p:spPr>
          <a:xfrm>
            <a:off x="6010835" y="4870093"/>
            <a:ext cx="4849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Spectroscopic prospects for </a:t>
            </a:r>
            <a:r>
              <a:rPr lang="en-US" sz="1400" baseline="30000" dirty="0">
                <a:cs typeface="Arial" panose="020B0604020202020204" pitchFamily="34" charset="0"/>
              </a:rPr>
              <a:t>19</a:t>
            </a:r>
            <a:r>
              <a:rPr lang="en-US" sz="1400" dirty="0">
                <a:cs typeface="Arial" panose="020B0604020202020204" pitchFamily="34" charset="0"/>
              </a:rPr>
              <a:t>Ne above </a:t>
            </a:r>
            <a:r>
              <a:rPr lang="fr-FR" sz="1400" dirty="0">
                <a:cs typeface="Arial" panose="020B0604020202020204" pitchFamily="34" charset="0"/>
              </a:rPr>
              <a:t>the a-</a:t>
            </a:r>
            <a:r>
              <a:rPr lang="fr-FR" sz="1400" dirty="0" err="1">
                <a:cs typeface="Arial" panose="020B0604020202020204" pitchFamily="34" charset="0"/>
              </a:rPr>
              <a:t>particle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threshold</a:t>
            </a:r>
            <a:r>
              <a:rPr lang="fr-FR" sz="1400" dirty="0">
                <a:cs typeface="Arial" panose="020B0604020202020204" pitchFamily="34" charset="0"/>
              </a:rPr>
              <a:t>, F. De Oliveira </a:t>
            </a:r>
            <a:r>
              <a:rPr lang="fr-FR" sz="1400" i="1" dirty="0">
                <a:cs typeface="Arial" panose="020B0604020202020204" pitchFamily="34" charset="0"/>
              </a:rPr>
              <a:t>et al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54F31F8-645A-4E47-AEDB-A50701FA78CF}"/>
              </a:ext>
            </a:extLst>
          </p:cNvPr>
          <p:cNvSpPr txBox="1"/>
          <p:nvPr/>
        </p:nvSpPr>
        <p:spPr>
          <a:xfrm>
            <a:off x="6010836" y="5317876"/>
            <a:ext cx="50157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Spectroscopy of unbound states in light nuclei. I Stefan et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Spectroscopy of proton-rich nuclei using 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charge-exchange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reactions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and proton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adding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fr-FR" sz="1400" baseline="3000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He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target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, B. Fernandez-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Dominguez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et al., </a:t>
            </a:r>
          </a:p>
          <a:p>
            <a:pPr lvl="0"/>
            <a:endParaRPr lang="fr-FR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60C45BA-E23B-674D-B605-D72533535591}"/>
              </a:ext>
            </a:extLst>
          </p:cNvPr>
          <p:cNvSpPr/>
          <p:nvPr/>
        </p:nvSpPr>
        <p:spPr>
          <a:xfrm rot="5400000">
            <a:off x="3399088" y="5091742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0734" name="ZoneTexte 6"/>
          <p:cNvSpPr txBox="1">
            <a:spLocks noChangeArrowheads="1"/>
          </p:cNvSpPr>
          <p:nvPr/>
        </p:nvSpPr>
        <p:spPr bwMode="auto">
          <a:xfrm>
            <a:off x="0" y="4476470"/>
            <a:ext cx="23874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8F00"/>
                </a:solidFill>
                <a:latin typeface="Avenir Heavy" charset="0"/>
                <a:cs typeface="Avenir Heavy" charset="0"/>
              </a:rPr>
              <a:t>Hyper-Deformation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9673A5D-A158-3A44-88E0-93B132F58B7B}"/>
              </a:ext>
            </a:extLst>
          </p:cNvPr>
          <p:cNvSpPr/>
          <p:nvPr/>
        </p:nvSpPr>
        <p:spPr>
          <a:xfrm>
            <a:off x="0" y="4829246"/>
            <a:ext cx="352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Attacking the quasi-continuum &amp; the entry distribution </a:t>
            </a:r>
            <a:r>
              <a:rPr lang="fr-FR" sz="1400" dirty="0" err="1">
                <a:cs typeface="Arial" panose="020B0604020202020204" pitchFamily="34" charset="0"/>
              </a:rPr>
              <a:t>with</a:t>
            </a:r>
            <a:r>
              <a:rPr lang="fr-FR" sz="1400" dirty="0">
                <a:cs typeface="Arial" panose="020B0604020202020204" pitchFamily="34" charset="0"/>
              </a:rPr>
              <a:t> AGATA </a:t>
            </a:r>
            <a:r>
              <a:rPr lang="fr-FR" sz="1400" dirty="0" err="1">
                <a:cs typeface="Arial" panose="020B0604020202020204" pitchFamily="34" charset="0"/>
              </a:rPr>
              <a:t>hyperdeformation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hunting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Superdeformation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revisiting</a:t>
            </a:r>
            <a:r>
              <a:rPr lang="fr-FR" sz="1400" dirty="0">
                <a:cs typeface="Arial" panose="020B0604020202020204" pitchFamily="34" charset="0"/>
              </a:rPr>
              <a:t>, A. Korichi et al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C972A7F-1684-A847-81FA-FA94E2152802}"/>
              </a:ext>
            </a:extLst>
          </p:cNvPr>
          <p:cNvSpPr/>
          <p:nvPr/>
        </p:nvSpPr>
        <p:spPr>
          <a:xfrm rot="5400000">
            <a:off x="2375646" y="5495365"/>
            <a:ext cx="488575" cy="605119"/>
          </a:xfrm>
          <a:prstGeom prst="ellipse">
            <a:avLst/>
          </a:prstGeom>
          <a:solidFill>
            <a:srgbClr val="C00000">
              <a:alpha val="42184"/>
            </a:srgbClr>
          </a:solidFill>
          <a:ln w="57150" cmpd="sng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27E51FE-7A34-4747-9269-B9DC6A3B719A}"/>
              </a:ext>
            </a:extLst>
          </p:cNvPr>
          <p:cNvSpPr/>
          <p:nvPr/>
        </p:nvSpPr>
        <p:spPr>
          <a:xfrm rot="5400000">
            <a:off x="3446928" y="4576484"/>
            <a:ext cx="398930" cy="560296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73" name="ZoneTexte 9">
            <a:extLst>
              <a:ext uri="{FF2B5EF4-FFF2-40B4-BE49-F238E27FC236}">
                <a16:creationId xmlns:a16="http://schemas.microsoft.com/office/drawing/2014/main" id="{BBC251CE-FBB6-0A48-A474-6010C8707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8511" y="2624379"/>
            <a:ext cx="371348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70C0"/>
                </a:solidFill>
                <a:latin typeface="Avenir Heavy" charset="0"/>
                <a:cs typeface="Avenir Heavy" charset="0"/>
              </a:rPr>
              <a:t>Shell model &amp; collectivity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D332F3F-A616-274F-A0DB-28C2A28FCD78}"/>
              </a:ext>
            </a:extLst>
          </p:cNvPr>
          <p:cNvSpPr/>
          <p:nvPr/>
        </p:nvSpPr>
        <p:spPr>
          <a:xfrm>
            <a:off x="0" y="5735700"/>
            <a:ext cx="227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the Heavy Fragment survival in Multi Nucleon Transfer reaction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Stefan et al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6C02630-D4C7-2F49-9F9F-55108555C98A}"/>
              </a:ext>
            </a:extLst>
          </p:cNvPr>
          <p:cNvSpPr/>
          <p:nvPr/>
        </p:nvSpPr>
        <p:spPr>
          <a:xfrm rot="5400000">
            <a:off x="5242141" y="3489249"/>
            <a:ext cx="543251" cy="626400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41" y="118196"/>
            <a:ext cx="3429007" cy="73152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512"/>
            <a:ext cx="5283200" cy="27019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0395" y="203386"/>
            <a:ext cx="447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AGATA (2</a:t>
            </a:r>
            <a:r>
              <a:rPr lang="fr-FR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 – GRIT – VAMOS – SPIRAL1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301" y="1250950"/>
            <a:ext cx="6953956" cy="14957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79914" y="845305"/>
            <a:ext cx="2596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2024 – ASC meeting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32" y="3143851"/>
            <a:ext cx="6484547" cy="34778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Next steps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coming back in front of the community </a:t>
            </a:r>
            <a:r>
              <a:rPr lang="en-US" sz="1200" dirty="0" smtClean="0">
                <a:sym typeface="Wingdings" panose="05000000000000000000" pitchFamily="2" charset="2"/>
              </a:rPr>
              <a:t>see </a:t>
            </a:r>
            <a:r>
              <a:rPr lang="en-US" sz="1200" dirty="0" smtClean="0">
                <a:sym typeface="Wingdings" panose="05000000000000000000" pitchFamily="2" charset="2"/>
              </a:rPr>
              <a:t>our presentation in the </a:t>
            </a:r>
            <a:r>
              <a:rPr lang="en-US" sz="1200" dirty="0" smtClean="0">
                <a:sym typeface="Wingdings" panose="05000000000000000000" pitchFamily="2" charset="2"/>
              </a:rPr>
              <a:t>GCM meeting</a:t>
            </a:r>
            <a:endParaRPr lang="en-US" sz="12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2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Preparing a more detailed white book detailing the precise needs in term of detection geometry to constrain the implementation and  SPIRAL1 beams requiring development. </a:t>
            </a:r>
            <a:r>
              <a:rPr lang="en-US" sz="1200" dirty="0" smtClean="0">
                <a:sym typeface="Wingdings" panose="05000000000000000000" pitchFamily="2" charset="2"/>
              </a:rPr>
              <a:t>2</a:t>
            </a:r>
            <a:endParaRPr lang="en-US" sz="12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2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Organizing this new collaboration in term of workload, PBS, milestone and collaboration between the </a:t>
            </a:r>
            <a:r>
              <a:rPr lang="en-US" sz="1200" dirty="0" smtClean="0">
                <a:sym typeface="Wingdings" panose="05000000000000000000" pitchFamily="2" charset="2"/>
              </a:rPr>
              <a:t>partners Host Agreement in progress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Particular focus on the Data Management Plan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2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Already on-going,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CAD design and integration (IJCLab- GANIL)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FEBEE coupling (LPC-Caen, GANIL)-  PACE-FASTER via SMART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DAQ and software (LPC-Caen, </a:t>
            </a:r>
            <a:r>
              <a:rPr lang="en-US" sz="1200" dirty="0" err="1" smtClean="0">
                <a:sym typeface="Wingdings" panose="05000000000000000000" pitchFamily="2" charset="2"/>
              </a:rPr>
              <a:t>IJClab</a:t>
            </a:r>
            <a:r>
              <a:rPr lang="en-US" sz="1200" dirty="0" smtClean="0">
                <a:sym typeface="Wingdings" panose="05000000000000000000" pitchFamily="2" charset="2"/>
              </a:rPr>
              <a:t>, IP2i, GANIL) </a:t>
            </a:r>
            <a:r>
              <a:rPr lang="en-US" sz="1200" dirty="0" smtClean="0">
                <a:sym typeface="Wingdings" panose="05000000000000000000" pitchFamily="2" charset="2"/>
              </a:rPr>
              <a:t>DCOD-FASTER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Analysis </a:t>
            </a:r>
            <a:r>
              <a:rPr lang="en-US" sz="1200" dirty="0" smtClean="0">
                <a:sym typeface="Wingdings" panose="05000000000000000000" pitchFamily="2" charset="2"/>
              </a:rPr>
              <a:t>soft (AGAPRO-</a:t>
            </a:r>
            <a:r>
              <a:rPr lang="en-US" sz="1200" dirty="0" err="1" smtClean="0">
                <a:sym typeface="Wingdings" panose="05000000000000000000" pitchFamily="2" charset="2"/>
              </a:rPr>
              <a:t>NPTool</a:t>
            </a:r>
            <a:r>
              <a:rPr lang="en-US" sz="1200" dirty="0" smtClean="0">
                <a:sym typeface="Wingdings" panose="05000000000000000000" pitchFamily="2" charset="2"/>
              </a:rPr>
              <a:t>-</a:t>
            </a:r>
            <a:r>
              <a:rPr lang="en-US" sz="1200" dirty="0" err="1" smtClean="0">
                <a:sym typeface="Wingdings" panose="05000000000000000000" pitchFamily="2" charset="2"/>
              </a:rPr>
              <a:t>GAna</a:t>
            </a:r>
            <a:r>
              <a:rPr lang="en-US" sz="1200" dirty="0" smtClean="0">
                <a:sym typeface="Wingdings" panose="05000000000000000000" pitchFamily="2" charset="2"/>
              </a:rPr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200" dirty="0" smtClean="0">
              <a:sym typeface="Wingdings" panose="05000000000000000000" pitchFamily="2" charset="2"/>
            </a:endParaRPr>
          </a:p>
          <a:p>
            <a:pPr lvl="3"/>
            <a:r>
              <a:rPr lang="en-US" sz="1600" dirty="0" smtClean="0">
                <a:sym typeface="Wingdings" panose="05000000000000000000" pitchFamily="2" charset="2"/>
              </a:rPr>
              <a:t>++ AGATA and GRIT collaborations, VAMOS Local team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879" y="3147961"/>
            <a:ext cx="5488569" cy="2394342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6040817" y="4021451"/>
            <a:ext cx="890124" cy="323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30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15</a:t>
            </a:fld>
            <a:endParaRPr lang="en-US"/>
          </a:p>
        </p:txBody>
      </p:sp>
      <p:sp>
        <p:nvSpPr>
          <p:cNvPr id="23" name="Ellipse 22"/>
          <p:cNvSpPr/>
          <p:nvPr/>
        </p:nvSpPr>
        <p:spPr>
          <a:xfrm rot="5153421">
            <a:off x="2129057" y="5710030"/>
            <a:ext cx="452984" cy="789834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A7096BA-30D0-1A47-9046-E9888FAD8168}"/>
              </a:ext>
            </a:extLst>
          </p:cNvPr>
          <p:cNvSpPr/>
          <p:nvPr/>
        </p:nvSpPr>
        <p:spPr>
          <a:xfrm rot="5400000">
            <a:off x="2982048" y="5623859"/>
            <a:ext cx="432435" cy="93343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A3F186-6048-9842-8D4E-1BD8C4B5F74E}"/>
              </a:ext>
            </a:extLst>
          </p:cNvPr>
          <p:cNvSpPr/>
          <p:nvPr/>
        </p:nvSpPr>
        <p:spPr>
          <a:xfrm rot="5400000">
            <a:off x="10840006" y="252396"/>
            <a:ext cx="543251" cy="986177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595830-C2BD-1A45-991A-87DAF80DD386}"/>
              </a:ext>
            </a:extLst>
          </p:cNvPr>
          <p:cNvSpPr/>
          <p:nvPr/>
        </p:nvSpPr>
        <p:spPr>
          <a:xfrm rot="5400000">
            <a:off x="3367730" y="5301399"/>
            <a:ext cx="353697" cy="986177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 rot="3023255">
            <a:off x="4026272" y="4158545"/>
            <a:ext cx="320981" cy="811948"/>
          </a:xfrm>
          <a:prstGeom prst="ellipse">
            <a:avLst/>
          </a:prstGeom>
          <a:solidFill>
            <a:srgbClr val="7030A0">
              <a:alpha val="49000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AD7CA95-E53F-6A40-B4C5-7E8350DB73B6}"/>
              </a:ext>
            </a:extLst>
          </p:cNvPr>
          <p:cNvSpPr/>
          <p:nvPr/>
        </p:nvSpPr>
        <p:spPr>
          <a:xfrm rot="5400000">
            <a:off x="3691218" y="4377018"/>
            <a:ext cx="430303" cy="766484"/>
          </a:xfrm>
          <a:prstGeom prst="ellipse">
            <a:avLst/>
          </a:prstGeom>
          <a:solidFill>
            <a:srgbClr val="FFC000">
              <a:alpha val="49000"/>
            </a:srgbClr>
          </a:solidFill>
          <a:ln w="57150" cmpd="sng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0A58BC6-9726-184A-BB36-E8D7485D4B87}"/>
              </a:ext>
            </a:extLst>
          </p:cNvPr>
          <p:cNvSpPr/>
          <p:nvPr/>
        </p:nvSpPr>
        <p:spPr>
          <a:xfrm rot="5400000">
            <a:off x="4107300" y="4535929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60C45BA-E23B-674D-B605-D72533535591}"/>
              </a:ext>
            </a:extLst>
          </p:cNvPr>
          <p:cNvSpPr/>
          <p:nvPr/>
        </p:nvSpPr>
        <p:spPr>
          <a:xfrm rot="5400000">
            <a:off x="3399088" y="5091742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C972A7F-1684-A847-81FA-FA94E2152802}"/>
              </a:ext>
            </a:extLst>
          </p:cNvPr>
          <p:cNvSpPr/>
          <p:nvPr/>
        </p:nvSpPr>
        <p:spPr>
          <a:xfrm rot="5400000">
            <a:off x="2375646" y="5495365"/>
            <a:ext cx="488575" cy="605119"/>
          </a:xfrm>
          <a:prstGeom prst="ellipse">
            <a:avLst/>
          </a:prstGeom>
          <a:solidFill>
            <a:srgbClr val="C00000">
              <a:alpha val="42184"/>
            </a:srgbClr>
          </a:solidFill>
          <a:ln w="57150" cmpd="sng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27E51FE-7A34-4747-9269-B9DC6A3B719A}"/>
              </a:ext>
            </a:extLst>
          </p:cNvPr>
          <p:cNvSpPr/>
          <p:nvPr/>
        </p:nvSpPr>
        <p:spPr>
          <a:xfrm rot="5400000">
            <a:off x="3446928" y="4576484"/>
            <a:ext cx="398930" cy="560296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C952E11-FE2F-6741-AD13-3F2CBEB3EDD1}"/>
              </a:ext>
            </a:extLst>
          </p:cNvPr>
          <p:cNvSpPr txBox="1"/>
          <p:nvPr/>
        </p:nvSpPr>
        <p:spPr>
          <a:xfrm>
            <a:off x="217337" y="161364"/>
            <a:ext cx="7033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Conclusions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physics cases cover wide areas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Resonance and near threshold spectroscopy including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Ab-initio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Nuclear astrophysics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of nuclear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Clustering and pairing in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SHE and hyper-deformation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various experimental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one-nucleon and two-nucleon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charge exchange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surrogate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DSAM +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coulex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or fusion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C0B9294-B083-4248-B422-347DE9BE2A97}"/>
              </a:ext>
            </a:extLst>
          </p:cNvPr>
          <p:cNvSpPr txBox="1"/>
          <p:nvPr/>
        </p:nvSpPr>
        <p:spPr>
          <a:xfrm>
            <a:off x="5859557" y="3762589"/>
            <a:ext cx="6152028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GRIT is covering almost all the requests coupled to AGATA and VAMOS (direct and fusion reaction)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SD and HD if solid angle when AGATA is there, is meaningful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Most of beams requested from SPIRAL1 are already available.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Improvements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the Kr, Ne beams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new beams : </a:t>
            </a:r>
            <a:r>
              <a:rPr lang="en-US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n-US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Zn, 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Co, 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56,57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 target is needed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(ATRACT ANR)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 will be also to increase the beam energy event for the “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nanogan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”-like beams (~8 – 10 MeV/u)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5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4255" y="3228722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Come and </a:t>
            </a:r>
            <a:r>
              <a:rPr lang="fr-FR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fr-FR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fr-FR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43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17</a:t>
            </a:fld>
            <a:endParaRPr lang="en-US"/>
          </a:p>
        </p:txBody>
      </p:sp>
      <p:sp>
        <p:nvSpPr>
          <p:cNvPr id="23" name="Ellipse 22"/>
          <p:cNvSpPr/>
          <p:nvPr/>
        </p:nvSpPr>
        <p:spPr>
          <a:xfrm rot="5153421">
            <a:off x="2129057" y="5710030"/>
            <a:ext cx="452984" cy="789834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A7096BA-30D0-1A47-9046-E9888FAD8168}"/>
              </a:ext>
            </a:extLst>
          </p:cNvPr>
          <p:cNvSpPr/>
          <p:nvPr/>
        </p:nvSpPr>
        <p:spPr>
          <a:xfrm rot="5400000">
            <a:off x="2982048" y="5623859"/>
            <a:ext cx="432435" cy="93343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A3F186-6048-9842-8D4E-1BD8C4B5F74E}"/>
              </a:ext>
            </a:extLst>
          </p:cNvPr>
          <p:cNvSpPr/>
          <p:nvPr/>
        </p:nvSpPr>
        <p:spPr>
          <a:xfrm rot="5400000">
            <a:off x="10840006" y="252396"/>
            <a:ext cx="543251" cy="986177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6" name="ZoneTexte 9">
            <a:extLst>
              <a:ext uri="{FF2B5EF4-FFF2-40B4-BE49-F238E27FC236}">
                <a16:creationId xmlns:a16="http://schemas.microsoft.com/office/drawing/2014/main" id="{12C4987E-49EF-8E4A-85C6-6CE783DD6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8511" y="2646791"/>
            <a:ext cx="371348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70C0"/>
                </a:solidFill>
                <a:latin typeface="Avenir Heavy" charset="0"/>
                <a:cs typeface="Avenir Heavy" charset="0"/>
              </a:rPr>
              <a:t>Shell model &amp; collectivity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595830-C2BD-1A45-991A-87DAF80DD386}"/>
              </a:ext>
            </a:extLst>
          </p:cNvPr>
          <p:cNvSpPr/>
          <p:nvPr/>
        </p:nvSpPr>
        <p:spPr>
          <a:xfrm rot="5400000">
            <a:off x="3367730" y="5301399"/>
            <a:ext cx="353697" cy="986177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0" name="ZoneTexte 16">
            <a:extLst>
              <a:ext uri="{FF2B5EF4-FFF2-40B4-BE49-F238E27FC236}">
                <a16:creationId xmlns:a16="http://schemas.microsoft.com/office/drawing/2014/main" id="{DB28881D-113D-6044-9D20-E0D66712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989" y="4596297"/>
            <a:ext cx="2138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00000"/>
                </a:solidFill>
                <a:latin typeface="Avenir Heavy" charset="0"/>
                <a:cs typeface="Avenir Heavy" charset="0"/>
              </a:rPr>
              <a:t>Unbound nuclei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A6B50AE-FA15-A644-A22F-D966BD093E13}"/>
              </a:ext>
            </a:extLst>
          </p:cNvPr>
          <p:cNvSpPr/>
          <p:nvPr/>
        </p:nvSpPr>
        <p:spPr>
          <a:xfrm rot="5400000">
            <a:off x="5513292" y="2891117"/>
            <a:ext cx="632012" cy="60511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E200DC-7DDD-6143-BF68-A350E9DBAEFF}"/>
              </a:ext>
            </a:extLst>
          </p:cNvPr>
          <p:cNvSpPr/>
          <p:nvPr/>
        </p:nvSpPr>
        <p:spPr>
          <a:xfrm>
            <a:off x="8310439" y="2950499"/>
            <a:ext cx="3195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Ab-Initio test </a:t>
            </a:r>
            <a:r>
              <a:rPr lang="en-US" sz="1400" baseline="30000" dirty="0">
                <a:cs typeface="Arial" panose="020B0604020202020204" pitchFamily="34" charset="0"/>
              </a:rPr>
              <a:t>23</a:t>
            </a:r>
            <a:r>
              <a:rPr lang="en-US" sz="1400" dirty="0">
                <a:cs typeface="Arial" panose="020B0604020202020204" pitchFamily="34" charset="0"/>
              </a:rPr>
              <a:t>Ne(</a:t>
            </a:r>
            <a:r>
              <a:rPr lang="en-US" sz="1400" dirty="0" err="1">
                <a:cs typeface="Arial" panose="020B0604020202020204" pitchFamily="34" charset="0"/>
              </a:rPr>
              <a:t>d,p</a:t>
            </a:r>
            <a:r>
              <a:rPr lang="en-US" sz="1400" dirty="0">
                <a:cs typeface="Arial" panose="020B0604020202020204" pitchFamily="34" charset="0"/>
              </a:rPr>
              <a:t>)</a:t>
            </a:r>
            <a:r>
              <a:rPr lang="en-US" sz="1400" baseline="30000" dirty="0">
                <a:cs typeface="Arial" panose="020B0604020202020204" pitchFamily="34" charset="0"/>
              </a:rPr>
              <a:t>24</a:t>
            </a:r>
            <a:r>
              <a:rPr lang="en-US" sz="1400" dirty="0">
                <a:cs typeface="Arial" panose="020B0604020202020204" pitchFamily="34" charset="0"/>
              </a:rPr>
              <a:t>Ne by DSAM on the 2</a:t>
            </a:r>
            <a:r>
              <a:rPr lang="en-US" sz="1400" baseline="30000" dirty="0">
                <a:cs typeface="Arial" panose="020B0604020202020204" pitchFamily="34" charset="0"/>
              </a:rPr>
              <a:t>+</a:t>
            </a:r>
            <a:r>
              <a:rPr lang="en-US" sz="1400" baseline="-25000" dirty="0">
                <a:cs typeface="Arial" panose="020B0604020202020204" pitchFamily="34" charset="0"/>
              </a:rPr>
              <a:t>2, </a:t>
            </a:r>
            <a:r>
              <a:rPr lang="en-US" sz="1400" dirty="0">
                <a:cs typeface="Arial" panose="020B0604020202020204" pitchFamily="34" charset="0"/>
              </a:rPr>
              <a:t>E. Clément et al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BE6DD624-BEB8-7E47-A27E-54C3D1E89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49"/>
          <a:stretch/>
        </p:blipFill>
        <p:spPr>
          <a:xfrm>
            <a:off x="430306" y="3204461"/>
            <a:ext cx="681172" cy="92378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F8EC61D-3BE2-E24D-AA98-B75472CAECA4}"/>
              </a:ext>
            </a:extLst>
          </p:cNvPr>
          <p:cNvSpPr/>
          <p:nvPr/>
        </p:nvSpPr>
        <p:spPr>
          <a:xfrm>
            <a:off x="8309240" y="3456355"/>
            <a:ext cx="2673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Coulomb excitation of </a:t>
            </a:r>
            <a:r>
              <a:rPr lang="en-US" sz="1400" baseline="30000" dirty="0">
                <a:cs typeface="Arial" panose="020B0604020202020204" pitchFamily="34" charset="0"/>
              </a:rPr>
              <a:t>44</a:t>
            </a:r>
            <a:r>
              <a:rPr lang="en-US" sz="1400" dirty="0">
                <a:cs typeface="Arial" panose="020B0604020202020204" pitchFamily="34" charset="0"/>
              </a:rPr>
              <a:t>Ti and </a:t>
            </a:r>
            <a:r>
              <a:rPr lang="en-US" sz="1400" baseline="30000" dirty="0">
                <a:cs typeface="Arial" panose="020B0604020202020204" pitchFamily="34" charset="0"/>
              </a:rPr>
              <a:t>62</a:t>
            </a:r>
            <a:r>
              <a:rPr lang="en-US" sz="1400" dirty="0">
                <a:cs typeface="Arial" panose="020B0604020202020204" pitchFamily="34" charset="0"/>
              </a:rPr>
              <a:t>Zn, K. </a:t>
            </a:r>
            <a:r>
              <a:rPr lang="fr-FR" sz="1400" dirty="0">
                <a:cs typeface="Arial" panose="020B0604020202020204" pitchFamily="34" charset="0"/>
              </a:rPr>
              <a:t>Hadynska-Klek et al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5FEBBD-CF24-E746-BD26-6982F0F0DCB3}"/>
              </a:ext>
            </a:extLst>
          </p:cNvPr>
          <p:cNvSpPr/>
          <p:nvPr/>
        </p:nvSpPr>
        <p:spPr>
          <a:xfrm>
            <a:off x="8283217" y="3989078"/>
            <a:ext cx="31763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Can AGATA extract an average lifetime 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of multiple states? S. Ota et 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Overview of the perspectives with AGATA-GRIT-VAMOS @GANIL-Spiral1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0ACE417-8435-9340-94B9-4D53C4875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1371"/>
          <a:stretch/>
        </p:blipFill>
        <p:spPr bwMode="auto">
          <a:xfrm>
            <a:off x="3543587" y="551329"/>
            <a:ext cx="1362453" cy="12012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New finding helps further understanding of X-ray bursts">
            <a:extLst>
              <a:ext uri="{FF2B5EF4-FFF2-40B4-BE49-F238E27FC236}">
                <a16:creationId xmlns:a16="http://schemas.microsoft.com/office/drawing/2014/main" id="{C05E5063-6F5A-994E-96A6-B0EB05D83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5"/>
          <a:stretch/>
        </p:blipFill>
        <p:spPr bwMode="auto">
          <a:xfrm>
            <a:off x="4869929" y="678808"/>
            <a:ext cx="1234228" cy="12441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16">
            <a:extLst>
              <a:ext uri="{FF2B5EF4-FFF2-40B4-BE49-F238E27FC236}">
                <a16:creationId xmlns:a16="http://schemas.microsoft.com/office/drawing/2014/main" id="{2D70FAFB-022E-FF42-90FC-73CB183F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143"/>
            <a:ext cx="3591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30A0"/>
                </a:solidFill>
                <a:latin typeface="Avenir Heavy" charset="0"/>
                <a:cs typeface="Avenir Heavy" charset="0"/>
              </a:rPr>
              <a:t>(New) clustering and pairing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AC4E927-05E6-2743-95E5-A100486B85AA}"/>
              </a:ext>
            </a:extLst>
          </p:cNvPr>
          <p:cNvSpPr txBox="1"/>
          <p:nvPr/>
        </p:nvSpPr>
        <p:spPr>
          <a:xfrm>
            <a:off x="1475815" y="2117475"/>
            <a:ext cx="461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Probing mixed-spin np pairing in the super-collective Z~60 and A~130 region, J. </a:t>
            </a:r>
            <a:r>
              <a:rPr lang="en-US" sz="1400" dirty="0" err="1">
                <a:cs typeface="Arial" panose="020B0604020202020204" pitchFamily="34" charset="0"/>
              </a:rPr>
              <a:t>Dudouet</a:t>
            </a:r>
            <a:r>
              <a:rPr lang="en-US" sz="1400" dirty="0">
                <a:cs typeface="Arial" panose="020B0604020202020204" pitchFamily="34" charset="0"/>
              </a:rPr>
              <a:t> et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AE6903E-9E68-9B43-8545-E686003A4B49}"/>
              </a:ext>
            </a:extLst>
          </p:cNvPr>
          <p:cNvSpPr txBox="1"/>
          <p:nvPr/>
        </p:nvSpPr>
        <p:spPr>
          <a:xfrm>
            <a:off x="117662" y="934136"/>
            <a:ext cx="323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Studying X-ray Bursts with the AGATA-GRIT-VAMOS Setup </a:t>
            </a:r>
            <a:r>
              <a:rPr lang="fr-FR" sz="1400" dirty="0">
                <a:cs typeface="Arial" panose="020B0604020202020204" pitchFamily="34" charset="0"/>
              </a:rPr>
              <a:t>G. </a:t>
            </a:r>
            <a:r>
              <a:rPr lang="fr-FR" sz="1400" dirty="0" err="1">
                <a:cs typeface="Arial" panose="020B0604020202020204" pitchFamily="34" charset="0"/>
              </a:rPr>
              <a:t>Lotay</a:t>
            </a:r>
            <a:r>
              <a:rPr lang="fr-FR" sz="1400" dirty="0">
                <a:cs typeface="Arial" panose="020B0604020202020204" pitchFamily="34" charset="0"/>
              </a:rPr>
              <a:t> et al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297284-F294-544A-9468-48D8ACCFAF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-1" r="-9434" b="-1796"/>
          <a:stretch/>
        </p:blipFill>
        <p:spPr>
          <a:xfrm>
            <a:off x="0" y="2025820"/>
            <a:ext cx="1665455" cy="152420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3023255">
            <a:off x="4026272" y="4158545"/>
            <a:ext cx="320981" cy="811948"/>
          </a:xfrm>
          <a:prstGeom prst="ellipse">
            <a:avLst/>
          </a:prstGeom>
          <a:solidFill>
            <a:srgbClr val="7030A0">
              <a:alpha val="49000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AD7CA95-E53F-6A40-B4C5-7E8350DB73B6}"/>
              </a:ext>
            </a:extLst>
          </p:cNvPr>
          <p:cNvSpPr/>
          <p:nvPr/>
        </p:nvSpPr>
        <p:spPr>
          <a:xfrm rot="5400000">
            <a:off x="3691218" y="4377018"/>
            <a:ext cx="430303" cy="766484"/>
          </a:xfrm>
          <a:prstGeom prst="ellipse">
            <a:avLst/>
          </a:prstGeom>
          <a:solidFill>
            <a:srgbClr val="FFC000">
              <a:alpha val="49000"/>
            </a:srgbClr>
          </a:solidFill>
          <a:ln w="57150" cmpd="sng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0A58BC6-9726-184A-BB36-E8D7485D4B87}"/>
              </a:ext>
            </a:extLst>
          </p:cNvPr>
          <p:cNvSpPr/>
          <p:nvPr/>
        </p:nvSpPr>
        <p:spPr>
          <a:xfrm rot="5400000">
            <a:off x="4107300" y="4535929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0D5875D-BDF0-8F46-950B-E9574203911E}"/>
              </a:ext>
            </a:extLst>
          </p:cNvPr>
          <p:cNvSpPr txBox="1"/>
          <p:nvPr/>
        </p:nvSpPr>
        <p:spPr>
          <a:xfrm>
            <a:off x="1475816" y="2584093"/>
            <a:ext cx="353993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Neutron-proton pairs in the self-conjugate nuclei (</a:t>
            </a:r>
            <a:r>
              <a:rPr lang="en-US" sz="1400" dirty="0" err="1">
                <a:cs typeface="Arial" panose="020B0604020202020204" pitchFamily="34" charset="0"/>
              </a:rPr>
              <a:t>Ti,Ni</a:t>
            </a:r>
            <a:r>
              <a:rPr lang="en-US" sz="1400" dirty="0">
                <a:cs typeface="Arial" panose="020B0604020202020204" pitchFamily="34" charset="0"/>
              </a:rPr>
              <a:t>) of the </a:t>
            </a:r>
            <a:r>
              <a:rPr lang="en-US" sz="1400" i="1" dirty="0" err="1">
                <a:cs typeface="Arial" panose="020B0604020202020204" pitchFamily="34" charset="0"/>
              </a:rPr>
              <a:t>fp</a:t>
            </a:r>
            <a:r>
              <a:rPr lang="en-US" sz="1400" dirty="0">
                <a:cs typeface="Arial" panose="020B0604020202020204" pitchFamily="34" charset="0"/>
              </a:rPr>
              <a:t>-shell through two-nucleon transfer, </a:t>
            </a:r>
            <a:r>
              <a:rPr lang="fr-FR" sz="1400" dirty="0">
                <a:cs typeface="Arial" panose="020B0604020202020204" pitchFamily="34" charset="0"/>
              </a:rPr>
              <a:t>M. </a:t>
            </a:r>
            <a:r>
              <a:rPr lang="fr-FR" sz="1400" dirty="0" err="1">
                <a:cs typeface="Arial" panose="020B0604020202020204" pitchFamily="34" charset="0"/>
              </a:rPr>
              <a:t>Assié</a:t>
            </a:r>
            <a:r>
              <a:rPr lang="fr-FR" sz="1400" dirty="0">
                <a:cs typeface="Arial" panose="020B0604020202020204" pitchFamily="34" charset="0"/>
              </a:rPr>
              <a:t>, et al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fr-FR" sz="1400" dirty="0" err="1">
                <a:cs typeface="Arial" panose="020B0604020202020204" pitchFamily="34" charset="0"/>
              </a:rPr>
              <a:t>Clustering</a:t>
            </a:r>
            <a:r>
              <a:rPr lang="fr-FR" sz="1400" dirty="0">
                <a:cs typeface="Arial" panose="020B0604020202020204" pitchFamily="34" charset="0"/>
              </a:rPr>
              <a:t> in medium-mass proton-</a:t>
            </a:r>
            <a:r>
              <a:rPr lang="fr-FR" sz="1400" dirty="0" err="1">
                <a:cs typeface="Arial" panose="020B0604020202020204" pitchFamily="34" charset="0"/>
              </a:rPr>
              <a:t>rich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nuclei</a:t>
            </a:r>
            <a:r>
              <a:rPr lang="fr-FR" sz="1400" dirty="0">
                <a:cs typeface="Arial" panose="020B0604020202020204" pitchFamily="34" charset="0"/>
              </a:rPr>
              <a:t> (Ar) </a:t>
            </a:r>
            <a:r>
              <a:rPr lang="fr-FR" sz="1400" dirty="0" err="1">
                <a:cs typeface="Arial" panose="020B0604020202020204" pitchFamily="34" charset="0"/>
              </a:rPr>
              <a:t>studied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through</a:t>
            </a:r>
            <a:r>
              <a:rPr lang="fr-FR" sz="1400" dirty="0">
                <a:cs typeface="Arial" panose="020B0604020202020204" pitchFamily="34" charset="0"/>
              </a:rPr>
              <a:t> Li-</a:t>
            </a:r>
            <a:r>
              <a:rPr lang="fr-FR" sz="1400" dirty="0" err="1">
                <a:cs typeface="Arial" panose="020B0604020202020204" pitchFamily="34" charset="0"/>
              </a:rPr>
              <a:t>induced</a:t>
            </a:r>
            <a:r>
              <a:rPr lang="fr-FR" sz="1400" dirty="0">
                <a:cs typeface="Arial" panose="020B0604020202020204" pitchFamily="34" charset="0"/>
              </a:rPr>
              <a:t> stripping </a:t>
            </a:r>
            <a:r>
              <a:rPr lang="fr-FR" sz="1400" dirty="0" err="1">
                <a:cs typeface="Arial" panose="020B0604020202020204" pitchFamily="34" charset="0"/>
              </a:rPr>
              <a:t>reactions</a:t>
            </a:r>
            <a:r>
              <a:rPr lang="fr-FR" sz="1400" dirty="0">
                <a:cs typeface="Arial" panose="020B0604020202020204" pitchFamily="34" charset="0"/>
              </a:rPr>
              <a:t>, D. </a:t>
            </a:r>
            <a:r>
              <a:rPr lang="fr-FR" sz="1400" dirty="0" err="1">
                <a:cs typeface="Arial" panose="020B0604020202020204" pitchFamily="34" charset="0"/>
              </a:rPr>
              <a:t>Beaumel</a:t>
            </a:r>
            <a:r>
              <a:rPr lang="fr-FR" sz="1400" dirty="0">
                <a:cs typeface="Arial" panose="020B0604020202020204" pitchFamily="34" charset="0"/>
              </a:rPr>
              <a:t> et al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AE7A7C3-7A2E-3E49-8215-B098E1B66262}"/>
              </a:ext>
            </a:extLst>
          </p:cNvPr>
          <p:cNvSpPr txBox="1"/>
          <p:nvPr/>
        </p:nvSpPr>
        <p:spPr>
          <a:xfrm>
            <a:off x="6010835" y="4870093"/>
            <a:ext cx="4849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Spectroscopic prospects for </a:t>
            </a:r>
            <a:r>
              <a:rPr lang="en-US" sz="1400" baseline="30000" dirty="0">
                <a:cs typeface="Arial" panose="020B0604020202020204" pitchFamily="34" charset="0"/>
              </a:rPr>
              <a:t>19</a:t>
            </a:r>
            <a:r>
              <a:rPr lang="en-US" sz="1400" dirty="0">
                <a:cs typeface="Arial" panose="020B0604020202020204" pitchFamily="34" charset="0"/>
              </a:rPr>
              <a:t>Ne above </a:t>
            </a:r>
            <a:r>
              <a:rPr lang="fr-FR" sz="1400" dirty="0">
                <a:cs typeface="Arial" panose="020B0604020202020204" pitchFamily="34" charset="0"/>
              </a:rPr>
              <a:t>the a-</a:t>
            </a:r>
            <a:r>
              <a:rPr lang="fr-FR" sz="1400" dirty="0" err="1">
                <a:cs typeface="Arial" panose="020B0604020202020204" pitchFamily="34" charset="0"/>
              </a:rPr>
              <a:t>particle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threshold</a:t>
            </a:r>
            <a:r>
              <a:rPr lang="fr-FR" sz="1400" dirty="0">
                <a:cs typeface="Arial" panose="020B0604020202020204" pitchFamily="34" charset="0"/>
              </a:rPr>
              <a:t>, F. De Oliveira </a:t>
            </a:r>
            <a:r>
              <a:rPr lang="fr-FR" sz="1400" i="1" dirty="0">
                <a:cs typeface="Arial" panose="020B0604020202020204" pitchFamily="34" charset="0"/>
              </a:rPr>
              <a:t>et al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54F31F8-645A-4E47-AEDB-A50701FA78CF}"/>
              </a:ext>
            </a:extLst>
          </p:cNvPr>
          <p:cNvSpPr txBox="1"/>
          <p:nvPr/>
        </p:nvSpPr>
        <p:spPr>
          <a:xfrm>
            <a:off x="6010836" y="5317876"/>
            <a:ext cx="57687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Spectroscopy of unbound states in light nuclei. I Stefan et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Spectroscopy of proton-rich nuclei using 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charge-exchange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reactions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and proton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adding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with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fr-FR" sz="1400" baseline="3000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He 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target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, B. Fernandez-</a:t>
            </a:r>
            <a:r>
              <a:rPr lang="fr-FR" sz="1400" dirty="0" err="1">
                <a:solidFill>
                  <a:prstClr val="black"/>
                </a:solidFill>
                <a:cs typeface="Arial" panose="020B0604020202020204" pitchFamily="34" charset="0"/>
              </a:rPr>
              <a:t>Dominguez</a:t>
            </a: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 et al., </a:t>
            </a:r>
          </a:p>
          <a:p>
            <a:pPr lvl="0"/>
            <a:endParaRPr lang="fr-FR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60C45BA-E23B-674D-B605-D72533535591}"/>
              </a:ext>
            </a:extLst>
          </p:cNvPr>
          <p:cNvSpPr/>
          <p:nvPr/>
        </p:nvSpPr>
        <p:spPr>
          <a:xfrm rot="5400000">
            <a:off x="3399088" y="5091742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0734" name="ZoneTexte 6"/>
          <p:cNvSpPr txBox="1">
            <a:spLocks noChangeArrowheads="1"/>
          </p:cNvSpPr>
          <p:nvPr/>
        </p:nvSpPr>
        <p:spPr bwMode="auto">
          <a:xfrm>
            <a:off x="0" y="4476470"/>
            <a:ext cx="23874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8F00"/>
                </a:solidFill>
                <a:latin typeface="Avenir Heavy" charset="0"/>
                <a:cs typeface="Avenir Heavy" charset="0"/>
              </a:rPr>
              <a:t>Hyper-Deformation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9673A5D-A158-3A44-88E0-93B132F58B7B}"/>
              </a:ext>
            </a:extLst>
          </p:cNvPr>
          <p:cNvSpPr/>
          <p:nvPr/>
        </p:nvSpPr>
        <p:spPr>
          <a:xfrm>
            <a:off x="0" y="4829246"/>
            <a:ext cx="352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Attacking the quasi-continuum &amp; the entry distribution </a:t>
            </a:r>
            <a:r>
              <a:rPr lang="fr-FR" sz="1400" dirty="0" err="1">
                <a:cs typeface="Arial" panose="020B0604020202020204" pitchFamily="34" charset="0"/>
              </a:rPr>
              <a:t>with</a:t>
            </a:r>
            <a:r>
              <a:rPr lang="fr-FR" sz="1400" dirty="0">
                <a:cs typeface="Arial" panose="020B0604020202020204" pitchFamily="34" charset="0"/>
              </a:rPr>
              <a:t> AGATA </a:t>
            </a:r>
            <a:r>
              <a:rPr lang="fr-FR" sz="1400" dirty="0" err="1">
                <a:cs typeface="Arial" panose="020B0604020202020204" pitchFamily="34" charset="0"/>
              </a:rPr>
              <a:t>hyperdeformation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hunting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Superdeformation</a:t>
            </a: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err="1">
                <a:cs typeface="Arial" panose="020B0604020202020204" pitchFamily="34" charset="0"/>
              </a:rPr>
              <a:t>revisiting</a:t>
            </a:r>
            <a:r>
              <a:rPr lang="fr-FR" sz="1400" dirty="0">
                <a:cs typeface="Arial" panose="020B0604020202020204" pitchFamily="34" charset="0"/>
              </a:rPr>
              <a:t>, A. Korichi et al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C972A7F-1684-A847-81FA-FA94E2152802}"/>
              </a:ext>
            </a:extLst>
          </p:cNvPr>
          <p:cNvSpPr/>
          <p:nvPr/>
        </p:nvSpPr>
        <p:spPr>
          <a:xfrm rot="5400000">
            <a:off x="2375646" y="5495365"/>
            <a:ext cx="488575" cy="605119"/>
          </a:xfrm>
          <a:prstGeom prst="ellipse">
            <a:avLst/>
          </a:prstGeom>
          <a:solidFill>
            <a:srgbClr val="C00000">
              <a:alpha val="42184"/>
            </a:srgbClr>
          </a:solidFill>
          <a:ln w="57150" cmpd="sng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27E51FE-7A34-4747-9269-B9DC6A3B719A}"/>
              </a:ext>
            </a:extLst>
          </p:cNvPr>
          <p:cNvSpPr/>
          <p:nvPr/>
        </p:nvSpPr>
        <p:spPr>
          <a:xfrm rot="5400000">
            <a:off x="3446928" y="4576484"/>
            <a:ext cx="398930" cy="560296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E68A55-2719-234D-A685-EBB70F99CA4D}"/>
              </a:ext>
            </a:extLst>
          </p:cNvPr>
          <p:cNvSpPr/>
          <p:nvPr/>
        </p:nvSpPr>
        <p:spPr>
          <a:xfrm>
            <a:off x="430306" y="900953"/>
            <a:ext cx="2931459" cy="5782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105C23-2C0F-BE4C-BACC-1F420DB8981A}"/>
              </a:ext>
            </a:extLst>
          </p:cNvPr>
          <p:cNvSpPr/>
          <p:nvPr/>
        </p:nvSpPr>
        <p:spPr>
          <a:xfrm>
            <a:off x="1806389" y="2061882"/>
            <a:ext cx="3895164" cy="5782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0E8E6C-079C-F243-BB95-8EC58716E2DF}"/>
              </a:ext>
            </a:extLst>
          </p:cNvPr>
          <p:cNvSpPr/>
          <p:nvPr/>
        </p:nvSpPr>
        <p:spPr>
          <a:xfrm>
            <a:off x="1788459" y="3249705"/>
            <a:ext cx="3025588" cy="7306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B3D288-6AB0-4F49-84F9-282933E88D85}"/>
              </a:ext>
            </a:extLst>
          </p:cNvPr>
          <p:cNvSpPr/>
          <p:nvPr/>
        </p:nvSpPr>
        <p:spPr>
          <a:xfrm>
            <a:off x="6333565" y="5593975"/>
            <a:ext cx="5432611" cy="4437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FD24CD-55BD-F94A-868F-7D26FDDCF1DD}"/>
              </a:ext>
            </a:extLst>
          </p:cNvPr>
          <p:cNvSpPr/>
          <p:nvPr/>
        </p:nvSpPr>
        <p:spPr>
          <a:xfrm>
            <a:off x="8538882" y="2989728"/>
            <a:ext cx="2931460" cy="4661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0007C-8303-AA42-B8D6-A711AD7E9AB8}"/>
              </a:ext>
            </a:extLst>
          </p:cNvPr>
          <p:cNvSpPr/>
          <p:nvPr/>
        </p:nvSpPr>
        <p:spPr>
          <a:xfrm>
            <a:off x="4289611" y="6347012"/>
            <a:ext cx="753035" cy="37651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2D7ABB-16DE-EC44-8EFE-C6EDB371CAFB}"/>
              </a:ext>
            </a:extLst>
          </p:cNvPr>
          <p:cNvSpPr txBox="1"/>
          <p:nvPr/>
        </p:nvSpPr>
        <p:spPr>
          <a:xfrm>
            <a:off x="5082987" y="6360459"/>
            <a:ext cx="1237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Selected</a:t>
            </a:r>
            <a:r>
              <a:rPr lang="fr-FR" sz="1400" dirty="0"/>
              <a:t> cases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2D309A-3931-A940-A013-F464931316C7}"/>
              </a:ext>
            </a:extLst>
          </p:cNvPr>
          <p:cNvSpPr/>
          <p:nvPr/>
        </p:nvSpPr>
        <p:spPr>
          <a:xfrm>
            <a:off x="0" y="5735700"/>
            <a:ext cx="227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the Heavy Fragment survival in Multi Nucleon Transfer reaction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Stefan et al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EC5BB8A-C54B-774E-A389-2E3B5BDAA255}"/>
              </a:ext>
            </a:extLst>
          </p:cNvPr>
          <p:cNvSpPr/>
          <p:nvPr/>
        </p:nvSpPr>
        <p:spPr>
          <a:xfrm rot="5400000">
            <a:off x="5242141" y="3489249"/>
            <a:ext cx="543251" cy="626400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60" name="ZoneTexte 16">
            <a:extLst>
              <a:ext uri="{FF2B5EF4-FFF2-40B4-BE49-F238E27FC236}">
                <a16:creationId xmlns:a16="http://schemas.microsoft.com/office/drawing/2014/main" id="{C15E6878-74A3-6E43-89DF-E1D53B3F9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994"/>
            <a:ext cx="2647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EFB600"/>
                </a:solidFill>
                <a:latin typeface="Avenir Heavy" charset="0"/>
                <a:cs typeface="Avenir Heavy" charset="0"/>
              </a:rPr>
              <a:t>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637746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18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Nuclear astrophysics @ AGATA-GRIT-VAMOS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0ACE417-8435-9340-94B9-4D53C4875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1371"/>
          <a:stretch/>
        </p:blipFill>
        <p:spPr bwMode="auto">
          <a:xfrm>
            <a:off x="4296623" y="0"/>
            <a:ext cx="1362453" cy="12012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New finding helps further understanding of X-ray bursts">
            <a:extLst>
              <a:ext uri="{FF2B5EF4-FFF2-40B4-BE49-F238E27FC236}">
                <a16:creationId xmlns:a16="http://schemas.microsoft.com/office/drawing/2014/main" id="{C05E5063-6F5A-994E-96A6-B0EB05D83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5"/>
          <a:stretch/>
        </p:blipFill>
        <p:spPr bwMode="auto">
          <a:xfrm>
            <a:off x="5649859" y="248503"/>
            <a:ext cx="1234228" cy="12441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AE6903E-9E68-9B43-8545-E686003A4B49}"/>
              </a:ext>
            </a:extLst>
          </p:cNvPr>
          <p:cNvSpPr txBox="1"/>
          <p:nvPr/>
        </p:nvSpPr>
        <p:spPr>
          <a:xfrm>
            <a:off x="158003" y="611407"/>
            <a:ext cx="3687856" cy="58477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Studying X-ray Bursts with the AGATA-GRIT-VAMOS set-up,  </a:t>
            </a:r>
            <a:r>
              <a:rPr lang="fr-FR" sz="1600" dirty="0">
                <a:cs typeface="Arial" panose="020B0604020202020204" pitchFamily="34" charset="0"/>
              </a:rPr>
              <a:t>G. </a:t>
            </a:r>
            <a:r>
              <a:rPr lang="fr-FR" sz="1600" dirty="0" err="1">
                <a:cs typeface="Arial" panose="020B0604020202020204" pitchFamily="34" charset="0"/>
              </a:rPr>
              <a:t>Lotay</a:t>
            </a:r>
            <a:r>
              <a:rPr lang="fr-FR" sz="1600" dirty="0">
                <a:cs typeface="Arial" panose="020B0604020202020204" pitchFamily="34" charset="0"/>
              </a:rPr>
              <a:t> et al 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AD7CA95-E53F-6A40-B4C5-7E8350DB73B6}"/>
              </a:ext>
            </a:extLst>
          </p:cNvPr>
          <p:cNvSpPr/>
          <p:nvPr/>
        </p:nvSpPr>
        <p:spPr>
          <a:xfrm rot="5400000">
            <a:off x="3691218" y="4377018"/>
            <a:ext cx="430303" cy="766484"/>
          </a:xfrm>
          <a:prstGeom prst="ellipse">
            <a:avLst/>
          </a:prstGeom>
          <a:solidFill>
            <a:srgbClr val="FFC000">
              <a:alpha val="49000"/>
            </a:srgbClr>
          </a:solidFill>
          <a:ln w="57150" cmpd="sng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16">
            <a:extLst>
              <a:ext uri="{FF2B5EF4-FFF2-40B4-BE49-F238E27FC236}">
                <a16:creationId xmlns:a16="http://schemas.microsoft.com/office/drawing/2014/main" id="{FED25E6F-514B-F74D-B3F4-68C901C5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0" y="1623226"/>
            <a:ext cx="47106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Type I X-ray bursts</a:t>
            </a:r>
          </a:p>
          <a:p>
            <a:pPr eaLnBrk="1" hangingPunct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. Sensitive study --&gt; few tens of reactions play an important role</a:t>
            </a:r>
          </a:p>
          <a:p>
            <a:pPr eaLnBrk="1" hangingPunct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➟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(α,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p) process: (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p)(p,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 to A&lt;60</a:t>
            </a:r>
          </a:p>
          <a:p>
            <a:pPr eaLnBrk="1" hangingPunct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➟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-process: (p,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reactions &amp;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β+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83B63D0-F76D-CC4B-82BE-7BF0513CDCDE}"/>
              </a:ext>
            </a:extLst>
          </p:cNvPr>
          <p:cNvSpPr txBox="1"/>
          <p:nvPr/>
        </p:nvSpPr>
        <p:spPr>
          <a:xfrm>
            <a:off x="-841974" y="3259248"/>
            <a:ext cx="4997115" cy="15542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28725" lvl="2" indent="-28575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fr-FR" dirty="0" err="1">
                <a:solidFill>
                  <a:srgbClr val="000007"/>
                </a:solidFill>
                <a:cs typeface="Calibri" panose="020F0502020204030204" pitchFamily="34" charset="0"/>
              </a:rPr>
              <a:t>Probing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 the </a:t>
            </a:r>
            <a:r>
              <a:rPr lang="fr-FR" baseline="30000" dirty="0">
                <a:solidFill>
                  <a:srgbClr val="000007"/>
                </a:solidFill>
                <a:cs typeface="Calibri" panose="020F0502020204030204" pitchFamily="34" charset="0"/>
              </a:rPr>
              <a:t>56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Ni </a:t>
            </a:r>
            <a:r>
              <a:rPr lang="fr-FR" dirty="0" err="1">
                <a:solidFill>
                  <a:srgbClr val="000007"/>
                </a:solidFill>
                <a:cs typeface="Calibri" panose="020F0502020204030204" pitchFamily="34" charset="0"/>
              </a:rPr>
              <a:t>waiting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 point via </a:t>
            </a:r>
            <a:r>
              <a:rPr lang="fr-FR" baseline="30000" dirty="0">
                <a:solidFill>
                  <a:srgbClr val="7030A0"/>
                </a:solidFill>
                <a:cs typeface="Calibri" panose="020F0502020204030204" pitchFamily="34" charset="0"/>
              </a:rPr>
              <a:t>55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Co(</a:t>
            </a:r>
            <a:r>
              <a:rPr lang="fr-FR" i="1" dirty="0" err="1">
                <a:solidFill>
                  <a:srgbClr val="7030A0"/>
                </a:solidFill>
                <a:cs typeface="Calibri" panose="020F0502020204030204" pitchFamily="34" charset="0"/>
              </a:rPr>
              <a:t>d,p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) 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and </a:t>
            </a:r>
            <a:r>
              <a:rPr lang="fr-FR" baseline="30000" dirty="0">
                <a:solidFill>
                  <a:srgbClr val="7030A0"/>
                </a:solidFill>
                <a:cs typeface="Calibri" panose="020F0502020204030204" pitchFamily="34" charset="0"/>
              </a:rPr>
              <a:t>57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Ni(</a:t>
            </a:r>
            <a:r>
              <a:rPr lang="fr-FR" i="1" dirty="0" err="1">
                <a:solidFill>
                  <a:srgbClr val="7030A0"/>
                </a:solidFill>
                <a:cs typeface="Calibri" panose="020F0502020204030204" pitchFamily="34" charset="0"/>
              </a:rPr>
              <a:t>d,p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)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7"/>
                </a:solidFill>
                <a:cs typeface="Calibri" panose="020F0502020204030204" pitchFamily="34" charset="0"/>
              </a:rPr>
              <a:t>transfer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 (</a:t>
            </a:r>
            <a:r>
              <a:rPr lang="fr-FR" dirty="0" err="1">
                <a:solidFill>
                  <a:srgbClr val="000007"/>
                </a:solidFill>
                <a:cs typeface="Calibri" panose="020F0502020204030204" pitchFamily="34" charset="0"/>
              </a:rPr>
              <a:t>mirror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7"/>
                </a:solidFill>
                <a:cs typeface="Calibri" panose="020F0502020204030204" pitchFamily="34" charset="0"/>
              </a:rPr>
              <a:t>reactions</a:t>
            </a:r>
            <a:r>
              <a:rPr lang="fr-FR" dirty="0">
                <a:solidFill>
                  <a:srgbClr val="000007"/>
                </a:solidFill>
                <a:cs typeface="Calibri" panose="020F0502020204030204" pitchFamily="34" charset="0"/>
              </a:rPr>
              <a:t>)  </a:t>
            </a:r>
          </a:p>
          <a:p>
            <a:pPr marL="1328725" lvl="2" indent="-285750" eaLnBrk="1" fontAlgn="auto" hangingPunct="1">
              <a:spcBef>
                <a:spcPts val="600"/>
              </a:spcBef>
              <a:spcAft>
                <a:spcPts val="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fr-FR" dirty="0" err="1">
                <a:cs typeface="Calibri" panose="020F0502020204030204" pitchFamily="34" charset="0"/>
              </a:rPr>
              <a:t>Determination</a:t>
            </a:r>
            <a:r>
              <a:rPr lang="fr-FR" dirty="0">
                <a:cs typeface="Calibri" panose="020F0502020204030204" pitchFamily="34" charset="0"/>
              </a:rPr>
              <a:t> of </a:t>
            </a:r>
            <a:r>
              <a:rPr lang="fr-FR" dirty="0" err="1">
                <a:cs typeface="Calibri" panose="020F0502020204030204" pitchFamily="34" charset="0"/>
              </a:rPr>
              <a:t>reaction</a:t>
            </a:r>
            <a:r>
              <a:rPr lang="fr-FR" dirty="0">
                <a:cs typeface="Calibri" panose="020F0502020204030204" pitchFamily="34" charset="0"/>
              </a:rPr>
              <a:t> rate for </a:t>
            </a:r>
            <a:r>
              <a:rPr lang="fr-FR" baseline="30000" dirty="0">
                <a:cs typeface="Calibri" panose="020F0502020204030204" pitchFamily="34" charset="0"/>
              </a:rPr>
              <a:t>59</a:t>
            </a:r>
            <a:r>
              <a:rPr lang="fr-FR" dirty="0">
                <a:cs typeface="Calibri" panose="020F0502020204030204" pitchFamily="34" charset="0"/>
              </a:rPr>
              <a:t>Cu(p,</a:t>
            </a:r>
            <a:r>
              <a:rPr lang="el-GR" i="1" dirty="0">
                <a:cs typeface="Calibri" panose="020F0502020204030204" pitchFamily="34" charset="0"/>
              </a:rPr>
              <a:t>γ</a:t>
            </a:r>
            <a:r>
              <a:rPr lang="el-GR" dirty="0">
                <a:cs typeface="Calibri" panose="020F0502020204030204" pitchFamily="34" charset="0"/>
              </a:rPr>
              <a:t>)</a:t>
            </a:r>
            <a:r>
              <a:rPr lang="fr-FR" dirty="0">
                <a:cs typeface="Calibri" panose="020F0502020204030204" pitchFamily="34" charset="0"/>
              </a:rPr>
              <a:t> via </a:t>
            </a:r>
            <a:r>
              <a:rPr lang="fr-FR" baseline="30000" dirty="0">
                <a:solidFill>
                  <a:srgbClr val="7030A0"/>
                </a:solidFill>
                <a:cs typeface="Calibri" panose="020F0502020204030204" pitchFamily="34" charset="0"/>
              </a:rPr>
              <a:t>59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Cu(</a:t>
            </a:r>
            <a:r>
              <a:rPr lang="fr-FR" baseline="30000" dirty="0">
                <a:solidFill>
                  <a:srgbClr val="7030A0"/>
                </a:solidFill>
                <a:cs typeface="Calibri" panose="020F0502020204030204" pitchFamily="34" charset="0"/>
              </a:rPr>
              <a:t>3</a:t>
            </a:r>
            <a:r>
              <a:rPr lang="fr-FR" dirty="0">
                <a:solidFill>
                  <a:srgbClr val="7030A0"/>
                </a:solidFill>
                <a:cs typeface="Calibri" panose="020F0502020204030204" pitchFamily="34" charset="0"/>
              </a:rPr>
              <a:t>He,d</a:t>
            </a:r>
            <a:r>
              <a:rPr lang="el-GR" i="1" dirty="0">
                <a:solidFill>
                  <a:srgbClr val="7030A0"/>
                </a:solidFill>
                <a:cs typeface="Calibri" panose="020F0502020204030204" pitchFamily="34" charset="0"/>
              </a:rPr>
              <a:t>γ</a:t>
            </a:r>
            <a:r>
              <a:rPr lang="el-GR" dirty="0">
                <a:solidFill>
                  <a:srgbClr val="7030A0"/>
                </a:solidFill>
                <a:cs typeface="Calibri" panose="020F0502020204030204" pitchFamily="34" charset="0"/>
              </a:rPr>
              <a:t>)</a:t>
            </a:r>
            <a:endParaRPr lang="fr-FR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4B8D281A-0C25-9E48-AEFB-F07DB51487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95746" y="2586922"/>
            <a:ext cx="4782172" cy="413660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604A38CE-C626-5042-8358-F84B757C02C1}"/>
              </a:ext>
            </a:extLst>
          </p:cNvPr>
          <p:cNvSpPr txBox="1"/>
          <p:nvPr/>
        </p:nvSpPr>
        <p:spPr>
          <a:xfrm>
            <a:off x="7035800" y="1943954"/>
            <a:ext cx="47328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Most important effect on the light curve : </a:t>
            </a:r>
            <a:r>
              <a:rPr lang="en-US" sz="1800" baseline="300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59</a:t>
            </a:r>
            <a:r>
              <a:rPr lang="en-US" sz="18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Cu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p,</a:t>
            </a:r>
            <a:r>
              <a:rPr lang="en-US" sz="1800" dirty="0" err="1">
                <a:solidFill>
                  <a:srgbClr val="000000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Calibri Light" panose="020F0302020204030204" pitchFamily="34" charset="0"/>
              </a:rPr>
              <a:t>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60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Zn, </a:t>
            </a:r>
            <a:r>
              <a:rPr lang="en-US" sz="1800" baseline="300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56</a:t>
            </a:r>
            <a:r>
              <a:rPr lang="en-US" sz="18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(p,</a:t>
            </a:r>
            <a:r>
              <a:rPr lang="en-US" sz="1800" dirty="0">
                <a:solidFill>
                  <a:srgbClr val="000000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Calibri Light" panose="020F0302020204030204" pitchFamily="34" charset="0"/>
              </a:rPr>
              <a:t> 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57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Cu and </a:t>
            </a:r>
            <a:r>
              <a:rPr lang="en-US" sz="1800" baseline="300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57</a:t>
            </a:r>
            <a:r>
              <a:rPr lang="en-US" sz="18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Cu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(p,</a:t>
            </a:r>
            <a:r>
              <a:rPr lang="en-US" sz="1800" dirty="0">
                <a:solidFill>
                  <a:srgbClr val="000000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Calibri Light" panose="020F0302020204030204" pitchFamily="34" charset="0"/>
              </a:rPr>
              <a:t> 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58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Zn 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8CAE97A-BD69-6C4A-B042-66C7703E7AD0}"/>
              </a:ext>
            </a:extLst>
          </p:cNvPr>
          <p:cNvSpPr txBox="1"/>
          <p:nvPr/>
        </p:nvSpPr>
        <p:spPr>
          <a:xfrm>
            <a:off x="1936376" y="5163672"/>
            <a:ext cx="4216411" cy="14773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Assets</a:t>
            </a:r>
            <a:r>
              <a:rPr lang="fr-FR" dirty="0"/>
              <a:t> of AGATA-GRIT-VAMOS</a:t>
            </a:r>
          </a:p>
          <a:p>
            <a:r>
              <a:rPr lang="fr-FR" dirty="0">
                <a:solidFill>
                  <a:srgbClr val="C00000"/>
                </a:solidFill>
              </a:rPr>
              <a:t>High </a:t>
            </a:r>
            <a:r>
              <a:rPr lang="fr-FR" dirty="0" err="1">
                <a:solidFill>
                  <a:srgbClr val="C00000"/>
                </a:solidFill>
              </a:rPr>
              <a:t>energy</a:t>
            </a:r>
            <a:r>
              <a:rPr lang="fr-FR" dirty="0">
                <a:solidFill>
                  <a:srgbClr val="C00000"/>
                </a:solidFill>
              </a:rPr>
              <a:t> gamma-rays </a:t>
            </a:r>
            <a:r>
              <a:rPr lang="fr-FR" dirty="0" err="1">
                <a:solidFill>
                  <a:srgbClr val="C00000"/>
                </a:solidFill>
              </a:rPr>
              <a:t>efficiency</a:t>
            </a:r>
            <a:r>
              <a:rPr lang="fr-FR" dirty="0">
                <a:solidFill>
                  <a:srgbClr val="C00000"/>
                </a:solidFill>
              </a:rPr>
              <a:t> and P/</a:t>
            </a:r>
            <a:r>
              <a:rPr lang="fr-FR" dirty="0" err="1">
                <a:solidFill>
                  <a:srgbClr val="C00000"/>
                </a:solidFill>
              </a:rPr>
              <a:t>T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Triple </a:t>
            </a:r>
            <a:r>
              <a:rPr lang="fr-FR" dirty="0" err="1">
                <a:solidFill>
                  <a:srgbClr val="C00000"/>
                </a:solidFill>
              </a:rPr>
              <a:t>coincidence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baseline="30000" dirty="0">
                <a:solidFill>
                  <a:srgbClr val="C00000"/>
                </a:solidFill>
              </a:rPr>
              <a:t>3</a:t>
            </a:r>
            <a:r>
              <a:rPr lang="fr-FR" dirty="0">
                <a:solidFill>
                  <a:srgbClr val="C00000"/>
                </a:solidFill>
              </a:rPr>
              <a:t>He </a:t>
            </a:r>
            <a:r>
              <a:rPr lang="fr-FR" dirty="0" err="1">
                <a:solidFill>
                  <a:srgbClr val="C00000"/>
                </a:solidFill>
              </a:rPr>
              <a:t>cryogenic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target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Energy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thresholds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19</a:t>
            </a:fld>
            <a:endParaRPr lang="en-US"/>
          </a:p>
        </p:txBody>
      </p:sp>
      <p:sp>
        <p:nvSpPr>
          <p:cNvPr id="23" name="Ellipse 22"/>
          <p:cNvSpPr/>
          <p:nvPr/>
        </p:nvSpPr>
        <p:spPr>
          <a:xfrm rot="5153421">
            <a:off x="2129057" y="5710030"/>
            <a:ext cx="452984" cy="789834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A7096BA-30D0-1A47-9046-E9888FAD8168}"/>
              </a:ext>
            </a:extLst>
          </p:cNvPr>
          <p:cNvSpPr/>
          <p:nvPr/>
        </p:nvSpPr>
        <p:spPr>
          <a:xfrm rot="5400000">
            <a:off x="2982048" y="5623859"/>
            <a:ext cx="432435" cy="93343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A6B50AE-FA15-A644-A22F-D966BD093E13}"/>
              </a:ext>
            </a:extLst>
          </p:cNvPr>
          <p:cNvSpPr/>
          <p:nvPr/>
        </p:nvSpPr>
        <p:spPr>
          <a:xfrm rot="5400000">
            <a:off x="5513292" y="2891117"/>
            <a:ext cx="632012" cy="60511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New Clustering @ AGATA-GRIT-VAMOS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297284-F294-544A-9468-48D8ACCFA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1" r="-9434" b="-1796"/>
          <a:stretch/>
        </p:blipFill>
        <p:spPr>
          <a:xfrm>
            <a:off x="5755341" y="0"/>
            <a:ext cx="1665455" cy="152420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3023255">
            <a:off x="4026272" y="4158545"/>
            <a:ext cx="320981" cy="811948"/>
          </a:xfrm>
          <a:prstGeom prst="ellipse">
            <a:avLst/>
          </a:prstGeom>
          <a:solidFill>
            <a:srgbClr val="7030A0">
              <a:alpha val="49000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0D5875D-BDF0-8F46-950B-E9574203911E}"/>
              </a:ext>
            </a:extLst>
          </p:cNvPr>
          <p:cNvSpPr txBox="1"/>
          <p:nvPr/>
        </p:nvSpPr>
        <p:spPr>
          <a:xfrm>
            <a:off x="211792" y="607376"/>
            <a:ext cx="5503208" cy="58477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93688" indent="-293688">
              <a:buFont typeface="Arial" panose="020B0604020202020204" pitchFamily="34" charset="0"/>
              <a:buChar char="•"/>
            </a:pPr>
            <a:r>
              <a:rPr lang="fr-FR" sz="1600" dirty="0" err="1">
                <a:cs typeface="Arial" panose="020B0604020202020204" pitchFamily="34" charset="0"/>
              </a:rPr>
              <a:t>Clustering</a:t>
            </a:r>
            <a:r>
              <a:rPr lang="fr-FR" sz="1600" dirty="0">
                <a:cs typeface="Arial" panose="020B0604020202020204" pitchFamily="34" charset="0"/>
              </a:rPr>
              <a:t> in medium-mass proton-</a:t>
            </a:r>
            <a:r>
              <a:rPr lang="fr-FR" sz="1600" dirty="0" err="1">
                <a:cs typeface="Arial" panose="020B0604020202020204" pitchFamily="34" charset="0"/>
              </a:rPr>
              <a:t>rich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nuclei</a:t>
            </a:r>
            <a:r>
              <a:rPr lang="fr-FR" sz="1600" dirty="0">
                <a:cs typeface="Arial" panose="020B0604020202020204" pitchFamily="34" charset="0"/>
              </a:rPr>
              <a:t> (Ar) </a:t>
            </a:r>
            <a:r>
              <a:rPr lang="fr-FR" sz="1600" dirty="0" err="1">
                <a:cs typeface="Arial" panose="020B0604020202020204" pitchFamily="34" charset="0"/>
              </a:rPr>
              <a:t>studied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through</a:t>
            </a:r>
            <a:r>
              <a:rPr lang="fr-FR" sz="1600" dirty="0">
                <a:cs typeface="Arial" panose="020B0604020202020204" pitchFamily="34" charset="0"/>
              </a:rPr>
              <a:t> Li-</a:t>
            </a:r>
            <a:r>
              <a:rPr lang="fr-FR" sz="1600" dirty="0" err="1">
                <a:cs typeface="Arial" panose="020B0604020202020204" pitchFamily="34" charset="0"/>
              </a:rPr>
              <a:t>induced</a:t>
            </a:r>
            <a:r>
              <a:rPr lang="fr-FR" sz="1600" dirty="0">
                <a:cs typeface="Arial" panose="020B0604020202020204" pitchFamily="34" charset="0"/>
              </a:rPr>
              <a:t> stripping </a:t>
            </a:r>
            <a:r>
              <a:rPr lang="fr-FR" sz="1600" dirty="0" err="1">
                <a:cs typeface="Arial" panose="020B0604020202020204" pitchFamily="34" charset="0"/>
              </a:rPr>
              <a:t>reactions</a:t>
            </a:r>
            <a:r>
              <a:rPr lang="fr-FR" sz="1600" dirty="0">
                <a:cs typeface="Arial" panose="020B0604020202020204" pitchFamily="34" charset="0"/>
              </a:rPr>
              <a:t>, D. </a:t>
            </a:r>
            <a:r>
              <a:rPr lang="fr-FR" sz="1600" dirty="0" err="1">
                <a:cs typeface="Arial" panose="020B0604020202020204" pitchFamily="34" charset="0"/>
              </a:rPr>
              <a:t>Beaumel</a:t>
            </a:r>
            <a:r>
              <a:rPr lang="fr-FR" sz="1600" dirty="0">
                <a:cs typeface="Arial" panose="020B0604020202020204" pitchFamily="34" charset="0"/>
              </a:rPr>
              <a:t> et al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27E51FE-7A34-4747-9269-B9DC6A3B719A}"/>
              </a:ext>
            </a:extLst>
          </p:cNvPr>
          <p:cNvSpPr/>
          <p:nvPr/>
        </p:nvSpPr>
        <p:spPr>
          <a:xfrm rot="5400000">
            <a:off x="3446928" y="4576484"/>
            <a:ext cx="398930" cy="560296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AD98AEF4-EF12-DC4B-BF30-589ED5F1E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229" y="744007"/>
            <a:ext cx="2921571" cy="43434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4" name="Image 14">
            <a:extLst>
              <a:ext uri="{FF2B5EF4-FFF2-40B4-BE49-F238E27FC236}">
                <a16:creationId xmlns:a16="http://schemas.microsoft.com/office/drawing/2014/main" id="{05EB7BF1-8FD3-F943-BD02-3E1766C9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06" y="2358577"/>
            <a:ext cx="3102815" cy="29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15">
            <a:extLst>
              <a:ext uri="{FF2B5EF4-FFF2-40B4-BE49-F238E27FC236}">
                <a16:creationId xmlns:a16="http://schemas.microsoft.com/office/drawing/2014/main" id="{1156FB89-0D0C-134C-9DFA-197FE639528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09729" y="3450571"/>
            <a:ext cx="3651250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sz="1600" dirty="0" err="1">
                <a:cs typeface="Calibri" panose="020F0502020204030204" pitchFamily="34" charset="0"/>
              </a:rPr>
              <a:t>S.Typel</a:t>
            </a:r>
            <a:r>
              <a:rPr lang="en-US" altLang="fr-FR" sz="1600" dirty="0">
                <a:cs typeface="Calibri" panose="020F0502020204030204" pitchFamily="34" charset="0"/>
              </a:rPr>
              <a:t>, J.Phys.Conf.Ser.420,012078(2013)</a:t>
            </a:r>
            <a:endParaRPr lang="fr-FR" altLang="fr-FR" sz="1600" dirty="0">
              <a:cs typeface="Calibri" panose="020F0502020204030204" pitchFamily="34" charset="0"/>
            </a:endParaRPr>
          </a:p>
        </p:txBody>
      </p:sp>
      <p:sp>
        <p:nvSpPr>
          <p:cNvPr id="46" name="ZoneTexte 16">
            <a:extLst>
              <a:ext uri="{FF2B5EF4-FFF2-40B4-BE49-F238E27FC236}">
                <a16:creationId xmlns:a16="http://schemas.microsoft.com/office/drawing/2014/main" id="{B470E377-0561-8B4B-9D42-975D93ED4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242" y="1728693"/>
            <a:ext cx="339613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b="1" u="sng" dirty="0">
                <a:cs typeface="Calibri" panose="020F0502020204030204" pitchFamily="34" charset="0"/>
              </a:rPr>
              <a:t>Theory</a:t>
            </a:r>
            <a:r>
              <a:rPr lang="en-US" altLang="fr-FR" b="1" dirty="0">
                <a:cs typeface="Calibri" panose="020F0502020204030204" pitchFamily="34" charset="0"/>
              </a:rPr>
              <a:t>:  All kind of clusters should be formed  at low density</a:t>
            </a:r>
            <a:endParaRPr lang="fr-FR" altLang="fr-FR" b="1" dirty="0"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FDFB5F-1986-2545-B113-436F633828A2}"/>
              </a:ext>
            </a:extLst>
          </p:cNvPr>
          <p:cNvSpPr txBox="1"/>
          <p:nvPr/>
        </p:nvSpPr>
        <p:spPr>
          <a:xfrm>
            <a:off x="215153" y="2111188"/>
            <a:ext cx="4424082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Triton </a:t>
            </a:r>
            <a:r>
              <a:rPr lang="fr-FR" dirty="0" err="1"/>
              <a:t>clustering</a:t>
            </a:r>
            <a:r>
              <a:rPr lang="fr-FR" dirty="0"/>
              <a:t> in Be </a:t>
            </a:r>
            <a:r>
              <a:rPr lang="fr-FR" dirty="0" err="1"/>
              <a:t>observed</a:t>
            </a:r>
            <a:r>
              <a:rPr lang="fr-FR" dirty="0"/>
              <a:t> @ RIKEN via QFS </a:t>
            </a:r>
            <a:r>
              <a:rPr lang="fr-FR" i="1" dirty="0"/>
              <a:t>(D. </a:t>
            </a:r>
            <a:r>
              <a:rPr lang="fr-FR" i="1" dirty="0" err="1"/>
              <a:t>Beaumel</a:t>
            </a:r>
            <a:r>
              <a:rPr lang="fr-FR" i="1" dirty="0"/>
              <a:t> et al)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 err="1"/>
              <a:t>further</a:t>
            </a:r>
            <a:r>
              <a:rPr lang="fr-FR" dirty="0"/>
              <a:t> investigation by </a:t>
            </a:r>
            <a:r>
              <a:rPr lang="fr-FR" dirty="0" err="1"/>
              <a:t>transfer</a:t>
            </a:r>
            <a:r>
              <a:rPr lang="fr-FR" dirty="0"/>
              <a:t> (</a:t>
            </a:r>
            <a:r>
              <a:rPr lang="fr-FR" dirty="0" err="1"/>
              <a:t>p,alpha</a:t>
            </a:r>
            <a:r>
              <a:rPr lang="fr-FR" dirty="0"/>
              <a:t>) on Be </a:t>
            </a:r>
            <a:r>
              <a:rPr lang="fr-FR" i="1" dirty="0"/>
              <a:t>(</a:t>
            </a:r>
            <a:r>
              <a:rPr lang="fr-FR" i="1" dirty="0" err="1"/>
              <a:t>experiment</a:t>
            </a:r>
            <a:r>
              <a:rPr lang="fr-FR" i="1" dirty="0"/>
              <a:t> </a:t>
            </a:r>
            <a:r>
              <a:rPr lang="fr-FR" i="1" dirty="0" err="1"/>
              <a:t>performed</a:t>
            </a:r>
            <a:r>
              <a:rPr lang="fr-FR" i="1" dirty="0"/>
              <a:t> in 2024 </a:t>
            </a:r>
            <a:r>
              <a:rPr lang="fr-FR" i="1" dirty="0" err="1"/>
              <a:t>with</a:t>
            </a:r>
            <a:r>
              <a:rPr lang="fr-FR" i="1" dirty="0"/>
              <a:t> MUGAST-EXOGAM-LISE)</a:t>
            </a:r>
          </a:p>
          <a:p>
            <a:endParaRPr lang="fr-FR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Hint</a:t>
            </a:r>
            <a:r>
              <a:rPr lang="fr-FR" dirty="0"/>
              <a:t> for </a:t>
            </a:r>
            <a:r>
              <a:rPr lang="fr-FR" baseline="30000" dirty="0"/>
              <a:t>3</a:t>
            </a:r>
            <a:r>
              <a:rPr lang="fr-FR" dirty="0"/>
              <a:t>He </a:t>
            </a:r>
            <a:r>
              <a:rPr lang="fr-FR" dirty="0" err="1"/>
              <a:t>clustering</a:t>
            </a:r>
            <a:r>
              <a:rPr lang="fr-FR" dirty="0"/>
              <a:t> in N=2 isotones  </a:t>
            </a:r>
          </a:p>
          <a:p>
            <a:r>
              <a:rPr lang="fr-FR" i="1" dirty="0"/>
              <a:t>     (S. </a:t>
            </a:r>
            <a:r>
              <a:rPr lang="fr-FR" i="1" dirty="0" err="1"/>
              <a:t>Koyama</a:t>
            </a:r>
            <a:r>
              <a:rPr lang="fr-FR" i="1" dirty="0"/>
              <a:t> et al)</a:t>
            </a:r>
          </a:p>
          <a:p>
            <a:pPr marL="285750" indent="-285750">
              <a:buFont typeface="Wingdings" pitchFamily="2" charset="2"/>
              <a:buChar char="à"/>
            </a:pPr>
            <a:endParaRPr lang="fr-FR" dirty="0"/>
          </a:p>
          <a:p>
            <a:pPr marL="285750" indent="-285750">
              <a:buFont typeface="Wingdings" pitchFamily="2" charset="2"/>
              <a:buChar char="à"/>
            </a:pPr>
            <a:r>
              <a:rPr lang="fr-FR" b="1" dirty="0" err="1">
                <a:solidFill>
                  <a:srgbClr val="7030A0"/>
                </a:solidFill>
              </a:rPr>
              <a:t>Further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experimental</a:t>
            </a:r>
            <a:r>
              <a:rPr lang="fr-FR" b="1" dirty="0">
                <a:solidFill>
                  <a:srgbClr val="7030A0"/>
                </a:solidFill>
              </a:rPr>
              <a:t> program: </a:t>
            </a:r>
            <a:r>
              <a:rPr lang="fr-FR" b="1" dirty="0" err="1">
                <a:solidFill>
                  <a:srgbClr val="7030A0"/>
                </a:solidFill>
              </a:rPr>
              <a:t>heavier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nuclei</a:t>
            </a:r>
            <a:r>
              <a:rPr lang="fr-FR" b="1" dirty="0">
                <a:solidFill>
                  <a:srgbClr val="7030A0"/>
                </a:solidFill>
              </a:rPr>
              <a:t> (Ar) and </a:t>
            </a:r>
            <a:r>
              <a:rPr lang="fr-FR" b="1" baseline="30000" dirty="0">
                <a:solidFill>
                  <a:srgbClr val="7030A0"/>
                </a:solidFill>
              </a:rPr>
              <a:t>3</a:t>
            </a:r>
            <a:r>
              <a:rPr lang="fr-FR" b="1" dirty="0">
                <a:solidFill>
                  <a:srgbClr val="7030A0"/>
                </a:solidFill>
              </a:rPr>
              <a:t>He </a:t>
            </a:r>
            <a:r>
              <a:rPr lang="fr-FR" b="1" dirty="0" err="1">
                <a:solidFill>
                  <a:srgbClr val="7030A0"/>
                </a:solidFill>
              </a:rPr>
              <a:t>clustering</a:t>
            </a:r>
            <a:r>
              <a:rPr lang="fr-FR" b="1" dirty="0">
                <a:solidFill>
                  <a:srgbClr val="7030A0"/>
                </a:solidFill>
              </a:rPr>
              <a:t> (proton-</a:t>
            </a:r>
            <a:r>
              <a:rPr lang="fr-FR" b="1" dirty="0" err="1">
                <a:solidFill>
                  <a:srgbClr val="7030A0"/>
                </a:solidFill>
              </a:rPr>
              <a:t>rich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0D38064-B0C1-B942-97C7-2BDF698D54D4}"/>
              </a:ext>
            </a:extLst>
          </p:cNvPr>
          <p:cNvSpPr txBox="1"/>
          <p:nvPr/>
        </p:nvSpPr>
        <p:spPr>
          <a:xfrm>
            <a:off x="6799729" y="5472954"/>
            <a:ext cx="3536576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Assets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AGATA-GRIT-VAMOS</a:t>
            </a:r>
          </a:p>
          <a:p>
            <a:r>
              <a:rPr lang="fr-FR" dirty="0">
                <a:solidFill>
                  <a:srgbClr val="C00000"/>
                </a:solidFill>
              </a:rPr>
              <a:t>Triple </a:t>
            </a:r>
            <a:r>
              <a:rPr lang="fr-FR" dirty="0" err="1">
                <a:solidFill>
                  <a:srgbClr val="C00000"/>
                </a:solidFill>
              </a:rPr>
              <a:t>coincidence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Study</a:t>
            </a:r>
            <a:r>
              <a:rPr lang="fr-FR" dirty="0">
                <a:solidFill>
                  <a:srgbClr val="C00000"/>
                </a:solidFill>
              </a:rPr>
              <a:t> of </a:t>
            </a:r>
            <a:r>
              <a:rPr lang="fr-FR" dirty="0" err="1">
                <a:solidFill>
                  <a:srgbClr val="C00000"/>
                </a:solidFill>
              </a:rPr>
              <a:t>clustering</a:t>
            </a:r>
            <a:r>
              <a:rPr lang="fr-FR" dirty="0">
                <a:solidFill>
                  <a:srgbClr val="C00000"/>
                </a:solidFill>
              </a:rPr>
              <a:t> in </a:t>
            </a:r>
            <a:r>
              <a:rPr lang="fr-FR" dirty="0" err="1">
                <a:solidFill>
                  <a:srgbClr val="C00000"/>
                </a:solidFill>
              </a:rPr>
              <a:t>excited</a:t>
            </a:r>
            <a:r>
              <a:rPr lang="fr-FR" dirty="0">
                <a:solidFill>
                  <a:srgbClr val="C00000"/>
                </a:solidFill>
              </a:rPr>
              <a:t> states</a:t>
            </a:r>
          </a:p>
          <a:p>
            <a:r>
              <a:rPr lang="fr-FR" dirty="0" err="1">
                <a:solidFill>
                  <a:srgbClr val="C00000"/>
                </a:solidFill>
              </a:rPr>
              <a:t>low</a:t>
            </a:r>
            <a:r>
              <a:rPr lang="fr-FR" dirty="0">
                <a:solidFill>
                  <a:srgbClr val="C00000"/>
                </a:solidFill>
              </a:rPr>
              <a:t> CS --&gt; </a:t>
            </a:r>
            <a:r>
              <a:rPr lang="fr-FR" dirty="0" err="1">
                <a:solidFill>
                  <a:srgbClr val="C00000"/>
                </a:solidFill>
              </a:rPr>
              <a:t>efficiencies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0" y="1088152"/>
            <a:ext cx="2549035" cy="38232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52" y="1046324"/>
            <a:ext cx="2270269" cy="3405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713"/>
            <a:ext cx="3321917" cy="22110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9828" y="95143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32043" y="4938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19122" y="47910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677" y="1682780"/>
            <a:ext cx="2544219" cy="357891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99015" y="118196"/>
            <a:ext cx="8856662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b="1" dirty="0">
                <a:solidFill>
                  <a:schemeClr val="accent2"/>
                </a:solidFill>
                <a:latin typeface="Bahnschrift Light" panose="020B0502040204020203" pitchFamily="34" charset="0"/>
              </a:rPr>
              <a:t>AGATA@GANIL.1 were many sub-campaigns</a:t>
            </a:r>
            <a:endParaRPr lang="en-US" altLang="fr-FR" sz="1800" b="1" dirty="0">
              <a:solidFill>
                <a:schemeClr val="accent2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195" y="3871729"/>
            <a:ext cx="29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FATIMA, PARIS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95296" y="444982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NEDA- DIAMANT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77990" y="493853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 MUGAST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56807" y="5334712"/>
            <a:ext cx="295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EXOGAM, 2</a:t>
            </a:r>
            <a:r>
              <a:rPr lang="fr-FR" baseline="30000" dirty="0"/>
              <a:t>nd</a:t>
            </a:r>
            <a:r>
              <a:rPr lang="fr-FR" dirty="0"/>
              <a:t> Arm, LEPS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77997" y="98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0738" y="5879948"/>
            <a:ext cx="5778120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927 UT have been approved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821 UT have been performed over 29 experiments  ( 90 % done)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4660" y="4463110"/>
            <a:ext cx="3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MNT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and fission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36325" y="4076709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36 capsules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77990" y="550014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40-41 capsules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1499" y="4892363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95296" y="5022591"/>
            <a:ext cx="2455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N~Z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fusion </a:t>
            </a:r>
            <a:r>
              <a:rPr lang="fr-FR" dirty="0" err="1">
                <a:solidFill>
                  <a:srgbClr val="0070C0"/>
                </a:solidFill>
              </a:rPr>
              <a:t>evaporation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9345" y="5823305"/>
            <a:ext cx="2472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using</a:t>
            </a:r>
            <a:r>
              <a:rPr lang="fr-FR" dirty="0">
                <a:solidFill>
                  <a:srgbClr val="0070C0"/>
                </a:solidFill>
              </a:rPr>
              <a:t> RIB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56807" y="5957673"/>
            <a:ext cx="282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Exotic nuclei spectroscopy by MNT transfer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2EEC4-5B03-584D-FFE8-565E84E7A4BE}"/>
              </a:ext>
            </a:extLst>
          </p:cNvPr>
          <p:cNvSpPr txBox="1"/>
          <p:nvPr/>
        </p:nvSpPr>
        <p:spPr>
          <a:xfrm>
            <a:off x="74660" y="3448289"/>
            <a:ext cx="3381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24-34 capsules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E2DE4-0744-27E8-064A-95F0469C9709}"/>
              </a:ext>
            </a:extLst>
          </p:cNvPr>
          <p:cNvSpPr txBox="1"/>
          <p:nvPr/>
        </p:nvSpPr>
        <p:spPr>
          <a:xfrm>
            <a:off x="6642464" y="4257718"/>
            <a:ext cx="2549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</p:spTree>
    <p:extLst>
      <p:ext uri="{BB962C8B-B14F-4D97-AF65-F5344CB8AC3E}">
        <p14:creationId xmlns:p14="http://schemas.microsoft.com/office/powerpoint/2010/main" val="3498891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20</a:t>
            </a:fld>
            <a:endParaRPr lang="en-US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A3F186-6048-9842-8D4E-1BD8C4B5F74E}"/>
              </a:ext>
            </a:extLst>
          </p:cNvPr>
          <p:cNvSpPr/>
          <p:nvPr/>
        </p:nvSpPr>
        <p:spPr>
          <a:xfrm rot="5400000">
            <a:off x="10840006" y="252396"/>
            <a:ext cx="543251" cy="986177"/>
          </a:xfrm>
          <a:prstGeom prst="ellipse">
            <a:avLst/>
          </a:prstGeom>
          <a:solidFill>
            <a:srgbClr val="00B050">
              <a:alpha val="49000"/>
            </a:srgbClr>
          </a:solidFill>
          <a:ln w="57150" cmpd="sng">
            <a:solidFill>
              <a:srgbClr val="008F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595830-C2BD-1A45-991A-87DAF80DD386}"/>
              </a:ext>
            </a:extLst>
          </p:cNvPr>
          <p:cNvSpPr/>
          <p:nvPr/>
        </p:nvSpPr>
        <p:spPr>
          <a:xfrm rot="5400000">
            <a:off x="3367730" y="5301399"/>
            <a:ext cx="353697" cy="986177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3N forces with AGATA-GRIT-VAMOS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0A58BC6-9726-184A-BB36-E8D7485D4B87}"/>
              </a:ext>
            </a:extLst>
          </p:cNvPr>
          <p:cNvSpPr/>
          <p:nvPr/>
        </p:nvSpPr>
        <p:spPr>
          <a:xfrm rot="5400000">
            <a:off x="4107300" y="4535929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60C45BA-E23B-674D-B605-D72533535591}"/>
              </a:ext>
            </a:extLst>
          </p:cNvPr>
          <p:cNvSpPr/>
          <p:nvPr/>
        </p:nvSpPr>
        <p:spPr>
          <a:xfrm rot="5400000">
            <a:off x="3399088" y="5091742"/>
            <a:ext cx="177484" cy="219076"/>
          </a:xfrm>
          <a:prstGeom prst="ellipse">
            <a:avLst/>
          </a:prstGeom>
          <a:solidFill>
            <a:srgbClr val="0070C0">
              <a:alpha val="49000"/>
            </a:srgbClr>
          </a:solidFill>
          <a:ln w="57150" cmpd="sng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C2C2D0-09CF-3047-AE52-3A65BBEE0B03}"/>
              </a:ext>
            </a:extLst>
          </p:cNvPr>
          <p:cNvSpPr/>
          <p:nvPr/>
        </p:nvSpPr>
        <p:spPr>
          <a:xfrm>
            <a:off x="152127" y="1958736"/>
            <a:ext cx="5085443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--  </a:t>
            </a:r>
            <a:r>
              <a:rPr lang="en-US" b="1" u="sng" dirty="0">
                <a:cs typeface="Calibri" panose="020F0502020204030204" pitchFamily="34" charset="0"/>
              </a:rPr>
              <a:t>3N forces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dirty="0">
                <a:cs typeface="Calibri" panose="020F0502020204030204" pitchFamily="34" charset="0"/>
              </a:rPr>
              <a:t>.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aseline="30000" dirty="0">
                <a:solidFill>
                  <a:srgbClr val="0070C0"/>
                </a:solidFill>
                <a:cs typeface="Calibri" panose="020F0502020204030204" pitchFamily="34" charset="0"/>
              </a:rPr>
              <a:t>24</a:t>
            </a:r>
            <a:r>
              <a:rPr lang="en-US" dirty="0">
                <a:solidFill>
                  <a:srgbClr val="0070C0"/>
                </a:solidFill>
                <a:cs typeface="Calibri" panose="020F0502020204030204" pitchFamily="34" charset="0"/>
              </a:rPr>
              <a:t>O is the last bound isotopes : </a:t>
            </a:r>
            <a:r>
              <a:rPr lang="en-US" dirty="0">
                <a:cs typeface="Calibri" panose="020F0502020204030204" pitchFamily="34" charset="0"/>
              </a:rPr>
              <a:t>striking anomaly !</a:t>
            </a:r>
            <a:endParaRPr lang="en-US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    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➟  </a:t>
            </a:r>
            <a:r>
              <a:rPr lang="en-US" dirty="0">
                <a:cs typeface="Calibri" panose="020F0502020204030204" pitchFamily="34" charset="0"/>
              </a:rPr>
              <a:t>need for </a:t>
            </a:r>
            <a:r>
              <a:rPr lang="en-US" b="1" dirty="0">
                <a:solidFill>
                  <a:srgbClr val="0070C0"/>
                </a:solidFill>
                <a:cs typeface="Calibri" panose="020F0502020204030204" pitchFamily="34" charset="0"/>
              </a:rPr>
              <a:t>3N forces </a:t>
            </a:r>
            <a:r>
              <a:rPr lang="en-US" dirty="0">
                <a:cs typeface="Calibri" panose="020F0502020204030204" pitchFamily="34" charset="0"/>
              </a:rPr>
              <a:t>to understand it </a:t>
            </a:r>
          </a:p>
          <a:p>
            <a:endParaRPr lang="en-US" sz="1800" dirty="0">
              <a:solidFill>
                <a:srgbClr val="231F20"/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31F20"/>
                </a:solidFill>
                <a:cs typeface="Calibri" panose="020F0502020204030204" pitchFamily="34" charset="0"/>
              </a:rPr>
              <a:t>--&gt; </a:t>
            </a:r>
            <a:r>
              <a:rPr lang="en-US" sz="1800" dirty="0">
                <a:solidFill>
                  <a:srgbClr val="231F20"/>
                </a:solidFill>
                <a:cs typeface="Calibri" panose="020F0502020204030204" pitchFamily="34" charset="0"/>
              </a:rPr>
              <a:t>Constraining ab-initio models towards the dripline: </a:t>
            </a:r>
          </a:p>
          <a:p>
            <a:pPr lvl="0"/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d,pɣ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DSAM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 GANIL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fr-F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Zanon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</a:t>
            </a:r>
            <a:r>
              <a:rPr lang="fr-FR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</a:t>
            </a:r>
            <a:r>
              <a:rPr lang="fr-F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131, 262501 (2023</a:t>
            </a:r>
            <a:r>
              <a:rPr lang="fr-FR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FF2F92"/>
                </a:solidFill>
                <a:cs typeface="Calibri" panose="020F0502020204030204" pitchFamily="34" charset="0"/>
              </a:rPr>
              <a:t>23</a:t>
            </a:r>
            <a:r>
              <a:rPr lang="en-US" dirty="0">
                <a:solidFill>
                  <a:srgbClr val="FF2F92"/>
                </a:solidFill>
                <a:cs typeface="Calibri" panose="020F0502020204030204" pitchFamily="34" charset="0"/>
              </a:rPr>
              <a:t>Ne</a:t>
            </a:r>
            <a:r>
              <a:rPr lang="en-US" dirty="0">
                <a:cs typeface="Calibri" panose="020F0502020204030204" pitchFamily="34" charset="0"/>
              </a:rPr>
              <a:t>(</a:t>
            </a:r>
            <a:r>
              <a:rPr lang="en-US" dirty="0" err="1">
                <a:cs typeface="Calibri" panose="020F0502020204030204" pitchFamily="34" charset="0"/>
              </a:rPr>
              <a:t>d,pɣ</a:t>
            </a:r>
            <a:r>
              <a:rPr lang="en-US" dirty="0">
                <a:cs typeface="Calibri" panose="020F0502020204030204" pitchFamily="34" charset="0"/>
              </a:rPr>
              <a:t>) to be measured !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7DC842F-B081-B34E-B500-0D23AD91C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85"/>
          <a:stretch/>
        </p:blipFill>
        <p:spPr>
          <a:xfrm>
            <a:off x="5304865" y="985191"/>
            <a:ext cx="2709582" cy="330829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8E200DC-7DDD-6143-BF68-A350E9DBAEFF}"/>
              </a:ext>
            </a:extLst>
          </p:cNvPr>
          <p:cNvSpPr/>
          <p:nvPr/>
        </p:nvSpPr>
        <p:spPr>
          <a:xfrm>
            <a:off x="295993" y="530028"/>
            <a:ext cx="4908019" cy="646331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Ab-Initio test </a:t>
            </a:r>
            <a:r>
              <a:rPr lang="en-US" baseline="30000" dirty="0">
                <a:cs typeface="Arial" panose="020B0604020202020204" pitchFamily="34" charset="0"/>
              </a:rPr>
              <a:t>23</a:t>
            </a:r>
            <a:r>
              <a:rPr lang="en-US" dirty="0">
                <a:cs typeface="Arial" panose="020B0604020202020204" pitchFamily="34" charset="0"/>
              </a:rPr>
              <a:t>Ne(</a:t>
            </a:r>
            <a:r>
              <a:rPr lang="en-US" dirty="0" err="1">
                <a:cs typeface="Arial" panose="020B0604020202020204" pitchFamily="34" charset="0"/>
              </a:rPr>
              <a:t>d,p</a:t>
            </a:r>
            <a:r>
              <a:rPr lang="en-US" dirty="0">
                <a:cs typeface="Arial" panose="020B0604020202020204" pitchFamily="34" charset="0"/>
              </a:rPr>
              <a:t>)</a:t>
            </a:r>
            <a:r>
              <a:rPr lang="en-US" baseline="30000" dirty="0">
                <a:cs typeface="Arial" panose="020B0604020202020204" pitchFamily="34" charset="0"/>
              </a:rPr>
              <a:t>24</a:t>
            </a:r>
            <a:r>
              <a:rPr lang="en-US" dirty="0">
                <a:cs typeface="Arial" panose="020B0604020202020204" pitchFamily="34" charset="0"/>
              </a:rPr>
              <a:t>Ne by DSAM on the 2</a:t>
            </a:r>
            <a:r>
              <a:rPr lang="en-US" baseline="30000" dirty="0">
                <a:cs typeface="Arial" panose="020B0604020202020204" pitchFamily="34" charset="0"/>
              </a:rPr>
              <a:t>+</a:t>
            </a:r>
            <a:r>
              <a:rPr lang="en-US" baseline="-25000" dirty="0">
                <a:cs typeface="Arial" panose="020B0604020202020204" pitchFamily="34" charset="0"/>
              </a:rPr>
              <a:t>2, </a:t>
            </a:r>
            <a:r>
              <a:rPr lang="en-US" dirty="0">
                <a:cs typeface="Arial" panose="020B0604020202020204" pitchFamily="34" charset="0"/>
              </a:rPr>
              <a:t>E. Clément et 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54F0F5-6F5C-7446-BAF7-1EAF82D6DCA5}"/>
              </a:ext>
            </a:extLst>
          </p:cNvPr>
          <p:cNvSpPr/>
          <p:nvPr/>
        </p:nvSpPr>
        <p:spPr>
          <a:xfrm>
            <a:off x="5335291" y="4273787"/>
            <a:ext cx="29919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T. </a:t>
            </a:r>
            <a:r>
              <a:rPr lang="fr-FR" sz="1400" i="1" dirty="0" err="1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Otsuka</a:t>
            </a:r>
            <a:r>
              <a:rPr lang="fr-FR" sz="1400" i="1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et al, </a:t>
            </a:r>
            <a:r>
              <a:rPr lang="fr-FR" sz="1400" i="1" dirty="0">
                <a:latin typeface="+mj-lt"/>
                <a:cs typeface="Arial" panose="020B0604020202020204" pitchFamily="34" charset="0"/>
              </a:rPr>
              <a:t>PRL 104, 012501 (2010)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BCA9385-3A88-7F41-915A-00270540FF86}"/>
              </a:ext>
            </a:extLst>
          </p:cNvPr>
          <p:cNvGrpSpPr/>
          <p:nvPr/>
        </p:nvGrpSpPr>
        <p:grpSpPr>
          <a:xfrm>
            <a:off x="8848164" y="592218"/>
            <a:ext cx="2900082" cy="3032279"/>
            <a:chOff x="8888506" y="1210783"/>
            <a:chExt cx="2900082" cy="3032279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A7684746-12E4-A44E-BEB4-FA637E61A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8506" y="1210783"/>
              <a:ext cx="2900082" cy="30322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64DB71B-9A68-774E-B0CC-4EF6CEC6FABF}"/>
                </a:ext>
              </a:extLst>
            </p:cNvPr>
            <p:cNvSpPr txBox="1"/>
            <p:nvPr/>
          </p:nvSpPr>
          <p:spPr>
            <a:xfrm>
              <a:off x="10824881" y="3603812"/>
              <a:ext cx="84716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587971"/>
                  </a:solidFill>
                </a:rPr>
                <a:t>GRIT</a:t>
              </a:r>
            </a:p>
            <a:p>
              <a:r>
                <a:rPr lang="fr-FR" sz="1400" b="1" dirty="0"/>
                <a:t>(</a:t>
              </a:r>
              <a:r>
                <a:rPr lang="fr-FR" sz="1400" b="1" dirty="0" err="1"/>
                <a:t>d,p</a:t>
              </a:r>
              <a:r>
                <a:rPr lang="fr-FR" sz="1400" b="1" dirty="0"/>
                <a:t>)</a:t>
              </a:r>
            </a:p>
          </p:txBody>
        </p: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4B5EC862-9F2E-974C-B6C3-ABFBCB1C7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365" y="4899027"/>
            <a:ext cx="2775786" cy="1856776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1EB3A8B5-E3BC-7F41-B69B-2E70C1D069D0}"/>
              </a:ext>
            </a:extLst>
          </p:cNvPr>
          <p:cNvGrpSpPr/>
          <p:nvPr/>
        </p:nvGrpSpPr>
        <p:grpSpPr>
          <a:xfrm>
            <a:off x="197692" y="4839199"/>
            <a:ext cx="3450862" cy="1640616"/>
            <a:chOff x="8048740" y="3105779"/>
            <a:chExt cx="3241941" cy="1536632"/>
          </a:xfrm>
        </p:grpSpPr>
        <p:pic>
          <p:nvPicPr>
            <p:cNvPr id="61" name="Segnaposto contenuto 5" descr="Immagine che contiene mappa, testo&#10;&#10;Descrizione generata automaticamente">
              <a:extLst>
                <a:ext uri="{FF2B5EF4-FFF2-40B4-BE49-F238E27FC236}">
                  <a16:creationId xmlns:a16="http://schemas.microsoft.com/office/drawing/2014/main" id="{D435F07B-9B26-D140-9953-D93FA203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8740" y="3105779"/>
              <a:ext cx="3241941" cy="1536632"/>
            </a:xfrm>
            <a:prstGeom prst="rect">
              <a:avLst/>
            </a:prstGeom>
          </p:spPr>
        </p:pic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43938535-16E5-A345-9DF9-86FAA3C95801}"/>
                </a:ext>
              </a:extLst>
            </p:cNvPr>
            <p:cNvSpPr txBox="1"/>
            <p:nvPr/>
          </p:nvSpPr>
          <p:spPr>
            <a:xfrm>
              <a:off x="9600250" y="3483602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2</a:t>
              </a:r>
              <a:r>
                <a:rPr lang="fr-FR" sz="1400" baseline="30000" dirty="0"/>
                <a:t>+</a:t>
              </a:r>
              <a:r>
                <a:rPr lang="fr-FR" sz="1400" baseline="-25000" dirty="0"/>
                <a:t>2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925521E-0C05-9742-A013-087D57852017}"/>
                </a:ext>
              </a:extLst>
            </p:cNvPr>
            <p:cNvSpPr txBox="1"/>
            <p:nvPr/>
          </p:nvSpPr>
          <p:spPr>
            <a:xfrm>
              <a:off x="9862089" y="3117111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3</a:t>
              </a:r>
              <a:r>
                <a:rPr lang="fr-FR" sz="1400" baseline="30000" dirty="0"/>
                <a:t>+</a:t>
              </a:r>
              <a:r>
                <a:rPr lang="fr-FR" sz="1400" baseline="-25000" dirty="0"/>
                <a:t>1</a:t>
              </a: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C9EF94C3-9BD0-294B-AC5A-AD3EB17CD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639" y="4826000"/>
            <a:ext cx="3657600" cy="2032000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D2817D31-AFC5-134E-BDF0-3FB63741FA1B}"/>
              </a:ext>
            </a:extLst>
          </p:cNvPr>
          <p:cNvSpPr txBox="1"/>
          <p:nvPr/>
        </p:nvSpPr>
        <p:spPr>
          <a:xfrm>
            <a:off x="8552330" y="3899649"/>
            <a:ext cx="3290047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/>
              <a:t>Assets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AGATA-GRIT-VAMOS</a:t>
            </a:r>
          </a:p>
          <a:p>
            <a:r>
              <a:rPr lang="fr-FR" sz="1600" dirty="0">
                <a:solidFill>
                  <a:srgbClr val="C00000"/>
                </a:solidFill>
              </a:rPr>
              <a:t>Triple </a:t>
            </a:r>
            <a:r>
              <a:rPr lang="fr-FR" sz="1600" dirty="0" err="1">
                <a:solidFill>
                  <a:srgbClr val="C00000"/>
                </a:solidFill>
              </a:rPr>
              <a:t>coincidence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fr-FR" sz="1600" dirty="0" err="1">
                <a:solidFill>
                  <a:srgbClr val="C00000"/>
                </a:solidFill>
              </a:rPr>
              <a:t>Resolving</a:t>
            </a:r>
            <a:r>
              <a:rPr lang="fr-FR" sz="1600" dirty="0">
                <a:solidFill>
                  <a:srgbClr val="C00000"/>
                </a:solidFill>
              </a:rPr>
              <a:t> power of AGATA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Entry point control (GRIT)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29981D-FC3B-8F4A-8322-1AF57A7A2355}"/>
              </a:ext>
            </a:extLst>
          </p:cNvPr>
          <p:cNvSpPr txBox="1"/>
          <p:nvPr/>
        </p:nvSpPr>
        <p:spPr>
          <a:xfrm>
            <a:off x="9856694" y="6306671"/>
            <a:ext cx="1930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j-lt"/>
              </a:rPr>
              <a:t>I. </a:t>
            </a:r>
            <a:r>
              <a:rPr lang="fr-FR" sz="1400" i="1" dirty="0" err="1">
                <a:latin typeface="+mj-lt"/>
              </a:rPr>
              <a:t>Zanon</a:t>
            </a:r>
            <a:r>
              <a:rPr lang="fr-FR" sz="1400" i="1" dirty="0">
                <a:latin typeface="+mj-lt"/>
              </a:rPr>
              <a:t> et al, PRL(2023)</a:t>
            </a:r>
          </a:p>
        </p:txBody>
      </p:sp>
    </p:spTree>
    <p:extLst>
      <p:ext uri="{BB962C8B-B14F-4D97-AF65-F5344CB8AC3E}">
        <p14:creationId xmlns:p14="http://schemas.microsoft.com/office/powerpoint/2010/main" val="326160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21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Unbound nuclei at the proton dripline with GRIT-AGATA-VAMOS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09B5-953D-9449-87B0-52B58DE35083}"/>
              </a:ext>
            </a:extLst>
          </p:cNvPr>
          <p:cNvSpPr/>
          <p:nvPr/>
        </p:nvSpPr>
        <p:spPr>
          <a:xfrm>
            <a:off x="2581835" y="4545106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DAADF6-5962-3942-8617-DC1CA2A49F3B}"/>
              </a:ext>
            </a:extLst>
          </p:cNvPr>
          <p:cNvSpPr/>
          <p:nvPr/>
        </p:nvSpPr>
        <p:spPr>
          <a:xfrm>
            <a:off x="2169458" y="4966447"/>
            <a:ext cx="645459" cy="29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C972A7F-1684-A847-81FA-FA94E2152802}"/>
              </a:ext>
            </a:extLst>
          </p:cNvPr>
          <p:cNvSpPr/>
          <p:nvPr/>
        </p:nvSpPr>
        <p:spPr>
          <a:xfrm rot="5400000">
            <a:off x="2375646" y="5495365"/>
            <a:ext cx="488575" cy="605119"/>
          </a:xfrm>
          <a:prstGeom prst="ellipse">
            <a:avLst/>
          </a:prstGeom>
          <a:solidFill>
            <a:srgbClr val="C00000">
              <a:alpha val="42184"/>
            </a:srgbClr>
          </a:solidFill>
          <a:ln w="57150" cmpd="sng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0F6200F-1AE0-9F40-A0A8-3E800CE9DC95}"/>
              </a:ext>
            </a:extLst>
          </p:cNvPr>
          <p:cNvSpPr txBox="1"/>
          <p:nvPr/>
        </p:nvSpPr>
        <p:spPr>
          <a:xfrm>
            <a:off x="7611035" y="5056095"/>
            <a:ext cx="3926541" cy="17543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Assets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AGATA-GRIT-VAMOS</a:t>
            </a:r>
          </a:p>
          <a:p>
            <a:r>
              <a:rPr lang="fr-FR" dirty="0">
                <a:solidFill>
                  <a:srgbClr val="C00000"/>
                </a:solidFill>
              </a:rPr>
              <a:t>Triple </a:t>
            </a:r>
            <a:r>
              <a:rPr lang="fr-FR" dirty="0" err="1">
                <a:solidFill>
                  <a:srgbClr val="C00000"/>
                </a:solidFill>
              </a:rPr>
              <a:t>coincidence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baseline="30000" dirty="0">
                <a:solidFill>
                  <a:srgbClr val="C00000"/>
                </a:solidFill>
              </a:rPr>
              <a:t>3</a:t>
            </a:r>
            <a:r>
              <a:rPr lang="fr-FR" dirty="0">
                <a:solidFill>
                  <a:srgbClr val="C00000"/>
                </a:solidFill>
              </a:rPr>
              <a:t>He </a:t>
            </a:r>
            <a:r>
              <a:rPr lang="fr-FR" dirty="0" err="1">
                <a:solidFill>
                  <a:srgbClr val="C00000"/>
                </a:solidFill>
              </a:rPr>
              <a:t>cryogenic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target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Granularity</a:t>
            </a:r>
            <a:r>
              <a:rPr lang="fr-FR" dirty="0">
                <a:solidFill>
                  <a:srgbClr val="C00000"/>
                </a:solidFill>
              </a:rPr>
              <a:t> : 3p </a:t>
            </a:r>
            <a:r>
              <a:rPr lang="fr-FR" dirty="0" err="1">
                <a:solidFill>
                  <a:srgbClr val="C00000"/>
                </a:solidFill>
              </a:rPr>
              <a:t>decay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background rejection (</a:t>
            </a:r>
            <a:r>
              <a:rPr lang="fr-FR" baseline="30000" dirty="0">
                <a:solidFill>
                  <a:srgbClr val="C00000"/>
                </a:solidFill>
              </a:rPr>
              <a:t>15</a:t>
            </a:r>
            <a:r>
              <a:rPr lang="fr-FR" dirty="0">
                <a:solidFill>
                  <a:srgbClr val="C00000"/>
                </a:solidFill>
              </a:rPr>
              <a:t>O)</a:t>
            </a:r>
          </a:p>
          <a:p>
            <a:r>
              <a:rPr lang="fr-FR" dirty="0">
                <a:solidFill>
                  <a:srgbClr val="C00000"/>
                </a:solidFill>
              </a:rPr>
              <a:t>Gamma </a:t>
            </a:r>
            <a:r>
              <a:rPr lang="fr-FR" dirty="0" err="1">
                <a:solidFill>
                  <a:srgbClr val="C00000"/>
                </a:solidFill>
              </a:rPr>
              <a:t>decay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from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unbound</a:t>
            </a:r>
            <a:r>
              <a:rPr lang="fr-FR" dirty="0">
                <a:solidFill>
                  <a:srgbClr val="C00000"/>
                </a:solidFill>
              </a:rPr>
              <a:t> states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7A3B4F-579B-0C4B-A281-56C713AACEE1}"/>
              </a:ext>
            </a:extLst>
          </p:cNvPr>
          <p:cNvSpPr txBox="1"/>
          <p:nvPr/>
        </p:nvSpPr>
        <p:spPr>
          <a:xfrm>
            <a:off x="184897" y="1697949"/>
            <a:ext cx="63503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>
                <a:effectLst/>
              </a:rPr>
              <a:t>Nuclei</a:t>
            </a:r>
            <a:r>
              <a:rPr lang="fr-FR" sz="1800" b="1" dirty="0">
                <a:effectLst/>
              </a:rPr>
              <a:t> at the confluence of </a:t>
            </a:r>
            <a:r>
              <a:rPr lang="fr-FR" sz="1800" b="1" dirty="0" err="1">
                <a:effectLst/>
              </a:rPr>
              <a:t>shell</a:t>
            </a:r>
            <a:r>
              <a:rPr lang="fr-FR" sz="1800" b="1" dirty="0">
                <a:effectLst/>
              </a:rPr>
              <a:t> gaps</a:t>
            </a:r>
            <a:r>
              <a:rPr lang="fr-FR" b="1" dirty="0"/>
              <a:t> </a:t>
            </a:r>
            <a:r>
              <a:rPr lang="fr-FR" dirty="0" err="1"/>
              <a:t>b</a:t>
            </a:r>
            <a:r>
              <a:rPr lang="fr-FR" sz="1800" dirty="0" err="1">
                <a:effectLst/>
              </a:rPr>
              <a:t>etween</a:t>
            </a:r>
            <a:r>
              <a:rPr lang="fr-FR" sz="1800" dirty="0">
                <a:effectLst/>
              </a:rPr>
              <a:t> standard Z=8, N=8</a:t>
            </a:r>
            <a:br>
              <a:rPr lang="fr-FR" sz="1800" dirty="0">
                <a:effectLst/>
              </a:rPr>
            </a:br>
            <a:r>
              <a:rPr lang="fr-FR" sz="1800" dirty="0">
                <a:effectLst/>
              </a:rPr>
              <a:t>-   </a:t>
            </a:r>
            <a:r>
              <a:rPr lang="fr-FR" sz="1800" i="1" dirty="0" err="1">
                <a:effectLst/>
              </a:rPr>
              <a:t>sd</a:t>
            </a:r>
            <a:r>
              <a:rPr lang="fr-FR" sz="1800" i="1" dirty="0">
                <a:effectLst/>
              </a:rPr>
              <a:t>- </a:t>
            </a:r>
            <a:r>
              <a:rPr lang="fr-FR" sz="1800" dirty="0" err="1">
                <a:effectLst/>
              </a:rPr>
              <a:t>space</a:t>
            </a:r>
            <a:r>
              <a:rPr lang="fr-FR" sz="1800" dirty="0">
                <a:effectLst/>
              </a:rPr>
              <a:t> </a:t>
            </a:r>
            <a:r>
              <a:rPr lang="fr-FR" sz="1800" dirty="0" err="1">
                <a:effectLst/>
              </a:rPr>
              <a:t>with</a:t>
            </a:r>
            <a:r>
              <a:rPr lang="fr-FR" sz="1800" dirty="0">
                <a:effectLst/>
              </a:rPr>
              <a:t> </a:t>
            </a:r>
            <a:r>
              <a:rPr lang="fr-FR" sz="1800" dirty="0" err="1">
                <a:effectLst/>
              </a:rPr>
              <a:t>intruder</a:t>
            </a:r>
            <a:r>
              <a:rPr lang="fr-FR" sz="1800" dirty="0">
                <a:effectLst/>
              </a:rPr>
              <a:t> </a:t>
            </a:r>
            <a:r>
              <a:rPr lang="fr-FR" sz="1800" dirty="0" err="1">
                <a:effectLst/>
              </a:rPr>
              <a:t>presence</a:t>
            </a:r>
            <a:r>
              <a:rPr lang="fr-FR" sz="1800" dirty="0">
                <a:effectLst/>
              </a:rPr>
              <a:t> </a:t>
            </a:r>
          </a:p>
          <a:p>
            <a:r>
              <a:rPr lang="fr-FR" sz="1800" dirty="0">
                <a:effectLst/>
              </a:rPr>
              <a:t>-   </a:t>
            </a:r>
            <a:r>
              <a:rPr lang="fr-FR" sz="1800" dirty="0" err="1">
                <a:effectLst/>
              </a:rPr>
              <a:t>Effects</a:t>
            </a:r>
            <a:r>
              <a:rPr lang="fr-FR" sz="1800" dirty="0">
                <a:effectLst/>
              </a:rPr>
              <a:t> of 3N-body forces </a:t>
            </a:r>
            <a:endParaRPr lang="fr-FR" dirty="0">
              <a:effectLst/>
            </a:endParaRPr>
          </a:p>
          <a:p>
            <a:r>
              <a:rPr lang="fr-FR" sz="1800" dirty="0">
                <a:effectLst/>
              </a:rPr>
              <a:t>-   Influence of the continuum</a:t>
            </a:r>
            <a:br>
              <a:rPr lang="fr-FR" sz="1800" dirty="0">
                <a:effectLst/>
              </a:rPr>
            </a:br>
            <a:r>
              <a:rPr lang="fr-FR" sz="1800" dirty="0">
                <a:effectLst/>
              </a:rPr>
              <a:t>-   Test of INC- </a:t>
            </a:r>
            <a:r>
              <a:rPr lang="fr-FR" sz="1800" dirty="0" err="1">
                <a:effectLst/>
              </a:rPr>
              <a:t>Hamiltonians</a:t>
            </a:r>
            <a:r>
              <a:rPr lang="fr-FR" sz="1800" dirty="0">
                <a:effectLst/>
              </a:rPr>
              <a:t> in the </a:t>
            </a:r>
            <a:r>
              <a:rPr lang="fr-FR" sz="1800" i="1" dirty="0" err="1">
                <a:effectLst/>
              </a:rPr>
              <a:t>sd-</a:t>
            </a:r>
            <a:r>
              <a:rPr lang="fr-FR" sz="1800" dirty="0" err="1">
                <a:effectLst/>
              </a:rPr>
              <a:t>shell</a:t>
            </a:r>
            <a:r>
              <a:rPr lang="fr-FR" sz="1800" dirty="0">
                <a:effectLst/>
              </a:rPr>
              <a:t> </a:t>
            </a:r>
            <a:endParaRPr lang="fr-FR" dirty="0">
              <a:effectLst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B7EF57-9C2F-814A-BFFF-9C80348B8AE8}"/>
              </a:ext>
            </a:extLst>
          </p:cNvPr>
          <p:cNvGrpSpPr/>
          <p:nvPr/>
        </p:nvGrpSpPr>
        <p:grpSpPr>
          <a:xfrm>
            <a:off x="282389" y="3334871"/>
            <a:ext cx="4814046" cy="3429000"/>
            <a:chOff x="282389" y="3104129"/>
            <a:chExt cx="4780429" cy="365974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9A660E7-241C-B449-BAEE-815CABC38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89" y="3104129"/>
              <a:ext cx="4780429" cy="3659742"/>
            </a:xfrm>
            <a:prstGeom prst="rect">
              <a:avLst/>
            </a:prstGeom>
            <a:ln w="19050">
              <a:solidFill>
                <a:srgbClr val="7030A0"/>
              </a:solidFill>
            </a:ln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3A6BC5C-BBA3-8B49-8D2F-F8ED96540C3C}"/>
                </a:ext>
              </a:extLst>
            </p:cNvPr>
            <p:cNvSpPr txBox="1"/>
            <p:nvPr/>
          </p:nvSpPr>
          <p:spPr>
            <a:xfrm>
              <a:off x="292473" y="3152900"/>
              <a:ext cx="47636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u="sng" dirty="0">
                  <a:solidFill>
                    <a:srgbClr val="7030A0"/>
                  </a:solidFill>
                  <a:effectLst/>
                </a:rPr>
                <a:t>GOAL </a:t>
              </a:r>
              <a:r>
                <a:rPr lang="fr-FR" dirty="0">
                  <a:effectLst/>
                </a:rPr>
                <a:t>: proton-</a:t>
              </a:r>
              <a:r>
                <a:rPr lang="fr-FR" dirty="0" err="1">
                  <a:effectLst/>
                </a:rPr>
                <a:t>rich</a:t>
              </a:r>
              <a:r>
                <a:rPr lang="fr-FR" dirty="0">
                  <a:effectLst/>
                </a:rPr>
                <a:t> </a:t>
              </a:r>
              <a:r>
                <a:rPr lang="fr-FR" dirty="0" err="1">
                  <a:effectLst/>
                </a:rPr>
                <a:t>nuclei</a:t>
              </a:r>
              <a:r>
                <a:rPr lang="fr-FR" dirty="0">
                  <a:effectLst/>
                </a:rPr>
                <a:t> </a:t>
              </a:r>
              <a:r>
                <a:rPr lang="fr-FR" dirty="0"/>
                <a:t>and 1p </a:t>
              </a:r>
              <a:r>
                <a:rPr lang="fr-FR" dirty="0" err="1"/>
                <a:t>emitters</a:t>
              </a:r>
              <a:r>
                <a:rPr lang="fr-FR" dirty="0"/>
                <a:t>:</a:t>
              </a:r>
              <a:r>
                <a:rPr lang="fr-FR" dirty="0">
                  <a:effectLst/>
                </a:rPr>
                <a:t> </a:t>
              </a:r>
              <a:r>
                <a:rPr lang="fr-FR" baseline="30000" dirty="0">
                  <a:effectLst/>
                </a:rPr>
                <a:t>14</a:t>
              </a:r>
              <a:r>
                <a:rPr lang="fr-FR" dirty="0">
                  <a:effectLst/>
                </a:rPr>
                <a:t>F, </a:t>
              </a:r>
              <a:r>
                <a:rPr lang="fr-FR" baseline="30000" dirty="0">
                  <a:effectLst/>
                </a:rPr>
                <a:t>17</a:t>
              </a:r>
              <a:r>
                <a:rPr lang="fr-FR" dirty="0">
                  <a:effectLst/>
                </a:rPr>
                <a:t>Na,</a:t>
              </a:r>
              <a:r>
                <a:rPr lang="fr-FR" baseline="30000" dirty="0">
                  <a:effectLst/>
                </a:rPr>
                <a:t>20</a:t>
              </a:r>
              <a:r>
                <a:rPr lang="fr-FR" dirty="0">
                  <a:effectLst/>
                </a:rPr>
                <a:t>Mg by (</a:t>
              </a:r>
              <a:r>
                <a:rPr lang="fr-FR" baseline="30000" dirty="0">
                  <a:effectLst/>
                </a:rPr>
                <a:t>3</a:t>
              </a:r>
              <a:r>
                <a:rPr lang="fr-FR" dirty="0">
                  <a:effectLst/>
                </a:rPr>
                <a:t>He,t) charge exchange </a:t>
              </a:r>
              <a:r>
                <a:rPr lang="fr-FR" dirty="0" err="1">
                  <a:effectLst/>
                </a:rPr>
                <a:t>reactions</a:t>
              </a:r>
              <a:endParaRPr lang="fr-FR" dirty="0">
                <a:effectLst/>
              </a:endParaRP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68B6FB85-8499-8A41-9E4F-9FB3AD8F04EB}"/>
              </a:ext>
            </a:extLst>
          </p:cNvPr>
          <p:cNvSpPr txBox="1"/>
          <p:nvPr/>
        </p:nvSpPr>
        <p:spPr>
          <a:xfrm>
            <a:off x="131109" y="540140"/>
            <a:ext cx="609824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Spectroscopy of proton-rich nuclei using 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charge-exchange </a:t>
            </a:r>
            <a:r>
              <a:rPr lang="fr-FR" sz="1800" dirty="0" err="1">
                <a:solidFill>
                  <a:prstClr val="black"/>
                </a:solidFill>
                <a:cs typeface="Arial" panose="020B0604020202020204" pitchFamily="34" charset="0"/>
              </a:rPr>
              <a:t>reactions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 and proton </a:t>
            </a:r>
            <a:r>
              <a:rPr lang="fr-FR" sz="1800" dirty="0" err="1">
                <a:solidFill>
                  <a:prstClr val="black"/>
                </a:solidFill>
                <a:cs typeface="Arial" panose="020B0604020202020204" pitchFamily="34" charset="0"/>
              </a:rPr>
              <a:t>adding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prstClr val="black"/>
                </a:solidFill>
                <a:cs typeface="Arial" panose="020B0604020202020204" pitchFamily="34" charset="0"/>
              </a:rPr>
              <a:t>with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fr-FR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He </a:t>
            </a:r>
            <a:r>
              <a:rPr lang="fr-FR" sz="1800" dirty="0" err="1">
                <a:solidFill>
                  <a:prstClr val="black"/>
                </a:solidFill>
                <a:cs typeface="Arial" panose="020B0604020202020204" pitchFamily="34" charset="0"/>
              </a:rPr>
              <a:t>target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, B. Fernandez-</a:t>
            </a:r>
            <a:r>
              <a:rPr lang="fr-FR" sz="1800" dirty="0" err="1">
                <a:solidFill>
                  <a:prstClr val="black"/>
                </a:solidFill>
                <a:cs typeface="Arial" panose="020B0604020202020204" pitchFamily="34" charset="0"/>
              </a:rPr>
              <a:t>Dominguez</a:t>
            </a:r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 et al.,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B7F8D2-5AB1-E347-9127-F601FC62E92C}"/>
              </a:ext>
            </a:extLst>
          </p:cNvPr>
          <p:cNvSpPr txBox="1"/>
          <p:nvPr/>
        </p:nvSpPr>
        <p:spPr>
          <a:xfrm rot="5400000">
            <a:off x="10529047" y="2770094"/>
            <a:ext cx="2581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Timofeyuk</a:t>
            </a:r>
            <a:r>
              <a:rPr lang="fr-FR" sz="1200" i="1" dirty="0"/>
              <a:t>, </a:t>
            </a:r>
            <a:r>
              <a:rPr lang="fr-FR" sz="1200" i="1" dirty="0" err="1"/>
              <a:t>Descouvemont</a:t>
            </a:r>
            <a:r>
              <a:rPr lang="fr-FR" sz="1200" i="1" dirty="0"/>
              <a:t>, PRC (2010)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CC606-E1CA-394E-A8D3-6A43DE4200A7}"/>
              </a:ext>
            </a:extLst>
          </p:cNvPr>
          <p:cNvSpPr/>
          <p:nvPr/>
        </p:nvSpPr>
        <p:spPr>
          <a:xfrm>
            <a:off x="6696635" y="1075765"/>
            <a:ext cx="5082988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671F59-218E-3842-995F-4ABC429D9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66"/>
          <a:stretch/>
        </p:blipFill>
        <p:spPr>
          <a:xfrm>
            <a:off x="6619619" y="1613647"/>
            <a:ext cx="4987433" cy="32676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F5A443A-DF54-A249-AFCE-594193CFA0D5}"/>
              </a:ext>
            </a:extLst>
          </p:cNvPr>
          <p:cNvSpPr txBox="1"/>
          <p:nvPr/>
        </p:nvSpPr>
        <p:spPr>
          <a:xfrm>
            <a:off x="8148917" y="1304364"/>
            <a:ext cx="216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/>
              <a:t>17</a:t>
            </a:r>
            <a:r>
              <a:rPr lang="fr-FR" b="1" dirty="0"/>
              <a:t>Na </a:t>
            </a:r>
            <a:r>
              <a:rPr lang="fr-FR" b="1" dirty="0" err="1"/>
              <a:t>predicted</a:t>
            </a:r>
            <a:r>
              <a:rPr lang="fr-FR" b="1" dirty="0"/>
              <a:t> </a:t>
            </a:r>
            <a:r>
              <a:rPr lang="fr-FR" b="1" dirty="0" err="1"/>
              <a:t>levels</a:t>
            </a:r>
            <a:endParaRPr lang="fr-FR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660DC9-DBB3-DB41-9667-97326FBA8E19}"/>
              </a:ext>
            </a:extLst>
          </p:cNvPr>
          <p:cNvSpPr txBox="1"/>
          <p:nvPr/>
        </p:nvSpPr>
        <p:spPr>
          <a:xfrm>
            <a:off x="8982635" y="4572000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+ 3p </a:t>
            </a:r>
            <a:r>
              <a:rPr lang="fr-FR" dirty="0" err="1">
                <a:solidFill>
                  <a:srgbClr val="7030A0"/>
                </a:solidFill>
              </a:rPr>
              <a:t>emitter</a:t>
            </a:r>
            <a:r>
              <a:rPr lang="fr-FR" dirty="0">
                <a:solidFill>
                  <a:srgbClr val="7030A0"/>
                </a:solidFill>
              </a:rPr>
              <a:t> to </a:t>
            </a:r>
            <a:r>
              <a:rPr lang="fr-FR" baseline="30000" dirty="0">
                <a:solidFill>
                  <a:srgbClr val="7030A0"/>
                </a:solidFill>
              </a:rPr>
              <a:t>14</a:t>
            </a:r>
            <a:r>
              <a:rPr lang="fr-FR" dirty="0">
                <a:solidFill>
                  <a:srgbClr val="7030A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0484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1" descr="Screen Shot 2016-05-11 at 14.44.13.png">
            <a:extLst>
              <a:ext uri="{FF2B5EF4-FFF2-40B4-BE49-F238E27FC236}">
                <a16:creationId xmlns:a16="http://schemas.microsoft.com/office/drawing/2014/main" id="{1AA93FFC-BD63-5642-8E46-C69B8772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63" r="10137"/>
          <a:stretch/>
        </p:blipFill>
        <p:spPr bwMode="auto">
          <a:xfrm>
            <a:off x="2043953" y="400952"/>
            <a:ext cx="10148047" cy="639263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6380388-9C25-3746-B174-24B67EA41661}"/>
              </a:ext>
            </a:extLst>
          </p:cNvPr>
          <p:cNvCxnSpPr>
            <a:cxnSpLocks/>
          </p:cNvCxnSpPr>
          <p:nvPr/>
        </p:nvCxnSpPr>
        <p:spPr>
          <a:xfrm flipV="1">
            <a:off x="2706718" y="3173506"/>
            <a:ext cx="2833470" cy="2750909"/>
          </a:xfrm>
          <a:prstGeom prst="line">
            <a:avLst/>
          </a:prstGeom>
          <a:ln w="57150" cmpd="sng">
            <a:solidFill>
              <a:srgbClr val="2818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B1E4D3-50F8-3A48-9B2E-9ED8CAB7E2D0}"/>
              </a:ext>
            </a:extLst>
          </p:cNvPr>
          <p:cNvSpPr txBox="1"/>
          <p:nvPr/>
        </p:nvSpPr>
        <p:spPr>
          <a:xfrm rot="18824768">
            <a:off x="8129287" y="111462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rgbClr val="2818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N=Z</a:t>
            </a:r>
          </a:p>
        </p:txBody>
      </p:sp>
      <p:sp>
        <p:nvSpPr>
          <p:cNvPr id="307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497234" y="6492874"/>
            <a:ext cx="569259" cy="25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920FE3-F659-1A43-85D8-A6774043B105}" type="slidenum">
              <a:rPr lang="en-US"/>
              <a:pPr/>
              <a:t>22</a:t>
            </a:fld>
            <a:endParaRPr lang="en-US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A6B50AE-FA15-A644-A22F-D966BD093E13}"/>
              </a:ext>
            </a:extLst>
          </p:cNvPr>
          <p:cNvSpPr/>
          <p:nvPr/>
        </p:nvSpPr>
        <p:spPr>
          <a:xfrm rot="5400000">
            <a:off x="5513292" y="2891117"/>
            <a:ext cx="632012" cy="605119"/>
          </a:xfrm>
          <a:prstGeom prst="ellipse">
            <a:avLst/>
          </a:prstGeom>
          <a:solidFill>
            <a:srgbClr val="7030A0">
              <a:alpha val="42184"/>
            </a:srgbClr>
          </a:solidFill>
          <a:ln w="57150" cmpd="sng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7FCE8-6BEB-9844-B78F-FA17D653DF89}"/>
              </a:ext>
            </a:extLst>
          </p:cNvPr>
          <p:cNvSpPr/>
          <p:nvPr/>
        </p:nvSpPr>
        <p:spPr>
          <a:xfrm>
            <a:off x="3361765" y="0"/>
            <a:ext cx="618564" cy="166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677" y="25014"/>
            <a:ext cx="10515600" cy="593880"/>
          </a:xfrm>
        </p:spPr>
        <p:txBody>
          <a:bodyPr/>
          <a:lstStyle/>
          <a:p>
            <a:r>
              <a:rPr lang="en-US" dirty="0"/>
              <a:t>Mixed np pairing and super-</a:t>
            </a:r>
            <a:r>
              <a:rPr lang="en-US" dirty="0" err="1"/>
              <a:t>cllecitivty</a:t>
            </a:r>
            <a:r>
              <a:rPr lang="en-US" dirty="0"/>
              <a:t> by fusion evaporation with radioactive beams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8639A-68DE-7147-810A-A18DE97D4FB4}"/>
              </a:ext>
            </a:extLst>
          </p:cNvPr>
          <p:cNvSpPr/>
          <p:nvPr/>
        </p:nvSpPr>
        <p:spPr>
          <a:xfrm>
            <a:off x="1976718" y="336176"/>
            <a:ext cx="605117" cy="155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AC4E927-05E6-2743-95E5-A100486B85AA}"/>
              </a:ext>
            </a:extLst>
          </p:cNvPr>
          <p:cNvSpPr txBox="1"/>
          <p:nvPr/>
        </p:nvSpPr>
        <p:spPr>
          <a:xfrm>
            <a:off x="158003" y="597958"/>
            <a:ext cx="4279526" cy="9233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Probing mixed-spin np pairing in the super-collective Z~60 and A~130 region,                    J. </a:t>
            </a:r>
            <a:r>
              <a:rPr lang="en-US" dirty="0" err="1">
                <a:cs typeface="Arial" panose="020B0604020202020204" pitchFamily="34" charset="0"/>
              </a:rPr>
              <a:t>Dudouet</a:t>
            </a:r>
            <a:r>
              <a:rPr lang="en-US" dirty="0">
                <a:cs typeface="Arial" panose="020B0604020202020204" pitchFamily="34" charset="0"/>
              </a:rPr>
              <a:t> et al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30312AA-53C9-3E45-B7A6-E525F613BBA4}"/>
              </a:ext>
            </a:extLst>
          </p:cNvPr>
          <p:cNvSpPr/>
          <p:nvPr/>
        </p:nvSpPr>
        <p:spPr>
          <a:xfrm>
            <a:off x="10179424" y="5957047"/>
            <a:ext cx="2012576" cy="900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0D38064-B0C1-B942-97C7-2BDF698D54D4}"/>
              </a:ext>
            </a:extLst>
          </p:cNvPr>
          <p:cNvSpPr txBox="1"/>
          <p:nvPr/>
        </p:nvSpPr>
        <p:spPr>
          <a:xfrm>
            <a:off x="3267635" y="5230908"/>
            <a:ext cx="4397188" cy="14773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Assets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AGATA-GRIT-VAMOS</a:t>
            </a:r>
          </a:p>
          <a:p>
            <a:r>
              <a:rPr lang="fr-FR" dirty="0">
                <a:solidFill>
                  <a:srgbClr val="C00000"/>
                </a:solidFill>
              </a:rPr>
              <a:t>Triple </a:t>
            </a:r>
            <a:r>
              <a:rPr lang="fr-FR" dirty="0" err="1">
                <a:solidFill>
                  <a:srgbClr val="C00000"/>
                </a:solidFill>
              </a:rPr>
              <a:t>coincidence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Vamos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resolution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Combined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Efficiencies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AGATA </a:t>
            </a:r>
            <a:r>
              <a:rPr lang="fr-FR" dirty="0" err="1">
                <a:solidFill>
                  <a:srgbClr val="C00000"/>
                </a:solidFill>
              </a:rPr>
              <a:t>resolving</a:t>
            </a:r>
            <a:r>
              <a:rPr lang="fr-FR" dirty="0">
                <a:solidFill>
                  <a:srgbClr val="C00000"/>
                </a:solidFill>
              </a:rPr>
              <a:t> power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09DE29E-C23C-EE4D-B13A-86ED98CF2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8" r="-1"/>
          <a:stretch/>
        </p:blipFill>
        <p:spPr>
          <a:xfrm>
            <a:off x="4639235" y="609179"/>
            <a:ext cx="3074749" cy="9237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A28772-B57D-834F-A69F-66CBA2894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04" t="17145"/>
          <a:stretch/>
        </p:blipFill>
        <p:spPr>
          <a:xfrm>
            <a:off x="389963" y="2299448"/>
            <a:ext cx="2931459" cy="29083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11C091-27B6-F845-86DB-415E77F9CC56}"/>
              </a:ext>
            </a:extLst>
          </p:cNvPr>
          <p:cNvSpPr txBox="1"/>
          <p:nvPr/>
        </p:nvSpPr>
        <p:spPr>
          <a:xfrm rot="16200000">
            <a:off x="-1317810" y="3429003"/>
            <a:ext cx="31342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/>
              <a:t>G. </a:t>
            </a:r>
            <a:r>
              <a:rPr lang="fr-FR" sz="1400" i="1" dirty="0" err="1"/>
              <a:t>Palkanoglou</a:t>
            </a:r>
            <a:r>
              <a:rPr lang="fr-FR" sz="1400" i="1" dirty="0"/>
              <a:t> ,A. </a:t>
            </a:r>
            <a:r>
              <a:rPr lang="fr-FR" sz="1400" i="1" dirty="0" err="1"/>
              <a:t>Gezerlis</a:t>
            </a:r>
            <a:r>
              <a:rPr lang="fr-FR" sz="1400" i="1" dirty="0"/>
              <a:t>, </a:t>
            </a:r>
            <a:r>
              <a:rPr lang="fr-FR" sz="1400" i="1" dirty="0" err="1"/>
              <a:t>arXiv</a:t>
            </a:r>
            <a:r>
              <a:rPr lang="fr-FR" sz="1400" i="1" dirty="0"/>
              <a:t> (2024)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773AF34-392E-8744-89B1-3D3CBD4B9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1" t="22805" r="69697" b="53615"/>
          <a:stretch/>
        </p:blipFill>
        <p:spPr>
          <a:xfrm>
            <a:off x="954741" y="2447365"/>
            <a:ext cx="793377" cy="645459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104F845-F9E0-E545-A91A-84B82F79186F}"/>
              </a:ext>
            </a:extLst>
          </p:cNvPr>
          <p:cNvSpPr/>
          <p:nvPr/>
        </p:nvSpPr>
        <p:spPr>
          <a:xfrm>
            <a:off x="1882588" y="3294529"/>
            <a:ext cx="632011" cy="65890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20F497-219D-504C-9C2F-1B5FC72C3477}"/>
              </a:ext>
            </a:extLst>
          </p:cNvPr>
          <p:cNvSpPr txBox="1"/>
          <p:nvPr/>
        </p:nvSpPr>
        <p:spPr>
          <a:xfrm>
            <a:off x="389964" y="1627094"/>
            <a:ext cx="334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7030A0"/>
                </a:solidFill>
              </a:rPr>
              <a:t>Mixed </a:t>
            </a:r>
            <a:r>
              <a:rPr lang="fr-FR" b="1" i="1" dirty="0" err="1">
                <a:solidFill>
                  <a:srgbClr val="7030A0"/>
                </a:solidFill>
              </a:rPr>
              <a:t>pairing</a:t>
            </a:r>
            <a:r>
              <a:rPr lang="fr-FR" b="1" i="1" dirty="0">
                <a:solidFill>
                  <a:srgbClr val="7030A0"/>
                </a:solidFill>
              </a:rPr>
              <a:t> candidates :</a:t>
            </a:r>
          </a:p>
          <a:p>
            <a:r>
              <a:rPr lang="fr-FR" i="1" dirty="0">
                <a:solidFill>
                  <a:srgbClr val="7030A0"/>
                </a:solidFill>
              </a:rPr>
              <a:t> </a:t>
            </a:r>
            <a:r>
              <a:rPr lang="fr-FR" i="1" dirty="0" err="1"/>
              <a:t>np</a:t>
            </a:r>
            <a:r>
              <a:rPr lang="fr-FR" i="1" dirty="0"/>
              <a:t> </a:t>
            </a:r>
            <a:r>
              <a:rPr lang="fr-FR" i="1" dirty="0" err="1"/>
              <a:t>pairing</a:t>
            </a:r>
            <a:r>
              <a:rPr lang="fr-FR" i="1" dirty="0"/>
              <a:t> + </a:t>
            </a:r>
            <a:r>
              <a:rPr lang="fr-FR" i="1" dirty="0" err="1"/>
              <a:t>realistic</a:t>
            </a:r>
            <a:r>
              <a:rPr lang="fr-FR" i="1" dirty="0"/>
              <a:t> </a:t>
            </a:r>
            <a:r>
              <a:rPr lang="fr-FR" i="1" dirty="0" err="1"/>
              <a:t>deformation</a:t>
            </a:r>
            <a:endParaRPr lang="fr-FR" i="1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233FCB7-16C3-F14D-A5FA-D4D1F6DFF327}"/>
              </a:ext>
            </a:extLst>
          </p:cNvPr>
          <p:cNvGrpSpPr/>
          <p:nvPr/>
        </p:nvGrpSpPr>
        <p:grpSpPr>
          <a:xfrm>
            <a:off x="3428627" y="2339786"/>
            <a:ext cx="4854761" cy="2689413"/>
            <a:chOff x="4006850" y="2191872"/>
            <a:chExt cx="5957421" cy="336176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5794637-BE2B-D34C-B2D4-E88DF031B6C3}"/>
                </a:ext>
              </a:extLst>
            </p:cNvPr>
            <p:cNvGrpSpPr/>
            <p:nvPr/>
          </p:nvGrpSpPr>
          <p:grpSpPr>
            <a:xfrm>
              <a:off x="4006850" y="2191872"/>
              <a:ext cx="5957421" cy="3361764"/>
              <a:chOff x="4006850" y="2188978"/>
              <a:chExt cx="6464300" cy="346514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99022EB3-6D84-8A4E-8863-7D4FD48D67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590"/>
              <a:stretch/>
            </p:blipFill>
            <p:spPr>
              <a:xfrm>
                <a:off x="4006850" y="2188978"/>
                <a:ext cx="6464300" cy="346514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68B66E-135E-2F4D-9170-EA16CB011446}"/>
                  </a:ext>
                </a:extLst>
              </p:cNvPr>
              <p:cNvSpPr/>
              <p:nvPr/>
            </p:nvSpPr>
            <p:spPr>
              <a:xfrm>
                <a:off x="9170894" y="3455895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29F37E5-2F65-4144-949B-094792017E13}"/>
                  </a:ext>
                </a:extLst>
              </p:cNvPr>
              <p:cNvSpPr/>
              <p:nvPr/>
            </p:nvSpPr>
            <p:spPr>
              <a:xfrm>
                <a:off x="9793941" y="3016625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00D7A7F-6FED-864C-B767-E72E7984D5E7}"/>
                  </a:ext>
                </a:extLst>
              </p:cNvPr>
              <p:cNvSpPr/>
              <p:nvPr/>
            </p:nvSpPr>
            <p:spPr>
              <a:xfrm>
                <a:off x="8534400" y="3908613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9784FF6-0B12-0146-8AF9-8A5C7A70D07D}"/>
                  </a:ext>
                </a:extLst>
              </p:cNvPr>
              <p:cNvSpPr/>
              <p:nvPr/>
            </p:nvSpPr>
            <p:spPr>
              <a:xfrm>
                <a:off x="7920318" y="4343402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C8E48D6-72F1-894C-B882-F9143539E410}"/>
                  </a:ext>
                </a:extLst>
              </p:cNvPr>
              <p:cNvSpPr/>
              <p:nvPr/>
            </p:nvSpPr>
            <p:spPr>
              <a:xfrm>
                <a:off x="7279342" y="4361332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041AAC-4506-054C-B4E2-E4919A1ABA32}"/>
                  </a:ext>
                </a:extLst>
              </p:cNvPr>
              <p:cNvSpPr/>
              <p:nvPr/>
            </p:nvSpPr>
            <p:spPr>
              <a:xfrm>
                <a:off x="7283825" y="4809567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B2148A3-49FF-7B47-BD4B-06861AAC265B}"/>
                  </a:ext>
                </a:extLst>
              </p:cNvPr>
              <p:cNvSpPr/>
              <p:nvPr/>
            </p:nvSpPr>
            <p:spPr>
              <a:xfrm>
                <a:off x="7920319" y="4800603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6E2AC6-F84C-E346-B5F2-E0708D5609BC}"/>
                  </a:ext>
                </a:extLst>
              </p:cNvPr>
              <p:cNvSpPr/>
              <p:nvPr/>
            </p:nvSpPr>
            <p:spPr>
              <a:xfrm>
                <a:off x="8543366" y="4361333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10C9295-8DBC-C848-95FB-C38F302D6752}"/>
                  </a:ext>
                </a:extLst>
              </p:cNvPr>
              <p:cNvSpPr/>
              <p:nvPr/>
            </p:nvSpPr>
            <p:spPr>
              <a:xfrm>
                <a:off x="8534401" y="4823016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DF58F3-708F-F04C-8E95-7F9457CB30B8}"/>
                  </a:ext>
                </a:extLst>
              </p:cNvPr>
              <p:cNvSpPr/>
              <p:nvPr/>
            </p:nvSpPr>
            <p:spPr>
              <a:xfrm>
                <a:off x="9197789" y="4814051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CEE042D-C159-CB4A-B724-21ADBA7BD40B}"/>
                  </a:ext>
                </a:extLst>
              </p:cNvPr>
              <p:cNvSpPr/>
              <p:nvPr/>
            </p:nvSpPr>
            <p:spPr>
              <a:xfrm>
                <a:off x="9793942" y="4818534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3E1093-609D-5C4F-9DCA-1A9B44652EAC}"/>
                  </a:ext>
                </a:extLst>
              </p:cNvPr>
              <p:cNvSpPr/>
              <p:nvPr/>
            </p:nvSpPr>
            <p:spPr>
              <a:xfrm>
                <a:off x="9166412" y="4338922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165B557-4F34-AF4B-81B3-A9ECE67AB181}"/>
                  </a:ext>
                </a:extLst>
              </p:cNvPr>
              <p:cNvSpPr/>
              <p:nvPr/>
            </p:nvSpPr>
            <p:spPr>
              <a:xfrm>
                <a:off x="9184341" y="3913099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214422E-73A1-084C-923F-9571CCE723D0}"/>
                  </a:ext>
                </a:extLst>
              </p:cNvPr>
              <p:cNvSpPr/>
              <p:nvPr/>
            </p:nvSpPr>
            <p:spPr>
              <a:xfrm>
                <a:off x="9807388" y="3473828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8800242-38BC-8C45-AE3C-013370DD53D7}"/>
                  </a:ext>
                </a:extLst>
              </p:cNvPr>
              <p:cNvSpPr/>
              <p:nvPr/>
            </p:nvSpPr>
            <p:spPr>
              <a:xfrm>
                <a:off x="9811870" y="3908616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AEC69DA-6C01-EE4E-90D5-DE562C635E86}"/>
                  </a:ext>
                </a:extLst>
              </p:cNvPr>
              <p:cNvSpPr/>
              <p:nvPr/>
            </p:nvSpPr>
            <p:spPr>
              <a:xfrm>
                <a:off x="9802905" y="4343405"/>
                <a:ext cx="268941" cy="17481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ADDBBCA-F051-0545-8083-9E874CE56816}"/>
                </a:ext>
              </a:extLst>
            </p:cNvPr>
            <p:cNvSpPr/>
            <p:nvPr/>
          </p:nvSpPr>
          <p:spPr>
            <a:xfrm>
              <a:off x="4638176" y="3187605"/>
              <a:ext cx="247853" cy="16959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30F494-F987-5E46-ACB9-AE5C0EFED463}"/>
                </a:ext>
              </a:extLst>
            </p:cNvPr>
            <p:cNvSpPr txBox="1"/>
            <p:nvPr/>
          </p:nvSpPr>
          <p:spPr>
            <a:xfrm>
              <a:off x="4975412" y="3092824"/>
              <a:ext cx="1015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solidFill>
                    <a:srgbClr val="7030A0"/>
                  </a:solidFill>
                </a:rPr>
                <a:t>measured</a:t>
              </a:r>
              <a:endParaRPr lang="fr-FR" sz="1600" dirty="0">
                <a:solidFill>
                  <a:srgbClr val="7030A0"/>
                </a:solidFill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DCBCE8B-33AF-5349-A44C-45F6E83BEEFA}"/>
                </a:ext>
              </a:extLst>
            </p:cNvPr>
            <p:cNvSpPr txBox="1"/>
            <p:nvPr/>
          </p:nvSpPr>
          <p:spPr>
            <a:xfrm>
              <a:off x="4979894" y="3500718"/>
              <a:ext cx="981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solidFill>
                    <a:srgbClr val="FF0000"/>
                  </a:solidFill>
                </a:rPr>
                <a:t>predicted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AA29DF-A806-4A40-8604-33E1B8B464D5}"/>
                </a:ext>
              </a:extLst>
            </p:cNvPr>
            <p:cNvSpPr/>
            <p:nvPr/>
          </p:nvSpPr>
          <p:spPr>
            <a:xfrm>
              <a:off x="4656106" y="3595498"/>
              <a:ext cx="247853" cy="1695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868322AD-166E-F04B-8283-C5D9630FC969}"/>
              </a:ext>
            </a:extLst>
          </p:cNvPr>
          <p:cNvSpPr txBox="1"/>
          <p:nvPr/>
        </p:nvSpPr>
        <p:spPr>
          <a:xfrm>
            <a:off x="4253753" y="1671917"/>
            <a:ext cx="30367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7030A0"/>
                </a:solidFill>
              </a:rPr>
              <a:t>Super-</a:t>
            </a:r>
            <a:r>
              <a:rPr lang="fr-FR" b="1" i="1" dirty="0" err="1">
                <a:solidFill>
                  <a:srgbClr val="7030A0"/>
                </a:solidFill>
              </a:rPr>
              <a:t>collectivity</a:t>
            </a:r>
            <a:r>
              <a:rPr lang="fr-FR" b="1" i="1" dirty="0">
                <a:solidFill>
                  <a:srgbClr val="7030A0"/>
                </a:solidFill>
              </a:rPr>
              <a:t> candidates :</a:t>
            </a:r>
          </a:p>
          <a:p>
            <a:r>
              <a:rPr lang="fr-FR" i="1" dirty="0"/>
              <a:t>Z~60 and A~130, B(E2) ~2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A4BB181-432F-1C4B-88F8-F6CEA93115E7}"/>
              </a:ext>
            </a:extLst>
          </p:cNvPr>
          <p:cNvSpPr txBox="1"/>
          <p:nvPr/>
        </p:nvSpPr>
        <p:spPr>
          <a:xfrm>
            <a:off x="8453719" y="3128682"/>
            <a:ext cx="36082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7030A0"/>
                </a:solidFill>
              </a:rPr>
              <a:t>Method: fusion-</a:t>
            </a:r>
            <a:r>
              <a:rPr lang="fr-FR" b="1" i="1" dirty="0" err="1">
                <a:solidFill>
                  <a:srgbClr val="7030A0"/>
                </a:solidFill>
              </a:rPr>
              <a:t>evaporation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dirty="0" err="1">
                <a:solidFill>
                  <a:srgbClr val="7030A0"/>
                </a:solidFill>
              </a:rPr>
              <a:t>with</a:t>
            </a:r>
            <a:r>
              <a:rPr lang="fr-FR" b="1" i="1" dirty="0">
                <a:solidFill>
                  <a:srgbClr val="7030A0"/>
                </a:solidFill>
              </a:rPr>
              <a:t> radioactive </a:t>
            </a:r>
            <a:r>
              <a:rPr lang="fr-FR" b="1" i="1" dirty="0" err="1">
                <a:solidFill>
                  <a:srgbClr val="7030A0"/>
                </a:solidFill>
              </a:rPr>
              <a:t>beam</a:t>
            </a:r>
            <a:r>
              <a:rPr lang="fr-FR" b="1" i="1" dirty="0">
                <a:solidFill>
                  <a:srgbClr val="7030A0"/>
                </a:solidFill>
              </a:rPr>
              <a:t> </a:t>
            </a:r>
            <a:r>
              <a:rPr lang="fr-FR" b="1" i="1" baseline="30000" dirty="0">
                <a:solidFill>
                  <a:srgbClr val="7030A0"/>
                </a:solidFill>
              </a:rPr>
              <a:t>74</a:t>
            </a:r>
            <a:r>
              <a:rPr lang="fr-FR" b="1" i="1" dirty="0">
                <a:solidFill>
                  <a:srgbClr val="7030A0"/>
                </a:solidFill>
              </a:rPr>
              <a:t>Kr + </a:t>
            </a:r>
            <a:r>
              <a:rPr lang="fr-FR" b="1" i="1" baseline="30000" dirty="0">
                <a:solidFill>
                  <a:srgbClr val="7030A0"/>
                </a:solidFill>
              </a:rPr>
              <a:t>58</a:t>
            </a:r>
            <a:r>
              <a:rPr lang="fr-FR" b="1" i="1" dirty="0">
                <a:solidFill>
                  <a:srgbClr val="7030A0"/>
                </a:solidFill>
              </a:rPr>
              <a:t>Ni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F45578-9052-9A4F-8E64-CAEFFE8E4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923" y="3723144"/>
            <a:ext cx="4465077" cy="313485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4149099-9C6B-0748-A99B-3AB5FB2206CB}"/>
              </a:ext>
            </a:extLst>
          </p:cNvPr>
          <p:cNvSpPr txBox="1"/>
          <p:nvPr/>
        </p:nvSpPr>
        <p:spPr>
          <a:xfrm>
            <a:off x="8256494" y="4061012"/>
            <a:ext cx="2387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CS in mb as </a:t>
            </a:r>
            <a:r>
              <a:rPr lang="fr-FR" dirty="0" err="1"/>
              <a:t>from</a:t>
            </a:r>
            <a:r>
              <a:rPr lang="fr-FR" dirty="0"/>
              <a:t> HIVAP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416D207-8190-2B4D-A07A-B0CA1806A2AE}"/>
              </a:ext>
            </a:extLst>
          </p:cNvPr>
          <p:cNvSpPr txBox="1"/>
          <p:nvPr/>
        </p:nvSpPr>
        <p:spPr>
          <a:xfrm>
            <a:off x="9937376" y="5647766"/>
            <a:ext cx="1586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C00000"/>
                </a:solidFill>
              </a:rPr>
              <a:t>Focused</a:t>
            </a:r>
            <a:r>
              <a:rPr lang="fr-FR" sz="1600" dirty="0">
                <a:solidFill>
                  <a:srgbClr val="C00000"/>
                </a:solidFill>
              </a:rPr>
              <a:t> on </a:t>
            </a:r>
            <a:r>
              <a:rPr lang="fr-FR" sz="1600" dirty="0" err="1">
                <a:solidFill>
                  <a:srgbClr val="C00000"/>
                </a:solidFill>
              </a:rPr>
              <a:t>nuclei</a:t>
            </a:r>
            <a:r>
              <a:rPr lang="fr-FR" sz="1600" dirty="0">
                <a:solidFill>
                  <a:srgbClr val="C00000"/>
                </a:solidFill>
              </a:rPr>
              <a:t> of </a:t>
            </a:r>
            <a:r>
              <a:rPr lang="fr-FR" sz="1600" dirty="0" err="1">
                <a:solidFill>
                  <a:srgbClr val="C00000"/>
                </a:solidFill>
              </a:rPr>
              <a:t>interest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4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308" y="170338"/>
            <a:ext cx="711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AGATA campaign #1 at GANIL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0629" y="957484"/>
            <a:ext cx="7782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[2014-2021], the AGATA@GANIL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campaign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07" y="1900501"/>
            <a:ext cx="7463245" cy="45041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30" y="1557877"/>
            <a:ext cx="3934979" cy="50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8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491288" y="0"/>
            <a:ext cx="10184825" cy="6858000"/>
            <a:chOff x="1491288" y="0"/>
            <a:chExt cx="10184825" cy="6858000"/>
          </a:xfrm>
        </p:grpSpPr>
        <p:pic>
          <p:nvPicPr>
            <p:cNvPr id="67585" name="Immagine 72" descr="487697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86" name="Immagine 36" descr="NuclideMap_ful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8688388" y="5949950"/>
              <a:ext cx="1655762" cy="431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79651" y="765175"/>
              <a:ext cx="1584325" cy="863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524000" y="0"/>
              <a:ext cx="7524750" cy="369314"/>
            </a:xfrm>
            <a:prstGeom prst="rect">
              <a:avLst/>
            </a:prstGeom>
            <a:solidFill>
              <a:srgbClr val="7030A0"/>
            </a:solidFill>
            <a:ln cmpd="tri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91421" tIns="45711" rIns="91421" bIns="45711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Experiments performed in 2015-2021 at GANIL with AGATA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1491288" y="937443"/>
              <a:ext cx="10184825" cy="5874015"/>
              <a:chOff x="-32713" y="937442"/>
              <a:chExt cx="10184825" cy="5874015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580112" y="2852936"/>
                <a:ext cx="4572000" cy="276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200" dirty="0"/>
                  <a:t>Shape transition in the neutron-rich W isotopes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672721" y="5856239"/>
                <a:ext cx="26199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Lifetime measurements of excited states in neutron-rich C and O isotopes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32330" y="1831503"/>
                <a:ext cx="27718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Octupole correlation in </a:t>
                </a:r>
                <a:r>
                  <a:rPr lang="en-US" sz="1200" baseline="30000" dirty="0"/>
                  <a:t>207</a:t>
                </a:r>
                <a:r>
                  <a:rPr lang="en-US" sz="1200" dirty="0"/>
                  <a:t>Pb  </a:t>
                </a:r>
              </a:p>
            </p:txBody>
          </p:sp>
          <p:sp>
            <p:nvSpPr>
              <p:cNvPr id="67587" name="CasellaDiTesto 38"/>
              <p:cNvSpPr txBox="1">
                <a:spLocks noChangeArrowheads="1"/>
              </p:cNvSpPr>
              <p:nvPr/>
            </p:nvSpPr>
            <p:spPr bwMode="auto">
              <a:xfrm>
                <a:off x="884972" y="5569269"/>
                <a:ext cx="442712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48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Ca</a:t>
                </a:r>
              </a:p>
            </p:txBody>
          </p:sp>
          <p:sp>
            <p:nvSpPr>
              <p:cNvPr id="67588" name="CasellaDiTesto 42"/>
              <p:cNvSpPr txBox="1">
                <a:spLocks noChangeArrowheads="1"/>
              </p:cNvSpPr>
              <p:nvPr/>
            </p:nvSpPr>
            <p:spPr bwMode="auto">
              <a:xfrm>
                <a:off x="4110236" y="3979544"/>
                <a:ext cx="489198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132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Sn</a:t>
                </a:r>
              </a:p>
            </p:txBody>
          </p:sp>
          <p:sp>
            <p:nvSpPr>
              <p:cNvPr id="67589" name="CasellaDiTesto 44"/>
              <p:cNvSpPr txBox="1">
                <a:spLocks noChangeArrowheads="1"/>
              </p:cNvSpPr>
              <p:nvPr/>
            </p:nvSpPr>
            <p:spPr bwMode="auto">
              <a:xfrm>
                <a:off x="1901660" y="4651744"/>
                <a:ext cx="421872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68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Ni</a:t>
                </a:r>
              </a:p>
            </p:txBody>
          </p:sp>
          <p:sp>
            <p:nvSpPr>
              <p:cNvPr id="67590" name="CasellaDiTesto 48"/>
              <p:cNvSpPr txBox="1">
                <a:spLocks noChangeArrowheads="1"/>
              </p:cNvSpPr>
              <p:nvPr/>
            </p:nvSpPr>
            <p:spPr bwMode="auto">
              <a:xfrm>
                <a:off x="2771775" y="4581525"/>
                <a:ext cx="421872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78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Ni</a:t>
                </a:r>
              </a:p>
            </p:txBody>
          </p:sp>
          <p:sp>
            <p:nvSpPr>
              <p:cNvPr id="67591" name="CasellaDiTesto 42"/>
              <p:cNvSpPr txBox="1">
                <a:spLocks noChangeArrowheads="1"/>
              </p:cNvSpPr>
              <p:nvPr/>
            </p:nvSpPr>
            <p:spPr bwMode="auto">
              <a:xfrm>
                <a:off x="2277104" y="3479322"/>
                <a:ext cx="489198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100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Sn</a:t>
                </a:r>
              </a:p>
            </p:txBody>
          </p:sp>
          <p:sp>
            <p:nvSpPr>
              <p:cNvPr id="67592" name="CasellaDiTesto 42"/>
              <p:cNvSpPr txBox="1">
                <a:spLocks noChangeArrowheads="1"/>
              </p:cNvSpPr>
              <p:nvPr/>
            </p:nvSpPr>
            <p:spPr bwMode="auto">
              <a:xfrm>
                <a:off x="5878864" y="1572365"/>
                <a:ext cx="498816" cy="2769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aseline="30000" dirty="0">
                    <a:solidFill>
                      <a:prstClr val="black"/>
                    </a:solidFill>
                    <a:cs typeface="Arial" charset="0"/>
                  </a:rPr>
                  <a:t>208</a:t>
                </a:r>
                <a:r>
                  <a:rPr lang="en-US" sz="1200" dirty="0">
                    <a:solidFill>
                      <a:prstClr val="black"/>
                    </a:solidFill>
                    <a:cs typeface="Arial" charset="0"/>
                  </a:rPr>
                  <a:t>Pb</a:t>
                </a:r>
              </a:p>
            </p:txBody>
          </p:sp>
          <p:sp>
            <p:nvSpPr>
              <p:cNvPr id="44" name="Étoile à 5 branches 43"/>
              <p:cNvSpPr/>
              <p:nvPr/>
            </p:nvSpPr>
            <p:spPr>
              <a:xfrm>
                <a:off x="1979613" y="5013325"/>
                <a:ext cx="288925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Étoile à 5 branches 47"/>
              <p:cNvSpPr/>
              <p:nvPr/>
            </p:nvSpPr>
            <p:spPr>
              <a:xfrm>
                <a:off x="5867400" y="2349500"/>
                <a:ext cx="288925" cy="21590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Étoile à 5 branches 52"/>
              <p:cNvSpPr/>
              <p:nvPr/>
            </p:nvSpPr>
            <p:spPr>
              <a:xfrm>
                <a:off x="3779838" y="3860800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Étoile à 5 branches 55"/>
              <p:cNvSpPr/>
              <p:nvPr/>
            </p:nvSpPr>
            <p:spPr>
              <a:xfrm>
                <a:off x="6372225" y="1916113"/>
                <a:ext cx="287338" cy="217487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Étoile à 5 branches 57"/>
              <p:cNvSpPr/>
              <p:nvPr/>
            </p:nvSpPr>
            <p:spPr>
              <a:xfrm>
                <a:off x="503238" y="6116638"/>
                <a:ext cx="287337" cy="21590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Étoile à 5 branches 58"/>
              <p:cNvSpPr/>
              <p:nvPr/>
            </p:nvSpPr>
            <p:spPr>
              <a:xfrm>
                <a:off x="4284663" y="3357563"/>
                <a:ext cx="287337" cy="21590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Étoile à 5 branches 59"/>
              <p:cNvSpPr/>
              <p:nvPr/>
            </p:nvSpPr>
            <p:spPr>
              <a:xfrm>
                <a:off x="3276600" y="4221163"/>
                <a:ext cx="287338" cy="21590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Étoile à 5 branches 60"/>
              <p:cNvSpPr/>
              <p:nvPr/>
            </p:nvSpPr>
            <p:spPr>
              <a:xfrm>
                <a:off x="1464364" y="5569269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Étoile à 5 branches 61"/>
              <p:cNvSpPr/>
              <p:nvPr/>
            </p:nvSpPr>
            <p:spPr>
              <a:xfrm>
                <a:off x="468313" y="6381750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137111" y="5870873"/>
                <a:ext cx="27538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the shell structure in the region of neutron-rich </a:t>
                </a:r>
                <a:r>
                  <a:rPr lang="en-US" sz="1200" dirty="0" err="1"/>
                  <a:t>Ti</a:t>
                </a:r>
                <a:r>
                  <a:rPr lang="en-US" sz="1200" dirty="0"/>
                  <a:t> isotopes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486262" y="5219253"/>
                <a:ext cx="622818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collectivity around N=40: lifetime measurements in </a:t>
                </a:r>
                <a:r>
                  <a:rPr lang="en-US" sz="1200" baseline="30000" dirty="0"/>
                  <a:t>73,75</a:t>
                </a:r>
                <a:r>
                  <a:rPr lang="en-US" sz="1200" dirty="0"/>
                  <a:t>Ga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902022" y="3569953"/>
                <a:ext cx="435597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i</a:t>
                </a:r>
                <a:r>
                  <a:rPr lang="en-US" sz="1200" baseline="-25000" dirty="0"/>
                  <a:t>13/2</a:t>
                </a:r>
                <a:r>
                  <a:rPr lang="en-US" sz="1200" dirty="0"/>
                  <a:t> single particle state in </a:t>
                </a:r>
                <a:r>
                  <a:rPr lang="en-US" sz="1200" baseline="30000" dirty="0"/>
                  <a:t>133</a:t>
                </a:r>
                <a:r>
                  <a:rPr lang="en-US" sz="1200" dirty="0"/>
                  <a:t>Sn and high spin in </a:t>
                </a:r>
                <a:r>
                  <a:rPr lang="en-US" sz="1200" baseline="30000" dirty="0"/>
                  <a:t>108</a:t>
                </a:r>
                <a:r>
                  <a:rPr lang="en-US" sz="1200" dirty="0"/>
                  <a:t>Zr 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106328" y="6349792"/>
                <a:ext cx="22318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The lifetime in </a:t>
                </a:r>
                <a:r>
                  <a:rPr lang="en-US" sz="1200" baseline="30000" dirty="0"/>
                  <a:t>23</a:t>
                </a:r>
                <a:r>
                  <a:rPr lang="en-US" sz="1200" dirty="0"/>
                  <a:t>Mg as a probe for classical novae models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850633" y="2134998"/>
                <a:ext cx="23074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Exploration of alpha-cluster : the unique case of </a:t>
                </a:r>
                <a:r>
                  <a:rPr lang="en-US" sz="1200" baseline="30000" dirty="0"/>
                  <a:t>212</a:t>
                </a:r>
                <a:r>
                  <a:rPr lang="en-US" sz="1200" dirty="0"/>
                  <a:t>Po (</a:t>
                </a:r>
                <a:r>
                  <a:rPr lang="en-US" sz="1200" baseline="30000" dirty="0"/>
                  <a:t>208</a:t>
                </a:r>
                <a:r>
                  <a:rPr lang="en-US" sz="1200" dirty="0"/>
                  <a:t>Pb + α)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302116" y="3159972"/>
                <a:ext cx="413995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Transition Quadrupole Moments in </a:t>
                </a:r>
                <a:r>
                  <a:rPr lang="en-US" sz="1200" baseline="30000" dirty="0"/>
                  <a:t>166,168</a:t>
                </a:r>
                <a:r>
                  <a:rPr lang="en-US" sz="1200" dirty="0"/>
                  <a:t>Dy. 	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715745" y="3966666"/>
                <a:ext cx="31686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Shape evolution in neutron rich fission fragments in the mass A~100 region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77988" y="5512514"/>
                <a:ext cx="622818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collectivity around N=40: lifetime measurements in </a:t>
                </a:r>
                <a:r>
                  <a:rPr lang="en-US" sz="1200" baseline="30000" dirty="0"/>
                  <a:t>64</a:t>
                </a:r>
                <a:r>
                  <a:rPr lang="en-US" sz="1200" dirty="0"/>
                  <a:t>Fe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62421" y="4885843"/>
                <a:ext cx="622818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collectivity around N=52: lifetime measurements in </a:t>
                </a:r>
                <a:r>
                  <a:rPr lang="en-US" sz="1200" baseline="30000" dirty="0"/>
                  <a:t>83,84</a:t>
                </a:r>
                <a:r>
                  <a:rPr lang="en-US" sz="1200" dirty="0"/>
                  <a:t>Ge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542510" y="4533084"/>
                <a:ext cx="453498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Shell evolution around N=50: </a:t>
                </a:r>
                <a:r>
                  <a:rPr lang="en-US" sz="1200" baseline="30000" dirty="0"/>
                  <a:t>81</a:t>
                </a:r>
                <a:r>
                  <a:rPr lang="en-US" sz="1200" dirty="0"/>
                  <a:t>Ga spectroscopy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16464" y="2180524"/>
                <a:ext cx="325071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collectivity around N=50: lifetime measurements </a:t>
                </a:r>
                <a:r>
                  <a:rPr lang="en-US" sz="1200" baseline="30000" dirty="0"/>
                  <a:t>104,106</a:t>
                </a:r>
                <a:r>
                  <a:rPr lang="en-US" sz="1200" dirty="0"/>
                  <a:t>Sn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28295" y="2741213"/>
                <a:ext cx="28036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Evolution of collectivity around N=50: lifetime measurements </a:t>
                </a:r>
                <a:r>
                  <a:rPr lang="en-US" sz="1200" baseline="30000" dirty="0"/>
                  <a:t>94</a:t>
                </a:r>
                <a:r>
                  <a:rPr lang="en-US" sz="1200" dirty="0"/>
                  <a:t>Ru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37660" y="1824865"/>
                <a:ext cx="289067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Studies of excited states in </a:t>
                </a:r>
                <a:r>
                  <a:rPr lang="en-US" sz="1200" baseline="30000" dirty="0"/>
                  <a:t>102,103</a:t>
                </a:r>
                <a:r>
                  <a:rPr lang="en-US" sz="1200" dirty="0"/>
                  <a:t>Sn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7807" y="3277683"/>
                <a:ext cx="216357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Search for </a:t>
                </a:r>
                <a:r>
                  <a:rPr lang="en-US" sz="1200" dirty="0" err="1"/>
                  <a:t>isoscalar</a:t>
                </a:r>
                <a:r>
                  <a:rPr lang="en-US" sz="1200" dirty="0"/>
                  <a:t> pairing in the N=Z nucleus </a:t>
                </a:r>
                <a:r>
                  <a:rPr lang="en-US" sz="1200" baseline="30000" dirty="0"/>
                  <a:t>88</a:t>
                </a:r>
                <a:r>
                  <a:rPr lang="en-US" sz="1200" dirty="0"/>
                  <a:t>Ru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-32713" y="3862517"/>
                <a:ext cx="2043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Isospin Symmetry Breaking in the A=63,71 mirror nuclei 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51383" y="1563243"/>
                <a:ext cx="28675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Octupole – Quadrupole correlation in </a:t>
                </a:r>
                <a:r>
                  <a:rPr lang="en-US" sz="1200" baseline="30000" dirty="0"/>
                  <a:t>112</a:t>
                </a:r>
                <a:r>
                  <a:rPr lang="en-US" sz="1200" dirty="0"/>
                  <a:t>Xe</a:t>
                </a:r>
              </a:p>
            </p:txBody>
          </p:sp>
          <p:sp>
            <p:nvSpPr>
              <p:cNvPr id="46" name="Étoile à 5 branches 45"/>
              <p:cNvSpPr/>
              <p:nvPr/>
            </p:nvSpPr>
            <p:spPr>
              <a:xfrm>
                <a:off x="1635125" y="5353369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Étoile à 5 branches 46"/>
              <p:cNvSpPr/>
              <p:nvPr/>
            </p:nvSpPr>
            <p:spPr>
              <a:xfrm>
                <a:off x="2399079" y="4618338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Étoile à 5 branches 53"/>
              <p:cNvSpPr/>
              <p:nvPr/>
            </p:nvSpPr>
            <p:spPr>
              <a:xfrm>
                <a:off x="2922974" y="4352809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Étoile à 5 branches 56"/>
              <p:cNvSpPr/>
              <p:nvPr/>
            </p:nvSpPr>
            <p:spPr>
              <a:xfrm>
                <a:off x="2949585" y="3601949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Étoile à 5 branches 64"/>
              <p:cNvSpPr/>
              <p:nvPr/>
            </p:nvSpPr>
            <p:spPr>
              <a:xfrm>
                <a:off x="2628106" y="3833485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Étoile à 5 branches 66"/>
              <p:cNvSpPr/>
              <p:nvPr/>
            </p:nvSpPr>
            <p:spPr>
              <a:xfrm>
                <a:off x="2557065" y="4056121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Étoile à 5 branches 67"/>
              <p:cNvSpPr/>
              <p:nvPr/>
            </p:nvSpPr>
            <p:spPr>
              <a:xfrm>
                <a:off x="1989767" y="4369110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Étoile à 5 branches 68"/>
              <p:cNvSpPr/>
              <p:nvPr/>
            </p:nvSpPr>
            <p:spPr>
              <a:xfrm>
                <a:off x="1354353" y="4989737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Étoile à 5 branches 69"/>
              <p:cNvSpPr/>
              <p:nvPr/>
            </p:nvSpPr>
            <p:spPr>
              <a:xfrm>
                <a:off x="4047960" y="3716928"/>
                <a:ext cx="287337" cy="21590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2665469" y="1267710"/>
                <a:ext cx="2807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Reaction mechanism : Fission of Light Hg</a:t>
                </a:r>
              </a:p>
            </p:txBody>
          </p:sp>
          <p:sp>
            <p:nvSpPr>
              <p:cNvPr id="72" name="Étoile à 5 branches 71"/>
              <p:cNvSpPr/>
              <p:nvPr/>
            </p:nvSpPr>
            <p:spPr>
              <a:xfrm>
                <a:off x="5421135" y="1980302"/>
                <a:ext cx="287338" cy="217487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Étoile à 5 branches 73"/>
              <p:cNvSpPr/>
              <p:nvPr/>
            </p:nvSpPr>
            <p:spPr>
              <a:xfrm>
                <a:off x="5989175" y="1921497"/>
                <a:ext cx="287338" cy="217487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231915" y="937442"/>
                <a:ext cx="31951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Search for Double Gamma decay in </a:t>
                </a:r>
                <a:r>
                  <a:rPr lang="en-US" sz="1200" baseline="30000" dirty="0"/>
                  <a:t>137</a:t>
                </a:r>
                <a:r>
                  <a:rPr lang="en-US" sz="1200" dirty="0"/>
                  <a:t>Cs source</a:t>
                </a:r>
              </a:p>
            </p:txBody>
          </p:sp>
        </p:grpSp>
        <p:pic>
          <p:nvPicPr>
            <p:cNvPr id="75" name="Picture 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753" y="481011"/>
              <a:ext cx="1490120" cy="14090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28861" y="4319721"/>
              <a:ext cx="1547936" cy="461665"/>
            </a:xfrm>
            <a:prstGeom prst="rect">
              <a:avLst/>
            </a:prstGeom>
            <a:ln w="28575">
              <a:solidFill>
                <a:srgbClr val="0DFF7A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Above barrier narrow resonances in </a:t>
              </a:r>
              <a:r>
                <a:rPr lang="en-US" sz="1200" baseline="30000" dirty="0"/>
                <a:t>15</a:t>
              </a:r>
              <a:r>
                <a:rPr lang="en-US" sz="1200" dirty="0"/>
                <a:t>F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957894" y="6317905"/>
              <a:ext cx="2100787" cy="461665"/>
            </a:xfrm>
            <a:prstGeom prst="rect">
              <a:avLst/>
            </a:prstGeom>
            <a:ln w="28575">
              <a:solidFill>
                <a:srgbClr val="0DFF7A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Is there a problem with protons in N=28 nucleus </a:t>
              </a:r>
              <a:r>
                <a:rPr lang="en-US" sz="1200" baseline="30000" dirty="0"/>
                <a:t>46</a:t>
              </a:r>
              <a:r>
                <a:rPr lang="en-US" sz="1200" dirty="0"/>
                <a:t>Ar ?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91288" y="4979241"/>
              <a:ext cx="917685" cy="1015663"/>
            </a:xfrm>
            <a:prstGeom prst="rect">
              <a:avLst/>
            </a:prstGeom>
            <a:ln w="28575">
              <a:solidFill>
                <a:srgbClr val="0DFF7A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Deter. the α+</a:t>
              </a:r>
              <a:r>
                <a:rPr lang="en-US" sz="1200" baseline="30000" dirty="0"/>
                <a:t>15</a:t>
              </a:r>
              <a:r>
                <a:rPr lang="en-US" sz="1200" dirty="0"/>
                <a:t>O radiative capture rate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93396" y="6390052"/>
              <a:ext cx="1419516" cy="461665"/>
            </a:xfrm>
            <a:prstGeom prst="rect">
              <a:avLst/>
            </a:prstGeom>
            <a:ln w="28575">
              <a:solidFill>
                <a:srgbClr val="0DFF7A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3-body contribution in </a:t>
              </a:r>
              <a:r>
                <a:rPr lang="en-US" sz="1200" baseline="30000" dirty="0"/>
                <a:t>20</a:t>
              </a:r>
              <a:r>
                <a:rPr lang="en-US" sz="1200" dirty="0"/>
                <a:t>O structure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60775" y="5563396"/>
              <a:ext cx="2028868" cy="646331"/>
            </a:xfrm>
            <a:prstGeom prst="rect">
              <a:avLst/>
            </a:prstGeom>
            <a:ln w="28575">
              <a:solidFill>
                <a:srgbClr val="0DFF7A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Proton-neutron interactions across the N = 28 shell closure via </a:t>
              </a:r>
              <a:r>
                <a:rPr lang="en-US" sz="1200" baseline="30000" dirty="0"/>
                <a:t>47</a:t>
              </a:r>
              <a:r>
                <a:rPr lang="en-US" sz="1200" dirty="0"/>
                <a:t>K(</a:t>
              </a:r>
              <a:r>
                <a:rPr lang="en-US" sz="1200" dirty="0" err="1"/>
                <a:t>d,p</a:t>
              </a:r>
              <a:r>
                <a:rPr lang="en-US" sz="1200" dirty="0"/>
                <a:t>)</a:t>
              </a:r>
              <a:r>
                <a:rPr lang="en-US" sz="1200" baseline="30000" dirty="0"/>
                <a:t>48</a:t>
              </a:r>
              <a:r>
                <a:rPr lang="en-US" sz="1200" dirty="0"/>
                <a:t>K</a:t>
              </a:r>
              <a:endParaRPr lang="fr-FR" sz="1200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4184503" y="530230"/>
              <a:ext cx="492443" cy="369332"/>
            </a:xfrm>
            <a:prstGeom prst="rect">
              <a:avLst/>
            </a:prstGeom>
            <a:noFill/>
            <a:ln w="38100">
              <a:solidFill>
                <a:srgbClr val="0DFF7A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RIB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27925" y="547948"/>
              <a:ext cx="23959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SHE Cross section </a:t>
              </a:r>
              <a:r>
                <a:rPr lang="en-US" sz="1200" baseline="30000" dirty="0"/>
                <a:t>238</a:t>
              </a:r>
              <a:r>
                <a:rPr lang="en-US" sz="1200" dirty="0"/>
                <a:t>U+</a:t>
              </a:r>
              <a:r>
                <a:rPr lang="en-US" sz="1200" baseline="30000" dirty="0"/>
                <a:t>238</a:t>
              </a:r>
              <a:r>
                <a:rPr lang="en-US" sz="1200" dirty="0"/>
                <a:t>U in MNT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613323" y="2587765"/>
              <a:ext cx="25287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N=126 </a:t>
              </a:r>
              <a:r>
                <a:rPr lang="en-US" sz="1200" dirty="0" err="1"/>
                <a:t>Xe+Pt</a:t>
              </a:r>
              <a:r>
                <a:rPr lang="en-US" sz="1200" dirty="0"/>
                <a:t> spectroscopy after MNT</a:t>
              </a:r>
            </a:p>
          </p:txBody>
        </p:sp>
      </p:grpSp>
      <p:sp>
        <p:nvSpPr>
          <p:cNvPr id="78" name="Étoile à 5 branches 77"/>
          <p:cNvSpPr/>
          <p:nvPr/>
        </p:nvSpPr>
        <p:spPr>
          <a:xfrm>
            <a:off x="8511781" y="1447797"/>
            <a:ext cx="287337" cy="2159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77CD33-ADD8-AC4E-AF4A-1EF2B487B824}"/>
              </a:ext>
            </a:extLst>
          </p:cNvPr>
          <p:cNvSpPr txBox="1"/>
          <p:nvPr/>
        </p:nvSpPr>
        <p:spPr>
          <a:xfrm>
            <a:off x="4666129" y="551329"/>
            <a:ext cx="1345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with</a:t>
            </a:r>
            <a:r>
              <a:rPr lang="fr-FR" sz="1600" i="1" dirty="0"/>
              <a:t> MUGAST</a:t>
            </a:r>
          </a:p>
        </p:txBody>
      </p:sp>
    </p:spTree>
    <p:extLst>
      <p:ext uri="{BB962C8B-B14F-4D97-AF65-F5344CB8AC3E}">
        <p14:creationId xmlns:p14="http://schemas.microsoft.com/office/powerpoint/2010/main" val="32819095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re 1"/>
          <p:cNvSpPr>
            <a:spLocks noGrp="1"/>
          </p:cNvSpPr>
          <p:nvPr>
            <p:ph type="title" idx="4294967295"/>
          </p:nvPr>
        </p:nvSpPr>
        <p:spPr>
          <a:xfrm>
            <a:off x="0" y="58738"/>
            <a:ext cx="8856663" cy="552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/>
          <a:p>
            <a:pPr algn="l">
              <a:defRPr/>
            </a:pPr>
            <a:r>
              <a:rPr lang="en-US" altLang="fr-FR" sz="2400" dirty="0">
                <a:latin typeface="Bahnschrift Light" panose="020B0502040204020203" pitchFamily="34" charset="0"/>
              </a:rPr>
              <a:t>Some highlights of AGATA@GANIL.1</a:t>
            </a:r>
            <a:endParaRPr lang="en-US" altLang="fr-FR" sz="1800" dirty="0">
              <a:latin typeface="Bahnschrift Light" panose="020B0502040204020203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924876" y="1079043"/>
            <a:ext cx="4232044" cy="2762120"/>
            <a:chOff x="6332560" y="928767"/>
            <a:chExt cx="4232044" cy="2762120"/>
          </a:xfrm>
        </p:grpSpPr>
        <p:grpSp>
          <p:nvGrpSpPr>
            <p:cNvPr id="6" name="Groupe 5"/>
            <p:cNvGrpSpPr/>
            <p:nvPr/>
          </p:nvGrpSpPr>
          <p:grpSpPr>
            <a:xfrm>
              <a:off x="6332560" y="928767"/>
              <a:ext cx="4232044" cy="2762120"/>
              <a:chOff x="6332560" y="928767"/>
              <a:chExt cx="4232044" cy="276212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8249" y="928767"/>
                <a:ext cx="2236355" cy="276212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332560" y="1121512"/>
                <a:ext cx="2078721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observation of a “delayed” rotational alignment in a deformed N = Z nucleus (</a:t>
                </a:r>
                <a:r>
                  <a:rPr lang="en-US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Ru), in agreement with theoretical predictions related to the presence of strong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isoscalar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neutron-proton pair correlations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361079" y="2712618"/>
                <a:ext cx="2028949" cy="477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Cederwall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et al, Phys.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Rev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fr-FR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Lett</a:t>
                </a:r>
                <a:r>
                  <a:rPr lang="fr-FR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124,062501 (2020)</a:t>
                </a:r>
              </a:p>
            </p:txBody>
          </p:sp>
        </p:grpSp>
        <p:sp>
          <p:nvSpPr>
            <p:cNvPr id="22" name="Ellipse 21"/>
            <p:cNvSpPr/>
            <p:nvPr/>
          </p:nvSpPr>
          <p:spPr bwMode="auto">
            <a:xfrm>
              <a:off x="9840416" y="1556792"/>
              <a:ext cx="503734" cy="498949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latin typeface="Arial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39497" y="601612"/>
            <a:ext cx="4104455" cy="2987159"/>
            <a:chOff x="1631505" y="980728"/>
            <a:chExt cx="4104455" cy="2987159"/>
          </a:xfrm>
        </p:grpSpPr>
        <p:grpSp>
          <p:nvGrpSpPr>
            <p:cNvPr id="4" name="Groupe 3"/>
            <p:cNvGrpSpPr/>
            <p:nvPr/>
          </p:nvGrpSpPr>
          <p:grpSpPr>
            <a:xfrm>
              <a:off x="1631505" y="980728"/>
              <a:ext cx="4104455" cy="2987159"/>
              <a:chOff x="1631505" y="980728"/>
              <a:chExt cx="4104455" cy="29871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631505" y="980728"/>
                <a:ext cx="410445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Evidence of 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octupole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-phonon at high spin in </a:t>
                </a:r>
                <a:r>
                  <a:rPr lang="en-US" sz="14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207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 : Study of the 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octupole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phonon in the </a:t>
                </a:r>
                <a:r>
                  <a:rPr lang="en-US" sz="14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208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Pb region.</a:t>
                </a:r>
              </a:p>
              <a:p>
                <a:endParaRPr lang="en-US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1651364" y="1628802"/>
                <a:ext cx="3292508" cy="2339085"/>
                <a:chOff x="179512" y="2060848"/>
                <a:chExt cx="3744416" cy="2675491"/>
              </a:xfrm>
            </p:grpSpPr>
            <p:pic>
              <p:nvPicPr>
                <p:cNvPr id="19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79512" y="2060848"/>
                  <a:ext cx="3744416" cy="2318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ZoneTexte 19"/>
                <p:cNvSpPr txBox="1"/>
                <p:nvPr/>
              </p:nvSpPr>
              <p:spPr>
                <a:xfrm>
                  <a:off x="181224" y="4419502"/>
                  <a:ext cx="3545265" cy="316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Calibri" panose="020F0502020204030204"/>
                    </a:rPr>
                    <a:t>D. </a:t>
                  </a:r>
                  <a:r>
                    <a:rPr lang="en-US" sz="1200" b="1" dirty="0" err="1">
                      <a:latin typeface="Calibri" panose="020F0502020204030204"/>
                    </a:rPr>
                    <a:t>Ralet</a:t>
                  </a:r>
                  <a:r>
                    <a:rPr lang="en-US" sz="1200" b="1" dirty="0">
                      <a:latin typeface="Calibri" panose="020F0502020204030204"/>
                    </a:rPr>
                    <a:t> et al Phys. Lett. B 797, 134797 (2019),</a:t>
                  </a:r>
                </a:p>
              </p:txBody>
            </p:sp>
            <p:sp>
              <p:nvSpPr>
                <p:cNvPr id="2" name="ZoneTexte 1"/>
                <p:cNvSpPr txBox="1"/>
                <p:nvPr/>
              </p:nvSpPr>
              <p:spPr>
                <a:xfrm>
                  <a:off x="2176736" y="2272192"/>
                  <a:ext cx="1500419" cy="31683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B(E3) = 40 (8) </a:t>
                  </a:r>
                  <a:r>
                    <a:rPr lang="fr-FR" sz="1200" dirty="0" err="1"/>
                    <a:t>w.u</a:t>
                  </a:r>
                  <a:r>
                    <a:rPr lang="fr-FR" sz="1200" dirty="0"/>
                    <a:t>.</a:t>
                  </a:r>
                </a:p>
              </p:txBody>
            </p:sp>
          </p:grpSp>
        </p:grpSp>
        <p:pic>
          <p:nvPicPr>
            <p:cNvPr id="28" name="Immagine 75" descr="exotic-shapes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7405" y="2126095"/>
              <a:ext cx="721170" cy="1094579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0" y="3915086"/>
            <a:ext cx="3702337" cy="2851126"/>
            <a:chOff x="264649" y="3738001"/>
            <a:chExt cx="3702337" cy="285112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649" y="4000911"/>
              <a:ext cx="3193445" cy="2202432"/>
            </a:xfrm>
            <a:prstGeom prst="rect">
              <a:avLst/>
            </a:prstGeom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19" y="5310148"/>
              <a:ext cx="700658" cy="49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354813" y="3738001"/>
              <a:ext cx="1612173" cy="2489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913" y="6127282"/>
              <a:ext cx="2561726" cy="461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M. </a:t>
              </a:r>
              <a:r>
                <a:rPr lang="fr-FR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Ciemala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et al, Phys. </a:t>
              </a:r>
              <a:r>
                <a:rPr lang="fr-FR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Rev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C101, 021303(R) (2020)</a:t>
              </a:r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1733" y="4426167"/>
              <a:ext cx="1735012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Calibri" panose="020F0502020204030204" pitchFamily="34" charset="0"/>
                </a:rPr>
                <a:t>results agree well with predictions from ab initio VS-IMSRG for </a:t>
              </a:r>
              <a:r>
                <a:rPr lang="en-US" sz="1200" baseline="30000" dirty="0">
                  <a:cs typeface="Calibri" panose="020F0502020204030204" pitchFamily="34" charset="0"/>
                </a:rPr>
                <a:t>20</a:t>
              </a:r>
              <a:r>
                <a:rPr lang="en-US" sz="1200" dirty="0">
                  <a:cs typeface="Calibri" panose="020F0502020204030204" pitchFamily="34" charset="0"/>
                </a:rPr>
                <a:t>O, showing that 3N interactions are needed to accurately describe electromagnetic observables</a:t>
              </a:r>
              <a:endParaRPr lang="fr-FR" sz="12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687063" y="3795532"/>
            <a:ext cx="4469857" cy="1866387"/>
            <a:chOff x="6896723" y="2115799"/>
            <a:chExt cx="5090563" cy="2085223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723" y="2115799"/>
              <a:ext cx="1753709" cy="208522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161" y="2251697"/>
              <a:ext cx="2819125" cy="1813426"/>
            </a:xfrm>
            <a:prstGeom prst="rect">
              <a:avLst/>
            </a:prstGeom>
          </p:spPr>
        </p:pic>
        <p:sp>
          <p:nvSpPr>
            <p:cNvPr id="32" name="Flèche droite 31"/>
            <p:cNvSpPr/>
            <p:nvPr/>
          </p:nvSpPr>
          <p:spPr>
            <a:xfrm>
              <a:off x="8775354" y="2412150"/>
              <a:ext cx="420877" cy="26502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7408310" y="5563809"/>
            <a:ext cx="3554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M.Siciliano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et al, Physics Letters B 806 (2020) 135474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682" y="2178433"/>
            <a:ext cx="3216925" cy="20491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952" y="568272"/>
            <a:ext cx="3481330" cy="61694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64660" y="1809101"/>
            <a:ext cx="3357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Fougère et al 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Nature Communications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volume 14,  4536 (2023)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9957" y="1171729"/>
            <a:ext cx="2901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the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 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reaction  from the spectroscopy of the 7785.0(7)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resonance in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Mg. 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32096" y="4553885"/>
            <a:ext cx="36655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More </a:t>
            </a:r>
            <a:r>
              <a:rPr lang="fr-FR" sz="1200" dirty="0" err="1"/>
              <a:t>accurate</a:t>
            </a:r>
            <a:r>
              <a:rPr lang="fr-FR" sz="1200" dirty="0"/>
              <a:t> and </a:t>
            </a:r>
            <a:r>
              <a:rPr lang="fr-FR" sz="1200" dirty="0" err="1"/>
              <a:t>holistic</a:t>
            </a:r>
            <a:r>
              <a:rPr lang="fr-FR" sz="1200" dirty="0"/>
              <a:t> description </a:t>
            </a:r>
            <a:r>
              <a:rPr lang="fr-FR" sz="1200" dirty="0" err="1"/>
              <a:t>from</a:t>
            </a:r>
            <a:r>
              <a:rPr lang="fr-FR" sz="1200" dirty="0"/>
              <a:t> MUGAST-AGATA data</a:t>
            </a:r>
            <a:r>
              <a:rPr lang="fr-FR" sz="1200" b="1" dirty="0"/>
              <a:t>,  Phys. </a:t>
            </a:r>
            <a:r>
              <a:rPr lang="fr-FR" sz="1200" b="1" dirty="0" err="1"/>
              <a:t>Rev</a:t>
            </a:r>
            <a:r>
              <a:rPr lang="fr-FR" sz="1200" b="1" dirty="0"/>
              <a:t>. </a:t>
            </a:r>
            <a:r>
              <a:rPr lang="fr-FR" sz="1200" b="1" dirty="0" err="1"/>
              <a:t>Lett</a:t>
            </a:r>
            <a:r>
              <a:rPr lang="fr-FR" sz="1200" b="1" dirty="0"/>
              <a:t>. 131, 262501 (2023), I. Zanon, E. Clément, et al. </a:t>
            </a:r>
          </a:p>
          <a:p>
            <a:endParaRPr lang="fr-FR" sz="14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6919" y="5157254"/>
            <a:ext cx="4338213" cy="1686142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408310" y="6647494"/>
            <a:ext cx="3793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R.M. Pérez-Vidal et al, Phys. </a:t>
            </a:r>
            <a:r>
              <a:rPr lang="fr-FR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 129, 112501 (2022)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408310" y="6442055"/>
            <a:ext cx="8243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Investigation of the Seniority Conservation in the 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9/2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shell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921800" y="5785944"/>
            <a:ext cx="565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function is dominated by the p-n quadrupole interaction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 wave function is a balance between p-n quadrupole and pairing interactions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Revisit our predictions on the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structure to be investigated at S3</a:t>
            </a:r>
          </a:p>
        </p:txBody>
      </p:sp>
    </p:spTree>
    <p:extLst>
      <p:ext uri="{BB962C8B-B14F-4D97-AF65-F5344CB8AC3E}">
        <p14:creationId xmlns:p14="http://schemas.microsoft.com/office/powerpoint/2010/main" val="112107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4714" y="118196"/>
            <a:ext cx="7709457" cy="84523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dirty="0">
                <a:solidFill>
                  <a:schemeClr val="accent2"/>
                </a:solidFill>
                <a:latin typeface="Bahnschrift Light" panose="020B0502040204020203" pitchFamily="34" charset="0"/>
              </a:rPr>
              <a:t>AGATA opportunities @GANIL 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284" y="1138938"/>
            <a:ext cx="11725210" cy="4289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Very successful previous campaign with high-impact publications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GANIL staff  trained and operational on AGATA duties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Most of the campaign#1 infrastructures are still available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High-quality and new RIB from SPIRAL1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High-intensity and high-quality stable heavy-ion beams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State-of-the-art spectrometer and instrumentation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Surrounding collaborations with active and cryogenic targets (ATRACT) or particle detectors (MUGAST/GRIT)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Commitment of the GANIL management to dedicate at least 50% of the CYCLOTRON beam-time (when approved by PAC) : ~ 100 UT yearly : 2500 hours of beam on target !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2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4714" y="118196"/>
            <a:ext cx="12107286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dirty="0">
                <a:latin typeface="Bahnschrift Light" panose="020B0502040204020203" pitchFamily="34" charset="0"/>
              </a:rPr>
              <a:t>AGATA@GANIL.2 Proposal 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0° degree campaign using the SPIRAL1 beams with GRIT and VAMOS</a:t>
            </a:r>
          </a:p>
          <a:p>
            <a:pPr>
              <a:defRPr/>
            </a:pPr>
            <a:r>
              <a:rPr lang="en-US" altLang="fr-FR" sz="2400" dirty="0">
                <a:latin typeface="Bahnschrift Light" panose="020B0502040204020203" pitchFamily="34" charset="0"/>
              </a:rPr>
              <a:t> </a:t>
            </a:r>
          </a:p>
          <a:p>
            <a:pPr>
              <a:defRPr/>
            </a:pPr>
            <a:endParaRPr lang="en-US" altLang="fr-FR" sz="1800" dirty="0">
              <a:latin typeface="Bahnschrift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870055"/>
            <a:ext cx="7315199" cy="788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SPIRAL1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experiments have a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strong impact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 PRL and 1 Nature Comm. with AGATA+MUGAST under referee procedure at the moment) </a:t>
            </a:r>
          </a:p>
          <a:p>
            <a:pPr marL="720725" lvl="1" indent="41275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He, Ne,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Kr, O, N, F, K beams are operational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Several tests have been performed in 2021-2023 leading to a list of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new isomers/isotopes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intensities suitable for acceleration using CIME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SPEFICITIES of the combination of GRIT-AGATA-VAMOS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AGATA: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high resolution and P/T ratio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    - high efficiency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    - high resolving power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On-going developments on cryogenic targets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(He):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ATRACT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see talk tomorrow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 (F. Galtarossa et al, NIMA 108 (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2021), 165830)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4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40">
            <a:extLst>
              <a:ext uri="{FF2B5EF4-FFF2-40B4-BE49-F238E27FC236}">
                <a16:creationId xmlns:a16="http://schemas.microsoft.com/office/drawing/2014/main" id="{EF64AF3E-99F2-120D-0061-071F6A1B6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71" y="1013737"/>
            <a:ext cx="4682329" cy="15949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AC55B68-00F7-AB46-BE56-9A65A74631D1}"/>
              </a:ext>
            </a:extLst>
          </p:cNvPr>
          <p:cNvSpPr txBox="1"/>
          <p:nvPr/>
        </p:nvSpPr>
        <p:spPr>
          <a:xfrm>
            <a:off x="551328" y="6418402"/>
            <a:ext cx="11026589" cy="336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--&gt;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“uniqueness” experiments using transfer reactions in the fields of nuclear structure, astrophysics and dynamic.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B2C2AB-F6E0-2346-B9D4-F48F1F56CF6B}"/>
              </a:ext>
            </a:extLst>
          </p:cNvPr>
          <p:cNvSpPr txBox="1"/>
          <p:nvPr/>
        </p:nvSpPr>
        <p:spPr>
          <a:xfrm>
            <a:off x="7029451" y="2666904"/>
            <a:ext cx="6098240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https://www.ganil-spiral2.eu/scientists/ganil-spiral-2-facilities/available-beams/</a:t>
            </a:r>
            <a:endParaRPr lang="en-US" sz="14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4AA021-45FC-9741-81C0-F6F577F84464}"/>
              </a:ext>
            </a:extLst>
          </p:cNvPr>
          <p:cNvSpPr txBox="1"/>
          <p:nvPr/>
        </p:nvSpPr>
        <p:spPr>
          <a:xfrm>
            <a:off x="4457733" y="3299206"/>
            <a:ext cx="77342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2</a:t>
            </a:r>
            <a:r>
              <a:rPr lang="fr-FR" sz="1600" u="sng" dirty="0">
                <a:latin typeface="Symbol" panose="05050102010706020507" pitchFamily="18" charset="2"/>
              </a:rPr>
              <a:t>p</a:t>
            </a:r>
            <a:r>
              <a:rPr lang="fr-FR" sz="1600" u="sng" dirty="0"/>
              <a:t> simulation at 23 cm</a:t>
            </a:r>
          </a:p>
          <a:p>
            <a:r>
              <a:rPr lang="fr-FR" sz="1600" dirty="0" err="1"/>
              <a:t>Tracked</a:t>
            </a:r>
            <a:r>
              <a:rPr lang="fr-FR" sz="1600" dirty="0"/>
              <a:t> </a:t>
            </a:r>
            <a:r>
              <a:rPr lang="fr-FR" sz="2000" dirty="0">
                <a:latin typeface="Symbol" pitchFamily="18" charset="2"/>
              </a:rPr>
              <a:t>e</a:t>
            </a:r>
            <a:r>
              <a:rPr lang="fr-FR" sz="1600" dirty="0"/>
              <a:t>@1.3 MeV</a:t>
            </a:r>
            <a:r>
              <a:rPr lang="fr-FR" sz="1600" baseline="30000" dirty="0"/>
              <a:t> 60</a:t>
            </a:r>
            <a:r>
              <a:rPr lang="fr-FR" sz="1600" dirty="0"/>
              <a:t>Co =  13%, P/T = 42%          </a:t>
            </a:r>
            <a:r>
              <a:rPr lang="fr-FR" sz="1600" i="1" dirty="0"/>
              <a:t>(EXOGAM -12 </a:t>
            </a:r>
            <a:r>
              <a:rPr lang="fr-FR" sz="1600" i="1" dirty="0" err="1"/>
              <a:t>clovers</a:t>
            </a:r>
            <a:r>
              <a:rPr lang="fr-FR" sz="1600" i="1" dirty="0"/>
              <a:t> </a:t>
            </a:r>
            <a:r>
              <a:rPr lang="fr-FR" sz="1600" i="1" dirty="0" err="1"/>
              <a:t>same</a:t>
            </a:r>
            <a:r>
              <a:rPr lang="fr-FR" sz="1600" i="1" dirty="0"/>
              <a:t> distance ~3%)</a:t>
            </a:r>
          </a:p>
          <a:p>
            <a:r>
              <a:rPr lang="fr-FR" sz="1600" dirty="0" err="1"/>
              <a:t>Resolving</a:t>
            </a:r>
            <a:r>
              <a:rPr lang="fr-FR" sz="1600" dirty="0"/>
              <a:t> power of AGATA 2</a:t>
            </a:r>
            <a:r>
              <a:rPr lang="fr-FR" sz="1600" dirty="0">
                <a:latin typeface="Symbol" panose="05050102010706020507" pitchFamily="18" charset="2"/>
              </a:rPr>
              <a:t>p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order</a:t>
            </a:r>
            <a:r>
              <a:rPr lang="fr-FR" sz="1600" dirty="0"/>
              <a:t> of magnitude </a:t>
            </a:r>
            <a:r>
              <a:rPr lang="fr-FR" sz="1600" dirty="0" err="1"/>
              <a:t>better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EXOGAM in singles and </a:t>
            </a:r>
            <a:r>
              <a:rPr lang="fr-FR" sz="1600" dirty="0" err="1"/>
              <a:t>without</a:t>
            </a:r>
            <a:r>
              <a:rPr lang="fr-FR" sz="1600" dirty="0"/>
              <a:t> </a:t>
            </a:r>
            <a:r>
              <a:rPr lang="fr-FR" sz="1600" dirty="0" err="1"/>
              <a:t>comparison</a:t>
            </a:r>
            <a:r>
              <a:rPr lang="fr-FR" sz="1600" dirty="0"/>
              <a:t> at </a:t>
            </a:r>
            <a:r>
              <a:rPr lang="fr-FR" sz="1600" dirty="0" err="1"/>
              <a:t>higher</a:t>
            </a:r>
            <a:r>
              <a:rPr lang="fr-FR" sz="1600" dirty="0"/>
              <a:t> </a:t>
            </a:r>
            <a:r>
              <a:rPr lang="fr-FR" sz="1600" dirty="0" err="1"/>
              <a:t>energies</a:t>
            </a:r>
            <a:r>
              <a:rPr lang="fr-FR" sz="1600" dirty="0"/>
              <a:t> or for DSAM </a:t>
            </a:r>
            <a:r>
              <a:rPr lang="fr-FR" sz="1600" dirty="0" err="1"/>
              <a:t>measurement</a:t>
            </a:r>
            <a:r>
              <a:rPr lang="fr-FR" sz="1600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6854B5-DCDA-C940-A9BD-B086932A13F9}"/>
              </a:ext>
            </a:extLst>
          </p:cNvPr>
          <p:cNvSpPr txBox="1"/>
          <p:nvPr/>
        </p:nvSpPr>
        <p:spPr>
          <a:xfrm>
            <a:off x="0" y="4654198"/>
            <a:ext cx="12192000" cy="182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GRIT: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High granularity --&gt; Doppler correction  from 2-body kinematics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(Resolution 7 keV)         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--&gt; Improved excitation energy resolution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level of ISS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(depending on reaction kinematics)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- PSA for particle identification (upstream particularly)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VAMOS: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full background rejection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</a:p>
        </p:txBody>
      </p:sp>
    </p:spTree>
    <p:extLst>
      <p:ext uri="{BB962C8B-B14F-4D97-AF65-F5344CB8AC3E}">
        <p14:creationId xmlns:p14="http://schemas.microsoft.com/office/powerpoint/2010/main" val="135148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78" y="197954"/>
            <a:ext cx="10864462" cy="61219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01756" y="6488668"/>
            <a:ext cx="19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D. Ramos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8502" y="6384043"/>
            <a:ext cx="6653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C.J. Paxman et al https</a:t>
            </a:r>
            <a:r>
              <a:rPr lang="en-US" dirty="0" smtClean="0">
                <a:hlinkClick r:id="rId4"/>
              </a:rPr>
              <a:t>://arxiv.org/abs/2409.12594-</a:t>
            </a:r>
            <a:r>
              <a:rPr lang="en-US" dirty="0" smtClean="0"/>
              <a:t> submitted to PRL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2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97" y="372034"/>
            <a:ext cx="10753915" cy="60352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01756" y="6488668"/>
            <a:ext cx="19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D. Ramos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85982" y="6407253"/>
            <a:ext cx="4757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I. </a:t>
            </a:r>
            <a:r>
              <a:rPr lang="fr-FR" sz="1400" dirty="0" err="1"/>
              <a:t>Zanon</a:t>
            </a:r>
            <a:r>
              <a:rPr lang="fr-FR" sz="1400" dirty="0"/>
              <a:t>, E. Clément, et al. </a:t>
            </a:r>
            <a:r>
              <a:rPr lang="fr-FR" sz="1400" dirty="0" smtClean="0"/>
              <a:t>Phys</a:t>
            </a:r>
            <a:r>
              <a:rPr lang="fr-FR" sz="1400" dirty="0"/>
              <a:t>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Lett</a:t>
            </a:r>
            <a:r>
              <a:rPr lang="fr-FR" sz="1400" dirty="0"/>
              <a:t>. 131, 262501 (2023),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488806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6058</TotalTime>
  <Words>2482</Words>
  <Application>Microsoft Office PowerPoint</Application>
  <PresentationFormat>Grand écran</PresentationFormat>
  <Paragraphs>324</Paragraphs>
  <Slides>22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6" baseType="lpstr">
      <vt:lpstr>ＭＳ Ｐゴシック</vt:lpstr>
      <vt:lpstr>Arial</vt:lpstr>
      <vt:lpstr>Avenir Book</vt:lpstr>
      <vt:lpstr>Avenir Heavy</vt:lpstr>
      <vt:lpstr>Bahnschrift Light</vt:lpstr>
      <vt:lpstr>Calibri</vt:lpstr>
      <vt:lpstr>Calibri Light</vt:lpstr>
      <vt:lpstr>Comic Sans MS</vt:lpstr>
      <vt:lpstr>Courier New</vt:lpstr>
      <vt:lpstr>MS Mincho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Some highlights of AGATA@GANIL.1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Overview of the perspectives with AGATA-GRIT-VAMOS @GANIL-Spiral1</vt:lpstr>
      <vt:lpstr>Présentation PowerPoint</vt:lpstr>
      <vt:lpstr>Présentation PowerPoint</vt:lpstr>
      <vt:lpstr>Présentation PowerPoint</vt:lpstr>
      <vt:lpstr>Overview of the perspectives with AGATA-GRIT-VAMOS @GANIL-Spiral1</vt:lpstr>
      <vt:lpstr>Nuclear astrophysics @ AGATA-GRIT-VAMOS</vt:lpstr>
      <vt:lpstr>New Clustering @ AGATA-GRIT-VAMOS</vt:lpstr>
      <vt:lpstr>3N forces with AGATA-GRIT-VAMOS</vt:lpstr>
      <vt:lpstr>Unbound nuclei at the proton dripline with GRIT-AGATA-VAMOS</vt:lpstr>
      <vt:lpstr>Mixed np pairing and super-cllecitivty by fusion evaporation with radioactive beams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48</cp:revision>
  <dcterms:created xsi:type="dcterms:W3CDTF">2024-05-16T14:24:43Z</dcterms:created>
  <dcterms:modified xsi:type="dcterms:W3CDTF">2025-03-09T17:10:20Z</dcterms:modified>
</cp:coreProperties>
</file>