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51"/>
  </p:notesMasterIdLst>
  <p:sldIdLst>
    <p:sldId id="256" r:id="rId2"/>
    <p:sldId id="258" r:id="rId3"/>
    <p:sldId id="257" r:id="rId4"/>
    <p:sldId id="268" r:id="rId5"/>
    <p:sldId id="259" r:id="rId6"/>
    <p:sldId id="306" r:id="rId7"/>
    <p:sldId id="260" r:id="rId8"/>
    <p:sldId id="262" r:id="rId9"/>
    <p:sldId id="269" r:id="rId10"/>
    <p:sldId id="288" r:id="rId11"/>
    <p:sldId id="289" r:id="rId12"/>
    <p:sldId id="286" r:id="rId13"/>
    <p:sldId id="271" r:id="rId14"/>
    <p:sldId id="266" r:id="rId15"/>
    <p:sldId id="272" r:id="rId16"/>
    <p:sldId id="273" r:id="rId17"/>
    <p:sldId id="291" r:id="rId18"/>
    <p:sldId id="292" r:id="rId19"/>
    <p:sldId id="275" r:id="rId20"/>
    <p:sldId id="280" r:id="rId21"/>
    <p:sldId id="278" r:id="rId22"/>
    <p:sldId id="279" r:id="rId23"/>
    <p:sldId id="297" r:id="rId24"/>
    <p:sldId id="304" r:id="rId25"/>
    <p:sldId id="296" r:id="rId26"/>
    <p:sldId id="284" r:id="rId27"/>
    <p:sldId id="285" r:id="rId28"/>
    <p:sldId id="305" r:id="rId29"/>
    <p:sldId id="276" r:id="rId30"/>
    <p:sldId id="267" r:id="rId31"/>
    <p:sldId id="294" r:id="rId32"/>
    <p:sldId id="295" r:id="rId33"/>
    <p:sldId id="298" r:id="rId34"/>
    <p:sldId id="311" r:id="rId35"/>
    <p:sldId id="265" r:id="rId36"/>
    <p:sldId id="277" r:id="rId37"/>
    <p:sldId id="301" r:id="rId38"/>
    <p:sldId id="302" r:id="rId39"/>
    <p:sldId id="303" r:id="rId40"/>
    <p:sldId id="290" r:id="rId41"/>
    <p:sldId id="309" r:id="rId42"/>
    <p:sldId id="293" r:id="rId43"/>
    <p:sldId id="282" r:id="rId44"/>
    <p:sldId id="283" r:id="rId45"/>
    <p:sldId id="307" r:id="rId46"/>
    <p:sldId id="308" r:id="rId47"/>
    <p:sldId id="299" r:id="rId48"/>
    <p:sldId id="300" r:id="rId49"/>
    <p:sldId id="310" r:id="rId50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33"/>
    <a:srgbClr val="F5DBB9"/>
    <a:srgbClr val="FF5050"/>
    <a:srgbClr val="FFFF99"/>
    <a:srgbClr val="99FFCC"/>
    <a:srgbClr val="33CCFF"/>
    <a:srgbClr val="85DE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EEED7-DD15-4921-9B70-9A05930C44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05AEAC-F714-45E4-AE20-D881B3021587}">
      <dgm:prSet phldrT="[Texte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800" dirty="0" smtClean="0">
              <a:solidFill>
                <a:schemeClr val="tx1"/>
              </a:solidFill>
            </a:rPr>
            <a:t>Production par interaction faible</a:t>
          </a:r>
          <a:endParaRPr lang="fr-FR" sz="2800" dirty="0">
            <a:solidFill>
              <a:schemeClr val="tx1"/>
            </a:solidFill>
          </a:endParaRPr>
        </a:p>
      </dgm:t>
    </dgm:pt>
    <dgm:pt modelId="{53DC6165-9BD5-4E30-B12C-F9B2F91DB0D2}" type="parTrans" cxnId="{3A6DF5DB-DFA5-4676-B95B-DED9036308B8}">
      <dgm:prSet/>
      <dgm:spPr/>
      <dgm:t>
        <a:bodyPr/>
        <a:lstStyle/>
        <a:p>
          <a:endParaRPr lang="fr-FR"/>
        </a:p>
      </dgm:t>
    </dgm:pt>
    <dgm:pt modelId="{367BC81E-05C6-4F3C-B970-1245581AF2B0}" type="sibTrans" cxnId="{3A6DF5DB-DFA5-4676-B95B-DED9036308B8}">
      <dgm:prSet/>
      <dgm:spPr/>
      <dgm:t>
        <a:bodyPr/>
        <a:lstStyle/>
        <a:p>
          <a:endParaRPr lang="fr-FR"/>
        </a:p>
      </dgm:t>
    </dgm:pt>
    <dgm:pt modelId="{9807CA45-83F6-4ED5-828D-E1C7F5ABF710}">
      <dgm:prSet phldrT="[Texte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800" dirty="0" smtClean="0">
              <a:solidFill>
                <a:schemeClr val="tx1"/>
              </a:solidFill>
            </a:rPr>
            <a:t>Production par interaction forte</a:t>
          </a:r>
          <a:endParaRPr lang="fr-FR" sz="2800" dirty="0">
            <a:solidFill>
              <a:schemeClr val="tx1"/>
            </a:solidFill>
          </a:endParaRPr>
        </a:p>
      </dgm:t>
    </dgm:pt>
    <dgm:pt modelId="{E538C79A-0C94-496E-8205-34232BAD7C3E}" type="parTrans" cxnId="{EEFD6F59-0023-494D-AEC5-4C65BF5C4CEF}">
      <dgm:prSet/>
      <dgm:spPr/>
      <dgm:t>
        <a:bodyPr/>
        <a:lstStyle/>
        <a:p>
          <a:endParaRPr lang="fr-FR"/>
        </a:p>
      </dgm:t>
    </dgm:pt>
    <dgm:pt modelId="{61E80849-A78E-4F9A-999A-C12E155F4AF3}" type="sibTrans" cxnId="{EEFD6F59-0023-494D-AEC5-4C65BF5C4CEF}">
      <dgm:prSet/>
      <dgm:spPr/>
      <dgm:t>
        <a:bodyPr/>
        <a:lstStyle/>
        <a:p>
          <a:endParaRPr lang="fr-FR"/>
        </a:p>
      </dgm:t>
    </dgm:pt>
    <dgm:pt modelId="{90F8ED70-4E86-458C-B04F-77A83683244C}" type="pres">
      <dgm:prSet presAssocID="{3AAEEED7-DD15-4921-9B70-9A05930C44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EB3D96-3B7E-4979-B066-934DAF8C1BC1}" type="pres">
      <dgm:prSet presAssocID="{3705AEAC-F714-45E4-AE20-D881B3021587}" presName="parentLin" presStyleCnt="0"/>
      <dgm:spPr/>
    </dgm:pt>
    <dgm:pt modelId="{4FC86295-B9AB-4B6C-A928-0B13632E55BA}" type="pres">
      <dgm:prSet presAssocID="{3705AEAC-F714-45E4-AE20-D881B302158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648CF2D3-B165-41C9-928B-A217185DA8DF}" type="pres">
      <dgm:prSet presAssocID="{3705AEAC-F714-45E4-AE20-D881B3021587}" presName="parentText" presStyleLbl="node1" presStyleIdx="0" presStyleCnt="2" custScaleX="118002" custScaleY="24795" custLinFactNeighborX="-18706" custLinFactNeighborY="-417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E3E936-BC39-4481-A7BF-02703BE15693}" type="pres">
      <dgm:prSet presAssocID="{3705AEAC-F714-45E4-AE20-D881B3021587}" presName="negativeSpace" presStyleCnt="0"/>
      <dgm:spPr/>
    </dgm:pt>
    <dgm:pt modelId="{C080C1F1-8CE4-46D8-B838-80B5FB692659}" type="pres">
      <dgm:prSet presAssocID="{3705AEAC-F714-45E4-AE20-D881B3021587}" presName="childText" presStyleLbl="conFgAcc1" presStyleIdx="0" presStyleCnt="2" custScaleY="142979" custLinFactNeighborY="-20352">
        <dgm:presLayoutVars>
          <dgm:bulletEnabled val="1"/>
        </dgm:presLayoutVars>
      </dgm:prSet>
      <dgm:spPr/>
    </dgm:pt>
    <dgm:pt modelId="{4F2701F2-3E9F-4BAF-B807-8838CE4BBF85}" type="pres">
      <dgm:prSet presAssocID="{367BC81E-05C6-4F3C-B970-1245581AF2B0}" presName="spaceBetweenRectangles" presStyleCnt="0"/>
      <dgm:spPr/>
    </dgm:pt>
    <dgm:pt modelId="{D614BB41-0CD5-4712-A466-91D3F881A431}" type="pres">
      <dgm:prSet presAssocID="{9807CA45-83F6-4ED5-828D-E1C7F5ABF710}" presName="parentLin" presStyleCnt="0"/>
      <dgm:spPr/>
    </dgm:pt>
    <dgm:pt modelId="{04727D56-29AA-4E5C-8E9A-6F5BE02BEEDB}" type="pres">
      <dgm:prSet presAssocID="{9807CA45-83F6-4ED5-828D-E1C7F5ABF710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9E3BEB00-0B00-438B-8D5E-974E50884BDD}" type="pres">
      <dgm:prSet presAssocID="{9807CA45-83F6-4ED5-828D-E1C7F5ABF710}" presName="parentText" presStyleLbl="node1" presStyleIdx="1" presStyleCnt="2" custScaleX="118003" custScaleY="24244" custLinFactNeighborY="-129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B57E87-2F8B-4537-B4C5-2BD24F1FD2BC}" type="pres">
      <dgm:prSet presAssocID="{9807CA45-83F6-4ED5-828D-E1C7F5ABF710}" presName="negativeSpace" presStyleCnt="0"/>
      <dgm:spPr/>
    </dgm:pt>
    <dgm:pt modelId="{AE60861F-BA9F-4103-A3F9-8AAB1821D0FE}" type="pres">
      <dgm:prSet presAssocID="{9807CA45-83F6-4ED5-828D-E1C7F5ABF710}" presName="childText" presStyleLbl="conFgAcc1" presStyleIdx="1" presStyleCnt="2" custScaleY="151069" custLinFactNeighborY="47369">
        <dgm:presLayoutVars>
          <dgm:bulletEnabled val="1"/>
        </dgm:presLayoutVars>
      </dgm:prSet>
      <dgm:spPr/>
    </dgm:pt>
  </dgm:ptLst>
  <dgm:cxnLst>
    <dgm:cxn modelId="{3A6DF5DB-DFA5-4676-B95B-DED9036308B8}" srcId="{3AAEEED7-DD15-4921-9B70-9A05930C4465}" destId="{3705AEAC-F714-45E4-AE20-D881B3021587}" srcOrd="0" destOrd="0" parTransId="{53DC6165-9BD5-4E30-B12C-F9B2F91DB0D2}" sibTransId="{367BC81E-05C6-4F3C-B970-1245581AF2B0}"/>
    <dgm:cxn modelId="{5C3651DE-CD40-4F05-B5F3-B24498B6CD00}" type="presOf" srcId="{9807CA45-83F6-4ED5-828D-E1C7F5ABF710}" destId="{9E3BEB00-0B00-438B-8D5E-974E50884BDD}" srcOrd="1" destOrd="0" presId="urn:microsoft.com/office/officeart/2005/8/layout/list1"/>
    <dgm:cxn modelId="{9599A41C-CA52-4EF4-9F9D-736D4DCB9F34}" type="presOf" srcId="{9807CA45-83F6-4ED5-828D-E1C7F5ABF710}" destId="{04727D56-29AA-4E5C-8E9A-6F5BE02BEEDB}" srcOrd="0" destOrd="0" presId="urn:microsoft.com/office/officeart/2005/8/layout/list1"/>
    <dgm:cxn modelId="{A9A1E6D0-7F2B-4FDD-9952-19E2DB375010}" type="presOf" srcId="{3705AEAC-F714-45E4-AE20-D881B3021587}" destId="{648CF2D3-B165-41C9-928B-A217185DA8DF}" srcOrd="1" destOrd="0" presId="urn:microsoft.com/office/officeart/2005/8/layout/list1"/>
    <dgm:cxn modelId="{D416D534-3C8E-46B4-91FC-4A4A50C8AC30}" type="presOf" srcId="{3705AEAC-F714-45E4-AE20-D881B3021587}" destId="{4FC86295-B9AB-4B6C-A928-0B13632E55BA}" srcOrd="0" destOrd="0" presId="urn:microsoft.com/office/officeart/2005/8/layout/list1"/>
    <dgm:cxn modelId="{EEFD6F59-0023-494D-AEC5-4C65BF5C4CEF}" srcId="{3AAEEED7-DD15-4921-9B70-9A05930C4465}" destId="{9807CA45-83F6-4ED5-828D-E1C7F5ABF710}" srcOrd="1" destOrd="0" parTransId="{E538C79A-0C94-496E-8205-34232BAD7C3E}" sibTransId="{61E80849-A78E-4F9A-999A-C12E155F4AF3}"/>
    <dgm:cxn modelId="{1C0BEB15-1798-431D-80A4-E8D637C5EEA7}" type="presOf" srcId="{3AAEEED7-DD15-4921-9B70-9A05930C4465}" destId="{90F8ED70-4E86-458C-B04F-77A83683244C}" srcOrd="0" destOrd="0" presId="urn:microsoft.com/office/officeart/2005/8/layout/list1"/>
    <dgm:cxn modelId="{0BD168BA-202D-4C58-9AB3-DBC599532AA4}" type="presParOf" srcId="{90F8ED70-4E86-458C-B04F-77A83683244C}" destId="{74EB3D96-3B7E-4979-B066-934DAF8C1BC1}" srcOrd="0" destOrd="0" presId="urn:microsoft.com/office/officeart/2005/8/layout/list1"/>
    <dgm:cxn modelId="{C186988A-905B-433C-A8A4-3A176C6867B9}" type="presParOf" srcId="{74EB3D96-3B7E-4979-B066-934DAF8C1BC1}" destId="{4FC86295-B9AB-4B6C-A928-0B13632E55BA}" srcOrd="0" destOrd="0" presId="urn:microsoft.com/office/officeart/2005/8/layout/list1"/>
    <dgm:cxn modelId="{1783B7C9-FAB2-453B-A4B7-48012B4DC8E8}" type="presParOf" srcId="{74EB3D96-3B7E-4979-B066-934DAF8C1BC1}" destId="{648CF2D3-B165-41C9-928B-A217185DA8DF}" srcOrd="1" destOrd="0" presId="urn:microsoft.com/office/officeart/2005/8/layout/list1"/>
    <dgm:cxn modelId="{294FDBBD-7C09-4AF2-B861-6C3F6A24D6EC}" type="presParOf" srcId="{90F8ED70-4E86-458C-B04F-77A83683244C}" destId="{8CE3E936-BC39-4481-A7BF-02703BE15693}" srcOrd="1" destOrd="0" presId="urn:microsoft.com/office/officeart/2005/8/layout/list1"/>
    <dgm:cxn modelId="{24833FB9-65D1-44B6-B5AD-D363D38F218E}" type="presParOf" srcId="{90F8ED70-4E86-458C-B04F-77A83683244C}" destId="{C080C1F1-8CE4-46D8-B838-80B5FB692659}" srcOrd="2" destOrd="0" presId="urn:microsoft.com/office/officeart/2005/8/layout/list1"/>
    <dgm:cxn modelId="{786AF4B0-B6BB-4931-967C-F0A0E4EB7439}" type="presParOf" srcId="{90F8ED70-4E86-458C-B04F-77A83683244C}" destId="{4F2701F2-3E9F-4BAF-B807-8838CE4BBF85}" srcOrd="3" destOrd="0" presId="urn:microsoft.com/office/officeart/2005/8/layout/list1"/>
    <dgm:cxn modelId="{C42ECDA0-59F9-40AA-BAC7-45AEDCBDB37B}" type="presParOf" srcId="{90F8ED70-4E86-458C-B04F-77A83683244C}" destId="{D614BB41-0CD5-4712-A466-91D3F881A431}" srcOrd="4" destOrd="0" presId="urn:microsoft.com/office/officeart/2005/8/layout/list1"/>
    <dgm:cxn modelId="{056741E7-D290-4B9B-8D41-A3B50C6E6024}" type="presParOf" srcId="{D614BB41-0CD5-4712-A466-91D3F881A431}" destId="{04727D56-29AA-4E5C-8E9A-6F5BE02BEEDB}" srcOrd="0" destOrd="0" presId="urn:microsoft.com/office/officeart/2005/8/layout/list1"/>
    <dgm:cxn modelId="{58C8412F-CFED-4F70-83E5-73DD2F8C5DD0}" type="presParOf" srcId="{D614BB41-0CD5-4712-A466-91D3F881A431}" destId="{9E3BEB00-0B00-438B-8D5E-974E50884BDD}" srcOrd="1" destOrd="0" presId="urn:microsoft.com/office/officeart/2005/8/layout/list1"/>
    <dgm:cxn modelId="{140770AB-960D-45CB-9740-2EAA49A7B6B0}" type="presParOf" srcId="{90F8ED70-4E86-458C-B04F-77A83683244C}" destId="{61B57E87-2F8B-4537-B4C5-2BD24F1FD2BC}" srcOrd="5" destOrd="0" presId="urn:microsoft.com/office/officeart/2005/8/layout/list1"/>
    <dgm:cxn modelId="{5C6046ED-8250-4F6C-A7AA-B4BE6B41231D}" type="presParOf" srcId="{90F8ED70-4E86-458C-B04F-77A83683244C}" destId="{AE60861F-BA9F-4103-A3F9-8AAB1821D0FE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2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34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9BDE-0F2B-4F9D-A61F-D39E6219D81F}" type="datetimeFigureOut">
              <a:rPr lang="fr-FR" smtClean="0"/>
              <a:pPr/>
              <a:t>17/03/2008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AB04-838E-4966-B4B8-43A78F49BB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08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6276CF-2420-40F5-9868-6AEC194EC64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6560F1-E383-4C09-BC86-E24B32D881A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Autorise 4-</a:t>
            </a:r>
            <a:r>
              <a:rPr lang="fr-FR" dirty="0" err="1" smtClean="0"/>
              <a:t>impulsiosn</a:t>
            </a:r>
            <a:r>
              <a:rPr lang="fr-FR" dirty="0" smtClean="0"/>
              <a:t> à varier dans intervalle donné par résolution</a:t>
            </a:r>
            <a:r>
              <a:rPr lang="fr-FR" baseline="0" dirty="0" smtClean="0"/>
              <a:t> pour mieux répondre aux contraintes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30979B-5197-4867-B034-500D2D7C607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A2BF99-5131-471B-B7F4-E46179D8583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65465F-0AE9-41F9-97A0-176DB094798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1C0E68-8F52-4860-AF45-9D7839E5EC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6560F1-E383-4C09-BC86-E24B32D881A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44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F613A-BB90-4123-8035-B99C9305B14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50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9C8B12-4F0E-4D44-9F75-5972EF35286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AB04-838E-4966-B4B8-43A78F49BB0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870FAC-2353-4859-AAC6-7D705076C5A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9CD719-5EF6-46CB-8006-15D741488C0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ven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24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923892"/>
            <a:ext cx="7929618" cy="1714512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 dirty="0" smtClean="0"/>
              <a:t>Cliquez pour modifier le style du titre</a:t>
            </a:r>
            <a:endParaRPr lang="fr-FR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5715016"/>
            <a:ext cx="6572296" cy="1071570"/>
          </a:xfrm>
          <a:solidFill>
            <a:srgbClr val="85DEE7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 dirty="0" smtClean="0"/>
              <a:t>Cliquez pour modifier le style des sous-titres du masque</a:t>
            </a:r>
            <a:endParaRPr lang="fr-FR" alt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609600" y="857232"/>
            <a:ext cx="7924800" cy="1781172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500166" y="5715016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1" name="Picture 3" descr="ubp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52"/>
            <a:ext cx="1547813" cy="671512"/>
          </a:xfrm>
          <a:prstGeom prst="rect">
            <a:avLst/>
          </a:prstGeom>
          <a:noFill/>
        </p:spPr>
      </p:pic>
      <p:pic>
        <p:nvPicPr>
          <p:cNvPr id="12" name="Picture 4" descr="lpc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754063" cy="754063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 userDrawn="1"/>
        </p:nvGraphicFramePr>
        <p:xfrm>
          <a:off x="142844" y="2786058"/>
          <a:ext cx="3348037" cy="2181225"/>
        </p:xfrm>
        <a:graphic>
          <a:graphicData uri="http://schemas.openxmlformats.org/presentationml/2006/ole">
            <p:oleObj spid="_x0000_s1026" r:id="rId6" imgW="7163800" imgH="4667902" progId="">
              <p:embed/>
            </p:oleObj>
          </a:graphicData>
        </a:graphic>
      </p:graphicFrame>
      <p:pic>
        <p:nvPicPr>
          <p:cNvPr id="15" name="Picture 9" descr="Detector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571744"/>
            <a:ext cx="2808287" cy="264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58214" y="6643710"/>
            <a:ext cx="785786" cy="214290"/>
          </a:xfrm>
        </p:spPr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71415"/>
            <a:ext cx="8858312" cy="714380"/>
          </a:xfrm>
          <a:prstGeom prst="rect">
            <a:avLst/>
          </a:prstGeom>
          <a:solidFill>
            <a:srgbClr val="85DE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Cliquez pour modifier le style du titre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44" y="857232"/>
            <a:ext cx="87868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Cliquez pour modifier les styles du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3710"/>
            <a:ext cx="107157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43710"/>
            <a:ext cx="28956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fr-FR" smtClean="0"/>
              <a:t>Eric COGNERAS - Séminaire CPPM</a:t>
            </a:r>
            <a:endParaRPr lang="fr-FR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182" y="6643710"/>
            <a:ext cx="785818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7CEBAE5-CB27-47D8-B723-4FDCF4E639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142844" y="71414"/>
            <a:ext cx="8858312" cy="71438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42844" y="6572272"/>
            <a:ext cx="878687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5.wm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10" Type="http://schemas.openxmlformats.org/officeDocument/2006/relationships/image" Target="../media/image40.gif"/><Relationship Id="rId4" Type="http://schemas.openxmlformats.org/officeDocument/2006/relationships/image" Target="../media/image68.gif"/><Relationship Id="rId9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4.bin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Mesure de la masse du quark Top au LHC (ATLAS)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6215082"/>
            <a:ext cx="6572296" cy="571504"/>
          </a:xfrm>
          <a:noFill/>
        </p:spPr>
        <p:txBody>
          <a:bodyPr>
            <a:normAutofit fontScale="55000" lnSpcReduction="20000"/>
          </a:bodyPr>
          <a:lstStyle/>
          <a:p>
            <a:pPr algn="ctr"/>
            <a:r>
              <a:rPr lang="fr-FR" b="1" dirty="0" smtClean="0"/>
              <a:t>Eric COGNERAS</a:t>
            </a:r>
          </a:p>
          <a:p>
            <a:pPr algn="ctr"/>
            <a:r>
              <a:rPr lang="fr-FR" b="1" dirty="0" smtClean="0"/>
              <a:t>CPPM, 17 mars 2008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Désintégration des paires tt→(Wb)(Wb)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2000240"/>
            <a:ext cx="8858250" cy="4286250"/>
          </a:xfrm>
          <a:prstGeom prst="roundRect">
            <a:avLst>
              <a:gd name="adj" fmla="val 393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</a:t>
            </a:r>
            <a:r>
              <a:rPr lang="en-US" sz="3000" dirty="0" smtClean="0"/>
              <a:t>Tout Hadronique”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tt</a:t>
            </a:r>
            <a:r>
              <a:rPr lang="en-US" sz="2600" dirty="0" smtClean="0">
                <a:sym typeface="Wingdings" pitchFamily="2" charset="2"/>
              </a:rPr>
              <a:t> (qqb) (qqb)</a:t>
            </a:r>
            <a:endParaRPr lang="en-US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Grand rapport de </a:t>
            </a:r>
            <a:r>
              <a:rPr lang="fr-FR" sz="2600" dirty="0" smtClean="0"/>
              <a:t>branchement</a:t>
            </a:r>
            <a:r>
              <a:rPr lang="en-US" sz="26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	(BR): 44%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Bruits de fond multijets important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“lepton+jets” l=e, </a:t>
            </a:r>
            <a:r>
              <a:rPr lang="el-GR" sz="3000" dirty="0" smtClean="0"/>
              <a:t>μ</a:t>
            </a:r>
            <a:endParaRPr lang="fr-FR" sz="3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tt</a:t>
            </a:r>
            <a:r>
              <a:rPr lang="en-US" sz="2600" dirty="0" smtClean="0">
                <a:sym typeface="Wingdings" pitchFamily="2" charset="2"/>
              </a:rPr>
              <a:t> (lvb) (qqb)</a:t>
            </a:r>
            <a:endParaRPr lang="en-US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BR intermédiaire : 30%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Bruits de fond réduits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“Di-leptonique” l=e, </a:t>
            </a:r>
            <a:r>
              <a:rPr lang="el-GR" sz="3000" dirty="0" smtClean="0"/>
              <a:t>μ</a:t>
            </a:r>
            <a:endParaRPr lang="fr-FR" sz="30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tt</a:t>
            </a:r>
            <a:r>
              <a:rPr lang="en-US" sz="2600" dirty="0" smtClean="0">
                <a:sym typeface="Wingdings" pitchFamily="2" charset="2"/>
              </a:rPr>
              <a:t> (lvb) (l’vb)</a:t>
            </a:r>
            <a:endParaRPr lang="en-US" sz="2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BR faible : 4%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/>
              <a:t>Bruits de fond </a:t>
            </a:r>
            <a:r>
              <a:rPr lang="en-US" sz="2600" dirty="0" err="1" smtClean="0"/>
              <a:t>faibles</a:t>
            </a:r>
            <a:endParaRPr lang="en-US" sz="2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E2406-75D9-48DC-B38B-0EC909AC1EA4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20" name="Picture 14" descr="top_pair_branching_fr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09782"/>
            <a:ext cx="3336918" cy="248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9"/>
          <p:cNvGrpSpPr>
            <a:grpSpLocks/>
          </p:cNvGrpSpPr>
          <p:nvPr/>
        </p:nvGrpSpPr>
        <p:grpSpPr bwMode="auto">
          <a:xfrm>
            <a:off x="71406" y="3571876"/>
            <a:ext cx="6143625" cy="1214438"/>
            <a:chOff x="500034" y="3000372"/>
            <a:chExt cx="5857916" cy="1357323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500034" y="3000372"/>
              <a:ext cx="5857916" cy="1357323"/>
            </a:xfrm>
            <a:prstGeom prst="roundRect">
              <a:avLst/>
            </a:prstGeom>
            <a:noFill/>
            <a:ln>
              <a:solidFill>
                <a:srgbClr val="DD2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285731" y="3000372"/>
              <a:ext cx="2072219" cy="1357323"/>
            </a:xfrm>
            <a:prstGeom prst="roundRect">
              <a:avLst/>
            </a:prstGeom>
            <a:solidFill>
              <a:srgbClr val="DD2723"/>
            </a:solidFill>
            <a:ln>
              <a:solidFill>
                <a:srgbClr val="DD2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Canal idéal pour la mesure précise de la masse du Top</a:t>
              </a:r>
            </a:p>
          </p:txBody>
        </p:sp>
      </p:grpSp>
      <p:grpSp>
        <p:nvGrpSpPr>
          <p:cNvPr id="6" name="Groupe 50"/>
          <p:cNvGrpSpPr>
            <a:grpSpLocks/>
          </p:cNvGrpSpPr>
          <p:nvPr/>
        </p:nvGrpSpPr>
        <p:grpSpPr bwMode="auto">
          <a:xfrm>
            <a:off x="3459011" y="4786295"/>
            <a:ext cx="5399242" cy="1643062"/>
            <a:chOff x="3227631" y="4017985"/>
            <a:chExt cx="5844963" cy="2554287"/>
          </a:xfrm>
        </p:grpSpPr>
        <p:grpSp>
          <p:nvGrpSpPr>
            <p:cNvPr id="8" name="Groupe 14"/>
            <p:cNvGrpSpPr>
              <a:grpSpLocks/>
            </p:cNvGrpSpPr>
            <p:nvPr/>
          </p:nvGrpSpPr>
          <p:grpSpPr bwMode="auto">
            <a:xfrm>
              <a:off x="5480819" y="4017985"/>
              <a:ext cx="3591775" cy="2554287"/>
              <a:chOff x="5128363" y="4148138"/>
              <a:chExt cx="3591775" cy="2554287"/>
            </a:xfrm>
          </p:grpSpPr>
          <p:sp>
            <p:nvSpPr>
              <p:cNvPr id="16" name="Oval 45"/>
              <p:cNvSpPr>
                <a:spLocks noChangeArrowheads="1"/>
              </p:cNvSpPr>
              <p:nvPr/>
            </p:nvSpPr>
            <p:spPr bwMode="auto">
              <a:xfrm>
                <a:off x="5128363" y="4148138"/>
                <a:ext cx="3591775" cy="255428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>
                  <a:latin typeface="+mn-lt"/>
                </a:endParaRPr>
              </a:p>
            </p:txBody>
          </p:sp>
          <p:sp>
            <p:nvSpPr>
              <p:cNvPr id="36881" name="Line 41"/>
              <p:cNvSpPr>
                <a:spLocks noChangeShapeType="1"/>
              </p:cNvSpPr>
              <p:nvPr/>
            </p:nvSpPr>
            <p:spPr bwMode="auto">
              <a:xfrm flipH="1">
                <a:off x="6556375" y="5534025"/>
                <a:ext cx="369888" cy="776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2" name="Line 42"/>
              <p:cNvSpPr>
                <a:spLocks noChangeShapeType="1"/>
              </p:cNvSpPr>
              <p:nvPr/>
            </p:nvSpPr>
            <p:spPr bwMode="auto">
              <a:xfrm flipH="1">
                <a:off x="6770688" y="5535613"/>
                <a:ext cx="152400" cy="9461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3" name="Line 43"/>
              <p:cNvSpPr>
                <a:spLocks noChangeShapeType="1"/>
              </p:cNvSpPr>
              <p:nvPr/>
            </p:nvSpPr>
            <p:spPr bwMode="auto">
              <a:xfrm flipH="1">
                <a:off x="6721475" y="5553075"/>
                <a:ext cx="193675" cy="6175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4" name="Line 44"/>
              <p:cNvSpPr>
                <a:spLocks noChangeShapeType="1"/>
              </p:cNvSpPr>
              <p:nvPr/>
            </p:nvSpPr>
            <p:spPr bwMode="auto">
              <a:xfrm flipH="1">
                <a:off x="6902450" y="5543550"/>
                <a:ext cx="20638" cy="7334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5" name="Line 45"/>
              <p:cNvSpPr>
                <a:spLocks noChangeShapeType="1"/>
              </p:cNvSpPr>
              <p:nvPr/>
            </p:nvSpPr>
            <p:spPr bwMode="auto">
              <a:xfrm flipH="1">
                <a:off x="6770688" y="5530850"/>
                <a:ext cx="138112" cy="6619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6" name="Line 58"/>
              <p:cNvSpPr>
                <a:spLocks noChangeShapeType="1"/>
              </p:cNvSpPr>
              <p:nvPr/>
            </p:nvSpPr>
            <p:spPr bwMode="auto">
              <a:xfrm rot="18673889" flipH="1" flipV="1">
                <a:off x="7190335" y="5417466"/>
                <a:ext cx="115518" cy="7449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7" name="Line 59"/>
              <p:cNvSpPr>
                <a:spLocks noChangeShapeType="1"/>
              </p:cNvSpPr>
              <p:nvPr/>
            </p:nvSpPr>
            <p:spPr bwMode="auto">
              <a:xfrm rot="18673889">
                <a:off x="7251767" y="5441818"/>
                <a:ext cx="71076" cy="8952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8" name="Line 60"/>
              <p:cNvSpPr>
                <a:spLocks noChangeShapeType="1"/>
              </p:cNvSpPr>
              <p:nvPr/>
            </p:nvSpPr>
            <p:spPr bwMode="auto">
              <a:xfrm rot="18673889" flipH="1">
                <a:off x="7009606" y="5515769"/>
                <a:ext cx="258763" cy="7334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89" name="Line 61"/>
              <p:cNvSpPr>
                <a:spLocks noChangeShapeType="1"/>
              </p:cNvSpPr>
              <p:nvPr/>
            </p:nvSpPr>
            <p:spPr bwMode="auto">
              <a:xfrm rot="18673889" flipV="1">
                <a:off x="7171531" y="5428457"/>
                <a:ext cx="3175" cy="608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0" name="Line 62"/>
              <p:cNvSpPr>
                <a:spLocks noChangeShapeType="1"/>
              </p:cNvSpPr>
              <p:nvPr/>
            </p:nvSpPr>
            <p:spPr bwMode="auto">
              <a:xfrm rot="18673889" flipH="1">
                <a:off x="7072313" y="5467350"/>
                <a:ext cx="134937" cy="684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 rot="5196172">
                <a:off x="6019006" y="4939507"/>
                <a:ext cx="358775" cy="947738"/>
                <a:chOff x="4131" y="2776"/>
                <a:chExt cx="184" cy="471"/>
              </a:xfrm>
            </p:grpSpPr>
            <p:sp>
              <p:nvSpPr>
                <p:cNvPr id="3690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131" y="2778"/>
                  <a:ext cx="177" cy="3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90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267" y="2779"/>
                  <a:ext cx="39" cy="4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91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171" y="2788"/>
                  <a:ext cx="132" cy="3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911" name="Line 67"/>
                <p:cNvSpPr>
                  <a:spLocks noChangeShapeType="1"/>
                </p:cNvSpPr>
                <p:nvPr/>
              </p:nvSpPr>
              <p:spPr bwMode="auto">
                <a:xfrm>
                  <a:off x="4306" y="2782"/>
                  <a:ext cx="9" cy="3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691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231" y="2776"/>
                  <a:ext cx="69" cy="3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6892" name="Line 70"/>
              <p:cNvSpPr>
                <a:spLocks noChangeShapeType="1"/>
              </p:cNvSpPr>
              <p:nvPr/>
            </p:nvSpPr>
            <p:spPr bwMode="auto">
              <a:xfrm rot="13027500" flipH="1">
                <a:off x="7355167" y="4923455"/>
                <a:ext cx="361130" cy="6708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3" name="Line 71"/>
              <p:cNvSpPr>
                <a:spLocks noChangeShapeType="1"/>
              </p:cNvSpPr>
              <p:nvPr/>
            </p:nvSpPr>
            <p:spPr bwMode="auto">
              <a:xfrm rot="13027500" flipH="1">
                <a:off x="7424738" y="4675188"/>
                <a:ext cx="123825" cy="795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4" name="Line 72"/>
              <p:cNvSpPr>
                <a:spLocks noChangeShapeType="1"/>
              </p:cNvSpPr>
              <p:nvPr/>
            </p:nvSpPr>
            <p:spPr bwMode="auto">
              <a:xfrm rot="13027500" flipH="1">
                <a:off x="7404100" y="4784725"/>
                <a:ext cx="266700" cy="711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5" name="Line 73"/>
              <p:cNvSpPr>
                <a:spLocks noChangeShapeType="1"/>
              </p:cNvSpPr>
              <p:nvPr/>
            </p:nvSpPr>
            <p:spPr bwMode="auto">
              <a:xfrm rot="-8572500">
                <a:off x="7346950" y="4695825"/>
                <a:ext cx="73025" cy="7032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6" name="Line 74"/>
              <p:cNvSpPr>
                <a:spLocks noChangeShapeType="1"/>
              </p:cNvSpPr>
              <p:nvPr/>
            </p:nvSpPr>
            <p:spPr bwMode="auto">
              <a:xfrm rot="13027500" flipH="1">
                <a:off x="7389813" y="4810125"/>
                <a:ext cx="138112" cy="6635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7" name="Line 80"/>
              <p:cNvSpPr>
                <a:spLocks noChangeShapeType="1"/>
              </p:cNvSpPr>
              <p:nvPr/>
            </p:nvSpPr>
            <p:spPr bwMode="auto">
              <a:xfrm rot="13027500" flipH="1">
                <a:off x="7458075" y="4583113"/>
                <a:ext cx="6350" cy="8620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8" name="Line 81"/>
              <p:cNvSpPr>
                <a:spLocks noChangeShapeType="1"/>
              </p:cNvSpPr>
              <p:nvPr/>
            </p:nvSpPr>
            <p:spPr bwMode="auto">
              <a:xfrm flipV="1">
                <a:off x="6907213" y="4381500"/>
                <a:ext cx="19050" cy="111760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/>
                <a:tailEnd type="stealth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899" name="Line 82"/>
              <p:cNvSpPr>
                <a:spLocks noChangeShapeType="1"/>
              </p:cNvSpPr>
              <p:nvPr/>
            </p:nvSpPr>
            <p:spPr bwMode="auto">
              <a:xfrm flipH="1" flipV="1">
                <a:off x="6103938" y="4725988"/>
                <a:ext cx="811212" cy="80486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900" name="Line 83"/>
              <p:cNvSpPr>
                <a:spLocks noChangeShapeType="1"/>
              </p:cNvSpPr>
              <p:nvPr/>
            </p:nvSpPr>
            <p:spPr bwMode="auto">
              <a:xfrm flipH="1" flipV="1">
                <a:off x="5502275" y="5438775"/>
                <a:ext cx="1160463" cy="111125"/>
              </a:xfrm>
              <a:prstGeom prst="line">
                <a:avLst/>
              </a:pr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 type="stealth" w="med" len="med"/>
              </a:ln>
            </p:spPr>
            <p:txBody>
              <a:bodyPr lIns="92075" tIns="46038" rIns="92075" bIns="46038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901" name="Text Box 84"/>
              <p:cNvSpPr txBox="1">
                <a:spLocks noChangeArrowheads="1"/>
              </p:cNvSpPr>
              <p:nvPr/>
            </p:nvSpPr>
            <p:spPr bwMode="auto">
              <a:xfrm>
                <a:off x="6226175" y="6229350"/>
                <a:ext cx="696913" cy="303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jet</a:t>
                </a:r>
                <a:endParaRPr lang="fr-FR" sz="1400">
                  <a:latin typeface="Calibri" pitchFamily="34" charset="0"/>
                </a:endParaRPr>
              </a:p>
            </p:txBody>
          </p:sp>
          <p:sp>
            <p:nvSpPr>
              <p:cNvPr id="36902" name="Text Box 85"/>
              <p:cNvSpPr txBox="1">
                <a:spLocks noChangeArrowheads="1"/>
              </p:cNvSpPr>
              <p:nvPr/>
            </p:nvSpPr>
            <p:spPr bwMode="auto">
              <a:xfrm>
                <a:off x="7269163" y="6124575"/>
                <a:ext cx="6937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jet</a:t>
                </a:r>
                <a:endParaRPr lang="fr-FR" sz="1400">
                  <a:latin typeface="Calibri" pitchFamily="34" charset="0"/>
                </a:endParaRPr>
              </a:p>
            </p:txBody>
          </p:sp>
          <p:sp>
            <p:nvSpPr>
              <p:cNvPr id="36903" name="Text Box 86"/>
              <p:cNvSpPr txBox="1">
                <a:spLocks noChangeArrowheads="1"/>
              </p:cNvSpPr>
              <p:nvPr/>
            </p:nvSpPr>
            <p:spPr bwMode="auto">
              <a:xfrm>
                <a:off x="7721600" y="4584700"/>
                <a:ext cx="935038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b-jet</a:t>
                </a:r>
                <a:endParaRPr lang="fr-FR" sz="1400">
                  <a:latin typeface="Calibri" pitchFamily="34" charset="0"/>
                </a:endParaRPr>
              </a:p>
            </p:txBody>
          </p:sp>
          <p:sp>
            <p:nvSpPr>
              <p:cNvPr id="36904" name="Text Box 87"/>
              <p:cNvSpPr txBox="1">
                <a:spLocks noChangeArrowheads="1"/>
              </p:cNvSpPr>
              <p:nvPr/>
            </p:nvSpPr>
            <p:spPr bwMode="auto">
              <a:xfrm>
                <a:off x="5287963" y="5472113"/>
                <a:ext cx="935037" cy="3063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b-jet</a:t>
                </a:r>
                <a:endParaRPr lang="fr-FR" sz="1400">
                  <a:latin typeface="Calibri" pitchFamily="34" charset="0"/>
                </a:endParaRPr>
              </a:p>
            </p:txBody>
          </p:sp>
          <p:sp>
            <p:nvSpPr>
              <p:cNvPr id="36905" name="Text Box 88"/>
              <p:cNvSpPr txBox="1">
                <a:spLocks noChangeArrowheads="1"/>
              </p:cNvSpPr>
              <p:nvPr/>
            </p:nvSpPr>
            <p:spPr bwMode="auto">
              <a:xfrm>
                <a:off x="5870575" y="4494213"/>
                <a:ext cx="325438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  <a:latin typeface="Calibri" pitchFamily="34" charset="0"/>
                  </a:rPr>
                  <a:t>l</a:t>
                </a:r>
                <a:endParaRPr lang="fr-FR" sz="14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6906" name="Text Box 89"/>
              <p:cNvSpPr txBox="1">
                <a:spLocks noChangeArrowheads="1"/>
              </p:cNvSpPr>
              <p:nvPr/>
            </p:nvSpPr>
            <p:spPr bwMode="auto">
              <a:xfrm>
                <a:off x="5281613" y="5146675"/>
                <a:ext cx="3254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  <a:latin typeface="Calibri" pitchFamily="34" charset="0"/>
                  </a:rPr>
                  <a:t>l</a:t>
                </a:r>
                <a:endParaRPr lang="fr-FR" sz="14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6907" name="Text Box 90"/>
              <p:cNvSpPr txBox="1">
                <a:spLocks noChangeArrowheads="1"/>
              </p:cNvSpPr>
              <p:nvPr/>
            </p:nvSpPr>
            <p:spPr bwMode="auto">
              <a:xfrm>
                <a:off x="6630988" y="4238625"/>
                <a:ext cx="369887" cy="3032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tx2"/>
                    </a:solidFill>
                    <a:latin typeface="Calibri" pitchFamily="34" charset="0"/>
                  </a:rPr>
                  <a:t>v</a:t>
                </a:r>
                <a:endParaRPr lang="fr-FR" sz="1400" baseline="-250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0" name="Flèche courbée vers le haut 49"/>
            <p:cNvSpPr/>
            <p:nvPr/>
          </p:nvSpPr>
          <p:spPr>
            <a:xfrm rot="2683587">
              <a:off x="3227631" y="4341534"/>
              <a:ext cx="2715312" cy="1105624"/>
            </a:xfrm>
            <a:prstGeom prst="curvedUp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contenu 2"/>
          <p:cNvSpPr txBox="1">
            <a:spLocks/>
          </p:cNvSpPr>
          <p:nvPr/>
        </p:nvSpPr>
        <p:spPr>
          <a:xfrm>
            <a:off x="142875" y="1071563"/>
            <a:ext cx="5929313" cy="785801"/>
          </a:xfrm>
          <a:prstGeom prst="roundRect">
            <a:avLst>
              <a:gd name="adj" fmla="val 16922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>
                <a:latin typeface="+mn-lt"/>
              </a:rPr>
              <a:t>t</a:t>
            </a:r>
            <a:r>
              <a:rPr lang="fr-FR" sz="2800" dirty="0">
                <a:latin typeface="Arial"/>
                <a:cs typeface="Arial"/>
              </a:rPr>
              <a:t>→ </a:t>
            </a:r>
            <a:r>
              <a:rPr lang="fr-FR" sz="2800" dirty="0">
                <a:latin typeface="+mn-lt"/>
              </a:rPr>
              <a:t>Wb </a:t>
            </a:r>
            <a:r>
              <a:rPr lang="fr-FR" sz="2800" dirty="0">
                <a:latin typeface="+mn-lt"/>
                <a:sym typeface="Symbol"/>
              </a:rPr>
              <a:t> </a:t>
            </a:r>
            <a:r>
              <a:rPr lang="fr-FR" sz="2800" dirty="0">
                <a:latin typeface="+mn-lt"/>
              </a:rPr>
              <a:t>signature dominée par désintégration du W 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>
                <a:latin typeface="Arial"/>
                <a:cs typeface="Arial"/>
              </a:rPr>
              <a:t>t→</a:t>
            </a:r>
            <a:r>
              <a:rPr lang="fr-FR" sz="2400" dirty="0" err="1">
                <a:latin typeface="Arial"/>
                <a:cs typeface="Arial"/>
              </a:rPr>
              <a:t>qqb</a:t>
            </a:r>
            <a:endParaRPr lang="fr-FR" sz="2400" dirty="0">
              <a:latin typeface="Arial"/>
              <a:cs typeface="Arial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>
                <a:latin typeface="Arial"/>
                <a:cs typeface="Arial"/>
              </a:rPr>
              <a:t>t→</a:t>
            </a:r>
            <a:r>
              <a:rPr lang="fr-FR" sz="2400" dirty="0" err="1">
                <a:latin typeface="Arial"/>
                <a:cs typeface="Arial"/>
              </a:rPr>
              <a:t>l</a:t>
            </a:r>
            <a:r>
              <a:rPr lang="fr-FR" sz="2400" dirty="0" err="1">
                <a:latin typeface="Symbol" pitchFamily="18" charset="2"/>
                <a:cs typeface="Arial"/>
              </a:rPr>
              <a:t>n</a:t>
            </a:r>
            <a:r>
              <a:rPr lang="fr-FR" sz="2400" dirty="0" err="1">
                <a:latin typeface="Arial"/>
                <a:cs typeface="Arial"/>
              </a:rPr>
              <a:t>b</a:t>
            </a:r>
            <a:endParaRPr lang="fr-FR" sz="2400" dirty="0">
              <a:latin typeface="Arial"/>
              <a:cs typeface="Arial"/>
            </a:endParaRP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215063" y="857232"/>
            <a:ext cx="2708275" cy="1127125"/>
            <a:chOff x="2873" y="750"/>
            <a:chExt cx="2741" cy="1141"/>
          </a:xfrm>
        </p:grpSpPr>
        <p:pic>
          <p:nvPicPr>
            <p:cNvPr id="36876" name="Picture 7" descr="WTolept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5" y="751"/>
              <a:ext cx="1319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8" descr="WToqq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3" y="750"/>
              <a:ext cx="124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Rectangle à coins arrondis 55"/>
          <p:cNvSpPr/>
          <p:nvPr/>
        </p:nvSpPr>
        <p:spPr>
          <a:xfrm>
            <a:off x="4500562" y="6072206"/>
            <a:ext cx="1928842" cy="357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Evénement idéal</a:t>
            </a:r>
          </a:p>
        </p:txBody>
      </p:sp>
      <p:sp>
        <p:nvSpPr>
          <p:cNvPr id="51" name="Espace réservé de la date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4" name="Espace réservé du pied de page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>
            <a:off x="5200195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1071563"/>
            <a:ext cx="4786313" cy="5357833"/>
          </a:xfrm>
          <a:prstGeom prst="roundRect">
            <a:avLst>
              <a:gd name="adj" fmla="val 495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77500" lnSpcReduction="20000"/>
          </a:bodyPr>
          <a:lstStyle/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Le processus dur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+"/>
              <a:defRPr/>
            </a:pPr>
            <a:r>
              <a:rPr lang="fr-FR" dirty="0" smtClean="0"/>
              <a:t>Radiation de gluons (ISR, FSR)</a:t>
            </a:r>
          </a:p>
          <a:p>
            <a:pPr lvl="1" fontAlgn="auto">
              <a:spcAft>
                <a:spcPts val="0"/>
              </a:spcAft>
              <a:buFont typeface="Calibri" pitchFamily="34" charset="0"/>
              <a:buChar char="+"/>
              <a:defRPr/>
            </a:pPr>
            <a:r>
              <a:rPr lang="fr-FR" dirty="0" smtClean="0">
                <a:solidFill>
                  <a:srgbClr val="FF0000"/>
                </a:solidFill>
              </a:rPr>
              <a:t>Fragmentation/hadronisation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33CC"/>
                </a:solidFill>
              </a:rPr>
              <a:t>Quarks et gluons s’habillent </a:t>
            </a:r>
            <a:r>
              <a:rPr lang="fr-FR" dirty="0" smtClean="0">
                <a:solidFill>
                  <a:srgbClr val="0033CC"/>
                </a:solidFill>
                <a:sym typeface="Wingdings" pitchFamily="2" charset="2"/>
              </a:rPr>
              <a:t> jets hadroniques  algorithmes 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ym typeface="Wingdings" pitchFamily="2" charset="2"/>
              </a:rPr>
              <a:t>Les processus annexes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Recombinaison des partons spectateurs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33CC"/>
                </a:solidFill>
                <a:sym typeface="Wingdings" pitchFamily="2" charset="2"/>
              </a:rPr>
              <a:t>Evénement</a:t>
            </a:r>
            <a:r>
              <a:rPr lang="en-US" dirty="0" smtClean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0033CC"/>
                </a:solidFill>
                <a:sym typeface="Wingdings" pitchFamily="2" charset="2"/>
              </a:rPr>
              <a:t>sous-jacent</a:t>
            </a:r>
            <a:endParaRPr lang="fr-FR" dirty="0" smtClean="0">
              <a:solidFill>
                <a:srgbClr val="0033CC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Processus inélastiques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33CC"/>
                </a:solidFill>
              </a:rPr>
              <a:t>Événements de biais minimum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 séparer des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00B050"/>
                </a:solidFill>
              </a:rPr>
              <a:t>Evénements présentant une signature identique (bruit de fond physique)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33CC"/>
                </a:solidFill>
              </a:rPr>
              <a:t>Lepton+jets </a:t>
            </a:r>
            <a:r>
              <a:rPr lang="fr-FR" dirty="0" smtClean="0">
                <a:solidFill>
                  <a:srgbClr val="0033CC"/>
                </a:solidFill>
                <a:latin typeface="Symbol" pitchFamily="18" charset="2"/>
              </a:rPr>
              <a:t>t</a:t>
            </a:r>
            <a:r>
              <a:rPr lang="fr-FR" dirty="0" smtClean="0">
                <a:solidFill>
                  <a:srgbClr val="0033CC"/>
                </a:solidFill>
              </a:rPr>
              <a:t>, di-leptonique </a:t>
            </a:r>
            <a:r>
              <a:rPr lang="fr-FR" dirty="0" smtClean="0">
                <a:solidFill>
                  <a:srgbClr val="0033CC"/>
                </a:solidFill>
                <a:latin typeface="Symbol" pitchFamily="18" charset="2"/>
              </a:rPr>
              <a:t>tt</a:t>
            </a:r>
            <a:r>
              <a:rPr lang="fr-FR" dirty="0" smtClean="0">
                <a:solidFill>
                  <a:srgbClr val="0033CC"/>
                </a:solidFill>
              </a:rPr>
              <a:t>, W+jets, </a:t>
            </a:r>
            <a:r>
              <a:rPr lang="fr-FR" dirty="0" err="1" smtClean="0">
                <a:solidFill>
                  <a:srgbClr val="0033CC"/>
                </a:solidFill>
              </a:rPr>
              <a:t>bb</a:t>
            </a:r>
            <a:r>
              <a:rPr lang="fr-FR" dirty="0" smtClean="0">
                <a:solidFill>
                  <a:srgbClr val="0033CC"/>
                </a:solidFill>
              </a:rPr>
              <a:t>, Z+jets, </a:t>
            </a:r>
            <a:r>
              <a:rPr lang="fr-FR" dirty="0" err="1" smtClean="0">
                <a:solidFill>
                  <a:srgbClr val="0033CC"/>
                </a:solidFill>
              </a:rPr>
              <a:t>multijets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fr-FR" dirty="0" smtClean="0">
                <a:solidFill>
                  <a:srgbClr val="0033CC"/>
                </a:solidFill>
              </a:rPr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E7173-3DC8-40BF-A2A5-8ECD762A6B02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10" name="Image 9" descr="InteractionSchem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14813"/>
            <a:ext cx="3143250" cy="212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 smtClean="0"/>
              <a:t>L’événement tt observé </a:t>
            </a:r>
            <a:endParaRPr lang="fr-FR" sz="3600" dirty="0">
              <a:latin typeface="EU Upmacr" pitchFamily="34" charset="2"/>
            </a:endParaRPr>
          </a:p>
        </p:txBody>
      </p:sp>
      <p:pic>
        <p:nvPicPr>
          <p:cNvPr id="14" name="Image 13" descr="feynman_ttbar_ljets_beamline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929322" y="1214422"/>
            <a:ext cx="2401903" cy="1597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71"/>
          <p:cNvGrpSpPr>
            <a:grpSpLocks/>
          </p:cNvGrpSpPr>
          <p:nvPr/>
        </p:nvGrpSpPr>
        <p:grpSpPr bwMode="auto">
          <a:xfrm>
            <a:off x="5357813" y="1000125"/>
            <a:ext cx="3260725" cy="2389188"/>
            <a:chOff x="5357818" y="3500438"/>
            <a:chExt cx="3260439" cy="2389138"/>
          </a:xfrm>
        </p:grpSpPr>
        <p:grpSp>
          <p:nvGrpSpPr>
            <p:cNvPr id="6" name="Groupe 41"/>
            <p:cNvGrpSpPr>
              <a:grpSpLocks/>
            </p:cNvGrpSpPr>
            <p:nvPr/>
          </p:nvGrpSpPr>
          <p:grpSpPr bwMode="auto">
            <a:xfrm rot="1265641">
              <a:off x="5357818" y="4931230"/>
              <a:ext cx="505907" cy="524356"/>
              <a:chOff x="5500694" y="3761901"/>
              <a:chExt cx="505907" cy="524356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 rot="5400000">
                <a:off x="5597581" y="3663110"/>
                <a:ext cx="311143" cy="50636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 rot="5400000">
                <a:off x="5596657" y="3733895"/>
                <a:ext cx="382579" cy="43493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rot="5400000">
                <a:off x="5561022" y="3842575"/>
                <a:ext cx="525451" cy="36350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rot="5400000">
                <a:off x="5776324" y="3912923"/>
                <a:ext cx="382580" cy="7778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42"/>
            <p:cNvGrpSpPr>
              <a:grpSpLocks/>
            </p:cNvGrpSpPr>
            <p:nvPr/>
          </p:nvGrpSpPr>
          <p:grpSpPr bwMode="auto">
            <a:xfrm rot="5400000">
              <a:off x="5652794" y="3491214"/>
              <a:ext cx="505907" cy="524356"/>
              <a:chOff x="5500694" y="3761901"/>
              <a:chExt cx="505907" cy="524356"/>
            </a:xfrm>
          </p:grpSpPr>
          <p:cxnSp>
            <p:nvCxnSpPr>
              <p:cNvPr id="44" name="Connecteur droit avec flèche 43"/>
              <p:cNvCxnSpPr/>
              <p:nvPr/>
            </p:nvCxnSpPr>
            <p:spPr>
              <a:xfrm rot="5400000">
                <a:off x="5599128" y="3665609"/>
                <a:ext cx="309535" cy="5064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rot="5400000">
                <a:off x="5599130" y="3735455"/>
                <a:ext cx="380967" cy="43496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rot="5400000">
                <a:off x="5563416" y="3842604"/>
                <a:ext cx="523829" cy="36353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rot="5400000">
                <a:off x="5777720" y="3914045"/>
                <a:ext cx="380967" cy="7778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47"/>
            <p:cNvGrpSpPr>
              <a:grpSpLocks/>
            </p:cNvGrpSpPr>
            <p:nvPr/>
          </p:nvGrpSpPr>
          <p:grpSpPr bwMode="auto">
            <a:xfrm rot="-596431">
              <a:off x="5756469" y="5365220"/>
              <a:ext cx="505907" cy="524356"/>
              <a:chOff x="5500694" y="3761901"/>
              <a:chExt cx="505907" cy="524356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 rot="5400000">
                <a:off x="5598294" y="3663868"/>
                <a:ext cx="309557" cy="50636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rot="5400000">
                <a:off x="5597651" y="3733935"/>
                <a:ext cx="380992" cy="43493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rot="5400000">
                <a:off x="5562667" y="3842118"/>
                <a:ext cx="523864" cy="36350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rot="5400000">
                <a:off x="5777191" y="3913359"/>
                <a:ext cx="380992" cy="7778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52"/>
            <p:cNvGrpSpPr>
              <a:grpSpLocks/>
            </p:cNvGrpSpPr>
            <p:nvPr/>
          </p:nvGrpSpPr>
          <p:grpSpPr bwMode="auto">
            <a:xfrm rot="-5029170">
              <a:off x="8103125" y="5018168"/>
              <a:ext cx="505907" cy="524356"/>
              <a:chOff x="5500694" y="3761901"/>
              <a:chExt cx="505907" cy="524356"/>
            </a:xfrm>
          </p:grpSpPr>
          <p:cxnSp>
            <p:nvCxnSpPr>
              <p:cNvPr id="54" name="Connecteur droit avec flèche 53"/>
              <p:cNvCxnSpPr/>
              <p:nvPr/>
            </p:nvCxnSpPr>
            <p:spPr>
              <a:xfrm rot="5400000">
                <a:off x="5599564" y="3663295"/>
                <a:ext cx="309535" cy="5064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/>
              <p:nvPr/>
            </p:nvCxnSpPr>
            <p:spPr>
              <a:xfrm rot="5400000">
                <a:off x="5597233" y="3734517"/>
                <a:ext cx="380967" cy="43496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/>
              <p:nvPr/>
            </p:nvCxnSpPr>
            <p:spPr>
              <a:xfrm rot="5400000">
                <a:off x="5563032" y="3841245"/>
                <a:ext cx="523829" cy="36353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 rot="5400000">
                <a:off x="5778414" y="3912648"/>
                <a:ext cx="380967" cy="7778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e 72"/>
          <p:cNvGrpSpPr>
            <a:grpSpLocks/>
          </p:cNvGrpSpPr>
          <p:nvPr/>
        </p:nvGrpSpPr>
        <p:grpSpPr bwMode="auto">
          <a:xfrm>
            <a:off x="6357938" y="1141412"/>
            <a:ext cx="1428751" cy="1858959"/>
            <a:chOff x="6357950" y="4039464"/>
            <a:chExt cx="1428761" cy="1858261"/>
          </a:xfrm>
        </p:grpSpPr>
        <p:cxnSp>
          <p:nvCxnSpPr>
            <p:cNvPr id="59" name="Connecteur droit avec flèche 58"/>
            <p:cNvCxnSpPr/>
            <p:nvPr/>
          </p:nvCxnSpPr>
          <p:spPr>
            <a:xfrm rot="16200000" flipV="1">
              <a:off x="6142158" y="4255256"/>
              <a:ext cx="572872" cy="1412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rot="16200000" flipH="1">
              <a:off x="6215183" y="5540630"/>
              <a:ext cx="499876" cy="2143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rot="16200000" flipH="1">
              <a:off x="7143909" y="5040696"/>
              <a:ext cx="714117" cy="5714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65"/>
          <p:cNvGrpSpPr/>
          <p:nvPr/>
        </p:nvGrpSpPr>
        <p:grpSpPr>
          <a:xfrm>
            <a:off x="5929313" y="4357688"/>
            <a:ext cx="2807739" cy="2369602"/>
            <a:chOff x="5929313" y="4357688"/>
            <a:chExt cx="2807739" cy="2369602"/>
          </a:xfrm>
        </p:grpSpPr>
        <p:pic>
          <p:nvPicPr>
            <p:cNvPr id="41" name="Image 40" descr="feynman_Wbbg.gif"/>
            <p:cNvPicPr>
              <a:picLocks noChangeAspect="1"/>
            </p:cNvPicPr>
            <p:nvPr/>
          </p:nvPicPr>
          <p:blipFill>
            <a:blip r:embed="rId5">
              <a:lum bright="-20000" contrast="50000"/>
            </a:blip>
            <a:srcRect/>
            <a:stretch>
              <a:fillRect/>
            </a:stretch>
          </p:blipFill>
          <p:spPr bwMode="auto">
            <a:xfrm>
              <a:off x="5929313" y="4357688"/>
              <a:ext cx="2097087" cy="180975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grpSp>
          <p:nvGrpSpPr>
            <p:cNvPr id="18" name="Groupe 64"/>
            <p:cNvGrpSpPr/>
            <p:nvPr/>
          </p:nvGrpSpPr>
          <p:grpSpPr>
            <a:xfrm>
              <a:off x="7858148" y="4929198"/>
              <a:ext cx="878904" cy="1798092"/>
              <a:chOff x="7858148" y="4929198"/>
              <a:chExt cx="878904" cy="1798092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7929586" y="6072206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7929586" y="6072206"/>
                <a:ext cx="500066" cy="4286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 flipV="1">
                <a:off x="7858148" y="5143512"/>
                <a:ext cx="571504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7858148" y="5286388"/>
                <a:ext cx="571504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57"/>
              <p:cNvSpPr txBox="1"/>
              <p:nvPr/>
            </p:nvSpPr>
            <p:spPr>
              <a:xfrm>
                <a:off x="8501090" y="5857892"/>
                <a:ext cx="235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</a:t>
                </a:r>
                <a:endParaRPr lang="fr-FR" dirty="0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8358214" y="635795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Symbol" pitchFamily="18" charset="2"/>
                  </a:rPr>
                  <a:t>n</a:t>
                </a:r>
                <a:endParaRPr lang="fr-FR" dirty="0">
                  <a:latin typeface="Symbol" pitchFamily="18" charset="2"/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8358214" y="492919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q</a:t>
                </a:r>
                <a:endParaRPr lang="fr-FR" dirty="0"/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8358214" y="534568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q</a:t>
                </a:r>
                <a:endParaRPr lang="fr-FR" dirty="0"/>
              </a:p>
            </p:txBody>
          </p:sp>
        </p:grpSp>
      </p:grpSp>
      <p:sp>
        <p:nvSpPr>
          <p:cNvPr id="48" name="Espace réservé de la date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3" name="Espace réservé du pied de page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2786050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eynman_ttbar_ljets_beamline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429256" y="1714489"/>
            <a:ext cx="3544911" cy="23574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Présélection des événements tt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75" y="2714637"/>
            <a:ext cx="5214938" cy="357187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Energie manquante E</a:t>
            </a:r>
            <a:r>
              <a:rPr lang="fr-FR" sz="3200" baseline="-25000" dirty="0">
                <a:latin typeface="+mn-lt"/>
              </a:rPr>
              <a:t>T</a:t>
            </a:r>
            <a:r>
              <a:rPr lang="fr-FR" sz="3200" dirty="0">
                <a:latin typeface="+mn-lt"/>
              </a:rPr>
              <a:t>&gt;20 GeV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75" y="3143262"/>
            <a:ext cx="5214938" cy="2357437"/>
          </a:xfrm>
          <a:prstGeom prst="roundRect">
            <a:avLst>
              <a:gd name="adj" fmla="val 5494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F5DBB9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Présence de 4 jets (au moins)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3200" dirty="0">
                <a:latin typeface="+mn-lt"/>
              </a:rPr>
              <a:t>P</a:t>
            </a:r>
            <a:r>
              <a:rPr lang="da-DK" sz="3200" baseline="-25000" dirty="0">
                <a:latin typeface="+mn-lt"/>
              </a:rPr>
              <a:t>T</a:t>
            </a:r>
            <a:r>
              <a:rPr lang="da-DK" sz="3200" dirty="0">
                <a:latin typeface="+mn-lt"/>
              </a:rPr>
              <a:t>&gt;40 GeV, |</a:t>
            </a:r>
            <a:r>
              <a:rPr lang="da-DK" sz="3200" dirty="0">
                <a:latin typeface="Symbol" pitchFamily="18" charset="2"/>
              </a:rPr>
              <a:t>h</a:t>
            </a:r>
            <a:r>
              <a:rPr lang="da-DK" sz="3200" dirty="0">
                <a:latin typeface="+mn-lt"/>
              </a:rPr>
              <a:t>|&lt;</a:t>
            </a:r>
            <a:r>
              <a:rPr lang="da-DK" sz="3200" dirty="0" smtClean="0">
                <a:latin typeface="+mn-lt"/>
              </a:rPr>
              <a:t>2.5  (cône 0.4)</a:t>
            </a:r>
            <a:endParaRPr lang="da-DK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3200" dirty="0">
                <a:latin typeface="+mn-lt"/>
              </a:rPr>
              <a:t>Analyse différente selon le nombre de jets b identifiés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3200" dirty="0">
                <a:solidFill>
                  <a:srgbClr val="0033CC"/>
                </a:solidFill>
                <a:latin typeface="+mn-lt"/>
              </a:rPr>
              <a:t>2 jets b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3200" dirty="0">
                <a:solidFill>
                  <a:srgbClr val="0033CC"/>
                </a:solidFill>
                <a:latin typeface="+mn-lt"/>
              </a:rPr>
              <a:t>1 jet b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3200" dirty="0">
                <a:solidFill>
                  <a:srgbClr val="0033CC"/>
                </a:solidFill>
                <a:latin typeface="+mn-lt"/>
              </a:rPr>
              <a:t>0 jet b</a:t>
            </a:r>
          </a:p>
        </p:txBody>
      </p:sp>
      <p:sp>
        <p:nvSpPr>
          <p:cNvPr id="7" name="Ellipse 6"/>
          <p:cNvSpPr/>
          <p:nvPr/>
        </p:nvSpPr>
        <p:spPr>
          <a:xfrm rot="1584765">
            <a:off x="8367713" y="1401774"/>
            <a:ext cx="368300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 rot="4184271">
            <a:off x="8603457" y="1848655"/>
            <a:ext cx="354012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 rot="19595319">
            <a:off x="8305800" y="3189299"/>
            <a:ext cx="428625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 rot="19079421">
            <a:off x="5684838" y="1824049"/>
            <a:ext cx="428625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 rot="896789">
            <a:off x="5708650" y="3571887"/>
            <a:ext cx="428625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 rot="4171661">
            <a:off x="5351463" y="3143262"/>
            <a:ext cx="428625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214313" y="4286262"/>
            <a:ext cx="8072437" cy="928687"/>
            <a:chOff x="214282" y="5000636"/>
            <a:chExt cx="8072494" cy="928694"/>
          </a:xfrm>
        </p:grpSpPr>
        <p:sp>
          <p:nvSpPr>
            <p:cNvPr id="14" name="Ellipse 13"/>
            <p:cNvSpPr/>
            <p:nvPr/>
          </p:nvSpPr>
          <p:spPr>
            <a:xfrm>
              <a:off x="214282" y="5000636"/>
              <a:ext cx="2428892" cy="3571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3500430" y="5357826"/>
              <a:ext cx="4786346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Conditions optimales pour la mesure précise de la masse du Top</a:t>
              </a:r>
            </a:p>
          </p:txBody>
        </p:sp>
        <p:cxnSp>
          <p:nvCxnSpPr>
            <p:cNvPr id="16" name="Connecteur droit avec flèche 15"/>
            <p:cNvCxnSpPr>
              <a:stCxn id="15" idx="1"/>
              <a:endCxn id="14" idx="6"/>
            </p:cNvCxnSpPr>
            <p:nvPr/>
          </p:nvCxnSpPr>
          <p:spPr>
            <a:xfrm rot="10800000">
              <a:off x="2643174" y="5180024"/>
              <a:ext cx="857256" cy="4635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214313" y="4643447"/>
            <a:ext cx="8072437" cy="1714513"/>
            <a:chOff x="214282" y="5643579"/>
            <a:chExt cx="8072494" cy="1714526"/>
          </a:xfrm>
        </p:grpSpPr>
        <p:sp>
          <p:nvSpPr>
            <p:cNvPr id="18" name="Ellipse 17"/>
            <p:cNvSpPr/>
            <p:nvPr/>
          </p:nvSpPr>
          <p:spPr>
            <a:xfrm>
              <a:off x="214282" y="5643579"/>
              <a:ext cx="2428892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3500430" y="6286530"/>
              <a:ext cx="4786346" cy="10715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smtClean="0"/>
                <a:t>Conditions au démarrage 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dirty="0" smtClean="0"/>
                <a:t> manque de stat 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dirty="0" smtClean="0"/>
                <a:t> Détecteur à optimiser  </a:t>
              </a:r>
              <a:endParaRPr lang="fr-FR" dirty="0"/>
            </a:p>
          </p:txBody>
        </p:sp>
        <p:cxnSp>
          <p:nvCxnSpPr>
            <p:cNvPr id="20" name="Connecteur droit avec flèche 19"/>
            <p:cNvCxnSpPr>
              <a:stCxn id="19" idx="1"/>
              <a:endCxn id="18" idx="6"/>
            </p:cNvCxnSpPr>
            <p:nvPr/>
          </p:nvCxnSpPr>
          <p:spPr>
            <a:xfrm rot="10800000">
              <a:off x="2643174" y="5965049"/>
              <a:ext cx="857256" cy="8572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142875" y="1714495"/>
            <a:ext cx="5214938" cy="928687"/>
          </a:xfrm>
          <a:prstGeom prst="roundRect">
            <a:avLst>
              <a:gd name="adj" fmla="val 5494"/>
            </a:avLst>
          </a:prstGeom>
          <a:gradFill>
            <a:gsLst>
              <a:gs pos="0">
                <a:srgbClr val="99FFCC"/>
              </a:gs>
              <a:gs pos="50000">
                <a:srgbClr val="F5DBB9"/>
              </a:gs>
              <a:gs pos="100000">
                <a:schemeClr val="bg1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 moins 1 lepton isolé (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fr-F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GeV (déclenchement), |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|&lt;2.5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5857885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Avantages/limitations à la mesure précise de </a:t>
            </a:r>
            <a:r>
              <a:rPr lang="fr-FR" sz="3200" dirty="0" err="1" smtClean="0"/>
              <a:t>M</a:t>
            </a:r>
            <a:r>
              <a:rPr lang="fr-FR" sz="3200" baseline="-25000" dirty="0" err="1" smtClean="0"/>
              <a:t>Top</a:t>
            </a:r>
            <a:endParaRPr lang="fr-FR" sz="3200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Grande statistique </a:t>
            </a:r>
            <a:r>
              <a:rPr lang="fr-FR" dirty="0" smtClean="0">
                <a:solidFill>
                  <a:srgbClr val="00B050"/>
                </a:solidFill>
                <a:sym typeface="Wingdings"/>
              </a:rPr>
              <a:t></a:t>
            </a:r>
            <a:endParaRPr lang="fr-FR" dirty="0" smtClean="0">
              <a:solidFill>
                <a:srgbClr val="00B050"/>
              </a:solidFill>
            </a:endParaRP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Possibilité de sélection très dure pour ne conserver que les événements bien reconstruits avec une grande pureté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Mesure limitée systématiquement par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La calibration</a:t>
            </a:r>
          </a:p>
          <a:p>
            <a:pPr lvl="2"/>
            <a:r>
              <a:rPr lang="fr-FR" dirty="0" smtClean="0"/>
              <a:t>Difficile de calibrer jets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&lt; 40 GeV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 ne conserve que jets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&gt; </a:t>
            </a:r>
            <a:r>
              <a:rPr lang="fr-FR" dirty="0" smtClean="0">
                <a:sym typeface="Wingdings" pitchFamily="2" charset="2"/>
              </a:rPr>
              <a:t>40 GeV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Le bruit de fond physique</a:t>
            </a:r>
          </a:p>
          <a:p>
            <a:pPr lvl="2"/>
            <a:r>
              <a:rPr lang="fr-FR" dirty="0" smtClean="0"/>
              <a:t>S/B </a:t>
            </a:r>
            <a:r>
              <a:rPr lang="fr-FR" dirty="0" smtClean="0">
                <a:sym typeface="Symbol"/>
              </a:rPr>
              <a:t> 0.9 (pureté S/(S+B)  47 %) </a:t>
            </a:r>
            <a:r>
              <a:rPr lang="fr-FR" dirty="0" smtClean="0">
                <a:sym typeface="Wingdings" pitchFamily="2" charset="2"/>
              </a:rPr>
              <a:t> utiliser des coupures pour améliorer ce rapport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Les ISR/FSR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Monte Carlo non ajusté au démarrage du LHC</a:t>
            </a:r>
          </a:p>
          <a:p>
            <a:pPr lvl="2"/>
            <a:r>
              <a:rPr lang="fr-FR" dirty="0" smtClean="0"/>
              <a:t>Se baser sur des analyses simples dont les performances peuvent être extraites des données elles-mêmes (extrêmement important pour la calibration)</a:t>
            </a:r>
            <a:endParaRPr lang="fr-FR" dirty="0"/>
          </a:p>
        </p:txBody>
      </p:sp>
      <p:pic>
        <p:nvPicPr>
          <p:cNvPr id="4" name="Image 3" descr="Ptj1vsPtj2HadTopLeve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28868"/>
            <a:ext cx="2286016" cy="15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8" name="Flèche droite à entaille 7"/>
          <p:cNvSpPr/>
          <p:nvPr/>
        </p:nvSpPr>
        <p:spPr>
          <a:xfrm>
            <a:off x="357158" y="5715016"/>
            <a:ext cx="642942" cy="357190"/>
          </a:xfrm>
          <a:prstGeom prst="notchedRightArrow">
            <a:avLst>
              <a:gd name="adj1" fmla="val 43679"/>
              <a:gd name="adj2" fmla="val 5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19"/>
          <p:cNvGrpSpPr>
            <a:grpSpLocks/>
          </p:cNvGrpSpPr>
          <p:nvPr/>
        </p:nvGrpSpPr>
        <p:grpSpPr bwMode="auto">
          <a:xfrm>
            <a:off x="7929586" y="2071678"/>
            <a:ext cx="1142979" cy="1066780"/>
            <a:chOff x="5857884" y="4714884"/>
            <a:chExt cx="2143140" cy="2000240"/>
          </a:xfrm>
        </p:grpSpPr>
        <p:pic>
          <p:nvPicPr>
            <p:cNvPr id="10" name="Image 9" descr="feynman_ttbar_ljets_beamline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8485" r="65741"/>
            <a:stretch>
              <a:fillRect/>
            </a:stretch>
          </p:blipFill>
          <p:spPr>
            <a:xfrm>
              <a:off x="5857884" y="4714884"/>
              <a:ext cx="2143140" cy="20002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sp>
          <p:nvSpPr>
            <p:cNvPr id="11" name="Arc 10"/>
            <p:cNvSpPr/>
            <p:nvPr/>
          </p:nvSpPr>
          <p:spPr>
            <a:xfrm flipH="1" flipV="1">
              <a:off x="6500827" y="5500692"/>
              <a:ext cx="642941" cy="533397"/>
            </a:xfrm>
            <a:prstGeom prst="arc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6293698" y="5857892"/>
            <a:ext cx="421442" cy="498232"/>
          </p:xfrm>
          <a:graphic>
            <a:graphicData uri="http://schemas.openxmlformats.org/presentationml/2006/ole">
              <p:oleObj spid="_x0000_s28673" name="Equation" r:id="rId5" imgW="190440" imgH="241200" progId="Equation.DSMT4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 rot="16641174">
              <a:off x="7077093" y="5072069"/>
              <a:ext cx="142874" cy="133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5949960" y="5786454"/>
            <a:ext cx="241301" cy="337818"/>
          </p:xfrm>
          <a:graphic>
            <a:graphicData uri="http://schemas.openxmlformats.org/presentationml/2006/ole">
              <p:oleObj spid="_x0000_s28674" name="Equation" r:id="rId6" imgW="152280" imgH="228600" progId="Equation.DSMT4">
                <p:embed/>
              </p:oleObj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6572264" y="6357958"/>
            <a:ext cx="258328" cy="333351"/>
          </p:xfrm>
          <a:graphic>
            <a:graphicData uri="http://schemas.openxmlformats.org/presentationml/2006/ole">
              <p:oleObj spid="_x0000_s28675" name="Equation" r:id="rId7" imgW="16488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 des jets légers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La reconstruction des jets </a:t>
            </a:r>
            <a:endParaRPr lang="fr-FR" dirty="0">
              <a:solidFill>
                <a:srgbClr val="0033CC"/>
              </a:solidFill>
            </a:endParaRPr>
          </a:p>
        </p:txBody>
      </p:sp>
      <p:pic>
        <p:nvPicPr>
          <p:cNvPr id="4" name="Picture 5" descr="JetD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2834476" cy="4357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71438" y="1714515"/>
            <a:ext cx="2500312" cy="192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 dirty="0"/>
              <a:t>Calibration initiale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(Reconstruction des jets)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Caler l’énergie des jets reconstruits sur celle des “MC </a:t>
            </a:r>
            <a:r>
              <a:rPr lang="fr-FR" sz="1600" dirty="0" err="1"/>
              <a:t>particle</a:t>
            </a:r>
            <a:r>
              <a:rPr lang="fr-FR" sz="1600" dirty="0"/>
              <a:t> jets</a:t>
            </a:r>
            <a:r>
              <a:rPr lang="fr-FR" sz="1600" dirty="0" smtClean="0"/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>(tests en faisceau, </a:t>
            </a:r>
            <a:r>
              <a:rPr lang="fr-FR" sz="1600" dirty="0" err="1" smtClean="0"/>
              <a:t>évt</a:t>
            </a:r>
            <a:r>
              <a:rPr lang="fr-FR" sz="1600" dirty="0" smtClean="0"/>
              <a:t> di-jet, Z+jets)</a:t>
            </a:r>
            <a:endParaRPr lang="fr-FR" sz="1600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2428875" y="1928802"/>
            <a:ext cx="642927" cy="1714512"/>
          </a:xfrm>
          <a:prstGeom prst="curvedRightArrow">
            <a:avLst>
              <a:gd name="adj1" fmla="val 63020"/>
              <a:gd name="adj2" fmla="val 123700"/>
              <a:gd name="adj3" fmla="val 518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1438" y="3929078"/>
            <a:ext cx="2500312" cy="1714500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 dirty="0">
                <a:solidFill>
                  <a:schemeClr val="tx1"/>
                </a:solidFill>
              </a:rPr>
              <a:t>Calibration </a:t>
            </a:r>
            <a:r>
              <a:rPr lang="fr-FR" i="1" u="sng" dirty="0">
                <a:solidFill>
                  <a:schemeClr val="tx1"/>
                </a:solidFill>
              </a:rPr>
              <a:t>in situ</a:t>
            </a:r>
            <a:r>
              <a:rPr lang="fr-FR" u="sng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Caler l’échelle d’énergie des jets reconstruits sur celle des partons</a:t>
            </a:r>
          </a:p>
        </p:txBody>
      </p:sp>
      <p:sp>
        <p:nvSpPr>
          <p:cNvPr id="8" name="Flèche courbée vers la droite 7"/>
          <p:cNvSpPr/>
          <p:nvPr/>
        </p:nvSpPr>
        <p:spPr>
          <a:xfrm>
            <a:off x="2285984" y="3643315"/>
            <a:ext cx="642942" cy="1785950"/>
          </a:xfrm>
          <a:prstGeom prst="curvedRightArrow">
            <a:avLst>
              <a:gd name="adj1" fmla="val 63020"/>
              <a:gd name="adj2" fmla="val 123700"/>
              <a:gd name="adj3" fmla="val 51809"/>
            </a:avLst>
          </a:prstGeom>
          <a:solidFill>
            <a:srgbClr val="A6D8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25" y="1000108"/>
            <a:ext cx="2857500" cy="2000250"/>
          </a:xfrm>
          <a:prstGeom prst="wedgeRectCallout">
            <a:avLst>
              <a:gd name="adj1" fmla="val -93346"/>
              <a:gd name="adj2" fmla="val 2546"/>
            </a:avLst>
          </a:prstGeom>
          <a:solidFill>
            <a:srgbClr val="FF5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 dirty="0">
                <a:solidFill>
                  <a:schemeClr val="bg1"/>
                </a:solidFill>
              </a:rPr>
              <a:t>Effets dus au détecteur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 Réponse des calorimètres aux dépôts d’énergie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Granularité du calorimètre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Non linéarité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Zones non instrumentées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Zones mortes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Bruit électronique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3625" y="3071795"/>
            <a:ext cx="2857500" cy="1285875"/>
          </a:xfrm>
          <a:prstGeom prst="wedgeRectCallout">
            <a:avLst>
              <a:gd name="adj1" fmla="val -90420"/>
              <a:gd name="adj2" fmla="val -2967"/>
            </a:avLst>
          </a:prstGeom>
          <a:solidFill>
            <a:srgbClr val="FF5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 dirty="0">
                <a:solidFill>
                  <a:schemeClr val="bg1"/>
                </a:solidFill>
              </a:rPr>
              <a:t>Effet des algorithmes de reconstruction des jets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Recouvrement des jets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Energie perdue hors cône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3625" y="4429108"/>
            <a:ext cx="2857500" cy="1285875"/>
          </a:xfrm>
          <a:prstGeom prst="wedgeRectCallout">
            <a:avLst>
              <a:gd name="adj1" fmla="val -82875"/>
              <a:gd name="adj2" fmla="val -35245"/>
            </a:avLst>
          </a:prstGeom>
          <a:solidFill>
            <a:srgbClr val="FF5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 dirty="0">
                <a:solidFill>
                  <a:schemeClr val="bg1"/>
                </a:solidFill>
              </a:rPr>
              <a:t>Effets physiques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 Fragmentation des partons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 ISR/FSR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Evt</a:t>
            </a:r>
            <a:r>
              <a:rPr lang="fr-FR" sz="1600" dirty="0">
                <a:solidFill>
                  <a:schemeClr val="bg1"/>
                </a:solidFill>
              </a:rPr>
              <a:t> biais minimum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57218" y="5857875"/>
            <a:ext cx="8429625" cy="714397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b="1" dirty="0">
                <a:latin typeface="Arial"/>
                <a:cs typeface="Arial"/>
              </a:rPr>
              <a:t>Objectif : </a:t>
            </a:r>
            <a:r>
              <a:rPr lang="fr-FR" dirty="0">
                <a:latin typeface="Arial"/>
                <a:cs typeface="Arial"/>
              </a:rPr>
              <a:t>correspondance de </a:t>
            </a:r>
            <a:r>
              <a:rPr lang="fr-FR" dirty="0" err="1">
                <a:latin typeface="Arial"/>
                <a:cs typeface="Arial"/>
              </a:rPr>
              <a:t>E</a:t>
            </a:r>
            <a:r>
              <a:rPr lang="fr-FR" baseline="-25000" dirty="0" err="1">
                <a:latin typeface="Arial"/>
                <a:cs typeface="Arial"/>
              </a:rPr>
              <a:t>jet</a:t>
            </a:r>
            <a:r>
              <a:rPr lang="fr-FR" dirty="0">
                <a:latin typeface="Arial"/>
                <a:cs typeface="Arial"/>
              </a:rPr>
              <a:t> avec </a:t>
            </a:r>
            <a:r>
              <a:rPr lang="fr-FR" dirty="0" err="1">
                <a:latin typeface="Arial"/>
                <a:cs typeface="Arial"/>
              </a:rPr>
              <a:t>E</a:t>
            </a:r>
            <a:r>
              <a:rPr lang="fr-FR" baseline="-25000" dirty="0" err="1">
                <a:latin typeface="Arial"/>
                <a:cs typeface="Arial"/>
              </a:rPr>
              <a:t>parton</a:t>
            </a:r>
            <a:endParaRPr lang="fr-FR" baseline="-25000" dirty="0">
              <a:latin typeface="Arial"/>
              <a:cs typeface="Arial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786468" y="5857875"/>
            <a:ext cx="3143250" cy="714397"/>
          </a:xfrm>
          <a:prstGeom prst="roundRect">
            <a:avLst>
              <a:gd name="adj" fmla="val 2590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Symbol" pitchFamily="18" charset="2"/>
              </a:rPr>
              <a:t>a</a:t>
            </a:r>
            <a:r>
              <a:rPr lang="fr-FR" sz="1400" dirty="0"/>
              <a:t>(E) = coefficient d’étalonnage jet d’énergie E</a:t>
            </a:r>
            <a:endParaRPr lang="fr-FR" sz="1400" baseline="-25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/>
              <a:t>E</a:t>
            </a:r>
            <a:r>
              <a:rPr lang="fr-FR" sz="1400" baseline="-25000" dirty="0" err="1"/>
              <a:t>iet</a:t>
            </a:r>
            <a:r>
              <a:rPr lang="fr-FR" sz="1400" baseline="30000" dirty="0" err="1"/>
              <a:t>cal</a:t>
            </a:r>
            <a:r>
              <a:rPr lang="fr-FR" sz="1400" dirty="0"/>
              <a:t> = </a:t>
            </a:r>
            <a:r>
              <a:rPr lang="fr-FR" sz="1400" dirty="0">
                <a:latin typeface="Symbol" pitchFamily="18" charset="2"/>
              </a:rPr>
              <a:t>a</a:t>
            </a:r>
            <a:r>
              <a:rPr lang="fr-FR" sz="1400" dirty="0"/>
              <a:t>(</a:t>
            </a:r>
            <a:r>
              <a:rPr lang="fr-FR" sz="1400" dirty="0" err="1"/>
              <a:t>E</a:t>
            </a:r>
            <a:r>
              <a:rPr lang="fr-FR" sz="1400" baseline="-25000" dirty="0" err="1"/>
              <a:t>iet</a:t>
            </a:r>
            <a:r>
              <a:rPr lang="fr-FR" sz="1400" dirty="0"/>
              <a:t>)× </a:t>
            </a:r>
            <a:r>
              <a:rPr lang="fr-FR" sz="1400" dirty="0" err="1"/>
              <a:t>E</a:t>
            </a:r>
            <a:r>
              <a:rPr lang="fr-FR" sz="1400" baseline="-25000" dirty="0" err="1"/>
              <a:t>iet</a:t>
            </a:r>
            <a:endParaRPr lang="fr-FR" sz="1400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 des jets légers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Principe de l’étalonnage in situ</a:t>
            </a:r>
          </a:p>
        </p:txBody>
      </p:sp>
      <p:grpSp>
        <p:nvGrpSpPr>
          <p:cNvPr id="4" name="Groupe 19"/>
          <p:cNvGrpSpPr>
            <a:grpSpLocks/>
          </p:cNvGrpSpPr>
          <p:nvPr/>
        </p:nvGrpSpPr>
        <p:grpSpPr bwMode="auto">
          <a:xfrm>
            <a:off x="6572250" y="2786086"/>
            <a:ext cx="2143125" cy="2000250"/>
            <a:chOff x="5857884" y="4714884"/>
            <a:chExt cx="2143140" cy="2000240"/>
          </a:xfrm>
        </p:grpSpPr>
        <p:pic>
          <p:nvPicPr>
            <p:cNvPr id="5" name="Image 4" descr="feynman_ttbar_ljets_beamline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8485" r="65741"/>
            <a:stretch>
              <a:fillRect/>
            </a:stretch>
          </p:blipFill>
          <p:spPr>
            <a:xfrm>
              <a:off x="5857884" y="4714884"/>
              <a:ext cx="2143140" cy="200024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</p:pic>
        <p:sp>
          <p:nvSpPr>
            <p:cNvPr id="6" name="Arc 5"/>
            <p:cNvSpPr/>
            <p:nvPr/>
          </p:nvSpPr>
          <p:spPr>
            <a:xfrm flipH="1" flipV="1">
              <a:off x="6500827" y="5500692"/>
              <a:ext cx="642941" cy="533397"/>
            </a:xfrm>
            <a:prstGeom prst="arc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293698" y="5857892"/>
            <a:ext cx="421442" cy="498232"/>
          </p:xfrm>
          <a:graphic>
            <a:graphicData uri="http://schemas.openxmlformats.org/presentationml/2006/ole">
              <p:oleObj spid="_x0000_s23554" name="Equation" r:id="rId4" imgW="190440" imgH="241200" progId="Equation.DSMT4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 rot="16641174">
              <a:off x="7077093" y="5072069"/>
              <a:ext cx="142874" cy="133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5949960" y="5786454"/>
            <a:ext cx="241301" cy="337818"/>
          </p:xfrm>
          <a:graphic>
            <a:graphicData uri="http://schemas.openxmlformats.org/presentationml/2006/ole">
              <p:oleObj spid="_x0000_s23555" name="Equation" r:id="rId5" imgW="152280" imgH="228600" progId="Equation.DSMT4">
                <p:embed/>
              </p:oleObj>
            </a:graphicData>
          </a:graphic>
        </p:graphicFrame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6572264" y="6357958"/>
            <a:ext cx="258328" cy="333351"/>
          </p:xfrm>
          <a:graphic>
            <a:graphicData uri="http://schemas.openxmlformats.org/presentationml/2006/ole">
              <p:oleObj spid="_x0000_s23556" name="Equation" r:id="rId6" imgW="164880" imgH="228600" progId="Equation.DSMT4">
                <p:embed/>
              </p:oleObj>
            </a:graphicData>
          </a:graphic>
        </p:graphicFrame>
      </p:grpSp>
      <p:grpSp>
        <p:nvGrpSpPr>
          <p:cNvPr id="12" name="Groupe 21"/>
          <p:cNvGrpSpPr>
            <a:grpSpLocks/>
          </p:cNvGrpSpPr>
          <p:nvPr/>
        </p:nvGrpSpPr>
        <p:grpSpPr bwMode="auto">
          <a:xfrm>
            <a:off x="6643688" y="1000148"/>
            <a:ext cx="2108200" cy="1404938"/>
            <a:chOff x="5214942" y="1000108"/>
            <a:chExt cx="3857652" cy="2571768"/>
          </a:xfrm>
        </p:grpSpPr>
        <p:pic>
          <p:nvPicPr>
            <p:cNvPr id="13" name="Image 4" descr="JetDef.jpg"/>
            <p:cNvPicPr>
              <a:picLocks noChangeAspect="1"/>
            </p:cNvPicPr>
            <p:nvPr/>
          </p:nvPicPr>
          <p:blipFill>
            <a:blip r:embed="rId7"/>
            <a:srcRect t="30000"/>
            <a:stretch>
              <a:fillRect/>
            </a:stretch>
          </p:blipFill>
          <p:spPr bwMode="auto">
            <a:xfrm>
              <a:off x="5563614" y="1000108"/>
              <a:ext cx="350898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lèche courbée vers la droite 13"/>
            <p:cNvSpPr/>
            <p:nvPr/>
          </p:nvSpPr>
          <p:spPr>
            <a:xfrm>
              <a:off x="5214942" y="1215148"/>
              <a:ext cx="641973" cy="2356728"/>
            </a:xfrm>
            <a:prstGeom prst="curvedRightArrow">
              <a:avLst>
                <a:gd name="adj1" fmla="val 63020"/>
                <a:gd name="adj2" fmla="val 123700"/>
                <a:gd name="adj3" fmla="val 51809"/>
              </a:avLst>
            </a:prstGeom>
            <a:solidFill>
              <a:srgbClr val="A6D8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1"/>
          <p:cNvGrpSpPr>
            <a:grpSpLocks/>
          </p:cNvGrpSpPr>
          <p:nvPr/>
        </p:nvGrpSpPr>
        <p:grpSpPr bwMode="auto">
          <a:xfrm>
            <a:off x="142875" y="1643050"/>
            <a:ext cx="5643571" cy="4857784"/>
            <a:chOff x="142844" y="3000372"/>
            <a:chExt cx="5286412" cy="3429024"/>
          </a:xfrm>
        </p:grpSpPr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142844" y="3000372"/>
              <a:ext cx="5286412" cy="3429024"/>
            </a:xfrm>
            <a:prstGeom prst="roundRect">
              <a:avLst>
                <a:gd name="adj" fmla="val 5494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>
              <a:normAutofit fontScale="92500" lnSpcReduction="10000"/>
            </a:bodyPr>
            <a:lstStyle/>
            <a:p>
              <a:pPr marL="285750" indent="-28575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fr-FR" sz="2800" dirty="0">
                <a:latin typeface="Arial"/>
                <a:cs typeface="Arial"/>
              </a:endParaRPr>
            </a:p>
            <a:p>
              <a:pPr marL="285750" indent="-28575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sz="2400" dirty="0">
                  <a:latin typeface="Arial" pitchFamily="34" charset="0"/>
                  <a:cs typeface="Arial" pitchFamily="34" charset="0"/>
                </a:rPr>
                <a:t>Masse W=80.4 GeV/c² connue à 0.04</a:t>
              </a:r>
              <a:r>
                <a:rPr lang="fr-FR" sz="2400" dirty="0" smtClean="0">
                  <a:latin typeface="Arial" pitchFamily="34" charset="0"/>
                  <a:cs typeface="Arial" pitchFamily="34" charset="0"/>
                </a:rPr>
                <a:t>% ≡ </a:t>
              </a:r>
              <a:r>
                <a:rPr lang="fr-FR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référence</a:t>
              </a:r>
              <a:endParaRPr 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742950" lvl="1" indent="-28575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200" dirty="0">
                  <a:latin typeface="Arial" pitchFamily="34" charset="0"/>
                  <a:cs typeface="Arial" pitchFamily="34" charset="0"/>
                </a:rPr>
                <a:t>Utilisation W→jj dans événement lepton+jet</a:t>
              </a:r>
            </a:p>
            <a:p>
              <a:pPr marL="742950" lvl="1" indent="-285750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fr-FR" sz="2200" dirty="0">
                  <a:latin typeface="Arial"/>
                  <a:cs typeface="Arial"/>
                </a:rPr>
                <a:t>Etalonnage des jets légers en contraignant la masse du W hadronique reconstruit</a:t>
              </a:r>
            </a:p>
            <a:p>
              <a:pPr marL="742950" lvl="1" indent="-28575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fr-FR" sz="2400" dirty="0">
                <a:latin typeface="Arial"/>
                <a:cs typeface="Arial"/>
              </a:endParaRPr>
            </a:p>
            <a:p>
              <a:pPr marL="685800" lvl="1" indent="-2286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fr-FR" sz="10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685800" lvl="1" indent="-2286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sz="2400" dirty="0">
                  <a:solidFill>
                    <a:schemeClr val="accent1"/>
                  </a:solidFill>
                  <a:latin typeface="Arial"/>
                  <a:cs typeface="Arial"/>
                </a:rPr>
                <a:t>Si étalonnage parfait :</a:t>
              </a:r>
            </a:p>
            <a:p>
              <a:pPr marL="685800" lvl="1" indent="-2286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fr-FR" sz="14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685800" lvl="1" indent="-2286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sz="2400" dirty="0">
                  <a:solidFill>
                    <a:schemeClr val="accent1"/>
                  </a:solidFill>
                  <a:latin typeface="Arial"/>
                  <a:cs typeface="Arial"/>
                </a:rPr>
                <a:t>Sinon </a:t>
              </a:r>
              <a:r>
                <a:rPr lang="fr-FR" sz="2400" dirty="0" smtClean="0">
                  <a:solidFill>
                    <a:schemeClr val="accent1"/>
                  </a:solidFill>
                  <a:latin typeface="Arial"/>
                  <a:cs typeface="Arial"/>
                </a:rPr>
                <a:t>:</a:t>
              </a:r>
            </a:p>
            <a:p>
              <a:pPr marL="685800" lvl="1" indent="-2286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fr-FR" sz="2400" dirty="0" smtClean="0">
                  <a:solidFill>
                    <a:schemeClr val="accent1"/>
                  </a:solidFill>
                  <a:latin typeface="Arial"/>
                  <a:cs typeface="Arial"/>
                </a:rPr>
                <a:t>	</a:t>
              </a:r>
              <a:endParaRPr lang="fr-FR" sz="24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42844" y="3000372"/>
              <a:ext cx="5286412" cy="30256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Démarche</a:t>
              </a:r>
              <a:endParaRPr lang="fr-FR" sz="1600" dirty="0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878902" y="4866164"/>
            <a:ext cx="3247182" cy="402863"/>
          </p:xfrm>
          <a:graphic>
            <a:graphicData uri="http://schemas.openxmlformats.org/presentationml/2006/ole">
              <p:oleObj spid="_x0000_s23557" name="Equation" r:id="rId8" imgW="1587240" imgH="279360" progId="Equation.DSMT4">
                <p:embed/>
              </p:oleObj>
            </a:graphicData>
          </a:graphic>
        </p:graphicFrame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3756332" y="5219152"/>
            <a:ext cx="1468632" cy="337281"/>
          </p:xfrm>
          <a:graphic>
            <a:graphicData uri="http://schemas.openxmlformats.org/presentationml/2006/ole">
              <p:oleObj spid="_x0000_s23558" name="Equation" r:id="rId9" imgW="787320" imgH="253800" progId="Equation.DSMT4">
                <p:embed/>
              </p:oleObj>
            </a:graphicData>
          </a:graphic>
        </p:graphicFrame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1882656" y="6062405"/>
            <a:ext cx="2000264" cy="366991"/>
          </p:xfrm>
          <a:graphic>
            <a:graphicData uri="http://schemas.openxmlformats.org/presentationml/2006/ole">
              <p:oleObj spid="_x0000_s23559" name="Equation" r:id="rId10" imgW="1168200" imgH="266400" progId="Equation.DSMT4">
                <p:embed/>
              </p:oleObj>
            </a:graphicData>
          </a:graphic>
        </p:graphicFrame>
      </p:grpSp>
      <p:sp>
        <p:nvSpPr>
          <p:cNvPr id="11" name="Rectangle à coins arrondis 10"/>
          <p:cNvSpPr/>
          <p:nvPr/>
        </p:nvSpPr>
        <p:spPr>
          <a:xfrm>
            <a:off x="5572132" y="5857892"/>
            <a:ext cx="3571868" cy="785818"/>
          </a:xfrm>
          <a:prstGeom prst="roundRect">
            <a:avLst>
              <a:gd name="adj" fmla="val 25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Symbol" pitchFamily="18" charset="2"/>
              </a:rPr>
              <a:t>a</a:t>
            </a:r>
            <a:r>
              <a:rPr lang="fr-FR" baseline="-25000" dirty="0"/>
              <a:t>i</a:t>
            </a:r>
            <a:r>
              <a:rPr lang="fr-FR" dirty="0"/>
              <a:t>(</a:t>
            </a:r>
            <a:r>
              <a:rPr lang="fr-FR" dirty="0" err="1"/>
              <a:t>E</a:t>
            </a:r>
            <a:r>
              <a:rPr lang="fr-FR" baseline="-25000" dirty="0" err="1"/>
              <a:t>i</a:t>
            </a:r>
            <a:r>
              <a:rPr lang="fr-FR" dirty="0"/>
              <a:t>) = coefficient d’étalonnage du jet d’énergie </a:t>
            </a:r>
            <a:r>
              <a:rPr lang="fr-FR" dirty="0" err="1"/>
              <a:t>E</a:t>
            </a:r>
            <a:r>
              <a:rPr lang="fr-FR" baseline="-25000" dirty="0" err="1"/>
              <a:t>i</a:t>
            </a:r>
            <a:endParaRPr lang="fr-FR" baseline="-25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E</a:t>
            </a:r>
            <a:r>
              <a:rPr lang="fr-FR" baseline="-25000" dirty="0" err="1"/>
              <a:t>i</a:t>
            </a:r>
            <a:r>
              <a:rPr lang="fr-FR" baseline="30000" dirty="0" err="1"/>
              <a:t>cal</a:t>
            </a:r>
            <a:r>
              <a:rPr lang="fr-FR" dirty="0"/>
              <a:t> = </a:t>
            </a:r>
            <a:r>
              <a:rPr lang="fr-FR" dirty="0">
                <a:latin typeface="Symbol" pitchFamily="18" charset="2"/>
              </a:rPr>
              <a:t>a</a:t>
            </a:r>
            <a:r>
              <a:rPr lang="fr-FR" baseline="-25000" dirty="0"/>
              <a:t>i</a:t>
            </a:r>
            <a:r>
              <a:rPr lang="fr-FR" dirty="0"/>
              <a:t>(</a:t>
            </a:r>
            <a:r>
              <a:rPr lang="fr-FR" dirty="0" err="1"/>
              <a:t>E</a:t>
            </a:r>
            <a:r>
              <a:rPr lang="fr-FR" baseline="-25000" dirty="0" err="1"/>
              <a:t>i</a:t>
            </a:r>
            <a:r>
              <a:rPr lang="fr-FR" dirty="0"/>
              <a:t>)× </a:t>
            </a:r>
            <a:r>
              <a:rPr lang="fr-FR" dirty="0" err="1"/>
              <a:t>E</a:t>
            </a:r>
            <a:r>
              <a:rPr lang="fr-FR" baseline="-25000" dirty="0" err="1"/>
              <a:t>i</a:t>
            </a:r>
            <a:endParaRPr lang="fr-FR" dirty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928794" y="5370494"/>
          <a:ext cx="3786214" cy="530778"/>
        </p:xfrm>
        <a:graphic>
          <a:graphicData uri="http://schemas.openxmlformats.org/presentationml/2006/ole">
            <p:oleObj spid="_x0000_s23560" name="Equation" r:id="rId11" imgW="1866600" imgH="279360" progId="Equation.DSMT4">
              <p:embed/>
            </p:oleObj>
          </a:graphicData>
        </a:graphic>
      </p:graphicFrame>
      <p:sp>
        <p:nvSpPr>
          <p:cNvPr id="25" name="Ellipse 24"/>
          <p:cNvSpPr/>
          <p:nvPr/>
        </p:nvSpPr>
        <p:spPr>
          <a:xfrm>
            <a:off x="3100830" y="5401368"/>
            <a:ext cx="28575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643306" y="5414750"/>
            <a:ext cx="28575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 des jets légers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Méthode de </a:t>
            </a:r>
            <a:r>
              <a:rPr lang="fr-FR" dirty="0" err="1" smtClean="0">
                <a:solidFill>
                  <a:srgbClr val="0033CC"/>
                </a:solidFill>
              </a:rPr>
              <a:t>rescaling</a:t>
            </a:r>
            <a:r>
              <a:rPr lang="fr-FR" dirty="0" smtClean="0">
                <a:solidFill>
                  <a:srgbClr val="0033CC"/>
                </a:solidFill>
              </a:rPr>
              <a:t> itératif 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85720" y="1357298"/>
            <a:ext cx="4286279" cy="5143536"/>
          </a:xfrm>
          <a:prstGeom prst="roundRect">
            <a:avLst>
              <a:gd name="adj" fmla="val 4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Objectif :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Extraire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/>
              </a:rPr>
              <a:t>a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(E) sans connaître la forme de la fonction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Dans chaque événement, sélection des 2 jets issus du W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Principe 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+mj-lt"/>
              <a:buAutoNum type="arabicParenR"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M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en fonction de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lang="fr-FR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jet</a:t>
            </a:r>
            <a:r>
              <a:rPr kumimoji="0" lang="fr-FR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pour chacun des 2 jets du W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décorréler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contribution 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Arial"/>
              </a:rPr>
              <a:t>a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lang="fr-FR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et </a:t>
            </a:r>
            <a:r>
              <a:rPr kumimoji="0" lang="fr-FR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Arial"/>
              </a:rPr>
              <a:t>a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+mj-lt"/>
              <a:buAutoNum type="arabicParenR"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Dans chaque tranche d’énergie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lang="fr-FR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, lissage de M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et calcul de R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=M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W</a:t>
            </a:r>
            <a:r>
              <a:rPr kumimoji="0" lang="fr-FR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PDG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/M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+mj-lt"/>
              <a:buAutoNum type="arabicParenR"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Etalonnage :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lang="fr-FR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cal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= R</a:t>
            </a:r>
            <a:r>
              <a:rPr kumimoji="0" lang="fr-FR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lang="fr-FR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endParaRPr kumimoji="0" lang="fr-FR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+mj-lt"/>
              <a:buAutoNum type="arabicParenR"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Réitère étape 1)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60000"/>
              <a:buFont typeface="Symbol" pitchFamily="18" charset="2"/>
              <a:buChar char="Þ"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Validation de la procédure :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fonction d’étalonnage similaire à celle obtenue à partir de la vérité MC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69925" marR="0" lvl="1" indent="-3254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–"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3919" y="1428652"/>
            <a:ext cx="3225872" cy="1854818"/>
            <a:chOff x="1565" y="984"/>
            <a:chExt cx="3470" cy="2504"/>
          </a:xfrm>
        </p:grpSpPr>
        <p:pic>
          <p:nvPicPr>
            <p:cNvPr id="6" name="Picture 7" descr="notetoymwere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68" y="1162"/>
              <a:ext cx="1795" cy="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figmassall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5" y="2323"/>
              <a:ext cx="867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figmassall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3" y="1210"/>
              <a:ext cx="867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357" y="1388"/>
              <a:ext cx="91" cy="1679"/>
            </a:xfrm>
            <a:prstGeom prst="rect">
              <a:avLst/>
            </a:prstGeom>
            <a:solidFill>
              <a:schemeClr val="tx2">
                <a:alpha val="4705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597" y="1887"/>
              <a:ext cx="805" cy="1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02" y="1888"/>
              <a:ext cx="0" cy="241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584" y="1388"/>
              <a:ext cx="91" cy="1679"/>
            </a:xfrm>
            <a:prstGeom prst="rect">
              <a:avLst/>
            </a:prstGeom>
            <a:solidFill>
              <a:schemeClr val="tx2">
                <a:alpha val="4705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143" y="2856"/>
              <a:ext cx="1485" cy="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629" y="2226"/>
              <a:ext cx="0" cy="63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191" y="1479"/>
              <a:ext cx="50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>
                  <a:solidFill>
                    <a:srgbClr val="0000FF"/>
                  </a:solidFill>
                  <a:latin typeface="Calibri" pitchFamily="34" charset="0"/>
                </a:rPr>
                <a:t>M</a:t>
              </a:r>
              <a:r>
                <a:rPr lang="en-US" sz="1400" b="1" i="1" baseline="-25000" dirty="0">
                  <a:solidFill>
                    <a:srgbClr val="0000FF"/>
                  </a:solidFill>
                  <a:latin typeface="Calibri" pitchFamily="34" charset="0"/>
                </a:rPr>
                <a:t>W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932" y="2527"/>
              <a:ext cx="52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>
                  <a:solidFill>
                    <a:srgbClr val="0000FF"/>
                  </a:solidFill>
                  <a:latin typeface="Calibri" pitchFamily="34" charset="0"/>
                </a:rPr>
                <a:t>M</a:t>
              </a:r>
              <a:r>
                <a:rPr lang="en-US" sz="1400" b="1" i="1" baseline="-25000" dirty="0">
                  <a:solidFill>
                    <a:srgbClr val="0000FF"/>
                  </a:solidFill>
                  <a:latin typeface="Calibri" pitchFamily="34" charset="0"/>
                </a:rPr>
                <a:t>W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854" y="984"/>
              <a:ext cx="605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>
                  <a:solidFill>
                    <a:srgbClr val="0000FF"/>
                  </a:solidFill>
                  <a:latin typeface="Calibri" pitchFamily="34" charset="0"/>
                </a:rPr>
                <a:t>M</a:t>
              </a:r>
              <a:r>
                <a:rPr lang="en-US" sz="1400" b="1" i="1" baseline="-25000" dirty="0">
                  <a:solidFill>
                    <a:srgbClr val="0000FF"/>
                  </a:solidFill>
                  <a:latin typeface="Calibri" pitchFamily="34" charset="0"/>
                </a:rPr>
                <a:t>W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038" y="3112"/>
              <a:ext cx="99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00FF"/>
                  </a:solidFill>
                  <a:latin typeface="Calibri" pitchFamily="34" charset="0"/>
                </a:rPr>
                <a:t> </a:t>
              </a:r>
              <a:r>
                <a:rPr lang="en-US" sz="1400" b="1" i="1">
                  <a:solidFill>
                    <a:srgbClr val="0000FF"/>
                  </a:solidFill>
                  <a:latin typeface="Calibri" pitchFamily="34" charset="0"/>
                </a:rPr>
                <a:t>E</a:t>
              </a:r>
              <a:r>
                <a:rPr lang="en-US" sz="1400" b="1" i="1" baseline="30000">
                  <a:solidFill>
                    <a:srgbClr val="0000FF"/>
                  </a:solidFill>
                  <a:latin typeface="Calibri" pitchFamily="34" charset="0"/>
                </a:rPr>
                <a:t>jet</a:t>
              </a:r>
              <a:r>
                <a:rPr lang="en-US" sz="1400" b="1" i="1">
                  <a:solidFill>
                    <a:srgbClr val="0000FF"/>
                  </a:solidFill>
                  <a:latin typeface="Calibri" pitchFamily="34" charset="0"/>
                </a:rPr>
                <a:t> (GeV)</a:t>
              </a:r>
            </a:p>
          </p:txBody>
        </p:sp>
      </p:grpSp>
      <p:sp>
        <p:nvSpPr>
          <p:cNvPr id="19" name="Flèche vers le bas 18"/>
          <p:cNvSpPr/>
          <p:nvPr/>
        </p:nvSpPr>
        <p:spPr>
          <a:xfrm>
            <a:off x="6215074" y="3571876"/>
            <a:ext cx="1214446" cy="478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7" name="Image 7" descr="rp40romeallcorrf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880" y="4222908"/>
            <a:ext cx="3569825" cy="228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785786" y="4630750"/>
          <a:ext cx="1211263" cy="584200"/>
        </p:xfrm>
        <a:graphic>
          <a:graphicData uri="http://schemas.openxmlformats.org/presentationml/2006/ole">
            <p:oleObj spid="_x0000_s24581" name="Equation" r:id="rId6" imgW="711000" imgH="342720" progId="Equation.DSMT4">
              <p:embed/>
            </p:oleObj>
          </a:graphicData>
        </a:graphic>
      </p:graphicFrame>
      <p:grpSp>
        <p:nvGrpSpPr>
          <p:cNvPr id="29" name="Groupe 19"/>
          <p:cNvGrpSpPr>
            <a:grpSpLocks/>
          </p:cNvGrpSpPr>
          <p:nvPr/>
        </p:nvGrpSpPr>
        <p:grpSpPr bwMode="auto">
          <a:xfrm>
            <a:off x="7572375" y="785813"/>
            <a:ext cx="1357313" cy="1285875"/>
            <a:chOff x="5857884" y="4714884"/>
            <a:chExt cx="2143140" cy="2000240"/>
          </a:xfrm>
        </p:grpSpPr>
        <p:pic>
          <p:nvPicPr>
            <p:cNvPr id="30" name="Image 29" descr="feynman_ttbar_ljets_beamline.png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8485" r="65741"/>
            <a:stretch>
              <a:fillRect/>
            </a:stretch>
          </p:blipFill>
          <p:spPr>
            <a:xfrm>
              <a:off x="5857884" y="4714884"/>
              <a:ext cx="2143140" cy="20002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1" name="Arc 30"/>
            <p:cNvSpPr/>
            <p:nvPr/>
          </p:nvSpPr>
          <p:spPr>
            <a:xfrm flipH="1" flipV="1">
              <a:off x="6502080" y="5500163"/>
              <a:ext cx="641688" cy="533397"/>
            </a:xfrm>
            <a:prstGeom prst="arc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32" name="Object 6"/>
            <p:cNvGraphicFramePr>
              <a:graphicFrameLocks noChangeAspect="1"/>
            </p:cNvGraphicFramePr>
            <p:nvPr/>
          </p:nvGraphicFramePr>
          <p:xfrm>
            <a:off x="6293698" y="5857892"/>
            <a:ext cx="421442" cy="498232"/>
          </p:xfrm>
          <a:graphic>
            <a:graphicData uri="http://schemas.openxmlformats.org/presentationml/2006/ole">
              <p:oleObj spid="_x0000_s24582" name="Equation" r:id="rId8" imgW="190440" imgH="241200" progId="Equation.DSMT4">
                <p:embed/>
              </p:oleObj>
            </a:graphicData>
          </a:graphic>
        </p:graphicFrame>
        <p:sp>
          <p:nvSpPr>
            <p:cNvPr id="33" name="Rectangle 32"/>
            <p:cNvSpPr/>
            <p:nvPr/>
          </p:nvSpPr>
          <p:spPr>
            <a:xfrm rot="16641174">
              <a:off x="7075913" y="5073201"/>
              <a:ext cx="143227" cy="132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34" name="Object 7"/>
            <p:cNvGraphicFramePr>
              <a:graphicFrameLocks noChangeAspect="1"/>
            </p:cNvGraphicFramePr>
            <p:nvPr/>
          </p:nvGraphicFramePr>
          <p:xfrm>
            <a:off x="5949960" y="5786454"/>
            <a:ext cx="241301" cy="337818"/>
          </p:xfrm>
          <a:graphic>
            <a:graphicData uri="http://schemas.openxmlformats.org/presentationml/2006/ole">
              <p:oleObj spid="_x0000_s24583" name="Equation" r:id="rId9" imgW="152280" imgH="228600" progId="Equation.DSMT4">
                <p:embed/>
              </p:oleObj>
            </a:graphicData>
          </a:graphic>
        </p:graphicFrame>
        <p:graphicFrame>
          <p:nvGraphicFramePr>
            <p:cNvPr id="35" name="Object 8"/>
            <p:cNvGraphicFramePr>
              <a:graphicFrameLocks noChangeAspect="1"/>
            </p:cNvGraphicFramePr>
            <p:nvPr/>
          </p:nvGraphicFramePr>
          <p:xfrm>
            <a:off x="6572264" y="6357958"/>
            <a:ext cx="258328" cy="333351"/>
          </p:xfrm>
          <a:graphic>
            <a:graphicData uri="http://schemas.openxmlformats.org/presentationml/2006/ole">
              <p:oleObj spid="_x0000_s24584" name="Equation" r:id="rId10" imgW="164880" imgH="228600" progId="Equation.DSMT4">
                <p:embed/>
              </p:oleObj>
            </a:graphicData>
          </a:graphic>
        </p:graphicFrame>
      </p:grpSp>
      <p:cxnSp>
        <p:nvCxnSpPr>
          <p:cNvPr id="36" name="Connecteur droit avec flèche 35"/>
          <p:cNvCxnSpPr/>
          <p:nvPr/>
        </p:nvCxnSpPr>
        <p:spPr>
          <a:xfrm rot="10800000" flipV="1">
            <a:off x="6786563" y="2000250"/>
            <a:ext cx="1285875" cy="285750"/>
          </a:xfrm>
          <a:prstGeom prst="straightConnector1">
            <a:avLst/>
          </a:prstGeom>
          <a:ln>
            <a:solidFill>
              <a:srgbClr val="0033C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0800000" flipV="1">
            <a:off x="6572250" y="1714488"/>
            <a:ext cx="1000146" cy="571512"/>
          </a:xfrm>
          <a:prstGeom prst="straightConnector1">
            <a:avLst/>
          </a:prstGeom>
          <a:ln>
            <a:solidFill>
              <a:srgbClr val="0033C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4429124" y="4786322"/>
            <a:ext cx="642942" cy="571504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e la date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3" name="Espace réservé du pied de page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5" name="Image 14" descr="WEIGHTEDMT_standalone_NoCuts_WLighterDR_BNearWL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175" y="3938645"/>
            <a:ext cx="3886200" cy="263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Reconstruction du Top hadronique (2 jets b)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857232"/>
            <a:ext cx="5214938" cy="2857500"/>
          </a:xfrm>
          <a:prstGeom prst="roundRect">
            <a:avLst>
              <a:gd name="adj" fmla="val 7377"/>
            </a:avLst>
          </a:prstGeom>
          <a:ln>
            <a:solidFill>
              <a:schemeClr val="tx1"/>
            </a:solidFill>
          </a:ln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Diverses méthodes prospectées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rgbClr val="00B050"/>
                </a:solidFill>
              </a:rPr>
              <a:t>Parmi les meilleures : (+ </a:t>
            </a:r>
            <a:r>
              <a:rPr lang="fr-FR" b="1" dirty="0" err="1" smtClean="0">
                <a:solidFill>
                  <a:srgbClr val="00B050"/>
                </a:solidFill>
              </a:rPr>
              <a:t>indép</a:t>
            </a:r>
            <a:r>
              <a:rPr lang="fr-FR" b="1" dirty="0" smtClean="0">
                <a:solidFill>
                  <a:srgbClr val="00B050"/>
                </a:solidFill>
              </a:rPr>
              <a:t> de JES)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</a:rPr>
              <a:t>Lepton : </a:t>
            </a:r>
          </a:p>
          <a:p>
            <a:pPr lvl="1" fontAlgn="auto"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fr-FR" dirty="0" smtClean="0"/>
              <a:t> plus haut P</a:t>
            </a:r>
            <a:r>
              <a:rPr lang="fr-FR" baseline="-25000" dirty="0" smtClean="0"/>
              <a:t>T   </a:t>
            </a:r>
            <a:r>
              <a:rPr lang="fr-FR" dirty="0" smtClean="0"/>
              <a:t>(bon lepton dans près de 99 % des cas)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</a:rPr>
              <a:t>W Hadronique : </a:t>
            </a:r>
          </a:p>
          <a:p>
            <a:pPr lvl="1" fontAlgn="auto"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fr-FR" dirty="0" smtClean="0"/>
              <a:t> 2 jets les plus proches</a:t>
            </a:r>
            <a:endParaRPr lang="fr-FR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</a:rPr>
              <a:t>Top Hadronique :</a:t>
            </a:r>
          </a:p>
          <a:p>
            <a:pPr lvl="1" fontAlgn="auto"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fr-FR" dirty="0" smtClean="0"/>
              <a:t> Jet b le plus proche de la paire jj</a:t>
            </a:r>
          </a:p>
          <a:p>
            <a:pPr lvl="1" fontAlgn="auto"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fr-FR" dirty="0" smtClean="0"/>
              <a:t> Autre jet b associé au Top leptonique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58214" y="6429379"/>
            <a:ext cx="785786" cy="214290"/>
          </a:xfrm>
        </p:spPr>
        <p:txBody>
          <a:bodyPr/>
          <a:lstStyle/>
          <a:p>
            <a:pPr>
              <a:defRPr/>
            </a:pPr>
            <a:fld id="{79E46D5A-936C-406E-9AD8-34A5B6170B60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6" name="Image 5" descr="feynman_ttbar_ljets_beamline.pn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715008" y="1848467"/>
            <a:ext cx="3044845" cy="2024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/>
          <p:cNvSpPr/>
          <p:nvPr/>
        </p:nvSpPr>
        <p:spPr>
          <a:xfrm rot="1584765">
            <a:off x="8177524" y="1769001"/>
            <a:ext cx="316345" cy="546597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 rot="19067661">
            <a:off x="5770867" y="3193770"/>
            <a:ext cx="389978" cy="742157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715008" y="2087414"/>
            <a:ext cx="736321" cy="1913090"/>
          </a:xfrm>
          <a:prstGeom prst="ellipse">
            <a:avLst/>
          </a:prstGeom>
          <a:noFill/>
          <a:ln w="50800" cap="rnd" cmpd="dbl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 rot="18761538">
            <a:off x="8252601" y="3163777"/>
            <a:ext cx="281801" cy="613601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9164" name="Image 13" descr="WEIGHTEDMW_NoCuts_WLighterDR_BNearWLa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63" y="3930707"/>
            <a:ext cx="3886200" cy="263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5037141" y="5107793"/>
            <a:ext cx="207170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5607056" y="5106999"/>
            <a:ext cx="207170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929454" y="4071942"/>
            <a:ext cx="1928826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Pureté : 47 %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0" name="Connecteur en arc 19"/>
          <p:cNvCxnSpPr>
            <a:stCxn id="18" idx="2"/>
          </p:cNvCxnSpPr>
          <p:nvPr/>
        </p:nvCxnSpPr>
        <p:spPr>
          <a:xfrm rot="10800000" flipV="1">
            <a:off x="6286512" y="4357694"/>
            <a:ext cx="642942" cy="928694"/>
          </a:xfrm>
          <a:prstGeom prst="curvedConnector2">
            <a:avLst/>
          </a:prstGeom>
          <a:ln w="222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4"/>
          <p:cNvGrpSpPr>
            <a:grpSpLocks/>
          </p:cNvGrpSpPr>
          <p:nvPr/>
        </p:nvGrpSpPr>
        <p:grpSpPr bwMode="auto">
          <a:xfrm>
            <a:off x="6262784" y="2309326"/>
            <a:ext cx="1595364" cy="1421162"/>
            <a:chOff x="6072196" y="4039464"/>
            <a:chExt cx="1857390" cy="1857402"/>
          </a:xfrm>
        </p:grpSpPr>
        <p:cxnSp>
          <p:nvCxnSpPr>
            <p:cNvPr id="21" name="Connecteur droit avec flèche 20"/>
            <p:cNvCxnSpPr/>
            <p:nvPr/>
          </p:nvCxnSpPr>
          <p:spPr>
            <a:xfrm rot="16200000" flipV="1">
              <a:off x="6142842" y="4254572"/>
              <a:ext cx="571504" cy="1412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6200000" flipH="1">
              <a:off x="5965038" y="5575393"/>
              <a:ext cx="428631" cy="2143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7215212" y="4753849"/>
              <a:ext cx="714374" cy="679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rré corné 24"/>
          <p:cNvSpPr/>
          <p:nvPr/>
        </p:nvSpPr>
        <p:spPr>
          <a:xfrm>
            <a:off x="5572132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Lepton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Carré corné 25"/>
          <p:cNvSpPr/>
          <p:nvPr/>
        </p:nvSpPr>
        <p:spPr>
          <a:xfrm>
            <a:off x="6429388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jets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j2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j3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…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7" name="Carré corné 26"/>
          <p:cNvSpPr/>
          <p:nvPr/>
        </p:nvSpPr>
        <p:spPr>
          <a:xfrm>
            <a:off x="7286644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Jets b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b1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b2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Réduction du bruit de fond combinatoire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857233"/>
            <a:ext cx="8858250" cy="514351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33CC"/>
                </a:solidFill>
              </a:rPr>
              <a:t>Applique des coupures permettant de discriminer le signal du bruit de fond combinatoire</a:t>
            </a:r>
          </a:p>
          <a:p>
            <a:pPr fontAlgn="auto">
              <a:spcAft>
                <a:spcPts val="0"/>
              </a:spcAft>
              <a:defRPr/>
            </a:pPr>
            <a:endParaRPr lang="fr-FR" dirty="0" smtClean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 smtClean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 smtClean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 smtClean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33CC"/>
                </a:solidFill>
              </a:rPr>
              <a:t>Permet de dégager 2 jeux de coupures :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30FD-9638-46FC-A105-8BEB2D5D9A01}" type="slidenum">
              <a:rPr lang="fr-FR"/>
              <a:pPr>
                <a:defRPr/>
              </a:pPr>
              <a:t>18</a:t>
            </a:fld>
            <a:endParaRPr lang="fr-FR"/>
          </a:p>
        </p:txBody>
      </p:sp>
      <p:pic>
        <p:nvPicPr>
          <p:cNvPr id="51207" name="Image 7" descr="WEIGHTEDCut1WholeSam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6085" y="1785926"/>
            <a:ext cx="274253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à coins arrondis 22"/>
          <p:cNvSpPr/>
          <p:nvPr/>
        </p:nvSpPr>
        <p:spPr>
          <a:xfrm>
            <a:off x="142875" y="4714890"/>
            <a:ext cx="8858250" cy="85725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Premier jeu de coupures </a:t>
            </a:r>
            <a:r>
              <a:rPr lang="fr-FR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Conserve </a:t>
            </a:r>
            <a:r>
              <a:rPr lang="fr-FR" dirty="0" smtClean="0"/>
              <a:t>76 </a:t>
            </a:r>
            <a:r>
              <a:rPr lang="fr-FR" dirty="0"/>
              <a:t>% des événements où assignation des particules bien réalisée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Rejette </a:t>
            </a:r>
            <a:r>
              <a:rPr lang="fr-FR" dirty="0" smtClean="0"/>
              <a:t>88 </a:t>
            </a:r>
            <a:r>
              <a:rPr lang="fr-FR" dirty="0"/>
              <a:t>% des événements mal reconstruits</a:t>
            </a:r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142844" y="5643578"/>
            <a:ext cx="8858250" cy="85725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Second jeu de coupures </a:t>
            </a:r>
            <a:r>
              <a:rPr lang="fr-FR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Conserve </a:t>
            </a:r>
            <a:r>
              <a:rPr lang="fr-FR" dirty="0" smtClean="0"/>
              <a:t>66 </a:t>
            </a:r>
            <a:r>
              <a:rPr lang="fr-FR" dirty="0"/>
              <a:t>% des événements où assignation des particules bien réalisée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Rejette </a:t>
            </a:r>
            <a:r>
              <a:rPr lang="fr-FR" dirty="0" smtClean="0"/>
              <a:t>97 </a:t>
            </a:r>
            <a:r>
              <a:rPr lang="fr-FR" dirty="0"/>
              <a:t>% des événements mal reconstruits</a:t>
            </a:r>
          </a:p>
        </p:txBody>
      </p:sp>
      <p:pic>
        <p:nvPicPr>
          <p:cNvPr id="28" name="Image 19" descr="WEIGHTEDCut234WholeSamp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86512" y="1857364"/>
            <a:ext cx="2643185" cy="1790094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1" name="Image 18" descr="WEIGHTEDCut2345WholeSam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43982" y="1857364"/>
            <a:ext cx="2671092" cy="1808994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2" name="Rectangle 31"/>
          <p:cNvSpPr/>
          <p:nvPr/>
        </p:nvSpPr>
        <p:spPr>
          <a:xfrm>
            <a:off x="2143108" y="3429000"/>
            <a:ext cx="1071570" cy="3571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</a:t>
            </a:r>
            <a:r>
              <a:rPr lang="fr-FR" baseline="-25000" dirty="0" err="1" smtClean="0"/>
              <a:t>jj</a:t>
            </a:r>
            <a:r>
              <a:rPr lang="fr-FR" dirty="0" smtClean="0"/>
              <a:t> GeV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857620" y="3500438"/>
            <a:ext cx="5072098" cy="3571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Energie W, b dans le référentiel du Top</a:t>
            </a:r>
            <a:endParaRPr lang="fr-FR" dirty="0"/>
          </a:p>
        </p:txBody>
      </p:sp>
      <p:grpSp>
        <p:nvGrpSpPr>
          <p:cNvPr id="35" name="Groupe 19"/>
          <p:cNvGrpSpPr>
            <a:grpSpLocks/>
          </p:cNvGrpSpPr>
          <p:nvPr/>
        </p:nvGrpSpPr>
        <p:grpSpPr bwMode="auto">
          <a:xfrm>
            <a:off x="714348" y="3429000"/>
            <a:ext cx="1000105" cy="571506"/>
            <a:chOff x="3533102" y="4265845"/>
            <a:chExt cx="2110468" cy="1448929"/>
          </a:xfrm>
        </p:grpSpPr>
        <p:pic>
          <p:nvPicPr>
            <p:cNvPr id="36" name="Image 35" descr="feynman_ttbar_ljets_beamline.pn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3571868" y="4265845"/>
              <a:ext cx="2071702" cy="137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Ellipse 36"/>
            <p:cNvSpPr/>
            <p:nvPr/>
          </p:nvSpPr>
          <p:spPr>
            <a:xfrm rot="19962130">
              <a:off x="3533102" y="5034785"/>
              <a:ext cx="381057" cy="679989"/>
            </a:xfrm>
            <a:prstGeom prst="ellipse">
              <a:avLst/>
            </a:prstGeom>
            <a:noFill/>
            <a:ln w="50800" cap="rnd" cmpd="dbl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précise de la masse du Top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Les estimateurs de la masse du Top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Spectre de masse invariante 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jjb</a:t>
            </a:r>
            <a:endParaRPr lang="fr-FR" baseline="-25000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/>
              <a:t>Le plus naturel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Spectre de masse invariante 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jjb</a:t>
            </a:r>
            <a:r>
              <a:rPr lang="fr-FR" dirty="0" smtClean="0">
                <a:solidFill>
                  <a:srgbClr val="0033CC"/>
                </a:solidFill>
              </a:rPr>
              <a:t>-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</a:t>
            </a:r>
            <a:r>
              <a:rPr lang="fr-FR" dirty="0" smtClean="0">
                <a:solidFill>
                  <a:srgbClr val="0033CC"/>
                </a:solidFill>
              </a:rPr>
              <a:t>+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</a:t>
            </a:r>
            <a:r>
              <a:rPr lang="fr-FR" baseline="30000" dirty="0" err="1" smtClean="0">
                <a:solidFill>
                  <a:srgbClr val="0033CC"/>
                </a:solidFill>
              </a:rPr>
              <a:t>pic</a:t>
            </a:r>
            <a:endParaRPr lang="fr-FR" baseline="30000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/>
              <a:t>Corrige les effets liés à une mauvaise calibration des jets légers</a:t>
            </a:r>
          </a:p>
          <a:p>
            <a:pPr lvl="2"/>
            <a:r>
              <a:rPr lang="fr-FR" dirty="0" smtClean="0"/>
              <a:t>Réduit l’erreur systématique lié à l’étalonnage des jets légers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Ajustement cinématique</a:t>
            </a:r>
          </a:p>
          <a:p>
            <a:pPr lvl="2"/>
            <a:r>
              <a:rPr lang="fr-FR" dirty="0" smtClean="0"/>
              <a:t>Méthode alternative </a:t>
            </a:r>
            <a:r>
              <a:rPr lang="fr-FR" dirty="0" smtClean="0">
                <a:solidFill>
                  <a:srgbClr val="C00000"/>
                </a:solidFill>
              </a:rPr>
              <a:t>(cross check) </a:t>
            </a:r>
            <a:r>
              <a:rPr lang="fr-FR" dirty="0" smtClean="0"/>
              <a:t>qui tient compte de  l’événement tt dans son ensemble</a:t>
            </a:r>
          </a:p>
          <a:p>
            <a:pPr lvl="2"/>
            <a:r>
              <a:rPr lang="fr-FR" dirty="0" smtClean="0"/>
              <a:t>Réduit l’erreur systématique lié à l’étalonnage des jets légers et FSR</a:t>
            </a:r>
          </a:p>
          <a:p>
            <a:pPr lvl="2"/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l’exposé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Introduction à la physique du Top</a:t>
            </a:r>
          </a:p>
          <a:p>
            <a:pPr lvl="1"/>
            <a:r>
              <a:rPr lang="fr-FR" dirty="0" smtClean="0"/>
              <a:t>Propriétés générales du quark Top</a:t>
            </a:r>
          </a:p>
          <a:p>
            <a:pPr lvl="1"/>
            <a:r>
              <a:rPr lang="fr-FR" dirty="0" smtClean="0"/>
              <a:t>Modes de production du quark Top</a:t>
            </a:r>
          </a:p>
          <a:p>
            <a:pPr lvl="1"/>
            <a:r>
              <a:rPr lang="fr-FR" dirty="0" smtClean="0"/>
              <a:t>Pourquoi mesurer précisément sa masse ?</a:t>
            </a:r>
          </a:p>
          <a:p>
            <a:pPr lvl="1"/>
            <a:r>
              <a:rPr lang="fr-FR" dirty="0" smtClean="0"/>
              <a:t>Désintégration des paires tt</a:t>
            </a:r>
            <a:r>
              <a:rPr lang="fr-FR" dirty="0" smtClean="0">
                <a:latin typeface="Arial"/>
                <a:cs typeface="Arial"/>
              </a:rPr>
              <a:t>→(Wb)(Wb)</a:t>
            </a:r>
          </a:p>
          <a:p>
            <a:pPr lvl="1"/>
            <a:r>
              <a:rPr lang="fr-FR" dirty="0" smtClean="0">
                <a:latin typeface="Arial"/>
                <a:cs typeface="Arial"/>
              </a:rPr>
              <a:t>L’événement tt observé</a:t>
            </a:r>
          </a:p>
          <a:p>
            <a:pPr lvl="1"/>
            <a:r>
              <a:rPr lang="fr-FR" dirty="0" smtClean="0">
                <a:latin typeface="Arial"/>
                <a:cs typeface="Arial"/>
              </a:rPr>
              <a:t>Présélection des événements tt</a:t>
            </a:r>
          </a:p>
          <a:p>
            <a:pPr lvl="1"/>
            <a:r>
              <a:rPr lang="fr-FR" dirty="0" smtClean="0">
                <a:latin typeface="Arial"/>
                <a:cs typeface="Arial"/>
              </a:rPr>
              <a:t>Avantages/limitations à la mesure précise de </a:t>
            </a:r>
            <a:r>
              <a:rPr lang="fr-FR" dirty="0" err="1" smtClean="0">
                <a:latin typeface="Arial"/>
                <a:cs typeface="Arial"/>
              </a:rPr>
              <a:t>M</a:t>
            </a:r>
            <a:r>
              <a:rPr lang="fr-FR" baseline="-25000" dirty="0" err="1" smtClean="0">
                <a:latin typeface="Arial"/>
                <a:cs typeface="Arial"/>
              </a:rPr>
              <a:t>top</a:t>
            </a:r>
            <a:endParaRPr lang="fr-FR" baseline="-25000" dirty="0" smtClean="0">
              <a:latin typeface="Arial"/>
              <a:cs typeface="Arial"/>
            </a:endParaRPr>
          </a:p>
          <a:p>
            <a:r>
              <a:rPr lang="fr-FR" dirty="0" smtClean="0">
                <a:solidFill>
                  <a:srgbClr val="0033CC"/>
                </a:solidFill>
                <a:latin typeface="Arial"/>
                <a:cs typeface="Arial"/>
              </a:rPr>
              <a:t>Calibration des jets légers</a:t>
            </a:r>
          </a:p>
          <a:p>
            <a:pPr lvl="1"/>
            <a:r>
              <a:rPr lang="fr-FR" dirty="0" smtClean="0"/>
              <a:t>La reconstruction des jets</a:t>
            </a:r>
          </a:p>
          <a:p>
            <a:pPr lvl="1"/>
            <a:r>
              <a:rPr lang="fr-FR" dirty="0" smtClean="0"/>
              <a:t>Principe de l’étalonnage in situ</a:t>
            </a:r>
          </a:p>
          <a:p>
            <a:pPr lvl="1"/>
            <a:r>
              <a:rPr lang="fr-FR" dirty="0" smtClean="0"/>
              <a:t>Méthode de </a:t>
            </a:r>
            <a:r>
              <a:rPr lang="fr-FR" dirty="0" err="1" smtClean="0"/>
              <a:t>rescaling</a:t>
            </a:r>
            <a:r>
              <a:rPr lang="fr-FR" dirty="0" smtClean="0"/>
              <a:t> itératif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Mesure précise de la masse du quark Top</a:t>
            </a:r>
          </a:p>
          <a:p>
            <a:pPr lvl="1"/>
            <a:r>
              <a:rPr lang="fr-FR" dirty="0" smtClean="0"/>
              <a:t>Reconstruction du Top</a:t>
            </a:r>
          </a:p>
          <a:p>
            <a:pPr lvl="1"/>
            <a:r>
              <a:rPr lang="fr-FR" dirty="0" smtClean="0"/>
              <a:t>Réduction du bruit de fond combinatoire</a:t>
            </a:r>
          </a:p>
          <a:p>
            <a:pPr lvl="1"/>
            <a:r>
              <a:rPr lang="fr-FR" dirty="0" smtClean="0"/>
              <a:t>Mesure précise de la masse du Top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Si on avait moins de stat…</a:t>
            </a:r>
          </a:p>
          <a:p>
            <a:pPr lvl="1"/>
            <a:r>
              <a:rPr lang="fr-FR" dirty="0" smtClean="0"/>
              <a:t>Événements avec un seul b </a:t>
            </a:r>
            <a:r>
              <a:rPr lang="fr-FR" dirty="0" err="1" smtClean="0"/>
              <a:t>taggé</a:t>
            </a:r>
            <a:endParaRPr lang="fr-FR" dirty="0" smtClean="0"/>
          </a:p>
          <a:p>
            <a:pPr lvl="1"/>
            <a:r>
              <a:rPr lang="fr-FR" dirty="0" smtClean="0"/>
              <a:t>Reconstruction des événements sans b-</a:t>
            </a:r>
            <a:r>
              <a:rPr lang="fr-FR" dirty="0" err="1" smtClean="0"/>
              <a:t>tagging</a:t>
            </a:r>
            <a:endParaRPr lang="fr-FR" dirty="0" smtClean="0"/>
          </a:p>
          <a:p>
            <a:r>
              <a:rPr lang="fr-FR" dirty="0" smtClean="0">
                <a:solidFill>
                  <a:srgbClr val="0033CC"/>
                </a:solidFill>
              </a:rPr>
              <a:t>Conclusion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14414" y="6072206"/>
            <a:ext cx="72152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Quelle précision sur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Top</a:t>
            </a:r>
            <a:r>
              <a:rPr lang="fr-FR" dirty="0" smtClean="0"/>
              <a:t> avec premières données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Spectre de masse invariante 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jjb</a:t>
            </a:r>
            <a:endParaRPr lang="fr-FR" baseline="-25000" dirty="0" smtClean="0">
              <a:solidFill>
                <a:srgbClr val="00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0033CC"/>
                </a:solidFill>
              </a:rPr>
              <a:t>Spectre de masse invariante </a:t>
            </a:r>
            <a:r>
              <a:rPr lang="fr-FR" sz="2400" dirty="0" err="1" smtClean="0">
                <a:solidFill>
                  <a:srgbClr val="0033CC"/>
                </a:solidFill>
              </a:rPr>
              <a:t>M</a:t>
            </a:r>
            <a:r>
              <a:rPr lang="fr-FR" sz="2400" baseline="-25000" dirty="0" err="1" smtClean="0">
                <a:solidFill>
                  <a:srgbClr val="0033CC"/>
                </a:solidFill>
              </a:rPr>
              <a:t>jjb</a:t>
            </a:r>
            <a:endParaRPr lang="fr-FR" sz="2400" baseline="-25000" dirty="0" smtClean="0">
              <a:solidFill>
                <a:srgbClr val="0033CC"/>
              </a:solidFill>
            </a:endParaRPr>
          </a:p>
          <a:p>
            <a:pPr lvl="1"/>
            <a:r>
              <a:rPr lang="fr-FR" sz="2000" dirty="0" smtClean="0"/>
              <a:t>Bonne estimation de la masse du Top</a:t>
            </a:r>
          </a:p>
          <a:p>
            <a:pPr lvl="1"/>
            <a:r>
              <a:rPr lang="fr-FR" sz="2000" dirty="0" smtClean="0"/>
              <a:t>Efficacité et pureté améliorées par rapport à la note scientifique de 2005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pSp>
        <p:nvGrpSpPr>
          <p:cNvPr id="8" name="Groupe 10"/>
          <p:cNvGrpSpPr>
            <a:grpSpLocks/>
          </p:cNvGrpSpPr>
          <p:nvPr/>
        </p:nvGrpSpPr>
        <p:grpSpPr bwMode="auto">
          <a:xfrm>
            <a:off x="214313" y="2357459"/>
            <a:ext cx="4214812" cy="4143375"/>
            <a:chOff x="214282" y="2643182"/>
            <a:chExt cx="4214842" cy="4143404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14282" y="2714619"/>
              <a:ext cx="4214842" cy="3929091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14282" y="5929330"/>
              <a:ext cx="2643206" cy="857256"/>
            </a:xfrm>
            <a:prstGeom prst="roundRect">
              <a:avLst>
                <a:gd name="adj" fmla="val 245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Pureté : </a:t>
              </a:r>
              <a:r>
                <a:rPr lang="fr-FR" sz="1400" dirty="0" smtClean="0"/>
                <a:t>77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Efficacité : </a:t>
              </a:r>
              <a:r>
                <a:rPr lang="fr-FR" sz="1400" dirty="0" smtClean="0"/>
                <a:t>1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=174.6</a:t>
              </a:r>
              <a:r>
                <a:rPr lang="fr-FR" sz="1400" dirty="0" smtClean="0">
                  <a:sym typeface="Symbol"/>
                </a:rPr>
                <a:t> </a:t>
              </a:r>
              <a:r>
                <a:rPr lang="fr-FR" sz="1400" dirty="0">
                  <a:sym typeface="Symbol"/>
                </a:rPr>
                <a:t>± 0.5 </a:t>
              </a:r>
              <a:r>
                <a:rPr lang="fr-FR" sz="1400" b="1" dirty="0">
                  <a:sym typeface="Symbol"/>
                </a:rPr>
                <a:t>GeV/c²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ym typeface="Symbol"/>
                </a:rPr>
                <a:t>	</a:t>
              </a:r>
              <a:r>
                <a:rPr lang="fr-FR" sz="1400" dirty="0">
                  <a:sym typeface="Symbol"/>
                </a:rPr>
                <a:t>   </a:t>
              </a:r>
              <a:r>
                <a:rPr lang="fr-FR" sz="1400" dirty="0" smtClean="0">
                  <a:sym typeface="Symbol"/>
                </a:rPr>
                <a:t> stat</a:t>
              </a:r>
              <a:r>
                <a:rPr lang="fr-FR" sz="1400" dirty="0">
                  <a:sym typeface="Symbol"/>
                </a:rPr>
                <a:t>.</a:t>
              </a:r>
              <a:endParaRPr lang="fr-FR" sz="1400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Premier jeu de coupures</a:t>
              </a:r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4572000" y="2357459"/>
            <a:ext cx="4214813" cy="4143375"/>
            <a:chOff x="214282" y="2643182"/>
            <a:chExt cx="4214842" cy="414340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214282" y="2714619"/>
              <a:ext cx="4214842" cy="3929091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Second jeu de coupures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1714480" y="5929330"/>
              <a:ext cx="2714644" cy="857256"/>
            </a:xfrm>
            <a:prstGeom prst="roundRect">
              <a:avLst>
                <a:gd name="adj" fmla="val 245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Pureté : </a:t>
              </a:r>
              <a:r>
                <a:rPr lang="fr-FR" sz="1400" dirty="0" smtClean="0"/>
                <a:t>85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Efficacité : </a:t>
              </a:r>
              <a:r>
                <a:rPr lang="fr-FR" sz="1400" dirty="0" smtClean="0"/>
                <a:t>0.7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=175.0</a:t>
              </a:r>
              <a:r>
                <a:rPr lang="fr-FR" sz="1400" dirty="0" smtClean="0">
                  <a:sym typeface="Symbol"/>
                </a:rPr>
                <a:t> </a:t>
              </a:r>
              <a:r>
                <a:rPr lang="fr-FR" sz="1400" dirty="0">
                  <a:sym typeface="Symbol"/>
                </a:rPr>
                <a:t>± </a:t>
              </a:r>
              <a:r>
                <a:rPr lang="fr-FR" sz="1400" dirty="0" smtClean="0">
                  <a:sym typeface="Symbol"/>
                </a:rPr>
                <a:t>0.4 </a:t>
              </a:r>
              <a:r>
                <a:rPr lang="fr-FR" sz="1400" b="1" dirty="0">
                  <a:sym typeface="Symbol"/>
                </a:rPr>
                <a:t>GeV/c²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ym typeface="Symbol"/>
                </a:rPr>
                <a:t>	</a:t>
              </a:r>
              <a:r>
                <a:rPr lang="fr-FR" sz="1400" dirty="0">
                  <a:sym typeface="Symbol"/>
                </a:rPr>
                <a:t>    </a:t>
              </a:r>
              <a:r>
                <a:rPr lang="fr-FR" sz="1400" dirty="0" smtClean="0">
                  <a:sym typeface="Symbol"/>
                </a:rPr>
                <a:t>stat</a:t>
              </a:r>
              <a:r>
                <a:rPr lang="fr-FR" sz="1400" dirty="0">
                  <a:sym typeface="Symbol"/>
                </a:rPr>
                <a:t>.</a:t>
              </a:r>
              <a:endParaRPr lang="fr-FR" sz="1400" dirty="0"/>
            </a:p>
          </p:txBody>
        </p:sp>
      </p:grpSp>
      <p:pic>
        <p:nvPicPr>
          <p:cNvPr id="16" name="Image 5" descr="WEIGHTEDTopAndBackgroundCut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" y="2834389"/>
            <a:ext cx="4071938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4" descr="WEIGHTEDTopAndBackgroundCut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605" y="2841646"/>
            <a:ext cx="407160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3428992" y="5643607"/>
            <a:ext cx="2214571" cy="857227"/>
          </a:xfrm>
          <a:prstGeom prst="roundRect">
            <a:avLst>
              <a:gd name="adj" fmla="val 2456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Note Groupe Top 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Pureté : 56.7 %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Efficacité : 0.46 %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7422" y="3857628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Largeur ~ 14 GeV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124207" y="3857628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Largeur ~ 14 GeV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481365" y="4500570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Bdf</a:t>
            </a:r>
            <a:r>
              <a:rPr lang="fr-FR" sz="1400" b="1" dirty="0" smtClean="0">
                <a:solidFill>
                  <a:srgbClr val="FF0000"/>
                </a:solidFill>
              </a:rPr>
              <a:t> plat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>
            <a:stCxn id="22" idx="1"/>
          </p:cNvCxnSpPr>
          <p:nvPr/>
        </p:nvCxnSpPr>
        <p:spPr>
          <a:xfrm rot="10800000" flipV="1">
            <a:off x="6643703" y="4654458"/>
            <a:ext cx="837663" cy="346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Spectre de masse invariante 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jjb</a:t>
            </a:r>
            <a:r>
              <a:rPr lang="fr-FR" dirty="0" smtClean="0">
                <a:solidFill>
                  <a:srgbClr val="0033CC"/>
                </a:solidFill>
              </a:rPr>
              <a:t>-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</a:t>
            </a:r>
            <a:r>
              <a:rPr lang="fr-FR" dirty="0" smtClean="0">
                <a:solidFill>
                  <a:srgbClr val="0033CC"/>
                </a:solidFill>
              </a:rPr>
              <a:t>+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</a:t>
            </a:r>
            <a:r>
              <a:rPr lang="fr-FR" baseline="30000" dirty="0" err="1" smtClean="0">
                <a:solidFill>
                  <a:srgbClr val="0033CC"/>
                </a:solidFill>
              </a:rPr>
              <a:t>pic</a:t>
            </a:r>
            <a:endParaRPr lang="fr-FR" baseline="30000" dirty="0" smtClean="0">
              <a:solidFill>
                <a:srgbClr val="00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0033CC"/>
                </a:solidFill>
              </a:rPr>
              <a:t>Spectre de masse invariante </a:t>
            </a:r>
            <a:r>
              <a:rPr lang="fr-FR" sz="2400" dirty="0" err="1" smtClean="0">
                <a:solidFill>
                  <a:srgbClr val="0033CC"/>
                </a:solidFill>
              </a:rPr>
              <a:t>M</a:t>
            </a:r>
            <a:r>
              <a:rPr lang="fr-FR" sz="2400" baseline="-25000" dirty="0" err="1" smtClean="0">
                <a:solidFill>
                  <a:srgbClr val="0033CC"/>
                </a:solidFill>
              </a:rPr>
              <a:t>jjb</a:t>
            </a:r>
            <a:r>
              <a:rPr lang="fr-FR" sz="2400" dirty="0" smtClean="0">
                <a:solidFill>
                  <a:srgbClr val="0033CC"/>
                </a:solidFill>
              </a:rPr>
              <a:t>-</a:t>
            </a:r>
            <a:r>
              <a:rPr lang="fr-FR" sz="2400" dirty="0" err="1" smtClean="0">
                <a:solidFill>
                  <a:srgbClr val="0033CC"/>
                </a:solidFill>
              </a:rPr>
              <a:t>M</a:t>
            </a:r>
            <a:r>
              <a:rPr lang="fr-FR" sz="2400" baseline="-25000" dirty="0" err="1" smtClean="0">
                <a:solidFill>
                  <a:srgbClr val="0033CC"/>
                </a:solidFill>
              </a:rPr>
              <a:t>jj</a:t>
            </a:r>
            <a:r>
              <a:rPr lang="fr-FR" sz="2400" dirty="0" smtClean="0">
                <a:solidFill>
                  <a:srgbClr val="0033CC"/>
                </a:solidFill>
              </a:rPr>
              <a:t>+</a:t>
            </a:r>
            <a:r>
              <a:rPr lang="fr-FR" sz="2400" dirty="0" err="1" smtClean="0">
                <a:solidFill>
                  <a:srgbClr val="0033CC"/>
                </a:solidFill>
              </a:rPr>
              <a:t>M</a:t>
            </a:r>
            <a:r>
              <a:rPr lang="fr-FR" sz="2400" baseline="-25000" dirty="0" err="1" smtClean="0">
                <a:solidFill>
                  <a:srgbClr val="0033CC"/>
                </a:solidFill>
              </a:rPr>
              <a:t>jj</a:t>
            </a:r>
            <a:r>
              <a:rPr lang="fr-FR" sz="2400" baseline="30000" dirty="0" err="1" smtClean="0">
                <a:solidFill>
                  <a:srgbClr val="0033CC"/>
                </a:solidFill>
              </a:rPr>
              <a:t>pic</a:t>
            </a:r>
            <a:endParaRPr lang="fr-FR" sz="2400" baseline="30000" dirty="0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FF0000"/>
                </a:solidFill>
              </a:rPr>
              <a:t>Intérêt : supprime effet de JES léger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dirty="0" smtClean="0">
                <a:solidFill>
                  <a:srgbClr val="FF0000"/>
                </a:solidFill>
              </a:rPr>
              <a:t>réduction de la largeur du pic Top (14 GeV </a:t>
            </a:r>
            <a:r>
              <a:rPr lang="fr-FR" sz="2000" dirty="0" smtClean="0">
                <a:solidFill>
                  <a:srgbClr val="FF0000"/>
                </a:solidFill>
                <a:sym typeface="Wingdings"/>
              </a:rPr>
              <a:t> 10 GeV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sz="2000" dirty="0" smtClean="0"/>
              <a:t>Efficacité et pureté similaire</a:t>
            </a:r>
          </a:p>
          <a:p>
            <a:pPr lvl="1"/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pSp>
        <p:nvGrpSpPr>
          <p:cNvPr id="7" name="Groupe 10"/>
          <p:cNvGrpSpPr>
            <a:grpSpLocks/>
          </p:cNvGrpSpPr>
          <p:nvPr/>
        </p:nvGrpSpPr>
        <p:grpSpPr bwMode="auto">
          <a:xfrm>
            <a:off x="214313" y="2357459"/>
            <a:ext cx="4214812" cy="4143375"/>
            <a:chOff x="214282" y="2643182"/>
            <a:chExt cx="4214842" cy="414340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14282" y="2714619"/>
              <a:ext cx="4214842" cy="3929091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14282" y="5929330"/>
              <a:ext cx="2643206" cy="857256"/>
            </a:xfrm>
            <a:prstGeom prst="roundRect">
              <a:avLst>
                <a:gd name="adj" fmla="val 245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Pureté : </a:t>
              </a:r>
              <a:r>
                <a:rPr lang="fr-FR" sz="1400" dirty="0" smtClean="0"/>
                <a:t>80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Efficacité : </a:t>
              </a:r>
              <a:r>
                <a:rPr lang="fr-FR" sz="1400" dirty="0" smtClean="0"/>
                <a:t>1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=175.4</a:t>
              </a:r>
              <a:r>
                <a:rPr lang="fr-FR" sz="1400" dirty="0" smtClean="0">
                  <a:sym typeface="Symbol"/>
                </a:rPr>
                <a:t> </a:t>
              </a:r>
              <a:r>
                <a:rPr lang="fr-FR" sz="1400" dirty="0">
                  <a:sym typeface="Symbol"/>
                </a:rPr>
                <a:t>± </a:t>
              </a:r>
              <a:r>
                <a:rPr lang="fr-FR" sz="1400" dirty="0" smtClean="0">
                  <a:sym typeface="Symbol"/>
                </a:rPr>
                <a:t>0.4 </a:t>
              </a:r>
              <a:r>
                <a:rPr lang="fr-FR" sz="1400" b="1" dirty="0">
                  <a:sym typeface="Symbol"/>
                </a:rPr>
                <a:t>GeV/c²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ym typeface="Symbol"/>
                </a:rPr>
                <a:t>	</a:t>
              </a:r>
              <a:r>
                <a:rPr lang="fr-FR" sz="1400" dirty="0">
                  <a:sym typeface="Symbol"/>
                </a:rPr>
                <a:t>         stat.</a:t>
              </a:r>
              <a:endParaRPr lang="fr-FR" sz="1400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Premier jeu de coupures</a:t>
              </a:r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4572000" y="2357459"/>
            <a:ext cx="4214813" cy="4143375"/>
            <a:chOff x="214282" y="2643182"/>
            <a:chExt cx="4214842" cy="414340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14282" y="2714619"/>
              <a:ext cx="4214842" cy="3929091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Second jeu de coupures</a:t>
              </a: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1714480" y="5929330"/>
              <a:ext cx="2714644" cy="857256"/>
            </a:xfrm>
            <a:prstGeom prst="roundRect">
              <a:avLst>
                <a:gd name="adj" fmla="val 245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Pureté : </a:t>
              </a:r>
              <a:r>
                <a:rPr lang="fr-FR" sz="1400" dirty="0" smtClean="0"/>
                <a:t>86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Efficacité : </a:t>
              </a:r>
              <a:r>
                <a:rPr lang="fr-FR" sz="1400" dirty="0" smtClean="0"/>
                <a:t>0.7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=175.3</a:t>
              </a:r>
              <a:r>
                <a:rPr lang="fr-FR" sz="1400" dirty="0" smtClean="0">
                  <a:sym typeface="Symbol"/>
                </a:rPr>
                <a:t> </a:t>
              </a:r>
              <a:r>
                <a:rPr lang="fr-FR" sz="1400" dirty="0">
                  <a:sym typeface="Symbol"/>
                </a:rPr>
                <a:t>± </a:t>
              </a:r>
              <a:r>
                <a:rPr lang="fr-FR" sz="1400" dirty="0" smtClean="0">
                  <a:sym typeface="Symbol"/>
                </a:rPr>
                <a:t>0.3 </a:t>
              </a:r>
              <a:r>
                <a:rPr lang="fr-FR" sz="1400" b="1" dirty="0">
                  <a:sym typeface="Symbol"/>
                </a:rPr>
                <a:t>GeV/c²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ym typeface="Symbol"/>
                </a:rPr>
                <a:t>	</a:t>
              </a:r>
              <a:r>
                <a:rPr lang="fr-FR" sz="1400" dirty="0">
                  <a:sym typeface="Symbol"/>
                </a:rPr>
                <a:t>         stat.</a:t>
              </a:r>
              <a:endParaRPr lang="fr-FR" sz="1400" dirty="0"/>
            </a:p>
          </p:txBody>
        </p:sp>
      </p:grpSp>
      <p:pic>
        <p:nvPicPr>
          <p:cNvPr id="15" name="Image 5" descr="WEIGHTEDTopAndBackgroundCut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" y="2834389"/>
            <a:ext cx="4071938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4" descr="WEIGHTEDTopAndBackgroundCut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605" y="2841646"/>
            <a:ext cx="407160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357422" y="3857628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Largeur : 10.6 GeV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091450" y="3857628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Largeur : 10.6 GeV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Ajustement cinématique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Reconstruction du Top côté leptonique</a:t>
            </a:r>
          </a:p>
          <a:p>
            <a:pPr lvl="1"/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pic>
        <p:nvPicPr>
          <p:cNvPr id="18" name="Image 17" descr="feynman_ttbar_ljets_beamline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429256" y="1357298"/>
            <a:ext cx="3544911" cy="23574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Ellipse 18"/>
          <p:cNvSpPr/>
          <p:nvPr/>
        </p:nvSpPr>
        <p:spPr>
          <a:xfrm>
            <a:off x="5143500" y="1500188"/>
            <a:ext cx="1143000" cy="2357440"/>
          </a:xfrm>
          <a:prstGeom prst="ellipse">
            <a:avLst/>
          </a:prstGeom>
          <a:noFill/>
          <a:ln w="50800" cap="rnd" cmpd="dbl">
            <a:solidFill>
              <a:srgbClr val="2A9D1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 rot="1584765">
            <a:off x="8355013" y="1116013"/>
            <a:ext cx="368300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 rot="7950421">
            <a:off x="8283576" y="2830512"/>
            <a:ext cx="368300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 rot="4320787">
            <a:off x="8570913" y="1571625"/>
            <a:ext cx="368300" cy="714375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3" name="Image 13" descr="WEIGHTEDTLep_Cut123_WLighterDR_BNearWLa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3668" y="4017963"/>
            <a:ext cx="3771564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space réservé du contenu 2"/>
          <p:cNvSpPr txBox="1">
            <a:spLocks/>
          </p:cNvSpPr>
          <p:nvPr/>
        </p:nvSpPr>
        <p:spPr>
          <a:xfrm>
            <a:off x="142875" y="1500174"/>
            <a:ext cx="4786315" cy="3643337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>Problème 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:</a:t>
            </a:r>
            <a:r>
              <a:rPr lang="fr-FR" sz="2000" dirty="0">
                <a:latin typeface="+mn-lt"/>
              </a:rPr>
              <a:t> Il faut reconstruire le neutrino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P</a:t>
            </a:r>
            <a:r>
              <a:rPr lang="fr-FR" sz="2000" baseline="-25000" dirty="0" err="1">
                <a:latin typeface="+mn-lt"/>
              </a:rPr>
              <a:t>T</a:t>
            </a:r>
            <a:r>
              <a:rPr lang="fr-FR" sz="2000" baseline="30000" dirty="0" err="1">
                <a:latin typeface="+mn-lt"/>
              </a:rPr>
              <a:t>Miss</a:t>
            </a:r>
            <a:r>
              <a:rPr lang="fr-FR" sz="2000" dirty="0">
                <a:latin typeface="+mn-lt"/>
              </a:rPr>
              <a:t>=</a:t>
            </a:r>
            <a:r>
              <a:rPr lang="fr-FR" sz="2000" dirty="0" err="1">
                <a:latin typeface="+mn-lt"/>
              </a:rPr>
              <a:t>P</a:t>
            </a:r>
            <a:r>
              <a:rPr lang="fr-FR" sz="2000" baseline="-25000" dirty="0" err="1">
                <a:latin typeface="+mn-lt"/>
              </a:rPr>
              <a:t>T</a:t>
            </a:r>
            <a:r>
              <a:rPr lang="fr-FR" sz="2000" dirty="0" err="1">
                <a:latin typeface="Symbol" pitchFamily="18" charset="2"/>
              </a:rPr>
              <a:t>n</a:t>
            </a:r>
            <a:endParaRPr lang="fr-FR" sz="2000" dirty="0">
              <a:latin typeface="Symbol" pitchFamily="18" charset="2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>
                <a:solidFill>
                  <a:srgbClr val="4236E2"/>
                </a:solidFill>
                <a:latin typeface="+mn-lt"/>
              </a:rPr>
              <a:t>Contrainte M</a:t>
            </a:r>
            <a:r>
              <a:rPr lang="fr-FR" sz="2000" baseline="-25000" dirty="0">
                <a:solidFill>
                  <a:srgbClr val="4236E2"/>
                </a:solidFill>
                <a:latin typeface="+mn-lt"/>
              </a:rPr>
              <a:t>W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>
              <a:latin typeface="+mn-lt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>
                <a:latin typeface="+mn-lt"/>
              </a:rPr>
              <a:t>P</a:t>
            </a:r>
            <a:r>
              <a:rPr lang="fr-FR" sz="2000" baseline="-25000" dirty="0">
                <a:latin typeface="+mn-lt"/>
              </a:rPr>
              <a:t>z</a:t>
            </a:r>
            <a:r>
              <a:rPr lang="fr-FR" sz="2000" dirty="0">
                <a:latin typeface="+mn-lt"/>
              </a:rPr>
              <a:t> à ambiguïté quadratique près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>
                <a:solidFill>
                  <a:srgbClr val="4236E2"/>
                </a:solidFill>
                <a:latin typeface="+mn-lt"/>
              </a:rPr>
              <a:t>Choix du P</a:t>
            </a:r>
            <a:r>
              <a:rPr lang="fr-FR" sz="2000" baseline="-25000" dirty="0">
                <a:solidFill>
                  <a:srgbClr val="4236E2"/>
                </a:solidFill>
                <a:latin typeface="+mn-lt"/>
              </a:rPr>
              <a:t>z</a:t>
            </a:r>
            <a:r>
              <a:rPr lang="fr-FR" sz="2000" dirty="0">
                <a:solidFill>
                  <a:srgbClr val="4236E2"/>
                </a:solidFill>
                <a:latin typeface="+mn-lt"/>
              </a:rPr>
              <a:t> : </a:t>
            </a:r>
            <a:r>
              <a:rPr lang="fr-FR" sz="2000" dirty="0">
                <a:latin typeface="+mn-lt"/>
              </a:rPr>
              <a:t>celui dont M </a:t>
            </a:r>
            <a:r>
              <a:rPr lang="fr-FR" sz="2000" baseline="-25000" dirty="0">
                <a:latin typeface="+mn-lt"/>
              </a:rPr>
              <a:t>Top </a:t>
            </a:r>
            <a:r>
              <a:rPr lang="fr-FR" sz="2000" baseline="-25000" dirty="0" err="1">
                <a:latin typeface="+mn-lt"/>
              </a:rPr>
              <a:t>Lep</a:t>
            </a:r>
            <a:r>
              <a:rPr lang="fr-FR" sz="2000" baseline="-25000" dirty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la plus proche de &lt;M </a:t>
            </a:r>
            <a:r>
              <a:rPr lang="fr-FR" sz="2000" baseline="-25000" dirty="0">
                <a:latin typeface="+mn-lt"/>
              </a:rPr>
              <a:t>Top </a:t>
            </a:r>
            <a:r>
              <a:rPr lang="fr-FR" sz="2000" baseline="-25000" dirty="0" err="1">
                <a:latin typeface="+mn-lt"/>
              </a:rPr>
              <a:t>Had</a:t>
            </a:r>
            <a:r>
              <a:rPr lang="fr-FR" sz="2000" baseline="-25000" dirty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&gt;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85720" y="3071809"/>
          <a:ext cx="4429156" cy="595357"/>
        </p:xfrm>
        <a:graphic>
          <a:graphicData uri="http://schemas.openxmlformats.org/presentationml/2006/ole">
            <p:oleObj spid="_x0000_s47106" name="Equation" r:id="rId5" imgW="236196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Ajustement cinématique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Démarche :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Événement par événement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Tire parti de l’ensemble de l’événement tt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Minimisation d’une fonction </a:t>
            </a:r>
            <a:r>
              <a:rPr lang="fr-FR" dirty="0" smtClean="0">
                <a:solidFill>
                  <a:srgbClr val="0033CC"/>
                </a:solidFill>
                <a:sym typeface="Symbol"/>
              </a:rPr>
              <a:t></a:t>
            </a:r>
            <a:r>
              <a:rPr lang="fr-FR" baseline="30000" dirty="0" smtClean="0">
                <a:solidFill>
                  <a:srgbClr val="0033CC"/>
                </a:solidFill>
                <a:sym typeface="Symbol"/>
              </a:rPr>
              <a:t>2</a:t>
            </a:r>
            <a:endParaRPr lang="fr-FR" baseline="30000" dirty="0" smtClean="0">
              <a:solidFill>
                <a:srgbClr val="0033CC"/>
              </a:solidFill>
            </a:endParaRPr>
          </a:p>
          <a:p>
            <a:pPr lvl="1"/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pSp>
        <p:nvGrpSpPr>
          <p:cNvPr id="7" name="Groupe 12"/>
          <p:cNvGrpSpPr>
            <a:grpSpLocks/>
          </p:cNvGrpSpPr>
          <p:nvPr/>
        </p:nvGrpSpPr>
        <p:grpSpPr bwMode="auto">
          <a:xfrm>
            <a:off x="6858030" y="857232"/>
            <a:ext cx="2071688" cy="1214438"/>
            <a:chOff x="5143504" y="1285860"/>
            <a:chExt cx="3929090" cy="2714644"/>
          </a:xfrm>
        </p:grpSpPr>
        <p:pic>
          <p:nvPicPr>
            <p:cNvPr id="8" name="Image 7" descr="feynman_ttbar_ljets_beamline.pn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5429256" y="1357298"/>
              <a:ext cx="3544911" cy="23574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Ellipse 8"/>
            <p:cNvSpPr/>
            <p:nvPr/>
          </p:nvSpPr>
          <p:spPr>
            <a:xfrm>
              <a:off x="5143504" y="1498773"/>
              <a:ext cx="1144103" cy="2501731"/>
            </a:xfrm>
            <a:prstGeom prst="ellipse">
              <a:avLst/>
            </a:prstGeom>
            <a:noFill/>
            <a:ln w="50800" cap="rnd" cmpd="dbl">
              <a:solidFill>
                <a:srgbClr val="2A9D1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8214516" y="1285860"/>
              <a:ext cx="858078" cy="2214297"/>
            </a:xfrm>
            <a:prstGeom prst="ellipse">
              <a:avLst/>
            </a:prstGeom>
            <a:noFill/>
            <a:ln w="50800" cap="rnd" cmpd="dbl">
              <a:solidFill>
                <a:srgbClr val="2A9D1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1" name="Groupe 22"/>
          <p:cNvGrpSpPr>
            <a:grpSpLocks/>
          </p:cNvGrpSpPr>
          <p:nvPr/>
        </p:nvGrpSpPr>
        <p:grpSpPr bwMode="auto">
          <a:xfrm>
            <a:off x="142875" y="2928951"/>
            <a:ext cx="8858250" cy="2357437"/>
            <a:chOff x="142844" y="3357562"/>
            <a:chExt cx="8858312" cy="2357454"/>
          </a:xfrm>
        </p:grpSpPr>
        <p:sp>
          <p:nvSpPr>
            <p:cNvPr id="12" name="Arrondir un rectangle avec un coin diagonal 11"/>
            <p:cNvSpPr/>
            <p:nvPr/>
          </p:nvSpPr>
          <p:spPr>
            <a:xfrm>
              <a:off x="714348" y="3357562"/>
              <a:ext cx="3714776" cy="85725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Arrondir un rectangle avec un coin diagonal 12"/>
            <p:cNvSpPr/>
            <p:nvPr/>
          </p:nvSpPr>
          <p:spPr>
            <a:xfrm>
              <a:off x="4572000" y="3357562"/>
              <a:ext cx="2286016" cy="85725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Arrondir un rectangle avec un coin diagonal 13"/>
            <p:cNvSpPr/>
            <p:nvPr/>
          </p:nvSpPr>
          <p:spPr>
            <a:xfrm>
              <a:off x="7000892" y="3357562"/>
              <a:ext cx="2000264" cy="857256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  <a:alpha val="6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Arrondir un rectangle avec un coin diagonal 14"/>
            <p:cNvSpPr/>
            <p:nvPr/>
          </p:nvSpPr>
          <p:spPr>
            <a:xfrm>
              <a:off x="142844" y="4357694"/>
              <a:ext cx="7358115" cy="857256"/>
            </a:xfrm>
            <a:prstGeom prst="round2DiagRect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218941" y="3357562"/>
            <a:ext cx="8782215" cy="1857388"/>
          </p:xfrm>
          <a:graphic>
            <a:graphicData uri="http://schemas.openxmlformats.org/presentationml/2006/ole">
              <p:oleObj spid="_x0000_s48130" name="Equation" r:id="rId5" imgW="5524200" imgH="1168200" progId="Equation.DSMT4">
                <p:embed/>
              </p:oleObj>
            </a:graphicData>
          </a:graphic>
        </p:graphicFrame>
        <p:sp>
          <p:nvSpPr>
            <p:cNvPr id="17" name="Ellipse 16"/>
            <p:cNvSpPr/>
            <p:nvPr/>
          </p:nvSpPr>
          <p:spPr>
            <a:xfrm>
              <a:off x="7143768" y="4929198"/>
              <a:ext cx="1857388" cy="785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Termes de contrainte</a:t>
              </a:r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1143023" y="5500702"/>
            <a:ext cx="6715125" cy="500062"/>
          </a:xfrm>
          <a:prstGeom prst="roundRect">
            <a:avLst/>
          </a:prstGeom>
          <a:solidFill>
            <a:srgbClr val="DD4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ym typeface="Symbol"/>
              </a:rPr>
              <a:t> </a:t>
            </a:r>
            <a:r>
              <a:rPr lang="fr-FR" sz="2400" dirty="0"/>
              <a:t>Obtient pour chaque événement </a:t>
            </a:r>
            <a:r>
              <a:rPr lang="fr-FR" sz="2400" i="1" dirty="0" err="1"/>
              <a:t>M</a:t>
            </a:r>
            <a:r>
              <a:rPr lang="fr-FR" sz="2400" i="1" baseline="-25000" dirty="0" err="1"/>
              <a:t>Top</a:t>
            </a:r>
            <a:r>
              <a:rPr lang="fr-FR" sz="2400" i="1" baseline="30000" dirty="0" err="1"/>
              <a:t>fit</a:t>
            </a:r>
            <a:r>
              <a:rPr lang="fr-FR" sz="2400" dirty="0"/>
              <a:t> et </a:t>
            </a:r>
            <a:r>
              <a:rPr lang="fr-FR" sz="2400" dirty="0">
                <a:latin typeface="Symbol" pitchFamily="18" charset="2"/>
              </a:rPr>
              <a:t>c</a:t>
            </a:r>
            <a:r>
              <a:rPr lang="fr-FR" sz="2400" dirty="0"/>
              <a:t>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Ajustement cinématique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4929222" cy="485778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Événements répartis par tranche de </a:t>
            </a:r>
            <a:r>
              <a:rPr lang="fr-FR" dirty="0" smtClean="0">
                <a:solidFill>
                  <a:srgbClr val="0033CC"/>
                </a:solidFill>
                <a:sym typeface="Symbol"/>
              </a:rPr>
              <a:t></a:t>
            </a:r>
            <a:r>
              <a:rPr lang="fr-FR" baseline="30000" dirty="0" smtClean="0">
                <a:solidFill>
                  <a:srgbClr val="0033CC"/>
                </a:solidFill>
                <a:sym typeface="Symbol"/>
              </a:rPr>
              <a:t>2</a:t>
            </a:r>
          </a:p>
          <a:p>
            <a:r>
              <a:rPr lang="fr-FR" dirty="0" smtClean="0">
                <a:solidFill>
                  <a:srgbClr val="0033CC"/>
                </a:solidFill>
                <a:sym typeface="Symbol"/>
              </a:rPr>
              <a:t>Dans chaque tranche, ajustement du spectre par une gaussienne </a:t>
            </a:r>
          </a:p>
          <a:p>
            <a:pPr>
              <a:buNone/>
            </a:pPr>
            <a:r>
              <a:rPr lang="fr-FR" dirty="0" smtClean="0">
                <a:solidFill>
                  <a:srgbClr val="0033CC"/>
                </a:solidFill>
                <a:sym typeface="Symbol"/>
              </a:rPr>
              <a:t>	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 valeur moyenne, largeur</a:t>
            </a:r>
          </a:p>
          <a:p>
            <a:r>
              <a:rPr lang="fr-FR" dirty="0" smtClean="0">
                <a:solidFill>
                  <a:srgbClr val="0033CC"/>
                </a:solidFill>
                <a:sym typeface="Symbol"/>
              </a:rPr>
              <a:t>Masse du Top estimée en ajustant valeur moyenne en fonction de </a:t>
            </a:r>
            <a:r>
              <a:rPr lang="fr-FR" baseline="30000" dirty="0" smtClean="0">
                <a:solidFill>
                  <a:srgbClr val="0033CC"/>
                </a:solidFill>
                <a:sym typeface="Symbol"/>
              </a:rPr>
              <a:t>2</a:t>
            </a:r>
            <a:endParaRPr lang="fr-FR" dirty="0" smtClean="0">
              <a:solidFill>
                <a:srgbClr val="0033CC"/>
              </a:solidFill>
              <a:sym typeface="Symbol"/>
            </a:endParaRPr>
          </a:p>
          <a:p>
            <a:endParaRPr lang="fr-FR" dirty="0" smtClean="0">
              <a:solidFill>
                <a:srgbClr val="0033CC"/>
              </a:solidFill>
              <a:sym typeface="Symbol"/>
            </a:endParaRPr>
          </a:p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Intérêt :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Calibration in situ par définition</a:t>
            </a:r>
          </a:p>
          <a:p>
            <a:pPr>
              <a:buClr>
                <a:srgbClr val="7030A0"/>
              </a:buClr>
              <a:buFont typeface="Symbol" pitchFamily="18" charset="2"/>
              <a:buChar char="Þ"/>
            </a:pPr>
            <a:r>
              <a:rPr lang="fr-FR" sz="2600" dirty="0" err="1" smtClean="0">
                <a:solidFill>
                  <a:srgbClr val="7030A0"/>
                </a:solidFill>
              </a:rPr>
              <a:t>syst</a:t>
            </a:r>
            <a:r>
              <a:rPr lang="fr-FR" sz="2600" dirty="0" smtClean="0">
                <a:solidFill>
                  <a:srgbClr val="7030A0"/>
                </a:solidFill>
              </a:rPr>
              <a:t>. étalonnage et FSR réduits (contrainte sur M</a:t>
            </a:r>
            <a:r>
              <a:rPr lang="fr-FR" sz="2600" baseline="-25000" dirty="0" smtClean="0">
                <a:solidFill>
                  <a:srgbClr val="7030A0"/>
                </a:solidFill>
              </a:rPr>
              <a:t>W</a:t>
            </a:r>
            <a:r>
              <a:rPr lang="fr-FR" sz="2600" dirty="0" smtClean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plus bas </a:t>
            </a:r>
            <a:r>
              <a:rPr lang="fr-FR" dirty="0" smtClean="0">
                <a:solidFill>
                  <a:srgbClr val="0033CC"/>
                </a:solidFill>
                <a:latin typeface="Symbol" pitchFamily="18" charset="2"/>
              </a:rPr>
              <a:t>c</a:t>
            </a:r>
            <a:r>
              <a:rPr lang="fr-FR" dirty="0" smtClean="0">
                <a:solidFill>
                  <a:srgbClr val="0033CC"/>
                </a:solidFill>
              </a:rPr>
              <a:t>² pour événements avec jets b bien reconstruits</a:t>
            </a:r>
          </a:p>
          <a:p>
            <a:pPr>
              <a:buClr>
                <a:srgbClr val="7030A0"/>
              </a:buClr>
              <a:buFont typeface="Symbol" pitchFamily="18" charset="2"/>
              <a:buChar char="Þ"/>
            </a:pPr>
            <a:r>
              <a:rPr lang="fr-FR" sz="2600" dirty="0" smtClean="0">
                <a:solidFill>
                  <a:srgbClr val="7030A0"/>
                </a:solidFill>
              </a:rPr>
              <a:t> </a:t>
            </a:r>
            <a:r>
              <a:rPr lang="fr-FR" sz="2600" dirty="0" err="1" smtClean="0">
                <a:solidFill>
                  <a:srgbClr val="7030A0"/>
                </a:solidFill>
              </a:rPr>
              <a:t>resolution</a:t>
            </a:r>
            <a:r>
              <a:rPr lang="fr-FR" sz="2600" dirty="0" smtClean="0">
                <a:solidFill>
                  <a:srgbClr val="7030A0"/>
                </a:solidFill>
              </a:rPr>
              <a:t> </a:t>
            </a:r>
            <a:r>
              <a:rPr lang="fr-FR" sz="2600" dirty="0" smtClean="0">
                <a:solidFill>
                  <a:srgbClr val="7030A0"/>
                </a:solidFill>
                <a:sym typeface="Wingdings" pitchFamily="2" charset="2"/>
              </a:rPr>
              <a:t> avec </a:t>
            </a:r>
            <a:r>
              <a:rPr lang="fr-FR" sz="2600" dirty="0" smtClean="0">
                <a:solidFill>
                  <a:srgbClr val="7030A0"/>
                </a:solidFill>
                <a:latin typeface="Symbol" pitchFamily="18" charset="2"/>
              </a:rPr>
              <a:t>c</a:t>
            </a:r>
            <a:r>
              <a:rPr lang="fr-FR" sz="2600" dirty="0" smtClean="0">
                <a:solidFill>
                  <a:srgbClr val="7030A0"/>
                </a:solidFill>
                <a:latin typeface="Arial" charset="0"/>
              </a:rPr>
              <a:t>²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pic>
        <p:nvPicPr>
          <p:cNvPr id="18" name="Image 13" descr="WEIGHTEDChi2_1_1Cut2345_WLighterDR_BNearWLab_NUNearTMassRAWDECREASESgnBd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27705" y="857753"/>
            <a:ext cx="3402013" cy="23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5"/>
          <p:cNvCxnSpPr/>
          <p:nvPr/>
        </p:nvCxnSpPr>
        <p:spPr>
          <a:xfrm rot="5400000" flipH="1" flipV="1">
            <a:off x="5418961" y="2045476"/>
            <a:ext cx="2232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6428611" y="2045476"/>
            <a:ext cx="2232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 flipH="1" flipV="1">
            <a:off x="7436674" y="2045476"/>
            <a:ext cx="22320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H="1" flipV="1">
            <a:off x="5779324" y="2045476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15"/>
          <p:cNvCxnSpPr/>
          <p:nvPr/>
        </p:nvCxnSpPr>
        <p:spPr>
          <a:xfrm rot="5400000" flipH="1" flipV="1">
            <a:off x="5058599" y="2045476"/>
            <a:ext cx="22320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WEIGHTEDChi2Gaus_1_1Cut123_WLighterDR_BNearWLab_NUNearTMassRAWDECREASESgnBd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6285" y="4857761"/>
            <a:ext cx="5955371" cy="16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>
          <a:xfrm rot="5400000">
            <a:off x="3893339" y="3250405"/>
            <a:ext cx="2714644" cy="1500198"/>
          </a:xfrm>
          <a:prstGeom prst="straightConnector1">
            <a:avLst/>
          </a:prstGeom>
          <a:ln w="2222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5322099" y="3964785"/>
            <a:ext cx="2928958" cy="142876"/>
          </a:xfrm>
          <a:prstGeom prst="straightConnector1">
            <a:avLst/>
          </a:prstGeom>
          <a:ln w="2222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6200000" flipH="1">
            <a:off x="6715140" y="3714752"/>
            <a:ext cx="2643206" cy="500066"/>
          </a:xfrm>
          <a:prstGeom prst="straightConnector1">
            <a:avLst/>
          </a:prstGeom>
          <a:ln w="2222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Ajustement cinématique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Evaluation de la masse du Top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Donne plus de poids au jets b bien reconstruits </a:t>
            </a:r>
            <a:r>
              <a:rPr lang="fr-FR" sz="2000" dirty="0" smtClean="0">
                <a:solidFill>
                  <a:srgbClr val="0033CC"/>
                </a:solidFill>
              </a:rPr>
              <a:t>(bas </a:t>
            </a:r>
            <a:r>
              <a:rPr lang="fr-FR" sz="2000" dirty="0" smtClean="0">
                <a:solidFill>
                  <a:srgbClr val="0033CC"/>
                </a:solidFill>
                <a:latin typeface="Symbol" pitchFamily="18" charset="2"/>
              </a:rPr>
              <a:t>c</a:t>
            </a:r>
            <a:r>
              <a:rPr lang="fr-FR" sz="2000" dirty="0" smtClean="0">
                <a:solidFill>
                  <a:srgbClr val="0033CC"/>
                </a:solidFill>
              </a:rPr>
              <a:t>²)</a:t>
            </a:r>
            <a:endParaRPr lang="fr-FR" dirty="0" smtClean="0">
              <a:solidFill>
                <a:srgbClr val="0033CC"/>
              </a:solidFill>
            </a:endParaRPr>
          </a:p>
          <a:p>
            <a:pPr lvl="1"/>
            <a:r>
              <a:rPr lang="fr-FR" dirty="0" smtClean="0"/>
              <a:t>Résultats similaires aux autres méthodes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pSp>
        <p:nvGrpSpPr>
          <p:cNvPr id="7" name="Groupe 10"/>
          <p:cNvGrpSpPr>
            <a:grpSpLocks/>
          </p:cNvGrpSpPr>
          <p:nvPr/>
        </p:nvGrpSpPr>
        <p:grpSpPr bwMode="auto">
          <a:xfrm>
            <a:off x="214282" y="2500283"/>
            <a:ext cx="4214843" cy="4000528"/>
            <a:chOff x="214251" y="2643182"/>
            <a:chExt cx="4214873" cy="4000556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14282" y="2714619"/>
              <a:ext cx="4214842" cy="3929091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14251" y="5929330"/>
              <a:ext cx="4214872" cy="714408"/>
            </a:xfrm>
            <a:prstGeom prst="roundRect">
              <a:avLst>
                <a:gd name="adj" fmla="val 245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=174.8</a:t>
              </a:r>
              <a:r>
                <a:rPr lang="fr-FR" sz="1400" dirty="0" smtClean="0">
                  <a:sym typeface="Symbol"/>
                </a:rPr>
                <a:t> </a:t>
              </a:r>
              <a:r>
                <a:rPr lang="fr-FR" sz="1400" dirty="0">
                  <a:sym typeface="Symbol"/>
                </a:rPr>
                <a:t>± </a:t>
              </a:r>
              <a:r>
                <a:rPr lang="fr-FR" sz="1400" dirty="0" smtClean="0">
                  <a:sym typeface="Symbol"/>
                </a:rPr>
                <a:t>0.5 </a:t>
              </a:r>
              <a:r>
                <a:rPr lang="fr-FR" sz="1400" b="1" dirty="0" smtClean="0">
                  <a:sym typeface="Symbol"/>
                </a:rPr>
                <a:t>GeV/c²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ym typeface="Symbol"/>
                </a:rPr>
                <a:t>            </a:t>
              </a:r>
              <a:r>
                <a:rPr lang="fr-FR" sz="1400" dirty="0" smtClean="0">
                  <a:sym typeface="Symbol"/>
                </a:rPr>
                <a:t>stat</a:t>
              </a:r>
              <a:r>
                <a:rPr lang="fr-FR" sz="1400" dirty="0">
                  <a:sym typeface="Symbol"/>
                </a:rPr>
                <a:t>.</a:t>
              </a:r>
              <a:endParaRPr lang="fr-FR" sz="1400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Premier jeu de coupures</a:t>
              </a:r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4572000" y="2500283"/>
            <a:ext cx="4214813" cy="4000500"/>
            <a:chOff x="214282" y="2643182"/>
            <a:chExt cx="4214842" cy="4000528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14282" y="2714619"/>
              <a:ext cx="4214842" cy="3929091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Second jeu de coupures</a:t>
              </a:r>
            </a:p>
          </p:txBody>
        </p:sp>
      </p:grpSp>
      <p:pic>
        <p:nvPicPr>
          <p:cNvPr id="15" name="Image 5" descr="WEIGHTEDTopAndBackgroundCut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" y="2977213"/>
            <a:ext cx="4071938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4" descr="WEIGHTEDTopAndBackgroundCut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605" y="2984470"/>
            <a:ext cx="407160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 bwMode="auto">
          <a:xfrm>
            <a:off x="4572000" y="5786431"/>
            <a:ext cx="4214842" cy="714403"/>
          </a:xfrm>
          <a:prstGeom prst="roundRect">
            <a:avLst>
              <a:gd name="adj" fmla="val 24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 smtClean="0"/>
              <a:t>M</a:t>
            </a:r>
            <a:r>
              <a:rPr lang="fr-FR" sz="1400" baseline="-25000" dirty="0" err="1" smtClean="0"/>
              <a:t>top</a:t>
            </a:r>
            <a:r>
              <a:rPr lang="fr-FR" sz="1400" dirty="0" smtClean="0"/>
              <a:t>=175.0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dirty="0">
                <a:sym typeface="Symbol"/>
              </a:rPr>
              <a:t>± </a:t>
            </a:r>
            <a:r>
              <a:rPr lang="fr-FR" sz="1400" dirty="0" smtClean="0">
                <a:sym typeface="Symbol"/>
              </a:rPr>
              <a:t>0.4 </a:t>
            </a:r>
            <a:r>
              <a:rPr lang="fr-FR" sz="1400" b="1" dirty="0" smtClean="0">
                <a:sym typeface="Symbol"/>
              </a:rPr>
              <a:t>GeV/c²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ym typeface="Symbol"/>
              </a:rPr>
              <a:t>            </a:t>
            </a:r>
            <a:r>
              <a:rPr lang="fr-FR" sz="1400" dirty="0" smtClean="0">
                <a:sym typeface="Symbol"/>
              </a:rPr>
              <a:t>stat</a:t>
            </a:r>
            <a:r>
              <a:rPr lang="fr-FR" sz="1400" dirty="0">
                <a:sym typeface="Symbol"/>
              </a:rPr>
              <a:t>.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Test de linéarité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0033CC"/>
                </a:solidFill>
              </a:rPr>
              <a:t>Comment</a:t>
            </a:r>
          </a:p>
          <a:p>
            <a:pPr lvl="1"/>
            <a:r>
              <a:rPr lang="fr-FR" sz="2000" dirty="0" smtClean="0">
                <a:solidFill>
                  <a:srgbClr val="7030A0"/>
                </a:solidFill>
              </a:rPr>
              <a:t>Utilisation de lots d’événement avec 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	</a:t>
            </a:r>
            <a:r>
              <a:rPr lang="fr-FR" sz="2000" dirty="0" err="1" smtClean="0">
                <a:solidFill>
                  <a:srgbClr val="7030A0"/>
                </a:solidFill>
              </a:rPr>
              <a:t>M</a:t>
            </a:r>
            <a:r>
              <a:rPr lang="fr-FR" sz="2000" baseline="-25000" dirty="0" err="1" smtClean="0">
                <a:solidFill>
                  <a:srgbClr val="7030A0"/>
                </a:solidFill>
              </a:rPr>
              <a:t>Top</a:t>
            </a:r>
            <a:r>
              <a:rPr lang="fr-FR" sz="2000" dirty="0" smtClean="0">
                <a:solidFill>
                  <a:srgbClr val="7030A0"/>
                </a:solidFill>
              </a:rPr>
              <a:t>=160, 170, 175, 190 GeV</a:t>
            </a:r>
          </a:p>
          <a:p>
            <a:r>
              <a:rPr lang="fr-FR" sz="2400" dirty="0" smtClean="0">
                <a:solidFill>
                  <a:srgbClr val="0033CC"/>
                </a:solidFill>
              </a:rPr>
              <a:t>Conclusion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Pente p1≡1 </a:t>
            </a:r>
            <a:r>
              <a:rPr lang="fr-FR" sz="2000" dirty="0" smtClean="0">
                <a:solidFill>
                  <a:srgbClr val="7030A0"/>
                </a:solidFill>
              </a:rPr>
              <a:t>: linéarité de la mesure de </a:t>
            </a:r>
            <a:r>
              <a:rPr lang="fr-FR" sz="2000" dirty="0" err="1" smtClean="0">
                <a:solidFill>
                  <a:srgbClr val="7030A0"/>
                </a:solidFill>
              </a:rPr>
              <a:t>M</a:t>
            </a:r>
            <a:r>
              <a:rPr lang="fr-FR" sz="2000" baseline="-25000" dirty="0" err="1" smtClean="0">
                <a:solidFill>
                  <a:srgbClr val="7030A0"/>
                </a:solidFill>
              </a:rPr>
              <a:t>Top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>
                <a:solidFill>
                  <a:srgbClr val="7030A0"/>
                </a:solidFill>
                <a:sym typeface="Symbol"/>
              </a:rPr>
              <a:t> valeur de </a:t>
            </a:r>
            <a:r>
              <a:rPr lang="fr-FR" sz="2000" dirty="0" err="1" smtClean="0">
                <a:solidFill>
                  <a:srgbClr val="7030A0"/>
                </a:solidFill>
                <a:sym typeface="Symbol"/>
              </a:rPr>
              <a:t>M</a:t>
            </a:r>
            <a:r>
              <a:rPr lang="fr-FR" sz="2000" baseline="-25000" dirty="0" err="1" smtClean="0">
                <a:solidFill>
                  <a:srgbClr val="7030A0"/>
                </a:solidFill>
                <a:sym typeface="Symbol"/>
              </a:rPr>
              <a:t>Top</a:t>
            </a:r>
            <a:endParaRPr lang="fr-FR" sz="2000" baseline="-25000" dirty="0" smtClean="0">
              <a:solidFill>
                <a:srgbClr val="7030A0"/>
              </a:solidFill>
              <a:sym typeface="Symbol"/>
            </a:endParaRPr>
          </a:p>
          <a:p>
            <a:pPr lvl="1"/>
            <a:r>
              <a:rPr lang="fr-FR" sz="2000" dirty="0" smtClean="0">
                <a:solidFill>
                  <a:srgbClr val="7030A0"/>
                </a:solidFill>
                <a:sym typeface="Symbol"/>
              </a:rPr>
              <a:t>plus grande erreur à petit </a:t>
            </a:r>
            <a:r>
              <a:rPr lang="fr-FR" sz="2000" dirty="0" err="1" smtClean="0">
                <a:solidFill>
                  <a:srgbClr val="7030A0"/>
                </a:solidFill>
                <a:sym typeface="Symbol"/>
              </a:rPr>
              <a:t>M</a:t>
            </a:r>
            <a:r>
              <a:rPr lang="fr-FR" sz="2000" baseline="-25000" dirty="0" err="1" smtClean="0">
                <a:solidFill>
                  <a:srgbClr val="7030A0"/>
                </a:solidFill>
                <a:sym typeface="Symbol"/>
              </a:rPr>
              <a:t>Top</a:t>
            </a:r>
            <a:r>
              <a:rPr lang="fr-FR" sz="2000" dirty="0" smtClean="0">
                <a:solidFill>
                  <a:srgbClr val="7030A0"/>
                </a:solidFill>
                <a:sym typeface="Symbol"/>
              </a:rPr>
              <a:t> à cause de calibration</a:t>
            </a:r>
            <a:endParaRPr lang="fr-FR" sz="2000" dirty="0" smtClean="0">
              <a:solidFill>
                <a:srgbClr val="7030A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pic>
        <p:nvPicPr>
          <p:cNvPr id="7" name="Image 6" descr="TopMassLinearityCut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236231"/>
            <a:ext cx="4714908" cy="31931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072066" y="5357826"/>
            <a:ext cx="21431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43636" y="4786322"/>
            <a:ext cx="21431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3286116" y="3571876"/>
            <a:ext cx="2143140" cy="14287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643306" y="3214686"/>
            <a:ext cx="2500330" cy="164307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72066" y="3929066"/>
            <a:ext cx="1785950" cy="14287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Biais de la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Pour évaluer biais de la méthode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Partitionner les événements disponibles en plusieurs lots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 erreur stat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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pour chaque lot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Produire plus d’événements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 </a:t>
            </a:r>
            <a:r>
              <a:rPr lang="fr-FR" dirty="0" smtClean="0">
                <a:solidFill>
                  <a:srgbClr val="FF0000"/>
                </a:solidFill>
              </a:rPr>
              <a:t>CPU, mémoire  disponible)</a:t>
            </a:r>
          </a:p>
          <a:p>
            <a:r>
              <a:rPr lang="fr-FR" dirty="0" smtClean="0">
                <a:solidFill>
                  <a:srgbClr val="006633"/>
                </a:solidFill>
              </a:rPr>
              <a:t>Une solution : méthode de </a:t>
            </a:r>
            <a:r>
              <a:rPr lang="fr-FR" dirty="0" err="1" smtClean="0">
                <a:solidFill>
                  <a:srgbClr val="006633"/>
                </a:solidFill>
              </a:rPr>
              <a:t>Bootstrap</a:t>
            </a:r>
            <a:endParaRPr lang="fr-FR" dirty="0" smtClean="0">
              <a:solidFill>
                <a:srgbClr val="006633"/>
              </a:solidFill>
            </a:endParaRPr>
          </a:p>
          <a:p>
            <a:pPr lvl="2"/>
            <a:r>
              <a:rPr lang="fr-FR" dirty="0" smtClean="0">
                <a:solidFill>
                  <a:srgbClr val="0033CC"/>
                </a:solidFill>
              </a:rPr>
              <a:t>Totalité du lot de données (N événements)</a:t>
            </a: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>
                <a:solidFill>
                  <a:srgbClr val="0033CC"/>
                </a:solidFill>
              </a:rPr>
              <a:t>Tirage aléatoire de N événements dans le lot de donnée avec remise </a:t>
            </a:r>
            <a:r>
              <a:rPr lang="fr-FR" dirty="0" smtClean="0">
                <a:solidFill>
                  <a:srgbClr val="0033CC"/>
                </a:solidFill>
                <a:sym typeface="Wingdings" pitchFamily="2" charset="2"/>
              </a:rPr>
              <a:t> un lot </a:t>
            </a:r>
            <a:r>
              <a:rPr lang="fr-FR" dirty="0" err="1" smtClean="0">
                <a:solidFill>
                  <a:srgbClr val="0033CC"/>
                </a:solidFill>
                <a:sym typeface="Wingdings" pitchFamily="2" charset="2"/>
              </a:rPr>
              <a:t>bootstrap</a:t>
            </a:r>
            <a:endParaRPr lang="fr-FR" dirty="0" smtClean="0">
              <a:solidFill>
                <a:srgbClr val="0033CC"/>
              </a:solidFill>
              <a:sym typeface="Wingdings" pitchFamily="2" charset="2"/>
            </a:endParaRPr>
          </a:p>
          <a:p>
            <a:pPr lvl="2"/>
            <a:endParaRPr lang="fr-FR" dirty="0" smtClean="0">
              <a:solidFill>
                <a:srgbClr val="0033CC"/>
              </a:solidFill>
              <a:sym typeface="Wingdings" pitchFamily="2" charset="2"/>
            </a:endParaRPr>
          </a:p>
          <a:p>
            <a:pPr lvl="2"/>
            <a:endParaRPr lang="fr-FR" dirty="0" smtClean="0">
              <a:solidFill>
                <a:srgbClr val="0033CC"/>
              </a:solidFill>
              <a:sym typeface="Wingdings" pitchFamily="2" charset="2"/>
            </a:endParaRPr>
          </a:p>
          <a:p>
            <a:pPr lvl="2"/>
            <a:r>
              <a:rPr lang="fr-FR" dirty="0" smtClean="0">
                <a:solidFill>
                  <a:srgbClr val="0033CC"/>
                </a:solidFill>
                <a:sym typeface="Wingdings" pitchFamily="2" charset="2"/>
              </a:rPr>
              <a:t>Reproduire ce tirage B fois  B lots </a:t>
            </a:r>
            <a:r>
              <a:rPr lang="fr-FR" dirty="0" err="1" smtClean="0">
                <a:solidFill>
                  <a:srgbClr val="0033CC"/>
                </a:solidFill>
                <a:sym typeface="Wingdings" pitchFamily="2" charset="2"/>
              </a:rPr>
              <a:t>bootstrap</a:t>
            </a:r>
            <a:endParaRPr lang="fr-FR" dirty="0" smtClean="0">
              <a:solidFill>
                <a:srgbClr val="0033CC"/>
              </a:solidFill>
              <a:sym typeface="Wingdings" pitchFamily="2" charset="2"/>
            </a:endParaRPr>
          </a:p>
          <a:p>
            <a:pPr lvl="2">
              <a:buNone/>
            </a:pPr>
            <a:r>
              <a:rPr lang="fr-FR" dirty="0" smtClean="0">
                <a:solidFill>
                  <a:srgbClr val="0033CC"/>
                </a:solidFill>
                <a:sym typeface="Wingdings" pitchFamily="2" charset="2"/>
              </a:rPr>
              <a:t> </a:t>
            </a:r>
            <a:endParaRPr lang="fr-FR" dirty="0" smtClean="0">
              <a:solidFill>
                <a:srgbClr val="0033CC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6248" y="4572008"/>
            <a:ext cx="4643470" cy="2143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rgbClr val="7030A0"/>
                </a:solidFill>
              </a:rPr>
              <a:t>www-group.slac.stanford.edu/</a:t>
            </a:r>
            <a:r>
              <a:rPr lang="fr-FR" sz="1000" dirty="0" err="1" smtClean="0">
                <a:solidFill>
                  <a:srgbClr val="7030A0"/>
                </a:solidFill>
              </a:rPr>
              <a:t>sluo</a:t>
            </a:r>
            <a:r>
              <a:rPr lang="fr-FR" sz="1000" dirty="0" smtClean="0">
                <a:solidFill>
                  <a:srgbClr val="7030A0"/>
                </a:solidFill>
              </a:rPr>
              <a:t>/lectures/</a:t>
            </a:r>
            <a:r>
              <a:rPr lang="fr-FR" sz="1000" dirty="0" err="1" smtClean="0">
                <a:solidFill>
                  <a:srgbClr val="7030A0"/>
                </a:solidFill>
              </a:rPr>
              <a:t>stat_lecture_files</a:t>
            </a:r>
            <a:r>
              <a:rPr lang="fr-FR" sz="1000" dirty="0" smtClean="0">
                <a:solidFill>
                  <a:srgbClr val="7030A0"/>
                </a:solidFill>
              </a:rPr>
              <a:t>/sluolec6.pdf</a:t>
            </a:r>
            <a:endParaRPr lang="fr-FR" sz="105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3042" y="3643314"/>
            <a:ext cx="857256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857488" y="3857628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14876" y="367281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résultat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71604" y="4929198"/>
            <a:ext cx="85725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786050" y="5143512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643438" y="49586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résultat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1842842" y="4973208"/>
            <a:ext cx="327694" cy="327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714480" y="6000768"/>
            <a:ext cx="85725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793248" y="6149008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50636" y="5720380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résultats </a:t>
            </a:r>
          </a:p>
          <a:p>
            <a:r>
              <a:rPr lang="fr-FR" dirty="0" smtClean="0"/>
              <a:t>(dont on extrait </a:t>
            </a:r>
            <a:r>
              <a:rPr lang="fr-FR" dirty="0" smtClean="0">
                <a:solidFill>
                  <a:srgbClr val="7030A0"/>
                </a:solidFill>
              </a:rPr>
              <a:t>valeur moyenne </a:t>
            </a:r>
          </a:p>
          <a:p>
            <a:r>
              <a:rPr lang="fr-FR" dirty="0" smtClean="0"/>
              <a:t>et </a:t>
            </a:r>
            <a:r>
              <a:rPr lang="fr-FR" dirty="0" smtClean="0">
                <a:solidFill>
                  <a:srgbClr val="7030A0"/>
                </a:solidFill>
              </a:rPr>
              <a:t>écart type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1886852" y="6030264"/>
            <a:ext cx="327694" cy="327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997310" y="6030264"/>
            <a:ext cx="327694" cy="327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187352" y="6030264"/>
            <a:ext cx="327694" cy="327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756422" y="6030264"/>
            <a:ext cx="327694" cy="327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Biais de la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0033CC"/>
                </a:solidFill>
              </a:rPr>
              <a:t>Résultat</a:t>
            </a:r>
          </a:p>
          <a:p>
            <a:pPr lvl="1"/>
            <a:r>
              <a:rPr lang="fr-FR" sz="2400" dirty="0" smtClean="0"/>
              <a:t>Distribution de </a:t>
            </a:r>
            <a:r>
              <a:rPr lang="fr-FR" sz="2400" dirty="0" err="1" smtClean="0"/>
              <a:t>M</a:t>
            </a:r>
            <a:r>
              <a:rPr lang="fr-FR" sz="2400" baseline="-25000" dirty="0" err="1" smtClean="0"/>
              <a:t>Top</a:t>
            </a:r>
            <a:r>
              <a:rPr lang="fr-FR" sz="2400" dirty="0" smtClean="0"/>
              <a:t> à partir des lots </a:t>
            </a:r>
            <a:r>
              <a:rPr lang="fr-FR" sz="2400" dirty="0" err="1" smtClean="0"/>
              <a:t>bootstrap</a:t>
            </a:r>
            <a:r>
              <a:rPr lang="fr-FR" sz="2400" dirty="0" smtClean="0"/>
              <a:t> permet d’évaluer le biais &lt;</a:t>
            </a:r>
            <a:r>
              <a:rPr lang="fr-FR" sz="2400" dirty="0" err="1" smtClean="0"/>
              <a:t>M</a:t>
            </a:r>
            <a:r>
              <a:rPr lang="fr-FR" sz="2400" baseline="-25000" dirty="0" err="1" smtClean="0"/>
              <a:t>Top</a:t>
            </a:r>
            <a:r>
              <a:rPr lang="fr-FR" sz="2400" dirty="0" smtClean="0"/>
              <a:t>&gt;-</a:t>
            </a:r>
            <a:r>
              <a:rPr lang="fr-FR" sz="2400" dirty="0" err="1" smtClean="0"/>
              <a:t>M</a:t>
            </a:r>
            <a:r>
              <a:rPr lang="fr-FR" sz="2400" baseline="-25000" dirty="0" err="1" smtClean="0"/>
              <a:t>Top</a:t>
            </a:r>
            <a:r>
              <a:rPr lang="fr-FR" sz="2400" baseline="30000" dirty="0" err="1" smtClean="0"/>
              <a:t>Gen</a:t>
            </a:r>
            <a:endParaRPr lang="fr-FR" sz="2400" baseline="30000" dirty="0" smtClean="0"/>
          </a:p>
          <a:p>
            <a:pPr lvl="1"/>
            <a:r>
              <a:rPr lang="fr-FR" sz="2400" dirty="0" smtClean="0"/>
              <a:t>Pull distribution centrée sur 0, largeur à 1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pSp>
        <p:nvGrpSpPr>
          <p:cNvPr id="17" name="Groupe 10"/>
          <p:cNvGrpSpPr>
            <a:grpSpLocks/>
          </p:cNvGrpSpPr>
          <p:nvPr/>
        </p:nvGrpSpPr>
        <p:grpSpPr bwMode="auto">
          <a:xfrm>
            <a:off x="214313" y="2714647"/>
            <a:ext cx="4214812" cy="3786187"/>
            <a:chOff x="214282" y="2643182"/>
            <a:chExt cx="4214842" cy="3786213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14282" y="2714621"/>
              <a:ext cx="4214842" cy="3714774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Premier jeu de coupures</a:t>
              </a:r>
            </a:p>
          </p:txBody>
        </p:sp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4572000" y="2714647"/>
            <a:ext cx="4214813" cy="3786187"/>
            <a:chOff x="214282" y="2643182"/>
            <a:chExt cx="4214842" cy="3786213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214282" y="2714621"/>
              <a:ext cx="4214842" cy="3714774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Second jeu de coupures</a:t>
              </a:r>
            </a:p>
          </p:txBody>
        </p:sp>
      </p:grpSp>
      <p:pic>
        <p:nvPicPr>
          <p:cNvPr id="25" name="Image 5" descr="WEIGHTEDTopAndBackgroundCut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" y="3191577"/>
            <a:ext cx="4071938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4" descr="WEIGHTEDTopAndBackgroundCut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605" y="3198834"/>
            <a:ext cx="407160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 bwMode="auto">
          <a:xfrm>
            <a:off x="214282" y="6072206"/>
            <a:ext cx="8572560" cy="428628"/>
          </a:xfrm>
          <a:prstGeom prst="roundRect">
            <a:avLst>
              <a:gd name="adj" fmla="val 24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Incertitude liée à la méthode &lt; </a:t>
            </a:r>
            <a:r>
              <a:rPr lang="fr-FR" dirty="0" smtClean="0">
                <a:sym typeface="Symbol"/>
              </a:rPr>
              <a:t>0.2 </a:t>
            </a:r>
            <a:r>
              <a:rPr lang="fr-FR" b="1" dirty="0" smtClean="0">
                <a:sym typeface="Symbol"/>
              </a:rPr>
              <a:t>GeV/c²</a:t>
            </a:r>
          </a:p>
        </p:txBody>
      </p:sp>
      <p:sp>
        <p:nvSpPr>
          <p:cNvPr id="19" name="Ellipse 18"/>
          <p:cNvSpPr/>
          <p:nvPr/>
        </p:nvSpPr>
        <p:spPr>
          <a:xfrm>
            <a:off x="2428860" y="3571876"/>
            <a:ext cx="2071702" cy="285752"/>
          </a:xfrm>
          <a:prstGeom prst="ellipse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715140" y="3571876"/>
            <a:ext cx="2071702" cy="285752"/>
          </a:xfrm>
          <a:prstGeom prst="ellipse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Autres systématiques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42906" y="1833252"/>
          <a:ext cx="8786812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6050"/>
                <a:gridCol w="1285854"/>
                <a:gridCol w="1571636"/>
                <a:gridCol w="314327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systématiques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/>
                        <a:t>M</a:t>
                      </a:r>
                      <a:r>
                        <a:rPr lang="fr-FR" sz="1600" baseline="-25000" dirty="0" err="1" smtClean="0"/>
                        <a:t>jjb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</a:t>
                      </a:r>
                      <a:r>
                        <a:rPr lang="fr-FR" sz="1600" baseline="-25000" dirty="0" err="1" smtClean="0"/>
                        <a:t>jjb</a:t>
                      </a:r>
                      <a:r>
                        <a:rPr lang="fr-FR" sz="1600" dirty="0" smtClean="0"/>
                        <a:t>-</a:t>
                      </a:r>
                      <a:r>
                        <a:rPr lang="fr-FR" sz="1600" dirty="0" err="1" smtClean="0"/>
                        <a:t>M</a:t>
                      </a:r>
                      <a:r>
                        <a:rPr lang="fr-FR" sz="1600" baseline="-25000" dirty="0" err="1" smtClean="0"/>
                        <a:t>jj</a:t>
                      </a:r>
                      <a:r>
                        <a:rPr lang="fr-FR" sz="1600" dirty="0" smtClean="0"/>
                        <a:t>+</a:t>
                      </a:r>
                      <a:r>
                        <a:rPr lang="fr-FR" sz="1600" dirty="0" err="1" smtClean="0"/>
                        <a:t>M</a:t>
                      </a:r>
                      <a:r>
                        <a:rPr lang="fr-FR" sz="1600" baseline="-25000" dirty="0" err="1" smtClean="0"/>
                        <a:t>jj</a:t>
                      </a:r>
                      <a:r>
                        <a:rPr lang="fr-FR" sz="1600" baseline="30000" dirty="0" err="1" smtClean="0"/>
                        <a:t>pic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Ajustement</a:t>
                      </a:r>
                      <a:r>
                        <a:rPr lang="fr-FR" sz="1600" baseline="0" dirty="0" smtClean="0"/>
                        <a:t> cinématique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Étalonnage jets légers (1 %)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0.9 GeV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0.2 GeV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0.2 GeV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Etalonnage jets b (1 %)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0.7 GeV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0.7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0.7 GeV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ISR/FSR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0.4 GeV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0.4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0.3 GeV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Fragmentation quarks</a:t>
                      </a:r>
                      <a:r>
                        <a:rPr lang="fr-FR" sz="1600" baseline="0" dirty="0" smtClean="0"/>
                        <a:t> 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&lt;0.1 GeV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&lt;0.1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&lt;0.1 GeV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Bruit de fond</a:t>
                      </a:r>
                      <a:endParaRPr lang="fr-F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négligeable</a:t>
                      </a:r>
                      <a:endParaRPr lang="fr-F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négligeable</a:t>
                      </a:r>
                      <a:endParaRPr lang="fr-F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négligeable</a:t>
                      </a:r>
                      <a:endParaRPr lang="fr-F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sz="1600" b="1" dirty="0" err="1" smtClean="0"/>
                        <a:t>M</a:t>
                      </a:r>
                      <a:r>
                        <a:rPr lang="fr-FR" sz="1600" b="1" baseline="-25000" dirty="0" err="1" smtClean="0"/>
                        <a:t>Top</a:t>
                      </a:r>
                      <a:endParaRPr lang="fr-FR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1.2 GeV</a:t>
                      </a:r>
                      <a:endParaRPr lang="fr-F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0.9 GeV</a:t>
                      </a:r>
                      <a:endParaRPr lang="fr-F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0.8 GeV</a:t>
                      </a:r>
                      <a:endParaRPr lang="fr-F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928662" y="4857760"/>
            <a:ext cx="735811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Avec 1 fb</a:t>
            </a:r>
            <a:r>
              <a:rPr lang="fr-FR" baseline="30000" dirty="0" smtClean="0"/>
              <a:t>-1</a:t>
            </a:r>
            <a:r>
              <a:rPr lang="fr-FR" dirty="0" smtClean="0"/>
              <a:t> de données, </a:t>
            </a:r>
          </a:p>
          <a:p>
            <a:pPr algn="ctr"/>
            <a:r>
              <a:rPr lang="fr-FR" dirty="0" err="1" smtClean="0"/>
              <a:t>M</a:t>
            </a:r>
            <a:r>
              <a:rPr lang="fr-FR" baseline="-25000" dirty="0" err="1" smtClean="0"/>
              <a:t>Top</a:t>
            </a:r>
            <a:r>
              <a:rPr lang="fr-FR" dirty="0" smtClean="0"/>
              <a:t> = XXX </a:t>
            </a:r>
            <a:r>
              <a:rPr lang="fr-FR" dirty="0" smtClean="0">
                <a:sym typeface="Symbol"/>
              </a:rPr>
              <a:t> 0.3  0.8 GeV</a:t>
            </a:r>
          </a:p>
          <a:p>
            <a:pPr algn="ctr"/>
            <a:r>
              <a:rPr lang="fr-FR" dirty="0" smtClean="0">
                <a:sym typeface="Symbol"/>
              </a:rPr>
              <a:t>	   stat   </a:t>
            </a:r>
            <a:r>
              <a:rPr lang="fr-FR" dirty="0" err="1" smtClean="0">
                <a:sym typeface="Symbol"/>
              </a:rPr>
              <a:t>syst</a:t>
            </a:r>
            <a:r>
              <a:rPr lang="fr-FR" dirty="0" smtClean="0">
                <a:sym typeface="Symbol"/>
              </a:rPr>
              <a:t>.</a:t>
            </a:r>
          </a:p>
          <a:p>
            <a:pPr algn="ctr"/>
            <a:r>
              <a:rPr lang="fr-FR" dirty="0" smtClean="0">
                <a:sym typeface="Symbol"/>
              </a:rPr>
              <a:t>Soit 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Top</a:t>
            </a:r>
            <a:r>
              <a:rPr lang="fr-FR" dirty="0" smtClean="0"/>
              <a:t> = XXX </a:t>
            </a:r>
            <a:r>
              <a:rPr lang="fr-FR" dirty="0" smtClean="0">
                <a:sym typeface="Symbol"/>
              </a:rPr>
              <a:t> </a:t>
            </a:r>
            <a:r>
              <a:rPr lang="fr-FR" dirty="0" smtClean="0">
                <a:solidFill>
                  <a:schemeClr val="tx1"/>
                </a:solidFill>
                <a:sym typeface="Symbol"/>
              </a:rPr>
              <a:t>0.9</a:t>
            </a:r>
            <a:r>
              <a:rPr lang="fr-FR" dirty="0" smtClean="0">
                <a:sym typeface="Symbol"/>
              </a:rPr>
              <a:t> GeV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Propriétés générales du quark Top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485778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Complète la troisième famille de quark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Partenaire d’isospin faible du quark </a:t>
            </a:r>
            <a:r>
              <a:rPr lang="fr-FR" dirty="0" err="1" smtClean="0">
                <a:solidFill>
                  <a:srgbClr val="00B050"/>
                </a:solidFill>
              </a:rPr>
              <a:t>bottom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33CC"/>
                </a:solidFill>
              </a:rPr>
              <a:t>Spin ½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Charge électrique 3/2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Triplet de couleur</a:t>
            </a:r>
          </a:p>
          <a:p>
            <a:pPr lvl="1"/>
            <a:r>
              <a:rPr lang="fr-FR" b="1" dirty="0" err="1" smtClean="0"/>
              <a:t>Rq</a:t>
            </a:r>
            <a:r>
              <a:rPr lang="fr-FR" b="1" dirty="0" smtClean="0"/>
              <a:t> :</a:t>
            </a:r>
            <a:r>
              <a:rPr lang="fr-FR" dirty="0" smtClean="0"/>
              <a:t> pas de mesure directe des nombres quantiques du quark Top, seulement des mesures indirectes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Les seuls paramètres libres dans le secteur du Top sont 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La masse du Top (paramètre fondamental du MS)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Eléments de la matrice CKM</a:t>
            </a:r>
          </a:p>
          <a:p>
            <a:pPr lvl="1">
              <a:buNone/>
            </a:pPr>
            <a:r>
              <a:rPr lang="fr-FR" dirty="0" smtClean="0">
                <a:solidFill>
                  <a:srgbClr val="00B050"/>
                </a:solidFill>
              </a:rPr>
              <a:t>	</a:t>
            </a:r>
            <a:r>
              <a:rPr lang="fr-FR" dirty="0" err="1" smtClean="0">
                <a:solidFill>
                  <a:srgbClr val="00B050"/>
                </a:solidFill>
              </a:rPr>
              <a:t>unitarité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  <a:sym typeface="Symbol"/>
              </a:rPr>
              <a:t>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V</a:t>
            </a:r>
            <a:r>
              <a:rPr lang="fr-FR" baseline="-25000" dirty="0" err="1" smtClean="0">
                <a:solidFill>
                  <a:srgbClr val="00B050"/>
                </a:solidFill>
                <a:sym typeface="Wingdings" pitchFamily="2" charset="2"/>
              </a:rPr>
              <a:t>tb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=0.9990-0.9992 </a:t>
            </a:r>
            <a:r>
              <a:rPr lang="fr-FR" dirty="0" smtClean="0">
                <a:solidFill>
                  <a:srgbClr val="00B050"/>
                </a:solidFill>
                <a:sym typeface="Symbol"/>
              </a:rPr>
              <a:t>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t</a:t>
            </a:r>
            <a:r>
              <a:rPr lang="fr-FR" dirty="0" err="1" smtClean="0">
                <a:solidFill>
                  <a:srgbClr val="00B050"/>
                </a:solidFill>
                <a:latin typeface="Arial"/>
                <a:cs typeface="Arial"/>
                <a:sym typeface="Wingdings" pitchFamily="2" charset="2"/>
              </a:rPr>
              <a:t>→Wb</a:t>
            </a:r>
            <a:endParaRPr lang="fr-FR" dirty="0" smtClean="0">
              <a:solidFill>
                <a:srgbClr val="00B050"/>
              </a:solidFill>
              <a:latin typeface="Arial"/>
              <a:cs typeface="Arial"/>
              <a:sym typeface="Wingdings" pitchFamily="2" charset="2"/>
            </a:endParaRPr>
          </a:p>
          <a:p>
            <a:r>
              <a:rPr lang="fr-FR" dirty="0" smtClean="0">
                <a:solidFill>
                  <a:srgbClr val="0033CC"/>
                </a:solidFill>
                <a:latin typeface="Arial"/>
                <a:cs typeface="Arial"/>
                <a:sym typeface="Wingdings" pitchFamily="2" charset="2"/>
              </a:rPr>
              <a:t>Largeur complètement calculable dans le MS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214414" y="5489302"/>
          <a:ext cx="6786610" cy="1082970"/>
        </p:xfrm>
        <a:graphic>
          <a:graphicData uri="http://schemas.openxmlformats.org/presentationml/2006/ole">
            <p:oleObj spid="_x0000_s3074" name="Equation" r:id="rId4" imgW="3479760" imgH="711000" progId="Equation.DSMT4">
              <p:embed/>
            </p:oleObj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 on avait moins de stat…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Au démarrage</a:t>
            </a:r>
          </a:p>
          <a:p>
            <a:pPr lvl="1"/>
            <a:r>
              <a:rPr lang="fr-FR" dirty="0" smtClean="0"/>
              <a:t>Quelle luminosité ? Autant de stat que prévu ?</a:t>
            </a:r>
          </a:p>
          <a:p>
            <a:pPr lvl="1"/>
            <a:r>
              <a:rPr lang="fr-FR" dirty="0" smtClean="0"/>
              <a:t>Détecteur à optimiser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Etudes alternatives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Augmenter l’efficacité de reconstruction</a:t>
            </a:r>
          </a:p>
          <a:p>
            <a:pPr lvl="2"/>
            <a:r>
              <a:rPr lang="fr-FR" dirty="0" smtClean="0">
                <a:solidFill>
                  <a:srgbClr val="00B050"/>
                </a:solidFill>
              </a:rPr>
              <a:t>Utiliser les événements avec un seul jet b </a:t>
            </a:r>
            <a:r>
              <a:rPr lang="fr-FR" dirty="0" err="1" smtClean="0">
                <a:solidFill>
                  <a:srgbClr val="00B050"/>
                </a:solidFill>
              </a:rPr>
              <a:t>taggé</a:t>
            </a:r>
            <a:endParaRPr lang="fr-FR" dirty="0" smtClean="0">
              <a:solidFill>
                <a:srgbClr val="00B050"/>
              </a:solidFill>
            </a:endParaRPr>
          </a:p>
          <a:p>
            <a:pPr lvl="3"/>
            <a:r>
              <a:rPr lang="fr-FR" dirty="0" smtClean="0">
                <a:solidFill>
                  <a:srgbClr val="0033CC"/>
                </a:solidFill>
              </a:rPr>
              <a:t>Avec </a:t>
            </a:r>
            <a:r>
              <a:rPr lang="fr-FR" dirty="0" err="1" smtClean="0">
                <a:solidFill>
                  <a:srgbClr val="0033CC"/>
                </a:solidFill>
                <a:latin typeface="Symbol" pitchFamily="18" charset="2"/>
              </a:rPr>
              <a:t>e</a:t>
            </a:r>
            <a:r>
              <a:rPr lang="fr-FR" baseline="-25000" dirty="0" err="1" smtClean="0">
                <a:solidFill>
                  <a:srgbClr val="0033CC"/>
                </a:solidFill>
              </a:rPr>
              <a:t>b</a:t>
            </a:r>
            <a:r>
              <a:rPr lang="fr-FR" baseline="-25000" dirty="0" smtClean="0">
                <a:solidFill>
                  <a:srgbClr val="0033CC"/>
                </a:solidFill>
              </a:rPr>
              <a:t>-</a:t>
            </a:r>
            <a:r>
              <a:rPr lang="fr-FR" baseline="-25000" dirty="0" err="1" smtClean="0">
                <a:solidFill>
                  <a:srgbClr val="0033CC"/>
                </a:solidFill>
              </a:rPr>
              <a:t>tagging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fr-FR" dirty="0" smtClean="0">
                <a:solidFill>
                  <a:srgbClr val="0033CC"/>
                </a:solidFill>
                <a:sym typeface="Symbol"/>
              </a:rPr>
              <a:t> 60 % :</a:t>
            </a:r>
          </a:p>
          <a:p>
            <a:pPr lvl="4"/>
            <a:r>
              <a:rPr lang="fr-FR" dirty="0" smtClean="0">
                <a:sym typeface="Symbol"/>
              </a:rPr>
              <a:t>36 % des événements avec 2 jets b </a:t>
            </a:r>
            <a:r>
              <a:rPr lang="fr-FR" dirty="0" err="1" smtClean="0">
                <a:sym typeface="Symbol"/>
              </a:rPr>
              <a:t>taggés</a:t>
            </a:r>
            <a:endParaRPr lang="fr-FR" dirty="0" smtClean="0">
              <a:sym typeface="Symbol"/>
            </a:endParaRPr>
          </a:p>
          <a:p>
            <a:pPr lvl="4"/>
            <a:r>
              <a:rPr lang="fr-FR" dirty="0" smtClean="0">
                <a:sym typeface="Symbol"/>
              </a:rPr>
              <a:t>48 % des événements avec 1 jet b </a:t>
            </a:r>
            <a:r>
              <a:rPr lang="fr-FR" dirty="0" err="1" smtClean="0">
                <a:sym typeface="Symbol"/>
              </a:rPr>
              <a:t>taggé</a:t>
            </a:r>
            <a:endParaRPr lang="fr-FR" dirty="0" smtClean="0">
              <a:sym typeface="Symbol"/>
            </a:endParaRPr>
          </a:p>
          <a:p>
            <a:pPr lvl="4"/>
            <a:r>
              <a:rPr lang="fr-FR" dirty="0" smtClean="0">
                <a:sym typeface="Symbol"/>
              </a:rPr>
              <a:t>16 % des événements sans jet b </a:t>
            </a:r>
            <a:r>
              <a:rPr lang="fr-FR" dirty="0" err="1" smtClean="0">
                <a:sym typeface="Symbol"/>
              </a:rPr>
              <a:t>taggé</a:t>
            </a:r>
            <a:endParaRPr lang="fr-FR" dirty="0" smtClean="0">
              <a:sym typeface="Symbol"/>
            </a:endParaRPr>
          </a:p>
          <a:p>
            <a:pPr lvl="3"/>
            <a:r>
              <a:rPr lang="fr-FR" dirty="0" smtClean="0">
                <a:solidFill>
                  <a:srgbClr val="FF0000"/>
                </a:solidFill>
                <a:sym typeface="Symbol"/>
              </a:rPr>
              <a:t>Pose un problème supplémentaire de combinatoire</a:t>
            </a:r>
            <a:endParaRPr lang="fr-FR" dirty="0" smtClean="0">
              <a:solidFill>
                <a:srgbClr val="FF0000"/>
              </a:solidFill>
            </a:endParaRPr>
          </a:p>
          <a:p>
            <a:pPr lvl="2"/>
            <a:r>
              <a:rPr lang="fr-FR" dirty="0" smtClean="0">
                <a:solidFill>
                  <a:srgbClr val="00B050"/>
                </a:solidFill>
              </a:rPr>
              <a:t>Réduire la coupure sur </a:t>
            </a:r>
            <a:r>
              <a:rPr lang="fr-FR" dirty="0" err="1" smtClean="0">
                <a:solidFill>
                  <a:srgbClr val="00B050"/>
                </a:solidFill>
              </a:rPr>
              <a:t>p</a:t>
            </a:r>
            <a:r>
              <a:rPr lang="fr-FR" baseline="-25000" dirty="0" err="1" smtClean="0">
                <a:solidFill>
                  <a:srgbClr val="00B050"/>
                </a:solidFill>
              </a:rPr>
              <a:t>T</a:t>
            </a:r>
            <a:r>
              <a:rPr lang="fr-FR" dirty="0" smtClean="0">
                <a:solidFill>
                  <a:srgbClr val="00B050"/>
                </a:solidFill>
              </a:rPr>
              <a:t> jet de 40 à 20 GeV</a:t>
            </a:r>
          </a:p>
          <a:p>
            <a:pPr lvl="3"/>
            <a:r>
              <a:rPr lang="fr-FR" dirty="0" smtClean="0">
                <a:solidFill>
                  <a:srgbClr val="006633"/>
                </a:solidFill>
              </a:rPr>
              <a:t>Possibilité d’accroître le nombre d’événements reconstruit d’un facteur 1.7</a:t>
            </a:r>
          </a:p>
          <a:p>
            <a:pPr lvl="3"/>
            <a:r>
              <a:rPr lang="fr-FR" dirty="0" smtClean="0">
                <a:solidFill>
                  <a:srgbClr val="FF0000"/>
                </a:solidFill>
              </a:rPr>
              <a:t>Calibration des jets 20 &lt; </a:t>
            </a:r>
            <a:r>
              <a:rPr lang="fr-FR" dirty="0" err="1" smtClean="0">
                <a:solidFill>
                  <a:srgbClr val="FF0000"/>
                </a:solidFill>
              </a:rPr>
              <a:t>p</a:t>
            </a:r>
            <a:r>
              <a:rPr lang="fr-FR" baseline="-25000" dirty="0" err="1" smtClean="0">
                <a:solidFill>
                  <a:srgbClr val="FF0000"/>
                </a:solidFill>
              </a:rPr>
              <a:t>T</a:t>
            </a:r>
            <a:r>
              <a:rPr lang="fr-FR" dirty="0" smtClean="0">
                <a:solidFill>
                  <a:srgbClr val="FF0000"/>
                </a:solidFill>
              </a:rPr>
              <a:t> &lt; 40 GeV (les plus nombreux)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Reconstruire les événements sans b-</a:t>
            </a:r>
            <a:r>
              <a:rPr lang="fr-FR" dirty="0" err="1" smtClean="0">
                <a:solidFill>
                  <a:srgbClr val="0033CC"/>
                </a:solidFill>
              </a:rPr>
              <a:t>tagging</a:t>
            </a:r>
            <a:endParaRPr lang="fr-FR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>
                <a:solidFill>
                  <a:srgbClr val="006633"/>
                </a:solidFill>
              </a:rPr>
              <a:t>Se préparer au schéma de démarrage le plus défavorable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Augmentation du nombre de combinaisons possibles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6072198" y="3429000"/>
            <a:ext cx="214314" cy="571504"/>
          </a:xfrm>
          <a:prstGeom prst="rightBrace">
            <a:avLst>
              <a:gd name="adj1" fmla="val 565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357950" y="3286124"/>
            <a:ext cx="23574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 priori, statistique peut être doublée (×2,33)</a:t>
            </a:r>
            <a:endParaRPr lang="fr-FR" sz="1400" dirty="0"/>
          </a:p>
        </p:txBody>
      </p:sp>
      <p:pic>
        <p:nvPicPr>
          <p:cNvPr id="9" name="Image 8" descr="Ptj1vsPtj2HadTopLeve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913296"/>
            <a:ext cx="1500165" cy="10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Événements avec un seul jet b </a:t>
            </a:r>
            <a:r>
              <a:rPr lang="fr-FR" dirty="0" err="1" smtClean="0"/>
              <a:t>taggé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0033CC"/>
                </a:solidFill>
                <a:sym typeface="Wingdings"/>
              </a:rPr>
              <a:t> du nombre de combi possibles</a:t>
            </a:r>
            <a:endParaRPr lang="fr-FR" sz="2400" dirty="0" smtClean="0">
              <a:solidFill>
                <a:srgbClr val="0033CC"/>
              </a:solidFill>
            </a:endParaRPr>
          </a:p>
          <a:p>
            <a:r>
              <a:rPr lang="fr-FR" sz="2400" dirty="0" smtClean="0">
                <a:solidFill>
                  <a:srgbClr val="0033CC"/>
                </a:solidFill>
              </a:rPr>
              <a:t>Reconstruction du Top Hadronique</a:t>
            </a:r>
          </a:p>
          <a:p>
            <a:pPr lvl="1"/>
            <a:r>
              <a:rPr lang="fr-FR" sz="2000" dirty="0" smtClean="0">
                <a:solidFill>
                  <a:srgbClr val="0033CC"/>
                </a:solidFill>
              </a:rPr>
              <a:t>W hadronique : </a:t>
            </a:r>
            <a:r>
              <a:rPr lang="fr-FR" sz="2000" dirty="0" smtClean="0"/>
              <a:t>paire formée des 2 jets les plus proches</a:t>
            </a:r>
          </a:p>
          <a:p>
            <a:pPr lvl="1"/>
            <a:r>
              <a:rPr lang="fr-FR" sz="2000" dirty="0" smtClean="0">
                <a:solidFill>
                  <a:srgbClr val="0033CC"/>
                </a:solidFill>
              </a:rPr>
              <a:t>b hadronique : </a:t>
            </a:r>
            <a:r>
              <a:rPr lang="fr-FR" sz="2000" dirty="0" smtClean="0"/>
              <a:t>jet le plus proche du W reconstruit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31</a:t>
            </a:fld>
            <a:endParaRPr lang="fr-FR"/>
          </a:p>
        </p:txBody>
      </p:sp>
      <p:grpSp>
        <p:nvGrpSpPr>
          <p:cNvPr id="7" name="Groupe 10"/>
          <p:cNvGrpSpPr>
            <a:grpSpLocks/>
          </p:cNvGrpSpPr>
          <p:nvPr/>
        </p:nvGrpSpPr>
        <p:grpSpPr bwMode="auto">
          <a:xfrm>
            <a:off x="214313" y="2500333"/>
            <a:ext cx="4214812" cy="3786187"/>
            <a:chOff x="214282" y="2643182"/>
            <a:chExt cx="4214842" cy="3786213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214282" y="2714621"/>
              <a:ext cx="4214842" cy="3714774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Premier jeu de coupures</a:t>
              </a:r>
            </a:p>
          </p:txBody>
        </p:sp>
      </p:grp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4572000" y="2500333"/>
            <a:ext cx="4214813" cy="3786187"/>
            <a:chOff x="214282" y="2643182"/>
            <a:chExt cx="4214842" cy="3786213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14282" y="2714621"/>
              <a:ext cx="4214842" cy="3714774"/>
            </a:xfrm>
            <a:prstGeom prst="roundRect">
              <a:avLst>
                <a:gd name="adj" fmla="val 7801"/>
              </a:avLst>
            </a:prstGeom>
            <a:gradFill flip="none" rotWithShape="1">
              <a:gsLst>
                <a:gs pos="100000">
                  <a:schemeClr val="tx2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214282" y="2643182"/>
              <a:ext cx="4214842" cy="428628"/>
            </a:xfrm>
            <a:prstGeom prst="roundRect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Second jeu de coupures</a:t>
              </a:r>
            </a:p>
          </p:txBody>
        </p:sp>
      </p:grpSp>
      <p:pic>
        <p:nvPicPr>
          <p:cNvPr id="13" name="Image 5" descr="WEIGHTEDTopAndBackgroundCut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" y="2950271"/>
            <a:ext cx="4071938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4" descr="WEIGHTEDTopAndBackgroundCut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605" y="2957528"/>
            <a:ext cx="407160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 bwMode="auto">
          <a:xfrm>
            <a:off x="214282" y="5643584"/>
            <a:ext cx="3000396" cy="857250"/>
          </a:xfrm>
          <a:prstGeom prst="roundRect">
            <a:avLst>
              <a:gd name="adj" fmla="val 24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Pureté : </a:t>
            </a:r>
            <a:r>
              <a:rPr lang="fr-FR" sz="1400" dirty="0" smtClean="0"/>
              <a:t>59 % (</a:t>
            </a:r>
            <a:r>
              <a:rPr lang="fr-FR" sz="1400" dirty="0" err="1" smtClean="0"/>
              <a:t>bdf</a:t>
            </a:r>
            <a:r>
              <a:rPr lang="fr-FR" sz="1400" dirty="0" smtClean="0"/>
              <a:t> combi ×2)</a:t>
            </a:r>
            <a:endParaRPr lang="fr-F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Efficacité : </a:t>
            </a:r>
            <a:r>
              <a:rPr lang="fr-FR" sz="1400" dirty="0" smtClean="0"/>
              <a:t>0.42 % (Gain : ×1.42)</a:t>
            </a:r>
            <a:endParaRPr lang="fr-F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 smtClean="0"/>
              <a:t>M</a:t>
            </a:r>
            <a:r>
              <a:rPr lang="fr-FR" sz="1400" baseline="-25000" dirty="0" err="1" smtClean="0"/>
              <a:t>top</a:t>
            </a:r>
            <a:r>
              <a:rPr lang="fr-FR" sz="1400" dirty="0" smtClean="0"/>
              <a:t>=175.3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dirty="0">
                <a:sym typeface="Symbol"/>
              </a:rPr>
              <a:t>± </a:t>
            </a:r>
            <a:r>
              <a:rPr lang="fr-FR" sz="1400" dirty="0" smtClean="0">
                <a:sym typeface="Symbol"/>
              </a:rPr>
              <a:t>0.6 </a:t>
            </a:r>
            <a:r>
              <a:rPr lang="fr-FR" sz="1400" b="1" dirty="0">
                <a:sym typeface="Symbol"/>
              </a:rPr>
              <a:t>GeV/c²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ym typeface="Symbol"/>
              </a:rPr>
              <a:t>	</a:t>
            </a:r>
            <a:r>
              <a:rPr lang="fr-FR" sz="1400" dirty="0">
                <a:sym typeface="Symbol"/>
              </a:rPr>
              <a:t>   </a:t>
            </a:r>
            <a:r>
              <a:rPr lang="fr-FR" sz="1400" dirty="0" smtClean="0">
                <a:sym typeface="Symbol"/>
              </a:rPr>
              <a:t> stat</a:t>
            </a:r>
            <a:r>
              <a:rPr lang="fr-FR" sz="1400" dirty="0">
                <a:sym typeface="Symbol"/>
              </a:rPr>
              <a:t>.</a:t>
            </a:r>
            <a:endParaRPr lang="fr-FR" sz="1400" dirty="0"/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5857884" y="5643578"/>
            <a:ext cx="2928959" cy="857250"/>
          </a:xfrm>
          <a:prstGeom prst="roundRect">
            <a:avLst>
              <a:gd name="adj" fmla="val 24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Pureté : </a:t>
            </a:r>
            <a:r>
              <a:rPr lang="fr-FR" sz="1400" dirty="0" smtClean="0"/>
              <a:t>62 % (</a:t>
            </a:r>
            <a:r>
              <a:rPr lang="fr-FR" sz="1400" dirty="0" err="1" smtClean="0"/>
              <a:t>bdf</a:t>
            </a:r>
            <a:r>
              <a:rPr lang="fr-FR" sz="1400" dirty="0" smtClean="0"/>
              <a:t> combi ×2)</a:t>
            </a:r>
            <a:endParaRPr lang="fr-F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Efficacité : </a:t>
            </a:r>
            <a:r>
              <a:rPr lang="fr-FR" sz="1400" dirty="0" smtClean="0"/>
              <a:t>0.40 % (Gain : ×1.57)</a:t>
            </a:r>
            <a:endParaRPr lang="fr-F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 smtClean="0"/>
              <a:t>M</a:t>
            </a:r>
            <a:r>
              <a:rPr lang="fr-FR" sz="1400" baseline="-25000" dirty="0" err="1" smtClean="0"/>
              <a:t>top</a:t>
            </a:r>
            <a:r>
              <a:rPr lang="fr-FR" sz="1400" dirty="0" smtClean="0"/>
              <a:t>=174.8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dirty="0">
                <a:sym typeface="Symbol"/>
              </a:rPr>
              <a:t>± </a:t>
            </a:r>
            <a:r>
              <a:rPr lang="fr-FR" sz="1400" dirty="0" smtClean="0">
                <a:sym typeface="Symbol"/>
              </a:rPr>
              <a:t>0.5 </a:t>
            </a:r>
            <a:r>
              <a:rPr lang="fr-FR" sz="1400" b="1" dirty="0">
                <a:sym typeface="Symbol"/>
              </a:rPr>
              <a:t>GeV/c²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ym typeface="Symbol"/>
              </a:rPr>
              <a:t>	</a:t>
            </a:r>
            <a:r>
              <a:rPr lang="fr-FR" sz="1400" dirty="0">
                <a:sym typeface="Symbol"/>
              </a:rPr>
              <a:t>   </a:t>
            </a:r>
            <a:r>
              <a:rPr lang="fr-FR" sz="1400" dirty="0" smtClean="0">
                <a:sym typeface="Symbol"/>
              </a:rPr>
              <a:t> stat</a:t>
            </a:r>
            <a:r>
              <a:rPr lang="fr-FR" sz="1400" dirty="0">
                <a:sym typeface="Symbol"/>
              </a:rPr>
              <a:t>.</a:t>
            </a:r>
            <a:endParaRPr lang="fr-FR" sz="1400" dirty="0"/>
          </a:p>
        </p:txBody>
      </p:sp>
      <p:sp>
        <p:nvSpPr>
          <p:cNvPr id="20" name="Carré corné 19"/>
          <p:cNvSpPr/>
          <p:nvPr/>
        </p:nvSpPr>
        <p:spPr>
          <a:xfrm>
            <a:off x="6572264" y="857232"/>
            <a:ext cx="714380" cy="857256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Lepton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Carré corné 20"/>
          <p:cNvSpPr/>
          <p:nvPr/>
        </p:nvSpPr>
        <p:spPr>
          <a:xfrm>
            <a:off x="7429520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jets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j2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j3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rgbClr val="FF0000"/>
                </a:solidFill>
              </a:rPr>
              <a:t>j4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2" name="Carré corné 21"/>
          <p:cNvSpPr/>
          <p:nvPr/>
        </p:nvSpPr>
        <p:spPr>
          <a:xfrm>
            <a:off x="8286776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Jets b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b1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strike="sngStrike" dirty="0" smtClean="0">
                <a:solidFill>
                  <a:schemeClr val="tx1"/>
                </a:solidFill>
              </a:rPr>
              <a:t>b2</a:t>
            </a:r>
            <a:endParaRPr lang="fr-FR" sz="1200" strike="sngStrike" dirty="0">
              <a:solidFill>
                <a:schemeClr val="tx1"/>
              </a:solidFill>
            </a:endParaRPr>
          </a:p>
        </p:txBody>
      </p:sp>
      <p:cxnSp>
        <p:nvCxnSpPr>
          <p:cNvPr id="23" name="Connecteur en arc 22"/>
          <p:cNvCxnSpPr/>
          <p:nvPr/>
        </p:nvCxnSpPr>
        <p:spPr>
          <a:xfrm rot="10800000" flipV="1">
            <a:off x="7715272" y="1357298"/>
            <a:ext cx="714380" cy="35719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643570" y="4143380"/>
            <a:ext cx="2643206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dirty="0" smtClean="0"/>
              <a:t>Référentiel des 3 jets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Reconstruction des événements sans b-</a:t>
            </a:r>
            <a:r>
              <a:rPr lang="fr-FR" sz="3600" dirty="0" err="1" smtClean="0"/>
              <a:t>tagging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378621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Difficulté accrue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Plus grande combinatoire possible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Risque accru de se tromper 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Reconstruction du Top hadronique : </a:t>
            </a:r>
            <a:r>
              <a:rPr lang="fr-FR" sz="2400" dirty="0" smtClean="0">
                <a:solidFill>
                  <a:srgbClr val="FF0000"/>
                </a:solidFill>
              </a:rPr>
              <a:t>critère purement géométrique (pour s’affranchir d’une mauvaise calibration)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3 jets les plus proches choisis pour former le Top</a:t>
            </a:r>
          </a:p>
          <a:p>
            <a:pPr lvl="1"/>
            <a:r>
              <a:rPr lang="fr-FR" dirty="0" smtClean="0"/>
              <a:t>Le jet de plus faible énergie dans le référentiel des 3 jets choisis vient du W (vrai à 98 %)</a:t>
            </a:r>
          </a:p>
          <a:p>
            <a:pPr lvl="1"/>
            <a:r>
              <a:rPr lang="fr-FR" dirty="0" smtClean="0"/>
              <a:t>Le jet le plus proche de ce jet est choisi comme second jet du W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rot="10800000">
            <a:off x="2214546" y="4903172"/>
            <a:ext cx="1785950" cy="9286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 flipV="1">
            <a:off x="2071670" y="5831866"/>
            <a:ext cx="1928826" cy="2143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2071670" y="5403238"/>
            <a:ext cx="1928826" cy="4286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3714744" y="5117486"/>
            <a:ext cx="1000132" cy="4286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 rot="514593">
            <a:off x="1863417" y="4677193"/>
            <a:ext cx="571504" cy="1586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143768" y="5715016"/>
            <a:ext cx="857256" cy="4286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6822297" y="5965049"/>
            <a:ext cx="571504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6200000" flipV="1">
            <a:off x="6250793" y="4822041"/>
            <a:ext cx="1000132" cy="7858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786446" y="5715016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</a:rPr>
              <a:t>Vient du W</a:t>
            </a:r>
            <a:endParaRPr lang="fr-FR" b="1" dirty="0">
              <a:solidFill>
                <a:srgbClr val="0033CC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 rot="5120041">
            <a:off x="7242585" y="5610610"/>
            <a:ext cx="568496" cy="1141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8138597" y="5857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Had</a:t>
            </a:r>
            <a:r>
              <a:rPr lang="fr-FR" b="1" dirty="0" smtClean="0">
                <a:solidFill>
                  <a:srgbClr val="FF0000"/>
                </a:solidFill>
              </a:rPr>
              <a:t> W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Carré corné 20"/>
          <p:cNvSpPr/>
          <p:nvPr/>
        </p:nvSpPr>
        <p:spPr>
          <a:xfrm>
            <a:off x="6357950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Lepton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l2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Carré corné 21"/>
          <p:cNvSpPr/>
          <p:nvPr/>
        </p:nvSpPr>
        <p:spPr>
          <a:xfrm>
            <a:off x="7215206" y="857232"/>
            <a:ext cx="714380" cy="1214446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jets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j2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j3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FF0000"/>
                </a:solidFill>
              </a:rPr>
              <a:t> j4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FF0000"/>
                </a:solidFill>
              </a:rPr>
              <a:t> j5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Carré corné 22"/>
          <p:cNvSpPr/>
          <p:nvPr/>
        </p:nvSpPr>
        <p:spPr>
          <a:xfrm>
            <a:off x="8072462" y="857232"/>
            <a:ext cx="714380" cy="100013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Jets b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strike="sngStrike" dirty="0" smtClean="0">
                <a:solidFill>
                  <a:schemeClr val="tx1"/>
                </a:solidFill>
              </a:rPr>
              <a:t>b1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strike="sngStrike" dirty="0" smtClean="0">
                <a:solidFill>
                  <a:schemeClr val="tx1"/>
                </a:solidFill>
              </a:rPr>
              <a:t>b2</a:t>
            </a:r>
            <a:endParaRPr lang="fr-FR" sz="1200" strike="sngStrike" dirty="0">
              <a:solidFill>
                <a:schemeClr val="tx1"/>
              </a:solidFill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7500958" y="1142984"/>
            <a:ext cx="714380" cy="57150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/>
          <p:nvPr/>
        </p:nvCxnSpPr>
        <p:spPr>
          <a:xfrm rot="10800000" flipV="1">
            <a:off x="7500958" y="1357298"/>
            <a:ext cx="714380" cy="57150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Reconstruction des événements sans b-</a:t>
            </a:r>
            <a:r>
              <a:rPr lang="fr-FR" sz="3600" dirty="0" err="1" smtClean="0"/>
              <a:t>tagging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Spectre de masse invariante 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jjb</a:t>
            </a:r>
            <a:r>
              <a:rPr lang="fr-FR" dirty="0" smtClean="0">
                <a:solidFill>
                  <a:srgbClr val="0033CC"/>
                </a:solidFill>
              </a:rPr>
              <a:t>-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</a:t>
            </a:r>
            <a:r>
              <a:rPr lang="fr-FR" dirty="0" smtClean="0">
                <a:solidFill>
                  <a:srgbClr val="0033CC"/>
                </a:solidFill>
              </a:rPr>
              <a:t>+</a:t>
            </a:r>
            <a:r>
              <a:rPr lang="fr-FR" dirty="0" err="1" smtClean="0">
                <a:solidFill>
                  <a:srgbClr val="0033CC"/>
                </a:solidFill>
              </a:rPr>
              <a:t>M</a:t>
            </a:r>
            <a:r>
              <a:rPr lang="fr-FR" baseline="-25000" dirty="0" err="1" smtClean="0">
                <a:solidFill>
                  <a:srgbClr val="0033CC"/>
                </a:solidFill>
              </a:rPr>
              <a:t>jj</a:t>
            </a:r>
            <a:r>
              <a:rPr lang="fr-FR" baseline="30000" dirty="0" err="1" smtClean="0">
                <a:solidFill>
                  <a:srgbClr val="0033CC"/>
                </a:solidFill>
              </a:rPr>
              <a:t>pic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214282" y="1571612"/>
            <a:ext cx="4214843" cy="4143404"/>
            <a:chOff x="214282" y="2571744"/>
            <a:chExt cx="4214843" cy="4143404"/>
          </a:xfrm>
        </p:grpSpPr>
        <p:grpSp>
          <p:nvGrpSpPr>
            <p:cNvPr id="7" name="Groupe 10"/>
            <p:cNvGrpSpPr>
              <a:grpSpLocks/>
            </p:cNvGrpSpPr>
            <p:nvPr/>
          </p:nvGrpSpPr>
          <p:grpSpPr bwMode="auto">
            <a:xfrm>
              <a:off x="214313" y="2571744"/>
              <a:ext cx="4214812" cy="3857651"/>
              <a:chOff x="214282" y="2643182"/>
              <a:chExt cx="4214842" cy="3586938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214282" y="2714621"/>
                <a:ext cx="4214842" cy="3515499"/>
              </a:xfrm>
              <a:prstGeom prst="roundRect">
                <a:avLst>
                  <a:gd name="adj" fmla="val 7801"/>
                </a:avLst>
              </a:prstGeom>
              <a:gradFill flip="none" rotWithShape="1">
                <a:gsLst>
                  <a:gs pos="100000">
                    <a:schemeClr val="tx2">
                      <a:lumMod val="40000"/>
                      <a:lumOff val="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214282" y="2643182"/>
                <a:ext cx="4214842" cy="428628"/>
              </a:xfrm>
              <a:prstGeom prst="roundRect">
                <a:avLst/>
              </a:prstGeom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Premier jeu de coupures</a:t>
                </a:r>
              </a:p>
            </p:txBody>
          </p:sp>
        </p:grpSp>
        <p:pic>
          <p:nvPicPr>
            <p:cNvPr id="13" name="Image 5" descr="WEIGHTEDTopAndBackgroundCut12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85750" y="3048674"/>
              <a:ext cx="4071938" cy="275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à coins arrondis 14"/>
            <p:cNvSpPr/>
            <p:nvPr/>
          </p:nvSpPr>
          <p:spPr bwMode="auto">
            <a:xfrm>
              <a:off x="214282" y="5857898"/>
              <a:ext cx="2643187" cy="857250"/>
            </a:xfrm>
            <a:prstGeom prst="roundRect">
              <a:avLst>
                <a:gd name="adj" fmla="val 245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Pureté : </a:t>
              </a:r>
              <a:r>
                <a:rPr lang="fr-FR" sz="1400" dirty="0" smtClean="0"/>
                <a:t>53 %</a:t>
              </a:r>
              <a:endParaRPr lang="fr-FR" sz="14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Efficacité : </a:t>
              </a:r>
              <a:r>
                <a:rPr lang="fr-FR" sz="1400" dirty="0" smtClean="0"/>
                <a:t>1.6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=175</a:t>
              </a:r>
              <a:r>
                <a:rPr lang="fr-FR" sz="1400" dirty="0" smtClean="0">
                  <a:sym typeface="Symbol"/>
                </a:rPr>
                <a:t> </a:t>
              </a:r>
              <a:r>
                <a:rPr lang="fr-FR" sz="1400" dirty="0">
                  <a:sym typeface="Symbol"/>
                </a:rPr>
                <a:t>± </a:t>
              </a:r>
              <a:r>
                <a:rPr lang="fr-FR" sz="1400" dirty="0" smtClean="0">
                  <a:sym typeface="Symbol"/>
                </a:rPr>
                <a:t>0.4 </a:t>
              </a:r>
              <a:r>
                <a:rPr lang="fr-FR" sz="1400" b="1" dirty="0">
                  <a:sym typeface="Symbol"/>
                </a:rPr>
                <a:t>GeV/c²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ym typeface="Symbol"/>
                </a:rPr>
                <a:t>	</a:t>
              </a:r>
              <a:r>
                <a:rPr lang="fr-FR" sz="1400" dirty="0">
                  <a:sym typeface="Symbol"/>
                </a:rPr>
                <a:t>   </a:t>
              </a:r>
              <a:r>
                <a:rPr lang="fr-FR" sz="1400" dirty="0" smtClean="0">
                  <a:sym typeface="Symbol"/>
                </a:rPr>
                <a:t> stat</a:t>
              </a:r>
              <a:r>
                <a:rPr lang="fr-FR" sz="1400" dirty="0">
                  <a:sym typeface="Symbol"/>
                </a:rPr>
                <a:t>.</a:t>
              </a:r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572000" y="1571612"/>
            <a:ext cx="4214823" cy="4143398"/>
            <a:chOff x="4572000" y="2571744"/>
            <a:chExt cx="4214823" cy="4143398"/>
          </a:xfrm>
        </p:grpSpPr>
        <p:grpSp>
          <p:nvGrpSpPr>
            <p:cNvPr id="10" name="Groupe 9"/>
            <p:cNvGrpSpPr>
              <a:grpSpLocks/>
            </p:cNvGrpSpPr>
            <p:nvPr/>
          </p:nvGrpSpPr>
          <p:grpSpPr bwMode="auto">
            <a:xfrm>
              <a:off x="4572000" y="2571744"/>
              <a:ext cx="4214813" cy="3857652"/>
              <a:chOff x="214282" y="2643182"/>
              <a:chExt cx="4214842" cy="3786213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214282" y="2714621"/>
                <a:ext cx="4214842" cy="3714774"/>
              </a:xfrm>
              <a:prstGeom prst="roundRect">
                <a:avLst>
                  <a:gd name="adj" fmla="val 7801"/>
                </a:avLst>
              </a:prstGeom>
              <a:gradFill flip="none" rotWithShape="1">
                <a:gsLst>
                  <a:gs pos="100000">
                    <a:schemeClr val="tx2">
                      <a:lumMod val="40000"/>
                      <a:lumOff val="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214282" y="2643182"/>
                <a:ext cx="4214842" cy="428628"/>
              </a:xfrm>
              <a:prstGeom prst="roundRect">
                <a:avLst/>
              </a:prstGeom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Second jeu de coupures</a:t>
                </a:r>
              </a:p>
            </p:txBody>
          </p:sp>
        </p:grpSp>
        <p:pic>
          <p:nvPicPr>
            <p:cNvPr id="14" name="Image 4" descr="WEIGHTEDTopAndBackgroundCut2345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643605" y="3055931"/>
              <a:ext cx="4071603" cy="275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à coins arrondis 15"/>
            <p:cNvSpPr/>
            <p:nvPr/>
          </p:nvSpPr>
          <p:spPr bwMode="auto">
            <a:xfrm>
              <a:off x="6143636" y="5857892"/>
              <a:ext cx="2643187" cy="857250"/>
            </a:xfrm>
            <a:prstGeom prst="roundRect">
              <a:avLst>
                <a:gd name="adj" fmla="val 245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Pureté : </a:t>
              </a:r>
              <a:r>
                <a:rPr lang="fr-FR" sz="1400" dirty="0" smtClean="0"/>
                <a:t>54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/>
                <a:t>Efficacité : </a:t>
              </a:r>
              <a:r>
                <a:rPr lang="fr-FR" sz="1400" dirty="0" smtClean="0"/>
                <a:t>1.5 </a:t>
              </a:r>
              <a:r>
                <a:rPr lang="fr-FR" sz="1400" dirty="0"/>
                <a:t>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 smtClean="0"/>
                <a:t>M</a:t>
              </a:r>
              <a:r>
                <a:rPr lang="fr-FR" sz="1400" baseline="-25000" dirty="0" err="1" smtClean="0"/>
                <a:t>top</a:t>
              </a:r>
              <a:r>
                <a:rPr lang="fr-FR" sz="1400" dirty="0" smtClean="0"/>
                <a:t>=176.2</a:t>
              </a:r>
              <a:r>
                <a:rPr lang="fr-FR" sz="1400" dirty="0" smtClean="0">
                  <a:sym typeface="Symbol"/>
                </a:rPr>
                <a:t> </a:t>
              </a:r>
              <a:r>
                <a:rPr lang="fr-FR" sz="1400" dirty="0">
                  <a:sym typeface="Symbol"/>
                </a:rPr>
                <a:t>± </a:t>
              </a:r>
              <a:r>
                <a:rPr lang="fr-FR" sz="1400" dirty="0" smtClean="0">
                  <a:sym typeface="Symbol"/>
                </a:rPr>
                <a:t>0.2 </a:t>
              </a:r>
              <a:r>
                <a:rPr lang="fr-FR" sz="1400" b="1" dirty="0">
                  <a:sym typeface="Symbol"/>
                </a:rPr>
                <a:t>GeV/c²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ym typeface="Symbol"/>
                </a:rPr>
                <a:t>	</a:t>
              </a:r>
              <a:r>
                <a:rPr lang="fr-FR" sz="1400" dirty="0">
                  <a:sym typeface="Symbol"/>
                </a:rPr>
                <a:t>    </a:t>
              </a:r>
              <a:r>
                <a:rPr lang="fr-FR" sz="1400" dirty="0" smtClean="0">
                  <a:sym typeface="Symbol"/>
                </a:rPr>
                <a:t>stat</a:t>
              </a:r>
              <a:r>
                <a:rPr lang="fr-FR" sz="1400" dirty="0">
                  <a:sym typeface="Symbol"/>
                </a:rPr>
                <a:t>.</a:t>
              </a:r>
              <a:endParaRPr lang="fr-FR" sz="1400" dirty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6072198" y="5214950"/>
            <a:ext cx="235745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57686" y="585789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 cause du bruit de fond plus important présent sous le pic, </a:t>
            </a:r>
            <a:r>
              <a:rPr lang="fr-FR" b="1" dirty="0" err="1" smtClean="0">
                <a:solidFill>
                  <a:srgbClr val="FF0000"/>
                </a:solidFill>
              </a:rPr>
              <a:t>M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Top</a:t>
            </a:r>
            <a:r>
              <a:rPr lang="fr-FR" b="1" dirty="0" smtClean="0">
                <a:solidFill>
                  <a:srgbClr val="FF0000"/>
                </a:solidFill>
              </a:rPr>
              <a:t> biaisé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remède en cours d’étude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2" name="Forme 21"/>
          <p:cNvCxnSpPr>
            <a:stCxn id="19" idx="2"/>
          </p:cNvCxnSpPr>
          <p:nvPr/>
        </p:nvCxnSpPr>
        <p:spPr>
          <a:xfrm rot="10800000" flipV="1">
            <a:off x="5715008" y="5393545"/>
            <a:ext cx="357190" cy="464346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Incertitude systématiques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1142976" y="1571612"/>
          <a:ext cx="678654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8896"/>
                <a:gridCol w="1714512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systématiques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Analyse 1 jet 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Analyse sans jet b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Étalonnage jets légers (1 %)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0.3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0.4 GeV  </a:t>
                      </a:r>
                      <a:r>
                        <a:rPr lang="fr-FR" sz="1600" dirty="0" smtClean="0"/>
                        <a:t>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Etalonnage jets b (1 %)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0.7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0.7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ISR/FSR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0.4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0.4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Fragmentation quarks</a:t>
                      </a:r>
                      <a:r>
                        <a:rPr lang="fr-FR" sz="1600" baseline="0" dirty="0" smtClean="0"/>
                        <a:t> 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&lt;0.1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&lt;0.1 GeV  (</a:t>
                      </a:r>
                      <a:r>
                        <a:rPr lang="fr-FR" sz="1600" dirty="0" smtClean="0">
                          <a:sym typeface="Symbol"/>
                        </a:rPr>
                        <a:t>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Bruit de fond</a:t>
                      </a:r>
                      <a:endParaRPr lang="fr-F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&lt; 1 GeV  (</a:t>
                      </a:r>
                      <a:r>
                        <a:rPr lang="fr-FR" sz="1600" dirty="0" smtClean="0">
                          <a:latin typeface="+mn-lt"/>
                          <a:cs typeface="Arial"/>
                          <a:sym typeface="Wingdings"/>
                        </a:rPr>
                        <a:t>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 GeV  (</a:t>
                      </a:r>
                      <a:r>
                        <a:rPr lang="fr-FR" sz="1600" dirty="0" smtClean="0">
                          <a:latin typeface="+mn-lt"/>
                          <a:cs typeface="Arial"/>
                          <a:sym typeface="Wingdings"/>
                        </a:rPr>
                        <a:t></a:t>
                      </a:r>
                      <a:r>
                        <a:rPr lang="fr-FR" sz="1600" dirty="0" smtClean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sz="1600" b="1" dirty="0" err="1" smtClean="0"/>
                        <a:t>M</a:t>
                      </a:r>
                      <a:r>
                        <a:rPr lang="fr-FR" sz="1600" b="1" baseline="-25000" dirty="0" err="1" smtClean="0"/>
                        <a:t>Top</a:t>
                      </a:r>
                      <a:endParaRPr lang="fr-FR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1.3 GeV</a:t>
                      </a:r>
                      <a:endParaRPr lang="fr-F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1.4 GeV</a:t>
                      </a:r>
                      <a:endParaRPr lang="fr-F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928662" y="4857760"/>
            <a:ext cx="735811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Avec 1 fb</a:t>
            </a:r>
            <a:r>
              <a:rPr lang="fr-FR" baseline="30000" dirty="0" smtClean="0"/>
              <a:t>-1</a:t>
            </a:r>
            <a:r>
              <a:rPr lang="fr-FR" dirty="0" smtClean="0"/>
              <a:t> de données, </a:t>
            </a:r>
          </a:p>
          <a:p>
            <a:pPr algn="ctr"/>
            <a:r>
              <a:rPr lang="fr-FR" dirty="0" err="1" smtClean="0"/>
              <a:t>M</a:t>
            </a:r>
            <a:r>
              <a:rPr lang="fr-FR" baseline="-25000" dirty="0" err="1" smtClean="0"/>
              <a:t>Top</a:t>
            </a:r>
            <a:r>
              <a:rPr lang="fr-FR" dirty="0" smtClean="0"/>
              <a:t> = XXX </a:t>
            </a:r>
            <a:r>
              <a:rPr lang="fr-FR" dirty="0" smtClean="0">
                <a:sym typeface="Symbol"/>
              </a:rPr>
              <a:t> 0.3  1.4 GeV</a:t>
            </a:r>
          </a:p>
          <a:p>
            <a:pPr algn="ctr"/>
            <a:r>
              <a:rPr lang="fr-FR" dirty="0" smtClean="0">
                <a:sym typeface="Symbol"/>
              </a:rPr>
              <a:t>	   stat   </a:t>
            </a:r>
            <a:r>
              <a:rPr lang="fr-FR" dirty="0" err="1" smtClean="0">
                <a:sym typeface="Symbol"/>
              </a:rPr>
              <a:t>syst</a:t>
            </a:r>
            <a:r>
              <a:rPr lang="fr-FR" dirty="0" smtClean="0">
                <a:sym typeface="Symbol"/>
              </a:rPr>
              <a:t>.</a:t>
            </a:r>
          </a:p>
          <a:p>
            <a:pPr algn="ctr"/>
            <a:r>
              <a:rPr lang="fr-FR" dirty="0" smtClean="0">
                <a:sym typeface="Symbol"/>
              </a:rPr>
              <a:t>Soit 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Top</a:t>
            </a:r>
            <a:r>
              <a:rPr lang="fr-FR" dirty="0" smtClean="0"/>
              <a:t> = XXX </a:t>
            </a:r>
            <a:r>
              <a:rPr lang="fr-FR" dirty="0" smtClean="0">
                <a:sym typeface="Symbol"/>
              </a:rPr>
              <a:t> </a:t>
            </a:r>
            <a:r>
              <a:rPr lang="fr-FR" dirty="0" smtClean="0">
                <a:solidFill>
                  <a:schemeClr val="tx1"/>
                </a:solidFill>
                <a:sym typeface="Symbol"/>
              </a:rPr>
              <a:t>1.5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GeV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Mesure précise de la masse du quark Top avec une précision ~ 1 GeV est réalisable</a:t>
            </a:r>
          </a:p>
          <a:p>
            <a:pPr lvl="1"/>
            <a:r>
              <a:rPr lang="fr-FR" dirty="0" smtClean="0"/>
              <a:t>Plusieurs méthodes de reconstruction étudiées, présente ici la plus indépendante de JES</a:t>
            </a:r>
          </a:p>
          <a:p>
            <a:pPr lvl="1"/>
            <a:r>
              <a:rPr lang="fr-FR" dirty="0" smtClean="0"/>
              <a:t>Systématiques sous contrôle</a:t>
            </a:r>
          </a:p>
          <a:p>
            <a:pPr lvl="1"/>
            <a:r>
              <a:rPr lang="fr-FR" dirty="0" smtClean="0"/>
              <a:t>Développements en cours </a:t>
            </a:r>
            <a:r>
              <a:rPr lang="fr-FR" sz="2400" dirty="0" smtClean="0"/>
              <a:t>(calibration, </a:t>
            </a:r>
            <a:r>
              <a:rPr lang="fr-FR" sz="2400" dirty="0" err="1" smtClean="0"/>
              <a:t>event</a:t>
            </a:r>
            <a:r>
              <a:rPr lang="fr-FR" sz="2400" dirty="0" smtClean="0"/>
              <a:t> </a:t>
            </a:r>
            <a:r>
              <a:rPr lang="fr-FR" sz="2400" dirty="0" err="1" smtClean="0"/>
              <a:t>mixing</a:t>
            </a:r>
            <a:r>
              <a:rPr lang="fr-FR" sz="2400" dirty="0" smtClean="0"/>
              <a:t>,…)</a:t>
            </a:r>
            <a:endParaRPr lang="fr-FR" dirty="0" smtClean="0"/>
          </a:p>
          <a:p>
            <a:r>
              <a:rPr lang="fr-FR" dirty="0" smtClean="0">
                <a:solidFill>
                  <a:srgbClr val="0033CC"/>
                </a:solidFill>
              </a:rPr>
              <a:t>Au démarrage, les conditions ne seront peut-être pas optimale (b-</a:t>
            </a:r>
            <a:r>
              <a:rPr lang="fr-FR" dirty="0" err="1" smtClean="0">
                <a:solidFill>
                  <a:srgbClr val="0033CC"/>
                </a:solidFill>
              </a:rPr>
              <a:t>tagging</a:t>
            </a:r>
            <a:r>
              <a:rPr lang="fr-FR" dirty="0" smtClean="0">
                <a:solidFill>
                  <a:srgbClr val="0033CC"/>
                </a:solidFill>
              </a:rPr>
              <a:t>)</a:t>
            </a:r>
          </a:p>
          <a:p>
            <a:pPr lvl="1"/>
            <a:r>
              <a:rPr lang="fr-FR" dirty="0" smtClean="0"/>
              <a:t>Reconstruction du Top basée sur des considérations géométriques</a:t>
            </a:r>
          </a:p>
          <a:p>
            <a:pPr lvl="1"/>
            <a:r>
              <a:rPr lang="fr-FR" dirty="0" smtClean="0"/>
              <a:t>Recours au MC à réduire autant que possible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638429"/>
            <a:ext cx="7772400" cy="1362075"/>
          </a:xfrm>
        </p:spPr>
        <p:txBody>
          <a:bodyPr anchor="ctr"/>
          <a:lstStyle/>
          <a:p>
            <a:pPr algn="ctr"/>
            <a:r>
              <a:rPr lang="fr-FR" dirty="0" smtClean="0"/>
              <a:t>BACK UP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LHC et le détecteur ATLAS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1071563"/>
            <a:ext cx="4786313" cy="3071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LHC </a:t>
            </a:r>
            <a:r>
              <a:rPr lang="fr-FR" sz="2400" dirty="0" smtClean="0"/>
              <a:t>(CERN, Genève)</a:t>
            </a:r>
            <a:r>
              <a:rPr lang="fr-FR" dirty="0" smtClean="0"/>
              <a:t>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Collisionneur hadronique proton-proton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Démarrage prévu : printemps 2008</a:t>
            </a:r>
            <a:endParaRPr lang="fr-FR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23557" name="Image 4" descr="LHC-vue-prof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071563"/>
            <a:ext cx="37846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DCACF-8DF5-4396-84BC-4AD6D4EEACD2}" type="slidenum">
              <a:rPr lang="fr-FR"/>
              <a:pPr>
                <a:defRPr/>
              </a:pPr>
              <a:t>37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2844" y="2643182"/>
          <a:ext cx="4786346" cy="223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330"/>
                <a:gridCol w="22860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Luminosité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r>
                        <a:rPr lang="fr-FR" baseline="30000" dirty="0" smtClean="0"/>
                        <a:t>34</a:t>
                      </a:r>
                      <a:r>
                        <a:rPr lang="fr-FR" dirty="0" smtClean="0"/>
                        <a:t> cm</a:t>
                      </a:r>
                      <a:r>
                        <a:rPr lang="fr-FR" baseline="30000" dirty="0" smtClean="0"/>
                        <a:t>-2</a:t>
                      </a:r>
                      <a:r>
                        <a:rPr lang="fr-FR" dirty="0" smtClean="0"/>
                        <a:t>s</a:t>
                      </a:r>
                      <a:r>
                        <a:rPr lang="fr-FR" baseline="30000" dirty="0" smtClean="0"/>
                        <a:t>-1 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fr-FR" sz="1400" baseline="0" dirty="0" smtClean="0"/>
                        <a:t>0-100× TV)</a:t>
                      </a:r>
                      <a:endParaRPr lang="fr-FR" sz="1400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smtClean="0"/>
                        <a:t>t entre collisions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25 ns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Energie centre de masse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14 TeV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10× </a:t>
                      </a:r>
                      <a:r>
                        <a:rPr kumimoji="0" lang="fr-F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Tevatron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&lt;n&gt;</a:t>
                      </a:r>
                      <a:r>
                        <a:rPr lang="fr-FR" baseline="-25000" dirty="0" smtClean="0"/>
                        <a:t>interactions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/ croisement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 (2.3)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142875" y="4357688"/>
            <a:ext cx="8786813" cy="2071687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200" dirty="0">
                <a:latin typeface="+mn-lt"/>
              </a:rPr>
              <a:t>Contraintes sur physique et détecteurs: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latin typeface="+mn-lt"/>
              </a:rPr>
              <a:t> protons = particules composites </a:t>
            </a:r>
            <a:r>
              <a:rPr lang="fr-FR" sz="2000" dirty="0" smtClean="0">
                <a:latin typeface="+mn-lt"/>
              </a:rPr>
              <a:t>(partons </a:t>
            </a:r>
            <a:r>
              <a:rPr lang="fr-FR" sz="2000" dirty="0">
                <a:latin typeface="+mn-lt"/>
              </a:rPr>
              <a:t>de valence &amp; </a:t>
            </a:r>
            <a:r>
              <a:rPr lang="fr-FR" sz="2000" dirty="0" smtClean="0">
                <a:latin typeface="+mn-lt"/>
              </a:rPr>
              <a:t>mer)</a:t>
            </a:r>
            <a:endParaRPr lang="fr-FR" sz="2000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sym typeface="Symbol"/>
              </a:rPr>
              <a:t> </a:t>
            </a:r>
            <a:r>
              <a:rPr lang="fr-FR" sz="2000" dirty="0">
                <a:latin typeface="+mn-lt"/>
                <a:sym typeface="Wingdings" pitchFamily="2" charset="2"/>
              </a:rPr>
              <a:t>Energie totale de la collision inconnue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sym typeface="Symbol"/>
              </a:rPr>
              <a:t> </a:t>
            </a:r>
            <a:r>
              <a:rPr lang="fr-FR" sz="2000" dirty="0">
                <a:latin typeface="+mn-lt"/>
                <a:sym typeface="Wingdings" pitchFamily="2" charset="2"/>
              </a:rPr>
              <a:t>Fortes radiations : contraintes sur détecteur</a:t>
            </a:r>
          </a:p>
          <a:p>
            <a:pPr marL="63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latin typeface="+mn-lt"/>
                <a:sym typeface="Wingdings" pitchFamily="2" charset="2"/>
              </a:rPr>
              <a:t> Fréquence des collisions </a:t>
            </a:r>
          </a:p>
          <a:p>
            <a:pPr marL="46355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sym typeface="Symbol"/>
              </a:rPr>
              <a:t> détecteur et électronique de lecture rapide (risque d’empilement d’événements consécutifs)</a:t>
            </a:r>
            <a:endParaRPr lang="fr-FR" sz="2000" dirty="0">
              <a:latin typeface="+mn-lt"/>
              <a:sym typeface="Wingdings" pitchFamily="2" charset="2"/>
            </a:endParaRPr>
          </a:p>
          <a:p>
            <a:pPr marL="463550"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sym typeface="Wingdings" pitchFamily="2" charset="2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LHC et le détecteur ATLAS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F3297-7C4F-4220-9D93-A1862053C68A}" type="slidenum">
              <a:rPr lang="fr-FR"/>
              <a:pPr>
                <a:defRPr/>
              </a:pPr>
              <a:t>38</a:t>
            </a:fld>
            <a:endParaRPr lang="fr-FR" dirty="0"/>
          </a:p>
        </p:txBody>
      </p:sp>
      <p:pic>
        <p:nvPicPr>
          <p:cNvPr id="25606" name="Image 7" descr="ATLAS_Silver_Alpha_1024x7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7"/>
            <a:ext cx="7643037" cy="573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71420" y="5214950"/>
            <a:ext cx="2000250" cy="1285875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7500 tonnes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Diamètre : 25 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Longueur : 44 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164 laboratoires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1800 physiciens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>
              <a:latin typeface="+mn-lt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42844" y="1142984"/>
            <a:ext cx="2928957" cy="1214446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Détecteur interne de traces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Reconstruction des traces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mesure impulsion liée aux traces (champs B solénoïdal 2T)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vertex secondaires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Connecteur droit avec flèche 15"/>
          <p:cNvCxnSpPr>
            <a:stCxn id="10" idx="2"/>
          </p:cNvCxnSpPr>
          <p:nvPr/>
        </p:nvCxnSpPr>
        <p:spPr>
          <a:xfrm rot="16200000" flipH="1">
            <a:off x="2482438" y="1482315"/>
            <a:ext cx="1500200" cy="325043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35" idx="2"/>
          </p:cNvCxnSpPr>
          <p:nvPr/>
        </p:nvCxnSpPr>
        <p:spPr>
          <a:xfrm rot="16200000" flipH="1">
            <a:off x="4214809" y="2714621"/>
            <a:ext cx="150020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3357554" y="1071546"/>
            <a:ext cx="2857520" cy="1071570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Calorimètre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électromagnétique :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4236E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Mesure énergie e/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Technologie Pb/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LAr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Optimisé pour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→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ymbol" pitchFamily="18" charset="2"/>
                <a:cs typeface="Arial"/>
              </a:rPr>
              <a:t>gg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 bwMode="auto">
          <a:xfrm>
            <a:off x="6572232" y="1214422"/>
            <a:ext cx="2500362" cy="1071570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Calorimètre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hadronique :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4236E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Mesure énergie hadrons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Technologie Fe/Tuiles scintillante,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Pb/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LAr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Connecteur droit avec flèche 38"/>
          <p:cNvCxnSpPr>
            <a:stCxn id="38" idx="2"/>
          </p:cNvCxnSpPr>
          <p:nvPr/>
        </p:nvCxnSpPr>
        <p:spPr>
          <a:xfrm rot="5400000">
            <a:off x="5661421" y="1982390"/>
            <a:ext cx="1857390" cy="2464595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5776922" y="5510226"/>
            <a:ext cx="3152796" cy="990608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Chambres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4236E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muons :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4236E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Identification des muons (tubes à dérive)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Mesure impulsion muons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(aimant toroïdaux)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Connecteur droit avec flèche 42"/>
          <p:cNvCxnSpPr>
            <a:stCxn id="42" idx="0"/>
          </p:cNvCxnSpPr>
          <p:nvPr/>
        </p:nvCxnSpPr>
        <p:spPr>
          <a:xfrm rot="5400000" flipH="1" flipV="1">
            <a:off x="6565121" y="4717265"/>
            <a:ext cx="1581160" cy="4762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2" idx="0"/>
          </p:cNvCxnSpPr>
          <p:nvPr/>
        </p:nvCxnSpPr>
        <p:spPr>
          <a:xfrm rot="16200000" flipV="1">
            <a:off x="5564989" y="3721895"/>
            <a:ext cx="866780" cy="2709882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428596" y="4286256"/>
            <a:ext cx="1071570" cy="142876"/>
          </a:xfrm>
          <a:prstGeom prst="straightConnector1">
            <a:avLst/>
          </a:prstGeom>
          <a:ln w="63500">
            <a:solidFill>
              <a:srgbClr val="2A9D1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10800000" flipV="1">
            <a:off x="6715140" y="3500438"/>
            <a:ext cx="1500198" cy="142876"/>
          </a:xfrm>
          <a:prstGeom prst="straightConnector1">
            <a:avLst/>
          </a:prstGeom>
          <a:ln w="63500">
            <a:solidFill>
              <a:srgbClr val="2A9D1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LHC et le détecteur ATLAS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1071563"/>
            <a:ext cx="5643563" cy="25717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Le système de déclenchement : </a:t>
            </a:r>
          </a:p>
          <a:p>
            <a:pPr marL="7064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4236E2"/>
                </a:solidFill>
              </a:rPr>
              <a:t>Enregistrement des seules collisions intéressantes</a:t>
            </a:r>
          </a:p>
          <a:p>
            <a:pPr marL="1106488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2A9D1B"/>
                </a:solidFill>
              </a:rPr>
              <a:t>Filtrage des collisions inélastiques</a:t>
            </a:r>
          </a:p>
          <a:p>
            <a:pPr marL="7064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4236E2"/>
                </a:solidFill>
              </a:rPr>
              <a:t>Le filtrage</a:t>
            </a:r>
          </a:p>
          <a:p>
            <a:pPr marL="1106488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2A9D1B"/>
                </a:solidFill>
              </a:rPr>
              <a:t>S’appuie sur des signatures prédéfinies :</a:t>
            </a:r>
          </a:p>
          <a:p>
            <a:pPr marL="1506538"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Particules hautement énergétiques, leptons isolés, jets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13C39-6AA5-45F1-AE38-F68BDF0FA0DD}" type="slidenum">
              <a:rPr lang="fr-FR"/>
              <a:pPr>
                <a:defRPr/>
              </a:pPr>
              <a:t>39</a:t>
            </a:fld>
            <a:endParaRPr lang="fr-FR" dirty="0"/>
          </a:p>
        </p:txBody>
      </p:sp>
      <p:pic>
        <p:nvPicPr>
          <p:cNvPr id="27654" name="Image 7" descr="eve_gen_0101_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14813"/>
            <a:ext cx="3216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 10" descr="ts77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614863"/>
            <a:ext cx="952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droite rayée 11"/>
          <p:cNvSpPr/>
          <p:nvPr/>
        </p:nvSpPr>
        <p:spPr>
          <a:xfrm>
            <a:off x="3643313" y="5214938"/>
            <a:ext cx="1357312" cy="6429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7657" name="ZoneTexte 12"/>
          <p:cNvSpPr txBox="1">
            <a:spLocks noChangeArrowheads="1"/>
          </p:cNvSpPr>
          <p:nvPr/>
        </p:nvSpPr>
        <p:spPr bwMode="auto">
          <a:xfrm>
            <a:off x="1214438" y="6143625"/>
            <a:ext cx="1643062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latin typeface="Comic Sans MS" pitchFamily="66" charset="0"/>
              </a:rPr>
              <a:t>Collisions : </a:t>
            </a:r>
          </a:p>
          <a:p>
            <a:pPr algn="ctr"/>
            <a:r>
              <a:rPr lang="fr-FR" b="1">
                <a:latin typeface="Comic Sans MS" pitchFamily="66" charset="0"/>
              </a:rPr>
              <a:t>40 MHz</a:t>
            </a:r>
          </a:p>
        </p:txBody>
      </p:sp>
      <p:sp>
        <p:nvSpPr>
          <p:cNvPr id="27658" name="ZoneTexte 13"/>
          <p:cNvSpPr txBox="1">
            <a:spLocks noChangeArrowheads="1"/>
          </p:cNvSpPr>
          <p:nvPr/>
        </p:nvSpPr>
        <p:spPr bwMode="auto">
          <a:xfrm>
            <a:off x="6215074" y="5357813"/>
            <a:ext cx="28575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omic Sans MS" pitchFamily="66" charset="0"/>
              </a:rPr>
              <a:t>Enregistrement : </a:t>
            </a:r>
          </a:p>
          <a:p>
            <a:pPr algn="ctr"/>
            <a:r>
              <a:rPr lang="fr-FR" b="1" dirty="0">
                <a:latin typeface="Comic Sans MS" pitchFamily="66" charset="0"/>
                <a:sym typeface="Symbol" pitchFamily="18" charset="2"/>
              </a:rPr>
              <a:t></a:t>
            </a:r>
            <a:r>
              <a:rPr lang="fr-FR" b="1" dirty="0">
                <a:latin typeface="Comic Sans MS" pitchFamily="66" charset="0"/>
              </a:rPr>
              <a:t>100 Hz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plusieurs </a:t>
            </a:r>
            <a:r>
              <a:rPr lang="fr-FR" b="1" dirty="0">
                <a:latin typeface="Comic Sans MS" pitchFamily="66" charset="0"/>
              </a:rPr>
              <a:t>To par jour</a:t>
            </a:r>
          </a:p>
        </p:txBody>
      </p:sp>
      <p:pic>
        <p:nvPicPr>
          <p:cNvPr id="27659" name="Picture 2" descr="x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8713" y="1055688"/>
            <a:ext cx="28638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un tel intérêt pour le Top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600076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Possède une très grande masse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Seul fermion plus lourd que le W </a:t>
            </a:r>
          </a:p>
          <a:p>
            <a:pPr lvl="1">
              <a:buNone/>
            </a:pPr>
            <a:r>
              <a:rPr lang="fr-FR" dirty="0" smtClean="0"/>
              <a:t>	m</a:t>
            </a:r>
            <a:r>
              <a:rPr lang="fr-FR" baseline="-25000" dirty="0" smtClean="0"/>
              <a:t>t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 masse atome d’or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  <a:sym typeface="Symbol"/>
              </a:rPr>
              <a:t>Seul quark avec une masse naturelle </a:t>
            </a:r>
          </a:p>
          <a:p>
            <a:pPr lvl="1">
              <a:buNone/>
            </a:pPr>
            <a:r>
              <a:rPr lang="fr-FR" dirty="0" smtClean="0">
                <a:sym typeface="Symbol"/>
              </a:rPr>
              <a:t>	Couplage  de </a:t>
            </a:r>
            <a:r>
              <a:rPr lang="fr-FR" dirty="0" err="1" smtClean="0">
                <a:sym typeface="Symbol"/>
              </a:rPr>
              <a:t>Yukawa</a:t>
            </a:r>
            <a:r>
              <a:rPr lang="fr-FR" dirty="0" smtClean="0">
                <a:sym typeface="Symbol"/>
              </a:rPr>
              <a:t> </a:t>
            </a:r>
            <a:r>
              <a:rPr lang="fr-FR" baseline="-25000" dirty="0" smtClean="0">
                <a:sym typeface="Symbol"/>
              </a:rPr>
              <a:t>t</a:t>
            </a:r>
            <a:r>
              <a:rPr lang="fr-FR" dirty="0" smtClean="0">
                <a:sym typeface="Symbol"/>
              </a:rPr>
              <a:t> 1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  <a:sym typeface="Symbol"/>
              </a:rPr>
              <a:t>Interagit fortement avec le secteur de Higgs</a:t>
            </a: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>
              <a:sym typeface="Symbol"/>
            </a:endParaRPr>
          </a:p>
          <a:p>
            <a:r>
              <a:rPr lang="fr-FR" dirty="0" smtClean="0">
                <a:solidFill>
                  <a:srgbClr val="0033CC"/>
                </a:solidFill>
                <a:sym typeface="Symbol"/>
              </a:rPr>
              <a:t>Top est un bruit de fond important pour la Nouvelle Physique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  <a:sym typeface="Symbol"/>
              </a:rPr>
              <a:t>Doit être bien connu pour être soustrait</a:t>
            </a:r>
          </a:p>
          <a:p>
            <a:r>
              <a:rPr lang="fr-FR" dirty="0" smtClean="0">
                <a:solidFill>
                  <a:srgbClr val="0033CC"/>
                </a:solidFill>
                <a:sym typeface="Symbol"/>
              </a:rPr>
              <a:t>Durée de vie très courte</a:t>
            </a:r>
          </a:p>
          <a:p>
            <a:pPr>
              <a:buNone/>
            </a:pPr>
            <a:endParaRPr lang="fr-FR" dirty="0" smtClean="0">
              <a:solidFill>
                <a:srgbClr val="0033CC"/>
              </a:solidFill>
              <a:sym typeface="Symbol"/>
            </a:endParaRPr>
          </a:p>
          <a:p>
            <a:pPr lvl="1"/>
            <a:r>
              <a:rPr lang="fr-FR" dirty="0" smtClean="0">
                <a:solidFill>
                  <a:srgbClr val="00B050"/>
                </a:solidFill>
                <a:sym typeface="Symbol"/>
              </a:rPr>
              <a:t>Quark Top se désintègre avant hadronisation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00B050"/>
                </a:solidFill>
                <a:sym typeface="Symbol"/>
              </a:rPr>
              <a:t>Possibilité d’étudier un quark nu</a:t>
            </a:r>
          </a:p>
          <a:p>
            <a:r>
              <a:rPr lang="fr-FR" dirty="0" smtClean="0">
                <a:solidFill>
                  <a:srgbClr val="0033CC"/>
                </a:solidFill>
                <a:sym typeface="Symbol"/>
              </a:rPr>
              <a:t>Point de référence pour le LHC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  <a:sym typeface="Symbol"/>
              </a:rPr>
              <a:t>Outil pour estimer les performances d’ATLAS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2876" y="2714620"/>
            <a:ext cx="8858280" cy="121444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600" b="1" dirty="0" smtClean="0">
                <a:solidFill>
                  <a:srgbClr val="FF0000"/>
                </a:solidFill>
              </a:rPr>
              <a:t> Cela suggère que le Top puisse jouer un rôle spécifique dans le mécanisme de brisure de symétrie électrofaible</a:t>
            </a: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600" b="1" dirty="0" smtClean="0">
                <a:solidFill>
                  <a:srgbClr val="FF0000"/>
                </a:solidFill>
              </a:rPr>
              <a:t>Toute Nouvelle Physique en connexion avec EWSB pourrait se coupler préférentiellement au Top </a:t>
            </a:r>
            <a:r>
              <a:rPr lang="fr-FR" sz="1600" b="1" dirty="0" smtClean="0">
                <a:solidFill>
                  <a:srgbClr val="FF0000"/>
                </a:solidFill>
                <a:sym typeface="Symbol"/>
              </a:rPr>
              <a:t> Top est un laboratoire idéal pour rechercher la Nouvelle Physique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eqns008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89" y="4892688"/>
            <a:ext cx="7329487" cy="3937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417" y="857233"/>
            <a:ext cx="36057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eynman_ttbar_ljets_beamline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429256" y="857232"/>
            <a:ext cx="3544911" cy="23574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Comment reconstruire le tt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964854"/>
            <a:ext cx="5214938" cy="107155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fr-FR" sz="2400" dirty="0" smtClean="0"/>
              <a:t>Reconstruire le Top hadronique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dirty="0" smtClean="0"/>
              <a:t>choisir les deux jets légers du W sans erreur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dirty="0" smtClean="0"/>
              <a:t>choisir le b hadronique (</a:t>
            </a:r>
            <a:r>
              <a:rPr lang="fr-FR" sz="1800" dirty="0" smtClean="0">
                <a:solidFill>
                  <a:schemeClr val="accent1"/>
                </a:solidFill>
              </a:rPr>
              <a:t>lot 2 jets identifiés b</a:t>
            </a:r>
            <a:r>
              <a:rPr lang="fr-FR" sz="180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715F7-85EB-4BA5-87E4-A939A42F63F7}" type="slidenum">
              <a:rPr lang="fr-FR"/>
              <a:pPr>
                <a:defRPr/>
              </a:pPr>
              <a:t>40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75" y="2107845"/>
            <a:ext cx="5214938" cy="3143272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5100" b="1" dirty="0">
                <a:solidFill>
                  <a:srgbClr val="4236E2"/>
                </a:solidFill>
                <a:latin typeface="+mn-lt"/>
              </a:rPr>
              <a:t>Comment 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b="1" dirty="0">
                <a:latin typeface="+mn-lt"/>
              </a:rPr>
              <a:t>Choix de 3 jets parmi 4, 5, </a:t>
            </a:r>
            <a:r>
              <a:rPr lang="fr-FR" sz="3200" b="1" dirty="0" smtClean="0">
                <a:latin typeface="+mn-lt"/>
              </a:rPr>
              <a:t>6 :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>
                <a:solidFill>
                  <a:srgbClr val="FF0000"/>
                </a:solidFill>
                <a:latin typeface="+mn-lt"/>
              </a:rPr>
              <a:t>combinatoire </a:t>
            </a:r>
            <a:r>
              <a:rPr lang="fr-FR" sz="3200" dirty="0">
                <a:solidFill>
                  <a:srgbClr val="FF0000"/>
                </a:solidFill>
                <a:latin typeface="+mn-lt"/>
              </a:rPr>
              <a:t>importante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	(= la contribution principale au bruit de fond)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rgbClr val="4236E2"/>
                </a:solidFill>
                <a:latin typeface="+mn-lt"/>
              </a:rPr>
              <a:t>2 </a:t>
            </a:r>
            <a:r>
              <a:rPr lang="fr-FR" sz="3200" dirty="0" err="1" smtClean="0">
                <a:solidFill>
                  <a:srgbClr val="4236E2"/>
                </a:solidFill>
                <a:latin typeface="+mn-lt"/>
              </a:rPr>
              <a:t>gdes</a:t>
            </a:r>
            <a:r>
              <a:rPr lang="fr-FR" sz="3200" dirty="0" smtClean="0">
                <a:solidFill>
                  <a:srgbClr val="4236E2"/>
                </a:solidFill>
                <a:latin typeface="+mn-lt"/>
              </a:rPr>
              <a:t> sources de BDF combinatoire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>
                <a:solidFill>
                  <a:srgbClr val="2A9D1B"/>
                </a:solidFill>
                <a:latin typeface="+mn-lt"/>
              </a:rPr>
              <a:t>l’appariement vrai peut être impossible (P</a:t>
            </a:r>
            <a:r>
              <a:rPr lang="fr-FR" sz="3200" baseline="-25000" dirty="0" smtClean="0">
                <a:solidFill>
                  <a:srgbClr val="2A9D1B"/>
                </a:solidFill>
                <a:latin typeface="+mn-lt"/>
              </a:rPr>
              <a:t>T</a:t>
            </a:r>
            <a:r>
              <a:rPr lang="fr-FR" sz="3200" dirty="0" smtClean="0">
                <a:solidFill>
                  <a:srgbClr val="2A9D1B"/>
                </a:solidFill>
                <a:latin typeface="+mn-lt"/>
              </a:rPr>
              <a:t>(jet)&lt;40GeV/c)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>
                <a:solidFill>
                  <a:srgbClr val="2A9D1B"/>
                </a:solidFill>
                <a:latin typeface="+mn-lt"/>
              </a:rPr>
              <a:t>on </a:t>
            </a:r>
            <a:r>
              <a:rPr lang="fr-FR" sz="3200" dirty="0">
                <a:solidFill>
                  <a:srgbClr val="2A9D1B"/>
                </a:solidFill>
                <a:latin typeface="+mn-lt"/>
              </a:rPr>
              <a:t>peut se tromper dans l’appariement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latin typeface="+mn-lt"/>
            </a:endParaRPr>
          </a:p>
        </p:txBody>
      </p:sp>
      <p:sp>
        <p:nvSpPr>
          <p:cNvPr id="10" name="Ellipse 9"/>
          <p:cNvSpPr/>
          <p:nvPr/>
        </p:nvSpPr>
        <p:spPr>
          <a:xfrm rot="8119424">
            <a:off x="5497513" y="2538066"/>
            <a:ext cx="427037" cy="777875"/>
          </a:xfrm>
          <a:prstGeom prst="ellipse">
            <a:avLst/>
          </a:prstGeom>
          <a:noFill/>
          <a:ln w="50800" cap="rnd" cmpd="dbl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 rot="21330635">
            <a:off x="5229225" y="995016"/>
            <a:ext cx="1060450" cy="2432050"/>
          </a:xfrm>
          <a:prstGeom prst="ellipse">
            <a:avLst/>
          </a:prstGeom>
          <a:noFill/>
          <a:ln w="50800" cap="rnd" cmpd="dbl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142875" y="5343079"/>
            <a:ext cx="8858281" cy="11430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OBJECTIFS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 </a:t>
            </a:r>
            <a:r>
              <a:rPr lang="fr-FR" dirty="0">
                <a:solidFill>
                  <a:srgbClr val="0033CC"/>
                </a:solidFill>
              </a:rPr>
              <a:t>Optimiser reconstruction Top </a:t>
            </a:r>
            <a:r>
              <a:rPr lang="fr-FR" dirty="0"/>
              <a:t>(jets supplémentaires ISR, FSR </a:t>
            </a:r>
            <a:r>
              <a:rPr lang="fr-FR" dirty="0">
                <a:sym typeface="Symbol"/>
              </a:rPr>
              <a:t> risque de mauvaise combinaison  Bruit de fond combinatoire)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ym typeface="Symbol"/>
              </a:rPr>
              <a:t> </a:t>
            </a:r>
            <a:r>
              <a:rPr lang="fr-FR" dirty="0">
                <a:solidFill>
                  <a:srgbClr val="0033CC"/>
                </a:solidFill>
                <a:sym typeface="Symbol"/>
              </a:rPr>
              <a:t>Rejeter bruit de fond  </a:t>
            </a:r>
            <a:r>
              <a:rPr lang="fr-FR" dirty="0">
                <a:sym typeface="Symbol"/>
              </a:rPr>
              <a:t>combinatoire et Bruit de fond physique (↗ pureté)</a:t>
            </a:r>
            <a:endParaRPr lang="fr-FR" dirty="0"/>
          </a:p>
        </p:txBody>
      </p:sp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6072198" y="1322027"/>
            <a:ext cx="1857377" cy="1857388"/>
            <a:chOff x="6072196" y="4039464"/>
            <a:chExt cx="1857390" cy="1857402"/>
          </a:xfrm>
        </p:grpSpPr>
        <p:cxnSp>
          <p:nvCxnSpPr>
            <p:cNvPr id="16" name="Connecteur droit avec flèche 15"/>
            <p:cNvCxnSpPr/>
            <p:nvPr/>
          </p:nvCxnSpPr>
          <p:spPr>
            <a:xfrm rot="16200000" flipV="1">
              <a:off x="6142842" y="4254572"/>
              <a:ext cx="571504" cy="1412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6200000" flipH="1">
              <a:off x="5965038" y="5575393"/>
              <a:ext cx="428631" cy="2143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7215212" y="4753849"/>
              <a:ext cx="714374" cy="6794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/>
          <p:cNvCxnSpPr/>
          <p:nvPr/>
        </p:nvCxnSpPr>
        <p:spPr>
          <a:xfrm>
            <a:off x="5200195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5500694" y="3495142"/>
          <a:ext cx="3500462" cy="1541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652"/>
                <a:gridCol w="1267405"/>
                <a:gridCol w="1267405"/>
              </a:tblGrid>
              <a:tr h="47669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# jets légers</a:t>
                      </a:r>
                      <a:endParaRPr lang="fr-FR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# combi. W</a:t>
                      </a:r>
                      <a:endParaRPr lang="fr-FR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# combi. Top (2 jets b)</a:t>
                      </a:r>
                      <a:endParaRPr lang="fr-FR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11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</a:tr>
              <a:tr h="3411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</a:tr>
              <a:tr h="3411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Réduction du bruit de fond combinatoire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4929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30FD-9638-46FC-A105-8BEB2D5D9A01}" type="slidenum">
              <a:rPr lang="fr-FR"/>
              <a:pPr>
                <a:defRPr/>
              </a:pPr>
              <a:t>41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14313" y="1143000"/>
            <a:ext cx="2857500" cy="3786188"/>
          </a:xfrm>
          <a:prstGeom prst="roundRect">
            <a:avLst>
              <a:gd name="adj" fmla="val 70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Coupure sur spectre de masse W </a:t>
            </a:r>
            <a:r>
              <a:rPr lang="fr-FR" dirty="0" err="1"/>
              <a:t>Had</a:t>
            </a:r>
            <a:r>
              <a:rPr lang="fr-FR" dirty="0"/>
              <a:t>.</a:t>
            </a:r>
          </a:p>
        </p:txBody>
      </p:sp>
      <p:pic>
        <p:nvPicPr>
          <p:cNvPr id="51207" name="Image 7" descr="WEIGHTEDCut1WholeSam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6085" y="1857375"/>
            <a:ext cx="274253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143250" y="1143000"/>
            <a:ext cx="2857500" cy="3786188"/>
          </a:xfrm>
          <a:prstGeom prst="roundRect">
            <a:avLst>
              <a:gd name="adj" fmla="val 70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Coupure sur masse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W,bl</a:t>
            </a:r>
            <a:r>
              <a:rPr lang="fr-FR" dirty="0" smtClean="0"/>
              <a:t>&gt;200 </a:t>
            </a:r>
            <a:r>
              <a:rPr lang="fr-FR" dirty="0"/>
              <a:t>GeV/c²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072188" y="1143000"/>
            <a:ext cx="2857500" cy="3786188"/>
          </a:xfrm>
          <a:prstGeom prst="roundRect">
            <a:avLst>
              <a:gd name="adj" fmla="val 70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Coupure sur masse </a:t>
            </a:r>
            <a:r>
              <a:rPr lang="fr-FR" dirty="0" err="1"/>
              <a:t>M</a:t>
            </a:r>
            <a:r>
              <a:rPr lang="fr-FR" baseline="-25000" dirty="0" err="1"/>
              <a:t>l,bl</a:t>
            </a:r>
            <a:r>
              <a:rPr lang="fr-FR" dirty="0"/>
              <a:t>&lt;160 GeV/c²</a:t>
            </a:r>
            <a:endParaRPr lang="fr-FR" baseline="-25000" dirty="0"/>
          </a:p>
        </p:txBody>
      </p:sp>
      <p:pic>
        <p:nvPicPr>
          <p:cNvPr id="51210" name="Image 10" descr="WEIGHTEDCut12WholeSamp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16275" y="1858761"/>
            <a:ext cx="2738438" cy="185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Image 11" descr="WEIGHTEDCut123WholeSam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15385" y="1857375"/>
            <a:ext cx="274253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20"/>
          <p:cNvGrpSpPr>
            <a:grpSpLocks/>
          </p:cNvGrpSpPr>
          <p:nvPr/>
        </p:nvGrpSpPr>
        <p:grpSpPr bwMode="auto">
          <a:xfrm>
            <a:off x="3571874" y="3765549"/>
            <a:ext cx="1857376" cy="1163648"/>
            <a:chOff x="3500430" y="4265845"/>
            <a:chExt cx="2143140" cy="1449184"/>
          </a:xfrm>
        </p:grpSpPr>
        <p:pic>
          <p:nvPicPr>
            <p:cNvPr id="14" name="Image 13" descr="feynman_ttbar_ljets_beamline.pn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3571868" y="4265845"/>
              <a:ext cx="2071702" cy="137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Ellipse 14"/>
            <p:cNvSpPr/>
            <p:nvPr/>
          </p:nvSpPr>
          <p:spPr>
            <a:xfrm>
              <a:off x="3500430" y="5092257"/>
              <a:ext cx="2060718" cy="622772"/>
            </a:xfrm>
            <a:prstGeom prst="ellipse">
              <a:avLst/>
            </a:prstGeom>
            <a:noFill/>
            <a:ln w="50800" cap="rnd" cmpd="dbl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3857621" y="4572287"/>
              <a:ext cx="1500197" cy="78488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à coins arrondis 22"/>
          <p:cNvSpPr/>
          <p:nvPr/>
        </p:nvSpPr>
        <p:spPr>
          <a:xfrm>
            <a:off x="142875" y="5429264"/>
            <a:ext cx="8858250" cy="85725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Premier jeu de coupures </a:t>
            </a:r>
            <a:r>
              <a:rPr lang="fr-FR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Conserve </a:t>
            </a:r>
            <a:r>
              <a:rPr lang="fr-FR" dirty="0" smtClean="0"/>
              <a:t>76 </a:t>
            </a:r>
            <a:r>
              <a:rPr lang="fr-FR" dirty="0"/>
              <a:t>% des événements où assignation des particules bien réalisée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Rejette </a:t>
            </a:r>
            <a:r>
              <a:rPr lang="fr-FR" dirty="0" smtClean="0"/>
              <a:t>88 </a:t>
            </a:r>
            <a:r>
              <a:rPr lang="fr-FR" dirty="0"/>
              <a:t>% des événements mal reconstruits</a:t>
            </a:r>
          </a:p>
        </p:txBody>
      </p:sp>
      <p:grpSp>
        <p:nvGrpSpPr>
          <p:cNvPr id="7" name="Groupe 19"/>
          <p:cNvGrpSpPr>
            <a:grpSpLocks/>
          </p:cNvGrpSpPr>
          <p:nvPr/>
        </p:nvGrpSpPr>
        <p:grpSpPr bwMode="auto">
          <a:xfrm>
            <a:off x="714375" y="3786188"/>
            <a:ext cx="1828800" cy="1163637"/>
            <a:chOff x="3533102" y="4265845"/>
            <a:chExt cx="2110468" cy="1448929"/>
          </a:xfrm>
        </p:grpSpPr>
        <p:pic>
          <p:nvPicPr>
            <p:cNvPr id="24" name="Image 23" descr="feynman_ttbar_ljets_beamline.pn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3571868" y="4265845"/>
              <a:ext cx="2071702" cy="137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Ellipse 24"/>
            <p:cNvSpPr/>
            <p:nvPr/>
          </p:nvSpPr>
          <p:spPr>
            <a:xfrm rot="19962130">
              <a:off x="3533102" y="5034785"/>
              <a:ext cx="381057" cy="679989"/>
            </a:xfrm>
            <a:prstGeom prst="ellipse">
              <a:avLst/>
            </a:prstGeom>
            <a:noFill/>
            <a:ln w="50800" cap="rnd" cmpd="dbl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8" name="Groupe 27"/>
          <p:cNvGrpSpPr>
            <a:grpSpLocks/>
          </p:cNvGrpSpPr>
          <p:nvPr/>
        </p:nvGrpSpPr>
        <p:grpSpPr bwMode="auto">
          <a:xfrm>
            <a:off x="6643688" y="3714750"/>
            <a:ext cx="1795462" cy="1177925"/>
            <a:chOff x="3571868" y="4176865"/>
            <a:chExt cx="2071702" cy="1466713"/>
          </a:xfrm>
        </p:grpSpPr>
        <p:pic>
          <p:nvPicPr>
            <p:cNvPr id="29" name="Image 28" descr="feynman_ttbar_ljets_beamline.png"/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3571868" y="4265845"/>
              <a:ext cx="2071702" cy="1377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Ellipse 29"/>
            <p:cNvSpPr/>
            <p:nvPr/>
          </p:nvSpPr>
          <p:spPr>
            <a:xfrm>
              <a:off x="5231428" y="4176865"/>
              <a:ext cx="329714" cy="1429156"/>
            </a:xfrm>
            <a:prstGeom prst="ellipse">
              <a:avLst/>
            </a:prstGeom>
            <a:noFill/>
            <a:ln w="50800" cap="rnd" cmpd="dbl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3143250" y="1142997"/>
            <a:ext cx="5786438" cy="3786200"/>
            <a:chOff x="3143250" y="1142997"/>
            <a:chExt cx="5786438" cy="3786200"/>
          </a:xfrm>
        </p:grpSpPr>
        <p:grpSp>
          <p:nvGrpSpPr>
            <p:cNvPr id="6" name="Groupe 23"/>
            <p:cNvGrpSpPr>
              <a:grpSpLocks/>
            </p:cNvGrpSpPr>
            <p:nvPr/>
          </p:nvGrpSpPr>
          <p:grpSpPr bwMode="auto">
            <a:xfrm>
              <a:off x="3143250" y="1142997"/>
              <a:ext cx="5786438" cy="3786188"/>
              <a:chOff x="3143240" y="1643036"/>
              <a:chExt cx="5786478" cy="3786215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3143240" y="1643036"/>
                <a:ext cx="2857520" cy="3786214"/>
              </a:xfrm>
              <a:prstGeom prst="roundRect">
                <a:avLst>
                  <a:gd name="adj" fmla="val 701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Coupure sur masse M</a:t>
                </a:r>
                <a:r>
                  <a:rPr lang="fr-FR" baseline="-25000" dirty="0"/>
                  <a:t>W,bl</a:t>
                </a:r>
                <a:r>
                  <a:rPr lang="fr-FR" dirty="0"/>
                  <a:t>&lt;200 GeV/c²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6072198" y="1643037"/>
                <a:ext cx="2857520" cy="3786214"/>
              </a:xfrm>
              <a:prstGeom prst="roundRect">
                <a:avLst>
                  <a:gd name="adj" fmla="val 701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Coupure sur masse M</a:t>
                </a:r>
                <a:r>
                  <a:rPr lang="fr-FR" baseline="-25000" dirty="0"/>
                  <a:t>l,bl</a:t>
                </a:r>
                <a:r>
                  <a:rPr lang="fr-FR" dirty="0"/>
                  <a:t>&lt;160 GeV/c²</a:t>
                </a:r>
                <a:endParaRPr lang="fr-FR" baseline="-25000" dirty="0"/>
              </a:p>
            </p:txBody>
          </p:sp>
          <p:pic>
            <p:nvPicPr>
              <p:cNvPr id="143382" name="Image 10" descr="WEIGHTEDCut12WholeSample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3214678" y="2357430"/>
                <a:ext cx="2742549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83" name="Image 11" descr="WEIGHTEDCut123WholeSample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6115731" y="2357430"/>
                <a:ext cx="2742549" cy="1857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e 20"/>
            <p:cNvGrpSpPr>
              <a:grpSpLocks/>
            </p:cNvGrpSpPr>
            <p:nvPr/>
          </p:nvGrpSpPr>
          <p:grpSpPr bwMode="auto">
            <a:xfrm>
              <a:off x="3571874" y="3765549"/>
              <a:ext cx="1857376" cy="1163648"/>
              <a:chOff x="3500430" y="4265845"/>
              <a:chExt cx="2143140" cy="1449184"/>
            </a:xfrm>
          </p:grpSpPr>
          <p:pic>
            <p:nvPicPr>
              <p:cNvPr id="28" name="Image 27" descr="feynman_ttbar_ljets_beamline.png"/>
              <p:cNvPicPr>
                <a:picLocks noChangeAspect="1"/>
              </p:cNvPicPr>
              <p:nvPr/>
            </p:nvPicPr>
            <p:blipFill>
              <a:blip r:embed="rId6" cstate="print">
                <a:grayscl/>
              </a:blip>
              <a:stretch>
                <a:fillRect/>
              </a:stretch>
            </p:blipFill>
            <p:spPr>
              <a:xfrm>
                <a:off x="3571868" y="4265845"/>
                <a:ext cx="2071702" cy="13777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Ellipse 28"/>
              <p:cNvSpPr/>
              <p:nvPr/>
            </p:nvSpPr>
            <p:spPr>
              <a:xfrm>
                <a:off x="3500430" y="5092257"/>
                <a:ext cx="2060718" cy="622772"/>
              </a:xfrm>
              <a:prstGeom prst="ellipse">
                <a:avLst/>
              </a:prstGeom>
              <a:noFill/>
              <a:ln w="50800" cap="rnd" cmpd="dbl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3857621" y="4572287"/>
                <a:ext cx="1500197" cy="78488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27"/>
            <p:cNvGrpSpPr>
              <a:grpSpLocks/>
            </p:cNvGrpSpPr>
            <p:nvPr/>
          </p:nvGrpSpPr>
          <p:grpSpPr bwMode="auto">
            <a:xfrm>
              <a:off x="6643688" y="3714750"/>
              <a:ext cx="1795462" cy="1177925"/>
              <a:chOff x="3571868" y="4176865"/>
              <a:chExt cx="2071702" cy="1466713"/>
            </a:xfrm>
          </p:grpSpPr>
          <p:pic>
            <p:nvPicPr>
              <p:cNvPr id="35" name="Image 34" descr="feynman_ttbar_ljets_beamline.png"/>
              <p:cNvPicPr>
                <a:picLocks noChangeAspect="1"/>
              </p:cNvPicPr>
              <p:nvPr/>
            </p:nvPicPr>
            <p:blipFill>
              <a:blip r:embed="rId6" cstate="print">
                <a:grayscl/>
              </a:blip>
              <a:stretch>
                <a:fillRect/>
              </a:stretch>
            </p:blipFill>
            <p:spPr>
              <a:xfrm>
                <a:off x="3571868" y="4265845"/>
                <a:ext cx="2071702" cy="13777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Ellipse 35"/>
              <p:cNvSpPr/>
              <p:nvPr/>
            </p:nvSpPr>
            <p:spPr>
              <a:xfrm>
                <a:off x="5302897" y="4176865"/>
                <a:ext cx="329714" cy="1429156"/>
              </a:xfrm>
              <a:prstGeom prst="ellipse">
                <a:avLst/>
              </a:prstGeom>
              <a:noFill/>
              <a:ln w="50800" cap="rnd" cmpd="dbl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Réduction du bruit de fond combinatoire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88FE2-B62E-4F9B-A3E4-D0BFF2B62B4E}" type="slidenum">
              <a:rPr lang="fr-FR"/>
              <a:pPr>
                <a:defRPr/>
              </a:pPr>
              <a:t>42</a:t>
            </a:fld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42875" y="5429264"/>
            <a:ext cx="8858250" cy="85725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Second jeu de coupures </a:t>
            </a:r>
            <a:r>
              <a:rPr lang="fr-FR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Conserve </a:t>
            </a:r>
            <a:r>
              <a:rPr lang="fr-FR" dirty="0" smtClean="0"/>
              <a:t>66 </a:t>
            </a:r>
            <a:r>
              <a:rPr lang="fr-FR" dirty="0"/>
              <a:t>% des événements où assignation des particules bien réalisée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Rejette </a:t>
            </a:r>
            <a:r>
              <a:rPr lang="fr-FR" dirty="0" smtClean="0"/>
              <a:t>97 </a:t>
            </a:r>
            <a:r>
              <a:rPr lang="fr-FR" dirty="0"/>
              <a:t>% des événements mal reconstruits</a:t>
            </a:r>
          </a:p>
        </p:txBody>
      </p:sp>
      <p:grpSp>
        <p:nvGrpSpPr>
          <p:cNvPr id="11" name="Groupe 29"/>
          <p:cNvGrpSpPr>
            <a:grpSpLocks/>
          </p:cNvGrpSpPr>
          <p:nvPr/>
        </p:nvGrpSpPr>
        <p:grpSpPr bwMode="auto">
          <a:xfrm>
            <a:off x="3357554" y="1142984"/>
            <a:ext cx="5572125" cy="3786187"/>
            <a:chOff x="3357552" y="1643050"/>
            <a:chExt cx="5572164" cy="3786214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357552" y="1643050"/>
              <a:ext cx="5572164" cy="3786214"/>
            </a:xfrm>
            <a:prstGeom prst="roundRect">
              <a:avLst>
                <a:gd name="adj" fmla="val 701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Coupures dans CM Top Had. Reconstruit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ym typeface="Symbol"/>
                </a:rPr>
                <a:t> tire parti du jet b hadronique sélectionné</a:t>
              </a:r>
              <a:endParaRPr lang="fr-FR" dirty="0"/>
            </a:p>
          </p:txBody>
        </p:sp>
        <p:pic>
          <p:nvPicPr>
            <p:cNvPr id="143375" name="Image 19" descr="WEIGHTEDCut234WholeSample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428994" y="2357431"/>
              <a:ext cx="2643203" cy="1790107"/>
            </a:xfrm>
            <a:prstGeom prst="rect">
              <a:avLst/>
            </a:prstGeom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143376" name="Image 18" descr="WEIGHTEDCut2345WholeSample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6215074" y="2357430"/>
              <a:ext cx="2671111" cy="1809007"/>
            </a:xfrm>
            <a:prstGeom prst="rect">
              <a:avLst/>
            </a:prstGeom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graphicFrame>
          <p:nvGraphicFramePr>
            <p:cNvPr id="143362" name="Object 2"/>
            <p:cNvGraphicFramePr>
              <a:graphicFrameLocks noChangeAspect="1"/>
            </p:cNvGraphicFramePr>
            <p:nvPr/>
          </p:nvGraphicFramePr>
          <p:xfrm>
            <a:off x="5072066" y="4238631"/>
            <a:ext cx="1928826" cy="1047757"/>
          </p:xfrm>
          <a:graphic>
            <a:graphicData uri="http://schemas.openxmlformats.org/presentationml/2006/ole">
              <p:oleObj spid="_x0000_s25602" name="Equation" r:id="rId9" imgW="1028520" imgH="558720" progId="Equation.DSMT4">
                <p:embed/>
              </p:oleObj>
            </a:graphicData>
          </a:graphic>
        </p:graphicFrame>
      </p:grpSp>
      <p:grpSp>
        <p:nvGrpSpPr>
          <p:cNvPr id="37" name="Groupe 36"/>
          <p:cNvGrpSpPr/>
          <p:nvPr/>
        </p:nvGrpSpPr>
        <p:grpSpPr>
          <a:xfrm>
            <a:off x="214313" y="571493"/>
            <a:ext cx="2857500" cy="4378332"/>
            <a:chOff x="214313" y="571493"/>
            <a:chExt cx="2857500" cy="4378332"/>
          </a:xfrm>
        </p:grpSpPr>
        <p:grpSp>
          <p:nvGrpSpPr>
            <p:cNvPr id="8" name="Groupe 20"/>
            <p:cNvGrpSpPr>
              <a:grpSpLocks/>
            </p:cNvGrpSpPr>
            <p:nvPr/>
          </p:nvGrpSpPr>
          <p:grpSpPr bwMode="auto">
            <a:xfrm>
              <a:off x="214313" y="571493"/>
              <a:ext cx="2857500" cy="4357687"/>
              <a:chOff x="214282" y="1071546"/>
              <a:chExt cx="2857520" cy="4357718"/>
            </a:xfrm>
          </p:grpSpPr>
          <p:sp>
            <p:nvSpPr>
              <p:cNvPr id="5" name="Rectangle à coins arrondis 4"/>
              <p:cNvSpPr/>
              <p:nvPr/>
            </p:nvSpPr>
            <p:spPr>
              <a:xfrm>
                <a:off x="214282" y="1643050"/>
                <a:ext cx="2857520" cy="3786214"/>
              </a:xfrm>
              <a:prstGeom prst="roundRect">
                <a:avLst>
                  <a:gd name="adj" fmla="val 701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Coupure sur spectre de masse W Had.</a:t>
                </a:r>
              </a:p>
            </p:txBody>
          </p:sp>
          <p:pic>
            <p:nvPicPr>
              <p:cNvPr id="143378" name="Image 7" descr="WEIGHTEDCut1WholeSample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 bwMode="auto">
              <a:xfrm>
                <a:off x="285721" y="2357430"/>
                <a:ext cx="2742549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Multiplier 16"/>
              <p:cNvSpPr/>
              <p:nvPr/>
            </p:nvSpPr>
            <p:spPr>
              <a:xfrm>
                <a:off x="214282" y="1071546"/>
                <a:ext cx="2786081" cy="4357718"/>
              </a:xfrm>
              <a:prstGeom prst="mathMultiply">
                <a:avLst>
                  <a:gd name="adj1" fmla="val 6186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</p:grpSp>
        <p:grpSp>
          <p:nvGrpSpPr>
            <p:cNvPr id="31" name="Groupe 19"/>
            <p:cNvGrpSpPr>
              <a:grpSpLocks/>
            </p:cNvGrpSpPr>
            <p:nvPr/>
          </p:nvGrpSpPr>
          <p:grpSpPr bwMode="auto">
            <a:xfrm>
              <a:off x="714375" y="3786188"/>
              <a:ext cx="1828800" cy="1163637"/>
              <a:chOff x="3533102" y="4265845"/>
              <a:chExt cx="2110468" cy="1448929"/>
            </a:xfrm>
          </p:grpSpPr>
          <p:pic>
            <p:nvPicPr>
              <p:cNvPr id="32" name="Image 31" descr="feynman_ttbar_ljets_beamline.png"/>
              <p:cNvPicPr>
                <a:picLocks noChangeAspect="1"/>
              </p:cNvPicPr>
              <p:nvPr/>
            </p:nvPicPr>
            <p:blipFill>
              <a:blip r:embed="rId6" cstate="print">
                <a:grayscl/>
              </a:blip>
              <a:stretch>
                <a:fillRect/>
              </a:stretch>
            </p:blipFill>
            <p:spPr>
              <a:xfrm>
                <a:off x="3571868" y="4265845"/>
                <a:ext cx="2071702" cy="13777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Ellipse 32"/>
              <p:cNvSpPr/>
              <p:nvPr/>
            </p:nvSpPr>
            <p:spPr>
              <a:xfrm rot="19962130">
                <a:off x="3533102" y="5034785"/>
                <a:ext cx="381057" cy="679989"/>
              </a:xfrm>
              <a:prstGeom prst="ellipse">
                <a:avLst/>
              </a:prstGeom>
              <a:noFill/>
              <a:ln w="50800" cap="rnd" cmpd="dbl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sp>
        <p:nvSpPr>
          <p:cNvPr id="39" name="Espace réservé de la date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Systématiques : étalonnage des jets légers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Comment : 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variation de x % de l’étalonnage des jets légers </a:t>
            </a:r>
          </a:p>
          <a:p>
            <a:pPr lvl="1">
              <a:buSzPct val="100000"/>
              <a:buFont typeface="Symbol" pitchFamily="18" charset="2"/>
              <a:buChar char="Þ"/>
            </a:pPr>
            <a:r>
              <a:rPr lang="fr-FR" dirty="0" smtClean="0">
                <a:solidFill>
                  <a:srgbClr val="0033CC"/>
                </a:solidFill>
              </a:rPr>
              <a:t> Quel effet sur la mesure de la masse du Top ?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pic>
        <p:nvPicPr>
          <p:cNvPr id="7" name="Image 6" descr="WEIGHTEDMiscalibrationCut123Light_M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2643182"/>
            <a:ext cx="5400675" cy="36576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357818" y="3214686"/>
          <a:ext cx="3540122" cy="200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61"/>
                <a:gridCol w="1770061"/>
              </a:tblGrid>
              <a:tr h="730531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Pour 1 % de </a:t>
                      </a:r>
                      <a:r>
                        <a:rPr lang="fr-FR" dirty="0" err="1" smtClean="0"/>
                        <a:t>miscalibration</a:t>
                      </a:r>
                      <a:r>
                        <a:rPr lang="fr-FR" dirty="0" smtClean="0"/>
                        <a:t> des jets légers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324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jjb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Top</a:t>
                      </a:r>
                      <a:r>
                        <a:rPr lang="fr-FR" dirty="0" smtClean="0"/>
                        <a:t>=1 GeV</a:t>
                      </a:r>
                    </a:p>
                  </a:txBody>
                  <a:tcPr/>
                </a:tc>
              </a:tr>
              <a:tr h="42324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jjb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jj</a:t>
                      </a:r>
                      <a:r>
                        <a:rPr lang="fr-FR" dirty="0" smtClean="0"/>
                        <a:t>+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W</a:t>
                      </a:r>
                      <a:r>
                        <a:rPr lang="fr-FR" baseline="30000" dirty="0" err="1" smtClean="0"/>
                        <a:t>pic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Top</a:t>
                      </a:r>
                      <a:r>
                        <a:rPr lang="fr-FR" dirty="0" smtClean="0"/>
                        <a:t>=1 GeV</a:t>
                      </a:r>
                    </a:p>
                  </a:txBody>
                  <a:tcPr/>
                </a:tc>
              </a:tr>
              <a:tr h="423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Ajust. </a:t>
                      </a:r>
                      <a:r>
                        <a:rPr lang="fr-FR" dirty="0" err="1" smtClean="0"/>
                        <a:t>cinémat</a:t>
                      </a:r>
                      <a:r>
                        <a:rPr lang="fr-FR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Top</a:t>
                      </a:r>
                      <a:r>
                        <a:rPr lang="fr-FR" dirty="0" smtClean="0"/>
                        <a:t>=0.2 GeV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43570" y="55721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Contrainte sur M</a:t>
            </a:r>
            <a:r>
              <a:rPr lang="fr-FR" b="1" baseline="-25000" dirty="0" smtClean="0">
                <a:solidFill>
                  <a:srgbClr val="FF0000"/>
                </a:solidFill>
              </a:rPr>
              <a:t>W</a:t>
            </a:r>
            <a:r>
              <a:rPr lang="fr-FR" b="1" dirty="0" smtClean="0">
                <a:solidFill>
                  <a:srgbClr val="FF0000"/>
                </a:solidFill>
              </a:rPr>
              <a:t> dans ajustement cinématique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43768" y="4714884"/>
            <a:ext cx="171451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9" idx="0"/>
            <a:endCxn id="10" idx="3"/>
          </p:cNvCxnSpPr>
          <p:nvPr/>
        </p:nvCxnSpPr>
        <p:spPr>
          <a:xfrm rot="5400000" flipH="1" flipV="1">
            <a:off x="7066728" y="5244015"/>
            <a:ext cx="369447" cy="2868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Systématiques : étalonnage des jets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Comment :</a:t>
            </a: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variation de x % de l’étalonnage des jets b </a:t>
            </a:r>
          </a:p>
          <a:p>
            <a:pPr lvl="1">
              <a:buSzPct val="100000"/>
              <a:buFont typeface="Symbol" pitchFamily="18" charset="2"/>
              <a:buChar char="Þ"/>
            </a:pPr>
            <a:r>
              <a:rPr lang="fr-FR" dirty="0" smtClean="0">
                <a:solidFill>
                  <a:srgbClr val="0033CC"/>
                </a:solidFill>
              </a:rPr>
              <a:t> Quel effet sur la mesure de la masse du Top ?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pic>
        <p:nvPicPr>
          <p:cNvPr id="7" name="Image 6" descr="WEIGHTEDMiscalibrationCut2345BJets_M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920"/>
            <a:ext cx="5400675" cy="36576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357818" y="3214686"/>
          <a:ext cx="3540122" cy="200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61"/>
                <a:gridCol w="1770061"/>
              </a:tblGrid>
              <a:tr h="730531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Pour 1 % de </a:t>
                      </a:r>
                      <a:r>
                        <a:rPr lang="fr-FR" dirty="0" err="1" smtClean="0"/>
                        <a:t>miscalibration</a:t>
                      </a:r>
                      <a:r>
                        <a:rPr lang="fr-FR" dirty="0" smtClean="0"/>
                        <a:t> des jets b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324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jjb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Top</a:t>
                      </a:r>
                      <a:r>
                        <a:rPr lang="fr-FR" dirty="0" smtClean="0"/>
                        <a:t>=0.7 GeV</a:t>
                      </a:r>
                    </a:p>
                  </a:txBody>
                  <a:tcPr/>
                </a:tc>
              </a:tr>
              <a:tr h="42324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jjb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jj</a:t>
                      </a:r>
                      <a:r>
                        <a:rPr lang="fr-FR" dirty="0" smtClean="0"/>
                        <a:t>+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W</a:t>
                      </a:r>
                      <a:r>
                        <a:rPr lang="fr-FR" baseline="30000" dirty="0" err="1" smtClean="0"/>
                        <a:t>pic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Top</a:t>
                      </a:r>
                      <a:r>
                        <a:rPr lang="fr-FR" dirty="0" smtClean="0"/>
                        <a:t>=0.7 GeV</a:t>
                      </a:r>
                    </a:p>
                  </a:txBody>
                  <a:tcPr/>
                </a:tc>
              </a:tr>
              <a:tr h="423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Ajust. </a:t>
                      </a:r>
                      <a:r>
                        <a:rPr lang="fr-FR" dirty="0" err="1" smtClean="0"/>
                        <a:t>cinémat</a:t>
                      </a:r>
                      <a:r>
                        <a:rPr lang="fr-FR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dirty="0" err="1" smtClean="0"/>
                        <a:t>M</a:t>
                      </a:r>
                      <a:r>
                        <a:rPr lang="fr-FR" baseline="-25000" dirty="0" err="1" smtClean="0"/>
                        <a:t>Top</a:t>
                      </a:r>
                      <a:r>
                        <a:rPr lang="fr-FR" dirty="0" smtClean="0"/>
                        <a:t>=0.7 GeV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43570" y="557214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Ne peut être réduit sans contrainte supplémentaire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Réduction de la coupure </a:t>
            </a:r>
            <a:r>
              <a:rPr lang="fr-FR" dirty="0" err="1" smtClean="0"/>
              <a:t>pT</a:t>
            </a:r>
            <a:r>
              <a:rPr lang="fr-FR" dirty="0" smtClean="0"/>
              <a:t> des jets légers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3143248"/>
            <a:ext cx="5286375" cy="278606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006633"/>
                </a:solidFill>
              </a:rPr>
              <a:t>Motivation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33CC"/>
                </a:solidFill>
              </a:rPr>
              <a:t>54 % des événements tt : 1 des 2 jets légers du W hadronique dans 20&lt;P</a:t>
            </a:r>
            <a:r>
              <a:rPr lang="fr-FR" baseline="-25000" dirty="0" smtClean="0">
                <a:solidFill>
                  <a:srgbClr val="0033CC"/>
                </a:solidFill>
              </a:rPr>
              <a:t>T</a:t>
            </a:r>
            <a:r>
              <a:rPr lang="fr-FR" dirty="0" smtClean="0">
                <a:solidFill>
                  <a:srgbClr val="0033CC"/>
                </a:solidFill>
              </a:rPr>
              <a:t>&lt;40 GeV/c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Intérêt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0033CC"/>
                </a:solidFill>
              </a:rPr>
              <a:t>Augmentation nombre d’événements disponibles (×1.5-1.7)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0033CC"/>
                </a:solidFill>
              </a:rPr>
              <a:t>Part bruit de fond combinatoire équivalente (pureté Top </a:t>
            </a:r>
            <a:r>
              <a:rPr lang="fr-FR" dirty="0" smtClean="0">
                <a:solidFill>
                  <a:srgbClr val="0033CC"/>
                </a:solidFill>
                <a:sym typeface="Symbol"/>
              </a:rPr>
              <a:t>75-80%</a:t>
            </a:r>
            <a:r>
              <a:rPr lang="fr-FR" dirty="0" smtClean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CDABD-5542-4B85-B271-A0A1F1980881}" type="slidenum">
              <a:rPr lang="fr-FR"/>
              <a:pPr>
                <a:defRPr/>
              </a:pPr>
              <a:t>45</a:t>
            </a:fld>
            <a:endParaRPr lang="fr-FR" dirty="0"/>
          </a:p>
        </p:txBody>
      </p:sp>
      <p:pic>
        <p:nvPicPr>
          <p:cNvPr id="149510" name="Image 4" descr="IllustreRelaxPTLightJe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388" y="4071938"/>
            <a:ext cx="35591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42875" y="857232"/>
            <a:ext cx="5286375" cy="2143125"/>
          </a:xfrm>
          <a:prstGeom prst="roundRect">
            <a:avLst>
              <a:gd name="adj" fmla="val 549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</a:ln>
          <a:effectLst/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Au moins 1 lepton isolé (</a:t>
            </a:r>
            <a:r>
              <a:rPr lang="fr-FR" sz="3200" dirty="0">
                <a:solidFill>
                  <a:srgbClr val="002060"/>
                </a:solidFill>
                <a:latin typeface="+mn-lt"/>
              </a:rPr>
              <a:t>e</a:t>
            </a:r>
            <a:r>
              <a:rPr lang="fr-FR" sz="3200" dirty="0">
                <a:latin typeface="+mn-lt"/>
              </a:rPr>
              <a:t> ou </a:t>
            </a:r>
            <a:r>
              <a:rPr lang="fr-FR" sz="3200" dirty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fr-FR" sz="3200" dirty="0">
                <a:latin typeface="+mn-lt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800" dirty="0">
                <a:latin typeface="+mn-lt"/>
              </a:rPr>
              <a:t>P</a:t>
            </a:r>
            <a:r>
              <a:rPr lang="fr-FR" sz="2800" baseline="-25000" dirty="0">
                <a:latin typeface="+mn-lt"/>
              </a:rPr>
              <a:t>T</a:t>
            </a:r>
            <a:r>
              <a:rPr lang="fr-FR" sz="2800" dirty="0">
                <a:latin typeface="+mn-lt"/>
              </a:rPr>
              <a:t>&gt;</a:t>
            </a:r>
            <a:r>
              <a:rPr lang="fr-FR" sz="2800" dirty="0">
                <a:solidFill>
                  <a:srgbClr val="002060"/>
                </a:solidFill>
                <a:latin typeface="+mn-lt"/>
              </a:rPr>
              <a:t>20</a:t>
            </a:r>
            <a:r>
              <a:rPr lang="fr-FR" sz="2800" dirty="0">
                <a:latin typeface="+mn-lt"/>
              </a:rPr>
              <a:t> (</a:t>
            </a:r>
            <a:r>
              <a:rPr lang="fr-FR" sz="2800" dirty="0">
                <a:solidFill>
                  <a:srgbClr val="7030A0"/>
                </a:solidFill>
                <a:latin typeface="+mn-lt"/>
              </a:rPr>
              <a:t>25</a:t>
            </a:r>
            <a:r>
              <a:rPr lang="fr-FR" sz="2800" dirty="0">
                <a:latin typeface="+mn-lt"/>
              </a:rPr>
              <a:t>) GeV (trigger), |</a:t>
            </a:r>
            <a:r>
              <a:rPr lang="fr-FR" sz="2800" dirty="0">
                <a:latin typeface="Symbol" pitchFamily="18" charset="2"/>
              </a:rPr>
              <a:t>h</a:t>
            </a:r>
            <a:r>
              <a:rPr lang="fr-FR" sz="2800" dirty="0">
                <a:latin typeface="+mn-lt"/>
              </a:rPr>
              <a:t>|&lt;2.5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</a:rPr>
              <a:t>Energie manquante E</a:t>
            </a:r>
            <a:r>
              <a:rPr lang="fr-FR" sz="3200" baseline="-25000" dirty="0">
                <a:latin typeface="+mn-lt"/>
              </a:rPr>
              <a:t>T</a:t>
            </a:r>
            <a:r>
              <a:rPr lang="fr-FR" sz="3200" dirty="0">
                <a:latin typeface="+mn-lt"/>
              </a:rPr>
              <a:t>&gt;20 GeV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b="1" dirty="0">
                <a:latin typeface="+mn-lt"/>
              </a:rPr>
              <a:t>Au moins </a:t>
            </a:r>
            <a:r>
              <a:rPr lang="fr-FR" sz="3200" dirty="0">
                <a:latin typeface="+mn-lt"/>
              </a:rPr>
              <a:t>2 jets légers </a:t>
            </a:r>
            <a:r>
              <a:rPr lang="da-DK" sz="3300" dirty="0">
                <a:latin typeface="+mn-lt"/>
              </a:rPr>
              <a:t>P</a:t>
            </a:r>
            <a:r>
              <a:rPr lang="da-DK" sz="3300" baseline="-25000" dirty="0">
                <a:latin typeface="+mn-lt"/>
              </a:rPr>
              <a:t>T</a:t>
            </a:r>
            <a:r>
              <a:rPr lang="da-DK" sz="3300" dirty="0">
                <a:latin typeface="+mn-lt"/>
              </a:rPr>
              <a:t>&gt;</a:t>
            </a:r>
            <a:r>
              <a:rPr lang="da-DK" sz="3300" dirty="0">
                <a:solidFill>
                  <a:srgbClr val="FF0000"/>
                </a:solidFill>
                <a:latin typeface="+mn-lt"/>
              </a:rPr>
              <a:t>20</a:t>
            </a:r>
            <a:r>
              <a:rPr lang="da-DK" sz="3300" dirty="0">
                <a:latin typeface="+mn-lt"/>
              </a:rPr>
              <a:t> GeV dont au plus 1 dans 20&lt;P</a:t>
            </a:r>
            <a:r>
              <a:rPr lang="da-DK" sz="3300" baseline="-25000" dirty="0">
                <a:latin typeface="+mn-lt"/>
              </a:rPr>
              <a:t>T</a:t>
            </a:r>
            <a:r>
              <a:rPr lang="da-DK" sz="3300" dirty="0">
                <a:latin typeface="+mn-lt"/>
              </a:rPr>
              <a:t>&lt;40 GeV/c, |</a:t>
            </a:r>
            <a:r>
              <a:rPr lang="da-DK" sz="3300" dirty="0">
                <a:latin typeface="Symbol" pitchFamily="18" charset="2"/>
              </a:rPr>
              <a:t>h</a:t>
            </a:r>
            <a:r>
              <a:rPr lang="da-DK" sz="3300" dirty="0">
                <a:latin typeface="+mn-lt"/>
              </a:rPr>
              <a:t>|&lt;2.5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3300" b="1" dirty="0">
                <a:latin typeface="+mn-lt"/>
              </a:rPr>
              <a:t>Exactement</a:t>
            </a:r>
            <a:r>
              <a:rPr lang="da-DK" sz="3300" dirty="0">
                <a:latin typeface="+mn-lt"/>
              </a:rPr>
              <a:t> 2 jets b P</a:t>
            </a:r>
            <a:r>
              <a:rPr lang="da-DK" sz="3300" baseline="-25000" dirty="0">
                <a:latin typeface="+mn-lt"/>
              </a:rPr>
              <a:t>T</a:t>
            </a:r>
            <a:r>
              <a:rPr lang="da-DK" sz="3300" dirty="0">
                <a:latin typeface="+mn-lt"/>
              </a:rPr>
              <a:t>&gt;40 GeV, |</a:t>
            </a:r>
            <a:r>
              <a:rPr lang="da-DK" sz="3300" dirty="0">
                <a:latin typeface="Symbol" pitchFamily="18" charset="2"/>
              </a:rPr>
              <a:t>h</a:t>
            </a:r>
            <a:r>
              <a:rPr lang="da-DK" sz="3300" dirty="0">
                <a:latin typeface="+mn-lt"/>
              </a:rPr>
              <a:t>|&lt;2.5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42875" y="857232"/>
            <a:ext cx="5286375" cy="42862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Critères de présélection</a:t>
            </a:r>
          </a:p>
        </p:txBody>
      </p:sp>
      <p:pic>
        <p:nvPicPr>
          <p:cNvPr id="149514" name="Image 11" descr="Ptj1vsPtj2HadTopLeve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457325"/>
            <a:ext cx="35448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142875" y="1500188"/>
            <a:ext cx="8959850" cy="5072062"/>
            <a:chOff x="142876" y="1500174"/>
            <a:chExt cx="8960414" cy="5072098"/>
          </a:xfrm>
        </p:grpSpPr>
        <p:grpSp>
          <p:nvGrpSpPr>
            <p:cNvPr id="6" name="Groupe 17"/>
            <p:cNvGrpSpPr>
              <a:grpSpLocks/>
            </p:cNvGrpSpPr>
            <p:nvPr/>
          </p:nvGrpSpPr>
          <p:grpSpPr bwMode="auto">
            <a:xfrm>
              <a:off x="142876" y="1500174"/>
              <a:ext cx="8960414" cy="5072098"/>
              <a:chOff x="142876" y="1500174"/>
              <a:chExt cx="8960414" cy="50720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2876" y="6072206"/>
                <a:ext cx="5286708" cy="50006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Nécessite étalonnage des jets dans l’intervalle 20&lt;P</a:t>
                </a:r>
                <a:r>
                  <a:rPr lang="fr-FR" baseline="-25000" dirty="0"/>
                  <a:t>T</a:t>
                </a:r>
                <a:r>
                  <a:rPr lang="fr-FR" dirty="0"/>
                  <a:t>&lt;40 GeV/c </a:t>
                </a:r>
              </a:p>
            </p:txBody>
          </p:sp>
          <p:pic>
            <p:nvPicPr>
              <p:cNvPr id="149521" name="Image 15" descr="WEIGHTEDMW_standalone_NoCuts_WLighterDR_BNearWLab_N1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00694" y="1500174"/>
                <a:ext cx="3602596" cy="2439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522" name="Image 16" descr="WEIGHTEDMT_standalone_Cut1_WLighterDR_BNearWLab_N1.gi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22761" y="4064413"/>
                <a:ext cx="3578404" cy="2423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Ellipse 18"/>
            <p:cNvSpPr/>
            <p:nvPr/>
          </p:nvSpPr>
          <p:spPr>
            <a:xfrm>
              <a:off x="7644286" y="1643050"/>
              <a:ext cx="1428840" cy="214314"/>
            </a:xfrm>
            <a:prstGeom prst="ellipse">
              <a:avLst/>
            </a:prstGeom>
            <a:noFill/>
            <a:ln w="508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715728" y="4071942"/>
              <a:ext cx="1357398" cy="285752"/>
            </a:xfrm>
            <a:prstGeom prst="ellipse">
              <a:avLst/>
            </a:prstGeom>
            <a:noFill/>
            <a:ln w="508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49516" name="ZoneTexte 21"/>
          <p:cNvSpPr txBox="1">
            <a:spLocks noChangeArrowheads="1"/>
          </p:cNvSpPr>
          <p:nvPr/>
        </p:nvSpPr>
        <p:spPr bwMode="auto">
          <a:xfrm rot="-575918">
            <a:off x="7245350" y="868363"/>
            <a:ext cx="1881188" cy="3698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Calibri" pitchFamily="34" charset="0"/>
              </a:rPr>
              <a:t>2 jets identifiés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Reconstruction des événements sans b-</a:t>
            </a:r>
            <a:r>
              <a:rPr lang="fr-FR" sz="3600" dirty="0" err="1" smtClean="0"/>
              <a:t>tagging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Evaluer le bruit de fond par Event </a:t>
            </a:r>
            <a:r>
              <a:rPr lang="fr-FR" dirty="0" err="1" smtClean="0">
                <a:solidFill>
                  <a:srgbClr val="0033CC"/>
                </a:solidFill>
              </a:rPr>
              <a:t>Mixing</a:t>
            </a:r>
            <a:endParaRPr lang="fr-FR" dirty="0" smtClean="0">
              <a:solidFill>
                <a:srgbClr val="0033CC"/>
              </a:solidFill>
            </a:endParaRP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Méthode :</a:t>
            </a:r>
          </a:p>
          <a:p>
            <a:pPr lvl="2"/>
            <a:r>
              <a:rPr lang="fr-FR" dirty="0" smtClean="0">
                <a:solidFill>
                  <a:srgbClr val="7030A0"/>
                </a:solidFill>
              </a:rPr>
              <a:t>Pour les événements reconstruits, enregistre E(</a:t>
            </a:r>
            <a:r>
              <a:rPr lang="fr-FR" dirty="0" err="1" smtClean="0">
                <a:solidFill>
                  <a:srgbClr val="7030A0"/>
                </a:solidFill>
              </a:rPr>
              <a:t>j</a:t>
            </a:r>
            <a:r>
              <a:rPr lang="fr-FR" baseline="-25000" dirty="0" err="1" smtClean="0">
                <a:solidFill>
                  <a:srgbClr val="7030A0"/>
                </a:solidFill>
              </a:rPr>
              <a:t>i</a:t>
            </a:r>
            <a:r>
              <a:rPr lang="fr-FR" dirty="0" smtClean="0">
                <a:solidFill>
                  <a:srgbClr val="7030A0"/>
                </a:solidFill>
              </a:rPr>
              <a:t>), </a:t>
            </a:r>
            <a:r>
              <a:rPr lang="fr-FR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i="1" dirty="0" smtClean="0">
                <a:solidFill>
                  <a:srgbClr val="7030A0"/>
                </a:solidFill>
                <a:latin typeface="Symbol" pitchFamily="18" charset="2"/>
              </a:rPr>
              <a:t>h</a:t>
            </a:r>
            <a:r>
              <a:rPr lang="fr-FR" dirty="0" smtClean="0">
                <a:solidFill>
                  <a:srgbClr val="7030A0"/>
                </a:solidFill>
              </a:rPr>
              <a:t>(j</a:t>
            </a:r>
            <a:r>
              <a:rPr lang="fr-FR" baseline="-25000" dirty="0" smtClean="0">
                <a:solidFill>
                  <a:srgbClr val="7030A0"/>
                </a:solidFill>
              </a:rPr>
              <a:t>1</a:t>
            </a:r>
            <a:r>
              <a:rPr lang="fr-FR" dirty="0" smtClean="0">
                <a:solidFill>
                  <a:srgbClr val="7030A0"/>
                </a:solidFill>
              </a:rPr>
              <a:t>,j</a:t>
            </a:r>
            <a:r>
              <a:rPr lang="fr-FR" baseline="-25000" dirty="0" smtClean="0">
                <a:solidFill>
                  <a:srgbClr val="7030A0"/>
                </a:solidFill>
              </a:rPr>
              <a:t>2</a:t>
            </a:r>
            <a:r>
              <a:rPr lang="fr-FR" dirty="0" smtClean="0">
                <a:solidFill>
                  <a:srgbClr val="7030A0"/>
                </a:solidFill>
              </a:rPr>
              <a:t>), </a:t>
            </a:r>
            <a:r>
              <a:rPr lang="fr-FR" dirty="0" smtClean="0">
                <a:solidFill>
                  <a:srgbClr val="7030A0"/>
                </a:solidFill>
                <a:latin typeface="Symbol" pitchFamily="18" charset="2"/>
              </a:rPr>
              <a:t>Df</a:t>
            </a:r>
            <a:r>
              <a:rPr lang="fr-FR" dirty="0" smtClean="0">
                <a:solidFill>
                  <a:srgbClr val="7030A0"/>
                </a:solidFill>
              </a:rPr>
              <a:t>(j</a:t>
            </a:r>
            <a:r>
              <a:rPr lang="fr-FR" baseline="-25000" dirty="0" smtClean="0">
                <a:solidFill>
                  <a:srgbClr val="7030A0"/>
                </a:solidFill>
              </a:rPr>
              <a:t>1</a:t>
            </a:r>
            <a:r>
              <a:rPr lang="fr-FR" dirty="0" smtClean="0">
                <a:solidFill>
                  <a:srgbClr val="7030A0"/>
                </a:solidFill>
              </a:rPr>
              <a:t>,j</a:t>
            </a:r>
            <a:r>
              <a:rPr lang="fr-FR" baseline="-25000" dirty="0" smtClean="0">
                <a:solidFill>
                  <a:srgbClr val="7030A0"/>
                </a:solidFill>
              </a:rPr>
              <a:t>2</a:t>
            </a:r>
            <a:r>
              <a:rPr lang="fr-FR" dirty="0" smtClean="0">
                <a:solidFill>
                  <a:srgbClr val="7030A0"/>
                </a:solidFill>
              </a:rPr>
              <a:t>) dans 3 buffer distincts</a:t>
            </a: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>
                <a:solidFill>
                  <a:srgbClr val="7030A0"/>
                </a:solidFill>
              </a:rPr>
              <a:t>Parmi les 3 jets choisis pour former le Top, supprime l’un des 2 affecté au W hadronique</a:t>
            </a: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>
                <a:solidFill>
                  <a:srgbClr val="7030A0"/>
                </a:solidFill>
              </a:rPr>
              <a:t>Simule nouveau jet à partir de E, </a:t>
            </a:r>
            <a:r>
              <a:rPr lang="fr-FR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i="1" dirty="0" smtClean="0">
                <a:solidFill>
                  <a:srgbClr val="7030A0"/>
                </a:solidFill>
                <a:latin typeface="Symbol" pitchFamily="18" charset="2"/>
              </a:rPr>
              <a:t>h</a:t>
            </a:r>
            <a:r>
              <a:rPr lang="fr-FR" dirty="0" smtClean="0">
                <a:solidFill>
                  <a:srgbClr val="7030A0"/>
                </a:solidFill>
              </a:rPr>
              <a:t>, </a:t>
            </a:r>
            <a:r>
              <a:rPr lang="fr-FR" dirty="0" smtClean="0">
                <a:solidFill>
                  <a:srgbClr val="7030A0"/>
                </a:solidFill>
                <a:latin typeface="Symbol" pitchFamily="18" charset="2"/>
              </a:rPr>
              <a:t>Df</a:t>
            </a:r>
            <a:r>
              <a:rPr lang="fr-FR" dirty="0" smtClean="0">
                <a:solidFill>
                  <a:srgbClr val="7030A0"/>
                </a:solidFill>
              </a:rPr>
              <a:t> tiré aléatoirement dans les buffers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46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214942" y="2285992"/>
          <a:ext cx="476232" cy="10172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32"/>
              </a:tblGrid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34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786578" y="2285992"/>
          <a:ext cx="476232" cy="10172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32"/>
              </a:tblGrid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34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000760" y="2285992"/>
          <a:ext cx="476232" cy="10172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32"/>
              </a:tblGrid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34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3">
                <a:tc>
                  <a:txBody>
                    <a:bodyPr/>
                    <a:lstStyle/>
                    <a:p>
                      <a:endParaRPr lang="fr-FR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Groupe 18"/>
          <p:cNvGrpSpPr/>
          <p:nvPr/>
        </p:nvGrpSpPr>
        <p:grpSpPr>
          <a:xfrm>
            <a:off x="5517081" y="3924836"/>
            <a:ext cx="1834940" cy="936874"/>
            <a:chOff x="600243" y="3862672"/>
            <a:chExt cx="2542997" cy="2072097"/>
          </a:xfrm>
        </p:grpSpPr>
        <p:cxnSp>
          <p:nvCxnSpPr>
            <p:cNvPr id="10" name="Connecteur droit avec flèche 9"/>
            <p:cNvCxnSpPr/>
            <p:nvPr/>
          </p:nvCxnSpPr>
          <p:spPr>
            <a:xfrm rot="10800000">
              <a:off x="973551" y="4030028"/>
              <a:ext cx="1741065" cy="14706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rot="10800000" flipV="1">
              <a:off x="785786" y="5500702"/>
              <a:ext cx="1928826" cy="21431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rot="10800000">
              <a:off x="785786" y="5072074"/>
              <a:ext cx="1928826" cy="42862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5400000" flipH="1" flipV="1">
              <a:off x="2428860" y="4786322"/>
              <a:ext cx="1000132" cy="42862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 rot="514593">
              <a:off x="600243" y="3862672"/>
              <a:ext cx="571504" cy="20720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Croix 20"/>
          <p:cNvSpPr/>
          <p:nvPr/>
        </p:nvSpPr>
        <p:spPr>
          <a:xfrm rot="19181155">
            <a:off x="5833217" y="4248162"/>
            <a:ext cx="511770" cy="511770"/>
          </a:xfrm>
          <a:prstGeom prst="plus">
            <a:avLst>
              <a:gd name="adj" fmla="val 453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22"/>
          <p:cNvGrpSpPr/>
          <p:nvPr/>
        </p:nvGrpSpPr>
        <p:grpSpPr>
          <a:xfrm>
            <a:off x="3428992" y="5429264"/>
            <a:ext cx="1834940" cy="936874"/>
            <a:chOff x="600243" y="3862672"/>
            <a:chExt cx="2542997" cy="2072097"/>
          </a:xfrm>
        </p:grpSpPr>
        <p:cxnSp>
          <p:nvCxnSpPr>
            <p:cNvPr id="24" name="Connecteur droit avec flèche 23"/>
            <p:cNvCxnSpPr/>
            <p:nvPr/>
          </p:nvCxnSpPr>
          <p:spPr>
            <a:xfrm rot="10800000">
              <a:off x="973551" y="4030028"/>
              <a:ext cx="1741065" cy="14706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10800000" flipV="1">
              <a:off x="785786" y="5500702"/>
              <a:ext cx="1928826" cy="21431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10800000">
              <a:off x="785786" y="5072074"/>
              <a:ext cx="1928826" cy="428628"/>
            </a:xfrm>
            <a:prstGeom prst="straightConnector1">
              <a:avLst/>
            </a:prstGeom>
            <a:ln w="2222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rot="5400000" flipH="1" flipV="1">
              <a:off x="2428860" y="4786322"/>
              <a:ext cx="1000132" cy="42862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 rot="514593">
              <a:off x="600243" y="3862672"/>
              <a:ext cx="571504" cy="20720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5643570" y="5357826"/>
          <a:ext cx="219074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44"/>
              </a:tblGrid>
              <a:tr h="24583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M = 0</a:t>
                      </a:r>
                      <a:endParaRPr lang="fr-FR" sz="14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3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E = </a:t>
                      </a:r>
                      <a:r>
                        <a:rPr lang="fr-FR" sz="1400" b="1" dirty="0" err="1" smtClean="0">
                          <a:solidFill>
                            <a:srgbClr val="0033CC"/>
                          </a:solidFill>
                        </a:rPr>
                        <a:t>E</a:t>
                      </a:r>
                      <a:r>
                        <a:rPr lang="fr-FR" sz="1400" b="1" baseline="-25000" dirty="0" err="1" smtClean="0">
                          <a:solidFill>
                            <a:srgbClr val="0033CC"/>
                          </a:solidFill>
                        </a:rPr>
                        <a:t>random</a:t>
                      </a:r>
                      <a:endParaRPr lang="fr-FR" sz="1400" b="1" baseline="-250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3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33CC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 = 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fr-FR" sz="1400" b="1" dirty="0" err="1" smtClean="0">
                          <a:solidFill>
                            <a:srgbClr val="0033CC"/>
                          </a:solidFill>
                        </a:rPr>
                        <a:t>j</a:t>
                      </a:r>
                      <a:r>
                        <a:rPr lang="fr-FR" sz="1400" b="1" baseline="-25000" dirty="0" err="1" smtClean="0">
                          <a:solidFill>
                            <a:srgbClr val="0033CC"/>
                          </a:solidFill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) + </a:t>
                      </a:r>
                      <a:r>
                        <a:rPr lang="fr-FR" sz="1400" b="1" dirty="0" err="1" smtClean="0">
                          <a:solidFill>
                            <a:srgbClr val="0033CC"/>
                          </a:solidFill>
                          <a:latin typeface="Symbol" pitchFamily="18" charset="2"/>
                        </a:rPr>
                        <a:t>Dh</a:t>
                      </a:r>
                      <a:r>
                        <a:rPr lang="fr-FR" sz="1400" b="1" baseline="-25000" dirty="0" err="1" smtClean="0">
                          <a:solidFill>
                            <a:srgbClr val="0033CC"/>
                          </a:solidFill>
                        </a:rPr>
                        <a:t>random</a:t>
                      </a:r>
                      <a:endParaRPr lang="fr-FR" sz="1400" b="1" baseline="-250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3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33CC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 =</a:t>
                      </a:r>
                      <a:r>
                        <a:rPr lang="fr-FR" sz="1400" b="1" baseline="0" dirty="0" smtClean="0">
                          <a:solidFill>
                            <a:srgbClr val="0033CC"/>
                          </a:solidFill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33CC"/>
                          </a:solidFill>
                          <a:latin typeface="Symbol" pitchFamily="18" charset="2"/>
                        </a:rPr>
                        <a:t>f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fr-FR" sz="1400" b="1" dirty="0" err="1" smtClean="0">
                          <a:solidFill>
                            <a:srgbClr val="0033CC"/>
                          </a:solidFill>
                        </a:rPr>
                        <a:t>j</a:t>
                      </a:r>
                      <a:r>
                        <a:rPr lang="fr-FR" sz="1400" b="1" baseline="-25000" dirty="0" err="1" smtClean="0">
                          <a:solidFill>
                            <a:srgbClr val="0033CC"/>
                          </a:solidFill>
                        </a:rPr>
                        <a:t>a</a:t>
                      </a:r>
                      <a:r>
                        <a:rPr lang="fr-FR" sz="1400" b="1" dirty="0" smtClean="0">
                          <a:solidFill>
                            <a:srgbClr val="0033CC"/>
                          </a:solidFill>
                        </a:rPr>
                        <a:t>)</a:t>
                      </a:r>
                      <a:r>
                        <a:rPr lang="fr-FR" sz="1400" b="1" baseline="0" dirty="0" smtClean="0">
                          <a:solidFill>
                            <a:srgbClr val="0033CC"/>
                          </a:solidFill>
                        </a:rPr>
                        <a:t> + </a:t>
                      </a:r>
                      <a:r>
                        <a:rPr lang="fr-FR" sz="1400" b="1" baseline="0" dirty="0" err="1" smtClean="0">
                          <a:solidFill>
                            <a:srgbClr val="0033CC"/>
                          </a:solidFill>
                          <a:latin typeface="Symbol" pitchFamily="18" charset="2"/>
                        </a:rPr>
                        <a:t>Df</a:t>
                      </a:r>
                      <a:r>
                        <a:rPr lang="fr-FR" sz="1400" b="1" baseline="-25000" dirty="0" err="1" smtClean="0">
                          <a:solidFill>
                            <a:srgbClr val="0033CC"/>
                          </a:solidFill>
                        </a:rPr>
                        <a:t>random</a:t>
                      </a:r>
                      <a:endParaRPr lang="fr-FR" sz="1400" b="1" baseline="-250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Reconstruction des événements sans b-</a:t>
            </a:r>
            <a:r>
              <a:rPr lang="fr-FR" sz="3600" dirty="0" err="1" smtClean="0"/>
              <a:t>tagging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Evaluer le bruit de fond par Event </a:t>
            </a:r>
            <a:r>
              <a:rPr lang="fr-FR" dirty="0" err="1" smtClean="0">
                <a:solidFill>
                  <a:srgbClr val="0033CC"/>
                </a:solidFill>
              </a:rPr>
              <a:t>Mixing</a:t>
            </a:r>
            <a:endParaRPr lang="fr-FR" dirty="0" smtClean="0">
              <a:solidFill>
                <a:srgbClr val="0033CC"/>
              </a:solidFill>
            </a:endParaRPr>
          </a:p>
          <a:p>
            <a:pPr lvl="1"/>
            <a:r>
              <a:rPr lang="fr-FR" sz="2400" dirty="0" smtClean="0"/>
              <a:t>Principal bruit de fond : </a:t>
            </a:r>
            <a:r>
              <a:rPr lang="fr-FR" sz="2400" dirty="0" err="1" smtClean="0">
                <a:solidFill>
                  <a:srgbClr val="FF0000"/>
                </a:solidFill>
              </a:rPr>
              <a:t>bdf</a:t>
            </a:r>
            <a:r>
              <a:rPr lang="fr-FR" sz="2400" dirty="0" smtClean="0">
                <a:solidFill>
                  <a:srgbClr val="FF0000"/>
                </a:solidFill>
              </a:rPr>
              <a:t> combinatoire</a:t>
            </a:r>
          </a:p>
          <a:p>
            <a:pPr lvl="1"/>
            <a:r>
              <a:rPr lang="fr-FR" sz="2400" dirty="0" err="1" smtClean="0"/>
              <a:t>Bdf</a:t>
            </a:r>
            <a:r>
              <a:rPr lang="fr-FR" sz="2400" dirty="0" smtClean="0"/>
              <a:t> combinatoire : </a:t>
            </a:r>
            <a:r>
              <a:rPr lang="fr-FR" sz="2400" dirty="0" smtClean="0">
                <a:solidFill>
                  <a:srgbClr val="FF0000"/>
                </a:solidFill>
              </a:rPr>
              <a:t>dû essentiellement aux W hadroniques</a:t>
            </a:r>
          </a:p>
          <a:p>
            <a:pPr lvl="1"/>
            <a:r>
              <a:rPr lang="fr-FR" sz="2400" dirty="0" smtClean="0">
                <a:solidFill>
                  <a:srgbClr val="0033CC"/>
                </a:solidFill>
              </a:rPr>
              <a:t>Méthode :</a:t>
            </a:r>
          </a:p>
          <a:p>
            <a:pPr lvl="2"/>
            <a:r>
              <a:rPr lang="fr-FR" sz="2000" dirty="0" smtClean="0">
                <a:solidFill>
                  <a:srgbClr val="7030A0"/>
                </a:solidFill>
              </a:rPr>
              <a:t>Pour chaque événement </a:t>
            </a:r>
          </a:p>
          <a:p>
            <a:pPr lvl="3"/>
            <a:r>
              <a:rPr lang="fr-FR" sz="1800" b="1" dirty="0" smtClean="0"/>
              <a:t>Remplace un des jets du W par une </a:t>
            </a:r>
            <a:r>
              <a:rPr lang="fr-FR" sz="1800" b="1" dirty="0" smtClean="0">
                <a:latin typeface="Arial"/>
                <a:cs typeface="Arial"/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"</a:t>
            </a:r>
            <a:r>
              <a:rPr lang="fr-FR" sz="1800" b="1" dirty="0" smtClean="0">
                <a:solidFill>
                  <a:srgbClr val="FF0000"/>
                </a:solidFill>
              </a:rPr>
              <a:t>particule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"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/>
              <a:t>qui décrit le spectre du W </a:t>
            </a:r>
          </a:p>
          <a:p>
            <a:pPr lvl="2"/>
            <a:r>
              <a:rPr lang="fr-FR" sz="2000" dirty="0" smtClean="0">
                <a:solidFill>
                  <a:srgbClr val="7030A0"/>
                </a:solidFill>
              </a:rPr>
              <a:t>Permet de reproduire la forme du bruit de fond (absence de pic lié au signal)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47</a:t>
            </a:fld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5072066" y="4276202"/>
            <a:ext cx="3857652" cy="2153194"/>
            <a:chOff x="4786314" y="4286256"/>
            <a:chExt cx="3857652" cy="2153194"/>
          </a:xfrm>
        </p:grpSpPr>
        <p:grpSp>
          <p:nvGrpSpPr>
            <p:cNvPr id="19" name="Groupe 18"/>
            <p:cNvGrpSpPr/>
            <p:nvPr/>
          </p:nvGrpSpPr>
          <p:grpSpPr>
            <a:xfrm>
              <a:off x="5420470" y="4439186"/>
              <a:ext cx="3223496" cy="2000264"/>
              <a:chOff x="701801" y="3873087"/>
              <a:chExt cx="2441439" cy="2072097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 rot="10800000">
                <a:off x="973551" y="4030028"/>
                <a:ext cx="1741065" cy="14706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rot="10800000" flipV="1">
                <a:off x="785786" y="5500702"/>
                <a:ext cx="1928826" cy="21431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rot="10800000">
                <a:off x="785786" y="5072074"/>
                <a:ext cx="1928826" cy="42862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rot="5400000" flipH="1" flipV="1">
                <a:off x="2428860" y="4786322"/>
                <a:ext cx="1000132" cy="42862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lipse 13"/>
              <p:cNvSpPr/>
              <p:nvPr/>
            </p:nvSpPr>
            <p:spPr>
              <a:xfrm rot="514593">
                <a:off x="701801" y="3873087"/>
                <a:ext cx="469375" cy="207209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6000760" y="4286256"/>
              <a:ext cx="556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Top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5429256" y="5308359"/>
              <a:ext cx="371721" cy="1027627"/>
            </a:xfrm>
            <a:prstGeom prst="ellipse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786314" y="592933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33CC"/>
                  </a:solidFill>
                </a:rPr>
                <a:t>W</a:t>
              </a:r>
              <a:endParaRPr lang="fr-FR" dirty="0">
                <a:solidFill>
                  <a:srgbClr val="0033CC"/>
                </a:solidFill>
              </a:endParaRPr>
            </a:p>
          </p:txBody>
        </p:sp>
      </p:grpSp>
      <p:sp>
        <p:nvSpPr>
          <p:cNvPr id="34" name="Flèche droite 33"/>
          <p:cNvSpPr/>
          <p:nvPr/>
        </p:nvSpPr>
        <p:spPr>
          <a:xfrm rot="1777504">
            <a:off x="4202782" y="4765926"/>
            <a:ext cx="1433276" cy="61939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57158" y="4490516"/>
            <a:ext cx="3714776" cy="500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(tirage aléatoire Energie, </a:t>
            </a:r>
            <a:r>
              <a:rPr lang="fr-FR" dirty="0" smtClean="0">
                <a:latin typeface="Symbol" pitchFamily="18" charset="2"/>
              </a:rPr>
              <a:t>h, f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6" name="Multiplier 35"/>
          <p:cNvSpPr/>
          <p:nvPr/>
        </p:nvSpPr>
        <p:spPr>
          <a:xfrm>
            <a:off x="5715008" y="4929198"/>
            <a:ext cx="357190" cy="714380"/>
          </a:xfrm>
          <a:prstGeom prst="mathMultiply">
            <a:avLst>
              <a:gd name="adj1" fmla="val 406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4" descr="WEIGHTEDTopAndBackgroundCut23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2" y="3743346"/>
            <a:ext cx="407160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4" descr="WEIGHTEDTopAndBackgroundCut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3729" y="3743346"/>
            <a:ext cx="4066126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Reconstruction des événements sans b-</a:t>
            </a:r>
            <a:r>
              <a:rPr lang="fr-FR" sz="3600" dirty="0" err="1" smtClean="0"/>
              <a:t>tagging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Evaluer le bruit de fond par Event </a:t>
            </a:r>
            <a:r>
              <a:rPr lang="fr-FR" dirty="0" err="1" smtClean="0">
                <a:solidFill>
                  <a:srgbClr val="0033CC"/>
                </a:solidFill>
              </a:rPr>
              <a:t>Mixing</a:t>
            </a:r>
            <a:endParaRPr lang="fr-FR" dirty="0" smtClean="0">
              <a:solidFill>
                <a:srgbClr val="0033CC"/>
              </a:solidFill>
            </a:endParaRPr>
          </a:p>
          <a:p>
            <a:pPr lvl="1"/>
            <a:r>
              <a:rPr lang="fr-FR" dirty="0" smtClean="0">
                <a:solidFill>
                  <a:srgbClr val="0033CC"/>
                </a:solidFill>
              </a:rPr>
              <a:t>Résultat</a:t>
            </a:r>
          </a:p>
          <a:p>
            <a:pPr lvl="2"/>
            <a:r>
              <a:rPr lang="fr-FR" dirty="0" smtClean="0">
                <a:solidFill>
                  <a:srgbClr val="0033CC"/>
                </a:solidFill>
              </a:rPr>
              <a:t>Bruit de fond W hadronique </a:t>
            </a:r>
            <a:r>
              <a:rPr lang="fr-FR" dirty="0" smtClean="0">
                <a:solidFill>
                  <a:srgbClr val="FF0000"/>
                </a:solidFill>
              </a:rPr>
              <a:t>bien reproduit</a:t>
            </a:r>
          </a:p>
          <a:p>
            <a:pPr lvl="2"/>
            <a:endParaRPr lang="fr-FR" dirty="0" smtClean="0">
              <a:solidFill>
                <a:srgbClr val="0033CC"/>
              </a:solidFill>
            </a:endParaRPr>
          </a:p>
          <a:p>
            <a:pPr lvl="2">
              <a:buNone/>
            </a:pPr>
            <a:endParaRPr lang="fr-FR" dirty="0" smtClean="0">
              <a:solidFill>
                <a:srgbClr val="0033CC"/>
              </a:solidFill>
            </a:endParaRPr>
          </a:p>
          <a:p>
            <a:pPr lvl="2"/>
            <a:r>
              <a:rPr lang="fr-FR" dirty="0" smtClean="0">
                <a:solidFill>
                  <a:srgbClr val="0033CC"/>
                </a:solidFill>
              </a:rPr>
              <a:t>Bruit de fond Top hadronique simulé ≡ au vrai bruit de fond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7" name="Flèche droite rayée 6"/>
          <p:cNvSpPr/>
          <p:nvPr/>
        </p:nvSpPr>
        <p:spPr>
          <a:xfrm>
            <a:off x="3643306" y="4929198"/>
            <a:ext cx="2000264" cy="10715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Event </a:t>
            </a:r>
            <a:r>
              <a:rPr lang="fr-FR" dirty="0" err="1" smtClean="0"/>
              <a:t>Mixing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571736" y="3714752"/>
            <a:ext cx="171451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429488" y="3643314"/>
            <a:ext cx="171451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739448" y="5000636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Fit du </a:t>
            </a:r>
            <a:r>
              <a:rPr lang="fr-FR" sz="1400" b="1" dirty="0" err="1" smtClean="0">
                <a:solidFill>
                  <a:srgbClr val="FF0000"/>
                </a:solidFill>
              </a:rPr>
              <a:t>bdf</a:t>
            </a:r>
            <a:r>
              <a:rPr lang="fr-FR" sz="1400" b="1" dirty="0" smtClean="0">
                <a:solidFill>
                  <a:srgbClr val="FF0000"/>
                </a:solidFill>
              </a:rPr>
              <a:t> seul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4876" y="6215082"/>
            <a:ext cx="2478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6633"/>
                </a:solidFill>
              </a:rPr>
              <a:t>Fit du </a:t>
            </a:r>
            <a:r>
              <a:rPr lang="fr-FR" sz="1400" b="1" dirty="0" err="1" smtClean="0">
                <a:solidFill>
                  <a:srgbClr val="006633"/>
                </a:solidFill>
              </a:rPr>
              <a:t>bdf</a:t>
            </a:r>
            <a:r>
              <a:rPr lang="fr-FR" sz="1400" b="1" dirty="0" smtClean="0">
                <a:solidFill>
                  <a:srgbClr val="006633"/>
                </a:solidFill>
              </a:rPr>
              <a:t> par Event </a:t>
            </a:r>
            <a:r>
              <a:rPr lang="fr-FR" sz="1400" b="1" dirty="0" err="1" smtClean="0">
                <a:solidFill>
                  <a:srgbClr val="006633"/>
                </a:solidFill>
              </a:rPr>
              <a:t>Mixing</a:t>
            </a:r>
            <a:endParaRPr lang="fr-FR" sz="1400" b="1" dirty="0">
              <a:solidFill>
                <a:srgbClr val="006633"/>
              </a:solidFill>
            </a:endParaRPr>
          </a:p>
        </p:txBody>
      </p:sp>
      <p:cxnSp>
        <p:nvCxnSpPr>
          <p:cNvPr id="16" name="Connecteur droit avec flèche 15"/>
          <p:cNvCxnSpPr>
            <a:stCxn id="13" idx="2"/>
          </p:cNvCxnSpPr>
          <p:nvPr/>
        </p:nvCxnSpPr>
        <p:spPr>
          <a:xfrm rot="5400000">
            <a:off x="7982354" y="4969893"/>
            <a:ext cx="120851" cy="797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4" idx="0"/>
          </p:cNvCxnSpPr>
          <p:nvPr/>
        </p:nvCxnSpPr>
        <p:spPr>
          <a:xfrm rot="5400000" flipH="1" flipV="1">
            <a:off x="5906021" y="5977467"/>
            <a:ext cx="285752" cy="1894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VERIFEVENTMIX_standalone_Cut345_WLighterDR_BWAndBDRD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426868"/>
            <a:ext cx="2428860" cy="164494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143900" y="2714620"/>
            <a:ext cx="10001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M</a:t>
            </a:r>
            <a:r>
              <a:rPr lang="fr-FR" sz="1600" baseline="-25000" dirty="0" err="1" smtClean="0"/>
              <a:t>jj</a:t>
            </a:r>
            <a:r>
              <a:rPr lang="fr-FR" sz="1600" dirty="0" smtClean="0"/>
              <a:t> [GeV]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Autres systématiques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Sont pris en compte : </a:t>
            </a:r>
            <a:r>
              <a:rPr lang="fr-FR" dirty="0" smtClean="0">
                <a:solidFill>
                  <a:srgbClr val="00B050"/>
                </a:solidFill>
                <a:sym typeface="Wingdings"/>
              </a:rPr>
              <a:t></a:t>
            </a:r>
            <a:endParaRPr lang="fr-FR" dirty="0" smtClean="0">
              <a:solidFill>
                <a:srgbClr val="00B050"/>
              </a:solidFill>
            </a:endParaRPr>
          </a:p>
          <a:p>
            <a:pPr lvl="1"/>
            <a:r>
              <a:rPr lang="fr-FR" dirty="0" smtClean="0"/>
              <a:t>Étalonnage des jets légers</a:t>
            </a:r>
          </a:p>
          <a:p>
            <a:pPr lvl="1"/>
            <a:r>
              <a:rPr lang="fr-FR" dirty="0" smtClean="0"/>
              <a:t>Étalonnage des jets b</a:t>
            </a:r>
          </a:p>
          <a:p>
            <a:pPr lvl="1"/>
            <a:r>
              <a:rPr lang="fr-FR" dirty="0" smtClean="0"/>
              <a:t>Linéarité de la mesure de la masse</a:t>
            </a:r>
          </a:p>
          <a:p>
            <a:pPr lvl="1"/>
            <a:r>
              <a:rPr lang="fr-FR" dirty="0" smtClean="0"/>
              <a:t>Biais introduit par la méthode de reconstruction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Doivent être pris en compte (mais ne le sont pas car événements non disponibles) </a:t>
            </a:r>
            <a:r>
              <a:rPr lang="fr-FR" dirty="0" smtClean="0">
                <a:solidFill>
                  <a:srgbClr val="C00000"/>
                </a:solidFill>
                <a:sym typeface="Wingdings"/>
              </a:rPr>
              <a:t></a:t>
            </a:r>
            <a:endParaRPr lang="fr-FR" dirty="0" smtClean="0">
              <a:solidFill>
                <a:srgbClr val="C00000"/>
              </a:solidFill>
            </a:endParaRPr>
          </a:p>
          <a:p>
            <a:pPr lvl="1"/>
            <a:r>
              <a:rPr lang="fr-FR" dirty="0" smtClean="0"/>
              <a:t>ISR/FSR			</a:t>
            </a:r>
            <a:r>
              <a:rPr lang="fr-FR" sz="1800" dirty="0" smtClean="0">
                <a:solidFill>
                  <a:srgbClr val="0033CC"/>
                </a:solidFill>
              </a:rPr>
              <a:t>(0.3 à 1.9 GeV)</a:t>
            </a:r>
            <a:endParaRPr lang="fr-FR" dirty="0" smtClean="0">
              <a:solidFill>
                <a:srgbClr val="0033CC"/>
              </a:solidFill>
            </a:endParaRPr>
          </a:p>
          <a:p>
            <a:pPr lvl="1"/>
            <a:r>
              <a:rPr lang="fr-FR" dirty="0" smtClean="0"/>
              <a:t>Fragmentation des jets b 	</a:t>
            </a:r>
            <a:r>
              <a:rPr lang="fr-FR" sz="1800" dirty="0" smtClean="0">
                <a:solidFill>
                  <a:srgbClr val="0033CC"/>
                </a:solidFill>
              </a:rPr>
              <a:t>(0.1 GeV)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6357950" y="4286256"/>
            <a:ext cx="214314" cy="928694"/>
          </a:xfrm>
          <a:prstGeom prst="rightBrace">
            <a:avLst>
              <a:gd name="adj1" fmla="val 61159"/>
              <a:gd name="adj2" fmla="val 50000"/>
            </a:avLst>
          </a:prstGeom>
          <a:noFill/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715140" y="442574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Estimés en simulation rapide</a:t>
            </a:r>
            <a:endParaRPr lang="fr-FR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Modes de production du quark Top (MS)</a:t>
            </a:r>
            <a:endParaRPr lang="fr-FR" dirty="0"/>
          </a:p>
        </p:txBody>
      </p:sp>
      <p:graphicFrame>
        <p:nvGraphicFramePr>
          <p:cNvPr id="19" name="Espace réservé du contenu 18"/>
          <p:cNvGraphicFramePr>
            <a:graphicFrameLocks noGrp="1"/>
          </p:cNvGraphicFramePr>
          <p:nvPr>
            <p:ph idx="1"/>
          </p:nvPr>
        </p:nvGraphicFramePr>
        <p:xfrm>
          <a:off x="142875" y="928670"/>
          <a:ext cx="8786813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4857752" y="6024583"/>
          <a:ext cx="987425" cy="404813"/>
        </p:xfrm>
        <a:graphic>
          <a:graphicData uri="http://schemas.openxmlformats.org/presentationml/2006/ole">
            <p:oleObj spid="_x0000_s5122" name="Équation" r:id="rId8" imgW="545760" imgH="241200" progId="Equation.3">
              <p:embed/>
            </p:oleObj>
          </a:graphicData>
        </a:graphic>
      </p:graphicFrame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/>
          <a:srcRect l="1695" t="4878" r="4237" b="12195"/>
          <a:stretch>
            <a:fillRect/>
          </a:stretch>
        </p:blipFill>
        <p:spPr bwMode="auto">
          <a:xfrm>
            <a:off x="642910" y="4375263"/>
            <a:ext cx="6886600" cy="149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14"/>
          <p:cNvSpPr>
            <a:spLocks/>
          </p:cNvSpPr>
          <p:nvPr/>
        </p:nvSpPr>
        <p:spPr bwMode="auto">
          <a:xfrm rot="5400000">
            <a:off x="5234960" y="3701461"/>
            <a:ext cx="279024" cy="4319588"/>
          </a:xfrm>
          <a:prstGeom prst="rightBrace">
            <a:avLst>
              <a:gd name="adj1" fmla="val 119342"/>
              <a:gd name="adj2" fmla="val 499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1285852" y="5782518"/>
          <a:ext cx="1012825" cy="434975"/>
        </p:xfrm>
        <a:graphic>
          <a:graphicData uri="http://schemas.openxmlformats.org/presentationml/2006/ole">
            <p:oleObj spid="_x0000_s5123" name="Équation" r:id="rId10" imgW="520560" imgH="241200" progId="Equation.3">
              <p:embed/>
            </p:oleObj>
          </a:graphicData>
        </a:graphic>
      </p:graphicFrame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11"/>
          <a:srcRect t="16299" b="49675"/>
          <a:stretch>
            <a:fillRect/>
          </a:stretch>
        </p:blipFill>
        <p:spPr bwMode="auto">
          <a:xfrm>
            <a:off x="785786" y="1618995"/>
            <a:ext cx="716269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233307" y="3286124"/>
            <a:ext cx="2000264" cy="3571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sz="1700" dirty="0" smtClean="0">
                <a:latin typeface="Comic Sans MS" pitchFamily="66" charset="0"/>
              </a:rPr>
              <a:t>Canal t</a:t>
            </a:r>
            <a:endParaRPr lang="fr-FR" sz="1700" dirty="0">
              <a:latin typeface="Comic Sans MS" pitchFamily="66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3876513" y="3286124"/>
            <a:ext cx="1428760" cy="3571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sz="1700" dirty="0" smtClean="0">
                <a:latin typeface="Comic Sans MS" pitchFamily="66" charset="0"/>
              </a:rPr>
              <a:t>Canal </a:t>
            </a:r>
            <a:r>
              <a:rPr lang="fr-FR" sz="1700" dirty="0" err="1" smtClean="0">
                <a:latin typeface="Comic Sans MS" pitchFamily="66" charset="0"/>
              </a:rPr>
              <a:t>Wt</a:t>
            </a:r>
            <a:endParaRPr lang="fr-FR" sz="1700" dirty="0"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876777" y="3286124"/>
            <a:ext cx="1571636" cy="3571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sz="1700" dirty="0" smtClean="0">
                <a:latin typeface="Comic Sans MS" pitchFamily="66" charset="0"/>
              </a:rPr>
              <a:t>Canal s</a:t>
            </a:r>
            <a:endParaRPr lang="fr-FR" sz="1700" dirty="0">
              <a:latin typeface="Comic Sans MS" pitchFamily="66" charset="0"/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143372" y="1428736"/>
            <a:ext cx="4929222" cy="4786346"/>
          </a:xfrm>
          <a:prstGeom prst="rect">
            <a:avLst/>
          </a:prstGeom>
          <a:solidFill>
            <a:srgbClr val="F5DBB9"/>
          </a:solidFill>
          <a:ln>
            <a:solidFill>
              <a:srgbClr val="F5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tt : comparaison LHC/Tevatron</a:t>
            </a:r>
            <a:endParaRPr lang="fr-FR" dirty="0"/>
          </a:p>
        </p:txBody>
      </p:sp>
      <p:graphicFrame>
        <p:nvGraphicFramePr>
          <p:cNvPr id="42" name="Espace réservé du contenu 41"/>
          <p:cNvGraphicFramePr>
            <a:graphicFrameLocks noGrp="1"/>
          </p:cNvGraphicFramePr>
          <p:nvPr>
            <p:ph idx="1"/>
          </p:nvPr>
        </p:nvGraphicFramePr>
        <p:xfrm>
          <a:off x="357158" y="4786322"/>
          <a:ext cx="350043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1539"/>
                <a:gridCol w="1071570"/>
                <a:gridCol w="1357322"/>
              </a:tblGrid>
              <a:tr h="370840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LHC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Tevatron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gg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90 %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15 %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qq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10 %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85 %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643174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/>
          <p:cNvGrpSpPr/>
          <p:nvPr/>
        </p:nvGrpSpPr>
        <p:grpSpPr>
          <a:xfrm>
            <a:off x="4257706" y="1533544"/>
            <a:ext cx="4743450" cy="4610100"/>
            <a:chOff x="2186004" y="1857364"/>
            <a:chExt cx="4743450" cy="4610100"/>
          </a:xfrm>
        </p:grpSpPr>
        <p:pic>
          <p:nvPicPr>
            <p:cNvPr id="39" name="Image 38" descr="Cteq6mQ100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6004" y="1857364"/>
              <a:ext cx="4743450" cy="4610100"/>
            </a:xfrm>
            <a:prstGeom prst="rect">
              <a:avLst/>
            </a:prstGeom>
          </p:spPr>
        </p:pic>
        <p:cxnSp>
          <p:nvCxnSpPr>
            <p:cNvPr id="33" name="Connecteur droit 32"/>
            <p:cNvCxnSpPr/>
            <p:nvPr/>
          </p:nvCxnSpPr>
          <p:spPr>
            <a:xfrm rot="5400000" flipH="1" flipV="1">
              <a:off x="3168449" y="4036223"/>
              <a:ext cx="4214842" cy="1588"/>
            </a:xfrm>
            <a:prstGeom prst="line">
              <a:avLst/>
            </a:prstGeom>
            <a:ln w="317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 flipH="1" flipV="1">
              <a:off x="4173439" y="4030571"/>
              <a:ext cx="4214842" cy="11304"/>
            </a:xfrm>
            <a:prstGeom prst="line">
              <a:avLst/>
            </a:prstGeom>
            <a:ln w="31750">
              <a:solidFill>
                <a:srgbClr val="0066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714612" y="3571876"/>
              <a:ext cx="2571768" cy="1588"/>
            </a:xfrm>
            <a:prstGeom prst="line">
              <a:avLst/>
            </a:prstGeom>
            <a:ln w="317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714612" y="4856172"/>
              <a:ext cx="2571768" cy="1588"/>
            </a:xfrm>
            <a:prstGeom prst="line">
              <a:avLst/>
            </a:prstGeom>
            <a:ln w="317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2714612" y="4376744"/>
              <a:ext cx="3500462" cy="101255"/>
            </a:xfrm>
            <a:prstGeom prst="line">
              <a:avLst/>
            </a:prstGeom>
            <a:ln w="31750">
              <a:solidFill>
                <a:srgbClr val="0066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714612" y="4580259"/>
              <a:ext cx="3500462" cy="101255"/>
            </a:xfrm>
            <a:prstGeom prst="line">
              <a:avLst/>
            </a:prstGeom>
            <a:ln w="31750">
              <a:solidFill>
                <a:srgbClr val="0066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72264" y="2605114"/>
            <a:ext cx="252413" cy="274638"/>
            <a:chOff x="431" y="981"/>
            <a:chExt cx="159" cy="173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54" y="101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>
                    <a:alpha val="89920"/>
                  </a:srgbClr>
                </a:gs>
                <a:gs pos="35001">
                  <a:srgbClr val="1A8D48">
                    <a:alpha val="83200"/>
                  </a:srgbClr>
                </a:gs>
                <a:gs pos="52000">
                  <a:srgbClr val="FFFF00">
                    <a:alpha val="75040"/>
                  </a:srgbClr>
                </a:gs>
                <a:gs pos="73000">
                  <a:srgbClr val="EE3F17">
                    <a:alpha val="64960"/>
                  </a:srgbClr>
                </a:gs>
                <a:gs pos="88000">
                  <a:srgbClr val="E81766">
                    <a:alpha val="57760"/>
                  </a:srgbClr>
                </a:gs>
                <a:gs pos="100000">
                  <a:srgbClr val="A603AB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31" y="981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g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501090" y="4033874"/>
            <a:ext cx="241300" cy="274638"/>
            <a:chOff x="505" y="1360"/>
            <a:chExt cx="152" cy="173"/>
          </a:xfrm>
        </p:grpSpPr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21" y="1389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05" y="1360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u</a:t>
              </a: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8429652" y="4676816"/>
            <a:ext cx="252413" cy="274638"/>
            <a:chOff x="498" y="1080"/>
            <a:chExt cx="159" cy="173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521" y="110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98" y="1080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d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7831162" y="4940313"/>
            <a:ext cx="241300" cy="274637"/>
            <a:chOff x="295" y="1269"/>
            <a:chExt cx="152" cy="173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311" y="1282"/>
              <a:ext cx="136" cy="13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95" y="1269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u</a:t>
              </a: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340" y="1314"/>
              <a:ext cx="9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43" name="Connecteur droit 42"/>
          <p:cNvCxnSpPr/>
          <p:nvPr/>
        </p:nvCxnSpPr>
        <p:spPr>
          <a:xfrm>
            <a:off x="1062015" y="5213362"/>
            <a:ext cx="80961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71538" y="5572140"/>
            <a:ext cx="80961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42910" y="5572140"/>
            <a:ext cx="80961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ce réservé du contenu 2"/>
          <p:cNvSpPr txBox="1">
            <a:spLocks/>
          </p:cNvSpPr>
          <p:nvPr/>
        </p:nvSpPr>
        <p:spPr bwMode="auto">
          <a:xfrm>
            <a:off x="214282" y="1214422"/>
            <a:ext cx="3643338" cy="1000132"/>
          </a:xfrm>
          <a:prstGeom prst="roundRect">
            <a:avLst>
              <a:gd name="adj" fmla="val 955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fr-FR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fraction d’impulsion longitudinale portée par le parton i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571472" y="2714620"/>
            <a:ext cx="3071834" cy="1571636"/>
          </a:xfrm>
          <a:prstGeom prst="roundRect">
            <a:avLst>
              <a:gd name="adj" fmla="val 114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: √s=14 TeV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fr-FR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=350/14000</a:t>
            </a:r>
            <a:r>
              <a:rPr lang="fr-FR" b="1" kern="0" dirty="0" smtClean="0">
                <a:solidFill>
                  <a:srgbClr val="7030A0"/>
                </a:solidFill>
                <a:sym typeface="Symbol"/>
              </a:rPr>
              <a:t> 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0.025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/>
            </a:pPr>
            <a:r>
              <a:rPr lang="fr-FR" sz="2000" b="1" kern="0" dirty="0" smtClean="0">
                <a:solidFill>
                  <a:srgbClr val="006633"/>
                </a:solidFill>
              </a:rPr>
              <a:t>Tevatron : √s= 2 TeV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defRPr/>
            </a:pPr>
            <a:r>
              <a:rPr lang="fr-FR" sz="2000" b="1" kern="0" dirty="0" smtClean="0">
                <a:solidFill>
                  <a:srgbClr val="006633"/>
                </a:solidFill>
              </a:rPr>
              <a:t>x</a:t>
            </a:r>
            <a:r>
              <a:rPr lang="fr-FR" sz="2000" b="1" kern="0" baseline="-25000" dirty="0" smtClean="0">
                <a:solidFill>
                  <a:srgbClr val="006633"/>
                </a:solidFill>
              </a:rPr>
              <a:t>i</a:t>
            </a:r>
            <a:r>
              <a:rPr lang="fr-FR" sz="2000" b="1" kern="0" dirty="0" smtClean="0">
                <a:solidFill>
                  <a:srgbClr val="006633"/>
                </a:solidFill>
              </a:rPr>
              <a:t>=350/1960</a:t>
            </a:r>
            <a:r>
              <a:rPr lang="fr-FR" sz="2000" b="1" kern="0" dirty="0" smtClean="0">
                <a:solidFill>
                  <a:srgbClr val="006633"/>
                </a:solidFill>
                <a:sym typeface="Symbol"/>
              </a:rPr>
              <a:t></a:t>
            </a:r>
            <a:r>
              <a:rPr lang="fr-FR" sz="2000" b="1" kern="0" dirty="0" smtClean="0">
                <a:solidFill>
                  <a:srgbClr val="006633"/>
                </a:solidFill>
              </a:rPr>
              <a:t>0.18</a:t>
            </a:r>
            <a:endParaRPr lang="fr-FR" sz="2400" b="1" kern="0" dirty="0" smtClean="0">
              <a:solidFill>
                <a:srgbClr val="006633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Production tt : comparaison LHC/Tevatron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857232"/>
            <a:ext cx="3852892" cy="488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4429124" y="857232"/>
            <a:ext cx="4464050" cy="936625"/>
          </a:xfrm>
          <a:prstGeom prst="round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A la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</a:rPr>
              <a:t>luminosité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</a:rPr>
              <a:t>nominale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 (10</a:t>
            </a:r>
            <a:r>
              <a:rPr lang="en-US" sz="1700" baseline="30000" dirty="0" smtClean="0">
                <a:solidFill>
                  <a:srgbClr val="0000FF"/>
                </a:solidFill>
                <a:latin typeface="Comic Sans MS" pitchFamily="66" charset="0"/>
              </a:rPr>
              <a:t>34 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cm</a:t>
            </a:r>
            <a:r>
              <a:rPr lang="en-US" sz="1700" baseline="30000" dirty="0" smtClean="0">
                <a:solidFill>
                  <a:srgbClr val="0000FF"/>
                </a:solidFill>
                <a:latin typeface="Comic Sans MS" pitchFamily="66" charset="0"/>
              </a:rPr>
              <a:t>-2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sz="1700" baseline="30000" dirty="0" smtClean="0">
                <a:solidFill>
                  <a:srgbClr val="0000FF"/>
                </a:solidFill>
                <a:latin typeface="Comic Sans MS" pitchFamily="66" charset="0"/>
              </a:rPr>
              <a:t>-1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),  </a:t>
            </a:r>
            <a:endParaRPr lang="en-US" sz="1700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700" dirty="0">
                <a:solidFill>
                  <a:srgbClr val="0000FF"/>
                </a:solidFill>
                <a:latin typeface="Comic Sans MS" pitchFamily="66" charset="0"/>
              </a:rPr>
              <a:t>~ 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1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</a:rPr>
              <a:t>paire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 de Top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</a:rPr>
              <a:t>produite</a:t>
            </a:r>
            <a:r>
              <a:rPr lang="en-US" sz="1700" dirty="0" smtClean="0">
                <a:solidFill>
                  <a:srgbClr val="0000FF"/>
                </a:solidFill>
                <a:latin typeface="Comic Sans MS" pitchFamily="66" charset="0"/>
              </a:rPr>
              <a:t> par </a:t>
            </a:r>
            <a:r>
              <a:rPr lang="en-US" sz="1700" dirty="0" err="1" smtClean="0">
                <a:solidFill>
                  <a:srgbClr val="0000FF"/>
                </a:solidFill>
                <a:latin typeface="Comic Sans MS" pitchFamily="66" charset="0"/>
              </a:rPr>
              <a:t>seconde</a:t>
            </a:r>
            <a:endParaRPr lang="en-US" sz="1700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700" b="1" dirty="0" smtClean="0">
                <a:solidFill>
                  <a:srgbClr val="FF0000"/>
                </a:solidFill>
                <a:latin typeface="Comic Sans MS" pitchFamily="66" charset="0"/>
              </a:rPr>
              <a:t>Le LHC </a:t>
            </a:r>
            <a:r>
              <a:rPr lang="en-US" sz="1700" b="1" dirty="0" err="1" smtClean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en-US" sz="17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US" sz="17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mic Sans MS" pitchFamily="66" charset="0"/>
              </a:rPr>
              <a:t>usine</a:t>
            </a:r>
            <a:r>
              <a:rPr lang="en-US" sz="1700" b="1" dirty="0" smtClean="0">
                <a:solidFill>
                  <a:srgbClr val="FF0000"/>
                </a:solidFill>
                <a:latin typeface="Comic Sans MS" pitchFamily="66" charset="0"/>
              </a:rPr>
              <a:t> à Top</a:t>
            </a:r>
            <a:endParaRPr lang="en-US" sz="1700" b="1" dirty="0">
              <a:solidFill>
                <a:srgbClr val="FF0000"/>
              </a:solidFill>
              <a:latin typeface="Comic Sans MS" pitchFamily="66" charset="0"/>
              <a:sym typeface="Symbol" pitchFamily="18" charset="2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4714876" y="3643314"/>
            <a:ext cx="4214842" cy="1588"/>
          </a:xfrm>
          <a:prstGeom prst="line">
            <a:avLst/>
          </a:prstGeom>
          <a:ln w="22225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71406" y="5786454"/>
          <a:ext cx="4929222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4380"/>
                <a:gridCol w="1714512"/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2008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sym typeface="Symbol"/>
                        </a:rPr>
                        <a:t>10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32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-2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-1</a:t>
                      </a:r>
                      <a:endParaRPr lang="fr-FR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10-100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pb</a:t>
                      </a:r>
                      <a:r>
                        <a:rPr lang="fr-FR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enregistrés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2009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10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33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-2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-1</a:t>
                      </a:r>
                      <a:endParaRPr lang="fr-FR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1-10 fb</a:t>
                      </a:r>
                      <a:r>
                        <a:rPr lang="fr-FR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4714876" y="2000240"/>
          <a:ext cx="392908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4446"/>
                <a:gridCol w="1785950"/>
                <a:gridCol w="92869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LHC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</a:t>
                      </a:r>
                      <a:r>
                        <a:rPr lang="en-US" sz="1800" baseline="-25000" dirty="0" err="1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tt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 ~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830 </a:t>
                      </a:r>
                      <a:r>
                        <a:rPr lang="en-US" sz="1800" dirty="0" err="1" smtClean="0">
                          <a:solidFill>
                            <a:srgbClr val="000099"/>
                          </a:solidFill>
                        </a:rPr>
                        <a:t>pb</a:t>
                      </a:r>
                      <a:endParaRPr lang="fr-FR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× 100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Tevatron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</a:t>
                      </a:r>
                      <a:r>
                        <a:rPr lang="en-US" sz="1800" b="1" baseline="-25000" dirty="0" err="1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tt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 ~</a:t>
                      </a:r>
                      <a:r>
                        <a:rPr lang="en-US" b="1" dirty="0" smtClean="0"/>
                        <a:t> 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</a:rPr>
                        <a:t>6,7 </a:t>
                      </a:r>
                      <a:r>
                        <a:rPr lang="en-US" sz="1800" b="1" dirty="0" err="1" smtClean="0">
                          <a:solidFill>
                            <a:srgbClr val="000099"/>
                          </a:solidFill>
                        </a:rPr>
                        <a:t>pb</a:t>
                      </a:r>
                      <a:endParaRPr lang="fr-FR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3500429" y="2285992"/>
            <a:ext cx="1295401" cy="1214446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4714877" y="2830196"/>
          <a:ext cx="392908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4446"/>
                <a:gridCol w="1785949"/>
                <a:gridCol w="92869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LHC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: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10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33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-2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-1</a:t>
                      </a:r>
                      <a:endParaRPr lang="fr-FR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× 10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Tevatron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: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10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32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cm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-2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  <a:r>
                        <a:rPr lang="fr-FR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-1</a:t>
                      </a:r>
                      <a:endParaRPr lang="fr-FR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3143239" y="2643182"/>
            <a:ext cx="1652591" cy="1571636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rot="5400000">
            <a:off x="910787" y="3178173"/>
            <a:ext cx="43577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5429256" y="3714752"/>
          <a:ext cx="328614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16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Production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6633"/>
                          </a:solidFill>
                        </a:rPr>
                        <a:t>× 1000</a:t>
                      </a:r>
                      <a:endParaRPr lang="fr-FR" b="1" dirty="0">
                        <a:solidFill>
                          <a:srgbClr val="00663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1" name="Connecteur droit 30"/>
          <p:cNvCxnSpPr/>
          <p:nvPr/>
        </p:nvCxnSpPr>
        <p:spPr>
          <a:xfrm>
            <a:off x="2643174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572000" y="4357694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33CC"/>
                </a:solidFill>
              </a:rPr>
              <a:t>Bruit de fond principal : W+2jets</a:t>
            </a:r>
            <a:endParaRPr lang="fr-FR" b="1" dirty="0">
              <a:solidFill>
                <a:srgbClr val="0033CC"/>
              </a:solidFill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4714876" y="4759022"/>
          <a:ext cx="392908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4446"/>
                <a:gridCol w="1785950"/>
                <a:gridCol w="92869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LHC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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 ~1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8×10</a:t>
                      </a:r>
                      <a:r>
                        <a:rPr lang="en-US" sz="1800" baseline="30000" dirty="0" smtClean="0">
                          <a:solidFill>
                            <a:srgbClr val="000099"/>
                          </a:solidFill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99"/>
                          </a:solidFill>
                        </a:rPr>
                        <a:t>pb</a:t>
                      </a:r>
                      <a:endParaRPr lang="fr-FR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× 10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Tevatron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sym typeface="Symbol" pitchFamily="18" charset="2"/>
                        </a:rPr>
                        <a:t> ~</a:t>
                      </a:r>
                      <a:r>
                        <a:rPr lang="en-US" b="1" dirty="0" smtClean="0"/>
                        <a:t> 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</a:rPr>
                        <a:t> 1.3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kumimoji="0" lang="en-US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99"/>
                          </a:solidFill>
                        </a:rPr>
                        <a:t>pb</a:t>
                      </a:r>
                      <a:endParaRPr lang="fr-FR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" name="Connecteur droit 29"/>
          <p:cNvCxnSpPr/>
          <p:nvPr/>
        </p:nvCxnSpPr>
        <p:spPr>
          <a:xfrm>
            <a:off x="4714876" y="5558490"/>
            <a:ext cx="421484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5429256" y="5629928"/>
          <a:ext cx="328614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16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Production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× 100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5857884" y="6143644"/>
            <a:ext cx="307180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b="1" dirty="0" smtClean="0">
                <a:solidFill>
                  <a:srgbClr val="FF0000"/>
                </a:solidFill>
              </a:rPr>
              <a:t>S/B en faveur du LHC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Mesures accessibles avec les événements tt</a:t>
            </a:r>
            <a:endParaRPr lang="fr-FR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57224" y="996972"/>
            <a:ext cx="7566078" cy="5503862"/>
            <a:chOff x="2544" y="672"/>
            <a:chExt cx="3210" cy="3154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29" y="869"/>
              <a:ext cx="1965" cy="2957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626" y="1918"/>
              <a:ext cx="337" cy="399"/>
              <a:chOff x="1531" y="2172"/>
              <a:chExt cx="359" cy="309"/>
            </a:xfrm>
          </p:grpSpPr>
          <p:sp>
            <p:nvSpPr>
              <p:cNvPr id="136" name="Line 8"/>
              <p:cNvSpPr>
                <a:spLocks noChangeShapeType="1"/>
              </p:cNvSpPr>
              <p:nvPr/>
            </p:nvSpPr>
            <p:spPr bwMode="auto">
              <a:xfrm>
                <a:off x="1711" y="2327"/>
                <a:ext cx="179" cy="1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" name="Line 9"/>
              <p:cNvSpPr>
                <a:spLocks noChangeShapeType="1"/>
              </p:cNvSpPr>
              <p:nvPr/>
            </p:nvSpPr>
            <p:spPr bwMode="auto">
              <a:xfrm>
                <a:off x="1531" y="2172"/>
                <a:ext cx="180" cy="1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3575" y="2600"/>
              <a:ext cx="341" cy="267"/>
              <a:chOff x="1584" y="2510"/>
              <a:chExt cx="371" cy="288"/>
            </a:xfrm>
          </p:grpSpPr>
          <p:sp>
            <p:nvSpPr>
              <p:cNvPr id="134" name="Line 11"/>
              <p:cNvSpPr>
                <a:spLocks noChangeShapeType="1"/>
              </p:cNvSpPr>
              <p:nvPr/>
            </p:nvSpPr>
            <p:spPr bwMode="auto">
              <a:xfrm flipH="1">
                <a:off x="1584" y="2631"/>
                <a:ext cx="207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Line 12"/>
              <p:cNvSpPr>
                <a:spLocks noChangeShapeType="1"/>
              </p:cNvSpPr>
              <p:nvPr/>
            </p:nvSpPr>
            <p:spPr bwMode="auto">
              <a:xfrm flipH="1">
                <a:off x="1749" y="2510"/>
                <a:ext cx="206" cy="1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408" y="1758"/>
              <a:ext cx="78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395" y="2637"/>
              <a:ext cx="186" cy="210"/>
              <a:chOff x="1316" y="2606"/>
              <a:chExt cx="172" cy="163"/>
            </a:xfrm>
          </p:grpSpPr>
          <p:sp>
            <p:nvSpPr>
              <p:cNvPr id="132" name="Text Box 15"/>
              <p:cNvSpPr txBox="1">
                <a:spLocks noChangeArrowheads="1"/>
              </p:cNvSpPr>
              <p:nvPr/>
            </p:nvSpPr>
            <p:spPr bwMode="auto">
              <a:xfrm>
                <a:off x="1316" y="2606"/>
                <a:ext cx="73" cy="163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180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" name="Line 16"/>
              <p:cNvSpPr>
                <a:spLocks noChangeShapeType="1"/>
              </p:cNvSpPr>
              <p:nvPr/>
            </p:nvSpPr>
            <p:spPr bwMode="auto">
              <a:xfrm>
                <a:off x="1400" y="2670"/>
                <a:ext cx="88" cy="0"/>
              </a:xfrm>
              <a:prstGeom prst="line">
                <a:avLst/>
              </a:prstGeom>
              <a:noFill/>
              <a:ln w="2857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H="1" flipV="1">
              <a:off x="4084" y="2507"/>
              <a:ext cx="119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 flipV="1">
              <a:off x="4203" y="2652"/>
              <a:ext cx="149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 flipV="1">
              <a:off x="4371" y="2736"/>
              <a:ext cx="229" cy="149"/>
              <a:chOff x="2441" y="1427"/>
              <a:chExt cx="369" cy="201"/>
            </a:xfrm>
          </p:grpSpPr>
          <p:sp>
            <p:nvSpPr>
              <p:cNvPr id="130" name="Line 20"/>
              <p:cNvSpPr>
                <a:spLocks noChangeShapeType="1"/>
              </p:cNvSpPr>
              <p:nvPr/>
            </p:nvSpPr>
            <p:spPr bwMode="auto">
              <a:xfrm flipH="1" flipV="1">
                <a:off x="2441" y="1427"/>
                <a:ext cx="185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1" name="Line 21"/>
              <p:cNvSpPr>
                <a:spLocks noChangeShapeType="1"/>
              </p:cNvSpPr>
              <p:nvPr/>
            </p:nvSpPr>
            <p:spPr bwMode="auto">
              <a:xfrm flipH="1" flipV="1">
                <a:off x="2626" y="1528"/>
                <a:ext cx="184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 flipV="1">
              <a:off x="4302" y="2940"/>
              <a:ext cx="319" cy="202"/>
              <a:chOff x="2422" y="1269"/>
              <a:chExt cx="370" cy="113"/>
            </a:xfrm>
          </p:grpSpPr>
          <p:sp>
            <p:nvSpPr>
              <p:cNvPr id="96" name="Arc 23"/>
              <p:cNvSpPr>
                <a:spLocks/>
              </p:cNvSpPr>
              <p:nvPr/>
            </p:nvSpPr>
            <p:spPr bwMode="auto">
              <a:xfrm rot="19830528">
                <a:off x="2765" y="1269"/>
                <a:ext cx="22" cy="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316"/>
                  <a:gd name="T1" fmla="*/ 0 h 21600"/>
                  <a:gd name="T2" fmla="*/ 19316 w 19316"/>
                  <a:gd name="T3" fmla="*/ 11932 h 21600"/>
                  <a:gd name="T4" fmla="*/ 0 w 193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16" h="21600" fill="none" extrusionOk="0">
                    <a:moveTo>
                      <a:pt x="-1" y="0"/>
                    </a:moveTo>
                    <a:cubicBezTo>
                      <a:pt x="8178" y="0"/>
                      <a:pt x="15655" y="4618"/>
                      <a:pt x="19315" y="11932"/>
                    </a:cubicBezTo>
                  </a:path>
                  <a:path w="19316" h="21600" stroke="0" extrusionOk="0">
                    <a:moveTo>
                      <a:pt x="-1" y="0"/>
                    </a:moveTo>
                    <a:cubicBezTo>
                      <a:pt x="8178" y="0"/>
                      <a:pt x="15655" y="4618"/>
                      <a:pt x="19315" y="119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7" name="Group 24"/>
              <p:cNvGrpSpPr>
                <a:grpSpLocks/>
              </p:cNvGrpSpPr>
              <p:nvPr/>
            </p:nvGrpSpPr>
            <p:grpSpPr bwMode="auto">
              <a:xfrm rot="19830528" flipV="1">
                <a:off x="2422" y="1326"/>
                <a:ext cx="370" cy="56"/>
                <a:chOff x="-2016" y="3984"/>
                <a:chExt cx="8561" cy="624"/>
              </a:xfrm>
            </p:grpSpPr>
            <p:grpSp>
              <p:nvGrpSpPr>
                <p:cNvPr id="98" name="Group 25"/>
                <p:cNvGrpSpPr>
                  <a:grpSpLocks/>
                </p:cNvGrpSpPr>
                <p:nvPr/>
              </p:nvGrpSpPr>
              <p:grpSpPr bwMode="auto">
                <a:xfrm>
                  <a:off x="-1536" y="3984"/>
                  <a:ext cx="8081" cy="624"/>
                  <a:chOff x="-1536" y="3984"/>
                  <a:chExt cx="8081" cy="624"/>
                </a:xfrm>
              </p:grpSpPr>
              <p:grpSp>
                <p:nvGrpSpPr>
                  <p:cNvPr id="10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-1536" y="3984"/>
                    <a:ext cx="4049" cy="624"/>
                    <a:chOff x="960" y="3984"/>
                    <a:chExt cx="4049" cy="624"/>
                  </a:xfrm>
                </p:grpSpPr>
                <p:grpSp>
                  <p:nvGrpSpPr>
                    <p:cNvPr id="116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984"/>
                      <a:ext cx="2033" cy="624"/>
                      <a:chOff x="960" y="3984"/>
                      <a:chExt cx="2033" cy="624"/>
                    </a:xfrm>
                  </p:grpSpPr>
                  <p:grpSp>
                    <p:nvGrpSpPr>
                      <p:cNvPr id="12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0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28" name="Arc 2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29" name="Arc 3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125" name="Group 31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968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26" name="Arc 32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27" name="Arc 3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11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3984"/>
                      <a:ext cx="2033" cy="624"/>
                      <a:chOff x="960" y="3984"/>
                      <a:chExt cx="2033" cy="624"/>
                    </a:xfrm>
                  </p:grpSpPr>
                  <p:grpSp>
                    <p:nvGrpSpPr>
                      <p:cNvPr id="118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0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22" name="Arc 36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23" name="Arc 3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119" name="Group 38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968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20" name="Arc 3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21" name="Arc 4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</p:grpSp>
              <p:grpSp>
                <p:nvGrpSpPr>
                  <p:cNvPr id="10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496" y="3984"/>
                    <a:ext cx="4049" cy="624"/>
                    <a:chOff x="960" y="3984"/>
                    <a:chExt cx="4049" cy="624"/>
                  </a:xfrm>
                </p:grpSpPr>
                <p:grpSp>
                  <p:nvGrpSpPr>
                    <p:cNvPr id="10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984"/>
                      <a:ext cx="2033" cy="624"/>
                      <a:chOff x="960" y="3984"/>
                      <a:chExt cx="2033" cy="624"/>
                    </a:xfrm>
                  </p:grpSpPr>
                  <p:grpSp>
                    <p:nvGrpSpPr>
                      <p:cNvPr id="110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0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14" name="Arc 4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15" name="Arc 4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111" name="Group 46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968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12" name="Arc 47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13" name="Arc 4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  <p:grpSp>
                  <p:nvGrpSpPr>
                    <p:cNvPr id="103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3984"/>
                      <a:ext cx="2033" cy="624"/>
                      <a:chOff x="960" y="3984"/>
                      <a:chExt cx="2033" cy="624"/>
                    </a:xfrm>
                  </p:grpSpPr>
                  <p:grpSp>
                    <p:nvGrpSpPr>
                      <p:cNvPr id="104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0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08" name="Arc 51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09" name="Arc 5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  <p:grpSp>
                    <p:nvGrpSpPr>
                      <p:cNvPr id="105" name="Group 53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968" y="3984"/>
                        <a:ext cx="1025" cy="624"/>
                        <a:chOff x="960" y="3984"/>
                        <a:chExt cx="1025" cy="624"/>
                      </a:xfrm>
                    </p:grpSpPr>
                    <p:sp>
                      <p:nvSpPr>
                        <p:cNvPr id="106" name="Arc 5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1476" y="3984"/>
                          <a:ext cx="509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068"/>
                            <a:gd name="T1" fmla="*/ 0 h 21600"/>
                            <a:gd name="T2" fmla="*/ 19068 w 19068"/>
                            <a:gd name="T3" fmla="*/ 11453 h 21600"/>
                            <a:gd name="T4" fmla="*/ 0 w 19068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068" h="21600" fill="none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</a:path>
                            <a:path w="19068" h="21600" stroke="0" extrusionOk="0">
                              <a:moveTo>
                                <a:pt x="-1" y="0"/>
                              </a:moveTo>
                              <a:cubicBezTo>
                                <a:pt x="7984" y="0"/>
                                <a:pt x="15317" y="4404"/>
                                <a:pt x="19068" y="1145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07" name="Arc 5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960" y="4032"/>
                          <a:ext cx="516" cy="57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19316"/>
                            <a:gd name="T1" fmla="*/ 0 h 21600"/>
                            <a:gd name="T2" fmla="*/ 19316 w 19316"/>
                            <a:gd name="T3" fmla="*/ 11932 h 21600"/>
                            <a:gd name="T4" fmla="*/ 0 w 1931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9316" h="21600" fill="none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</a:path>
                            <a:path w="19316" h="21600" stroke="0" extrusionOk="0">
                              <a:moveTo>
                                <a:pt x="-1" y="0"/>
                              </a:moveTo>
                              <a:cubicBezTo>
                                <a:pt x="8178" y="0"/>
                                <a:pt x="15655" y="4618"/>
                                <a:pt x="19315" y="11932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</p:grpSp>
            </p:grpSp>
            <p:sp>
              <p:nvSpPr>
                <p:cNvPr id="99" name="Arc 56"/>
                <p:cNvSpPr>
                  <a:spLocks/>
                </p:cNvSpPr>
                <p:nvPr/>
              </p:nvSpPr>
              <p:spPr bwMode="auto">
                <a:xfrm flipH="1" flipV="1">
                  <a:off x="-2016" y="4032"/>
                  <a:ext cx="509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9068"/>
                    <a:gd name="T1" fmla="*/ 0 h 21600"/>
                    <a:gd name="T2" fmla="*/ 19068 w 19068"/>
                    <a:gd name="T3" fmla="*/ 11453 h 21600"/>
                    <a:gd name="T4" fmla="*/ 0 w 1906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068" h="21600" fill="none" extrusionOk="0">
                      <a:moveTo>
                        <a:pt x="-1" y="0"/>
                      </a:moveTo>
                      <a:cubicBezTo>
                        <a:pt x="7984" y="0"/>
                        <a:pt x="15317" y="4404"/>
                        <a:pt x="19068" y="11452"/>
                      </a:cubicBezTo>
                    </a:path>
                    <a:path w="19068" h="21600" stroke="0" extrusionOk="0">
                      <a:moveTo>
                        <a:pt x="-1" y="0"/>
                      </a:moveTo>
                      <a:cubicBezTo>
                        <a:pt x="7984" y="0"/>
                        <a:pt x="15317" y="4404"/>
                        <a:pt x="19068" y="1145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4095" y="2645"/>
              <a:ext cx="105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3300"/>
                  </a:solidFill>
                  <a:latin typeface="Times New Roman" pitchFamily="18" charset="0"/>
                </a:rPr>
                <a:t>t</a:t>
              </a:r>
            </a:p>
          </p:txBody>
        </p: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608" y="2553"/>
              <a:ext cx="149" cy="211"/>
              <a:chOff x="2804" y="1912"/>
              <a:chExt cx="185" cy="136"/>
            </a:xfrm>
          </p:grpSpPr>
          <p:sp>
            <p:nvSpPr>
              <p:cNvPr id="94" name="Text Box 59"/>
              <p:cNvSpPr txBox="1">
                <a:spLocks noChangeArrowheads="1"/>
              </p:cNvSpPr>
              <p:nvPr/>
            </p:nvSpPr>
            <p:spPr bwMode="auto">
              <a:xfrm>
                <a:off x="2804" y="1912"/>
                <a:ext cx="185" cy="136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chemeClr val="accent2"/>
                    </a:solidFill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95" name="Line 60"/>
              <p:cNvSpPr>
                <a:spLocks noChangeShapeType="1"/>
              </p:cNvSpPr>
              <p:nvPr/>
            </p:nvSpPr>
            <p:spPr bwMode="auto">
              <a:xfrm flipV="1">
                <a:off x="2850" y="1938"/>
                <a:ext cx="90" cy="0"/>
              </a:xfrm>
              <a:prstGeom prst="line">
                <a:avLst/>
              </a:prstGeom>
              <a:noFill/>
              <a:ln w="2857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>
              <a:off x="4351" y="3064"/>
              <a:ext cx="148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 flipV="1">
              <a:off x="4238" y="1913"/>
              <a:ext cx="134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 flipV="1">
              <a:off x="4105" y="2180"/>
              <a:ext cx="133" cy="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9" name="Group 64"/>
            <p:cNvGrpSpPr>
              <a:grpSpLocks/>
            </p:cNvGrpSpPr>
            <p:nvPr/>
          </p:nvGrpSpPr>
          <p:grpSpPr bwMode="auto">
            <a:xfrm flipV="1">
              <a:off x="4378" y="1931"/>
              <a:ext cx="265" cy="358"/>
              <a:chOff x="2474" y="1814"/>
              <a:chExt cx="369" cy="201"/>
            </a:xfrm>
          </p:grpSpPr>
          <p:sp>
            <p:nvSpPr>
              <p:cNvPr id="92" name="Line 65"/>
              <p:cNvSpPr>
                <a:spLocks noChangeShapeType="1"/>
              </p:cNvSpPr>
              <p:nvPr/>
            </p:nvSpPr>
            <p:spPr bwMode="auto">
              <a:xfrm flipV="1">
                <a:off x="2659" y="1814"/>
                <a:ext cx="184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Line 66"/>
              <p:cNvSpPr>
                <a:spLocks noChangeShapeType="1"/>
              </p:cNvSpPr>
              <p:nvPr/>
            </p:nvSpPr>
            <p:spPr bwMode="auto">
              <a:xfrm flipV="1">
                <a:off x="2474" y="1915"/>
                <a:ext cx="185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67"/>
            <p:cNvGrpSpPr>
              <a:grpSpLocks/>
            </p:cNvGrpSpPr>
            <p:nvPr/>
          </p:nvGrpSpPr>
          <p:grpSpPr bwMode="auto">
            <a:xfrm flipV="1">
              <a:off x="4421" y="1599"/>
              <a:ext cx="267" cy="395"/>
              <a:chOff x="2469" y="2001"/>
              <a:chExt cx="346" cy="234"/>
            </a:xfrm>
          </p:grpSpPr>
          <p:sp>
            <p:nvSpPr>
              <p:cNvPr id="59" name="Arc 68"/>
              <p:cNvSpPr>
                <a:spLocks/>
              </p:cNvSpPr>
              <p:nvPr/>
            </p:nvSpPr>
            <p:spPr bwMode="auto">
              <a:xfrm rot="1769472" flipV="1">
                <a:off x="2793" y="2183"/>
                <a:ext cx="22" cy="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316"/>
                  <a:gd name="T1" fmla="*/ 0 h 21600"/>
                  <a:gd name="T2" fmla="*/ 19316 w 19316"/>
                  <a:gd name="T3" fmla="*/ 11932 h 21600"/>
                  <a:gd name="T4" fmla="*/ 0 w 193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16" h="21600" fill="none" extrusionOk="0">
                    <a:moveTo>
                      <a:pt x="-1" y="0"/>
                    </a:moveTo>
                    <a:cubicBezTo>
                      <a:pt x="8178" y="0"/>
                      <a:pt x="15655" y="4618"/>
                      <a:pt x="19315" y="11932"/>
                    </a:cubicBezTo>
                  </a:path>
                  <a:path w="19316" h="21600" stroke="0" extrusionOk="0">
                    <a:moveTo>
                      <a:pt x="-1" y="0"/>
                    </a:moveTo>
                    <a:cubicBezTo>
                      <a:pt x="8178" y="0"/>
                      <a:pt x="15655" y="4618"/>
                      <a:pt x="19315" y="119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0" name="Group 69"/>
              <p:cNvGrpSpPr>
                <a:grpSpLocks/>
              </p:cNvGrpSpPr>
              <p:nvPr/>
            </p:nvGrpSpPr>
            <p:grpSpPr bwMode="auto">
              <a:xfrm rot="1769472">
                <a:off x="2469" y="2086"/>
                <a:ext cx="345" cy="56"/>
                <a:chOff x="-1536" y="3984"/>
                <a:chExt cx="8081" cy="624"/>
              </a:xfrm>
            </p:grpSpPr>
            <p:grpSp>
              <p:nvGrpSpPr>
                <p:cNvPr id="62" name="Group 70"/>
                <p:cNvGrpSpPr>
                  <a:grpSpLocks/>
                </p:cNvGrpSpPr>
                <p:nvPr/>
              </p:nvGrpSpPr>
              <p:grpSpPr bwMode="auto">
                <a:xfrm>
                  <a:off x="-1536" y="3984"/>
                  <a:ext cx="4049" cy="624"/>
                  <a:chOff x="960" y="3984"/>
                  <a:chExt cx="4049" cy="624"/>
                </a:xfrm>
              </p:grpSpPr>
              <p:grpSp>
                <p:nvGrpSpPr>
                  <p:cNvPr id="78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960" y="3984"/>
                    <a:ext cx="2033" cy="624"/>
                    <a:chOff x="960" y="3984"/>
                    <a:chExt cx="2033" cy="624"/>
                  </a:xfrm>
                </p:grpSpPr>
                <p:grpSp>
                  <p:nvGrpSpPr>
                    <p:cNvPr id="86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90" name="Arc 7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91" name="Arc 74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7" name="Group 7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968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88" name="Arc 76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9" name="Arc 77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79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976" y="3984"/>
                    <a:ext cx="2033" cy="624"/>
                    <a:chOff x="960" y="3984"/>
                    <a:chExt cx="2033" cy="624"/>
                  </a:xfrm>
                </p:grpSpPr>
                <p:grpSp>
                  <p:nvGrpSpPr>
                    <p:cNvPr id="80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84" name="Arc 8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5" name="Arc 81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81" name="Group 8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968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82" name="Arc 83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83" name="Arc 84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  <p:grpSp>
              <p:nvGrpSpPr>
                <p:cNvPr id="63" name="Group 85"/>
                <p:cNvGrpSpPr>
                  <a:grpSpLocks/>
                </p:cNvGrpSpPr>
                <p:nvPr/>
              </p:nvGrpSpPr>
              <p:grpSpPr bwMode="auto">
                <a:xfrm>
                  <a:off x="2496" y="3984"/>
                  <a:ext cx="4049" cy="624"/>
                  <a:chOff x="960" y="3984"/>
                  <a:chExt cx="4049" cy="624"/>
                </a:xfrm>
              </p:grpSpPr>
              <p:grpSp>
                <p:nvGrpSpPr>
                  <p:cNvPr id="6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960" y="3984"/>
                    <a:ext cx="2033" cy="624"/>
                    <a:chOff x="960" y="3984"/>
                    <a:chExt cx="2033" cy="624"/>
                  </a:xfrm>
                </p:grpSpPr>
                <p:grpSp>
                  <p:nvGrpSpPr>
                    <p:cNvPr id="72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76" name="Arc 8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77" name="Arc 89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73" name="Group 9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968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74" name="Arc 9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75" name="Arc 9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  <p:grpSp>
                <p:nvGrpSpPr>
                  <p:cNvPr id="6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976" y="3984"/>
                    <a:ext cx="2033" cy="624"/>
                    <a:chOff x="960" y="3984"/>
                    <a:chExt cx="2033" cy="624"/>
                  </a:xfrm>
                </p:grpSpPr>
                <p:grpSp>
                  <p:nvGrpSpPr>
                    <p:cNvPr id="66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70" name="Arc 9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71" name="Arc 96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  <p:grpSp>
                  <p:nvGrpSpPr>
                    <p:cNvPr id="67" name="Group 9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968" y="3984"/>
                      <a:ext cx="1025" cy="624"/>
                      <a:chOff x="960" y="3984"/>
                      <a:chExt cx="1025" cy="624"/>
                    </a:xfrm>
                  </p:grpSpPr>
                  <p:sp>
                    <p:nvSpPr>
                      <p:cNvPr id="68" name="Arc 9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76" y="3984"/>
                        <a:ext cx="509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068"/>
                          <a:gd name="T1" fmla="*/ 0 h 21600"/>
                          <a:gd name="T2" fmla="*/ 19068 w 19068"/>
                          <a:gd name="T3" fmla="*/ 11453 h 21600"/>
                          <a:gd name="T4" fmla="*/ 0 w 1906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068" h="21600" fill="none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</a:path>
                          <a:path w="19068" h="21600" stroke="0" extrusionOk="0">
                            <a:moveTo>
                              <a:pt x="-1" y="0"/>
                            </a:moveTo>
                            <a:cubicBezTo>
                              <a:pt x="7984" y="0"/>
                              <a:pt x="15317" y="4404"/>
                              <a:pt x="19068" y="114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69" name="Arc 99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960" y="4032"/>
                        <a:ext cx="516" cy="576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19316"/>
                          <a:gd name="T1" fmla="*/ 0 h 21600"/>
                          <a:gd name="T2" fmla="*/ 19316 w 19316"/>
                          <a:gd name="T3" fmla="*/ 11932 h 21600"/>
                          <a:gd name="T4" fmla="*/ 0 w 19316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9316" h="21600" fill="none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</a:path>
                          <a:path w="19316" h="21600" stroke="0" extrusionOk="0">
                            <a:moveTo>
                              <a:pt x="-1" y="0"/>
                            </a:moveTo>
                            <a:cubicBezTo>
                              <a:pt x="8178" y="0"/>
                              <a:pt x="15655" y="4618"/>
                              <a:pt x="19315" y="1193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</p:grpSp>
          <p:sp>
            <p:nvSpPr>
              <p:cNvPr id="61" name="Arc 100"/>
              <p:cNvSpPr>
                <a:spLocks/>
              </p:cNvSpPr>
              <p:nvPr/>
            </p:nvSpPr>
            <p:spPr bwMode="auto">
              <a:xfrm rot="1769472" flipH="1" flipV="1">
                <a:off x="2471" y="2001"/>
                <a:ext cx="22" cy="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068"/>
                  <a:gd name="T1" fmla="*/ 0 h 21600"/>
                  <a:gd name="T2" fmla="*/ 19068 w 19068"/>
                  <a:gd name="T3" fmla="*/ 11453 h 21600"/>
                  <a:gd name="T4" fmla="*/ 0 w 1906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68" h="21600" fill="none" extrusionOk="0">
                    <a:moveTo>
                      <a:pt x="-1" y="0"/>
                    </a:moveTo>
                    <a:cubicBezTo>
                      <a:pt x="7984" y="0"/>
                      <a:pt x="15317" y="4404"/>
                      <a:pt x="19068" y="11452"/>
                    </a:cubicBezTo>
                  </a:path>
                  <a:path w="19068" h="21600" stroke="0" extrusionOk="0">
                    <a:moveTo>
                      <a:pt x="-1" y="0"/>
                    </a:moveTo>
                    <a:cubicBezTo>
                      <a:pt x="7984" y="0"/>
                      <a:pt x="15317" y="4404"/>
                      <a:pt x="19068" y="1145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101"/>
            <p:cNvGrpSpPr>
              <a:grpSpLocks/>
            </p:cNvGrpSpPr>
            <p:nvPr/>
          </p:nvGrpSpPr>
          <p:grpSpPr bwMode="auto">
            <a:xfrm flipV="1">
              <a:off x="4621" y="1245"/>
              <a:ext cx="267" cy="649"/>
              <a:chOff x="2800" y="1221"/>
              <a:chExt cx="372" cy="365"/>
            </a:xfrm>
          </p:grpSpPr>
          <p:grpSp>
            <p:nvGrpSpPr>
              <p:cNvPr id="53" name="Group 102"/>
              <p:cNvGrpSpPr>
                <a:grpSpLocks/>
              </p:cNvGrpSpPr>
              <p:nvPr/>
            </p:nvGrpSpPr>
            <p:grpSpPr bwMode="auto">
              <a:xfrm flipV="1">
                <a:off x="2803" y="1221"/>
                <a:ext cx="369" cy="181"/>
                <a:chOff x="2813" y="2197"/>
                <a:chExt cx="369" cy="181"/>
              </a:xfrm>
            </p:grpSpPr>
            <p:sp>
              <p:nvSpPr>
                <p:cNvPr id="57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813" y="2197"/>
                  <a:ext cx="185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8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998" y="2288"/>
                  <a:ext cx="184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sm" len="lg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4" name="Group 105"/>
              <p:cNvGrpSpPr>
                <a:grpSpLocks/>
              </p:cNvGrpSpPr>
              <p:nvPr/>
            </p:nvGrpSpPr>
            <p:grpSpPr bwMode="auto">
              <a:xfrm flipV="1">
                <a:off x="2800" y="1405"/>
                <a:ext cx="369" cy="181"/>
                <a:chOff x="2813" y="2016"/>
                <a:chExt cx="369" cy="181"/>
              </a:xfrm>
            </p:grpSpPr>
            <p:sp>
              <p:nvSpPr>
                <p:cNvPr id="55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998" y="2016"/>
                  <a:ext cx="184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13" y="2107"/>
                  <a:ext cx="185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sm" len="lg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2" name="Text Box 108"/>
            <p:cNvSpPr txBox="1">
              <a:spLocks noChangeArrowheads="1"/>
            </p:cNvSpPr>
            <p:nvPr/>
          </p:nvSpPr>
          <p:spPr bwMode="auto">
            <a:xfrm>
              <a:off x="4031" y="2037"/>
              <a:ext cx="105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33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3" name="Text Box 109"/>
            <p:cNvSpPr txBox="1">
              <a:spLocks noChangeArrowheads="1"/>
            </p:cNvSpPr>
            <p:nvPr/>
          </p:nvSpPr>
          <p:spPr bwMode="auto">
            <a:xfrm>
              <a:off x="4629" y="2062"/>
              <a:ext cx="127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4" name="Text Box 110"/>
            <p:cNvSpPr txBox="1">
              <a:spLocks noChangeArrowheads="1"/>
            </p:cNvSpPr>
            <p:nvPr/>
          </p:nvSpPr>
          <p:spPr bwMode="auto">
            <a:xfrm>
              <a:off x="4289" y="1373"/>
              <a:ext cx="206" cy="21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r>
                <a:rPr lang="en-US" sz="1800" baseline="3000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endParaRPr lang="en-US" sz="1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25" name="Text Box 111"/>
            <p:cNvSpPr txBox="1">
              <a:spLocks noChangeArrowheads="1"/>
            </p:cNvSpPr>
            <p:nvPr/>
          </p:nvSpPr>
          <p:spPr bwMode="auto">
            <a:xfrm>
              <a:off x="4836" y="1002"/>
              <a:ext cx="141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18" charset="2"/>
                </a:rPr>
                <a:t>+</a:t>
              </a:r>
              <a:endParaRPr lang="en-US" sz="2000">
                <a:solidFill>
                  <a:schemeClr val="accent2"/>
                </a:solidFill>
                <a:latin typeface="MT Extra" pitchFamily="18" charset="2"/>
              </a:endParaRPr>
            </a:p>
          </p:txBody>
        </p:sp>
        <p:sp>
          <p:nvSpPr>
            <p:cNvPr id="26" name="Text Box 112"/>
            <p:cNvSpPr txBox="1">
              <a:spLocks noChangeArrowheads="1"/>
            </p:cNvSpPr>
            <p:nvPr/>
          </p:nvSpPr>
          <p:spPr bwMode="auto">
            <a:xfrm>
              <a:off x="4881" y="1807"/>
              <a:ext cx="129" cy="21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27" name="Oval 113" descr="Wide upward diagonal"/>
            <p:cNvSpPr>
              <a:spLocks noChangeArrowheads="1"/>
            </p:cNvSpPr>
            <p:nvPr/>
          </p:nvSpPr>
          <p:spPr bwMode="auto">
            <a:xfrm>
              <a:off x="3879" y="2289"/>
              <a:ext cx="308" cy="373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114"/>
            <p:cNvSpPr txBox="1">
              <a:spLocks noChangeArrowheads="1"/>
            </p:cNvSpPr>
            <p:nvPr/>
          </p:nvSpPr>
          <p:spPr bwMode="auto">
            <a:xfrm>
              <a:off x="2544" y="1264"/>
              <a:ext cx="636" cy="2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Section </a:t>
              </a:r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efficace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de production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29" name="Text Box 115"/>
            <p:cNvSpPr txBox="1">
              <a:spLocks noChangeArrowheads="1"/>
            </p:cNvSpPr>
            <p:nvPr/>
          </p:nvSpPr>
          <p:spPr bwMode="auto">
            <a:xfrm>
              <a:off x="2546" y="1679"/>
              <a:ext cx="604" cy="26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Production de </a:t>
              </a:r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résonances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0" name="Text Box 116"/>
            <p:cNvSpPr txBox="1">
              <a:spLocks noChangeArrowheads="1"/>
            </p:cNvSpPr>
            <p:nvPr/>
          </p:nvSpPr>
          <p:spPr bwMode="auto">
            <a:xfrm>
              <a:off x="2546" y="2096"/>
              <a:ext cx="574" cy="2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Cinématique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de la production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1" name="Text Box 117"/>
            <p:cNvSpPr txBox="1">
              <a:spLocks noChangeArrowheads="1"/>
            </p:cNvSpPr>
            <p:nvPr/>
          </p:nvSpPr>
          <p:spPr bwMode="auto">
            <a:xfrm>
              <a:off x="2546" y="2511"/>
              <a:ext cx="634" cy="2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Polarisation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du spin du Top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2" name="Text Box 118"/>
            <p:cNvSpPr txBox="1">
              <a:spLocks noChangeArrowheads="1"/>
            </p:cNvSpPr>
            <p:nvPr/>
          </p:nvSpPr>
          <p:spPr bwMode="auto">
            <a:xfrm>
              <a:off x="3792" y="746"/>
              <a:ext cx="494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Masse du Top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3" name="Text Box 119"/>
            <p:cNvSpPr txBox="1">
              <a:spLocks noChangeArrowheads="1"/>
            </p:cNvSpPr>
            <p:nvPr/>
          </p:nvSpPr>
          <p:spPr bwMode="auto">
            <a:xfrm>
              <a:off x="4737" y="672"/>
              <a:ext cx="499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Hélicité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du W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4" name="Text Box 120"/>
            <p:cNvSpPr txBox="1">
              <a:spLocks noChangeArrowheads="1"/>
            </p:cNvSpPr>
            <p:nvPr/>
          </p:nvSpPr>
          <p:spPr bwMode="auto">
            <a:xfrm>
              <a:off x="4176" y="3646"/>
              <a:ext cx="230" cy="1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>
                  <a:solidFill>
                    <a:srgbClr val="990033"/>
                  </a:solidFill>
                  <a:latin typeface="Comic Sans MS" pitchFamily="66" charset="0"/>
                </a:rPr>
                <a:t>|V</a:t>
              </a:r>
              <a:r>
                <a:rPr lang="en-US" sz="1400" i="1" baseline="-25000">
                  <a:solidFill>
                    <a:srgbClr val="990033"/>
                  </a:solidFill>
                  <a:latin typeface="Comic Sans MS" pitchFamily="66" charset="0"/>
                </a:rPr>
                <a:t>tb</a:t>
              </a:r>
              <a:r>
                <a:rPr lang="en-US" sz="1200" i="1">
                  <a:solidFill>
                    <a:srgbClr val="990033"/>
                  </a:solidFill>
                  <a:latin typeface="Comic Sans MS" pitchFamily="66" charset="0"/>
                </a:rPr>
                <a:t>|</a:t>
              </a:r>
              <a:endParaRPr lang="en-US" sz="1400" i="1" baseline="-2500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5" name="Text Box 121"/>
            <p:cNvSpPr txBox="1">
              <a:spLocks noChangeArrowheads="1"/>
            </p:cNvSpPr>
            <p:nvPr/>
          </p:nvSpPr>
          <p:spPr bwMode="auto">
            <a:xfrm>
              <a:off x="3362" y="3212"/>
              <a:ext cx="660" cy="2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Rapports </a:t>
              </a:r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d’embranchement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6" name="Text Box 122"/>
            <p:cNvSpPr txBox="1">
              <a:spLocks noChangeArrowheads="1"/>
            </p:cNvSpPr>
            <p:nvPr/>
          </p:nvSpPr>
          <p:spPr bwMode="auto">
            <a:xfrm>
              <a:off x="2544" y="2843"/>
              <a:ext cx="606" cy="2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Désintégrations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</a:t>
              </a:r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rares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/hors MS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7" name="Text Box 123"/>
            <p:cNvSpPr txBox="1">
              <a:spLocks noChangeArrowheads="1"/>
            </p:cNvSpPr>
            <p:nvPr/>
          </p:nvSpPr>
          <p:spPr bwMode="auto">
            <a:xfrm>
              <a:off x="5070" y="1087"/>
              <a:ext cx="684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Couplages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</a:t>
              </a:r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anormaux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8" name="Text Box 124"/>
            <p:cNvSpPr txBox="1">
              <a:spLocks noChangeArrowheads="1"/>
            </p:cNvSpPr>
            <p:nvPr/>
          </p:nvSpPr>
          <p:spPr bwMode="auto">
            <a:xfrm>
              <a:off x="5070" y="1502"/>
              <a:ext cx="528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Violation de CP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39" name="AutoShape 125"/>
            <p:cNvSpPr>
              <a:spLocks/>
            </p:cNvSpPr>
            <p:nvPr/>
          </p:nvSpPr>
          <p:spPr bwMode="auto">
            <a:xfrm>
              <a:off x="5023" y="1028"/>
              <a:ext cx="38" cy="753"/>
            </a:xfrm>
            <a:prstGeom prst="leftBrace">
              <a:avLst>
                <a:gd name="adj1" fmla="val 165132"/>
                <a:gd name="adj2" fmla="val 50000"/>
              </a:avLst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126"/>
            <p:cNvSpPr>
              <a:spLocks noChangeShapeType="1"/>
            </p:cNvSpPr>
            <p:nvPr/>
          </p:nvSpPr>
          <p:spPr bwMode="auto">
            <a:xfrm flipH="1">
              <a:off x="4215" y="1443"/>
              <a:ext cx="763" cy="931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127"/>
            <p:cNvSpPr>
              <a:spLocks noChangeShapeType="1"/>
            </p:cNvSpPr>
            <p:nvPr/>
          </p:nvSpPr>
          <p:spPr bwMode="auto">
            <a:xfrm flipH="1">
              <a:off x="4408" y="1443"/>
              <a:ext cx="570" cy="44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AutoShape 128"/>
            <p:cNvSpPr>
              <a:spLocks/>
            </p:cNvSpPr>
            <p:nvPr/>
          </p:nvSpPr>
          <p:spPr bwMode="auto">
            <a:xfrm>
              <a:off x="3241" y="1210"/>
              <a:ext cx="100" cy="1879"/>
            </a:xfrm>
            <a:prstGeom prst="rightBrace">
              <a:avLst>
                <a:gd name="adj1" fmla="val 310870"/>
                <a:gd name="adj2" fmla="val 50000"/>
              </a:avLst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129"/>
            <p:cNvSpPr>
              <a:spLocks noChangeShapeType="1"/>
            </p:cNvSpPr>
            <p:nvPr/>
          </p:nvSpPr>
          <p:spPr bwMode="auto">
            <a:xfrm>
              <a:off x="3406" y="2159"/>
              <a:ext cx="463" cy="16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130"/>
            <p:cNvSpPr>
              <a:spLocks noChangeShapeType="1"/>
            </p:cNvSpPr>
            <p:nvPr/>
          </p:nvSpPr>
          <p:spPr bwMode="auto">
            <a:xfrm>
              <a:off x="4274" y="1510"/>
              <a:ext cx="2" cy="52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131"/>
            <p:cNvSpPr>
              <a:spLocks noChangeShapeType="1"/>
            </p:cNvSpPr>
            <p:nvPr/>
          </p:nvSpPr>
          <p:spPr bwMode="auto">
            <a:xfrm flipH="1">
              <a:off x="4524" y="909"/>
              <a:ext cx="220" cy="765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AutoShape 132"/>
            <p:cNvSpPr>
              <a:spLocks/>
            </p:cNvSpPr>
            <p:nvPr/>
          </p:nvSpPr>
          <p:spPr bwMode="auto">
            <a:xfrm rot="-3565374">
              <a:off x="4076" y="2726"/>
              <a:ext cx="173" cy="1064"/>
            </a:xfrm>
            <a:prstGeom prst="rightBrace">
              <a:avLst>
                <a:gd name="adj1" fmla="val 51252"/>
                <a:gd name="adj2" fmla="val 50000"/>
              </a:avLst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133"/>
            <p:cNvSpPr>
              <a:spLocks noChangeShapeType="1"/>
            </p:cNvSpPr>
            <p:nvPr/>
          </p:nvSpPr>
          <p:spPr bwMode="auto">
            <a:xfrm flipV="1">
              <a:off x="4228" y="2965"/>
              <a:ext cx="103" cy="147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Text Box 134"/>
            <p:cNvSpPr txBox="1">
              <a:spLocks noChangeArrowheads="1"/>
            </p:cNvSpPr>
            <p:nvPr/>
          </p:nvSpPr>
          <p:spPr bwMode="auto">
            <a:xfrm>
              <a:off x="3526" y="1289"/>
              <a:ext cx="435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Spin du Top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49" name="Text Box 135"/>
            <p:cNvSpPr txBox="1">
              <a:spLocks noChangeArrowheads="1"/>
            </p:cNvSpPr>
            <p:nvPr/>
          </p:nvSpPr>
          <p:spPr bwMode="auto">
            <a:xfrm>
              <a:off x="3386" y="1568"/>
              <a:ext cx="515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Charge du Top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50" name="AutoShape 136"/>
            <p:cNvSpPr>
              <a:spLocks/>
            </p:cNvSpPr>
            <p:nvPr/>
          </p:nvSpPr>
          <p:spPr bwMode="auto">
            <a:xfrm rot="1546360" flipV="1">
              <a:off x="4134" y="798"/>
              <a:ext cx="139" cy="1194"/>
            </a:xfrm>
            <a:prstGeom prst="rightBrace">
              <a:avLst>
                <a:gd name="adj1" fmla="val 71583"/>
                <a:gd name="adj2" fmla="val 50000"/>
              </a:avLst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Text Box 137"/>
            <p:cNvSpPr txBox="1">
              <a:spLocks noChangeArrowheads="1"/>
            </p:cNvSpPr>
            <p:nvPr/>
          </p:nvSpPr>
          <p:spPr bwMode="auto">
            <a:xfrm>
              <a:off x="3620" y="1035"/>
              <a:ext cx="539" cy="1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1" dirty="0" err="1" smtClean="0">
                  <a:solidFill>
                    <a:srgbClr val="990033"/>
                  </a:solidFill>
                  <a:latin typeface="Comic Sans MS" pitchFamily="66" charset="0"/>
                </a:rPr>
                <a:t>Largeur</a:t>
              </a:r>
              <a:r>
                <a:rPr lang="en-US" sz="1200" i="1" dirty="0" smtClean="0">
                  <a:solidFill>
                    <a:srgbClr val="990033"/>
                  </a:solidFill>
                  <a:latin typeface="Comic Sans MS" pitchFamily="66" charset="0"/>
                </a:rPr>
                <a:t> du Top</a:t>
              </a:r>
              <a:endParaRPr lang="en-US" sz="1200" i="1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sp>
          <p:nvSpPr>
            <p:cNvPr id="52" name="Text Box 138"/>
            <p:cNvSpPr txBox="1">
              <a:spLocks noChangeArrowheads="1"/>
            </p:cNvSpPr>
            <p:nvPr/>
          </p:nvSpPr>
          <p:spPr bwMode="auto">
            <a:xfrm>
              <a:off x="4092" y="2516"/>
              <a:ext cx="12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CC0000"/>
                  </a:solidFill>
                </a:rPr>
                <a:t>_</a:t>
              </a:r>
            </a:p>
          </p:txBody>
        </p:sp>
      </p:grpSp>
      <p:sp>
        <p:nvSpPr>
          <p:cNvPr id="138" name="Espace réservé de la date 1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39" name="Espace réservé du numéro de diapositive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40" name="Espace réservé du pied de page 1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  <p:cxnSp>
        <p:nvCxnSpPr>
          <p:cNvPr id="143" name="Connecteur droit 142"/>
          <p:cNvCxnSpPr/>
          <p:nvPr/>
        </p:nvCxnSpPr>
        <p:spPr>
          <a:xfrm>
            <a:off x="8072462" y="269392"/>
            <a:ext cx="142875" cy="1588"/>
          </a:xfrm>
          <a:prstGeom prst="line">
            <a:avLst/>
          </a:prstGeom>
          <a:ln w="381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/>
          <p:cNvSpPr/>
          <p:nvPr/>
        </p:nvSpPr>
        <p:spPr>
          <a:xfrm>
            <a:off x="3286116" y="928670"/>
            <a:ext cx="2143140" cy="642942"/>
          </a:xfrm>
          <a:prstGeom prst="ellipse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 141"/>
          <p:cNvSpPr/>
          <p:nvPr/>
        </p:nvSpPr>
        <p:spPr>
          <a:xfrm>
            <a:off x="6215074" y="5072074"/>
            <a:ext cx="285752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 quark Top :</a:t>
            </a:r>
          </a:p>
          <a:p>
            <a:pPr algn="ctr"/>
            <a:r>
              <a:rPr lang="fr-FR" b="1" dirty="0" smtClean="0"/>
              <a:t>Une particule </a:t>
            </a:r>
            <a:r>
              <a:rPr lang="fr-FR" b="1" dirty="0" smtClean="0">
                <a:sym typeface="Symbol"/>
              </a:rPr>
              <a:t></a:t>
            </a:r>
            <a:r>
              <a:rPr lang="fr-FR" b="1" dirty="0" smtClean="0">
                <a:latin typeface="Arial"/>
                <a:cs typeface="Arial"/>
                <a:sym typeface="Symbol"/>
              </a:rPr>
              <a:t> "</a:t>
            </a:r>
            <a:r>
              <a:rPr lang="fr-FR" b="1" dirty="0" smtClean="0"/>
              <a:t>instructive</a:t>
            </a:r>
            <a:r>
              <a:rPr lang="fr-FR" b="1" dirty="0" smtClean="0">
                <a:latin typeface="Arial"/>
                <a:cs typeface="Arial"/>
              </a:rPr>
              <a:t>"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mesurer </a:t>
            </a:r>
            <a:r>
              <a:rPr lang="fr-FR" b="1" dirty="0" smtClean="0"/>
              <a:t>précisément</a:t>
            </a:r>
            <a:r>
              <a:rPr lang="fr-FR" dirty="0" smtClean="0"/>
              <a:t> sa masse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135732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33CC"/>
                </a:solidFill>
              </a:rPr>
              <a:t>Mesure précise de la masse du Top améliore la physique de précision EW</a:t>
            </a:r>
          </a:p>
          <a:p>
            <a:r>
              <a:rPr lang="fr-FR" dirty="0" smtClean="0">
                <a:solidFill>
                  <a:srgbClr val="0033CC"/>
                </a:solidFill>
              </a:rPr>
              <a:t>Masse du Top permet d’estimer </a:t>
            </a:r>
            <a:r>
              <a:rPr lang="fr-FR" dirty="0" smtClean="0">
                <a:solidFill>
                  <a:srgbClr val="FF0000"/>
                </a:solidFill>
              </a:rPr>
              <a:t>indirectement</a:t>
            </a:r>
            <a:r>
              <a:rPr lang="fr-FR" dirty="0" smtClean="0">
                <a:solidFill>
                  <a:srgbClr val="0033CC"/>
                </a:solidFill>
              </a:rPr>
              <a:t> la masse du Higgs (corrections radiatives)</a:t>
            </a:r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94" y="2000272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990600" y="2433641"/>
            <a:ext cx="3581400" cy="1423987"/>
            <a:chOff x="528" y="1503"/>
            <a:chExt cx="2256" cy="897"/>
          </a:xfrm>
        </p:grpSpPr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503"/>
              <a:ext cx="2256" cy="753"/>
            </a:xfrm>
            <a:prstGeom prst="rect">
              <a:avLst/>
            </a:prstGeom>
            <a:noFill/>
          </p:spPr>
        </p:pic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720" y="2112"/>
              <a:ext cx="765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400" b="1" i="1">
                  <a:latin typeface="Times New Roman" pitchFamily="18" charset="0"/>
                  <a:sym typeface="Symbol" pitchFamily="18" charset="2"/>
                </a:rPr>
                <a:t> m</a:t>
              </a:r>
              <a:r>
                <a:rPr lang="en-US" sz="2400" b="1" i="1" baseline="-25000">
                  <a:latin typeface="Times New Roman" pitchFamily="18" charset="0"/>
                  <a:sym typeface="Symbol" pitchFamily="18" charset="2"/>
                </a:rPr>
                <a:t>t</a:t>
              </a:r>
              <a:r>
                <a:rPr lang="en-US" sz="2400" b="1" i="1" baseline="30000">
                  <a:latin typeface="Times New Roman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1824" y="2112"/>
              <a:ext cx="956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400" b="1" i="1" dirty="0">
                  <a:latin typeface="Times New Roman" pitchFamily="18" charset="0"/>
                  <a:sym typeface="Symbol" pitchFamily="18" charset="2"/>
                </a:rPr>
                <a:t> </a:t>
              </a:r>
              <a:r>
                <a:rPr lang="en-US" sz="2400" b="1" i="1" dirty="0" err="1">
                  <a:latin typeface="Times New Roman" pitchFamily="18" charset="0"/>
                  <a:sym typeface="Symbol" pitchFamily="18" charset="2"/>
                </a:rPr>
                <a:t>ln</a:t>
              </a:r>
              <a:r>
                <a:rPr lang="en-US" sz="2400" b="1" i="1" dirty="0"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2400" b="1" i="1" dirty="0" err="1">
                  <a:latin typeface="Times New Roman" pitchFamily="18" charset="0"/>
                  <a:sym typeface="Symbol" pitchFamily="18" charset="2"/>
                </a:rPr>
                <a:t>m</a:t>
              </a:r>
              <a:r>
                <a:rPr lang="en-US" sz="2400" b="1" i="1" baseline="-25000" dirty="0" err="1">
                  <a:latin typeface="Times New Roman" pitchFamily="18" charset="0"/>
                  <a:sym typeface="Symbol" pitchFamily="18" charset="2"/>
                </a:rPr>
                <a:t>H</a:t>
              </a:r>
              <a:r>
                <a:rPr lang="en-US" sz="2400" b="1" i="1" dirty="0">
                  <a:latin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71438" y="4071942"/>
            <a:ext cx="5286380" cy="2000264"/>
          </a:xfrm>
          <a:prstGeom prst="roundRect">
            <a:avLst/>
          </a:prstGeom>
          <a:solidFill>
            <a:srgbClr val="85DEE7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Si </a:t>
            </a:r>
            <a:r>
              <a:rPr lang="fr-FR" dirty="0" smtClean="0">
                <a:solidFill>
                  <a:schemeClr val="tx1"/>
                </a:solidFill>
                <a:sym typeface="Symbol"/>
              </a:rPr>
              <a:t>m</a:t>
            </a:r>
            <a:r>
              <a:rPr lang="fr-FR" baseline="-25000" dirty="0" smtClean="0">
                <a:solidFill>
                  <a:schemeClr val="tx1"/>
                </a:solidFill>
                <a:sym typeface="Symbol"/>
              </a:rPr>
              <a:t>t</a:t>
            </a:r>
            <a:r>
              <a:rPr lang="fr-FR" dirty="0" smtClean="0">
                <a:solidFill>
                  <a:schemeClr val="tx1"/>
                </a:solidFill>
                <a:sym typeface="Symbol"/>
              </a:rPr>
              <a:t> = 1 GeV  m</a:t>
            </a:r>
            <a:r>
              <a:rPr lang="fr-FR" baseline="-25000" dirty="0" smtClean="0">
                <a:solidFill>
                  <a:schemeClr val="tx1"/>
                </a:solidFill>
                <a:sym typeface="Symbol"/>
              </a:rPr>
              <a:t>W</a:t>
            </a:r>
            <a:r>
              <a:rPr lang="fr-FR" dirty="0" smtClean="0">
                <a:solidFill>
                  <a:schemeClr val="tx1"/>
                </a:solidFill>
                <a:sym typeface="Symbol"/>
              </a:rPr>
              <a:t> = 6 MeV (par correction radiative)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sym typeface="Symbol"/>
              </a:rPr>
              <a:t> Incertitude théorique : m</a:t>
            </a:r>
            <a:r>
              <a:rPr lang="fr-FR" baseline="-25000" dirty="0" smtClean="0">
                <a:solidFill>
                  <a:schemeClr val="tx1"/>
                </a:solidFill>
                <a:sym typeface="Symbol"/>
              </a:rPr>
              <a:t>W</a:t>
            </a:r>
            <a:r>
              <a:rPr lang="fr-FR" dirty="0" smtClean="0">
                <a:solidFill>
                  <a:schemeClr val="tx1"/>
                </a:solidFill>
                <a:sym typeface="Symbol"/>
              </a:rPr>
              <a:t> = 5 MeV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sym typeface="Symbol"/>
              </a:rPr>
              <a:t> Précision actuelle sur la masse du W :  15 à 20 MeV</a:t>
            </a:r>
          </a:p>
          <a:p>
            <a:pPr>
              <a:buFont typeface="Symbol" pitchFamily="18" charset="2"/>
              <a:buChar char="Þ"/>
            </a:pPr>
            <a:r>
              <a:rPr lang="fr-FR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fr-FR" b="1" dirty="0" smtClean="0">
                <a:solidFill>
                  <a:srgbClr val="0033CC"/>
                </a:solidFill>
                <a:sym typeface="Symbol"/>
              </a:rPr>
              <a:t>Réel champ d’action</a:t>
            </a:r>
            <a:endParaRPr lang="fr-FR" b="1" dirty="0">
              <a:solidFill>
                <a:srgbClr val="0033CC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17/03/2008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BAE5-CB27-47D8-B723-4FDCF4E6398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Eric COGNERAS - Séminaire CPPM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Bordure</Template>
  <TotalTime>3140</TotalTime>
  <Words>3889</Words>
  <Application>Microsoft Office PowerPoint</Application>
  <PresentationFormat>Affichage à l'écran (4:3)</PresentationFormat>
  <Paragraphs>922</Paragraphs>
  <Slides>49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2" baseType="lpstr">
      <vt:lpstr>Bordure</vt:lpstr>
      <vt:lpstr>Equation</vt:lpstr>
      <vt:lpstr>Équation</vt:lpstr>
      <vt:lpstr>Mesure de la masse du quark Top au LHC (ATLAS)</vt:lpstr>
      <vt:lpstr>Plan de l’exposé</vt:lpstr>
      <vt:lpstr>Propriétés générales du quark Top</vt:lpstr>
      <vt:lpstr>Pourquoi un tel intérêt pour le Top ?</vt:lpstr>
      <vt:lpstr>Modes de production du quark Top (MS)</vt:lpstr>
      <vt:lpstr>Production tt : comparaison LHC/Tevatron</vt:lpstr>
      <vt:lpstr>Production tt : comparaison LHC/Tevatron</vt:lpstr>
      <vt:lpstr>Mesures accessibles avec les événements tt</vt:lpstr>
      <vt:lpstr>Pourquoi mesurer précisément sa masse ?</vt:lpstr>
      <vt:lpstr>Désintégration des paires tt→(Wb)(Wb)</vt:lpstr>
      <vt:lpstr>L’événement tt observé </vt:lpstr>
      <vt:lpstr>Présélection des événements tt</vt:lpstr>
      <vt:lpstr>Avantages/limitations à la mesure précise de MTop</vt:lpstr>
      <vt:lpstr>Calibration des jets légers</vt:lpstr>
      <vt:lpstr>Calibration des jets légers</vt:lpstr>
      <vt:lpstr>Calibration des jets légers</vt:lpstr>
      <vt:lpstr>Reconstruction du Top hadronique (2 jets b)</vt:lpstr>
      <vt:lpstr>Réduction du bruit de fond combinatoire</vt:lpstr>
      <vt:lpstr>Mesure précise de la masse du Top</vt:lpstr>
      <vt:lpstr>Spectre de masse invariante Mjjb</vt:lpstr>
      <vt:lpstr>Spectre de masse invariante Mjjb-Mjj+Mjjpic</vt:lpstr>
      <vt:lpstr>Ajustement cinématique</vt:lpstr>
      <vt:lpstr>Ajustement cinématique</vt:lpstr>
      <vt:lpstr>Ajustement cinématique</vt:lpstr>
      <vt:lpstr>Ajustement cinématique</vt:lpstr>
      <vt:lpstr>Test de linéarité</vt:lpstr>
      <vt:lpstr>Biais de la méthode</vt:lpstr>
      <vt:lpstr>Biais de la méthode</vt:lpstr>
      <vt:lpstr>Autres systématiques</vt:lpstr>
      <vt:lpstr>Si on avait moins de stat…</vt:lpstr>
      <vt:lpstr>Événements avec un seul jet b taggé</vt:lpstr>
      <vt:lpstr>Reconstruction des événements sans b-tagging</vt:lpstr>
      <vt:lpstr>Reconstruction des événements sans b-tagging</vt:lpstr>
      <vt:lpstr>Incertitude systématiques</vt:lpstr>
      <vt:lpstr>Conclusion</vt:lpstr>
      <vt:lpstr>BACK UP</vt:lpstr>
      <vt:lpstr>Le LHC et le détecteur ATLAS</vt:lpstr>
      <vt:lpstr>Le LHC et le détecteur ATLAS</vt:lpstr>
      <vt:lpstr>Le LHC et le détecteur ATLAS</vt:lpstr>
      <vt:lpstr>Comment reconstruire le tt ?</vt:lpstr>
      <vt:lpstr>Réduction du bruit de fond combinatoire</vt:lpstr>
      <vt:lpstr>Réduction du bruit de fond combinatoire</vt:lpstr>
      <vt:lpstr>Systématiques : étalonnage des jets légers</vt:lpstr>
      <vt:lpstr>Systématiques : étalonnage des jets b</vt:lpstr>
      <vt:lpstr>Réduction de la coupure pT des jets légers</vt:lpstr>
      <vt:lpstr>Reconstruction des événements sans b-tagging</vt:lpstr>
      <vt:lpstr>Reconstruction des événements sans b-tagging</vt:lpstr>
      <vt:lpstr>Reconstruction des événements sans b-tagging</vt:lpstr>
      <vt:lpstr>Autres systématiques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 de la masse du quark Top avec ATLAS</dc:title>
  <dc:creator>Eric</dc:creator>
  <cp:lastModifiedBy>Eric</cp:lastModifiedBy>
  <cp:revision>71</cp:revision>
  <dcterms:created xsi:type="dcterms:W3CDTF">2008-02-26T19:11:18Z</dcterms:created>
  <dcterms:modified xsi:type="dcterms:W3CDTF">2008-03-17T12:53:57Z</dcterms:modified>
</cp:coreProperties>
</file>