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438" r:id="rId2"/>
    <p:sldId id="2378" r:id="rId3"/>
    <p:sldId id="731" r:id="rId4"/>
    <p:sldId id="2662" r:id="rId5"/>
    <p:sldId id="1882" r:id="rId6"/>
    <p:sldId id="2370" r:id="rId7"/>
    <p:sldId id="2381" r:id="rId8"/>
    <p:sldId id="2379" r:id="rId9"/>
    <p:sldId id="2385" r:id="rId10"/>
    <p:sldId id="2387" r:id="rId11"/>
    <p:sldId id="1889" r:id="rId12"/>
    <p:sldId id="2382" r:id="rId13"/>
    <p:sldId id="2166" r:id="rId14"/>
    <p:sldId id="1884" r:id="rId15"/>
    <p:sldId id="2369" r:id="rId16"/>
    <p:sldId id="2640" r:id="rId17"/>
    <p:sldId id="2663" r:id="rId18"/>
    <p:sldId id="2393" r:id="rId19"/>
    <p:sldId id="2394" r:id="rId20"/>
    <p:sldId id="2395" r:id="rId21"/>
    <p:sldId id="2396" r:id="rId22"/>
    <p:sldId id="2665" r:id="rId23"/>
    <p:sldId id="282" r:id="rId24"/>
    <p:sldId id="2664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" userDrawn="1">
          <p15:clr>
            <a:srgbClr val="A4A3A4"/>
          </p15:clr>
        </p15:guide>
        <p15:guide id="2" pos="98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AM Thi Nhu An" initials="PTNA" lastIdx="32" clrIdx="0">
    <p:extLst>
      <p:ext uri="{19B8F6BF-5375-455C-9EA6-DF929625EA0E}">
        <p15:presenceInfo xmlns:p15="http://schemas.microsoft.com/office/powerpoint/2012/main" userId="PHAM Thi Nhu An" providerId="None"/>
      </p:ext>
    </p:extLst>
  </p:cmAuthor>
  <p:cmAuthor id="2" name="Laurence.winter@cnrs-dir.fr" initials="L" lastIdx="80" clrIdx="1">
    <p:extLst>
      <p:ext uri="{19B8F6BF-5375-455C-9EA6-DF929625EA0E}">
        <p15:presenceInfo xmlns:p15="http://schemas.microsoft.com/office/powerpoint/2012/main" userId="Laurence.winter@cnrs-dir.fr" providerId="None"/>
      </p:ext>
    </p:extLst>
  </p:cmAuthor>
  <p:cmAuthor id="3" name="Christophe Steffan" initials="CS" lastIdx="7" clrIdx="2">
    <p:extLst>
      <p:ext uri="{19B8F6BF-5375-455C-9EA6-DF929625EA0E}">
        <p15:presenceInfo xmlns:p15="http://schemas.microsoft.com/office/powerpoint/2012/main" userId="cc03bb8f05f275c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29D"/>
    <a:srgbClr val="990C99"/>
    <a:srgbClr val="FF00FB"/>
    <a:srgbClr val="FF7E79"/>
    <a:srgbClr val="CDD7DC"/>
    <a:srgbClr val="000000"/>
    <a:srgbClr val="11284B"/>
    <a:srgbClr val="9AE2FF"/>
    <a:srgbClr val="FFFFFF"/>
    <a:srgbClr val="694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82" autoAdjust="0"/>
    <p:restoredTop sz="94131" autoAdjust="0"/>
  </p:normalViewPr>
  <p:slideViewPr>
    <p:cSldViewPr showGuides="1">
      <p:cViewPr varScale="1">
        <p:scale>
          <a:sx n="109" d="100"/>
          <a:sy n="109" d="100"/>
        </p:scale>
        <p:origin x="216" y="776"/>
      </p:cViewPr>
      <p:guideLst>
        <p:guide orient="horz" pos="28"/>
        <p:guide pos="9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113" d="100"/>
          <a:sy n="113" d="100"/>
        </p:scale>
        <p:origin x="2840" y="184"/>
      </p:cViewPr>
      <p:guideLst/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F54C99D9-0709-6434-9CB2-839695AAA6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5EF67AB-83BE-8016-014F-5A122AECCA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96856D-A6F5-864E-B894-C06B40E71D62}" type="datetimeFigureOut">
              <a:rPr lang="fr-FR" smtClean="0">
                <a:latin typeface="Arial" panose="020B0604020202020204" pitchFamily="34" charset="0"/>
              </a:rPr>
              <a:t>18/11/2024</a:t>
            </a:fld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94ADAF7-B849-6E1C-CA9D-D014F797F65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15A8F63-A908-0427-CBAF-2A15BEB6E1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8ABFA-369F-FA4C-B2A9-51EFFFE0DC69}" type="slidenum">
              <a:rPr lang="fr-FR" smtClean="0">
                <a:latin typeface="Arial" panose="020B0604020202020204" pitchFamily="34" charset="0"/>
              </a:rPr>
              <a:t>‹N°›</a:t>
            </a:fld>
            <a:endParaRPr 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45180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A7DFC18-3D3E-A041-A3F3-D294B7D0CEC9}" type="datetimeFigureOut">
              <a:rPr lang="fr-FR" smtClean="0"/>
              <a:pPr/>
              <a:t>18/11/2024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260B45D8-6FF4-8A4C-9937-2BAD7338C10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109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56091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8885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0F8AD-805F-F448-BEF0-A7851DD6B041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034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1492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30593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8410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pPr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5962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68DD22-B7A7-DC43-9E60-0FD92CFE013E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5633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68DD22-B7A7-DC43-9E60-0FD92CFE013E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4197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6613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0F8AD-805F-F448-BEF0-A7851DD6B041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831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B0F8AD-805F-F448-BEF0-A7851DD6B041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746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467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1870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775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202B0362-72D9-E77F-74B8-BDD900A349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019" r="31440"/>
          <a:stretch/>
        </p:blipFill>
        <p:spPr>
          <a:xfrm>
            <a:off x="3863752" y="-501"/>
            <a:ext cx="8328248" cy="68585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5A5ED2-09F4-3A4F-29F2-69FA38E7DDF6}"/>
              </a:ext>
            </a:extLst>
          </p:cNvPr>
          <p:cNvSpPr/>
          <p:nvPr userDrawn="1"/>
        </p:nvSpPr>
        <p:spPr>
          <a:xfrm>
            <a:off x="4655840" y="5085184"/>
            <a:ext cx="7536160" cy="1296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cercle, jaune, objet astronomique&#10;&#10;Description générée automatiquement">
            <a:extLst>
              <a:ext uri="{FF2B5EF4-FFF2-40B4-BE49-F238E27FC236}">
                <a16:creationId xmlns:a16="http://schemas.microsoft.com/office/drawing/2014/main" id="{70A30918-7A9D-DD57-9265-4FC71EA30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56" t="-2" r="2862" b="-2832"/>
          <a:stretch/>
        </p:blipFill>
        <p:spPr>
          <a:xfrm>
            <a:off x="0" y="-501"/>
            <a:ext cx="6531605" cy="7052311"/>
          </a:xfrm>
          <a:prstGeom prst="rect">
            <a:avLst/>
          </a:prstGeom>
        </p:spPr>
      </p:pic>
      <p:sp>
        <p:nvSpPr>
          <p:cNvPr id="16" name="Espace réservé du titre 1">
            <a:extLst>
              <a:ext uri="{FF2B5EF4-FFF2-40B4-BE49-F238E27FC236}">
                <a16:creationId xmlns:a16="http://schemas.microsoft.com/office/drawing/2014/main" id="{0713705B-5073-A3A8-7F11-ADCE02A63EDB}"/>
              </a:ext>
            </a:extLst>
          </p:cNvPr>
          <p:cNvSpPr txBox="1">
            <a:spLocks/>
          </p:cNvSpPr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>
            <a:extLst>
              <a:ext uri="{FF2B5EF4-FFF2-40B4-BE49-F238E27FC236}">
                <a16:creationId xmlns:a16="http://schemas.microsoft.com/office/drawing/2014/main" id="{1ADB2D1D-1287-FEEC-BE39-688D34E27AC8}"/>
              </a:ext>
            </a:extLst>
          </p:cNvPr>
          <p:cNvSpPr txBox="1">
            <a:spLocks/>
          </p:cNvSpPr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4AFA88FC-14A0-F865-9691-C00424D9F188}"/>
              </a:ext>
            </a:extLst>
          </p:cNvPr>
          <p:cNvSpPr txBox="1">
            <a:spLocks/>
          </p:cNvSpPr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4F55A71F-6B9C-E8D9-6B4E-844CD2C65A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9850" t="36707" r="28821" b="34081"/>
          <a:stretch/>
        </p:blipFill>
        <p:spPr>
          <a:xfrm>
            <a:off x="8328310" y="5157240"/>
            <a:ext cx="1115313" cy="1115313"/>
          </a:xfrm>
          <a:prstGeom prst="rect">
            <a:avLst/>
          </a:prstGeom>
        </p:spPr>
      </p:pic>
      <p:sp>
        <p:nvSpPr>
          <p:cNvPr id="9" name="Sous-titre 2">
            <a:extLst>
              <a:ext uri="{FF2B5EF4-FFF2-40B4-BE49-F238E27FC236}">
                <a16:creationId xmlns:a16="http://schemas.microsoft.com/office/drawing/2014/main" id="{034B118D-2FAA-524A-6BA3-69F972AE27A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1" name="Espace réservé du titre 1">
            <a:extLst>
              <a:ext uri="{FF2B5EF4-FFF2-40B4-BE49-F238E27FC236}">
                <a16:creationId xmlns:a16="http://schemas.microsoft.com/office/drawing/2014/main" id="{0A516C33-8358-C1A9-53E5-14770CC30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FA31DFE-329A-7447-8452-34B3A1FD3CF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72080" y="5301260"/>
            <a:ext cx="1152160" cy="79211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BAACD15-1740-8542-9CAC-32CBE306359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128560" y="5157240"/>
            <a:ext cx="792110" cy="107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39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15" name="Espace réservé du numéro de diapositive 3">
            <a:extLst>
              <a:ext uri="{FF2B5EF4-FFF2-40B4-BE49-F238E27FC236}">
                <a16:creationId xmlns:a16="http://schemas.microsoft.com/office/drawing/2014/main" id="{2E0B094D-9DCF-97E2-56AE-F005BF30B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15CD81F-8F63-A783-1CD5-DECD422D7F84}"/>
              </a:ext>
            </a:extLst>
          </p:cNvPr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FCD51C-FC81-F340-8245-EEE1BBB1F729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65CA1DBB-A8B1-5E5C-B650-A8BDB4975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7859A047-36DB-A826-109A-1597E2492B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2880000"/>
            <a:ext cx="5366603" cy="32878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4C49267D-13DD-51A2-701E-D4ABC69163E7}"/>
              </a:ext>
            </a:extLst>
          </p:cNvPr>
          <p:cNvSpPr txBox="1">
            <a:spLocks/>
          </p:cNvSpPr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1" i="0" smtClean="0">
                <a:latin typeface="Arial" panose="020B0604020202020204" pitchFamily="34" charset="0"/>
              </a:rPr>
              <a:t>‹N°›</a:t>
            </a:fld>
            <a:endParaRPr lang="fr-FR" sz="1000" b="1" i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0098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13622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15" name="Espace réservé du numéro de diapositive 3">
            <a:extLst>
              <a:ext uri="{FF2B5EF4-FFF2-40B4-BE49-F238E27FC236}">
                <a16:creationId xmlns:a16="http://schemas.microsoft.com/office/drawing/2014/main" id="{2E0B094D-9DCF-97E2-56AE-F005BF30B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15CD81F-8F63-A783-1CD5-DECD422D7F84}"/>
              </a:ext>
            </a:extLst>
          </p:cNvPr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901CE5-4B7E-FB21-F9F6-539DE5DD7034}"/>
              </a:ext>
            </a:extLst>
          </p:cNvPr>
          <p:cNvSpPr/>
          <p:nvPr userDrawn="1"/>
        </p:nvSpPr>
        <p:spPr>
          <a:xfrm>
            <a:off x="8975725" y="0"/>
            <a:ext cx="3216275" cy="6870716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Espace réservé du texte 10">
            <a:extLst>
              <a:ext uri="{FF2B5EF4-FFF2-40B4-BE49-F238E27FC236}">
                <a16:creationId xmlns:a16="http://schemas.microsoft.com/office/drawing/2014/main" id="{004A83C6-DC1E-F624-88B8-9073501B346E}"/>
              </a:ext>
            </a:extLst>
          </p:cNvPr>
          <p:cNvSpPr txBox="1">
            <a:spLocks/>
          </p:cNvSpPr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2" name="Espace réservé du texte 10">
            <a:extLst>
              <a:ext uri="{FF2B5EF4-FFF2-40B4-BE49-F238E27FC236}">
                <a16:creationId xmlns:a16="http://schemas.microsoft.com/office/drawing/2014/main" id="{ADE28056-A7DE-9F78-B761-FABCA8CD58EB}"/>
              </a:ext>
            </a:extLst>
          </p:cNvPr>
          <p:cNvSpPr txBox="1">
            <a:spLocks/>
          </p:cNvSpPr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3" name="Espace réservé du texte 22">
            <a:extLst>
              <a:ext uri="{FF2B5EF4-FFF2-40B4-BE49-F238E27FC236}">
                <a16:creationId xmlns:a16="http://schemas.microsoft.com/office/drawing/2014/main" id="{CD23C1B5-12BA-77A4-2894-839BA495D5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686542" y="1348114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64" name="Espace réservé du texte 4">
            <a:extLst>
              <a:ext uri="{FF2B5EF4-FFF2-40B4-BE49-F238E27FC236}">
                <a16:creationId xmlns:a16="http://schemas.microsoft.com/office/drawing/2014/main" id="{56EE022F-7B46-D28C-F0E2-E20586B03A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86543" y="2093149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65" name="Espace réservé du texte 22">
            <a:extLst>
              <a:ext uri="{FF2B5EF4-FFF2-40B4-BE49-F238E27FC236}">
                <a16:creationId xmlns:a16="http://schemas.microsoft.com/office/drawing/2014/main" id="{B6F22FC3-82C5-7721-8B13-FB51E9F31E6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86542" y="310174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66" name="Espace réservé du texte 4">
            <a:extLst>
              <a:ext uri="{FF2B5EF4-FFF2-40B4-BE49-F238E27FC236}">
                <a16:creationId xmlns:a16="http://schemas.microsoft.com/office/drawing/2014/main" id="{F6C38953-8660-7EF7-C0F4-A2EAFA3B3CD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86543" y="384677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67" name="Espace réservé du texte 22">
            <a:extLst>
              <a:ext uri="{FF2B5EF4-FFF2-40B4-BE49-F238E27FC236}">
                <a16:creationId xmlns:a16="http://schemas.microsoft.com/office/drawing/2014/main" id="{41D1E597-9B97-352C-7631-F4241F6EA8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686542" y="48551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68" name="Espace réservé du texte 4">
            <a:extLst>
              <a:ext uri="{FF2B5EF4-FFF2-40B4-BE49-F238E27FC236}">
                <a16:creationId xmlns:a16="http://schemas.microsoft.com/office/drawing/2014/main" id="{6C0CDED2-172D-9BFA-768D-951A323681D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686543" y="560021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2A3BBBA-BE0C-4144-EE3E-6508402B96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696B6B3D-3C2C-7E46-393C-E713ADFE76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DDD54A2B-2650-D070-4575-3801BBC2ED9D}"/>
              </a:ext>
            </a:extLst>
          </p:cNvPr>
          <p:cNvSpPr txBox="1">
            <a:spLocks/>
          </p:cNvSpPr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0" i="0" smtClean="0">
                <a:latin typeface="Arial" panose="020B0604020202020204" pitchFamily="34" charset="0"/>
                <a:cs typeface="Arial" panose="020B0604020202020204" pitchFamily="34" charset="0"/>
              </a:rPr>
              <a:t>‹N°›</a:t>
            </a:fld>
            <a:endParaRPr lang="fr-FR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0141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>
            <a:extLst>
              <a:ext uri="{FF2B5EF4-FFF2-40B4-BE49-F238E27FC236}">
                <a16:creationId xmlns:a16="http://schemas.microsoft.com/office/drawing/2014/main" id="{85F28F63-4410-51B3-C874-613F837CDD3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975724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15CD81F-8F63-A783-1CD5-DECD422D7F84}"/>
              </a:ext>
            </a:extLst>
          </p:cNvPr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1" name="Espace réservé du texte 10">
            <a:extLst>
              <a:ext uri="{FF2B5EF4-FFF2-40B4-BE49-F238E27FC236}">
                <a16:creationId xmlns:a16="http://schemas.microsoft.com/office/drawing/2014/main" id="{004A83C6-DC1E-F624-88B8-9073501B346E}"/>
              </a:ext>
            </a:extLst>
          </p:cNvPr>
          <p:cNvSpPr txBox="1">
            <a:spLocks/>
          </p:cNvSpPr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62" name="Espace réservé du texte 10">
            <a:extLst>
              <a:ext uri="{FF2B5EF4-FFF2-40B4-BE49-F238E27FC236}">
                <a16:creationId xmlns:a16="http://schemas.microsoft.com/office/drawing/2014/main" id="{ADE28056-A7DE-9F78-B761-FABCA8CD58EB}"/>
              </a:ext>
            </a:extLst>
          </p:cNvPr>
          <p:cNvSpPr txBox="1">
            <a:spLocks/>
          </p:cNvSpPr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94F2418C-1DFC-48A6-A831-8BCFB6B37F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EE76EA93-6823-45AC-47F3-73CE494C25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0040912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>
            <a:extLst>
              <a:ext uri="{FF2B5EF4-FFF2-40B4-BE49-F238E27FC236}">
                <a16:creationId xmlns:a16="http://schemas.microsoft.com/office/drawing/2014/main" id="{85F28F63-4410-51B3-C874-613F837CDD3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47660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94F2418C-1DFC-48A6-A831-8BCFB6B37F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8752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EE76EA93-6823-45AC-47F3-73CE494C25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8752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6324555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CC20F23C-BF47-14DB-BDE9-56E947A879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7E47BF2-8D80-A4B8-E233-5F98653FAA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11222058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4577784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4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3" name="Espace réservé du texte 22">
            <a:extLst>
              <a:ext uri="{FF2B5EF4-FFF2-40B4-BE49-F238E27FC236}">
                <a16:creationId xmlns:a16="http://schemas.microsoft.com/office/drawing/2014/main" id="{50BDB343-0DEB-CAD3-FA7E-0C1FEB1EC5F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4655" y="2542044"/>
            <a:ext cx="11235377" cy="10337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60"/>
              </a:lnSpc>
              <a:spcBef>
                <a:spcPts val="0"/>
              </a:spcBef>
              <a:buNone/>
              <a:defRPr sz="18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une introduction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F52F0032-4F3D-B893-5B5A-CB5DB0B9FC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57D0E84-04ED-EDDA-B42A-506F13DA04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202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003C71A5-6321-FE30-29A6-4B185406FF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6040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1B760DAB-596C-3421-9734-598CEB6003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85839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305338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D99A6B2A-98EC-B4C2-A033-3F03A29074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B9265F8B-52C7-4329-E09E-76B2CDFE25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057824"/>
            <a:ext cx="5366603" cy="31100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4" name="Espace réservé pour une image  12">
            <a:extLst>
              <a:ext uri="{FF2B5EF4-FFF2-40B4-BE49-F238E27FC236}">
                <a16:creationId xmlns:a16="http://schemas.microsoft.com/office/drawing/2014/main" id="{2C120197-7AD2-7928-9B95-A5FDF732561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09600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49862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12">
            <a:extLst>
              <a:ext uri="{FF2B5EF4-FFF2-40B4-BE49-F238E27FC236}">
                <a16:creationId xmlns:a16="http://schemas.microsoft.com/office/drawing/2014/main" id="{D4DB3A8D-AF9F-D37B-EB57-776508367C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34400"/>
            <a:ext cx="3045600" cy="34352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B06BDF21-987A-789E-F451-D0B27F4FEB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6" y="476250"/>
            <a:ext cx="2371332" cy="1466170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74458A-5EDF-D9FE-DC57-24E1D87211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8" y="2113974"/>
            <a:ext cx="2371332" cy="552331"/>
          </a:xfrm>
          <a:prstGeom prst="rect">
            <a:avLst/>
          </a:prstGeom>
        </p:spPr>
        <p:txBody>
          <a:bodyPr wrap="square" lIns="0" tIns="0" rIns="180000" bIns="0">
            <a:spAutoFit/>
          </a:bodyPr>
          <a:lstStyle>
            <a:lvl1pPr marL="0" indent="0">
              <a:lnSpc>
                <a:spcPts val="2180"/>
              </a:lnSpc>
              <a:spcBef>
                <a:spcPts val="0"/>
              </a:spcBef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96C368-0E35-6FBB-9516-85E5A57336A6}"/>
              </a:ext>
            </a:extLst>
          </p:cNvPr>
          <p:cNvSpPr/>
          <p:nvPr userDrawn="1"/>
        </p:nvSpPr>
        <p:spPr>
          <a:xfrm>
            <a:off x="3045600" y="0"/>
            <a:ext cx="3050400" cy="34343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BE18D2-2393-B057-A4C5-3F0E13322F57}"/>
              </a:ext>
            </a:extLst>
          </p:cNvPr>
          <p:cNvSpPr/>
          <p:nvPr userDrawn="1"/>
        </p:nvSpPr>
        <p:spPr>
          <a:xfrm>
            <a:off x="3045600" y="3434400"/>
            <a:ext cx="3050400" cy="3434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0" dirty="0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AE8A47-80BF-9679-867D-412CF1D7D3B5}"/>
              </a:ext>
            </a:extLst>
          </p:cNvPr>
          <p:cNvSpPr/>
          <p:nvPr userDrawn="1"/>
        </p:nvSpPr>
        <p:spPr>
          <a:xfrm>
            <a:off x="6093151" y="0"/>
            <a:ext cx="3045600" cy="34343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945DE2-FF07-4C59-C4DB-E8FCE2D9F017}"/>
              </a:ext>
            </a:extLst>
          </p:cNvPr>
          <p:cNvSpPr/>
          <p:nvPr userDrawn="1"/>
        </p:nvSpPr>
        <p:spPr>
          <a:xfrm>
            <a:off x="9140400" y="0"/>
            <a:ext cx="3051600" cy="3434399"/>
          </a:xfrm>
          <a:prstGeom prst="rect">
            <a:avLst/>
          </a:prstGeom>
          <a:solidFill>
            <a:srgbClr val="9AE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BC95A2-3C69-EF8A-709A-F66C2882693C}"/>
              </a:ext>
            </a:extLst>
          </p:cNvPr>
          <p:cNvSpPr/>
          <p:nvPr userDrawn="1"/>
        </p:nvSpPr>
        <p:spPr>
          <a:xfrm>
            <a:off x="6095999" y="3434400"/>
            <a:ext cx="3045600" cy="34343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EF1339-542B-0DEA-79A9-4428C7F5177B}"/>
              </a:ext>
            </a:extLst>
          </p:cNvPr>
          <p:cNvSpPr/>
          <p:nvPr userDrawn="1"/>
        </p:nvSpPr>
        <p:spPr>
          <a:xfrm>
            <a:off x="9140399" y="3434400"/>
            <a:ext cx="3053249" cy="34343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22">
            <a:extLst>
              <a:ext uri="{FF2B5EF4-FFF2-40B4-BE49-F238E27FC236}">
                <a16:creationId xmlns:a16="http://schemas.microsoft.com/office/drawing/2014/main" id="{A28DBE51-622E-1EE0-C88E-CE298ACC9D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87712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1" name="Espace réservé du texte 22">
            <a:extLst>
              <a:ext uri="{FF2B5EF4-FFF2-40B4-BE49-F238E27FC236}">
                <a16:creationId xmlns:a16="http://schemas.microsoft.com/office/drawing/2014/main" id="{F8A14686-C4AE-73B2-7F06-3BAE90D9F79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3736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2" name="Espace réservé du texte 22">
            <a:extLst>
              <a:ext uri="{FF2B5EF4-FFF2-40B4-BE49-F238E27FC236}">
                <a16:creationId xmlns:a16="http://schemas.microsoft.com/office/drawing/2014/main" id="{3F87CCA3-C092-1A7A-E99E-63EEA8A5275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86361" y="136762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3" name="Espace réservé du texte 22">
            <a:extLst>
              <a:ext uri="{FF2B5EF4-FFF2-40B4-BE49-F238E27FC236}">
                <a16:creationId xmlns:a16="http://schemas.microsoft.com/office/drawing/2014/main" id="{AE45ECA0-7B70-09FF-B7E0-9A4613A168F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287712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3DFC5584-F640-FC4C-C9F7-525FCF97B80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03736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7" name="Espace réservé du texte 22">
            <a:extLst>
              <a:ext uri="{FF2B5EF4-FFF2-40B4-BE49-F238E27FC236}">
                <a16:creationId xmlns:a16="http://schemas.microsoft.com/office/drawing/2014/main" id="{CA2C83E9-8498-E109-7068-77B930B1074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86361" y="484234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2B2D680A-F5D8-D01C-0990-307EBBFDAC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722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690B32D1-99A9-E6E9-8A78-F557D9F6598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21471" y="2106604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99E431F5-D61F-9FF2-BC4A-A586B3870A7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3670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A830FEC1-A691-9E4D-5CAC-5AC19CF69C6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722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124C42DF-9D8B-D2B8-C078-39196DD417D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321471" y="5530205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9" name="Espace réservé du texte 4">
            <a:extLst>
              <a:ext uri="{FF2B5EF4-FFF2-40B4-BE49-F238E27FC236}">
                <a16:creationId xmlns:a16="http://schemas.microsoft.com/office/drawing/2014/main" id="{3BE44685-AC52-5DE2-37A9-EA7BD685585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3670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</p:spTree>
    <p:extLst>
      <p:ext uri="{BB962C8B-B14F-4D97-AF65-F5344CB8AC3E}">
        <p14:creationId xmlns:p14="http://schemas.microsoft.com/office/powerpoint/2010/main" val="42042670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12">
            <a:extLst>
              <a:ext uri="{FF2B5EF4-FFF2-40B4-BE49-F238E27FC236}">
                <a16:creationId xmlns:a16="http://schemas.microsoft.com/office/drawing/2014/main" id="{D4DB3A8D-AF9F-D37B-EB57-776508367C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34400"/>
            <a:ext cx="3045600" cy="34352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B06BDF21-987A-789E-F451-D0B27F4FEB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6" y="476250"/>
            <a:ext cx="2371332" cy="1466170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74458A-5EDF-D9FE-DC57-24E1D87211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8" y="2113974"/>
            <a:ext cx="2371332" cy="552331"/>
          </a:xfrm>
          <a:prstGeom prst="rect">
            <a:avLst/>
          </a:prstGeom>
        </p:spPr>
        <p:txBody>
          <a:bodyPr wrap="square" lIns="0" tIns="0" rIns="180000" bIns="0">
            <a:spAutoFit/>
          </a:bodyPr>
          <a:lstStyle>
            <a:lvl1pPr marL="0" indent="0">
              <a:lnSpc>
                <a:spcPts val="2180"/>
              </a:lnSpc>
              <a:spcBef>
                <a:spcPts val="0"/>
              </a:spcBef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96C368-0E35-6FBB-9516-85E5A57336A6}"/>
              </a:ext>
            </a:extLst>
          </p:cNvPr>
          <p:cNvSpPr/>
          <p:nvPr userDrawn="1"/>
        </p:nvSpPr>
        <p:spPr>
          <a:xfrm>
            <a:off x="3045600" y="0"/>
            <a:ext cx="3050400" cy="34343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BE18D2-2393-B057-A4C5-3F0E13322F57}"/>
              </a:ext>
            </a:extLst>
          </p:cNvPr>
          <p:cNvSpPr/>
          <p:nvPr userDrawn="1"/>
        </p:nvSpPr>
        <p:spPr>
          <a:xfrm>
            <a:off x="3045600" y="3434400"/>
            <a:ext cx="3050400" cy="34343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0" dirty="0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AE8A47-80BF-9679-867D-412CF1D7D3B5}"/>
              </a:ext>
            </a:extLst>
          </p:cNvPr>
          <p:cNvSpPr/>
          <p:nvPr userDrawn="1"/>
        </p:nvSpPr>
        <p:spPr>
          <a:xfrm>
            <a:off x="6093151" y="0"/>
            <a:ext cx="3045600" cy="3434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945DE2-FF07-4C59-C4DB-E8FCE2D9F017}"/>
              </a:ext>
            </a:extLst>
          </p:cNvPr>
          <p:cNvSpPr/>
          <p:nvPr userDrawn="1"/>
        </p:nvSpPr>
        <p:spPr>
          <a:xfrm>
            <a:off x="9140400" y="0"/>
            <a:ext cx="3051600" cy="34343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BC95A2-3C69-EF8A-709A-F66C2882693C}"/>
              </a:ext>
            </a:extLst>
          </p:cNvPr>
          <p:cNvSpPr/>
          <p:nvPr userDrawn="1"/>
        </p:nvSpPr>
        <p:spPr>
          <a:xfrm>
            <a:off x="6095999" y="3434400"/>
            <a:ext cx="3045600" cy="3434399"/>
          </a:xfrm>
          <a:prstGeom prst="rect">
            <a:avLst/>
          </a:prstGeom>
          <a:solidFill>
            <a:srgbClr val="CDD7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EF1339-542B-0DEA-79A9-4428C7F5177B}"/>
              </a:ext>
            </a:extLst>
          </p:cNvPr>
          <p:cNvSpPr/>
          <p:nvPr userDrawn="1"/>
        </p:nvSpPr>
        <p:spPr>
          <a:xfrm>
            <a:off x="9140399" y="3434400"/>
            <a:ext cx="3053249" cy="34343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22">
            <a:extLst>
              <a:ext uri="{FF2B5EF4-FFF2-40B4-BE49-F238E27FC236}">
                <a16:creationId xmlns:a16="http://schemas.microsoft.com/office/drawing/2014/main" id="{A28DBE51-622E-1EE0-C88E-CE298ACC9D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87712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1" name="Espace réservé du texte 22">
            <a:extLst>
              <a:ext uri="{FF2B5EF4-FFF2-40B4-BE49-F238E27FC236}">
                <a16:creationId xmlns:a16="http://schemas.microsoft.com/office/drawing/2014/main" id="{F8A14686-C4AE-73B2-7F06-3BAE90D9F79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3736" y="1367628"/>
            <a:ext cx="2615139" cy="57479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2" name="Espace réservé du texte 22">
            <a:extLst>
              <a:ext uri="{FF2B5EF4-FFF2-40B4-BE49-F238E27FC236}">
                <a16:creationId xmlns:a16="http://schemas.microsoft.com/office/drawing/2014/main" id="{3F87CCA3-C092-1A7A-E99E-63EEA8A5275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86361" y="136762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3" name="Espace réservé du texte 22">
            <a:extLst>
              <a:ext uri="{FF2B5EF4-FFF2-40B4-BE49-F238E27FC236}">
                <a16:creationId xmlns:a16="http://schemas.microsoft.com/office/drawing/2014/main" id="{AE45ECA0-7B70-09FF-B7E0-9A4613A168F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287712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3DFC5584-F640-FC4C-C9F7-525FCF97B80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03736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7" name="Espace réservé du texte 22">
            <a:extLst>
              <a:ext uri="{FF2B5EF4-FFF2-40B4-BE49-F238E27FC236}">
                <a16:creationId xmlns:a16="http://schemas.microsoft.com/office/drawing/2014/main" id="{CA2C83E9-8498-E109-7068-77B930B1074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86361" y="484234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2B2D680A-F5D8-D01C-0990-307EBBFDAC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722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690B32D1-99A9-E6E9-8A78-F557D9F6598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21471" y="2106604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99E431F5-D61F-9FF2-BC4A-A586B3870A7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3670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A830FEC1-A691-9E4D-5CAC-5AC19CF69C6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722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124C42DF-9D8B-D2B8-C078-39196DD417D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321471" y="5530205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9" name="Espace réservé du texte 4">
            <a:extLst>
              <a:ext uri="{FF2B5EF4-FFF2-40B4-BE49-F238E27FC236}">
                <a16:creationId xmlns:a16="http://schemas.microsoft.com/office/drawing/2014/main" id="{3BE44685-AC52-5DE2-37A9-EA7BD685585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3670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</p:spTree>
    <p:extLst>
      <p:ext uri="{BB962C8B-B14F-4D97-AF65-F5344CB8AC3E}">
        <p14:creationId xmlns:p14="http://schemas.microsoft.com/office/powerpoint/2010/main" val="42203106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5B7822-4594-944B-84F4-DCF142DA3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5A9083-2073-C348-8518-6AF960652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8A71B0-AC3A-F84D-BE09-EB3B49CCF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Y. Sirois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1D8541-3D71-DA49-8841-86CC3936F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Yves Sirois - CMS IN2P3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3FF1FC-8565-7940-A8F4-BABD37943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B8476-625B-444F-AA07-2EB5F65815A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1986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ommai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ercle, jaune, objet astronomique&#10;&#10;Description générée automatiquement">
            <a:extLst>
              <a:ext uri="{FF2B5EF4-FFF2-40B4-BE49-F238E27FC236}">
                <a16:creationId xmlns:a16="http://schemas.microsoft.com/office/drawing/2014/main" id="{6737F2A1-D6F5-6EB3-ADA2-D3FFA0A8E2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01" t="12199" b="11553"/>
          <a:stretch/>
        </p:blipFill>
        <p:spPr>
          <a:xfrm>
            <a:off x="0" y="1"/>
            <a:ext cx="2135450" cy="6858000"/>
          </a:xfrm>
          <a:prstGeom prst="rect">
            <a:avLst/>
          </a:prstGeom>
        </p:spPr>
      </p:pic>
      <p:pic>
        <p:nvPicPr>
          <p:cNvPr id="4" name="Graphique 3">
            <a:extLst>
              <a:ext uri="{FF2B5EF4-FFF2-40B4-BE49-F238E27FC236}">
                <a16:creationId xmlns:a16="http://schemas.microsoft.com/office/drawing/2014/main" id="{240F883F-3237-B3EC-0AEC-2876A1DCA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9850" t="36707" r="28821" b="34081"/>
          <a:stretch/>
        </p:blipFill>
        <p:spPr>
          <a:xfrm>
            <a:off x="5451139" y="169287"/>
            <a:ext cx="1371679" cy="1371679"/>
          </a:xfrm>
          <a:prstGeom prst="rect">
            <a:avLst/>
          </a:prstGeom>
        </p:spPr>
      </p:pic>
      <p:sp>
        <p:nvSpPr>
          <p:cNvPr id="5" name="Espace réservé pour une image  12">
            <a:extLst>
              <a:ext uri="{FF2B5EF4-FFF2-40B4-BE49-F238E27FC236}">
                <a16:creationId xmlns:a16="http://schemas.microsoft.com/office/drawing/2014/main" id="{C82287BC-62FB-A2F6-F93C-435C6366C99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15600" y="202438"/>
            <a:ext cx="1128575" cy="1195029"/>
          </a:xfrm>
          <a:prstGeom prst="rect">
            <a:avLst/>
          </a:prstGeom>
          <a:noFill/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accent1"/>
                </a:solidFill>
                <a:latin typeface="IBM Plex Sans Medium" panose="020B0503050203000203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Logo laboratoire</a:t>
            </a:r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C818C620-8A46-41DC-53C4-3D35A2DBE13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29782" y="202437"/>
            <a:ext cx="1129623" cy="1195029"/>
          </a:xfrm>
          <a:prstGeom prst="rect">
            <a:avLst/>
          </a:prstGeom>
          <a:noFill/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accent1"/>
                </a:solidFill>
                <a:latin typeface="IBM Plex Sans Medium" panose="020B0503050203000203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Logo tutelle</a:t>
            </a:r>
          </a:p>
        </p:txBody>
      </p:sp>
      <p:sp>
        <p:nvSpPr>
          <p:cNvPr id="7" name="Espace réservé pour une image  12">
            <a:extLst>
              <a:ext uri="{FF2B5EF4-FFF2-40B4-BE49-F238E27FC236}">
                <a16:creationId xmlns:a16="http://schemas.microsoft.com/office/drawing/2014/main" id="{71FBD4DA-6FD2-8C7D-D148-B8CD5C0F028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166369" y="193530"/>
            <a:ext cx="1129623" cy="1172653"/>
          </a:xfrm>
          <a:prstGeom prst="rect">
            <a:avLst/>
          </a:prstGeom>
          <a:noFill/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accent1"/>
                </a:solidFill>
                <a:latin typeface="IBM Plex Sans Medium" panose="020B0503050203000203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Logo tutelle</a:t>
            </a:r>
          </a:p>
        </p:txBody>
      </p:sp>
    </p:spTree>
    <p:extLst>
      <p:ext uri="{BB962C8B-B14F-4D97-AF65-F5344CB8AC3E}">
        <p14:creationId xmlns:p14="http://schemas.microsoft.com/office/powerpoint/2010/main" val="481333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Y. Sirois – IN2P3/CNRS - LLR Ecole Polytechnique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5C043-780A-2A41-ACD7-22AEBD2789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9758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11">
            <a:extLst>
              <a:ext uri="{FF2B5EF4-FFF2-40B4-BE49-F238E27FC236}">
                <a16:creationId xmlns:a16="http://schemas.microsoft.com/office/drawing/2014/main" id="{BC7FDE55-9F08-2379-3AF1-68851AAFB2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5650" y="223610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CF9B1C5-83B3-F822-0594-EA9E32D2B8D7}"/>
              </a:ext>
            </a:extLst>
          </p:cNvPr>
          <p:cNvSpPr txBox="1"/>
          <p:nvPr userDrawn="1"/>
        </p:nvSpPr>
        <p:spPr>
          <a:xfrm>
            <a:off x="2351480" y="1124680"/>
            <a:ext cx="639277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Sommaire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326068AC-FDED-C9AD-0727-2B7AF1D409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67760" y="2236105"/>
            <a:ext cx="7344815" cy="36004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89B42863-04B1-DACF-7175-514979A237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5650" y="287919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02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07FD6445-A12E-9527-7641-3881AB56CD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7760" y="2880247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0951B379-B3CF-F053-1D73-D2CDACFD47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75650" y="352228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0F10A617-A8B7-1F89-4AEA-6893D28149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7760" y="3524387"/>
            <a:ext cx="734481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3" name="Espace réservé du texte 11">
            <a:extLst>
              <a:ext uri="{FF2B5EF4-FFF2-40B4-BE49-F238E27FC236}">
                <a16:creationId xmlns:a16="http://schemas.microsoft.com/office/drawing/2014/main" id="{4676FFA6-7ADA-8A34-E514-3AE4DF7BCE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75650" y="416537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04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40295F2-3CBA-0088-CBC2-AC1E7585212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7760" y="4168529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13" name="Espace réservé du texte 11">
            <a:extLst>
              <a:ext uri="{FF2B5EF4-FFF2-40B4-BE49-F238E27FC236}">
                <a16:creationId xmlns:a16="http://schemas.microsoft.com/office/drawing/2014/main" id="{CCC81A8D-F0EF-02FC-AE12-A08F511A7C1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75650" y="4808465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05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109EFE1D-BACF-65DD-CA28-B0250B6B1A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760" y="4812670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A3F951C9-63EF-2171-E01F-398F369715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75650" y="5456811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06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A3B00144-1958-E96E-40C2-1CCEB3C847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67760" y="5456812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</p:spTree>
    <p:extLst>
      <p:ext uri="{BB962C8B-B14F-4D97-AF65-F5344CB8AC3E}">
        <p14:creationId xmlns:p14="http://schemas.microsoft.com/office/powerpoint/2010/main" val="4032903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794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1">
            <a:extLst>
              <a:ext uri="{FF2B5EF4-FFF2-40B4-BE49-F238E27FC236}">
                <a16:creationId xmlns:a16="http://schemas.microsoft.com/office/drawing/2014/main" id="{E03CC443-1394-67C5-FE32-00B318A16D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510" y="2780482"/>
            <a:ext cx="1043940" cy="122417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4" name="Espace réservé du texte 22">
            <a:extLst>
              <a:ext uri="{FF2B5EF4-FFF2-40B4-BE49-F238E27FC236}">
                <a16:creationId xmlns:a16="http://schemas.microsoft.com/office/drawing/2014/main" id="{C5E598FE-37BF-4925-B111-45C0F7C55D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23694" y="2900648"/>
            <a:ext cx="9217076" cy="123110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760"/>
              </a:lnSpc>
              <a:spcBef>
                <a:spcPts val="0"/>
              </a:spcBef>
              <a:buNone/>
              <a:defRPr sz="5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4773738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>
            <a:extLst>
              <a:ext uri="{FF2B5EF4-FFF2-40B4-BE49-F238E27FC236}">
                <a16:creationId xmlns:a16="http://schemas.microsoft.com/office/drawing/2014/main" id="{840841E3-C814-945E-E1FB-783383D49B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F7BC87E0-4B3D-782B-DF05-A52755D799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23696" y="2914214"/>
            <a:ext cx="8208934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360"/>
              </a:lnSpc>
              <a:spcBef>
                <a:spcPts val="0"/>
              </a:spcBef>
              <a:buNone/>
              <a:tabLst>
                <a:tab pos="827088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</a:p>
        </p:txBody>
      </p:sp>
      <p:sp>
        <p:nvSpPr>
          <p:cNvPr id="15" name="Espace réservé du texte 22">
            <a:extLst>
              <a:ext uri="{FF2B5EF4-FFF2-40B4-BE49-F238E27FC236}">
                <a16:creationId xmlns:a16="http://schemas.microsoft.com/office/drawing/2014/main" id="{0D55B1B2-96D7-9E2A-BDC7-315A087FBD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23695" y="2204830"/>
            <a:ext cx="8208934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15210732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>
            <a:extLst>
              <a:ext uri="{FF2B5EF4-FFF2-40B4-BE49-F238E27FC236}">
                <a16:creationId xmlns:a16="http://schemas.microsoft.com/office/drawing/2014/main" id="{840841E3-C814-945E-E1FB-783383D49B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F7BC87E0-4B3D-782B-DF05-A52755D799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95500" y="2914214"/>
            <a:ext cx="8234973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4360"/>
              </a:lnSpc>
              <a:spcBef>
                <a:spcPts val="0"/>
              </a:spcBef>
              <a:buNone/>
              <a:tabLst>
                <a:tab pos="827088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</a:p>
        </p:txBody>
      </p:sp>
      <p:sp>
        <p:nvSpPr>
          <p:cNvPr id="15" name="Espace réservé du texte 22">
            <a:extLst>
              <a:ext uri="{FF2B5EF4-FFF2-40B4-BE49-F238E27FC236}">
                <a16:creationId xmlns:a16="http://schemas.microsoft.com/office/drawing/2014/main" id="{0D55B1B2-96D7-9E2A-BDC7-315A087FBD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95500" y="2204830"/>
            <a:ext cx="8234973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36042363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77695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2E3B9AF7-8B4B-A316-5524-5B19503467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58633BF5-108A-77A3-84FF-E4F0D2FE1B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3717040"/>
            <a:ext cx="5366603" cy="24508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112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222FE178-A241-7B1D-DCC0-C29EA0ECBD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7092" y="-4468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29203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90197" y="476250"/>
            <a:ext cx="535551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2E3B9AF7-8B4B-A316-5524-5B19503467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1289" y="1746296"/>
            <a:ext cx="5355511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58633BF5-108A-77A3-84FF-E4F0D2FE1B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90197" y="3717040"/>
            <a:ext cx="5355511" cy="25313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222FE178-A241-7B1D-DCC0-C29EA0ECBD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59920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AC4F9010-C209-8B30-2F7C-5D82D6381726}"/>
              </a:ext>
            </a:extLst>
          </p:cNvPr>
          <p:cNvSpPr txBox="1">
            <a:spLocks/>
          </p:cNvSpPr>
          <p:nvPr userDrawn="1"/>
        </p:nvSpPr>
        <p:spPr>
          <a:xfrm>
            <a:off x="11552194" y="6507510"/>
            <a:ext cx="432060" cy="16194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0" i="0" smtClean="0">
                <a:latin typeface="Arial" panose="020B0604020202020204" pitchFamily="34" charset="0"/>
                <a:cs typeface="Arial" panose="020B0604020202020204" pitchFamily="34" charset="0"/>
              </a:rPr>
              <a:t>‹N°›</a:t>
            </a:fld>
            <a:endParaRPr lang="fr-FR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texte 30">
            <a:extLst>
              <a:ext uri="{FF2B5EF4-FFF2-40B4-BE49-F238E27FC236}">
                <a16:creationId xmlns:a16="http://schemas.microsoft.com/office/drawing/2014/main" id="{F0D3B102-DE52-3FFC-11AF-F86707354388}"/>
              </a:ext>
            </a:extLst>
          </p:cNvPr>
          <p:cNvSpPr txBox="1">
            <a:spLocks/>
          </p:cNvSpPr>
          <p:nvPr userDrawn="1"/>
        </p:nvSpPr>
        <p:spPr>
          <a:xfrm>
            <a:off x="11041207" y="6522780"/>
            <a:ext cx="727017" cy="12668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50" b="0" i="0" kern="1200">
                <a:solidFill>
                  <a:srgbClr val="11284B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18/11/2024</a:t>
            </a:r>
          </a:p>
        </p:txBody>
      </p:sp>
      <p:sp>
        <p:nvSpPr>
          <p:cNvPr id="9" name="Espace réservé du texte 15">
            <a:extLst>
              <a:ext uri="{FF2B5EF4-FFF2-40B4-BE49-F238E27FC236}">
                <a16:creationId xmlns:a16="http://schemas.microsoft.com/office/drawing/2014/main" id="{6B9E32B2-B7E0-05F4-BCDA-CDC20DFC1FBB}"/>
              </a:ext>
            </a:extLst>
          </p:cNvPr>
          <p:cNvSpPr txBox="1">
            <a:spLocks/>
          </p:cNvSpPr>
          <p:nvPr userDrawn="1"/>
        </p:nvSpPr>
        <p:spPr>
          <a:xfrm>
            <a:off x="186436" y="6522780"/>
            <a:ext cx="940874" cy="16194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l"/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Tourniquet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8EB3522A-78D9-D3CE-A99B-566E6AA511FF}"/>
              </a:ext>
            </a:extLst>
          </p:cNvPr>
          <p:cNvSpPr txBox="1">
            <a:spLocks/>
          </p:cNvSpPr>
          <p:nvPr userDrawn="1"/>
        </p:nvSpPr>
        <p:spPr>
          <a:xfrm>
            <a:off x="1199320" y="6453420"/>
            <a:ext cx="1831710" cy="29069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l"/>
            <a:r>
              <a:rPr lang="fr-FR" sz="800" b="1" dirty="0">
                <a:latin typeface="Arial" panose="020B0604020202020204" pitchFamily="34" charset="0"/>
                <a:cs typeface="Arial" panose="020B0604020202020204" pitchFamily="34" charset="0"/>
              </a:rPr>
              <a:t>Y.S.  Laboratoire Leprince-Ringuet</a:t>
            </a:r>
          </a:p>
        </p:txBody>
      </p:sp>
    </p:spTree>
    <p:extLst>
      <p:ext uri="{BB962C8B-B14F-4D97-AF65-F5344CB8AC3E}">
        <p14:creationId xmlns:p14="http://schemas.microsoft.com/office/powerpoint/2010/main" val="3176271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709" r:id="rId2"/>
    <p:sldLayoutId id="2147483693" r:id="rId3"/>
    <p:sldLayoutId id="2147483704" r:id="rId4"/>
    <p:sldLayoutId id="2147483705" r:id="rId5"/>
    <p:sldLayoutId id="2147483706" r:id="rId6"/>
    <p:sldLayoutId id="2147483707" r:id="rId7"/>
    <p:sldLayoutId id="2147483653" r:id="rId8"/>
    <p:sldLayoutId id="2147483696" r:id="rId9"/>
    <p:sldLayoutId id="2147483665" r:id="rId10"/>
    <p:sldLayoutId id="2147483654" r:id="rId11"/>
    <p:sldLayoutId id="2147483661" r:id="rId12"/>
    <p:sldLayoutId id="2147483695" r:id="rId13"/>
    <p:sldLayoutId id="2147483676" r:id="rId14"/>
    <p:sldLayoutId id="2147483659" r:id="rId15"/>
    <p:sldLayoutId id="2147483666" r:id="rId16"/>
    <p:sldLayoutId id="2147483697" r:id="rId17"/>
    <p:sldLayoutId id="2147483708" r:id="rId18"/>
    <p:sldLayoutId id="2147483710" r:id="rId19"/>
    <p:sldLayoutId id="2147483711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0.tiff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49.png"/><Relationship Id="rId4" Type="http://schemas.openxmlformats.org/officeDocument/2006/relationships/image" Target="../media/image27.pn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50.png"/><Relationship Id="rId7" Type="http://schemas.openxmlformats.org/officeDocument/2006/relationships/image" Target="../media/image54.emf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3.emf"/><Relationship Id="rId11" Type="http://schemas.openxmlformats.org/officeDocument/2006/relationships/image" Target="../media/image58.emf"/><Relationship Id="rId5" Type="http://schemas.openxmlformats.org/officeDocument/2006/relationships/image" Target="../media/image52.png"/><Relationship Id="rId10" Type="http://schemas.openxmlformats.org/officeDocument/2006/relationships/image" Target="../media/image57.emf"/><Relationship Id="rId4" Type="http://schemas.openxmlformats.org/officeDocument/2006/relationships/image" Target="../media/image51.png"/><Relationship Id="rId9" Type="http://schemas.openxmlformats.org/officeDocument/2006/relationships/image" Target="../media/image5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13" Type="http://schemas.openxmlformats.org/officeDocument/2006/relationships/image" Target="../media/image660.png"/><Relationship Id="rId3" Type="http://schemas.openxmlformats.org/officeDocument/2006/relationships/image" Target="../media/image52.png"/><Relationship Id="rId7" Type="http://schemas.openxmlformats.org/officeDocument/2006/relationships/image" Target="../media/image56.emf"/><Relationship Id="rId12" Type="http://schemas.openxmlformats.org/officeDocument/2006/relationships/image" Target="../media/image65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emf"/><Relationship Id="rId11" Type="http://schemas.openxmlformats.org/officeDocument/2006/relationships/image" Target="../media/image640.png"/><Relationship Id="rId5" Type="http://schemas.openxmlformats.org/officeDocument/2006/relationships/image" Target="../media/image54.emf"/><Relationship Id="rId10" Type="http://schemas.openxmlformats.org/officeDocument/2006/relationships/image" Target="../media/image58.emf"/><Relationship Id="rId4" Type="http://schemas.openxmlformats.org/officeDocument/2006/relationships/image" Target="../media/image53.emf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3.tiff"/><Relationship Id="rId4" Type="http://schemas.openxmlformats.org/officeDocument/2006/relationships/image" Target="../media/image6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43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12.tiff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mp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mp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Sirois_LLR_Tourniquet_1an.pptx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gif"/><Relationship Id="rId3" Type="http://schemas.openxmlformats.org/officeDocument/2006/relationships/image" Target="../media/image20.tiff"/><Relationship Id="rId7" Type="http://schemas.openxmlformats.org/officeDocument/2006/relationships/image" Target="../media/image24.emf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3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tiff"/><Relationship Id="rId9" Type="http://schemas.openxmlformats.org/officeDocument/2006/relationships/image" Target="../media/image26.png"/><Relationship Id="rId14" Type="http://schemas.openxmlformats.org/officeDocument/2006/relationships/image" Target="../media/image3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2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gi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42.png"/><Relationship Id="rId7" Type="http://schemas.openxmlformats.org/officeDocument/2006/relationships/image" Target="../media/image2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26.png"/><Relationship Id="rId4" Type="http://schemas.openxmlformats.org/officeDocument/2006/relationships/image" Target="../media/image43.png"/><Relationship Id="rId9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260E7DA8-4418-2A5B-A818-9DF8446604A0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07312" y="4725180"/>
            <a:ext cx="4392509" cy="792110"/>
          </a:xfrm>
        </p:spPr>
        <p:txBody>
          <a:bodyPr anchor="ctr">
            <a:normAutofit/>
          </a:bodyPr>
          <a:lstStyle/>
          <a:p>
            <a:r>
              <a:rPr lang="fr-FR" sz="2000" dirty="0">
                <a:solidFill>
                  <a:schemeClr val="tx1"/>
                </a:solidFill>
              </a:rPr>
              <a:t>Laboratoire Leprince-Ringuet</a:t>
            </a:r>
          </a:p>
          <a:p>
            <a:r>
              <a:rPr lang="fr-FR" sz="2000" b="0" dirty="0">
                <a:solidFill>
                  <a:schemeClr val="tx1"/>
                </a:solidFill>
              </a:rPr>
              <a:t>Yves </a:t>
            </a:r>
            <a:r>
              <a:rPr lang="fr-FR" sz="2000" b="0" dirty="0" err="1">
                <a:solidFill>
                  <a:schemeClr val="tx1"/>
                </a:solidFill>
              </a:rPr>
              <a:t>Sirois</a:t>
            </a:r>
            <a:endParaRPr lang="fr-FR" sz="2000" b="0" dirty="0">
              <a:solidFill>
                <a:schemeClr val="tx1"/>
              </a:solidFill>
            </a:endParaRPr>
          </a:p>
        </p:txBody>
      </p:sp>
      <p:sp>
        <p:nvSpPr>
          <p:cNvPr id="7" name="Sous-titre 1">
            <a:extLst>
              <a:ext uri="{FF2B5EF4-FFF2-40B4-BE49-F238E27FC236}">
                <a16:creationId xmlns:a16="http://schemas.microsoft.com/office/drawing/2014/main" id="{9ED845DD-7CEE-00BB-9C11-85A2EA091229}"/>
              </a:ext>
            </a:extLst>
          </p:cNvPr>
          <p:cNvSpPr txBox="1">
            <a:spLocks/>
          </p:cNvSpPr>
          <p:nvPr/>
        </p:nvSpPr>
        <p:spPr>
          <a:xfrm>
            <a:off x="407312" y="5856333"/>
            <a:ext cx="2736175" cy="34998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l" defTabSz="914400" rtl="0" eaLnBrk="1" latinLnBrk="0" hangingPunct="1">
              <a:lnSpc>
                <a:spcPts val="176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0" dirty="0">
                <a:solidFill>
                  <a:schemeClr val="tx1"/>
                </a:solidFill>
              </a:rPr>
              <a:t>18 novembre 2024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C736ED0-19D7-90C1-6D6D-9ED297CDC1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6881" y="336754"/>
            <a:ext cx="2498795" cy="129614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04B2080-AB8B-79EA-2171-5ED68864CF2F}"/>
              </a:ext>
            </a:extLst>
          </p:cNvPr>
          <p:cNvSpPr txBox="1"/>
          <p:nvPr/>
        </p:nvSpPr>
        <p:spPr>
          <a:xfrm>
            <a:off x="273927" y="1772770"/>
            <a:ext cx="573911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atin typeface="Arial" panose="020B0604020202020204" pitchFamily="34" charset="0"/>
                <a:cs typeface="Arial" panose="020B0604020202020204" pitchFamily="34" charset="0"/>
              </a:rPr>
              <a:t>Tourniquet</a:t>
            </a:r>
            <a:endParaRPr lang="fr-FR" sz="5400" dirty="0">
              <a:latin typeface="+mj-lt"/>
              <a:cs typeface="Arial" panose="020B0604020202020204" pitchFamily="34" charset="0"/>
            </a:endParaRPr>
          </a:p>
          <a:p>
            <a:endParaRPr lang="fr-FR" sz="1600" dirty="0">
              <a:latin typeface="+mj-lt"/>
            </a:endParaRPr>
          </a:p>
          <a:p>
            <a:r>
              <a:rPr lang="fr-FR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Mission d’évaluation du fonctionnement des laboratoires </a:t>
            </a:r>
            <a:r>
              <a:rPr lang="fr-FR" sz="1800" dirty="0">
                <a:latin typeface="+mj-lt"/>
              </a:rPr>
              <a:t>par la</a:t>
            </a:r>
          </a:p>
          <a:p>
            <a:br>
              <a:rPr lang="fr-FR" sz="1000" dirty="0">
                <a:latin typeface="+mj-lt"/>
              </a:rPr>
            </a:br>
            <a:endParaRPr lang="fr-FR" sz="1000" dirty="0">
              <a:latin typeface="+mj-lt"/>
            </a:endParaRPr>
          </a:p>
          <a:p>
            <a:r>
              <a:rPr lang="fr-FR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Section 01 du Comité national du CNRS</a:t>
            </a:r>
            <a:endParaRPr lang="fr-FR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080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2C67C83E-637C-DF44-989E-5343ACAE8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90" y="260560"/>
            <a:ext cx="2232310" cy="583281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34DC961-1115-9641-9B41-679F2962AB54}"/>
              </a:ext>
            </a:extLst>
          </p:cNvPr>
          <p:cNvSpPr/>
          <p:nvPr/>
        </p:nvSpPr>
        <p:spPr>
          <a:xfrm>
            <a:off x="263190" y="260560"/>
            <a:ext cx="2232310" cy="5832810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FEEE7F8-D9A4-ED43-A7D8-87B37C40E721}"/>
              </a:ext>
            </a:extLst>
          </p:cNvPr>
          <p:cNvSpPr txBox="1"/>
          <p:nvPr/>
        </p:nvSpPr>
        <p:spPr>
          <a:xfrm>
            <a:off x="407210" y="476590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Astroparticules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EB8CE3C-ED2C-2746-96F1-82EDB44A73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34" r="10794"/>
          <a:stretch/>
        </p:blipFill>
        <p:spPr>
          <a:xfrm>
            <a:off x="492993" y="5457456"/>
            <a:ext cx="549441" cy="48395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FE5D742-2B37-AE4B-ABC9-FCFF57D77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700" y="5451728"/>
            <a:ext cx="472179" cy="47453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7681490-775C-0E41-962C-F44CCC9BE6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5892"/>
          <a:stretch/>
        </p:blipFill>
        <p:spPr>
          <a:xfrm>
            <a:off x="1617197" y="5438455"/>
            <a:ext cx="699997" cy="49520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F8BEAB06-1785-FD50-5793-2D4786C1C24B}"/>
              </a:ext>
            </a:extLst>
          </p:cNvPr>
          <p:cNvGrpSpPr/>
          <p:nvPr/>
        </p:nvGrpSpPr>
        <p:grpSpPr>
          <a:xfrm>
            <a:off x="2711530" y="260560"/>
            <a:ext cx="9217280" cy="6048840"/>
            <a:chOff x="2711530" y="260560"/>
            <a:chExt cx="9217280" cy="6048840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C717DCCF-13D8-3D4C-BB8E-206B288027FE}"/>
                </a:ext>
              </a:extLst>
            </p:cNvPr>
            <p:cNvSpPr txBox="1"/>
            <p:nvPr/>
          </p:nvSpPr>
          <p:spPr>
            <a:xfrm>
              <a:off x="2711530" y="404580"/>
              <a:ext cx="45150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>
                  <a:latin typeface="Helvetica" pitchFamily="2" charset="0"/>
                </a:rPr>
                <a:t>Astroparticules</a:t>
              </a:r>
              <a:r>
                <a:rPr lang="fr-FR" b="1" dirty="0">
                  <a:latin typeface="Helvetica" pitchFamily="2" charset="0"/>
                </a:rPr>
                <a:t> – FERMI, H.E.S.S. / CTA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BB297FEE-EFCB-D943-92E7-A96F50EB6251}"/>
                    </a:ext>
                  </a:extLst>
                </p:cNvPr>
                <p:cNvSpPr txBox="1"/>
                <p:nvPr/>
              </p:nvSpPr>
              <p:spPr>
                <a:xfrm>
                  <a:off x="2999570" y="764630"/>
                  <a:ext cx="511082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>
                      <a:latin typeface="Helvetica" pitchFamily="2" charset="0"/>
                    </a:rPr>
                    <a:t>5 </a:t>
                  </a:r>
                  <a14:m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a14:m>
                  <a:r>
                    <a:rPr lang="fr-FR" dirty="0">
                      <a:latin typeface="Helvetica" pitchFamily="2" charset="0"/>
                    </a:rPr>
                    <a:t> permanent(e)s,  5 PhD et postdocs (&gt; 2024)</a:t>
                  </a:r>
                </a:p>
              </p:txBody>
            </p:sp>
          </mc:Choice>
          <mc:Fallback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BB297FEE-EFCB-D943-92E7-A96F50EB62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9570" y="764630"/>
                  <a:ext cx="5110823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993" t="-6667" b="-2333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80CD0A6-3595-4243-95AF-6D1DA7B60DC1}"/>
                </a:ext>
              </a:extLst>
            </p:cNvPr>
            <p:cNvSpPr txBox="1"/>
            <p:nvPr/>
          </p:nvSpPr>
          <p:spPr>
            <a:xfrm>
              <a:off x="2999570" y="1052670"/>
              <a:ext cx="8641200" cy="1156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>
                  <a:latin typeface="Helvetica Light" panose="020B0403020202020204" pitchFamily="34" charset="0"/>
                </a:rPr>
                <a:t>Implication depuis l’origine des projets dans FERMI-LAT et H.E.S.S.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>
                  <a:latin typeface="Helvetica Light" panose="020B0403020202020204" pitchFamily="34" charset="0"/>
                </a:rPr>
                <a:t>Conception/réalisation de la structure du calorimètre de FERMI-LAT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>
                  <a:latin typeface="Helvetica Light" panose="020B0403020202020204" pitchFamily="34" charset="0"/>
                </a:rPr>
                <a:t>Conception/réalisation de la mécanique des caméras pour H.E.S.S.</a:t>
              </a:r>
            </a:p>
            <a:p>
              <a:r>
                <a:rPr lang="fr-FR" sz="1400" dirty="0">
                  <a:latin typeface="Helvetica Light" panose="020B0403020202020204" pitchFamily="34" charset="0"/>
                </a:rPr>
                <a:t>      Enrichissement considérable du catalogue des sources transitoires de </a:t>
              </a:r>
              <a:r>
                <a:rPr lang="fr-FR" sz="1400" dirty="0">
                  <a:latin typeface="Symbol" pitchFamily="2" charset="2"/>
                </a:rPr>
                <a:t>g</a:t>
              </a:r>
              <a:r>
                <a:rPr lang="fr-FR" sz="1400" dirty="0">
                  <a:latin typeface="Helvetica Light" panose="020B0403020202020204" pitchFamily="34" charset="0"/>
                </a:rPr>
                <a:t> au </a:t>
              </a:r>
              <a:r>
                <a:rPr lang="fr-FR" sz="1400" dirty="0" err="1">
                  <a:latin typeface="Helvetica Light" panose="020B0403020202020204" pitchFamily="34" charset="0"/>
                </a:rPr>
                <a:t>TeV</a:t>
              </a:r>
              <a:endParaRPr lang="fr-FR" sz="1400" dirty="0">
                <a:latin typeface="Helvetica" pitchFamily="2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F3A155B-E1DD-B842-B704-0957FA9FB4B9}"/>
                </a:ext>
              </a:extLst>
            </p:cNvPr>
            <p:cNvSpPr/>
            <p:nvPr/>
          </p:nvSpPr>
          <p:spPr>
            <a:xfrm>
              <a:off x="2711530" y="260560"/>
              <a:ext cx="9217280" cy="604884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4EB3DC9B-5EF0-AA41-A99D-2B9074BAA13C}"/>
                </a:ext>
              </a:extLst>
            </p:cNvPr>
            <p:cNvSpPr txBox="1"/>
            <p:nvPr/>
          </p:nvSpPr>
          <p:spPr>
            <a:xfrm>
              <a:off x="9408460" y="260560"/>
              <a:ext cx="24657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rgbClr val="FF0000"/>
                  </a:solidFill>
                  <a:latin typeface="Helvetica" pitchFamily="2" charset="0"/>
                </a:rPr>
                <a:t>Enjeux scientifiques </a:t>
              </a:r>
              <a:r>
                <a:rPr lang="fr-FR" sz="1400" b="1" dirty="0">
                  <a:solidFill>
                    <a:srgbClr val="FF0000"/>
                  </a:solidFill>
                  <a:latin typeface="Helvetica" pitchFamily="2" charset="0"/>
                </a:rPr>
                <a:t>ma</a:t>
              </a:r>
              <a:r>
                <a:rPr lang="fr-FR" sz="1400" dirty="0">
                  <a:solidFill>
                    <a:srgbClr val="FF0000"/>
                  </a:solidFill>
                  <a:latin typeface="Helvetica" pitchFamily="2" charset="0"/>
                </a:rPr>
                <a:t>jeurs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EF10D31A-D7C3-054E-9FF6-EBBEB7482AB3}"/>
                    </a:ext>
                  </a:extLst>
                </p:cNvPr>
                <p:cNvSpPr txBox="1"/>
                <p:nvPr/>
              </p:nvSpPr>
              <p:spPr>
                <a:xfrm>
                  <a:off x="2711530" y="2204830"/>
                  <a:ext cx="619720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>
                      <a:latin typeface="Helvetica" pitchFamily="2" charset="0"/>
                    </a:rPr>
                    <a:t>FERMI-LAT  </a:t>
                  </a:r>
                  <a:r>
                    <a:rPr lang="fr-FR" dirty="0">
                      <a:latin typeface="Helvetica" pitchFamily="2" charset="0"/>
                    </a:rPr>
                    <a:t>Ph. Bruel et al.</a:t>
                  </a:r>
                  <a:r>
                    <a:rPr lang="fr-FR" b="1" dirty="0">
                      <a:latin typeface="Helvetica" pitchFamily="2" charset="0"/>
                    </a:rPr>
                    <a:t> </a:t>
                  </a:r>
                  <a:r>
                    <a:rPr lang="fr-FR" sz="1400" dirty="0">
                      <a:latin typeface="Helvetica" pitchFamily="2" charset="0"/>
                    </a:rPr>
                    <a:t>(3 </a:t>
                  </a:r>
                  <a14:m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a14:m>
                  <a:r>
                    <a:rPr lang="fr-FR" sz="1400" dirty="0">
                      <a:latin typeface="Helvetica" pitchFamily="2" charset="0"/>
                    </a:rPr>
                    <a:t> permanent(e)s, 1 </a:t>
                  </a:r>
                  <a:r>
                    <a:rPr lang="fr-FR" sz="1400" dirty="0" err="1">
                      <a:latin typeface="Helvetica" pitchFamily="2" charset="0"/>
                    </a:rPr>
                    <a:t>postdoc</a:t>
                  </a:r>
                  <a:r>
                    <a:rPr lang="fr-FR" sz="1400" dirty="0">
                      <a:latin typeface="Helvetica" pitchFamily="2" charset="0"/>
                    </a:rPr>
                    <a:t>, 1 PhD)</a:t>
                  </a:r>
                </a:p>
              </p:txBody>
            </p:sp>
          </mc:Choice>
          <mc:Fallback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EF10D31A-D7C3-054E-9FF6-EBBEB7482A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1530" y="2204830"/>
                  <a:ext cx="6197209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818" t="-6667" b="-2666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1FEB55FF-E754-A049-A1C9-BFF452EC032D}"/>
                    </a:ext>
                  </a:extLst>
                </p:cNvPr>
                <p:cNvSpPr txBox="1"/>
                <p:nvPr/>
              </p:nvSpPr>
              <p:spPr>
                <a:xfrm>
                  <a:off x="2711530" y="3314830"/>
                  <a:ext cx="60843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>
                      <a:latin typeface="Helvetica" pitchFamily="2" charset="0"/>
                    </a:rPr>
                    <a:t>H.E.S.S.  </a:t>
                  </a:r>
                  <a:r>
                    <a:rPr lang="fr-FR" dirty="0">
                      <a:latin typeface="Helvetica" pitchFamily="2" charset="0"/>
                    </a:rPr>
                    <a:t>M. de </a:t>
                  </a:r>
                  <a:r>
                    <a:rPr lang="fr-FR" dirty="0" err="1">
                      <a:latin typeface="Helvetica" pitchFamily="2" charset="0"/>
                    </a:rPr>
                    <a:t>Naurois</a:t>
                  </a:r>
                  <a:r>
                    <a:rPr lang="fr-FR" dirty="0">
                      <a:latin typeface="Helvetica" pitchFamily="2" charset="0"/>
                    </a:rPr>
                    <a:t> et al. </a:t>
                  </a:r>
                  <a:r>
                    <a:rPr lang="fr-FR" sz="1400" dirty="0">
                      <a:latin typeface="Helvetica" pitchFamily="2" charset="0"/>
                    </a:rPr>
                    <a:t>(1 </a:t>
                  </a:r>
                  <a14:m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a14:m>
                  <a:r>
                    <a:rPr lang="fr-FR" sz="1400" dirty="0">
                      <a:latin typeface="Helvetica" pitchFamily="2" charset="0"/>
                    </a:rPr>
                    <a:t> permanent, 1 </a:t>
                  </a:r>
                  <a:r>
                    <a:rPr lang="fr-FR" sz="1400" dirty="0" err="1">
                      <a:latin typeface="Helvetica" pitchFamily="2" charset="0"/>
                    </a:rPr>
                    <a:t>postdoc</a:t>
                  </a:r>
                  <a:r>
                    <a:rPr lang="fr-FR" sz="1400" dirty="0">
                      <a:latin typeface="Helvetica" pitchFamily="2" charset="0"/>
                    </a:rPr>
                    <a:t>,  2 PhD)</a:t>
                  </a:r>
                  <a:endParaRPr lang="fr-FR" sz="1400" b="1" dirty="0">
                    <a:latin typeface="Helvetica" pitchFamily="2" charset="0"/>
                  </a:endParaRPr>
                </a:p>
              </p:txBody>
            </p:sp>
          </mc:Choice>
          <mc:Fallback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1FEB55FF-E754-A049-A1C9-BFF452EC03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1530" y="3314830"/>
                  <a:ext cx="6084358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833" t="-10345" b="-3103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C4C883BA-00CD-AF46-8C0D-943B3387C837}"/>
                </a:ext>
              </a:extLst>
            </p:cNvPr>
            <p:cNvSpPr txBox="1"/>
            <p:nvPr/>
          </p:nvSpPr>
          <p:spPr>
            <a:xfrm>
              <a:off x="2927560" y="2915648"/>
              <a:ext cx="85138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>
                  <a:latin typeface="Helvetica" pitchFamily="2" charset="0"/>
                </a:rPr>
                <a:t>Analyses de données (catalogue de sources, pulsars, événements transitoires)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2EF4F35B-9248-604D-B411-BCB1F037D58B}"/>
                </a:ext>
              </a:extLst>
            </p:cNvPr>
            <p:cNvSpPr txBox="1"/>
            <p:nvPr/>
          </p:nvSpPr>
          <p:spPr>
            <a:xfrm>
              <a:off x="9646596" y="476590"/>
              <a:ext cx="21702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400" dirty="0">
                  <a:solidFill>
                    <a:srgbClr val="FF0000"/>
                  </a:solidFill>
                  <a:latin typeface="Helvetica" pitchFamily="2" charset="0"/>
                </a:rPr>
                <a:t>CTA : engagements </a:t>
              </a:r>
              <a:r>
                <a:rPr lang="fr-FR" sz="1400" b="1" dirty="0">
                  <a:solidFill>
                    <a:srgbClr val="FF0000"/>
                  </a:solidFill>
                  <a:latin typeface="Helvetica" pitchFamily="2" charset="0"/>
                </a:rPr>
                <a:t>fo</a:t>
              </a:r>
              <a:r>
                <a:rPr lang="fr-FR" sz="1400" dirty="0">
                  <a:solidFill>
                    <a:srgbClr val="FF0000"/>
                  </a:solidFill>
                  <a:latin typeface="Helvetica" pitchFamily="2" charset="0"/>
                </a:rPr>
                <a:t>rts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73E88F8B-892C-994B-B458-FB480BBB3CFF}"/>
                </a:ext>
              </a:extLst>
            </p:cNvPr>
            <p:cNvSpPr txBox="1"/>
            <p:nvPr/>
          </p:nvSpPr>
          <p:spPr>
            <a:xfrm>
              <a:off x="8976400" y="716408"/>
              <a:ext cx="29033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400" dirty="0">
                  <a:solidFill>
                    <a:srgbClr val="FF0000"/>
                  </a:solidFill>
                  <a:latin typeface="Helvetica" pitchFamily="2" charset="0"/>
                </a:rPr>
                <a:t>FERMI et H.E.S.S. : prolongations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5A873F27-4930-0B42-94C6-211CE8AA8E40}"/>
                </a:ext>
              </a:extLst>
            </p:cNvPr>
            <p:cNvSpPr txBox="1"/>
            <p:nvPr/>
          </p:nvSpPr>
          <p:spPr>
            <a:xfrm>
              <a:off x="2783540" y="5445280"/>
              <a:ext cx="90732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Helvetica" pitchFamily="2" charset="0"/>
                </a:rPr>
                <a:t>FERMI-LAT c’est 5 pays impliqués (USA, France, Italie, Japon, Suède), 3 labos de l’IN2P3/CNRS (CENBG, LLR, LUPM) et l’IRFU</a:t>
              </a:r>
            </a:p>
            <a:p>
              <a:r>
                <a:rPr lang="fr-FR" sz="1200" dirty="0">
                  <a:latin typeface="Helvetica" pitchFamily="2" charset="0"/>
                </a:rPr>
                <a:t>              Collaboration de D. </a:t>
              </a:r>
              <a:r>
                <a:rPr lang="fr-FR" sz="1200" dirty="0" err="1">
                  <a:latin typeface="Helvetica" pitchFamily="2" charset="0"/>
                </a:rPr>
                <a:t>Horan</a:t>
              </a:r>
              <a:r>
                <a:rPr lang="fr-FR" sz="1200" dirty="0">
                  <a:latin typeface="Helvetica" pitchFamily="2" charset="0"/>
                </a:rPr>
                <a:t> avec U. Columbia (N.Y., USA)</a:t>
              </a:r>
            </a:p>
            <a:p>
              <a:r>
                <a:rPr lang="fr-FR" sz="1200" dirty="0">
                  <a:latin typeface="Helvetica" pitchFamily="2" charset="0"/>
                </a:rPr>
                <a:t>H.E.S.S. c’est 90 laboratoires ou instituts de 12 pays, dont 3 laboratoires de l’IN2P3/CNRS, 4 de l’INSU/CNRS et l’IRFU/CEA</a:t>
              </a:r>
            </a:p>
            <a:p>
              <a:r>
                <a:rPr lang="fr-FR" sz="1200" dirty="0">
                  <a:latin typeface="Helvetica" pitchFamily="2" charset="0"/>
                </a:rPr>
                <a:t>              Collaboration de Mathieu de </a:t>
              </a:r>
              <a:r>
                <a:rPr lang="fr-FR" sz="1200" dirty="0" err="1">
                  <a:latin typeface="Helvetica" pitchFamily="2" charset="0"/>
                </a:rPr>
                <a:t>Naurois</a:t>
              </a:r>
              <a:r>
                <a:rPr lang="fr-FR" sz="1200" dirty="0">
                  <a:latin typeface="Helvetica" pitchFamily="2" charset="0"/>
                </a:rPr>
                <a:t> avec avec l’IAT de </a:t>
              </a:r>
              <a:r>
                <a:rPr lang="fr-FR" sz="1200" b="0" i="0" u="none" strike="noStrike" dirty="0">
                  <a:solidFill>
                    <a:srgbClr val="000000"/>
                  </a:solidFill>
                  <a:effectLst/>
                  <a:latin typeface="Helvetica" pitchFamily="2" charset="0"/>
                </a:rPr>
                <a:t>Innsbruck (Autriche)</a:t>
              </a:r>
              <a:endParaRPr lang="fr-FR" sz="1200" dirty="0">
                <a:latin typeface="Helvetica" pitchFamily="2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ZoneTexte 32">
                  <a:extLst>
                    <a:ext uri="{FF2B5EF4-FFF2-40B4-BE49-F238E27FC236}">
                      <a16:creationId xmlns:a16="http://schemas.microsoft.com/office/drawing/2014/main" id="{D30231B0-5AD5-A744-B190-1DCE2FE08B2E}"/>
                    </a:ext>
                  </a:extLst>
                </p:cNvPr>
                <p:cNvSpPr txBox="1"/>
                <p:nvPr/>
              </p:nvSpPr>
              <p:spPr>
                <a:xfrm>
                  <a:off x="2711530" y="4365130"/>
                  <a:ext cx="49096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>
                      <a:latin typeface="Helvetica" pitchFamily="2" charset="0"/>
                    </a:rPr>
                    <a:t>CTA  </a:t>
                  </a:r>
                  <a:r>
                    <a:rPr lang="fr-FR" dirty="0">
                      <a:latin typeface="Helvetica" pitchFamily="2" charset="0"/>
                    </a:rPr>
                    <a:t>F. </a:t>
                  </a:r>
                  <a:r>
                    <a:rPr lang="fr-FR" dirty="0" err="1">
                      <a:latin typeface="Helvetica" pitchFamily="2" charset="0"/>
                    </a:rPr>
                    <a:t>Fegan</a:t>
                  </a:r>
                  <a:r>
                    <a:rPr lang="fr-FR" dirty="0">
                      <a:latin typeface="Helvetica" pitchFamily="2" charset="0"/>
                    </a:rPr>
                    <a:t> et al. </a:t>
                  </a:r>
                  <a:r>
                    <a:rPr lang="fr-FR" sz="1400" dirty="0">
                      <a:latin typeface="Helvetica" pitchFamily="2" charset="0"/>
                    </a:rPr>
                    <a:t>(2 </a:t>
                  </a:r>
                  <a14:m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a14:m>
                  <a:r>
                    <a:rPr lang="fr-FR" sz="1400" dirty="0">
                      <a:latin typeface="Helvetica" pitchFamily="2" charset="0"/>
                    </a:rPr>
                    <a:t> permanent(e)s,  1 </a:t>
                  </a:r>
                  <a:r>
                    <a:rPr lang="fr-FR" sz="1400" dirty="0" err="1">
                      <a:latin typeface="Helvetica" pitchFamily="2" charset="0"/>
                    </a:rPr>
                    <a:t>postdoc</a:t>
                  </a:r>
                  <a:r>
                    <a:rPr lang="fr-FR" sz="1400" dirty="0">
                      <a:latin typeface="Helvetica" pitchFamily="2" charset="0"/>
                    </a:rPr>
                    <a:t>)</a:t>
                  </a:r>
                  <a:endParaRPr lang="fr-FR" sz="1400" b="1" dirty="0">
                    <a:latin typeface="Helvetica" pitchFamily="2" charset="0"/>
                  </a:endParaRPr>
                </a:p>
              </p:txBody>
            </p:sp>
          </mc:Choice>
          <mc:Fallback>
            <p:sp>
              <p:nvSpPr>
                <p:cNvPr id="33" name="ZoneTexte 32">
                  <a:extLst>
                    <a:ext uri="{FF2B5EF4-FFF2-40B4-BE49-F238E27FC236}">
                      <a16:creationId xmlns:a16="http://schemas.microsoft.com/office/drawing/2014/main" id="{D30231B0-5AD5-A744-B190-1DCE2FE08B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1530" y="4365130"/>
                  <a:ext cx="4909614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1034" t="-6667" b="-2666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7B08E36F-78CF-4244-82B6-45F52E6A4A55}"/>
                </a:ext>
              </a:extLst>
            </p:cNvPr>
            <p:cNvSpPr txBox="1"/>
            <p:nvPr/>
          </p:nvSpPr>
          <p:spPr>
            <a:xfrm>
              <a:off x="2927560" y="4725180"/>
              <a:ext cx="7218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>
                  <a:latin typeface="Helvetica" pitchFamily="2" charset="0"/>
                </a:rPr>
                <a:t>Conception/réalisation de la mécanique des caméras </a:t>
              </a:r>
              <a:r>
                <a:rPr lang="fr-FR" dirty="0" err="1">
                  <a:latin typeface="Helvetica" pitchFamily="2" charset="0"/>
                </a:rPr>
                <a:t>NectarCAM</a:t>
              </a:r>
              <a:endParaRPr lang="fr-FR" dirty="0">
                <a:latin typeface="Helvetica" pitchFamily="2" charset="0"/>
              </a:endParaRP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B561975B-8F7E-D14E-BC8C-021E0736940B}"/>
                </a:ext>
              </a:extLst>
            </p:cNvPr>
            <p:cNvSpPr txBox="1"/>
            <p:nvPr/>
          </p:nvSpPr>
          <p:spPr>
            <a:xfrm>
              <a:off x="2927560" y="2564880"/>
              <a:ext cx="864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>
                  <a:latin typeface="Helvetica Light" panose="020B0403020202020204" pitchFamily="34" charset="0"/>
                </a:rPr>
                <a:t>Contribution majeure à la reconstruction et la sélection des événements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984787D4-20CD-2044-A167-88BCC8A457FB}"/>
                </a:ext>
              </a:extLst>
            </p:cNvPr>
            <p:cNvSpPr txBox="1"/>
            <p:nvPr/>
          </p:nvSpPr>
          <p:spPr>
            <a:xfrm>
              <a:off x="2927560" y="3995798"/>
              <a:ext cx="8207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>
                  <a:latin typeface="Helvetica" pitchFamily="2" charset="0"/>
                </a:rPr>
                <a:t>Analyses de données (sursauts </a:t>
              </a:r>
              <a:r>
                <a:rPr lang="fr-FR" dirty="0">
                  <a:latin typeface="Symbol" pitchFamily="2" charset="2"/>
                </a:rPr>
                <a:t>g</a:t>
              </a:r>
              <a:r>
                <a:rPr lang="fr-FR" dirty="0">
                  <a:latin typeface="Helvetica" pitchFamily="2" charset="0"/>
                </a:rPr>
                <a:t>, radiogalaxies, émission diffuse, </a:t>
              </a:r>
              <a:r>
                <a:rPr lang="fr-FR" dirty="0" err="1">
                  <a:latin typeface="Helvetica" pitchFamily="2" charset="0"/>
                </a:rPr>
                <a:t>AGNs</a:t>
              </a:r>
              <a:r>
                <a:rPr lang="fr-FR" dirty="0">
                  <a:latin typeface="Helvetica" pitchFamily="2" charset="0"/>
                </a:rPr>
                <a:t>, …)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7D6811B6-4C9D-8A42-8BF1-194AAA0DFA36}"/>
                </a:ext>
              </a:extLst>
            </p:cNvPr>
            <p:cNvSpPr txBox="1"/>
            <p:nvPr/>
          </p:nvSpPr>
          <p:spPr>
            <a:xfrm>
              <a:off x="2927560" y="3645030"/>
              <a:ext cx="864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>
                  <a:latin typeface="Helvetica Light" panose="020B0403020202020204" pitchFamily="34" charset="0"/>
                </a:rPr>
                <a:t>Développement des suites logicielles de simulation et reconstruction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3CE129A7-8AB3-0D43-82D0-FB664CF4F383}"/>
                </a:ext>
              </a:extLst>
            </p:cNvPr>
            <p:cNvSpPr txBox="1"/>
            <p:nvPr/>
          </p:nvSpPr>
          <p:spPr>
            <a:xfrm>
              <a:off x="2927560" y="5085230"/>
              <a:ext cx="5141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>
                  <a:latin typeface="Helvetica" pitchFamily="2" charset="0"/>
                </a:rPr>
                <a:t>Key Science Project sur les amas de galaxies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9123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B56D16D-0CF5-9B46-AA9F-7020AB91D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06" y="868277"/>
            <a:ext cx="2540000" cy="555872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F16E3D0-DA39-DE40-A0DB-A8D5067B2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046" y="850885"/>
            <a:ext cx="2540000" cy="554447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8193FC9-05B5-8847-B7EA-7F6C7028F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3821" y="858071"/>
            <a:ext cx="2540000" cy="55626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A3EAE67-E5FD-1149-BF8C-9711E94281BD}"/>
              </a:ext>
            </a:extLst>
          </p:cNvPr>
          <p:cNvSpPr txBox="1"/>
          <p:nvPr/>
        </p:nvSpPr>
        <p:spPr>
          <a:xfrm>
            <a:off x="3162053" y="82685"/>
            <a:ext cx="5383087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Tahoma"/>
                <a:cs typeface="Tahoma"/>
              </a:rPr>
              <a:t>Des activités multidisciplinaires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5C6D7E-226E-654D-B488-3C4E46AC4046}"/>
              </a:ext>
            </a:extLst>
          </p:cNvPr>
          <p:cNvSpPr/>
          <p:nvPr/>
        </p:nvSpPr>
        <p:spPr>
          <a:xfrm>
            <a:off x="385483" y="868278"/>
            <a:ext cx="2558055" cy="5567209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AC1720-1ED3-E443-9938-4D34D9D78C7E}"/>
              </a:ext>
            </a:extLst>
          </p:cNvPr>
          <p:cNvSpPr/>
          <p:nvPr/>
        </p:nvSpPr>
        <p:spPr>
          <a:xfrm>
            <a:off x="3307672" y="850885"/>
            <a:ext cx="2558055" cy="5567209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FE0BF3D-B267-604C-91E9-F43895889833}"/>
              </a:ext>
            </a:extLst>
          </p:cNvPr>
          <p:cNvSpPr txBox="1"/>
          <p:nvPr/>
        </p:nvSpPr>
        <p:spPr>
          <a:xfrm>
            <a:off x="3596656" y="950674"/>
            <a:ext cx="2191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Accélération Plasma</a:t>
            </a:r>
          </a:p>
          <a:p>
            <a:pPr algn="ctr"/>
            <a:r>
              <a:rPr lang="fr-FR" sz="1600" b="1" dirty="0">
                <a:solidFill>
                  <a:schemeClr val="bg1"/>
                </a:solidFill>
              </a:rPr>
              <a:t>  "Galop"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E7AD3C2-8FDC-E74D-B513-81014BDFD0B8}"/>
              </a:ext>
            </a:extLst>
          </p:cNvPr>
          <p:cNvSpPr/>
          <p:nvPr/>
        </p:nvSpPr>
        <p:spPr>
          <a:xfrm>
            <a:off x="6240020" y="836640"/>
            <a:ext cx="2558055" cy="5567209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B1E56AE-EB27-0546-8EE3-111E14745D38}"/>
              </a:ext>
            </a:extLst>
          </p:cNvPr>
          <p:cNvSpPr txBox="1"/>
          <p:nvPr/>
        </p:nvSpPr>
        <p:spPr>
          <a:xfrm>
            <a:off x="6466942" y="1077780"/>
            <a:ext cx="2186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Science &amp; Jeu Vidéo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9268C78-8FA8-0C48-ABD5-3EF558589471}"/>
              </a:ext>
            </a:extLst>
          </p:cNvPr>
          <p:cNvSpPr txBox="1"/>
          <p:nvPr/>
        </p:nvSpPr>
        <p:spPr>
          <a:xfrm>
            <a:off x="988686" y="968408"/>
            <a:ext cx="1348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err="1">
                <a:solidFill>
                  <a:schemeClr val="bg1"/>
                </a:solidFill>
              </a:rPr>
              <a:t>Bio-médical</a:t>
            </a:r>
            <a:endParaRPr lang="fr-FR" sz="1600" b="1" dirty="0">
              <a:solidFill>
                <a:schemeClr val="bg1"/>
              </a:solidFill>
            </a:endParaRP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7C5A736-2B33-0345-8697-59C643254701}"/>
              </a:ext>
            </a:extLst>
          </p:cNvPr>
          <p:cNvGrpSpPr/>
          <p:nvPr/>
        </p:nvGrpSpPr>
        <p:grpSpPr>
          <a:xfrm>
            <a:off x="492907" y="5336994"/>
            <a:ext cx="1075800" cy="1024815"/>
            <a:chOff x="1412209" y="4020559"/>
            <a:chExt cx="806850" cy="76861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88BE93DC-DEB0-324C-B161-A9F213B787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9395"/>
            <a:stretch/>
          </p:blipFill>
          <p:spPr>
            <a:xfrm>
              <a:off x="1412209" y="4031538"/>
              <a:ext cx="806850" cy="75763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F3BE55E-47CA-9444-9BA1-7485FBB91EB8}"/>
                </a:ext>
              </a:extLst>
            </p:cNvPr>
            <p:cNvSpPr txBox="1"/>
            <p:nvPr/>
          </p:nvSpPr>
          <p:spPr>
            <a:xfrm>
              <a:off x="1531568" y="4020559"/>
              <a:ext cx="679513" cy="22309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333" b="1" dirty="0"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</a:rPr>
                <a:t>PEPITES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F09392C0-DF0B-404A-8FC5-A8BF2A0D6676}"/>
              </a:ext>
            </a:extLst>
          </p:cNvPr>
          <p:cNvGrpSpPr/>
          <p:nvPr/>
        </p:nvGrpSpPr>
        <p:grpSpPr>
          <a:xfrm>
            <a:off x="1737933" y="5351765"/>
            <a:ext cx="976503" cy="1010177"/>
            <a:chOff x="2542790" y="4020561"/>
            <a:chExt cx="732377" cy="757633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9DA4D356-A626-4241-8C4A-CC71C8845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42790" y="4020562"/>
              <a:ext cx="732377" cy="757632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FFCA6A6F-4BE9-9D4A-BF33-555012988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42790" y="4020561"/>
              <a:ext cx="732377" cy="197937"/>
            </a:xfrm>
            <a:prstGeom prst="rect">
              <a:avLst/>
            </a:prstGeom>
          </p:spPr>
        </p:pic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D04643DE-BAA0-9042-A250-FCF3779428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3210" y="5346608"/>
            <a:ext cx="1090349" cy="101017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FBB2AD4-42D7-1E48-887A-0D6258D31D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86698" y="5600868"/>
            <a:ext cx="1187139" cy="61555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9D180F-16F2-CD4A-AD5C-0BCDD6E357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13182" y="5305355"/>
            <a:ext cx="1811729" cy="1010176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22CDA098-6385-358C-60A3-4D606452536C}"/>
              </a:ext>
            </a:extLst>
          </p:cNvPr>
          <p:cNvGrpSpPr/>
          <p:nvPr/>
        </p:nvGrpSpPr>
        <p:grpSpPr>
          <a:xfrm>
            <a:off x="8403694" y="823744"/>
            <a:ext cx="4101195" cy="5588297"/>
            <a:chOff x="6372200" y="587348"/>
            <a:chExt cx="2926695" cy="417540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720610A-76A3-7252-3142-117332E48C36}"/>
                </a:ext>
              </a:extLst>
            </p:cNvPr>
            <p:cNvSpPr/>
            <p:nvPr/>
          </p:nvSpPr>
          <p:spPr>
            <a:xfrm>
              <a:off x="6895921" y="587348"/>
              <a:ext cx="1918541" cy="4175407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301C3124-FFA9-F335-09E8-232E1AC98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372200" y="1851670"/>
              <a:ext cx="2926695" cy="1825011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FE5A4749-ABE7-0529-10C3-14C875F9B8E3}"/>
                </a:ext>
              </a:extLst>
            </p:cNvPr>
            <p:cNvSpPr txBox="1"/>
            <p:nvPr/>
          </p:nvSpPr>
          <p:spPr>
            <a:xfrm>
              <a:off x="7020272" y="735697"/>
              <a:ext cx="17187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chemeClr val="bg1"/>
                  </a:solidFill>
                </a:rPr>
                <a:t>Machine Learning</a:t>
              </a:r>
            </a:p>
            <a:p>
              <a:pPr algn="ctr"/>
              <a:r>
                <a:rPr lang="fr-FR" sz="1200" b="1" dirty="0">
                  <a:solidFill>
                    <a:schemeClr val="bg1"/>
                  </a:solidFill>
                </a:rPr>
                <a:t>IA</a:t>
              </a:r>
            </a:p>
            <a:p>
              <a:pPr algn="ctr"/>
              <a:r>
                <a:rPr lang="fr-FR" sz="1200" b="1" dirty="0">
                  <a:solidFill>
                    <a:schemeClr val="bg1"/>
                  </a:solidFill>
                </a:rPr>
                <a:t>Quantum </a:t>
              </a:r>
              <a:r>
                <a:rPr lang="fr-FR" sz="1200" b="1" dirty="0" err="1">
                  <a:solidFill>
                    <a:schemeClr val="bg1"/>
                  </a:solidFill>
                </a:rPr>
                <a:t>Computing</a:t>
              </a:r>
              <a:endParaRPr lang="fr-FR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999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B2AA450C-095E-0A46-8A48-7039C18412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96" b="33607"/>
          <a:stretch/>
        </p:blipFill>
        <p:spPr>
          <a:xfrm>
            <a:off x="406855" y="332570"/>
            <a:ext cx="1872418" cy="187241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323310D-33D4-F542-86D0-AD215212C8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634" b="23663"/>
          <a:stretch/>
        </p:blipFill>
        <p:spPr>
          <a:xfrm>
            <a:off x="407210" y="2420860"/>
            <a:ext cx="1896534" cy="181515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1E384CF-9238-2C40-B2CD-FAB96D806024}"/>
              </a:ext>
            </a:extLst>
          </p:cNvPr>
          <p:cNvSpPr/>
          <p:nvPr/>
        </p:nvSpPr>
        <p:spPr>
          <a:xfrm>
            <a:off x="407210" y="332570"/>
            <a:ext cx="1871905" cy="1878236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0A08A0-50CD-5040-A5D3-7445FC4C5BBF}"/>
              </a:ext>
            </a:extLst>
          </p:cNvPr>
          <p:cNvSpPr/>
          <p:nvPr/>
        </p:nvSpPr>
        <p:spPr>
          <a:xfrm>
            <a:off x="441749" y="2433609"/>
            <a:ext cx="1837722" cy="1800250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21EB7DA-C0F0-A44B-9BF8-5DBA5129B9F3}"/>
              </a:ext>
            </a:extLst>
          </p:cNvPr>
          <p:cNvSpPr txBox="1"/>
          <p:nvPr/>
        </p:nvSpPr>
        <p:spPr>
          <a:xfrm>
            <a:off x="623240" y="2420860"/>
            <a:ext cx="1440200" cy="584775"/>
          </a:xfrm>
          <a:prstGeom prst="rect">
            <a:avLst/>
          </a:prstGeom>
          <a:solidFill>
            <a:schemeClr val="accent1">
              <a:lumMod val="50000"/>
              <a:lumOff val="50000"/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Accélération Plasma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FAE53F0-8736-0D4B-B4A8-AB6DD6F0BE15}"/>
              </a:ext>
            </a:extLst>
          </p:cNvPr>
          <p:cNvSpPr txBox="1"/>
          <p:nvPr/>
        </p:nvSpPr>
        <p:spPr>
          <a:xfrm>
            <a:off x="4081586" y="991525"/>
            <a:ext cx="2186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Science &amp; Jeu Vidéo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52A4142-ABBB-8D4B-84BA-420044F255D7}"/>
              </a:ext>
            </a:extLst>
          </p:cNvPr>
          <p:cNvSpPr txBox="1"/>
          <p:nvPr/>
        </p:nvSpPr>
        <p:spPr>
          <a:xfrm>
            <a:off x="407210" y="332570"/>
            <a:ext cx="1872259" cy="584775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Applications</a:t>
            </a:r>
          </a:p>
          <a:p>
            <a:pPr algn="ctr"/>
            <a:r>
              <a:rPr lang="fr-FR" sz="1600" b="1" dirty="0">
                <a:solidFill>
                  <a:schemeClr val="bg1"/>
                </a:solidFill>
              </a:rPr>
              <a:t>Médicales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011B8E15-E3C3-474E-82F7-D934D0E366D1}"/>
              </a:ext>
            </a:extLst>
          </p:cNvPr>
          <p:cNvGrpSpPr/>
          <p:nvPr/>
        </p:nvGrpSpPr>
        <p:grpSpPr>
          <a:xfrm>
            <a:off x="478864" y="1412878"/>
            <a:ext cx="835485" cy="724251"/>
            <a:chOff x="1385383" y="4245982"/>
            <a:chExt cx="626614" cy="543188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6E8A388D-27B7-BB46-A21E-C4646F0B84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9395"/>
            <a:stretch/>
          </p:blipFill>
          <p:spPr>
            <a:xfrm>
              <a:off x="1412209" y="4256516"/>
              <a:ext cx="567257" cy="53265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63750A30-9786-624C-B5C4-912ECB36F2B2}"/>
                </a:ext>
              </a:extLst>
            </p:cNvPr>
            <p:cNvSpPr txBox="1"/>
            <p:nvPr/>
          </p:nvSpPr>
          <p:spPr>
            <a:xfrm>
              <a:off x="1385383" y="4245982"/>
              <a:ext cx="626614" cy="20774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</a:rPr>
                <a:t>PEPITES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85ABE24A-9229-DB45-9E66-E31E0EE1EF8B}"/>
              </a:ext>
            </a:extLst>
          </p:cNvPr>
          <p:cNvGrpSpPr/>
          <p:nvPr/>
        </p:nvGrpSpPr>
        <p:grpSpPr>
          <a:xfrm>
            <a:off x="1342985" y="1438466"/>
            <a:ext cx="753691" cy="696548"/>
            <a:chOff x="2542790" y="4020561"/>
            <a:chExt cx="732377" cy="757633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FC53BF87-0609-6848-88D4-83DB75B2D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42790" y="4020562"/>
              <a:ext cx="732377" cy="757632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D1AFD8B4-C535-2D4E-82B0-7CC2DCF37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42790" y="4020561"/>
              <a:ext cx="732377" cy="197937"/>
            </a:xfrm>
            <a:prstGeom prst="rect">
              <a:avLst/>
            </a:prstGeom>
          </p:spPr>
        </p:pic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E1C1DD53-1165-6C44-8F58-62C4BEF631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230" y="3513759"/>
            <a:ext cx="648089" cy="600435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4035FED5-0BF4-B34F-A21F-8C9059EE37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3340" y="3585769"/>
            <a:ext cx="833259" cy="43206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F696CFA1-4A9D-A54C-94D1-E9EFD463565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2280" b="13933"/>
          <a:stretch/>
        </p:blipFill>
        <p:spPr>
          <a:xfrm>
            <a:off x="435835" y="4520575"/>
            <a:ext cx="1847237" cy="176558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6A751A6-A5F7-A54F-B5ED-CCEBCF6CA398}"/>
              </a:ext>
            </a:extLst>
          </p:cNvPr>
          <p:cNvSpPr/>
          <p:nvPr/>
        </p:nvSpPr>
        <p:spPr>
          <a:xfrm>
            <a:off x="437520" y="4525256"/>
            <a:ext cx="1859073" cy="1758681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A2170C90-2F9D-8F40-9892-20B7495FFD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7850" y="5624509"/>
            <a:ext cx="1004054" cy="559836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A28C493-E190-7947-B021-EFB921B7FD04}"/>
              </a:ext>
            </a:extLst>
          </p:cNvPr>
          <p:cNvSpPr/>
          <p:nvPr/>
        </p:nvSpPr>
        <p:spPr>
          <a:xfrm>
            <a:off x="2542693" y="357798"/>
            <a:ext cx="9217280" cy="18470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EF5DF0CD-62BE-0F4B-8BEF-7B7184816DAB}"/>
              </a:ext>
            </a:extLst>
          </p:cNvPr>
          <p:cNvSpPr txBox="1"/>
          <p:nvPr/>
        </p:nvSpPr>
        <p:spPr>
          <a:xfrm>
            <a:off x="2639520" y="404580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Helvetica" pitchFamily="2" charset="0"/>
              </a:rPr>
              <a:t>Profileur de Faisceaux PEPITES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A24549C-6D30-944A-B4DE-A569A71E64BD}"/>
              </a:ext>
            </a:extLst>
          </p:cNvPr>
          <p:cNvSpPr txBox="1"/>
          <p:nvPr/>
        </p:nvSpPr>
        <p:spPr>
          <a:xfrm>
            <a:off x="2830733" y="1221918"/>
            <a:ext cx="892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Helvetica Light" panose="020B0403020202020204" pitchFamily="34" charset="0"/>
              </a:rPr>
              <a:t>PEPITES: projet de profileur de faisceaux thérapeutiques initié il y a ~ 10 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Helvetica" pitchFamily="2" charset="0"/>
              </a:rPr>
              <a:t>Évolution vers le mode flash (pulse faisceau court et intense) + dérivées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19633FA9-AC9E-CB42-A180-597415F2BF78}"/>
                  </a:ext>
                </a:extLst>
              </p:cNvPr>
              <p:cNvSpPr txBox="1"/>
              <p:nvPr/>
            </p:nvSpPr>
            <p:spPr>
              <a:xfrm>
                <a:off x="2830733" y="789858"/>
                <a:ext cx="60535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latin typeface="Helvetica" pitchFamily="2" charset="0"/>
                  </a:rPr>
                  <a:t>M. </a:t>
                </a:r>
                <a:r>
                  <a:rPr lang="fr-FR" dirty="0" err="1">
                    <a:latin typeface="Helvetica" pitchFamily="2" charset="0"/>
                  </a:rPr>
                  <a:t>Verderi</a:t>
                </a:r>
                <a:r>
                  <a:rPr lang="fr-FR" dirty="0">
                    <a:latin typeface="Helvetica" pitchFamily="2" charset="0"/>
                  </a:rPr>
                  <a:t> et al. : 2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fr-FR" dirty="0">
                    <a:latin typeface="Helvetica" pitchFamily="2" charset="0"/>
                  </a:rPr>
                  <a:t> permanents, 1 CDD IR X, 1 </a:t>
                </a:r>
                <a:r>
                  <a:rPr lang="fr-FR" dirty="0" err="1">
                    <a:latin typeface="Helvetica" pitchFamily="2" charset="0"/>
                  </a:rPr>
                  <a:t>postdoc</a:t>
                </a:r>
                <a:endParaRPr lang="fr-FR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19633FA9-AC9E-CB42-A180-597415F2B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0733" y="789858"/>
                <a:ext cx="6053580" cy="369332"/>
              </a:xfrm>
              <a:prstGeom prst="rect">
                <a:avLst/>
              </a:prstGeom>
              <a:blipFill>
                <a:blip r:embed="rId11"/>
                <a:stretch>
                  <a:fillRect l="-837" t="-6667" r="-418" b="-2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ZoneTexte 40">
            <a:extLst>
              <a:ext uri="{FF2B5EF4-FFF2-40B4-BE49-F238E27FC236}">
                <a16:creationId xmlns:a16="http://schemas.microsoft.com/office/drawing/2014/main" id="{C8A457D1-823A-EE4B-AE81-F7D10A815A4F}"/>
              </a:ext>
            </a:extLst>
          </p:cNvPr>
          <p:cNvSpPr txBox="1"/>
          <p:nvPr/>
        </p:nvSpPr>
        <p:spPr>
          <a:xfrm>
            <a:off x="2830674" y="1887448"/>
            <a:ext cx="8713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Helvetica" pitchFamily="2" charset="0"/>
              </a:rPr>
              <a:t>Consortium avec ARRONAX et le CEA; implantation locale et collaboration avec le PICM; proto-collaboration avec CNAO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DFB1FEA-7694-3541-83F6-6B4745E7B3A5}"/>
              </a:ext>
            </a:extLst>
          </p:cNvPr>
          <p:cNvSpPr/>
          <p:nvPr/>
        </p:nvSpPr>
        <p:spPr>
          <a:xfrm>
            <a:off x="2567510" y="2420860"/>
            <a:ext cx="9217280" cy="18002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B695E480-9DC3-5149-B8E1-58F70E29A41A}"/>
              </a:ext>
            </a:extLst>
          </p:cNvPr>
          <p:cNvSpPr txBox="1"/>
          <p:nvPr/>
        </p:nvSpPr>
        <p:spPr>
          <a:xfrm>
            <a:off x="2639520" y="2420860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Helvetica" pitchFamily="2" charset="0"/>
              </a:rPr>
              <a:t>Accélération Laser-Plasma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585655DE-0195-EF4A-85D8-2411C713843D}"/>
              </a:ext>
            </a:extLst>
          </p:cNvPr>
          <p:cNvSpPr txBox="1"/>
          <p:nvPr/>
        </p:nvSpPr>
        <p:spPr>
          <a:xfrm>
            <a:off x="2808680" y="3175883"/>
            <a:ext cx="892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84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Helvetica Light" panose="020B0403020202020204" pitchFamily="34" charset="0"/>
              </a:rPr>
              <a:t>R&amp;D pour l’accélération de particules initié il y a ~ 20 ans, aujourd’hui européen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Helvetica" pitchFamily="2" charset="0"/>
              </a:rPr>
              <a:t>Accélération, diagnostic faisceau, aimants compact, simulation SMILEI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1EBB8802-63CD-3C45-B7E3-16474382EADC}"/>
                  </a:ext>
                </a:extLst>
              </p:cNvPr>
              <p:cNvSpPr txBox="1"/>
              <p:nvPr/>
            </p:nvSpPr>
            <p:spPr>
              <a:xfrm>
                <a:off x="2783540" y="2826488"/>
                <a:ext cx="78984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latin typeface="Helvetica" pitchFamily="2" charset="0"/>
                  </a:rPr>
                  <a:t>A. </a:t>
                </a:r>
                <a:r>
                  <a:rPr lang="fr-FR" dirty="0" err="1">
                    <a:latin typeface="Helvetica" pitchFamily="2" charset="0"/>
                  </a:rPr>
                  <a:t>Specka</a:t>
                </a:r>
                <a:r>
                  <a:rPr lang="fr-FR" dirty="0">
                    <a:latin typeface="Helvetica" pitchFamily="2" charset="0"/>
                  </a:rPr>
                  <a:t> et al. : 1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fr-FR" dirty="0">
                    <a:latin typeface="Helvetica" pitchFamily="2" charset="0"/>
                  </a:rPr>
                  <a:t> permanent,  1 IR CNRS, 1 </a:t>
                </a:r>
                <a:r>
                  <a:rPr lang="fr-FR" dirty="0" err="1">
                    <a:latin typeface="Helvetica" pitchFamily="2" charset="0"/>
                  </a:rPr>
                  <a:t>postdoc</a:t>
                </a:r>
                <a:r>
                  <a:rPr lang="fr-FR" dirty="0">
                    <a:latin typeface="Helvetica" pitchFamily="2" charset="0"/>
                  </a:rPr>
                  <a:t> Europe (≥ 2024 ?)</a:t>
                </a:r>
              </a:p>
            </p:txBody>
          </p:sp>
        </mc:Choice>
        <mc:Fallback xmlns="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1EBB8802-63CD-3C45-B7E3-16474382EA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3540" y="2826488"/>
                <a:ext cx="7898444" cy="369332"/>
              </a:xfrm>
              <a:prstGeom prst="rect">
                <a:avLst/>
              </a:prstGeom>
              <a:blipFill>
                <a:blip r:embed="rId12"/>
                <a:stretch>
                  <a:fillRect l="-643" t="-6667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ZoneTexte 46">
            <a:extLst>
              <a:ext uri="{FF2B5EF4-FFF2-40B4-BE49-F238E27FC236}">
                <a16:creationId xmlns:a16="http://schemas.microsoft.com/office/drawing/2014/main" id="{C8029415-E8BB-5846-B8BF-523ECDCF6302}"/>
              </a:ext>
            </a:extLst>
          </p:cNvPr>
          <p:cNvSpPr txBox="1"/>
          <p:nvPr/>
        </p:nvSpPr>
        <p:spPr>
          <a:xfrm>
            <a:off x="2783540" y="3861060"/>
            <a:ext cx="72730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lvl="1"/>
            <a:r>
              <a:rPr lang="fr-FR" sz="1200" dirty="0">
                <a:latin typeface="Helvetica" pitchFamily="2" charset="0"/>
              </a:rPr>
              <a:t>Implication dans PALLAS (</a:t>
            </a:r>
            <a:r>
              <a:rPr lang="fr-FR" sz="1200" dirty="0" err="1">
                <a:latin typeface="Helvetica" pitchFamily="2" charset="0"/>
              </a:rPr>
              <a:t>IJCLab</a:t>
            </a:r>
            <a:r>
              <a:rPr lang="fr-FR" sz="1200" dirty="0">
                <a:latin typeface="Helvetica" pitchFamily="2" charset="0"/>
              </a:rPr>
              <a:t>) et EUPRAXIA; collaborations entre LLR, LSI et LULI pour le calcul 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11118EF-9A4B-FE49-9C12-EF4A86901344}"/>
              </a:ext>
            </a:extLst>
          </p:cNvPr>
          <p:cNvSpPr/>
          <p:nvPr/>
        </p:nvSpPr>
        <p:spPr>
          <a:xfrm>
            <a:off x="2567510" y="4509150"/>
            <a:ext cx="9217280" cy="18002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A74CE47A-4D51-9549-ACEF-BAFB83568955}"/>
              </a:ext>
            </a:extLst>
          </p:cNvPr>
          <p:cNvSpPr txBox="1"/>
          <p:nvPr/>
        </p:nvSpPr>
        <p:spPr>
          <a:xfrm>
            <a:off x="2639520" y="4509150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Helvetica" pitchFamily="2" charset="0"/>
              </a:rPr>
              <a:t>Science et jeu vidéo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2D8CC45C-4239-0149-B6FB-2A4DA96533F2}"/>
              </a:ext>
            </a:extLst>
          </p:cNvPr>
          <p:cNvSpPr txBox="1"/>
          <p:nvPr/>
        </p:nvSpPr>
        <p:spPr>
          <a:xfrm>
            <a:off x="2783540" y="5229250"/>
            <a:ext cx="892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Helvetica Light" panose="020B0403020202020204" pitchFamily="34" charset="0"/>
              </a:rPr>
              <a:t>Mécénat UBISOFT, Chaire X/IPP hébergée au LLR de 2019 à 2023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Helvetica" pitchFamily="2" charset="0"/>
              </a:rPr>
              <a:t>Transition en cours; création de « </a:t>
            </a:r>
            <a:r>
              <a:rPr lang="fr-FR" dirty="0" err="1">
                <a:latin typeface="Helvetica" pitchFamily="2" charset="0"/>
              </a:rPr>
              <a:t>SciFunGames</a:t>
            </a:r>
            <a:r>
              <a:rPr lang="fr-FR" dirty="0">
                <a:latin typeface="Helvetica" pitchFamily="2" charset="0"/>
              </a:rPr>
              <a:t> » pour valorisation des travaux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36DB259A-C26A-B444-A9E4-FB4DBB1C68FC}"/>
                  </a:ext>
                </a:extLst>
              </p:cNvPr>
              <p:cNvSpPr txBox="1"/>
              <p:nvPr/>
            </p:nvSpPr>
            <p:spPr>
              <a:xfrm>
                <a:off x="2783540" y="4869200"/>
                <a:ext cx="77060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latin typeface="Helvetica" pitchFamily="2" charset="0"/>
                  </a:rPr>
                  <a:t>R. </a:t>
                </a:r>
                <a:r>
                  <a:rPr lang="fr-FR" dirty="0" err="1">
                    <a:latin typeface="Helvetica" pitchFamily="2" charset="0"/>
                  </a:rPr>
                  <a:t>Granier</a:t>
                </a:r>
                <a:r>
                  <a:rPr lang="fr-FR" dirty="0">
                    <a:latin typeface="Helvetica" pitchFamily="2" charset="0"/>
                  </a:rPr>
                  <a:t> de Cassagnac et al. : 1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fr-FR" dirty="0">
                    <a:latin typeface="Helvetica" pitchFamily="2" charset="0"/>
                  </a:rPr>
                  <a:t> permanent,  4 CDD  (≤ 2024), 1 PhD</a:t>
                </a:r>
              </a:p>
            </p:txBody>
          </p:sp>
        </mc:Choice>
        <mc:Fallback xmlns=""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36DB259A-C26A-B444-A9E4-FB4DBB1C68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3540" y="4869200"/>
                <a:ext cx="7706084" cy="369332"/>
              </a:xfrm>
              <a:prstGeom prst="rect">
                <a:avLst/>
              </a:prstGeom>
              <a:blipFill>
                <a:blip r:embed="rId13"/>
                <a:stretch>
                  <a:fillRect l="-658" t="-6667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ZoneTexte 58">
            <a:extLst>
              <a:ext uri="{FF2B5EF4-FFF2-40B4-BE49-F238E27FC236}">
                <a16:creationId xmlns:a16="http://schemas.microsoft.com/office/drawing/2014/main" id="{4CB18A9D-E9DC-D342-AE14-9668147F108C}"/>
              </a:ext>
            </a:extLst>
          </p:cNvPr>
          <p:cNvSpPr txBox="1"/>
          <p:nvPr/>
        </p:nvSpPr>
        <p:spPr>
          <a:xfrm>
            <a:off x="2711530" y="5877340"/>
            <a:ext cx="8713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Helvetica" pitchFamily="2" charset="0"/>
              </a:rPr>
              <a:t>Création du jeu </a:t>
            </a:r>
            <a:r>
              <a:rPr lang="fr-FR" sz="1200" i="1" dirty="0">
                <a:latin typeface="Helvetica" pitchFamily="2" charset="0"/>
              </a:rPr>
              <a:t>REVEA</a:t>
            </a:r>
            <a:r>
              <a:rPr lang="fr-FR" sz="1200" dirty="0">
                <a:latin typeface="Helvetica" pitchFamily="2" charset="0"/>
              </a:rPr>
              <a:t>L; important impact dans le tissus académique du campus (</a:t>
            </a:r>
            <a:r>
              <a:rPr lang="fr-FR" sz="1200" dirty="0" err="1">
                <a:latin typeface="Helvetica" pitchFamily="2" charset="0"/>
              </a:rPr>
              <a:t>Modals</a:t>
            </a:r>
            <a:r>
              <a:rPr lang="fr-FR" sz="1200" dirty="0">
                <a:latin typeface="Helvetica" pitchFamily="2" charset="0"/>
              </a:rPr>
              <a:t> et PSC, CI </a:t>
            </a:r>
            <a:r>
              <a:rPr lang="fr-FR" sz="1200" dirty="0" err="1">
                <a:latin typeface="Helvetica" pitchFamily="2" charset="0"/>
              </a:rPr>
              <a:t>SPiRAL</a:t>
            </a:r>
            <a:r>
              <a:rPr lang="fr-FR" sz="1200" dirty="0">
                <a:latin typeface="Helvetica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1868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A765D209-0FC9-2540-8ED5-C220DF72CE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47" r="17006"/>
          <a:stretch/>
        </p:blipFill>
        <p:spPr>
          <a:xfrm>
            <a:off x="110835" y="164638"/>
            <a:ext cx="6511639" cy="616658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1F59C45-6D3F-FB4F-9479-09EEF842E983}"/>
              </a:ext>
            </a:extLst>
          </p:cNvPr>
          <p:cNvSpPr txBox="1"/>
          <p:nvPr/>
        </p:nvSpPr>
        <p:spPr>
          <a:xfrm>
            <a:off x="7681294" y="5254708"/>
            <a:ext cx="3647728" cy="58477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Tahoma"/>
                <a:cs typeface="Tahoma"/>
              </a:rPr>
              <a:t>*Dédié à la physique des particules </a:t>
            </a:r>
          </a:p>
          <a:p>
            <a:r>
              <a:rPr lang="fr-FR" sz="1600" dirty="0">
                <a:solidFill>
                  <a:schemeClr val="bg1"/>
                </a:solidFill>
                <a:latin typeface="Tahoma"/>
                <a:cs typeface="Tahoma"/>
              </a:rPr>
              <a:t>  avec participation de physicien(ne)s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4FE388A-B5BF-974D-B801-999B38072EFE}"/>
              </a:ext>
            </a:extLst>
          </p:cNvPr>
          <p:cNvSpPr txBox="1"/>
          <p:nvPr/>
        </p:nvSpPr>
        <p:spPr>
          <a:xfrm>
            <a:off x="6480043" y="164638"/>
            <a:ext cx="5472608" cy="748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fr-FR" sz="3733" b="1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  <a:reflection blurRad="6350" stA="60000" endA="900" endPos="58000" dir="5400000" sy="-100000" algn="bl" rotWithShape="0"/>
                </a:effectLst>
                <a:latin typeface="Helvetica" pitchFamily="2" charset="0"/>
              </a:rPr>
              <a:t>IA / Machine Learning</a:t>
            </a:r>
            <a:r>
              <a:rPr lang="fr-FR" sz="4267" b="1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  <a:reflection blurRad="6350" stA="60000" endA="900" endPos="58000" dir="5400000" sy="-100000" algn="bl" rotWithShape="0"/>
                </a:effectLst>
                <a:latin typeface="Helvetica" pitchFamily="2" charset="0"/>
              </a:rPr>
              <a:t>*</a:t>
            </a:r>
            <a:endParaRPr lang="fr-FR" sz="4267" dirty="0">
              <a:solidFill>
                <a:schemeClr val="bg1"/>
              </a:solidFill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  <a:reflection blurRad="6350" stA="60000" endA="900" endPos="58000" dir="5400000" sy="-100000" algn="bl" rotWithShape="0"/>
              </a:effectLst>
              <a:latin typeface="Helvetica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96377FE-AECA-A34A-B3FD-16927370334D}"/>
              </a:ext>
            </a:extLst>
          </p:cNvPr>
          <p:cNvSpPr txBox="1"/>
          <p:nvPr/>
        </p:nvSpPr>
        <p:spPr>
          <a:xfrm>
            <a:off x="7043843" y="2060810"/>
            <a:ext cx="492263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Helvetica Neue" panose="02000503000000020004" pitchFamily="2" charset="0"/>
              </a:rPr>
              <a:t>Mathieu </a:t>
            </a:r>
            <a:r>
              <a:rPr lang="fr-FR" sz="24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Mellenec</a:t>
            </a:r>
            <a:r>
              <a:rPr lang="fr-FR" sz="2400" dirty="0">
                <a:solidFill>
                  <a:schemeClr val="bg1"/>
                </a:solidFill>
                <a:latin typeface="Helvetica Neue" panose="02000503000000020004" pitchFamily="2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Helvetica Neue" panose="02000503000000020004" pitchFamily="2" charset="0"/>
              </a:rPr>
              <a:t>(PhD – ANR)</a:t>
            </a:r>
          </a:p>
          <a:p>
            <a:r>
              <a:rPr lang="fr-FR" sz="2400" dirty="0">
                <a:solidFill>
                  <a:schemeClr val="bg1"/>
                </a:solidFill>
                <a:latin typeface="Helvetica Neue" panose="02000503000000020004" pitchFamily="2" charset="0"/>
              </a:rPr>
              <a:t>Michael </a:t>
            </a:r>
            <a:r>
              <a:rPr lang="fr-FR" sz="24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Mellin</a:t>
            </a:r>
            <a:endParaRPr lang="fr-FR" sz="2400" dirty="0">
              <a:solidFill>
                <a:schemeClr val="bg1"/>
              </a:solidFill>
              <a:latin typeface="Helvetica Neue" panose="02000503000000020004" pitchFamily="2" charset="0"/>
            </a:endParaRPr>
          </a:p>
          <a:p>
            <a:r>
              <a:rPr lang="fr-FR" sz="24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Shamik</a:t>
            </a:r>
            <a:r>
              <a:rPr lang="fr-FR" sz="2400" dirty="0">
                <a:solidFill>
                  <a:schemeClr val="bg1"/>
                </a:solidFill>
                <a:latin typeface="Helvetica Neue" panose="02000503000000020004" pitchFamily="2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Gosh</a:t>
            </a:r>
            <a:endParaRPr lang="fr-FR" sz="2400" dirty="0">
              <a:solidFill>
                <a:schemeClr val="bg1"/>
              </a:solidFill>
              <a:latin typeface="Helvetica Neue" panose="02000503000000020004" pitchFamily="2" charset="0"/>
            </a:endParaRPr>
          </a:p>
          <a:p>
            <a:r>
              <a:rPr lang="fr-FR" sz="2400" dirty="0">
                <a:solidFill>
                  <a:schemeClr val="bg1"/>
                </a:solidFill>
                <a:latin typeface="Helvetica Neue" panose="02000503000000020004" pitchFamily="2" charset="0"/>
              </a:rPr>
              <a:t>Frédéric </a:t>
            </a:r>
            <a:r>
              <a:rPr lang="fr-FR" sz="24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Magniette</a:t>
            </a:r>
            <a:endParaRPr lang="fr-FR" sz="2400" dirty="0">
              <a:solidFill>
                <a:schemeClr val="bg1"/>
              </a:solidFill>
              <a:latin typeface="Helvetica Neue" panose="02000503000000020004" pitchFamily="2" charset="0"/>
            </a:endParaRPr>
          </a:p>
          <a:p>
            <a:endParaRPr lang="fr-FR" sz="2400" dirty="0">
              <a:solidFill>
                <a:schemeClr val="bg1"/>
              </a:solidFill>
              <a:latin typeface="Helvetica Neue" panose="02000503000000020004" pitchFamily="2" charset="0"/>
            </a:endParaRPr>
          </a:p>
          <a:p>
            <a:r>
              <a:rPr lang="fr-FR" dirty="0">
                <a:solidFill>
                  <a:schemeClr val="bg1"/>
                </a:solidFill>
                <a:latin typeface="Helvetica Neue" panose="02000503000000020004" pitchFamily="2" charset="0"/>
              </a:rPr>
              <a:t>+ Léa Cassé (PhD Waikato, Nouvelle-Zélande)</a:t>
            </a:r>
          </a:p>
        </p:txBody>
      </p:sp>
    </p:spTree>
    <p:extLst>
      <p:ext uri="{BB962C8B-B14F-4D97-AF65-F5344CB8AC3E}">
        <p14:creationId xmlns:p14="http://schemas.microsoft.com/office/powerpoint/2010/main" val="980197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93D1E4E-09BA-FC4B-BBF0-46C0445D1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903" y="963541"/>
            <a:ext cx="2548800" cy="548122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D9831E1-9CA8-7E4D-B511-F4D67A22E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853" y="927354"/>
            <a:ext cx="2532097" cy="552994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D1E62E9-9FAE-CF41-B8EB-702343CA5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699" y="908051"/>
            <a:ext cx="2549072" cy="55254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EA4C08-4A6F-AB4B-AF87-165FA0D85B8D}"/>
              </a:ext>
            </a:extLst>
          </p:cNvPr>
          <p:cNvSpPr/>
          <p:nvPr/>
        </p:nvSpPr>
        <p:spPr>
          <a:xfrm>
            <a:off x="2024833" y="892033"/>
            <a:ext cx="2558055" cy="5567209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E57162-E22A-1040-A2EC-7A7D0DAEF6F3}"/>
              </a:ext>
            </a:extLst>
          </p:cNvPr>
          <p:cNvSpPr txBox="1"/>
          <p:nvPr/>
        </p:nvSpPr>
        <p:spPr>
          <a:xfrm>
            <a:off x="3766749" y="164433"/>
            <a:ext cx="4948571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Tahoma"/>
                <a:cs typeface="Tahoma"/>
              </a:rPr>
              <a:t>Trois Groupes Techniques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31A896-7963-774F-83DA-FBBD3E70B199}"/>
              </a:ext>
            </a:extLst>
          </p:cNvPr>
          <p:cNvSpPr/>
          <p:nvPr/>
        </p:nvSpPr>
        <p:spPr>
          <a:xfrm>
            <a:off x="4943873" y="908722"/>
            <a:ext cx="2558055" cy="5567209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408FAEF-075F-DB4B-9C9E-4D8CD7C1C7E0}"/>
              </a:ext>
            </a:extLst>
          </p:cNvPr>
          <p:cNvSpPr txBox="1"/>
          <p:nvPr/>
        </p:nvSpPr>
        <p:spPr>
          <a:xfrm>
            <a:off x="5319047" y="1173650"/>
            <a:ext cx="1736373" cy="830997"/>
          </a:xfrm>
          <a:prstGeom prst="rect">
            <a:avLst/>
          </a:prstGeom>
          <a:solidFill>
            <a:schemeClr val="tx1">
              <a:alpha val="43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Électronique</a:t>
            </a:r>
          </a:p>
          <a:p>
            <a:pPr algn="ctr"/>
            <a:r>
              <a:rPr lang="fr-FR" sz="1600" b="1" dirty="0">
                <a:solidFill>
                  <a:schemeClr val="bg1"/>
                </a:solidFill>
              </a:rPr>
              <a:t>&amp;</a:t>
            </a:r>
          </a:p>
          <a:p>
            <a:pPr algn="ctr"/>
            <a:r>
              <a:rPr lang="fr-FR" sz="1600" b="1" dirty="0">
                <a:solidFill>
                  <a:schemeClr val="bg1"/>
                </a:solidFill>
              </a:rPr>
              <a:t>Instrumentation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4AE123-F271-8442-B7CA-9F9FBF95DE8C}"/>
              </a:ext>
            </a:extLst>
          </p:cNvPr>
          <p:cNvSpPr/>
          <p:nvPr/>
        </p:nvSpPr>
        <p:spPr>
          <a:xfrm>
            <a:off x="7780650" y="926302"/>
            <a:ext cx="2558055" cy="5567209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2AFC01C-6E02-7F44-9B58-57367DFB1B7E}"/>
              </a:ext>
            </a:extLst>
          </p:cNvPr>
          <p:cNvSpPr txBox="1"/>
          <p:nvPr/>
        </p:nvSpPr>
        <p:spPr>
          <a:xfrm>
            <a:off x="8406199" y="1173650"/>
            <a:ext cx="1428596" cy="338554"/>
          </a:xfrm>
          <a:prstGeom prst="rect">
            <a:avLst/>
          </a:prstGeom>
          <a:solidFill>
            <a:schemeClr val="tx1">
              <a:alpha val="51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Informatique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E0B7B92-F901-7546-ACDD-131A8A5BA94A}"/>
              </a:ext>
            </a:extLst>
          </p:cNvPr>
          <p:cNvSpPr txBox="1"/>
          <p:nvPr/>
        </p:nvSpPr>
        <p:spPr>
          <a:xfrm>
            <a:off x="10257680" y="6524358"/>
            <a:ext cx="41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2’’     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F4129FA-6296-734C-9415-E19D9AD02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501" y="914401"/>
            <a:ext cx="2484257" cy="546561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2907B11-D3C5-7E40-B9D9-280ED491E96D}"/>
              </a:ext>
            </a:extLst>
          </p:cNvPr>
          <p:cNvSpPr txBox="1"/>
          <p:nvPr/>
        </p:nvSpPr>
        <p:spPr>
          <a:xfrm>
            <a:off x="2619528" y="1173650"/>
            <a:ext cx="1244251" cy="338554"/>
          </a:xfrm>
          <a:prstGeom prst="rect">
            <a:avLst/>
          </a:prstGeom>
          <a:solidFill>
            <a:schemeClr val="tx1">
              <a:alpha val="49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Mécanique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2CD4B0A-7EAB-DE44-8FFB-980E7B5BC065}"/>
              </a:ext>
            </a:extLst>
          </p:cNvPr>
          <p:cNvSpPr txBox="1"/>
          <p:nvPr/>
        </p:nvSpPr>
        <p:spPr>
          <a:xfrm>
            <a:off x="10171399" y="6499859"/>
            <a:ext cx="442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- 1</a:t>
            </a:r>
          </a:p>
        </p:txBody>
      </p:sp>
    </p:spTree>
    <p:extLst>
      <p:ext uri="{BB962C8B-B14F-4D97-AF65-F5344CB8AC3E}">
        <p14:creationId xmlns:p14="http://schemas.microsoft.com/office/powerpoint/2010/main" val="1043772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4A9DCE94-0FC5-2E4F-899F-7ACE415841D0}"/>
              </a:ext>
            </a:extLst>
          </p:cNvPr>
          <p:cNvSpPr txBox="1"/>
          <p:nvPr/>
        </p:nvSpPr>
        <p:spPr>
          <a:xfrm>
            <a:off x="2959889" y="40913"/>
            <a:ext cx="6264696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/>
                <a:cs typeface="Tahoma"/>
              </a:rPr>
              <a:t>Des Équipements et Facilités Diverses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2185360-5588-1840-94DE-FA074B0E5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1" y="1316766"/>
            <a:ext cx="4863279" cy="224458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CF2E6C5-1E19-D041-843B-F636391C7A57}"/>
              </a:ext>
            </a:extLst>
          </p:cNvPr>
          <p:cNvSpPr txBox="1"/>
          <p:nvPr/>
        </p:nvSpPr>
        <p:spPr>
          <a:xfrm>
            <a:off x="239350" y="548681"/>
            <a:ext cx="3283271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33" b="1" dirty="0"/>
              <a:t>Atelier de mécanique</a:t>
            </a:r>
          </a:p>
          <a:p>
            <a:r>
              <a:rPr lang="fr-FR" sz="2133" dirty="0"/>
              <a:t>Conception &amp; Prototypes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B83A995-33FD-F644-8EFE-19955540F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204" y="1316766"/>
            <a:ext cx="4128457" cy="220824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F64A106-5C54-E94E-982B-AA3324B272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2" r="29176" b="15095"/>
          <a:stretch/>
        </p:blipFill>
        <p:spPr>
          <a:xfrm>
            <a:off x="5711958" y="1316765"/>
            <a:ext cx="3072341" cy="220174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E511FD8-E7B7-F945-A7AB-12059DA6B3CE}"/>
              </a:ext>
            </a:extLst>
          </p:cNvPr>
          <p:cNvSpPr txBox="1"/>
          <p:nvPr/>
        </p:nvSpPr>
        <p:spPr>
          <a:xfrm>
            <a:off x="5519937" y="548681"/>
            <a:ext cx="6399509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33" b="1" dirty="0"/>
              <a:t>Salles Blanches – ISO 07 et ISO 06</a:t>
            </a:r>
          </a:p>
          <a:p>
            <a:r>
              <a:rPr lang="fr-FR" sz="2133" dirty="0"/>
              <a:t>Intégration &amp; caractérisation de puces </a:t>
            </a:r>
            <a:r>
              <a:rPr lang="fr-FR" sz="2133" dirty="0" err="1"/>
              <a:t>élecroniques</a:t>
            </a:r>
            <a:endParaRPr lang="fr-FR" sz="2133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61AA802-F17B-FB46-BE7C-01790E0085B3}"/>
              </a:ext>
            </a:extLst>
          </p:cNvPr>
          <p:cNvSpPr txBox="1"/>
          <p:nvPr/>
        </p:nvSpPr>
        <p:spPr>
          <a:xfrm>
            <a:off x="3599724" y="644691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990 m</a:t>
            </a:r>
            <a:r>
              <a:rPr lang="fr-FR" sz="1600" baseline="30000" dirty="0"/>
              <a:t>2</a:t>
            </a:r>
            <a:r>
              <a:rPr lang="fr-FR" sz="1600" dirty="0"/>
              <a:t>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862E404-3156-D945-9D7B-9E04211B37B6}"/>
              </a:ext>
            </a:extLst>
          </p:cNvPr>
          <p:cNvSpPr txBox="1"/>
          <p:nvPr/>
        </p:nvSpPr>
        <p:spPr>
          <a:xfrm>
            <a:off x="10374911" y="625104"/>
            <a:ext cx="15424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33 m</a:t>
            </a:r>
            <a:r>
              <a:rPr lang="fr-FR" sz="1600" baseline="30000" dirty="0"/>
              <a:t>2</a:t>
            </a:r>
            <a:r>
              <a:rPr lang="fr-FR" sz="1600" dirty="0"/>
              <a:t> + 35 m</a:t>
            </a:r>
            <a:r>
              <a:rPr lang="fr-FR" sz="1600" baseline="30000" dirty="0"/>
              <a:t>2</a:t>
            </a:r>
            <a:r>
              <a:rPr lang="fr-FR" sz="1600" dirty="0"/>
              <a:t>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5F99654-BF28-324B-AE0E-D2CC807009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3" b="19793"/>
          <a:stretch/>
        </p:blipFill>
        <p:spPr>
          <a:xfrm>
            <a:off x="335361" y="4485117"/>
            <a:ext cx="3990137" cy="2214915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963AEF89-7DC6-E74F-863C-94784406EC49}"/>
              </a:ext>
            </a:extLst>
          </p:cNvPr>
          <p:cNvSpPr txBox="1"/>
          <p:nvPr/>
        </p:nvSpPr>
        <p:spPr>
          <a:xfrm>
            <a:off x="239350" y="3621022"/>
            <a:ext cx="5000087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33" b="1" dirty="0"/>
              <a:t>Salles de tests (cartes électroniques)</a:t>
            </a:r>
          </a:p>
          <a:p>
            <a:r>
              <a:rPr lang="fr-FR" sz="2133" dirty="0" err="1"/>
              <a:t>e.g</a:t>
            </a:r>
            <a:r>
              <a:rPr lang="fr-FR" sz="2133" dirty="0"/>
              <a:t>. Système d’acquisition PYRAME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4A60FF2-4755-C84E-A97E-EB7044585CDE}"/>
              </a:ext>
            </a:extLst>
          </p:cNvPr>
          <p:cNvSpPr txBox="1"/>
          <p:nvPr/>
        </p:nvSpPr>
        <p:spPr>
          <a:xfrm>
            <a:off x="4463819" y="4581128"/>
            <a:ext cx="10855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35 m</a:t>
            </a:r>
            <a:r>
              <a:rPr lang="fr-FR" sz="1600" baseline="30000" dirty="0"/>
              <a:t>2</a:t>
            </a:r>
            <a:r>
              <a:rPr lang="fr-FR" sz="1600" dirty="0"/>
              <a:t> </a:t>
            </a:r>
          </a:p>
          <a:p>
            <a:r>
              <a:rPr lang="fr-FR" sz="1600" dirty="0"/>
              <a:t>+</a:t>
            </a:r>
          </a:p>
          <a:p>
            <a:r>
              <a:rPr lang="fr-FR" sz="1600" dirty="0"/>
              <a:t>137 m2</a:t>
            </a:r>
          </a:p>
          <a:p>
            <a:r>
              <a:rPr lang="fr-FR" sz="1600" dirty="0"/>
              <a:t>(sous-sol)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9F4D9BF-CA99-CF45-8C74-E4FD905E93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0" b="20600"/>
          <a:stretch/>
        </p:blipFill>
        <p:spPr>
          <a:xfrm>
            <a:off x="8112224" y="3717032"/>
            <a:ext cx="3936437" cy="304384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9D5A3B3-6E40-D948-AC91-AD597FD6B9A0}"/>
              </a:ext>
            </a:extLst>
          </p:cNvPr>
          <p:cNvSpPr txBox="1"/>
          <p:nvPr/>
        </p:nvSpPr>
        <p:spPr>
          <a:xfrm>
            <a:off x="5903979" y="5061182"/>
            <a:ext cx="1816523" cy="625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solidFill>
                  <a:srgbClr val="002060"/>
                </a:solidFill>
              </a:rPr>
              <a:t>3 </a:t>
            </a:r>
            <a:r>
              <a:rPr lang="fr-FR" sz="1600" i="1" dirty="0" err="1">
                <a:solidFill>
                  <a:srgbClr val="002060"/>
                </a:solidFill>
              </a:rPr>
              <a:t>labs</a:t>
            </a:r>
            <a:r>
              <a:rPr lang="fr-FR" sz="1600" i="1" dirty="0">
                <a:solidFill>
                  <a:srgbClr val="002060"/>
                </a:solidFill>
              </a:rPr>
              <a:t> </a:t>
            </a:r>
            <a:r>
              <a:rPr lang="fr-FR" sz="1600" i="1" dirty="0" err="1">
                <a:solidFill>
                  <a:srgbClr val="002060"/>
                </a:solidFill>
              </a:rPr>
              <a:t>Computing</a:t>
            </a:r>
            <a:endParaRPr lang="fr-FR" sz="1600" i="1" dirty="0">
              <a:solidFill>
                <a:srgbClr val="002060"/>
              </a:solidFill>
            </a:endParaRPr>
          </a:p>
          <a:p>
            <a:r>
              <a:rPr lang="fr-FR" sz="1867" i="1" dirty="0"/>
              <a:t>LSI, LLR, LULI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2B158592-0437-D74C-BE33-17F5387D4BBB}"/>
                  </a:ext>
                </a:extLst>
              </p:cNvPr>
              <p:cNvSpPr txBox="1"/>
              <p:nvPr/>
            </p:nvSpPr>
            <p:spPr>
              <a:xfrm>
                <a:off x="5584347" y="3626536"/>
                <a:ext cx="2496277" cy="1272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133" b="1" dirty="0"/>
                  <a:t>Data </a:t>
                </a:r>
                <a:r>
                  <a:rPr lang="en-GB" sz="2133" b="1" dirty="0" err="1"/>
                  <a:t>Center</a:t>
                </a:r>
                <a:endParaRPr lang="en-GB" sz="1400" b="1" dirty="0">
                  <a:solidFill>
                    <a:srgbClr val="C00000"/>
                  </a:solidFill>
                </a:endParaRPr>
              </a:p>
              <a:p>
                <a:r>
                  <a:rPr lang="en-GB" sz="1467" dirty="0">
                    <a:solidFill>
                      <a:srgbClr val="C00000"/>
                    </a:solidFill>
                  </a:rPr>
                  <a:t>LHC Computing Grid </a:t>
                </a:r>
                <a:r>
                  <a:rPr lang="en-GB" sz="1333" dirty="0">
                    <a:solidFill>
                      <a:srgbClr val="002060"/>
                    </a:solidFill>
                  </a:rPr>
                  <a:t>- Tier2/3    </a:t>
                </a:r>
              </a:p>
              <a:p>
                <a:r>
                  <a:rPr lang="en-GB" sz="1400" dirty="0">
                    <a:solidFill>
                      <a:srgbClr val="C00000"/>
                    </a:solidFill>
                  </a:rPr>
                  <a:t>Clusters HPC/GPU</a:t>
                </a:r>
                <a:r>
                  <a:rPr lang="en-GB" sz="1400" dirty="0">
                    <a:solidFill>
                      <a:srgbClr val="000000"/>
                    </a:solidFill>
                  </a:rPr>
                  <a:t> </a:t>
                </a:r>
                <a:r>
                  <a:rPr lang="en-GB" sz="1333" dirty="0">
                    <a:solidFill>
                      <a:srgbClr val="00206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GB" sz="1333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GB" sz="1333" dirty="0">
                    <a:solidFill>
                      <a:srgbClr val="002060"/>
                    </a:solidFill>
                  </a:rPr>
                  <a:t> projects)</a:t>
                </a:r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2B158592-0437-D74C-BE33-17F5387D4B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347" y="3626536"/>
                <a:ext cx="2496277" cy="1272015"/>
              </a:xfrm>
              <a:prstGeom prst="rect">
                <a:avLst/>
              </a:prstGeom>
              <a:blipFill>
                <a:blip r:embed="rId7"/>
                <a:stretch>
                  <a:fillRect l="-3030" t="-2970" b="-396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necteur en angle 3">
            <a:extLst>
              <a:ext uri="{FF2B5EF4-FFF2-40B4-BE49-F238E27FC236}">
                <a16:creationId xmlns:a16="http://schemas.microsoft.com/office/drawing/2014/main" id="{ED303741-AE61-9645-B225-898CAF1B97E8}"/>
              </a:ext>
            </a:extLst>
          </p:cNvPr>
          <p:cNvCxnSpPr>
            <a:cxnSpLocks/>
          </p:cNvCxnSpPr>
          <p:nvPr/>
        </p:nvCxnSpPr>
        <p:spPr>
          <a:xfrm rot="16200000" flipH="1">
            <a:off x="5999989" y="4581128"/>
            <a:ext cx="576064" cy="384043"/>
          </a:xfrm>
          <a:prstGeom prst="bentConnector3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845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A851DDC-E5A0-D54E-89C2-51101E0FE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39" y="836712"/>
            <a:ext cx="11841648" cy="566462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93AB8EA-854E-D645-9089-EC8FF10D2EC1}"/>
              </a:ext>
            </a:extLst>
          </p:cNvPr>
          <p:cNvSpPr txBox="1"/>
          <p:nvPr/>
        </p:nvSpPr>
        <p:spPr>
          <a:xfrm>
            <a:off x="2159563" y="164638"/>
            <a:ext cx="7944544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667" dirty="0">
                <a:solidFill>
                  <a:schemeClr val="bg1"/>
                </a:solidFill>
                <a:latin typeface="Helvetica" pitchFamily="2" charset="0"/>
              </a:rPr>
              <a:t>Assemblage d’une cassette de HGCAL au CERN </a:t>
            </a:r>
            <a:endParaRPr lang="fr-FR" sz="24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3BE7002-C667-C444-9439-BD4C93C83E0E}"/>
              </a:ext>
            </a:extLst>
          </p:cNvPr>
          <p:cNvSpPr txBox="1"/>
          <p:nvPr/>
        </p:nvSpPr>
        <p:spPr>
          <a:xfrm>
            <a:off x="79758" y="0"/>
            <a:ext cx="104868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67" dirty="0">
                <a:solidFill>
                  <a:schemeClr val="bg1"/>
                </a:solidFill>
                <a:latin typeface="Helvetica" pitchFamily="2" charset="0"/>
              </a:rPr>
              <a:t>10/2023</a:t>
            </a:r>
          </a:p>
        </p:txBody>
      </p:sp>
    </p:spTree>
    <p:extLst>
      <p:ext uri="{BB962C8B-B14F-4D97-AF65-F5344CB8AC3E}">
        <p14:creationId xmlns:p14="http://schemas.microsoft.com/office/powerpoint/2010/main" val="193568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FEA03BD-13BE-11BD-E13C-8DCFADA39FA5}"/>
              </a:ext>
            </a:extLst>
          </p:cNvPr>
          <p:cNvSpPr txBox="1"/>
          <p:nvPr/>
        </p:nvSpPr>
        <p:spPr>
          <a:xfrm>
            <a:off x="3104636" y="2708900"/>
            <a:ext cx="59827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Quelques </a:t>
            </a:r>
          </a:p>
          <a:p>
            <a:r>
              <a:rPr lang="fr-FR" sz="2800" dirty="0">
                <a:solidFill>
                  <a:schemeClr val="bg1"/>
                </a:solidFill>
              </a:rPr>
              <a:t>Éléments de caractérisation du LLR </a:t>
            </a:r>
          </a:p>
        </p:txBody>
      </p:sp>
    </p:spTree>
    <p:extLst>
      <p:ext uri="{BB962C8B-B14F-4D97-AF65-F5344CB8AC3E}">
        <p14:creationId xmlns:p14="http://schemas.microsoft.com/office/powerpoint/2010/main" val="2131629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8F90929-ECC6-8E89-8597-AE70CF5BC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490" y="267806"/>
            <a:ext cx="9483020" cy="632238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03D38A6-FA86-2A64-13B4-75A19F044DEF}"/>
              </a:ext>
            </a:extLst>
          </p:cNvPr>
          <p:cNvSpPr txBox="1"/>
          <p:nvPr/>
        </p:nvSpPr>
        <p:spPr>
          <a:xfrm>
            <a:off x="4203697" y="4286993"/>
            <a:ext cx="209039" cy="5422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748F398-5AC7-C74F-F205-CCBE3519DFC1}"/>
              </a:ext>
            </a:extLst>
          </p:cNvPr>
          <p:cNvSpPr txBox="1"/>
          <p:nvPr/>
        </p:nvSpPr>
        <p:spPr>
          <a:xfrm>
            <a:off x="2822315" y="404580"/>
            <a:ext cx="611096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000" dirty="0"/>
              <a:t>Pyramide des âges pour les personnels permanents</a:t>
            </a:r>
          </a:p>
          <a:p>
            <a:pPr algn="ctr"/>
            <a:r>
              <a:rPr lang="fr-FR" sz="1600" dirty="0"/>
              <a:t>Photographie au 31/12/2023</a:t>
            </a:r>
          </a:p>
        </p:txBody>
      </p:sp>
      <p:sp>
        <p:nvSpPr>
          <p:cNvPr id="13" name="Forme libre 12">
            <a:extLst>
              <a:ext uri="{FF2B5EF4-FFF2-40B4-BE49-F238E27FC236}">
                <a16:creationId xmlns:a16="http://schemas.microsoft.com/office/drawing/2014/main" id="{61164AC3-6317-EE44-32BE-9019FEA6FF7F}"/>
              </a:ext>
            </a:extLst>
          </p:cNvPr>
          <p:cNvSpPr/>
          <p:nvPr/>
        </p:nvSpPr>
        <p:spPr>
          <a:xfrm>
            <a:off x="1995055" y="1409739"/>
            <a:ext cx="8787740" cy="4539799"/>
          </a:xfrm>
          <a:custGeom>
            <a:avLst/>
            <a:gdLst>
              <a:gd name="connsiteX0" fmla="*/ 0 w 8787740"/>
              <a:gd name="connsiteY0" fmla="*/ 4539799 h 4539799"/>
              <a:gd name="connsiteX1" fmla="*/ 1306285 w 8787740"/>
              <a:gd name="connsiteY1" fmla="*/ 4017284 h 4539799"/>
              <a:gd name="connsiteX2" fmla="*/ 4239490 w 8787740"/>
              <a:gd name="connsiteY2" fmla="*/ 2295362 h 4539799"/>
              <a:gd name="connsiteX3" fmla="*/ 6305797 w 8787740"/>
              <a:gd name="connsiteY3" fmla="*/ 15300 h 4539799"/>
              <a:gd name="connsiteX4" fmla="*/ 7540831 w 8787740"/>
              <a:gd name="connsiteY4" fmla="*/ 3494770 h 4539799"/>
              <a:gd name="connsiteX5" fmla="*/ 8787740 w 8787740"/>
              <a:gd name="connsiteY5" fmla="*/ 4373544 h 4539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7740" h="4539799">
                <a:moveTo>
                  <a:pt x="0" y="4539799"/>
                </a:moveTo>
                <a:cubicBezTo>
                  <a:pt x="299851" y="4465578"/>
                  <a:pt x="599703" y="4391357"/>
                  <a:pt x="1306285" y="4017284"/>
                </a:cubicBezTo>
                <a:cubicBezTo>
                  <a:pt x="2012867" y="3643211"/>
                  <a:pt x="3406238" y="2962359"/>
                  <a:pt x="4239490" y="2295362"/>
                </a:cubicBezTo>
                <a:cubicBezTo>
                  <a:pt x="5072742" y="1628365"/>
                  <a:pt x="5755574" y="-184601"/>
                  <a:pt x="6305797" y="15300"/>
                </a:cubicBezTo>
                <a:cubicBezTo>
                  <a:pt x="6856020" y="215201"/>
                  <a:pt x="7127174" y="2768396"/>
                  <a:pt x="7540831" y="3494770"/>
                </a:cubicBezTo>
                <a:cubicBezTo>
                  <a:pt x="7954488" y="4221144"/>
                  <a:pt x="8371114" y="4297344"/>
                  <a:pt x="8787740" y="4373544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09569B-0F98-6648-F823-9EF946E28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38" y="221124"/>
            <a:ext cx="779600" cy="53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4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8443084-A810-5AE4-973C-4B241F96A4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6"/>
          <a:stretch/>
        </p:blipFill>
        <p:spPr>
          <a:xfrm>
            <a:off x="316094" y="1112109"/>
            <a:ext cx="5779905" cy="395596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ED78D77-FAF1-EE25-6935-E97E6D2818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0"/>
          <a:stretch/>
        </p:blipFill>
        <p:spPr>
          <a:xfrm>
            <a:off x="6240020" y="1124680"/>
            <a:ext cx="5815287" cy="394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97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orig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-1897"/>
            <a:ext cx="9112779" cy="685989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63022" y="3462659"/>
            <a:ext cx="1152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/>
              <a:buChar char="•"/>
            </a:pPr>
            <a:r>
              <a:rPr lang="fr-FR" sz="2400" dirty="0">
                <a:solidFill>
                  <a:schemeClr val="bg1"/>
                </a:solidFill>
                <a:latin typeface="Helvetica"/>
                <a:cs typeface="Helvetica"/>
              </a:rPr>
              <a:t>Intéressé par l’origine et la nature de la matière et des interactions dans l’Univers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9C4241F-0FC5-2245-80CF-6AE2A064FAF0}"/>
              </a:ext>
            </a:extLst>
          </p:cNvPr>
          <p:cNvSpPr txBox="1"/>
          <p:nvPr/>
        </p:nvSpPr>
        <p:spPr>
          <a:xfrm>
            <a:off x="10094881" y="8574936"/>
            <a:ext cx="442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- 5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B3714E18-5DE7-6776-7C58-B7EDF27C0A3E}"/>
              </a:ext>
            </a:extLst>
          </p:cNvPr>
          <p:cNvGrpSpPr/>
          <p:nvPr/>
        </p:nvGrpSpPr>
        <p:grpSpPr>
          <a:xfrm>
            <a:off x="5330631" y="31852"/>
            <a:ext cx="1426491" cy="1523903"/>
            <a:chOff x="5330631" y="31852"/>
            <a:chExt cx="1426491" cy="1523903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86AAC5E-75E9-6A40-8D16-8F5B5A929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0631" y="31852"/>
              <a:ext cx="1426491" cy="980713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090EE1F6-BB5F-9843-8ECE-50F98ECFC369}"/>
                </a:ext>
              </a:extLst>
            </p:cNvPr>
            <p:cNvSpPr txBox="1"/>
            <p:nvPr/>
          </p:nvSpPr>
          <p:spPr>
            <a:xfrm>
              <a:off x="5426632" y="970980"/>
              <a:ext cx="10951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>
                  <a:solidFill>
                    <a:schemeClr val="bg1"/>
                  </a:solidFill>
                  <a:latin typeface="Helvetica" pitchFamily="2" charset="0"/>
                </a:rPr>
                <a:t>2024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97E48D56-6FD6-334B-9CAF-F45C609B2C46}"/>
              </a:ext>
            </a:extLst>
          </p:cNvPr>
          <p:cNvGrpSpPr/>
          <p:nvPr/>
        </p:nvGrpSpPr>
        <p:grpSpPr>
          <a:xfrm>
            <a:off x="563022" y="2526529"/>
            <a:ext cx="10454559" cy="780271"/>
            <a:chOff x="551230" y="2204830"/>
            <a:chExt cx="10454559" cy="780271"/>
          </a:xfrm>
        </p:grpSpPr>
        <p:sp>
          <p:nvSpPr>
            <p:cNvPr id="9" name="ZoneTexte 8"/>
            <p:cNvSpPr txBox="1"/>
            <p:nvPr/>
          </p:nvSpPr>
          <p:spPr>
            <a:xfrm>
              <a:off x="551230" y="2204830"/>
              <a:ext cx="104412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44" indent="-285744">
                <a:buFont typeface="Arial"/>
                <a:buChar char="•"/>
              </a:pPr>
              <a:r>
                <a:rPr lang="fr-FR" sz="2400" dirty="0">
                  <a:solidFill>
                    <a:schemeClr val="bg1"/>
                  </a:solidFill>
                  <a:latin typeface="Helvetica"/>
                  <a:cs typeface="Helvetica"/>
                </a:rPr>
                <a:t>Laboratoire de physique des particules et des interactions fondamentales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08E484E-5CCE-924A-A78C-BD59300E7AE3}"/>
                </a:ext>
              </a:extLst>
            </p:cNvPr>
            <p:cNvSpPr txBox="1"/>
            <p:nvPr/>
          </p:nvSpPr>
          <p:spPr>
            <a:xfrm>
              <a:off x="839270" y="2636890"/>
              <a:ext cx="31349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</a:rPr>
                <a:t>Particules comme objet d’étude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13F8F189-BC2F-7649-ACC1-03F7CE1F111A}"/>
                </a:ext>
              </a:extLst>
            </p:cNvPr>
            <p:cNvSpPr txBox="1"/>
            <p:nvPr/>
          </p:nvSpPr>
          <p:spPr>
            <a:xfrm>
              <a:off x="6958558" y="2646547"/>
              <a:ext cx="40472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</a:rPr>
                <a:t>Particules comme outil (astronomie-</a:t>
              </a:r>
              <a:r>
                <a:rPr lang="fr-FR" sz="1600" dirty="0">
                  <a:solidFill>
                    <a:schemeClr val="bg1"/>
                  </a:solidFill>
                  <a:latin typeface="Symbol" pitchFamily="2" charset="2"/>
                </a:rPr>
                <a:t>g</a:t>
              </a:r>
              <a:r>
                <a:rPr lang="fr-FR" sz="1600" dirty="0">
                  <a:solidFill>
                    <a:schemeClr val="bg1"/>
                  </a:solidFill>
                </a:rPr>
                <a:t>, …)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27186749-9908-0C4A-B7EF-CB651449C099}"/>
              </a:ext>
            </a:extLst>
          </p:cNvPr>
          <p:cNvGrpSpPr/>
          <p:nvPr/>
        </p:nvGrpSpPr>
        <p:grpSpPr>
          <a:xfrm>
            <a:off x="563022" y="4110749"/>
            <a:ext cx="11521600" cy="786864"/>
            <a:chOff x="551230" y="3789050"/>
            <a:chExt cx="11521600" cy="786864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AA8FD74C-8174-754A-A368-838E8F9AA734}"/>
                </a:ext>
              </a:extLst>
            </p:cNvPr>
            <p:cNvSpPr txBox="1"/>
            <p:nvPr/>
          </p:nvSpPr>
          <p:spPr>
            <a:xfrm>
              <a:off x="551230" y="3789050"/>
              <a:ext cx="1152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44" indent="-285744">
                <a:buFont typeface="Arial"/>
                <a:buChar char="•"/>
              </a:pPr>
              <a:r>
                <a:rPr lang="fr-FR" sz="2400" dirty="0">
                  <a:solidFill>
                    <a:schemeClr val="bg1"/>
                  </a:solidFill>
                  <a:latin typeface="Helvetica"/>
                  <a:cs typeface="Helvetica"/>
                </a:rPr>
                <a:t>Explorant la connexion existentielle entre les deux infinis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71A638BA-B464-AB48-8A4C-C1C3314929D3}"/>
                </a:ext>
              </a:extLst>
            </p:cNvPr>
            <p:cNvSpPr txBox="1"/>
            <p:nvPr/>
          </p:nvSpPr>
          <p:spPr>
            <a:xfrm>
              <a:off x="839270" y="4237360"/>
              <a:ext cx="4320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</a:rPr>
                <a:t>Physique des particules, champs quantiques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07181140-C0D4-F04E-A7D0-0DA0FED791D3}"/>
                </a:ext>
              </a:extLst>
            </p:cNvPr>
            <p:cNvSpPr txBox="1"/>
            <p:nvPr/>
          </p:nvSpPr>
          <p:spPr>
            <a:xfrm>
              <a:off x="7032130" y="4221110"/>
              <a:ext cx="46086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</a:rPr>
                <a:t>vide et cosmos, origine des rayons cosmiques</a:t>
              </a: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4260A613-C6C0-4945-85E8-675626A4ED21}"/>
              </a:ext>
            </a:extLst>
          </p:cNvPr>
          <p:cNvGrpSpPr/>
          <p:nvPr/>
        </p:nvGrpSpPr>
        <p:grpSpPr>
          <a:xfrm>
            <a:off x="563022" y="5046879"/>
            <a:ext cx="11377428" cy="770614"/>
            <a:chOff x="551230" y="4725180"/>
            <a:chExt cx="11377428" cy="770614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735B3BCE-DBC9-0445-B7C6-92D13F4F6277}"/>
                </a:ext>
              </a:extLst>
            </p:cNvPr>
            <p:cNvSpPr txBox="1"/>
            <p:nvPr/>
          </p:nvSpPr>
          <p:spPr>
            <a:xfrm>
              <a:off x="551230" y="4725180"/>
              <a:ext cx="113774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44" indent="-285744">
                <a:buFont typeface="Arial"/>
                <a:buChar char="•"/>
              </a:pPr>
              <a:r>
                <a:rPr lang="fr-FR" sz="2400" dirty="0">
                  <a:solidFill>
                    <a:schemeClr val="bg1"/>
                  </a:solidFill>
                  <a:latin typeface="Helvetica"/>
                  <a:cs typeface="Helvetica"/>
                </a:rPr>
                <a:t>Repoussant les limites technologiques accéder à de nouveaux territoires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BADE3FEB-2A5A-5143-BEF9-BCCBF1991B0D}"/>
                </a:ext>
              </a:extLst>
            </p:cNvPr>
            <p:cNvSpPr txBox="1"/>
            <p:nvPr/>
          </p:nvSpPr>
          <p:spPr>
            <a:xfrm>
              <a:off x="839270" y="5157240"/>
              <a:ext cx="4320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</a:rPr>
                <a:t>Nouveaux détecteurs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E510C2C-D1F5-6890-9050-3C0A0280497D}"/>
              </a:ext>
            </a:extLst>
          </p:cNvPr>
          <p:cNvGrpSpPr/>
          <p:nvPr/>
        </p:nvGrpSpPr>
        <p:grpSpPr>
          <a:xfrm>
            <a:off x="38698" y="97592"/>
            <a:ext cx="2092377" cy="1969648"/>
            <a:chOff x="38698" y="97592"/>
            <a:chExt cx="2092377" cy="1969648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0F96218-8B9F-7F52-0B7B-5E640C87F4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</a:blip>
            <a:srcRect l="40182" t="3802" b="23918"/>
            <a:stretch/>
          </p:blipFill>
          <p:spPr>
            <a:xfrm>
              <a:off x="103088" y="97592"/>
              <a:ext cx="2027987" cy="1644724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3D7AC941-B944-B6F7-D3B7-D60C23C49273}"/>
                </a:ext>
              </a:extLst>
            </p:cNvPr>
            <p:cNvSpPr txBox="1"/>
            <p:nvPr/>
          </p:nvSpPr>
          <p:spPr>
            <a:xfrm>
              <a:off x="38698" y="1790241"/>
              <a:ext cx="12153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chemeClr val="bg1"/>
                  </a:solidFill>
                </a:rPr>
                <a:t>Fondé en 1936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4B330B9-81A7-52DF-9118-2657F52E6955}"/>
              </a:ext>
            </a:extLst>
          </p:cNvPr>
          <p:cNvGrpSpPr/>
          <p:nvPr/>
        </p:nvGrpSpPr>
        <p:grpSpPr>
          <a:xfrm>
            <a:off x="9129689" y="86649"/>
            <a:ext cx="3038011" cy="1952665"/>
            <a:chOff x="9129689" y="86649"/>
            <a:chExt cx="3038011" cy="1952665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8CD3252-6A7D-9D40-8F02-D273F9B1C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24561" y="86649"/>
              <a:ext cx="2848269" cy="1605128"/>
            </a:xfrm>
            <a:prstGeom prst="rect">
              <a:avLst/>
            </a:prstGeom>
            <a:ln w="25400">
              <a:solidFill>
                <a:schemeClr val="bg1"/>
              </a:solidFill>
            </a:ln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68D97FAE-B891-FD24-5C99-C3C07AB5C30B}"/>
                </a:ext>
              </a:extLst>
            </p:cNvPr>
            <p:cNvSpPr txBox="1"/>
            <p:nvPr/>
          </p:nvSpPr>
          <p:spPr>
            <a:xfrm>
              <a:off x="9129689" y="1762315"/>
              <a:ext cx="30380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chemeClr val="bg1"/>
                  </a:solidFill>
                </a:rPr>
                <a:t>Sur le campus de Palaiseau depuis 1974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968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BBA1E09-F7BA-6373-39FA-1463B2C49E3F}"/>
              </a:ext>
            </a:extLst>
          </p:cNvPr>
          <p:cNvSpPr txBox="1"/>
          <p:nvPr/>
        </p:nvSpPr>
        <p:spPr>
          <a:xfrm>
            <a:off x="2423490" y="188550"/>
            <a:ext cx="7191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# Publications de physique du LLR – 2018-2023 </a:t>
            </a:r>
          </a:p>
        </p:txBody>
      </p:sp>
      <p:sp>
        <p:nvSpPr>
          <p:cNvPr id="7" name="Double flèche horizontale 6">
            <a:extLst>
              <a:ext uri="{FF2B5EF4-FFF2-40B4-BE49-F238E27FC236}">
                <a16:creationId xmlns:a16="http://schemas.microsoft.com/office/drawing/2014/main" id="{E9E407DD-6808-D10A-F4F0-FDE0068997BE}"/>
              </a:ext>
            </a:extLst>
          </p:cNvPr>
          <p:cNvSpPr/>
          <p:nvPr/>
        </p:nvSpPr>
        <p:spPr>
          <a:xfrm>
            <a:off x="5987013" y="5909491"/>
            <a:ext cx="1454013" cy="94360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D713F31-71BA-0BB9-7746-CA7384FD5DDD}"/>
              </a:ext>
            </a:extLst>
          </p:cNvPr>
          <p:cNvSpPr txBox="1"/>
          <p:nvPr/>
        </p:nvSpPr>
        <p:spPr>
          <a:xfrm>
            <a:off x="6055056" y="5946774"/>
            <a:ext cx="1317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Effet COVID ?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82D676D-A628-FE52-89EF-B2593C13F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310" y="650215"/>
            <a:ext cx="9433310" cy="5217991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68D88B30-BFFC-62FC-AD64-2B5139931BB3}"/>
              </a:ext>
            </a:extLst>
          </p:cNvPr>
          <p:cNvSpPr txBox="1"/>
          <p:nvPr/>
        </p:nvSpPr>
        <p:spPr>
          <a:xfrm>
            <a:off x="3892572" y="6291834"/>
            <a:ext cx="5642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150 à 200 publications LLR par année à 95%CL</a:t>
            </a:r>
          </a:p>
        </p:txBody>
      </p:sp>
    </p:spTree>
    <p:extLst>
      <p:ext uri="{BB962C8B-B14F-4D97-AF65-F5344CB8AC3E}">
        <p14:creationId xmlns:p14="http://schemas.microsoft.com/office/powerpoint/2010/main" val="38240658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D7359EC-D426-DA94-FFAA-988C91468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859" y="908650"/>
            <a:ext cx="11300281" cy="446462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62F1497-2B0A-8574-51FA-996B89D2E38C}"/>
              </a:ext>
            </a:extLst>
          </p:cNvPr>
          <p:cNvSpPr txBox="1"/>
          <p:nvPr/>
        </p:nvSpPr>
        <p:spPr>
          <a:xfrm>
            <a:off x="1343340" y="188550"/>
            <a:ext cx="10052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# Présentations du LLR en conférences internationales – 2018-2023 </a:t>
            </a:r>
          </a:p>
        </p:txBody>
      </p:sp>
      <p:sp>
        <p:nvSpPr>
          <p:cNvPr id="7" name="Double flèche horizontale 6">
            <a:extLst>
              <a:ext uri="{FF2B5EF4-FFF2-40B4-BE49-F238E27FC236}">
                <a16:creationId xmlns:a16="http://schemas.microsoft.com/office/drawing/2014/main" id="{3C9F2CF0-09C1-0764-2CF7-06B27C698008}"/>
              </a:ext>
            </a:extLst>
          </p:cNvPr>
          <p:cNvSpPr/>
          <p:nvPr/>
        </p:nvSpPr>
        <p:spPr>
          <a:xfrm rot="5400000">
            <a:off x="11418636" y="3621757"/>
            <a:ext cx="784214" cy="110660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EBED926-2A57-E35B-359A-48B01B8D5195}"/>
              </a:ext>
            </a:extLst>
          </p:cNvPr>
          <p:cNvSpPr txBox="1"/>
          <p:nvPr/>
        </p:nvSpPr>
        <p:spPr>
          <a:xfrm rot="5400000">
            <a:off x="11411451" y="3523198"/>
            <a:ext cx="1168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Effet COVID</a:t>
            </a:r>
          </a:p>
        </p:txBody>
      </p:sp>
    </p:spTree>
    <p:extLst>
      <p:ext uri="{BB962C8B-B14F-4D97-AF65-F5344CB8AC3E}">
        <p14:creationId xmlns:p14="http://schemas.microsoft.com/office/powerpoint/2010/main" val="2385537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FB6E4A51-9B98-5A40-8A82-D8E80D7B1896}"/>
              </a:ext>
            </a:extLst>
          </p:cNvPr>
          <p:cNvGrpSpPr/>
          <p:nvPr/>
        </p:nvGrpSpPr>
        <p:grpSpPr>
          <a:xfrm>
            <a:off x="287354" y="45275"/>
            <a:ext cx="11617291" cy="6336704"/>
            <a:chOff x="2154471" y="671119"/>
            <a:chExt cx="6366890" cy="3263932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72FD2EE4-901E-8149-AC27-33901CD63930}"/>
                </a:ext>
              </a:extLst>
            </p:cNvPr>
            <p:cNvGrpSpPr/>
            <p:nvPr/>
          </p:nvGrpSpPr>
          <p:grpSpPr>
            <a:xfrm>
              <a:off x="2154471" y="671119"/>
              <a:ext cx="6366890" cy="3263932"/>
              <a:chOff x="2083626" y="847288"/>
              <a:chExt cx="6366890" cy="3263932"/>
            </a:xfrm>
          </p:grpSpPr>
          <p:pic>
            <p:nvPicPr>
              <p:cNvPr id="5" name="Image 4" descr="Cledassou-direction technique.pdf - Adobe Acrobat Reader (64-bit)">
                <a:extLst>
                  <a:ext uri="{FF2B5EF4-FFF2-40B4-BE49-F238E27FC236}">
                    <a16:creationId xmlns:a16="http://schemas.microsoft.com/office/drawing/2014/main" id="{D35C72A9-BEB4-8B49-B035-06E9FF28E0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5928" t="24343" r="9722" b="26021"/>
              <a:stretch/>
            </p:blipFill>
            <p:spPr>
              <a:xfrm>
                <a:off x="2083626" y="847288"/>
                <a:ext cx="6366890" cy="2745501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89961C1-7C26-644B-88FA-881D3AADB2B6}"/>
                  </a:ext>
                </a:extLst>
              </p:cNvPr>
              <p:cNvSpPr/>
              <p:nvPr/>
            </p:nvSpPr>
            <p:spPr>
              <a:xfrm>
                <a:off x="2523401" y="3515602"/>
                <a:ext cx="662731" cy="5956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/>
              </a:p>
            </p:txBody>
          </p:sp>
        </p:grp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4B642495-A4CA-1F4C-B2BD-41C6F25FCD7D}"/>
                </a:ext>
              </a:extLst>
            </p:cNvPr>
            <p:cNvSpPr/>
            <p:nvPr/>
          </p:nvSpPr>
          <p:spPr>
            <a:xfrm>
              <a:off x="4890697" y="1230724"/>
              <a:ext cx="276838" cy="1703689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645F1814-53D8-D845-A849-711E6282ADC8}"/>
              </a:ext>
            </a:extLst>
          </p:cNvPr>
          <p:cNvSpPr txBox="1"/>
          <p:nvPr/>
        </p:nvSpPr>
        <p:spPr>
          <a:xfrm>
            <a:off x="3359696" y="141286"/>
            <a:ext cx="546976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LLR vs Master Projets IN2P3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361BDB-C38F-7C41-9EC2-83DC2687C242}"/>
              </a:ext>
            </a:extLst>
          </p:cNvPr>
          <p:cNvSpPr/>
          <p:nvPr/>
        </p:nvSpPr>
        <p:spPr>
          <a:xfrm>
            <a:off x="5322739" y="3981712"/>
            <a:ext cx="420860" cy="3840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DD57E65-9525-0744-8F92-F09053F79A1F}"/>
              </a:ext>
            </a:extLst>
          </p:cNvPr>
          <p:cNvSpPr txBox="1"/>
          <p:nvPr/>
        </p:nvSpPr>
        <p:spPr>
          <a:xfrm rot="18631310">
            <a:off x="5264644" y="3963240"/>
            <a:ext cx="54373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67" dirty="0">
                <a:latin typeface="Arial Narrow" panose="020B0604020202020204" pitchFamily="34" charset="0"/>
                <a:cs typeface="Arial Narrow" panose="020B0604020202020204" pitchFamily="34" charset="0"/>
              </a:rPr>
              <a:t>LLR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7F2533B0-D154-2842-ACB4-678DD31DF8D7}"/>
              </a:ext>
            </a:extLst>
          </p:cNvPr>
          <p:cNvCxnSpPr>
            <a:cxnSpLocks/>
          </p:cNvCxnSpPr>
          <p:nvPr/>
        </p:nvCxnSpPr>
        <p:spPr>
          <a:xfrm flipH="1">
            <a:off x="2306717" y="1389425"/>
            <a:ext cx="1" cy="249627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1CB827AF-47B6-914E-9F0F-EA4FE2422095}"/>
              </a:ext>
            </a:extLst>
          </p:cNvPr>
          <p:cNvSpPr txBox="1"/>
          <p:nvPr/>
        </p:nvSpPr>
        <p:spPr>
          <a:xfrm>
            <a:off x="1775400" y="5406731"/>
            <a:ext cx="8882560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fr-FR" sz="2133" dirty="0">
                <a:latin typeface="Arial" panose="020B0604020202020204" pitchFamily="34" charset="0"/>
                <a:cs typeface="Arial" panose="020B0604020202020204" pitchFamily="34" charset="0"/>
              </a:rPr>
              <a:t>Le LLR est dans la moyenne « vertueuse » 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fr-FR" sz="2133" dirty="0">
                <a:latin typeface="Arial" panose="020B0604020202020204" pitchFamily="34" charset="0"/>
                <a:cs typeface="Arial" panose="020B0604020202020204" pitchFamily="34" charset="0"/>
              </a:rPr>
              <a:t>Équilibre entre les projets phares (consensuels) et la prise de risque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5D809A17-CE97-4748-946B-40DAA75CA4DB}"/>
              </a:ext>
            </a:extLst>
          </p:cNvPr>
          <p:cNvCxnSpPr>
            <a:cxnSpLocks/>
          </p:cNvCxnSpPr>
          <p:nvPr/>
        </p:nvCxnSpPr>
        <p:spPr>
          <a:xfrm flipH="1">
            <a:off x="383365" y="1773467"/>
            <a:ext cx="11329259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49EA7DCA-9F29-164A-8ED6-80D445E9C410}"/>
              </a:ext>
            </a:extLst>
          </p:cNvPr>
          <p:cNvSpPr txBox="1"/>
          <p:nvPr/>
        </p:nvSpPr>
        <p:spPr>
          <a:xfrm>
            <a:off x="11416356" y="45275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3881648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B8A67AA-D25B-4F2E-93E8-33ED238EB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2519" y="104980"/>
            <a:ext cx="1092176" cy="749961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ED7F0C60-5888-4CFA-8E96-6352231CC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29" y="104980"/>
            <a:ext cx="10335236" cy="540000"/>
          </a:xfrm>
        </p:spPr>
        <p:txBody>
          <a:bodyPr>
            <a:normAutofit fontScale="90000"/>
          </a:bodyPr>
          <a:lstStyle/>
          <a:p>
            <a:r>
              <a:rPr lang="fr-FR" sz="2400" b="1" dirty="0"/>
              <a:t>LLR: PLAN DE CHARGE DES GROUPES TECHNIQUES PAR DOMAINES DE PHYSIQUE</a:t>
            </a:r>
          </a:p>
        </p:txBody>
      </p:sp>
      <p:pic>
        <p:nvPicPr>
          <p:cNvPr id="9" name="Image 8" descr="Projets-activités-RH - Excel">
            <a:extLst>
              <a:ext uri="{FF2B5EF4-FFF2-40B4-BE49-F238E27FC236}">
                <a16:creationId xmlns:a16="http://schemas.microsoft.com/office/drawing/2014/main" id="{5E08776C-9B21-484D-92B2-757E00CFEB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79" t="30948" r="63960" b="16697"/>
          <a:stretch/>
        </p:blipFill>
        <p:spPr>
          <a:xfrm>
            <a:off x="623393" y="740702"/>
            <a:ext cx="4572623" cy="537659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623ECFF-67FC-3A4A-9CED-AE19BAD50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957" y="740702"/>
            <a:ext cx="4794960" cy="537659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95AAE6D-E47E-F44A-B27C-A00048FD11AE}"/>
              </a:ext>
            </a:extLst>
          </p:cNvPr>
          <p:cNvSpPr txBox="1"/>
          <p:nvPr/>
        </p:nvSpPr>
        <p:spPr>
          <a:xfrm>
            <a:off x="10416117" y="3621022"/>
            <a:ext cx="304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291FEC-0CE2-AE59-6098-B2079D49445C}"/>
              </a:ext>
            </a:extLst>
          </p:cNvPr>
          <p:cNvSpPr/>
          <p:nvPr/>
        </p:nvSpPr>
        <p:spPr>
          <a:xfrm>
            <a:off x="191180" y="6327580"/>
            <a:ext cx="2952410" cy="504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A8CDC13-EECD-0548-8764-20E492FC9819}"/>
              </a:ext>
            </a:extLst>
          </p:cNvPr>
          <p:cNvSpPr txBox="1"/>
          <p:nvPr/>
        </p:nvSpPr>
        <p:spPr>
          <a:xfrm>
            <a:off x="695250" y="6220420"/>
            <a:ext cx="8694753" cy="4205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fr-FR" sz="2133" dirty="0">
                <a:latin typeface="Arial" panose="020B0604020202020204" pitchFamily="34" charset="0"/>
                <a:cs typeface="Arial" panose="020B0604020202020204" pitchFamily="34" charset="0"/>
              </a:rPr>
              <a:t>2/3  des efforts actuels sur HEP (CMS/FCC) et neutrinos (T2K, HK)</a:t>
            </a:r>
          </a:p>
        </p:txBody>
      </p:sp>
    </p:spTree>
    <p:extLst>
      <p:ext uri="{BB962C8B-B14F-4D97-AF65-F5344CB8AC3E}">
        <p14:creationId xmlns:p14="http://schemas.microsoft.com/office/powerpoint/2010/main" val="36908309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FEA03BD-13BE-11BD-E13C-8DCFADA39FA5}"/>
              </a:ext>
            </a:extLst>
          </p:cNvPr>
          <p:cNvSpPr txBox="1"/>
          <p:nvPr/>
        </p:nvSpPr>
        <p:spPr>
          <a:xfrm>
            <a:off x="4655800" y="2780910"/>
            <a:ext cx="25042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1 ans dans</a:t>
            </a:r>
          </a:p>
          <a:p>
            <a:r>
              <a:rPr lang="fr-FR" sz="2800" dirty="0">
                <a:solidFill>
                  <a:schemeClr val="bg1"/>
                </a:solidFill>
              </a:rPr>
              <a:t>La vie du LLR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4C2DF7D-76C4-69AE-2251-83DAE92ABD92}"/>
              </a:ext>
            </a:extLst>
          </p:cNvPr>
          <p:cNvSpPr txBox="1"/>
          <p:nvPr/>
        </p:nvSpPr>
        <p:spPr>
          <a:xfrm>
            <a:off x="2999570" y="3789050"/>
            <a:ext cx="5496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</a:t>
            </a:r>
            <a:endParaRPr lang="fr-FR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065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orig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2B03672-3BDC-7748-92B5-0B92C0E157F0}"/>
              </a:ext>
            </a:extLst>
          </p:cNvPr>
          <p:cNvSpPr txBox="1"/>
          <p:nvPr/>
        </p:nvSpPr>
        <p:spPr>
          <a:xfrm>
            <a:off x="1914117" y="401369"/>
            <a:ext cx="30187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rPr>
              <a:t>IJC-Lab. Orsay</a:t>
            </a:r>
          </a:p>
          <a:p>
            <a:r>
              <a:rPr lang="fr-FR" sz="2000" b="1" dirty="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rPr>
              <a:t>Université Paris-Saclay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E1B0D6-F69F-BC4C-801C-1FB34F144E0B}"/>
              </a:ext>
            </a:extLst>
          </p:cNvPr>
          <p:cNvSpPr/>
          <p:nvPr/>
        </p:nvSpPr>
        <p:spPr>
          <a:xfrm>
            <a:off x="8294333" y="386833"/>
            <a:ext cx="16019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rPr>
              <a:t>IRFU </a:t>
            </a:r>
          </a:p>
          <a:p>
            <a:r>
              <a:rPr lang="fr-FR" sz="2000" b="1" dirty="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rPr>
              <a:t>CEA Saclay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23B7111-D8AD-9245-92B9-14A8D85282F4}"/>
              </a:ext>
            </a:extLst>
          </p:cNvPr>
          <p:cNvSpPr txBox="1"/>
          <p:nvPr/>
        </p:nvSpPr>
        <p:spPr>
          <a:xfrm>
            <a:off x="1942753" y="6179915"/>
            <a:ext cx="1754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rPr>
              <a:t>LPNHE Paris</a:t>
            </a:r>
            <a:endParaRPr lang="fr-FR" sz="1400" dirty="0">
              <a:solidFill>
                <a:schemeClr val="bg1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499FF6-2108-C14A-A7E3-489BBCDDFD07}"/>
              </a:ext>
            </a:extLst>
          </p:cNvPr>
          <p:cNvSpPr/>
          <p:nvPr/>
        </p:nvSpPr>
        <p:spPr>
          <a:xfrm>
            <a:off x="8746009" y="6203916"/>
            <a:ext cx="14253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rPr>
              <a:t>APC Paris</a:t>
            </a:r>
          </a:p>
        </p:txBody>
      </p:sp>
      <p:sp>
        <p:nvSpPr>
          <p:cNvPr id="20" name="Triangle isocèle 1">
            <a:extLst>
              <a:ext uri="{FF2B5EF4-FFF2-40B4-BE49-F238E27FC236}">
                <a16:creationId xmlns:a16="http://schemas.microsoft.com/office/drawing/2014/main" id="{6B9F0932-EDC7-4D44-BBF1-93C78B7991E7}"/>
              </a:ext>
            </a:extLst>
          </p:cNvPr>
          <p:cNvSpPr/>
          <p:nvPr/>
        </p:nvSpPr>
        <p:spPr>
          <a:xfrm rot="10800000">
            <a:off x="3364955" y="1381112"/>
            <a:ext cx="5580621" cy="2448272"/>
          </a:xfrm>
          <a:prstGeom prst="triangle">
            <a:avLst/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latin typeface="Helvetica"/>
                <a:cs typeface="Helvetica"/>
              </a:rPr>
              <a:t> </a:t>
            </a:r>
          </a:p>
        </p:txBody>
      </p:sp>
      <p:sp>
        <p:nvSpPr>
          <p:cNvPr id="24" name="Triangle isocèle 1">
            <a:extLst>
              <a:ext uri="{FF2B5EF4-FFF2-40B4-BE49-F238E27FC236}">
                <a16:creationId xmlns:a16="http://schemas.microsoft.com/office/drawing/2014/main" id="{D447F718-E3BE-AB4B-993F-5CC1E4765B6E}"/>
              </a:ext>
            </a:extLst>
          </p:cNvPr>
          <p:cNvSpPr/>
          <p:nvPr/>
        </p:nvSpPr>
        <p:spPr>
          <a:xfrm rot="10800000" flipV="1">
            <a:off x="3377802" y="3803899"/>
            <a:ext cx="5580621" cy="2232248"/>
          </a:xfrm>
          <a:prstGeom prst="triangle">
            <a:avLst/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latin typeface="Helvetica"/>
                <a:cs typeface="Helvetica"/>
              </a:rPr>
              <a:t>  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5492247-23DA-B349-9516-7EA847B83A3A}"/>
              </a:ext>
            </a:extLst>
          </p:cNvPr>
          <p:cNvSpPr/>
          <p:nvPr/>
        </p:nvSpPr>
        <p:spPr>
          <a:xfrm>
            <a:off x="6029315" y="3685369"/>
            <a:ext cx="288032" cy="288032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7023ED3-77FF-EA40-B453-636BEA50B2A6}"/>
              </a:ext>
            </a:extLst>
          </p:cNvPr>
          <p:cNvGrpSpPr/>
          <p:nvPr/>
        </p:nvGrpSpPr>
        <p:grpSpPr>
          <a:xfrm>
            <a:off x="1524001" y="2237013"/>
            <a:ext cx="9276521" cy="3208211"/>
            <a:chOff x="1143000" y="1677760"/>
            <a:chExt cx="6957391" cy="2406158"/>
          </a:xfrm>
        </p:grpSpPr>
        <p:pic>
          <p:nvPicPr>
            <p:cNvPr id="16" name="Picture 6" descr="Résultat de recherche d'images pour &quot;logo institut polytechnique paris high resolution&quot;">
              <a:extLst>
                <a:ext uri="{FF2B5EF4-FFF2-40B4-BE49-F238E27FC236}">
                  <a16:creationId xmlns:a16="http://schemas.microsoft.com/office/drawing/2014/main" id="{6219E258-B1CB-1E4E-83AA-10EDB5F182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9915" y="2594298"/>
              <a:ext cx="2196830" cy="771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1E5F0D9-F58F-E64A-B245-D7C102E27DFA}"/>
                </a:ext>
              </a:extLst>
            </p:cNvPr>
            <p:cNvSpPr/>
            <p:nvPr/>
          </p:nvSpPr>
          <p:spPr>
            <a:xfrm>
              <a:off x="1143000" y="1677760"/>
              <a:ext cx="6957391" cy="2406158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9BA12B3-6F50-A047-96E1-295E9CEA6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44902" y="1714342"/>
              <a:ext cx="950834" cy="653698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9A80940E-B307-4043-A252-1F88D54317C8}"/>
                </a:ext>
              </a:extLst>
            </p:cNvPr>
            <p:cNvSpPr txBox="1"/>
            <p:nvPr/>
          </p:nvSpPr>
          <p:spPr>
            <a:xfrm>
              <a:off x="1176647" y="2360369"/>
              <a:ext cx="3117887" cy="14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 118 Personnes </a:t>
              </a:r>
              <a:r>
                <a:rPr lang="fr-FR" sz="1400" dirty="0">
                  <a:solidFill>
                    <a:schemeClr val="bg1"/>
                  </a:solidFill>
                </a:rPr>
                <a:t>(hors stagiaires)</a:t>
              </a:r>
            </a:p>
            <a:p>
              <a:r>
                <a:rPr lang="fr-FR" sz="2400" dirty="0">
                  <a:solidFill>
                    <a:schemeClr val="bg1"/>
                  </a:solidFill>
                </a:rPr>
                <a:t>    </a:t>
              </a:r>
              <a:r>
                <a:rPr lang="fr-FR" sz="1867" dirty="0">
                  <a:solidFill>
                    <a:schemeClr val="bg1"/>
                  </a:solidFill>
                </a:rPr>
                <a:t>31 Physicien(ne)s permanent(e)s</a:t>
              </a:r>
              <a:endParaRPr lang="fr-FR" sz="1867" dirty="0">
                <a:solidFill>
                  <a:srgbClr val="FF0000"/>
                </a:solidFill>
              </a:endParaRPr>
            </a:p>
            <a:p>
              <a:r>
                <a:rPr lang="fr-FR" sz="1867" dirty="0">
                  <a:solidFill>
                    <a:schemeClr val="bg1"/>
                  </a:solidFill>
                </a:rPr>
                <a:t>     37 ITA permanents </a:t>
              </a:r>
              <a:r>
                <a:rPr lang="fr-FR" sz="1100" dirty="0">
                  <a:solidFill>
                    <a:schemeClr val="bg1"/>
                  </a:solidFill>
                </a:rPr>
                <a:t>+ 2 CDD et 3 apprenties</a:t>
              </a:r>
            </a:p>
            <a:p>
              <a:r>
                <a:rPr lang="fr-FR" sz="1867" dirty="0">
                  <a:solidFill>
                    <a:schemeClr val="bg1"/>
                  </a:solidFill>
                </a:rPr>
                <a:t>     13 CDD Chercheurs</a:t>
              </a:r>
            </a:p>
            <a:p>
              <a:r>
                <a:rPr lang="fr-FR" sz="1867" dirty="0">
                  <a:solidFill>
                    <a:schemeClr val="bg1"/>
                  </a:solidFill>
                </a:rPr>
                <a:t>     30 Doctorant(e)s</a:t>
              </a:r>
            </a:p>
            <a:p>
              <a:r>
                <a:rPr lang="fr-FR" sz="1867" dirty="0">
                  <a:solidFill>
                    <a:schemeClr val="bg1"/>
                  </a:solidFill>
                </a:rPr>
                <a:t>       2 </a:t>
              </a:r>
              <a:r>
                <a:rPr lang="fr-FR" sz="1867" dirty="0" err="1">
                  <a:solidFill>
                    <a:schemeClr val="bg1"/>
                  </a:solidFill>
                </a:rPr>
                <a:t>Émerites</a:t>
              </a:r>
              <a:endParaRPr lang="fr-FR" sz="1867" dirty="0">
                <a:solidFill>
                  <a:schemeClr val="bg1"/>
                </a:solidFill>
              </a:endParaRPr>
            </a:p>
          </p:txBody>
        </p:sp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56963B1A-CC7B-DE4D-82DE-4575898DBE11}"/>
                </a:ext>
              </a:extLst>
            </p:cNvPr>
            <p:cNvGrpSpPr/>
            <p:nvPr/>
          </p:nvGrpSpPr>
          <p:grpSpPr>
            <a:xfrm>
              <a:off x="6596518" y="1793700"/>
              <a:ext cx="1339997" cy="775381"/>
              <a:chOff x="99594" y="1583411"/>
              <a:chExt cx="1339997" cy="775381"/>
            </a:xfrm>
          </p:grpSpPr>
          <p:pic>
            <p:nvPicPr>
              <p:cNvPr id="21" name="Image 20">
                <a:extLst>
                  <a:ext uri="{FF2B5EF4-FFF2-40B4-BE49-F238E27FC236}">
                    <a16:creationId xmlns:a16="http://schemas.microsoft.com/office/drawing/2014/main" id="{9081E49F-41CE-7247-B3F0-0C65EC6FE8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4211" y="1606459"/>
                <a:ext cx="1315380" cy="729287"/>
              </a:xfrm>
              <a:prstGeom prst="rect">
                <a:avLst/>
              </a:prstGeom>
            </p:spPr>
          </p:pic>
          <p:pic>
            <p:nvPicPr>
              <p:cNvPr id="22" name="Image 21">
                <a:extLst>
                  <a:ext uri="{FF2B5EF4-FFF2-40B4-BE49-F238E27FC236}">
                    <a16:creationId xmlns:a16="http://schemas.microsoft.com/office/drawing/2014/main" id="{B1F0A6A4-F865-0442-98CB-E17BACC33F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594" y="1583411"/>
                <a:ext cx="775381" cy="775381"/>
              </a:xfrm>
              <a:prstGeom prst="rect">
                <a:avLst/>
              </a:prstGeom>
            </p:spPr>
          </p:pic>
        </p:grp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669B3781-69F8-4740-88A8-1AD20E25689B}"/>
              </a:ext>
            </a:extLst>
          </p:cNvPr>
          <p:cNvSpPr txBox="1"/>
          <p:nvPr/>
        </p:nvSpPr>
        <p:spPr>
          <a:xfrm>
            <a:off x="10528994" y="6542484"/>
            <a:ext cx="160653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333" dirty="0">
                <a:solidFill>
                  <a:srgbClr val="FFFFFF"/>
                </a:solidFill>
              </a:rPr>
              <a:t>16 novembre 2024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A35A660-B7E8-1B47-9B7D-97877CD752A5}"/>
              </a:ext>
            </a:extLst>
          </p:cNvPr>
          <p:cNvSpPr txBox="1"/>
          <p:nvPr/>
        </p:nvSpPr>
        <p:spPr>
          <a:xfrm>
            <a:off x="5331317" y="6552711"/>
            <a:ext cx="2268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0000"/>
                </a:solidFill>
              </a:rPr>
              <a:t>* Dont 1 CPJ et 1 professeure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64F7358-10E7-01FB-DC10-96FB1FE7FFE5}"/>
              </a:ext>
            </a:extLst>
          </p:cNvPr>
          <p:cNvSpPr txBox="1"/>
          <p:nvPr/>
        </p:nvSpPr>
        <p:spPr>
          <a:xfrm>
            <a:off x="5401123" y="3585781"/>
            <a:ext cx="23896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67" dirty="0">
                <a:solidFill>
                  <a:srgbClr val="FF0000"/>
                </a:solidFill>
              </a:rPr>
              <a:t>*</a:t>
            </a:r>
            <a:endParaRPr lang="fr-FR" sz="1867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432DDDA-0492-4D6F-8CB8-BE5AD023DB2A}"/>
              </a:ext>
            </a:extLst>
          </p:cNvPr>
          <p:cNvSpPr txBox="1"/>
          <p:nvPr/>
        </p:nvSpPr>
        <p:spPr>
          <a:xfrm>
            <a:off x="9272006" y="5107931"/>
            <a:ext cx="1462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0000"/>
                </a:solidFill>
              </a:rPr>
              <a:t>18 novembre 2024</a:t>
            </a:r>
          </a:p>
        </p:txBody>
      </p:sp>
    </p:spTree>
    <p:extLst>
      <p:ext uri="{BB962C8B-B14F-4D97-AF65-F5344CB8AC3E}">
        <p14:creationId xmlns:p14="http://schemas.microsoft.com/office/powerpoint/2010/main" val="381199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AD59517-D8F4-6646-2F5E-AA286B9E48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9" t="3434" b="4897"/>
          <a:stretch/>
        </p:blipFill>
        <p:spPr>
          <a:xfrm>
            <a:off x="80300" y="32611"/>
            <a:ext cx="9882377" cy="677849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92F65A5-A36B-4883-FE62-41938B32CF42}"/>
              </a:ext>
            </a:extLst>
          </p:cNvPr>
          <p:cNvSpPr txBox="1"/>
          <p:nvPr/>
        </p:nvSpPr>
        <p:spPr>
          <a:xfrm>
            <a:off x="10066916" y="404580"/>
            <a:ext cx="163717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INSTANCES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(depuis 2020)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638B9C7E-48A5-579D-A853-496AA6055977}"/>
                  </a:ext>
                </a:extLst>
              </p:cNvPr>
              <p:cNvSpPr txBox="1"/>
              <p:nvPr/>
            </p:nvSpPr>
            <p:spPr>
              <a:xfrm>
                <a:off x="9552479" y="1268700"/>
                <a:ext cx="2666051" cy="45243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Assemblée Générale</a:t>
                </a:r>
              </a:p>
              <a:p>
                <a:r>
                  <a:rPr lang="fr-FR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1 / année</a:t>
                </a:r>
              </a:p>
              <a:p>
                <a:endParaRPr lang="fr-FR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fr-FR" b="1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CTRP / Conseil Scientifique</a:t>
                </a:r>
              </a:p>
              <a:p>
                <a:r>
                  <a:rPr lang="fr-FR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N / année, au besoin</a:t>
                </a:r>
              </a:p>
              <a:p>
                <a:endParaRPr lang="fr-FR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fr-FR" b="1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Conseil d’Unité </a:t>
                </a:r>
                <a:r>
                  <a:rPr lang="fr-FR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fr-FR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⊂</m:t>
                    </m:r>
                  </m:oMath>
                </a14:m>
                <a:r>
                  <a:rPr lang="fr-FR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CPA)</a:t>
                </a:r>
              </a:p>
              <a:p>
                <a:r>
                  <a:rPr lang="fr-FR" sz="1200" dirty="0">
                    <a:solidFill>
                      <a:schemeClr val="bg1"/>
                    </a:solidFill>
                  </a:rPr>
                  <a:t>(= Conseil de laboratoire)</a:t>
                </a:r>
              </a:p>
              <a:p>
                <a:r>
                  <a:rPr lang="fr-FR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3 à 4 / année</a:t>
                </a:r>
              </a:p>
              <a:p>
                <a:endParaRPr lang="fr-FR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fr-FR" b="1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Assemblée de Direction</a:t>
                </a:r>
              </a:p>
              <a:p>
                <a:r>
                  <a:rPr lang="fr-FR" sz="1200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(</a:t>
                </a:r>
                <a:r>
                  <a:rPr lang="fr-FR" sz="1200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  <a:sym typeface="Wingdings" pitchFamily="2" charset="2"/>
                  </a:rPr>
                  <a:t> </a:t>
                </a:r>
                <a14:m>
                  <m:oMath xmlns:m="http://schemas.openxmlformats.org/officeDocument/2006/math">
                    <m:r>
                      <a:rPr lang="fr-FR" sz="1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  <a:sym typeface="Wingdings" pitchFamily="2" charset="2"/>
                      </a:rPr>
                      <m:t>∀</m:t>
                    </m:r>
                  </m:oMath>
                </a14:m>
                <a:r>
                  <a:rPr lang="fr-FR" sz="1200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responsables de groupes et équipes)</a:t>
                </a:r>
              </a:p>
              <a:p>
                <a:r>
                  <a:rPr lang="fr-FR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1 / mois</a:t>
                </a:r>
              </a:p>
              <a:p>
                <a:endParaRPr lang="fr-FR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fr-FR" b="1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Comité de Direction</a:t>
                </a:r>
              </a:p>
              <a:p>
                <a:r>
                  <a:rPr lang="fr-FR" sz="1200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(</a:t>
                </a:r>
                <a:r>
                  <a:rPr lang="fr-FR" sz="1200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  <a:sym typeface="Wingdings" pitchFamily="2" charset="2"/>
                  </a:rPr>
                  <a:t> </a:t>
                </a:r>
                <a:r>
                  <a:rPr lang="fr-FR" sz="1200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exécutif + responsables techniques)</a:t>
                </a:r>
              </a:p>
              <a:p>
                <a:r>
                  <a:rPr lang="fr-FR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1 / semaine</a:t>
                </a:r>
              </a:p>
            </p:txBody>
          </p:sp>
        </mc:Choice>
        <mc:Fallback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638B9C7E-48A5-579D-A853-496AA60559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2479" y="1268700"/>
                <a:ext cx="2666051" cy="4524315"/>
              </a:xfrm>
              <a:prstGeom prst="rect">
                <a:avLst/>
              </a:prstGeom>
              <a:blipFill>
                <a:blip r:embed="rId4"/>
                <a:stretch>
                  <a:fillRect l="-1905" t="-559" r="-1429" b="-11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093E2D0-440A-0ABB-B118-5E045ECC2D11}"/>
                  </a:ext>
                </a:extLst>
              </p:cNvPr>
              <p:cNvSpPr txBox="1"/>
              <p:nvPr/>
            </p:nvSpPr>
            <p:spPr>
              <a:xfrm>
                <a:off x="9807324" y="5793015"/>
                <a:ext cx="2156360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1" dirty="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Jeudi c’est biscuit</a:t>
                </a:r>
              </a:p>
              <a:p>
                <a:r>
                  <a:rPr lang="fr-FR" sz="1400" dirty="0">
                    <a:solidFill>
                      <a:srgbClr val="FF0000"/>
                    </a:solidFill>
                  </a:rPr>
                  <a:t>Thé/Café/Biscuit</a:t>
                </a:r>
              </a:p>
              <a:p>
                <a14:m>
                  <m:oMath xmlns:m="http://schemas.openxmlformats.org/officeDocument/2006/math">
                    <m:r>
                      <a:rPr lang="fr-FR" sz="1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fr-FR" sz="1400" dirty="0">
                    <a:solidFill>
                      <a:srgbClr val="FF0000"/>
                    </a:solidFill>
                  </a:rPr>
                  <a:t> les jeudi à 16h</a:t>
                </a:r>
              </a:p>
            </p:txBody>
          </p:sp>
        </mc:Choice>
        <mc:Fallback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093E2D0-440A-0ABB-B118-5E045ECC2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7324" y="5793015"/>
                <a:ext cx="2156360" cy="800219"/>
              </a:xfrm>
              <a:prstGeom prst="rect">
                <a:avLst/>
              </a:prstGeom>
              <a:blipFill>
                <a:blip r:embed="rId5"/>
                <a:stretch>
                  <a:fillRect l="-2339" t="-3125" r="-1170" b="-6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584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C705542F-2301-874F-A8E6-AA3AA07FA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0485" y="938047"/>
            <a:ext cx="1996096" cy="555900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2E5AE8E-2643-8945-9D9C-EB69D5D25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110" y="934369"/>
            <a:ext cx="1947111" cy="557897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A3EAE67-E5FD-1149-BF8C-9711E94281BD}"/>
              </a:ext>
            </a:extLst>
          </p:cNvPr>
          <p:cNvSpPr txBox="1"/>
          <p:nvPr/>
        </p:nvSpPr>
        <p:spPr>
          <a:xfrm>
            <a:off x="2545414" y="157855"/>
            <a:ext cx="6863119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Tahoma"/>
                <a:cs typeface="Tahoma"/>
              </a:rPr>
              <a:t>Quatre pôles de physique fondamentale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5C6D7E-226E-654D-B488-3C4E46AC4046}"/>
              </a:ext>
            </a:extLst>
          </p:cNvPr>
          <p:cNvSpPr/>
          <p:nvPr/>
        </p:nvSpPr>
        <p:spPr>
          <a:xfrm>
            <a:off x="1582323" y="913802"/>
            <a:ext cx="2052155" cy="5567209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3432D5-386E-654B-91FF-A8604C7D67AA}"/>
              </a:ext>
            </a:extLst>
          </p:cNvPr>
          <p:cNvSpPr/>
          <p:nvPr/>
        </p:nvSpPr>
        <p:spPr>
          <a:xfrm>
            <a:off x="3902139" y="925833"/>
            <a:ext cx="1996007" cy="5559188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5B49B9-D3C3-D746-B1C9-79606264CFC0}"/>
              </a:ext>
            </a:extLst>
          </p:cNvPr>
          <p:cNvSpPr/>
          <p:nvPr/>
        </p:nvSpPr>
        <p:spPr>
          <a:xfrm>
            <a:off x="6157439" y="925833"/>
            <a:ext cx="1996007" cy="5559188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5F26DB-3306-A448-B550-FCED7E738733}"/>
              </a:ext>
            </a:extLst>
          </p:cNvPr>
          <p:cNvSpPr/>
          <p:nvPr/>
        </p:nvSpPr>
        <p:spPr>
          <a:xfrm>
            <a:off x="8410577" y="921823"/>
            <a:ext cx="1996007" cy="5559188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02A8C80-D9A5-E54F-B450-81C1C05D5B3A}"/>
              </a:ext>
            </a:extLst>
          </p:cNvPr>
          <p:cNvSpPr txBox="1"/>
          <p:nvPr/>
        </p:nvSpPr>
        <p:spPr>
          <a:xfrm>
            <a:off x="6420629" y="1055169"/>
            <a:ext cx="1505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</a:rPr>
              <a:t>Physique des</a:t>
            </a:r>
          </a:p>
          <a:p>
            <a:r>
              <a:rPr lang="fr-FR" sz="1600" b="1" dirty="0">
                <a:solidFill>
                  <a:schemeClr val="bg1"/>
                </a:solidFill>
              </a:rPr>
              <a:t>Neutrinos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79F1FD2-B0EA-F342-B6CC-A44FBE239849}"/>
              </a:ext>
            </a:extLst>
          </p:cNvPr>
          <p:cNvSpPr txBox="1"/>
          <p:nvPr/>
        </p:nvSpPr>
        <p:spPr>
          <a:xfrm>
            <a:off x="8747427" y="1043138"/>
            <a:ext cx="1324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</a:rPr>
              <a:t>Astronomie</a:t>
            </a:r>
          </a:p>
          <a:p>
            <a:r>
              <a:rPr lang="fr-FR" sz="1600" b="1" dirty="0">
                <a:solidFill>
                  <a:schemeClr val="bg1"/>
                </a:solidFill>
              </a:rPr>
              <a:t>gamma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26EF3BD-42CA-2E4A-A311-DE63155FA1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3443" y="925833"/>
            <a:ext cx="2008205" cy="553512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478C478-4CAE-404C-834B-2CFBA240CC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0307" y="954286"/>
            <a:ext cx="1959668" cy="550667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3CEEA0C-DAB5-3642-A54C-B317088F9E46}"/>
              </a:ext>
            </a:extLst>
          </p:cNvPr>
          <p:cNvSpPr txBox="1"/>
          <p:nvPr/>
        </p:nvSpPr>
        <p:spPr>
          <a:xfrm>
            <a:off x="1686981" y="1029425"/>
            <a:ext cx="1790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</a:rPr>
              <a:t>Hautes Énergies</a:t>
            </a:r>
          </a:p>
          <a:p>
            <a:r>
              <a:rPr lang="fr-FR" sz="1600" b="1" dirty="0">
                <a:solidFill>
                  <a:schemeClr val="bg1"/>
                </a:solidFill>
              </a:rPr>
              <a:t>  (électrofaible)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7C7AA8C-E4DC-204D-B7BA-CC341136E824}"/>
              </a:ext>
            </a:extLst>
          </p:cNvPr>
          <p:cNvSpPr txBox="1"/>
          <p:nvPr/>
        </p:nvSpPr>
        <p:spPr>
          <a:xfrm>
            <a:off x="4076788" y="1031103"/>
            <a:ext cx="1438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</a:rPr>
              <a:t>Ions Lourds</a:t>
            </a:r>
          </a:p>
          <a:p>
            <a:r>
              <a:rPr lang="fr-FR" sz="1600" b="1" dirty="0">
                <a:solidFill>
                  <a:schemeClr val="bg1"/>
                </a:solidFill>
              </a:rPr>
              <a:t>(hadronique)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4C1BCDEF-062A-E57F-095A-2289D1B694FB}"/>
              </a:ext>
            </a:extLst>
          </p:cNvPr>
          <p:cNvGrpSpPr/>
          <p:nvPr/>
        </p:nvGrpSpPr>
        <p:grpSpPr>
          <a:xfrm>
            <a:off x="6238194" y="5913185"/>
            <a:ext cx="1841557" cy="497034"/>
            <a:chOff x="6238194" y="5913185"/>
            <a:chExt cx="1841557" cy="497034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9DECC43-1735-DB40-9806-019295F5E9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881" t="-1" r="2149" b="4625"/>
            <a:stretch/>
          </p:blipFill>
          <p:spPr>
            <a:xfrm>
              <a:off x="6238194" y="5929079"/>
              <a:ext cx="660361" cy="48114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10971A3B-5371-2448-9741-62F08F0A0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40289" y="5918665"/>
              <a:ext cx="575175" cy="487073"/>
            </a:xfrm>
            <a:prstGeom prst="rect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</p:pic>
        <p:pic>
          <p:nvPicPr>
            <p:cNvPr id="26" name="Picture 2" descr="C:\Users\sekiya\AppData\Roaming\Sylpheed\mimetmp\0000000a.logo-hyperk-20120605.png">
              <a:extLst>
                <a:ext uri="{FF2B5EF4-FFF2-40B4-BE49-F238E27FC236}">
                  <a16:creationId xmlns:a16="http://schemas.microsoft.com/office/drawing/2014/main" id="{3D52CD8F-D960-1A4E-A8FC-818D2AB1D6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6974" y="5913185"/>
              <a:ext cx="532777" cy="480936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A7EC6FA5-5ABD-8E19-D91F-2B522282EACD}"/>
              </a:ext>
            </a:extLst>
          </p:cNvPr>
          <p:cNvGrpSpPr/>
          <p:nvPr/>
        </p:nvGrpSpPr>
        <p:grpSpPr>
          <a:xfrm>
            <a:off x="8496268" y="5899912"/>
            <a:ext cx="1824201" cy="502952"/>
            <a:chOff x="8496268" y="5899912"/>
            <a:chExt cx="1824201" cy="502952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AF96A982-9205-A140-8FF6-C294169219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6234" r="10794"/>
            <a:stretch/>
          </p:blipFill>
          <p:spPr>
            <a:xfrm>
              <a:off x="8496268" y="5918913"/>
              <a:ext cx="549441" cy="483951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A02C5A27-925D-774B-9D7F-9C325F672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086975" y="5913185"/>
              <a:ext cx="472179" cy="474539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51530B6E-10F7-5F43-8322-F4E303E3AB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r="35892"/>
            <a:stretch/>
          </p:blipFill>
          <p:spPr>
            <a:xfrm>
              <a:off x="9620472" y="5899912"/>
              <a:ext cx="699997" cy="495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</p:pic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E3C95B3D-3266-3211-F8BB-4E55AF8BD2D8}"/>
              </a:ext>
            </a:extLst>
          </p:cNvPr>
          <p:cNvGrpSpPr/>
          <p:nvPr/>
        </p:nvGrpSpPr>
        <p:grpSpPr>
          <a:xfrm>
            <a:off x="3994102" y="5913185"/>
            <a:ext cx="1738251" cy="497034"/>
            <a:chOff x="3994102" y="5913185"/>
            <a:chExt cx="1738251" cy="497034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7D340126-9CA7-0C4C-BD2C-78410FC48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994102" y="5918666"/>
              <a:ext cx="476711" cy="476711"/>
            </a:xfrm>
            <a:prstGeom prst="rect">
              <a:avLst/>
            </a:prstGeom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407ED809-8269-0D4E-9542-42B83C27A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525222" y="5922640"/>
              <a:ext cx="582068" cy="462533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2F5BDDA2-10D1-BA81-2019-0CBBAC741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150285" y="5913185"/>
              <a:ext cx="582068" cy="497034"/>
            </a:xfrm>
            <a:prstGeom prst="rect">
              <a:avLst/>
            </a:prstGeom>
          </p:spPr>
        </p:pic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41AA0A87-E9F5-CC52-EBF7-7A26E15DDD54}"/>
              </a:ext>
            </a:extLst>
          </p:cNvPr>
          <p:cNvGrpSpPr/>
          <p:nvPr/>
        </p:nvGrpSpPr>
        <p:grpSpPr>
          <a:xfrm>
            <a:off x="1641839" y="5897046"/>
            <a:ext cx="1739202" cy="535646"/>
            <a:chOff x="1641839" y="5897046"/>
            <a:chExt cx="1739202" cy="535646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A6F2AC67-2EF8-3B42-89A5-863209743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641839" y="5931290"/>
              <a:ext cx="459043" cy="459043"/>
            </a:xfrm>
            <a:prstGeom prst="rect">
              <a:avLst/>
            </a:prstGeom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</p:pic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72B3E5F0-D923-C94B-9105-714AE7632F8C}"/>
                </a:ext>
              </a:extLst>
            </p:cNvPr>
            <p:cNvGrpSpPr/>
            <p:nvPr/>
          </p:nvGrpSpPr>
          <p:grpSpPr>
            <a:xfrm>
              <a:off x="2842657" y="5918116"/>
              <a:ext cx="538384" cy="471580"/>
              <a:chOff x="1639099" y="4456206"/>
              <a:chExt cx="403788" cy="353685"/>
            </a:xfrm>
          </p:grpSpPr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804D1607-A5C1-A647-8E6C-89196C4D56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/>
              <a:srcRect r="64445"/>
              <a:stretch/>
            </p:blipFill>
            <p:spPr>
              <a:xfrm>
                <a:off x="1690252" y="4456206"/>
                <a:ext cx="352635" cy="35368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561E87E4-3E09-2544-A4EA-9B88CD1A70AC}"/>
                  </a:ext>
                </a:extLst>
              </p:cNvPr>
              <p:cNvSpPr txBox="1"/>
              <p:nvPr/>
            </p:nvSpPr>
            <p:spPr>
              <a:xfrm>
                <a:off x="1639099" y="4504127"/>
                <a:ext cx="401793" cy="2230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333" dirty="0"/>
                  <a:t>FCC</a:t>
                </a:r>
              </a:p>
            </p:txBody>
          </p:sp>
        </p:grp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97A7C1CD-26EB-E033-7790-66F87E336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160688" y="5897046"/>
              <a:ext cx="694374" cy="535646"/>
            </a:xfrm>
            <a:prstGeom prst="rect">
              <a:avLst/>
            </a:prstGeom>
          </p:spPr>
        </p:pic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B4958926-9F6E-3F81-0DFB-647FC98A1E98}"/>
              </a:ext>
            </a:extLst>
          </p:cNvPr>
          <p:cNvGrpSpPr/>
          <p:nvPr/>
        </p:nvGrpSpPr>
        <p:grpSpPr>
          <a:xfrm>
            <a:off x="2160687" y="6428788"/>
            <a:ext cx="9819928" cy="307777"/>
            <a:chOff x="2160687" y="6428788"/>
            <a:chExt cx="9819928" cy="307777"/>
          </a:xfrm>
        </p:grpSpPr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25BE3D98-4BA4-5201-CC7D-83722299DBFD}"/>
                </a:ext>
              </a:extLst>
            </p:cNvPr>
            <p:cNvGrpSpPr/>
            <p:nvPr/>
          </p:nvGrpSpPr>
          <p:grpSpPr>
            <a:xfrm>
              <a:off x="2160687" y="6539900"/>
              <a:ext cx="8159781" cy="181861"/>
              <a:chOff x="2160687" y="6539900"/>
              <a:chExt cx="8159781" cy="181861"/>
            </a:xfrm>
          </p:grpSpPr>
          <p:sp>
            <p:nvSpPr>
              <p:cNvPr id="39" name="Accolade fermante 38">
                <a:extLst>
                  <a:ext uri="{FF2B5EF4-FFF2-40B4-BE49-F238E27FC236}">
                    <a16:creationId xmlns:a16="http://schemas.microsoft.com/office/drawing/2014/main" id="{1A940107-B8F9-533A-CD98-5C69ED81FBE1}"/>
                  </a:ext>
                </a:extLst>
              </p:cNvPr>
              <p:cNvSpPr/>
              <p:nvPr/>
            </p:nvSpPr>
            <p:spPr>
              <a:xfrm rot="5400000">
                <a:off x="2689411" y="6024771"/>
                <a:ext cx="160245" cy="1217693"/>
              </a:xfrm>
              <a:prstGeom prst="rightBrac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0" name="Accolade fermante 39">
                <a:extLst>
                  <a:ext uri="{FF2B5EF4-FFF2-40B4-BE49-F238E27FC236}">
                    <a16:creationId xmlns:a16="http://schemas.microsoft.com/office/drawing/2014/main" id="{0D7EC18D-5B02-3742-1E7A-43A1C5C0A520}"/>
                  </a:ext>
                </a:extLst>
              </p:cNvPr>
              <p:cNvSpPr/>
              <p:nvPr/>
            </p:nvSpPr>
            <p:spPr>
              <a:xfrm rot="5400000">
                <a:off x="5361195" y="6328989"/>
                <a:ext cx="160245" cy="582068"/>
              </a:xfrm>
              <a:prstGeom prst="rightBrac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1" name="Accolade fermante 40">
                <a:extLst>
                  <a:ext uri="{FF2B5EF4-FFF2-40B4-BE49-F238E27FC236}">
                    <a16:creationId xmlns:a16="http://schemas.microsoft.com/office/drawing/2014/main" id="{FE2CFE21-8565-9CD1-D022-047231648232}"/>
                  </a:ext>
                </a:extLst>
              </p:cNvPr>
              <p:cNvSpPr/>
              <p:nvPr/>
            </p:nvSpPr>
            <p:spPr>
              <a:xfrm rot="5400000">
                <a:off x="7744220" y="6311144"/>
                <a:ext cx="160244" cy="617757"/>
              </a:xfrm>
              <a:prstGeom prst="rightBrac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2" name="Accolade fermante 41">
                <a:extLst>
                  <a:ext uri="{FF2B5EF4-FFF2-40B4-BE49-F238E27FC236}">
                    <a16:creationId xmlns:a16="http://schemas.microsoft.com/office/drawing/2014/main" id="{A309F8A7-BC5B-8B68-153A-04E5FA146E0D}"/>
                  </a:ext>
                </a:extLst>
              </p:cNvPr>
              <p:cNvSpPr/>
              <p:nvPr/>
            </p:nvSpPr>
            <p:spPr>
              <a:xfrm rot="5400000">
                <a:off x="9885549" y="6286841"/>
                <a:ext cx="169842" cy="699997"/>
              </a:xfrm>
              <a:prstGeom prst="rightBrac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7FC175E2-B242-708E-A586-E6C70BE690EC}"/>
                </a:ext>
              </a:extLst>
            </p:cNvPr>
            <p:cNvSpPr txBox="1"/>
            <p:nvPr/>
          </p:nvSpPr>
          <p:spPr>
            <a:xfrm>
              <a:off x="10713922" y="6428788"/>
              <a:ext cx="12666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Données futures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80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a.jpg"/>
          <p:cNvPicPr>
            <a:picLocks noChangeAspect="1"/>
          </p:cNvPicPr>
          <p:nvPr/>
        </p:nvPicPr>
        <p:blipFill>
          <a:blip r:embed="rId3">
            <a:grayscl/>
            <a:alphaModFix amt="1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6000"/>
                    </a14:imgEffect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9" cy="6870700"/>
          </a:xfrm>
          <a:prstGeom prst="rect">
            <a:avLst/>
          </a:prstGeom>
        </p:spPr>
      </p:pic>
      <p:grpSp>
        <p:nvGrpSpPr>
          <p:cNvPr id="14" name="Group 39"/>
          <p:cNvGrpSpPr>
            <a:grpSpLocks/>
          </p:cNvGrpSpPr>
          <p:nvPr/>
        </p:nvGrpSpPr>
        <p:grpSpPr bwMode="auto">
          <a:xfrm>
            <a:off x="1775552" y="2228790"/>
            <a:ext cx="9533157" cy="4455368"/>
            <a:chOff x="256" y="1440"/>
            <a:chExt cx="5805" cy="2618"/>
          </a:xfrm>
        </p:grpSpPr>
        <p:pic>
          <p:nvPicPr>
            <p:cNvPr id="15" name="Picture 11" descr="BlankMap-World-Continents-Coloured 1420x65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440"/>
              <a:ext cx="5677" cy="261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28"/>
            <p:cNvGrpSpPr>
              <a:grpSpLocks/>
            </p:cNvGrpSpPr>
            <p:nvPr/>
          </p:nvGrpSpPr>
          <p:grpSpPr bwMode="auto">
            <a:xfrm>
              <a:off x="256" y="2160"/>
              <a:ext cx="773" cy="626"/>
              <a:chOff x="256" y="2160"/>
              <a:chExt cx="773" cy="626"/>
            </a:xfrm>
          </p:grpSpPr>
          <p:sp>
            <p:nvSpPr>
              <p:cNvPr id="33" name="Oval 14"/>
              <p:cNvSpPr>
                <a:spLocks noChangeAspect="1" noChangeArrowheads="1"/>
              </p:cNvSpPr>
              <p:nvPr/>
            </p:nvSpPr>
            <p:spPr bwMode="auto">
              <a:xfrm>
                <a:off x="720" y="2160"/>
                <a:ext cx="57" cy="57"/>
              </a:xfrm>
              <a:prstGeom prst="ellipse">
                <a:avLst/>
              </a:prstGeom>
              <a:solidFill>
                <a:srgbClr val="00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2400"/>
              </a:p>
            </p:txBody>
          </p:sp>
          <p:sp>
            <p:nvSpPr>
              <p:cNvPr id="34" name="AutoShape 21"/>
              <p:cNvSpPr>
                <a:spLocks noChangeArrowheads="1"/>
              </p:cNvSpPr>
              <p:nvPr/>
            </p:nvSpPr>
            <p:spPr bwMode="auto">
              <a:xfrm flipH="1" flipV="1">
                <a:off x="256" y="2318"/>
                <a:ext cx="773" cy="468"/>
              </a:xfrm>
              <a:prstGeom prst="wedgeRoundRectCallout">
                <a:avLst>
                  <a:gd name="adj1" fmla="val -16338"/>
                  <a:gd name="adj2" fmla="val 74420"/>
                  <a:gd name="adj3" fmla="val 16667"/>
                </a:avLst>
              </a:prstGeom>
              <a:solidFill>
                <a:schemeClr val="bg1">
                  <a:alpha val="70000"/>
                </a:schemeClr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10800000" lIns="54000" rIns="54000" anchor="ctr"/>
              <a:lstStyle/>
              <a:p>
                <a:pPr algn="ctr"/>
                <a:r>
                  <a:rPr lang="en-GB" sz="1200" b="1" dirty="0">
                    <a:solidFill>
                      <a:srgbClr val="3366FF"/>
                    </a:solidFill>
                  </a:rPr>
                  <a:t>Babar - SLAC</a:t>
                </a:r>
              </a:p>
              <a:p>
                <a:pPr algn="ctr"/>
                <a:r>
                  <a:rPr lang="en-GB" sz="1200" b="1" dirty="0">
                    <a:solidFill>
                      <a:srgbClr val="3366FF"/>
                    </a:solidFill>
                  </a:rPr>
                  <a:t>Stanford</a:t>
                </a:r>
              </a:p>
              <a:p>
                <a:pPr algn="ctr"/>
                <a:r>
                  <a:rPr lang="en-GB" sz="1200" b="1" dirty="0">
                    <a:solidFill>
                      <a:srgbClr val="3366FF"/>
                    </a:solidFill>
                  </a:rPr>
                  <a:t>USA</a:t>
                </a:r>
              </a:p>
            </p:txBody>
          </p:sp>
        </p:grpSp>
        <p:sp>
          <p:nvSpPr>
            <p:cNvPr id="20" name="AutoShape 23"/>
            <p:cNvSpPr>
              <a:spLocks noChangeArrowheads="1"/>
            </p:cNvSpPr>
            <p:nvPr/>
          </p:nvSpPr>
          <p:spPr bwMode="auto">
            <a:xfrm flipV="1">
              <a:off x="1215" y="2346"/>
              <a:ext cx="921" cy="575"/>
            </a:xfrm>
            <a:prstGeom prst="wedgeRoundRectCallout">
              <a:avLst>
                <a:gd name="adj1" fmla="val -25540"/>
                <a:gd name="adj2" fmla="val 72892"/>
                <a:gd name="adj3" fmla="val 16667"/>
              </a:avLst>
            </a:prstGeom>
            <a:solidFill>
              <a:schemeClr val="bg1">
                <a:alpha val="7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lIns="36000" tIns="36000" rIns="36000" bIns="36000" anchor="ctr"/>
            <a:lstStyle/>
            <a:p>
              <a:pPr algn="ctr"/>
              <a:r>
                <a:rPr lang="fr-FR" sz="1200" b="1" dirty="0">
                  <a:solidFill>
                    <a:srgbClr val="3366FF"/>
                  </a:solidFill>
                </a:rPr>
                <a:t>PHENIX – RHIC</a:t>
              </a:r>
            </a:p>
            <a:p>
              <a:pPr algn="ctr"/>
              <a:r>
                <a:rPr lang="fr-FR" sz="1200" b="1" dirty="0">
                  <a:solidFill>
                    <a:srgbClr val="3366FF"/>
                  </a:solidFill>
                </a:rPr>
                <a:t>EPIC - EIC</a:t>
              </a:r>
            </a:p>
            <a:p>
              <a:pPr algn="ctr"/>
              <a:r>
                <a:rPr lang="fr-FR" sz="1200" b="1" dirty="0">
                  <a:solidFill>
                    <a:srgbClr val="3366FF"/>
                  </a:solidFill>
                </a:rPr>
                <a:t>Brookhaven</a:t>
              </a:r>
            </a:p>
            <a:p>
              <a:pPr algn="ctr"/>
              <a:r>
                <a:rPr lang="fr-FR" sz="1200" b="1" dirty="0">
                  <a:solidFill>
                    <a:srgbClr val="3366FF"/>
                  </a:solidFill>
                </a:rPr>
                <a:t>USA</a:t>
              </a:r>
            </a:p>
          </p:txBody>
        </p:sp>
        <p:grpSp>
          <p:nvGrpSpPr>
            <p:cNvPr id="21" name="Group 33"/>
            <p:cNvGrpSpPr>
              <a:grpSpLocks/>
            </p:cNvGrpSpPr>
            <p:nvPr/>
          </p:nvGrpSpPr>
          <p:grpSpPr bwMode="auto">
            <a:xfrm>
              <a:off x="4752" y="2160"/>
              <a:ext cx="710" cy="424"/>
              <a:chOff x="4752" y="2160"/>
              <a:chExt cx="710" cy="424"/>
            </a:xfrm>
          </p:grpSpPr>
          <p:sp>
            <p:nvSpPr>
              <p:cNvPr id="31" name="Oval 18"/>
              <p:cNvSpPr>
                <a:spLocks noChangeAspect="1" noChangeArrowheads="1"/>
              </p:cNvSpPr>
              <p:nvPr/>
            </p:nvSpPr>
            <p:spPr bwMode="auto">
              <a:xfrm>
                <a:off x="4752" y="2160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2400"/>
              </a:p>
            </p:txBody>
          </p:sp>
          <p:sp>
            <p:nvSpPr>
              <p:cNvPr id="32" name="AutoShape 24"/>
              <p:cNvSpPr>
                <a:spLocks noChangeArrowheads="1"/>
              </p:cNvSpPr>
              <p:nvPr/>
            </p:nvSpPr>
            <p:spPr bwMode="auto">
              <a:xfrm flipV="1">
                <a:off x="4795" y="2243"/>
                <a:ext cx="667" cy="341"/>
              </a:xfrm>
              <a:prstGeom prst="wedgeRoundRectCallout">
                <a:avLst>
                  <a:gd name="adj1" fmla="val -45653"/>
                  <a:gd name="adj2" fmla="val 66278"/>
                  <a:gd name="adj3" fmla="val 16667"/>
                </a:avLst>
              </a:prstGeom>
              <a:solidFill>
                <a:schemeClr val="bg1">
                  <a:alpha val="70000"/>
                </a:schemeClr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10800000" lIns="36000" tIns="36000" rIns="36000" bIns="36000" anchor="ctr"/>
              <a:lstStyle/>
              <a:p>
                <a:pPr algn="ctr"/>
                <a:r>
                  <a:rPr lang="fr-FR" sz="1200" b="1" dirty="0"/>
                  <a:t>T2K, SK, HK</a:t>
                </a:r>
              </a:p>
              <a:p>
                <a:pPr algn="ctr"/>
                <a:r>
                  <a:rPr lang="fr-FR" sz="1200" b="1" dirty="0" err="1"/>
                  <a:t>Japan</a:t>
                </a:r>
                <a:endParaRPr lang="fr-FR" sz="1200" b="1" dirty="0"/>
              </a:p>
            </p:txBody>
          </p:sp>
        </p:grpSp>
        <p:grpSp>
          <p:nvGrpSpPr>
            <p:cNvPr id="22" name="Group 32"/>
            <p:cNvGrpSpPr>
              <a:grpSpLocks/>
            </p:cNvGrpSpPr>
            <p:nvPr/>
          </p:nvGrpSpPr>
          <p:grpSpPr bwMode="auto">
            <a:xfrm>
              <a:off x="2319" y="3264"/>
              <a:ext cx="618" cy="440"/>
              <a:chOff x="2319" y="3264"/>
              <a:chExt cx="618" cy="440"/>
            </a:xfrm>
          </p:grpSpPr>
          <p:sp>
            <p:nvSpPr>
              <p:cNvPr id="29" name="Oval 17"/>
              <p:cNvSpPr>
                <a:spLocks noChangeAspect="1" noChangeArrowheads="1"/>
              </p:cNvSpPr>
              <p:nvPr/>
            </p:nvSpPr>
            <p:spPr bwMode="auto">
              <a:xfrm>
                <a:off x="2880" y="3264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2400"/>
              </a:p>
            </p:txBody>
          </p:sp>
          <p:sp>
            <p:nvSpPr>
              <p:cNvPr id="30" name="AutoShape 25"/>
              <p:cNvSpPr>
                <a:spLocks noChangeArrowheads="1"/>
              </p:cNvSpPr>
              <p:nvPr/>
            </p:nvSpPr>
            <p:spPr bwMode="auto">
              <a:xfrm flipH="1" flipV="1">
                <a:off x="2319" y="3347"/>
                <a:ext cx="576" cy="357"/>
              </a:xfrm>
              <a:prstGeom prst="wedgeRoundRectCallout">
                <a:avLst>
                  <a:gd name="adj1" fmla="val -46532"/>
                  <a:gd name="adj2" fmla="val 66403"/>
                  <a:gd name="adj3" fmla="val 16667"/>
                </a:avLst>
              </a:prstGeom>
              <a:solidFill>
                <a:schemeClr val="bg1">
                  <a:alpha val="70000"/>
                </a:schemeClr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10800000" lIns="36000" tIns="36000" rIns="36000" bIns="36000" anchor="ctr"/>
              <a:lstStyle/>
              <a:p>
                <a:pPr algn="ctr"/>
                <a:r>
                  <a:rPr lang="fr-FR" sz="1200" b="1" dirty="0"/>
                  <a:t>H.E.S.S.</a:t>
                </a:r>
              </a:p>
              <a:p>
                <a:pPr algn="ctr"/>
                <a:r>
                  <a:rPr lang="fr-FR" sz="1200" b="1" dirty="0"/>
                  <a:t>Gamsberg</a:t>
                </a:r>
              </a:p>
              <a:p>
                <a:pPr algn="ctr"/>
                <a:r>
                  <a:rPr lang="fr-FR" sz="1200" b="1" dirty="0" err="1"/>
                  <a:t>Namibia</a:t>
                </a:r>
                <a:endParaRPr lang="fr-FR" sz="1200" b="1" dirty="0"/>
              </a:p>
            </p:txBody>
          </p:sp>
        </p:grpSp>
        <p:grpSp>
          <p:nvGrpSpPr>
            <p:cNvPr id="23" name="Group 31"/>
            <p:cNvGrpSpPr>
              <a:grpSpLocks/>
            </p:cNvGrpSpPr>
            <p:nvPr/>
          </p:nvGrpSpPr>
          <p:grpSpPr bwMode="auto">
            <a:xfrm>
              <a:off x="2741" y="1983"/>
              <a:ext cx="944" cy="482"/>
              <a:chOff x="2741" y="1983"/>
              <a:chExt cx="944" cy="482"/>
            </a:xfrm>
          </p:grpSpPr>
          <p:sp>
            <p:nvSpPr>
              <p:cNvPr id="27" name="Oval 16"/>
              <p:cNvSpPr>
                <a:spLocks noChangeAspect="1" noChangeArrowheads="1"/>
              </p:cNvSpPr>
              <p:nvPr/>
            </p:nvSpPr>
            <p:spPr bwMode="auto">
              <a:xfrm>
                <a:off x="2741" y="1983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2400"/>
              </a:p>
            </p:txBody>
          </p:sp>
          <p:sp>
            <p:nvSpPr>
              <p:cNvPr id="28" name="AutoShape 26"/>
              <p:cNvSpPr>
                <a:spLocks noChangeArrowheads="1"/>
              </p:cNvSpPr>
              <p:nvPr/>
            </p:nvSpPr>
            <p:spPr bwMode="auto">
              <a:xfrm flipV="1">
                <a:off x="2776" y="2097"/>
                <a:ext cx="909" cy="368"/>
              </a:xfrm>
              <a:prstGeom prst="wedgeRoundRectCallout">
                <a:avLst>
                  <a:gd name="adj1" fmla="val -47176"/>
                  <a:gd name="adj2" fmla="val 66278"/>
                  <a:gd name="adj3" fmla="val 16667"/>
                </a:avLst>
              </a:prstGeom>
              <a:solidFill>
                <a:schemeClr val="bg1">
                  <a:alpha val="70000"/>
                </a:schemeClr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10800000" lIns="36000" tIns="36000" rIns="36000" bIns="36000" anchor="ctr"/>
              <a:lstStyle/>
              <a:p>
                <a:pPr algn="ctr"/>
                <a:r>
                  <a:rPr lang="fr-FR" sz="1200" b="1" dirty="0"/>
                  <a:t>LHC-CERN: </a:t>
                </a:r>
              </a:p>
              <a:p>
                <a:pPr algn="ctr"/>
                <a:r>
                  <a:rPr lang="fr-FR" sz="1200" b="1" dirty="0"/>
                  <a:t>CMS, </a:t>
                </a:r>
                <a:r>
                  <a:rPr lang="fr-FR" sz="1200" b="1" dirty="0" err="1"/>
                  <a:t>LHCb</a:t>
                </a:r>
                <a:endParaRPr lang="fr-FR" sz="1200" b="1" dirty="0"/>
              </a:p>
              <a:p>
                <a:pPr algn="ctr"/>
                <a:r>
                  <a:rPr lang="fr-FR" sz="1000" b="1" dirty="0"/>
                  <a:t>Genève, Suisse</a:t>
                </a:r>
              </a:p>
            </p:txBody>
          </p:sp>
        </p:grpSp>
        <p:grpSp>
          <p:nvGrpSpPr>
            <p:cNvPr id="24" name="Group 30"/>
            <p:cNvGrpSpPr>
              <a:grpSpLocks/>
            </p:cNvGrpSpPr>
            <p:nvPr/>
          </p:nvGrpSpPr>
          <p:grpSpPr bwMode="auto">
            <a:xfrm>
              <a:off x="2769" y="1495"/>
              <a:ext cx="705" cy="444"/>
              <a:chOff x="2769" y="1495"/>
              <a:chExt cx="705" cy="444"/>
            </a:xfrm>
          </p:grpSpPr>
          <p:sp>
            <p:nvSpPr>
              <p:cNvPr id="25" name="Oval 13"/>
              <p:cNvSpPr>
                <a:spLocks noChangeAspect="1" noChangeArrowheads="1"/>
              </p:cNvSpPr>
              <p:nvPr/>
            </p:nvSpPr>
            <p:spPr bwMode="auto">
              <a:xfrm>
                <a:off x="2769" y="1882"/>
                <a:ext cx="57" cy="57"/>
              </a:xfrm>
              <a:prstGeom prst="ellipse">
                <a:avLst/>
              </a:prstGeom>
              <a:solidFill>
                <a:srgbClr val="00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2400"/>
              </a:p>
            </p:txBody>
          </p:sp>
          <p:sp>
            <p:nvSpPr>
              <p:cNvPr id="26" name="AutoShape 27"/>
              <p:cNvSpPr>
                <a:spLocks noChangeArrowheads="1"/>
              </p:cNvSpPr>
              <p:nvPr/>
            </p:nvSpPr>
            <p:spPr bwMode="auto">
              <a:xfrm>
                <a:off x="2784" y="1495"/>
                <a:ext cx="690" cy="342"/>
              </a:xfrm>
              <a:prstGeom prst="wedgeRoundRectCallout">
                <a:avLst>
                  <a:gd name="adj1" fmla="val -46532"/>
                  <a:gd name="adj2" fmla="val 66403"/>
                  <a:gd name="adj3" fmla="val 16667"/>
                </a:avLst>
              </a:prstGeom>
              <a:solidFill>
                <a:schemeClr val="bg1">
                  <a:alpha val="70000"/>
                </a:schemeClr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anchor="ctr"/>
              <a:lstStyle/>
              <a:p>
                <a:pPr algn="ctr"/>
                <a:r>
                  <a:rPr lang="fr-FR" sz="1200" b="1" dirty="0">
                    <a:solidFill>
                      <a:srgbClr val="3366FF"/>
                    </a:solidFill>
                  </a:rPr>
                  <a:t>H1 - DESY</a:t>
                </a:r>
              </a:p>
              <a:p>
                <a:pPr algn="ctr"/>
                <a:r>
                  <a:rPr lang="fr-FR" sz="1200" b="1" dirty="0">
                    <a:solidFill>
                      <a:srgbClr val="3366FF"/>
                    </a:solidFill>
                  </a:rPr>
                  <a:t>Hambourg</a:t>
                </a:r>
              </a:p>
              <a:p>
                <a:pPr algn="ctr"/>
                <a:r>
                  <a:rPr lang="fr-FR" sz="1200" b="1" dirty="0">
                    <a:solidFill>
                      <a:srgbClr val="3366FF"/>
                    </a:solidFill>
                  </a:rPr>
                  <a:t>Allemagne</a:t>
                </a:r>
              </a:p>
            </p:txBody>
          </p:sp>
        </p:grpSp>
      </p:grpSp>
      <p:pic>
        <p:nvPicPr>
          <p:cNvPr id="36" name="Picture 34" descr="GLASTsat08Web_rec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627" y="814664"/>
            <a:ext cx="2911876" cy="8925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AutoShape 37"/>
          <p:cNvSpPr>
            <a:spLocks noChangeArrowheads="1"/>
          </p:cNvSpPr>
          <p:nvPr/>
        </p:nvSpPr>
        <p:spPr bwMode="auto">
          <a:xfrm>
            <a:off x="911280" y="620610"/>
            <a:ext cx="1433432" cy="559724"/>
          </a:xfrm>
          <a:prstGeom prst="wedgeRoundRectCallout">
            <a:avLst>
              <a:gd name="adj1" fmla="val 50307"/>
              <a:gd name="adj2" fmla="val 78213"/>
              <a:gd name="adj3" fmla="val 16667"/>
            </a:avLst>
          </a:prstGeom>
          <a:solidFill>
            <a:schemeClr val="bg1">
              <a:alpha val="70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/>
          <a:p>
            <a:pPr algn="ctr"/>
            <a:r>
              <a:rPr lang="fr-FR" sz="1200" b="1" dirty="0"/>
              <a:t>LAT - Fermi (</a:t>
            </a:r>
            <a:r>
              <a:rPr lang="fr-FR" sz="1200" b="1" dirty="0" err="1"/>
              <a:t>Glast</a:t>
            </a:r>
            <a:r>
              <a:rPr lang="fr-FR" sz="1200" b="1" dirty="0"/>
              <a:t> - NASA)</a:t>
            </a:r>
          </a:p>
          <a:p>
            <a:pPr algn="ctr"/>
            <a:r>
              <a:rPr lang="fr-FR" sz="1200" b="1" dirty="0"/>
              <a:t>Altitude 565 km</a:t>
            </a:r>
          </a:p>
        </p:txBody>
      </p:sp>
      <p:sp>
        <p:nvSpPr>
          <p:cNvPr id="38" name="Espace réservé du numéro de diapositive 26"/>
          <p:cNvSpPr>
            <a:spLocks noGrp="1"/>
          </p:cNvSpPr>
          <p:nvPr>
            <p:ph type="sldNum" sz="quarter" idx="12"/>
          </p:nvPr>
        </p:nvSpPr>
        <p:spPr>
          <a:xfrm>
            <a:off x="10006140" y="6268284"/>
            <a:ext cx="533400" cy="168275"/>
          </a:xfrm>
        </p:spPr>
        <p:txBody>
          <a:bodyPr/>
          <a:lstStyle/>
          <a:p>
            <a:pPr>
              <a:defRPr/>
            </a:pPr>
            <a:fld id="{A504E4DF-F28E-4F2B-9325-1B33C3ABA567}" type="slidenum">
              <a:rPr lang="fr-FR" smtClean="0"/>
              <a:pPr>
                <a:defRPr/>
              </a:pPr>
              <a:t>6</a:t>
            </a:fld>
            <a:endParaRPr lang="fr-FR" dirty="0"/>
          </a:p>
        </p:txBody>
      </p:sp>
      <p:sp>
        <p:nvSpPr>
          <p:cNvPr id="39" name="AutoShape 21"/>
          <p:cNvSpPr>
            <a:spLocks noChangeArrowheads="1"/>
          </p:cNvSpPr>
          <p:nvPr/>
        </p:nvSpPr>
        <p:spPr bwMode="auto">
          <a:xfrm flipH="1" flipV="1">
            <a:off x="7390684" y="4012580"/>
            <a:ext cx="1368152" cy="620579"/>
          </a:xfrm>
          <a:prstGeom prst="wedgeRoundRectCallout">
            <a:avLst>
              <a:gd name="adj1" fmla="val -47352"/>
              <a:gd name="adj2" fmla="val 60069"/>
              <a:gd name="adj3" fmla="val 16667"/>
            </a:avLst>
          </a:prstGeom>
          <a:solidFill>
            <a:schemeClr val="bg1">
              <a:alpha val="70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lIns="54000" rIns="54000" anchor="ctr"/>
          <a:lstStyle/>
          <a:p>
            <a:pPr algn="ctr"/>
            <a:r>
              <a:rPr lang="fr-FR" sz="1200" b="1" dirty="0" err="1"/>
              <a:t>Juno</a:t>
            </a:r>
            <a:endParaRPr lang="fr-FR" sz="1200" b="1" dirty="0"/>
          </a:p>
          <a:p>
            <a:pPr algn="ctr"/>
            <a:r>
              <a:rPr lang="fr-FR" sz="1200" b="1" dirty="0" err="1"/>
              <a:t>Kaiping</a:t>
            </a:r>
            <a:r>
              <a:rPr lang="fr-FR" sz="1200" b="1" dirty="0"/>
              <a:t>, </a:t>
            </a:r>
            <a:r>
              <a:rPr lang="fr-FR" sz="1000" b="1" dirty="0"/>
              <a:t>Jiangmen, China</a:t>
            </a:r>
          </a:p>
        </p:txBody>
      </p:sp>
      <p:sp>
        <p:nvSpPr>
          <p:cNvPr id="40" name="Oval 18"/>
          <p:cNvSpPr>
            <a:spLocks noChangeAspect="1" noChangeArrowheads="1"/>
          </p:cNvSpPr>
          <p:nvPr/>
        </p:nvSpPr>
        <p:spPr bwMode="auto">
          <a:xfrm>
            <a:off x="8694822" y="3850851"/>
            <a:ext cx="93607" cy="97004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2400"/>
          </a:p>
        </p:txBody>
      </p:sp>
      <p:sp>
        <p:nvSpPr>
          <p:cNvPr id="41" name="AutoShape 25"/>
          <p:cNvSpPr>
            <a:spLocks noChangeArrowheads="1"/>
          </p:cNvSpPr>
          <p:nvPr/>
        </p:nvSpPr>
        <p:spPr bwMode="auto">
          <a:xfrm flipH="1" flipV="1">
            <a:off x="2201916" y="5485298"/>
            <a:ext cx="1440157" cy="792088"/>
          </a:xfrm>
          <a:prstGeom prst="wedgeRoundRectCallout">
            <a:avLst>
              <a:gd name="adj1" fmla="val -57996"/>
              <a:gd name="adj2" fmla="val 68007"/>
              <a:gd name="adj3" fmla="val 16667"/>
            </a:avLst>
          </a:prstGeom>
          <a:solidFill>
            <a:schemeClr val="bg1">
              <a:alpha val="70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lIns="36000" tIns="36000" rIns="36000" bIns="36000" anchor="ctr"/>
          <a:lstStyle/>
          <a:p>
            <a:pPr algn="ctr"/>
            <a:r>
              <a:rPr lang="fr-FR" sz="1200" b="1" dirty="0"/>
              <a:t>C.T.A.</a:t>
            </a:r>
          </a:p>
          <a:p>
            <a:pPr algn="ctr"/>
            <a:r>
              <a:rPr lang="fr-FR" sz="1200" b="1" dirty="0"/>
              <a:t>South Site</a:t>
            </a:r>
          </a:p>
          <a:p>
            <a:pPr algn="ctr"/>
            <a:r>
              <a:rPr lang="fr-FR" sz="1200" b="1" dirty="0" err="1"/>
              <a:t>Paranal</a:t>
            </a:r>
            <a:r>
              <a:rPr lang="fr-FR" sz="1200" b="1" dirty="0"/>
              <a:t>, Chili</a:t>
            </a:r>
          </a:p>
        </p:txBody>
      </p:sp>
      <p:sp>
        <p:nvSpPr>
          <p:cNvPr id="42" name="AutoShape 24"/>
          <p:cNvSpPr>
            <a:spLocks noChangeArrowheads="1"/>
          </p:cNvSpPr>
          <p:nvPr/>
        </p:nvSpPr>
        <p:spPr bwMode="auto">
          <a:xfrm flipV="1">
            <a:off x="4977629" y="4179188"/>
            <a:ext cx="1464252" cy="568271"/>
          </a:xfrm>
          <a:prstGeom prst="wedgeRoundRectCallout">
            <a:avLst>
              <a:gd name="adj1" fmla="val -30663"/>
              <a:gd name="adj2" fmla="val 106715"/>
              <a:gd name="adj3" fmla="val 16667"/>
            </a:avLst>
          </a:prstGeom>
          <a:solidFill>
            <a:schemeClr val="bg1">
              <a:alpha val="70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lIns="36000" tIns="36000" rIns="36000" bIns="36000" anchor="ctr"/>
          <a:lstStyle/>
          <a:p>
            <a:pPr algn="ctr"/>
            <a:r>
              <a:rPr lang="en-GB" sz="1200" b="1" dirty="0"/>
              <a:t>C.T.A.</a:t>
            </a:r>
          </a:p>
          <a:p>
            <a:pPr algn="ctr"/>
            <a:r>
              <a:rPr lang="en-GB" sz="1200" b="1" dirty="0"/>
              <a:t>North Site </a:t>
            </a:r>
          </a:p>
          <a:p>
            <a:pPr algn="ctr"/>
            <a:r>
              <a:rPr lang="en-GB" sz="1000" b="1" dirty="0"/>
              <a:t>La Palma, Canary</a:t>
            </a:r>
          </a:p>
        </p:txBody>
      </p:sp>
      <p:sp>
        <p:nvSpPr>
          <p:cNvPr id="43" name="Oval 17"/>
          <p:cNvSpPr>
            <a:spLocks noChangeAspect="1" noChangeArrowheads="1"/>
          </p:cNvSpPr>
          <p:nvPr/>
        </p:nvSpPr>
        <p:spPr bwMode="auto">
          <a:xfrm>
            <a:off x="3734734" y="5309938"/>
            <a:ext cx="93607" cy="97004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2400"/>
          </a:p>
        </p:txBody>
      </p:sp>
      <p:sp>
        <p:nvSpPr>
          <p:cNvPr id="44" name="Oval 17"/>
          <p:cNvSpPr>
            <a:spLocks noChangeAspect="1" noChangeArrowheads="1"/>
          </p:cNvSpPr>
          <p:nvPr/>
        </p:nvSpPr>
        <p:spPr bwMode="auto">
          <a:xfrm>
            <a:off x="5202765" y="3732350"/>
            <a:ext cx="93607" cy="97004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2400"/>
          </a:p>
        </p:txBody>
      </p:sp>
      <p:sp>
        <p:nvSpPr>
          <p:cNvPr id="45" name="Oval 14"/>
          <p:cNvSpPr>
            <a:spLocks noChangeAspect="1" noChangeArrowheads="1"/>
          </p:cNvSpPr>
          <p:nvPr/>
        </p:nvSpPr>
        <p:spPr bwMode="auto">
          <a:xfrm>
            <a:off x="3648742" y="3454102"/>
            <a:ext cx="93607" cy="97004"/>
          </a:xfrm>
          <a:prstGeom prst="ellipse">
            <a:avLst/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2400"/>
          </a:p>
        </p:txBody>
      </p:sp>
      <p:sp>
        <p:nvSpPr>
          <p:cNvPr id="46" name="ZoneTexte 45"/>
          <p:cNvSpPr txBox="1"/>
          <p:nvPr/>
        </p:nvSpPr>
        <p:spPr>
          <a:xfrm>
            <a:off x="3647660" y="0"/>
            <a:ext cx="5513048" cy="58477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3200" dirty="0"/>
              <a:t>Engagements internationaux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248160" y="692620"/>
            <a:ext cx="4512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LLR </a:t>
            </a:r>
            <a:r>
              <a:rPr lang="en-GB" sz="1600" dirty="0">
                <a:sym typeface="Wingdings" pitchFamily="2" charset="2"/>
              </a:rPr>
              <a:t> </a:t>
            </a:r>
          </a:p>
          <a:p>
            <a:r>
              <a:rPr lang="fr-FR" sz="1600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d</a:t>
            </a:r>
            <a:r>
              <a:rPr lang="fr-FR" sz="1600" dirty="0">
                <a:solidFill>
                  <a:srgbClr val="000000"/>
                </a:solidFill>
                <a:latin typeface="Helvetica" pitchFamily="2" charset="0"/>
              </a:rPr>
              <a:t>es engagements internationaux structurés autour de très grands instruments scientifiques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C2B539-EA8B-6343-A7AB-656E113A326B}"/>
              </a:ext>
            </a:extLst>
          </p:cNvPr>
          <p:cNvSpPr/>
          <p:nvPr/>
        </p:nvSpPr>
        <p:spPr>
          <a:xfrm>
            <a:off x="1871563" y="3764961"/>
            <a:ext cx="1056117" cy="67207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1434224-A26E-0F4B-BCBF-A70CCC535102}"/>
              </a:ext>
            </a:extLst>
          </p:cNvPr>
          <p:cNvSpPr/>
          <p:nvPr/>
        </p:nvSpPr>
        <p:spPr>
          <a:xfrm>
            <a:off x="6014652" y="2319924"/>
            <a:ext cx="960107" cy="57606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51" name="Oval 14">
            <a:extLst>
              <a:ext uri="{FF2B5EF4-FFF2-40B4-BE49-F238E27FC236}">
                <a16:creationId xmlns:a16="http://schemas.microsoft.com/office/drawing/2014/main" id="{6525AF3A-4942-6140-8A63-FDE071BDF1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73575" y="3318635"/>
            <a:ext cx="93607" cy="97004"/>
          </a:xfrm>
          <a:prstGeom prst="ellipse">
            <a:avLst/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240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772E4D3-C70B-2449-9E5C-485A9EFBCC4F}"/>
              </a:ext>
            </a:extLst>
          </p:cNvPr>
          <p:cNvSpPr txBox="1"/>
          <p:nvPr/>
        </p:nvSpPr>
        <p:spPr>
          <a:xfrm>
            <a:off x="2639649" y="3092887"/>
            <a:ext cx="893193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67" b="1" dirty="0">
                <a:solidFill>
                  <a:srgbClr val="3366FF"/>
                </a:solidFill>
              </a:rPr>
              <a:t>FERMILAB</a:t>
            </a:r>
            <a:endParaRPr lang="fr-FR" sz="1067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F072C11-F7A0-B443-B63B-3E141E9B0CBF}"/>
              </a:ext>
            </a:extLst>
          </p:cNvPr>
          <p:cNvSpPr/>
          <p:nvPr/>
        </p:nvSpPr>
        <p:spPr>
          <a:xfrm>
            <a:off x="7536192" y="4052993"/>
            <a:ext cx="1152128" cy="57606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D3CB5D-4013-BA45-B354-D8EDE79CEACD}"/>
              </a:ext>
            </a:extLst>
          </p:cNvPr>
          <p:cNvSpPr/>
          <p:nvPr/>
        </p:nvSpPr>
        <p:spPr>
          <a:xfrm>
            <a:off x="3515803" y="3829354"/>
            <a:ext cx="1245747" cy="223639"/>
          </a:xfrm>
          <a:prstGeom prst="rect">
            <a:avLst/>
          </a:prstGeom>
          <a:solidFill>
            <a:schemeClr val="bg1">
              <a:alpha val="5035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1529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32267D4-1DD6-A040-BF65-B008DDB6F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89" y="260560"/>
            <a:ext cx="2254543" cy="59774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1590BC-974E-9344-A0D5-1A8ECEC6DAAE}"/>
              </a:ext>
            </a:extLst>
          </p:cNvPr>
          <p:cNvSpPr/>
          <p:nvPr/>
        </p:nvSpPr>
        <p:spPr>
          <a:xfrm>
            <a:off x="252070" y="248530"/>
            <a:ext cx="2243430" cy="5988860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9610873-6DB1-4A4E-9742-C17F7C913517}"/>
              </a:ext>
            </a:extLst>
          </p:cNvPr>
          <p:cNvSpPr txBox="1"/>
          <p:nvPr/>
        </p:nvSpPr>
        <p:spPr>
          <a:xfrm>
            <a:off x="356729" y="364153"/>
            <a:ext cx="1778722" cy="584775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</a:rPr>
              <a:t>Physique des hautes énergies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659AFE9-05A8-AA7D-CDEF-A74948D61094}"/>
              </a:ext>
            </a:extLst>
          </p:cNvPr>
          <p:cNvGrpSpPr/>
          <p:nvPr/>
        </p:nvGrpSpPr>
        <p:grpSpPr>
          <a:xfrm>
            <a:off x="2711530" y="4149100"/>
            <a:ext cx="9287352" cy="2088290"/>
            <a:chOff x="2711530" y="4149100"/>
            <a:chExt cx="9287352" cy="2088290"/>
          </a:xfrm>
        </p:grpSpPr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BA8660A0-4877-3E4F-93C8-57B2D6AA18D3}"/>
                </a:ext>
              </a:extLst>
            </p:cNvPr>
            <p:cNvSpPr txBox="1"/>
            <p:nvPr/>
          </p:nvSpPr>
          <p:spPr>
            <a:xfrm>
              <a:off x="2814638" y="4173145"/>
              <a:ext cx="48953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Helvetica" pitchFamily="2" charset="0"/>
                </a:rPr>
                <a:t>R&amp;D </a:t>
              </a:r>
              <a:r>
                <a:rPr lang="fr-FR" b="1" dirty="0" err="1">
                  <a:latin typeface="Helvetica" pitchFamily="2" charset="0"/>
                </a:rPr>
                <a:t>SiW</a:t>
              </a:r>
              <a:r>
                <a:rPr lang="fr-FR" b="1" dirty="0">
                  <a:latin typeface="Helvetica" pitchFamily="2" charset="0"/>
                </a:rPr>
                <a:t>-ECAL pour un futur collisionneur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10144A6A-369B-3B44-ADD5-82E8AD5E8152}"/>
                </a:ext>
              </a:extLst>
            </p:cNvPr>
            <p:cNvSpPr txBox="1"/>
            <p:nvPr/>
          </p:nvSpPr>
          <p:spPr>
            <a:xfrm>
              <a:off x="2999570" y="5013220"/>
              <a:ext cx="89292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>
                  <a:latin typeface="Helvetica Light" panose="020B0403020202020204" pitchFamily="34" charset="0"/>
                </a:rPr>
                <a:t>Laboratoire co-fondateur du projet « CALICE » (R&amp;D pour un calorimètre-imageur)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>
                  <a:latin typeface="Helvetica" pitchFamily="2" charset="0"/>
                </a:rPr>
                <a:t>Implication dans la R&amp;D Européenne / FCC (CERN/ECFA) au sein du DRD6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66822DAD-2173-2D43-8674-C7DEDAE24380}"/>
                </a:ext>
              </a:extLst>
            </p:cNvPr>
            <p:cNvSpPr txBox="1"/>
            <p:nvPr/>
          </p:nvSpPr>
          <p:spPr>
            <a:xfrm>
              <a:off x="8688360" y="4149100"/>
              <a:ext cx="33105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rgbClr val="FF0000"/>
                  </a:solidFill>
                  <a:latin typeface="Helvetica" pitchFamily="2" charset="0"/>
                </a:rPr>
                <a:t>Enjeux </a:t>
              </a:r>
              <a:r>
                <a:rPr lang="fr-FR" sz="1400" b="1" dirty="0">
                  <a:solidFill>
                    <a:srgbClr val="FF0000"/>
                  </a:solidFill>
                  <a:latin typeface="Helvetica" pitchFamily="2" charset="0"/>
                </a:rPr>
                <a:t>ma</a:t>
              </a:r>
              <a:r>
                <a:rPr lang="fr-FR" sz="1400" dirty="0">
                  <a:solidFill>
                    <a:srgbClr val="FF0000"/>
                  </a:solidFill>
                  <a:latin typeface="Helvetica" pitchFamily="2" charset="0"/>
                </a:rPr>
                <a:t>jeurs &amp; engagements </a:t>
              </a:r>
              <a:r>
                <a:rPr lang="fr-FR" sz="1400" b="1" dirty="0">
                  <a:solidFill>
                    <a:srgbClr val="FF0000"/>
                  </a:solidFill>
                  <a:latin typeface="Helvetica" pitchFamily="2" charset="0"/>
                </a:rPr>
                <a:t>li</a:t>
              </a:r>
              <a:r>
                <a:rPr lang="fr-FR" sz="1400" dirty="0">
                  <a:solidFill>
                    <a:srgbClr val="FF0000"/>
                  </a:solidFill>
                  <a:latin typeface="Helvetica" pitchFamily="2" charset="0"/>
                </a:rPr>
                <a:t>mités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2" name="ZoneTexte 41">
                  <a:extLst>
                    <a:ext uri="{FF2B5EF4-FFF2-40B4-BE49-F238E27FC236}">
                      <a16:creationId xmlns:a16="http://schemas.microsoft.com/office/drawing/2014/main" id="{712EC9A5-B966-2F46-8F06-187BE468962B}"/>
                    </a:ext>
                  </a:extLst>
                </p:cNvPr>
                <p:cNvSpPr txBox="1"/>
                <p:nvPr/>
              </p:nvSpPr>
              <p:spPr>
                <a:xfrm>
                  <a:off x="2999570" y="4581160"/>
                  <a:ext cx="778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>
                      <a:latin typeface="Helvetica" pitchFamily="2" charset="0"/>
                    </a:rPr>
                    <a:t>V. Boudry et al. : 2 </a:t>
                  </a:r>
                  <a14:m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a14:m>
                  <a:r>
                    <a:rPr lang="fr-FR" dirty="0">
                      <a:latin typeface="Helvetica" pitchFamily="2" charset="0"/>
                    </a:rPr>
                    <a:t> permanent(e),  2 émérites + 2 </a:t>
                  </a:r>
                  <a:r>
                    <a:rPr lang="fr-FR" dirty="0" err="1">
                      <a:latin typeface="Helvetica" pitchFamily="2" charset="0"/>
                    </a:rPr>
                    <a:t>postdocs</a:t>
                  </a:r>
                  <a:r>
                    <a:rPr lang="fr-FR" dirty="0">
                      <a:latin typeface="Helvetica" pitchFamily="2" charset="0"/>
                    </a:rPr>
                    <a:t> ANR (≥ 2024)</a:t>
                  </a:r>
                </a:p>
              </p:txBody>
            </p:sp>
          </mc:Choice>
          <mc:Fallback>
            <p:sp>
              <p:nvSpPr>
                <p:cNvPr id="42" name="ZoneTexte 41">
                  <a:extLst>
                    <a:ext uri="{FF2B5EF4-FFF2-40B4-BE49-F238E27FC236}">
                      <a16:creationId xmlns:a16="http://schemas.microsoft.com/office/drawing/2014/main" id="{712EC9A5-B966-2F46-8F06-187BE46896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9570" y="4581160"/>
                  <a:ext cx="7781297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651" t="-6667" r="-489" b="-2666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806DF93-046C-EE4A-97D6-8BBA7D89759B}"/>
                </a:ext>
              </a:extLst>
            </p:cNvPr>
            <p:cNvSpPr/>
            <p:nvPr/>
          </p:nvSpPr>
          <p:spPr>
            <a:xfrm>
              <a:off x="2711530" y="4149100"/>
              <a:ext cx="9217280" cy="208829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2180FD1D-E11D-A345-A501-3856A993ED95}"/>
                </a:ext>
              </a:extLst>
            </p:cNvPr>
            <p:cNvSpPr txBox="1"/>
            <p:nvPr/>
          </p:nvSpPr>
          <p:spPr>
            <a:xfrm>
              <a:off x="2999511" y="5678750"/>
              <a:ext cx="8713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Helvetica" pitchFamily="2" charset="0"/>
                </a:rPr>
                <a:t>CALICE comprend des laboratoires de 18 pays d'Amérique, d'Europe et d'Asie. Le LLR collabore fortement avec les deux autres laboratoires de l’IN2P3 impliqués :  </a:t>
              </a:r>
              <a:r>
                <a:rPr lang="fr-FR" sz="1200" dirty="0" err="1">
                  <a:latin typeface="Helvetica" pitchFamily="2" charset="0"/>
                </a:rPr>
                <a:t>IJCLab</a:t>
              </a:r>
              <a:r>
                <a:rPr lang="fr-FR" sz="1200" dirty="0">
                  <a:latin typeface="Helvetica" pitchFamily="2" charset="0"/>
                </a:rPr>
                <a:t> U. Paris-Saclay et IP2I Lyon U. </a:t>
              </a:r>
              <a:r>
                <a:rPr lang="fr-FR" sz="1200">
                  <a:latin typeface="Helvetica" pitchFamily="2" charset="0"/>
                </a:rPr>
                <a:t>Claude Bernard … (LPNHE ?)</a:t>
              </a:r>
              <a:endParaRPr lang="fr-FR" sz="1200" dirty="0">
                <a:latin typeface="Helvetica" pitchFamily="2" charset="0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7234E789-923F-B98B-D992-DBD48FBD1D05}"/>
              </a:ext>
            </a:extLst>
          </p:cNvPr>
          <p:cNvGrpSpPr/>
          <p:nvPr/>
        </p:nvGrpSpPr>
        <p:grpSpPr>
          <a:xfrm>
            <a:off x="2711530" y="260560"/>
            <a:ext cx="9248755" cy="3816530"/>
            <a:chOff x="2711530" y="260560"/>
            <a:chExt cx="9248755" cy="3816530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F300FB57-609E-314C-947E-A8859F931368}"/>
                </a:ext>
              </a:extLst>
            </p:cNvPr>
            <p:cNvSpPr txBox="1"/>
            <p:nvPr/>
          </p:nvSpPr>
          <p:spPr>
            <a:xfrm>
              <a:off x="2783540" y="332570"/>
              <a:ext cx="40575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Helvetica" pitchFamily="2" charset="0"/>
                </a:rPr>
                <a:t>Expérience CMS au LHC et HL-LHC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E97D142F-5E0F-E24A-A7F4-317B757366A3}"/>
                    </a:ext>
                  </a:extLst>
                </p:cNvPr>
                <p:cNvSpPr txBox="1"/>
                <p:nvPr/>
              </p:nvSpPr>
              <p:spPr>
                <a:xfrm>
                  <a:off x="2999570" y="764630"/>
                  <a:ext cx="74022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>
                      <a:latin typeface="Helvetica" pitchFamily="2" charset="0"/>
                    </a:rPr>
                    <a:t>F. </a:t>
                  </a:r>
                  <a:r>
                    <a:rPr lang="fr-FR" dirty="0" err="1">
                      <a:latin typeface="Helvetica" pitchFamily="2" charset="0"/>
                    </a:rPr>
                    <a:t>Beaudette</a:t>
                  </a:r>
                  <a:r>
                    <a:rPr lang="fr-FR" dirty="0">
                      <a:latin typeface="Helvetica" pitchFamily="2" charset="0"/>
                    </a:rPr>
                    <a:t> et al. : 11 </a:t>
                  </a:r>
                  <a14:m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a14:m>
                  <a:r>
                    <a:rPr lang="fr-FR" dirty="0">
                      <a:latin typeface="Helvetica" pitchFamily="2" charset="0"/>
                    </a:rPr>
                    <a:t> permanent(e)s,  13 PhD et postdocs (&gt; 2024)</a:t>
                  </a:r>
                </a:p>
              </p:txBody>
            </p:sp>
          </mc:Choice>
          <mc:Fallback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E97D142F-5E0F-E24A-A7F4-317B757366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9570" y="764630"/>
                  <a:ext cx="7402219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686" t="-6667" b="-2333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2F728734-D065-4D45-8302-DCECCD020A51}"/>
                </a:ext>
              </a:extLst>
            </p:cNvPr>
            <p:cNvSpPr txBox="1"/>
            <p:nvPr/>
          </p:nvSpPr>
          <p:spPr>
            <a:xfrm>
              <a:off x="2999570" y="1196690"/>
              <a:ext cx="838723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>
                  <a:latin typeface="Helvetica Light" panose="020B0403020202020204" pitchFamily="34" charset="0"/>
                </a:rPr>
                <a:t>Laboratoire co-fondateur de l’expérience CMS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>
                  <a:latin typeface="Helvetica Light" panose="020B0403020202020204" pitchFamily="34" charset="0"/>
                </a:rPr>
                <a:t>Conception et réalisation du système de déclenchement de CMS LHC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>
                  <a:latin typeface="Helvetica Light" panose="020B0403020202020204" pitchFamily="34" charset="0"/>
                </a:rPr>
                <a:t>Contributions majeures à la reconstruction et à l’analyse </a:t>
              </a:r>
            </a:p>
            <a:p>
              <a:r>
                <a:rPr lang="fr-FR" dirty="0">
                  <a:latin typeface="Helvetica Light" panose="020B0403020202020204" pitchFamily="34" charset="0"/>
                </a:rPr>
                <a:t>     </a:t>
              </a:r>
              <a:r>
                <a:rPr lang="fr-FR" sz="1400" dirty="0">
                  <a:latin typeface="Helvetica Light" panose="020B0403020202020204" pitchFamily="34" charset="0"/>
                </a:rPr>
                <a:t>Découverte et caractérisation du boson H, découverte du couplage de </a:t>
              </a:r>
              <a:r>
                <a:rPr lang="fr-FR" sz="1400" dirty="0" err="1">
                  <a:latin typeface="Helvetica Light" panose="020B0403020202020204" pitchFamily="34" charset="0"/>
                </a:rPr>
                <a:t>Yukawa</a:t>
              </a:r>
              <a:r>
                <a:rPr lang="fr-FR" sz="1400" dirty="0">
                  <a:latin typeface="Helvetica Light" panose="020B0403020202020204" pitchFamily="34" charset="0"/>
                </a:rPr>
                <a:t>, auto-couplage</a:t>
              </a:r>
              <a:r>
                <a:rPr lang="fr-FR" sz="1400" dirty="0">
                  <a:latin typeface="Helvetica" pitchFamily="2" charset="0"/>
                </a:rPr>
                <a:t>, …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8B24ED6-A70B-4741-A23D-B3949532B2E6}"/>
                </a:ext>
              </a:extLst>
            </p:cNvPr>
            <p:cNvSpPr txBox="1"/>
            <p:nvPr/>
          </p:nvSpPr>
          <p:spPr>
            <a:xfrm>
              <a:off x="2999570" y="2420860"/>
              <a:ext cx="82445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>
                  <a:latin typeface="Helvetica" pitchFamily="2" charset="0"/>
                </a:rPr>
                <a:t>Analyses secteur </a:t>
              </a:r>
              <a:r>
                <a:rPr lang="fr-FR" dirty="0" err="1">
                  <a:latin typeface="Helvetica" pitchFamily="2" charset="0"/>
                </a:rPr>
                <a:t>Higgs</a:t>
              </a:r>
              <a:r>
                <a:rPr lang="fr-FR" dirty="0">
                  <a:latin typeface="Helvetica" pitchFamily="2" charset="0"/>
                </a:rPr>
                <a:t> et interactions électrofaibles du </a:t>
              </a:r>
              <a:r>
                <a:rPr lang="fr-FR" dirty="0" err="1">
                  <a:latin typeface="Helvetica" pitchFamily="2" charset="0"/>
                </a:rPr>
                <a:t>Run</a:t>
              </a:r>
              <a:r>
                <a:rPr lang="fr-FR" dirty="0">
                  <a:latin typeface="Helvetica" pitchFamily="2" charset="0"/>
                </a:rPr>
                <a:t> II et III au LHC 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AFEC75A8-E8E0-DE4A-B4DF-5E03C9976425}"/>
                </a:ext>
              </a:extLst>
            </p:cNvPr>
            <p:cNvSpPr txBox="1"/>
            <p:nvPr/>
          </p:nvSpPr>
          <p:spPr>
            <a:xfrm>
              <a:off x="2999570" y="2708900"/>
              <a:ext cx="7415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>
                  <a:latin typeface="Helvetica" pitchFamily="2" charset="0"/>
                </a:rPr>
                <a:t>Contributions à la conception et réalisation de HGCAL pour HL-LHC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F886AA7-DFC7-8041-8221-7B83DD3E3156}"/>
                </a:ext>
              </a:extLst>
            </p:cNvPr>
            <p:cNvSpPr/>
            <p:nvPr/>
          </p:nvSpPr>
          <p:spPr>
            <a:xfrm>
              <a:off x="2711530" y="260560"/>
              <a:ext cx="9217280" cy="381653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13EED7A9-039F-BF4F-9E64-B10135C10066}"/>
                </a:ext>
              </a:extLst>
            </p:cNvPr>
            <p:cNvSpPr txBox="1"/>
            <p:nvPr/>
          </p:nvSpPr>
          <p:spPr>
            <a:xfrm>
              <a:off x="2999570" y="3169114"/>
              <a:ext cx="8713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Helvetica" pitchFamily="2" charset="0"/>
                </a:rPr>
                <a:t>CMS c’est 247 laboratoires ou instituts de 57 pays ou régions, le LLR y entretient des relations privilégiées avec, entre autres :</a:t>
              </a:r>
            </a:p>
            <a:p>
              <a:r>
                <a:rPr lang="fr-FR" sz="1200" b="1" i="0" u="none" strike="noStrike" dirty="0">
                  <a:solidFill>
                    <a:srgbClr val="000000"/>
                  </a:solidFill>
                  <a:effectLst/>
                  <a:latin typeface="Helvetica" pitchFamily="2" charset="0"/>
                </a:rPr>
                <a:t>Imperial </a:t>
              </a:r>
              <a:r>
                <a:rPr lang="fr-FR" sz="1200" b="1" i="0" u="none" strike="noStrike" dirty="0" err="1">
                  <a:solidFill>
                    <a:srgbClr val="000000"/>
                  </a:solidFill>
                  <a:effectLst/>
                  <a:latin typeface="Helvetica" pitchFamily="2" charset="0"/>
                </a:rPr>
                <a:t>College</a:t>
              </a:r>
              <a:r>
                <a:rPr lang="fr-FR" sz="1200" b="1" i="0" u="none" strike="noStrike" dirty="0">
                  <a:solidFill>
                    <a:srgbClr val="000000"/>
                  </a:solidFill>
                  <a:effectLst/>
                  <a:latin typeface="Helvetica" pitchFamily="2" charset="0"/>
                </a:rPr>
                <a:t> London</a:t>
              </a:r>
              <a:r>
                <a:rPr lang="fr-FR" sz="1200" b="0" i="0" u="none" strike="noStrike" dirty="0">
                  <a:solidFill>
                    <a:srgbClr val="000000"/>
                  </a:solidFill>
                  <a:effectLst/>
                  <a:latin typeface="Helvetica" pitchFamily="2" charset="0"/>
                </a:rPr>
                <a:t> (systèmes de déclenchement), </a:t>
              </a:r>
              <a:r>
                <a:rPr lang="fr-FR" sz="1200" b="1" i="0" u="none" strike="noStrike" dirty="0">
                  <a:solidFill>
                    <a:srgbClr val="000000"/>
                  </a:solidFill>
                  <a:effectLst/>
                  <a:latin typeface="Helvetica" pitchFamily="2" charset="0"/>
                </a:rPr>
                <a:t>IRFU CEA, </a:t>
              </a:r>
              <a:r>
                <a:rPr lang="fr-FR" sz="1200" b="1" dirty="0">
                  <a:solidFill>
                    <a:srgbClr val="000000"/>
                  </a:solidFill>
                  <a:latin typeface="Helvetica" pitchFamily="2" charset="0"/>
                </a:rPr>
                <a:t>ETH Zurich, le CERN et le </a:t>
              </a:r>
              <a:r>
                <a:rPr lang="fr-FR" sz="1200" b="1" dirty="0" err="1">
                  <a:solidFill>
                    <a:srgbClr val="000000"/>
                  </a:solidFill>
                  <a:latin typeface="Helvetica" pitchFamily="2" charset="0"/>
                </a:rPr>
                <a:t>Fermilab</a:t>
              </a:r>
              <a:r>
                <a:rPr lang="fr-FR" sz="1200" b="1" dirty="0">
                  <a:solidFill>
                    <a:srgbClr val="000000"/>
                  </a:solidFill>
                  <a:latin typeface="Helvetica" pitchFamily="2" charset="0"/>
                </a:rPr>
                <a:t> </a:t>
              </a:r>
              <a:r>
                <a:rPr lang="fr-FR" sz="1200" dirty="0">
                  <a:solidFill>
                    <a:srgbClr val="000000"/>
                  </a:solidFill>
                  <a:latin typeface="Helvetica" pitchFamily="2" charset="0"/>
                </a:rPr>
                <a:t>(calorimétrie), </a:t>
              </a:r>
              <a:r>
                <a:rPr lang="fr-FR" sz="1200" b="1" i="0" u="none" strike="noStrike" dirty="0">
                  <a:solidFill>
                    <a:srgbClr val="000000"/>
                  </a:solidFill>
                  <a:effectLst/>
                  <a:latin typeface="Helvetica" pitchFamily="2" charset="0"/>
                </a:rPr>
                <a:t>U. John Hopkins</a:t>
              </a:r>
              <a:r>
                <a:rPr lang="fr-FR" sz="1200" b="0" i="0" u="none" strike="noStrike" dirty="0">
                  <a:solidFill>
                    <a:srgbClr val="000000"/>
                  </a:solidFill>
                  <a:effectLst/>
                  <a:latin typeface="Helvetica" pitchFamily="2" charset="0"/>
                </a:rPr>
                <a:t>, </a:t>
              </a:r>
              <a:r>
                <a:rPr lang="fr-FR" sz="1200" b="1" i="0" u="none" strike="noStrike" dirty="0">
                  <a:solidFill>
                    <a:srgbClr val="000000"/>
                  </a:solidFill>
                  <a:effectLst/>
                  <a:latin typeface="Helvetica" pitchFamily="2" charset="0"/>
                </a:rPr>
                <a:t>U. Milano </a:t>
              </a:r>
              <a:r>
                <a:rPr lang="fr-FR" sz="1200" b="1" i="0" u="none" strike="noStrike" dirty="0" err="1">
                  <a:solidFill>
                    <a:srgbClr val="000000"/>
                  </a:solidFill>
                  <a:effectLst/>
                  <a:latin typeface="Helvetica" pitchFamily="2" charset="0"/>
                </a:rPr>
                <a:t>Bicocca</a:t>
              </a:r>
              <a:r>
                <a:rPr lang="fr-FR" sz="1200" b="1" i="0" u="none" strike="noStrike" dirty="0">
                  <a:solidFill>
                    <a:srgbClr val="000000"/>
                  </a:solidFill>
                  <a:effectLst/>
                  <a:latin typeface="Helvetica" pitchFamily="2" charset="0"/>
                </a:rPr>
                <a:t>, U. Torino, FESB Split et CIEMAT Madrid </a:t>
              </a:r>
              <a:r>
                <a:rPr lang="fr-FR" sz="1200" dirty="0">
                  <a:solidFill>
                    <a:srgbClr val="000000"/>
                  </a:solidFill>
                  <a:latin typeface="Helvetica" pitchFamily="2" charset="0"/>
                </a:rPr>
                <a:t>(analyses </a:t>
              </a:r>
              <a:r>
                <a:rPr lang="fr-FR" sz="1200" dirty="0" err="1">
                  <a:solidFill>
                    <a:srgbClr val="000000"/>
                  </a:solidFill>
                  <a:latin typeface="Helvetica" pitchFamily="2" charset="0"/>
                </a:rPr>
                <a:t>Higgs</a:t>
              </a:r>
              <a:r>
                <a:rPr lang="fr-FR" sz="1200" dirty="0">
                  <a:solidFill>
                    <a:srgbClr val="000000"/>
                  </a:solidFill>
                  <a:latin typeface="Helvetica" pitchFamily="2" charset="0"/>
                </a:rPr>
                <a:t>) </a:t>
              </a:r>
              <a:r>
                <a:rPr lang="fr-FR" sz="1200" b="0" i="0" u="none" strike="noStrike" dirty="0">
                  <a:solidFill>
                    <a:srgbClr val="000000"/>
                  </a:solidFill>
                  <a:effectLst/>
                  <a:latin typeface="Helvetica" pitchFamily="2" charset="0"/>
                </a:rPr>
                <a:t>ainsi que le </a:t>
              </a:r>
              <a:r>
                <a:rPr lang="fr-FR" sz="1200" b="1" i="0" u="none" strike="noStrike" dirty="0">
                  <a:solidFill>
                    <a:srgbClr val="000000"/>
                  </a:solidFill>
                  <a:effectLst/>
                  <a:latin typeface="Helvetica" pitchFamily="2" charset="0"/>
                </a:rPr>
                <a:t>MIT</a:t>
              </a:r>
              <a:r>
                <a:rPr lang="fr-FR" sz="1200" b="0" i="0" u="none" strike="noStrike" dirty="0">
                  <a:solidFill>
                    <a:srgbClr val="000000"/>
                  </a:solidFill>
                  <a:effectLst/>
                  <a:latin typeface="Helvetica" pitchFamily="2" charset="0"/>
                </a:rPr>
                <a:t> (physique hadronique et les ions lourds)</a:t>
              </a:r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EE9A0A15-9A60-CE4C-971C-51DB061748A6}"/>
                </a:ext>
              </a:extLst>
            </p:cNvPr>
            <p:cNvSpPr txBox="1"/>
            <p:nvPr/>
          </p:nvSpPr>
          <p:spPr>
            <a:xfrm>
              <a:off x="8760370" y="260560"/>
              <a:ext cx="31999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rgbClr val="FF0000"/>
                  </a:solidFill>
                  <a:latin typeface="Helvetica" pitchFamily="2" charset="0"/>
                  <a:sym typeface="Wingdings" pitchFamily="2" charset="2"/>
                </a:rPr>
                <a:t> </a:t>
              </a:r>
              <a:r>
                <a:rPr lang="fr-FR" sz="1400" dirty="0">
                  <a:solidFill>
                    <a:srgbClr val="FF0000"/>
                  </a:solidFill>
                  <a:latin typeface="Helvetica" pitchFamily="2" charset="0"/>
                </a:rPr>
                <a:t>Enjeux </a:t>
              </a:r>
              <a:r>
                <a:rPr lang="fr-FR" sz="1400" b="1" dirty="0">
                  <a:solidFill>
                    <a:srgbClr val="FF0000"/>
                  </a:solidFill>
                  <a:latin typeface="Helvetica" pitchFamily="2" charset="0"/>
                </a:rPr>
                <a:t>ma</a:t>
              </a:r>
              <a:r>
                <a:rPr lang="fr-FR" sz="1400" dirty="0">
                  <a:solidFill>
                    <a:srgbClr val="FF0000"/>
                  </a:solidFill>
                  <a:latin typeface="Helvetica" pitchFamily="2" charset="0"/>
                </a:rPr>
                <a:t>jeurs &amp; engagements </a:t>
              </a:r>
              <a:r>
                <a:rPr lang="fr-FR" sz="1400" b="1" dirty="0">
                  <a:solidFill>
                    <a:srgbClr val="FF0000"/>
                  </a:solidFill>
                  <a:latin typeface="Helvetica" pitchFamily="2" charset="0"/>
                </a:rPr>
                <a:t>fo</a:t>
              </a:r>
              <a:r>
                <a:rPr lang="fr-FR" sz="1400" dirty="0">
                  <a:solidFill>
                    <a:srgbClr val="FF0000"/>
                  </a:solidFill>
                  <a:latin typeface="Helvetica" pitchFamily="2" charset="0"/>
                </a:rPr>
                <a:t>rts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3E1AE443-BD14-1BB0-B14A-AED82E32D085}"/>
              </a:ext>
            </a:extLst>
          </p:cNvPr>
          <p:cNvGrpSpPr/>
          <p:nvPr/>
        </p:nvGrpSpPr>
        <p:grpSpPr>
          <a:xfrm>
            <a:off x="472727" y="5597827"/>
            <a:ext cx="1739202" cy="535646"/>
            <a:chOff x="1641839" y="5897046"/>
            <a:chExt cx="1739202" cy="535646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DBDFB60-9BD7-5363-3C19-05E397D14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41839" y="5931290"/>
              <a:ext cx="459043" cy="459043"/>
            </a:xfrm>
            <a:prstGeom prst="rect">
              <a:avLst/>
            </a:prstGeom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</p:pic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3B20E6A3-E031-1018-B677-39B741A9D228}"/>
                </a:ext>
              </a:extLst>
            </p:cNvPr>
            <p:cNvGrpSpPr/>
            <p:nvPr/>
          </p:nvGrpSpPr>
          <p:grpSpPr>
            <a:xfrm>
              <a:off x="2842657" y="5918116"/>
              <a:ext cx="538384" cy="471580"/>
              <a:chOff x="1639099" y="4456206"/>
              <a:chExt cx="403788" cy="353685"/>
            </a:xfrm>
          </p:grpSpPr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B83CCC1F-5942-4978-B1E5-8ACEEC7246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r="64445"/>
              <a:stretch/>
            </p:blipFill>
            <p:spPr>
              <a:xfrm>
                <a:off x="1690252" y="4456206"/>
                <a:ext cx="352635" cy="35368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D1881B92-15BB-E359-671B-C31ACC85C343}"/>
                  </a:ext>
                </a:extLst>
              </p:cNvPr>
              <p:cNvSpPr txBox="1"/>
              <p:nvPr/>
            </p:nvSpPr>
            <p:spPr>
              <a:xfrm>
                <a:off x="1639099" y="4504127"/>
                <a:ext cx="401793" cy="2230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333" dirty="0"/>
                  <a:t>FCC</a:t>
                </a:r>
              </a:p>
            </p:txBody>
          </p:sp>
        </p:grp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35A2AA3-8242-0EDF-F706-7E6A10F2E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60688" y="5897046"/>
              <a:ext cx="694374" cy="5356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668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2277EE9D-ADE7-D049-989D-DD3AFC27E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90" y="476590"/>
            <a:ext cx="2297531" cy="575210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558758C-E4E8-4146-80C3-BD1B69B0D6B2}"/>
              </a:ext>
            </a:extLst>
          </p:cNvPr>
          <p:cNvSpPr/>
          <p:nvPr/>
        </p:nvSpPr>
        <p:spPr>
          <a:xfrm>
            <a:off x="263333" y="497994"/>
            <a:ext cx="2315559" cy="5754764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3656D38-A9C3-D344-85C1-5BE557EE7707}"/>
              </a:ext>
            </a:extLst>
          </p:cNvPr>
          <p:cNvSpPr txBox="1"/>
          <p:nvPr/>
        </p:nvSpPr>
        <p:spPr>
          <a:xfrm>
            <a:off x="263190" y="620610"/>
            <a:ext cx="2291012" cy="830997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Physique Hadronique</a:t>
            </a:r>
          </a:p>
          <a:p>
            <a:pPr algn="ctr"/>
            <a:r>
              <a:rPr lang="fr-FR" sz="1600" b="1" dirty="0">
                <a:solidFill>
                  <a:schemeClr val="bg1"/>
                </a:solidFill>
              </a:rPr>
              <a:t>&amp;</a:t>
            </a:r>
          </a:p>
          <a:p>
            <a:pPr algn="ctr"/>
            <a:r>
              <a:rPr lang="fr-FR" sz="1600" b="1" dirty="0">
                <a:solidFill>
                  <a:schemeClr val="bg1"/>
                </a:solidFill>
              </a:rPr>
              <a:t>Ions Lourds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7D0E35D-B439-EDD8-A1E2-B69B17C31D99}"/>
              </a:ext>
            </a:extLst>
          </p:cNvPr>
          <p:cNvGrpSpPr/>
          <p:nvPr/>
        </p:nvGrpSpPr>
        <p:grpSpPr>
          <a:xfrm>
            <a:off x="2711530" y="3789050"/>
            <a:ext cx="9247151" cy="2448340"/>
            <a:chOff x="2711530" y="3789050"/>
            <a:chExt cx="9247151" cy="2448340"/>
          </a:xfrm>
        </p:grpSpPr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A410DE66-993E-304E-84E7-11D42EA8E7EB}"/>
                </a:ext>
              </a:extLst>
            </p:cNvPr>
            <p:cNvSpPr txBox="1"/>
            <p:nvPr/>
          </p:nvSpPr>
          <p:spPr>
            <a:xfrm>
              <a:off x="2855550" y="3861060"/>
              <a:ext cx="5953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Hadronique &amp; Ions Lourds dans l’expérience CMS au LHC &amp; EIC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6F454BFA-F750-D64A-9617-BCCF07F79B22}"/>
                </a:ext>
              </a:extLst>
            </p:cNvPr>
            <p:cNvSpPr txBox="1"/>
            <p:nvPr/>
          </p:nvSpPr>
          <p:spPr>
            <a:xfrm>
              <a:off x="3071813" y="4725180"/>
              <a:ext cx="878522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>
                  <a:latin typeface="Helvetica Light" panose="020B0403020202020204" pitchFamily="34" charset="0"/>
                </a:rPr>
                <a:t>Responsabilités majeures pour les Ions Lourds dans CMS depuis les origines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>
                  <a:latin typeface="Helvetica" pitchFamily="2" charset="0"/>
                </a:rPr>
                <a:t>Coordination générale pour CMS et analyses de </a:t>
              </a:r>
              <a:r>
                <a:rPr lang="fr-FR" dirty="0" err="1">
                  <a:latin typeface="Helvetica" pitchFamily="2" charset="0"/>
                </a:rPr>
                <a:t>Run</a:t>
              </a:r>
              <a:r>
                <a:rPr lang="fr-FR" dirty="0">
                  <a:latin typeface="Helvetica" pitchFamily="2" charset="0"/>
                </a:rPr>
                <a:t> II et III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>
                  <a:latin typeface="Helvetica" pitchFamily="2" charset="0"/>
                </a:rPr>
                <a:t>Implication dans le programme de physique hadronique de EIC à Brookhaven  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ZoneTexte 36">
                  <a:extLst>
                    <a:ext uri="{FF2B5EF4-FFF2-40B4-BE49-F238E27FC236}">
                      <a16:creationId xmlns:a16="http://schemas.microsoft.com/office/drawing/2014/main" id="{C90A520B-D23B-EF40-83B1-1E243B506A66}"/>
                    </a:ext>
                  </a:extLst>
                </p:cNvPr>
                <p:cNvSpPr txBox="1"/>
                <p:nvPr/>
              </p:nvSpPr>
              <p:spPr>
                <a:xfrm>
                  <a:off x="3071813" y="4365130"/>
                  <a:ext cx="59251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>
                      <a:latin typeface="Helvetica" pitchFamily="2" charset="0"/>
                    </a:rPr>
                    <a:t>M. Nguyen et al. : 2</a:t>
                  </a:r>
                  <a14:m>
                    <m:oMath xmlns:m="http://schemas.openxmlformats.org/officeDocument/2006/math">
                      <m:r>
                        <a:rPr lang="fr-F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a14:m>
                  <a:r>
                    <a:rPr lang="fr-FR" dirty="0">
                      <a:latin typeface="Helvetica" pitchFamily="2" charset="0"/>
                    </a:rPr>
                    <a:t> permanent(e),  3 PhD et </a:t>
                  </a:r>
                  <a:r>
                    <a:rPr lang="fr-FR" dirty="0" err="1">
                      <a:latin typeface="Helvetica" pitchFamily="2" charset="0"/>
                    </a:rPr>
                    <a:t>postdocs</a:t>
                  </a:r>
                  <a:endParaRPr lang="fr-FR" dirty="0">
                    <a:latin typeface="Helvetica" pitchFamily="2" charset="0"/>
                  </a:endParaRPr>
                </a:p>
              </p:txBody>
            </p:sp>
          </mc:Choice>
          <mc:Fallback>
            <p:sp>
              <p:nvSpPr>
                <p:cNvPr id="37" name="ZoneTexte 36">
                  <a:extLst>
                    <a:ext uri="{FF2B5EF4-FFF2-40B4-BE49-F238E27FC236}">
                      <a16:creationId xmlns:a16="http://schemas.microsoft.com/office/drawing/2014/main" id="{C90A520B-D23B-EF40-83B1-1E243B506A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1813" y="4365130"/>
                  <a:ext cx="5925148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855" t="-6667" b="-2666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B46044A-C81F-E740-B950-A251BCF7C9F9}"/>
                </a:ext>
              </a:extLst>
            </p:cNvPr>
            <p:cNvSpPr/>
            <p:nvPr/>
          </p:nvSpPr>
          <p:spPr>
            <a:xfrm>
              <a:off x="2711530" y="3789050"/>
              <a:ext cx="9217280" cy="244834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1727AE73-59A7-0746-827E-7B411D62FDF5}"/>
                </a:ext>
              </a:extLst>
            </p:cNvPr>
            <p:cNvSpPr txBox="1"/>
            <p:nvPr/>
          </p:nvSpPr>
          <p:spPr>
            <a:xfrm>
              <a:off x="3130794" y="5805330"/>
              <a:ext cx="54139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Helvetica" pitchFamily="2" charset="0"/>
                </a:rPr>
                <a:t>Collaboration CMS privilégiée avec le MIT  /   Collaboration EIC avec </a:t>
              </a:r>
              <a:r>
                <a:rPr lang="fr-FR" sz="1200" dirty="0" err="1">
                  <a:latin typeface="Helvetica" pitchFamily="2" charset="0"/>
                </a:rPr>
                <a:t>IJCLab</a:t>
              </a:r>
              <a:endParaRPr lang="fr-FR" sz="1200" dirty="0">
                <a:latin typeface="Helvetica" pitchFamily="2" charset="0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43BD9AA3-4A7E-E74D-93FE-6EB6B2C6589E}"/>
                </a:ext>
              </a:extLst>
            </p:cNvPr>
            <p:cNvSpPr txBox="1"/>
            <p:nvPr/>
          </p:nvSpPr>
          <p:spPr>
            <a:xfrm>
              <a:off x="8760370" y="3789050"/>
              <a:ext cx="31983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rgbClr val="FF0000"/>
                  </a:solidFill>
                  <a:latin typeface="Helvetica" pitchFamily="2" charset="0"/>
                </a:rPr>
                <a:t>CMS : Enjeux </a:t>
              </a:r>
              <a:r>
                <a:rPr lang="fr-FR" sz="1200" b="1" dirty="0">
                  <a:solidFill>
                    <a:srgbClr val="FF0000"/>
                  </a:solidFill>
                  <a:latin typeface="Helvetica" pitchFamily="2" charset="0"/>
                </a:rPr>
                <a:t>ma</a:t>
              </a:r>
              <a:r>
                <a:rPr lang="fr-FR" sz="1200" dirty="0">
                  <a:solidFill>
                    <a:srgbClr val="FF0000"/>
                  </a:solidFill>
                  <a:latin typeface="Helvetica" pitchFamily="2" charset="0"/>
                </a:rPr>
                <a:t>jeurs &amp; engagements </a:t>
              </a:r>
              <a:r>
                <a:rPr lang="fr-FR" sz="1200" b="1" dirty="0">
                  <a:solidFill>
                    <a:srgbClr val="FF0000"/>
                  </a:solidFill>
                  <a:latin typeface="Helvetica" pitchFamily="2" charset="0"/>
                </a:rPr>
                <a:t>fo</a:t>
              </a:r>
              <a:r>
                <a:rPr lang="fr-FR" sz="1200" dirty="0">
                  <a:solidFill>
                    <a:srgbClr val="FF0000"/>
                  </a:solidFill>
                  <a:latin typeface="Helvetica" pitchFamily="2" charset="0"/>
                </a:rPr>
                <a:t>rts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18121CB5-4476-1221-E794-5F4130B54F89}"/>
              </a:ext>
            </a:extLst>
          </p:cNvPr>
          <p:cNvGrpSpPr/>
          <p:nvPr/>
        </p:nvGrpSpPr>
        <p:grpSpPr>
          <a:xfrm>
            <a:off x="539570" y="5659309"/>
            <a:ext cx="1738251" cy="497034"/>
            <a:chOff x="3994102" y="5913185"/>
            <a:chExt cx="1738251" cy="497034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CB512337-516C-82D8-8CBA-149F685D0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94102" y="5918666"/>
              <a:ext cx="476711" cy="476711"/>
            </a:xfrm>
            <a:prstGeom prst="rect">
              <a:avLst/>
            </a:prstGeom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F9E63550-6391-1065-970C-A867676DE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25222" y="5922640"/>
              <a:ext cx="582068" cy="462533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9C5254B-8EC1-E4CB-3564-447BCCBA5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50285" y="5913185"/>
              <a:ext cx="582068" cy="497034"/>
            </a:xfrm>
            <a:prstGeom prst="rect">
              <a:avLst/>
            </a:prstGeom>
          </p:spPr>
        </p:pic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F0A8133C-BBBC-4DD3-E960-6E7382844092}"/>
              </a:ext>
            </a:extLst>
          </p:cNvPr>
          <p:cNvGrpSpPr/>
          <p:nvPr/>
        </p:nvGrpSpPr>
        <p:grpSpPr>
          <a:xfrm>
            <a:off x="2711530" y="476590"/>
            <a:ext cx="9248259" cy="3200828"/>
            <a:chOff x="2711530" y="476590"/>
            <a:chExt cx="9248259" cy="3200828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7BB08F7A-3635-AA63-2003-0FD169632419}"/>
                </a:ext>
              </a:extLst>
            </p:cNvPr>
            <p:cNvGrpSpPr/>
            <p:nvPr/>
          </p:nvGrpSpPr>
          <p:grpSpPr>
            <a:xfrm>
              <a:off x="2711530" y="476590"/>
              <a:ext cx="9224835" cy="2952410"/>
              <a:chOff x="2711530" y="476590"/>
              <a:chExt cx="9224835" cy="2952410"/>
            </a:xfrm>
          </p:grpSpPr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001C3691-06CF-AF4E-B3A4-5A80EB92E051}"/>
                  </a:ext>
                </a:extLst>
              </p:cNvPr>
              <p:cNvSpPr txBox="1"/>
              <p:nvPr/>
            </p:nvSpPr>
            <p:spPr>
              <a:xfrm>
                <a:off x="2855550" y="548600"/>
                <a:ext cx="54585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Hadronique et Ions Lourds dans l’expérience </a:t>
                </a:r>
                <a:r>
                  <a:rPr lang="fr-FR" b="1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LHCb</a:t>
                </a:r>
                <a:r>
                  <a:rPr lang="fr-FR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au LHC</a:t>
                </a: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3" name="ZoneTexte 22">
                    <a:extLst>
                      <a:ext uri="{FF2B5EF4-FFF2-40B4-BE49-F238E27FC236}">
                        <a16:creationId xmlns:a16="http://schemas.microsoft.com/office/drawing/2014/main" id="{2237DA95-4FA9-0C4D-8B6A-A34FC9360A6C}"/>
                      </a:ext>
                    </a:extLst>
                  </p:cNvPr>
                  <p:cNvSpPr txBox="1"/>
                  <p:nvPr/>
                </p:nvSpPr>
                <p:spPr>
                  <a:xfrm>
                    <a:off x="3042879" y="973425"/>
                    <a:ext cx="613033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>
                        <a:latin typeface="Helvetica" pitchFamily="2" charset="0"/>
                      </a:rPr>
                      <a:t>E. Maurice et al. : 3 </a:t>
                    </a:r>
                    <a14:m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a14:m>
                    <a:r>
                      <a:rPr lang="fr-FR" dirty="0">
                        <a:latin typeface="Helvetica" pitchFamily="2" charset="0"/>
                      </a:rPr>
                      <a:t> permanent(e)s</a:t>
                    </a:r>
                    <a:r>
                      <a:rPr lang="fr-FR" dirty="0">
                        <a:solidFill>
                          <a:srgbClr val="FF0000"/>
                        </a:solidFill>
                        <a:latin typeface="Helvetica" pitchFamily="2" charset="0"/>
                      </a:rPr>
                      <a:t>*</a:t>
                    </a:r>
                    <a:r>
                      <a:rPr lang="fr-FR" dirty="0">
                        <a:latin typeface="Helvetica" pitchFamily="2" charset="0"/>
                      </a:rPr>
                      <a:t>,  6 PhD et postdocs</a:t>
                    </a:r>
                  </a:p>
                </p:txBody>
              </p:sp>
            </mc:Choice>
            <mc:Fallback>
              <p:sp>
                <p:nvSpPr>
                  <p:cNvPr id="23" name="ZoneTexte 22">
                    <a:extLst>
                      <a:ext uri="{FF2B5EF4-FFF2-40B4-BE49-F238E27FC236}">
                        <a16:creationId xmlns:a16="http://schemas.microsoft.com/office/drawing/2014/main" id="{2237DA95-4FA9-0C4D-8B6A-A34FC9360A6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42879" y="973425"/>
                    <a:ext cx="6130333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826" t="-6667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15292412-ABF8-6E4F-B46E-1899D9D598F5}"/>
                  </a:ext>
                </a:extLst>
              </p:cNvPr>
              <p:cNvSpPr txBox="1"/>
              <p:nvPr/>
            </p:nvSpPr>
            <p:spPr>
              <a:xfrm>
                <a:off x="3042879" y="1405485"/>
                <a:ext cx="7923964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Helvetica Light" panose="020B0403020202020204" pitchFamily="34" charset="0"/>
                  </a:rPr>
                  <a:t>Le LLR rejoint l’expérience </a:t>
                </a:r>
                <a:r>
                  <a:rPr lang="fr-FR" dirty="0" err="1">
                    <a:latin typeface="Helvetica Light" panose="020B0403020202020204" pitchFamily="34" charset="0"/>
                  </a:rPr>
                  <a:t>LHCb</a:t>
                </a:r>
                <a:r>
                  <a:rPr lang="fr-FR" dirty="0">
                    <a:latin typeface="Helvetica Light" panose="020B0403020202020204" pitchFamily="34" charset="0"/>
                  </a:rPr>
                  <a:t> à l‘automne 2020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Helvetica Light" panose="020B0403020202020204" pitchFamily="34" charset="0"/>
                  </a:rPr>
                  <a:t>Contributions originales (Ions Lourds) à la physique sur cible fixe SMOG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Helvetica Light" panose="020B0403020202020204" pitchFamily="34" charset="0"/>
                  </a:rPr>
                  <a:t>Responsabilité de la mesure de luminosité pour le </a:t>
                </a:r>
                <a:r>
                  <a:rPr lang="fr-FR" dirty="0" err="1">
                    <a:latin typeface="Helvetica Light" panose="020B0403020202020204" pitchFamily="34" charset="0"/>
                  </a:rPr>
                  <a:t>Run</a:t>
                </a:r>
                <a:r>
                  <a:rPr lang="fr-FR" dirty="0">
                    <a:latin typeface="Helvetica Light" panose="020B0403020202020204" pitchFamily="34" charset="0"/>
                  </a:rPr>
                  <a:t> II du LHC</a:t>
                </a: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FDFDA58-FF15-7345-B5CD-F90610304AA5}"/>
                  </a:ext>
                </a:extLst>
              </p:cNvPr>
              <p:cNvSpPr txBox="1"/>
              <p:nvPr/>
            </p:nvSpPr>
            <p:spPr>
              <a:xfrm>
                <a:off x="3042879" y="2413625"/>
                <a:ext cx="816794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Helvetica" pitchFamily="2" charset="0"/>
                  </a:rPr>
                  <a:t>Préparation aux analyses </a:t>
                </a:r>
                <a:r>
                  <a:rPr lang="fr-FR" dirty="0" err="1">
                    <a:latin typeface="Helvetica" pitchFamily="2" charset="0"/>
                  </a:rPr>
                  <a:t>pA</a:t>
                </a:r>
                <a:r>
                  <a:rPr lang="fr-FR" dirty="0">
                    <a:latin typeface="Helvetica" pitchFamily="2" charset="0"/>
                  </a:rPr>
                  <a:t> et AA avec SMOG II pour le </a:t>
                </a:r>
                <a:r>
                  <a:rPr lang="fr-FR" dirty="0" err="1">
                    <a:latin typeface="Helvetica" pitchFamily="2" charset="0"/>
                  </a:rPr>
                  <a:t>Run</a:t>
                </a:r>
                <a:r>
                  <a:rPr lang="fr-FR" dirty="0">
                    <a:latin typeface="Helvetica" pitchFamily="2" charset="0"/>
                  </a:rPr>
                  <a:t> III du LHC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Helvetica" pitchFamily="2" charset="0"/>
                  </a:rPr>
                  <a:t>Intérêt pour les tests d’électronique d’upgrade de l’</a:t>
                </a:r>
                <a:r>
                  <a:rPr lang="fr-FR" dirty="0" err="1">
                    <a:latin typeface="Helvetica" pitchFamily="2" charset="0"/>
                  </a:rPr>
                  <a:t>Upstream</a:t>
                </a:r>
                <a:r>
                  <a:rPr lang="fr-FR" dirty="0">
                    <a:latin typeface="Helvetica" pitchFamily="2" charset="0"/>
                  </a:rPr>
                  <a:t> </a:t>
                </a:r>
                <a:r>
                  <a:rPr lang="fr-FR" dirty="0" err="1">
                    <a:latin typeface="Helvetica" pitchFamily="2" charset="0"/>
                  </a:rPr>
                  <a:t>Tracker</a:t>
                </a:r>
                <a:r>
                  <a:rPr lang="fr-FR" dirty="0">
                    <a:latin typeface="Helvetica" pitchFamily="2" charset="0"/>
                  </a:rPr>
                  <a:t> (UT)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187B468-E74F-954C-B4BC-35677DBE700C}"/>
                  </a:ext>
                </a:extLst>
              </p:cNvPr>
              <p:cNvSpPr txBox="1"/>
              <p:nvPr/>
            </p:nvSpPr>
            <p:spPr>
              <a:xfrm>
                <a:off x="3071813" y="3068950"/>
                <a:ext cx="87132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>
                    <a:latin typeface="Helvetica" pitchFamily="2" charset="0"/>
                  </a:rPr>
                  <a:t>Six laboratoires de l’IN2P3 sont impliqués dans </a:t>
                </a:r>
                <a:r>
                  <a:rPr lang="fr-FR" sz="1200" dirty="0" err="1">
                    <a:latin typeface="Helvetica" pitchFamily="2" charset="0"/>
                  </a:rPr>
                  <a:t>LHCb</a:t>
                </a:r>
                <a:r>
                  <a:rPr lang="fr-FR" sz="1200" dirty="0">
                    <a:latin typeface="Helvetica" pitchFamily="2" charset="0"/>
                  </a:rPr>
                  <a:t>. L’IRFU CEA est membre associé parrainé par le LLR. 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C76CF49-5B51-FE48-B995-313BCED06F8B}"/>
                  </a:ext>
                </a:extLst>
              </p:cNvPr>
              <p:cNvSpPr/>
              <p:nvPr/>
            </p:nvSpPr>
            <p:spPr>
              <a:xfrm>
                <a:off x="2711530" y="476590"/>
                <a:ext cx="9217280" cy="295241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4B848B2-2790-1348-ABA4-343D9E2A403C}"/>
                  </a:ext>
                </a:extLst>
              </p:cNvPr>
              <p:cNvSpPr txBox="1"/>
              <p:nvPr/>
            </p:nvSpPr>
            <p:spPr>
              <a:xfrm>
                <a:off x="8688360" y="476590"/>
                <a:ext cx="324800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err="1">
                    <a:solidFill>
                      <a:srgbClr val="FF0000"/>
                    </a:solidFill>
                    <a:latin typeface="Helvetica" pitchFamily="2" charset="0"/>
                  </a:rPr>
                  <a:t>LHCb</a:t>
                </a:r>
                <a:r>
                  <a:rPr lang="fr-FR" sz="1200" dirty="0">
                    <a:solidFill>
                      <a:srgbClr val="FF0000"/>
                    </a:solidFill>
                    <a:latin typeface="Helvetica" pitchFamily="2" charset="0"/>
                  </a:rPr>
                  <a:t> : Enjeux </a:t>
                </a:r>
                <a:r>
                  <a:rPr lang="fr-FR" sz="1200" b="1" dirty="0">
                    <a:solidFill>
                      <a:srgbClr val="FF0000"/>
                    </a:solidFill>
                    <a:latin typeface="Helvetica" pitchFamily="2" charset="0"/>
                  </a:rPr>
                  <a:t>ma</a:t>
                </a:r>
                <a:r>
                  <a:rPr lang="fr-FR" sz="1200" dirty="0">
                    <a:solidFill>
                      <a:srgbClr val="FF0000"/>
                    </a:solidFill>
                    <a:latin typeface="Helvetica" pitchFamily="2" charset="0"/>
                  </a:rPr>
                  <a:t>jeurs &amp; engagements </a:t>
                </a:r>
                <a:r>
                  <a:rPr lang="fr-FR" sz="1200" b="1" dirty="0">
                    <a:solidFill>
                      <a:srgbClr val="FF0000"/>
                    </a:solidFill>
                    <a:latin typeface="Helvetica" pitchFamily="2" charset="0"/>
                  </a:rPr>
                  <a:t>fo</a:t>
                </a:r>
                <a:r>
                  <a:rPr lang="fr-FR" sz="1200" dirty="0">
                    <a:solidFill>
                      <a:srgbClr val="FF0000"/>
                    </a:solidFill>
                    <a:latin typeface="Helvetica" pitchFamily="2" charset="0"/>
                  </a:rPr>
                  <a:t>rts</a:t>
                </a:r>
              </a:p>
            </p:txBody>
          </p:sp>
        </p:grp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1C2412FC-BD36-08DD-72CF-5174429C2D02}"/>
                </a:ext>
              </a:extLst>
            </p:cNvPr>
            <p:cNvSpPr txBox="1"/>
            <p:nvPr/>
          </p:nvSpPr>
          <p:spPr>
            <a:xfrm>
              <a:off x="9776178" y="3400419"/>
              <a:ext cx="21836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rgbClr val="FF0000"/>
                  </a:solidFill>
                </a:rPr>
                <a:t>* + Élisabeth Niel (≥ 02/2025)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543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4FA1F21C-AD08-9E03-1EC8-F8DD6BAF02B7}"/>
              </a:ext>
            </a:extLst>
          </p:cNvPr>
          <p:cNvGrpSpPr/>
          <p:nvPr/>
        </p:nvGrpSpPr>
        <p:grpSpPr>
          <a:xfrm>
            <a:off x="2711530" y="260560"/>
            <a:ext cx="9217280" cy="5832810"/>
            <a:chOff x="2711530" y="260560"/>
            <a:chExt cx="9217280" cy="5832810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D39D9E4-1549-3249-9ADA-CB3A2C8A892B}"/>
                </a:ext>
              </a:extLst>
            </p:cNvPr>
            <p:cNvSpPr txBox="1"/>
            <p:nvPr/>
          </p:nvSpPr>
          <p:spPr>
            <a:xfrm>
              <a:off x="2711530" y="404580"/>
              <a:ext cx="44807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Helvetica" pitchFamily="2" charset="0"/>
                </a:rPr>
                <a:t>Physique des Neutrinos – T2K, SK / HK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81A64D76-3679-4545-9EF3-D104FF3AADE0}"/>
                    </a:ext>
                  </a:extLst>
                </p:cNvPr>
                <p:cNvSpPr txBox="1"/>
                <p:nvPr/>
              </p:nvSpPr>
              <p:spPr>
                <a:xfrm>
                  <a:off x="2999570" y="764630"/>
                  <a:ext cx="522207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>
                      <a:latin typeface="Helvetica" pitchFamily="2" charset="0"/>
                    </a:rPr>
                    <a:t>5 </a:t>
                  </a:r>
                  <a14:m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a14:m>
                  <a:r>
                    <a:rPr lang="fr-FR" dirty="0">
                      <a:latin typeface="Helvetica" pitchFamily="2" charset="0"/>
                    </a:rPr>
                    <a:t> permanent(e)s,  11 PhD et postdocs (&gt; 2024)</a:t>
                  </a:r>
                </a:p>
              </p:txBody>
            </p:sp>
          </mc:Choice>
          <mc:Fallback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81A64D76-3679-4545-9EF3-D104FF3AAD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9570" y="764630"/>
                  <a:ext cx="5222071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971" t="-6667" b="-2333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125FB0B1-8559-1446-AC2B-917C3264ACA1}"/>
                    </a:ext>
                  </a:extLst>
                </p:cNvPr>
                <p:cNvSpPr txBox="1"/>
                <p:nvPr/>
              </p:nvSpPr>
              <p:spPr>
                <a:xfrm>
                  <a:off x="2999570" y="1196690"/>
                  <a:ext cx="8641200" cy="14330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fr-FR" dirty="0">
                      <a:latin typeface="Helvetica Light" panose="020B0403020202020204" pitchFamily="34" charset="0"/>
                    </a:rPr>
                    <a:t>Seul laboratoire français membre des 3 grandes expériences au Japon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fr-FR" dirty="0">
                      <a:latin typeface="Helvetica Light" panose="020B0403020202020204" pitchFamily="34" charset="0"/>
                    </a:rPr>
                    <a:t>Rejoint T2K en 2006; contributions majeures aux détecteurs proches et participation aux prises de données et analyses depuis 2010  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fr-FR" dirty="0">
                      <a:latin typeface="Helvetica Light" panose="020B0403020202020204" pitchFamily="34" charset="0"/>
                    </a:rPr>
                    <a:t>Rejoint; SK en 2016; soutien € de l’X/IPP pour HK à partir de 2020</a:t>
                  </a:r>
                </a:p>
                <a:p>
                  <a:r>
                    <a:rPr lang="fr-FR" sz="1400" dirty="0">
                      <a:latin typeface="Helvetica Light" panose="020B0403020202020204" pitchFamily="34" charset="0"/>
                    </a:rPr>
                    <a:t>      Oscillation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fr-F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sSub>
                        <m:sSubPr>
                          <m:ctrlPr>
                            <a:rPr lang="fr-F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fr-F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fr-FR" sz="1400" dirty="0">
                      <a:latin typeface="Helvetica Light" panose="020B0403020202020204" pitchFamily="34" charset="0"/>
                    </a:rPr>
                    <a:t>; exclusion à </a:t>
                  </a:r>
                  <a14:m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a14:m>
                  <a:r>
                    <a:rPr lang="fr-FR" sz="1400" dirty="0">
                      <a:latin typeface="Helvetica Light" panose="020B0403020202020204" pitchFamily="34" charset="0"/>
                    </a:rPr>
                    <a:t> de la conservation CP ; limites DSNB</a:t>
                  </a:r>
                  <a:endParaRPr lang="fr-FR" sz="1400" dirty="0">
                    <a:latin typeface="Helvetica" pitchFamily="2" charset="0"/>
                  </a:endParaRPr>
                </a:p>
              </p:txBody>
            </p:sp>
          </mc:Choice>
          <mc:Fallback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125FB0B1-8559-1446-AC2B-917C3264AC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9570" y="1196690"/>
                  <a:ext cx="8641200" cy="1433085"/>
                </a:xfrm>
                <a:prstGeom prst="rect">
                  <a:avLst/>
                </a:prstGeom>
                <a:blipFill>
                  <a:blip r:embed="rId4"/>
                  <a:stretch>
                    <a:fillRect l="-441" t="-1770" b="-354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B9409BE-D44F-9F47-9FF3-C0E0D39F5D0C}"/>
                </a:ext>
              </a:extLst>
            </p:cNvPr>
            <p:cNvSpPr/>
            <p:nvPr/>
          </p:nvSpPr>
          <p:spPr>
            <a:xfrm>
              <a:off x="2711530" y="260560"/>
              <a:ext cx="9217280" cy="583281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EA7692D1-1A2B-8A4A-ADEB-CE03C5273CDA}"/>
                </a:ext>
              </a:extLst>
            </p:cNvPr>
            <p:cNvSpPr txBox="1"/>
            <p:nvPr/>
          </p:nvSpPr>
          <p:spPr>
            <a:xfrm>
              <a:off x="3043924" y="5301260"/>
              <a:ext cx="87132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Helvetica" pitchFamily="2" charset="0"/>
                </a:rPr>
                <a:t>Pour l’électronique SFGD le LLR travaille en collaboration l’U. de Genève. Le </a:t>
              </a:r>
              <a:r>
                <a:rPr lang="fr-FR" sz="1200" b="1" dirty="0">
                  <a:latin typeface="Helvetica" pitchFamily="2" charset="0"/>
                </a:rPr>
                <a:t>LLR</a:t>
              </a:r>
              <a:r>
                <a:rPr lang="fr-FR" sz="1200" dirty="0">
                  <a:latin typeface="Helvetica" pitchFamily="2" charset="0"/>
                </a:rPr>
                <a:t> est associé aux groupes du </a:t>
              </a:r>
              <a:r>
                <a:rPr lang="fr-FR" sz="1200" b="1" dirty="0">
                  <a:latin typeface="Helvetica" pitchFamily="2" charset="0"/>
                </a:rPr>
                <a:t>LPNHE Paris Sorbonne U. </a:t>
              </a:r>
              <a:r>
                <a:rPr lang="fr-FR" sz="1200" dirty="0">
                  <a:latin typeface="Helvetica" pitchFamily="2" charset="0"/>
                </a:rPr>
                <a:t>et à l’ </a:t>
              </a:r>
              <a:r>
                <a:rPr lang="fr-FR" sz="1200" b="1" i="0" u="none" strike="noStrike" dirty="0">
                  <a:solidFill>
                    <a:srgbClr val="000000"/>
                  </a:solidFill>
                  <a:effectLst/>
                  <a:latin typeface="Helvetica" pitchFamily="2" charset="0"/>
                </a:rPr>
                <a:t>IRFU CEA </a:t>
              </a:r>
              <a:r>
                <a:rPr lang="fr-FR" sz="1200" i="0" u="none" strike="noStrike" dirty="0">
                  <a:solidFill>
                    <a:srgbClr val="000000"/>
                  </a:solidFill>
                  <a:effectLst/>
                  <a:latin typeface="Helvetica" pitchFamily="2" charset="0"/>
                </a:rPr>
                <a:t>dans T2K et HK. Le LLR entretie</a:t>
              </a:r>
              <a:r>
                <a:rPr lang="fr-FR" sz="1200" dirty="0">
                  <a:solidFill>
                    <a:srgbClr val="000000"/>
                  </a:solidFill>
                  <a:latin typeface="Helvetica" pitchFamily="2" charset="0"/>
                </a:rPr>
                <a:t>nt par ailleurs des relations privilégiés avec </a:t>
              </a:r>
              <a:r>
                <a:rPr lang="fr-FR" sz="1200" dirty="0" err="1">
                  <a:solidFill>
                    <a:srgbClr val="000000"/>
                  </a:solidFill>
                  <a:latin typeface="Helvetica" pitchFamily="2" charset="0"/>
                </a:rPr>
                <a:t>ILance</a:t>
              </a:r>
              <a:r>
                <a:rPr lang="fr-FR" sz="1200" dirty="0">
                  <a:solidFill>
                    <a:srgbClr val="000000"/>
                  </a:solidFill>
                  <a:latin typeface="Helvetica" pitchFamily="2" charset="0"/>
                </a:rPr>
                <a:t> (M. Gonin) et l’U. de Tokyo.</a:t>
              </a:r>
              <a:endParaRPr lang="fr-FR" sz="12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50B04058-FFDB-E84C-8491-1333A1345340}"/>
                </a:ext>
              </a:extLst>
            </p:cNvPr>
            <p:cNvSpPr txBox="1"/>
            <p:nvPr/>
          </p:nvSpPr>
          <p:spPr>
            <a:xfrm>
              <a:off x="9408460" y="260560"/>
              <a:ext cx="24657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rgbClr val="FF0000"/>
                  </a:solidFill>
                  <a:latin typeface="Helvetica" pitchFamily="2" charset="0"/>
                </a:rPr>
                <a:t>Enjeux scientifiques </a:t>
              </a:r>
              <a:r>
                <a:rPr lang="fr-FR" sz="1400" b="1" dirty="0">
                  <a:solidFill>
                    <a:srgbClr val="FF0000"/>
                  </a:solidFill>
                  <a:latin typeface="Helvetica" pitchFamily="2" charset="0"/>
                </a:rPr>
                <a:t>ma</a:t>
              </a:r>
              <a:r>
                <a:rPr lang="fr-FR" sz="1400" dirty="0">
                  <a:solidFill>
                    <a:srgbClr val="FF0000"/>
                  </a:solidFill>
                  <a:latin typeface="Helvetica" pitchFamily="2" charset="0"/>
                </a:rPr>
                <a:t>jeurs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303632DD-F63B-6748-A2C5-6D5F3301B82F}"/>
                    </a:ext>
                  </a:extLst>
                </p:cNvPr>
                <p:cNvSpPr txBox="1"/>
                <p:nvPr/>
              </p:nvSpPr>
              <p:spPr>
                <a:xfrm>
                  <a:off x="2783540" y="2636890"/>
                  <a:ext cx="655480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>
                      <a:latin typeface="Helvetica" pitchFamily="2" charset="0"/>
                    </a:rPr>
                    <a:t>T2K  </a:t>
                  </a:r>
                  <a:r>
                    <a:rPr lang="fr-FR" dirty="0">
                      <a:latin typeface="Helvetica" pitchFamily="2" charset="0"/>
                    </a:rPr>
                    <a:t>M. </a:t>
                  </a:r>
                  <a:r>
                    <a:rPr lang="fr-FR" dirty="0" err="1">
                      <a:latin typeface="Helvetica" pitchFamily="2" charset="0"/>
                    </a:rPr>
                    <a:t>Buizza-Avanzini</a:t>
                  </a:r>
                  <a:r>
                    <a:rPr lang="fr-FR" dirty="0">
                      <a:latin typeface="Helvetica" pitchFamily="2" charset="0"/>
                    </a:rPr>
                    <a:t> et al.</a:t>
                  </a:r>
                  <a:r>
                    <a:rPr lang="fr-FR" b="1" dirty="0">
                      <a:latin typeface="Helvetica" pitchFamily="2" charset="0"/>
                    </a:rPr>
                    <a:t> </a:t>
                  </a:r>
                  <a:r>
                    <a:rPr lang="fr-FR" sz="1400" dirty="0">
                      <a:latin typeface="Helvetica" pitchFamily="2" charset="0"/>
                    </a:rPr>
                    <a:t>(4 </a:t>
                  </a:r>
                  <a14:m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a14:m>
                  <a:r>
                    <a:rPr lang="fr-FR" sz="1400" dirty="0">
                      <a:latin typeface="Helvetica" pitchFamily="2" charset="0"/>
                    </a:rPr>
                    <a:t> permanent(e)s,  4 PhD et postdocs)</a:t>
                  </a:r>
                </a:p>
              </p:txBody>
            </p:sp>
          </mc:Choice>
          <mc:Fallback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303632DD-F63B-6748-A2C5-6D5F3301B8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3540" y="2636890"/>
                  <a:ext cx="6554808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774" t="-6667" b="-2666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ZoneTexte 28">
                  <a:extLst>
                    <a:ext uri="{FF2B5EF4-FFF2-40B4-BE49-F238E27FC236}">
                      <a16:creationId xmlns:a16="http://schemas.microsoft.com/office/drawing/2014/main" id="{9C1423C3-8F91-3B4A-A0E7-558A751C7E46}"/>
                    </a:ext>
                  </a:extLst>
                </p:cNvPr>
                <p:cNvSpPr txBox="1"/>
                <p:nvPr/>
              </p:nvSpPr>
              <p:spPr>
                <a:xfrm>
                  <a:off x="2783540" y="3717040"/>
                  <a:ext cx="596894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>
                      <a:latin typeface="Helvetica" pitchFamily="2" charset="0"/>
                    </a:rPr>
                    <a:t>SK/HK  </a:t>
                  </a:r>
                  <a:r>
                    <a:rPr lang="fr-FR" dirty="0">
                      <a:latin typeface="Helvetica" pitchFamily="2" charset="0"/>
                    </a:rPr>
                    <a:t>Th. Mueller et al.  </a:t>
                  </a:r>
                  <a:r>
                    <a:rPr lang="fr-FR" sz="1400" dirty="0">
                      <a:latin typeface="Helvetica" pitchFamily="2" charset="0"/>
                    </a:rPr>
                    <a:t>(4 </a:t>
                  </a:r>
                  <a14:m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a14:m>
                  <a:r>
                    <a:rPr lang="fr-FR" sz="1400" dirty="0">
                      <a:latin typeface="Helvetica" pitchFamily="2" charset="0"/>
                    </a:rPr>
                    <a:t> permanents,  7 PhD et </a:t>
                  </a:r>
                  <a:r>
                    <a:rPr lang="fr-FR" sz="1400" dirty="0" err="1">
                      <a:latin typeface="Helvetica" pitchFamily="2" charset="0"/>
                    </a:rPr>
                    <a:t>postdocs</a:t>
                  </a:r>
                  <a:r>
                    <a:rPr lang="fr-FR" sz="1400" dirty="0">
                      <a:latin typeface="Helvetica" pitchFamily="2" charset="0"/>
                    </a:rPr>
                    <a:t>)</a:t>
                  </a:r>
                  <a:endParaRPr lang="fr-FR" sz="1400" b="1" dirty="0">
                    <a:latin typeface="Helvetica" pitchFamily="2" charset="0"/>
                  </a:endParaRPr>
                </a:p>
              </p:txBody>
            </p:sp>
          </mc:Choice>
          <mc:Fallback>
            <p:sp>
              <p:nvSpPr>
                <p:cNvPr id="29" name="ZoneTexte 28">
                  <a:extLst>
                    <a:ext uri="{FF2B5EF4-FFF2-40B4-BE49-F238E27FC236}">
                      <a16:creationId xmlns:a16="http://schemas.microsoft.com/office/drawing/2014/main" id="{9C1423C3-8F91-3B4A-A0E7-558A751C7E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3540" y="3717040"/>
                  <a:ext cx="5968942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849" t="-6667" b="-2666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FF908802-6234-B940-AF4A-974CC1587238}"/>
                </a:ext>
              </a:extLst>
            </p:cNvPr>
            <p:cNvSpPr txBox="1"/>
            <p:nvPr/>
          </p:nvSpPr>
          <p:spPr>
            <a:xfrm>
              <a:off x="2999570" y="4149100"/>
              <a:ext cx="86935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>
                  <a:latin typeface="Helvetica" pitchFamily="2" charset="0"/>
                </a:rPr>
                <a:t>SK : analyses de données avec sensibilité accrue (dopage gadolinium à 0,03 %) 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B3B2F6BC-00A8-AB4F-87B8-63B798F5BB71}"/>
                </a:ext>
              </a:extLst>
            </p:cNvPr>
            <p:cNvSpPr txBox="1"/>
            <p:nvPr/>
          </p:nvSpPr>
          <p:spPr>
            <a:xfrm>
              <a:off x="2999570" y="3034544"/>
              <a:ext cx="78213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>
                  <a:latin typeface="Helvetica" pitchFamily="2" charset="0"/>
                </a:rPr>
                <a:t>Upgrade SFGD du détecteur proche ND280 et mise en route sur place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>
                  <a:latin typeface="Helvetica" pitchFamily="2" charset="0"/>
                </a:rPr>
                <a:t>Nouvelles prises de données et analyses pour les oscillations neutrinos 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0DDA82EE-58AF-4E45-9BFD-4AE1F82E1972}"/>
                </a:ext>
              </a:extLst>
            </p:cNvPr>
            <p:cNvSpPr txBox="1"/>
            <p:nvPr/>
          </p:nvSpPr>
          <p:spPr>
            <a:xfrm>
              <a:off x="9408460" y="495520"/>
              <a:ext cx="25154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rgbClr val="FF0000"/>
                  </a:solidFill>
                  <a:latin typeface="Helvetica" pitchFamily="2" charset="0"/>
                </a:rPr>
                <a:t>T2K : engagements </a:t>
              </a:r>
              <a:r>
                <a:rPr lang="fr-FR" sz="1400" b="1" dirty="0">
                  <a:solidFill>
                    <a:srgbClr val="FF0000"/>
                  </a:solidFill>
                  <a:latin typeface="Helvetica" pitchFamily="2" charset="0"/>
                </a:rPr>
                <a:t>fo</a:t>
              </a:r>
              <a:r>
                <a:rPr lang="fr-FR" sz="1400" dirty="0">
                  <a:solidFill>
                    <a:srgbClr val="FF0000"/>
                  </a:solidFill>
                  <a:latin typeface="Helvetica" pitchFamily="2" charset="0"/>
                </a:rPr>
                <a:t>rts</a:t>
              </a:r>
            </a:p>
            <a:p>
              <a:r>
                <a:rPr lang="fr-FR" sz="1400" dirty="0">
                  <a:solidFill>
                    <a:srgbClr val="FF0000"/>
                  </a:solidFill>
                  <a:latin typeface="Helvetica" pitchFamily="2" charset="0"/>
                </a:rPr>
                <a:t>SK/HK : engagements </a:t>
              </a:r>
              <a:r>
                <a:rPr lang="fr-FR" sz="1400" b="1" dirty="0">
                  <a:solidFill>
                    <a:srgbClr val="FF0000"/>
                  </a:solidFill>
                  <a:latin typeface="Helvetica" pitchFamily="2" charset="0"/>
                </a:rPr>
                <a:t>li</a:t>
              </a:r>
              <a:r>
                <a:rPr lang="fr-FR" sz="1400" dirty="0">
                  <a:solidFill>
                    <a:srgbClr val="FF0000"/>
                  </a:solidFill>
                  <a:latin typeface="Helvetica" pitchFamily="2" charset="0"/>
                </a:rPr>
                <a:t>mités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2A2E1CAE-6438-E249-8265-73BC34B2D1D0}"/>
                </a:ext>
              </a:extLst>
            </p:cNvPr>
            <p:cNvSpPr txBox="1"/>
            <p:nvPr/>
          </p:nvSpPr>
          <p:spPr>
            <a:xfrm>
              <a:off x="3038655" y="4869200"/>
              <a:ext cx="7417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Helvetica" pitchFamily="2" charset="0"/>
                </a:rPr>
                <a:t>    SK/HK : développement/jouvence des algorithmes de reconstruction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920EFF2C-1831-974E-ADC6-5D9C26D5E563}"/>
                </a:ext>
              </a:extLst>
            </p:cNvPr>
            <p:cNvSpPr txBox="1"/>
            <p:nvPr/>
          </p:nvSpPr>
          <p:spPr>
            <a:xfrm>
              <a:off x="3006758" y="4497061"/>
              <a:ext cx="719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>
                  <a:latin typeface="Helvetica" pitchFamily="2" charset="0"/>
                </a:rPr>
                <a:t>HK : mise en place du banc de tests pour l’électronique de lecture</a:t>
              </a:r>
            </a:p>
          </p:txBody>
        </p:sp>
      </p:grpSp>
      <p:pic>
        <p:nvPicPr>
          <p:cNvPr id="43" name="Image 42">
            <a:extLst>
              <a:ext uri="{FF2B5EF4-FFF2-40B4-BE49-F238E27FC236}">
                <a16:creationId xmlns:a16="http://schemas.microsoft.com/office/drawing/2014/main" id="{97CB12F6-C4F2-734D-8466-4DF9FC8757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992" y="415338"/>
            <a:ext cx="1947111" cy="5578976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0856F449-6255-8545-828A-AC580F9F8948}"/>
              </a:ext>
            </a:extLst>
          </p:cNvPr>
          <p:cNvSpPr/>
          <p:nvPr/>
        </p:nvSpPr>
        <p:spPr>
          <a:xfrm>
            <a:off x="320973" y="271318"/>
            <a:ext cx="2195348" cy="5799998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750782C5-8709-AD4C-83E6-C062510DDC53}"/>
              </a:ext>
            </a:extLst>
          </p:cNvPr>
          <p:cNvSpPr txBox="1"/>
          <p:nvPr/>
        </p:nvSpPr>
        <p:spPr>
          <a:xfrm>
            <a:off x="699511" y="536138"/>
            <a:ext cx="1505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</a:rPr>
              <a:t>Physique des</a:t>
            </a:r>
          </a:p>
          <a:p>
            <a:r>
              <a:rPr lang="fr-FR" sz="1600" b="1" dirty="0">
                <a:solidFill>
                  <a:schemeClr val="bg1"/>
                </a:solidFill>
              </a:rPr>
              <a:t>Neutrinos</a:t>
            </a: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2B756039-D1AE-5A4C-870D-E6F724CDBC9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881" t="-1" r="2149" b="4625"/>
          <a:stretch/>
        </p:blipFill>
        <p:spPr>
          <a:xfrm>
            <a:off x="517076" y="5410048"/>
            <a:ext cx="660361" cy="4811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9D498C28-B8EE-874A-AE3B-FC3A8FDF06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9171" y="5399634"/>
            <a:ext cx="575175" cy="487073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48" name="Picture 2" descr="C:\Users\sekiya\AppData\Roaming\Sylpheed\mimetmp\0000000a.logo-hyperk-20120605.png">
            <a:extLst>
              <a:ext uri="{FF2B5EF4-FFF2-40B4-BE49-F238E27FC236}">
                <a16:creationId xmlns:a16="http://schemas.microsoft.com/office/drawing/2014/main" id="{57556C51-DE7F-4C4A-9688-F3655EF73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856" y="5394154"/>
            <a:ext cx="532777" cy="48093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08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Personnalisé 1">
      <a:dk1>
        <a:srgbClr val="000000"/>
      </a:dk1>
      <a:lt1>
        <a:srgbClr val="FFFFFF"/>
      </a:lt1>
      <a:dk2>
        <a:srgbClr val="CDD7DC"/>
      </a:dk2>
      <a:lt2>
        <a:srgbClr val="EBF0F5"/>
      </a:lt2>
      <a:accent1>
        <a:srgbClr val="00284B"/>
      </a:accent1>
      <a:accent2>
        <a:srgbClr val="6941EB"/>
      </a:accent2>
      <a:accent3>
        <a:srgbClr val="FFEB6E"/>
      </a:accent3>
      <a:accent4>
        <a:srgbClr val="8296A5"/>
      </a:accent4>
      <a:accent5>
        <a:srgbClr val="FFBC75"/>
      </a:accent5>
      <a:accent6>
        <a:srgbClr val="B0EE89"/>
      </a:accent6>
      <a:hlink>
        <a:srgbClr val="6941EB"/>
      </a:hlink>
      <a:folHlink>
        <a:srgbClr val="6941E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9492</TotalTime>
  <Words>1982</Words>
  <Application>Microsoft Macintosh PowerPoint</Application>
  <PresentationFormat>Grand écran</PresentationFormat>
  <Paragraphs>287</Paragraphs>
  <Slides>24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8" baseType="lpstr">
      <vt:lpstr>Arial</vt:lpstr>
      <vt:lpstr>Arial Narrow</vt:lpstr>
      <vt:lpstr>Cambria Math</vt:lpstr>
      <vt:lpstr>Comic Sans MS</vt:lpstr>
      <vt:lpstr>Helvetica</vt:lpstr>
      <vt:lpstr>Helvetica Light</vt:lpstr>
      <vt:lpstr>Helvetica Neue</vt:lpstr>
      <vt:lpstr>IBM Plex Sans</vt:lpstr>
      <vt:lpstr>IBM Plex Sans Medium</vt:lpstr>
      <vt:lpstr>IBM Plex Sans SemiBold</vt:lpstr>
      <vt:lpstr>Symbol</vt:lpstr>
      <vt:lpstr>Tahoma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LLR: PLAN DE CHARGE DES GROUPES TECHNIQUES PAR DOMAINES DE PHYSIQUE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/>
  <cp:keywords/>
  <dc:description/>
  <cp:lastModifiedBy>Microsoft Office User</cp:lastModifiedBy>
  <cp:revision>808</cp:revision>
  <cp:lastPrinted>2024-04-24T18:23:35Z</cp:lastPrinted>
  <dcterms:created xsi:type="dcterms:W3CDTF">2023-11-07T22:06:45Z</dcterms:created>
  <dcterms:modified xsi:type="dcterms:W3CDTF">2024-11-18T09:37:12Z</dcterms:modified>
  <cp:category/>
</cp:coreProperties>
</file>