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8" r:id="rId13"/>
    <p:sldId id="269" r:id="rId14"/>
    <p:sldId id="271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9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39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1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4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29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8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01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53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42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1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05DB-D395-4689-A836-524DF7217015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BD081-DB2C-4340-BF85-0B936E584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1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3" y="202692"/>
            <a:ext cx="9778785" cy="65090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43000" y="6254496"/>
            <a:ext cx="470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Workshop Radon, Marseille, 14-16 mai 2025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10" y="312037"/>
            <a:ext cx="1641856" cy="9235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13" y="1395645"/>
            <a:ext cx="3524250" cy="476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92" y="390304"/>
            <a:ext cx="631990" cy="6319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88" y="339493"/>
            <a:ext cx="814870" cy="8148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28" y="1268438"/>
            <a:ext cx="1102436" cy="80845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48117" y="2372117"/>
            <a:ext cx="4015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Dégazage pré-, </a:t>
            </a:r>
            <a:r>
              <a:rPr lang="fr-FR" sz="2400" b="1" dirty="0" err="1">
                <a:solidFill>
                  <a:srgbClr val="FFC000"/>
                </a:solidFill>
              </a:rPr>
              <a:t>syn</a:t>
            </a:r>
            <a:r>
              <a:rPr lang="fr-FR" sz="2400" b="1" dirty="0">
                <a:solidFill>
                  <a:srgbClr val="FFC000"/>
                </a:solidFill>
              </a:rPr>
              <a:t>- et post-éruptif du radon et de ses descendants durant l'éruption du </a:t>
            </a:r>
            <a:r>
              <a:rPr lang="fr-FR" sz="2400" b="1" dirty="0" err="1">
                <a:solidFill>
                  <a:srgbClr val="FFC000"/>
                </a:solidFill>
              </a:rPr>
              <a:t>Tajogaite</a:t>
            </a:r>
            <a:r>
              <a:rPr lang="fr-FR" sz="2400" b="1" dirty="0">
                <a:solidFill>
                  <a:srgbClr val="FFC000"/>
                </a:solidFill>
              </a:rPr>
              <a:t> (La Palma, Iles Canaries, Espagne) en 2021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42999" y="5245000"/>
            <a:ext cx="810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Pierre-J. Gauthier, Cristina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Trull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Hernandis</a:t>
            </a:r>
            <a:r>
              <a:rPr lang="fr-F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Garance Hervé-Carpentier, Luca Terray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24" y="1285342"/>
            <a:ext cx="1277198" cy="7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7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35" y="1279779"/>
            <a:ext cx="7559040" cy="49684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AB6D1BE-359E-98EE-DD70-FF0446EB5DE1}"/>
              </a:ext>
            </a:extLst>
          </p:cNvPr>
          <p:cNvSpPr txBox="1"/>
          <p:nvPr/>
        </p:nvSpPr>
        <p:spPr>
          <a:xfrm>
            <a:off x="1959523" y="253066"/>
            <a:ext cx="867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Relation biodisponibilité du radon vs. Surface d’échange avec le milieu ambiant </a:t>
            </a:r>
          </a:p>
        </p:txBody>
      </p:sp>
      <p:pic>
        <p:nvPicPr>
          <p:cNvPr id="5" name="Image 4" descr="Une image contenant texte, diagramme, Police, cercle&#10;&#10;Description générée automatiquement">
            <a:extLst>
              <a:ext uri="{FF2B5EF4-FFF2-40B4-BE49-F238E27FC236}">
                <a16:creationId xmlns:a16="http://schemas.microsoft.com/office/drawing/2014/main" id="{5CD6E54A-28CC-D1EA-E38A-8F14808F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7" y="1293490"/>
            <a:ext cx="2839127" cy="20844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8F0727-D232-B751-DDFC-C56FFEA6050D}"/>
              </a:ext>
            </a:extLst>
          </p:cNvPr>
          <p:cNvSpPr txBox="1"/>
          <p:nvPr/>
        </p:nvSpPr>
        <p:spPr>
          <a:xfrm>
            <a:off x="766459" y="779343"/>
            <a:ext cx="23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Approximation sphérique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4A6B2F-DC33-2326-3408-5BC3438290CB}"/>
              </a:ext>
            </a:extLst>
          </p:cNvPr>
          <p:cNvSpPr txBox="1"/>
          <p:nvPr/>
        </p:nvSpPr>
        <p:spPr>
          <a:xfrm>
            <a:off x="1613982" y="3499151"/>
            <a:ext cx="2123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/>
              <a:t>(</a:t>
            </a:r>
            <a:r>
              <a:rPr lang="fr-FR" sz="1600" b="1" i="1" dirty="0" err="1"/>
              <a:t>Sakoda</a:t>
            </a:r>
            <a:r>
              <a:rPr lang="fr-FR" sz="1600" b="1" i="1" dirty="0"/>
              <a:t> et al., 2011)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717B77-C40A-2FDC-9944-8E6D9E145A46}"/>
              </a:ext>
            </a:extLst>
          </p:cNvPr>
          <p:cNvSpPr txBox="1"/>
          <p:nvPr/>
        </p:nvSpPr>
        <p:spPr>
          <a:xfrm>
            <a:off x="766457" y="3953665"/>
            <a:ext cx="238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m, </a:t>
            </a:r>
            <a:r>
              <a:rPr lang="fr-FR" sz="1600" b="1" dirty="0">
                <a:latin typeface="Symbol" panose="05050102010706020507" pitchFamily="18" charset="2"/>
              </a:rPr>
              <a:t>r, j </a:t>
            </a:r>
            <a:r>
              <a:rPr lang="fr-FR" sz="1600" b="1" dirty="0"/>
              <a:t>connus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 détermination de S</a:t>
            </a:r>
            <a:r>
              <a:rPr lang="fr-FR" sz="1600" b="1" baseline="-25000" dirty="0">
                <a:sym typeface="Wingdings" panose="05000000000000000000" pitchFamily="2" charset="2"/>
              </a:rPr>
              <a:t>T</a:t>
            </a:r>
            <a:endParaRPr lang="fr-FR" sz="1600" b="1" baseline="-25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C57F9B-77EC-BEBE-9C89-B44DBF0C440D}"/>
              </a:ext>
            </a:extLst>
          </p:cNvPr>
          <p:cNvSpPr txBox="1"/>
          <p:nvPr/>
        </p:nvSpPr>
        <p:spPr>
          <a:xfrm>
            <a:off x="766457" y="4764265"/>
            <a:ext cx="2386125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Relation linéaire entre la quantité de radon libérée et la surface d’échange :</a:t>
            </a:r>
          </a:p>
          <a:p>
            <a:r>
              <a:rPr lang="fr-FR" sz="1600" b="1" dirty="0"/>
              <a:t>5 – 6 </a:t>
            </a:r>
            <a:r>
              <a:rPr lang="fr-FR" sz="1600" b="1" dirty="0" err="1"/>
              <a:t>mBq</a:t>
            </a:r>
            <a:r>
              <a:rPr lang="fr-FR" sz="1600" b="1" dirty="0"/>
              <a:t>/m</a:t>
            </a:r>
            <a:r>
              <a:rPr lang="fr-FR" sz="1600" b="1" baseline="30000" dirty="0"/>
              <a:t>2</a:t>
            </a:r>
          </a:p>
          <a:p>
            <a:endParaRPr lang="fr-FR" sz="1600" b="1" baseline="30000" dirty="0"/>
          </a:p>
          <a:p>
            <a:r>
              <a:rPr lang="fr-FR" sz="1600" b="1" dirty="0"/>
              <a:t>Très faible mais impact sanitaire des PM2.5 ?</a:t>
            </a:r>
          </a:p>
        </p:txBody>
      </p:sp>
    </p:spTree>
    <p:extLst>
      <p:ext uri="{BB962C8B-B14F-4D97-AF65-F5344CB8AC3E}">
        <p14:creationId xmlns:p14="http://schemas.microsoft.com/office/powerpoint/2010/main" val="20872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9037" y="3466953"/>
            <a:ext cx="2821504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Bilans de dégazage : </a:t>
            </a:r>
          </a:p>
          <a:p>
            <a:endParaRPr lang="fr-FR" sz="1600" b="1" dirty="0"/>
          </a:p>
          <a:p>
            <a:r>
              <a:rPr lang="fr-FR" sz="1600" b="1" dirty="0"/>
              <a:t>(A)</a:t>
            </a:r>
            <a:r>
              <a:rPr lang="fr-FR" sz="1600" b="1" baseline="-25000" dirty="0" err="1"/>
              <a:t>atm</a:t>
            </a:r>
            <a:r>
              <a:rPr lang="fr-FR" sz="1600" b="1" dirty="0"/>
              <a:t> = V </a:t>
            </a:r>
            <a:r>
              <a:rPr lang="fr-FR" sz="1600" b="1" dirty="0">
                <a:latin typeface="Symbol" panose="05050102010706020507" pitchFamily="18" charset="2"/>
              </a:rPr>
              <a:t>r</a:t>
            </a:r>
            <a:r>
              <a:rPr lang="fr-FR" sz="1600" b="1" dirty="0"/>
              <a:t> </a:t>
            </a:r>
            <a:r>
              <a:rPr lang="fr-FR" sz="1600" b="1" dirty="0">
                <a:latin typeface="Symbol" panose="05050102010706020507" pitchFamily="18" charset="2"/>
              </a:rPr>
              <a:t>e</a:t>
            </a:r>
            <a:r>
              <a:rPr lang="fr-FR" sz="1600" b="1" dirty="0"/>
              <a:t> (A)°</a:t>
            </a:r>
            <a:r>
              <a:rPr lang="fr-FR" sz="1600" b="1" baseline="-25000" dirty="0"/>
              <a:t>magma (non dégazé)</a:t>
            </a:r>
          </a:p>
          <a:p>
            <a:endParaRPr lang="fr-FR" sz="1600" b="1" dirty="0"/>
          </a:p>
          <a:p>
            <a:endParaRPr lang="fr-FR" sz="1600" b="1" baseline="-25000" dirty="0"/>
          </a:p>
          <a:p>
            <a:r>
              <a:rPr lang="fr-FR" sz="1600" b="1" dirty="0"/>
              <a:t>(</a:t>
            </a:r>
            <a:r>
              <a:rPr lang="fr-FR" sz="1600" b="1" baseline="30000" dirty="0"/>
              <a:t>222</a:t>
            </a:r>
            <a:r>
              <a:rPr lang="fr-FR" sz="1600" b="1" dirty="0"/>
              <a:t>Rn)</a:t>
            </a:r>
            <a:r>
              <a:rPr lang="fr-FR" sz="1600" b="1" baseline="-25000" dirty="0" err="1"/>
              <a:t>atm</a:t>
            </a:r>
            <a:r>
              <a:rPr lang="fr-FR" sz="1600" b="1" dirty="0"/>
              <a:t> = 29 </a:t>
            </a:r>
            <a:r>
              <a:rPr lang="fr-FR" sz="1600" b="1" dirty="0" err="1"/>
              <a:t>TBq</a:t>
            </a:r>
            <a:endParaRPr lang="fr-FR" sz="1600" b="1" dirty="0"/>
          </a:p>
          <a:p>
            <a:r>
              <a:rPr lang="fr-FR" sz="1600" b="1" dirty="0"/>
              <a:t>(</a:t>
            </a:r>
            <a:r>
              <a:rPr lang="fr-FR" sz="1600" b="1" baseline="30000" dirty="0"/>
              <a:t>210</a:t>
            </a:r>
            <a:r>
              <a:rPr lang="fr-FR" sz="1600" b="1" dirty="0"/>
              <a:t>Po)</a:t>
            </a:r>
            <a:r>
              <a:rPr lang="fr-FR" sz="1600" b="1" baseline="-25000" dirty="0" err="1"/>
              <a:t>atm</a:t>
            </a:r>
            <a:r>
              <a:rPr lang="fr-FR" sz="1600" b="1" dirty="0"/>
              <a:t> = 28 </a:t>
            </a:r>
            <a:r>
              <a:rPr lang="fr-FR" sz="1600" b="1" dirty="0" err="1"/>
              <a:t>TBq</a:t>
            </a:r>
            <a:endParaRPr lang="fr-FR" sz="1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074979" y="5622422"/>
            <a:ext cx="4446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Catastrophe nucléaire de </a:t>
            </a:r>
            <a:r>
              <a:rPr lang="fr-FR" sz="1600" b="1" dirty="0" err="1"/>
              <a:t>Windscale</a:t>
            </a:r>
            <a:r>
              <a:rPr lang="fr-FR" sz="1600" b="1" dirty="0"/>
              <a:t> : 14 </a:t>
            </a:r>
            <a:r>
              <a:rPr lang="fr-FR" sz="1600" b="1" dirty="0" err="1"/>
              <a:t>TBq</a:t>
            </a:r>
            <a:r>
              <a:rPr lang="fr-FR" sz="1600" b="1" dirty="0"/>
              <a:t> de </a:t>
            </a:r>
            <a:r>
              <a:rPr lang="fr-FR" sz="1600" b="1" baseline="30000" dirty="0"/>
              <a:t>210</a:t>
            </a:r>
            <a:r>
              <a:rPr lang="fr-FR" sz="1600" b="1" dirty="0"/>
              <a:t>Po émis dans l’atmosphère (Urquhart, 1983)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B6D1BE-359E-98EE-DD70-FF0446EB5DE1}"/>
              </a:ext>
            </a:extLst>
          </p:cNvPr>
          <p:cNvSpPr txBox="1"/>
          <p:nvPr/>
        </p:nvSpPr>
        <p:spPr>
          <a:xfrm>
            <a:off x="1250731" y="253066"/>
            <a:ext cx="964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Impact sanitaire et environnemental du radon et de ses descendants lors de l’éruption du </a:t>
            </a:r>
            <a:r>
              <a:rPr lang="fr-FR" b="1" dirty="0" err="1"/>
              <a:t>Tajogaite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47286" y="990570"/>
            <a:ext cx="470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ym typeface="Wingdings" panose="05000000000000000000" pitchFamily="2" charset="2"/>
              </a:rPr>
              <a:t>86 jours d’éruptions (strombolien, hawaïen, coulées, dégazage) avec émission de ~40 10</a:t>
            </a:r>
            <a:r>
              <a:rPr lang="fr-FR" sz="1600" b="1" baseline="30000" dirty="0">
                <a:sym typeface="Wingdings" panose="05000000000000000000" pitchFamily="2" charset="2"/>
              </a:rPr>
              <a:t>6</a:t>
            </a:r>
            <a:r>
              <a:rPr lang="fr-FR" sz="1600" b="1" dirty="0">
                <a:sym typeface="Wingdings" panose="05000000000000000000" pitchFamily="2" charset="2"/>
              </a:rPr>
              <a:t> 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 de scories et 0,18 km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 de coulées (</a:t>
            </a:r>
            <a:r>
              <a:rPr lang="fr-FR" sz="1600" b="1" dirty="0" err="1">
                <a:sym typeface="Wingdings" panose="05000000000000000000" pitchFamily="2" charset="2"/>
              </a:rPr>
              <a:t>Bonadonna</a:t>
            </a:r>
            <a:r>
              <a:rPr lang="fr-FR" sz="1600" b="1" dirty="0">
                <a:sym typeface="Wingdings" panose="05000000000000000000" pitchFamily="2" charset="2"/>
              </a:rPr>
              <a:t> et al., 2022)</a:t>
            </a:r>
            <a:endParaRPr lang="fr-FR" sz="1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79" y="990570"/>
            <a:ext cx="5723313" cy="271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89023" y="2039845"/>
                <a:ext cx="34358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600" b="1" dirty="0"/>
                  <a:t>Coulées et scories : </a:t>
                </a:r>
                <a:r>
                  <a:rPr lang="fr-FR" b="1" dirty="0"/>
                  <a:t> </a:t>
                </a:r>
                <a:r>
                  <a:rPr lang="fr-FR" b="1" dirty="0" err="1">
                    <a:latin typeface="Symbol" panose="05050102010706020507" pitchFamily="18" charset="2"/>
                  </a:rPr>
                  <a:t>e</a:t>
                </a:r>
                <a:r>
                  <a:rPr lang="fr-FR" b="1" baseline="-25000" dirty="0" err="1"/>
                  <a:t>Rn</a:t>
                </a:r>
                <a14:m>
                  <m:oMath xmlns:m="http://schemas.openxmlformats.org/officeDocument/2006/math">
                    <m:r>
                      <a:rPr lang="fr-FR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23" y="2039845"/>
                <a:ext cx="3435831" cy="276999"/>
              </a:xfrm>
              <a:prstGeom prst="rect">
                <a:avLst/>
              </a:prstGeom>
              <a:blipFill>
                <a:blip r:embed="rId3"/>
                <a:stretch>
                  <a:fillRect l="-3546" t="-33333" b="-4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79037" y="2396622"/>
                <a:ext cx="34358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600" b="1" dirty="0"/>
                  <a:t>Coulées : </a:t>
                </a:r>
                <a:r>
                  <a:rPr lang="fr-FR" b="1" dirty="0"/>
                  <a:t> </a:t>
                </a:r>
                <a:r>
                  <a:rPr lang="fr-FR" b="1" dirty="0" err="1">
                    <a:latin typeface="Symbol" panose="05050102010706020507" pitchFamily="18" charset="2"/>
                  </a:rPr>
                  <a:t>e</a:t>
                </a:r>
                <a:r>
                  <a:rPr lang="fr-FR" b="1" baseline="-25000" dirty="0"/>
                  <a:t>Po</a:t>
                </a:r>
                <a14:m>
                  <m:oMath xmlns:m="http://schemas.openxmlformats.org/officeDocument/2006/math">
                    <m:r>
                      <a:rPr lang="fr-FR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37" y="2396622"/>
                <a:ext cx="3435831" cy="276999"/>
              </a:xfrm>
              <a:prstGeom prst="rect">
                <a:avLst/>
              </a:prstGeom>
              <a:blipFill>
                <a:blip r:embed="rId4"/>
                <a:stretch>
                  <a:fillRect l="-3730" t="-32609" b="-456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989023" y="2753399"/>
                <a:ext cx="34358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600" b="1" dirty="0"/>
                  <a:t>Scories : </a:t>
                </a:r>
                <a:r>
                  <a:rPr lang="fr-FR" b="1" dirty="0"/>
                  <a:t> </a:t>
                </a:r>
                <a:r>
                  <a:rPr lang="fr-FR" b="1" dirty="0" err="1">
                    <a:latin typeface="Symbol" panose="05050102010706020507" pitchFamily="18" charset="2"/>
                  </a:rPr>
                  <a:t>e</a:t>
                </a:r>
                <a:r>
                  <a:rPr lang="fr-FR" b="1" baseline="-25000" dirty="0" err="1"/>
                  <a:t>Po</a:t>
                </a:r>
                <a14:m>
                  <m:oMath xmlns:m="http://schemas.openxmlformats.org/officeDocument/2006/math">
                    <m:r>
                      <a:rPr lang="fr-FR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23" y="2753399"/>
                <a:ext cx="3435831" cy="276999"/>
              </a:xfrm>
              <a:prstGeom prst="rect">
                <a:avLst/>
              </a:prstGeom>
              <a:blipFill>
                <a:blip r:embed="rId5"/>
                <a:stretch>
                  <a:fillRect l="-3546" t="-33333" b="-4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6074979" y="4615986"/>
            <a:ext cx="4446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Dégazage volcanique = source de radioactivité atmosphérique colossale !</a:t>
            </a:r>
          </a:p>
        </p:txBody>
      </p:sp>
    </p:spTree>
    <p:extLst>
      <p:ext uri="{BB962C8B-B14F-4D97-AF65-F5344CB8AC3E}">
        <p14:creationId xmlns:p14="http://schemas.microsoft.com/office/powerpoint/2010/main" val="7221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6" y="2248185"/>
            <a:ext cx="4603530" cy="4378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07" y="2859806"/>
            <a:ext cx="4017411" cy="36075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35420" y="486075"/>
            <a:ext cx="4908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ym typeface="Wingdings" panose="05000000000000000000" pitchFamily="2" charset="2"/>
              </a:rPr>
              <a:t>Dispersion du panache </a:t>
            </a:r>
            <a:r>
              <a:rPr lang="fr-FR" sz="1600" b="1" dirty="0" err="1">
                <a:sym typeface="Wingdings" panose="05000000000000000000" pitchFamily="2" charset="2"/>
              </a:rPr>
              <a:t>cendro</a:t>
            </a:r>
            <a:r>
              <a:rPr lang="fr-FR" sz="1600" b="1" dirty="0">
                <a:sym typeface="Wingdings" panose="05000000000000000000" pitchFamily="2" charset="2"/>
              </a:rPr>
              <a:t>-gazeux suivant un régime d’alizées (du NE vers le SW dans hémisphère N) 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 err="1">
                <a:sym typeface="Wingdings" panose="05000000000000000000" pitchFamily="2" charset="2"/>
              </a:rPr>
              <a:t>Réanalyse</a:t>
            </a:r>
            <a:r>
              <a:rPr lang="fr-FR" sz="1600" b="1" dirty="0">
                <a:sym typeface="Wingdings" panose="05000000000000000000" pitchFamily="2" charset="2"/>
              </a:rPr>
              <a:t> des vents à 1000m d’altitude suivant la base de données ERA5 https://doi.org/10.24381/cds.adbb2d47 </a:t>
            </a:r>
            <a:endParaRPr lang="fr-FR" sz="1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37" y="759344"/>
            <a:ext cx="5458153" cy="18271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35420" y="5948856"/>
            <a:ext cx="413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Direction du vent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79323" y="147521"/>
            <a:ext cx="413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Provenance du vent selon Milford et al. (2023)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15543" y="641200"/>
            <a:ext cx="77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/>
              <a:t>Sea-level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048866" y="641200"/>
            <a:ext cx="78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600 m </a:t>
            </a:r>
            <a:r>
              <a:rPr lang="fr-FR" sz="1200" b="1" dirty="0" err="1"/>
              <a:t>asl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293926" y="620844"/>
            <a:ext cx="78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2 km </a:t>
            </a:r>
            <a:r>
              <a:rPr lang="fr-FR" sz="1200" b="1" dirty="0" err="1"/>
              <a:t>asl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538986" y="620844"/>
            <a:ext cx="78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3 km </a:t>
            </a:r>
            <a:r>
              <a:rPr lang="fr-FR" sz="1200" b="1" dirty="0" err="1"/>
              <a:t>asl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1749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5420" y="486075"/>
            <a:ext cx="973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ym typeface="Wingdings" panose="05000000000000000000" pitchFamily="2" charset="2"/>
              </a:rPr>
              <a:t>Modèle simplifié de dispersion du panache (</a:t>
            </a:r>
            <a:r>
              <a:rPr lang="fr-FR" sz="1600" b="1" dirty="0" err="1">
                <a:sym typeface="Wingdings" panose="05000000000000000000" pitchFamily="2" charset="2"/>
              </a:rPr>
              <a:t>sur-estimation</a:t>
            </a:r>
            <a:r>
              <a:rPr lang="fr-FR" sz="1600" b="1" dirty="0">
                <a:sym typeface="Wingdings" panose="05000000000000000000" pitchFamily="2" charset="2"/>
              </a:rPr>
              <a:t>) : 90% du gaz se disperse dans un secteur de 30° au SW du volcan  zone modérément habitée (~1000 habitants) et partiellement évacuée</a:t>
            </a:r>
            <a:endParaRPr lang="fr-FR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9" y="1460938"/>
            <a:ext cx="7693894" cy="47935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29447" y="1460938"/>
            <a:ext cx="37259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ym typeface="Wingdings" panose="05000000000000000000" pitchFamily="2" charset="2"/>
              </a:rPr>
              <a:t>Surface du secteur : 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S = </a:t>
            </a:r>
            <a:r>
              <a:rPr lang="fr-FR" sz="1600" b="1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fr-FR" sz="1600" b="1" dirty="0">
                <a:sym typeface="Wingdings" panose="05000000000000000000" pitchFamily="2" charset="2"/>
              </a:rPr>
              <a:t> R² x (30/360) [R distance à la côte]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S = 6.5 10</a:t>
            </a:r>
            <a:r>
              <a:rPr lang="fr-FR" sz="1600" b="1" baseline="30000" dirty="0">
                <a:sym typeface="Wingdings" panose="05000000000000000000" pitchFamily="2" charset="2"/>
              </a:rPr>
              <a:t>6</a:t>
            </a:r>
            <a:r>
              <a:rPr lang="fr-FR" sz="1600" b="1" dirty="0">
                <a:sym typeface="Wingdings" panose="05000000000000000000" pitchFamily="2" charset="2"/>
              </a:rPr>
              <a:t> m</a:t>
            </a:r>
            <a:r>
              <a:rPr lang="fr-FR" sz="1600" b="1" baseline="30000" dirty="0">
                <a:sym typeface="Wingdings" panose="05000000000000000000" pitchFamily="2" charset="2"/>
              </a:rPr>
              <a:t>2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Hauteur moyenne du panache : 2000 m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V = S h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V = 13.1 10</a:t>
            </a:r>
            <a:r>
              <a:rPr lang="fr-FR" sz="1600" b="1" baseline="30000" dirty="0">
                <a:sym typeface="Wingdings" panose="05000000000000000000" pitchFamily="2" charset="2"/>
              </a:rPr>
              <a:t>9</a:t>
            </a:r>
            <a:r>
              <a:rPr lang="fr-FR" sz="1600" b="1" dirty="0">
                <a:sym typeface="Wingdings" panose="05000000000000000000" pitchFamily="2" charset="2"/>
              </a:rPr>
              <a:t> 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29446" y="3746456"/>
            <a:ext cx="3725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ym typeface="Wingdings" panose="05000000000000000000" pitchFamily="2" charset="2"/>
              </a:rPr>
              <a:t>Sur-exposition</a:t>
            </a:r>
            <a:r>
              <a:rPr lang="fr-FR" sz="1600" b="1" dirty="0">
                <a:sym typeface="Wingdings" panose="05000000000000000000" pitchFamily="2" charset="2"/>
              </a:rPr>
              <a:t> quotidienne au radon (terme source constant) :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(Rn)</a:t>
            </a:r>
            <a:r>
              <a:rPr lang="fr-FR" sz="1600" b="1" baseline="-25000" dirty="0">
                <a:sym typeface="Wingdings" panose="05000000000000000000" pitchFamily="2" charset="2"/>
              </a:rPr>
              <a:t>a</a:t>
            </a:r>
            <a:r>
              <a:rPr lang="fr-FR" sz="1600" b="1" dirty="0">
                <a:sym typeface="Wingdings" panose="05000000000000000000" pitchFamily="2" charset="2"/>
              </a:rPr>
              <a:t> = 0.9 x (Rn)</a:t>
            </a:r>
            <a:r>
              <a:rPr lang="fr-FR" sz="1600" b="1" baseline="-25000" dirty="0">
                <a:sym typeface="Wingdings" panose="05000000000000000000" pitchFamily="2" charset="2"/>
              </a:rPr>
              <a:t>T</a:t>
            </a:r>
            <a:r>
              <a:rPr lang="fr-FR" sz="1600" b="1" dirty="0">
                <a:sym typeface="Wingdings" panose="05000000000000000000" pitchFamily="2" charset="2"/>
              </a:rPr>
              <a:t> / (</a:t>
            </a:r>
            <a:r>
              <a:rPr lang="fr-FR" sz="1600" b="1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fr-FR" sz="1600" b="1" dirty="0" err="1">
                <a:sym typeface="Wingdings" panose="05000000000000000000" pitchFamily="2" charset="2"/>
              </a:rPr>
              <a:t>t</a:t>
            </a:r>
            <a:r>
              <a:rPr lang="fr-FR" sz="1600" b="1" dirty="0">
                <a:sym typeface="Wingdings" panose="05000000000000000000" pitchFamily="2" charset="2"/>
              </a:rPr>
              <a:t> V) = 23 Bq/m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29445" y="5047089"/>
            <a:ext cx="3725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ym typeface="Wingdings" panose="05000000000000000000" pitchFamily="2" charset="2"/>
              </a:rPr>
              <a:t>De la même façon pour le polonium : 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(Po)</a:t>
            </a:r>
            <a:r>
              <a:rPr lang="fr-FR" sz="1600" b="1" baseline="-25000" dirty="0">
                <a:sym typeface="Wingdings" panose="05000000000000000000" pitchFamily="2" charset="2"/>
              </a:rPr>
              <a:t>a</a:t>
            </a:r>
            <a:r>
              <a:rPr lang="fr-FR" sz="1600" b="1" dirty="0">
                <a:sym typeface="Wingdings" panose="05000000000000000000" pitchFamily="2" charset="2"/>
              </a:rPr>
              <a:t> = 0.9 x (Po)</a:t>
            </a:r>
            <a:r>
              <a:rPr lang="fr-FR" sz="1600" b="1" baseline="-25000" dirty="0">
                <a:sym typeface="Wingdings" panose="05000000000000000000" pitchFamily="2" charset="2"/>
              </a:rPr>
              <a:t>T</a:t>
            </a:r>
            <a:r>
              <a:rPr lang="fr-FR" sz="1600" b="1" dirty="0">
                <a:sym typeface="Wingdings" panose="05000000000000000000" pitchFamily="2" charset="2"/>
              </a:rPr>
              <a:t> / (</a:t>
            </a:r>
            <a:r>
              <a:rPr lang="fr-FR" sz="1600" b="1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fr-FR" sz="1600" b="1" dirty="0" err="1">
                <a:sym typeface="Wingdings" panose="05000000000000000000" pitchFamily="2" charset="2"/>
              </a:rPr>
              <a:t>t</a:t>
            </a:r>
            <a:r>
              <a:rPr lang="fr-FR" sz="1600" b="1" dirty="0">
                <a:sym typeface="Wingdings" panose="05000000000000000000" pitchFamily="2" charset="2"/>
              </a:rPr>
              <a:t> V) = 22 Bq/m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52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F8E713F-6A51-1647-2120-81E4C1077DAF}"/>
              </a:ext>
            </a:extLst>
          </p:cNvPr>
          <p:cNvSpPr txBox="1"/>
          <p:nvPr/>
        </p:nvSpPr>
        <p:spPr>
          <a:xfrm>
            <a:off x="508700" y="404795"/>
            <a:ext cx="97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Quelles conséquences sanitaires pour les populations exposées ?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BBAE6D-CD72-2D87-C0D7-8076D72559EB}"/>
              </a:ext>
            </a:extLst>
          </p:cNvPr>
          <p:cNvSpPr txBox="1"/>
          <p:nvPr/>
        </p:nvSpPr>
        <p:spPr>
          <a:xfrm>
            <a:off x="508700" y="1316733"/>
            <a:ext cx="11083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ym typeface="Wingdings" panose="05000000000000000000" pitchFamily="2" charset="2"/>
              </a:rPr>
              <a:t>(Rn)</a:t>
            </a:r>
            <a:r>
              <a:rPr lang="fr-FR" sz="1600" b="1" baseline="-25000" dirty="0">
                <a:sym typeface="Wingdings" panose="05000000000000000000" pitchFamily="2" charset="2"/>
              </a:rPr>
              <a:t>a</a:t>
            </a:r>
            <a:r>
              <a:rPr lang="fr-FR" sz="1600" b="1" dirty="0">
                <a:sym typeface="Wingdings" panose="05000000000000000000" pitchFamily="2" charset="2"/>
              </a:rPr>
              <a:t> = 23 Bq/m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 : activité a priori modérée, 2-3 fois le bruit de fond atmosphérique (5-15 Bq/m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)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Norme CIPR 137  coefficient de dose radiologique de </a:t>
            </a:r>
            <a:r>
              <a:rPr lang="fr-FR" sz="1600" b="1" dirty="0"/>
              <a:t>1,5.10</a:t>
            </a:r>
            <a:r>
              <a:rPr lang="fr-FR" sz="1600" b="1" baseline="30000" dirty="0"/>
              <a:t>−5</a:t>
            </a:r>
            <a:r>
              <a:rPr lang="fr-FR" sz="1600" b="1" dirty="0"/>
              <a:t> mSv/(Bq </a:t>
            </a:r>
            <a:r>
              <a:rPr lang="fr-FR" sz="1600" b="1" dirty="0" err="1"/>
              <a:t>hr</a:t>
            </a:r>
            <a:r>
              <a:rPr lang="fr-FR" sz="1600" b="1" dirty="0"/>
              <a:t>/m</a:t>
            </a:r>
            <a:r>
              <a:rPr lang="fr-FR" sz="1600" b="1" baseline="30000" dirty="0"/>
              <a:t>3</a:t>
            </a:r>
            <a:r>
              <a:rPr lang="fr-FR" sz="1600" b="1" dirty="0"/>
              <a:t>)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Pour les 86 jours de l’éruption, un habitant non évacué aura reçu une dose radiologique équivalente à 0.7 mSv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	 non négligeable et assez significatif (exposition « normale » au radon de 1.26 mSv/an, UNSCEAR 2010)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F1132F-63C3-EEFD-E4D7-65517DA64F1A}"/>
              </a:ext>
            </a:extLst>
          </p:cNvPr>
          <p:cNvSpPr txBox="1"/>
          <p:nvPr/>
        </p:nvSpPr>
        <p:spPr>
          <a:xfrm>
            <a:off x="508700" y="3429000"/>
            <a:ext cx="11205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ym typeface="Wingdings" panose="05000000000000000000" pitchFamily="2" charset="2"/>
              </a:rPr>
              <a:t>(Po)</a:t>
            </a:r>
            <a:r>
              <a:rPr lang="fr-FR" sz="1600" b="1" baseline="-25000" dirty="0">
                <a:sym typeface="Wingdings" panose="05000000000000000000" pitchFamily="2" charset="2"/>
              </a:rPr>
              <a:t>a</a:t>
            </a:r>
            <a:r>
              <a:rPr lang="fr-FR" sz="1600" b="1" dirty="0">
                <a:sym typeface="Wingdings" panose="05000000000000000000" pitchFamily="2" charset="2"/>
              </a:rPr>
              <a:t> = 22 Bq/m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 : activité a priori modérée, mais ~6 ordres de grandeur supérieure au bruit de fond atmosphérique (&lt;50 µBq/m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)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Débit respiratoire moyen de l’adulte : 12 l/mn soit 17.3 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/j</a:t>
            </a:r>
            <a:endParaRPr lang="fr-FR" sz="1600" b="1" dirty="0"/>
          </a:p>
          <a:p>
            <a:r>
              <a:rPr lang="fr-FR" sz="1600" b="1" dirty="0">
                <a:sym typeface="Wingdings" panose="05000000000000000000" pitchFamily="2" charset="2"/>
              </a:rPr>
              <a:t>Pour les 86 jours de l’éruption, un habitant non évacué aura inhalé un total de 32.7 </a:t>
            </a:r>
            <a:r>
              <a:rPr lang="fr-FR" sz="1600" b="1" dirty="0" err="1">
                <a:sym typeface="Wingdings" panose="05000000000000000000" pitchFamily="2" charset="2"/>
              </a:rPr>
              <a:t>kBq</a:t>
            </a:r>
            <a:r>
              <a:rPr lang="fr-FR" sz="1600" b="1" dirty="0">
                <a:sym typeface="Wingdings" panose="05000000000000000000" pitchFamily="2" charset="2"/>
              </a:rPr>
              <a:t> de </a:t>
            </a:r>
            <a:r>
              <a:rPr lang="fr-FR" sz="1600" b="1" baseline="30000" dirty="0">
                <a:sym typeface="Wingdings" panose="05000000000000000000" pitchFamily="2" charset="2"/>
              </a:rPr>
              <a:t>210</a:t>
            </a:r>
            <a:r>
              <a:rPr lang="fr-FR" sz="1600" b="1" dirty="0">
                <a:sym typeface="Wingdings" panose="05000000000000000000" pitchFamily="2" charset="2"/>
              </a:rPr>
              <a:t>Po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Coefficient de dose engagée par inhalation chez l’adulte pour les aérosols de </a:t>
            </a:r>
            <a:r>
              <a:rPr lang="fr-FR" sz="1600" b="1" baseline="30000" dirty="0">
                <a:sym typeface="Wingdings" panose="05000000000000000000" pitchFamily="2" charset="2"/>
              </a:rPr>
              <a:t>210</a:t>
            </a:r>
            <a:r>
              <a:rPr lang="fr-FR" sz="1600" b="1" dirty="0">
                <a:sym typeface="Wingdings" panose="05000000000000000000" pitchFamily="2" charset="2"/>
              </a:rPr>
              <a:t>Po : h(g) ~ 6.5 10</a:t>
            </a:r>
            <a:r>
              <a:rPr lang="fr-FR" sz="1600" b="1" baseline="30000" dirty="0">
                <a:sym typeface="Wingdings" panose="05000000000000000000" pitchFamily="2" charset="2"/>
              </a:rPr>
              <a:t>-7</a:t>
            </a:r>
            <a:r>
              <a:rPr lang="fr-FR" sz="1600" b="1" dirty="0">
                <a:sym typeface="Wingdings" panose="05000000000000000000" pitchFamily="2" charset="2"/>
              </a:rPr>
              <a:t> Sv/Bq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	 </a:t>
            </a:r>
            <a:r>
              <a:rPr lang="fr-FR" sz="1600" b="1" dirty="0" err="1">
                <a:sym typeface="Wingdings" panose="05000000000000000000" pitchFamily="2" charset="2"/>
              </a:rPr>
              <a:t>H</a:t>
            </a:r>
            <a:r>
              <a:rPr lang="fr-FR" sz="1600" b="1" baseline="-25000" dirty="0" err="1">
                <a:sym typeface="Wingdings" panose="05000000000000000000" pitchFamily="2" charset="2"/>
              </a:rPr>
              <a:t>inhal</a:t>
            </a:r>
            <a:r>
              <a:rPr lang="fr-FR" sz="1600" b="1" dirty="0">
                <a:sym typeface="Wingdings" panose="05000000000000000000" pitchFamily="2" charset="2"/>
              </a:rPr>
              <a:t> = 21.2 mSv  très significatif : effets biologiques à déterminer…</a:t>
            </a:r>
          </a:p>
        </p:txBody>
      </p:sp>
    </p:spTree>
    <p:extLst>
      <p:ext uri="{BB962C8B-B14F-4D97-AF65-F5344CB8AC3E}">
        <p14:creationId xmlns:p14="http://schemas.microsoft.com/office/powerpoint/2010/main" val="9202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90429F-79E0-E54E-6CA2-CDA59AD2EA47}"/>
              </a:ext>
            </a:extLst>
          </p:cNvPr>
          <p:cNvSpPr txBox="1"/>
          <p:nvPr/>
        </p:nvSpPr>
        <p:spPr>
          <a:xfrm>
            <a:off x="3859117" y="251964"/>
            <a:ext cx="28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Conclusions et perspectives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1F4DB2-CE6E-900A-E806-7E1C25F3E8D0}"/>
              </a:ext>
            </a:extLst>
          </p:cNvPr>
          <p:cNvSpPr txBox="1"/>
          <p:nvPr/>
        </p:nvSpPr>
        <p:spPr>
          <a:xfrm>
            <a:off x="555171" y="894981"/>
            <a:ext cx="11266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 radioactivité naturelle permet de mieux comprendre la phénoménologie éruptive du </a:t>
            </a:r>
            <a:r>
              <a:rPr lang="fr-FR" b="1" dirty="0" err="1">
                <a:solidFill>
                  <a:srgbClr val="FF0000"/>
                </a:solidFill>
              </a:rPr>
              <a:t>Tajogaite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/>
          </a:p>
          <a:p>
            <a:r>
              <a:rPr lang="fr-FR" sz="1600" b="1" dirty="0"/>
              <a:t>Dégazage dans le conduit très incomplet (seulement 75%), 25% de dégazage en surface  -&gt; explosivité et dynamique de l’éruption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654322-CA54-8B96-C024-FA8ACF611BA5}"/>
              </a:ext>
            </a:extLst>
          </p:cNvPr>
          <p:cNvSpPr txBox="1"/>
          <p:nvPr/>
        </p:nvSpPr>
        <p:spPr>
          <a:xfrm>
            <a:off x="555171" y="2014364"/>
            <a:ext cx="11266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Une éruption comme celle du </a:t>
            </a:r>
            <a:r>
              <a:rPr lang="fr-FR" b="1" dirty="0" err="1">
                <a:solidFill>
                  <a:srgbClr val="FF0000"/>
                </a:solidFill>
              </a:rPr>
              <a:t>Tajogaite</a:t>
            </a:r>
            <a:r>
              <a:rPr lang="fr-FR" b="1">
                <a:solidFill>
                  <a:srgbClr val="FF0000"/>
                </a:solidFill>
              </a:rPr>
              <a:t> est </a:t>
            </a:r>
            <a:r>
              <a:rPr lang="fr-FR" b="1" dirty="0">
                <a:solidFill>
                  <a:srgbClr val="FF0000"/>
                </a:solidFill>
              </a:rPr>
              <a:t>une source colossale de pollution radioactive de l’environnement</a:t>
            </a:r>
          </a:p>
          <a:p>
            <a:endParaRPr lang="fr-FR" b="1" dirty="0"/>
          </a:p>
          <a:p>
            <a:r>
              <a:rPr lang="fr-FR" sz="1600" b="1" dirty="0"/>
              <a:t>~ 30 </a:t>
            </a:r>
            <a:r>
              <a:rPr lang="fr-FR" sz="1600" b="1" dirty="0" err="1"/>
              <a:t>TBq</a:t>
            </a:r>
            <a:r>
              <a:rPr lang="fr-FR" sz="1600" b="1" dirty="0"/>
              <a:t> de Rn et de Po libérés dans l’atmosphère (problème ++ pour </a:t>
            </a:r>
            <a:r>
              <a:rPr lang="fr-FR" sz="1600" b="1" baseline="30000" dirty="0"/>
              <a:t>210</a:t>
            </a:r>
            <a:r>
              <a:rPr lang="fr-FR" sz="1600" b="1" dirty="0"/>
              <a:t>Po, à très faible concentrations dans l’air)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AA59D-67FA-B75D-B609-B0F306F59C30}"/>
              </a:ext>
            </a:extLst>
          </p:cNvPr>
          <p:cNvSpPr txBox="1"/>
          <p:nvPr/>
        </p:nvSpPr>
        <p:spPr>
          <a:xfrm>
            <a:off x="555171" y="3070942"/>
            <a:ext cx="112667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L’émanation spontanée du radon contribue à libérer ce gaz dans l’environnement après l’éruption (faible)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sz="1600" b="1" dirty="0"/>
              <a:t>Impact sanitaire potentiel si particules fines inhalées et incorporées dans les cellules pulmonaires f° temps de résidence biologique et quantité totale</a:t>
            </a:r>
          </a:p>
        </p:txBody>
      </p:sp>
      <p:pic>
        <p:nvPicPr>
          <p:cNvPr id="3" name="Image 2" descr="Une image contenant texte, capture d’écran, Tracé, ligne&#10;&#10;Le contenu généré par l’IA peut être incorrect.">
            <a:extLst>
              <a:ext uri="{FF2B5EF4-FFF2-40B4-BE49-F238E27FC236}">
                <a16:creationId xmlns:a16="http://schemas.microsoft.com/office/drawing/2014/main" id="{3AF0FAAF-54ED-E1D9-EAAA-28D9AF4F8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47" y="4116492"/>
            <a:ext cx="5490613" cy="26297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FB76D0-63C8-614D-AB54-F8FD1568E059}"/>
              </a:ext>
            </a:extLst>
          </p:cNvPr>
          <p:cNvSpPr txBox="1"/>
          <p:nvPr/>
        </p:nvSpPr>
        <p:spPr>
          <a:xfrm>
            <a:off x="1158582" y="5670631"/>
            <a:ext cx="413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Abondance de particules ultrafines PM10 et PM2.5 selon Milford et al. (2023)</a:t>
            </a:r>
          </a:p>
        </p:txBody>
      </p:sp>
    </p:spTree>
    <p:extLst>
      <p:ext uri="{BB962C8B-B14F-4D97-AF65-F5344CB8AC3E}">
        <p14:creationId xmlns:p14="http://schemas.microsoft.com/office/powerpoint/2010/main" val="32483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47" y="423689"/>
            <a:ext cx="4783651" cy="63981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1599" y="499872"/>
            <a:ext cx="603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Chaine de désintégration naturelle de 238U :</a:t>
            </a:r>
          </a:p>
          <a:p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13 isotopes fils radioactifs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8 éléments chimiques différents  avec des propriétés chimiques et géochimiques différentes </a:t>
            </a:r>
            <a:r>
              <a:rPr lang="fr-FR" sz="1600" b="1" dirty="0">
                <a:sym typeface="Wingdings" panose="05000000000000000000" pitchFamily="2" charset="2"/>
              </a:rPr>
              <a:t> intérêt et utilisation en volcanologie</a:t>
            </a:r>
            <a:endParaRPr lang="fr-FR" sz="1600" b="1" dirty="0"/>
          </a:p>
          <a:p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900737" y="3640280"/>
            <a:ext cx="47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Gaz rare (émetteur </a:t>
            </a:r>
            <a:r>
              <a:rPr lang="fr-FR" sz="1600" b="1" dirty="0">
                <a:latin typeface="Symbol" panose="05050102010706020507" pitchFamily="18" charset="2"/>
              </a:rPr>
              <a:t>a</a:t>
            </a:r>
            <a:r>
              <a:rPr lang="fr-FR" sz="1600" b="1" dirty="0"/>
              <a:t>)</a:t>
            </a:r>
          </a:p>
        </p:txBody>
      </p:sp>
      <p:sp>
        <p:nvSpPr>
          <p:cNvPr id="11" name="Ellipse 10"/>
          <p:cNvSpPr/>
          <p:nvPr/>
        </p:nvSpPr>
        <p:spPr>
          <a:xfrm>
            <a:off x="2117407" y="3421223"/>
            <a:ext cx="3529584" cy="776669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442648" y="4416950"/>
            <a:ext cx="5061775" cy="88277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117407" y="4636008"/>
            <a:ext cx="390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Gazeux à T magma mais solide à T ambiante</a:t>
            </a:r>
          </a:p>
          <a:p>
            <a:pPr algn="ctr"/>
            <a:r>
              <a:rPr lang="fr-FR" sz="1600" b="1" dirty="0"/>
              <a:t> (émetteurs </a:t>
            </a:r>
            <a:r>
              <a:rPr lang="fr-FR" sz="1600" b="1" dirty="0">
                <a:latin typeface="Symbol" panose="05050102010706020507" pitchFamily="18" charset="2"/>
              </a:rPr>
              <a:t>a</a:t>
            </a:r>
            <a:r>
              <a:rPr lang="fr-FR" sz="1600" b="1" dirty="0"/>
              <a:t>)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505837" y="3793348"/>
            <a:ext cx="215168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222124" y="4849640"/>
            <a:ext cx="143539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4320" y="570157"/>
            <a:ext cx="7699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Quel est l’impact en termes de radioactivité environnementale d’une éruption comme celle du </a:t>
            </a:r>
            <a:r>
              <a:rPr lang="fr-FR" sz="1600" b="1" dirty="0" err="1"/>
              <a:t>Tajogaite</a:t>
            </a:r>
            <a:r>
              <a:rPr lang="fr-FR" sz="1600" b="1" dirty="0"/>
              <a:t> ?</a:t>
            </a:r>
          </a:p>
          <a:p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19 septembre 2021 </a:t>
            </a:r>
            <a:r>
              <a:rPr lang="fr-FR" sz="1600" b="1" dirty="0">
                <a:sym typeface="Wingdings" panose="05000000000000000000" pitchFamily="2" charset="2"/>
              </a:rPr>
              <a:t> 86 jours d’éruptions (strombolien, hawaïen, coulées, dégazage)</a:t>
            </a:r>
          </a:p>
          <a:p>
            <a:pPr marL="285750" indent="-285750">
              <a:buFontTx/>
              <a:buChar char="-"/>
            </a:pP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ym typeface="Wingdings" panose="05000000000000000000" pitchFamily="2" charset="2"/>
              </a:rPr>
              <a:t>~40 10</a:t>
            </a:r>
            <a:r>
              <a:rPr lang="fr-FR" sz="1600" b="1" baseline="30000" dirty="0">
                <a:sym typeface="Wingdings" panose="05000000000000000000" pitchFamily="2" charset="2"/>
              </a:rPr>
              <a:t>6</a:t>
            </a:r>
            <a:r>
              <a:rPr lang="fr-FR" sz="1600" b="1" dirty="0">
                <a:sym typeface="Wingdings" panose="05000000000000000000" pitchFamily="2" charset="2"/>
              </a:rPr>
              <a:t> 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 de scories et 0,18 km</a:t>
            </a:r>
            <a:r>
              <a:rPr lang="fr-FR" sz="1600" b="1" baseline="30000" dirty="0">
                <a:sym typeface="Wingdings" panose="05000000000000000000" pitchFamily="2" charset="2"/>
              </a:rPr>
              <a:t>3</a:t>
            </a:r>
            <a:r>
              <a:rPr lang="fr-FR" sz="1600" b="1" dirty="0">
                <a:sym typeface="Wingdings" panose="05000000000000000000" pitchFamily="2" charset="2"/>
              </a:rPr>
              <a:t> de coulées (</a:t>
            </a:r>
            <a:r>
              <a:rPr lang="fr-FR" sz="1600" b="1" dirty="0" err="1">
                <a:sym typeface="Wingdings" panose="05000000000000000000" pitchFamily="2" charset="2"/>
              </a:rPr>
              <a:t>Bonadonna</a:t>
            </a:r>
            <a:r>
              <a:rPr lang="fr-FR" sz="1600" b="1" dirty="0">
                <a:sym typeface="Wingdings" panose="05000000000000000000" pitchFamily="2" charset="2"/>
              </a:rPr>
              <a:t> et al., 2022)</a:t>
            </a:r>
            <a:endParaRPr lang="fr-FR" sz="1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4" y="570157"/>
            <a:ext cx="3743187" cy="24915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450593"/>
            <a:ext cx="2995499" cy="40064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35552" y="3611879"/>
            <a:ext cx="7876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Que peuvent nous apprendre les isotopes radioactifs </a:t>
            </a:r>
            <a:r>
              <a:rPr lang="fr-FR" sz="1600" b="1" baseline="30000" dirty="0"/>
              <a:t>222</a:t>
            </a:r>
            <a:r>
              <a:rPr lang="fr-FR" sz="1600" b="1" dirty="0"/>
              <a:t>Rn et </a:t>
            </a:r>
            <a:r>
              <a:rPr lang="fr-FR" sz="1600" b="1" baseline="30000" dirty="0"/>
              <a:t>210</a:t>
            </a:r>
            <a:r>
              <a:rPr lang="fr-FR" sz="1600" b="1" dirty="0"/>
              <a:t>Po sur les processus de dégazage et les processus éruptifs ?</a:t>
            </a:r>
          </a:p>
          <a:p>
            <a:endParaRPr lang="fr-FR" sz="1600" b="1" dirty="0"/>
          </a:p>
          <a:p>
            <a:pPr marL="285750" indent="-285750">
              <a:buFontTx/>
              <a:buChar char="-"/>
            </a:pPr>
            <a:r>
              <a:rPr lang="fr-FR" sz="1600" b="1" dirty="0"/>
              <a:t>Accès à la source des gaz impossible</a:t>
            </a: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ym typeface="Wingdings" panose="05000000000000000000" pitchFamily="2" charset="2"/>
              </a:rPr>
              <a:t>Analyse des produits solides pour étudier l’empreinte du dégazage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	 coulées de lave (Raphaël Paris, LMV)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	 retombées de scories (Franck Donnadieu &amp; Julia </a:t>
            </a:r>
            <a:r>
              <a:rPr lang="fr-FR" sz="1600" b="1" dirty="0" err="1">
                <a:sym typeface="Wingdings" panose="05000000000000000000" pitchFamily="2" charset="2"/>
              </a:rPr>
              <a:t>Eychenne</a:t>
            </a:r>
            <a:r>
              <a:rPr lang="fr-FR" sz="1600" b="1" dirty="0">
                <a:sym typeface="Wingdings" panose="05000000000000000000" pitchFamily="2" charset="2"/>
              </a:rPr>
              <a:t>, LMV)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ym typeface="Wingdings" panose="05000000000000000000" pitchFamily="2" charset="2"/>
              </a:rPr>
              <a:t>Comment analyser ces échantillons au laboratoire (TRES vite après leur mise en place) ? </a:t>
            </a:r>
          </a:p>
        </p:txBody>
      </p:sp>
    </p:spTree>
    <p:extLst>
      <p:ext uri="{BB962C8B-B14F-4D97-AF65-F5344CB8AC3E}">
        <p14:creationId xmlns:p14="http://schemas.microsoft.com/office/powerpoint/2010/main" val="25122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66" y="711011"/>
            <a:ext cx="2473452" cy="21579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2024" y="711011"/>
            <a:ext cx="3611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Polonium gazeux à T magmatique mais solide (métalloïde) à T ambiante</a:t>
            </a:r>
          </a:p>
          <a:p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Radiochimie possible pour isoler l’élément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Ajout d’un traceur (dilution isotopique), dépôt sur un disque d’Ag et comptage en spectrométrie </a:t>
            </a:r>
            <a:r>
              <a:rPr lang="fr-FR" sz="1600" b="1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endParaRPr lang="fr-FR" sz="1600" b="1" dirty="0">
              <a:latin typeface="Symbol" panose="05050102010706020507" pitchFamily="18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25945" y="160533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197590" y="160533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63051" y="711011"/>
            <a:ext cx="39295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Détermination à 2% (2</a:t>
            </a:r>
            <a:r>
              <a:rPr lang="fr-FR" sz="1600" b="1" dirty="0">
                <a:latin typeface="Symbol" panose="05050102010706020507" pitchFamily="18" charset="2"/>
              </a:rPr>
              <a:t>s</a:t>
            </a:r>
            <a:r>
              <a:rPr lang="fr-FR" sz="1600" b="1" dirty="0"/>
              <a:t>) de l’activité de (</a:t>
            </a:r>
            <a:r>
              <a:rPr lang="fr-FR" sz="1600" b="1" baseline="30000" dirty="0"/>
              <a:t>210</a:t>
            </a:r>
            <a:r>
              <a:rPr lang="fr-FR" sz="1600" b="1" dirty="0"/>
              <a:t>Po) dans les laves</a:t>
            </a:r>
          </a:p>
          <a:p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Possibilité de suivre la décroissance ou la </a:t>
            </a:r>
            <a:r>
              <a:rPr lang="fr-FR" sz="1600" b="1" dirty="0" err="1">
                <a:sym typeface="Wingdings" panose="05000000000000000000" pitchFamily="2" charset="2"/>
              </a:rPr>
              <a:t>recroissance</a:t>
            </a:r>
            <a:r>
              <a:rPr lang="fr-FR" sz="1600" b="1" dirty="0">
                <a:sym typeface="Wingdings" panose="05000000000000000000" pitchFamily="2" charset="2"/>
              </a:rPr>
              <a:t> radioactive (remise à l’équilibre radioactif avec son précurseur </a:t>
            </a:r>
            <a:r>
              <a:rPr lang="fr-FR" sz="1600" b="1" baseline="30000" dirty="0">
                <a:sym typeface="Wingdings" panose="05000000000000000000" pitchFamily="2" charset="2"/>
              </a:rPr>
              <a:t>210</a:t>
            </a:r>
            <a:r>
              <a:rPr lang="fr-FR" sz="1600" b="1" dirty="0">
                <a:sym typeface="Wingdings" panose="05000000000000000000" pitchFamily="2" charset="2"/>
              </a:rPr>
              <a:t>Pb) au fil du temps après l’éruption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Estimation du bilan de dégazage de </a:t>
            </a:r>
            <a:r>
              <a:rPr lang="fr-FR" sz="1600" b="1" baseline="30000" dirty="0">
                <a:sym typeface="Wingdings" panose="05000000000000000000" pitchFamily="2" charset="2"/>
              </a:rPr>
              <a:t>210</a:t>
            </a:r>
            <a:r>
              <a:rPr lang="fr-FR" sz="1600" b="1" dirty="0">
                <a:sym typeface="Wingdings" panose="05000000000000000000" pitchFamily="2" charset="2"/>
              </a:rPr>
              <a:t>Po</a:t>
            </a:r>
            <a:endParaRPr lang="fr-FR" sz="1600" b="1" dirty="0">
              <a:latin typeface="Symbol" panose="05050102010706020507" pitchFamily="18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3914" y="3359662"/>
            <a:ext cx="3611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Radon gazeux à T magmatique ET à T ambiante (gaz rare) + courte période (3,8 j)</a:t>
            </a:r>
          </a:p>
          <a:p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Radiochimie impossible pour isoler l’élément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Emetteur </a:t>
            </a:r>
            <a:r>
              <a:rPr lang="fr-FR" sz="1600" b="1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fr-FR" sz="1600" b="1" dirty="0">
                <a:sym typeface="Wingdings" panose="05000000000000000000" pitchFamily="2" charset="2"/>
              </a:rPr>
              <a:t> donc particules arrêtées par la matière solide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Pas d’analyse directe possible dans les laves  spectrométrie </a:t>
            </a:r>
            <a:r>
              <a:rPr lang="fr-FR" sz="1600" b="1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fr-FR" sz="1600" b="1" dirty="0">
                <a:sym typeface="Wingdings" panose="05000000000000000000" pitchFamily="2" charset="2"/>
              </a:rPr>
              <a:t> sur descendants de courte vie</a:t>
            </a:r>
            <a:endParaRPr lang="fr-FR" sz="1600" b="1" dirty="0">
              <a:latin typeface="Symbol" panose="05050102010706020507" pitchFamily="18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45794" y="493269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70" y="3559991"/>
            <a:ext cx="1999586" cy="289255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64217" y="493269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</a:t>
            </a:r>
            <a:endParaRPr lang="fr-FR" dirty="0"/>
          </a:p>
        </p:txBody>
      </p:sp>
      <p:pic>
        <p:nvPicPr>
          <p:cNvPr id="32" name="Imag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23" y="3621050"/>
            <a:ext cx="1216369" cy="159676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179566" y="5217815"/>
            <a:ext cx="1188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Symbol" panose="05050102010706020507" pitchFamily="18" charset="2"/>
              </a:rPr>
              <a:t>g</a:t>
            </a:r>
            <a:r>
              <a:rPr lang="en-GB" sz="1200" b="1" dirty="0"/>
              <a:t>-spectrometer </a:t>
            </a:r>
            <a:endParaRPr lang="en-GB" sz="1200" dirty="0"/>
          </a:p>
        </p:txBody>
      </p:sp>
      <p:grpSp>
        <p:nvGrpSpPr>
          <p:cNvPr id="34" name="Group 27"/>
          <p:cNvGrpSpPr/>
          <p:nvPr/>
        </p:nvGrpSpPr>
        <p:grpSpPr>
          <a:xfrm>
            <a:off x="8619304" y="3647090"/>
            <a:ext cx="3457139" cy="2896021"/>
            <a:chOff x="5920925" y="416771"/>
            <a:chExt cx="4175962" cy="2481756"/>
          </a:xfrm>
        </p:grpSpPr>
        <p:grpSp>
          <p:nvGrpSpPr>
            <p:cNvPr id="35" name="Groupe 49"/>
            <p:cNvGrpSpPr/>
            <p:nvPr/>
          </p:nvGrpSpPr>
          <p:grpSpPr>
            <a:xfrm>
              <a:off x="5920925" y="416771"/>
              <a:ext cx="4175962" cy="2481756"/>
              <a:chOff x="467544" y="222121"/>
              <a:chExt cx="7992888" cy="6159207"/>
            </a:xfrm>
          </p:grpSpPr>
          <p:pic>
            <p:nvPicPr>
              <p:cNvPr id="41" name="Imag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222121"/>
                <a:ext cx="7992888" cy="6159207"/>
              </a:xfrm>
              <a:prstGeom prst="rect">
                <a:avLst/>
              </a:prstGeom>
            </p:spPr>
          </p:pic>
          <p:cxnSp>
            <p:nvCxnSpPr>
              <p:cNvPr id="42" name="Connecteur droit avec flèche 51"/>
              <p:cNvCxnSpPr/>
              <p:nvPr/>
            </p:nvCxnSpPr>
            <p:spPr>
              <a:xfrm flipH="1">
                <a:off x="3491880" y="1916832"/>
                <a:ext cx="2592288" cy="27363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52"/>
              <p:cNvCxnSpPr/>
              <p:nvPr/>
            </p:nvCxnSpPr>
            <p:spPr>
              <a:xfrm flipH="1">
                <a:off x="4572000" y="1916832"/>
                <a:ext cx="1512168" cy="1296144"/>
              </a:xfrm>
              <a:prstGeom prst="straightConnector1">
                <a:avLst/>
              </a:prstGeom>
              <a:ln w="1270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53"/>
              <p:cNvCxnSpPr/>
              <p:nvPr/>
            </p:nvCxnSpPr>
            <p:spPr>
              <a:xfrm flipH="1">
                <a:off x="5148064" y="1916832"/>
                <a:ext cx="936104" cy="36004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54"/>
              <p:cNvCxnSpPr/>
              <p:nvPr/>
            </p:nvCxnSpPr>
            <p:spPr>
              <a:xfrm>
                <a:off x="6084168" y="1916832"/>
                <a:ext cx="1656184" cy="27363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55"/>
              <p:cNvCxnSpPr/>
              <p:nvPr/>
            </p:nvCxnSpPr>
            <p:spPr>
              <a:xfrm flipH="1">
                <a:off x="1896506" y="1592796"/>
                <a:ext cx="11199" cy="291850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ZoneTexte 56"/>
              <p:cNvSpPr txBox="1"/>
              <p:nvPr/>
            </p:nvSpPr>
            <p:spPr>
              <a:xfrm>
                <a:off x="1617839" y="1004164"/>
                <a:ext cx="1227356" cy="851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72" b="1" baseline="30000" dirty="0"/>
                  <a:t>210</a:t>
                </a:r>
                <a:r>
                  <a:rPr lang="en-GB" sz="1072" b="1" dirty="0"/>
                  <a:t>Pb</a:t>
                </a:r>
              </a:p>
            </p:txBody>
          </p:sp>
          <p:sp>
            <p:nvSpPr>
              <p:cNvPr id="48" name="ZoneTexte 57"/>
              <p:cNvSpPr txBox="1"/>
              <p:nvPr/>
            </p:nvSpPr>
            <p:spPr>
              <a:xfrm>
                <a:off x="5693840" y="1378462"/>
                <a:ext cx="1125055" cy="1397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72" b="1" baseline="30000" dirty="0"/>
                  <a:t>226</a:t>
                </a:r>
                <a:r>
                  <a:rPr lang="en-GB" sz="1072" b="1" dirty="0"/>
                  <a:t>Ra</a:t>
                </a:r>
              </a:p>
            </p:txBody>
          </p:sp>
        </p:grpSp>
        <p:sp>
          <p:nvSpPr>
            <p:cNvPr id="36" name="ZoneTexte 57"/>
            <p:cNvSpPr txBox="1"/>
            <p:nvPr/>
          </p:nvSpPr>
          <p:spPr>
            <a:xfrm>
              <a:off x="8651454" y="2325488"/>
              <a:ext cx="587796" cy="34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72" b="1" baseline="30000" dirty="0"/>
                <a:t>228</a:t>
              </a:r>
              <a:r>
                <a:rPr lang="en-GB" sz="1072" b="1" dirty="0"/>
                <a:t>Ra</a:t>
              </a:r>
            </a:p>
          </p:txBody>
        </p:sp>
        <p:cxnSp>
          <p:nvCxnSpPr>
            <p:cNvPr id="37" name="Connecteur droit avec flèche 53"/>
            <p:cNvCxnSpPr/>
            <p:nvPr/>
          </p:nvCxnSpPr>
          <p:spPr>
            <a:xfrm flipH="1">
              <a:off x="8286299" y="2480310"/>
              <a:ext cx="434791" cy="13599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Texte 57"/>
            <p:cNvSpPr txBox="1"/>
            <p:nvPr/>
          </p:nvSpPr>
          <p:spPr>
            <a:xfrm>
              <a:off x="8552394" y="1762810"/>
              <a:ext cx="587796" cy="56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72" b="1" baseline="30000" dirty="0"/>
                <a:t>228</a:t>
              </a:r>
              <a:r>
                <a:rPr lang="en-GB" sz="1072" b="1" dirty="0"/>
                <a:t>Th</a:t>
              </a:r>
            </a:p>
          </p:txBody>
        </p:sp>
        <p:cxnSp>
          <p:nvCxnSpPr>
            <p:cNvPr id="39" name="Connecteur droit avec flèche 54"/>
            <p:cNvCxnSpPr>
              <a:stCxn id="38" idx="2"/>
            </p:cNvCxnSpPr>
            <p:nvPr/>
          </p:nvCxnSpPr>
          <p:spPr>
            <a:xfrm>
              <a:off x="8846292" y="2075075"/>
              <a:ext cx="725792" cy="56906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avec flèche 52"/>
            <p:cNvCxnSpPr/>
            <p:nvPr/>
          </p:nvCxnSpPr>
          <p:spPr>
            <a:xfrm flipH="1">
              <a:off x="7760970" y="2067368"/>
              <a:ext cx="1086796" cy="205982"/>
            </a:xfrm>
            <a:prstGeom prst="straightConnector1">
              <a:avLst/>
            </a:prstGeom>
            <a:ln w="1270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9" name="Imag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38" y="5534378"/>
            <a:ext cx="1472984" cy="10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458987"/>
              </p:ext>
            </p:extLst>
          </p:nvPr>
        </p:nvGraphicFramePr>
        <p:xfrm>
          <a:off x="393791" y="541184"/>
          <a:ext cx="4060732" cy="369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628464" imgH="4210921" progId="Prism8.Document">
                  <p:embed/>
                </p:oleObj>
              </mc:Choice>
              <mc:Fallback>
                <p:oleObj name="Prism 8" r:id="rId2" imgW="4628464" imgH="4210921" progId="Prism8.Document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791" y="541184"/>
                        <a:ext cx="4060732" cy="3694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4330263" y="262759"/>
            <a:ext cx="31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Dégazage des coulées de laves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22089" y="4235670"/>
            <a:ext cx="4008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0 </a:t>
            </a:r>
            <a:r>
              <a:rPr lang="fr-FR" sz="1400" b="1" dirty="0">
                <a:sym typeface="Wingdings" panose="05000000000000000000" pitchFamily="2" charset="2"/>
              </a:rPr>
              <a:t> temps t0, jour de l’éruption</a:t>
            </a:r>
          </a:p>
          <a:p>
            <a:r>
              <a:rPr lang="fr-FR" sz="1400" b="1" dirty="0">
                <a:sym typeface="Wingdings" panose="05000000000000000000" pitchFamily="2" charset="2"/>
              </a:rPr>
              <a:t>    (</a:t>
            </a:r>
            <a:r>
              <a:rPr lang="fr-FR" sz="1400" b="1" baseline="30000" dirty="0">
                <a:sym typeface="Wingdings" panose="05000000000000000000" pitchFamily="2" charset="2"/>
              </a:rPr>
              <a:t>210</a:t>
            </a:r>
            <a:r>
              <a:rPr lang="fr-FR" sz="1400" b="1" dirty="0">
                <a:sym typeface="Wingdings" panose="05000000000000000000" pitchFamily="2" charset="2"/>
              </a:rPr>
              <a:t>Po)</a:t>
            </a:r>
            <a:r>
              <a:rPr lang="fr-FR" sz="1400" b="1" baseline="-25000" dirty="0">
                <a:sym typeface="Wingdings" panose="05000000000000000000" pitchFamily="2" charset="2"/>
              </a:rPr>
              <a:t>0 </a:t>
            </a:r>
            <a:r>
              <a:rPr lang="fr-FR" sz="1400" b="1" dirty="0">
                <a:sym typeface="Wingdings" panose="05000000000000000000" pitchFamily="2" charset="2"/>
              </a:rPr>
              <a:t>initialement contenu dans la lave</a:t>
            </a:r>
          </a:p>
          <a:p>
            <a:endParaRPr lang="fr-FR" sz="1400" b="1" dirty="0">
              <a:sym typeface="Wingdings" panose="05000000000000000000" pitchFamily="2" charset="2"/>
            </a:endParaRPr>
          </a:p>
          <a:p>
            <a:r>
              <a:rPr lang="fr-FR" sz="1400" b="1" dirty="0"/>
              <a:t>1 </a:t>
            </a:r>
            <a:r>
              <a:rPr lang="fr-FR" sz="1400" b="1" dirty="0">
                <a:sym typeface="Wingdings" panose="05000000000000000000" pitchFamily="2" charset="2"/>
              </a:rPr>
              <a:t> temps « infini »</a:t>
            </a:r>
          </a:p>
          <a:p>
            <a:r>
              <a:rPr lang="fr-FR" sz="1400" b="1" dirty="0">
                <a:sym typeface="Wingdings" panose="05000000000000000000" pitchFamily="2" charset="2"/>
              </a:rPr>
              <a:t>    (</a:t>
            </a:r>
            <a:r>
              <a:rPr lang="fr-FR" sz="1400" b="1" baseline="30000" dirty="0">
                <a:sym typeface="Wingdings" panose="05000000000000000000" pitchFamily="2" charset="2"/>
              </a:rPr>
              <a:t>210</a:t>
            </a:r>
            <a:r>
              <a:rPr lang="fr-FR" sz="1400" b="1" dirty="0">
                <a:sym typeface="Wingdings" panose="05000000000000000000" pitchFamily="2" charset="2"/>
              </a:rPr>
              <a:t>Po)</a:t>
            </a:r>
            <a:r>
              <a:rPr lang="fr-FR" sz="1400" b="1" baseline="-25000" dirty="0">
                <a:sym typeface="Wingdings" panose="05000000000000000000" pitchFamily="2" charset="2"/>
              </a:rPr>
              <a:t> </a:t>
            </a:r>
            <a:r>
              <a:rPr lang="fr-FR" sz="1400" b="1" dirty="0">
                <a:sym typeface="Wingdings" panose="05000000000000000000" pitchFamily="2" charset="2"/>
              </a:rPr>
              <a:t>à l’équilibre avec son précurseur (</a:t>
            </a:r>
            <a:r>
              <a:rPr lang="fr-FR" sz="1400" b="1" baseline="30000" dirty="0">
                <a:sym typeface="Wingdings" panose="05000000000000000000" pitchFamily="2" charset="2"/>
              </a:rPr>
              <a:t>210</a:t>
            </a:r>
            <a:r>
              <a:rPr lang="fr-FR" sz="1400" b="1" dirty="0">
                <a:sym typeface="Wingdings" panose="05000000000000000000" pitchFamily="2" charset="2"/>
              </a:rPr>
              <a:t>Pb)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599089" y="5702622"/>
                <a:ext cx="2984938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000" b="1" dirty="0">
                    <a:latin typeface="Symbol" panose="05050102010706020507" pitchFamily="18" charset="2"/>
                  </a:rPr>
                  <a:t>e</a:t>
                </a:r>
                <a:r>
                  <a:rPr lang="fr-FR" sz="2000" b="1" baseline="-25000" dirty="0" err="1"/>
                  <a:t>Po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𝟐𝟏𝟎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𝑷𝒃</m:t>
                            </m:r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𝟐𝟏𝟎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𝑷𝒐</m:t>
                            </m:r>
                          </m:e>
                        </m:d>
                        <m:r>
                          <a:rPr lang="fr-FR" b="1" i="1" baseline="-25000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 baseline="30000" smtClean="0">
                            <a:latin typeface="Cambria Math" panose="02040503050406030204" pitchFamily="18" charset="0"/>
                          </a:rPr>
                          <m:t>𝟐𝟏𝟎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𝑷𝒃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89" y="5702622"/>
                <a:ext cx="2984938" cy="448328"/>
              </a:xfrm>
              <a:prstGeom prst="rect">
                <a:avLst/>
              </a:prstGeom>
              <a:blipFill>
                <a:blip r:embed="rId5"/>
                <a:stretch>
                  <a:fillRect l="-5102" t="-8108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95" y="794005"/>
            <a:ext cx="7186661" cy="3585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715756" y="4596281"/>
                <a:ext cx="2984938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000" b="1" dirty="0">
                    <a:latin typeface="Symbol" panose="05050102010706020507" pitchFamily="18" charset="2"/>
                  </a:rPr>
                  <a:t>e</a:t>
                </a:r>
                <a:r>
                  <a:rPr lang="fr-FR" sz="2000" b="1" baseline="-25000" dirty="0"/>
                  <a:t>Rn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𝟐𝟐𝟔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𝑹𝒂</m:t>
                            </m:r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𝟐𝟐𝟐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𝑹𝒏</m:t>
                            </m:r>
                          </m:e>
                        </m:d>
                        <m:r>
                          <a:rPr lang="fr-FR" b="1" i="1" baseline="-25000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 baseline="30000" smtClean="0">
                            <a:latin typeface="Cambria Math" panose="02040503050406030204" pitchFamily="18" charset="0"/>
                          </a:rPr>
                          <m:t>𝟐𝟐𝟔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𝑹𝒂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56" y="4596281"/>
                <a:ext cx="2984938" cy="448328"/>
              </a:xfrm>
              <a:prstGeom prst="rect">
                <a:avLst/>
              </a:prstGeom>
              <a:blipFill>
                <a:blip r:embed="rId7"/>
                <a:stretch>
                  <a:fillRect l="-5317" t="-8108" b="-16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4454523" y="5333290"/>
            <a:ext cx="7347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Polonium et radon complètement dégazés dans les laves du </a:t>
            </a:r>
            <a:r>
              <a:rPr lang="fr-FR" sz="1600" b="1" dirty="0" err="1"/>
              <a:t>Tajogaite</a:t>
            </a:r>
            <a:r>
              <a:rPr lang="fr-FR" sz="1600" b="1" dirty="0"/>
              <a:t> (basanite)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Habituel pour magmas </a:t>
            </a:r>
            <a:r>
              <a:rPr lang="fr-FR" sz="1600" b="1" dirty="0" err="1">
                <a:sym typeface="Wingdings" panose="05000000000000000000" pitchFamily="2" charset="2"/>
              </a:rPr>
              <a:t>mafiques</a:t>
            </a:r>
            <a:r>
              <a:rPr lang="fr-FR" sz="1600" b="1" dirty="0">
                <a:sym typeface="Wingdings" panose="05000000000000000000" pitchFamily="2" charset="2"/>
              </a:rPr>
              <a:t> (Gill et al., 1985; Reagan et al., 2005; </a:t>
            </a:r>
            <a:r>
              <a:rPr lang="fr-FR" sz="1600" b="1" dirty="0" err="1">
                <a:sym typeface="Wingdings" panose="05000000000000000000" pitchFamily="2" charset="2"/>
              </a:rPr>
              <a:t>Sigmarsson</a:t>
            </a:r>
            <a:r>
              <a:rPr lang="fr-FR" sz="1600" b="1" dirty="0">
                <a:sym typeface="Wingdings" panose="05000000000000000000" pitchFamily="2" charset="2"/>
              </a:rPr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17476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993929" y="262759"/>
            <a:ext cx="427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Dégazage des produits pyroclastiques (Po)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09296" y="4585835"/>
                <a:ext cx="2984938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000" b="1" dirty="0">
                    <a:latin typeface="Symbol" panose="05050102010706020507" pitchFamily="18" charset="2"/>
                  </a:rPr>
                  <a:t>e</a:t>
                </a:r>
                <a:r>
                  <a:rPr lang="fr-FR" sz="2000" b="1" baseline="-25000" dirty="0" err="1"/>
                  <a:t>Po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𝟐𝟏𝟎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𝑷𝒃</m:t>
                            </m:r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𝟐𝟏𝟎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𝑷𝒐</m:t>
                            </m:r>
                          </m:e>
                        </m:d>
                        <m:r>
                          <a:rPr lang="fr-FR" b="1" i="1" baseline="-25000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 baseline="30000" smtClean="0">
                            <a:latin typeface="Cambria Math" panose="02040503050406030204" pitchFamily="18" charset="0"/>
                          </a:rPr>
                          <m:t>𝟐𝟏𝟎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𝑷𝒃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𝟕𝟔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6" y="4585835"/>
                <a:ext cx="2984938" cy="448328"/>
              </a:xfrm>
              <a:prstGeom prst="rect">
                <a:avLst/>
              </a:prstGeom>
              <a:blipFill>
                <a:blip r:embed="rId3"/>
                <a:stretch>
                  <a:fillRect l="-5317" t="-8108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81655"/>
              </p:ext>
            </p:extLst>
          </p:nvPr>
        </p:nvGraphicFramePr>
        <p:xfrm>
          <a:off x="411239" y="794005"/>
          <a:ext cx="3981154" cy="362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4624143" imgH="4217044" progId="Prism8.Document">
                  <p:embed/>
                </p:oleObj>
              </mc:Choice>
              <mc:Fallback>
                <p:oleObj name="Prism 8" r:id="rId4" imgW="4624143" imgH="4217044" progId="Prism8.Document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239" y="794005"/>
                        <a:ext cx="3981154" cy="3629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33861" y="5396353"/>
            <a:ext cx="2881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Très inférieur au cas des laves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90546" y="3633779"/>
            <a:ext cx="62344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Scories : produits immédiatement trempés à leur émission en surface</a:t>
            </a:r>
          </a:p>
          <a:p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Po 100% en phase vapeur mais gaz non totalement libérés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75% de dégazage pré-éruptif entre la chambre et la surface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25% de dégazage </a:t>
            </a:r>
            <a:r>
              <a:rPr lang="fr-FR" sz="1600" b="1" dirty="0" err="1">
                <a:sym typeface="Wingdings" panose="05000000000000000000" pitchFamily="2" charset="2"/>
              </a:rPr>
              <a:t>syn</a:t>
            </a:r>
            <a:r>
              <a:rPr lang="fr-FR" sz="1600" b="1" dirty="0">
                <a:sym typeface="Wingdings" panose="05000000000000000000" pitchFamily="2" charset="2"/>
              </a:rPr>
              <a:t>-éruptif pendant la mise en place des coulées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Forte charge en volatils du magma arrivant en surface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Remontée très rapide du magma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Influence sur les dynamismes explosifs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990546" y="994281"/>
            <a:ext cx="65077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Scories : même composition chimique que les laves, même température d’émission</a:t>
            </a:r>
          </a:p>
          <a:p>
            <a:endParaRPr lang="fr-FR" sz="16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La volatilité du polonium devrait être identique pour les deux types de produits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>
              <a:sym typeface="Wingdings" panose="05000000000000000000" pitchFamily="2" charset="2"/>
            </a:endParaRPr>
          </a:p>
          <a:p>
            <a:r>
              <a:rPr lang="fr-FR" sz="1600" b="1" dirty="0">
                <a:sym typeface="Wingdings" panose="05000000000000000000" pitchFamily="2" charset="2"/>
              </a:rPr>
              <a:t>Sauf si dégazage résiduel des coulées de laves lors de leur mise en place induisant l’apparition d’autres composés gazeux du Po ?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sym typeface="Wingdings" panose="05000000000000000000" pitchFamily="2" charset="2"/>
              </a:rPr>
              <a:t>Non : coulées très vitreuses et essentiellement aphyriques</a:t>
            </a:r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0668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240572" y="614153"/>
            <a:ext cx="176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Dégazage des produits pyroclastiques (Rn)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74" y="319864"/>
            <a:ext cx="9919081" cy="4936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40572" y="5478386"/>
                <a:ext cx="2984938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000" b="1" dirty="0">
                    <a:latin typeface="Symbol" panose="05050102010706020507" pitchFamily="18" charset="2"/>
                  </a:rPr>
                  <a:t>e</a:t>
                </a:r>
                <a:r>
                  <a:rPr lang="fr-FR" sz="2000" b="1" baseline="-25000" dirty="0"/>
                  <a:t>Rn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𝟐𝟐𝟔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𝑹𝒂</m:t>
                            </m:r>
                          </m:e>
                        </m:d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𝟐𝟐𝟐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𝑹𝒏</m:t>
                            </m:r>
                          </m:e>
                        </m:d>
                        <m:r>
                          <a:rPr lang="fr-FR" b="1" i="1" baseline="-25000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 baseline="30000" smtClean="0">
                            <a:latin typeface="Cambria Math" panose="02040503050406030204" pitchFamily="18" charset="0"/>
                          </a:rPr>
                          <m:t>𝟐𝟐𝟔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𝑹𝒂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2" y="5478386"/>
                <a:ext cx="2984938" cy="448328"/>
              </a:xfrm>
              <a:prstGeom prst="rect">
                <a:avLst/>
              </a:prstGeom>
              <a:blipFill>
                <a:blip r:embed="rId3"/>
                <a:stretch>
                  <a:fillRect l="-5102" t="-8219" b="-178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3762347" y="5401197"/>
            <a:ext cx="8040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Impossibilité physique donc dégazage post éruptif </a:t>
            </a:r>
            <a:r>
              <a:rPr lang="fr-FR" sz="1600" b="1" dirty="0">
                <a:sym typeface="Wingdings" panose="05000000000000000000" pitchFamily="2" charset="2"/>
              </a:rPr>
              <a:t> Quel(s) mécanisme(s) ?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ym typeface="Wingdings" panose="05000000000000000000" pitchFamily="2" charset="2"/>
              </a:rPr>
              <a:t>Scories analysées non broyées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ym typeface="Wingdings" panose="05000000000000000000" pitchFamily="2" charset="2"/>
              </a:rPr>
              <a:t>Vésicules sous pression (« </a:t>
            </a:r>
            <a:r>
              <a:rPr lang="fr-FR" sz="1600" b="1" dirty="0" err="1">
                <a:sym typeface="Wingdings" panose="05000000000000000000" pitchFamily="2" charset="2"/>
              </a:rPr>
              <a:t>popping</a:t>
            </a:r>
            <a:r>
              <a:rPr lang="fr-FR" sz="1600" b="1" dirty="0">
                <a:sym typeface="Wingdings" panose="05000000000000000000" pitchFamily="2" charset="2"/>
              </a:rPr>
              <a:t> rock ») : fracturation spontanée ou mécanique lors du prélèvement ?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ym typeface="Wingdings" panose="05000000000000000000" pitchFamily="2" charset="2"/>
              </a:rPr>
              <a:t>Emanation spontanée du radon ?</a:t>
            </a:r>
          </a:p>
          <a:p>
            <a:pPr marL="285750" indent="-285750">
              <a:buFontTx/>
              <a:buChar char="-"/>
            </a:pP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50397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44720" y="273270"/>
            <a:ext cx="1052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L’émanation spontanée </a:t>
            </a:r>
            <a:r>
              <a:rPr lang="fr-FR" b="1" dirty="0">
                <a:latin typeface="Symbol" panose="05050102010706020507" pitchFamily="18" charset="2"/>
              </a:rPr>
              <a:t>SE</a:t>
            </a:r>
            <a:r>
              <a:rPr lang="fr-FR" b="1" dirty="0"/>
              <a:t> du radon peut-elle être la cause du dégazage post-éruptif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4" y="1017031"/>
            <a:ext cx="6407499" cy="266979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52138" y="982110"/>
            <a:ext cx="4246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Rapport IRSN « Le radon », 2008</a:t>
            </a:r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En clair, les atomes de </a:t>
            </a:r>
            <a:r>
              <a:rPr lang="fr-FR" sz="1600" b="1" baseline="30000" dirty="0"/>
              <a:t>222</a:t>
            </a:r>
            <a:r>
              <a:rPr lang="fr-FR" sz="1600" b="1" dirty="0"/>
              <a:t>Rn peuvent quitter le solide où ils ont été créés par désintégration de </a:t>
            </a:r>
            <a:r>
              <a:rPr lang="fr-FR" sz="1600" b="1" baseline="30000" dirty="0"/>
              <a:t>226</a:t>
            </a:r>
            <a:r>
              <a:rPr lang="fr-FR" sz="1600" b="1" dirty="0"/>
              <a:t>Ra (du fait de leur énergie de recul) pour passer dans l’espace poral d’un sol ou l’air libre.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3" y="3137501"/>
            <a:ext cx="6457950" cy="36099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52138" y="3137500"/>
            <a:ext cx="4246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Principe de détermination (adapté de Girault et Perrier, 2012)</a:t>
            </a:r>
          </a:p>
          <a:p>
            <a:endParaRPr lang="fr-FR" sz="1600" b="1" dirty="0"/>
          </a:p>
          <a:p>
            <a:pPr marL="342900" indent="-342900">
              <a:buAutoNum type="arabicParenR"/>
            </a:pPr>
            <a:r>
              <a:rPr lang="fr-FR" sz="1600" b="1" dirty="0"/>
              <a:t>On enferme l’échantillon solide dans un erlenmeyer étanche pendant 22 jours (temps d’atteinte de l’état stationnaire)</a:t>
            </a:r>
          </a:p>
          <a:p>
            <a:pPr marL="342900" indent="-342900">
              <a:buAutoNum type="arabicParenR"/>
            </a:pPr>
            <a:r>
              <a:rPr lang="fr-FR" sz="1600" b="1" dirty="0"/>
              <a:t>On prélève en système clos (via seringue et vanne 3 voies) l’air de l’erlenmeyer que l’on injecte dans une fiole scintillante (</a:t>
            </a:r>
            <a:r>
              <a:rPr lang="fr-FR" sz="1600" b="1" dirty="0" err="1"/>
              <a:t>ZnS</a:t>
            </a:r>
            <a:r>
              <a:rPr lang="fr-FR" sz="1600" b="1" dirty="0"/>
              <a:t>)</a:t>
            </a:r>
          </a:p>
          <a:p>
            <a:pPr marL="342900" indent="-342900">
              <a:buAutoNum type="arabicParenR"/>
            </a:pPr>
            <a:r>
              <a:rPr lang="fr-FR" sz="1600" b="1" dirty="0"/>
              <a:t>Les désintégrations </a:t>
            </a:r>
            <a:r>
              <a:rPr lang="fr-FR" sz="1600" b="1" dirty="0">
                <a:latin typeface="Symbol" panose="05050102010706020507" pitchFamily="18" charset="2"/>
              </a:rPr>
              <a:t>a</a:t>
            </a:r>
            <a:r>
              <a:rPr lang="fr-FR" sz="1600" b="1" dirty="0"/>
              <a:t> de </a:t>
            </a:r>
            <a:r>
              <a:rPr lang="fr-FR" sz="1600" b="1" baseline="30000" dirty="0"/>
              <a:t>222</a:t>
            </a:r>
            <a:r>
              <a:rPr lang="fr-FR" sz="1600" b="1" dirty="0"/>
              <a:t>Rn activent le </a:t>
            </a:r>
            <a:r>
              <a:rPr lang="fr-FR" sz="1600" b="1" dirty="0" err="1"/>
              <a:t>ZnS</a:t>
            </a:r>
            <a:r>
              <a:rPr lang="fr-FR" sz="1600" b="1" dirty="0"/>
              <a:t> qui émet des photons qui sont comptés (</a:t>
            </a:r>
            <a:r>
              <a:rPr lang="fr-FR" sz="1600" b="1" dirty="0" err="1"/>
              <a:t>spectro</a:t>
            </a:r>
            <a:r>
              <a:rPr lang="fr-FR" sz="1600" b="1" dirty="0"/>
              <a:t> </a:t>
            </a:r>
            <a:r>
              <a:rPr lang="fr-FR" sz="1600" b="1" dirty="0">
                <a:latin typeface="Symbol" panose="05050102010706020507" pitchFamily="18" charset="2"/>
              </a:rPr>
              <a:t>a</a:t>
            </a:r>
            <a:r>
              <a:rPr lang="fr-FR" sz="1600" b="1" dirty="0"/>
              <a:t> </a:t>
            </a:r>
            <a:r>
              <a:rPr lang="fr-FR" sz="1600" b="1" dirty="0" err="1"/>
              <a:t>Littlemore</a:t>
            </a:r>
            <a:r>
              <a:rPr lang="fr-FR" sz="1600" b="1" dirty="0"/>
              <a:t>, LPC)</a:t>
            </a:r>
          </a:p>
          <a:p>
            <a:pPr marL="342900" indent="-342900">
              <a:buAutoNum type="arabicParenR"/>
            </a:pPr>
            <a:r>
              <a:rPr lang="fr-FR" sz="1600" b="1" dirty="0"/>
              <a:t>On en déduit l’activité dans la fiole et donc dans l’erlenmeyer (modulo dilution du gaz)</a:t>
            </a:r>
          </a:p>
        </p:txBody>
      </p:sp>
    </p:spTree>
    <p:extLst>
      <p:ext uri="{BB962C8B-B14F-4D97-AF65-F5344CB8AC3E}">
        <p14:creationId xmlns:p14="http://schemas.microsoft.com/office/powerpoint/2010/main" val="1281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85" y="1635152"/>
            <a:ext cx="7744671" cy="4278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959725" y="944481"/>
                <a:ext cx="2984938" cy="448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2000" b="1" dirty="0">
                    <a:latin typeface="Symbol" panose="05050102010706020507" pitchFamily="18" charset="2"/>
                  </a:rPr>
                  <a:t>SE</a:t>
                </a:r>
                <a:r>
                  <a:rPr lang="fr-FR" sz="2000" b="1" baseline="-25000" dirty="0" err="1"/>
                  <a:t>Rn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𝟐𝟐𝟐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𝑹𝒏</m:t>
                            </m:r>
                          </m:e>
                        </m:d>
                        <m:r>
                          <a:rPr lang="fr-FR" b="1" i="1" baseline="-25000" smtClean="0">
                            <a:latin typeface="Cambria Math" panose="02040503050406030204" pitchFamily="18" charset="0"/>
                          </a:rPr>
                          <m:t>𝒆𝒓𝒍𝒆𝒏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𝑽𝒆𝒓𝒍𝒆𝒏</m:t>
                        </m:r>
                      </m:num>
                      <m:den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baseline="30000" smtClean="0">
                                <a:latin typeface="Cambria Math" panose="02040503050406030204" pitchFamily="18" charset="0"/>
                              </a:rPr>
                              <m:t>𝟐𝟐𝟔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𝑹𝒂</m:t>
                            </m:r>
                          </m:e>
                        </m:d>
                        <m:r>
                          <a:rPr lang="fr-FR" b="1" i="1" baseline="-25000" smtClean="0">
                            <a:latin typeface="Cambria Math" panose="02040503050406030204" pitchFamily="18" charset="0"/>
                          </a:rPr>
                          <m:t>𝒆𝒄𝒉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𝒎𝒆𝒄𝒉</m:t>
                        </m:r>
                      </m:den>
                    </m:f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25" y="944481"/>
                <a:ext cx="2984938" cy="448328"/>
              </a:xfrm>
              <a:prstGeom prst="rect">
                <a:avLst/>
              </a:prstGeom>
              <a:blipFill>
                <a:blip r:embed="rId3"/>
                <a:stretch>
                  <a:fillRect l="-5102" t="-8219" b="-123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id="{E550F939-EC3A-1A9C-B356-4A1CA0C5B5BB}"/>
              </a:ext>
            </a:extLst>
          </p:cNvPr>
          <p:cNvSpPr txBox="1"/>
          <p:nvPr/>
        </p:nvSpPr>
        <p:spPr>
          <a:xfrm>
            <a:off x="1959523" y="253067"/>
            <a:ext cx="1052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Détermination de l’émanation spontanée </a:t>
            </a:r>
            <a:r>
              <a:rPr lang="fr-FR" b="1" dirty="0">
                <a:latin typeface="Symbol" panose="05050102010706020507" pitchFamily="18" charset="2"/>
              </a:rPr>
              <a:t>SE</a:t>
            </a:r>
            <a:r>
              <a:rPr lang="fr-FR" b="1" dirty="0"/>
              <a:t> du radon dans les produits du </a:t>
            </a:r>
            <a:r>
              <a:rPr lang="fr-FR" b="1" dirty="0" err="1"/>
              <a:t>Tajogaite</a:t>
            </a:r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BFFCB17-7160-9860-B252-B2E27742CEF3}"/>
              </a:ext>
            </a:extLst>
          </p:cNvPr>
          <p:cNvSpPr txBox="1"/>
          <p:nvPr/>
        </p:nvSpPr>
        <p:spPr>
          <a:xfrm>
            <a:off x="3350173" y="959983"/>
            <a:ext cx="489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/>
              <a:t>(Proportionnel à </a:t>
            </a:r>
            <a:r>
              <a:rPr lang="fr-FR" sz="1600" b="1" i="1" dirty="0" err="1"/>
              <a:t>ECRa</a:t>
            </a:r>
            <a:r>
              <a:rPr lang="fr-FR" sz="1600" b="1" i="1" dirty="0"/>
              <a:t> de Girault et Perrier, 2012)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7E75D4-F88C-524A-D9CE-F2934AC91DD6}"/>
              </a:ext>
            </a:extLst>
          </p:cNvPr>
          <p:cNvSpPr txBox="1"/>
          <p:nvPr/>
        </p:nvSpPr>
        <p:spPr>
          <a:xfrm>
            <a:off x="387898" y="1797270"/>
            <a:ext cx="2984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Détermination dans :</a:t>
            </a:r>
          </a:p>
          <a:p>
            <a:endParaRPr lang="fr-FR" sz="1600" b="1" dirty="0"/>
          </a:p>
          <a:p>
            <a:r>
              <a:rPr lang="fr-FR" sz="1600" b="1" dirty="0"/>
              <a:t> - un cylindre de lave massive</a:t>
            </a:r>
          </a:p>
          <a:p>
            <a:r>
              <a:rPr lang="fr-FR" sz="1600" b="1" dirty="0"/>
              <a:t>- des scories tamisées suivant leur taille granulométrique </a:t>
            </a:r>
            <a:r>
              <a:rPr lang="fr-FR" sz="1600" b="1" dirty="0">
                <a:latin typeface="Symbol" panose="05050102010706020507" pitchFamily="18" charset="2"/>
              </a:rPr>
              <a:t>j</a:t>
            </a:r>
          </a:p>
          <a:p>
            <a:r>
              <a:rPr lang="fr-FR" sz="1600" b="1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1173D3-F25E-A209-EA21-28481096E399}"/>
              </a:ext>
            </a:extLst>
          </p:cNvPr>
          <p:cNvSpPr txBox="1"/>
          <p:nvPr/>
        </p:nvSpPr>
        <p:spPr>
          <a:xfrm>
            <a:off x="387897" y="3317877"/>
            <a:ext cx="3174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Emanation faible : 0.2 – 2.5 %</a:t>
            </a:r>
          </a:p>
          <a:p>
            <a:endParaRPr lang="fr-FR" sz="1600" b="1" dirty="0"/>
          </a:p>
          <a:p>
            <a:r>
              <a:rPr lang="fr-FR" sz="1600" b="1" dirty="0"/>
              <a:t> 0.14 – qqs % (</a:t>
            </a:r>
            <a:r>
              <a:rPr lang="fr-FR" sz="1600" b="1" dirty="0" err="1"/>
              <a:t>Sakoda</a:t>
            </a:r>
            <a:r>
              <a:rPr lang="fr-FR" sz="1600" b="1" dirty="0"/>
              <a:t> et al., 2011)</a:t>
            </a:r>
          </a:p>
          <a:p>
            <a:endParaRPr lang="fr-FR" sz="1600" b="1" dirty="0"/>
          </a:p>
          <a:p>
            <a:r>
              <a:rPr lang="fr-FR" sz="1600" b="1" dirty="0"/>
              <a:t>Insuffisant pour expliquer le dégazage post-éruptif de </a:t>
            </a:r>
            <a:r>
              <a:rPr lang="fr-FR" sz="1600" b="1" baseline="30000" dirty="0"/>
              <a:t>222</a:t>
            </a:r>
            <a:r>
              <a:rPr lang="fr-FR" sz="1600" b="1" dirty="0"/>
              <a:t>Rn</a:t>
            </a:r>
          </a:p>
          <a:p>
            <a:r>
              <a:rPr lang="fr-FR" sz="1600" b="1" dirty="0">
                <a:sym typeface="Wingdings" panose="05000000000000000000" pitchFamily="2" charset="2"/>
              </a:rPr>
              <a:t> Éclatement des vésicules fermées (non connectées) lors de l’échantillonnage ? En surpression ?</a:t>
            </a:r>
            <a:endParaRPr lang="fr-FR" sz="16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03B8E4-2D35-C3F7-8B34-D27947320724}"/>
              </a:ext>
            </a:extLst>
          </p:cNvPr>
          <p:cNvSpPr txBox="1"/>
          <p:nvPr/>
        </p:nvSpPr>
        <p:spPr>
          <a:xfrm>
            <a:off x="387897" y="5746752"/>
            <a:ext cx="3174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Forte dépendance à la taille des grains </a:t>
            </a:r>
            <a:r>
              <a:rPr lang="fr-FR" sz="1600" b="1" dirty="0">
                <a:sym typeface="Wingdings" panose="05000000000000000000" pitchFamily="2" charset="2"/>
              </a:rPr>
              <a:t> échange à la surface du grain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2774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1625</Words>
  <Application>Microsoft Office PowerPoint</Application>
  <PresentationFormat>Grand écran</PresentationFormat>
  <Paragraphs>182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Wingdings</vt:lpstr>
      <vt:lpstr>Thème Office</vt:lpstr>
      <vt:lpstr>Prism 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Pierre-Jean GAUTHIER</dc:creator>
  <cp:lastModifiedBy>Pierre-Jean GAUTHIER</cp:lastModifiedBy>
  <cp:revision>48</cp:revision>
  <dcterms:created xsi:type="dcterms:W3CDTF">2023-11-07T18:13:41Z</dcterms:created>
  <dcterms:modified xsi:type="dcterms:W3CDTF">2025-05-13T20:45:44Z</dcterms:modified>
</cp:coreProperties>
</file>