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76" r:id="rId6"/>
    <p:sldId id="267" r:id="rId7"/>
    <p:sldId id="268" r:id="rId8"/>
    <p:sldId id="269" r:id="rId9"/>
    <p:sldId id="259" r:id="rId10"/>
    <p:sldId id="260" r:id="rId11"/>
    <p:sldId id="270" r:id="rId12"/>
    <p:sldId id="261" r:id="rId13"/>
    <p:sldId id="264" r:id="rId14"/>
    <p:sldId id="262" r:id="rId15"/>
    <p:sldId id="265" r:id="rId16"/>
    <p:sldId id="288" r:id="rId17"/>
    <p:sldId id="266" r:id="rId18"/>
    <p:sldId id="282" r:id="rId19"/>
    <p:sldId id="28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108" y="4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3AB81-5AEE-4AFE-8AA4-5CB593A5092D}" type="datetimeFigureOut">
              <a:rPr lang="fr-CA" smtClean="0"/>
              <a:t>2025-06-30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0DDBA-F12D-4194-9C13-D52E3F8FC1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500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Et l’</a:t>
            </a:r>
            <a:r>
              <a:rPr lang="fr-CA" dirty="0" err="1"/>
              <a:t>alongement</a:t>
            </a:r>
            <a:r>
              <a:rPr lang="fr-CA" dirty="0"/>
              <a:t> du temps de calcul ? Et les spectres ? Manque une slide.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0DDBA-F12D-4194-9C13-D52E3F8FC1DE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806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3974B-A557-3CB5-95C1-DFFD9CF2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436E6E-DEDF-BE14-0FA6-0EF945D9C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CE42E6-5B14-EA1A-6CAA-CB5D1D91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3A4F-1629-4C83-8EC0-7D7CA78AB330}" type="datetime1">
              <a:rPr lang="fr-CA" smtClean="0"/>
              <a:t>2025-06-30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265CD-E310-E0E0-3451-414C3DC9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CF9FEC-2556-1DEB-5039-CBBBA109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461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C183E-9DAA-AB46-5469-DBFDE4AE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809731-20E7-E52B-97ED-D28949F46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98C29C-983E-56CB-8554-F88D8239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71EF-88C7-4057-9ED7-10D23439788E}" type="datetime1">
              <a:rPr lang="fr-CA" smtClean="0"/>
              <a:t>2025-06-30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6E6F35-BD62-85B2-1258-616467B2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4491E5-CFB8-66E3-A52D-1F6871BF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479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74B86A-E395-8541-F6E2-2B11AC62E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47BD65-55EC-7681-1C61-087A872D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0E6D60-59F4-6EFB-4B58-44EC27EF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357-24FE-449D-9870-D2285B278119}" type="datetime1">
              <a:rPr lang="fr-CA" smtClean="0"/>
              <a:t>2025-06-30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11510F-049B-E8FA-A2A8-F5D7C537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A00CA6-77D9-912C-7D73-B6D06425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434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44B157-D4F2-77DA-6D01-5AA29DA7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2CF33F-327F-C546-31A6-E21810C2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39AE23-6AA6-69E4-C41D-FAA6FC07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4752-1E74-460F-8E3B-3E409DCB0540}" type="datetime1">
              <a:rPr lang="fr-CA" smtClean="0"/>
              <a:t>2025-06-30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1FC837-4806-C16D-E363-ADBDE588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7EEE7F-F4C9-7D65-4A31-D436CFA2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53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60DDD-BCFB-8B4A-08AB-B803EA7D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CF8EB1-EDA1-9AF1-7EA9-FE4D92023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048525-0710-AE78-4CBC-BB58EE47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68784-6A80-445D-8848-5EC332550454}" type="datetime1">
              <a:rPr lang="fr-CA" smtClean="0"/>
              <a:t>2025-06-30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2D3B3-D32E-F347-5324-2EDAA730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0C8D66-EB39-988B-A8C7-8959F1F7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784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1016C-8F45-F10E-38FD-FE4055CB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306CE7-2325-D21F-4D58-C77650819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7F118B-3246-FA43-1AB1-02CBCB38B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BBBF2C-5EB8-D510-D206-1FAD41181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C5B2-7D62-4EB8-9E0B-6D54ACE64DE3}" type="datetime1">
              <a:rPr lang="fr-CA" smtClean="0"/>
              <a:t>2025-06-30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EE8C34-D55C-74FC-395C-D438002C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4B68CF-4138-6478-3400-3C2E6604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099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DD172-9E93-720E-C60F-EB2720FC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1B1DAA-E232-51A8-C515-CA556F3B0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83DC62-67B0-A6C2-1DC3-A3BE0351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61CF0E-954C-053E-C62F-C9DEBE58C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AD0D47-8BFC-6745-B92B-62969EA9B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3CA285-0172-E103-D4AB-BD89235F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7634-7AFF-4EF0-BCED-B7C3D41F2915}" type="datetime1">
              <a:rPr lang="fr-CA" smtClean="0"/>
              <a:t>2025-06-30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737BA0E-3D42-7284-75C0-3999421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EA02D5-9F0A-17CD-A0BB-43B09373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017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13AB6-BC1E-6B72-7B94-0D28A92B0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A8B831-CE94-3FC6-5BF8-2372FE97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2EB2-5EBC-4286-AA57-089D94E8C71A}" type="datetime1">
              <a:rPr lang="fr-CA" smtClean="0"/>
              <a:t>2025-06-30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C7302C-8B2B-A58C-CCC6-1B59A79D0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DF74E0-D423-7DF3-4714-1D7981B4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18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164B0A-AC07-62F6-029C-1F54EE0E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5CA2-E1A1-4086-A718-D260A0A81D9B}" type="datetime1">
              <a:rPr lang="fr-CA" smtClean="0"/>
              <a:t>2025-06-30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B78877-EE27-6AF7-E4A2-C14A9F02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76F700-4B60-4AC9-1C45-88EF6D6D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180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16D82-C95A-E544-2ABD-9F862F83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CBC7F7-2FA7-BB86-8EC9-2A07A23F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009887-CC5D-78E5-C453-BB95FE35E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60D3F6-7D4B-656B-E7A9-738FC570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4B67-F372-4A1E-A5C9-E373670F8EA4}" type="datetime1">
              <a:rPr lang="fr-CA" smtClean="0"/>
              <a:t>2025-06-30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A47612-4B91-8836-AB9A-4F6DB2D1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EA7D15-6A87-2B15-74DD-308A8088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006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799B4-5DFF-F76E-3CC3-EBE17E8C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AC56696-BDED-FE5D-647D-65577E68C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898DDE-5C3B-7E4C-DF5D-C88091CFE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F5ED4E-EF56-8CD6-D3B9-E6EA9D25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5DC-4593-4135-B636-4BAB357F0E5B}" type="datetime1">
              <a:rPr lang="fr-CA" smtClean="0"/>
              <a:t>2025-06-30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FDD1D5-0525-FCD4-83B2-19BFA7B2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A2C206-F9E6-0ECE-7827-7B62647D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13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5686BA-697B-244B-2809-4CFC4204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70CB51-8515-5799-5B6B-096F62A79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099D4C-8911-4494-E622-3C09A0EFB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39EA49-6806-4B07-8CAA-E4C007F04090}" type="datetime1">
              <a:rPr lang="fr-CA" smtClean="0"/>
              <a:t>2025-06-30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207EE2-14DE-8DF4-FFC7-3442D0764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AA6DF9-6FCE-A5E5-47AD-787BD86A6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9A72A-6F2F-4E38-ADCE-28CCFBAD78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132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9F6C0-4FB5-52E5-21B0-20161BA75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4579"/>
            <a:ext cx="9144000" cy="2387600"/>
          </a:xfrm>
        </p:spPr>
        <p:txBody>
          <a:bodyPr>
            <a:normAutofit/>
          </a:bodyPr>
          <a:lstStyle/>
          <a:p>
            <a:r>
              <a:rPr lang="fr-CA" sz="4400" dirty="0"/>
              <a:t>Optimisation de l’analyse du </a:t>
            </a:r>
            <a:r>
              <a:rPr lang="fr-CA" sz="4400" baseline="30000" dirty="0"/>
              <a:t>226</a:t>
            </a:r>
            <a:r>
              <a:rPr lang="fr-CA" sz="4400" dirty="0"/>
              <a:t>Ra via la courbe de croissance du </a:t>
            </a:r>
            <a:r>
              <a:rPr lang="fr-CA" sz="4400" baseline="30000" dirty="0"/>
              <a:t>222</a:t>
            </a:r>
            <a:r>
              <a:rPr lang="fr-CA" sz="4400" dirty="0"/>
              <a:t>Rn au </a:t>
            </a:r>
            <a:r>
              <a:rPr lang="fr-CA" sz="4400" dirty="0" err="1"/>
              <a:t>RaDeCC</a:t>
            </a:r>
            <a:endParaRPr lang="fr-CA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6C8059-6BEC-479E-BD66-95C46B8B3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S. Veuille </a:t>
            </a:r>
            <a:r>
              <a:rPr lang="fr-CA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P. </a:t>
            </a:r>
            <a:r>
              <a:rPr lang="fr-CA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Baudron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CA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D.Claveau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-Mallet </a:t>
            </a:r>
            <a:r>
              <a:rPr lang="fr-CA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1,2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F. Barbecot</a:t>
            </a:r>
            <a:r>
              <a:rPr lang="fr-CA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,2,3</a:t>
            </a:r>
            <a:r>
              <a:rPr lang="fr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Mayer </a:t>
            </a:r>
            <a:r>
              <a:rPr lang="fr-CA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962FFA-5556-154A-1DE4-3CE9BE938733}"/>
              </a:ext>
            </a:extLst>
          </p:cNvPr>
          <p:cNvSpPr txBox="1"/>
          <p:nvPr/>
        </p:nvSpPr>
        <p:spPr>
          <a:xfrm>
            <a:off x="1798983" y="5888779"/>
            <a:ext cx="933284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Polytechnique Montréal         </a:t>
            </a: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GEOTOP                         </a:t>
            </a: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UQAM                           </a:t>
            </a:r>
            <a:r>
              <a:rPr lang="en-US" sz="18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UMR EMMAH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12DDE4-A00E-A57D-93A1-F22F76AF5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5" t="4394" r="447"/>
          <a:stretch/>
        </p:blipFill>
        <p:spPr>
          <a:xfrm>
            <a:off x="2078570" y="4896450"/>
            <a:ext cx="1915198" cy="7659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17E556-8E2D-4FC9-D196-B28F66A01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349" y="4864896"/>
            <a:ext cx="1123216" cy="765901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E444CD-6BB3-5D05-9822-9B3C2915F91A}"/>
              </a:ext>
            </a:extLst>
          </p:cNvPr>
          <p:cNvGrpSpPr/>
          <p:nvPr/>
        </p:nvGrpSpPr>
        <p:grpSpPr>
          <a:xfrm>
            <a:off x="6623239" y="4932440"/>
            <a:ext cx="1816410" cy="698357"/>
            <a:chOff x="-884582" y="2345635"/>
            <a:chExt cx="2107095" cy="7653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DBC5B6-C71D-7CDB-87EC-F30125217042}"/>
                </a:ext>
              </a:extLst>
            </p:cNvPr>
            <p:cNvSpPr/>
            <p:nvPr/>
          </p:nvSpPr>
          <p:spPr>
            <a:xfrm>
              <a:off x="-884582" y="2345635"/>
              <a:ext cx="2107095" cy="76531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1353CCA7-502E-0CAF-AF58-CF581884F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703401" y="2428081"/>
              <a:ext cx="1740353" cy="575073"/>
            </a:xfrm>
            <a:prstGeom prst="rect">
              <a:avLst/>
            </a:prstGeom>
          </p:spPr>
        </p:pic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B0F1A530-3E0E-9E5B-DD4C-B43B943EB5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71" y="4640372"/>
            <a:ext cx="1250013" cy="111941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9135C-48DB-C8F2-0895-1FA9384A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z="1800" smtClean="0"/>
              <a:t>1</a:t>
            </a:fld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14209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6F92C-2BFD-D523-67C5-857272F8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95" y="95000"/>
            <a:ext cx="10515600" cy="670235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 </a:t>
            </a:r>
            <a:r>
              <a:rPr lang="fr-CA" sz="2800" b="1" dirty="0"/>
              <a:t>Amélioration du protocole et du post-traitement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ECECBD4-085D-0392-BD76-4C4E5E447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41" y="661158"/>
            <a:ext cx="1095719" cy="245002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BB629F-2640-BC68-3441-15E42785C0C9}"/>
              </a:ext>
            </a:extLst>
          </p:cNvPr>
          <p:cNvSpPr txBox="1"/>
          <p:nvPr/>
        </p:nvSpPr>
        <p:spPr>
          <a:xfrm>
            <a:off x="1918986" y="1814784"/>
            <a:ext cx="3342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CA" sz="2000" dirty="0"/>
              <a:t>solution NIST 4969 de </a:t>
            </a:r>
            <a:r>
              <a:rPr lang="fr-CA" sz="2000" baseline="30000" dirty="0"/>
              <a:t>226</a:t>
            </a:r>
            <a:r>
              <a:rPr lang="fr-CA" sz="2000" dirty="0"/>
              <a:t>Ra </a:t>
            </a:r>
          </a:p>
          <a:p>
            <a:pPr algn="just"/>
            <a:r>
              <a:rPr lang="fr-CA" sz="2000" dirty="0"/>
              <a:t>5 standards :</a:t>
            </a:r>
          </a:p>
          <a:p>
            <a:pPr algn="just"/>
            <a:r>
              <a:rPr lang="fr-CA" sz="2000" dirty="0"/>
              <a:t>6 -10-18-28-93 </a:t>
            </a:r>
            <a:r>
              <a:rPr lang="fr-CA" sz="2000" dirty="0" err="1"/>
              <a:t>dpm</a:t>
            </a:r>
            <a:endParaRPr lang="fr-CA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DDFD4C-CDEC-38EB-7B3E-38A761718F18}"/>
              </a:ext>
            </a:extLst>
          </p:cNvPr>
          <p:cNvSpPr txBox="1"/>
          <p:nvPr/>
        </p:nvSpPr>
        <p:spPr>
          <a:xfrm>
            <a:off x="7943850" y="1978504"/>
            <a:ext cx="2808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126 analyses </a:t>
            </a:r>
          </a:p>
          <a:p>
            <a:r>
              <a:rPr lang="fr-CA" sz="2000" dirty="0"/>
              <a:t>sur 2 paires de </a:t>
            </a:r>
            <a:r>
              <a:rPr lang="fr-CA" sz="2000" dirty="0" err="1"/>
              <a:t>RaDeCC</a:t>
            </a:r>
            <a:endParaRPr lang="fr-CA" sz="2000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4AAFD67-1799-C5E4-7B93-B0015672551D}"/>
              </a:ext>
            </a:extLst>
          </p:cNvPr>
          <p:cNvCxnSpPr/>
          <p:nvPr/>
        </p:nvCxnSpPr>
        <p:spPr>
          <a:xfrm>
            <a:off x="6096000" y="2301670"/>
            <a:ext cx="1332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7B72985-CF43-2C4A-98BD-DBB24D67434E}"/>
              </a:ext>
            </a:extLst>
          </p:cNvPr>
          <p:cNvSpPr txBox="1"/>
          <p:nvPr/>
        </p:nvSpPr>
        <p:spPr>
          <a:xfrm>
            <a:off x="1990502" y="4410722"/>
            <a:ext cx="2071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Calqué sur celui de l’analyse des isotopes à vie courte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991BB7-F3D5-F88C-A8F3-FE06911081F4}"/>
              </a:ext>
            </a:extLst>
          </p:cNvPr>
          <p:cNvSpPr txBox="1"/>
          <p:nvPr/>
        </p:nvSpPr>
        <p:spPr>
          <a:xfrm>
            <a:off x="1970501" y="3970927"/>
            <a:ext cx="2287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Protocole de base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6A1C36-4B69-2677-2447-2B9E390309B3}"/>
              </a:ext>
            </a:extLst>
          </p:cNvPr>
          <p:cNvSpPr txBox="1"/>
          <p:nvPr/>
        </p:nvSpPr>
        <p:spPr>
          <a:xfrm>
            <a:off x="6351850" y="3970927"/>
            <a:ext cx="3869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Variations du protocole de base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B28F62C-4AFE-D204-C079-3B27626037BC}"/>
              </a:ext>
            </a:extLst>
          </p:cNvPr>
          <p:cNvSpPr txBox="1"/>
          <p:nvPr/>
        </p:nvSpPr>
        <p:spPr>
          <a:xfrm>
            <a:off x="6351850" y="4410722"/>
            <a:ext cx="3562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Variation volontaire </a:t>
            </a:r>
          </a:p>
          <a:p>
            <a:r>
              <a:rPr lang="fr-CA" sz="2000" dirty="0"/>
              <a:t>Erreurs involontaires</a:t>
            </a:r>
          </a:p>
          <a:p>
            <a:r>
              <a:rPr lang="fr-CA" sz="2000" dirty="0"/>
              <a:t>Variations sur le post-traitement</a:t>
            </a:r>
          </a:p>
        </p:txBody>
      </p:sp>
      <p:pic>
        <p:nvPicPr>
          <p:cNvPr id="12" name="Graphique 11" descr="Presse-papiers vérifié avec un remplissage uni">
            <a:extLst>
              <a:ext uri="{FF2B5EF4-FFF2-40B4-BE49-F238E27FC236}">
                <a16:creationId xmlns:a16="http://schemas.microsoft.com/office/drawing/2014/main" id="{D447EAFE-7D74-CD43-6B09-8FE89194D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995" y="4212214"/>
            <a:ext cx="914400" cy="9144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5C4DC6-4B14-39A8-6B43-A787AE59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10</a:t>
            </a:fld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7ACB47-31D0-5949-4C21-177CEC219832}"/>
              </a:ext>
            </a:extLst>
          </p:cNvPr>
          <p:cNvSpPr txBox="1"/>
          <p:nvPr/>
        </p:nvSpPr>
        <p:spPr>
          <a:xfrm>
            <a:off x="3590181" y="6171684"/>
            <a:ext cx="541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Méthode de calcul des incertitudes conservatrice </a:t>
            </a:r>
          </a:p>
        </p:txBody>
      </p:sp>
    </p:spTree>
    <p:extLst>
      <p:ext uri="{BB962C8B-B14F-4D97-AF65-F5344CB8AC3E}">
        <p14:creationId xmlns:p14="http://schemas.microsoft.com/office/powerpoint/2010/main" val="307953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E26C3-CE62-308F-C9A6-CA9CED46E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4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68BFF92E-3FC2-26D6-4C0F-B3EB1F9D9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2" y="1440604"/>
            <a:ext cx="6890578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C8F5AE-D58A-846E-6C72-C367C5274993}"/>
              </a:ext>
            </a:extLst>
          </p:cNvPr>
          <p:cNvSpPr/>
          <p:nvPr/>
        </p:nvSpPr>
        <p:spPr>
          <a:xfrm>
            <a:off x="5056804" y="1776567"/>
            <a:ext cx="459025" cy="364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9640F2-7F24-8B1D-1F8E-26AAC3CD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8167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 </a:t>
            </a:r>
            <a:r>
              <a:rPr lang="fr-CA" sz="2800" b="1" dirty="0"/>
              <a:t>Amélioration du protocole et du post-traitement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81D5413D-2EDF-2649-F21A-21748D70D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25098"/>
              </p:ext>
            </p:extLst>
          </p:nvPr>
        </p:nvGraphicFramePr>
        <p:xfrm>
          <a:off x="470208" y="1577764"/>
          <a:ext cx="4091402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366">
                  <a:extLst>
                    <a:ext uri="{9D8B030D-6E8A-4147-A177-3AD203B41FA5}">
                      <a16:colId xmlns:a16="http://schemas.microsoft.com/office/drawing/2014/main" val="1644560660"/>
                    </a:ext>
                  </a:extLst>
                </a:gridCol>
                <a:gridCol w="3349036">
                  <a:extLst>
                    <a:ext uri="{9D8B030D-6E8A-4147-A177-3AD203B41FA5}">
                      <a16:colId xmlns:a16="http://schemas.microsoft.com/office/drawing/2014/main" val="1655572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baseline="0" dirty="0">
                          <a:solidFill>
                            <a:schemeClr val="tx1"/>
                          </a:solidFill>
                        </a:rPr>
                        <a:t>Effet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baseline="0" dirty="0">
                          <a:solidFill>
                            <a:schemeClr val="tx1"/>
                          </a:solidFill>
                        </a:rPr>
                        <a:t> Variables identifiées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964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CA" sz="2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aseline="0" dirty="0">
                          <a:solidFill>
                            <a:schemeClr val="tx1"/>
                          </a:solidFill>
                        </a:rPr>
                        <a:t>Ratio d’humidité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29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r-CA" sz="2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solidFill>
                            <a:schemeClr val="tx1"/>
                          </a:solidFill>
                        </a:rPr>
                        <a:t>Erreurs de manipulation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7521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baseline="0" dirty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aseline="0" dirty="0">
                          <a:solidFill>
                            <a:schemeClr val="tx1"/>
                          </a:solidFill>
                        </a:rPr>
                        <a:t>Augmenter le temps de purge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3436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2400" b="1" baseline="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solidFill>
                            <a:schemeClr val="tx1"/>
                          </a:solidFill>
                        </a:rPr>
                        <a:t>Raccourcir de 30 % le temps d’attente entre 2 analyses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r-CA" sz="2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solidFill>
                            <a:schemeClr val="tx1"/>
                          </a:solidFill>
                        </a:rPr>
                        <a:t>Anomalies de spectre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39807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r-CA" sz="2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aseline="0" dirty="0">
                          <a:solidFill>
                            <a:schemeClr val="tx1"/>
                          </a:solidFill>
                        </a:rPr>
                        <a:t>Obsolescence du matériel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4052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r-CA" sz="2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solidFill>
                            <a:schemeClr val="tx1"/>
                          </a:solidFill>
                        </a:rPr>
                        <a:t>Augmenter le temps d’analyse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7817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171450" indent="-171450" algn="ctr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fr-CA" sz="2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800" baseline="0" dirty="0">
                          <a:solidFill>
                            <a:schemeClr val="tx1"/>
                          </a:solidFill>
                        </a:rPr>
                        <a:t>Délai avant prise en compte les comptages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134564"/>
                  </a:ext>
                </a:extLst>
              </a:tr>
            </a:tbl>
          </a:graphicData>
        </a:graphic>
      </p:graphicFrame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710FFAC4-F563-2991-326C-E192A63E47CD}"/>
              </a:ext>
            </a:extLst>
          </p:cNvPr>
          <p:cNvSpPr/>
          <p:nvPr/>
        </p:nvSpPr>
        <p:spPr>
          <a:xfrm>
            <a:off x="4687454" y="2002056"/>
            <a:ext cx="398896" cy="2396690"/>
          </a:xfrm>
          <a:prstGeom prst="rightBrac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53A489-F2E5-C416-B163-AA2D4B74B7D4}"/>
              </a:ext>
            </a:extLst>
          </p:cNvPr>
          <p:cNvSpPr/>
          <p:nvPr/>
        </p:nvSpPr>
        <p:spPr>
          <a:xfrm>
            <a:off x="6195060" y="5480050"/>
            <a:ext cx="5526732" cy="286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-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3A21196-77CC-54AF-6D55-C0C9B0F56A35}"/>
              </a:ext>
            </a:extLst>
          </p:cNvPr>
          <p:cNvSpPr txBox="1"/>
          <p:nvPr/>
        </p:nvSpPr>
        <p:spPr>
          <a:xfrm>
            <a:off x="6195060" y="5653197"/>
            <a:ext cx="590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 </a:t>
            </a:r>
            <a:r>
              <a:rPr lang="fr-CA" b="1" dirty="0">
                <a:sym typeface="Wingdings" panose="05000000000000000000" pitchFamily="2" charset="2"/>
              </a:rPr>
              <a:t>                           </a:t>
            </a:r>
            <a:r>
              <a:rPr lang="fr-CA" b="1" dirty="0"/>
              <a:t> 5 standards de </a:t>
            </a:r>
            <a:r>
              <a:rPr lang="fr-CA" b="1" baseline="30000" dirty="0"/>
              <a:t>226</a:t>
            </a:r>
            <a:r>
              <a:rPr lang="fr-CA" b="1" dirty="0"/>
              <a:t>Ra                                   </a:t>
            </a:r>
            <a:r>
              <a:rPr lang="fr-CA" b="1" dirty="0">
                <a:sym typeface="Wingdings" panose="05000000000000000000" pitchFamily="2" charset="2"/>
              </a:rPr>
              <a:t></a:t>
            </a:r>
            <a:endParaRPr lang="fr-CA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0BA0D0A-00C9-0B9D-AB67-BE1AD025D0C8}"/>
              </a:ext>
            </a:extLst>
          </p:cNvPr>
          <p:cNvSpPr txBox="1"/>
          <p:nvPr/>
        </p:nvSpPr>
        <p:spPr>
          <a:xfrm rot="16200000">
            <a:off x="3456271" y="3207821"/>
            <a:ext cx="384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Activité </a:t>
            </a:r>
            <a:r>
              <a:rPr lang="fr-CA" b="1" baseline="30000" dirty="0"/>
              <a:t>226</a:t>
            </a:r>
            <a:r>
              <a:rPr lang="fr-CA" b="1" dirty="0"/>
              <a:t>Ra mesurée en log (</a:t>
            </a:r>
            <a:r>
              <a:rPr lang="fr-CA" b="1" dirty="0" err="1"/>
              <a:t>cpm</a:t>
            </a:r>
            <a:r>
              <a:rPr lang="fr-CA" b="1" dirty="0"/>
              <a:t>)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D5353B-FBCF-7FFD-B53E-3BCA5005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11</a:t>
            </a:fld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7ADC87-E19C-B671-6976-9D00DF8C821B}"/>
              </a:ext>
            </a:extLst>
          </p:cNvPr>
          <p:cNvSpPr txBox="1"/>
          <p:nvPr/>
        </p:nvSpPr>
        <p:spPr>
          <a:xfrm>
            <a:off x="10277316" y="4568428"/>
            <a:ext cx="1530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échelle log</a:t>
            </a:r>
          </a:p>
        </p:txBody>
      </p:sp>
    </p:spTree>
    <p:extLst>
      <p:ext uri="{BB962C8B-B14F-4D97-AF65-F5344CB8AC3E}">
        <p14:creationId xmlns:p14="http://schemas.microsoft.com/office/powerpoint/2010/main" val="162928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3B951-2B7B-97AA-A735-9084FCDB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BECCBC06-5D6E-CCF6-0EDE-3FDC4155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8" y="2016970"/>
            <a:ext cx="1095719" cy="245002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FA529FE-4FB4-1652-B4E8-88039C9F0478}"/>
              </a:ext>
            </a:extLst>
          </p:cNvPr>
          <p:cNvSpPr txBox="1"/>
          <p:nvPr/>
        </p:nvSpPr>
        <p:spPr>
          <a:xfrm>
            <a:off x="1296266" y="1312287"/>
            <a:ext cx="4606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/>
              <a:t>Les échantillons standards de </a:t>
            </a:r>
            <a:r>
              <a:rPr lang="fr-CA" baseline="30000" dirty="0"/>
              <a:t>226</a:t>
            </a:r>
            <a:r>
              <a:rPr lang="fr-CA" dirty="0"/>
              <a:t>Ra est utilisé pour observer les interférences du </a:t>
            </a:r>
            <a:r>
              <a:rPr lang="fr-CA" baseline="30000" dirty="0"/>
              <a:t>222</a:t>
            </a:r>
            <a:r>
              <a:rPr lang="fr-CA" dirty="0"/>
              <a:t>Rn et de ses descendants dans le canal d’enregistrement du </a:t>
            </a:r>
            <a:r>
              <a:rPr lang="fr-CA" baseline="30000" dirty="0"/>
              <a:t>220</a:t>
            </a:r>
            <a:r>
              <a:rPr lang="fr-CA" dirty="0"/>
              <a:t> Rn. 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E559D75-69AD-D8AB-BDD4-08BC8662C75F}"/>
              </a:ext>
            </a:extLst>
          </p:cNvPr>
          <p:cNvCxnSpPr>
            <a:cxnSpLocks/>
          </p:cNvCxnSpPr>
          <p:nvPr/>
        </p:nvCxnSpPr>
        <p:spPr>
          <a:xfrm>
            <a:off x="3519824" y="2641759"/>
            <a:ext cx="0" cy="600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3CAF6B4-B410-ED4C-ADFC-62C6A32CDF0E}"/>
              </a:ext>
            </a:extLst>
          </p:cNvPr>
          <p:cNvSpPr txBox="1"/>
          <p:nvPr/>
        </p:nvSpPr>
        <p:spPr>
          <a:xfrm>
            <a:off x="1324987" y="3608490"/>
            <a:ext cx="471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/>
              <a:t>Un modèle polynomial du second degré est  déduit des </a:t>
            </a:r>
            <a:r>
              <a:rPr lang="fr-CA" b="1" dirty="0"/>
              <a:t>données empiriques</a:t>
            </a:r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BE9548C-6E81-B392-64E4-D9CAB8F1DF99}"/>
              </a:ext>
            </a:extLst>
          </p:cNvPr>
          <p:cNvSpPr txBox="1"/>
          <p:nvPr/>
        </p:nvSpPr>
        <p:spPr>
          <a:xfrm>
            <a:off x="650939" y="4978390"/>
            <a:ext cx="548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Il est </a:t>
            </a:r>
            <a:r>
              <a:rPr lang="fr-CA" b="1" dirty="0"/>
              <a:t>comparé </a:t>
            </a:r>
            <a:r>
              <a:rPr lang="fr-CA" dirty="0"/>
              <a:t>à l’équation de </a:t>
            </a:r>
            <a:r>
              <a:rPr lang="fr-CA" b="1" dirty="0"/>
              <a:t>correction théorique </a:t>
            </a:r>
            <a:r>
              <a:rPr lang="fr-CA" dirty="0"/>
              <a:t>classiquement utilisée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17AE4F4-8D7B-C500-EBA0-87BC625E6538}"/>
              </a:ext>
            </a:extLst>
          </p:cNvPr>
          <p:cNvSpPr txBox="1"/>
          <p:nvPr/>
        </p:nvSpPr>
        <p:spPr>
          <a:xfrm>
            <a:off x="6506171" y="5054403"/>
            <a:ext cx="5482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dirty="0"/>
              <a:t>Portion des désintégrations du </a:t>
            </a:r>
            <a:r>
              <a:rPr lang="fr-CA" baseline="30000" dirty="0"/>
              <a:t>222</a:t>
            </a:r>
            <a:r>
              <a:rPr lang="fr-CA" dirty="0"/>
              <a:t>Rn et de ses descendants enregistrés dans le canal pour 220 l’échantillon standard 93 </a:t>
            </a:r>
            <a:r>
              <a:rPr lang="fr-CA" dirty="0" err="1"/>
              <a:t>dpm</a:t>
            </a:r>
            <a:r>
              <a:rPr lang="fr-CA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EFBA80-287E-8FCF-62B7-8E9F34A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12</a:t>
            </a:fld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6F3403-5961-8C67-1C4B-3A38C93EB1F8}"/>
              </a:ext>
            </a:extLst>
          </p:cNvPr>
          <p:cNvSpPr txBox="1"/>
          <p:nvPr/>
        </p:nvSpPr>
        <p:spPr>
          <a:xfrm>
            <a:off x="1065048" y="188741"/>
            <a:ext cx="9856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/>
              <a:t>Validation du domaine d’application de l’équation de correction des interférences croisées 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9A12013-1984-2E37-474B-5107572D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73" y="188741"/>
            <a:ext cx="5633192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7679EB-35F8-2CE7-870F-34BCFCAFF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b="6318"/>
          <a:stretch/>
        </p:blipFill>
        <p:spPr bwMode="auto">
          <a:xfrm>
            <a:off x="3714661" y="1294007"/>
            <a:ext cx="4977343" cy="3003610"/>
          </a:xfrm>
          <a:prstGeom prst="rect">
            <a:avLst/>
          </a:prstGeom>
          <a:noFill/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16327D6-3423-63FF-03EB-8AAE3A816178}"/>
              </a:ext>
            </a:extLst>
          </p:cNvPr>
          <p:cNvSpPr txBox="1">
            <a:spLocks/>
          </p:cNvSpPr>
          <p:nvPr/>
        </p:nvSpPr>
        <p:spPr>
          <a:xfrm>
            <a:off x="907772" y="0"/>
            <a:ext cx="10515600" cy="925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200" b="1" dirty="0"/>
              <a:t>Interférences du </a:t>
            </a:r>
            <a:r>
              <a:rPr lang="fr-CA" sz="2200" b="1" baseline="30000" dirty="0"/>
              <a:t>222 </a:t>
            </a:r>
            <a:r>
              <a:rPr lang="fr-CA" sz="2200" b="1" dirty="0"/>
              <a:t>Rn et ses descendants dans le canal 220 : </a:t>
            </a:r>
          </a:p>
          <a:p>
            <a:pPr algn="ctr"/>
            <a:r>
              <a:rPr lang="fr-CA" sz="2200" b="1" dirty="0"/>
              <a:t>validation du domaine de correction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96AB97-0904-5385-FC98-F6F789A53C95}"/>
              </a:ext>
            </a:extLst>
          </p:cNvPr>
          <p:cNvSpPr txBox="1"/>
          <p:nvPr/>
        </p:nvSpPr>
        <p:spPr>
          <a:xfrm>
            <a:off x="1371600" y="5052261"/>
            <a:ext cx="977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/>
              <a:t>&lt;  28 </a:t>
            </a:r>
            <a:r>
              <a:rPr lang="fr-CA" dirty="0" err="1"/>
              <a:t>dpm</a:t>
            </a:r>
            <a:r>
              <a:rPr lang="fr-CA" dirty="0"/>
              <a:t> de </a:t>
            </a:r>
            <a:r>
              <a:rPr lang="fr-CA" baseline="30000" dirty="0"/>
              <a:t>226</a:t>
            </a:r>
            <a:r>
              <a:rPr lang="fr-CA" dirty="0"/>
              <a:t>Ra =&gt;  les </a:t>
            </a:r>
            <a:r>
              <a:rPr lang="fr-CA" b="1" dirty="0"/>
              <a:t>modèles empirique et théorique sont confondus</a:t>
            </a:r>
            <a:r>
              <a:rPr lang="fr-CA" dirty="0"/>
              <a:t>.  </a:t>
            </a:r>
          </a:p>
          <a:p>
            <a:pPr algn="just"/>
            <a:r>
              <a:rPr lang="fr-CA" dirty="0"/>
              <a:t>&gt; 28 </a:t>
            </a:r>
            <a:r>
              <a:rPr lang="fr-CA" dirty="0" err="1"/>
              <a:t>dpm</a:t>
            </a:r>
            <a:r>
              <a:rPr lang="fr-CA" dirty="0"/>
              <a:t> =&gt; </a:t>
            </a:r>
            <a:r>
              <a:rPr lang="fr-CA" b="1" dirty="0"/>
              <a:t>divergence entre les deux modèles</a:t>
            </a:r>
            <a:r>
              <a:rPr lang="fr-CA" dirty="0"/>
              <a:t>, cette divergence s’accentue avec l’augmentation de l’activité. </a:t>
            </a:r>
          </a:p>
          <a:p>
            <a:pPr algn="just"/>
            <a:endParaRPr lang="fr-CA" dirty="0"/>
          </a:p>
          <a:p>
            <a:pPr algn="just"/>
            <a:r>
              <a:rPr lang="fr-CA" dirty="0"/>
              <a:t>La </a:t>
            </a:r>
            <a:r>
              <a:rPr lang="fr-CA" b="1" dirty="0"/>
              <a:t>différence reste inférieure à 5 % </a:t>
            </a:r>
            <a:r>
              <a:rPr lang="fr-CA" dirty="0"/>
              <a:t>sur la fenêtre de données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848632-68E8-0151-0250-FF2DF61B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13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73D4F5-A7B8-F3FE-2DC2-0208D1FB778A}"/>
              </a:ext>
            </a:extLst>
          </p:cNvPr>
          <p:cNvSpPr txBox="1"/>
          <p:nvPr/>
        </p:nvSpPr>
        <p:spPr>
          <a:xfrm rot="16200000">
            <a:off x="1850315" y="2378749"/>
            <a:ext cx="3037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/>
              <a:t>226-Ra modèle empirique (</a:t>
            </a:r>
            <a:r>
              <a:rPr lang="fr-CA" sz="1600" dirty="0" err="1"/>
              <a:t>cpm</a:t>
            </a:r>
            <a:r>
              <a:rPr lang="fr-CA" sz="1600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DDB7EB5-E7D5-2E85-AEE8-5952813BCBFF}"/>
              </a:ext>
            </a:extLst>
          </p:cNvPr>
          <p:cNvSpPr txBox="1"/>
          <p:nvPr/>
        </p:nvSpPr>
        <p:spPr>
          <a:xfrm>
            <a:off x="4795023" y="4269076"/>
            <a:ext cx="299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/>
              <a:t>226-Ra modèle théorique (</a:t>
            </a:r>
            <a:r>
              <a:rPr lang="fr-CA" sz="1600" dirty="0" err="1"/>
              <a:t>cpm</a:t>
            </a:r>
            <a:r>
              <a:rPr lang="fr-CA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720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BBB78-BBF0-3CD2-88C3-E1A3879D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F3A00-D76E-8C76-7030-497A70A5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2200" b="1" dirty="0"/>
              <a:t>Correction du </a:t>
            </a:r>
            <a:r>
              <a:rPr lang="fr-CA" sz="2200" b="1" baseline="30000" dirty="0"/>
              <a:t>212</a:t>
            </a:r>
            <a:r>
              <a:rPr lang="fr-CA" sz="2200" b="1" dirty="0"/>
              <a:t>Po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FA6BF7D-F903-E688-5BF6-65CDEFF2A168}"/>
              </a:ext>
            </a:extLst>
          </p:cNvPr>
          <p:cNvSpPr txBox="1"/>
          <p:nvPr/>
        </p:nvSpPr>
        <p:spPr>
          <a:xfrm>
            <a:off x="2337012" y="1055104"/>
            <a:ext cx="758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L’influence du </a:t>
            </a:r>
            <a:r>
              <a:rPr lang="fr-CA" baseline="30000" dirty="0"/>
              <a:t>212</a:t>
            </a:r>
            <a:r>
              <a:rPr lang="fr-CA" dirty="0"/>
              <a:t>Po a été évaluée avec des échantillons standard d’activité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FAB673-0E80-BC6C-0EDC-18C9CD6F5F1D}"/>
              </a:ext>
            </a:extLst>
          </p:cNvPr>
          <p:cNvSpPr txBox="1"/>
          <p:nvPr/>
        </p:nvSpPr>
        <p:spPr>
          <a:xfrm>
            <a:off x="1210999" y="1752255"/>
            <a:ext cx="2252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2 standards de </a:t>
            </a:r>
            <a:r>
              <a:rPr lang="fr-CA" baseline="30000" dirty="0"/>
              <a:t>232</a:t>
            </a:r>
            <a:r>
              <a:rPr lang="fr-CA" dirty="0"/>
              <a:t>Th</a:t>
            </a:r>
          </a:p>
          <a:p>
            <a:r>
              <a:rPr lang="fr-CA" dirty="0"/>
              <a:t>10 et 20 </a:t>
            </a:r>
            <a:r>
              <a:rPr lang="fr-CA" dirty="0" err="1"/>
              <a:t>dpm</a:t>
            </a:r>
            <a:endParaRPr lang="fr-C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7159F5-B032-5191-811D-E82C20675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0" y="1393203"/>
            <a:ext cx="379201" cy="1400458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D8C82CB-C5EF-4D37-594D-C5E82173DB65}"/>
              </a:ext>
            </a:extLst>
          </p:cNvPr>
          <p:cNvCxnSpPr>
            <a:cxnSpLocks/>
          </p:cNvCxnSpPr>
          <p:nvPr/>
        </p:nvCxnSpPr>
        <p:spPr>
          <a:xfrm>
            <a:off x="4631267" y="1981201"/>
            <a:ext cx="9700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76AD6FC-BC8B-14C9-8D38-72DFC3C3E078}"/>
              </a:ext>
            </a:extLst>
          </p:cNvPr>
          <p:cNvSpPr txBox="1"/>
          <p:nvPr/>
        </p:nvSpPr>
        <p:spPr>
          <a:xfrm>
            <a:off x="5743301" y="1779950"/>
            <a:ext cx="257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rgbClr val="C00000"/>
                </a:solidFill>
              </a:rPr>
              <a:t>Équation de correction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D333AC-E901-2006-EA9A-76698A175D38}"/>
              </a:ext>
            </a:extLst>
          </p:cNvPr>
          <p:cNvSpPr txBox="1"/>
          <p:nvPr/>
        </p:nvSpPr>
        <p:spPr>
          <a:xfrm>
            <a:off x="948527" y="5372464"/>
            <a:ext cx="3278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3 échantillons synthétiques</a:t>
            </a:r>
          </a:p>
          <a:p>
            <a:r>
              <a:rPr lang="fr-CA" dirty="0"/>
              <a:t>deux isotopes, trois ratios :</a:t>
            </a:r>
          </a:p>
          <a:p>
            <a:r>
              <a:rPr lang="fr-CA" baseline="30000" dirty="0"/>
              <a:t>232</a:t>
            </a:r>
            <a:r>
              <a:rPr lang="fr-CA" dirty="0"/>
              <a:t>Th/</a:t>
            </a:r>
            <a:r>
              <a:rPr lang="fr-CA" baseline="30000" dirty="0"/>
              <a:t>226</a:t>
            </a:r>
            <a:r>
              <a:rPr lang="fr-CA" dirty="0"/>
              <a:t>Ra : 10/5; 10/10, 10/15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DCBCC6A-413C-F306-98E0-FEEDA1829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90" y="5107460"/>
            <a:ext cx="387820" cy="1400458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7577233-5FFB-40B4-7FD9-9FB69C1DCDE7}"/>
              </a:ext>
            </a:extLst>
          </p:cNvPr>
          <p:cNvCxnSpPr>
            <a:cxnSpLocks/>
          </p:cNvCxnSpPr>
          <p:nvPr/>
        </p:nvCxnSpPr>
        <p:spPr>
          <a:xfrm>
            <a:off x="4631266" y="5948004"/>
            <a:ext cx="7973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61FE80E-CA67-1603-86D2-C351E5FF8F75}"/>
              </a:ext>
            </a:extLst>
          </p:cNvPr>
          <p:cNvSpPr txBox="1"/>
          <p:nvPr/>
        </p:nvSpPr>
        <p:spPr>
          <a:xfrm>
            <a:off x="5743301" y="5740503"/>
            <a:ext cx="293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Validation de la correction</a:t>
            </a:r>
          </a:p>
        </p:txBody>
      </p:sp>
      <p:pic>
        <p:nvPicPr>
          <p:cNvPr id="20" name="Image 19" descr="Une image contenant texte, ligne, diagramm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440CDAA-2AEE-2BE3-42E7-BD1E4025A3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6" y="2261875"/>
            <a:ext cx="5622925" cy="31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636C1FF-6B31-FF20-1A70-F32C70B514CE}"/>
              </a:ext>
            </a:extLst>
          </p:cNvPr>
          <p:cNvSpPr txBox="1"/>
          <p:nvPr/>
        </p:nvSpPr>
        <p:spPr>
          <a:xfrm>
            <a:off x="8866030" y="2966688"/>
            <a:ext cx="332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Écart-type sur la droite de régression : 0.92 à 2.09 </a:t>
            </a:r>
            <a:r>
              <a:rPr lang="fr-CA" dirty="0" err="1"/>
              <a:t>cpm</a:t>
            </a:r>
            <a:r>
              <a:rPr lang="fr-CA" dirty="0"/>
              <a:t> selon le compteur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7C8D9-FDC1-DE28-216E-612FF6BA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414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A7D756-A2DC-D14D-8EEF-6ABE3E45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15" y="71006"/>
            <a:ext cx="10515600" cy="496261"/>
          </a:xfrm>
        </p:spPr>
        <p:txBody>
          <a:bodyPr>
            <a:normAutofit/>
          </a:bodyPr>
          <a:lstStyle/>
          <a:p>
            <a:pPr algn="ctr"/>
            <a:r>
              <a:rPr lang="fr-CA" sz="2200" b="1" dirty="0"/>
              <a:t>Abaque final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BDA09A5-7530-6546-B654-F807E8935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82670"/>
              </p:ext>
            </p:extLst>
          </p:nvPr>
        </p:nvGraphicFramePr>
        <p:xfrm>
          <a:off x="0" y="2037618"/>
          <a:ext cx="5223745" cy="217125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99009">
                  <a:extLst>
                    <a:ext uri="{9D8B030D-6E8A-4147-A177-3AD203B41FA5}">
                      <a16:colId xmlns:a16="http://schemas.microsoft.com/office/drawing/2014/main" val="3060451135"/>
                    </a:ext>
                  </a:extLst>
                </a:gridCol>
                <a:gridCol w="687456">
                  <a:extLst>
                    <a:ext uri="{9D8B030D-6E8A-4147-A177-3AD203B41FA5}">
                      <a16:colId xmlns:a16="http://schemas.microsoft.com/office/drawing/2014/main" val="4113844714"/>
                    </a:ext>
                  </a:extLst>
                </a:gridCol>
                <a:gridCol w="687456">
                  <a:extLst>
                    <a:ext uri="{9D8B030D-6E8A-4147-A177-3AD203B41FA5}">
                      <a16:colId xmlns:a16="http://schemas.microsoft.com/office/drawing/2014/main" val="3850318316"/>
                    </a:ext>
                  </a:extLst>
                </a:gridCol>
                <a:gridCol w="687456">
                  <a:extLst>
                    <a:ext uri="{9D8B030D-6E8A-4147-A177-3AD203B41FA5}">
                      <a16:colId xmlns:a16="http://schemas.microsoft.com/office/drawing/2014/main" val="3704070680"/>
                    </a:ext>
                  </a:extLst>
                </a:gridCol>
                <a:gridCol w="687456">
                  <a:extLst>
                    <a:ext uri="{9D8B030D-6E8A-4147-A177-3AD203B41FA5}">
                      <a16:colId xmlns:a16="http://schemas.microsoft.com/office/drawing/2014/main" val="3841692284"/>
                    </a:ext>
                  </a:extLst>
                </a:gridCol>
                <a:gridCol w="687456">
                  <a:extLst>
                    <a:ext uri="{9D8B030D-6E8A-4147-A177-3AD203B41FA5}">
                      <a16:colId xmlns:a16="http://schemas.microsoft.com/office/drawing/2014/main" val="1766533584"/>
                    </a:ext>
                  </a:extLst>
                </a:gridCol>
                <a:gridCol w="687456">
                  <a:extLst>
                    <a:ext uri="{9D8B030D-6E8A-4147-A177-3AD203B41FA5}">
                      <a16:colId xmlns:a16="http://schemas.microsoft.com/office/drawing/2014/main" val="195974369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STD ID</a:t>
                      </a:r>
                      <a:endParaRPr lang="fr-C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STD1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STD2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STD3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STD4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STD5</a:t>
                      </a:r>
                      <a:endParaRPr lang="fr-C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31335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dpm/sample (spike)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 dirty="0">
                          <a:solidFill>
                            <a:schemeClr val="tx1"/>
                          </a:solidFill>
                          <a:effectLst/>
                        </a:rPr>
                        <a:t>6.07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 dirty="0">
                          <a:solidFill>
                            <a:schemeClr val="tx1"/>
                          </a:solidFill>
                          <a:effectLst/>
                        </a:rPr>
                        <a:t>9.69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 dirty="0">
                          <a:solidFill>
                            <a:schemeClr val="tx1"/>
                          </a:solidFill>
                          <a:effectLst/>
                        </a:rPr>
                        <a:t>18.46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 dirty="0">
                          <a:solidFill>
                            <a:schemeClr val="tx1"/>
                          </a:solidFill>
                          <a:effectLst/>
                        </a:rPr>
                        <a:t>28.30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 dirty="0">
                          <a:solidFill>
                            <a:schemeClr val="tx1"/>
                          </a:solidFill>
                          <a:effectLst/>
                        </a:rPr>
                        <a:t>93.29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25098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</a:rPr>
                        <a:t>dpm</a:t>
                      </a:r>
                      <a:r>
                        <a:rPr lang="en-US" sz="1400" kern="100" dirty="0">
                          <a:effectLst/>
                        </a:rPr>
                        <a:t>/L</a:t>
                      </a:r>
                      <a:endParaRPr lang="fr-C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 dirty="0">
                          <a:solidFill>
                            <a:schemeClr val="tx1"/>
                          </a:solidFill>
                          <a:effectLst/>
                        </a:rPr>
                        <a:t>0.30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>
                          <a:solidFill>
                            <a:schemeClr val="tx1"/>
                          </a:solidFill>
                          <a:effectLst/>
                        </a:rPr>
                        <a:t>0,48</a:t>
                      </a:r>
                      <a:endParaRPr lang="fr-CA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>
                          <a:solidFill>
                            <a:schemeClr val="tx1"/>
                          </a:solidFill>
                          <a:effectLst/>
                        </a:rPr>
                        <a:t>0.92</a:t>
                      </a:r>
                      <a:endParaRPr lang="fr-CA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>
                          <a:solidFill>
                            <a:schemeClr val="tx1"/>
                          </a:solidFill>
                          <a:effectLst/>
                        </a:rPr>
                        <a:t>1.42</a:t>
                      </a:r>
                      <a:endParaRPr lang="fr-CA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600" kern="100" dirty="0">
                          <a:solidFill>
                            <a:schemeClr val="tx1"/>
                          </a:solidFill>
                          <a:effectLst/>
                        </a:rPr>
                        <a:t>4.66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355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N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CA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CA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CA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491502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Mean</a:t>
                      </a:r>
                      <a:endParaRPr lang="fr-C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dpm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17.45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27.21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81.34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516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S. D.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dpm</a:t>
                      </a:r>
                      <a:endParaRPr lang="fr-CA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356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Uncertainty</a:t>
                      </a:r>
                      <a:endParaRPr lang="fr-C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[-]</a:t>
                      </a:r>
                      <a:endParaRPr lang="fr-CA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873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Relative </a:t>
                      </a:r>
                      <a:r>
                        <a:rPr lang="fr-CA" sz="14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fr-C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</a:rPr>
                        <a:t>[-]</a:t>
                      </a:r>
                      <a:endParaRPr lang="fr-C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22433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CC29708-0EA5-E7C9-CC41-71F40E5BD4BE}"/>
              </a:ext>
            </a:extLst>
          </p:cNvPr>
          <p:cNvSpPr txBox="1"/>
          <p:nvPr/>
        </p:nvSpPr>
        <p:spPr>
          <a:xfrm>
            <a:off x="222756" y="4218322"/>
            <a:ext cx="4778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dirty="0"/>
              <a:t>Calcul « maximal » de l’erreur sur un des 4 compteur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E684FFE-4A8E-B5B6-8A77-1039F1AC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214" y="1085639"/>
            <a:ext cx="6968253" cy="4351338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9E53DE-29C0-E559-9E22-462DB1AE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075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91326-E76D-642A-5B25-D40ACC0A3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5ABC92-5C19-B06E-6B75-D778C9EB29E9}"/>
              </a:ext>
            </a:extLst>
          </p:cNvPr>
          <p:cNvSpPr txBox="1"/>
          <p:nvPr/>
        </p:nvSpPr>
        <p:spPr>
          <a:xfrm>
            <a:off x="1032675" y="321825"/>
            <a:ext cx="959126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CA" sz="2400" b="1" dirty="0"/>
              <a:t>Conclusions</a:t>
            </a:r>
          </a:p>
          <a:p>
            <a:pPr algn="ctr">
              <a:spcAft>
                <a:spcPts val="600"/>
              </a:spcAft>
            </a:pPr>
            <a:r>
              <a:rPr lang="fr-CA" sz="1800" b="1" dirty="0"/>
              <a:t> </a:t>
            </a:r>
            <a:endParaRPr lang="fr-CA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dirty="0"/>
              <a:t>L'identification des variables influençant le protocole, le rejet à posteriori des analyses présentant des aberrations sur leur spectre, ont permis </a:t>
            </a:r>
            <a:r>
              <a:rPr lang="fr-CA" b="1" dirty="0"/>
              <a:t>d’améliorer significativement l’incertitude relative</a:t>
            </a:r>
            <a:r>
              <a:rPr lang="fr-CA" dirty="0"/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CA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dirty="0"/>
              <a:t>La qualité et l’entretient du </a:t>
            </a:r>
            <a:r>
              <a:rPr lang="fr-CA" b="1" dirty="0"/>
              <a:t>détecteur </a:t>
            </a:r>
            <a:r>
              <a:rPr lang="fr-CA" dirty="0"/>
              <a:t>est fondamentale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CA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dirty="0"/>
              <a:t>La </a:t>
            </a:r>
            <a:r>
              <a:rPr lang="fr-CA" b="1" dirty="0"/>
              <a:t>méthode</a:t>
            </a:r>
            <a:r>
              <a:rPr lang="fr-CA" dirty="0"/>
              <a:t> reste sensible aux variations aléatoires des conditions d’analyse. Elle est </a:t>
            </a:r>
            <a:r>
              <a:rPr lang="fr-CA" b="1" dirty="0"/>
              <a:t>peu robuste</a:t>
            </a:r>
            <a:r>
              <a:rPr lang="fr-CA" dirty="0"/>
              <a:t>. Les analyses </a:t>
            </a:r>
            <a:r>
              <a:rPr lang="fr-CA" b="1" dirty="0"/>
              <a:t>nécessiten</a:t>
            </a:r>
            <a:r>
              <a:rPr lang="fr-CA" dirty="0"/>
              <a:t>t donc </a:t>
            </a:r>
            <a:r>
              <a:rPr lang="fr-CA" b="1" dirty="0"/>
              <a:t>des réplicas</a:t>
            </a:r>
            <a:r>
              <a:rPr lang="fr-CA" dirty="0"/>
              <a:t>, surtout si l’activité mesurée est plus faible qu’attendue. 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CA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dirty="0"/>
              <a:t>L’incertitude reste élevée, comparée à d’autres méthodes d’analyses (gamma-ray…). Elle l’est encore plus si l’échantillon contient une quantité significative de </a:t>
            </a:r>
            <a:r>
              <a:rPr lang="fr-CA" baseline="30000" dirty="0"/>
              <a:t>228</a:t>
            </a:r>
            <a:r>
              <a:rPr lang="fr-CA" dirty="0"/>
              <a:t>Ra. Toutefois, la </a:t>
            </a:r>
            <a:r>
              <a:rPr lang="fr-CA" b="1" dirty="0"/>
              <a:t>méthode d’évaluation des incertitudes utilisée ici, </a:t>
            </a:r>
            <a:r>
              <a:rPr lang="fr-CA" dirty="0"/>
              <a:t>sommant toutes les incertitudes y compris celles données par les réplicas, est </a:t>
            </a:r>
            <a:r>
              <a:rPr lang="fr-CA" b="1" dirty="0"/>
              <a:t>très conservative</a:t>
            </a:r>
            <a:r>
              <a:rPr lang="fr-CA" dirty="0"/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CA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b="1" dirty="0"/>
              <a:t>Le coût du </a:t>
            </a:r>
            <a:r>
              <a:rPr lang="fr-CA" b="1" dirty="0" err="1"/>
              <a:t>RaDeCC</a:t>
            </a:r>
            <a:r>
              <a:rPr lang="fr-CA" b="1" dirty="0"/>
              <a:t> est faible et sa prise en main facile</a:t>
            </a:r>
            <a:r>
              <a:rPr lang="fr-CA" dirty="0"/>
              <a:t>, rendant cette méthode </a:t>
            </a:r>
            <a:r>
              <a:rPr lang="fr-CA" b="1" dirty="0"/>
              <a:t>avantageuse et complémentaires</a:t>
            </a:r>
            <a:r>
              <a:rPr lang="fr-CA" dirty="0"/>
              <a:t> aux méthodes existantes.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585095-0A3F-1C87-F7F7-66679451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029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0641C95-82D5-0DB9-6FC6-52A19682D1A2}"/>
              </a:ext>
            </a:extLst>
          </p:cNvPr>
          <p:cNvSpPr txBox="1"/>
          <p:nvPr/>
        </p:nvSpPr>
        <p:spPr>
          <a:xfrm>
            <a:off x="1242390" y="685800"/>
            <a:ext cx="1005840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fr-CA" sz="2400" b="1" dirty="0"/>
              <a:t>Perspectives</a:t>
            </a:r>
          </a:p>
          <a:p>
            <a:pPr algn="just">
              <a:spcAft>
                <a:spcPts val="600"/>
              </a:spcAft>
            </a:pPr>
            <a:endParaRPr lang="fr-CA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dirty="0"/>
              <a:t>La </a:t>
            </a:r>
            <a:r>
              <a:rPr lang="fr-CA" b="1" dirty="0"/>
              <a:t>précision</a:t>
            </a:r>
            <a:r>
              <a:rPr lang="fr-CA" dirty="0"/>
              <a:t> peut être nettement améliorée en </a:t>
            </a:r>
            <a:r>
              <a:rPr lang="fr-CA" b="1" dirty="0"/>
              <a:t>augmentant le temps d’analyse</a:t>
            </a:r>
            <a:r>
              <a:rPr lang="fr-CA" dirty="0"/>
              <a:t>.  Mais si l’échantillon contient une quantité significative de </a:t>
            </a:r>
            <a:r>
              <a:rPr lang="fr-CA" baseline="30000" dirty="0"/>
              <a:t>228</a:t>
            </a:r>
            <a:r>
              <a:rPr lang="fr-CA" dirty="0"/>
              <a:t>Ra, la croissance du </a:t>
            </a:r>
            <a:r>
              <a:rPr lang="fr-CA" baseline="30000" dirty="0"/>
              <a:t>212</a:t>
            </a:r>
            <a:r>
              <a:rPr lang="fr-CA" dirty="0"/>
              <a:t>Po nécessitera d’être corrigé, ce qui peut à ce stade générer un autre niveau d’incertitudes.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CA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A" dirty="0"/>
              <a:t>Faute de solutions standards appropriées (gamme de </a:t>
            </a:r>
            <a:r>
              <a:rPr lang="fr-CA" baseline="30000" dirty="0"/>
              <a:t>228</a:t>
            </a:r>
            <a:r>
              <a:rPr lang="fr-CA" dirty="0"/>
              <a:t>Ra ou </a:t>
            </a:r>
            <a:r>
              <a:rPr lang="fr-CA" baseline="30000" dirty="0"/>
              <a:t>232</a:t>
            </a:r>
            <a:r>
              <a:rPr lang="fr-CA" dirty="0"/>
              <a:t>Th), le modèle de correction de la croissance du </a:t>
            </a:r>
            <a:r>
              <a:rPr lang="fr-CA" baseline="30000" dirty="0"/>
              <a:t>212</a:t>
            </a:r>
            <a:r>
              <a:rPr lang="fr-CA" dirty="0"/>
              <a:t>Po est une droite, un </a:t>
            </a:r>
            <a:r>
              <a:rPr lang="fr-CA" b="1" dirty="0"/>
              <a:t>polynôme</a:t>
            </a:r>
            <a:r>
              <a:rPr lang="fr-CA" dirty="0"/>
              <a:t> du second degré est certainement </a:t>
            </a:r>
            <a:r>
              <a:rPr lang="fr-CA" b="1" dirty="0"/>
              <a:t>plus approprié</a:t>
            </a:r>
            <a:r>
              <a:rPr lang="fr-CA" dirty="0"/>
              <a:t>. Tester un tel modèle est une piste </a:t>
            </a:r>
            <a:r>
              <a:rPr lang="fr-CA" b="1" dirty="0"/>
              <a:t>pour réduire l’erreur relative</a:t>
            </a:r>
            <a:r>
              <a:rPr lang="fr-CA" dirty="0"/>
              <a:t>.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436039-046E-71B1-89D7-BFF60257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522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64B05DE-4CAD-CDD1-A890-454ACE29C243}"/>
              </a:ext>
            </a:extLst>
          </p:cNvPr>
          <p:cNvSpPr txBox="1"/>
          <p:nvPr/>
        </p:nvSpPr>
        <p:spPr>
          <a:xfrm>
            <a:off x="3257550" y="2743200"/>
            <a:ext cx="6443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800" dirty="0"/>
              <a:t>Merci de votre attention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2304FD-46DD-AE9C-905D-3349E9F4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334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EA94FF9-61C3-DD7B-90E6-FEF48119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19</a:t>
            </a:fld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6429164-C14E-CF1C-EC6A-FA331F488A68}"/>
              </a:ext>
            </a:extLst>
          </p:cNvPr>
          <p:cNvSpPr txBox="1"/>
          <p:nvPr/>
        </p:nvSpPr>
        <p:spPr>
          <a:xfrm>
            <a:off x="4989511" y="288758"/>
            <a:ext cx="234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/>
              <a:t>Bibliographie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23BDD8-311B-2228-3A8F-9DB0D8F82C8F}"/>
              </a:ext>
            </a:extLst>
          </p:cNvPr>
          <p:cNvSpPr txBox="1"/>
          <p:nvPr/>
        </p:nvSpPr>
        <p:spPr>
          <a:xfrm>
            <a:off x="333292" y="1042276"/>
            <a:ext cx="11598442" cy="6032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Diego-Feliu, M., 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Rodellas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V., 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Alorda-Kleinglass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A., Tamborski, J., van Beek, P., Heins, L., 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Bruach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J.M., Arnold, R., Garcia-Orellana, J., 2020. Guidelines and Limits for the Quantification of Ra Isotopes and Related Radionuclides With the Radium Delayed Coincidence Counter (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RaDeCC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 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Geophys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Oceans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125, e2019JC015544. https://doi.org/10.1029/2019JC015544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Garcia-Solsona, E., Garcia-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Orellana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J., Masqué, P., 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Dulaiova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H., 2008. 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Uncertainties associated with 223Ra and 224Ra measurements in water via a Delayed Coincidence Counter (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RaDeCC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Mar. Chem., Measurement of Radium and Actinium Isotopes in the marine environment 109, 198–219. https://doi.org/10.1016/j.marchem.2007.11.006</a:t>
            </a:r>
            <a:endParaRPr lang="fr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Geibert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W., 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Rodellas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V., Annett, A., Beek, P. van, Garcia</a:t>
            </a:r>
            <a:r>
              <a:rPr lang="en-CA" sz="1800" kern="100" dirty="0">
                <a:effectLst/>
                <a:latin typeface="Cambria Math" panose="02040503050406030204" pitchFamily="18" charset="0"/>
                <a:ea typeface="Aptos" panose="020B0004020202020204" pitchFamily="34" charset="0"/>
                <a:cs typeface="Cambria Math" panose="02040503050406030204" pitchFamily="18" charset="0"/>
              </a:rPr>
              <a:t>‐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Orellana, J., Hsieh, Y.-T., Masque, P., 2013. 226Ra determination via the rate of 222Rn ingrowth with the Radium Delayed Coincidence Counter (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RaDeCC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Limnol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Oceanogr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Methods 11, 594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–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603. https://doi.org/10.4319/lom.2013.11.594</a:t>
            </a:r>
            <a:endParaRPr lang="fr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Giffin, C., Kaufman, A., Broecker, W., 1963. Delayed coincidence counter for the assay of actinon and thoron. J. </a:t>
            </a:r>
            <a:r>
              <a:rPr lang="en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Geophys</a:t>
            </a: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Res. 1896-1977 68, 1749–1757. https://doi.org/10.1029/JZ068i006p01749</a:t>
            </a:r>
            <a:endParaRPr lang="fr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Moore, W.S., 2008. Fifteen years experience in measuring 224Ra and 223Ra by delayed-coincidence counting. Mar. Chem., Measurement of Radium and Actinium Isotopes in the marine environment 109, 188–197. https://doi.org/10.1016/j.marchem.2007.06.015</a:t>
            </a:r>
            <a:endParaRPr lang="fr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Moore, W.S., Arnold, R., 1996. Measurement of 223Ra and 224Ra in coastal waters using a delayed coincidence counter. 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 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Geophys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Oceans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101, 1321–1329. https://doi.org/10.1029/95JC03139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28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B7AF52F-A668-AD65-3C88-46D2E8DE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417" y="81517"/>
            <a:ext cx="4464542" cy="381671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65FAD-9FD2-D844-8827-485E1B6E8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19" y="235401"/>
            <a:ext cx="11732014" cy="63141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CA" sz="2400" b="1" dirty="0" err="1"/>
              <a:t>RaDeCC</a:t>
            </a:r>
            <a:r>
              <a:rPr lang="fr-CA" sz="2400" dirty="0"/>
              <a:t> </a:t>
            </a:r>
          </a:p>
          <a:p>
            <a:pPr algn="just"/>
            <a:r>
              <a:rPr lang="fr-CA" sz="2000" dirty="0"/>
              <a:t>Détecteur à coïncidence retardée.</a:t>
            </a:r>
          </a:p>
          <a:p>
            <a:pPr algn="just"/>
            <a:r>
              <a:rPr lang="fr-CA" sz="2000" dirty="0"/>
              <a:t>Analyse les radium </a:t>
            </a:r>
            <a:r>
              <a:rPr lang="fr-CA" sz="2000" baseline="30000" dirty="0"/>
              <a:t>223</a:t>
            </a:r>
            <a:r>
              <a:rPr lang="fr-CA" sz="2000" dirty="0"/>
              <a:t>Ra et </a:t>
            </a:r>
            <a:r>
              <a:rPr lang="fr-CA" sz="2000" baseline="30000" dirty="0"/>
              <a:t>224</a:t>
            </a:r>
            <a:r>
              <a:rPr lang="fr-CA" sz="2000" dirty="0"/>
              <a:t>Ra. Possible déduction du </a:t>
            </a:r>
            <a:r>
              <a:rPr lang="fr-CA" sz="2000" baseline="30000" dirty="0"/>
              <a:t>228</a:t>
            </a:r>
            <a:r>
              <a:rPr lang="fr-CA" sz="2000" dirty="0"/>
              <a:t>Ra </a:t>
            </a:r>
          </a:p>
          <a:p>
            <a:pPr algn="just"/>
            <a:r>
              <a:rPr lang="fr-CA" sz="2000" dirty="0"/>
              <a:t>Utilise les propriétés d’émanation des isotopes du radon</a:t>
            </a:r>
          </a:p>
          <a:p>
            <a:pPr marL="0" indent="0" algn="just">
              <a:buNone/>
            </a:pPr>
            <a:endParaRPr lang="fr-CA" sz="2000" b="1" dirty="0"/>
          </a:p>
          <a:p>
            <a:pPr marL="0" indent="0" algn="just">
              <a:buNone/>
            </a:pPr>
            <a:r>
              <a:rPr lang="fr-CA" sz="2000" b="1" dirty="0"/>
              <a:t>Échantillonnage et concentration </a:t>
            </a:r>
            <a:endParaRPr lang="fr-CA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CA" sz="2000" dirty="0"/>
              <a:t>20 à100L d’eau sur fibres de MnO2</a:t>
            </a:r>
          </a:p>
          <a:p>
            <a:pPr marL="0" indent="0" algn="just">
              <a:buNone/>
            </a:pPr>
            <a:endParaRPr lang="fr-CA" sz="2000" b="1" dirty="0"/>
          </a:p>
          <a:p>
            <a:pPr marL="0" indent="0" algn="just">
              <a:buNone/>
            </a:pPr>
            <a:r>
              <a:rPr lang="fr-CA" sz="2000" b="1" dirty="0"/>
              <a:t>Utilisation </a:t>
            </a:r>
            <a:endParaRPr lang="fr-CA" sz="2000" dirty="0"/>
          </a:p>
          <a:p>
            <a:pPr algn="just"/>
            <a:r>
              <a:rPr lang="fr-CA" sz="2000" dirty="0"/>
              <a:t>géochimie océanique. </a:t>
            </a:r>
          </a:p>
          <a:p>
            <a:pPr algn="just"/>
            <a:r>
              <a:rPr lang="fr-CA" sz="2000" dirty="0"/>
              <a:t>Interface eaux souterraines/eau de mer</a:t>
            </a:r>
          </a:p>
          <a:p>
            <a:pPr marL="0" indent="0" algn="just">
              <a:buNone/>
            </a:pPr>
            <a:endParaRPr lang="fr-CA" sz="2000" b="1" dirty="0"/>
          </a:p>
          <a:p>
            <a:pPr marL="0" indent="0" algn="just">
              <a:buNone/>
            </a:pPr>
            <a:r>
              <a:rPr lang="fr-CA" sz="2000" b="1" dirty="0"/>
              <a:t>Avantages</a:t>
            </a:r>
            <a:r>
              <a:rPr lang="fr-CA" sz="2000" dirty="0"/>
              <a:t> </a:t>
            </a:r>
          </a:p>
          <a:p>
            <a:pPr algn="just"/>
            <a:r>
              <a:rPr lang="fr-CA" sz="2000" dirty="0"/>
              <a:t>Économique</a:t>
            </a:r>
          </a:p>
          <a:p>
            <a:pPr algn="just"/>
            <a:r>
              <a:rPr lang="fr-CA" sz="2000" dirty="0"/>
              <a:t>Prise en main facile</a:t>
            </a:r>
          </a:p>
          <a:p>
            <a:pPr algn="just"/>
            <a:r>
              <a:rPr lang="fr-CA" sz="2000" dirty="0"/>
              <a:t>Pas de préparation chimique pour concentrer le radium sur échantillons</a:t>
            </a:r>
          </a:p>
          <a:p>
            <a:pPr algn="just"/>
            <a:r>
              <a:rPr lang="fr-CA" sz="2000" dirty="0"/>
              <a:t>Incertitude faible pour l’analyse des isotopes à vie courte (</a:t>
            </a:r>
            <a:r>
              <a:rPr lang="fr-CA" sz="2000" baseline="30000" dirty="0"/>
              <a:t>224</a:t>
            </a:r>
            <a:r>
              <a:rPr lang="fr-CA" sz="2000" dirty="0"/>
              <a:t>Ra à 7%, </a:t>
            </a:r>
            <a:r>
              <a:rPr lang="fr-CA" sz="2000" baseline="30000" dirty="0"/>
              <a:t>223</a:t>
            </a:r>
            <a:r>
              <a:rPr lang="fr-CA" sz="2000" dirty="0"/>
              <a:t>Ra 12% pour 0,07dpm/L)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F0864C-C829-4147-6482-EBE8DB320BDA}"/>
              </a:ext>
            </a:extLst>
          </p:cNvPr>
          <p:cNvSpPr txBox="1"/>
          <p:nvPr/>
        </p:nvSpPr>
        <p:spPr>
          <a:xfrm>
            <a:off x="8388626" y="4094004"/>
            <a:ext cx="330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/>
              <a:t>Utilisation eaux douces d’infiltration et eaux souterraines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F7FBF47-1B6D-87CC-2456-ED31029B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z="1800" smtClean="0"/>
              <a:t>2</a:t>
            </a:fld>
            <a:endParaRPr lang="fr-CA" sz="1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B7FCCE-5ED6-7308-3DF5-E628E6855F16}"/>
              </a:ext>
            </a:extLst>
          </p:cNvPr>
          <p:cNvSpPr txBox="1"/>
          <p:nvPr/>
        </p:nvSpPr>
        <p:spPr>
          <a:xfrm>
            <a:off x="8373533" y="6356350"/>
            <a:ext cx="3217334" cy="31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(Garcia-Solsona et al., 2008)</a:t>
            </a:r>
          </a:p>
        </p:txBody>
      </p:sp>
    </p:spTree>
    <p:extLst>
      <p:ext uri="{BB962C8B-B14F-4D97-AF65-F5344CB8AC3E}">
        <p14:creationId xmlns:p14="http://schemas.microsoft.com/office/powerpoint/2010/main" val="282084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B445F-754B-A6E8-7D54-9EFC93A81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52B9073-48D1-AB6F-D796-6735C6CC7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749" y="3346963"/>
            <a:ext cx="5090601" cy="289585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94B95E3-7441-4FDA-5C63-5DAFC634A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913" y="615186"/>
            <a:ext cx="8157155" cy="23593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698F848-8965-160A-A0FD-463EE64F4108}"/>
              </a:ext>
            </a:extLst>
          </p:cNvPr>
          <p:cNvSpPr txBox="1"/>
          <p:nvPr/>
        </p:nvSpPr>
        <p:spPr>
          <a:xfrm>
            <a:off x="5630688" y="6304369"/>
            <a:ext cx="16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«Bruit de fond»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36078B5-C59B-F907-29A6-0CC3B8803825}"/>
                  </a:ext>
                </a:extLst>
              </p:cNvPr>
              <p:cNvSpPr txBox="1"/>
              <p:nvPr/>
            </p:nvSpPr>
            <p:spPr>
              <a:xfrm>
                <a:off x="238966" y="615186"/>
                <a:ext cx="18464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400" dirty="0" smtClean="0"/>
                          <m:t>τ</m:t>
                        </m:r>
                      </m:e>
                      <m:sub>
                        <m:r>
                          <a:rPr lang="fr-CA" sz="1400" b="0" i="1" smtClean="0">
                            <a:latin typeface="Cambria Math" panose="02040503050406030204" pitchFamily="18" charset="0"/>
                          </a:rPr>
                          <m:t>219</m:t>
                        </m:r>
                      </m:sub>
                    </m:sSub>
                  </m:oMath>
                </a14:m>
                <a:r>
                  <a:rPr lang="fr-CA" sz="1400" dirty="0"/>
                  <a:t> = 3.14 x 1,78 ms 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936078B5-C59B-F907-29A6-0CC3B8803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66" y="615186"/>
                <a:ext cx="1846403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DEA6DDC-BD11-DF0B-C347-BD665A690050}"/>
                  </a:ext>
                </a:extLst>
              </p:cNvPr>
              <p:cNvSpPr txBox="1"/>
              <p:nvPr/>
            </p:nvSpPr>
            <p:spPr>
              <a:xfrm>
                <a:off x="238966" y="941896"/>
                <a:ext cx="1415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400" dirty="0" smtClean="0"/>
                          <m:t>τ</m:t>
                        </m:r>
                      </m:e>
                      <m:sub>
                        <m:r>
                          <a:rPr lang="fr-CA" sz="1400" b="0" i="1" smtClean="0">
                            <a:latin typeface="Cambria Math" panose="02040503050406030204" pitchFamily="18" charset="0"/>
                          </a:rPr>
                          <m:t>220</m:t>
                        </m:r>
                      </m:sub>
                    </m:sSub>
                  </m:oMath>
                </a14:m>
                <a:r>
                  <a:rPr lang="fr-CA" sz="1400" dirty="0"/>
                  <a:t> =  4 x 0,15 s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DEA6DDC-BD11-DF0B-C347-BD665A690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66" y="941896"/>
                <a:ext cx="1415196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13B0F950-932A-4EBB-A019-3E6AAB9D7C2E}"/>
              </a:ext>
            </a:extLst>
          </p:cNvPr>
          <p:cNvSpPr txBox="1"/>
          <p:nvPr/>
        </p:nvSpPr>
        <p:spPr>
          <a:xfrm>
            <a:off x="2188631" y="101588"/>
            <a:ext cx="8322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/>
              <a:t>Principe de discrimination temporelle des isotopes à vie courte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427737-5660-44DB-F285-B698D08A9415}"/>
              </a:ext>
            </a:extLst>
          </p:cNvPr>
          <p:cNvSpPr txBox="1"/>
          <p:nvPr/>
        </p:nvSpPr>
        <p:spPr>
          <a:xfrm>
            <a:off x="10040819" y="1938259"/>
            <a:ext cx="1443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Canal du </a:t>
            </a:r>
          </a:p>
          <a:p>
            <a:r>
              <a:rPr lang="fr-CA" dirty="0"/>
              <a:t>bruit de fond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492CADA-E8EA-36B7-869C-C745098716E6}"/>
              </a:ext>
            </a:extLst>
          </p:cNvPr>
          <p:cNvSpPr txBox="1"/>
          <p:nvPr/>
        </p:nvSpPr>
        <p:spPr>
          <a:xfrm>
            <a:off x="10040819" y="128213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Canal du </a:t>
            </a:r>
            <a:r>
              <a:rPr lang="fr-CA" baseline="30000" dirty="0"/>
              <a:t>220</a:t>
            </a:r>
            <a:r>
              <a:rPr lang="fr-CA" dirty="0"/>
              <a:t>Rn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6E0438-1EBC-BE30-8D5A-6C56E17BF6C5}"/>
              </a:ext>
            </a:extLst>
          </p:cNvPr>
          <p:cNvSpPr txBox="1"/>
          <p:nvPr/>
        </p:nvSpPr>
        <p:spPr>
          <a:xfrm>
            <a:off x="10040819" y="161019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Canal du </a:t>
            </a:r>
            <a:r>
              <a:rPr lang="fr-CA" baseline="30000" dirty="0"/>
              <a:t>219</a:t>
            </a:r>
            <a:r>
              <a:rPr lang="fr-CA" dirty="0"/>
              <a:t>Rn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8EA3E50-951E-8172-635C-329FA82BB790}"/>
              </a:ext>
            </a:extLst>
          </p:cNvPr>
          <p:cNvSpPr txBox="1"/>
          <p:nvPr/>
        </p:nvSpPr>
        <p:spPr>
          <a:xfrm>
            <a:off x="7720355" y="3036097"/>
            <a:ext cx="41897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/>
              <a:t>Le comptage du </a:t>
            </a:r>
            <a:r>
              <a:rPr lang="fr-CA" sz="2000" baseline="30000" dirty="0"/>
              <a:t>220</a:t>
            </a:r>
            <a:r>
              <a:rPr lang="fr-CA" sz="2000" dirty="0"/>
              <a:t> Rn dans le canal 220 donne </a:t>
            </a:r>
            <a:r>
              <a:rPr lang="fr-CA" sz="2000" b="1" dirty="0"/>
              <a:t>l’activité en </a:t>
            </a:r>
            <a:r>
              <a:rPr lang="fr-CA" sz="2000" b="1" baseline="30000" dirty="0"/>
              <a:t>224 </a:t>
            </a:r>
            <a:r>
              <a:rPr lang="fr-CA" sz="2000" b="1" dirty="0"/>
              <a:t>Ra</a:t>
            </a:r>
          </a:p>
          <a:p>
            <a:pPr algn="just"/>
            <a:r>
              <a:rPr lang="fr-CA" sz="2000" dirty="0"/>
              <a:t>Le comptage du </a:t>
            </a:r>
            <a:r>
              <a:rPr lang="fr-CA" sz="2000" baseline="30000" dirty="0"/>
              <a:t>219</a:t>
            </a:r>
            <a:r>
              <a:rPr lang="fr-CA" sz="2000" dirty="0"/>
              <a:t> Rn dans le canal 219 donne </a:t>
            </a:r>
            <a:r>
              <a:rPr lang="fr-CA" sz="2000" b="1" dirty="0"/>
              <a:t>l’activité en </a:t>
            </a:r>
            <a:r>
              <a:rPr lang="fr-CA" sz="2000" b="1" baseline="30000" dirty="0"/>
              <a:t>223 </a:t>
            </a:r>
            <a:r>
              <a:rPr lang="fr-CA" sz="2000" b="1" dirty="0"/>
              <a:t>Ra</a:t>
            </a:r>
          </a:p>
          <a:p>
            <a:pPr algn="just"/>
            <a:endParaRPr lang="fr-CA" sz="2000" dirty="0"/>
          </a:p>
          <a:p>
            <a:pPr algn="just"/>
            <a:r>
              <a:rPr lang="fr-CA" sz="2000" dirty="0"/>
              <a:t>Bruit de fond canal 220 ~ 0.058 </a:t>
            </a:r>
            <a:r>
              <a:rPr lang="fr-CA" sz="2000" dirty="0" err="1"/>
              <a:t>cpm</a:t>
            </a:r>
            <a:r>
              <a:rPr lang="fr-CA" sz="2000" dirty="0"/>
              <a:t> </a:t>
            </a:r>
          </a:p>
          <a:p>
            <a:pPr algn="just"/>
            <a:r>
              <a:rPr lang="fr-CA" sz="2000" dirty="0"/>
              <a:t>Canal 219 ~ 0 </a:t>
            </a:r>
            <a:r>
              <a:rPr lang="fr-CA" sz="2000" dirty="0" err="1"/>
              <a:t>cpm</a:t>
            </a:r>
            <a:r>
              <a:rPr lang="fr-CA" sz="2000" dirty="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32C6C8-804F-4EE8-4EEA-3221712C9F57}"/>
              </a:ext>
            </a:extLst>
          </p:cNvPr>
          <p:cNvSpPr txBox="1"/>
          <p:nvPr/>
        </p:nvSpPr>
        <p:spPr>
          <a:xfrm>
            <a:off x="8580692" y="6072927"/>
            <a:ext cx="3384792" cy="583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(Garcia-Solsona et al., 2008; </a:t>
            </a:r>
            <a:r>
              <a:rPr lang="fr-C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Giffin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1963;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Moore, 2008; Moore and Arnold, 1996)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978A27C-35DF-9276-6511-1D562AA0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392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69D64-88E8-8C6A-91DD-A8D2EDFAB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B3DEDF-333B-B5DE-1311-D4CC4C92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19" y="3018976"/>
            <a:ext cx="5090601" cy="2895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B9777D5-553A-054A-8201-E4DADA4A725D}"/>
              </a:ext>
            </a:extLst>
          </p:cNvPr>
          <p:cNvSpPr txBox="1"/>
          <p:nvPr/>
        </p:nvSpPr>
        <p:spPr>
          <a:xfrm>
            <a:off x="5113858" y="5976382"/>
            <a:ext cx="16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«Bruit de fond»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8491C1-3C03-73F9-93AF-4154D055C312}"/>
                  </a:ext>
                </a:extLst>
              </p:cNvPr>
              <p:cNvSpPr txBox="1"/>
              <p:nvPr/>
            </p:nvSpPr>
            <p:spPr>
              <a:xfrm>
                <a:off x="238966" y="615186"/>
                <a:ext cx="1809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400" dirty="0" smtClean="0"/>
                          <m:t>τ</m:t>
                        </m:r>
                      </m:e>
                      <m:sub>
                        <m:r>
                          <a:rPr lang="fr-CA" sz="1400" b="0" i="1" smtClean="0">
                            <a:latin typeface="Cambria Math" panose="02040503050406030204" pitchFamily="18" charset="0"/>
                          </a:rPr>
                          <m:t>219</m:t>
                        </m:r>
                      </m:sub>
                    </m:sSub>
                  </m:oMath>
                </a14:m>
                <a:r>
                  <a:rPr lang="fr-CA" sz="1400" dirty="0"/>
                  <a:t> = 3.14 x 1,78 ms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8491C1-3C03-73F9-93AF-4154D055C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66" y="615186"/>
                <a:ext cx="1809534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8796127-5754-BAC2-838B-C3AF9BE0000E}"/>
                  </a:ext>
                </a:extLst>
              </p:cNvPr>
              <p:cNvSpPr txBox="1"/>
              <p:nvPr/>
            </p:nvSpPr>
            <p:spPr>
              <a:xfrm>
                <a:off x="238966" y="941896"/>
                <a:ext cx="1415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400" dirty="0" smtClean="0"/>
                          <m:t>τ</m:t>
                        </m:r>
                      </m:e>
                      <m:sub>
                        <m:r>
                          <a:rPr lang="fr-CA" sz="1400" b="0" i="1" smtClean="0">
                            <a:latin typeface="Cambria Math" panose="02040503050406030204" pitchFamily="18" charset="0"/>
                          </a:rPr>
                          <m:t>220</m:t>
                        </m:r>
                      </m:sub>
                    </m:sSub>
                  </m:oMath>
                </a14:m>
                <a:r>
                  <a:rPr lang="fr-CA" sz="1400" dirty="0"/>
                  <a:t> =  4 x 0,15 s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8796127-5754-BAC2-838B-C3AF9BE0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66" y="941896"/>
                <a:ext cx="1415196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03647B5-FA45-8757-03E3-CFBD02CAF822}"/>
              </a:ext>
            </a:extLst>
          </p:cNvPr>
          <p:cNvSpPr txBox="1"/>
          <p:nvPr/>
        </p:nvSpPr>
        <p:spPr>
          <a:xfrm>
            <a:off x="2188631" y="101588"/>
            <a:ext cx="8322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/>
              <a:t>Principe de discrimination temporelle des isotopes à vie courte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5D8394-A4D8-AC4B-ACE1-3FF1EDD28CC3}"/>
              </a:ext>
            </a:extLst>
          </p:cNvPr>
          <p:cNvSpPr txBox="1"/>
          <p:nvPr/>
        </p:nvSpPr>
        <p:spPr>
          <a:xfrm>
            <a:off x="10040819" y="1938259"/>
            <a:ext cx="1635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Canal du </a:t>
            </a:r>
          </a:p>
          <a:p>
            <a:r>
              <a:rPr lang="fr-CA" dirty="0"/>
              <a:t>«bruit de fond»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E017B8-7240-E689-4796-A0DE04AD41DB}"/>
              </a:ext>
            </a:extLst>
          </p:cNvPr>
          <p:cNvSpPr txBox="1"/>
          <p:nvPr/>
        </p:nvSpPr>
        <p:spPr>
          <a:xfrm>
            <a:off x="10040819" y="128213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Canal du </a:t>
            </a:r>
            <a:r>
              <a:rPr lang="fr-CA" baseline="30000" dirty="0"/>
              <a:t>220</a:t>
            </a:r>
            <a:r>
              <a:rPr lang="fr-CA" dirty="0"/>
              <a:t>Rn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5D0A3D-6073-F7F6-E051-0ECDFB60260D}"/>
              </a:ext>
            </a:extLst>
          </p:cNvPr>
          <p:cNvSpPr txBox="1"/>
          <p:nvPr/>
        </p:nvSpPr>
        <p:spPr>
          <a:xfrm>
            <a:off x="10040819" y="161019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Canal du </a:t>
            </a:r>
            <a:r>
              <a:rPr lang="fr-CA" baseline="30000" dirty="0"/>
              <a:t>219</a:t>
            </a:r>
            <a:r>
              <a:rPr lang="fr-CA" dirty="0"/>
              <a:t>Rn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BDB6D6-C284-18FB-0BB7-3178B9661ADA}"/>
              </a:ext>
            </a:extLst>
          </p:cNvPr>
          <p:cNvSpPr txBox="1"/>
          <p:nvPr/>
        </p:nvSpPr>
        <p:spPr>
          <a:xfrm>
            <a:off x="6987961" y="2758784"/>
            <a:ext cx="50469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CA" sz="2000" dirty="0"/>
              <a:t>Les </a:t>
            </a:r>
            <a:r>
              <a:rPr lang="fr-CA" sz="2000" b="1" dirty="0"/>
              <a:t>désintégrations croisées</a:t>
            </a:r>
            <a:r>
              <a:rPr lang="fr-CA" sz="2000" dirty="0"/>
              <a:t> (provenant du bruit de fond) nécessitent une </a:t>
            </a:r>
            <a:r>
              <a:rPr lang="fr-CA" sz="2000" b="1" dirty="0"/>
              <a:t>correction</a:t>
            </a:r>
            <a:r>
              <a:rPr lang="fr-CA" sz="20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fr-CA" sz="2000" dirty="0"/>
              <a:t>Une </a:t>
            </a:r>
            <a:r>
              <a:rPr lang="fr-CA" sz="2000" b="1" dirty="0"/>
              <a:t>équation</a:t>
            </a:r>
            <a:r>
              <a:rPr lang="fr-CA" sz="2000" dirty="0"/>
              <a:t> </a:t>
            </a:r>
            <a:r>
              <a:rPr lang="fr-CA" sz="2000" b="1" dirty="0"/>
              <a:t>théorique</a:t>
            </a:r>
            <a:r>
              <a:rPr lang="fr-CA" sz="2000" dirty="0"/>
              <a:t> de correction est couramment utilisée</a:t>
            </a:r>
          </a:p>
          <a:p>
            <a:pPr algn="just">
              <a:spcAft>
                <a:spcPts val="1200"/>
              </a:spcAft>
            </a:pPr>
            <a:r>
              <a:rPr lang="fr-CA" sz="2000" b="1" dirty="0"/>
              <a:t>Plus l’activité est grande</a:t>
            </a:r>
            <a:r>
              <a:rPr lang="fr-CA" sz="2000" dirty="0"/>
              <a:t>,</a:t>
            </a:r>
            <a:r>
              <a:rPr lang="fr-CA" sz="2000" b="1" dirty="0"/>
              <a:t> </a:t>
            </a:r>
            <a:r>
              <a:rPr lang="fr-CA" sz="2000" dirty="0"/>
              <a:t>plus le temps d’enregistrement dans les canaux augmente </a:t>
            </a:r>
            <a:r>
              <a:rPr lang="fr-CA" sz="2000" b="1" dirty="0"/>
              <a:t> </a:t>
            </a:r>
            <a:r>
              <a:rPr lang="fr-CA" sz="2000" dirty="0"/>
              <a:t>menant a une </a:t>
            </a:r>
            <a:r>
              <a:rPr lang="fr-CA" sz="2000" b="1" dirty="0"/>
              <a:t>augmentation de la probabilité de désintégrations croisées</a:t>
            </a:r>
            <a:r>
              <a:rPr lang="fr-CA" sz="20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fr-CA" sz="2000" dirty="0"/>
              <a:t>La fenêtre d’application de l’équation de correction </a:t>
            </a:r>
            <a:r>
              <a:rPr lang="fr-CA" sz="2000" b="1" dirty="0"/>
              <a:t>n’est pas clairement définie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F81A931-6AFA-5566-3E44-4DF0F2FC2C4B}"/>
              </a:ext>
            </a:extLst>
          </p:cNvPr>
          <p:cNvSpPr txBox="1"/>
          <p:nvPr/>
        </p:nvSpPr>
        <p:spPr>
          <a:xfrm>
            <a:off x="157073" y="6614821"/>
            <a:ext cx="11877854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(Garcia-Solsona et al., 2008; </a:t>
            </a:r>
            <a:r>
              <a:rPr lang="fr-CA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Giffin</a:t>
            </a:r>
            <a:r>
              <a:rPr lang="fr-CA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1963; Moore, 2008; Moore and Arnold, 1996)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8586C1C-5412-B672-CE6A-EF9DDF2E2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600" y="615600"/>
            <a:ext cx="8157155" cy="23593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08802B-EBF8-C997-F7D4-E332CF89620E}"/>
              </a:ext>
            </a:extLst>
          </p:cNvPr>
          <p:cNvSpPr/>
          <p:nvPr/>
        </p:nvSpPr>
        <p:spPr>
          <a:xfrm>
            <a:off x="6755350" y="615186"/>
            <a:ext cx="957546" cy="18251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0C233D-663B-AAA4-01E1-91FC47F1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730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2A356FC-5017-B57B-D008-A5DF6ABD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14" y="2726607"/>
            <a:ext cx="3286029" cy="40298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5B81A7E-EBF0-DD39-F604-51740F241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514" y="657346"/>
            <a:ext cx="8285182" cy="1780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13F2F40-309A-F101-11A1-436EE4AB6027}"/>
                  </a:ext>
                </a:extLst>
              </p:cNvPr>
              <p:cNvSpPr txBox="1"/>
              <p:nvPr/>
            </p:nvSpPr>
            <p:spPr>
              <a:xfrm>
                <a:off x="105291" y="609541"/>
                <a:ext cx="18095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400" dirty="0" smtClean="0"/>
                          <m:t>τ</m:t>
                        </m:r>
                      </m:e>
                      <m:sub>
                        <m:r>
                          <a:rPr lang="fr-CA" sz="1400" b="0" i="1" smtClean="0">
                            <a:latin typeface="Cambria Math" panose="02040503050406030204" pitchFamily="18" charset="0"/>
                          </a:rPr>
                          <m:t>219</m:t>
                        </m:r>
                      </m:sub>
                    </m:sSub>
                  </m:oMath>
                </a14:m>
                <a:r>
                  <a:rPr lang="fr-CA" sz="1400" dirty="0"/>
                  <a:t> = 3.14 x 1,78 ms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13F2F40-309A-F101-11A1-436EE4AB6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1" y="609541"/>
                <a:ext cx="1809534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5479ACA-F51D-6948-9EB7-762E28E63BB4}"/>
                  </a:ext>
                </a:extLst>
              </p:cNvPr>
              <p:cNvSpPr txBox="1"/>
              <p:nvPr/>
            </p:nvSpPr>
            <p:spPr>
              <a:xfrm>
                <a:off x="105291" y="917318"/>
                <a:ext cx="1415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400" dirty="0" smtClean="0"/>
                          <m:t>τ</m:t>
                        </m:r>
                      </m:e>
                      <m:sub>
                        <m:r>
                          <a:rPr lang="fr-CA" sz="1400" b="0" i="1" smtClean="0">
                            <a:latin typeface="Cambria Math" panose="02040503050406030204" pitchFamily="18" charset="0"/>
                          </a:rPr>
                          <m:t>220</m:t>
                        </m:r>
                      </m:sub>
                    </m:sSub>
                  </m:oMath>
                </a14:m>
                <a:r>
                  <a:rPr lang="fr-CA" sz="1400" dirty="0"/>
                  <a:t> =  4 x 0,15 s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5479ACA-F51D-6948-9EB7-762E28E63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1" y="917318"/>
                <a:ext cx="1415196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E3F961A5-E00F-E6AE-05C7-66FAC0328EC7}"/>
              </a:ext>
            </a:extLst>
          </p:cNvPr>
          <p:cNvSpPr txBox="1"/>
          <p:nvPr/>
        </p:nvSpPr>
        <p:spPr>
          <a:xfrm>
            <a:off x="2188631" y="101588"/>
            <a:ext cx="7625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b="1" dirty="0"/>
              <a:t>Principe de la mesure du </a:t>
            </a:r>
            <a:r>
              <a:rPr lang="fr-CA" sz="2200" b="1" baseline="30000" dirty="0"/>
              <a:t>226 </a:t>
            </a:r>
            <a:r>
              <a:rPr lang="fr-CA" sz="2200" b="1" dirty="0"/>
              <a:t>Ra via l’accumulation du </a:t>
            </a:r>
            <a:r>
              <a:rPr lang="fr-CA" sz="2200" b="1" baseline="30000" dirty="0"/>
              <a:t>222 </a:t>
            </a:r>
            <a:r>
              <a:rPr lang="fr-CA" sz="2200" b="1" dirty="0"/>
              <a:t>Rn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1A2687B-EFF9-AEA6-138F-0CBCC278884C}"/>
              </a:ext>
            </a:extLst>
          </p:cNvPr>
          <p:cNvSpPr txBox="1"/>
          <p:nvPr/>
        </p:nvSpPr>
        <p:spPr>
          <a:xfrm>
            <a:off x="6195060" y="3497139"/>
            <a:ext cx="550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400" dirty="0"/>
              <a:t>Le </a:t>
            </a:r>
            <a:r>
              <a:rPr lang="fr-CA" sz="2400" b="1" dirty="0"/>
              <a:t>canal du bruit de fond </a:t>
            </a:r>
            <a:r>
              <a:rPr lang="fr-CA" sz="2400" dirty="0"/>
              <a:t>est utilisé pour </a:t>
            </a:r>
            <a:r>
              <a:rPr lang="fr-CA" sz="2400" b="1" dirty="0"/>
              <a:t>compter</a:t>
            </a:r>
            <a:r>
              <a:rPr lang="fr-CA" sz="2400" dirty="0"/>
              <a:t> les désintégrations associées au </a:t>
            </a:r>
            <a:r>
              <a:rPr lang="fr-CA" sz="2400" b="1" baseline="30000" dirty="0"/>
              <a:t>222</a:t>
            </a:r>
            <a:r>
              <a:rPr lang="fr-CA" sz="2400" b="1" dirty="0"/>
              <a:t>Rn</a:t>
            </a:r>
            <a:r>
              <a:rPr lang="fr-CA" sz="2400" dirty="0"/>
              <a:t> et à ses descendants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E563FD-2843-B3E8-D26E-27250019A35D}"/>
              </a:ext>
            </a:extLst>
          </p:cNvPr>
          <p:cNvSpPr txBox="1"/>
          <p:nvPr/>
        </p:nvSpPr>
        <p:spPr>
          <a:xfrm>
            <a:off x="8763953" y="6200654"/>
            <a:ext cx="609790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Geibert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2013)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040E6D4-DAB6-D887-39F2-C8512CA4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720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116DD-8DB0-89A5-29FB-8C2229791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6BD543-5050-6CB8-EC08-D0639786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8" y="2010092"/>
            <a:ext cx="4842510" cy="35845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fr-CA" sz="3200" dirty="0"/>
              <a:t>Mise à zéro du </a:t>
            </a:r>
            <a:r>
              <a:rPr lang="fr-CA" sz="3200" baseline="30000" dirty="0"/>
              <a:t>222</a:t>
            </a:r>
            <a:r>
              <a:rPr lang="fr-CA" sz="3200" dirty="0"/>
              <a:t>Rn avec purge d’hélium</a:t>
            </a:r>
          </a:p>
          <a:p>
            <a:pPr marL="0" indent="0" algn="just">
              <a:buNone/>
            </a:pPr>
            <a:r>
              <a:rPr lang="fr-CA" sz="3200" dirty="0"/>
              <a:t>Enregistrement pendant au moins </a:t>
            </a:r>
            <a:r>
              <a:rPr lang="fr-CA" sz="3200" b="1" dirty="0"/>
              <a:t>1000 mn</a:t>
            </a:r>
          </a:p>
          <a:p>
            <a:pPr marL="0" indent="0" algn="just">
              <a:buNone/>
            </a:pPr>
            <a:r>
              <a:rPr lang="fr-CA" sz="3200" b="1" dirty="0"/>
              <a:t>Soustraction</a:t>
            </a:r>
            <a:r>
              <a:rPr lang="fr-CA" sz="3200" dirty="0"/>
              <a:t> des désintégrations associées aux </a:t>
            </a:r>
            <a:r>
              <a:rPr lang="fr-CA" sz="3200" b="1" dirty="0"/>
              <a:t>canaux 219 et 220 </a:t>
            </a:r>
            <a:r>
              <a:rPr lang="fr-CA" sz="3200" dirty="0"/>
              <a:t>du canal total.  </a:t>
            </a:r>
          </a:p>
          <a:p>
            <a:pPr marL="0" indent="0" algn="just">
              <a:buNone/>
            </a:pPr>
            <a:r>
              <a:rPr lang="fr-CA" sz="3200" dirty="0"/>
              <a:t>Estimation de la pente par </a:t>
            </a:r>
            <a:r>
              <a:rPr lang="fr-CA" sz="3200" b="1" dirty="0"/>
              <a:t>régression linéaire</a:t>
            </a:r>
            <a:r>
              <a:rPr lang="fr-CA" sz="3200" dirty="0"/>
              <a:t> sur les désintégrations restantes dans le canal total</a:t>
            </a:r>
          </a:p>
          <a:p>
            <a:pPr marL="0" indent="0" algn="just">
              <a:buNone/>
            </a:pPr>
            <a:r>
              <a:rPr lang="fr-CA" sz="3200" dirty="0"/>
              <a:t>La pente de la droite est ramenée à l’activité du </a:t>
            </a:r>
            <a:r>
              <a:rPr lang="fr-CA" sz="3200" baseline="30000" dirty="0"/>
              <a:t>226</a:t>
            </a:r>
            <a:r>
              <a:rPr lang="fr-CA" sz="3200" dirty="0"/>
              <a:t>Ra par calibration avec le standard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 descr="Une image contenant texte,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766EC2F1-76B4-BFD7-B1EB-0A2E4907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01" y="1608455"/>
            <a:ext cx="6257921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D1AFB3-8328-6C6D-AC78-AE09D8315B93}"/>
              </a:ext>
            </a:extLst>
          </p:cNvPr>
          <p:cNvSpPr txBox="1"/>
          <p:nvPr/>
        </p:nvSpPr>
        <p:spPr>
          <a:xfrm>
            <a:off x="2583180" y="271784"/>
            <a:ext cx="75666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200" b="1" dirty="0"/>
              <a:t>Étapes de la mesure du </a:t>
            </a:r>
            <a:r>
              <a:rPr lang="fr-CA" sz="2200" b="1" baseline="30000" dirty="0"/>
              <a:t>226 </a:t>
            </a:r>
            <a:r>
              <a:rPr lang="fr-CA" sz="2200" b="1" dirty="0"/>
              <a:t>Ra via l’accumulation du </a:t>
            </a:r>
            <a:r>
              <a:rPr lang="fr-CA" sz="2200" b="1" baseline="30000" dirty="0"/>
              <a:t>222 </a:t>
            </a:r>
            <a:r>
              <a:rPr lang="fr-CA" sz="2200" b="1" dirty="0"/>
              <a:t>Rn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EAD1F1-BD33-3ACC-61B1-073205CCE61E}"/>
              </a:ext>
            </a:extLst>
          </p:cNvPr>
          <p:cNvSpPr txBox="1"/>
          <p:nvPr/>
        </p:nvSpPr>
        <p:spPr>
          <a:xfrm>
            <a:off x="8763953" y="6200654"/>
            <a:ext cx="2608897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fr-C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Geibert</a:t>
            </a:r>
            <a:r>
              <a:rPr lang="fr-C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et al., 2013)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B614EC-150B-384C-90A5-070DEEB3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982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E1BE3-5AF9-EC33-CE80-13E568876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D5527-A741-E531-395C-704C73F7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559" y="255466"/>
            <a:ext cx="10515600" cy="599990"/>
          </a:xfrm>
        </p:spPr>
        <p:txBody>
          <a:bodyPr>
            <a:normAutofit/>
          </a:bodyPr>
          <a:lstStyle/>
          <a:p>
            <a:r>
              <a:rPr lang="fr-CA" sz="2200" b="1" dirty="0"/>
              <a:t>Mesure du 226-Ra via l’accumulation du 222-Rn : limites de la méthode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1F6E89-9249-5777-73C7-DEC134802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65" y="788347"/>
            <a:ext cx="5229628" cy="39908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945A83-E799-4E92-50D6-50140412F36E}"/>
              </a:ext>
            </a:extLst>
          </p:cNvPr>
          <p:cNvSpPr txBox="1"/>
          <p:nvPr/>
        </p:nvSpPr>
        <p:spPr>
          <a:xfrm>
            <a:off x="2969007" y="1039798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(</a:t>
            </a:r>
            <a:r>
              <a:rPr lang="fr-CA" dirty="0" err="1"/>
              <a:t>Geibert</a:t>
            </a:r>
            <a:r>
              <a:rPr lang="fr-CA" dirty="0"/>
              <a:t> et al, 2013)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57DFA-FC65-315F-2ABB-DAF963ECCCE0}"/>
              </a:ext>
            </a:extLst>
          </p:cNvPr>
          <p:cNvSpPr/>
          <p:nvPr/>
        </p:nvSpPr>
        <p:spPr>
          <a:xfrm>
            <a:off x="1255207" y="1187326"/>
            <a:ext cx="1924426" cy="23837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762ED5C-37F9-CD2D-C056-1814B3A2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19"/>
          <a:stretch/>
        </p:blipFill>
        <p:spPr>
          <a:xfrm>
            <a:off x="5515200" y="1609200"/>
            <a:ext cx="6258251" cy="425439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4FCF49A-876F-DD0F-3C3D-C1EE5639B881}"/>
              </a:ext>
            </a:extLst>
          </p:cNvPr>
          <p:cNvSpPr txBox="1"/>
          <p:nvPr/>
        </p:nvSpPr>
        <p:spPr>
          <a:xfrm>
            <a:off x="4285123" y="5887105"/>
            <a:ext cx="800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Possibilité de diminuer l’erreur relative en améliorant le protocole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1D2CFB-FED4-6EE0-B1E0-BA901C77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266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94A68-2879-A21B-D262-75CE001FE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D93BC-823A-A135-3581-6B06D649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543" y="207549"/>
            <a:ext cx="6976913" cy="946881"/>
          </a:xfrm>
        </p:spPr>
        <p:txBody>
          <a:bodyPr>
            <a:normAutofit/>
          </a:bodyPr>
          <a:lstStyle/>
          <a:p>
            <a:r>
              <a:rPr lang="fr-CA" sz="2200" b="1" dirty="0"/>
              <a:t>Mesure du </a:t>
            </a:r>
            <a:r>
              <a:rPr lang="fr-CA" sz="2200" b="1" baseline="30000" dirty="0"/>
              <a:t>226</a:t>
            </a:r>
            <a:r>
              <a:rPr lang="fr-CA" sz="2200" b="1" dirty="0"/>
              <a:t>Ra via l’accumulation du </a:t>
            </a:r>
            <a:r>
              <a:rPr lang="fr-CA" sz="2200" b="1" baseline="30000" dirty="0"/>
              <a:t>222</a:t>
            </a:r>
            <a:r>
              <a:rPr lang="fr-CA" sz="2200" b="1" dirty="0"/>
              <a:t>Rn : limites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15157A-3C84-E19D-DEEC-1204E1EE4139}"/>
              </a:ext>
            </a:extLst>
          </p:cNvPr>
          <p:cNvSpPr txBox="1"/>
          <p:nvPr/>
        </p:nvSpPr>
        <p:spPr>
          <a:xfrm>
            <a:off x="37898" y="1195626"/>
            <a:ext cx="6672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Échantillon naturel d’eaux souterraines contenant</a:t>
            </a:r>
            <a:r>
              <a:rPr lang="fr-CA" sz="2000" b="1" dirty="0"/>
              <a:t> du </a:t>
            </a:r>
            <a:r>
              <a:rPr lang="fr-CA" sz="2000" b="1" baseline="30000" dirty="0"/>
              <a:t>228</a:t>
            </a:r>
            <a:r>
              <a:rPr lang="fr-CA" sz="2000" b="1" dirty="0"/>
              <a:t>Ra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80C96F-78A1-5E41-3B6C-D6FE355486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0974"/>
          <a:stretch/>
        </p:blipFill>
        <p:spPr>
          <a:xfrm>
            <a:off x="183262" y="1826870"/>
            <a:ext cx="2424281" cy="46882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FCCC76-1A05-A5C2-F370-857103D4994A}"/>
              </a:ext>
            </a:extLst>
          </p:cNvPr>
          <p:cNvSpPr txBox="1"/>
          <p:nvPr/>
        </p:nvSpPr>
        <p:spPr>
          <a:xfrm>
            <a:off x="1689994" y="1926195"/>
            <a:ext cx="3519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Analyses «longues» &gt; 1000 mn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013582-552F-97E5-74EE-B1E590180716}"/>
              </a:ext>
            </a:extLst>
          </p:cNvPr>
          <p:cNvSpPr txBox="1"/>
          <p:nvPr/>
        </p:nvSpPr>
        <p:spPr>
          <a:xfrm>
            <a:off x="2448177" y="4153825"/>
            <a:ext cx="3067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Croissance d’autres isotopes durant la mesure, notamment le  </a:t>
            </a:r>
            <a:r>
              <a:rPr lang="fr-CA" sz="2000" baseline="30000" dirty="0"/>
              <a:t>212</a:t>
            </a:r>
            <a:r>
              <a:rPr lang="fr-CA" sz="2000" dirty="0"/>
              <a:t>Po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12ED490-FD92-6ACB-5091-F00AA2302D61}"/>
              </a:ext>
            </a:extLst>
          </p:cNvPr>
          <p:cNvCxnSpPr/>
          <p:nvPr/>
        </p:nvCxnSpPr>
        <p:spPr>
          <a:xfrm>
            <a:off x="3449514" y="2935309"/>
            <a:ext cx="0" cy="9873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2C7945C-0655-C16F-DD49-75DF13078C61}"/>
              </a:ext>
            </a:extLst>
          </p:cNvPr>
          <p:cNvSpPr txBox="1"/>
          <p:nvPr/>
        </p:nvSpPr>
        <p:spPr>
          <a:xfrm>
            <a:off x="3083754" y="5896642"/>
            <a:ext cx="943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La croissance du 212-Po génère des désintégrations dans le canal total qui surestime la croissance du </a:t>
            </a:r>
            <a:r>
              <a:rPr lang="fr-CA" baseline="30000" dirty="0"/>
              <a:t>222</a:t>
            </a:r>
            <a:r>
              <a:rPr lang="fr-CA" dirty="0"/>
              <a:t>Rn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57F03AD-F260-DFEE-09E2-2D5B5C57D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200" y="1609200"/>
            <a:ext cx="6256800" cy="428014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7A75A14-D607-9F1A-A70E-8830C3FFBBCF}"/>
              </a:ext>
            </a:extLst>
          </p:cNvPr>
          <p:cNvSpPr txBox="1"/>
          <p:nvPr/>
        </p:nvSpPr>
        <p:spPr>
          <a:xfrm>
            <a:off x="9418320" y="4966019"/>
            <a:ext cx="1074420" cy="282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782661F-C118-28DB-55AF-512935542263}"/>
              </a:ext>
            </a:extLst>
          </p:cNvPr>
          <p:cNvSpPr txBox="1"/>
          <p:nvPr/>
        </p:nvSpPr>
        <p:spPr>
          <a:xfrm>
            <a:off x="8258718" y="3146914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baseline="30000" dirty="0">
                <a:highlight>
                  <a:srgbClr val="FFFF00"/>
                </a:highlight>
              </a:rPr>
              <a:t>222</a:t>
            </a:r>
            <a:r>
              <a:rPr lang="fr-CA" sz="2000" b="1" dirty="0">
                <a:highlight>
                  <a:srgbClr val="FFFF00"/>
                </a:highlight>
              </a:rPr>
              <a:t>Rn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633FEE0-3BF4-DDA1-FF0C-8B2C28566608}"/>
              </a:ext>
            </a:extLst>
          </p:cNvPr>
          <p:cNvSpPr txBox="1"/>
          <p:nvPr/>
        </p:nvSpPr>
        <p:spPr>
          <a:xfrm>
            <a:off x="6971874" y="4915450"/>
            <a:ext cx="344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Interférence provenant du </a:t>
            </a:r>
            <a:r>
              <a:rPr lang="fr-CA" sz="2000" b="1" dirty="0">
                <a:highlight>
                  <a:srgbClr val="FF0000"/>
                </a:highlight>
              </a:rPr>
              <a:t>212-Pb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A6C77C-1849-467B-11BD-9242D38CB562}"/>
              </a:ext>
            </a:extLst>
          </p:cNvPr>
          <p:cNvSpPr txBox="1"/>
          <p:nvPr/>
        </p:nvSpPr>
        <p:spPr>
          <a:xfrm>
            <a:off x="2709263" y="6429759"/>
            <a:ext cx="960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Possibilité de modéliser prévoir l’incidence du </a:t>
            </a:r>
            <a:r>
              <a:rPr lang="fr-CA" b="1" baseline="30000" dirty="0"/>
              <a:t>212</a:t>
            </a:r>
            <a:r>
              <a:rPr lang="fr-CA" b="1" dirty="0"/>
              <a:t>Pb sur la courbe de croissance du </a:t>
            </a:r>
            <a:r>
              <a:rPr lang="fr-CA" b="1" baseline="30000" dirty="0"/>
              <a:t>222</a:t>
            </a:r>
            <a:r>
              <a:rPr lang="fr-CA" b="1" dirty="0"/>
              <a:t>Rn?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4533FE-8538-CD28-6972-BBDBC04B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48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8AEAC-2DFD-8397-594F-4929F731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3342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b="1" dirty="0"/>
              <a:t>1) Identifier les </a:t>
            </a:r>
            <a:r>
              <a:rPr lang="fr-CA" dirty="0"/>
              <a:t>variables du protocole d’analyse influençant l’incertitude relative</a:t>
            </a:r>
          </a:p>
          <a:p>
            <a:pPr marL="0" indent="0">
              <a:buNone/>
            </a:pPr>
            <a:endParaRPr lang="fr-CA" sz="1100" dirty="0"/>
          </a:p>
          <a:p>
            <a:pPr marL="0" indent="0">
              <a:buNone/>
            </a:pPr>
            <a:r>
              <a:rPr lang="fr-CA" b="1" dirty="0"/>
              <a:t>2) Valider que l’équation de correction </a:t>
            </a:r>
            <a:r>
              <a:rPr lang="fr-CA" dirty="0"/>
              <a:t>des interférences croisée est valable pour les activités générées par la croissance du </a:t>
            </a:r>
            <a:r>
              <a:rPr lang="fr-CA" baseline="30000" dirty="0"/>
              <a:t>222</a:t>
            </a:r>
            <a:r>
              <a:rPr lang="fr-CA" dirty="0"/>
              <a:t>Rn dans le canal total </a:t>
            </a:r>
          </a:p>
          <a:p>
            <a:endParaRPr lang="fr-CA" sz="1100" dirty="0"/>
          </a:p>
          <a:p>
            <a:pPr marL="0" indent="0">
              <a:buNone/>
            </a:pPr>
            <a:r>
              <a:rPr lang="fr-CA" b="1" dirty="0"/>
              <a:t>3)</a:t>
            </a:r>
            <a:r>
              <a:rPr lang="fr-CA" dirty="0"/>
              <a:t>Trouver un </a:t>
            </a:r>
            <a:r>
              <a:rPr lang="fr-CA" b="1" dirty="0"/>
              <a:t>modèle de prédiction </a:t>
            </a:r>
            <a:r>
              <a:rPr lang="fr-CA" dirty="0"/>
              <a:t>et de correction des interférences associées au </a:t>
            </a:r>
            <a:r>
              <a:rPr lang="fr-CA" b="1" baseline="30000" dirty="0"/>
              <a:t>212</a:t>
            </a:r>
            <a:r>
              <a:rPr lang="fr-CA" b="1" dirty="0"/>
              <a:t>Pb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C859E0-704E-B213-A2EC-6536EDB6EFA2}"/>
              </a:ext>
            </a:extLst>
          </p:cNvPr>
          <p:cNvSpPr txBox="1"/>
          <p:nvPr/>
        </p:nvSpPr>
        <p:spPr>
          <a:xfrm>
            <a:off x="2594610" y="681037"/>
            <a:ext cx="6510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/>
              <a:t>Démarche pour améliorer la précision 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6ECA2C8-AE47-0822-02CD-D0D4BB05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A72A-6F2F-4E38-ADCE-28CCFBAD7811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03291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14618</TotalTime>
  <Words>1701</Words>
  <Application>Microsoft Office PowerPoint</Application>
  <PresentationFormat>Grand écran</PresentationFormat>
  <Paragraphs>239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 Math</vt:lpstr>
      <vt:lpstr>Wingdings</vt:lpstr>
      <vt:lpstr>Thème Office</vt:lpstr>
      <vt:lpstr>Optimisation de l’analyse du 226Ra via la courbe de croissance du 222Rn au RaDeCC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Mesure du 226-Ra via l’accumulation du 222-Rn : limites de la méthode</vt:lpstr>
      <vt:lpstr>Mesure du 226Ra via l’accumulation du 222Rn : limites </vt:lpstr>
      <vt:lpstr>Présentation PowerPoint</vt:lpstr>
      <vt:lpstr> Amélioration du protocole et du post-traitement</vt:lpstr>
      <vt:lpstr> Amélioration du protocole et du post-traitement</vt:lpstr>
      <vt:lpstr>Présentation PowerPoint</vt:lpstr>
      <vt:lpstr>Présentation PowerPoint</vt:lpstr>
      <vt:lpstr>Correction du 212Po</vt:lpstr>
      <vt:lpstr>Abaque final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SAMB-VEUILLE ANTONINA</dc:creator>
  <cp:lastModifiedBy>SAMB-VEUILLE ANTONINA</cp:lastModifiedBy>
  <cp:revision>42</cp:revision>
  <dcterms:created xsi:type="dcterms:W3CDTF">2025-05-02T18:12:40Z</dcterms:created>
  <dcterms:modified xsi:type="dcterms:W3CDTF">2025-06-30T10:16:56Z</dcterms:modified>
</cp:coreProperties>
</file>